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5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11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59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01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1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09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3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4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19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393A4-96C0-CC3F-7E75-32B0F484F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6" name="Picture 5" descr="A green shield with white text and a book&#10;&#10;Description automatically generated">
            <a:extLst>
              <a:ext uri="{FF2B5EF4-FFF2-40B4-BE49-F238E27FC236}">
                <a16:creationId xmlns:a16="http://schemas.microsoft.com/office/drawing/2014/main" id="{5410C2B0-25E6-5A32-5220-52008507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19" y="512491"/>
            <a:ext cx="1071562" cy="1071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95161-566A-18C0-FC20-5B0CE7FF39C8}"/>
              </a:ext>
            </a:extLst>
          </p:cNvPr>
          <p:cNvSpPr txBox="1"/>
          <p:nvPr/>
        </p:nvSpPr>
        <p:spPr>
          <a:xfrm>
            <a:off x="2022088" y="1747024"/>
            <a:ext cx="5590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Laboratory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Cartooning an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1E8E8-CAB3-C5E5-9CAF-2938CB1CCC2D}"/>
              </a:ext>
            </a:extLst>
          </p:cNvPr>
          <p:cNvSpPr txBox="1"/>
          <p:nvPr/>
        </p:nvSpPr>
        <p:spPr>
          <a:xfrm>
            <a:off x="1813409" y="2961879"/>
            <a:ext cx="22228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Sk. Md.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Masudul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Ahsan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7C5F3-E639-14CD-2FF6-944A4B958C70}"/>
              </a:ext>
            </a:extLst>
          </p:cNvPr>
          <p:cNvSpPr txBox="1"/>
          <p:nvPr/>
        </p:nvSpPr>
        <p:spPr>
          <a:xfrm>
            <a:off x="5709423" y="2922100"/>
            <a:ext cx="23045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Dipannita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Biswas</a:t>
            </a:r>
          </a:p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KUET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6C23D-2C58-84C0-4927-AF37A9BCFC12}"/>
              </a:ext>
            </a:extLst>
          </p:cNvPr>
          <p:cNvSpPr txBox="1"/>
          <p:nvPr/>
        </p:nvSpPr>
        <p:spPr>
          <a:xfrm>
            <a:off x="3795132" y="263151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E076-B112-7FFD-54A5-7873171D7EC1}"/>
              </a:ext>
            </a:extLst>
          </p:cNvPr>
          <p:cNvSpPr txBox="1"/>
          <p:nvPr/>
        </p:nvSpPr>
        <p:spPr>
          <a:xfrm>
            <a:off x="3657600" y="369302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0B85E-1FCE-EFE2-61F0-BDF351D13B1B}"/>
              </a:ext>
            </a:extLst>
          </p:cNvPr>
          <p:cNvSpPr txBox="1"/>
          <p:nvPr/>
        </p:nvSpPr>
        <p:spPr>
          <a:xfrm>
            <a:off x="3168805" y="4000800"/>
            <a:ext cx="28063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Proloy Karmakar</a:t>
            </a: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 1907051</a:t>
            </a: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4</a:t>
            </a:r>
            <a:r>
              <a:rPr lang="en-US" sz="1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 1</a:t>
            </a:r>
            <a:r>
              <a:rPr lang="en-US" sz="13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Submission: 30-06-2024</a:t>
            </a:r>
          </a:p>
        </p:txBody>
      </p:sp>
    </p:spTree>
    <p:extLst>
      <p:ext uri="{BB962C8B-B14F-4D97-AF65-F5344CB8AC3E}">
        <p14:creationId xmlns:p14="http://schemas.microsoft.com/office/powerpoint/2010/main" val="314105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/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Outline and Edge Detection Cartoon Image: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Creating a cartoon effect on an image using an outline and edge detection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involves a combination of techniques to simplify the image's color palette and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emphasize its edges. This process highlights the boundaries of objects and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reduces the complexity of the colors, giving the image a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stylized, cartoon-like appearance.</a:t>
            </a:r>
            <a:endParaRPr lang="en-US" sz="1800" b="1" dirty="0">
              <a:solidFill>
                <a:srgbClr val="000000"/>
              </a:solidFill>
              <a:effectLst/>
              <a:latin typeface="TimesNewRomanPS-BoldM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B776E-239F-A081-9516-ADFD77050C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143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F93914-9CF8-533D-4F0F-91109BB4E36C}"/>
              </a:ext>
            </a:extLst>
          </p:cNvPr>
          <p:cNvSpPr/>
          <p:nvPr/>
        </p:nvSpPr>
        <p:spPr>
          <a:xfrm>
            <a:off x="571609" y="1642479"/>
            <a:ext cx="662459" cy="769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Read Image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C620F-3F1A-E0B8-92F0-D160C0752D01}"/>
              </a:ext>
            </a:extLst>
          </p:cNvPr>
          <p:cNvSpPr/>
          <p:nvPr/>
        </p:nvSpPr>
        <p:spPr>
          <a:xfrm>
            <a:off x="1564100" y="1642479"/>
            <a:ext cx="1029002" cy="769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Convert it to Grayscale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9323-700A-6AA5-AAAD-3DA48F607A37}"/>
              </a:ext>
            </a:extLst>
          </p:cNvPr>
          <p:cNvSpPr/>
          <p:nvPr/>
        </p:nvSpPr>
        <p:spPr>
          <a:xfrm>
            <a:off x="4088781" y="1642479"/>
            <a:ext cx="1029002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Edge Detection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571EAD-223F-61C4-E8E3-90DAAFBDAFD4}"/>
              </a:ext>
            </a:extLst>
          </p:cNvPr>
          <p:cNvSpPr/>
          <p:nvPr/>
        </p:nvSpPr>
        <p:spPr>
          <a:xfrm>
            <a:off x="5250040" y="1633364"/>
            <a:ext cx="1353644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Apply Thresholding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E84615-19E0-F8A9-D9F7-6B4257A31D8A}"/>
              </a:ext>
            </a:extLst>
          </p:cNvPr>
          <p:cNvSpPr/>
          <p:nvPr/>
        </p:nvSpPr>
        <p:spPr>
          <a:xfrm>
            <a:off x="6799040" y="1676861"/>
            <a:ext cx="1148496" cy="7006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Apply Negative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E3F6B2-57F9-0960-0FA2-0CAC09F92BD3}"/>
              </a:ext>
            </a:extLst>
          </p:cNvPr>
          <p:cNvSpPr/>
          <p:nvPr/>
        </p:nvSpPr>
        <p:spPr>
          <a:xfrm>
            <a:off x="328786" y="2918678"/>
            <a:ext cx="1148496" cy="7006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Bilateral Filter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30151-3820-6916-2BDC-E932C04D384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234068" y="2027196"/>
            <a:ext cx="33003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CB3B8-006D-45E3-56AC-720B589C921E}"/>
              </a:ext>
            </a:extLst>
          </p:cNvPr>
          <p:cNvCxnSpPr>
            <a:cxnSpLocks/>
          </p:cNvCxnSpPr>
          <p:nvPr/>
        </p:nvCxnSpPr>
        <p:spPr>
          <a:xfrm>
            <a:off x="2587086" y="2027194"/>
            <a:ext cx="23192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15C7A4-87D1-4433-8168-C95D7E61A8F5}"/>
              </a:ext>
            </a:extLst>
          </p:cNvPr>
          <p:cNvCxnSpPr>
            <a:cxnSpLocks/>
          </p:cNvCxnSpPr>
          <p:nvPr/>
        </p:nvCxnSpPr>
        <p:spPr>
          <a:xfrm>
            <a:off x="5117783" y="2023900"/>
            <a:ext cx="187386" cy="2629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AAF98-A2A4-906C-B2C7-6CE671760AB4}"/>
              </a:ext>
            </a:extLst>
          </p:cNvPr>
          <p:cNvCxnSpPr>
            <a:cxnSpLocks/>
          </p:cNvCxnSpPr>
          <p:nvPr/>
        </p:nvCxnSpPr>
        <p:spPr>
          <a:xfrm>
            <a:off x="6603684" y="2027194"/>
            <a:ext cx="233052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826A2F-6D5F-27CF-0A11-A1C907EA4D7E}"/>
              </a:ext>
            </a:extLst>
          </p:cNvPr>
          <p:cNvSpPr txBox="1"/>
          <p:nvPr/>
        </p:nvSpPr>
        <p:spPr>
          <a:xfrm>
            <a:off x="1843699" y="4395967"/>
            <a:ext cx="5529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Procedure of Outline and Edge Detection Cartoon Image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08A605-31D7-D119-9635-2C5563CDDA33}"/>
              </a:ext>
            </a:extLst>
          </p:cNvPr>
          <p:cNvSpPr/>
          <p:nvPr/>
        </p:nvSpPr>
        <p:spPr>
          <a:xfrm>
            <a:off x="2220898" y="2903717"/>
            <a:ext cx="2774848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Make the same dimensions as the negative image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33D5BD-951D-CD32-42EA-37E50D601D53}"/>
              </a:ext>
            </a:extLst>
          </p:cNvPr>
          <p:cNvSpPr/>
          <p:nvPr/>
        </p:nvSpPr>
        <p:spPr>
          <a:xfrm>
            <a:off x="5349351" y="2903717"/>
            <a:ext cx="1148496" cy="7006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Bitwise And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96920D-F36E-A2F6-3259-751804475168}"/>
              </a:ext>
            </a:extLst>
          </p:cNvPr>
          <p:cNvSpPr/>
          <p:nvPr/>
        </p:nvSpPr>
        <p:spPr>
          <a:xfrm>
            <a:off x="6942573" y="2918679"/>
            <a:ext cx="1148496" cy="7006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Cartoon Image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4B73F-0E00-14EE-C620-2BE9955D295D}"/>
              </a:ext>
            </a:extLst>
          </p:cNvPr>
          <p:cNvCxnSpPr>
            <a:cxnSpLocks/>
          </p:cNvCxnSpPr>
          <p:nvPr/>
        </p:nvCxnSpPr>
        <p:spPr>
          <a:xfrm>
            <a:off x="902838" y="2396949"/>
            <a:ext cx="0" cy="53307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461ADA-3303-E323-CA01-07557384B2F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477282" y="3269012"/>
            <a:ext cx="743616" cy="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41A41D-591C-9169-5DF4-50B796C6EBA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995746" y="3245125"/>
            <a:ext cx="353605" cy="892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7DD2C4-89DA-9CED-0DC7-0DDF2687AB9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97847" y="3269011"/>
            <a:ext cx="444726" cy="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3FC80A-3D44-7D79-6F2B-EEEA23849F50}"/>
              </a:ext>
            </a:extLst>
          </p:cNvPr>
          <p:cNvCxnSpPr>
            <a:cxnSpLocks/>
          </p:cNvCxnSpPr>
          <p:nvPr/>
        </p:nvCxnSpPr>
        <p:spPr>
          <a:xfrm flipH="1">
            <a:off x="6036527" y="2373071"/>
            <a:ext cx="800209" cy="556953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3F6E-31B4-2C9A-4F42-A0824E0B66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A04DA1-7843-EECE-2187-3C8B4E1ECE6C}"/>
              </a:ext>
            </a:extLst>
          </p:cNvPr>
          <p:cNvSpPr/>
          <p:nvPr/>
        </p:nvSpPr>
        <p:spPr>
          <a:xfrm>
            <a:off x="2819008" y="1681320"/>
            <a:ext cx="1074953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Median Filter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0CC679-E53F-CFFC-9FA3-094B66EAAFD9}"/>
              </a:ext>
            </a:extLst>
          </p:cNvPr>
          <p:cNvCxnSpPr>
            <a:cxnSpLocks/>
          </p:cNvCxnSpPr>
          <p:nvPr/>
        </p:nvCxnSpPr>
        <p:spPr>
          <a:xfrm>
            <a:off x="3893961" y="2011861"/>
            <a:ext cx="195535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57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964-F19E-86DB-0C39-2C7FFB2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2" y="6198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Work-Flow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1DE3-18AF-5BD1-96CD-6CC076884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FC7CC9-F7E6-24B6-2CA5-A70D4B1E72AB}"/>
              </a:ext>
            </a:extLst>
          </p:cNvPr>
          <p:cNvSpPr/>
          <p:nvPr/>
        </p:nvSpPr>
        <p:spPr>
          <a:xfrm>
            <a:off x="3512634" y="1359008"/>
            <a:ext cx="2118732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Choose the type of image cartooning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41159B-FC4A-BD70-8DF0-E2FE97177743}"/>
              </a:ext>
            </a:extLst>
          </p:cNvPr>
          <p:cNvSpPr/>
          <p:nvPr/>
        </p:nvSpPr>
        <p:spPr>
          <a:xfrm>
            <a:off x="3527503" y="2648373"/>
            <a:ext cx="2118732" cy="704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Upload 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84B41B-1BF9-E6B9-6E39-439CAFAFC17C}"/>
              </a:ext>
            </a:extLst>
          </p:cNvPr>
          <p:cNvSpPr/>
          <p:nvPr/>
        </p:nvSpPr>
        <p:spPr>
          <a:xfrm>
            <a:off x="3512634" y="3724369"/>
            <a:ext cx="2118732" cy="6902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Get the Cartoon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D3B12E-3DD6-C2C9-D517-406A41DB4D5B}"/>
              </a:ext>
            </a:extLst>
          </p:cNvPr>
          <p:cNvCxnSpPr>
            <a:cxnSpLocks/>
          </p:cNvCxnSpPr>
          <p:nvPr/>
        </p:nvCxnSpPr>
        <p:spPr>
          <a:xfrm>
            <a:off x="4586869" y="2273408"/>
            <a:ext cx="0" cy="37170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02CC1-1309-61F3-51E4-EC2FF2906845}"/>
              </a:ext>
            </a:extLst>
          </p:cNvPr>
          <p:cNvCxnSpPr>
            <a:cxnSpLocks/>
          </p:cNvCxnSpPr>
          <p:nvPr/>
        </p:nvCxnSpPr>
        <p:spPr>
          <a:xfrm>
            <a:off x="4586869" y="3352499"/>
            <a:ext cx="0" cy="37170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E35685-88D4-DB2C-0B1E-85DA6C119724}"/>
              </a:ext>
            </a:extLst>
          </p:cNvPr>
          <p:cNvSpPr txBox="1"/>
          <p:nvPr/>
        </p:nvSpPr>
        <p:spPr>
          <a:xfrm>
            <a:off x="2227892" y="4587591"/>
            <a:ext cx="438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Complete Workflow Diagram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119353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964-F19E-86DB-0C39-2C7FFB2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2" y="6198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1DE3-18AF-5BD1-96CD-6CC076884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5685-88D4-DB2C-0B1E-85DA6C119724}"/>
              </a:ext>
            </a:extLst>
          </p:cNvPr>
          <p:cNvSpPr txBox="1"/>
          <p:nvPr/>
        </p:nvSpPr>
        <p:spPr>
          <a:xfrm>
            <a:off x="2061800" y="4605056"/>
            <a:ext cx="502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Graphical User Interface to Choose Type of Cartooning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A4D1DF6-4EDB-6146-C317-DEFD380A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80" y="1305518"/>
            <a:ext cx="2942972" cy="31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5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964-F19E-86DB-0C39-2C7FFB2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2" y="6198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Input and Output (Pencil Sketch)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1DE3-18AF-5BD1-96CD-6CC076884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5685-88D4-DB2C-0B1E-85DA6C119724}"/>
              </a:ext>
            </a:extLst>
          </p:cNvPr>
          <p:cNvSpPr txBox="1"/>
          <p:nvPr/>
        </p:nvSpPr>
        <p:spPr>
          <a:xfrm>
            <a:off x="2549912" y="4523660"/>
            <a:ext cx="434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7: Input and Output of Pencil Sketching Method</a:t>
            </a:r>
          </a:p>
        </p:txBody>
      </p:sp>
      <p:pic>
        <p:nvPicPr>
          <p:cNvPr id="5" name="Picture 4" descr="A truck on the road&#10;&#10;Description automatically generated">
            <a:extLst>
              <a:ext uri="{FF2B5EF4-FFF2-40B4-BE49-F238E27FC236}">
                <a16:creationId xmlns:a16="http://schemas.microsoft.com/office/drawing/2014/main" id="{116560F3-AC22-9A88-5899-666F226EB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93" y="1663511"/>
            <a:ext cx="2961647" cy="1979221"/>
          </a:xfrm>
          <a:prstGeom prst="rect">
            <a:avLst/>
          </a:prstGeom>
        </p:spPr>
      </p:pic>
      <p:pic>
        <p:nvPicPr>
          <p:cNvPr id="7" name="Picture 6" descr="A drawing of a train&#10;&#10;Description automatically generated">
            <a:extLst>
              <a:ext uri="{FF2B5EF4-FFF2-40B4-BE49-F238E27FC236}">
                <a16:creationId xmlns:a16="http://schemas.microsoft.com/office/drawing/2014/main" id="{2FA7FB4C-E1B0-3235-05D7-D0FF1BC5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3511"/>
            <a:ext cx="3048514" cy="1979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845FE-E365-37D1-B2E5-840A0FE179AA}"/>
              </a:ext>
            </a:extLst>
          </p:cNvPr>
          <p:cNvSpPr txBox="1"/>
          <p:nvPr/>
        </p:nvSpPr>
        <p:spPr>
          <a:xfrm>
            <a:off x="2278004" y="3688390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FF41E-BD0E-9214-2247-2B14356B6FFE}"/>
              </a:ext>
            </a:extLst>
          </p:cNvPr>
          <p:cNvSpPr txBox="1"/>
          <p:nvPr/>
        </p:nvSpPr>
        <p:spPr>
          <a:xfrm>
            <a:off x="5761466" y="3688390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0420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964-F19E-86DB-0C39-2C7FFB2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1" y="619840"/>
            <a:ext cx="7932125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Input and Output (Outline and Edge Detection)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1DE3-18AF-5BD1-96CD-6CC076884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5685-88D4-DB2C-0B1E-85DA6C119724}"/>
              </a:ext>
            </a:extLst>
          </p:cNvPr>
          <p:cNvSpPr txBox="1"/>
          <p:nvPr/>
        </p:nvSpPr>
        <p:spPr>
          <a:xfrm>
            <a:off x="1984917" y="4423471"/>
            <a:ext cx="530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8: Input and Output of Outline and Edge Detection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845FE-E365-37D1-B2E5-840A0FE179AA}"/>
              </a:ext>
            </a:extLst>
          </p:cNvPr>
          <p:cNvSpPr txBox="1"/>
          <p:nvPr/>
        </p:nvSpPr>
        <p:spPr>
          <a:xfrm>
            <a:off x="2133600" y="3708294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FF41E-BD0E-9214-2247-2B14356B6FFE}"/>
              </a:ext>
            </a:extLst>
          </p:cNvPr>
          <p:cNvSpPr txBox="1"/>
          <p:nvPr/>
        </p:nvSpPr>
        <p:spPr>
          <a:xfrm>
            <a:off x="5761466" y="3688390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 descr="A child with curly hair&#10;&#10;Description automatically generated">
            <a:extLst>
              <a:ext uri="{FF2B5EF4-FFF2-40B4-BE49-F238E27FC236}">
                <a16:creationId xmlns:a16="http://schemas.microsoft.com/office/drawing/2014/main" id="{5A30EBB0-764C-EEE8-7F46-FA12F171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84" y="1566019"/>
            <a:ext cx="2847278" cy="2122370"/>
          </a:xfrm>
          <a:prstGeom prst="rect">
            <a:avLst/>
          </a:prstGeom>
        </p:spPr>
      </p:pic>
      <p:pic>
        <p:nvPicPr>
          <p:cNvPr id="11" name="Picture 10" descr="A child with dark hair&#10;&#10;Description automatically generated">
            <a:extLst>
              <a:ext uri="{FF2B5EF4-FFF2-40B4-BE49-F238E27FC236}">
                <a16:creationId xmlns:a16="http://schemas.microsoft.com/office/drawing/2014/main" id="{E435FBED-B574-2DCF-0745-96632F1C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21" y="1566018"/>
            <a:ext cx="2906752" cy="21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0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964-F19E-86DB-0C39-2C7FFB2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1" y="619840"/>
            <a:ext cx="7932125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Input and Output (Color Quantization)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1DE3-18AF-5BD1-96CD-6CC076884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5685-88D4-DB2C-0B1E-85DA6C119724}"/>
              </a:ext>
            </a:extLst>
          </p:cNvPr>
          <p:cNvSpPr txBox="1"/>
          <p:nvPr/>
        </p:nvSpPr>
        <p:spPr>
          <a:xfrm>
            <a:off x="1984917" y="4423471"/>
            <a:ext cx="530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9: Input and Output of Color Quantization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845FE-E365-37D1-B2E5-840A0FE179AA}"/>
              </a:ext>
            </a:extLst>
          </p:cNvPr>
          <p:cNvSpPr txBox="1"/>
          <p:nvPr/>
        </p:nvSpPr>
        <p:spPr>
          <a:xfrm>
            <a:off x="2133600" y="3708294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FF41E-BD0E-9214-2247-2B14356B6FFE}"/>
              </a:ext>
            </a:extLst>
          </p:cNvPr>
          <p:cNvSpPr txBox="1"/>
          <p:nvPr/>
        </p:nvSpPr>
        <p:spPr>
          <a:xfrm>
            <a:off x="5761466" y="3684808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 descr="A child with curly hair&#10;&#10;Description automatically generated">
            <a:extLst>
              <a:ext uri="{FF2B5EF4-FFF2-40B4-BE49-F238E27FC236}">
                <a16:creationId xmlns:a16="http://schemas.microsoft.com/office/drawing/2014/main" id="{5A30EBB0-764C-EEE8-7F46-FA12F171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84" y="1566019"/>
            <a:ext cx="2847278" cy="2122370"/>
          </a:xfrm>
          <a:prstGeom prst="rect">
            <a:avLst/>
          </a:prstGeom>
        </p:spPr>
      </p:pic>
      <p:pic>
        <p:nvPicPr>
          <p:cNvPr id="5" name="Picture 4" descr="A child with curly hair&#10;&#10;Description automatically generated">
            <a:extLst>
              <a:ext uri="{FF2B5EF4-FFF2-40B4-BE49-F238E27FC236}">
                <a16:creationId xmlns:a16="http://schemas.microsoft.com/office/drawing/2014/main" id="{20251B3E-6361-9B1A-7803-7D0D1FF7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562439"/>
            <a:ext cx="2847277" cy="21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2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964-F19E-86DB-0C39-2C7FFB27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01" y="619840"/>
            <a:ext cx="7932125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Input and Output (Comic Book Style)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D1DE3-18AF-5BD1-96CD-6CC076884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35685-88D4-DB2C-0B1E-85DA6C119724}"/>
              </a:ext>
            </a:extLst>
          </p:cNvPr>
          <p:cNvSpPr txBox="1"/>
          <p:nvPr/>
        </p:nvSpPr>
        <p:spPr>
          <a:xfrm>
            <a:off x="1984917" y="4423471"/>
            <a:ext cx="530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9: Input and Output of Comic Book Style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845FE-E365-37D1-B2E5-840A0FE179AA}"/>
              </a:ext>
            </a:extLst>
          </p:cNvPr>
          <p:cNvSpPr txBox="1"/>
          <p:nvPr/>
        </p:nvSpPr>
        <p:spPr>
          <a:xfrm>
            <a:off x="2230245" y="3791591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FF41E-BD0E-9214-2247-2B14356B6FFE}"/>
              </a:ext>
            </a:extLst>
          </p:cNvPr>
          <p:cNvSpPr txBox="1"/>
          <p:nvPr/>
        </p:nvSpPr>
        <p:spPr>
          <a:xfrm>
            <a:off x="5898995" y="3801826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Picture 5" descr="A child with curly hair&#10;&#10;Description automatically generated">
            <a:extLst>
              <a:ext uri="{FF2B5EF4-FFF2-40B4-BE49-F238E27FC236}">
                <a16:creationId xmlns:a16="http://schemas.microsoft.com/office/drawing/2014/main" id="{5A30EBB0-764C-EEE8-7F46-FA12F171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84" y="1566019"/>
            <a:ext cx="2847278" cy="2122370"/>
          </a:xfrm>
          <a:prstGeom prst="rect">
            <a:avLst/>
          </a:prstGeom>
        </p:spPr>
      </p:pic>
      <p:pic>
        <p:nvPicPr>
          <p:cNvPr id="7" name="Picture 6" descr="A screenshot of a child&#10;&#10;Description automatically generated">
            <a:extLst>
              <a:ext uri="{FF2B5EF4-FFF2-40B4-BE49-F238E27FC236}">
                <a16:creationId xmlns:a16="http://schemas.microsoft.com/office/drawing/2014/main" id="{C76EBD19-5B5C-879E-7F26-6D2E4A931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93" y="1562438"/>
            <a:ext cx="2787805" cy="21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of cartooning an image can be performed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methods.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used 4 types of methods.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an outline and edge detection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practical application of several fundamental image processing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techniques. By smoothing the image, detecting edges, and quantizing colors, we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transform a photograph into a stylized, cartoon-like image. Each step in the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contributes to the final effect, and understanding these steps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the broader field of digital image manipulation.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Comic Book Style works by using adaptive thresholding. Color Quantization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find the number of distinct colors and reduce it by setting all the pixels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color as the mean color of the corresponding cluster.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8016F-28BD-2A44-1183-A24A4C217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049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demonstrates the process of converting a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photograph into a cartoon-like image using outline and edge detection. By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series of well-established image processing techniques,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achieved a stylized effect that highlights the edges and simplifies the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 information in the image.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7B0FF-3F44-3C85-1B4F-5A9FE6B6F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1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Image Processing Techniques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 about various image processing techniques and their applications, focusing on the methods used for cartooning an image. </a:t>
            </a:r>
          </a:p>
          <a:p>
            <a:pPr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Cartooning Algorithm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and implement an algorithm to convert a photograph into a cartoon-like image using filters and edge detection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 a user-friendly interface that allows users to upload images and apply the cartooning effect easily.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Results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results of the cartooning process and discuss the strengths and limitations of the implemented methods.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E979F-C6D7-4B3B-1894-28F783635B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project has applications in various fields, including 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digital art</a:t>
            </a:r>
          </a:p>
          <a:p>
            <a:pPr marL="43180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graphic design</a:t>
            </a:r>
          </a:p>
          <a:p>
            <a:pPr marL="43180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media production. </a:t>
            </a:r>
          </a:p>
          <a:p>
            <a:pPr marL="146050" indent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cartooning effect can be used to create artistic images, enhance </a:t>
            </a:r>
          </a:p>
          <a:p>
            <a:pPr marL="146050" indent="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Visual storytelling, and developing unique visual content for marketing and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entertainment.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2C0D-0740-66F8-7395-2DEF09503C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43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Cartooning an image is a fascinating area of image processing that transforms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photographs into cartoon-like representations. This process involves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several steps, including edge detection, image segmentation, and color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quantization, to simplify the image while maintaining its essential features.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Cartoon images are characterized by bold edges and smooth, flat areas of color,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give them a distinctive, stylized appearance.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combines theoretical knowledge with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application, providing a comprehensive understanding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cartooning process and its potential uses in various fields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digital art, entertainment, and media production.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E266B-1929-E2C8-226F-096DE13EA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70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used different methods to make a cartoon of an image. These are as</a:t>
            </a:r>
          </a:p>
          <a:p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/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Pencil Sketching of an Image: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Pencil sketching an image is a popular technique in image processing that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transforms a photograph into a grayscale image resembling a hand-drawn pencil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sketch. This process involves several steps that mimic the texture and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appearance of pencil strokes. The key steps in the pencil sketching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are as follows: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5CA29-9E2D-60C9-0DEB-BFA6CBC9E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714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F93914-9CF8-533D-4F0F-91109BB4E36C}"/>
              </a:ext>
            </a:extLst>
          </p:cNvPr>
          <p:cNvSpPr/>
          <p:nvPr/>
        </p:nvSpPr>
        <p:spPr>
          <a:xfrm>
            <a:off x="415604" y="2253281"/>
            <a:ext cx="662459" cy="769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Read Image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C620F-3F1A-E0B8-92F0-D160C0752D01}"/>
              </a:ext>
            </a:extLst>
          </p:cNvPr>
          <p:cNvSpPr/>
          <p:nvPr/>
        </p:nvSpPr>
        <p:spPr>
          <a:xfrm>
            <a:off x="1321081" y="2251611"/>
            <a:ext cx="1029002" cy="7694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Convert it to Grayscale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9323-700A-6AA5-AAAD-3DA48F607A37}"/>
              </a:ext>
            </a:extLst>
          </p:cNvPr>
          <p:cNvSpPr/>
          <p:nvPr/>
        </p:nvSpPr>
        <p:spPr>
          <a:xfrm>
            <a:off x="3738590" y="2333801"/>
            <a:ext cx="1029002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Edge Detection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571EAD-223F-61C4-E8E3-90DAAFBDAFD4}"/>
              </a:ext>
            </a:extLst>
          </p:cNvPr>
          <p:cNvSpPr/>
          <p:nvPr/>
        </p:nvSpPr>
        <p:spPr>
          <a:xfrm>
            <a:off x="4962573" y="2336035"/>
            <a:ext cx="1353644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Apply Thresholding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E84615-19E0-F8A9-D9F7-6B4257A31D8A}"/>
              </a:ext>
            </a:extLst>
          </p:cNvPr>
          <p:cNvSpPr/>
          <p:nvPr/>
        </p:nvSpPr>
        <p:spPr>
          <a:xfrm>
            <a:off x="6511198" y="2305882"/>
            <a:ext cx="1148496" cy="7006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Apply Negative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E3F6B2-57F9-0960-0FA2-0CAC09F92BD3}"/>
              </a:ext>
            </a:extLst>
          </p:cNvPr>
          <p:cNvSpPr/>
          <p:nvPr/>
        </p:nvSpPr>
        <p:spPr>
          <a:xfrm>
            <a:off x="7864842" y="2305882"/>
            <a:ext cx="1148496" cy="7006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Pencil Sketched image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30151-3820-6916-2BDC-E932C04D384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078063" y="2636328"/>
            <a:ext cx="243018" cy="167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CB3B8-006D-45E3-56AC-720B589C921E}"/>
              </a:ext>
            </a:extLst>
          </p:cNvPr>
          <p:cNvCxnSpPr>
            <a:cxnSpLocks/>
          </p:cNvCxnSpPr>
          <p:nvPr/>
        </p:nvCxnSpPr>
        <p:spPr>
          <a:xfrm>
            <a:off x="2350083" y="2657037"/>
            <a:ext cx="251214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15C7A4-87D1-4433-8168-C95D7E61A8F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767592" y="2699097"/>
            <a:ext cx="194981" cy="223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AAF98-A2A4-906C-B2C7-6CE671760AB4}"/>
              </a:ext>
            </a:extLst>
          </p:cNvPr>
          <p:cNvCxnSpPr>
            <a:cxnSpLocks/>
          </p:cNvCxnSpPr>
          <p:nvPr/>
        </p:nvCxnSpPr>
        <p:spPr>
          <a:xfrm>
            <a:off x="3588601" y="2699097"/>
            <a:ext cx="187213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922C20-AC5E-E707-F987-E5549576041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59694" y="2656216"/>
            <a:ext cx="205148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826A2F-6D5F-27CF-0A11-A1C907EA4D7E}"/>
              </a:ext>
            </a:extLst>
          </p:cNvPr>
          <p:cNvSpPr txBox="1"/>
          <p:nvPr/>
        </p:nvSpPr>
        <p:spPr>
          <a:xfrm>
            <a:off x="2966001" y="3583258"/>
            <a:ext cx="333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Procedure of Pencil Sketching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116DC-BA03-EC98-1BCA-D142EA479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EA29C5-845F-77DC-75E7-285068F09506}"/>
              </a:ext>
            </a:extLst>
          </p:cNvPr>
          <p:cNvSpPr/>
          <p:nvPr/>
        </p:nvSpPr>
        <p:spPr>
          <a:xfrm>
            <a:off x="2590095" y="2312360"/>
            <a:ext cx="998506" cy="730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Medial Filter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F8A346-5DE9-29B8-8302-CD8ABC637D93}"/>
              </a:ext>
            </a:extLst>
          </p:cNvPr>
          <p:cNvCxnSpPr>
            <a:cxnSpLocks/>
          </p:cNvCxnSpPr>
          <p:nvPr/>
        </p:nvCxnSpPr>
        <p:spPr>
          <a:xfrm>
            <a:off x="6316217" y="2636327"/>
            <a:ext cx="205148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/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Color Quantization of an Image: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Color quantization is the process of reducing the number of distinct colors in an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image. This is particularly useful for compressing images and for achieving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certain artistic effects, such as creating cartoon-like images. The goal is to retain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much visual information as possible while using a limited palette of colors.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Here are the key concepts and steps involved in color quantization: 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C232C-9C04-1413-5E51-9AC4DCE2E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601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F93914-9CF8-533D-4F0F-91109BB4E36C}"/>
              </a:ext>
            </a:extLst>
          </p:cNvPr>
          <p:cNvSpPr/>
          <p:nvPr/>
        </p:nvSpPr>
        <p:spPr>
          <a:xfrm>
            <a:off x="583403" y="2329480"/>
            <a:ext cx="902012" cy="8276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</a:rPr>
              <a:t>Read Image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C620F-3F1A-E0B8-92F0-D160C0752D01}"/>
              </a:ext>
            </a:extLst>
          </p:cNvPr>
          <p:cNvSpPr/>
          <p:nvPr/>
        </p:nvSpPr>
        <p:spPr>
          <a:xfrm>
            <a:off x="1756834" y="2329480"/>
            <a:ext cx="1167013" cy="8276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Operate over color space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9323-700A-6AA5-AAAD-3DA48F607A37}"/>
              </a:ext>
            </a:extLst>
          </p:cNvPr>
          <p:cNvSpPr/>
          <p:nvPr/>
        </p:nvSpPr>
        <p:spPr>
          <a:xfrm>
            <a:off x="3300240" y="2329480"/>
            <a:ext cx="1167013" cy="8276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</a:rPr>
              <a:t>Clustering of distinct colors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571EAD-223F-61C4-E8E3-90DAAFBDAFD4}"/>
              </a:ext>
            </a:extLst>
          </p:cNvPr>
          <p:cNvSpPr/>
          <p:nvPr/>
        </p:nvSpPr>
        <p:spPr>
          <a:xfrm>
            <a:off x="4892339" y="2330776"/>
            <a:ext cx="1680669" cy="8276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</a:rPr>
              <a:t>Set all the pixels to the mean color of the cluster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E3F6B2-57F9-0960-0FA2-0CAC09F92BD3}"/>
              </a:ext>
            </a:extLst>
          </p:cNvPr>
          <p:cNvSpPr/>
          <p:nvPr/>
        </p:nvSpPr>
        <p:spPr>
          <a:xfrm>
            <a:off x="6903694" y="2305882"/>
            <a:ext cx="1680669" cy="85259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Color Quantized Image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30151-3820-6916-2BDC-E932C04D384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485415" y="2743328"/>
            <a:ext cx="271419" cy="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1CB3B8-006D-45E3-56AC-720B589C921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923847" y="2743330"/>
            <a:ext cx="376393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AAF98-A2A4-906C-B2C7-6CE671760AB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467253" y="2743330"/>
            <a:ext cx="425086" cy="129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826A2F-6D5F-27CF-0A11-A1C907EA4D7E}"/>
              </a:ext>
            </a:extLst>
          </p:cNvPr>
          <p:cNvSpPr txBox="1"/>
          <p:nvPr/>
        </p:nvSpPr>
        <p:spPr>
          <a:xfrm>
            <a:off x="2543425" y="3667821"/>
            <a:ext cx="333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Procedure of Color Quantizing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5929E-583E-C17D-3BB0-86A932EFD9DB}"/>
              </a:ext>
            </a:extLst>
          </p:cNvPr>
          <p:cNvCxnSpPr>
            <a:cxnSpLocks/>
          </p:cNvCxnSpPr>
          <p:nvPr/>
        </p:nvCxnSpPr>
        <p:spPr>
          <a:xfrm>
            <a:off x="6573008" y="2672706"/>
            <a:ext cx="376393" cy="0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73B12-F7AE-A1C2-DF5B-A0360E763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62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35500" y="1293500"/>
            <a:ext cx="7688100" cy="351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/>
            <a:r>
              <a:rPr lang="en-US" sz="1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Comic Book Style Cartoon Image: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Creating a comic book-style cartoon image involves transforming a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photograph into an image that resembles the unique, stylized artwork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found in comic books. This process combines various image-processing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techniques to achieve the distinctive look of comic art, which typically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features bold outlines, flat colors, halftone shading, and sometimes </a:t>
            </a:r>
            <a:endParaRPr lang="en-US" sz="2000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exaggerated features.</a:t>
            </a:r>
            <a:endParaRPr lang="en-US" sz="1800" b="1" dirty="0">
              <a:solidFill>
                <a:srgbClr val="000000"/>
              </a:solidFill>
              <a:effectLst/>
              <a:latin typeface="TimesNewRomanPS-BoldM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B9DA7-16A6-D798-1179-3E7C7C67C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645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87200" y="331050"/>
            <a:ext cx="7688100" cy="8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F93914-9CF8-533D-4F0F-91109BB4E36C}"/>
              </a:ext>
            </a:extLst>
          </p:cNvPr>
          <p:cNvSpPr/>
          <p:nvPr/>
        </p:nvSpPr>
        <p:spPr>
          <a:xfrm>
            <a:off x="629510" y="2247253"/>
            <a:ext cx="1039977" cy="8276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Read Image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C620F-3F1A-E0B8-92F0-D160C0752D01}"/>
              </a:ext>
            </a:extLst>
          </p:cNvPr>
          <p:cNvSpPr/>
          <p:nvPr/>
        </p:nvSpPr>
        <p:spPr>
          <a:xfrm>
            <a:off x="2120252" y="2247253"/>
            <a:ext cx="1554258" cy="8276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Convert it to a </a:t>
            </a:r>
            <a:r>
              <a:rPr lang="en-US" sz="1200" dirty="0" err="1">
                <a:solidFill>
                  <a:schemeClr val="bg2"/>
                </a:solidFill>
              </a:rPr>
              <a:t>GrayScale</a:t>
            </a:r>
            <a:r>
              <a:rPr lang="en-US" sz="1200" dirty="0">
                <a:solidFill>
                  <a:schemeClr val="bg2"/>
                </a:solidFill>
              </a:rPr>
              <a:t>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E99323-700A-6AA5-AAAD-3DA48F607A37}"/>
              </a:ext>
            </a:extLst>
          </p:cNvPr>
          <p:cNvSpPr/>
          <p:nvPr/>
        </p:nvSpPr>
        <p:spPr>
          <a:xfrm>
            <a:off x="4073391" y="2288016"/>
            <a:ext cx="1554258" cy="7937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</a:rPr>
              <a:t>Apply Adaptive Thresholding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E3F6B2-57F9-0960-0FA2-0CAC09F92BD3}"/>
              </a:ext>
            </a:extLst>
          </p:cNvPr>
          <p:cNvSpPr/>
          <p:nvPr/>
        </p:nvSpPr>
        <p:spPr>
          <a:xfrm>
            <a:off x="6078415" y="2303939"/>
            <a:ext cx="1822410" cy="714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Comic Book Style Image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630151-3820-6916-2BDC-E932C04D3844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69487" y="2661102"/>
            <a:ext cx="450765" cy="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AAF98-A2A4-906C-B2C7-6CE671760AB4}"/>
              </a:ext>
            </a:extLst>
          </p:cNvPr>
          <p:cNvCxnSpPr>
            <a:cxnSpLocks/>
          </p:cNvCxnSpPr>
          <p:nvPr/>
        </p:nvCxnSpPr>
        <p:spPr>
          <a:xfrm>
            <a:off x="3674509" y="2661101"/>
            <a:ext cx="425086" cy="129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826A2F-6D5F-27CF-0A11-A1C907EA4D7E}"/>
              </a:ext>
            </a:extLst>
          </p:cNvPr>
          <p:cNvSpPr txBox="1"/>
          <p:nvPr/>
        </p:nvSpPr>
        <p:spPr>
          <a:xfrm>
            <a:off x="2080147" y="3569733"/>
            <a:ext cx="438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Procedure of Comic Book Style Cartoon Image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5929E-583E-C17D-3BB0-86A932EFD9D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627649" y="2661101"/>
            <a:ext cx="450766" cy="384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5CB11-CF6F-5C67-641B-D63B402C8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8529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1030</Words>
  <Application>Microsoft Office PowerPoint</Application>
  <PresentationFormat>On-screen Show (16:9)</PresentationFormat>
  <Paragraphs>167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Raleway</vt:lpstr>
      <vt:lpstr>Wingdings</vt:lpstr>
      <vt:lpstr>Lato</vt:lpstr>
      <vt:lpstr>Times New Roman</vt:lpstr>
      <vt:lpstr>TimesNewRomanPS-BoldMT</vt:lpstr>
      <vt:lpstr>Streamline</vt:lpstr>
      <vt:lpstr>PowerPoint Presentation</vt:lpstr>
      <vt:lpstr>Objectives</vt:lpstr>
      <vt:lpstr>Introduction</vt:lpstr>
      <vt:lpstr>Theory</vt:lpstr>
      <vt:lpstr>Theory</vt:lpstr>
      <vt:lpstr>Theory</vt:lpstr>
      <vt:lpstr>Theory</vt:lpstr>
      <vt:lpstr>Theory</vt:lpstr>
      <vt:lpstr>Theory</vt:lpstr>
      <vt:lpstr>Theory</vt:lpstr>
      <vt:lpstr>Theory</vt:lpstr>
      <vt:lpstr>Complete Work-Flow</vt:lpstr>
      <vt:lpstr>Sample Input and Output</vt:lpstr>
      <vt:lpstr>Sample Input and Output (Pencil Sketch)</vt:lpstr>
      <vt:lpstr>Sample Input and Output (Outline and Edge Detection)</vt:lpstr>
      <vt:lpstr>Sample Input and Output (Color Quantization)</vt:lpstr>
      <vt:lpstr>Sample Input and Output (Comic Book Style)</vt:lpstr>
      <vt:lpstr>Discussion</vt:lpstr>
      <vt:lpstr>Conclusion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Proloy Karmakar</dc:creator>
  <cp:lastModifiedBy>Proloy Karmakar</cp:lastModifiedBy>
  <cp:revision>3</cp:revision>
  <dcterms:modified xsi:type="dcterms:W3CDTF">2024-06-30T11:45:00Z</dcterms:modified>
</cp:coreProperties>
</file>