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822" y="2005480"/>
            <a:ext cx="7788029" cy="2072641"/>
          </a:xfrm>
        </p:spPr>
        <p:txBody>
          <a:bodyPr anchor="b">
            <a:normAutofit/>
          </a:bodyPr>
          <a:lstStyle>
            <a:lvl1pPr algn="ctr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822" y="4078118"/>
            <a:ext cx="7788029" cy="118984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5" y="612096"/>
            <a:ext cx="8421611" cy="4345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90" y="5173956"/>
            <a:ext cx="8543145" cy="615935"/>
          </a:xfrm>
        </p:spPr>
        <p:txBody>
          <a:bodyPr anchor="b">
            <a:normAutofit/>
          </a:bodyPr>
          <a:lstStyle>
            <a:lvl1pPr algn="ctr">
              <a:defRPr sz="3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8839" y="787679"/>
            <a:ext cx="8014160" cy="399576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00"/>
            </a:lvl1pPr>
            <a:lvl2pPr marL="502920" indent="0">
              <a:buNone/>
              <a:defRPr sz="2200"/>
            </a:lvl2pPr>
            <a:lvl3pPr marL="1005840" indent="0">
              <a:buNone/>
              <a:defRPr sz="220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5789892"/>
            <a:ext cx="8541854" cy="773468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2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689562"/>
            <a:ext cx="8541854" cy="4005590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4867871"/>
            <a:ext cx="8541854" cy="1702069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14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690880"/>
            <a:ext cx="7674770" cy="3391958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1"/>
            <a:ext cx="7220646" cy="603782"/>
          </a:xfrm>
        </p:spPr>
        <p:txBody>
          <a:bodyPr anchor="t">
            <a:normAutofit/>
          </a:bodyPr>
          <a:lstStyle>
            <a:lvl1pPr marL="0" indent="0" algn="r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4878267"/>
            <a:ext cx="8541854" cy="16880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90205" y="990434"/>
            <a:ext cx="502920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1195" y="3324344"/>
            <a:ext cx="502920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88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2410536"/>
            <a:ext cx="8541854" cy="2846746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73" y="5270630"/>
            <a:ext cx="8540564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9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81" y="690880"/>
            <a:ext cx="8541854" cy="1099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81" y="2137410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81" y="2914650"/>
            <a:ext cx="2723312" cy="36487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536" y="2137410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84" y="2914650"/>
            <a:ext cx="2723312" cy="36487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2422" y="2137410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2422" y="2914650"/>
            <a:ext cx="2723312" cy="36487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7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3" y="2069518"/>
            <a:ext cx="2781951" cy="2078032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94" y="2069518"/>
            <a:ext cx="2781951" cy="2078032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86" y="2069518"/>
            <a:ext cx="2781951" cy="207803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81" y="690880"/>
            <a:ext cx="8541854" cy="1099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81" y="4424653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9935" y="2197441"/>
            <a:ext cx="2551204" cy="181668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81" y="5077752"/>
            <a:ext cx="2723312" cy="1485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300" y="4424653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50238" y="2197640"/>
            <a:ext cx="2551204" cy="182258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83" y="5077751"/>
            <a:ext cx="2724428" cy="1485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2525" y="4424653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62451" y="2192356"/>
            <a:ext cx="2551204" cy="182160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2422" y="5077749"/>
            <a:ext cx="2723312" cy="148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07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1033" y="690881"/>
            <a:ext cx="1884702" cy="587248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882" y="690881"/>
            <a:ext cx="6531419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12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2276" y="1447188"/>
            <a:ext cx="544703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9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5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707" y="1995878"/>
            <a:ext cx="7912204" cy="2072655"/>
          </a:xfrm>
        </p:spPr>
        <p:txBody>
          <a:bodyPr anchor="b"/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7" y="4068529"/>
            <a:ext cx="7912204" cy="1707995"/>
          </a:xfrm>
        </p:spPr>
        <p:txBody>
          <a:bodyPr anchor="t"/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7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882" y="1963442"/>
            <a:ext cx="4174910" cy="459991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386" y="1963444"/>
            <a:ext cx="4178349" cy="45999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2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0" y="2006367"/>
            <a:ext cx="4166165" cy="4661347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70" y="2006367"/>
            <a:ext cx="4166165" cy="4661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844" y="2079955"/>
            <a:ext cx="4022984" cy="617535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44" y="2697491"/>
            <a:ext cx="4022984" cy="3865871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3347" y="2079956"/>
            <a:ext cx="4038648" cy="617534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3347" y="2697491"/>
            <a:ext cx="4038648" cy="3865871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4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6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4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2" y="690880"/>
            <a:ext cx="3058184" cy="2064840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898" y="690880"/>
            <a:ext cx="5289837" cy="58724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2" y="2755721"/>
            <a:ext cx="3058184" cy="3807638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4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86" y="691246"/>
            <a:ext cx="3770961" cy="5899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2" y="691246"/>
            <a:ext cx="4317144" cy="2073250"/>
          </a:xfrm>
        </p:spPr>
        <p:txBody>
          <a:bodyPr anchor="b">
            <a:noAutofit/>
          </a:bodyPr>
          <a:lstStyle>
            <a:lvl1pPr algn="ctr">
              <a:defRPr sz="3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4401" y="843188"/>
            <a:ext cx="3481913" cy="55678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2" y="2764496"/>
            <a:ext cx="4317144" cy="382628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81" y="690880"/>
            <a:ext cx="8541854" cy="10998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81" y="1963444"/>
            <a:ext cx="8541854" cy="45999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7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82" y="6667714"/>
            <a:ext cx="55051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0" y="6667714"/>
            <a:ext cx="6216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53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ctr" defTabSz="502920" rtl="0" eaLnBrk="1" latinLnBrk="0" hangingPunct="1">
        <a:spcBef>
          <a:spcPct val="0"/>
        </a:spcBef>
        <a:buNone/>
        <a:defRPr sz="4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366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2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92000" indent="-2970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"/>
        <a:defRPr sz="19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128600" indent="-2376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7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524600" indent="-2376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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841400" indent="-2376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21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641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067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416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8.png"/><Relationship Id="rId11" Type="http://schemas.openxmlformats.org/officeDocument/2006/relationships/image" Target="../media/image83.jp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8.png"/><Relationship Id="rId11" Type="http://schemas.openxmlformats.org/officeDocument/2006/relationships/image" Target="../media/image93.jp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jp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11" Type="http://schemas.openxmlformats.org/officeDocument/2006/relationships/image" Target="../media/image42.jp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png"/><Relationship Id="rId11" Type="http://schemas.openxmlformats.org/officeDocument/2006/relationships/image" Target="../media/image53.jp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jp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8.png"/><Relationship Id="rId11" Type="http://schemas.openxmlformats.org/officeDocument/2006/relationships/image" Target="../media/image73.jp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2" y="388620"/>
                </a:lnTo>
                <a:lnTo>
                  <a:pt x="88087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sp>
          <p:nvSpPr>
            <p:cNvPr id="5" name="object 5"/>
            <p:cNvSpPr/>
            <p:nvPr/>
          </p:nvSpPr>
          <p:spPr>
            <a:xfrm>
              <a:off x="0" y="1447799"/>
              <a:ext cx="10058400" cy="5267960"/>
            </a:xfrm>
            <a:custGeom>
              <a:avLst/>
              <a:gdLst/>
              <a:ahLst/>
              <a:cxnLst/>
              <a:rect l="l" t="t" r="r" b="b"/>
              <a:pathLst>
                <a:path w="10058400" h="5267959">
                  <a:moveTo>
                    <a:pt x="10058400" y="4875530"/>
                  </a:moveTo>
                  <a:lnTo>
                    <a:pt x="393192" y="4875530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4875530"/>
                  </a:lnTo>
                  <a:lnTo>
                    <a:pt x="0" y="5267960"/>
                  </a:lnTo>
                  <a:lnTo>
                    <a:pt x="10058400" y="5267960"/>
                  </a:lnTo>
                  <a:lnTo>
                    <a:pt x="10058400" y="4875530"/>
                  </a:lnTo>
                  <a:close/>
                </a:path>
                <a:path w="10058400" h="5267959">
                  <a:moveTo>
                    <a:pt x="10058400" y="0"/>
                  </a:moveTo>
                  <a:lnTo>
                    <a:pt x="9660636" y="0"/>
                  </a:lnTo>
                  <a:lnTo>
                    <a:pt x="9660636" y="4875288"/>
                  </a:lnTo>
                  <a:lnTo>
                    <a:pt x="10058400" y="487528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3617" y="2464320"/>
            <a:ext cx="6785609" cy="7752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5"/>
              </a:spcBef>
            </a:pPr>
            <a:r>
              <a:rPr sz="4950" dirty="0"/>
              <a:t>Lead</a:t>
            </a:r>
            <a:r>
              <a:rPr sz="4950" spc="-70" dirty="0"/>
              <a:t> </a:t>
            </a:r>
            <a:r>
              <a:rPr sz="4950" dirty="0"/>
              <a:t>Scoring</a:t>
            </a:r>
            <a:r>
              <a:rPr sz="4950" spc="-40" dirty="0"/>
              <a:t> </a:t>
            </a:r>
            <a:r>
              <a:rPr sz="4950" dirty="0"/>
              <a:t>Case</a:t>
            </a:r>
            <a:r>
              <a:rPr sz="4950" spc="-60" dirty="0"/>
              <a:t> </a:t>
            </a:r>
            <a:r>
              <a:rPr sz="4950" spc="-10" dirty="0"/>
              <a:t>Study</a:t>
            </a:r>
            <a:endParaRPr sz="4950" dirty="0"/>
          </a:p>
        </p:txBody>
      </p:sp>
      <p:sp>
        <p:nvSpPr>
          <p:cNvPr id="8" name="object 8"/>
          <p:cNvSpPr txBox="1"/>
          <p:nvPr/>
        </p:nvSpPr>
        <p:spPr>
          <a:xfrm>
            <a:off x="3581400" y="4256052"/>
            <a:ext cx="3931801" cy="17402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sz="23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3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300" dirty="0">
              <a:latin typeface="Times New Roman"/>
              <a:cs typeface="Times New Roman"/>
            </a:endParaRP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lang="en-IN"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Proloyesh Sanyal​</a:t>
            </a: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lang="en-IN"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Pramod Varma </a:t>
            </a:r>
            <a:r>
              <a:rPr lang="en-IN" sz="195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Jannu</a:t>
            </a:r>
            <a:r>
              <a:rPr lang="en-IN"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​</a:t>
            </a: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lang="en-IN"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Piyush Deepak </a:t>
            </a:r>
            <a:r>
              <a:rPr lang="en-IN" sz="195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Shahapurkar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1334" y="2117823"/>
            <a:ext cx="80549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Unemployed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interested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others.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0808" y="3089148"/>
            <a:ext cx="7251191" cy="335584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00" dirty="0"/>
              <a:t> </a:t>
            </a: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45" dirty="0"/>
              <a:t> </a:t>
            </a:r>
            <a:r>
              <a:rPr spc="-85" dirty="0"/>
              <a:t>Your</a:t>
            </a:r>
            <a:r>
              <a:rPr spc="-100" dirty="0"/>
              <a:t> </a:t>
            </a:r>
            <a:r>
              <a:rPr spc="-10" dirty="0"/>
              <a:t>Occupation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900" y="2852927"/>
              <a:ext cx="5494019" cy="38633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10759" y="1540298"/>
            <a:ext cx="21151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Correlation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568" y="2245885"/>
            <a:ext cx="49136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9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correlation between</a:t>
            </a:r>
            <a:r>
              <a:rPr sz="19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781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42397" y="1529586"/>
            <a:ext cx="399942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3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1978" y="3079749"/>
            <a:ext cx="14535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solidFill>
                  <a:schemeClr val="bg1"/>
                </a:solidFill>
                <a:latin typeface="Times New Roman"/>
                <a:cs typeface="Times New Roman"/>
              </a:rPr>
              <a:t>ROC</a:t>
            </a:r>
            <a:r>
              <a:rPr sz="2300" b="1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00" b="1" spc="-20" dirty="0">
                <a:solidFill>
                  <a:schemeClr val="bg1"/>
                </a:solidFill>
                <a:latin typeface="Times New Roman"/>
                <a:cs typeface="Times New Roman"/>
              </a:rPr>
              <a:t>curve</a:t>
            </a:r>
            <a:endParaRPr sz="23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0436" y="3793235"/>
            <a:ext cx="8509000" cy="2796540"/>
            <a:chOff x="440436" y="3793235"/>
            <a:chExt cx="8509000" cy="279654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436" y="3793235"/>
              <a:ext cx="3947159" cy="27965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9200" y="3793236"/>
              <a:ext cx="3919727" cy="26304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373504" y="2976246"/>
            <a:ext cx="7604125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chemeClr val="bg2"/>
                </a:solidFill>
                <a:latin typeface="Times New Roman"/>
                <a:cs typeface="Times New Roman"/>
              </a:rPr>
              <a:t>0.42</a:t>
            </a:r>
            <a:r>
              <a:rPr sz="1650" b="1" spc="-4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chemeClr val="bg2"/>
                </a:solidFill>
                <a:latin typeface="Times New Roman"/>
                <a:cs typeface="Times New Roman"/>
              </a:rPr>
              <a:t>is</a:t>
            </a:r>
            <a:r>
              <a:rPr sz="1650" b="1" spc="-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chemeClr val="bg2"/>
                </a:solidFill>
                <a:latin typeface="Times New Roman"/>
                <a:cs typeface="Times New Roman"/>
              </a:rPr>
              <a:t>the</a:t>
            </a:r>
            <a:r>
              <a:rPr sz="1650" b="1" spc="-2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chemeClr val="bg2"/>
                </a:solidFill>
                <a:latin typeface="Times New Roman"/>
                <a:cs typeface="Times New Roman"/>
              </a:rPr>
              <a:t>tradeoff</a:t>
            </a:r>
            <a:r>
              <a:rPr sz="1650" b="1" spc="-3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chemeClr val="bg2"/>
                </a:solidFill>
                <a:latin typeface="Times New Roman"/>
                <a:cs typeface="Times New Roman"/>
              </a:rPr>
              <a:t>between</a:t>
            </a:r>
            <a:r>
              <a:rPr sz="1650" b="1" spc="-4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chemeClr val="bg2"/>
                </a:solidFill>
                <a:latin typeface="Times New Roman"/>
                <a:cs typeface="Times New Roman"/>
              </a:rPr>
              <a:t>Precision</a:t>
            </a:r>
            <a:r>
              <a:rPr sz="1650" b="1" spc="-4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chemeClr val="bg2"/>
                </a:solidFill>
                <a:latin typeface="Times New Roman"/>
                <a:cs typeface="Times New Roman"/>
              </a:rPr>
              <a:t>and</a:t>
            </a:r>
            <a:r>
              <a:rPr sz="1650" b="1" spc="-2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chemeClr val="bg2"/>
                </a:solidFill>
                <a:latin typeface="Times New Roman"/>
                <a:cs typeface="Times New Roman"/>
              </a:rPr>
              <a:t>Recall</a:t>
            </a:r>
            <a:r>
              <a:rPr sz="1650" b="1" spc="-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650" b="1" spc="-50" dirty="0">
                <a:solidFill>
                  <a:schemeClr val="bg2"/>
                </a:solidFill>
                <a:latin typeface="Times New Roman"/>
                <a:cs typeface="Times New Roman"/>
              </a:rPr>
              <a:t>-</a:t>
            </a:r>
            <a:endParaRPr sz="165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1789"/>
              </a:lnSpc>
              <a:spcBef>
                <a:spcPts val="50"/>
              </a:spcBef>
            </a:pP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Thus</a:t>
            </a:r>
            <a:r>
              <a:rPr sz="1450" spc="6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we</a:t>
            </a:r>
            <a:r>
              <a:rPr sz="1450" spc="6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can</a:t>
            </a:r>
            <a:r>
              <a:rPr sz="1450" spc="7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safely</a:t>
            </a:r>
            <a:r>
              <a:rPr sz="1450" spc="5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choose</a:t>
            </a:r>
            <a:r>
              <a:rPr sz="1450" spc="6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to</a:t>
            </a:r>
            <a:r>
              <a:rPr sz="1450" spc="7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consider</a:t>
            </a:r>
            <a:r>
              <a:rPr sz="1450" spc="7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any</a:t>
            </a:r>
            <a:r>
              <a:rPr sz="1450" spc="7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Prospect</a:t>
            </a:r>
            <a:r>
              <a:rPr sz="1450" spc="6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Lead</a:t>
            </a:r>
            <a:r>
              <a:rPr sz="1450" spc="7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with</a:t>
            </a:r>
            <a:r>
              <a:rPr sz="1450" spc="7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Conversion</a:t>
            </a:r>
            <a:r>
              <a:rPr sz="1450" spc="6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chemeClr val="bg2"/>
                </a:solidFill>
                <a:latin typeface="Times New Roman"/>
                <a:cs typeface="Times New Roman"/>
              </a:rPr>
              <a:t>Probability</a:t>
            </a:r>
            <a:r>
              <a:rPr sz="1450" b="1" spc="7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chemeClr val="bg2"/>
                </a:solidFill>
                <a:latin typeface="Times New Roman"/>
                <a:cs typeface="Times New Roman"/>
              </a:rPr>
              <a:t>higher</a:t>
            </a:r>
            <a:r>
              <a:rPr sz="1450" b="1" spc="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spc="-20" dirty="0">
                <a:solidFill>
                  <a:schemeClr val="bg2"/>
                </a:solidFill>
                <a:latin typeface="Times New Roman"/>
                <a:cs typeface="Times New Roman"/>
              </a:rPr>
              <a:t>than </a:t>
            </a:r>
            <a:r>
              <a:rPr sz="1450" b="1" dirty="0">
                <a:solidFill>
                  <a:schemeClr val="bg2"/>
                </a:solidFill>
                <a:latin typeface="Times New Roman"/>
                <a:cs typeface="Times New Roman"/>
              </a:rPr>
              <a:t>42</a:t>
            </a:r>
            <a:r>
              <a:rPr sz="1450" b="1" spc="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chemeClr val="bg2"/>
                </a:solidFill>
                <a:latin typeface="Times New Roman"/>
                <a:cs typeface="Times New Roman"/>
              </a:rPr>
              <a:t>%</a:t>
            </a:r>
            <a:r>
              <a:rPr sz="1450" b="1" spc="1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chemeClr val="bg2"/>
                </a:solidFill>
                <a:latin typeface="Times New Roman"/>
                <a:cs typeface="Times New Roman"/>
              </a:rPr>
              <a:t>to</a:t>
            </a:r>
            <a:r>
              <a:rPr sz="1450" b="1" spc="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chemeClr val="bg2"/>
                </a:solidFill>
                <a:latin typeface="Times New Roman"/>
                <a:cs typeface="Times New Roman"/>
              </a:rPr>
              <a:t>be</a:t>
            </a:r>
            <a:r>
              <a:rPr sz="1450" b="1" spc="2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chemeClr val="bg2"/>
                </a:solidFill>
                <a:latin typeface="Times New Roman"/>
                <a:cs typeface="Times New Roman"/>
              </a:rPr>
              <a:t>a</a:t>
            </a:r>
            <a:r>
              <a:rPr sz="1450" b="1" spc="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chemeClr val="bg2"/>
                </a:solidFill>
                <a:latin typeface="Times New Roman"/>
                <a:cs typeface="Times New Roman"/>
              </a:rPr>
              <a:t>hot</a:t>
            </a:r>
            <a:r>
              <a:rPr sz="1450" b="1" spc="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b="1" spc="-20" dirty="0">
                <a:solidFill>
                  <a:schemeClr val="bg2"/>
                </a:solidFill>
                <a:latin typeface="Times New Roman"/>
                <a:cs typeface="Times New Roman"/>
              </a:rPr>
              <a:t>Lead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3616" y="782636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139281" y="939343"/>
            <a:ext cx="8541854" cy="1099843"/>
          </a:xfrm>
          <a:prstGeom prst="rect">
            <a:avLst/>
          </a:prstGeom>
        </p:spPr>
        <p:txBody>
          <a:bodyPr vert="horz" wrap="square" lIns="0" tIns="335545" rIns="0" bIns="0" rtlCol="0">
            <a:spAutoFit/>
          </a:bodyPr>
          <a:lstStyle/>
          <a:p>
            <a:pPr marL="212471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Observations</a:t>
            </a:r>
            <a:endParaRPr sz="3950" dirty="0"/>
          </a:p>
        </p:txBody>
      </p:sp>
      <p:sp>
        <p:nvSpPr>
          <p:cNvPr id="18" name="object 18"/>
          <p:cNvSpPr txBox="1"/>
          <p:nvPr/>
        </p:nvSpPr>
        <p:spPr>
          <a:xfrm>
            <a:off x="4763542" y="3285240"/>
            <a:ext cx="20459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imes New Roman"/>
                <a:cs typeface="Times New Roman"/>
              </a:rPr>
              <a:t>Final</a:t>
            </a:r>
            <a:r>
              <a:rPr sz="1950" b="1" spc="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Features</a:t>
            </a:r>
            <a:r>
              <a:rPr sz="1950" b="1" spc="4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list: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3566" y="3589773"/>
            <a:ext cx="4544060" cy="2715487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Lead</a:t>
            </a:r>
            <a:r>
              <a:rPr sz="1450" spc="8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Source_Olark</a:t>
            </a:r>
            <a:r>
              <a:rPr sz="1450" spc="11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chemeClr val="bg2"/>
                </a:solidFill>
                <a:latin typeface="Times New Roman"/>
                <a:cs typeface="Times New Roman"/>
              </a:rPr>
              <a:t>Chat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2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2"/>
                </a:solidFill>
                <a:latin typeface="Georgia"/>
                <a:cs typeface="Georgia"/>
              </a:rPr>
              <a:t>	</a:t>
            </a:r>
            <a:r>
              <a:rPr sz="1450" spc="-10" dirty="0">
                <a:solidFill>
                  <a:schemeClr val="bg2"/>
                </a:solidFill>
                <a:latin typeface="Times New Roman"/>
                <a:cs typeface="Times New Roman"/>
              </a:rPr>
              <a:t>Specialization_Others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2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2"/>
                </a:solidFill>
                <a:latin typeface="Georgia"/>
                <a:cs typeface="Georgia"/>
              </a:rPr>
              <a:t>	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Lead</a:t>
            </a:r>
            <a:r>
              <a:rPr sz="1450" spc="8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Origin_Lead Add</a:t>
            </a:r>
            <a:r>
              <a:rPr sz="1450" spc="8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chemeClr val="bg2"/>
                </a:solidFill>
                <a:latin typeface="Times New Roman"/>
                <a:cs typeface="Times New Roman"/>
              </a:rPr>
              <a:t>Form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2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2"/>
                </a:solidFill>
                <a:latin typeface="Georgia"/>
                <a:cs typeface="Georgia"/>
              </a:rPr>
              <a:t>	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Lead</a:t>
            </a:r>
            <a:r>
              <a:rPr sz="1450" spc="5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Source_Welingak</a:t>
            </a:r>
            <a:r>
              <a:rPr sz="1450" spc="6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chemeClr val="bg2"/>
                </a:solidFill>
                <a:latin typeface="Times New Roman"/>
                <a:cs typeface="Times New Roman"/>
              </a:rPr>
              <a:t>Website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2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2"/>
                </a:solidFill>
                <a:latin typeface="Georgia"/>
                <a:cs typeface="Georgia"/>
              </a:rPr>
              <a:t>	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Total</a:t>
            </a:r>
            <a:r>
              <a:rPr sz="1450" spc="-1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Time</a:t>
            </a:r>
            <a:r>
              <a:rPr sz="1450" spc="1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Spent</a:t>
            </a:r>
            <a:r>
              <a:rPr sz="1450" spc="1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on</a:t>
            </a:r>
            <a:r>
              <a:rPr sz="1450" spc="-1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chemeClr val="bg2"/>
                </a:solidFill>
                <a:latin typeface="Times New Roman"/>
                <a:cs typeface="Times New Roman"/>
              </a:rPr>
              <a:t>Website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2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2"/>
                </a:solidFill>
                <a:latin typeface="Georgia"/>
                <a:cs typeface="Georgia"/>
              </a:rPr>
              <a:t>	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Lead</a:t>
            </a:r>
            <a:r>
              <a:rPr sz="1450" spc="8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Origin_Landing</a:t>
            </a:r>
            <a:r>
              <a:rPr sz="1450" spc="10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Page</a:t>
            </a:r>
            <a:r>
              <a:rPr sz="1450" spc="8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chemeClr val="bg2"/>
                </a:solidFill>
                <a:latin typeface="Times New Roman"/>
                <a:cs typeface="Times New Roman"/>
              </a:rPr>
              <a:t>Submission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2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2"/>
                </a:solidFill>
                <a:latin typeface="Georgia"/>
                <a:cs typeface="Georgia"/>
              </a:rPr>
              <a:t>	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What</a:t>
            </a:r>
            <a:r>
              <a:rPr sz="1450" spc="6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is</a:t>
            </a:r>
            <a:r>
              <a:rPr sz="1450" spc="8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your</a:t>
            </a:r>
            <a:r>
              <a:rPr sz="1450" spc="5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current</a:t>
            </a:r>
            <a:r>
              <a:rPr sz="1450" spc="8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occupation_Working</a:t>
            </a:r>
            <a:r>
              <a:rPr sz="1450" spc="7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chemeClr val="bg2"/>
                </a:solidFill>
                <a:latin typeface="Times New Roman"/>
                <a:cs typeface="Times New Roman"/>
              </a:rPr>
              <a:t>Professionals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2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2"/>
                </a:solidFill>
                <a:latin typeface="Georgia"/>
                <a:cs typeface="Georgia"/>
              </a:rPr>
              <a:t>	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Do</a:t>
            </a:r>
            <a:r>
              <a:rPr sz="1450" spc="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2"/>
                </a:solidFill>
                <a:latin typeface="Times New Roman"/>
                <a:cs typeface="Times New Roman"/>
              </a:rPr>
              <a:t>Not</a:t>
            </a:r>
            <a:r>
              <a:rPr sz="1450" spc="5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chemeClr val="bg2"/>
                </a:solidFill>
                <a:latin typeface="Times New Roman"/>
                <a:cs typeface="Times New Roman"/>
              </a:rPr>
              <a:t>Email</a:t>
            </a:r>
            <a:endParaRPr sz="145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5105" y="3283636"/>
            <a:ext cx="1705610" cy="1229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14"/>
              </a:spcBef>
            </a:pPr>
            <a:r>
              <a:rPr sz="2300" b="1" spc="-20" dirty="0">
                <a:solidFill>
                  <a:schemeClr val="bg2"/>
                </a:solidFill>
                <a:latin typeface="Times New Roman"/>
                <a:cs typeface="Times New Roman"/>
              </a:rPr>
              <a:t>Train</a:t>
            </a:r>
            <a:r>
              <a:rPr sz="2300" b="1" spc="-9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chemeClr val="bg2"/>
                </a:solidFill>
                <a:latin typeface="Times New Roman"/>
                <a:cs typeface="Times New Roman"/>
              </a:rPr>
              <a:t>Data:</a:t>
            </a:r>
            <a:endParaRPr sz="230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Accuracy :</a:t>
            </a:r>
            <a:r>
              <a:rPr sz="1800" b="1" spc="-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chemeClr val="bg2"/>
                </a:solidFill>
                <a:latin typeface="Times New Roman"/>
                <a:cs typeface="Times New Roman"/>
              </a:rPr>
              <a:t>80%</a:t>
            </a:r>
            <a:endParaRPr sz="180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Sensitivity</a:t>
            </a:r>
            <a:r>
              <a:rPr sz="1800" b="1" spc="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:</a:t>
            </a:r>
            <a:r>
              <a:rPr sz="1800" b="1" spc="-1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chemeClr val="bg2"/>
                </a:solidFill>
                <a:latin typeface="Times New Roman"/>
                <a:cs typeface="Times New Roman"/>
              </a:rPr>
              <a:t>77%</a:t>
            </a:r>
            <a:endParaRPr sz="180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Specificity</a:t>
            </a:r>
            <a:r>
              <a:rPr sz="1800" b="1" spc="1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:</a:t>
            </a:r>
            <a:r>
              <a:rPr sz="1800" b="1" spc="-2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chemeClr val="bg2"/>
                </a:solidFill>
                <a:latin typeface="Times New Roman"/>
                <a:cs typeface="Times New Roman"/>
              </a:rPr>
              <a:t>80%</a:t>
            </a:r>
            <a:endParaRPr sz="18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5105" y="4764564"/>
            <a:ext cx="1705610" cy="12636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35"/>
              </a:spcBef>
            </a:pPr>
            <a:r>
              <a:rPr sz="2300" b="1" spc="-40" dirty="0">
                <a:solidFill>
                  <a:schemeClr val="bg2"/>
                </a:solidFill>
                <a:latin typeface="Times New Roman"/>
                <a:cs typeface="Times New Roman"/>
              </a:rPr>
              <a:t>Test</a:t>
            </a:r>
            <a:r>
              <a:rPr sz="2300" b="1" spc="-8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300" b="1" spc="-20" dirty="0">
                <a:solidFill>
                  <a:schemeClr val="bg2"/>
                </a:solidFill>
                <a:latin typeface="Times New Roman"/>
                <a:cs typeface="Times New Roman"/>
              </a:rPr>
              <a:t>Data:</a:t>
            </a:r>
            <a:endParaRPr sz="230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85"/>
              </a:spcBef>
            </a:pP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Accuracy :</a:t>
            </a:r>
            <a:r>
              <a:rPr sz="1800" b="1" spc="-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chemeClr val="bg2"/>
                </a:solidFill>
                <a:latin typeface="Times New Roman"/>
                <a:cs typeface="Times New Roman"/>
              </a:rPr>
              <a:t>80%</a:t>
            </a:r>
            <a:endParaRPr sz="180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Sensitivity</a:t>
            </a:r>
            <a:r>
              <a:rPr sz="1800" b="1" spc="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:</a:t>
            </a:r>
            <a:r>
              <a:rPr sz="1800" b="1" spc="-1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chemeClr val="bg2"/>
                </a:solidFill>
                <a:latin typeface="Times New Roman"/>
                <a:cs typeface="Times New Roman"/>
              </a:rPr>
              <a:t>77%</a:t>
            </a:r>
            <a:endParaRPr sz="1800" dirty="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Specificity</a:t>
            </a:r>
            <a:r>
              <a:rPr sz="1800" b="1" spc="1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bg2"/>
                </a:solidFill>
                <a:latin typeface="Times New Roman"/>
                <a:cs typeface="Times New Roman"/>
              </a:rPr>
              <a:t>:</a:t>
            </a:r>
            <a:r>
              <a:rPr sz="1800" b="1" spc="-2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chemeClr val="bg2"/>
                </a:solidFill>
                <a:latin typeface="Times New Roman"/>
                <a:cs typeface="Times New Roman"/>
              </a:rPr>
              <a:t>80%</a:t>
            </a:r>
            <a:endParaRPr sz="18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104"/>
            <a:chOff x="0" y="1057655"/>
            <a:chExt cx="10058400" cy="5658104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609517" y="1451343"/>
            <a:ext cx="8541854" cy="1099843"/>
          </a:xfrm>
          <a:prstGeom prst="rect">
            <a:avLst/>
          </a:prstGeom>
        </p:spPr>
        <p:txBody>
          <a:bodyPr vert="horz" wrap="square" lIns="0" tIns="387597" rIns="0" bIns="0" rtlCol="0">
            <a:spAutoFit/>
          </a:bodyPr>
          <a:lstStyle/>
          <a:p>
            <a:pPr marL="25482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17534" y="3113010"/>
            <a:ext cx="7138034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30-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35%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(close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average)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API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Landing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submission.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But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very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low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Lead</a:t>
            </a:r>
            <a:r>
              <a:rPr sz="165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Add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form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import.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Therefore</a:t>
            </a:r>
            <a:r>
              <a:rPr sz="16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intervene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need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focus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originated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API</a:t>
            </a:r>
            <a:r>
              <a:rPr sz="16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Landing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submission.</a:t>
            </a:r>
            <a:endParaRPr sz="1650">
              <a:latin typeface="Times New Roman"/>
              <a:cs typeface="Times New Roman"/>
            </a:endParaRPr>
          </a:p>
          <a:p>
            <a:pPr marL="295910" marR="683895" indent="-283845">
              <a:lnSpc>
                <a:spcPct val="100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generated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google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/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direct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traffic.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Max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ratio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reference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welingak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website.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who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spent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website,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likely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convert.</a:t>
            </a:r>
            <a:endParaRPr sz="1650">
              <a:latin typeface="Times New Roman"/>
              <a:cs typeface="Times New Roman"/>
            </a:endParaRPr>
          </a:p>
          <a:p>
            <a:pPr marL="295910" marR="296545" indent="-283845">
              <a:lnSpc>
                <a:spcPct val="1000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3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3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common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last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activity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email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opened.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highest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SMS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Sent.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are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unemployed.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working</a:t>
            </a:r>
            <a:r>
              <a:rPr sz="16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professional.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6571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591456" y="1378942"/>
            <a:ext cx="8541854" cy="1099843"/>
          </a:xfrm>
          <a:prstGeom prst="rect">
            <a:avLst/>
          </a:prstGeom>
        </p:spPr>
        <p:txBody>
          <a:bodyPr vert="horz" wrap="square" lIns="0" tIns="387597" rIns="0" bIns="0" rtlCol="0">
            <a:spAutoFit/>
          </a:bodyPr>
          <a:lstStyle/>
          <a:p>
            <a:pPr marL="27451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7030" y="2825016"/>
            <a:ext cx="4133569" cy="358752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statement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EDA</a:t>
            </a:r>
            <a:r>
              <a:rPr lang="en-IN" sz="140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(EXPLORATORY DATA ANALYSIS)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Correlations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2650" b="1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Evaluation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Observations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Conclusion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8273" y="1351492"/>
            <a:ext cx="8541854" cy="1099843"/>
          </a:xfrm>
          <a:prstGeom prst="rect">
            <a:avLst/>
          </a:prstGeom>
        </p:spPr>
        <p:txBody>
          <a:bodyPr vert="horz" wrap="square" lIns="0" tIns="42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70" dirty="0">
                <a:latin typeface="Tahoma"/>
                <a:cs typeface="Tahoma"/>
              </a:rPr>
              <a:t>Problem</a:t>
            </a:r>
            <a:r>
              <a:rPr sz="2950" spc="-100" dirty="0">
                <a:latin typeface="Tahoma"/>
                <a:cs typeface="Tahoma"/>
              </a:rPr>
              <a:t> </a:t>
            </a:r>
            <a:r>
              <a:rPr sz="2950" spc="-95" dirty="0">
                <a:latin typeface="Tahoma"/>
                <a:cs typeface="Tahoma"/>
              </a:rPr>
              <a:t>Statement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xfrm>
            <a:off x="821601" y="3469700"/>
            <a:ext cx="8541854" cy="26457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85"/>
              </a:lnSpc>
              <a:spcBef>
                <a:spcPts val="135"/>
              </a:spcBef>
              <a:tabLst>
                <a:tab pos="295910" algn="l"/>
              </a:tabLst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	</a:t>
            </a:r>
            <a:r>
              <a:rPr sz="1400" dirty="0">
                <a:solidFill>
                  <a:schemeClr val="bg1"/>
                </a:solidFill>
              </a:rPr>
              <a:t>An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education</a:t>
            </a:r>
            <a:r>
              <a:rPr sz="1400" spc="13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company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named</a:t>
            </a:r>
            <a:r>
              <a:rPr sz="1400" spc="114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X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Education</a:t>
            </a:r>
            <a:r>
              <a:rPr sz="1400" spc="10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sells</a:t>
            </a:r>
            <a:r>
              <a:rPr sz="1400" spc="11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online</a:t>
            </a:r>
            <a:r>
              <a:rPr sz="1400" spc="13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courses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to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industry</a:t>
            </a:r>
            <a:r>
              <a:rPr sz="1400" spc="110" dirty="0">
                <a:solidFill>
                  <a:schemeClr val="bg1"/>
                </a:solidFill>
              </a:rPr>
              <a:t> </a:t>
            </a:r>
            <a:r>
              <a:rPr sz="1400" spc="-10" dirty="0">
                <a:solidFill>
                  <a:schemeClr val="bg1"/>
                </a:solidFill>
              </a:rPr>
              <a:t>professionals.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95910" marR="5080">
              <a:lnSpc>
                <a:spcPct val="92900"/>
              </a:lnSpc>
              <a:spcBef>
                <a:spcPts val="50"/>
              </a:spcBef>
            </a:pPr>
            <a:r>
              <a:rPr sz="1400" dirty="0">
                <a:solidFill>
                  <a:schemeClr val="bg1"/>
                </a:solidFill>
              </a:rPr>
              <a:t>On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any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given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day,</a:t>
            </a:r>
            <a:r>
              <a:rPr sz="1400" spc="11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many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professionals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who</a:t>
            </a:r>
            <a:r>
              <a:rPr sz="1400" spc="10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are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interested</a:t>
            </a:r>
            <a:r>
              <a:rPr sz="1400" spc="10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in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courses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land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on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their</a:t>
            </a:r>
            <a:r>
              <a:rPr sz="1400" spc="6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website</a:t>
            </a:r>
            <a:r>
              <a:rPr sz="1400" spc="100" dirty="0">
                <a:solidFill>
                  <a:schemeClr val="bg1"/>
                </a:solidFill>
              </a:rPr>
              <a:t> </a:t>
            </a:r>
            <a:r>
              <a:rPr sz="1400" spc="-25" dirty="0">
                <a:solidFill>
                  <a:schemeClr val="bg1"/>
                </a:solidFill>
              </a:rPr>
              <a:t>and </a:t>
            </a:r>
            <a:r>
              <a:rPr sz="1400" dirty="0">
                <a:solidFill>
                  <a:schemeClr val="bg1"/>
                </a:solidFill>
              </a:rPr>
              <a:t>browse</a:t>
            </a:r>
            <a:r>
              <a:rPr sz="1400" spc="10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for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courses.</a:t>
            </a:r>
            <a:r>
              <a:rPr sz="1400" spc="5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They</a:t>
            </a:r>
            <a:r>
              <a:rPr sz="1400" spc="6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have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process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of</a:t>
            </a:r>
            <a:r>
              <a:rPr sz="1400" spc="6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form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filling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on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their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website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after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which</a:t>
            </a:r>
            <a:r>
              <a:rPr sz="1400" spc="11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75" dirty="0">
                <a:solidFill>
                  <a:schemeClr val="bg1"/>
                </a:solidFill>
              </a:rPr>
              <a:t> </a:t>
            </a:r>
            <a:r>
              <a:rPr sz="1400" spc="-10" dirty="0">
                <a:solidFill>
                  <a:schemeClr val="bg1"/>
                </a:solidFill>
              </a:rPr>
              <a:t>company</a:t>
            </a:r>
            <a:r>
              <a:rPr sz="1400" spc="50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that</a:t>
            </a:r>
            <a:r>
              <a:rPr sz="1400" spc="4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individual</a:t>
            </a:r>
            <a:r>
              <a:rPr sz="1400" spc="12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as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</a:t>
            </a:r>
            <a:r>
              <a:rPr sz="1400" spc="50" dirty="0">
                <a:solidFill>
                  <a:schemeClr val="bg1"/>
                </a:solidFill>
              </a:rPr>
              <a:t> </a:t>
            </a:r>
            <a:r>
              <a:rPr sz="1400" spc="-10" dirty="0">
                <a:solidFill>
                  <a:schemeClr val="bg1"/>
                </a:solidFill>
              </a:rPr>
              <a:t>lead.</a:t>
            </a:r>
            <a:endParaRPr sz="1400" dirty="0">
              <a:solidFill>
                <a:schemeClr val="bg1"/>
              </a:solidFill>
            </a:endParaRPr>
          </a:p>
          <a:p>
            <a:pPr marL="295910" marR="54610" indent="-283845">
              <a:lnSpc>
                <a:spcPts val="134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400" spc="-50" dirty="0">
                <a:solidFill>
                  <a:schemeClr val="bg1"/>
                </a:solidFill>
                <a:latin typeface="Georgia"/>
                <a:cs typeface="Georgia"/>
              </a:rPr>
              <a:t></a:t>
            </a: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	</a:t>
            </a:r>
            <a:r>
              <a:rPr sz="1400" dirty="0">
                <a:solidFill>
                  <a:schemeClr val="bg1"/>
                </a:solidFill>
              </a:rPr>
              <a:t>Once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these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leads</a:t>
            </a:r>
            <a:r>
              <a:rPr sz="1400" spc="10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are</a:t>
            </a:r>
            <a:r>
              <a:rPr sz="1400" spc="9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acquired,</a:t>
            </a:r>
            <a:r>
              <a:rPr sz="1400" spc="114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employees</a:t>
            </a:r>
            <a:r>
              <a:rPr sz="1400" spc="13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from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sales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team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start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making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calls,</a:t>
            </a:r>
            <a:r>
              <a:rPr sz="1400" spc="5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writing</a:t>
            </a:r>
            <a:r>
              <a:rPr sz="1400" spc="114" dirty="0">
                <a:solidFill>
                  <a:schemeClr val="bg1"/>
                </a:solidFill>
              </a:rPr>
              <a:t> </a:t>
            </a:r>
            <a:r>
              <a:rPr sz="1400" spc="-10" dirty="0">
                <a:solidFill>
                  <a:schemeClr val="bg1"/>
                </a:solidFill>
              </a:rPr>
              <a:t>emails, </a:t>
            </a:r>
            <a:r>
              <a:rPr sz="1400" dirty="0">
                <a:solidFill>
                  <a:schemeClr val="bg1"/>
                </a:solidFill>
              </a:rPr>
              <a:t>etc.Through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this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process,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some</a:t>
            </a:r>
            <a:r>
              <a:rPr sz="1400" spc="5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of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leads</a:t>
            </a:r>
            <a:r>
              <a:rPr sz="1400" spc="10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get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converted</a:t>
            </a:r>
            <a:r>
              <a:rPr sz="1400" spc="114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while</a:t>
            </a:r>
            <a:r>
              <a:rPr sz="1400" spc="114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most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do</a:t>
            </a:r>
            <a:r>
              <a:rPr sz="1400" spc="95" dirty="0">
                <a:solidFill>
                  <a:schemeClr val="bg1"/>
                </a:solidFill>
              </a:rPr>
              <a:t> </a:t>
            </a:r>
            <a:r>
              <a:rPr sz="1400" spc="-20" dirty="0">
                <a:solidFill>
                  <a:schemeClr val="bg1"/>
                </a:solidFill>
              </a:rPr>
              <a:t>not.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95910" marR="421005" indent="-283845" algn="just">
              <a:lnSpc>
                <a:spcPts val="1330"/>
              </a:lnSpc>
              <a:spcBef>
                <a:spcPts val="835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</a:t>
            </a:r>
            <a:r>
              <a:rPr sz="1400" spc="480" dirty="0">
                <a:solidFill>
                  <a:schemeClr val="bg1"/>
                </a:solidFill>
                <a:latin typeface="Georgia"/>
                <a:cs typeface="Georgia"/>
              </a:rPr>
              <a:t> 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3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typical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lead</a:t>
            </a:r>
            <a:r>
              <a:rPr sz="1400" spc="4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conversion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rate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at</a:t>
            </a:r>
            <a:r>
              <a:rPr sz="1400" spc="3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X</a:t>
            </a:r>
            <a:r>
              <a:rPr sz="1400" spc="4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education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is</a:t>
            </a:r>
            <a:r>
              <a:rPr sz="1400" spc="3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around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b="1" dirty="0">
                <a:solidFill>
                  <a:schemeClr val="bg1"/>
                </a:solidFill>
                <a:latin typeface="Arial"/>
                <a:cs typeface="Arial"/>
              </a:rPr>
              <a:t>30%.</a:t>
            </a:r>
            <a:r>
              <a:rPr sz="1400" b="1" spc="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</a:rPr>
              <a:t>Now,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this</a:t>
            </a:r>
            <a:r>
              <a:rPr sz="1400" spc="4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means</a:t>
            </a:r>
            <a:r>
              <a:rPr sz="1400" spc="3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if,</a:t>
            </a:r>
            <a:r>
              <a:rPr sz="1400" spc="3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say,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spc="-20" dirty="0">
                <a:solidFill>
                  <a:schemeClr val="bg1"/>
                </a:solidFill>
              </a:rPr>
              <a:t>they </a:t>
            </a:r>
            <a:r>
              <a:rPr sz="1400" dirty="0">
                <a:solidFill>
                  <a:schemeClr val="bg1"/>
                </a:solidFill>
              </a:rPr>
              <a:t>acquire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100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leads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in</a:t>
            </a:r>
            <a:r>
              <a:rPr sz="1400" spc="4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day,</a:t>
            </a:r>
            <a:r>
              <a:rPr sz="1400" spc="9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only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about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30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of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them</a:t>
            </a:r>
            <a:r>
              <a:rPr sz="1400" spc="6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are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converted.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spc="-20" dirty="0">
                <a:solidFill>
                  <a:schemeClr val="bg1"/>
                </a:solidFill>
              </a:rPr>
              <a:t>To</a:t>
            </a:r>
            <a:r>
              <a:rPr sz="1400" spc="2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make</a:t>
            </a:r>
            <a:r>
              <a:rPr sz="1400" spc="4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this</a:t>
            </a:r>
            <a:r>
              <a:rPr sz="1400" spc="5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process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spc="-20" dirty="0">
                <a:solidFill>
                  <a:schemeClr val="bg1"/>
                </a:solidFill>
              </a:rPr>
              <a:t>more </a:t>
            </a:r>
            <a:r>
              <a:rPr sz="1400" dirty="0">
                <a:solidFill>
                  <a:schemeClr val="bg1"/>
                </a:solidFill>
              </a:rPr>
              <a:t>efficient,</a:t>
            </a:r>
            <a:r>
              <a:rPr sz="1400" spc="6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7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company</a:t>
            </a:r>
            <a:r>
              <a:rPr sz="1400" spc="7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wishes</a:t>
            </a:r>
            <a:r>
              <a:rPr sz="1400" spc="12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to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identify</a:t>
            </a:r>
            <a:r>
              <a:rPr sz="1400" spc="7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most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potential</a:t>
            </a:r>
            <a:r>
              <a:rPr sz="1400" spc="10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leads,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also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known</a:t>
            </a:r>
            <a:r>
              <a:rPr sz="1400" spc="11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as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Hot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spc="-10" dirty="0">
                <a:solidFill>
                  <a:schemeClr val="bg1"/>
                </a:solidFill>
              </a:rPr>
              <a:t>Leads.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95910" marR="224154" indent="-283845">
              <a:lnSpc>
                <a:spcPts val="133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400" spc="-50" dirty="0">
                <a:solidFill>
                  <a:schemeClr val="bg1"/>
                </a:solidFill>
                <a:latin typeface="Georgia"/>
                <a:cs typeface="Georgia"/>
              </a:rPr>
              <a:t></a:t>
            </a: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	</a:t>
            </a:r>
            <a:r>
              <a:rPr sz="1400" dirty="0">
                <a:solidFill>
                  <a:schemeClr val="bg1"/>
                </a:solidFill>
              </a:rPr>
              <a:t>If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they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successfully</a:t>
            </a:r>
            <a:r>
              <a:rPr sz="1400" spc="5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identify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this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set</a:t>
            </a:r>
            <a:r>
              <a:rPr sz="1400" spc="4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of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leads,</a:t>
            </a:r>
            <a:r>
              <a:rPr sz="1400" spc="7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lead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conversion</a:t>
            </a:r>
            <a:r>
              <a:rPr sz="1400" spc="10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rate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should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go</a:t>
            </a:r>
            <a:r>
              <a:rPr sz="1400" spc="7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up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as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the</a:t>
            </a:r>
            <a:r>
              <a:rPr sz="1400" spc="65" dirty="0">
                <a:solidFill>
                  <a:schemeClr val="bg1"/>
                </a:solidFill>
              </a:rPr>
              <a:t> </a:t>
            </a:r>
            <a:r>
              <a:rPr sz="1400" spc="-10" dirty="0">
                <a:solidFill>
                  <a:schemeClr val="bg1"/>
                </a:solidFill>
              </a:rPr>
              <a:t>sales </a:t>
            </a:r>
            <a:r>
              <a:rPr sz="1400" dirty="0">
                <a:solidFill>
                  <a:schemeClr val="bg1"/>
                </a:solidFill>
              </a:rPr>
              <a:t>team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will</a:t>
            </a:r>
            <a:r>
              <a:rPr sz="1400" spc="10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now</a:t>
            </a:r>
            <a:r>
              <a:rPr sz="1400" spc="9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be</a:t>
            </a:r>
            <a:r>
              <a:rPr sz="1400" spc="8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focusing</a:t>
            </a:r>
            <a:r>
              <a:rPr sz="1400" spc="95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more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on</a:t>
            </a:r>
            <a:r>
              <a:rPr sz="1400" spc="70" dirty="0">
                <a:solidFill>
                  <a:schemeClr val="bg1"/>
                </a:solidFill>
              </a:rPr>
              <a:t> </a:t>
            </a:r>
            <a:r>
              <a:rPr sz="1400" dirty="0">
                <a:solidFill>
                  <a:schemeClr val="bg1"/>
                </a:solidFill>
              </a:rPr>
              <a:t>communicating</a:t>
            </a:r>
            <a:r>
              <a:rPr sz="1400" spc="85" dirty="0">
                <a:solidFill>
                  <a:schemeClr val="bg1"/>
                </a:solidFill>
              </a:rPr>
              <a:t> </a:t>
            </a:r>
            <a:r>
              <a:rPr sz="1200" dirty="0">
                <a:solidFill>
                  <a:schemeClr val="bg1"/>
                </a:solidFill>
              </a:rPr>
              <a:t>with</a:t>
            </a:r>
            <a:r>
              <a:rPr sz="1200" spc="95" dirty="0">
                <a:solidFill>
                  <a:schemeClr val="bg1"/>
                </a:solidFill>
              </a:rPr>
              <a:t> </a:t>
            </a:r>
            <a:r>
              <a:rPr sz="1200" dirty="0">
                <a:solidFill>
                  <a:schemeClr val="bg1"/>
                </a:solidFill>
              </a:rPr>
              <a:t>the</a:t>
            </a:r>
            <a:r>
              <a:rPr sz="1200" spc="80" dirty="0">
                <a:solidFill>
                  <a:schemeClr val="bg1"/>
                </a:solidFill>
              </a:rPr>
              <a:t> </a:t>
            </a:r>
            <a:r>
              <a:rPr sz="1200" dirty="0">
                <a:solidFill>
                  <a:schemeClr val="bg1"/>
                </a:solidFill>
              </a:rPr>
              <a:t>potential</a:t>
            </a:r>
            <a:r>
              <a:rPr sz="1200" spc="100" dirty="0">
                <a:solidFill>
                  <a:schemeClr val="bg1"/>
                </a:solidFill>
              </a:rPr>
              <a:t> </a:t>
            </a:r>
            <a:r>
              <a:rPr sz="1200" dirty="0">
                <a:solidFill>
                  <a:schemeClr val="bg1"/>
                </a:solidFill>
              </a:rPr>
              <a:t>leads</a:t>
            </a:r>
            <a:r>
              <a:rPr sz="1200" spc="110" dirty="0">
                <a:solidFill>
                  <a:schemeClr val="bg1"/>
                </a:solidFill>
              </a:rPr>
              <a:t> </a:t>
            </a:r>
            <a:r>
              <a:rPr sz="1200" dirty="0">
                <a:solidFill>
                  <a:schemeClr val="bg1"/>
                </a:solidFill>
              </a:rPr>
              <a:t>rather</a:t>
            </a:r>
            <a:r>
              <a:rPr sz="1200" spc="85" dirty="0">
                <a:solidFill>
                  <a:schemeClr val="bg1"/>
                </a:solidFill>
              </a:rPr>
              <a:t> </a:t>
            </a:r>
            <a:r>
              <a:rPr sz="1200" dirty="0">
                <a:solidFill>
                  <a:schemeClr val="bg1"/>
                </a:solidFill>
              </a:rPr>
              <a:t>than</a:t>
            </a:r>
            <a:r>
              <a:rPr sz="1200" spc="85" dirty="0">
                <a:solidFill>
                  <a:schemeClr val="bg1"/>
                </a:solidFill>
              </a:rPr>
              <a:t> </a:t>
            </a:r>
            <a:r>
              <a:rPr sz="1200" spc="-10" dirty="0">
                <a:solidFill>
                  <a:schemeClr val="bg1"/>
                </a:solidFill>
              </a:rPr>
              <a:t>making </a:t>
            </a:r>
            <a:r>
              <a:rPr sz="1200" dirty="0">
                <a:solidFill>
                  <a:schemeClr val="bg1"/>
                </a:solidFill>
              </a:rPr>
              <a:t>calls</a:t>
            </a:r>
            <a:r>
              <a:rPr sz="1200" spc="50" dirty="0">
                <a:solidFill>
                  <a:schemeClr val="bg1"/>
                </a:solidFill>
              </a:rPr>
              <a:t> </a:t>
            </a:r>
            <a:r>
              <a:rPr sz="1200" dirty="0">
                <a:solidFill>
                  <a:schemeClr val="bg1"/>
                </a:solidFill>
              </a:rPr>
              <a:t>to</a:t>
            </a:r>
            <a:r>
              <a:rPr sz="1200" spc="65" dirty="0">
                <a:solidFill>
                  <a:schemeClr val="bg1"/>
                </a:solidFill>
              </a:rPr>
              <a:t> </a:t>
            </a:r>
            <a:r>
              <a:rPr sz="1200" spc="-10" dirty="0">
                <a:solidFill>
                  <a:schemeClr val="bg1"/>
                </a:solidFill>
              </a:rPr>
              <a:t>everyone</a:t>
            </a:r>
            <a:endParaRPr sz="12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10706" y="1268605"/>
            <a:ext cx="8541854" cy="1099843"/>
          </a:xfrm>
          <a:prstGeom prst="rect">
            <a:avLst/>
          </a:prstGeom>
        </p:spPr>
        <p:txBody>
          <a:bodyPr vert="horz" wrap="square" lIns="0" tIns="42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160" dirty="0">
                <a:latin typeface="Tahoma"/>
                <a:cs typeface="Tahoma"/>
              </a:rPr>
              <a:t>Business</a:t>
            </a:r>
            <a:r>
              <a:rPr sz="2950" spc="-10" dirty="0">
                <a:latin typeface="Tahoma"/>
                <a:cs typeface="Tahoma"/>
              </a:rPr>
              <a:t> Objective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xfrm>
            <a:off x="510706" y="3282453"/>
            <a:ext cx="8541854" cy="2810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275" marR="5080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1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1"/>
                </a:solidFill>
                <a:latin typeface="Georgia"/>
                <a:cs typeface="Georgia"/>
              </a:rPr>
              <a:t>	</a:t>
            </a:r>
            <a:r>
              <a:rPr dirty="0">
                <a:solidFill>
                  <a:schemeClr val="bg1"/>
                </a:solidFill>
              </a:rPr>
              <a:t>Lead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X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wants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us</a:t>
            </a:r>
            <a:r>
              <a:rPr spc="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build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model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give</a:t>
            </a:r>
            <a:r>
              <a:rPr spc="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every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lead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</a:t>
            </a:r>
            <a:r>
              <a:rPr spc="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lead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score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between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0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-</a:t>
            </a:r>
            <a:r>
              <a:rPr dirty="0">
                <a:solidFill>
                  <a:schemeClr val="bg1"/>
                </a:solidFill>
              </a:rPr>
              <a:t>100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. </a:t>
            </a:r>
            <a:r>
              <a:rPr dirty="0">
                <a:solidFill>
                  <a:schemeClr val="bg1"/>
                </a:solidFill>
              </a:rPr>
              <a:t>So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that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they</a:t>
            </a:r>
            <a:r>
              <a:rPr spc="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can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identify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Hot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leads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and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increase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their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conversion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rate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as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well.</a:t>
            </a:r>
            <a:endParaRPr sz="115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065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1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1"/>
                </a:solidFill>
                <a:latin typeface="Georgia"/>
                <a:cs typeface="Georgia"/>
              </a:rPr>
              <a:t>	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CEO</a:t>
            </a:r>
            <a:r>
              <a:rPr spc="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want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achieve</a:t>
            </a:r>
            <a:r>
              <a:rPr spc="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lead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conversion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rate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5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80%.</a:t>
            </a:r>
            <a:endParaRPr sz="115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95275" marR="37465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-50" dirty="0">
                <a:solidFill>
                  <a:schemeClr val="bg1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chemeClr val="bg1"/>
                </a:solidFill>
                <a:latin typeface="Georgia"/>
                <a:cs typeface="Georgia"/>
              </a:rPr>
              <a:t>	</a:t>
            </a:r>
            <a:r>
              <a:rPr dirty="0">
                <a:solidFill>
                  <a:schemeClr val="bg1"/>
                </a:solidFill>
              </a:rPr>
              <a:t>They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want</a:t>
            </a:r>
            <a:r>
              <a:rPr spc="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model</a:t>
            </a:r>
            <a:r>
              <a:rPr spc="5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5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be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able</a:t>
            </a:r>
            <a:r>
              <a:rPr spc="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5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handle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future</a:t>
            </a:r>
            <a:r>
              <a:rPr spc="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constraints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as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well</a:t>
            </a:r>
            <a:r>
              <a:rPr spc="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like</a:t>
            </a:r>
            <a:r>
              <a:rPr spc="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Peak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time </a:t>
            </a:r>
            <a:r>
              <a:rPr dirty="0">
                <a:solidFill>
                  <a:schemeClr val="bg1"/>
                </a:solidFill>
              </a:rPr>
              <a:t>actions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required,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how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6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utilize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full</a:t>
            </a:r>
            <a:r>
              <a:rPr spc="5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man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power</a:t>
            </a:r>
            <a:r>
              <a:rPr spc="5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and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after</a:t>
            </a:r>
            <a:r>
              <a:rPr spc="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achieving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target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what </a:t>
            </a:r>
            <a:r>
              <a:rPr dirty="0">
                <a:solidFill>
                  <a:schemeClr val="bg1"/>
                </a:solidFill>
              </a:rPr>
              <a:t>should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be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approaches.</a:t>
            </a:r>
            <a:endParaRPr sz="115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48" y="3434634"/>
            <a:ext cx="2087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Tahoma"/>
                <a:cs typeface="Tahoma"/>
              </a:rPr>
              <a:t>Problem </a:t>
            </a:r>
            <a:r>
              <a:rPr sz="3300" b="1" spc="40" dirty="0">
                <a:solidFill>
                  <a:srgbClr val="EBEBEB"/>
                </a:solidFill>
                <a:latin typeface="Tahoma"/>
                <a:cs typeface="Tahoma"/>
              </a:rPr>
              <a:t>Approach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7595" y="2125490"/>
            <a:ext cx="3903345" cy="373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240665" indent="-189230">
              <a:lnSpc>
                <a:spcPct val="102099"/>
              </a:lnSpc>
              <a:spcBef>
                <a:spcPts val="100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185" dirty="0">
                <a:latin typeface="Georgia"/>
                <a:cs typeface="Georgia"/>
              </a:rPr>
              <a:t> </a:t>
            </a:r>
            <a:r>
              <a:rPr sz="1450" b="1" spc="-70" dirty="0">
                <a:latin typeface="Tahoma"/>
                <a:cs typeface="Tahoma"/>
              </a:rPr>
              <a:t>Importing</a:t>
            </a:r>
            <a:r>
              <a:rPr sz="1450" b="1" spc="-20" dirty="0">
                <a:latin typeface="Tahoma"/>
                <a:cs typeface="Tahoma"/>
              </a:rPr>
              <a:t> the</a:t>
            </a:r>
            <a:r>
              <a:rPr sz="1450" b="1" dirty="0">
                <a:latin typeface="Tahoma"/>
                <a:cs typeface="Tahoma"/>
              </a:rPr>
              <a:t> data and</a:t>
            </a:r>
            <a:r>
              <a:rPr sz="1450" b="1" spc="-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inspecting</a:t>
            </a:r>
            <a:r>
              <a:rPr sz="1450" b="1" spc="-15" dirty="0">
                <a:latin typeface="Tahoma"/>
                <a:cs typeface="Tahoma"/>
              </a:rPr>
              <a:t> </a:t>
            </a:r>
            <a:r>
              <a:rPr sz="1450" b="1" spc="-25" dirty="0">
                <a:latin typeface="Tahoma"/>
                <a:cs typeface="Tahoma"/>
              </a:rPr>
              <a:t>the </a:t>
            </a:r>
            <a:r>
              <a:rPr sz="1450" b="1" dirty="0">
                <a:latin typeface="Tahoma"/>
                <a:cs typeface="Tahoma"/>
              </a:rPr>
              <a:t>data</a:t>
            </a:r>
            <a:r>
              <a:rPr sz="1450" b="1" spc="9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frame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95" dirty="0">
                <a:latin typeface="Georgia"/>
                <a:cs typeface="Georgia"/>
              </a:rPr>
              <a:t> </a:t>
            </a:r>
            <a:r>
              <a:rPr sz="1450" b="1" dirty="0">
                <a:latin typeface="Tahoma"/>
                <a:cs typeface="Tahoma"/>
              </a:rPr>
              <a:t>Data</a:t>
            </a:r>
            <a:r>
              <a:rPr sz="1450" b="1" spc="-8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preparation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45" dirty="0">
                <a:latin typeface="Georgia"/>
                <a:cs typeface="Georgia"/>
              </a:rPr>
              <a:t> </a:t>
            </a:r>
            <a:r>
              <a:rPr sz="1450" b="1" spc="-25" dirty="0">
                <a:latin typeface="Tahoma"/>
                <a:cs typeface="Tahoma"/>
              </a:rPr>
              <a:t>EDA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125" dirty="0">
                <a:latin typeface="Georgia"/>
                <a:cs typeface="Georgia"/>
              </a:rPr>
              <a:t> </a:t>
            </a:r>
            <a:r>
              <a:rPr sz="1450" b="1" spc="-10" dirty="0">
                <a:latin typeface="Tahoma"/>
                <a:cs typeface="Tahoma"/>
              </a:rPr>
              <a:t>Dummy</a:t>
            </a:r>
            <a:r>
              <a:rPr sz="1450" b="1" spc="-85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variable</a:t>
            </a:r>
            <a:r>
              <a:rPr sz="1450" b="1" spc="-5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creation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120" dirty="0">
                <a:latin typeface="Georgia"/>
                <a:cs typeface="Georgia"/>
              </a:rPr>
              <a:t> </a:t>
            </a:r>
            <a:r>
              <a:rPr sz="1450" b="1" spc="-95" dirty="0">
                <a:latin typeface="Tahoma"/>
                <a:cs typeface="Tahoma"/>
              </a:rPr>
              <a:t>Test-Train</a:t>
            </a:r>
            <a:r>
              <a:rPr sz="1450" b="1" spc="-55" dirty="0">
                <a:latin typeface="Tahoma"/>
                <a:cs typeface="Tahoma"/>
              </a:rPr>
              <a:t> </a:t>
            </a:r>
            <a:r>
              <a:rPr sz="1450" b="1" spc="-20" dirty="0">
                <a:latin typeface="Tahoma"/>
                <a:cs typeface="Tahoma"/>
              </a:rPr>
              <a:t>split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60" dirty="0">
                <a:latin typeface="Georgia"/>
                <a:cs typeface="Georgia"/>
              </a:rPr>
              <a:t> </a:t>
            </a:r>
            <a:r>
              <a:rPr sz="1450" b="1" spc="-25" dirty="0">
                <a:latin typeface="Tahoma"/>
                <a:cs typeface="Tahoma"/>
              </a:rPr>
              <a:t>Feature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scaling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45" dirty="0">
                <a:latin typeface="Georgia"/>
                <a:cs typeface="Georgia"/>
              </a:rPr>
              <a:t> </a:t>
            </a:r>
            <a:r>
              <a:rPr sz="1450" b="1" spc="-10" dirty="0">
                <a:latin typeface="Tahoma"/>
                <a:cs typeface="Tahoma"/>
              </a:rPr>
              <a:t>Correlations</a:t>
            </a:r>
            <a:endParaRPr sz="1450" dirty="0">
              <a:latin typeface="Tahoma"/>
              <a:cs typeface="Tahoma"/>
            </a:endParaRPr>
          </a:p>
          <a:p>
            <a:pPr marL="201295" marR="5080" indent="-189230">
              <a:lnSpc>
                <a:spcPct val="102099"/>
              </a:lnSpc>
              <a:spcBef>
                <a:spcPts val="825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185" dirty="0">
                <a:latin typeface="Georgia"/>
                <a:cs typeface="Georgia"/>
              </a:rPr>
              <a:t> </a:t>
            </a:r>
            <a:r>
              <a:rPr sz="1450" b="1" dirty="0">
                <a:latin typeface="Tahoma"/>
                <a:cs typeface="Tahoma"/>
              </a:rPr>
              <a:t>Model </a:t>
            </a:r>
            <a:r>
              <a:rPr sz="1450" b="1" spc="-40" dirty="0">
                <a:latin typeface="Tahoma"/>
                <a:cs typeface="Tahoma"/>
              </a:rPr>
              <a:t>Building</a:t>
            </a:r>
            <a:r>
              <a:rPr sz="1450" b="1" dirty="0">
                <a:latin typeface="Tahoma"/>
                <a:cs typeface="Tahoma"/>
              </a:rPr>
              <a:t> </a:t>
            </a:r>
            <a:r>
              <a:rPr sz="1450" b="1" spc="-140" dirty="0">
                <a:latin typeface="Tahoma"/>
                <a:cs typeface="Tahoma"/>
              </a:rPr>
              <a:t>(RFE</a:t>
            </a:r>
            <a:r>
              <a:rPr sz="1450" b="1" dirty="0">
                <a:latin typeface="Tahoma"/>
                <a:cs typeface="Tahoma"/>
              </a:rPr>
              <a:t> </a:t>
            </a:r>
            <a:r>
              <a:rPr sz="1450" b="1" spc="-20" dirty="0">
                <a:latin typeface="Tahoma"/>
                <a:cs typeface="Tahoma"/>
              </a:rPr>
              <a:t>Rsquared</a:t>
            </a:r>
            <a:r>
              <a:rPr sz="1450" b="1" spc="-5" dirty="0">
                <a:latin typeface="Tahoma"/>
                <a:cs typeface="Tahoma"/>
              </a:rPr>
              <a:t> </a:t>
            </a:r>
            <a:r>
              <a:rPr sz="1450" b="1" spc="-125" dirty="0">
                <a:latin typeface="Tahoma"/>
                <a:cs typeface="Tahoma"/>
              </a:rPr>
              <a:t>VIF</a:t>
            </a:r>
            <a:r>
              <a:rPr sz="1450" b="1" spc="-15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and</a:t>
            </a:r>
            <a:r>
              <a:rPr sz="1450" b="1" spc="15" dirty="0">
                <a:latin typeface="Tahoma"/>
                <a:cs typeface="Tahoma"/>
              </a:rPr>
              <a:t> </a:t>
            </a:r>
            <a:r>
              <a:rPr sz="1450" b="1" spc="-25" dirty="0">
                <a:latin typeface="Tahoma"/>
                <a:cs typeface="Tahoma"/>
              </a:rPr>
              <a:t>p- </a:t>
            </a:r>
            <a:r>
              <a:rPr sz="1450" b="1" spc="-10" dirty="0">
                <a:latin typeface="Tahoma"/>
                <a:cs typeface="Tahoma"/>
              </a:rPr>
              <a:t>values)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170" dirty="0">
                <a:latin typeface="Georgia"/>
                <a:cs typeface="Georgia"/>
              </a:rPr>
              <a:t> </a:t>
            </a:r>
            <a:r>
              <a:rPr sz="1450" b="1" dirty="0">
                <a:latin typeface="Tahoma"/>
                <a:cs typeface="Tahoma"/>
              </a:rPr>
              <a:t>Model</a:t>
            </a:r>
            <a:r>
              <a:rPr sz="1450" b="1" spc="-1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Evaluation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latin typeface="Georgia"/>
                <a:cs typeface="Georgia"/>
              </a:rPr>
              <a:t></a:t>
            </a:r>
            <a:r>
              <a:rPr sz="1150" spc="145" dirty="0">
                <a:latin typeface="Georgia"/>
                <a:cs typeface="Georgia"/>
              </a:rPr>
              <a:t> </a:t>
            </a:r>
            <a:r>
              <a:rPr sz="1450" b="1" dirty="0">
                <a:latin typeface="Tahoma"/>
                <a:cs typeface="Tahoma"/>
              </a:rPr>
              <a:t>Making</a:t>
            </a:r>
            <a:r>
              <a:rPr sz="1450" b="1" spc="-20" dirty="0">
                <a:latin typeface="Tahoma"/>
                <a:cs typeface="Tahoma"/>
              </a:rPr>
              <a:t> predictions</a:t>
            </a:r>
            <a:r>
              <a:rPr sz="1450" b="1" spc="-35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on</a:t>
            </a:r>
            <a:r>
              <a:rPr sz="1450" b="1" spc="-35" dirty="0">
                <a:latin typeface="Tahoma"/>
                <a:cs typeface="Tahoma"/>
              </a:rPr>
              <a:t> </a:t>
            </a:r>
            <a:r>
              <a:rPr sz="1450" b="1" spc="-80" dirty="0">
                <a:latin typeface="Tahoma"/>
                <a:cs typeface="Tahoma"/>
              </a:rPr>
              <a:t>test</a:t>
            </a:r>
            <a:r>
              <a:rPr sz="1450" b="1" spc="-20" dirty="0">
                <a:latin typeface="Tahoma"/>
                <a:cs typeface="Tahoma"/>
              </a:rPr>
              <a:t> </a:t>
            </a:r>
            <a:r>
              <a:rPr sz="1450" b="1" spc="-25" dirty="0">
                <a:latin typeface="Tahoma"/>
                <a:cs typeface="Tahoma"/>
              </a:rPr>
              <a:t>set</a:t>
            </a:r>
            <a:endParaRPr sz="1450" dirty="0">
              <a:latin typeface="Tahoma"/>
              <a:cs typeface="Tahom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AC6AB6-9014-63C9-1199-213FC73D8175}"/>
              </a:ext>
            </a:extLst>
          </p:cNvPr>
          <p:cNvCxnSpPr/>
          <p:nvPr/>
        </p:nvCxnSpPr>
        <p:spPr>
          <a:xfrm>
            <a:off x="4648200" y="1600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3D82E0-426C-DA08-AE0B-397727B055E3}"/>
              </a:ext>
            </a:extLst>
          </p:cNvPr>
          <p:cNvCxnSpPr/>
          <p:nvPr/>
        </p:nvCxnSpPr>
        <p:spPr>
          <a:xfrm>
            <a:off x="4876800" y="1600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591" y="3000756"/>
              <a:ext cx="8583167" cy="1732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3791" y="4733544"/>
              <a:ext cx="8125967" cy="196595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3970" y="2012728"/>
            <a:ext cx="827532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499"/>
              </a:lnSpc>
              <a:spcBef>
                <a:spcPts val="95"/>
              </a:spcBef>
            </a:pPr>
            <a:r>
              <a:rPr sz="15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550" spc="484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few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columns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 there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'Select'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 is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taking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care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129" y="1467184"/>
            <a:ext cx="34988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EDA</a:t>
            </a:r>
            <a:r>
              <a:rPr sz="2950" b="1" spc="-17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–</a:t>
            </a:r>
            <a:r>
              <a:rPr sz="2950" b="1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Data</a:t>
            </a:r>
            <a:r>
              <a:rPr sz="2950" b="1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Cleaning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2794" y="2017264"/>
            <a:ext cx="764222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HR,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Finance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Marketing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specializations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3" y="3258311"/>
            <a:ext cx="8715755" cy="301142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970931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78345" y="1468313"/>
            <a:ext cx="49066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Lead</a:t>
            </a:r>
            <a:r>
              <a:rPr sz="3200" spc="-65" dirty="0"/>
              <a:t> </a:t>
            </a:r>
            <a:r>
              <a:rPr sz="3200" dirty="0"/>
              <a:t>Source</a:t>
            </a:r>
            <a:r>
              <a:rPr sz="3200" spc="-55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dirty="0"/>
              <a:t>Lead</a:t>
            </a:r>
            <a:r>
              <a:rPr sz="3200" spc="-65" dirty="0"/>
              <a:t> </a:t>
            </a:r>
            <a:r>
              <a:rPr sz="3200" spc="-10" dirty="0"/>
              <a:t>origin</a:t>
            </a: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1530" y="4153058"/>
            <a:ext cx="8796527" cy="340156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43245" y="2913206"/>
            <a:ext cx="7545323" cy="11290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1950"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lead</a:t>
            </a:r>
            <a:r>
              <a:rPr sz="195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source</a:t>
            </a:r>
            <a:r>
              <a:rPr sz="195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195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leads</a:t>
            </a:r>
            <a:r>
              <a:rPr sz="195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through</a:t>
            </a:r>
            <a:r>
              <a:rPr sz="195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google</a:t>
            </a:r>
            <a:r>
              <a:rPr sz="195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&amp;</a:t>
            </a:r>
            <a:r>
              <a:rPr sz="195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direct</a:t>
            </a:r>
            <a:r>
              <a:rPr sz="195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traffic</a:t>
            </a:r>
            <a:r>
              <a:rPr sz="195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high</a:t>
            </a:r>
            <a:r>
              <a:rPr sz="195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probability</a:t>
            </a:r>
            <a:r>
              <a:rPr sz="195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1950" spc="-10" dirty="0">
                <a:solidFill>
                  <a:schemeClr val="bg1"/>
                </a:solidFill>
                <a:latin typeface="Times New Roman"/>
                <a:cs typeface="Times New Roman"/>
              </a:rPr>
              <a:t>convert</a:t>
            </a:r>
            <a:endParaRPr sz="19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610"/>
              </a:spcBef>
            </a:pP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Whereas</a:t>
            </a:r>
            <a:r>
              <a:rPr sz="195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195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Lead</a:t>
            </a:r>
            <a:r>
              <a:rPr sz="195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origin most</a:t>
            </a:r>
            <a:r>
              <a:rPr sz="195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number</a:t>
            </a:r>
            <a:r>
              <a:rPr sz="195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195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leads</a:t>
            </a:r>
            <a:r>
              <a:rPr sz="195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are</a:t>
            </a:r>
            <a:r>
              <a:rPr sz="195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landing</a:t>
            </a:r>
            <a:r>
              <a:rPr sz="195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sz="1950" spc="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chemeClr val="bg1"/>
                </a:solidFill>
                <a:latin typeface="Times New Roman"/>
                <a:cs typeface="Times New Roman"/>
              </a:rPr>
              <a:t>submission</a:t>
            </a:r>
            <a:endParaRPr sz="195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936" y="3101339"/>
              <a:ext cx="8036051" cy="361492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23026" y="1991357"/>
            <a:ext cx="740346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opening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 to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convert,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Sending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SMS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benefit.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5" dirty="0"/>
              <a:t> </a:t>
            </a:r>
            <a:r>
              <a:rPr spc="-10" dirty="0"/>
              <a:t>lead</a:t>
            </a:r>
            <a:r>
              <a:rPr spc="-195" dirty="0"/>
              <a:t> </a:t>
            </a:r>
            <a:r>
              <a:rPr spc="-10" dirty="0"/>
              <a:t>Activity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</TotalTime>
  <Words>740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Calisto MT</vt:lpstr>
      <vt:lpstr>Georgia</vt:lpstr>
      <vt:lpstr>Tahoma</vt:lpstr>
      <vt:lpstr>Times New Roman</vt:lpstr>
      <vt:lpstr>Wingdings 2</vt:lpstr>
      <vt:lpstr>Slate</vt:lpstr>
      <vt:lpstr>Lead Scoring Case Study</vt:lpstr>
      <vt:lpstr>Contents</vt:lpstr>
      <vt:lpstr>Problem Statement</vt:lpstr>
      <vt:lpstr>Business Objective</vt:lpstr>
      <vt:lpstr>PowerPoint Presentation</vt:lpstr>
      <vt:lpstr>PowerPoint Presentation</vt:lpstr>
      <vt:lpstr>Specialization</vt:lpstr>
      <vt:lpstr>Lead Source &amp; Lead origin</vt:lpstr>
      <vt:lpstr>Last lead Activity</vt:lpstr>
      <vt:lpstr>Last What is Your Occupation</vt:lpstr>
      <vt:lpstr>PowerPoint Presentation</vt:lpstr>
      <vt:lpstr>Model Evaluation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Lead Scoring_SR_Updated</dc:title>
  <dc:creator>LENOVO</dc:creator>
  <cp:lastModifiedBy>proloyesh sanyal</cp:lastModifiedBy>
  <cp:revision>1</cp:revision>
  <dcterms:created xsi:type="dcterms:W3CDTF">2025-02-17T11:06:25Z</dcterms:created>
  <dcterms:modified xsi:type="dcterms:W3CDTF">2025-02-17T11:49:12Z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LastSaved">
    <vt:filetime>2025-02-17T00:00:00Z</vt:filetime>
  </property>
  <property fmtid="{D5CDD505-2E9C-101B-9397-08002B2CF9AE}" pid="4" name="Producer">
    <vt:lpwstr>Microsoft: Print To PDF</vt:lpwstr>
  </property>
</Properties>
</file>