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7" r:id="rId4"/>
    <p:sldId id="258" r:id="rId5"/>
    <p:sldId id="287" r:id="rId6"/>
    <p:sldId id="259" r:id="rId7"/>
    <p:sldId id="260" r:id="rId8"/>
    <p:sldId id="283" r:id="rId9"/>
    <p:sldId id="284" r:id="rId10"/>
    <p:sldId id="285" r:id="rId11"/>
    <p:sldId id="286" r:id="rId12"/>
    <p:sldId id="292" r:id="rId13"/>
    <p:sldId id="288" r:id="rId14"/>
    <p:sldId id="290" r:id="rId15"/>
    <p:sldId id="261" r:id="rId16"/>
    <p:sldId id="291" r:id="rId17"/>
    <p:sldId id="294" r:id="rId18"/>
    <p:sldId id="295" r:id="rId19"/>
    <p:sldId id="280" r:id="rId20"/>
    <p:sldId id="281" r:id="rId21"/>
    <p:sldId id="282" r:id="rId22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600"/>
            <a:ext cx="453200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0514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:notes"/>
          <p:cNvSpPr/>
          <p:nvPr/>
        </p:nvSpPr>
        <p:spPr>
          <a:xfrm>
            <a:off x="3850560" y="9430200"/>
            <a:ext cx="294480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56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70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9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62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68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6b83b1e0_0_5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b6b83b1e0_0_5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b6b83b1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88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6b83b1e0_0_5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b6b83b1e0_0_5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b6b83b1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29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6b83b1e0_0_5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b6b83b1e0_0_5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b6b83b1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388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6b83b1e0_0_5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b6b83b1e0_0_5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b6b83b1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700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:notes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413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:notes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39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:notes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34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99dab30ed_1_140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599dab30ed_1_140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599dab30ed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9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:notes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51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:notes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95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:notes"/>
          <p:cNvSpPr/>
          <p:nvPr/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98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13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96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46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ab7208df_1_1:notes"/>
          <p:cNvSpPr txBox="1">
            <a:spLocks noGrp="1"/>
          </p:cNvSpPr>
          <p:nvPr>
            <p:ph type="body" idx="1"/>
          </p:nvPr>
        </p:nvSpPr>
        <p:spPr>
          <a:xfrm>
            <a:off x="679680" y="4716000"/>
            <a:ext cx="5437200" cy="4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8ab7208df_1_1:notes"/>
          <p:cNvSpPr/>
          <p:nvPr/>
        </p:nvSpPr>
        <p:spPr>
          <a:xfrm>
            <a:off x="3850560" y="9430200"/>
            <a:ext cx="2944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8ab7208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7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26640"/>
            <a:ext cx="9142920" cy="1510920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00" y="-69840"/>
            <a:ext cx="2325960" cy="1505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2304000" y="287280"/>
            <a:ext cx="360" cy="82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" name="Google Shape;9;p1"/>
          <p:cNvSpPr/>
          <p:nvPr/>
        </p:nvSpPr>
        <p:spPr>
          <a:xfrm>
            <a:off x="8280" y="6545880"/>
            <a:ext cx="9142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chemeClr val="dk1">
                <a:alpha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" name="Google Shape;10;p1"/>
          <p:cNvSpPr/>
          <p:nvPr/>
        </p:nvSpPr>
        <p:spPr>
          <a:xfrm>
            <a:off x="2555640" y="188280"/>
            <a:ext cx="603036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Fakultät für Informatik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Professur Technische Informatik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88360" y="6525360"/>
            <a:ext cx="233856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www.tu-chemnitz.de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18160" y="2660400"/>
            <a:ext cx="183240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5A46"/>
                </a:solidFill>
                <a:latin typeface="Verdana"/>
                <a:ea typeface="Verdana"/>
                <a:cs typeface="Verdana"/>
                <a:sym typeface="Verdana"/>
              </a:rPr>
              <a:t>Professur Technische Informatik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5A46"/>
                </a:solidFill>
                <a:latin typeface="Verdana"/>
                <a:ea typeface="Verdana"/>
                <a:cs typeface="Verdana"/>
                <a:sym typeface="Verdana"/>
              </a:rPr>
              <a:t>Prof. Dr. Wolfram Hardt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22920" y="1698480"/>
            <a:ext cx="1727640" cy="9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-360"/>
            <a:ext cx="9142920" cy="763560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7680" y="-80280"/>
            <a:ext cx="1296360" cy="8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440000" y="126000"/>
            <a:ext cx="360" cy="46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14"/>
          <p:cNvSpPr/>
          <p:nvPr/>
        </p:nvSpPr>
        <p:spPr>
          <a:xfrm>
            <a:off x="6588360" y="6525360"/>
            <a:ext cx="233856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www.tu-chemnitz.de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6525360"/>
            <a:ext cx="9142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chemeClr val="dk1">
                <a:alpha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" name="Google Shape;68;p14"/>
          <p:cNvSpPr/>
          <p:nvPr/>
        </p:nvSpPr>
        <p:spPr>
          <a:xfrm>
            <a:off x="1555200" y="55080"/>
            <a:ext cx="413424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Fakultät für Informatik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Professur Technische Informatik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000" y="1027440"/>
            <a:ext cx="927000" cy="5281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150124" y="2748720"/>
            <a:ext cx="9103057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FOR INTERNET OF THINGS</a:t>
            </a:r>
            <a:endParaRPr sz="32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 dirty="0" smtClea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Name: Farjana Ahmed</a:t>
            </a:r>
            <a:endParaRPr sz="2400" b="1" strike="noStrike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Master’s in Automotive Software Engineering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latin typeface="Roboto Condensed"/>
                <a:ea typeface="Roboto Condensed"/>
                <a:cs typeface="Roboto Condensed"/>
                <a:sym typeface="Roboto Condensed"/>
              </a:rPr>
              <a:t>ID:619518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776520" y="6583680"/>
            <a:ext cx="626364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strike="noStrik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50;p29"/>
          <p:cNvGrpSpPr/>
          <p:nvPr/>
        </p:nvGrpSpPr>
        <p:grpSpPr>
          <a:xfrm>
            <a:off x="4143567" y="6501579"/>
            <a:ext cx="2056200" cy="369287"/>
            <a:chOff x="4788000" y="6520320"/>
            <a:chExt cx="2056200" cy="369287"/>
          </a:xfrm>
        </p:grpSpPr>
        <p:sp>
          <p:nvSpPr>
            <p:cNvPr id="7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/>
              <a:t>Key Technology of </a:t>
            </a:r>
            <a:r>
              <a:rPr lang="de-DE" sz="3000" b="1" dirty="0" smtClean="0"/>
              <a:t>IoT </a:t>
            </a:r>
            <a:r>
              <a:rPr lang="en-US" sz="3000" b="1" dirty="0"/>
              <a:t>(Cont.)</a:t>
            </a:r>
          </a:p>
          <a:p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13005" y="1810563"/>
            <a:ext cx="4559833" cy="44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5</a:t>
            </a:r>
            <a:r>
              <a:rPr lang="en-US" sz="2400" b="1" dirty="0" smtClean="0">
                <a:solidFill>
                  <a:schemeClr val="dk1"/>
                </a:solidFill>
              </a:rPr>
              <a:t>. </a:t>
            </a:r>
            <a:r>
              <a:rPr lang="en-US" sz="2400" b="1" dirty="0"/>
              <a:t>Cloud </a:t>
            </a:r>
            <a:r>
              <a:rPr lang="en-US" sz="2400" b="1" dirty="0" smtClean="0"/>
              <a:t>Computing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dirty="0" smtClean="0"/>
              <a:t>ombination </a:t>
            </a:r>
            <a:r>
              <a:rPr lang="en-US" sz="2000" dirty="0"/>
              <a:t>of Internet technologies and traditional </a:t>
            </a:r>
            <a:r>
              <a:rPr lang="en-US" sz="2000" dirty="0" smtClean="0"/>
              <a:t>computer technologies. 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dirty="0" smtClean="0"/>
              <a:t>onsist </a:t>
            </a:r>
            <a:r>
              <a:rPr lang="en-US" sz="2000" dirty="0"/>
              <a:t>grid computing, </a:t>
            </a:r>
            <a:r>
              <a:rPr lang="en-US" sz="2000" dirty="0" smtClean="0"/>
              <a:t>distributed computing</a:t>
            </a:r>
            <a:r>
              <a:rPr lang="en-US" sz="2000" dirty="0"/>
              <a:t>, parallel computing, utility computing, </a:t>
            </a:r>
            <a:r>
              <a:rPr lang="en-US" sz="2000" dirty="0" smtClean="0"/>
              <a:t>network storage</a:t>
            </a:r>
            <a:r>
              <a:rPr lang="en-US" sz="2000" dirty="0"/>
              <a:t>, virtualization and load balancing. </a:t>
            </a:r>
            <a:endParaRPr lang="en-US" sz="2000" b="1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dirty="0" smtClean="0"/>
              <a:t>onsidered </a:t>
            </a:r>
            <a:r>
              <a:rPr lang="en-US" sz="2000" dirty="0"/>
              <a:t>as a powerful function of supercomputers. </a:t>
            </a:r>
            <a:endParaRPr lang="en-US" sz="2000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U</a:t>
            </a:r>
            <a:r>
              <a:rPr lang="en-US" sz="2000" dirty="0" smtClean="0"/>
              <a:t>ser </a:t>
            </a:r>
            <a:r>
              <a:rPr lang="en-US" sz="2000" dirty="0"/>
              <a:t>can use these services </a:t>
            </a:r>
            <a:r>
              <a:rPr lang="en-US" sz="2000" dirty="0" smtClean="0"/>
              <a:t>on-demand measurement.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01" y="2484147"/>
            <a:ext cx="3484891" cy="27020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9801" y="5330015"/>
            <a:ext cx="374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Cloud computing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1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10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8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801326" y="1305104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 smtClean="0"/>
              <a:t>Wireless Technologies for </a:t>
            </a:r>
            <a:r>
              <a:rPr lang="de-DE" sz="3000" b="1" dirty="0"/>
              <a:t>IoT</a:t>
            </a:r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13005" y="1810563"/>
            <a:ext cx="4559833" cy="44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5" y="2332689"/>
            <a:ext cx="8104939" cy="21063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79176" y="4741012"/>
            <a:ext cx="614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 OF WIRELESS TECHNOLOGIES FOR IOT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3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0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 smtClean="0"/>
              <a:t>IoT Gateways</a:t>
            </a:r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04350" y="1810563"/>
            <a:ext cx="7916846" cy="44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b="1" dirty="0" smtClean="0"/>
              <a:t>Home </a:t>
            </a:r>
            <a:r>
              <a:rPr lang="en-US" sz="2800" b="1" dirty="0"/>
              <a:t>Gateway </a:t>
            </a:r>
            <a:r>
              <a:rPr lang="en-US" sz="2800" b="1" dirty="0" smtClean="0"/>
              <a:t>Initiative :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D</a:t>
            </a:r>
            <a:r>
              <a:rPr lang="en-US" sz="2000" dirty="0" smtClean="0"/>
              <a:t>evelops </a:t>
            </a:r>
            <a:r>
              <a:rPr lang="en-US" sz="2000" dirty="0"/>
              <a:t>specifications and standards </a:t>
            </a:r>
            <a:r>
              <a:rPr lang="en-US" sz="2000" dirty="0" smtClean="0"/>
              <a:t>for home </a:t>
            </a:r>
            <a:r>
              <a:rPr lang="en-US" sz="2000" dirty="0"/>
              <a:t>gateway </a:t>
            </a:r>
            <a:r>
              <a:rPr lang="en-US" sz="2000" dirty="0" smtClean="0"/>
              <a:t>equipment.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These </a:t>
            </a:r>
            <a:r>
              <a:rPr lang="en-US" sz="2000" dirty="0"/>
              <a:t>address, amongst </a:t>
            </a:r>
            <a:r>
              <a:rPr lang="en-US" sz="2000" dirty="0" smtClean="0"/>
              <a:t>others, functional </a:t>
            </a:r>
            <a:r>
              <a:rPr lang="en-US" sz="2000" dirty="0"/>
              <a:t>and management </a:t>
            </a:r>
            <a:r>
              <a:rPr lang="en-US" sz="2000" dirty="0" smtClean="0"/>
              <a:t>concerns.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HGI specification addresses the provision of</a:t>
            </a:r>
            <a:br>
              <a:rPr lang="en-US" sz="2000" dirty="0"/>
            </a:br>
            <a:r>
              <a:rPr lang="en-US" sz="2000" dirty="0"/>
              <a:t>third-party applications on top of the home </a:t>
            </a:r>
            <a:r>
              <a:rPr lang="en-US" sz="2000" dirty="0" smtClean="0"/>
              <a:t>gateway.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Has considered </a:t>
            </a:r>
            <a:r>
              <a:rPr lang="en-US" sz="2000" dirty="0"/>
              <a:t>the Open Services Gateway</a:t>
            </a:r>
            <a:br>
              <a:rPr lang="en-US" sz="2000" dirty="0"/>
            </a:br>
            <a:r>
              <a:rPr lang="en-US" sz="2000" dirty="0"/>
              <a:t>Initiative (</a:t>
            </a:r>
            <a:r>
              <a:rPr lang="en-US" sz="2000" dirty="0" smtClean="0"/>
              <a:t>OSGi).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real-life equipment, </a:t>
            </a:r>
            <a:r>
              <a:rPr lang="en-US" sz="2000" dirty="0" smtClean="0"/>
              <a:t>an OSGi </a:t>
            </a:r>
            <a:r>
              <a:rPr lang="en-US" sz="2000" dirty="0"/>
              <a:t>instrumentation can provide parts of the specified </a:t>
            </a:r>
            <a:r>
              <a:rPr lang="en-US" sz="2000" dirty="0" smtClean="0"/>
              <a:t>HGI feature </a:t>
            </a:r>
            <a:r>
              <a:rPr lang="en-US" sz="2000" dirty="0"/>
              <a:t>set.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endParaRPr lang="en-US" sz="2800" b="1" i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/>
              <a:t/>
            </a:r>
            <a:br>
              <a:rPr lang="en-US" sz="2800" dirty="0"/>
            </a:br>
            <a:endParaRPr sz="2800" b="1" dirty="0"/>
          </a:p>
        </p:txBody>
      </p:sp>
      <p:grpSp>
        <p:nvGrpSpPr>
          <p:cNvPr id="8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9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12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 smtClean="0"/>
              <a:t>IoT Gateways</a:t>
            </a:r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04350" y="1755405"/>
            <a:ext cx="7916846" cy="44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b="1" dirty="0"/>
              <a:t>Open Services Gateway </a:t>
            </a:r>
            <a:r>
              <a:rPr lang="en-US" sz="2800" b="1" dirty="0" smtClean="0"/>
              <a:t>Initiative</a:t>
            </a:r>
          </a:p>
          <a:p>
            <a:pPr marL="457200" lvl="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G</a:t>
            </a:r>
            <a:r>
              <a:rPr lang="en-US" sz="2000" dirty="0" smtClean="0"/>
              <a:t>lobal consortium of </a:t>
            </a:r>
            <a:r>
              <a:rPr lang="en-US" sz="2000" dirty="0"/>
              <a:t>industry stakeholders </a:t>
            </a:r>
            <a:endParaRPr lang="en-US" sz="2000" dirty="0" smtClean="0"/>
          </a:p>
          <a:p>
            <a:pPr marL="457200" lvl="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Defines </a:t>
            </a:r>
            <a:r>
              <a:rPr lang="en-US" sz="2000" dirty="0"/>
              <a:t>a software framework to support </a:t>
            </a:r>
            <a:r>
              <a:rPr lang="en-US" sz="2000" dirty="0" smtClean="0"/>
              <a:t>modular applications </a:t>
            </a:r>
            <a:r>
              <a:rPr lang="en-US" sz="2000" dirty="0"/>
              <a:t>for the Java platform. </a:t>
            </a:r>
            <a:endParaRPr lang="en-US" sz="2000" dirty="0" smtClean="0"/>
          </a:p>
          <a:p>
            <a:pPr marL="457200" lvl="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D</a:t>
            </a:r>
            <a:r>
              <a:rPr lang="en-US" sz="2000" dirty="0" smtClean="0"/>
              <a:t>efines </a:t>
            </a:r>
            <a:r>
              <a:rPr lang="en-US" sz="2000" dirty="0"/>
              <a:t>schemas for essential application metadata </a:t>
            </a:r>
            <a:endParaRPr lang="en-US" sz="2000" dirty="0" smtClean="0"/>
          </a:p>
          <a:p>
            <a:pPr marL="457200" lvl="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Dynamically assembled </a:t>
            </a:r>
            <a:r>
              <a:rPr lang="en-US" sz="2000" dirty="0"/>
              <a:t>during runtime by </a:t>
            </a:r>
            <a:r>
              <a:rPr lang="en-US" sz="2000" dirty="0" smtClean="0"/>
              <a:t>binding </a:t>
            </a:r>
            <a:r>
              <a:rPr lang="en-US" sz="2000" dirty="0"/>
              <a:t>together appropriate </a:t>
            </a:r>
            <a:r>
              <a:rPr lang="en-US" sz="2000" dirty="0" smtClean="0"/>
              <a:t>bundles registered </a:t>
            </a:r>
            <a:r>
              <a:rPr lang="en-US" sz="2000" dirty="0"/>
              <a:t>in the OSGi service registry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endParaRPr lang="en-US" sz="2800" b="1" i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/>
              <a:t/>
            </a:r>
            <a:br>
              <a:rPr lang="en-US" sz="2800" dirty="0"/>
            </a:br>
            <a:endParaRPr sz="2800" b="1" dirty="0"/>
          </a:p>
        </p:txBody>
      </p:sp>
      <p:grpSp>
        <p:nvGrpSpPr>
          <p:cNvPr id="8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9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13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7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251640" y="9334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694975" y="1584100"/>
            <a:ext cx="7026600" cy="22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32"/>
          <p:cNvSpPr/>
          <p:nvPr/>
        </p:nvSpPr>
        <p:spPr>
          <a:xfrm>
            <a:off x="-3600" y="7646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27350" y="908955"/>
            <a:ext cx="7498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3000" b="1" dirty="0" smtClean="0"/>
              <a:t>The Application Fields </a:t>
            </a:r>
            <a:r>
              <a:rPr lang="en-US" sz="3200" dirty="0"/>
              <a:t/>
            </a:r>
            <a:br>
              <a:rPr lang="en-US" sz="3200" dirty="0"/>
            </a:br>
            <a:endParaRPr sz="3000" b="1" strike="noStrik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52" y="1507127"/>
            <a:ext cx="4566848" cy="4578782"/>
          </a:xfrm>
          <a:prstGeom prst="rect">
            <a:avLst/>
          </a:prstGeom>
        </p:spPr>
      </p:pic>
      <p:sp>
        <p:nvSpPr>
          <p:cNvPr id="14" name="Google Shape;175;p31"/>
          <p:cNvSpPr txBox="1"/>
          <p:nvPr/>
        </p:nvSpPr>
        <p:spPr>
          <a:xfrm>
            <a:off x="627350" y="1680535"/>
            <a:ext cx="3882177" cy="466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The new dimension is to increase the added-value of </a:t>
            </a:r>
            <a:r>
              <a:rPr lang="en-US" sz="2000" dirty="0" smtClean="0"/>
              <a:t>loT.</a:t>
            </a:r>
            <a:endParaRPr lang="en-US" sz="20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E</a:t>
            </a:r>
            <a:r>
              <a:rPr lang="en-US" sz="2000" dirty="0" smtClean="0"/>
              <a:t>xtend </a:t>
            </a:r>
            <a:r>
              <a:rPr lang="en-US" sz="2000" dirty="0"/>
              <a:t>the capability of traditional localized automatic</a:t>
            </a:r>
            <a:br>
              <a:rPr lang="en-US" sz="2000" dirty="0"/>
            </a:br>
            <a:r>
              <a:rPr lang="en-US" sz="2000" dirty="0"/>
              <a:t>identification and data </a:t>
            </a:r>
            <a:r>
              <a:rPr lang="en-US" sz="2000" dirty="0" smtClean="0"/>
              <a:t>acquisition.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E</a:t>
            </a:r>
            <a:r>
              <a:rPr lang="en-US" sz="2000" dirty="0" smtClean="0"/>
              <a:t>xpand </a:t>
            </a:r>
            <a:r>
              <a:rPr lang="en-US" sz="2000" dirty="0"/>
              <a:t>the application</a:t>
            </a:r>
            <a:br>
              <a:rPr lang="en-US" sz="2000" dirty="0"/>
            </a:br>
            <a:r>
              <a:rPr lang="en-US" sz="2000" dirty="0"/>
              <a:t>area of state-of-the-art technology in hardware and </a:t>
            </a:r>
            <a:r>
              <a:rPr lang="en-US" sz="2000" dirty="0" smtClean="0"/>
              <a:t>software interfaces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9280" y="6085909"/>
            <a:ext cx="413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3: Examples of three major Applicable areas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3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14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251640" y="9334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694975" y="1584100"/>
            <a:ext cx="7026600" cy="22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32"/>
          <p:cNvSpPr/>
          <p:nvPr/>
        </p:nvSpPr>
        <p:spPr>
          <a:xfrm>
            <a:off x="-3600" y="7646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27350" y="908955"/>
            <a:ext cx="7498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2400" b="1" dirty="0"/>
              <a:t>The Key Technologies of IoT in </a:t>
            </a:r>
            <a:r>
              <a:rPr lang="en-US" sz="2400" b="1" dirty="0" smtClean="0"/>
              <a:t>Digital Agriculture</a:t>
            </a:r>
            <a:r>
              <a:rPr lang="en-US" sz="24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4" name="Google Shape;175;p31"/>
          <p:cNvSpPr txBox="1"/>
          <p:nvPr/>
        </p:nvSpPr>
        <p:spPr>
          <a:xfrm>
            <a:off x="561677" y="1720114"/>
            <a:ext cx="7629546" cy="254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Real time information are collected by</a:t>
            </a:r>
            <a:r>
              <a:rPr lang="en-US" sz="1800" dirty="0"/>
              <a:t> </a:t>
            </a:r>
            <a:r>
              <a:rPr lang="en-US" sz="1800" dirty="0" smtClean="0"/>
              <a:t>various </a:t>
            </a:r>
            <a:r>
              <a:rPr lang="en-US" sz="1800" dirty="0"/>
              <a:t>types of sensors. </a:t>
            </a:r>
            <a:endParaRPr lang="en-US" sz="1800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information is transmitted to the gateway by ZigBee. </a:t>
            </a:r>
            <a:endParaRPr lang="en-US" sz="1800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Finally, </a:t>
            </a:r>
            <a:r>
              <a:rPr lang="en-US" sz="1800" dirty="0" smtClean="0"/>
              <a:t>the gateway </a:t>
            </a:r>
            <a:r>
              <a:rPr lang="en-US" sz="1800" dirty="0"/>
              <a:t>controls the switch unit to water, fertilize, ventilate and control temperature automatically </a:t>
            </a:r>
            <a:r>
              <a:rPr lang="en-US" sz="1800" dirty="0" smtClean="0"/>
              <a:t>with the </a:t>
            </a:r>
            <a:r>
              <a:rPr lang="en-US" sz="1800" dirty="0"/>
              <a:t>support of the application servers.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2" y="3435850"/>
            <a:ext cx="7925906" cy="2543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4975" y="5974333"/>
            <a:ext cx="6504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framework of digital agriculture application based on IOT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oogle Shape;150;p29"/>
          <p:cNvGrpSpPr/>
          <p:nvPr/>
        </p:nvGrpSpPr>
        <p:grpSpPr>
          <a:xfrm>
            <a:off x="4787999" y="6481760"/>
            <a:ext cx="2056200" cy="369287"/>
            <a:chOff x="4788000" y="6520320"/>
            <a:chExt cx="2056200" cy="369287"/>
          </a:xfrm>
        </p:grpSpPr>
        <p:sp>
          <p:nvSpPr>
            <p:cNvPr id="13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15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7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251640" y="9334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694975" y="1584100"/>
            <a:ext cx="7026600" cy="22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32"/>
          <p:cNvSpPr/>
          <p:nvPr/>
        </p:nvSpPr>
        <p:spPr>
          <a:xfrm>
            <a:off x="-3600" y="7646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459175" y="1073902"/>
            <a:ext cx="7498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3000" b="1" dirty="0" smtClean="0"/>
              <a:t>Challenges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4" name="Google Shape;175;p31"/>
          <p:cNvSpPr txBox="1"/>
          <p:nvPr/>
        </p:nvSpPr>
        <p:spPr>
          <a:xfrm>
            <a:off x="561677" y="1720114"/>
            <a:ext cx="7629546" cy="254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Cost of  battery replacement of enormous numbers of sensors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Low power sensor design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Connecting the growing number of devices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Security and privacy issues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0" name="Google Shape;150;p29"/>
          <p:cNvGrpSpPr/>
          <p:nvPr/>
        </p:nvGrpSpPr>
        <p:grpSpPr>
          <a:xfrm>
            <a:off x="4787999" y="6481760"/>
            <a:ext cx="2056200" cy="369287"/>
            <a:chOff x="4788000" y="6520320"/>
            <a:chExt cx="2056200" cy="369287"/>
          </a:xfrm>
        </p:grpSpPr>
        <p:sp>
          <p:nvSpPr>
            <p:cNvPr id="11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16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5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251640" y="9334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694975" y="1584100"/>
            <a:ext cx="7026600" cy="22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32"/>
          <p:cNvSpPr/>
          <p:nvPr/>
        </p:nvSpPr>
        <p:spPr>
          <a:xfrm>
            <a:off x="-3600" y="7646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27350" y="908955"/>
            <a:ext cx="7498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3000" b="1" dirty="0" smtClean="0"/>
              <a:t>Opportunities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200" dirty="0"/>
              <a:t/>
            </a:r>
            <a:br>
              <a:rPr lang="en-US" sz="3200" dirty="0"/>
            </a:b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4" name="Google Shape;175;p31"/>
          <p:cNvSpPr txBox="1"/>
          <p:nvPr/>
        </p:nvSpPr>
        <p:spPr>
          <a:xfrm>
            <a:off x="561677" y="1720114"/>
            <a:ext cx="7629546" cy="254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Low power wireless sensors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Better connectivity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‘Zero touch’ management &amp; analysis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Smart service for People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" name="Google Shape;150;p29"/>
          <p:cNvGrpSpPr/>
          <p:nvPr/>
        </p:nvGrpSpPr>
        <p:grpSpPr>
          <a:xfrm>
            <a:off x="4787999" y="6481760"/>
            <a:ext cx="2056200" cy="369287"/>
            <a:chOff x="4788000" y="6520320"/>
            <a:chExt cx="2056200" cy="369287"/>
          </a:xfrm>
        </p:grpSpPr>
        <p:sp>
          <p:nvSpPr>
            <p:cNvPr id="12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17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/>
          <p:nvPr/>
        </p:nvSpPr>
        <p:spPr>
          <a:xfrm>
            <a:off x="251640" y="933480"/>
            <a:ext cx="1222920" cy="79092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1"/>
          <p:cNvSpPr/>
          <p:nvPr/>
        </p:nvSpPr>
        <p:spPr>
          <a:xfrm>
            <a:off x="-3600" y="764640"/>
            <a:ext cx="8895240" cy="71892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1"/>
          <p:cNvSpPr txBox="1"/>
          <p:nvPr/>
        </p:nvSpPr>
        <p:spPr>
          <a:xfrm>
            <a:off x="560950" y="933480"/>
            <a:ext cx="42063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726275" y="1639274"/>
            <a:ext cx="7158900" cy="3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till </a:t>
            </a:r>
            <a:r>
              <a:rPr lang="en-US" sz="2400" dirty="0"/>
              <a:t>in its early stage and far away </a:t>
            </a:r>
            <a:r>
              <a:rPr lang="en-US" sz="2400" dirty="0" smtClean="0"/>
              <a:t>from mature.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ecurity problems are still </a:t>
            </a:r>
            <a:r>
              <a:rPr lang="en-US" sz="2400" dirty="0"/>
              <a:t>in the conceptual stage </a:t>
            </a: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M</a:t>
            </a:r>
            <a:r>
              <a:rPr lang="en-US" sz="2400" dirty="0" smtClean="0"/>
              <a:t>any </a:t>
            </a:r>
            <a:r>
              <a:rPr lang="en-US" sz="2400" dirty="0"/>
              <a:t>problems are still </a:t>
            </a:r>
            <a:r>
              <a:rPr lang="en-US" sz="2400" dirty="0" smtClean="0"/>
              <a:t>controversial.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ultimate </a:t>
            </a:r>
            <a:r>
              <a:rPr lang="en-US" sz="2400" dirty="0" smtClean="0"/>
              <a:t>goal is </a:t>
            </a:r>
            <a:r>
              <a:rPr lang="en-US" sz="2400" dirty="0"/>
              <a:t>to have devices connected to the standard Internet. </a:t>
            </a: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IoT has a huge room for further development and </a:t>
            </a:r>
            <a:r>
              <a:rPr lang="en-US" sz="2400" dirty="0" smtClean="0"/>
              <a:t>upgrading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sz="2400" dirty="0"/>
          </a:p>
        </p:txBody>
      </p:sp>
      <p:grpSp>
        <p:nvGrpSpPr>
          <p:cNvPr id="9" name="Google Shape;150;p29"/>
          <p:cNvGrpSpPr/>
          <p:nvPr/>
        </p:nvGrpSpPr>
        <p:grpSpPr>
          <a:xfrm>
            <a:off x="4787999" y="6481760"/>
            <a:ext cx="2056200" cy="369287"/>
            <a:chOff x="4788000" y="6520320"/>
            <a:chExt cx="2056200" cy="369287"/>
          </a:xfrm>
        </p:grpSpPr>
        <p:sp>
          <p:nvSpPr>
            <p:cNvPr id="10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18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/>
          <p:nvPr/>
        </p:nvSpPr>
        <p:spPr>
          <a:xfrm>
            <a:off x="251640" y="933480"/>
            <a:ext cx="1222920" cy="79092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2"/>
          <p:cNvSpPr/>
          <p:nvPr/>
        </p:nvSpPr>
        <p:spPr>
          <a:xfrm>
            <a:off x="683640" y="1556640"/>
            <a:ext cx="7378200" cy="46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2"/>
          <p:cNvSpPr/>
          <p:nvPr/>
        </p:nvSpPr>
        <p:spPr>
          <a:xfrm>
            <a:off x="-3600" y="764640"/>
            <a:ext cx="8895240" cy="71892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2"/>
          <p:cNvSpPr/>
          <p:nvPr/>
        </p:nvSpPr>
        <p:spPr>
          <a:xfrm>
            <a:off x="274320" y="2926080"/>
            <a:ext cx="8895240" cy="71892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2"/>
          <p:cNvSpPr txBox="1"/>
          <p:nvPr/>
        </p:nvSpPr>
        <p:spPr>
          <a:xfrm>
            <a:off x="518750" y="969537"/>
            <a:ext cx="40410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8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2"/>
          <p:cNvSpPr txBox="1"/>
          <p:nvPr/>
        </p:nvSpPr>
        <p:spPr>
          <a:xfrm>
            <a:off x="251650" y="1431175"/>
            <a:ext cx="8778300" cy="4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1200" dirty="0" smtClean="0"/>
              <a:t>[</a:t>
            </a: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dirty="0" smtClean="0"/>
              <a:t>]</a:t>
            </a:r>
            <a:r>
              <a:rPr lang="en-US" sz="1200" dirty="0"/>
              <a:t> Xu </a:t>
            </a:r>
            <a:r>
              <a:rPr lang="en-US" sz="1200" dirty="0" err="1"/>
              <a:t>Diwei</a:t>
            </a:r>
            <a:r>
              <a:rPr lang="en-US" sz="1200" dirty="0"/>
              <a:t>, </a:t>
            </a:r>
            <a:r>
              <a:rPr lang="en-US" sz="1200" dirty="0" err="1"/>
              <a:t>Cai</a:t>
            </a:r>
            <a:r>
              <a:rPr lang="en-US" sz="1200" dirty="0"/>
              <a:t> </a:t>
            </a:r>
            <a:r>
              <a:rPr lang="en-US" sz="1200" dirty="0" err="1"/>
              <a:t>Jianin</a:t>
            </a:r>
            <a:r>
              <a:rPr lang="en-US" sz="1200" dirty="0"/>
              <a:t>, "Analysis on Internet of Things and </a:t>
            </a:r>
            <a:r>
              <a:rPr lang="en-US" sz="1200" dirty="0" smtClean="0"/>
              <a:t>its application</a:t>
            </a:r>
            <a:r>
              <a:rPr lang="en-US" sz="1200" dirty="0"/>
              <a:t>," Computer Engineering and Applications, </a:t>
            </a:r>
            <a:r>
              <a:rPr lang="en-US" sz="1200" dirty="0" smtClean="0"/>
              <a:t>20II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[2]</a:t>
            </a:r>
            <a:r>
              <a:rPr lang="en-US" sz="1200" dirty="0"/>
              <a:t> </a:t>
            </a:r>
            <a:r>
              <a:rPr lang="en-US" sz="1200" dirty="0" err="1"/>
              <a:t>Khoo</a:t>
            </a:r>
            <a:r>
              <a:rPr lang="en-US" sz="1200" dirty="0"/>
              <a:t> B "</a:t>
            </a:r>
            <a:r>
              <a:rPr lang="en-US" sz="1200" dirty="0" err="1"/>
              <a:t>RFlD</a:t>
            </a:r>
            <a:r>
              <a:rPr lang="en-US" sz="1200" dirty="0"/>
              <a:t> as an Enabler of the Internet of Things: Issues </a:t>
            </a:r>
            <a:r>
              <a:rPr lang="en-US" sz="1200" dirty="0" err="1" smtClean="0"/>
              <a:t>ofSecu;ity'and</a:t>
            </a:r>
            <a:r>
              <a:rPr lang="en-US" sz="1200" dirty="0" smtClean="0"/>
              <a:t> </a:t>
            </a:r>
            <a:r>
              <a:rPr lang="en-US" sz="1200" dirty="0"/>
              <a:t>Privacy", Internet of Things (</a:t>
            </a:r>
            <a:r>
              <a:rPr lang="en-US" sz="1200" dirty="0" err="1"/>
              <a:t>iThings</a:t>
            </a:r>
            <a:r>
              <a:rPr lang="en-US" sz="1200" dirty="0"/>
              <a:t>/</a:t>
            </a:r>
            <a:r>
              <a:rPr lang="en-US" sz="1200" dirty="0" err="1"/>
              <a:t>CPSCom</a:t>
            </a:r>
            <a:r>
              <a:rPr lang="en-US" sz="1200" dirty="0"/>
              <a:t>), </a:t>
            </a:r>
            <a:r>
              <a:rPr lang="en-US" sz="1200" dirty="0" smtClean="0"/>
              <a:t>2011International </a:t>
            </a:r>
            <a:r>
              <a:rPr lang="en-US" sz="1200" dirty="0"/>
              <a:t>Conference on and 4th International Conference on </a:t>
            </a:r>
            <a:r>
              <a:rPr lang="en-US" sz="1200" dirty="0" err="1" smtClean="0"/>
              <a:t>Cyber,Physical</a:t>
            </a:r>
            <a:r>
              <a:rPr lang="en-US" sz="1200" dirty="0" smtClean="0"/>
              <a:t> </a:t>
            </a:r>
            <a:r>
              <a:rPr lang="en-US" sz="1200" dirty="0"/>
              <a:t>and Social Computing, 20II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-US" sz="1200" dirty="0" smtClean="0">
                <a:solidFill>
                  <a:schemeClr val="dk1"/>
                </a:solidFill>
              </a:rPr>
              <a:t> </a:t>
            </a:r>
            <a:r>
              <a:rPr lang="en-US" sz="1200" dirty="0"/>
              <a:t>Mason, A., "Intelligent Radio Frequency Identification Positioning </a:t>
            </a:r>
            <a:r>
              <a:rPr lang="en-US" sz="1200" dirty="0" err="1" smtClean="0"/>
              <a:t>usingWireless</a:t>
            </a:r>
            <a:r>
              <a:rPr lang="en-US" sz="1200" dirty="0" smtClean="0"/>
              <a:t> </a:t>
            </a:r>
            <a:r>
              <a:rPr lang="en-US" sz="1200" dirty="0"/>
              <a:t>Sensor Networks," in Antennas </a:t>
            </a:r>
            <a:r>
              <a:rPr lang="en-US" sz="1200" dirty="0" smtClean="0"/>
              <a:t>and</a:t>
            </a:r>
          </a:p>
          <a:p>
            <a:pPr lvl="0"/>
            <a:r>
              <a:rPr lang="en-US" sz="1200" dirty="0" smtClean="0"/>
              <a:t>Propagation Conference,2007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[</a:t>
            </a: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200" dirty="0" smtClean="0"/>
              <a:t>] </a:t>
            </a:r>
            <a:r>
              <a:rPr lang="en-US" sz="1200" dirty="0" err="1"/>
              <a:t>Kalagiakos</a:t>
            </a:r>
            <a:r>
              <a:rPr lang="en-US" sz="1200" dirty="0"/>
              <a:t>, P, "Cloud Computing learning," in Application </a:t>
            </a:r>
            <a:r>
              <a:rPr lang="en-US" sz="1200" dirty="0" err="1" smtClean="0"/>
              <a:t>ofInformation</a:t>
            </a:r>
            <a:r>
              <a:rPr lang="en-US" sz="1200" dirty="0" smtClean="0"/>
              <a:t> </a:t>
            </a:r>
            <a:r>
              <a:rPr lang="en-US" sz="1200" dirty="0"/>
              <a:t>and Communication Technologies (AICT), 2011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[</a:t>
            </a: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5] </a:t>
            </a:r>
            <a:r>
              <a:rPr lang="en-US" sz="1200" dirty="0"/>
              <a:t>K. </a:t>
            </a:r>
            <a:r>
              <a:rPr lang="en-US" sz="1200" dirty="0" err="1"/>
              <a:t>Chunying</a:t>
            </a:r>
            <a:r>
              <a:rPr lang="en-US" sz="1200" dirty="0"/>
              <a:t>, </a:t>
            </a:r>
            <a:r>
              <a:rPr lang="en-US" sz="1200" dirty="0" smtClean="0"/>
              <a:t>“Research on generation algorithm of network </a:t>
            </a:r>
            <a:r>
              <a:rPr lang="en-US" sz="1200" dirty="0" err="1" smtClean="0"/>
              <a:t>twodimensional</a:t>
            </a:r>
            <a:r>
              <a:rPr lang="en-US" sz="1200" dirty="0" smtClean="0"/>
              <a:t> code,” </a:t>
            </a:r>
            <a:r>
              <a:rPr lang="en-US" sz="1200" i="1" dirty="0" smtClean="0"/>
              <a:t>Journal of Natural Science </a:t>
            </a:r>
            <a:r>
              <a:rPr lang="en-US" sz="1200" i="1" dirty="0" err="1" smtClean="0"/>
              <a:t>ofHeilongjiang</a:t>
            </a:r>
            <a:r>
              <a:rPr lang="en-US" sz="1200" i="1" dirty="0" smtClean="0"/>
              <a:t> University</a:t>
            </a:r>
            <a:r>
              <a:rPr lang="en-US" sz="1200" dirty="0" smtClean="0"/>
              <a:t>, vol. 26, no. 2, pp. 216–219, 2009. </a:t>
            </a:r>
            <a:br>
              <a:rPr lang="en-US" sz="1200" dirty="0" smtClean="0"/>
            </a:br>
            <a:r>
              <a:rPr lang="en-US" sz="1200" dirty="0" smtClean="0"/>
              <a:t>[</a:t>
            </a: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6]</a:t>
            </a:r>
            <a:r>
              <a:rPr lang="en-US" sz="1200" dirty="0" smtClean="0"/>
              <a:t> </a:t>
            </a:r>
            <a:r>
              <a:rPr lang="en-US" sz="1200" dirty="0" smtClean="0"/>
              <a:t>H. </a:t>
            </a:r>
            <a:r>
              <a:rPr lang="en-US" sz="1200" dirty="0" err="1" smtClean="0"/>
              <a:t>Xuechen</a:t>
            </a:r>
            <a:r>
              <a:rPr lang="en-US" sz="1200" dirty="0" smtClean="0"/>
              <a:t>, “The two-dimensional bar code application in </a:t>
            </a:r>
            <a:r>
              <a:rPr lang="en-US" sz="1200" dirty="0" err="1" smtClean="0"/>
              <a:t>bookmanagement</a:t>
            </a:r>
            <a:r>
              <a:rPr lang="en-US" sz="1200" dirty="0"/>
              <a:t>,” in </a:t>
            </a:r>
            <a:r>
              <a:rPr lang="en-US" sz="1200" i="1" dirty="0"/>
              <a:t>Web Information Systems and Mining (WISM), </a:t>
            </a:r>
            <a:r>
              <a:rPr lang="en-US" sz="1200" i="1" dirty="0" smtClean="0"/>
              <a:t>2010International </a:t>
            </a:r>
            <a:r>
              <a:rPr lang="en-US" sz="1200" i="1" dirty="0"/>
              <a:t>Conference on</a:t>
            </a:r>
            <a:r>
              <a:rPr lang="en-US" sz="1200" dirty="0"/>
              <a:t>, vol. 1. IEEE, 2010, pp. 409–411.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[</a:t>
            </a: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7]</a:t>
            </a:r>
            <a:r>
              <a:rPr lang="en-US" sz="1200" dirty="0" smtClean="0"/>
              <a:t> </a:t>
            </a:r>
            <a:r>
              <a:rPr lang="en-US" sz="1200" dirty="0"/>
              <a:t>T. Sun and D. Zhou, “Automatic identification </a:t>
            </a:r>
            <a:r>
              <a:rPr lang="en-US" sz="1200" dirty="0" err="1" smtClean="0"/>
              <a:t>technologyapplicationof</a:t>
            </a:r>
            <a:r>
              <a:rPr lang="en-US" sz="1200" dirty="0" smtClean="0"/>
              <a:t> </a:t>
            </a:r>
            <a:r>
              <a:rPr lang="en-US" sz="1200" dirty="0"/>
              <a:t>two-dimensional code,” in </a:t>
            </a:r>
            <a:r>
              <a:rPr lang="en-US" sz="1200" i="1" dirty="0"/>
              <a:t>Automation and Logistics (ICAL), </a:t>
            </a:r>
            <a:r>
              <a:rPr lang="en-US" sz="1200" i="1" dirty="0" smtClean="0"/>
              <a:t>2011 IEEE </a:t>
            </a:r>
            <a:r>
              <a:rPr lang="en-US" sz="1200" i="1" dirty="0"/>
              <a:t>International Conference on</a:t>
            </a:r>
            <a:r>
              <a:rPr lang="en-US" sz="1200" dirty="0"/>
              <a:t>. IEEE, 2011, pp. 164–168.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[</a:t>
            </a:r>
            <a:r>
              <a:rPr lang="en-US" sz="1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8] </a:t>
            </a:r>
            <a:r>
              <a:rPr lang="en-US" sz="1200" dirty="0" smtClean="0">
                <a:solidFill>
                  <a:srgbClr val="222222"/>
                </a:solidFill>
              </a:rPr>
              <a:t>Dai, </a:t>
            </a:r>
            <a:r>
              <a:rPr lang="en-US" sz="1200" dirty="0" err="1" smtClean="0">
                <a:solidFill>
                  <a:srgbClr val="222222"/>
                </a:solidFill>
              </a:rPr>
              <a:t>Jifeng</a:t>
            </a:r>
            <a:r>
              <a:rPr lang="en-US" sz="1200" dirty="0" smtClean="0">
                <a:solidFill>
                  <a:srgbClr val="222222"/>
                </a:solidFill>
              </a:rPr>
              <a:t>, </a:t>
            </a:r>
            <a:r>
              <a:rPr lang="en-US" sz="1200" dirty="0" err="1" smtClean="0">
                <a:solidFill>
                  <a:srgbClr val="222222"/>
                </a:solidFill>
              </a:rPr>
              <a:t>Kaiming</a:t>
            </a:r>
            <a:r>
              <a:rPr lang="en-US" sz="1200" dirty="0" smtClean="0">
                <a:solidFill>
                  <a:srgbClr val="222222"/>
                </a:solidFill>
              </a:rPr>
              <a:t> He, and Jian Sun. "</a:t>
            </a:r>
            <a:r>
              <a:rPr lang="en-US" sz="1200" dirty="0" err="1" smtClean="0">
                <a:solidFill>
                  <a:srgbClr val="222222"/>
                </a:solidFill>
              </a:rPr>
              <a:t>Boxsup</a:t>
            </a:r>
            <a:r>
              <a:rPr lang="en-US" sz="1200" dirty="0" smtClean="0">
                <a:solidFill>
                  <a:srgbClr val="222222"/>
                </a:solidFill>
              </a:rPr>
              <a:t>: Exploiting bounding boxes to supervise convolutional networks for semantic segmentation." Proceedings of the IEEE International Conference on Computer Vision. 2015.</a:t>
            </a:r>
            <a:endParaRPr sz="1200" dirty="0" smtClean="0">
              <a:solidFill>
                <a:srgbClr val="222222"/>
              </a:solidFill>
            </a:endParaRPr>
          </a:p>
          <a:p>
            <a:pPr lvl="0"/>
            <a:r>
              <a:rPr lang="en-US" sz="1200" dirty="0" smtClean="0">
                <a:solidFill>
                  <a:srgbClr val="222222"/>
                </a:solidFill>
              </a:rPr>
              <a:t>[9] </a:t>
            </a:r>
            <a:r>
              <a:rPr lang="en-US" sz="1200" dirty="0"/>
              <a:t>L. </a:t>
            </a:r>
            <a:r>
              <a:rPr lang="en-US" sz="1200" dirty="0" err="1"/>
              <a:t>Qiwei</a:t>
            </a:r>
            <a:r>
              <a:rPr lang="en-US" sz="1200" dirty="0"/>
              <a:t>, “Research and design on radio frequency </a:t>
            </a:r>
            <a:r>
              <a:rPr lang="en-US" sz="1200" dirty="0" err="1" smtClean="0"/>
              <a:t>identificationreader</a:t>
            </a:r>
            <a:r>
              <a:rPr lang="en-US" sz="1200" dirty="0"/>
              <a:t>,” in </a:t>
            </a:r>
            <a:r>
              <a:rPr lang="en-US" sz="1200" i="1" dirty="0"/>
              <a:t>Anti-counterfeiting, Security, Identification, 2007 IEEE International Workshop on</a:t>
            </a:r>
            <a:r>
              <a:rPr lang="en-US" sz="1200" dirty="0"/>
              <a:t>. IEEE, 2007, pp. 356–359.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[10] </a:t>
            </a:r>
            <a:r>
              <a:rPr lang="en-US" sz="1200" dirty="0"/>
              <a:t>Y. Wang, Y. Wu, Y. Liu, and A. Tang, “The application of </a:t>
            </a:r>
            <a:r>
              <a:rPr lang="en-US" sz="1200" dirty="0" smtClean="0"/>
              <a:t>radiofrequency </a:t>
            </a:r>
            <a:r>
              <a:rPr lang="en-US" sz="1200" dirty="0"/>
              <a:t>identification technology on tires tracking,” in </a:t>
            </a:r>
            <a:r>
              <a:rPr lang="en-US" sz="1200" i="1" dirty="0" smtClean="0"/>
              <a:t>Automation and </a:t>
            </a:r>
            <a:r>
              <a:rPr lang="en-US" sz="1200" i="1" dirty="0"/>
              <a:t>Logistics, 2007 IEEE International Conference on</a:t>
            </a:r>
            <a:r>
              <a:rPr lang="en-US" sz="1200" dirty="0"/>
              <a:t>. IEEE, </a:t>
            </a:r>
            <a:r>
              <a:rPr lang="en-US" sz="1200" dirty="0" smtClean="0"/>
              <a:t>2007,pp</a:t>
            </a:r>
            <a:r>
              <a:rPr lang="en-US" sz="1200" dirty="0"/>
              <a:t>. 2927–2930.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[11] </a:t>
            </a:r>
            <a:r>
              <a:rPr lang="en-US" sz="1200" dirty="0"/>
              <a:t>H. G. Initiative, </a:t>
            </a:r>
            <a:r>
              <a:rPr lang="en-US" sz="1200" i="1" dirty="0"/>
              <a:t>Home Gateway Technical Requirements: </a:t>
            </a:r>
            <a:r>
              <a:rPr lang="en-US" sz="1200" i="1" dirty="0" err="1" smtClean="0"/>
              <a:t>ResidentialProfile</a:t>
            </a:r>
            <a:r>
              <a:rPr lang="en-US" sz="1200" dirty="0"/>
              <a:t>, Home Gateway Initiative (HGI) TR TRRP, 2008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[12] </a:t>
            </a:r>
            <a:r>
              <a:rPr lang="en-US" sz="1200" dirty="0"/>
              <a:t>OMA, </a:t>
            </a:r>
            <a:r>
              <a:rPr lang="en-US" sz="1200" i="1" dirty="0"/>
              <a:t>OMA Gateway Management Object (</a:t>
            </a:r>
            <a:r>
              <a:rPr lang="en-US" sz="1200" i="1" dirty="0" err="1"/>
              <a:t>GwMO</a:t>
            </a:r>
            <a:r>
              <a:rPr lang="en-US" sz="1200" i="1" dirty="0"/>
              <a:t>) </a:t>
            </a:r>
            <a:r>
              <a:rPr lang="en-US" sz="1200" i="1" dirty="0" err="1" smtClean="0"/>
              <a:t>Architecture</a:t>
            </a:r>
            <a:r>
              <a:rPr lang="en-US" sz="1200" dirty="0" err="1" smtClean="0"/>
              <a:t>,Open</a:t>
            </a:r>
            <a:r>
              <a:rPr lang="en-US" sz="1200" dirty="0" smtClean="0"/>
              <a:t> </a:t>
            </a:r>
            <a:r>
              <a:rPr lang="en-US" sz="1200" dirty="0"/>
              <a:t>Mobile Alliance Std., 2013. [Online]. </a:t>
            </a:r>
            <a:r>
              <a:rPr lang="en-US" sz="1200" dirty="0" smtClean="0"/>
              <a:t>Available:</a:t>
            </a:r>
          </a:p>
          <a:p>
            <a:pPr lvl="0"/>
            <a:r>
              <a:rPr lang="en-US" sz="1200" dirty="0" smtClean="0"/>
              <a:t>http</a:t>
            </a:r>
            <a:r>
              <a:rPr lang="en-US" sz="1200" dirty="0"/>
              <a:t>://technical.openmobilealliance.org/Technical/release program/</a:t>
            </a:r>
            <a:br>
              <a:rPr lang="en-US" sz="1200" dirty="0"/>
            </a:br>
            <a:r>
              <a:rPr lang="en-US" sz="1200" dirty="0"/>
              <a:t>docs/</a:t>
            </a:r>
            <a:r>
              <a:rPr lang="en-US" sz="1200" dirty="0" err="1"/>
              <a:t>CopyrightClick.aspx?pck</a:t>
            </a:r>
            <a:r>
              <a:rPr lang="en-US" sz="1200" dirty="0"/>
              <a:t>=</a:t>
            </a:r>
            <a:r>
              <a:rPr lang="en-US" sz="1200" dirty="0" err="1"/>
              <a:t>GwMO&amp;file</a:t>
            </a:r>
            <a:r>
              <a:rPr lang="en-US" sz="1200" dirty="0"/>
              <a:t>=V1 1-20130625-C/</a:t>
            </a:r>
            <a:br>
              <a:rPr lang="en-US" sz="1200" dirty="0"/>
            </a:br>
            <a:r>
              <a:rPr lang="en-US" sz="1200" dirty="0"/>
              <a:t>OMA-AD-GwMO-V1 1-20130625-C.pdf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[13] </a:t>
            </a:r>
            <a:r>
              <a:rPr lang="en-US" sz="1200" dirty="0"/>
              <a:t>D. </a:t>
            </a:r>
            <a:r>
              <a:rPr lang="en-US" sz="1200" dirty="0" err="1"/>
              <a:t>Boswarthick</a:t>
            </a:r>
            <a:r>
              <a:rPr lang="en-US" sz="1200" dirty="0"/>
              <a:t>, O. </a:t>
            </a:r>
            <a:r>
              <a:rPr lang="en-US" sz="1200" dirty="0" err="1"/>
              <a:t>Elloumi</a:t>
            </a:r>
            <a:r>
              <a:rPr lang="en-US" sz="1200" dirty="0"/>
              <a:t>, and O. </a:t>
            </a:r>
            <a:r>
              <a:rPr lang="en-US" sz="1200" dirty="0" err="1"/>
              <a:t>Hersent</a:t>
            </a:r>
            <a:r>
              <a:rPr lang="en-US" sz="1200" dirty="0"/>
              <a:t>, </a:t>
            </a:r>
            <a:r>
              <a:rPr lang="en-US" sz="1200" i="1" dirty="0"/>
              <a:t>M2M Communications: </a:t>
            </a:r>
            <a:r>
              <a:rPr lang="en-US" sz="1200" i="1" dirty="0" smtClean="0"/>
              <a:t>A Systems </a:t>
            </a:r>
            <a:r>
              <a:rPr lang="en-US" sz="1200" i="1" dirty="0"/>
              <a:t>Approach</a:t>
            </a:r>
            <a:r>
              <a:rPr lang="en-US" sz="1200" dirty="0"/>
              <a:t>. Wiley, 2012.</a:t>
            </a:r>
            <a:r>
              <a:rPr lang="en-US" sz="1200" dirty="0"/>
              <a:t> </a:t>
            </a:r>
            <a:br>
              <a:rPr lang="en-US" sz="1200" dirty="0"/>
            </a:br>
            <a:endParaRPr sz="1200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50;p29"/>
          <p:cNvGrpSpPr/>
          <p:nvPr/>
        </p:nvGrpSpPr>
        <p:grpSpPr>
          <a:xfrm>
            <a:off x="4787999" y="6481760"/>
            <a:ext cx="2056200" cy="369287"/>
            <a:chOff x="4788000" y="6520320"/>
            <a:chExt cx="2056200" cy="369287"/>
          </a:xfrm>
        </p:grpSpPr>
        <p:sp>
          <p:nvSpPr>
            <p:cNvPr id="12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19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251640" y="933480"/>
            <a:ext cx="1222920" cy="79092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683640" y="1556640"/>
            <a:ext cx="7378200" cy="46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581500" y="764675"/>
            <a:ext cx="82080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strike="noStrik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Contents</a:t>
            </a:r>
            <a:endParaRPr sz="3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274320" y="2926080"/>
            <a:ext cx="8895240" cy="71892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654388" y="1528388"/>
            <a:ext cx="81351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lang="en-US" sz="24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de-DE" sz="2400" dirty="0" smtClean="0"/>
              <a:t>The Basic Properties of Internet of Things</a:t>
            </a:r>
            <a:endParaRPr lang="en-US"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de-DE" sz="2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of Internet of things</a:t>
            </a:r>
            <a:endParaRPr lang="en-US" sz="24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81000">
              <a:buSzPts val="2400"/>
              <a:buFont typeface="Wingdings" panose="05000000000000000000" pitchFamily="2" charset="2"/>
              <a:buChar char="Ø"/>
            </a:pPr>
            <a:r>
              <a:rPr lang="de-DE" sz="2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Technology </a:t>
            </a:r>
            <a:r>
              <a:rPr lang="de-DE" sz="2400" dirty="0"/>
              <a:t>of Internet of things</a:t>
            </a:r>
            <a:endParaRPr lang="en-US"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/>
              <a:t>Wireless Technologies for IoT 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de-DE" sz="2400" dirty="0" smtClean="0"/>
              <a:t>IoT </a:t>
            </a:r>
            <a:r>
              <a:rPr lang="de-DE" sz="2400" dirty="0" smtClean="0"/>
              <a:t>Gateways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de-DE" sz="2400" dirty="0" smtClean="0"/>
              <a:t>The Application Fields</a:t>
            </a:r>
          </a:p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The Key Technologies of IoT in Digital </a:t>
            </a:r>
            <a:r>
              <a:rPr lang="en-US" sz="2400" dirty="0" smtClean="0"/>
              <a:t>Agriculture</a:t>
            </a:r>
          </a:p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de-DE" sz="2400" dirty="0" smtClean="0"/>
              <a:t>Challenges</a:t>
            </a:r>
          </a:p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de-DE" sz="2400" dirty="0" smtClean="0"/>
              <a:t>Opportunities</a:t>
            </a:r>
            <a:endParaRPr lang="en-US" sz="2400" dirty="0" smtClean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/>
              <a:t>Conclusion</a:t>
            </a:r>
            <a:endParaRPr sz="24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" name="Google Shape;150;p29"/>
          <p:cNvGrpSpPr/>
          <p:nvPr/>
        </p:nvGrpSpPr>
        <p:grpSpPr>
          <a:xfrm>
            <a:off x="4143567" y="6501579"/>
            <a:ext cx="2056200" cy="369287"/>
            <a:chOff x="4788000" y="6520320"/>
            <a:chExt cx="2056200" cy="369287"/>
          </a:xfrm>
        </p:grpSpPr>
        <p:sp>
          <p:nvSpPr>
            <p:cNvPr id="18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/>
          <p:nvPr/>
        </p:nvSpPr>
        <p:spPr>
          <a:xfrm>
            <a:off x="251640" y="9334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-3600" y="7646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475500" y="2974447"/>
            <a:ext cx="7937100" cy="3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 dirty="0" smtClean="0"/>
              <a:t>Thank You</a:t>
            </a:r>
            <a:endParaRPr sz="4800" b="1" dirty="0"/>
          </a:p>
        </p:txBody>
      </p:sp>
      <p:grpSp>
        <p:nvGrpSpPr>
          <p:cNvPr id="8" name="Google Shape;150;p29"/>
          <p:cNvGrpSpPr/>
          <p:nvPr/>
        </p:nvGrpSpPr>
        <p:grpSpPr>
          <a:xfrm>
            <a:off x="4787999" y="6481760"/>
            <a:ext cx="2056200" cy="369287"/>
            <a:chOff x="4788000" y="6520320"/>
            <a:chExt cx="2056200" cy="369287"/>
          </a:xfrm>
        </p:grpSpPr>
        <p:sp>
          <p:nvSpPr>
            <p:cNvPr id="9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 smtClean="0">
                  <a:latin typeface="Roboto Condensed"/>
                  <a:ea typeface="Roboto Condensed"/>
                  <a:cs typeface="Roboto Condensed"/>
                  <a:sym typeface="Roboto Condensed"/>
                </a:rPr>
                <a:t>20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251640" y="10096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620850" y="1925235"/>
            <a:ext cx="7646400" cy="3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H</a:t>
            </a:r>
            <a:r>
              <a:rPr lang="en-US" sz="2400" dirty="0" smtClean="0"/>
              <a:t>ighly </a:t>
            </a:r>
            <a:r>
              <a:rPr lang="en-US" sz="2400" dirty="0"/>
              <a:t>integration of a variety </a:t>
            </a:r>
            <a:r>
              <a:rPr lang="en-US" sz="2400" dirty="0" smtClean="0"/>
              <a:t>of new </a:t>
            </a:r>
            <a:r>
              <a:rPr lang="en-US" sz="2400" dirty="0"/>
              <a:t>technologies and concepts. </a:t>
            </a:r>
            <a:endParaRPr lang="en-US" sz="2400" dirty="0" smtClean="0"/>
          </a:p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ntelligent </a:t>
            </a:r>
            <a:r>
              <a:rPr lang="en-US" sz="2400" dirty="0"/>
              <a:t>network which </a:t>
            </a:r>
            <a:r>
              <a:rPr lang="en-US" sz="2400" dirty="0" smtClean="0"/>
              <a:t>ties any </a:t>
            </a:r>
            <a:r>
              <a:rPr lang="en-US" sz="2400" dirty="0"/>
              <a:t>items to the internet for the purpose of </a:t>
            </a:r>
            <a:r>
              <a:rPr lang="en-US" sz="2400" dirty="0" smtClean="0"/>
              <a:t>exchange</a:t>
            </a:r>
            <a:r>
              <a:rPr lang="en-US" sz="2400" dirty="0"/>
              <a:t> </a:t>
            </a:r>
            <a:r>
              <a:rPr lang="en-US" sz="2400" dirty="0" smtClean="0"/>
              <a:t>information. </a:t>
            </a:r>
            <a:endParaRPr lang="en-US" sz="2400" dirty="0"/>
          </a:p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C</a:t>
            </a:r>
            <a:r>
              <a:rPr lang="en-US" sz="2400" dirty="0" smtClean="0"/>
              <a:t>ommunication through </a:t>
            </a:r>
            <a:r>
              <a:rPr lang="en-US" sz="2400" dirty="0"/>
              <a:t>the </a:t>
            </a:r>
            <a:r>
              <a:rPr lang="en-US" sz="2400" dirty="0" smtClean="0"/>
              <a:t>information sensing </a:t>
            </a:r>
            <a:r>
              <a:rPr lang="en-US" sz="2400" dirty="0"/>
              <a:t>device and in accordance with the agreed protocol</a:t>
            </a:r>
            <a:r>
              <a:rPr lang="en-US" sz="2400" dirty="0" smtClean="0"/>
              <a:t>.</a:t>
            </a:r>
          </a:p>
          <a:p>
            <a:pPr marL="457200" lvl="0" indent="-381000"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/>
              <a:t>It achieves </a:t>
            </a:r>
            <a:r>
              <a:rPr lang="en-US" sz="2400" dirty="0"/>
              <a:t>the goal of intelligent identify, locating, </a:t>
            </a:r>
            <a:r>
              <a:rPr lang="en-US" sz="2400" dirty="0" smtClean="0"/>
              <a:t>tracking, monitoring </a:t>
            </a:r>
            <a:r>
              <a:rPr lang="en-US" sz="2400" dirty="0"/>
              <a:t>and management.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sz="2400" dirty="0"/>
          </a:p>
        </p:txBody>
      </p:sp>
      <p:sp>
        <p:nvSpPr>
          <p:cNvPr id="148" name="Google Shape;148;p29"/>
          <p:cNvSpPr/>
          <p:nvPr/>
        </p:nvSpPr>
        <p:spPr>
          <a:xfrm>
            <a:off x="-3600" y="8408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714775" y="884925"/>
            <a:ext cx="8176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Introduction</a:t>
            </a:r>
            <a:endParaRPr sz="3000" b="1" strike="noStrike" dirty="0">
              <a:solidFill>
                <a:srgbClr val="000000"/>
              </a:solidFill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53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fld id="{00000000-1234-1234-1234-123412341234}" type="slidenum">
                <a:rPr lang="en-US" b="0" strike="noStrike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fld>
              <a:endParaRPr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251640" y="1009680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620850" y="1925235"/>
            <a:ext cx="3446183" cy="3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SzPts val="2400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sz="2400" dirty="0"/>
          </a:p>
        </p:txBody>
      </p:sp>
      <p:sp>
        <p:nvSpPr>
          <p:cNvPr id="148" name="Google Shape;148;p29"/>
          <p:cNvSpPr/>
          <p:nvPr/>
        </p:nvSpPr>
        <p:spPr>
          <a:xfrm>
            <a:off x="-3600" y="840840"/>
            <a:ext cx="8895300" cy="71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714775" y="884925"/>
            <a:ext cx="8176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3000" b="1" dirty="0"/>
              <a:t>The </a:t>
            </a:r>
            <a:r>
              <a:rPr lang="en-US" sz="3000" b="1" dirty="0" smtClean="0"/>
              <a:t>Basic </a:t>
            </a:r>
            <a:r>
              <a:rPr lang="en-US" sz="3000" b="1" dirty="0"/>
              <a:t>P</a:t>
            </a:r>
            <a:r>
              <a:rPr lang="en-US" sz="3000" b="1" dirty="0" smtClean="0"/>
              <a:t>roperties </a:t>
            </a:r>
            <a:r>
              <a:rPr lang="en-US" sz="3000" b="1" dirty="0"/>
              <a:t>of IoT </a:t>
            </a:r>
            <a:r>
              <a:rPr lang="en-US" sz="3200" dirty="0"/>
              <a:t/>
            </a:r>
            <a:br>
              <a:rPr lang="en-US" sz="3200" dirty="0"/>
            </a:b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086151" y="4257465"/>
            <a:ext cx="1434045" cy="6689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of Things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15989" y="4682224"/>
            <a:ext cx="1611488" cy="80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Connection Anywhere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13513" y="3787236"/>
            <a:ext cx="1788927" cy="803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Combination Anything Any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9826" y="5119393"/>
            <a:ext cx="2156347" cy="840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Communication any path any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78520" y="4638677"/>
            <a:ext cx="1781441" cy="747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Collection anyserver any business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91368" y="3739802"/>
            <a:ext cx="1676775" cy="803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Content Anything anyone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25001" y="3234517"/>
            <a:ext cx="2156347" cy="838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Calculation any time any content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4"/>
            <a:endCxn id="2" idx="0"/>
          </p:cNvCxnSpPr>
          <p:nvPr/>
        </p:nvCxnSpPr>
        <p:spPr>
          <a:xfrm flipH="1">
            <a:off x="4803174" y="4073340"/>
            <a:ext cx="1" cy="18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4" idx="2"/>
            <a:endCxn id="2" idx="7"/>
          </p:cNvCxnSpPr>
          <p:nvPr/>
        </p:nvCxnSpPr>
        <p:spPr>
          <a:xfrm flipH="1">
            <a:off x="5310185" y="4141390"/>
            <a:ext cx="381183" cy="21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2" idx="5"/>
          </p:cNvCxnSpPr>
          <p:nvPr/>
        </p:nvCxnSpPr>
        <p:spPr>
          <a:xfrm flipH="1" flipV="1">
            <a:off x="5310185" y="4828491"/>
            <a:ext cx="368335" cy="18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2" idx="4"/>
          </p:cNvCxnSpPr>
          <p:nvPr/>
        </p:nvCxnSpPr>
        <p:spPr>
          <a:xfrm flipV="1">
            <a:off x="4788000" y="4926463"/>
            <a:ext cx="15174" cy="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2" idx="1"/>
          </p:cNvCxnSpPr>
          <p:nvPr/>
        </p:nvCxnSpPr>
        <p:spPr>
          <a:xfrm>
            <a:off x="3902440" y="4188824"/>
            <a:ext cx="393722" cy="16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2" idx="3"/>
          </p:cNvCxnSpPr>
          <p:nvPr/>
        </p:nvCxnSpPr>
        <p:spPr>
          <a:xfrm flipV="1">
            <a:off x="3827477" y="4828491"/>
            <a:ext cx="468685" cy="2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147;p29"/>
          <p:cNvSpPr/>
          <p:nvPr/>
        </p:nvSpPr>
        <p:spPr>
          <a:xfrm>
            <a:off x="632850" y="2388007"/>
            <a:ext cx="7845290" cy="123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ts </a:t>
            </a:r>
            <a:r>
              <a:rPr lang="en-US" sz="2000" dirty="0"/>
              <a:t>related properties include </a:t>
            </a:r>
            <a:r>
              <a:rPr lang="en-US" sz="2000" dirty="0" smtClean="0"/>
              <a:t>focus, content</a:t>
            </a:r>
            <a:r>
              <a:rPr lang="en-US" sz="2000" dirty="0"/>
              <a:t>, collection, computing, communications </a:t>
            </a:r>
            <a:r>
              <a:rPr lang="en-US" sz="2000" dirty="0" smtClean="0"/>
              <a:t>and connectivity </a:t>
            </a:r>
            <a:r>
              <a:rPr lang="en-US" sz="2000" dirty="0"/>
              <a:t>scenarios. </a:t>
            </a:r>
            <a:endParaRPr lang="en-US" sz="2000" dirty="0" smtClean="0"/>
          </a:p>
          <a:p>
            <a:pPr marL="419100" lvl="0" indent="-342900" algn="just">
              <a:buSzPts val="2400"/>
              <a:buFont typeface="Wingdings" panose="05000000000000000000" pitchFamily="2" charset="2"/>
              <a:buChar char="Ø"/>
            </a:pPr>
            <a:r>
              <a:rPr lang="en-US" sz="2000" dirty="0" smtClean="0"/>
              <a:t>These </a:t>
            </a:r>
            <a:r>
              <a:rPr lang="en-US" sz="2000" dirty="0"/>
              <a:t>properties show </a:t>
            </a:r>
            <a:r>
              <a:rPr lang="en-US" sz="2000" dirty="0" smtClean="0"/>
              <a:t>the seamless </a:t>
            </a:r>
            <a:r>
              <a:rPr lang="en-US" sz="2000" dirty="0"/>
              <a:t>connection that between people and objects </a:t>
            </a:r>
            <a:r>
              <a:rPr lang="en-US" sz="2000" dirty="0" smtClean="0"/>
              <a:t>or between </a:t>
            </a:r>
            <a:r>
              <a:rPr lang="en-US" sz="2000" dirty="0"/>
              <a:t>the objects and objects.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17173" y="6138295"/>
            <a:ext cx="349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1: The Basic properties of IoT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32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4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634200" y="899800"/>
            <a:ext cx="8194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6200" lvl="0">
              <a:buSzPts val="2400"/>
            </a:pPr>
            <a:r>
              <a:rPr lang="de-DE" sz="3000" b="1" dirty="0"/>
              <a:t>Architecture of Internet of things</a:t>
            </a:r>
            <a:endParaRPr lang="en-US" sz="3000" b="1" dirty="0"/>
          </a:p>
        </p:txBody>
      </p:sp>
      <p:sp>
        <p:nvSpPr>
          <p:cNvPr id="162" name="Google Shape;162;p30"/>
          <p:cNvSpPr txBox="1"/>
          <p:nvPr/>
        </p:nvSpPr>
        <p:spPr>
          <a:xfrm>
            <a:off x="634200" y="1755405"/>
            <a:ext cx="4210776" cy="46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Internet </a:t>
            </a:r>
            <a:r>
              <a:rPr lang="en-US" sz="2400" dirty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of Things levels are composed 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of :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400" dirty="0" smtClean="0">
              <a:solidFill>
                <a:schemeClr val="dk1"/>
              </a:solidFill>
              <a:latin typeface="+mn-lt"/>
              <a:cs typeface="Calibri" panose="020F0502020204030204" pitchFamily="34" charset="0"/>
            </a:endParaRPr>
          </a:p>
          <a:p>
            <a:pPr marL="400050" lvl="0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2400" dirty="0" smtClean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Perception Layer</a:t>
            </a:r>
          </a:p>
          <a:p>
            <a:pPr marL="400050" lvl="0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2400" dirty="0" smtClean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Transport Layer</a:t>
            </a:r>
          </a:p>
          <a:p>
            <a:pPr marL="400050" lvl="0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2400" dirty="0" smtClean="0">
                <a:solidFill>
                  <a:schemeClr val="dk1"/>
                </a:solidFill>
                <a:latin typeface="+mn-lt"/>
                <a:cs typeface="Calibri" panose="020F0502020204030204" pitchFamily="34" charset="0"/>
              </a:rPr>
              <a:t>Application Layer</a:t>
            </a:r>
            <a:endParaRPr sz="2400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52" y="1528636"/>
            <a:ext cx="3612093" cy="4132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9111" y="5716990"/>
            <a:ext cx="349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2: Architecture of Internet of things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1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/>
              <a:t>Key Technology of IoT</a:t>
            </a:r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39995" y="1606014"/>
            <a:ext cx="8195100" cy="3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chemeClr val="dk1"/>
                </a:solidFill>
              </a:rPr>
              <a:t>1. </a:t>
            </a:r>
            <a:r>
              <a:rPr lang="en-US" sz="2400" b="1" dirty="0" smtClean="0"/>
              <a:t>Two-dimensional </a:t>
            </a:r>
            <a:r>
              <a:rPr lang="en-US" sz="2400" b="1" dirty="0"/>
              <a:t>Code </a:t>
            </a:r>
            <a:endParaRPr lang="en-US" sz="2400" b="1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/>
              <a:t>black and white pixels </a:t>
            </a:r>
            <a:endParaRPr lang="en-US" sz="2400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smtClean="0"/>
              <a:t>To laid out </a:t>
            </a:r>
            <a:r>
              <a:rPr lang="en-US" sz="2400" dirty="0"/>
              <a:t>on a plane (two-dimensional) to store information. </a:t>
            </a:r>
            <a:endParaRPr lang="en-US" sz="2400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/>
              <a:t>black represents binary “1” while the white represents </a:t>
            </a:r>
            <a:r>
              <a:rPr lang="en-US" sz="2400" dirty="0" smtClean="0"/>
              <a:t>binary “0</a:t>
            </a:r>
            <a:r>
              <a:rPr lang="en-US" sz="2400" dirty="0"/>
              <a:t>.” </a:t>
            </a:r>
            <a:endParaRPr lang="en-US" sz="2400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/>
              <a:t>contains many advantages such as</a:t>
            </a:r>
            <a:br>
              <a:rPr lang="en-US" sz="2400" dirty="0"/>
            </a:br>
            <a:r>
              <a:rPr lang="en-US" sz="2400" dirty="0"/>
              <a:t>high information content, high reliability, as well as the </a:t>
            </a:r>
            <a:r>
              <a:rPr lang="en-US" sz="2400" dirty="0" smtClean="0"/>
              <a:t>ability to </a:t>
            </a:r>
            <a:r>
              <a:rPr lang="en-US" sz="2400" dirty="0"/>
              <a:t>express a variety of information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8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9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/>
              <a:t>Key Technology of </a:t>
            </a:r>
            <a:r>
              <a:rPr lang="de-DE" sz="3000" b="1" dirty="0" smtClean="0"/>
              <a:t>IoT </a:t>
            </a:r>
            <a:r>
              <a:rPr lang="en-US" sz="3000" b="1" dirty="0"/>
              <a:t>(Cont.)</a:t>
            </a:r>
          </a:p>
          <a:p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08816" y="1810563"/>
            <a:ext cx="6162210" cy="460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2</a:t>
            </a:r>
            <a:r>
              <a:rPr lang="en-US" sz="2400" b="1" dirty="0" smtClean="0">
                <a:solidFill>
                  <a:schemeClr val="dk1"/>
                </a:solidFill>
              </a:rPr>
              <a:t>. </a:t>
            </a:r>
            <a:r>
              <a:rPr lang="en-US" sz="2400" b="1" dirty="0" smtClean="0"/>
              <a:t>RFID Technology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non-contact automatic identification </a:t>
            </a:r>
            <a:r>
              <a:rPr lang="en-US" sz="2000" dirty="0" smtClean="0"/>
              <a:t>technology.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dirty="0" smtClean="0"/>
              <a:t>onsists </a:t>
            </a:r>
            <a:r>
              <a:rPr lang="en-US" sz="2000" dirty="0"/>
              <a:t>of three </a:t>
            </a:r>
            <a:r>
              <a:rPr lang="en-US" sz="2000" dirty="0" smtClean="0"/>
              <a:t>parts: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 smtClean="0"/>
              <a:t>Tag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 smtClean="0"/>
              <a:t>Reader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 smtClean="0"/>
              <a:t>Antenna 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 smtClean="0"/>
              <a:t>Major issues :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Collision and anti-collision of RF identification; </a:t>
            </a:r>
            <a:endParaRPr lang="en-US" sz="2000" dirty="0" smtClean="0"/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RF antenna research</a:t>
            </a:r>
            <a:r>
              <a:rPr lang="en-US" sz="2000" dirty="0" smtClean="0"/>
              <a:t>;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Choice of frequency</a:t>
            </a:r>
            <a:r>
              <a:rPr lang="en-US" sz="2000" dirty="0" smtClean="0"/>
              <a:t>;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Security and privacy issues.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03" y="3069991"/>
            <a:ext cx="2664297" cy="1928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6560" y="5021451"/>
            <a:ext cx="241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3: Elements of RFID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1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7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/>
              <a:t>Key Technology of </a:t>
            </a:r>
            <a:r>
              <a:rPr lang="de-DE" sz="3000" b="1" dirty="0" smtClean="0"/>
              <a:t>IoT </a:t>
            </a:r>
            <a:r>
              <a:rPr lang="en-US" sz="3000" b="1" dirty="0"/>
              <a:t>(Cont.)</a:t>
            </a:r>
          </a:p>
          <a:p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04350" y="1500105"/>
            <a:ext cx="4559833" cy="44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3</a:t>
            </a:r>
            <a:r>
              <a:rPr lang="en-US" sz="2400" b="1" dirty="0" smtClean="0">
                <a:solidFill>
                  <a:schemeClr val="dk1"/>
                </a:solidFill>
              </a:rPr>
              <a:t>. </a:t>
            </a:r>
            <a:r>
              <a:rPr lang="en-US" sz="2400" b="1" dirty="0"/>
              <a:t>Electronic Product Code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84266" y="5225749"/>
            <a:ext cx="334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4: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EPC network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21" y="2367286"/>
            <a:ext cx="4160557" cy="2703022"/>
          </a:xfrm>
          <a:prstGeom prst="rect">
            <a:avLst/>
          </a:prstGeom>
        </p:spPr>
      </p:pic>
      <p:grpSp>
        <p:nvGrpSpPr>
          <p:cNvPr id="1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1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8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241240" y="964605"/>
            <a:ext cx="1222800" cy="7908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04350" y="909447"/>
            <a:ext cx="7406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3000" b="1" dirty="0"/>
              <a:t>Key Technology of </a:t>
            </a:r>
            <a:r>
              <a:rPr lang="de-DE" sz="3000" b="1" dirty="0" smtClean="0"/>
              <a:t>IoT </a:t>
            </a:r>
            <a:r>
              <a:rPr lang="en-US" sz="3000" b="1" dirty="0"/>
              <a:t>(Cont.)</a:t>
            </a:r>
          </a:p>
          <a:p>
            <a:endParaRPr lang="en-US" sz="3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strike="noStrike" dirty="0">
              <a:solidFill>
                <a:srgbClr val="000000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743688" y="1755405"/>
            <a:ext cx="4318572" cy="441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dk1"/>
                </a:solidFill>
              </a:rPr>
              <a:t>4</a:t>
            </a:r>
            <a:r>
              <a:rPr lang="en-US" sz="2400" b="1" dirty="0" smtClean="0">
                <a:solidFill>
                  <a:schemeClr val="dk1"/>
                </a:solidFill>
              </a:rPr>
              <a:t>. ZigBee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S</a:t>
            </a:r>
            <a:r>
              <a:rPr lang="en-US" sz="2000" dirty="0" smtClean="0"/>
              <a:t>hort-range</a:t>
            </a:r>
            <a:r>
              <a:rPr lang="en-US" sz="2000" dirty="0"/>
              <a:t>, low-rate wireless network </a:t>
            </a:r>
            <a:r>
              <a:rPr lang="en-US" sz="2000" dirty="0" smtClean="0"/>
              <a:t>technology 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/>
              <a:t>T</a:t>
            </a:r>
            <a:r>
              <a:rPr lang="en-US" sz="2000" dirty="0" smtClean="0"/>
              <a:t>hree </a:t>
            </a:r>
            <a:r>
              <a:rPr lang="en-US" sz="2000" dirty="0"/>
              <a:t>main </a:t>
            </a:r>
            <a:r>
              <a:rPr lang="en-US" sz="2000" dirty="0" smtClean="0"/>
              <a:t>areas</a:t>
            </a:r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Hardware platforms </a:t>
            </a:r>
            <a:endParaRPr lang="en-US" sz="2000" dirty="0" smtClean="0"/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Network communication protocol </a:t>
            </a:r>
            <a:endParaRPr lang="en-US" sz="2000" dirty="0" smtClean="0"/>
          </a:p>
          <a:p>
            <a:pPr marL="514350" lvl="0" indent="-514350">
              <a:buClr>
                <a:schemeClr val="dk1"/>
              </a:buClr>
              <a:buSzPts val="1100"/>
              <a:buFont typeface="+mj-lt"/>
              <a:buAutoNum type="romanLcPeriod"/>
            </a:pPr>
            <a:r>
              <a:rPr lang="en-US" sz="2000" dirty="0"/>
              <a:t>Information processing technology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dk1"/>
                </a:solidFill>
              </a:rPr>
              <a:t>	    </a:t>
            </a: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2090056"/>
            <a:ext cx="3896471" cy="2020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2629" y="4203788"/>
            <a:ext cx="4606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characteristic of ZigBee Wireless Sensor Network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150;p29"/>
          <p:cNvGrpSpPr/>
          <p:nvPr/>
        </p:nvGrpSpPr>
        <p:grpSpPr>
          <a:xfrm>
            <a:off x="4788000" y="6520320"/>
            <a:ext cx="2056200" cy="369287"/>
            <a:chOff x="4788000" y="6520320"/>
            <a:chExt cx="2056200" cy="369287"/>
          </a:xfrm>
        </p:grpSpPr>
        <p:sp>
          <p:nvSpPr>
            <p:cNvPr id="11" name="Google Shape;153;p29"/>
            <p:cNvSpPr/>
            <p:nvPr/>
          </p:nvSpPr>
          <p:spPr>
            <a:xfrm>
              <a:off x="4788000" y="6520320"/>
              <a:ext cx="2056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dirty="0">
                  <a:latin typeface="Roboto Condensed"/>
                  <a:ea typeface="Roboto Condensed"/>
                  <a:cs typeface="Roboto Condensed"/>
                  <a:sym typeface="Roboto Condensed"/>
                </a:rPr>
                <a:t>9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4;p29"/>
            <p:cNvSpPr/>
            <p:nvPr/>
          </p:nvSpPr>
          <p:spPr>
            <a:xfrm>
              <a:off x="5062260" y="6544007"/>
              <a:ext cx="11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strike="noStrik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5/21/21</a:t>
              </a:r>
              <a:endParaRPr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823</Words>
  <Application>Microsoft Office PowerPoint</Application>
  <PresentationFormat>On-screen Show (4:3)</PresentationFormat>
  <Paragraphs>221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Verdana</vt:lpstr>
      <vt:lpstr>Times New Roman</vt:lpstr>
      <vt:lpstr>Roboto Condensed</vt:lpstr>
      <vt:lpstr>Arial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kowshik das</cp:lastModifiedBy>
  <cp:revision>41</cp:revision>
  <dcterms:modified xsi:type="dcterms:W3CDTF">2021-05-21T04:13:28Z</dcterms:modified>
</cp:coreProperties>
</file>