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5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310" r:id="rId18"/>
    <p:sldId id="272"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 id="288" r:id="rId33"/>
    <p:sldId id="289" r:id="rId34"/>
    <p:sldId id="290" r:id="rId35"/>
    <p:sldId id="304" r:id="rId36"/>
    <p:sldId id="305" r:id="rId37"/>
    <p:sldId id="307" r:id="rId38"/>
    <p:sldId id="291" r:id="rId39"/>
    <p:sldId id="292" r:id="rId40"/>
    <p:sldId id="293" r:id="rId41"/>
    <p:sldId id="294" r:id="rId42"/>
    <p:sldId id="295" r:id="rId43"/>
    <p:sldId id="296" r:id="rId44"/>
    <p:sldId id="297" r:id="rId45"/>
    <p:sldId id="298" r:id="rId46"/>
    <p:sldId id="299" r:id="rId47"/>
    <p:sldId id="300" r:id="rId48"/>
    <p:sldId id="301" r:id="rId49"/>
    <p:sldId id="302" r:id="rId50"/>
    <p:sldId id="311" r:id="rId51"/>
    <p:sldId id="312" r:id="rId52"/>
    <p:sldId id="303" r:id="rId53"/>
  </p:sldIdLst>
  <p:sldSz cx="12192000" cy="6858000"/>
  <p:notesSz cx="6858000" cy="9144000"/>
  <p:embeddedFontLst>
    <p:embeddedFont>
      <p:font typeface="Calibri" panose="020F0502020204030204" pitchFamily="34" charset="0"/>
      <p:regular r:id="rId55"/>
      <p:bold r:id="rId56"/>
      <p:italic r:id="rId57"/>
      <p:boldItalic r:id="rId58"/>
    </p:embeddedFont>
    <p:embeddedFont>
      <p:font typeface="Century Gothic" panose="020B0502020202020204" pitchFamily="34" charset="0"/>
      <p:regular r:id="rId59"/>
      <p:bold r:id="rId60"/>
      <p:italic r:id="rId61"/>
      <p:boldItalic r:id="rId62"/>
    </p:embeddedFont>
    <p:embeddedFont>
      <p:font typeface="MS Mincho" panose="02020609040205080304" pitchFamily="49" charset="-128"/>
      <p:regular r:id="rId6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0D3ACFAF-7344-45F2-875F-92B75DA577AD}">
  <a:tblStyle styleId="{0D3ACFAF-7344-45F2-875F-92B75DA577AD}"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0E7E6"/>
          </a:solidFill>
        </a:fill>
      </a:tcStyle>
    </a:wholeTbl>
    <a:band1H>
      <a:tcTxStyle b="off" i="off"/>
      <a:tcStyle>
        <a:tcBdr/>
        <a:fill>
          <a:solidFill>
            <a:srgbClr val="E0CCCA"/>
          </a:solidFill>
        </a:fill>
      </a:tcStyle>
    </a:band1H>
    <a:band2H>
      <a:tcTxStyle b="off" i="off"/>
      <a:tcStyle>
        <a:tcBdr/>
      </a:tcStyle>
    </a:band2H>
    <a:band1V>
      <a:tcTxStyle b="off" i="off"/>
      <a:tcStyle>
        <a:tcBdr/>
        <a:fill>
          <a:solidFill>
            <a:srgbClr val="E0CCCA"/>
          </a:solidFill>
        </a:fill>
      </a:tcStyle>
    </a:band1V>
    <a:band2V>
      <a:tcTxStyle b="off" i="off"/>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b="off" i="off"/>
      <a:tcStyle>
        <a:tcBdr/>
      </a:tcStyle>
    </a:seCell>
    <a:swCell>
      <a:tcTxStyle b="off" i="off"/>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b="off" i="off"/>
      <a:tcStyle>
        <a:tcBdr/>
      </a:tcStyle>
    </a:neCell>
    <a:nwCell>
      <a:tcTxStyle b="off" i="off"/>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792"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66" name="Google Shape;16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0" name="Google Shape;23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37" name="Google Shape;237;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2"/>
        <p:cNvGrpSpPr/>
        <p:nvPr/>
      </p:nvGrpSpPr>
      <p:grpSpPr>
        <a:xfrm>
          <a:off x="0" y="0"/>
          <a:ext cx="0" cy="0"/>
          <a:chOff x="0" y="0"/>
          <a:chExt cx="0" cy="0"/>
        </a:xfrm>
      </p:grpSpPr>
      <p:sp>
        <p:nvSpPr>
          <p:cNvPr id="243" name="Google Shape;24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4" name="Google Shape;24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9"/>
        <p:cNvGrpSpPr/>
        <p:nvPr/>
      </p:nvGrpSpPr>
      <p:grpSpPr>
        <a:xfrm>
          <a:off x="0" y="0"/>
          <a:ext cx="0" cy="0"/>
          <a:chOff x="0" y="0"/>
          <a:chExt cx="0" cy="0"/>
        </a:xfrm>
      </p:grpSpPr>
      <p:sp>
        <p:nvSpPr>
          <p:cNvPr id="250" name="Google Shape;250;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1" name="Google Shape;251;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59" name="Google Shape;259;p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5"/>
        <p:cNvGrpSpPr/>
        <p:nvPr/>
      </p:nvGrpSpPr>
      <p:grpSpPr>
        <a:xfrm>
          <a:off x="0" y="0"/>
          <a:ext cx="0" cy="0"/>
          <a:chOff x="0" y="0"/>
          <a:chExt cx="0" cy="0"/>
        </a:xfrm>
      </p:grpSpPr>
      <p:sp>
        <p:nvSpPr>
          <p:cNvPr id="266" name="Google Shape;266;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67" name="Google Shape;267;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3"/>
        <p:cNvGrpSpPr/>
        <p:nvPr/>
      </p:nvGrpSpPr>
      <p:grpSpPr>
        <a:xfrm>
          <a:off x="0" y="0"/>
          <a:ext cx="0" cy="0"/>
          <a:chOff x="0" y="0"/>
          <a:chExt cx="0" cy="0"/>
        </a:xfrm>
      </p:grpSpPr>
      <p:sp>
        <p:nvSpPr>
          <p:cNvPr id="274" name="Google Shape;274;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75" name="Google Shape;275;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0"/>
        <p:cNvGrpSpPr/>
        <p:nvPr/>
      </p:nvGrpSpPr>
      <p:grpSpPr>
        <a:xfrm>
          <a:off x="0" y="0"/>
          <a:ext cx="0" cy="0"/>
          <a:chOff x="0" y="0"/>
          <a:chExt cx="0" cy="0"/>
        </a:xfrm>
      </p:grpSpPr>
      <p:sp>
        <p:nvSpPr>
          <p:cNvPr id="291" name="Google Shape;291;p1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92" name="Google Shape;292;p1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91706810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283" name="Google Shape;283;p1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84" name="Google Shape;284;p10: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n-US"/>
              <a:t>18</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07" name="Google Shape;307;p1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p5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75" name="Google Shape;175;p5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
        <p:cNvGrpSpPr/>
        <p:nvPr/>
      </p:nvGrpSpPr>
      <p:grpSpPr>
        <a:xfrm>
          <a:off x="0" y="0"/>
          <a:ext cx="0" cy="0"/>
          <a:chOff x="0" y="0"/>
          <a:chExt cx="0" cy="0"/>
        </a:xfrm>
      </p:grpSpPr>
      <p:sp>
        <p:nvSpPr>
          <p:cNvPr id="314" name="Google Shape;314;p1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15" name="Google Shape;315;p1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p1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3" name="Google Shape;323;p1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9"/>
        <p:cNvGrpSpPr/>
        <p:nvPr/>
      </p:nvGrpSpPr>
      <p:grpSpPr>
        <a:xfrm>
          <a:off x="0" y="0"/>
          <a:ext cx="0" cy="0"/>
          <a:chOff x="0" y="0"/>
          <a:chExt cx="0" cy="0"/>
        </a:xfrm>
      </p:grpSpPr>
      <p:sp>
        <p:nvSpPr>
          <p:cNvPr id="330" name="Google Shape;330;p1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1" name="Google Shape;331;p1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7"/>
        <p:cNvGrpSpPr/>
        <p:nvPr/>
      </p:nvGrpSpPr>
      <p:grpSpPr>
        <a:xfrm>
          <a:off x="0" y="0"/>
          <a:ext cx="0" cy="0"/>
          <a:chOff x="0" y="0"/>
          <a:chExt cx="0" cy="0"/>
        </a:xfrm>
      </p:grpSpPr>
      <p:sp>
        <p:nvSpPr>
          <p:cNvPr id="338" name="Google Shape;338;p1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9" name="Google Shape;339;p1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p1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7" name="Google Shape;347;p1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3"/>
        <p:cNvGrpSpPr/>
        <p:nvPr/>
      </p:nvGrpSpPr>
      <p:grpSpPr>
        <a:xfrm>
          <a:off x="0" y="0"/>
          <a:ext cx="0" cy="0"/>
          <a:chOff x="0" y="0"/>
          <a:chExt cx="0" cy="0"/>
        </a:xfrm>
      </p:grpSpPr>
      <p:sp>
        <p:nvSpPr>
          <p:cNvPr id="354" name="Google Shape;354;p61: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5" name="Google Shape;355;p6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9"/>
        <p:cNvGrpSpPr/>
        <p:nvPr/>
      </p:nvGrpSpPr>
      <p:grpSpPr>
        <a:xfrm>
          <a:off x="0" y="0"/>
          <a:ext cx="0" cy="0"/>
          <a:chOff x="0" y="0"/>
          <a:chExt cx="0" cy="0"/>
        </a:xfrm>
      </p:grpSpPr>
      <p:sp>
        <p:nvSpPr>
          <p:cNvPr id="360" name="Google Shape;360;p1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61" name="Google Shape;361;p1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p2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1" name="Google Shape;371;p2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7"/>
        <p:cNvGrpSpPr/>
        <p:nvPr/>
      </p:nvGrpSpPr>
      <p:grpSpPr>
        <a:xfrm>
          <a:off x="0" y="0"/>
          <a:ext cx="0" cy="0"/>
          <a:chOff x="0" y="0"/>
          <a:chExt cx="0" cy="0"/>
        </a:xfrm>
      </p:grpSpPr>
      <p:sp>
        <p:nvSpPr>
          <p:cNvPr id="378" name="Google Shape;378;p2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79" name="Google Shape;379;p2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7"/>
        <p:cNvGrpSpPr/>
        <p:nvPr/>
      </p:nvGrpSpPr>
      <p:grpSpPr>
        <a:xfrm>
          <a:off x="0" y="0"/>
          <a:ext cx="0" cy="0"/>
          <a:chOff x="0" y="0"/>
          <a:chExt cx="0" cy="0"/>
        </a:xfrm>
      </p:grpSpPr>
      <p:sp>
        <p:nvSpPr>
          <p:cNvPr id="388" name="Google Shape;388;p2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89" name="Google Shape;389;p2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81" name="Google Shape;18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7"/>
        <p:cNvGrpSpPr/>
        <p:nvPr/>
      </p:nvGrpSpPr>
      <p:grpSpPr>
        <a:xfrm>
          <a:off x="0" y="0"/>
          <a:ext cx="0" cy="0"/>
          <a:chOff x="0" y="0"/>
          <a:chExt cx="0" cy="0"/>
        </a:xfrm>
      </p:grpSpPr>
      <p:sp>
        <p:nvSpPr>
          <p:cNvPr id="398" name="Google Shape;398;p2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99" name="Google Shape;399;p2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5"/>
        <p:cNvGrpSpPr/>
        <p:nvPr/>
      </p:nvGrpSpPr>
      <p:grpSpPr>
        <a:xfrm>
          <a:off x="0" y="0"/>
          <a:ext cx="0" cy="0"/>
          <a:chOff x="0" y="0"/>
          <a:chExt cx="0" cy="0"/>
        </a:xfrm>
      </p:grpSpPr>
      <p:sp>
        <p:nvSpPr>
          <p:cNvPr id="406" name="Google Shape;406;p2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07" name="Google Shape;407;p2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5"/>
        <p:cNvGrpSpPr/>
        <p:nvPr/>
      </p:nvGrpSpPr>
      <p:grpSpPr>
        <a:xfrm>
          <a:off x="0" y="0"/>
          <a:ext cx="0" cy="0"/>
          <a:chOff x="0" y="0"/>
          <a:chExt cx="0" cy="0"/>
        </a:xfrm>
      </p:grpSpPr>
      <p:sp>
        <p:nvSpPr>
          <p:cNvPr id="416" name="Google Shape;416;p2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17" name="Google Shape;417;p2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p2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27" name="Google Shape;427;p2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3"/>
        <p:cNvGrpSpPr/>
        <p:nvPr/>
      </p:nvGrpSpPr>
      <p:grpSpPr>
        <a:xfrm>
          <a:off x="0" y="0"/>
          <a:ext cx="0" cy="0"/>
          <a:chOff x="0" y="0"/>
          <a:chExt cx="0" cy="0"/>
        </a:xfrm>
      </p:grpSpPr>
      <p:sp>
        <p:nvSpPr>
          <p:cNvPr id="434" name="Google Shape;434;p27: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35" name="Google Shape;435;p2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3"/>
        <p:cNvGrpSpPr/>
        <p:nvPr/>
      </p:nvGrpSpPr>
      <p:grpSpPr>
        <a:xfrm>
          <a:off x="0" y="0"/>
          <a:ext cx="0" cy="0"/>
          <a:chOff x="0" y="0"/>
          <a:chExt cx="0" cy="0"/>
        </a:xfrm>
      </p:grpSpPr>
      <p:sp>
        <p:nvSpPr>
          <p:cNvPr id="444" name="Google Shape;444;p2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5" name="Google Shape;445;p2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p2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3" name="Google Shape;453;p2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9"/>
        <p:cNvGrpSpPr/>
        <p:nvPr/>
      </p:nvGrpSpPr>
      <p:grpSpPr>
        <a:xfrm>
          <a:off x="0" y="0"/>
          <a:ext cx="0" cy="0"/>
          <a:chOff x="0" y="0"/>
          <a:chExt cx="0" cy="0"/>
        </a:xfrm>
      </p:grpSpPr>
      <p:sp>
        <p:nvSpPr>
          <p:cNvPr id="460" name="Google Shape;460;p30: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1" name="Google Shape;461;p3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7"/>
        <p:cNvGrpSpPr/>
        <p:nvPr/>
      </p:nvGrpSpPr>
      <p:grpSpPr>
        <a:xfrm>
          <a:off x="0" y="0"/>
          <a:ext cx="0" cy="0"/>
          <a:chOff x="0" y="0"/>
          <a:chExt cx="0" cy="0"/>
        </a:xfrm>
      </p:grpSpPr>
      <p:sp>
        <p:nvSpPr>
          <p:cNvPr id="468" name="Google Shape;468;p3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9" name="Google Shape;469;p3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4"/>
        <p:cNvGrpSpPr/>
        <p:nvPr/>
      </p:nvGrpSpPr>
      <p:grpSpPr>
        <a:xfrm>
          <a:off x="0" y="0"/>
          <a:ext cx="0" cy="0"/>
          <a:chOff x="0" y="0"/>
          <a:chExt cx="0" cy="0"/>
        </a:xfrm>
      </p:grpSpPr>
      <p:sp>
        <p:nvSpPr>
          <p:cNvPr id="475" name="Google Shape;475;p3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6" name="Google Shape;476;p3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p55: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88" name="Google Shape;188;p5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p3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3" name="Google Shape;483;p3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8"/>
        <p:cNvGrpSpPr/>
        <p:nvPr/>
      </p:nvGrpSpPr>
      <p:grpSpPr>
        <a:xfrm>
          <a:off x="0" y="0"/>
          <a:ext cx="0" cy="0"/>
          <a:chOff x="0" y="0"/>
          <a:chExt cx="0" cy="0"/>
        </a:xfrm>
      </p:grpSpPr>
      <p:sp>
        <p:nvSpPr>
          <p:cNvPr id="489" name="Google Shape;489;p3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0" name="Google Shape;490;p3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62: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497" name="Google Shape;497;p6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2"/>
        <p:cNvGrpSpPr/>
        <p:nvPr/>
      </p:nvGrpSpPr>
      <p:grpSpPr>
        <a:xfrm>
          <a:off x="0" y="0"/>
          <a:ext cx="0" cy="0"/>
          <a:chOff x="0" y="0"/>
          <a:chExt cx="0" cy="0"/>
        </a:xfrm>
      </p:grpSpPr>
      <p:sp>
        <p:nvSpPr>
          <p:cNvPr id="503" name="Google Shape;503;p3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04" name="Google Shape;504;p3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9"/>
        <p:cNvGrpSpPr/>
        <p:nvPr/>
      </p:nvGrpSpPr>
      <p:grpSpPr>
        <a:xfrm>
          <a:off x="0" y="0"/>
          <a:ext cx="0" cy="0"/>
          <a:chOff x="0" y="0"/>
          <a:chExt cx="0" cy="0"/>
        </a:xfrm>
      </p:grpSpPr>
      <p:sp>
        <p:nvSpPr>
          <p:cNvPr id="510" name="Google Shape;510;p3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511" name="Google Shape;511;p3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6"/>
        <p:cNvGrpSpPr/>
        <p:nvPr/>
      </p:nvGrpSpPr>
      <p:grpSpPr>
        <a:xfrm>
          <a:off x="0" y="0"/>
          <a:ext cx="0" cy="0"/>
          <a:chOff x="0" y="0"/>
          <a:chExt cx="0" cy="0"/>
        </a:xfrm>
      </p:grpSpPr>
      <p:sp>
        <p:nvSpPr>
          <p:cNvPr id="517" name="Google Shape;517;p63: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18" name="Google Shape;518;p6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3"/>
        <p:cNvGrpSpPr/>
        <p:nvPr/>
      </p:nvGrpSpPr>
      <p:grpSpPr>
        <a:xfrm>
          <a:off x="0" y="0"/>
          <a:ext cx="0" cy="0"/>
          <a:chOff x="0" y="0"/>
          <a:chExt cx="0" cy="0"/>
        </a:xfrm>
      </p:grpSpPr>
      <p:sp>
        <p:nvSpPr>
          <p:cNvPr id="524" name="Google Shape;524;p64: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525" name="Google Shape;525;p6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56: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95" name="Google Shape;195;p5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57: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2" name="Google Shape;202;p57: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58: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5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4"/>
        <p:cNvGrpSpPr/>
        <p:nvPr/>
      </p:nvGrpSpPr>
      <p:grpSpPr>
        <a:xfrm>
          <a:off x="0" y="0"/>
          <a:ext cx="0" cy="0"/>
          <a:chOff x="0" y="0"/>
          <a:chExt cx="0" cy="0"/>
        </a:xfrm>
      </p:grpSpPr>
      <p:sp>
        <p:nvSpPr>
          <p:cNvPr id="215" name="Google Shape;215;p59: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6" name="Google Shape;216;p5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60:notes"/>
          <p:cNvSpPr txBox="1">
            <a:spLocks noGrp="1"/>
          </p:cNvSpPr>
          <p:nvPr>
            <p:ph type="body" idx="1"/>
          </p:nvPr>
        </p:nvSpPr>
        <p:spPr>
          <a:xfrm>
            <a:off x="685800" y="4400550"/>
            <a:ext cx="5486400" cy="360045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3" name="Google Shape;223;p60: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2"/>
        <p:cNvGrpSpPr/>
        <p:nvPr/>
      </p:nvGrpSpPr>
      <p:grpSpPr>
        <a:xfrm>
          <a:off x="0" y="0"/>
          <a:ext cx="0" cy="0"/>
          <a:chOff x="0" y="0"/>
          <a:chExt cx="0" cy="0"/>
        </a:xfrm>
      </p:grpSpPr>
      <p:sp>
        <p:nvSpPr>
          <p:cNvPr id="43" name="Google Shape;43;p2"/>
          <p:cNvSpPr txBox="1">
            <a:spLocks noGrp="1"/>
          </p:cNvSpPr>
          <p:nvPr>
            <p:ph type="ctrTitle"/>
          </p:nvPr>
        </p:nvSpPr>
        <p:spPr>
          <a:xfrm>
            <a:off x="2589213" y="2514600"/>
            <a:ext cx="8915399" cy="2262781"/>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5400"/>
              <a:buFont typeface="Century Gothic"/>
              <a:buNone/>
              <a:defRPr sz="5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4" name="Google Shape;44;p2"/>
          <p:cNvSpPr txBox="1">
            <a:spLocks noGrp="1"/>
          </p:cNvSpPr>
          <p:nvPr>
            <p:ph type="subTitle" idx="1"/>
          </p:nvPr>
        </p:nvSpPr>
        <p:spPr>
          <a:xfrm>
            <a:off x="2589213" y="4777379"/>
            <a:ext cx="8915399" cy="1126283"/>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800"/>
              <a:buNone/>
              <a:defRPr>
                <a:solidFill>
                  <a:srgbClr val="595959"/>
                </a:solidFill>
              </a:defRPr>
            </a:lvl1pPr>
            <a:lvl2pPr lvl="1" algn="ctr">
              <a:lnSpc>
                <a:spcPct val="100000"/>
              </a:lnSpc>
              <a:spcBef>
                <a:spcPts val="1000"/>
              </a:spcBef>
              <a:spcAft>
                <a:spcPts val="0"/>
              </a:spcAft>
              <a:buSzPts val="1600"/>
              <a:buNone/>
              <a:defRPr>
                <a:solidFill>
                  <a:srgbClr val="888888"/>
                </a:solidFill>
              </a:defRPr>
            </a:lvl2pPr>
            <a:lvl3pPr lvl="2" algn="ctr">
              <a:lnSpc>
                <a:spcPct val="100000"/>
              </a:lnSpc>
              <a:spcBef>
                <a:spcPts val="1000"/>
              </a:spcBef>
              <a:spcAft>
                <a:spcPts val="0"/>
              </a:spcAft>
              <a:buSzPts val="1400"/>
              <a:buNone/>
              <a:defRPr>
                <a:solidFill>
                  <a:srgbClr val="888888"/>
                </a:solidFill>
              </a:defRPr>
            </a:lvl3pPr>
            <a:lvl4pPr lvl="3" algn="ctr">
              <a:lnSpc>
                <a:spcPct val="100000"/>
              </a:lnSpc>
              <a:spcBef>
                <a:spcPts val="1000"/>
              </a:spcBef>
              <a:spcAft>
                <a:spcPts val="0"/>
              </a:spcAft>
              <a:buSzPts val="1200"/>
              <a:buNone/>
              <a:defRPr>
                <a:solidFill>
                  <a:srgbClr val="888888"/>
                </a:solidFill>
              </a:defRPr>
            </a:lvl4pPr>
            <a:lvl5pPr lvl="4" algn="ctr">
              <a:lnSpc>
                <a:spcPct val="100000"/>
              </a:lnSpc>
              <a:spcBef>
                <a:spcPts val="1000"/>
              </a:spcBef>
              <a:spcAft>
                <a:spcPts val="0"/>
              </a:spcAft>
              <a:buSzPts val="1200"/>
              <a:buNone/>
              <a:defRPr>
                <a:solidFill>
                  <a:srgbClr val="888888"/>
                </a:solidFill>
              </a:defRPr>
            </a:lvl5pPr>
            <a:lvl6pPr lvl="5" algn="ctr">
              <a:lnSpc>
                <a:spcPct val="100000"/>
              </a:lnSpc>
              <a:spcBef>
                <a:spcPts val="1000"/>
              </a:spcBef>
              <a:spcAft>
                <a:spcPts val="0"/>
              </a:spcAft>
              <a:buSzPts val="1200"/>
              <a:buNone/>
              <a:defRPr>
                <a:solidFill>
                  <a:srgbClr val="888888"/>
                </a:solidFill>
              </a:defRPr>
            </a:lvl6pPr>
            <a:lvl7pPr lvl="6" algn="ctr">
              <a:lnSpc>
                <a:spcPct val="100000"/>
              </a:lnSpc>
              <a:spcBef>
                <a:spcPts val="1000"/>
              </a:spcBef>
              <a:spcAft>
                <a:spcPts val="0"/>
              </a:spcAft>
              <a:buSzPts val="1200"/>
              <a:buNone/>
              <a:defRPr>
                <a:solidFill>
                  <a:srgbClr val="888888"/>
                </a:solidFill>
              </a:defRPr>
            </a:lvl7pPr>
            <a:lvl8pPr lvl="7" algn="ctr">
              <a:lnSpc>
                <a:spcPct val="100000"/>
              </a:lnSpc>
              <a:spcBef>
                <a:spcPts val="1000"/>
              </a:spcBef>
              <a:spcAft>
                <a:spcPts val="0"/>
              </a:spcAft>
              <a:buSzPts val="1200"/>
              <a:buNone/>
              <a:defRPr>
                <a:solidFill>
                  <a:srgbClr val="888888"/>
                </a:solidFill>
              </a:defRPr>
            </a:lvl8pPr>
            <a:lvl9pPr lvl="8" algn="ctr">
              <a:lnSpc>
                <a:spcPct val="100000"/>
              </a:lnSpc>
              <a:spcBef>
                <a:spcPts val="1000"/>
              </a:spcBef>
              <a:spcAft>
                <a:spcPts val="0"/>
              </a:spcAft>
              <a:buSzPts val="1200"/>
              <a:buNone/>
              <a:defRPr>
                <a:solidFill>
                  <a:srgbClr val="888888"/>
                </a:solidFill>
              </a:defRPr>
            </a:lvl9pPr>
          </a:lstStyle>
          <a:p>
            <a:endParaRPr/>
          </a:p>
        </p:txBody>
      </p:sp>
      <p:sp>
        <p:nvSpPr>
          <p:cNvPr id="45" name="Google Shape;45;p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7" name="Google Shape;47;p2"/>
          <p:cNvSpPr/>
          <p:nvPr/>
        </p:nvSpPr>
        <p:spPr>
          <a:xfrm>
            <a:off x="0" y="4323810"/>
            <a:ext cx="1744652" cy="778589"/>
          </a:xfrm>
          <a:custGeom>
            <a:avLst/>
            <a:gdLst/>
            <a:ahLst/>
            <a:cxnLst/>
            <a:rect l="l" t="t" r="r" b="b"/>
            <a:pathLst>
              <a:path w="372" h="166" extrusionOk="0">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8" name="Google Shape;48;p2"/>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Caption">
  <p:cSld name="Title and Caption">
    <p:spTree>
      <p:nvGrpSpPr>
        <p:cNvPr id="1" name="Shape 108"/>
        <p:cNvGrpSpPr/>
        <p:nvPr/>
      </p:nvGrpSpPr>
      <p:grpSpPr>
        <a:xfrm>
          <a:off x="0" y="0"/>
          <a:ext cx="0" cy="0"/>
          <a:chOff x="0" y="0"/>
          <a:chExt cx="0" cy="0"/>
        </a:xfrm>
      </p:grpSpPr>
      <p:sp>
        <p:nvSpPr>
          <p:cNvPr id="109" name="Google Shape;109;p11"/>
          <p:cNvSpPr txBox="1">
            <a:spLocks noGrp="1"/>
          </p:cNvSpPr>
          <p:nvPr>
            <p:ph type="title"/>
          </p:nvPr>
        </p:nvSpPr>
        <p:spPr>
          <a:xfrm>
            <a:off x="2589212" y="609600"/>
            <a:ext cx="8915399" cy="311704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11"/>
          <p:cNvSpPr txBox="1">
            <a:spLocks noGrp="1"/>
          </p:cNvSpPr>
          <p:nvPr>
            <p:ph type="body" idx="1"/>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800"/>
              <a:buNone/>
              <a:defRPr sz="18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111" name="Google Shape;111;p1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2" name="Google Shape;112;p1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3" name="Google Shape;113;p11"/>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14" name="Google Shape;114;p11"/>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Quote with Caption">
  <p:cSld name="Quote with Caption">
    <p:spTree>
      <p:nvGrpSpPr>
        <p:cNvPr id="1" name="Shape 115"/>
        <p:cNvGrpSpPr/>
        <p:nvPr/>
      </p:nvGrpSpPr>
      <p:grpSpPr>
        <a:xfrm>
          <a:off x="0" y="0"/>
          <a:ext cx="0" cy="0"/>
          <a:chOff x="0" y="0"/>
          <a:chExt cx="0" cy="0"/>
        </a:xfrm>
      </p:grpSpPr>
      <p:sp>
        <p:nvSpPr>
          <p:cNvPr id="116" name="Google Shape;116;p12"/>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7" name="Google Shape;117;p12"/>
          <p:cNvSpPr txBox="1">
            <a:spLocks noGrp="1"/>
          </p:cNvSpPr>
          <p:nvPr>
            <p:ph type="body" idx="1"/>
          </p:nvPr>
        </p:nvSpPr>
        <p:spPr>
          <a:xfrm>
            <a:off x="3275012" y="3505200"/>
            <a:ext cx="7536554" cy="381000"/>
          </a:xfrm>
          <a:prstGeom prst="rect">
            <a:avLst/>
          </a:prstGeom>
          <a:noFill/>
          <a:ln>
            <a:noFill/>
          </a:ln>
        </p:spPr>
        <p:txBody>
          <a:bodyPr spcFirstLastPara="1" wrap="square" lIns="91425" tIns="45700" rIns="91425" bIns="45700" anchor="ctr" anchorCtr="0">
            <a:noAutofit/>
          </a:bodyPr>
          <a:lstStyle>
            <a:lvl1pPr marL="457200" lvl="0" indent="-228600" algn="l">
              <a:lnSpc>
                <a:spcPct val="100000"/>
              </a:lnSpc>
              <a:spcBef>
                <a:spcPts val="1000"/>
              </a:spcBef>
              <a:spcAft>
                <a:spcPts val="0"/>
              </a:spcAft>
              <a:buSzPts val="1600"/>
              <a:buFont typeface="Century Gothic"/>
              <a:buNone/>
              <a:defRPr sz="1600">
                <a:solidFill>
                  <a:srgbClr val="7F7F7F"/>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18" name="Google Shape;118;p12"/>
          <p:cNvSpPr txBox="1">
            <a:spLocks noGrp="1"/>
          </p:cNvSpPr>
          <p:nvPr>
            <p:ph type="body" idx="2"/>
          </p:nvPr>
        </p:nvSpPr>
        <p:spPr>
          <a:xfrm>
            <a:off x="2589212" y="4354046"/>
            <a:ext cx="8915399" cy="1555864"/>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800"/>
              <a:buNone/>
              <a:defRPr sz="18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119" name="Google Shape;119;p12"/>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0" name="Google Shape;120;p12"/>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12"/>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2" name="Google Shape;122;p12"/>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123" name="Google Shape;123;p12"/>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24" name="Google Shape;124;p12"/>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Name Card">
  <p:cSld name="Name Card">
    <p:spTree>
      <p:nvGrpSpPr>
        <p:cNvPr id="1" name="Shape 125"/>
        <p:cNvGrpSpPr/>
        <p:nvPr/>
      </p:nvGrpSpPr>
      <p:grpSpPr>
        <a:xfrm>
          <a:off x="0" y="0"/>
          <a:ext cx="0" cy="0"/>
          <a:chOff x="0" y="0"/>
          <a:chExt cx="0" cy="0"/>
        </a:xfrm>
      </p:grpSpPr>
      <p:sp>
        <p:nvSpPr>
          <p:cNvPr id="126" name="Google Shape;126;p13"/>
          <p:cNvSpPr txBox="1">
            <a:spLocks noGrp="1"/>
          </p:cNvSpPr>
          <p:nvPr>
            <p:ph type="title"/>
          </p:nvPr>
        </p:nvSpPr>
        <p:spPr>
          <a:xfrm>
            <a:off x="2589213" y="2438400"/>
            <a:ext cx="8915400" cy="2724845"/>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4800"/>
              <a:buFont typeface="Century Gothic"/>
              <a:buNone/>
              <a:defRPr sz="4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7" name="Google Shape;127;p13"/>
          <p:cNvSpPr txBox="1">
            <a:spLocks noGrp="1"/>
          </p:cNvSpPr>
          <p:nvPr>
            <p:ph type="body" idx="1"/>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28" name="Google Shape;128;p1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1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0" name="Google Shape;130;p13"/>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1" name="Google Shape;131;p13"/>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Quote Name Card">
  <p:cSld name="Quote Name Card">
    <p:spTree>
      <p:nvGrpSpPr>
        <p:cNvPr id="1" name="Shape 132"/>
        <p:cNvGrpSpPr/>
        <p:nvPr/>
      </p:nvGrpSpPr>
      <p:grpSpPr>
        <a:xfrm>
          <a:off x="0" y="0"/>
          <a:ext cx="0" cy="0"/>
          <a:chOff x="0" y="0"/>
          <a:chExt cx="0" cy="0"/>
        </a:xfrm>
      </p:grpSpPr>
      <p:sp>
        <p:nvSpPr>
          <p:cNvPr id="133" name="Google Shape;133;p14"/>
          <p:cNvSpPr txBox="1">
            <a:spLocks noGrp="1"/>
          </p:cNvSpPr>
          <p:nvPr>
            <p:ph type="title"/>
          </p:nvPr>
        </p:nvSpPr>
        <p:spPr>
          <a:xfrm>
            <a:off x="2849949" y="609600"/>
            <a:ext cx="8393926" cy="289560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4800"/>
              <a:buFont typeface="Century Gothic"/>
              <a:buNone/>
              <a:defRPr sz="48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14"/>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Font typeface="Century Gothic"/>
              <a:buNone/>
              <a:defRPr sz="2400">
                <a:solidFill>
                  <a:schemeClr val="accent1"/>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35" name="Google Shape;135;p14"/>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36" name="Google Shape;136;p1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1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8" name="Google Shape;138;p14"/>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9" name="Google Shape;139;p14"/>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
        <p:nvSpPr>
          <p:cNvPr id="140" name="Google Shape;140;p14"/>
          <p:cNvSpPr txBox="1"/>
          <p:nvPr/>
        </p:nvSpPr>
        <p:spPr>
          <a:xfrm>
            <a:off x="2467652" y="648005"/>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
        <p:nvSpPr>
          <p:cNvPr id="141" name="Google Shape;141;p14"/>
          <p:cNvSpPr txBox="1"/>
          <p:nvPr/>
        </p:nvSpPr>
        <p:spPr>
          <a:xfrm>
            <a:off x="11114852" y="2905306"/>
            <a:ext cx="609600" cy="584776"/>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8000"/>
              <a:buFont typeface="Arial"/>
              <a:buNone/>
            </a:pPr>
            <a:r>
              <a:rPr lang="en-US" sz="8000" b="0" i="0" u="none" strike="noStrike" cap="none">
                <a:solidFill>
                  <a:schemeClr val="accent1"/>
                </a:solidFill>
                <a:latin typeface="Arial"/>
                <a:ea typeface="Arial"/>
                <a:cs typeface="Arial"/>
                <a:sym typeface="Arial"/>
              </a:rPr>
              <a:t>”</a:t>
            </a:r>
            <a:endParaRPr sz="1400" b="0" i="0" u="none" strike="noStrike" cap="non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rue or False">
  <p:cSld name="True or False">
    <p:spTree>
      <p:nvGrpSpPr>
        <p:cNvPr id="1" name="Shape 142"/>
        <p:cNvGrpSpPr/>
        <p:nvPr/>
      </p:nvGrpSpPr>
      <p:grpSpPr>
        <a:xfrm>
          <a:off x="0" y="0"/>
          <a:ext cx="0" cy="0"/>
          <a:chOff x="0" y="0"/>
          <a:chExt cx="0" cy="0"/>
        </a:xfrm>
      </p:grpSpPr>
      <p:sp>
        <p:nvSpPr>
          <p:cNvPr id="143" name="Google Shape;143;p15"/>
          <p:cNvSpPr txBox="1">
            <a:spLocks noGrp="1"/>
          </p:cNvSpPr>
          <p:nvPr>
            <p:ph type="title"/>
          </p:nvPr>
        </p:nvSpPr>
        <p:spPr>
          <a:xfrm>
            <a:off x="2589212" y="627407"/>
            <a:ext cx="8915399" cy="2880020"/>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4800"/>
              <a:buFont typeface="Century Gothic"/>
              <a:buNone/>
              <a:defRPr sz="48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4" name="Google Shape;144;p15"/>
          <p:cNvSpPr txBox="1">
            <a:spLocks noGrp="1"/>
          </p:cNvSpPr>
          <p:nvPr>
            <p:ph type="body" idx="1"/>
          </p:nvPr>
        </p:nvSpPr>
        <p:spPr>
          <a:xfrm>
            <a:off x="2589212" y="4343400"/>
            <a:ext cx="8915400" cy="838200"/>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Font typeface="Century Gothic"/>
              <a:buNone/>
              <a:defRPr sz="2400">
                <a:solidFill>
                  <a:schemeClr val="accent1"/>
                </a:solidFill>
              </a:defRPr>
            </a:lvl1pPr>
            <a:lvl2pPr marL="914400" lvl="1" indent="-228600" algn="l">
              <a:lnSpc>
                <a:spcPct val="100000"/>
              </a:lnSpc>
              <a:spcBef>
                <a:spcPts val="1000"/>
              </a:spcBef>
              <a:spcAft>
                <a:spcPts val="0"/>
              </a:spcAft>
              <a:buSzPts val="1600"/>
              <a:buFont typeface="Century Gothic"/>
              <a:buNone/>
              <a:defRPr/>
            </a:lvl2pPr>
            <a:lvl3pPr marL="1371600" lvl="2" indent="-228600" algn="l">
              <a:lnSpc>
                <a:spcPct val="100000"/>
              </a:lnSpc>
              <a:spcBef>
                <a:spcPts val="1000"/>
              </a:spcBef>
              <a:spcAft>
                <a:spcPts val="0"/>
              </a:spcAft>
              <a:buSzPts val="1400"/>
              <a:buFont typeface="Century Gothic"/>
              <a:buNone/>
              <a:defRPr/>
            </a:lvl3pPr>
            <a:lvl4pPr marL="1828800" lvl="3" indent="-228600" algn="l">
              <a:lnSpc>
                <a:spcPct val="100000"/>
              </a:lnSpc>
              <a:spcBef>
                <a:spcPts val="1000"/>
              </a:spcBef>
              <a:spcAft>
                <a:spcPts val="0"/>
              </a:spcAft>
              <a:buSzPts val="1200"/>
              <a:buFont typeface="Century Gothic"/>
              <a:buNone/>
              <a:defRPr/>
            </a:lvl4pPr>
            <a:lvl5pPr marL="2286000" lvl="4" indent="-228600" algn="l">
              <a:lnSpc>
                <a:spcPct val="100000"/>
              </a:lnSpc>
              <a:spcBef>
                <a:spcPts val="1000"/>
              </a:spcBef>
              <a:spcAft>
                <a:spcPts val="0"/>
              </a:spcAft>
              <a:buSzPts val="1200"/>
              <a:buFont typeface="Century Gothic"/>
              <a:buNone/>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45" name="Google Shape;145;p15"/>
          <p:cNvSpPr txBox="1">
            <a:spLocks noGrp="1"/>
          </p:cNvSpPr>
          <p:nvPr>
            <p:ph type="body" idx="2"/>
          </p:nvPr>
        </p:nvSpPr>
        <p:spPr>
          <a:xfrm>
            <a:off x="2589213" y="5181600"/>
            <a:ext cx="8915400" cy="72962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800"/>
              <a:buNone/>
              <a:defRPr>
                <a:solidFill>
                  <a:srgbClr val="595959"/>
                </a:solidFill>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46" name="Google Shape;146;p1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7" name="Google Shape;147;p1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8" name="Google Shape;148;p15"/>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9" name="Google Shape;149;p15"/>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50"/>
        <p:cNvGrpSpPr/>
        <p:nvPr/>
      </p:nvGrpSpPr>
      <p:grpSpPr>
        <a:xfrm>
          <a:off x="0" y="0"/>
          <a:ext cx="0" cy="0"/>
          <a:chOff x="0" y="0"/>
          <a:chExt cx="0" cy="0"/>
        </a:xfrm>
      </p:grpSpPr>
      <p:sp>
        <p:nvSpPr>
          <p:cNvPr id="151" name="Google Shape;151;p1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2" name="Google Shape;152;p16"/>
          <p:cNvSpPr txBox="1">
            <a:spLocks noGrp="1"/>
          </p:cNvSpPr>
          <p:nvPr>
            <p:ph type="body" idx="1"/>
          </p:nvPr>
        </p:nvSpPr>
        <p:spPr>
          <a:xfrm rot="5400000">
            <a:off x="5103812" y="-381000"/>
            <a:ext cx="3886200" cy="89154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53" name="Google Shape;153;p1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4" name="Google Shape;154;p1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5" name="Google Shape;155;p16"/>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6" name="Google Shape;156;p1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57"/>
        <p:cNvGrpSpPr/>
        <p:nvPr/>
      </p:nvGrpSpPr>
      <p:grpSpPr>
        <a:xfrm>
          <a:off x="0" y="0"/>
          <a:ext cx="0" cy="0"/>
          <a:chOff x="0" y="0"/>
          <a:chExt cx="0" cy="0"/>
        </a:xfrm>
      </p:grpSpPr>
      <p:sp>
        <p:nvSpPr>
          <p:cNvPr id="158" name="Google Shape;158;p17"/>
          <p:cNvSpPr txBox="1">
            <a:spLocks noGrp="1"/>
          </p:cNvSpPr>
          <p:nvPr>
            <p:ph type="title"/>
          </p:nvPr>
        </p:nvSpPr>
        <p:spPr>
          <a:xfrm rot="5400000">
            <a:off x="7756704" y="2165513"/>
            <a:ext cx="5283817" cy="2207601"/>
          </a:xfrm>
          <a:prstGeom prst="rect">
            <a:avLst/>
          </a:prstGeom>
          <a:noFill/>
          <a:ln>
            <a:noFill/>
          </a:ln>
        </p:spPr>
        <p:txBody>
          <a:bodyPr spcFirstLastPara="1" wrap="square" lIns="91425" tIns="45700" rIns="91425" bIns="45700" anchor="ctr"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59" name="Google Shape;159;p17"/>
          <p:cNvSpPr txBox="1">
            <a:spLocks noGrp="1"/>
          </p:cNvSpPr>
          <p:nvPr>
            <p:ph type="body" idx="1"/>
          </p:nvPr>
        </p:nvSpPr>
        <p:spPr>
          <a:xfrm rot="5400000">
            <a:off x="3185803" y="30814"/>
            <a:ext cx="5283817" cy="647700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160" name="Google Shape;160;p1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1" name="Google Shape;161;p1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62" name="Google Shape;162;p1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3" name="Google Shape;163;p1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49"/>
        <p:cNvGrpSpPr/>
        <p:nvPr/>
      </p:nvGrpSpPr>
      <p:grpSpPr>
        <a:xfrm>
          <a:off x="0" y="0"/>
          <a:ext cx="0" cy="0"/>
          <a:chOff x="0" y="0"/>
          <a:chExt cx="0" cy="0"/>
        </a:xfrm>
      </p:grpSpPr>
      <p:sp>
        <p:nvSpPr>
          <p:cNvPr id="50" name="Google Shape;50;p3"/>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1" name="Google Shape;51;p3"/>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2" name="Google Shape;52;p3"/>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3"/>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4" name="Google Shape;54;p3"/>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6"/>
        <p:cNvGrpSpPr/>
        <p:nvPr/>
      </p:nvGrpSpPr>
      <p:grpSpPr>
        <a:xfrm>
          <a:off x="0" y="0"/>
          <a:ext cx="0" cy="0"/>
          <a:chOff x="0" y="0"/>
          <a:chExt cx="0" cy="0"/>
        </a:xfrm>
      </p:grpSpPr>
      <p:sp>
        <p:nvSpPr>
          <p:cNvPr id="57" name="Google Shape;57;p4"/>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2000"/>
              <a:buFont typeface="Century Gothic"/>
              <a:buNone/>
              <a:defRPr sz="20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8" name="Google Shape;58;p4"/>
          <p:cNvSpPr txBox="1">
            <a:spLocks noGrp="1"/>
          </p:cNvSpPr>
          <p:nvPr>
            <p:ph type="body" idx="1"/>
          </p:nvPr>
        </p:nvSpPr>
        <p:spPr>
          <a:xfrm>
            <a:off x="6323012" y="446088"/>
            <a:ext cx="5181600" cy="5414963"/>
          </a:xfrm>
          <a:prstGeom prst="rect">
            <a:avLst/>
          </a:prstGeom>
          <a:noFill/>
          <a:ln>
            <a:noFill/>
          </a:ln>
        </p:spPr>
        <p:txBody>
          <a:bodyPr spcFirstLastPara="1" wrap="square" lIns="91425" tIns="45700" rIns="91425" bIns="45700" anchor="ctr"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59" name="Google Shape;59;p4"/>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400"/>
              <a:buNone/>
              <a:defRPr sz="14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0"/>
              </a:spcAft>
              <a:buSzPts val="900"/>
              <a:buNone/>
              <a:defRPr sz="900"/>
            </a:lvl9pPr>
          </a:lstStyle>
          <a:p>
            <a:endParaRPr/>
          </a:p>
        </p:txBody>
      </p:sp>
      <p:sp>
        <p:nvSpPr>
          <p:cNvPr id="60" name="Google Shape;60;p4"/>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4"/>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4"/>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3" name="Google Shape;63;p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4"/>
        <p:cNvGrpSpPr/>
        <p:nvPr/>
      </p:nvGrpSpPr>
      <p:grpSpPr>
        <a:xfrm>
          <a:off x="0" y="0"/>
          <a:ext cx="0" cy="0"/>
          <a:chOff x="0" y="0"/>
          <a:chExt cx="0" cy="0"/>
        </a:xfrm>
      </p:grpSpPr>
      <p:sp>
        <p:nvSpPr>
          <p:cNvPr id="65" name="Google Shape;65;p5"/>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5"/>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None/>
              <a:defRPr sz="24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67" name="Google Shape;67;p5"/>
          <p:cNvSpPr txBox="1">
            <a:spLocks noGrp="1"/>
          </p:cNvSpPr>
          <p:nvPr>
            <p:ph type="body" idx="2"/>
          </p:nvPr>
        </p:nvSpPr>
        <p:spPr>
          <a:xfrm>
            <a:off x="2589212" y="2548966"/>
            <a:ext cx="4342893" cy="335406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68" name="Google Shape;68;p5"/>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2400"/>
              <a:buNone/>
              <a:defRPr sz="2400" b="0"/>
            </a:lvl1pPr>
            <a:lvl2pPr marL="914400" lvl="1" indent="-228600" algn="l">
              <a:lnSpc>
                <a:spcPct val="100000"/>
              </a:lnSpc>
              <a:spcBef>
                <a:spcPts val="1000"/>
              </a:spcBef>
              <a:spcAft>
                <a:spcPts val="0"/>
              </a:spcAft>
              <a:buSzPts val="2000"/>
              <a:buNone/>
              <a:defRPr sz="2000" b="1"/>
            </a:lvl2pPr>
            <a:lvl3pPr marL="1371600" lvl="2" indent="-228600" algn="l">
              <a:lnSpc>
                <a:spcPct val="100000"/>
              </a:lnSpc>
              <a:spcBef>
                <a:spcPts val="1000"/>
              </a:spcBef>
              <a:spcAft>
                <a:spcPts val="0"/>
              </a:spcAft>
              <a:buSzPts val="1800"/>
              <a:buNone/>
              <a:defRPr sz="1800" b="1"/>
            </a:lvl3pPr>
            <a:lvl4pPr marL="1828800" lvl="3" indent="-228600" algn="l">
              <a:lnSpc>
                <a:spcPct val="100000"/>
              </a:lnSpc>
              <a:spcBef>
                <a:spcPts val="1000"/>
              </a:spcBef>
              <a:spcAft>
                <a:spcPts val="0"/>
              </a:spcAft>
              <a:buSzPts val="1600"/>
              <a:buNone/>
              <a:defRPr sz="1600" b="1"/>
            </a:lvl4pPr>
            <a:lvl5pPr marL="2286000" lvl="4" indent="-228600" algn="l">
              <a:lnSpc>
                <a:spcPct val="100000"/>
              </a:lnSpc>
              <a:spcBef>
                <a:spcPts val="1000"/>
              </a:spcBef>
              <a:spcAft>
                <a:spcPts val="0"/>
              </a:spcAft>
              <a:buSzPts val="1600"/>
              <a:buNone/>
              <a:defRPr sz="1600" b="1"/>
            </a:lvl5pPr>
            <a:lvl6pPr marL="2743200" lvl="5" indent="-228600" algn="l">
              <a:lnSpc>
                <a:spcPct val="100000"/>
              </a:lnSpc>
              <a:spcBef>
                <a:spcPts val="1000"/>
              </a:spcBef>
              <a:spcAft>
                <a:spcPts val="0"/>
              </a:spcAft>
              <a:buSzPts val="1600"/>
              <a:buNone/>
              <a:defRPr sz="1600" b="1"/>
            </a:lvl6pPr>
            <a:lvl7pPr marL="3200400" lvl="6" indent="-228600" algn="l">
              <a:lnSpc>
                <a:spcPct val="100000"/>
              </a:lnSpc>
              <a:spcBef>
                <a:spcPts val="1000"/>
              </a:spcBef>
              <a:spcAft>
                <a:spcPts val="0"/>
              </a:spcAft>
              <a:buSzPts val="1600"/>
              <a:buNone/>
              <a:defRPr sz="1600" b="1"/>
            </a:lvl7pPr>
            <a:lvl8pPr marL="3657600" lvl="7" indent="-228600" algn="l">
              <a:lnSpc>
                <a:spcPct val="100000"/>
              </a:lnSpc>
              <a:spcBef>
                <a:spcPts val="1000"/>
              </a:spcBef>
              <a:spcAft>
                <a:spcPts val="0"/>
              </a:spcAft>
              <a:buSzPts val="1600"/>
              <a:buNone/>
              <a:defRPr sz="1600" b="1"/>
            </a:lvl8pPr>
            <a:lvl9pPr marL="4114800" lvl="8" indent="-228600" algn="l">
              <a:lnSpc>
                <a:spcPct val="100000"/>
              </a:lnSpc>
              <a:spcBef>
                <a:spcPts val="1000"/>
              </a:spcBef>
              <a:spcAft>
                <a:spcPts val="0"/>
              </a:spcAft>
              <a:buSzPts val="1600"/>
              <a:buNone/>
              <a:defRPr sz="1600" b="1"/>
            </a:lvl9pPr>
          </a:lstStyle>
          <a:p>
            <a:endParaRPr/>
          </a:p>
        </p:txBody>
      </p:sp>
      <p:sp>
        <p:nvSpPr>
          <p:cNvPr id="69" name="Google Shape;69;p5"/>
          <p:cNvSpPr txBox="1">
            <a:spLocks noGrp="1"/>
          </p:cNvSpPr>
          <p:nvPr>
            <p:ph type="body" idx="4"/>
          </p:nvPr>
        </p:nvSpPr>
        <p:spPr>
          <a:xfrm>
            <a:off x="7166957" y="2545738"/>
            <a:ext cx="4338674" cy="3354060"/>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70" name="Google Shape;70;p5"/>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1" name="Google Shape;71;p5"/>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2" name="Google Shape;72;p5"/>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74"/>
        <p:cNvGrpSpPr/>
        <p:nvPr/>
      </p:nvGrpSpPr>
      <p:grpSpPr>
        <a:xfrm>
          <a:off x="0" y="0"/>
          <a:ext cx="0" cy="0"/>
          <a:chOff x="0" y="0"/>
          <a:chExt cx="0" cy="0"/>
        </a:xfrm>
      </p:grpSpPr>
      <p:sp>
        <p:nvSpPr>
          <p:cNvPr id="75" name="Google Shape;75;p6"/>
          <p:cNvSpPr txBox="1">
            <a:spLocks noGrp="1"/>
          </p:cNvSpPr>
          <p:nvPr>
            <p:ph type="title"/>
          </p:nvPr>
        </p:nvSpPr>
        <p:spPr>
          <a:xfrm>
            <a:off x="2589212" y="2058750"/>
            <a:ext cx="8915399" cy="1468800"/>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6" name="Google Shape;76;p6"/>
          <p:cNvSpPr txBox="1">
            <a:spLocks noGrp="1"/>
          </p:cNvSpPr>
          <p:nvPr>
            <p:ph type="body" idx="1"/>
          </p:nvPr>
        </p:nvSpPr>
        <p:spPr>
          <a:xfrm>
            <a:off x="2589212" y="3530129"/>
            <a:ext cx="891539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2000"/>
              <a:buNone/>
              <a:defRPr sz="2000">
                <a:solidFill>
                  <a:srgbClr val="595959"/>
                </a:solidFill>
              </a:defRPr>
            </a:lvl1pPr>
            <a:lvl2pPr marL="914400" lvl="1" indent="-228600" algn="l">
              <a:lnSpc>
                <a:spcPct val="100000"/>
              </a:lnSpc>
              <a:spcBef>
                <a:spcPts val="1000"/>
              </a:spcBef>
              <a:spcAft>
                <a:spcPts val="0"/>
              </a:spcAft>
              <a:buSzPts val="1800"/>
              <a:buNone/>
              <a:defRPr sz="1800">
                <a:solidFill>
                  <a:srgbClr val="888888"/>
                </a:solidFill>
              </a:defRPr>
            </a:lvl2pPr>
            <a:lvl3pPr marL="1371600" lvl="2" indent="-228600" algn="l">
              <a:lnSpc>
                <a:spcPct val="100000"/>
              </a:lnSpc>
              <a:spcBef>
                <a:spcPts val="1000"/>
              </a:spcBef>
              <a:spcAft>
                <a:spcPts val="0"/>
              </a:spcAft>
              <a:buSzPts val="1600"/>
              <a:buNone/>
              <a:defRPr sz="1600">
                <a:solidFill>
                  <a:srgbClr val="888888"/>
                </a:solidFill>
              </a:defRPr>
            </a:lvl3pPr>
            <a:lvl4pPr marL="1828800" lvl="3" indent="-228600" algn="l">
              <a:lnSpc>
                <a:spcPct val="100000"/>
              </a:lnSpc>
              <a:spcBef>
                <a:spcPts val="1000"/>
              </a:spcBef>
              <a:spcAft>
                <a:spcPts val="0"/>
              </a:spcAft>
              <a:buSzPts val="1400"/>
              <a:buNone/>
              <a:defRPr sz="1400">
                <a:solidFill>
                  <a:srgbClr val="888888"/>
                </a:solidFill>
              </a:defRPr>
            </a:lvl4pPr>
            <a:lvl5pPr marL="2286000" lvl="4" indent="-228600" algn="l">
              <a:lnSpc>
                <a:spcPct val="100000"/>
              </a:lnSpc>
              <a:spcBef>
                <a:spcPts val="1000"/>
              </a:spcBef>
              <a:spcAft>
                <a:spcPts val="0"/>
              </a:spcAft>
              <a:buSzPts val="1400"/>
              <a:buNone/>
              <a:defRPr sz="1400">
                <a:solidFill>
                  <a:srgbClr val="888888"/>
                </a:solidFill>
              </a:defRPr>
            </a:lvl5pPr>
            <a:lvl6pPr marL="2743200" lvl="5" indent="-228600" algn="l">
              <a:lnSpc>
                <a:spcPct val="100000"/>
              </a:lnSpc>
              <a:spcBef>
                <a:spcPts val="1000"/>
              </a:spcBef>
              <a:spcAft>
                <a:spcPts val="0"/>
              </a:spcAft>
              <a:buSzPts val="1400"/>
              <a:buNone/>
              <a:defRPr sz="1400">
                <a:solidFill>
                  <a:srgbClr val="888888"/>
                </a:solidFill>
              </a:defRPr>
            </a:lvl6pPr>
            <a:lvl7pPr marL="3200400" lvl="6" indent="-228600" algn="l">
              <a:lnSpc>
                <a:spcPct val="100000"/>
              </a:lnSpc>
              <a:spcBef>
                <a:spcPts val="1000"/>
              </a:spcBef>
              <a:spcAft>
                <a:spcPts val="0"/>
              </a:spcAft>
              <a:buSzPts val="1400"/>
              <a:buNone/>
              <a:defRPr sz="1400">
                <a:solidFill>
                  <a:srgbClr val="888888"/>
                </a:solidFill>
              </a:defRPr>
            </a:lvl7pPr>
            <a:lvl8pPr marL="3657600" lvl="7" indent="-228600" algn="l">
              <a:lnSpc>
                <a:spcPct val="100000"/>
              </a:lnSpc>
              <a:spcBef>
                <a:spcPts val="1000"/>
              </a:spcBef>
              <a:spcAft>
                <a:spcPts val="0"/>
              </a:spcAft>
              <a:buSzPts val="1400"/>
              <a:buNone/>
              <a:defRPr sz="1400">
                <a:solidFill>
                  <a:srgbClr val="888888"/>
                </a:solidFill>
              </a:defRPr>
            </a:lvl8pPr>
            <a:lvl9pPr marL="4114800" lvl="8" indent="-228600" algn="l">
              <a:lnSpc>
                <a:spcPct val="100000"/>
              </a:lnSpc>
              <a:spcBef>
                <a:spcPts val="1000"/>
              </a:spcBef>
              <a:spcAft>
                <a:spcPts val="0"/>
              </a:spcAft>
              <a:buSzPts val="1400"/>
              <a:buNone/>
              <a:defRPr sz="1400">
                <a:solidFill>
                  <a:srgbClr val="888888"/>
                </a:solidFill>
              </a:defRPr>
            </a:lvl9pPr>
          </a:lstStyle>
          <a:p>
            <a:endParaRPr/>
          </a:p>
        </p:txBody>
      </p:sp>
      <p:sp>
        <p:nvSpPr>
          <p:cNvPr id="77" name="Google Shape;77;p6"/>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6"/>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9" name="Google Shape;79;p6"/>
          <p:cNvSpPr/>
          <p:nvPr/>
        </p:nvSpPr>
        <p:spPr>
          <a:xfrm rot="10800000" flipH="1">
            <a:off x="-4189" y="31781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0" name="Google Shape;80;p6"/>
          <p:cNvSpPr txBox="1">
            <a:spLocks noGrp="1"/>
          </p:cNvSpPr>
          <p:nvPr>
            <p:ph type="sldNum" idx="12"/>
          </p:nvPr>
        </p:nvSpPr>
        <p:spPr>
          <a:xfrm>
            <a:off x="531812" y="3244139"/>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81"/>
        <p:cNvGrpSpPr/>
        <p:nvPr/>
      </p:nvGrpSpPr>
      <p:grpSpPr>
        <a:xfrm>
          <a:off x="0" y="0"/>
          <a:ext cx="0" cy="0"/>
          <a:chOff x="0" y="0"/>
          <a:chExt cx="0" cy="0"/>
        </a:xfrm>
      </p:grpSpPr>
      <p:sp>
        <p:nvSpPr>
          <p:cNvPr id="82" name="Google Shape;82;p7"/>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3" name="Google Shape;83;p7"/>
          <p:cNvSpPr txBox="1">
            <a:spLocks noGrp="1"/>
          </p:cNvSpPr>
          <p:nvPr>
            <p:ph type="body" idx="1"/>
          </p:nvPr>
        </p:nvSpPr>
        <p:spPr>
          <a:xfrm>
            <a:off x="2589212" y="2133600"/>
            <a:ext cx="4313864" cy="377762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4" name="Google Shape;84;p7"/>
          <p:cNvSpPr txBox="1">
            <a:spLocks noGrp="1"/>
          </p:cNvSpPr>
          <p:nvPr>
            <p:ph type="body" idx="2"/>
          </p:nvPr>
        </p:nvSpPr>
        <p:spPr>
          <a:xfrm>
            <a:off x="7190747" y="2126222"/>
            <a:ext cx="4313864" cy="3777622"/>
          </a:xfrm>
          <a:prstGeom prst="rect">
            <a:avLst/>
          </a:prstGeom>
          <a:noFill/>
          <a:ln>
            <a:noFill/>
          </a:ln>
        </p:spPr>
        <p:txBody>
          <a:bodyPr spcFirstLastPara="1" wrap="square" lIns="91425" tIns="45700" rIns="91425" bIns="45700" anchor="t" anchorCtr="0">
            <a:normAutofit/>
          </a:bodyPr>
          <a:lstStyle>
            <a:lvl1pPr marL="457200" lvl="0" indent="-342900" algn="l">
              <a:lnSpc>
                <a:spcPct val="100000"/>
              </a:lnSpc>
              <a:spcBef>
                <a:spcPts val="1000"/>
              </a:spcBef>
              <a:spcAft>
                <a:spcPts val="0"/>
              </a:spcAft>
              <a:buSzPts val="1800"/>
              <a:buChar char="?"/>
              <a:defRPr/>
            </a:lvl1pPr>
            <a:lvl2pPr marL="914400" lvl="1" indent="-342900" algn="l">
              <a:lnSpc>
                <a:spcPct val="100000"/>
              </a:lnSpc>
              <a:spcBef>
                <a:spcPts val="1000"/>
              </a:spcBef>
              <a:spcAft>
                <a:spcPts val="0"/>
              </a:spcAft>
              <a:buSzPts val="1800"/>
              <a:buChar char="?"/>
              <a:defRPr/>
            </a:lvl2pPr>
            <a:lvl3pPr marL="1371600" lvl="2" indent="-342900" algn="l">
              <a:lnSpc>
                <a:spcPct val="100000"/>
              </a:lnSpc>
              <a:spcBef>
                <a:spcPts val="1000"/>
              </a:spcBef>
              <a:spcAft>
                <a:spcPts val="0"/>
              </a:spcAft>
              <a:buSzPts val="1800"/>
              <a:buChar char="?"/>
              <a:defRPr/>
            </a:lvl3pPr>
            <a:lvl4pPr marL="1828800" lvl="3" indent="-342900" algn="l">
              <a:lnSpc>
                <a:spcPct val="100000"/>
              </a:lnSpc>
              <a:spcBef>
                <a:spcPts val="1000"/>
              </a:spcBef>
              <a:spcAft>
                <a:spcPts val="0"/>
              </a:spcAft>
              <a:buSzPts val="1800"/>
              <a:buChar char="?"/>
              <a:defRPr/>
            </a:lvl4pPr>
            <a:lvl5pPr marL="2286000" lvl="4" indent="-342900" algn="l">
              <a:lnSpc>
                <a:spcPct val="100000"/>
              </a:lnSpc>
              <a:spcBef>
                <a:spcPts val="1000"/>
              </a:spcBef>
              <a:spcAft>
                <a:spcPts val="0"/>
              </a:spcAft>
              <a:buSzPts val="1800"/>
              <a:buChar char="?"/>
              <a:defRPr/>
            </a:lvl5pPr>
            <a:lvl6pPr marL="2743200" lvl="5" indent="-342900" algn="l">
              <a:lnSpc>
                <a:spcPct val="100000"/>
              </a:lnSpc>
              <a:spcBef>
                <a:spcPts val="1000"/>
              </a:spcBef>
              <a:spcAft>
                <a:spcPts val="0"/>
              </a:spcAft>
              <a:buSzPts val="1800"/>
              <a:buChar char="?"/>
              <a:defRPr/>
            </a:lvl6pPr>
            <a:lvl7pPr marL="3200400" lvl="6" indent="-342900" algn="l">
              <a:lnSpc>
                <a:spcPct val="100000"/>
              </a:lnSpc>
              <a:spcBef>
                <a:spcPts val="1000"/>
              </a:spcBef>
              <a:spcAft>
                <a:spcPts val="0"/>
              </a:spcAft>
              <a:buSzPts val="1800"/>
              <a:buChar char="?"/>
              <a:defRPr/>
            </a:lvl7pPr>
            <a:lvl8pPr marL="3657600" lvl="7" indent="-342900" algn="l">
              <a:lnSpc>
                <a:spcPct val="100000"/>
              </a:lnSpc>
              <a:spcBef>
                <a:spcPts val="1000"/>
              </a:spcBef>
              <a:spcAft>
                <a:spcPts val="0"/>
              </a:spcAft>
              <a:buSzPts val="1800"/>
              <a:buChar char="?"/>
              <a:defRPr/>
            </a:lvl8pPr>
            <a:lvl9pPr marL="4114800" lvl="8" indent="-342900" algn="l">
              <a:lnSpc>
                <a:spcPct val="100000"/>
              </a:lnSpc>
              <a:spcBef>
                <a:spcPts val="1000"/>
              </a:spcBef>
              <a:spcAft>
                <a:spcPts val="0"/>
              </a:spcAft>
              <a:buSzPts val="1800"/>
              <a:buChar char="?"/>
              <a:defRPr/>
            </a:lvl9pPr>
          </a:lstStyle>
          <a:p>
            <a:endParaRPr/>
          </a:p>
        </p:txBody>
      </p:sp>
      <p:sp>
        <p:nvSpPr>
          <p:cNvPr id="85" name="Google Shape;85;p7"/>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7"/>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7"/>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89"/>
        <p:cNvGrpSpPr/>
        <p:nvPr/>
      </p:nvGrpSpPr>
      <p:grpSpPr>
        <a:xfrm>
          <a:off x="0" y="0"/>
          <a:ext cx="0" cy="0"/>
          <a:chOff x="0" y="0"/>
          <a:chExt cx="0" cy="0"/>
        </a:xfrm>
      </p:grpSpPr>
      <p:sp>
        <p:nvSpPr>
          <p:cNvPr id="90" name="Google Shape;90;p8"/>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0"/>
              </a:spcBef>
              <a:spcAft>
                <a:spcPts val="0"/>
              </a:spcAft>
              <a:buClr>
                <a:srgbClr val="262626"/>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8"/>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8"/>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8"/>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4" name="Google Shape;94;p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95"/>
        <p:cNvGrpSpPr/>
        <p:nvPr/>
      </p:nvGrpSpPr>
      <p:grpSpPr>
        <a:xfrm>
          <a:off x="0" y="0"/>
          <a:ext cx="0" cy="0"/>
          <a:chOff x="0" y="0"/>
          <a:chExt cx="0" cy="0"/>
        </a:xfrm>
      </p:grpSpPr>
      <p:sp>
        <p:nvSpPr>
          <p:cNvPr id="96" name="Google Shape;96;p9"/>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9"/>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8" name="Google Shape;98;p9"/>
          <p:cNvSpPr/>
          <p:nvPr/>
        </p:nvSpPr>
        <p:spPr>
          <a:xfrm rot="10800000" flipH="1">
            <a:off x="-4189" y="71437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9" name="Google Shape;99;p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0"/>
        <p:cNvGrpSpPr/>
        <p:nvPr/>
      </p:nvGrpSpPr>
      <p:grpSpPr>
        <a:xfrm>
          <a:off x="0" y="0"/>
          <a:ext cx="0" cy="0"/>
          <a:chOff x="0" y="0"/>
          <a:chExt cx="0" cy="0"/>
        </a:xfrm>
      </p:grpSpPr>
      <p:sp>
        <p:nvSpPr>
          <p:cNvPr id="101" name="Google Shape;101;p10"/>
          <p:cNvSpPr txBox="1">
            <a:spLocks noGrp="1"/>
          </p:cNvSpPr>
          <p:nvPr>
            <p:ph type="title"/>
          </p:nvPr>
        </p:nvSpPr>
        <p:spPr>
          <a:xfrm>
            <a:off x="2589213" y="4800600"/>
            <a:ext cx="8915400"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rgbClr val="262626"/>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10"/>
          <p:cNvSpPr>
            <a:spLocks noGrp="1"/>
          </p:cNvSpPr>
          <p:nvPr>
            <p:ph type="pic" idx="2"/>
          </p:nvPr>
        </p:nvSpPr>
        <p:spPr>
          <a:xfrm>
            <a:off x="2589212" y="634965"/>
            <a:ext cx="8915400" cy="385497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1pPr>
            <a:lvl2pPr marR="0" lvl="1"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2pPr>
            <a:lvl3pPr marR="0" lvl="2"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3pPr>
            <a:lvl4pPr marR="0" lvl="3"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4pPr>
            <a:lvl5pPr marR="0" lvl="4"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5pPr>
            <a:lvl6pPr marR="0" lvl="5"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6pPr>
            <a:lvl7pPr marR="0" lvl="6"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7pPr>
            <a:lvl8pPr marR="0" lvl="7"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8pPr>
            <a:lvl9pPr marR="0" lvl="8" algn="l" rtl="0">
              <a:lnSpc>
                <a:spcPct val="100000"/>
              </a:lnSpc>
              <a:spcBef>
                <a:spcPts val="1000"/>
              </a:spcBef>
              <a:spcAft>
                <a:spcPts val="0"/>
              </a:spcAft>
              <a:buClr>
                <a:schemeClr val="accent1"/>
              </a:buClr>
              <a:buSzPts val="1600"/>
              <a:buFont typeface="Noto Sans Symbols"/>
              <a:buNone/>
              <a:defRPr sz="1600" b="0" i="0" u="none" strike="noStrike" cap="none">
                <a:solidFill>
                  <a:srgbClr val="3F3F3F"/>
                </a:solidFill>
                <a:latin typeface="Century Gothic"/>
                <a:ea typeface="Century Gothic"/>
                <a:cs typeface="Century Gothic"/>
                <a:sym typeface="Century Gothic"/>
              </a:defRPr>
            </a:lvl9pPr>
          </a:lstStyle>
          <a:p>
            <a:endParaRPr/>
          </a:p>
        </p:txBody>
      </p:sp>
      <p:sp>
        <p:nvSpPr>
          <p:cNvPr id="103" name="Google Shape;103;p10"/>
          <p:cNvSpPr txBox="1">
            <a:spLocks noGrp="1"/>
          </p:cNvSpPr>
          <p:nvPr>
            <p:ph type="body" idx="1"/>
          </p:nvPr>
        </p:nvSpPr>
        <p:spPr>
          <a:xfrm>
            <a:off x="2589213" y="5367338"/>
            <a:ext cx="8915400"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200"/>
              <a:buNone/>
              <a:defRPr sz="1200"/>
            </a:lvl1pPr>
            <a:lvl2pPr marL="914400" lvl="1" indent="-228600" algn="l">
              <a:lnSpc>
                <a:spcPct val="100000"/>
              </a:lnSpc>
              <a:spcBef>
                <a:spcPts val="1000"/>
              </a:spcBef>
              <a:spcAft>
                <a:spcPts val="0"/>
              </a:spcAft>
              <a:buSzPts val="1200"/>
              <a:buNone/>
              <a:defRPr sz="1200"/>
            </a:lvl2pPr>
            <a:lvl3pPr marL="1371600" lvl="2" indent="-228600" algn="l">
              <a:lnSpc>
                <a:spcPct val="100000"/>
              </a:lnSpc>
              <a:spcBef>
                <a:spcPts val="1000"/>
              </a:spcBef>
              <a:spcAft>
                <a:spcPts val="0"/>
              </a:spcAft>
              <a:buSzPts val="1000"/>
              <a:buNone/>
              <a:defRPr sz="1000"/>
            </a:lvl3pPr>
            <a:lvl4pPr marL="1828800" lvl="3" indent="-228600" algn="l">
              <a:lnSpc>
                <a:spcPct val="100000"/>
              </a:lnSpc>
              <a:spcBef>
                <a:spcPts val="1000"/>
              </a:spcBef>
              <a:spcAft>
                <a:spcPts val="0"/>
              </a:spcAft>
              <a:buSzPts val="900"/>
              <a:buNone/>
              <a:defRPr sz="900"/>
            </a:lvl4pPr>
            <a:lvl5pPr marL="2286000" lvl="4" indent="-228600" algn="l">
              <a:lnSpc>
                <a:spcPct val="100000"/>
              </a:lnSpc>
              <a:spcBef>
                <a:spcPts val="1000"/>
              </a:spcBef>
              <a:spcAft>
                <a:spcPts val="0"/>
              </a:spcAft>
              <a:buSzPts val="900"/>
              <a:buNone/>
              <a:defRPr sz="900"/>
            </a:lvl5pPr>
            <a:lvl6pPr marL="2743200" lvl="5" indent="-228600" algn="l">
              <a:lnSpc>
                <a:spcPct val="100000"/>
              </a:lnSpc>
              <a:spcBef>
                <a:spcPts val="1000"/>
              </a:spcBef>
              <a:spcAft>
                <a:spcPts val="0"/>
              </a:spcAft>
              <a:buSzPts val="900"/>
              <a:buNone/>
              <a:defRPr sz="900"/>
            </a:lvl6pPr>
            <a:lvl7pPr marL="3200400" lvl="6" indent="-228600" algn="l">
              <a:lnSpc>
                <a:spcPct val="100000"/>
              </a:lnSpc>
              <a:spcBef>
                <a:spcPts val="1000"/>
              </a:spcBef>
              <a:spcAft>
                <a:spcPts val="0"/>
              </a:spcAft>
              <a:buSzPts val="900"/>
              <a:buNone/>
              <a:defRPr sz="900"/>
            </a:lvl7pPr>
            <a:lvl8pPr marL="3657600" lvl="7" indent="-228600" algn="l">
              <a:lnSpc>
                <a:spcPct val="100000"/>
              </a:lnSpc>
              <a:spcBef>
                <a:spcPts val="1000"/>
              </a:spcBef>
              <a:spcAft>
                <a:spcPts val="0"/>
              </a:spcAft>
              <a:buSzPts val="900"/>
              <a:buNone/>
              <a:defRPr sz="900"/>
            </a:lvl8pPr>
            <a:lvl9pPr marL="4114800" lvl="8" indent="-228600" algn="l">
              <a:lnSpc>
                <a:spcPct val="100000"/>
              </a:lnSpc>
              <a:spcBef>
                <a:spcPts val="1000"/>
              </a:spcBef>
              <a:spcAft>
                <a:spcPts val="0"/>
              </a:spcAft>
              <a:buSzPts val="900"/>
              <a:buNone/>
              <a:defRPr sz="900"/>
            </a:lvl9pPr>
          </a:lstStyle>
          <a:p>
            <a:endParaRPr/>
          </a:p>
        </p:txBody>
      </p:sp>
      <p:sp>
        <p:nvSpPr>
          <p:cNvPr id="104" name="Google Shape;104;p10"/>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10"/>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10"/>
          <p:cNvSpPr/>
          <p:nvPr/>
        </p:nvSpPr>
        <p:spPr>
          <a:xfrm rot="10800000" flipH="1">
            <a:off x="-4189" y="4911725"/>
            <a:ext cx="1588527" cy="507297"/>
          </a:xfrm>
          <a:custGeom>
            <a:avLst/>
            <a:gdLst/>
            <a:ahLst/>
            <a:cxnLst/>
            <a:rect l="l" t="t" r="r" b="b"/>
            <a:pathLst>
              <a:path w="9248" h="10000" extrusionOk="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07" name="Google Shape;107;p10"/>
          <p:cNvSpPr txBox="1">
            <a:spLocks noGrp="1"/>
          </p:cNvSpPr>
          <p:nvPr>
            <p:ph type="sldNum" idx="12"/>
          </p:nvPr>
        </p:nvSpPr>
        <p:spPr>
          <a:xfrm>
            <a:off x="531812" y="4983087"/>
            <a:ext cx="779767"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a:gsLst>
            <a:gs pos="0">
              <a:srgbClr val="FFFFFF"/>
            </a:gs>
            <a:gs pos="100000">
              <a:srgbClr val="DDE6C3"/>
            </a:gs>
          </a:gsLst>
          <a:path path="circle">
            <a:fillToRect r="100000" b="100000"/>
          </a:path>
          <a:tileRect l="-100000" t="-100000"/>
        </a:gradFill>
        <a:effectLst/>
      </p:bgPr>
    </p:bg>
    <p:spTree>
      <p:nvGrpSpPr>
        <p:cNvPr id="1" name="Shape 9"/>
        <p:cNvGrpSpPr/>
        <p:nvPr/>
      </p:nvGrpSpPr>
      <p:grpSpPr>
        <a:xfrm>
          <a:off x="0" y="0"/>
          <a:ext cx="0" cy="0"/>
          <a:chOff x="0" y="0"/>
          <a:chExt cx="0" cy="0"/>
        </a:xfrm>
      </p:grpSpPr>
      <p:grpSp>
        <p:nvGrpSpPr>
          <p:cNvPr id="10" name="Google Shape;10;p1"/>
          <p:cNvGrpSpPr/>
          <p:nvPr/>
        </p:nvGrpSpPr>
        <p:grpSpPr>
          <a:xfrm>
            <a:off x="1" y="228600"/>
            <a:ext cx="2851516" cy="6638628"/>
            <a:chOff x="2487613" y="285750"/>
            <a:chExt cx="2428875" cy="5654676"/>
          </a:xfrm>
        </p:grpSpPr>
        <p:sp>
          <p:nvSpPr>
            <p:cNvPr id="11" name="Google Shape;11;p1"/>
            <p:cNvSpPr/>
            <p:nvPr/>
          </p:nvSpPr>
          <p:spPr>
            <a:xfrm>
              <a:off x="2487613" y="2284413"/>
              <a:ext cx="85725" cy="533400"/>
            </a:xfrm>
            <a:custGeom>
              <a:avLst/>
              <a:gdLst/>
              <a:ahLst/>
              <a:cxnLst/>
              <a:rect l="l" t="t" r="r" b="b"/>
              <a:pathLst>
                <a:path w="22" h="136" extrusionOk="0">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2" name="Google Shape;12;p1"/>
            <p:cNvSpPr/>
            <p:nvPr/>
          </p:nvSpPr>
          <p:spPr>
            <a:xfrm>
              <a:off x="2597151" y="2779713"/>
              <a:ext cx="550863" cy="1978025"/>
            </a:xfrm>
            <a:custGeom>
              <a:avLst/>
              <a:gdLst/>
              <a:ahLst/>
              <a:cxnLst/>
              <a:rect l="l" t="t" r="r" b="b"/>
              <a:pathLst>
                <a:path w="140" h="504" extrusionOk="0">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3" name="Google Shape;13;p1"/>
            <p:cNvSpPr/>
            <p:nvPr/>
          </p:nvSpPr>
          <p:spPr>
            <a:xfrm>
              <a:off x="3175001" y="4730750"/>
              <a:ext cx="519113" cy="1209675"/>
            </a:xfrm>
            <a:custGeom>
              <a:avLst/>
              <a:gdLst/>
              <a:ahLst/>
              <a:cxnLst/>
              <a:rect l="l" t="t" r="r" b="b"/>
              <a:pathLst>
                <a:path w="132" h="308" extrusionOk="0">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4" name="Google Shape;14;p1"/>
            <p:cNvSpPr/>
            <p:nvPr/>
          </p:nvSpPr>
          <p:spPr>
            <a:xfrm>
              <a:off x="3305176" y="5630863"/>
              <a:ext cx="146050" cy="309563"/>
            </a:xfrm>
            <a:custGeom>
              <a:avLst/>
              <a:gdLst/>
              <a:ahLst/>
              <a:cxnLst/>
              <a:rect l="l" t="t" r="r" b="b"/>
              <a:pathLst>
                <a:path w="37" h="79" extrusionOk="0">
                  <a:moveTo>
                    <a:pt x="28" y="79"/>
                  </a:moveTo>
                  <a:cubicBezTo>
                    <a:pt x="37" y="79"/>
                    <a:pt x="37" y="79"/>
                    <a:pt x="37" y="79"/>
                  </a:cubicBezTo>
                  <a:cubicBezTo>
                    <a:pt x="24" y="53"/>
                    <a:pt x="12" y="27"/>
                    <a:pt x="0" y="0"/>
                  </a:cubicBezTo>
                  <a:cubicBezTo>
                    <a:pt x="8" y="27"/>
                    <a:pt x="17" y="53"/>
                    <a:pt x="28" y="79"/>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5" name="Google Shape;15;p1"/>
            <p:cNvSpPr/>
            <p:nvPr/>
          </p:nvSpPr>
          <p:spPr>
            <a:xfrm>
              <a:off x="2573338" y="2817813"/>
              <a:ext cx="700088" cy="2835275"/>
            </a:xfrm>
            <a:custGeom>
              <a:avLst/>
              <a:gdLst/>
              <a:ahLst/>
              <a:cxnLst/>
              <a:rect l="l" t="t" r="r" b="b"/>
              <a:pathLst>
                <a:path w="178" h="722" extrusionOk="0">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
            <p:cNvSpPr/>
            <p:nvPr/>
          </p:nvSpPr>
          <p:spPr>
            <a:xfrm>
              <a:off x="2506663" y="285750"/>
              <a:ext cx="90488" cy="2493963"/>
            </a:xfrm>
            <a:custGeom>
              <a:avLst/>
              <a:gdLst/>
              <a:ahLst/>
              <a:cxnLst/>
              <a:rect l="l" t="t" r="r" b="b"/>
              <a:pathLst>
                <a:path w="23" h="635" extrusionOk="0">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7" name="Google Shape;17;p1"/>
            <p:cNvSpPr/>
            <p:nvPr/>
          </p:nvSpPr>
          <p:spPr>
            <a:xfrm>
              <a:off x="2554288" y="2598738"/>
              <a:ext cx="66675" cy="420688"/>
            </a:xfrm>
            <a:custGeom>
              <a:avLst/>
              <a:gdLst/>
              <a:ahLst/>
              <a:cxnLst/>
              <a:rect l="l" t="t" r="r" b="b"/>
              <a:pathLst>
                <a:path w="17" h="107" extrusionOk="0">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8" name="Google Shape;18;p1"/>
            <p:cNvSpPr/>
            <p:nvPr/>
          </p:nvSpPr>
          <p:spPr>
            <a:xfrm>
              <a:off x="3143251" y="4757738"/>
              <a:ext cx="161925" cy="873125"/>
            </a:xfrm>
            <a:custGeom>
              <a:avLst/>
              <a:gdLst/>
              <a:ahLst/>
              <a:cxnLst/>
              <a:rect l="l" t="t" r="r" b="b"/>
              <a:pathLst>
                <a:path w="41" h="222" extrusionOk="0">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9" name="Google Shape;19;p1"/>
            <p:cNvSpPr/>
            <p:nvPr/>
          </p:nvSpPr>
          <p:spPr>
            <a:xfrm>
              <a:off x="3148013" y="1282700"/>
              <a:ext cx="1768475" cy="3448050"/>
            </a:xfrm>
            <a:custGeom>
              <a:avLst/>
              <a:gdLst/>
              <a:ahLst/>
              <a:cxnLst/>
              <a:rect l="l" t="t" r="r" b="b"/>
              <a:pathLst>
                <a:path w="450" h="878" extrusionOk="0">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0" name="Google Shape;20;p1"/>
            <p:cNvSpPr/>
            <p:nvPr/>
          </p:nvSpPr>
          <p:spPr>
            <a:xfrm>
              <a:off x="3273426" y="5653088"/>
              <a:ext cx="138113" cy="287338"/>
            </a:xfrm>
            <a:custGeom>
              <a:avLst/>
              <a:gdLst/>
              <a:ahLst/>
              <a:cxnLst/>
              <a:rect l="l" t="t" r="r" b="b"/>
              <a:pathLst>
                <a:path w="35" h="73" extrusionOk="0">
                  <a:moveTo>
                    <a:pt x="0" y="0"/>
                  </a:moveTo>
                  <a:cubicBezTo>
                    <a:pt x="7" y="24"/>
                    <a:pt x="16" y="49"/>
                    <a:pt x="26" y="73"/>
                  </a:cubicBezTo>
                  <a:cubicBezTo>
                    <a:pt x="35" y="73"/>
                    <a:pt x="35" y="73"/>
                    <a:pt x="35" y="73"/>
                  </a:cubicBezTo>
                  <a:cubicBezTo>
                    <a:pt x="23" y="49"/>
                    <a:pt x="11" y="24"/>
                    <a:pt x="0" y="0"/>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1" name="Google Shape;21;p1"/>
            <p:cNvSpPr/>
            <p:nvPr/>
          </p:nvSpPr>
          <p:spPr>
            <a:xfrm>
              <a:off x="3143251" y="4656138"/>
              <a:ext cx="31750" cy="188913"/>
            </a:xfrm>
            <a:custGeom>
              <a:avLst/>
              <a:gdLst/>
              <a:ahLst/>
              <a:cxnLst/>
              <a:rect l="l" t="t" r="r" b="b"/>
              <a:pathLst>
                <a:path w="8" h="48" extrusionOk="0">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2" name="Google Shape;22;p1"/>
            <p:cNvSpPr/>
            <p:nvPr/>
          </p:nvSpPr>
          <p:spPr>
            <a:xfrm>
              <a:off x="3211513" y="5410200"/>
              <a:ext cx="203200" cy="530225"/>
            </a:xfrm>
            <a:custGeom>
              <a:avLst/>
              <a:gdLst/>
              <a:ahLst/>
              <a:cxnLst/>
              <a:rect l="l" t="t" r="r" b="b"/>
              <a:pathLst>
                <a:path w="52" h="135" extrusionOk="0">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dk2">
                <a:alpha val="20000"/>
              </a:schemeClr>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grpSp>
        <p:nvGrpSpPr>
          <p:cNvPr id="23" name="Google Shape;23;p1"/>
          <p:cNvGrpSpPr/>
          <p:nvPr/>
        </p:nvGrpSpPr>
        <p:grpSpPr>
          <a:xfrm>
            <a:off x="27222" y="-786"/>
            <a:ext cx="2356674" cy="6854039"/>
            <a:chOff x="6627813" y="194833"/>
            <a:chExt cx="1952625" cy="5678918"/>
          </a:xfrm>
        </p:grpSpPr>
        <p:sp>
          <p:nvSpPr>
            <p:cNvPr id="24" name="Google Shape;24;p1"/>
            <p:cNvSpPr/>
            <p:nvPr/>
          </p:nvSpPr>
          <p:spPr>
            <a:xfrm>
              <a:off x="6627813" y="194833"/>
              <a:ext cx="409575" cy="3646488"/>
            </a:xfrm>
            <a:custGeom>
              <a:avLst/>
              <a:gdLst/>
              <a:ahLst/>
              <a:cxnLst/>
              <a:rect l="l" t="t" r="r" b="b"/>
              <a:pathLst>
                <a:path w="103" h="920" extrusionOk="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 name="Google Shape;25;p1"/>
            <p:cNvSpPr/>
            <p:nvPr/>
          </p:nvSpPr>
          <p:spPr>
            <a:xfrm>
              <a:off x="7061201" y="3771900"/>
              <a:ext cx="350838" cy="1309688"/>
            </a:xfrm>
            <a:custGeom>
              <a:avLst/>
              <a:gdLst/>
              <a:ahLst/>
              <a:cxnLst/>
              <a:rect l="l" t="t" r="r" b="b"/>
              <a:pathLst>
                <a:path w="88" h="330" extrusionOk="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 name="Google Shape;26;p1"/>
            <p:cNvSpPr/>
            <p:nvPr/>
          </p:nvSpPr>
          <p:spPr>
            <a:xfrm>
              <a:off x="7439026" y="5053013"/>
              <a:ext cx="357188" cy="820738"/>
            </a:xfrm>
            <a:custGeom>
              <a:avLst/>
              <a:gdLst/>
              <a:ahLst/>
              <a:cxnLst/>
              <a:rect l="l" t="t" r="r" b="b"/>
              <a:pathLst>
                <a:path w="90" h="207" extrusionOk="0">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 name="Google Shape;27;p1"/>
            <p:cNvSpPr/>
            <p:nvPr/>
          </p:nvSpPr>
          <p:spPr>
            <a:xfrm>
              <a:off x="7037388" y="3811588"/>
              <a:ext cx="457200" cy="1852613"/>
            </a:xfrm>
            <a:custGeom>
              <a:avLst/>
              <a:gdLst/>
              <a:ahLst/>
              <a:cxnLst/>
              <a:rect l="l" t="t" r="r" b="b"/>
              <a:pathLst>
                <a:path w="115" h="467" extrusionOk="0">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 name="Google Shape;28;p1"/>
            <p:cNvSpPr/>
            <p:nvPr/>
          </p:nvSpPr>
          <p:spPr>
            <a:xfrm>
              <a:off x="6992938" y="1263650"/>
              <a:ext cx="144463" cy="2508250"/>
            </a:xfrm>
            <a:custGeom>
              <a:avLst/>
              <a:gdLst/>
              <a:ahLst/>
              <a:cxnLst/>
              <a:rect l="l" t="t" r="r" b="b"/>
              <a:pathLst>
                <a:path w="36" h="633" extrusionOk="0">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 name="Google Shape;29;p1"/>
            <p:cNvSpPr/>
            <p:nvPr/>
          </p:nvSpPr>
          <p:spPr>
            <a:xfrm>
              <a:off x="7526338" y="5640388"/>
              <a:ext cx="111125" cy="233363"/>
            </a:xfrm>
            <a:custGeom>
              <a:avLst/>
              <a:gdLst/>
              <a:ahLst/>
              <a:cxnLst/>
              <a:rect l="l" t="t" r="r" b="b"/>
              <a:pathLst>
                <a:path w="28" h="59" extrusionOk="0">
                  <a:moveTo>
                    <a:pt x="22" y="59"/>
                  </a:moveTo>
                  <a:cubicBezTo>
                    <a:pt x="28" y="59"/>
                    <a:pt x="28" y="59"/>
                    <a:pt x="28" y="59"/>
                  </a:cubicBezTo>
                  <a:cubicBezTo>
                    <a:pt x="18" y="40"/>
                    <a:pt x="9" y="20"/>
                    <a:pt x="0" y="0"/>
                  </a:cubicBezTo>
                  <a:cubicBezTo>
                    <a:pt x="6" y="20"/>
                    <a:pt x="13" y="40"/>
                    <a:pt x="22" y="59"/>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 name="Google Shape;30;p1"/>
            <p:cNvSpPr/>
            <p:nvPr/>
          </p:nvSpPr>
          <p:spPr>
            <a:xfrm>
              <a:off x="7021513" y="3598863"/>
              <a:ext cx="68263" cy="423863"/>
            </a:xfrm>
            <a:custGeom>
              <a:avLst/>
              <a:gdLst/>
              <a:ahLst/>
              <a:cxnLst/>
              <a:rect l="l" t="t" r="r" b="b"/>
              <a:pathLst>
                <a:path w="17" h="107" extrusionOk="0">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1" name="Google Shape;31;p1"/>
            <p:cNvSpPr/>
            <p:nvPr/>
          </p:nvSpPr>
          <p:spPr>
            <a:xfrm>
              <a:off x="7412038" y="2801938"/>
              <a:ext cx="1168400" cy="2251075"/>
            </a:xfrm>
            <a:custGeom>
              <a:avLst/>
              <a:gdLst/>
              <a:ahLst/>
              <a:cxnLst/>
              <a:rect l="l" t="t" r="r" b="b"/>
              <a:pathLst>
                <a:path w="294" h="568" extrusionOk="0">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2" name="Google Shape;32;p1"/>
            <p:cNvSpPr/>
            <p:nvPr/>
          </p:nvSpPr>
          <p:spPr>
            <a:xfrm>
              <a:off x="7494588" y="5664200"/>
              <a:ext cx="100013" cy="209550"/>
            </a:xfrm>
            <a:custGeom>
              <a:avLst/>
              <a:gdLst/>
              <a:ahLst/>
              <a:cxnLst/>
              <a:rect l="l" t="t" r="r" b="b"/>
              <a:pathLst>
                <a:path w="25" h="53" extrusionOk="0">
                  <a:moveTo>
                    <a:pt x="0" y="0"/>
                  </a:moveTo>
                  <a:cubicBezTo>
                    <a:pt x="5" y="18"/>
                    <a:pt x="12" y="36"/>
                    <a:pt x="19" y="53"/>
                  </a:cubicBezTo>
                  <a:cubicBezTo>
                    <a:pt x="25" y="53"/>
                    <a:pt x="25" y="53"/>
                    <a:pt x="25" y="53"/>
                  </a:cubicBezTo>
                  <a:cubicBezTo>
                    <a:pt x="16" y="36"/>
                    <a:pt x="8" y="18"/>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3" name="Google Shape;33;p1"/>
            <p:cNvSpPr/>
            <p:nvPr/>
          </p:nvSpPr>
          <p:spPr>
            <a:xfrm>
              <a:off x="7412038" y="5081588"/>
              <a:ext cx="114300" cy="558800"/>
            </a:xfrm>
            <a:custGeom>
              <a:avLst/>
              <a:gdLst/>
              <a:ahLst/>
              <a:cxnLst/>
              <a:rect l="l" t="t" r="r" b="b"/>
              <a:pathLst>
                <a:path w="29" h="141" extrusionOk="0">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4" name="Google Shape;34;p1"/>
            <p:cNvSpPr/>
            <p:nvPr/>
          </p:nvSpPr>
          <p:spPr>
            <a:xfrm>
              <a:off x="7412038" y="4978400"/>
              <a:ext cx="31750" cy="188913"/>
            </a:xfrm>
            <a:custGeom>
              <a:avLst/>
              <a:gdLst/>
              <a:ahLst/>
              <a:cxnLst/>
              <a:rect l="l" t="t" r="r" b="b"/>
              <a:pathLst>
                <a:path w="8" h="48" extrusionOk="0">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5" name="Google Shape;35;p1"/>
            <p:cNvSpPr/>
            <p:nvPr/>
          </p:nvSpPr>
          <p:spPr>
            <a:xfrm>
              <a:off x="7439026" y="5434013"/>
              <a:ext cx="174625" cy="439738"/>
            </a:xfrm>
            <a:custGeom>
              <a:avLst/>
              <a:gdLst/>
              <a:ahLst/>
              <a:cxnLst/>
              <a:rect l="l" t="t" r="r" b="b"/>
              <a:pathLst>
                <a:path w="44" h="111" extrusionOk="0">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grpSp>
      <p:sp>
        <p:nvSpPr>
          <p:cNvPr id="36" name="Google Shape;36;p1"/>
          <p:cNvSpPr/>
          <p:nvPr/>
        </p:nvSpPr>
        <p:spPr>
          <a:xfrm>
            <a:off x="0" y="0"/>
            <a:ext cx="182880" cy="6858000"/>
          </a:xfrm>
          <a:prstGeom prst="rect">
            <a:avLst/>
          </a:prstGeom>
          <a:solidFill>
            <a:schemeClr val="dk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lvl1pPr marR="0" lvl="0" algn="l" rtl="0">
              <a:lnSpc>
                <a:spcPct val="100000"/>
              </a:lnSpc>
              <a:spcBef>
                <a:spcPts val="0"/>
              </a:spcBef>
              <a:spcAft>
                <a:spcPts val="0"/>
              </a:spcAft>
              <a:buClr>
                <a:srgbClr val="262626"/>
              </a:buClr>
              <a:buSzPts val="3600"/>
              <a:buFont typeface="Century Gothic"/>
              <a:buNone/>
              <a:defRPr sz="3600" b="0" i="0" u="none" strike="noStrike" cap="none">
                <a:solidFill>
                  <a:srgbClr val="262626"/>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2"/>
                </a:solidFill>
                <a:latin typeface="Arial"/>
                <a:ea typeface="Arial"/>
                <a:cs typeface="Arial"/>
                <a:sym typeface="Arial"/>
              </a:defRPr>
            </a:lvl9pPr>
          </a:lstStyle>
          <a:p>
            <a:endParaRPr/>
          </a:p>
        </p:txBody>
      </p:sp>
      <p:sp>
        <p:nvSpPr>
          <p:cNvPr id="38" name="Google Shape;38;p1"/>
          <p:cNvSpPr txBox="1">
            <a:spLocks noGrp="1"/>
          </p:cNvSpPr>
          <p:nvPr>
            <p:ph type="body" idx="1"/>
          </p:nvPr>
        </p:nvSpPr>
        <p:spPr>
          <a:xfrm>
            <a:off x="2589212" y="2133600"/>
            <a:ext cx="8915400" cy="3886200"/>
          </a:xfrm>
          <a:prstGeom prst="rect">
            <a:avLst/>
          </a:prstGeom>
          <a:noFill/>
          <a:ln>
            <a:noFill/>
          </a:ln>
        </p:spPr>
        <p:txBody>
          <a:bodyPr spcFirstLastPara="1" wrap="square" lIns="91425" tIns="45700" rIns="91425" bIns="45700" anchor="t" anchorCtr="0">
            <a:normAutofit/>
          </a:bodyPr>
          <a:lstStyle>
            <a:lvl1pPr marL="457200" marR="0" lvl="0" indent="-342900" algn="l" rtl="0">
              <a:lnSpc>
                <a:spcPct val="100000"/>
              </a:lnSpc>
              <a:spcBef>
                <a:spcPts val="1000"/>
              </a:spcBef>
              <a:spcAft>
                <a:spcPts val="0"/>
              </a:spcAft>
              <a:buClr>
                <a:schemeClr val="accent1"/>
              </a:buClr>
              <a:buSzPts val="1800"/>
              <a:buFont typeface="Noto Sans Symbols"/>
              <a:buChar char="🠶"/>
              <a:defRPr sz="1800" b="0" i="0" u="none" strike="noStrike" cap="none">
                <a:solidFill>
                  <a:srgbClr val="3F3F3F"/>
                </a:solidFill>
                <a:latin typeface="Century Gothic"/>
                <a:ea typeface="Century Gothic"/>
                <a:cs typeface="Century Gothic"/>
                <a:sym typeface="Century Gothic"/>
              </a:defRPr>
            </a:lvl1pPr>
            <a:lvl2pPr marL="914400" marR="0" lvl="1" indent="-330200" algn="l" rtl="0">
              <a:lnSpc>
                <a:spcPct val="100000"/>
              </a:lnSpc>
              <a:spcBef>
                <a:spcPts val="1000"/>
              </a:spcBef>
              <a:spcAft>
                <a:spcPts val="0"/>
              </a:spcAft>
              <a:buClr>
                <a:schemeClr val="accent1"/>
              </a:buClr>
              <a:buSzPts val="1600"/>
              <a:buFont typeface="Noto Sans Symbols"/>
              <a:buChar char="🠶"/>
              <a:defRPr sz="1600" b="0" i="0" u="none" strike="noStrike" cap="none">
                <a:solidFill>
                  <a:srgbClr val="3F3F3F"/>
                </a:solidFill>
                <a:latin typeface="Century Gothic"/>
                <a:ea typeface="Century Gothic"/>
                <a:cs typeface="Century Gothic"/>
                <a:sym typeface="Century Gothic"/>
              </a:defRPr>
            </a:lvl2pPr>
            <a:lvl3pPr marL="1371600" marR="0" lvl="2" indent="-317500" algn="l" rtl="0">
              <a:lnSpc>
                <a:spcPct val="100000"/>
              </a:lnSpc>
              <a:spcBef>
                <a:spcPts val="1000"/>
              </a:spcBef>
              <a:spcAft>
                <a:spcPts val="0"/>
              </a:spcAft>
              <a:buClr>
                <a:schemeClr val="accent1"/>
              </a:buClr>
              <a:buSzPts val="1400"/>
              <a:buFont typeface="Noto Sans Symbols"/>
              <a:buChar char="🠶"/>
              <a:defRPr sz="1400" b="0" i="0" u="none" strike="noStrike" cap="none">
                <a:solidFill>
                  <a:srgbClr val="3F3F3F"/>
                </a:solidFill>
                <a:latin typeface="Century Gothic"/>
                <a:ea typeface="Century Gothic"/>
                <a:cs typeface="Century Gothic"/>
                <a:sym typeface="Century Gothic"/>
              </a:defRPr>
            </a:lvl3pPr>
            <a:lvl4pPr marL="1828800" marR="0" lvl="3"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4pPr>
            <a:lvl5pPr marL="2286000" marR="0" lvl="4"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5pPr>
            <a:lvl6pPr marL="2743200" marR="0" lvl="5"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6pPr>
            <a:lvl7pPr marL="3200400" marR="0" lvl="6"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7pPr>
            <a:lvl8pPr marL="3657600" marR="0" lvl="7"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8pPr>
            <a:lvl9pPr marL="4114800" marR="0" lvl="8" indent="-304800" algn="l" rtl="0">
              <a:lnSpc>
                <a:spcPct val="100000"/>
              </a:lnSpc>
              <a:spcBef>
                <a:spcPts val="1000"/>
              </a:spcBef>
              <a:spcAft>
                <a:spcPts val="0"/>
              </a:spcAft>
              <a:buClr>
                <a:schemeClr val="accent1"/>
              </a:buClr>
              <a:buSzPts val="1200"/>
              <a:buFont typeface="Noto Sans Symbols"/>
              <a:buChar char="🠶"/>
              <a:defRPr sz="1200" b="0" i="0" u="none" strike="noStrike" cap="none">
                <a:solidFill>
                  <a:srgbClr val="3F3F3F"/>
                </a:solidFill>
                <a:latin typeface="Century Gothic"/>
                <a:ea typeface="Century Gothic"/>
                <a:cs typeface="Century Gothic"/>
                <a:sym typeface="Century Gothic"/>
              </a:defRPr>
            </a:lvl9pPr>
          </a:lstStyle>
          <a:p>
            <a:endParaRPr/>
          </a:p>
        </p:txBody>
      </p:sp>
      <p:sp>
        <p:nvSpPr>
          <p:cNvPr id="39" name="Google Shape;39;p1"/>
          <p:cNvSpPr txBox="1">
            <a:spLocks noGrp="1"/>
          </p:cNvSpPr>
          <p:nvPr>
            <p:ph type="dt" idx="10"/>
          </p:nvPr>
        </p:nvSpPr>
        <p:spPr>
          <a:xfrm>
            <a:off x="10361612" y="6130437"/>
            <a:ext cx="1146283" cy="370396"/>
          </a:xfrm>
          <a:prstGeom prst="rect">
            <a:avLst/>
          </a:prstGeom>
          <a:noFill/>
          <a:ln>
            <a:noFill/>
          </a:ln>
        </p:spPr>
        <p:txBody>
          <a:bodyPr spcFirstLastPara="1" wrap="square" lIns="91425" tIns="45700" rIns="91425" bIns="45700" anchor="ctr" anchorCtr="0">
            <a:noAutofit/>
          </a:bodyPr>
          <a:lstStyle>
            <a:lvl1pPr marR="0" lvl="0" algn="r"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0" name="Google Shape;40;p1"/>
          <p:cNvSpPr txBox="1">
            <a:spLocks noGrp="1"/>
          </p:cNvSpPr>
          <p:nvPr>
            <p:ph type="ftr" idx="11"/>
          </p:nvPr>
        </p:nvSpPr>
        <p:spPr>
          <a:xfrm>
            <a:off x="2589212" y="6135808"/>
            <a:ext cx="7619999"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a:buNone/>
              <a:defRPr sz="900" b="0" i="0" u="none" strike="noStrike" cap="none">
                <a:solidFill>
                  <a:srgbClr val="888888"/>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entury Gothic"/>
                <a:ea typeface="Century Gothic"/>
                <a:cs typeface="Century Gothic"/>
                <a:sym typeface="Century Gothic"/>
              </a:defRPr>
            </a:lvl9pPr>
          </a:lstStyle>
          <a:p>
            <a:endParaRPr/>
          </a:p>
        </p:txBody>
      </p:sp>
      <p:sp>
        <p:nvSpPr>
          <p:cNvPr id="41" name="Google Shape;41;p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1pPr>
            <a:lvl2pPr marL="0" marR="0" lvl="1"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2pPr>
            <a:lvl3pPr marL="0" marR="0" lvl="2"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3pPr>
            <a:lvl4pPr marL="0" marR="0" lvl="3"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4pPr>
            <a:lvl5pPr marL="0" marR="0" lvl="4"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5pPr>
            <a:lvl6pPr marL="0" marR="0" lvl="5"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6pPr>
            <a:lvl7pPr marL="0" marR="0" lvl="6"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7pPr>
            <a:lvl8pPr marL="0" marR="0" lvl="7"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8pPr>
            <a:lvl9pPr marL="0" marR="0" lvl="8" indent="0" algn="r" rtl="0">
              <a:lnSpc>
                <a:spcPct val="100000"/>
              </a:lnSpc>
              <a:spcBef>
                <a:spcPts val="0"/>
              </a:spcBef>
              <a:spcAft>
                <a:spcPts val="0"/>
              </a:spcAft>
              <a:buClr>
                <a:srgbClr val="000000"/>
              </a:buClr>
              <a:buSzPts val="2000"/>
              <a:buFont typeface="Arial"/>
              <a:buNone/>
              <a:defRPr sz="2000" b="0" i="0" u="none" strike="noStrike" cap="none">
                <a:solidFill>
                  <a:srgbClr val="FEFFFF"/>
                </a:solidFill>
                <a:latin typeface="Century Gothic"/>
                <a:ea typeface="Century Gothic"/>
                <a:cs typeface="Century Gothic"/>
                <a:sym typeface="Century Gothic"/>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4.xml"/><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4.xml"/><Relationship Id="rId4" Type="http://schemas.openxmlformats.org/officeDocument/2006/relationships/image" Target="../media/image18.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3" Type="http://schemas.openxmlformats.org/officeDocument/2006/relationships/image" Target="../media/image20.jpg"/><Relationship Id="rId2" Type="http://schemas.openxmlformats.org/officeDocument/2006/relationships/notesSlide" Target="../notesSlides/notesSlide31.xml"/><Relationship Id="rId1" Type="http://schemas.openxmlformats.org/officeDocument/2006/relationships/slideLayout" Target="../slideLayouts/slideLayout4.xml"/><Relationship Id="rId4" Type="http://schemas.openxmlformats.org/officeDocument/2006/relationships/image" Target="../media/image21.png"/></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2.xml"/><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34.xml"/><Relationship Id="rId1" Type="http://schemas.openxmlformats.org/officeDocument/2006/relationships/slideLayout" Target="../slideLayouts/slideLayout4.xml"/><Relationship Id="rId4" Type="http://schemas.openxmlformats.org/officeDocument/2006/relationships/image" Target="../media/image26.png"/></Relationships>
</file>

<file path=ppt/slides/_rels/slide35.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image" Target="../media/image28.jpg"/><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2" Type="http://schemas.openxmlformats.org/officeDocument/2006/relationships/image" Target="../media/image29.jpg"/><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18"/>
          <p:cNvSpPr txBox="1">
            <a:spLocks noGrp="1"/>
          </p:cNvSpPr>
          <p:nvPr>
            <p:ph type="ctrTitle"/>
          </p:nvPr>
        </p:nvSpPr>
        <p:spPr>
          <a:xfrm>
            <a:off x="724177" y="1376623"/>
            <a:ext cx="10572000" cy="2703008"/>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Clr>
                <a:schemeClr val="dk1"/>
              </a:buClr>
              <a:buSzPts val="5400"/>
              <a:buFont typeface="Century Gothic"/>
              <a:buNone/>
            </a:pPr>
            <a:r>
              <a:rPr lang="en-US" sz="4800" b="1" dirty="0">
                <a:solidFill>
                  <a:schemeClr val="dk1"/>
                </a:solidFill>
              </a:rPr>
              <a:t>Product Review Analysis</a:t>
            </a:r>
            <a:br>
              <a:rPr lang="en-US" sz="4800" b="1" dirty="0">
                <a:solidFill>
                  <a:schemeClr val="dk1"/>
                </a:solidFill>
              </a:rPr>
            </a:br>
            <a:r>
              <a:rPr lang="en-US" sz="4800" b="1" dirty="0">
                <a:solidFill>
                  <a:schemeClr val="dk1"/>
                </a:solidFill>
              </a:rPr>
              <a:t> By using</a:t>
            </a:r>
            <a:br>
              <a:rPr lang="en-US" sz="4800" b="1" dirty="0">
                <a:solidFill>
                  <a:schemeClr val="dk1"/>
                </a:solidFill>
              </a:rPr>
            </a:br>
            <a:r>
              <a:rPr lang="en-US" sz="4800" b="1" dirty="0">
                <a:solidFill>
                  <a:schemeClr val="dk1"/>
                </a:solidFill>
              </a:rPr>
              <a:t> Deep Learning Approaches </a:t>
            </a:r>
            <a:endParaRPr sz="4800" b="1" dirty="0">
              <a:solidFill>
                <a:schemeClr val="dk1"/>
              </a:solidFill>
            </a:endParaRPr>
          </a:p>
        </p:txBody>
      </p:sp>
      <p:sp>
        <p:nvSpPr>
          <p:cNvPr id="169" name="Google Shape;169;p18"/>
          <p:cNvSpPr txBox="1">
            <a:spLocks noGrp="1"/>
          </p:cNvSpPr>
          <p:nvPr>
            <p:ph type="subTitle" idx="1"/>
          </p:nvPr>
        </p:nvSpPr>
        <p:spPr>
          <a:xfrm>
            <a:off x="1677340" y="4610538"/>
            <a:ext cx="3218218" cy="186596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2200"/>
              <a:buNone/>
            </a:pPr>
            <a:r>
              <a:rPr lang="en-US" sz="2200" b="1">
                <a:solidFill>
                  <a:schemeClr val="dk1"/>
                </a:solidFill>
                <a:latin typeface="Times New Roman"/>
                <a:ea typeface="Times New Roman"/>
                <a:cs typeface="Times New Roman"/>
                <a:sym typeface="Times New Roman"/>
              </a:rPr>
              <a:t>Presented by</a:t>
            </a:r>
            <a:endParaRPr/>
          </a:p>
          <a:p>
            <a:pPr marL="0" lvl="0" indent="0" algn="l" rtl="0">
              <a:lnSpc>
                <a:spcPct val="100000"/>
              </a:lnSpc>
              <a:spcBef>
                <a:spcPts val="0"/>
              </a:spcBef>
              <a:spcAft>
                <a:spcPts val="0"/>
              </a:spcAft>
              <a:buSzPts val="2200"/>
              <a:buNone/>
            </a:pPr>
            <a:r>
              <a:rPr lang="en-US" sz="2200" b="1">
                <a:solidFill>
                  <a:schemeClr val="dk1"/>
                </a:solidFill>
                <a:latin typeface="Times New Roman"/>
                <a:ea typeface="Times New Roman"/>
                <a:cs typeface="Times New Roman"/>
                <a:sym typeface="Times New Roman"/>
              </a:rPr>
              <a:t>Ayesha Julekha</a:t>
            </a:r>
            <a:endParaRPr/>
          </a:p>
          <a:p>
            <a:pPr marL="0" lvl="0" indent="0" algn="l" rtl="0">
              <a:lnSpc>
                <a:spcPct val="100000"/>
              </a:lnSpc>
              <a:spcBef>
                <a:spcPts val="0"/>
              </a:spcBef>
              <a:spcAft>
                <a:spcPts val="0"/>
              </a:spcAft>
              <a:buSzPts val="2200"/>
              <a:buNone/>
            </a:pPr>
            <a:r>
              <a:rPr lang="en-US" sz="2200" b="1">
                <a:solidFill>
                  <a:schemeClr val="dk1"/>
                </a:solidFill>
                <a:latin typeface="Times New Roman"/>
                <a:ea typeface="Times New Roman"/>
                <a:cs typeface="Times New Roman"/>
                <a:sym typeface="Times New Roman"/>
              </a:rPr>
              <a:t>ID:C163237</a:t>
            </a:r>
            <a:endParaRPr/>
          </a:p>
          <a:p>
            <a:pPr marL="0" lvl="0" indent="0" algn="l" rtl="0">
              <a:lnSpc>
                <a:spcPct val="100000"/>
              </a:lnSpc>
              <a:spcBef>
                <a:spcPts val="0"/>
              </a:spcBef>
              <a:spcAft>
                <a:spcPts val="0"/>
              </a:spcAft>
              <a:buSzPts val="2200"/>
              <a:buNone/>
            </a:pPr>
            <a:r>
              <a:rPr lang="en-US" sz="2200" b="1">
                <a:solidFill>
                  <a:schemeClr val="dk1"/>
                </a:solidFill>
                <a:latin typeface="Times New Roman"/>
                <a:ea typeface="Times New Roman"/>
                <a:cs typeface="Times New Roman"/>
                <a:sym typeface="Times New Roman"/>
              </a:rPr>
              <a:t>Proma Mutsuddi</a:t>
            </a:r>
            <a:endParaRPr/>
          </a:p>
          <a:p>
            <a:pPr marL="0" lvl="0" indent="0" algn="l" rtl="0">
              <a:lnSpc>
                <a:spcPct val="100000"/>
              </a:lnSpc>
              <a:spcBef>
                <a:spcPts val="0"/>
              </a:spcBef>
              <a:spcAft>
                <a:spcPts val="0"/>
              </a:spcAft>
              <a:buSzPts val="2200"/>
              <a:buNone/>
            </a:pPr>
            <a:r>
              <a:rPr lang="en-US" sz="2200" b="1">
                <a:solidFill>
                  <a:schemeClr val="dk1"/>
                </a:solidFill>
                <a:latin typeface="Times New Roman"/>
                <a:ea typeface="Times New Roman"/>
                <a:cs typeface="Times New Roman"/>
                <a:sym typeface="Times New Roman"/>
              </a:rPr>
              <a:t>ID:C163215                                 </a:t>
            </a:r>
            <a:endParaRPr sz="2200" b="1">
              <a:solidFill>
                <a:schemeClr val="dk1"/>
              </a:solidFill>
              <a:latin typeface="Times New Roman"/>
              <a:ea typeface="Times New Roman"/>
              <a:cs typeface="Times New Roman"/>
              <a:sym typeface="Times New Roman"/>
            </a:endParaRPr>
          </a:p>
        </p:txBody>
      </p:sp>
      <p:sp>
        <p:nvSpPr>
          <p:cNvPr id="170" name="Google Shape;170;p18"/>
          <p:cNvSpPr txBox="1">
            <a:spLocks noGrp="1"/>
          </p:cNvSpPr>
          <p:nvPr>
            <p:ph type="sldNum" idx="12"/>
          </p:nvPr>
        </p:nvSpPr>
        <p:spPr>
          <a:xfrm>
            <a:off x="531812" y="4492954"/>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1</a:t>
            </a:fld>
            <a:endParaRPr/>
          </a:p>
        </p:txBody>
      </p:sp>
      <p:sp>
        <p:nvSpPr>
          <p:cNvPr id="171" name="Google Shape;171;p18"/>
          <p:cNvSpPr txBox="1"/>
          <p:nvPr/>
        </p:nvSpPr>
        <p:spPr>
          <a:xfrm>
            <a:off x="921695" y="668737"/>
            <a:ext cx="10726354" cy="76944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4400" b="1" i="0" u="none" strike="noStrike" cap="none">
                <a:solidFill>
                  <a:schemeClr val="dk1"/>
                </a:solidFill>
                <a:latin typeface="Times New Roman"/>
                <a:ea typeface="Times New Roman"/>
                <a:cs typeface="Times New Roman"/>
                <a:sym typeface="Times New Roman"/>
              </a:rPr>
              <a:t>International Islamic University Chittagong</a:t>
            </a:r>
            <a:endParaRPr sz="4400" b="1" i="0" u="none" strike="noStrike" cap="none">
              <a:solidFill>
                <a:schemeClr val="dk1"/>
              </a:solidFill>
              <a:latin typeface="Arial"/>
              <a:ea typeface="Arial"/>
              <a:cs typeface="Arial"/>
              <a:sym typeface="Arial"/>
            </a:endParaRPr>
          </a:p>
        </p:txBody>
      </p:sp>
      <p:sp>
        <p:nvSpPr>
          <p:cNvPr id="172" name="Google Shape;172;p18"/>
          <p:cNvSpPr txBox="1"/>
          <p:nvPr/>
        </p:nvSpPr>
        <p:spPr>
          <a:xfrm>
            <a:off x="7709096" y="4587763"/>
            <a:ext cx="4198266" cy="178510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200" b="1" i="0" u="none" strike="noStrike" cap="none">
                <a:solidFill>
                  <a:srgbClr val="000000"/>
                </a:solidFill>
                <a:latin typeface="Times New Roman"/>
                <a:ea typeface="Times New Roman"/>
                <a:cs typeface="Times New Roman"/>
                <a:sym typeface="Times New Roman"/>
              </a:rPr>
              <a:t>Supervised by</a:t>
            </a:r>
            <a:endParaRPr/>
          </a:p>
          <a:p>
            <a:pPr marL="0" marR="0" lvl="0" indent="0" algn="l" rtl="0">
              <a:lnSpc>
                <a:spcPct val="100000"/>
              </a:lnSpc>
              <a:spcBef>
                <a:spcPts val="0"/>
              </a:spcBef>
              <a:spcAft>
                <a:spcPts val="0"/>
              </a:spcAft>
              <a:buNone/>
            </a:pPr>
            <a:r>
              <a:rPr lang="en-US" sz="2200" b="1" i="0" u="none" strike="noStrike" cap="none">
                <a:solidFill>
                  <a:srgbClr val="000000"/>
                </a:solidFill>
                <a:latin typeface="Times New Roman"/>
                <a:ea typeface="Times New Roman"/>
                <a:cs typeface="Times New Roman"/>
                <a:sym typeface="Times New Roman"/>
              </a:rPr>
              <a:t>Dr. Abdul Kadar Muhammad Masum</a:t>
            </a:r>
            <a:endParaRPr/>
          </a:p>
          <a:p>
            <a:pPr marL="0" marR="0" lvl="0" indent="0" algn="l" rtl="0">
              <a:lnSpc>
                <a:spcPct val="100000"/>
              </a:lnSpc>
              <a:spcBef>
                <a:spcPts val="0"/>
              </a:spcBef>
              <a:spcAft>
                <a:spcPts val="0"/>
              </a:spcAft>
              <a:buNone/>
            </a:pPr>
            <a:r>
              <a:rPr lang="en-US" sz="2200" b="1" i="0" u="none" strike="noStrike" cap="none">
                <a:solidFill>
                  <a:srgbClr val="000000"/>
                </a:solidFill>
                <a:latin typeface="Times New Roman"/>
                <a:ea typeface="Times New Roman"/>
                <a:cs typeface="Times New Roman"/>
                <a:sym typeface="Times New Roman"/>
              </a:rPr>
              <a:t>Associate Professor</a:t>
            </a:r>
            <a:endParaRPr/>
          </a:p>
          <a:p>
            <a:pPr marL="0" marR="0" lvl="0" indent="0" algn="l" rtl="0">
              <a:lnSpc>
                <a:spcPct val="100000"/>
              </a:lnSpc>
              <a:spcBef>
                <a:spcPts val="0"/>
              </a:spcBef>
              <a:spcAft>
                <a:spcPts val="0"/>
              </a:spcAft>
              <a:buNone/>
            </a:pPr>
            <a:r>
              <a:rPr lang="en-US" sz="2200" b="1" i="0" u="none" strike="noStrike" cap="none">
                <a:solidFill>
                  <a:srgbClr val="000000"/>
                </a:solidFill>
                <a:latin typeface="Times New Roman"/>
                <a:ea typeface="Times New Roman"/>
                <a:cs typeface="Times New Roman"/>
                <a:sym typeface="Times New Roman"/>
              </a:rPr>
              <a:t>Department of CSE,IIUC</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27"/>
          <p:cNvSpPr txBox="1">
            <a:spLocks noGrp="1"/>
          </p:cNvSpPr>
          <p:nvPr>
            <p:ph type="ctrTitle"/>
          </p:nvPr>
        </p:nvSpPr>
        <p:spPr>
          <a:xfrm>
            <a:off x="810001" y="370936"/>
            <a:ext cx="10572000" cy="914400"/>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262626"/>
              </a:buClr>
              <a:buSzPts val="5400"/>
              <a:buFont typeface="Century Gothic"/>
              <a:buNone/>
            </a:pPr>
            <a:r>
              <a:rPr lang="en-US"/>
              <a:t>Objectives</a:t>
            </a:r>
            <a:endParaRPr/>
          </a:p>
        </p:txBody>
      </p:sp>
      <p:sp>
        <p:nvSpPr>
          <p:cNvPr id="233" name="Google Shape;233;p27"/>
          <p:cNvSpPr txBox="1">
            <a:spLocks noGrp="1"/>
          </p:cNvSpPr>
          <p:nvPr>
            <p:ph type="subTitle" idx="1"/>
          </p:nvPr>
        </p:nvSpPr>
        <p:spPr>
          <a:xfrm>
            <a:off x="810001" y="1500997"/>
            <a:ext cx="10572000" cy="2829464"/>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800"/>
              <a:buFont typeface="Noto Sans Symbols"/>
              <a:buChar char="⮚"/>
            </a:pPr>
            <a:r>
              <a:rPr lang="en-US" dirty="0">
                <a:solidFill>
                  <a:schemeClr val="dk1"/>
                </a:solidFill>
              </a:rPr>
              <a:t>To build a dataset of Bangla product reviews which is collected from the Amazon platform.</a:t>
            </a:r>
            <a:endParaRPr dirty="0">
              <a:solidFill>
                <a:schemeClr val="dk1"/>
              </a:solidFill>
            </a:endParaRPr>
          </a:p>
          <a:p>
            <a:pPr marL="285750" lvl="0" indent="-285750" algn="l" rtl="0">
              <a:lnSpc>
                <a:spcPct val="100000"/>
              </a:lnSpc>
              <a:spcBef>
                <a:spcPts val="1000"/>
              </a:spcBef>
              <a:spcAft>
                <a:spcPts val="0"/>
              </a:spcAft>
              <a:buSzPts val="1800"/>
              <a:buFont typeface="Noto Sans Symbols"/>
              <a:buChar char="⮚"/>
            </a:pPr>
            <a:r>
              <a:rPr lang="en-US" dirty="0">
                <a:solidFill>
                  <a:schemeClr val="dk1"/>
                </a:solidFill>
              </a:rPr>
              <a:t>To classify product reviews using deep learning approaches.</a:t>
            </a:r>
            <a:endParaRPr dirty="0">
              <a:solidFill>
                <a:schemeClr val="dk1"/>
              </a:solidFill>
            </a:endParaRPr>
          </a:p>
          <a:p>
            <a:pPr marL="285750" lvl="0" indent="-171450" algn="l" rtl="0">
              <a:lnSpc>
                <a:spcPct val="100000"/>
              </a:lnSpc>
              <a:spcBef>
                <a:spcPts val="1000"/>
              </a:spcBef>
              <a:spcAft>
                <a:spcPts val="0"/>
              </a:spcAft>
              <a:buSzPts val="1800"/>
              <a:buFont typeface="Noto Sans Symbols"/>
              <a:buNone/>
            </a:pPr>
            <a:endParaRPr dirty="0">
              <a:solidFill>
                <a:schemeClr val="dk1"/>
              </a:solidFill>
            </a:endParaRPr>
          </a:p>
        </p:txBody>
      </p:sp>
      <p:sp>
        <p:nvSpPr>
          <p:cNvPr id="234" name="Google Shape;234;p27"/>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2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a:t>Methodologies</a:t>
            </a:r>
            <a:endParaRPr/>
          </a:p>
        </p:txBody>
      </p:sp>
      <p:sp>
        <p:nvSpPr>
          <p:cNvPr id="240" name="Google Shape;240;p28"/>
          <p:cNvSpPr txBox="1">
            <a:spLocks noGrp="1"/>
          </p:cNvSpPr>
          <p:nvPr>
            <p:ph type="body" idx="1"/>
          </p:nvPr>
        </p:nvSpPr>
        <p:spPr>
          <a:xfrm>
            <a:off x="813183" y="1905000"/>
            <a:ext cx="9315555" cy="4373593"/>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SzPts val="1800"/>
              <a:buNone/>
            </a:pPr>
            <a:r>
              <a:rPr lang="en-US" dirty="0"/>
              <a:t>Methods we have used-</a:t>
            </a:r>
            <a:endParaRPr dirty="0"/>
          </a:p>
          <a:p>
            <a:pPr marL="342900" lvl="0" indent="-342900" algn="l" rtl="0">
              <a:lnSpc>
                <a:spcPct val="100000"/>
              </a:lnSpc>
              <a:spcBef>
                <a:spcPts val="1000"/>
              </a:spcBef>
              <a:spcAft>
                <a:spcPts val="0"/>
              </a:spcAft>
              <a:buSzPts val="1800"/>
              <a:buFont typeface="Noto Sans Symbols"/>
              <a:buChar char="⮚"/>
            </a:pPr>
            <a:r>
              <a:rPr lang="en-US" dirty="0"/>
              <a:t>Convolutional Neural Network (CNN)</a:t>
            </a:r>
            <a:endParaRPr dirty="0"/>
          </a:p>
          <a:p>
            <a:pPr marL="342900" lvl="0" indent="-342900" algn="l" rtl="0">
              <a:lnSpc>
                <a:spcPct val="100000"/>
              </a:lnSpc>
              <a:spcBef>
                <a:spcPts val="1000"/>
              </a:spcBef>
              <a:spcAft>
                <a:spcPts val="0"/>
              </a:spcAft>
              <a:buSzPts val="1800"/>
              <a:buFont typeface="Noto Sans Symbols"/>
              <a:buChar char="⮚"/>
            </a:pPr>
            <a:r>
              <a:rPr lang="en-US" dirty="0"/>
              <a:t>Bidirectional Long Short  Term Memory(Bi LSTM)</a:t>
            </a:r>
            <a:endParaRPr dirty="0"/>
          </a:p>
          <a:p>
            <a:pPr marL="342900" lvl="0" indent="-342900" algn="l" rtl="0">
              <a:lnSpc>
                <a:spcPct val="100000"/>
              </a:lnSpc>
              <a:spcBef>
                <a:spcPts val="1000"/>
              </a:spcBef>
              <a:spcAft>
                <a:spcPts val="0"/>
              </a:spcAft>
              <a:buSzPts val="1800"/>
              <a:buFont typeface="Noto Sans Symbols"/>
              <a:buChar char="⮚"/>
            </a:pPr>
            <a:r>
              <a:rPr lang="en-US" dirty="0"/>
              <a:t>CNN with Bidirectional LSTM</a:t>
            </a:r>
            <a:endParaRPr dirty="0"/>
          </a:p>
        </p:txBody>
      </p:sp>
      <p:sp>
        <p:nvSpPr>
          <p:cNvPr id="241" name="Google Shape;241;p2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5"/>
        <p:cNvGrpSpPr/>
        <p:nvPr/>
      </p:nvGrpSpPr>
      <p:grpSpPr>
        <a:xfrm>
          <a:off x="0" y="0"/>
          <a:ext cx="0" cy="0"/>
          <a:chOff x="0" y="0"/>
          <a:chExt cx="0" cy="0"/>
        </a:xfrm>
      </p:grpSpPr>
      <p:sp>
        <p:nvSpPr>
          <p:cNvPr id="246" name="Google Shape;246;p2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a:t>Generalized View Of Overall Architecture</a:t>
            </a:r>
            <a:endParaRPr/>
          </a:p>
        </p:txBody>
      </p:sp>
      <p:pic>
        <p:nvPicPr>
          <p:cNvPr id="247" name="Google Shape;247;p29"/>
          <p:cNvPicPr preferRelativeResize="0">
            <a:picLocks noGrp="1"/>
          </p:cNvPicPr>
          <p:nvPr>
            <p:ph type="body" idx="1"/>
          </p:nvPr>
        </p:nvPicPr>
        <p:blipFill rotWithShape="1">
          <a:blip r:embed="rId3">
            <a:alphaModFix/>
          </a:blip>
          <a:srcRect/>
          <a:stretch/>
        </p:blipFill>
        <p:spPr>
          <a:xfrm>
            <a:off x="4439558" y="2133600"/>
            <a:ext cx="5214710" cy="3778250"/>
          </a:xfrm>
          <a:prstGeom prst="rect">
            <a:avLst/>
          </a:prstGeom>
          <a:noFill/>
          <a:ln>
            <a:noFill/>
          </a:ln>
        </p:spPr>
      </p:pic>
      <p:sp>
        <p:nvSpPr>
          <p:cNvPr id="248" name="Google Shape;248;p2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30"/>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2000"/>
              <a:buFont typeface="Century Gothic"/>
              <a:buNone/>
            </a:pPr>
            <a:r>
              <a:rPr lang="en-US" sz="3600"/>
              <a:t>Data Collection</a:t>
            </a:r>
            <a:endParaRPr sz="3600"/>
          </a:p>
        </p:txBody>
      </p:sp>
      <p:sp>
        <p:nvSpPr>
          <p:cNvPr id="255" name="Google Shape;255;p30"/>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Arial"/>
              <a:buChar char="•"/>
            </a:pPr>
            <a:r>
              <a:rPr lang="en-US" dirty="0"/>
              <a:t>15000 amazon reviews of products.</a:t>
            </a:r>
            <a:endParaRPr dirty="0"/>
          </a:p>
          <a:p>
            <a:pPr marL="285750" lvl="0" indent="-285750" algn="l" rtl="0">
              <a:lnSpc>
                <a:spcPct val="100000"/>
              </a:lnSpc>
              <a:spcBef>
                <a:spcPts val="1000"/>
              </a:spcBef>
              <a:spcAft>
                <a:spcPts val="0"/>
              </a:spcAft>
              <a:buSzPts val="1400"/>
              <a:buFont typeface="Arial"/>
              <a:buChar char="•"/>
            </a:pPr>
            <a:r>
              <a:rPr lang="en-US" dirty="0"/>
              <a:t>Translated in Bangla.</a:t>
            </a:r>
            <a:endParaRPr dirty="0"/>
          </a:p>
          <a:p>
            <a:pPr marL="285750" lvl="0" indent="-285750" algn="l" rtl="0">
              <a:lnSpc>
                <a:spcPct val="100000"/>
              </a:lnSpc>
              <a:spcBef>
                <a:spcPts val="1000"/>
              </a:spcBef>
              <a:spcAft>
                <a:spcPts val="0"/>
              </a:spcAft>
              <a:buSzPts val="1400"/>
              <a:buFont typeface="Arial"/>
              <a:buChar char="•"/>
            </a:pPr>
            <a:r>
              <a:rPr lang="en-US" dirty="0"/>
              <a:t>Label in positive and negative</a:t>
            </a:r>
            <a:endParaRPr dirty="0"/>
          </a:p>
          <a:p>
            <a:pPr marL="285750" lvl="0" indent="-285750" algn="l" rtl="0">
              <a:lnSpc>
                <a:spcPct val="100000"/>
              </a:lnSpc>
              <a:spcBef>
                <a:spcPts val="1000"/>
              </a:spcBef>
              <a:spcAft>
                <a:spcPts val="0"/>
              </a:spcAft>
              <a:buSzPts val="1400"/>
              <a:buFont typeface="Arial"/>
              <a:buChar char="•"/>
            </a:pPr>
            <a:r>
              <a:rPr lang="en-US" dirty="0"/>
              <a:t>7500 positive data</a:t>
            </a:r>
            <a:endParaRPr dirty="0"/>
          </a:p>
          <a:p>
            <a:pPr marL="285750" lvl="0" indent="-285750" algn="l" rtl="0">
              <a:lnSpc>
                <a:spcPct val="100000"/>
              </a:lnSpc>
              <a:spcBef>
                <a:spcPts val="1000"/>
              </a:spcBef>
              <a:spcAft>
                <a:spcPts val="0"/>
              </a:spcAft>
              <a:buSzPts val="1400"/>
              <a:buFont typeface="Arial"/>
              <a:buChar char="•"/>
            </a:pPr>
            <a:r>
              <a:rPr lang="en-US" dirty="0"/>
              <a:t>7500 negative data</a:t>
            </a:r>
            <a:endParaRPr dirty="0"/>
          </a:p>
        </p:txBody>
      </p:sp>
      <p:sp>
        <p:nvSpPr>
          <p:cNvPr id="256" name="Google Shape;256;p3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13</a:t>
            </a:fld>
            <a:endParaRPr/>
          </a:p>
        </p:txBody>
      </p:sp>
      <p:sp>
        <p:nvSpPr>
          <p:cNvPr id="3" name="Text Placeholder 2">
            <a:extLst>
              <a:ext uri="{FF2B5EF4-FFF2-40B4-BE49-F238E27FC236}">
                <a16:creationId xmlns:a16="http://schemas.microsoft.com/office/drawing/2014/main" id="{DE2E8C81-39EF-4C3C-B3A7-6DB0AE11157B}"/>
              </a:ext>
            </a:extLst>
          </p:cNvPr>
          <p:cNvSpPr>
            <a:spLocks noGrp="1"/>
          </p:cNvSpPr>
          <p:nvPr>
            <p:ph type="body" idx="1"/>
          </p:nvPr>
        </p:nvSpPr>
        <p:spPr/>
        <p:txBody>
          <a:bodyPr/>
          <a:lstStyle/>
          <a:p>
            <a:endParaRPr lang="en-US" dirty="0"/>
          </a:p>
        </p:txBody>
      </p:sp>
      <p:pic>
        <p:nvPicPr>
          <p:cNvPr id="8" name="Picture 7">
            <a:extLst>
              <a:ext uri="{FF2B5EF4-FFF2-40B4-BE49-F238E27FC236}">
                <a16:creationId xmlns:a16="http://schemas.microsoft.com/office/drawing/2014/main" id="{A2B77C83-2F62-4FC8-9706-823243626748}"/>
              </a:ext>
            </a:extLst>
          </p:cNvPr>
          <p:cNvPicPr/>
          <p:nvPr/>
        </p:nvPicPr>
        <p:blipFill>
          <a:blip r:embed="rId3">
            <a:extLst>
              <a:ext uri="{28A0092B-C50C-407E-A947-70E740481C1C}">
                <a14:useLocalDpi xmlns:a14="http://schemas.microsoft.com/office/drawing/2010/main" val="0"/>
              </a:ext>
            </a:extLst>
          </a:blip>
          <a:stretch>
            <a:fillRect/>
          </a:stretch>
        </p:blipFill>
        <p:spPr>
          <a:xfrm>
            <a:off x="6323011" y="446088"/>
            <a:ext cx="5181600" cy="541496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60"/>
        <p:cNvGrpSpPr/>
        <p:nvPr/>
      </p:nvGrpSpPr>
      <p:grpSpPr>
        <a:xfrm>
          <a:off x="0" y="0"/>
          <a:ext cx="0" cy="0"/>
          <a:chOff x="0" y="0"/>
          <a:chExt cx="0" cy="0"/>
        </a:xfrm>
      </p:grpSpPr>
      <p:sp>
        <p:nvSpPr>
          <p:cNvPr id="261" name="Google Shape;261;p31"/>
          <p:cNvSpPr txBox="1">
            <a:spLocks noGrp="1"/>
          </p:cNvSpPr>
          <p:nvPr>
            <p:ph type="title"/>
          </p:nvPr>
        </p:nvSpPr>
        <p:spPr>
          <a:xfrm>
            <a:off x="2589212" y="389818"/>
            <a:ext cx="3505199" cy="9763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2000"/>
              <a:buFont typeface="Century Gothic"/>
              <a:buNone/>
            </a:pPr>
            <a:r>
              <a:rPr lang="en-US" sz="3600"/>
              <a:t>Data Preprocessing</a:t>
            </a:r>
            <a:endParaRPr sz="3600"/>
          </a:p>
        </p:txBody>
      </p:sp>
      <p:sp>
        <p:nvSpPr>
          <p:cNvPr id="263" name="Google Shape;263;p31"/>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Arial"/>
              <a:buChar char="•"/>
            </a:pPr>
            <a:r>
              <a:rPr lang="en-US"/>
              <a:t>Data preprocessing is a technique of data mining that involved the process of making an understandable data format. </a:t>
            </a:r>
            <a:endParaRPr/>
          </a:p>
          <a:p>
            <a:pPr marL="285750" lvl="0" indent="-285750" algn="l" rtl="0">
              <a:lnSpc>
                <a:spcPct val="100000"/>
              </a:lnSpc>
              <a:spcBef>
                <a:spcPts val="1000"/>
              </a:spcBef>
              <a:spcAft>
                <a:spcPts val="0"/>
              </a:spcAft>
              <a:buSzPts val="1400"/>
              <a:buFont typeface="Arial"/>
              <a:buChar char="•"/>
            </a:pPr>
            <a:r>
              <a:rPr lang="en-US"/>
              <a:t>Why data preprocessing</a:t>
            </a:r>
            <a:endParaRPr/>
          </a:p>
          <a:p>
            <a:pPr marL="285750" lvl="0" indent="-285750" algn="l" rtl="0">
              <a:lnSpc>
                <a:spcPct val="100000"/>
              </a:lnSpc>
              <a:spcBef>
                <a:spcPts val="1000"/>
              </a:spcBef>
              <a:spcAft>
                <a:spcPts val="0"/>
              </a:spcAft>
              <a:buSzPts val="1400"/>
              <a:buFont typeface="Noto Sans Symbols"/>
              <a:buChar char="⮚"/>
            </a:pPr>
            <a:r>
              <a:rPr lang="en-US"/>
              <a:t>Noisy data</a:t>
            </a:r>
            <a:endParaRPr/>
          </a:p>
          <a:p>
            <a:pPr marL="285750" lvl="0" indent="-285750" algn="l" rtl="0">
              <a:lnSpc>
                <a:spcPct val="100000"/>
              </a:lnSpc>
              <a:spcBef>
                <a:spcPts val="1000"/>
              </a:spcBef>
              <a:spcAft>
                <a:spcPts val="0"/>
              </a:spcAft>
              <a:buSzPts val="1400"/>
              <a:buFont typeface="Noto Sans Symbols"/>
              <a:buChar char="⮚"/>
            </a:pPr>
            <a:r>
              <a:rPr lang="en-US"/>
              <a:t>Missing values</a:t>
            </a:r>
            <a:endParaRPr/>
          </a:p>
          <a:p>
            <a:pPr marL="285750" lvl="0" indent="-285750" algn="l" rtl="0">
              <a:lnSpc>
                <a:spcPct val="100000"/>
              </a:lnSpc>
              <a:spcBef>
                <a:spcPts val="1000"/>
              </a:spcBef>
              <a:spcAft>
                <a:spcPts val="0"/>
              </a:spcAft>
              <a:buSzPts val="1400"/>
              <a:buFont typeface="Noto Sans Symbols"/>
              <a:buChar char="⮚"/>
            </a:pPr>
            <a:r>
              <a:rPr lang="en-US"/>
              <a:t>Inconvenient form</a:t>
            </a:r>
            <a:endParaRPr/>
          </a:p>
        </p:txBody>
      </p:sp>
      <p:sp>
        <p:nvSpPr>
          <p:cNvPr id="264" name="Google Shape;264;p3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14</a:t>
            </a:fld>
            <a:endParaRPr/>
          </a:p>
        </p:txBody>
      </p:sp>
      <p:sp>
        <p:nvSpPr>
          <p:cNvPr id="3" name="Text Placeholder 2">
            <a:extLst>
              <a:ext uri="{FF2B5EF4-FFF2-40B4-BE49-F238E27FC236}">
                <a16:creationId xmlns:a16="http://schemas.microsoft.com/office/drawing/2014/main" id="{65E0A150-377E-41EB-A00D-1B37156AAFAB}"/>
              </a:ext>
            </a:extLst>
          </p:cNvPr>
          <p:cNvSpPr>
            <a:spLocks noGrp="1"/>
          </p:cNvSpPr>
          <p:nvPr>
            <p:ph type="body" idx="1"/>
          </p:nvPr>
        </p:nvSpPr>
        <p:spPr/>
        <p:txBody>
          <a:bodyPr/>
          <a:lstStyle/>
          <a:p>
            <a:endParaRPr lang="en-US" dirty="0"/>
          </a:p>
        </p:txBody>
      </p:sp>
      <p:pic>
        <p:nvPicPr>
          <p:cNvPr id="8" name="Picture 7">
            <a:extLst>
              <a:ext uri="{FF2B5EF4-FFF2-40B4-BE49-F238E27FC236}">
                <a16:creationId xmlns:a16="http://schemas.microsoft.com/office/drawing/2014/main" id="{AD133AC8-4ED6-4DB2-9392-BCA830741161}"/>
              </a:ext>
            </a:extLst>
          </p:cNvPr>
          <p:cNvPicPr/>
          <p:nvPr/>
        </p:nvPicPr>
        <p:blipFill>
          <a:blip r:embed="rId3">
            <a:extLst>
              <a:ext uri="{28A0092B-C50C-407E-A947-70E740481C1C}">
                <a14:useLocalDpi xmlns:a14="http://schemas.microsoft.com/office/drawing/2010/main" val="0"/>
              </a:ext>
            </a:extLst>
          </a:blip>
          <a:stretch>
            <a:fillRect/>
          </a:stretch>
        </p:blipFill>
        <p:spPr>
          <a:xfrm>
            <a:off x="6323011" y="333547"/>
            <a:ext cx="5181599" cy="552750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32"/>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262626"/>
              </a:buClr>
              <a:buSzPts val="2000"/>
              <a:buFont typeface="Century Gothic"/>
              <a:buNone/>
            </a:pPr>
            <a:r>
              <a:rPr lang="en-US" sz="3600"/>
              <a:t>Tokenization</a:t>
            </a:r>
            <a:endParaRPr sz="3600"/>
          </a:p>
        </p:txBody>
      </p:sp>
      <p:graphicFrame>
        <p:nvGraphicFramePr>
          <p:cNvPr id="270" name="Google Shape;270;p32"/>
          <p:cNvGraphicFramePr/>
          <p:nvPr/>
        </p:nvGraphicFramePr>
        <p:xfrm>
          <a:off x="6331640" y="2515803"/>
          <a:ext cx="5181600" cy="3573875"/>
        </p:xfrm>
        <a:graphic>
          <a:graphicData uri="http://schemas.openxmlformats.org/drawingml/2006/table">
            <a:tbl>
              <a:tblPr firstRow="1" bandRow="1">
                <a:noFill/>
                <a:tableStyleId>{0D3ACFAF-7344-45F2-875F-92B75DA577AD}</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1084675">
                <a:tc>
                  <a:txBody>
                    <a:bodyPr/>
                    <a:lstStyle/>
                    <a:p>
                      <a:pPr marL="0" marR="0" lvl="0" indent="0" algn="l" rtl="0">
                        <a:lnSpc>
                          <a:spcPct val="100000"/>
                        </a:lnSpc>
                        <a:spcBef>
                          <a:spcPts val="0"/>
                        </a:spcBef>
                        <a:spcAft>
                          <a:spcPts val="0"/>
                        </a:spcAft>
                        <a:buClr>
                          <a:srgbClr val="000000"/>
                        </a:buClr>
                        <a:buSzPts val="1000"/>
                        <a:buFont typeface="Arial"/>
                        <a:buNone/>
                      </a:pPr>
                      <a:r>
                        <a:rPr lang="en-US" sz="1000" b="1" u="none" strike="noStrike" cap="none">
                          <a:latin typeface="Times New Roman"/>
                          <a:ea typeface="Times New Roman"/>
                          <a:cs typeface="Times New Roman"/>
                          <a:sym typeface="Times New Roman"/>
                        </a:rPr>
                        <a:t>Example of sample text input</a:t>
                      </a:r>
                      <a:endParaRPr sz="1400" u="none" strike="noStrike" cap="none"/>
                    </a:p>
                  </a:txBody>
                  <a:tcPr marL="33675" marR="33675" marT="0" marB="0"/>
                </a:tc>
                <a:tc>
                  <a:txBody>
                    <a:bodyPr/>
                    <a:lstStyle/>
                    <a:p>
                      <a:pPr marL="0" marR="0" lvl="0" indent="0" algn="l" rtl="0">
                        <a:lnSpc>
                          <a:spcPct val="100000"/>
                        </a:lnSpc>
                        <a:spcBef>
                          <a:spcPts val="0"/>
                        </a:spcBef>
                        <a:spcAft>
                          <a:spcPts val="0"/>
                        </a:spcAft>
                        <a:buClr>
                          <a:srgbClr val="000000"/>
                        </a:buClr>
                        <a:buSzPts val="1000"/>
                        <a:buFont typeface="Arial"/>
                        <a:buNone/>
                      </a:pPr>
                      <a:r>
                        <a:rPr lang="en-US" sz="1000" b="1" u="none" strike="noStrike" cap="none">
                          <a:latin typeface="Times New Roman"/>
                          <a:ea typeface="Times New Roman"/>
                          <a:cs typeface="Times New Roman"/>
                          <a:sym typeface="Times New Roman"/>
                        </a:rPr>
                        <a:t>Tokenize text</a:t>
                      </a:r>
                      <a:endParaRPr sz="1400" u="none" strike="noStrike" cap="none"/>
                    </a:p>
                  </a:txBody>
                  <a:tcPr marL="33675" marR="33675" marT="0" marB="0"/>
                </a:tc>
                <a:extLst>
                  <a:ext uri="{0D108BD9-81ED-4DB2-BD59-A6C34878D82A}">
                    <a16:rowId xmlns:a16="http://schemas.microsoft.com/office/drawing/2014/main" val="10000"/>
                  </a:ext>
                </a:extLst>
              </a:tr>
              <a:tr h="908575">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Arial"/>
                          <a:ea typeface="Arial"/>
                          <a:cs typeface="Arial"/>
                          <a:sym typeface="Arial"/>
                        </a:rPr>
                        <a:t>এই</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ঘড়ির</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মুখটি</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খুব</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ছোট।</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সাবধান</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হোন</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আমি</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নিশ্চিত</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নই</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যে</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কেন</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তারা</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এটিকে</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ইউনিসেক্স</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ঘড়ি</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বলছে</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কারণ</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কোনও</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লোকই</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এর</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চেয়ে</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ছোট</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কিছু</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চাইবে</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a:t>
                      </a:r>
                      <a:endParaRPr sz="1000" u="none" strike="noStrike" cap="none">
                        <a:latin typeface="Times New Roman"/>
                        <a:ea typeface="Times New Roman"/>
                        <a:cs typeface="Times New Roman"/>
                        <a:sym typeface="Times New Roman"/>
                      </a:endParaRPr>
                    </a:p>
                  </a:txBody>
                  <a:tcPr marL="33675" marR="33675" marT="0" marB="0"/>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Times New Roman"/>
                          <a:ea typeface="Times New Roman"/>
                          <a:cs typeface="Times New Roman"/>
                          <a:sym typeface="Times New Roman"/>
                        </a:rPr>
                        <a:t>‘</a:t>
                      </a:r>
                      <a:r>
                        <a:rPr lang="en-US" sz="1000" u="none" strike="noStrike" cap="none">
                          <a:latin typeface="Arial"/>
                          <a:ea typeface="Arial"/>
                          <a:cs typeface="Arial"/>
                          <a:sym typeface="Arial"/>
                        </a:rPr>
                        <a:t>এই</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endParaRPr sz="1400" u="none" strike="noStrike" cap="none"/>
                    </a:p>
                    <a:p>
                      <a:pPr marL="0" marR="0" lvl="0" indent="0" algn="l" rtl="0">
                        <a:lnSpc>
                          <a:spcPct val="100000"/>
                        </a:lnSpc>
                        <a:spcBef>
                          <a:spcPts val="200"/>
                        </a:spcBef>
                        <a:spcAft>
                          <a:spcPts val="0"/>
                        </a:spcAft>
                        <a:buClr>
                          <a:srgbClr val="000000"/>
                        </a:buClr>
                        <a:buSzPts val="1000"/>
                        <a:buFont typeface="Arial"/>
                        <a:buNone/>
                      </a:pP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ঘড়ির</a:t>
                      </a:r>
                      <a:r>
                        <a:rPr lang="en-US" sz="1000" u="none" strike="noStrike" cap="none">
                          <a:latin typeface="MS Mincho"/>
                          <a:ea typeface="MS Mincho"/>
                          <a:cs typeface="MS Mincho"/>
                          <a:sym typeface="MS Mincho"/>
                        </a:rPr>
                        <a:t>’</a:t>
                      </a:r>
                      <a:endParaRPr sz="1000" u="none" strike="noStrike" cap="none">
                        <a:latin typeface="Times New Roman"/>
                        <a:ea typeface="Times New Roman"/>
                        <a:cs typeface="Times New Roman"/>
                        <a:sym typeface="Times New Roman"/>
                      </a:endParaRPr>
                    </a:p>
                    <a:p>
                      <a:pPr marL="0" marR="0" lvl="0" indent="0" algn="l" rtl="0">
                        <a:lnSpc>
                          <a:spcPct val="100000"/>
                        </a:lnSpc>
                        <a:spcBef>
                          <a:spcPts val="200"/>
                        </a:spcBef>
                        <a:spcAft>
                          <a:spcPts val="0"/>
                        </a:spcAft>
                        <a:buClr>
                          <a:srgbClr val="000000"/>
                        </a:buClr>
                        <a:buSzPts val="1000"/>
                        <a:buFont typeface="Arial"/>
                        <a:buNone/>
                      </a:pPr>
                      <a:r>
                        <a:rPr lang="en-US" sz="1000" u="none" strike="noStrike" cap="none">
                          <a:latin typeface="MS Mincho"/>
                          <a:ea typeface="MS Mincho"/>
                          <a:cs typeface="MS Mincho"/>
                          <a:sym typeface="MS Mincho"/>
                        </a:rPr>
                        <a:t>‘</a:t>
                      </a:r>
                      <a:r>
                        <a:rPr lang="en-US" sz="1000" u="none" strike="noStrike" cap="none">
                          <a:latin typeface="Arial"/>
                          <a:ea typeface="Arial"/>
                          <a:cs typeface="Arial"/>
                          <a:sym typeface="Arial"/>
                        </a:rPr>
                        <a:t>মুখটি</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খুব</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ছোট</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সাবধান</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হোন</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আমি</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নিশ্চিত</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নই</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যে</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কেন</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তারা</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এটিকে</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ইউনিসেক্স</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ঘড়ি</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বলছে</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কারণ</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কোনও</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লোকই</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এর</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চেয়ে</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ছোট</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 </a:t>
                      </a:r>
                      <a:r>
                        <a:rPr lang="en-US" sz="1000" u="none" strike="noStrike" cap="none">
                          <a:latin typeface="Arial"/>
                          <a:ea typeface="Arial"/>
                          <a:cs typeface="Arial"/>
                          <a:sym typeface="Arial"/>
                        </a:rPr>
                        <a:t>কিছু</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চাইবে</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a:t>
                      </a:r>
                      <a:r>
                        <a:rPr lang="en-US" sz="1000" u="none" strike="noStrike" cap="none">
                          <a:latin typeface="MS Mincho"/>
                          <a:ea typeface="MS Mincho"/>
                          <a:cs typeface="MS Mincho"/>
                          <a:sym typeface="MS Mincho"/>
                        </a:rPr>
                        <a:t>‘</a:t>
                      </a:r>
                      <a:endParaRPr sz="1000" u="none" strike="noStrike" cap="none">
                        <a:latin typeface="Times New Roman"/>
                        <a:ea typeface="Times New Roman"/>
                        <a:cs typeface="Times New Roman"/>
                        <a:sym typeface="Times New Roman"/>
                      </a:endParaRPr>
                    </a:p>
                  </a:txBody>
                  <a:tcPr marL="33675" marR="33675" marT="0" marB="0"/>
                </a:tc>
                <a:extLst>
                  <a:ext uri="{0D108BD9-81ED-4DB2-BD59-A6C34878D82A}">
                    <a16:rowId xmlns:a16="http://schemas.microsoft.com/office/drawing/2014/main" val="10001"/>
                  </a:ext>
                </a:extLst>
              </a:tr>
              <a:tr h="867275">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Arial"/>
                          <a:ea typeface="Arial"/>
                          <a:cs typeface="Arial"/>
                          <a:sym typeface="Arial"/>
                        </a:rPr>
                        <a:t>আমি</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যখন</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আমার</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পিএস</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ভিটা</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পেয়েছিলাম</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তখন</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আমি</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এটি</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বিনামূল্যে</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পেয়েছিলাম</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এবং</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এটি</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খুব</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ভাল</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জিনিস</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যেহেতু</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এটি</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অকেজো</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হওয়ার</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পাশেই</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রয়েছে।</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আমি</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এই</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বিষয়ে</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লোকেদের</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মোটেই</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অর্থ</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ব্যয়</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করার</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পরামর্শ</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দেব</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a:t>
                      </a:r>
                      <a:endParaRPr sz="1000" u="none" strike="noStrike" cap="none">
                        <a:latin typeface="Times New Roman"/>
                        <a:ea typeface="Times New Roman"/>
                        <a:cs typeface="Times New Roman"/>
                        <a:sym typeface="Times New Roman"/>
                      </a:endParaRPr>
                    </a:p>
                  </a:txBody>
                  <a:tcPr marL="33675" marR="33675" marT="0" marB="0"/>
                </a:tc>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Times New Roman"/>
                          <a:ea typeface="Times New Roman"/>
                          <a:cs typeface="Times New Roman"/>
                          <a:sym typeface="Times New Roman"/>
                        </a:rPr>
                        <a:t>‘</a:t>
                      </a:r>
                      <a:r>
                        <a:rPr lang="en-US" sz="1000" u="none" strike="noStrike" cap="none">
                          <a:latin typeface="Arial"/>
                          <a:ea typeface="Arial"/>
                          <a:cs typeface="Arial"/>
                          <a:sym typeface="Arial"/>
                        </a:rPr>
                        <a:t>আমি</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যখন</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আমার</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পিএস</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ভিটা</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পেয়েছিলাম</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তখন</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আমি</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এটি</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বিনামূল্যে</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পেয়েছিলাম</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এবং</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এটি</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খুব</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ভাল</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জিনিস</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যেহেতু</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এটি</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অকেজো</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হওয়ার</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পাশেই</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রয়েছে</a:t>
                      </a:r>
                      <a:r>
                        <a:rPr lang="en-US" sz="1000" u="none" strike="noStrike" cap="none">
                          <a:latin typeface="MS Mincho"/>
                          <a:ea typeface="MS Mincho"/>
                          <a:cs typeface="MS Mincho"/>
                          <a:sym typeface="MS Mincho"/>
                        </a:rPr>
                        <a:t>’’</a:t>
                      </a:r>
                      <a:r>
                        <a:rPr lang="en-US" sz="1000" u="none" strike="noStrike" cap="none">
                          <a:latin typeface="Arial"/>
                          <a:ea typeface="Arial"/>
                          <a:cs typeface="Arial"/>
                          <a:sym typeface="Arial"/>
                        </a:rPr>
                        <a:t>।</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আমি</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এই</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বিষয়ে</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লোকেদের</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মোটেই</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অর্থ</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ব্যয়</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করার</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পরামর্শ</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দেব</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a:t>
                      </a:r>
                      <a:r>
                        <a:rPr lang="en-US" sz="1000" u="none" strike="noStrike" cap="none">
                          <a:latin typeface="MS Mincho"/>
                          <a:ea typeface="MS Mincho"/>
                          <a:cs typeface="MS Mincho"/>
                          <a:sym typeface="MS Mincho"/>
                        </a:rPr>
                        <a:t>‘</a:t>
                      </a:r>
                      <a:endParaRPr sz="1000" u="none" strike="noStrike" cap="none">
                        <a:latin typeface="Times New Roman"/>
                        <a:ea typeface="Times New Roman"/>
                        <a:cs typeface="Times New Roman"/>
                        <a:sym typeface="Times New Roman"/>
                      </a:endParaRPr>
                    </a:p>
                  </a:txBody>
                  <a:tcPr marL="33675" marR="33675" marT="0" marB="0"/>
                </a:tc>
                <a:extLst>
                  <a:ext uri="{0D108BD9-81ED-4DB2-BD59-A6C34878D82A}">
                    <a16:rowId xmlns:a16="http://schemas.microsoft.com/office/drawing/2014/main" val="10002"/>
                  </a:ext>
                </a:extLst>
              </a:tr>
            </a:tbl>
          </a:graphicData>
        </a:graphic>
      </p:graphicFrame>
      <p:sp>
        <p:nvSpPr>
          <p:cNvPr id="271" name="Google Shape;271;p32"/>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Arial"/>
              <a:buChar char="•"/>
            </a:pPr>
            <a:r>
              <a:rPr lang="en-US"/>
              <a:t>Tokenization is a technique that splits the text into tokens </a:t>
            </a:r>
            <a:endParaRPr/>
          </a:p>
          <a:p>
            <a:pPr marL="285750" lvl="0" indent="-285750" algn="l" rtl="0">
              <a:lnSpc>
                <a:spcPct val="100000"/>
              </a:lnSpc>
              <a:spcBef>
                <a:spcPts val="1000"/>
              </a:spcBef>
              <a:spcAft>
                <a:spcPts val="0"/>
              </a:spcAft>
              <a:buSzPts val="1400"/>
              <a:buFont typeface="Arial"/>
              <a:buChar char="•"/>
            </a:pPr>
            <a:r>
              <a:rPr lang="en-US"/>
              <a:t>there are two kinds of tokenization one is word tokenization and another is sentence tokenization. </a:t>
            </a:r>
            <a:endParaRPr/>
          </a:p>
          <a:p>
            <a:pPr marL="285750" lvl="0" indent="-285750" algn="l" rtl="0">
              <a:lnSpc>
                <a:spcPct val="100000"/>
              </a:lnSpc>
              <a:spcBef>
                <a:spcPts val="1000"/>
              </a:spcBef>
              <a:spcAft>
                <a:spcPts val="0"/>
              </a:spcAft>
              <a:buSzPts val="1400"/>
              <a:buFont typeface="Arial"/>
              <a:buChar char="•"/>
            </a:pPr>
            <a:r>
              <a:rPr lang="en-US"/>
              <a:t>Sentence tokenization split the sentence into single words. </a:t>
            </a:r>
            <a:endParaRPr/>
          </a:p>
          <a:p>
            <a:pPr marL="285750" lvl="0" indent="-285750" algn="l" rtl="0">
              <a:lnSpc>
                <a:spcPct val="100000"/>
              </a:lnSpc>
              <a:spcBef>
                <a:spcPts val="1000"/>
              </a:spcBef>
              <a:spcAft>
                <a:spcPts val="0"/>
              </a:spcAft>
              <a:buSzPts val="1400"/>
              <a:buFont typeface="Arial"/>
              <a:buChar char="•"/>
            </a:pPr>
            <a:r>
              <a:rPr lang="en-US"/>
              <a:t>Word tokenization split the words into single characters.</a:t>
            </a:r>
            <a:endParaRPr/>
          </a:p>
          <a:p>
            <a:pPr marL="285750" lvl="0" indent="-285750" algn="l" rtl="0">
              <a:lnSpc>
                <a:spcPct val="100000"/>
              </a:lnSpc>
              <a:spcBef>
                <a:spcPts val="1000"/>
              </a:spcBef>
              <a:spcAft>
                <a:spcPts val="0"/>
              </a:spcAft>
              <a:buSzPts val="1400"/>
              <a:buFont typeface="Noto Sans Symbols"/>
              <a:buChar char="⮚"/>
            </a:pPr>
            <a:r>
              <a:rPr lang="en-US"/>
              <a:t>Why tokenization</a:t>
            </a:r>
            <a:endParaRPr/>
          </a:p>
          <a:p>
            <a:pPr marL="285750" lvl="0" indent="-285750" algn="l" rtl="0">
              <a:lnSpc>
                <a:spcPct val="100000"/>
              </a:lnSpc>
              <a:spcBef>
                <a:spcPts val="1000"/>
              </a:spcBef>
              <a:spcAft>
                <a:spcPts val="0"/>
              </a:spcAft>
              <a:buSzPts val="1400"/>
              <a:buFont typeface="Noto Sans Symbols"/>
              <a:buChar char="⮚"/>
            </a:pPr>
            <a:r>
              <a:rPr lang="en-US"/>
              <a:t>For modeling text </a:t>
            </a:r>
            <a:endParaRPr/>
          </a:p>
        </p:txBody>
      </p:sp>
      <p:sp>
        <p:nvSpPr>
          <p:cNvPr id="272" name="Google Shape;272;p3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76"/>
        <p:cNvGrpSpPr/>
        <p:nvPr/>
      </p:nvGrpSpPr>
      <p:grpSpPr>
        <a:xfrm>
          <a:off x="0" y="0"/>
          <a:ext cx="0" cy="0"/>
          <a:chOff x="0" y="0"/>
          <a:chExt cx="0" cy="0"/>
        </a:xfrm>
      </p:grpSpPr>
      <p:sp>
        <p:nvSpPr>
          <p:cNvPr id="277" name="Google Shape;277;p33"/>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2000"/>
              <a:buFont typeface="Century Gothic"/>
              <a:buNone/>
            </a:pPr>
            <a:r>
              <a:rPr lang="en-US" sz="3600"/>
              <a:t>Removing Punctuation</a:t>
            </a:r>
            <a:endParaRPr sz="3600"/>
          </a:p>
        </p:txBody>
      </p:sp>
      <p:graphicFrame>
        <p:nvGraphicFramePr>
          <p:cNvPr id="278" name="Google Shape;278;p33"/>
          <p:cNvGraphicFramePr/>
          <p:nvPr/>
        </p:nvGraphicFramePr>
        <p:xfrm>
          <a:off x="6530047" y="3310058"/>
          <a:ext cx="5181600" cy="1615450"/>
        </p:xfrm>
        <a:graphic>
          <a:graphicData uri="http://schemas.openxmlformats.org/drawingml/2006/table">
            <a:tbl>
              <a:tblPr firstRow="1" bandRow="1">
                <a:noFill/>
                <a:tableStyleId>{0D3ACFAF-7344-45F2-875F-92B75DA577AD}</a:tableStyleId>
              </a:tblPr>
              <a:tblGrid>
                <a:gridCol w="2590800">
                  <a:extLst>
                    <a:ext uri="{9D8B030D-6E8A-4147-A177-3AD203B41FA5}">
                      <a16:colId xmlns:a16="http://schemas.microsoft.com/office/drawing/2014/main" val="20000"/>
                    </a:ext>
                  </a:extLst>
                </a:gridCol>
                <a:gridCol w="2590800">
                  <a:extLst>
                    <a:ext uri="{9D8B030D-6E8A-4147-A177-3AD203B41FA5}">
                      <a16:colId xmlns:a16="http://schemas.microsoft.com/office/drawing/2014/main" val="20001"/>
                    </a:ext>
                  </a:extLst>
                </a:gridCol>
              </a:tblGrid>
              <a:tr h="370850">
                <a:tc>
                  <a:txBody>
                    <a:bodyPr/>
                    <a:lstStyle/>
                    <a:p>
                      <a:pPr marL="0" marR="0" lvl="0" indent="0" algn="l" rtl="0">
                        <a:lnSpc>
                          <a:spcPct val="100000"/>
                        </a:lnSpc>
                        <a:spcBef>
                          <a:spcPts val="0"/>
                        </a:spcBef>
                        <a:spcAft>
                          <a:spcPts val="0"/>
                        </a:spcAft>
                        <a:buClr>
                          <a:srgbClr val="000000"/>
                        </a:buClr>
                        <a:buSzPts val="1000"/>
                        <a:buFont typeface="Arial"/>
                        <a:buNone/>
                      </a:pPr>
                      <a:r>
                        <a:rPr lang="en-US" sz="1000" b="1" u="none" strike="noStrike" cap="none">
                          <a:latin typeface="Times New Roman"/>
                          <a:ea typeface="Times New Roman"/>
                          <a:cs typeface="Times New Roman"/>
                          <a:sym typeface="Times New Roman"/>
                        </a:rPr>
                        <a:t>Sample input of text</a:t>
                      </a:r>
                      <a:endParaRPr sz="1400" u="none" strike="noStrike" cap="none"/>
                    </a:p>
                  </a:txBody>
                  <a:tcPr marL="33675" marR="33675" marT="0" marB="0"/>
                </a:tc>
                <a:tc>
                  <a:txBody>
                    <a:bodyPr/>
                    <a:lstStyle/>
                    <a:p>
                      <a:pPr marL="0" marR="0" lvl="0" indent="0" algn="l" rtl="0">
                        <a:lnSpc>
                          <a:spcPct val="100000"/>
                        </a:lnSpc>
                        <a:spcBef>
                          <a:spcPts val="0"/>
                        </a:spcBef>
                        <a:spcAft>
                          <a:spcPts val="0"/>
                        </a:spcAft>
                        <a:buClr>
                          <a:srgbClr val="000000"/>
                        </a:buClr>
                        <a:buSzPts val="1000"/>
                        <a:buFont typeface="Arial"/>
                        <a:buNone/>
                      </a:pPr>
                      <a:r>
                        <a:rPr lang="en-US" sz="1000" b="1" u="none" strike="noStrike" cap="none">
                          <a:latin typeface="Times New Roman"/>
                          <a:ea typeface="Times New Roman"/>
                          <a:cs typeface="Times New Roman"/>
                          <a:sym typeface="Times New Roman"/>
                        </a:rPr>
                        <a:t>After  remove punctuation</a:t>
                      </a:r>
                      <a:endParaRPr sz="1400" u="none" strike="noStrike" cap="none"/>
                    </a:p>
                  </a:txBody>
                  <a:tcPr marL="33675" marR="33675" marT="0" marB="0"/>
                </a:tc>
                <a:extLst>
                  <a:ext uri="{0D108BD9-81ED-4DB2-BD59-A6C34878D82A}">
                    <a16:rowId xmlns:a16="http://schemas.microsoft.com/office/drawing/2014/main" val="10000"/>
                  </a:ext>
                </a:extLst>
              </a:tr>
              <a:tr h="969375">
                <a:tc>
                  <a:txBody>
                    <a:bodyPr/>
                    <a:lstStyle/>
                    <a:p>
                      <a:pPr marL="0" marR="0" lvl="0" indent="0" algn="l" rtl="0">
                        <a:lnSpc>
                          <a:spcPct val="100000"/>
                        </a:lnSpc>
                        <a:spcBef>
                          <a:spcPts val="0"/>
                        </a:spcBef>
                        <a:spcAft>
                          <a:spcPts val="0"/>
                        </a:spcAft>
                        <a:buClr>
                          <a:srgbClr val="000000"/>
                        </a:buClr>
                        <a:buSzPts val="1000"/>
                        <a:buFont typeface="Arial"/>
                        <a:buNone/>
                      </a:pPr>
                      <a:r>
                        <a:rPr lang="en-US" sz="1000" u="none" strike="noStrike" cap="none">
                          <a:latin typeface="Arial"/>
                          <a:ea typeface="Arial"/>
                          <a:cs typeface="Arial"/>
                          <a:sym typeface="Arial"/>
                        </a:rPr>
                        <a:t>এই</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ঘড়ির</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মুখটি</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খুব</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ছোট।</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সাবধান</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হোন</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আমি</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নিশ্চিত</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নই</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যে</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কেন</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তারা</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এটিকে</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ইউনিসেক্স</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ঘড়ি</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বলছে</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কারণ</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কোনও</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লোকই</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এর</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চেয়ে</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ছোট</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কিছু</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চাইবে</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a:t>
                      </a:r>
                      <a:endParaRPr sz="1000" u="none" strike="noStrike" cap="none">
                        <a:latin typeface="Times New Roman"/>
                        <a:ea typeface="Times New Roman"/>
                        <a:cs typeface="Times New Roman"/>
                        <a:sym typeface="Times New Roman"/>
                      </a:endParaRPr>
                    </a:p>
                  </a:txBody>
                  <a:tcPr marL="33675" marR="33675" marT="0" marB="0"/>
                </a:tc>
                <a:tc>
                  <a:txBody>
                    <a:bodyPr/>
                    <a:lstStyle/>
                    <a:p>
                      <a:pPr marL="342900" marR="0" lvl="0" indent="-342900" algn="l" rtl="0">
                        <a:lnSpc>
                          <a:spcPct val="100000"/>
                        </a:lnSpc>
                        <a:spcBef>
                          <a:spcPts val="0"/>
                        </a:spcBef>
                        <a:spcAft>
                          <a:spcPts val="0"/>
                        </a:spcAft>
                        <a:buClr>
                          <a:schemeClr val="dk1"/>
                        </a:buClr>
                        <a:buSzPts val="1000"/>
                        <a:buFont typeface="Noto Sans Symbols"/>
                        <a:buChar char="▪"/>
                      </a:pPr>
                      <a:r>
                        <a:rPr lang="en-US" sz="1000" u="none" strike="noStrike" cap="none">
                          <a:latin typeface="Times New Roman"/>
                          <a:ea typeface="Times New Roman"/>
                          <a:cs typeface="Times New Roman"/>
                          <a:sym typeface="Times New Roman"/>
                        </a:rPr>
                        <a:t>‘</a:t>
                      </a:r>
                      <a:r>
                        <a:rPr lang="en-US" sz="1000" u="none" strike="noStrike" cap="none">
                          <a:latin typeface="Arial"/>
                          <a:ea typeface="Arial"/>
                          <a:cs typeface="Arial"/>
                          <a:sym typeface="Arial"/>
                        </a:rPr>
                        <a:t>এই</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endParaRPr sz="1400" u="none" strike="noStrike" cap="none"/>
                    </a:p>
                    <a:p>
                      <a:pPr marL="342900" marR="0" lvl="0" indent="-342900" algn="l" rtl="0">
                        <a:lnSpc>
                          <a:spcPct val="100000"/>
                        </a:lnSpc>
                        <a:spcBef>
                          <a:spcPts val="100"/>
                        </a:spcBef>
                        <a:spcAft>
                          <a:spcPts val="0"/>
                        </a:spcAft>
                        <a:buClr>
                          <a:schemeClr val="dk1"/>
                        </a:buClr>
                        <a:buSzPts val="1000"/>
                        <a:buFont typeface="Noto Sans Symbols"/>
                        <a:buChar char="▪"/>
                      </a:pP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ঘড়ির</a:t>
                      </a:r>
                      <a:r>
                        <a:rPr lang="en-US" sz="1000" u="none" strike="noStrike" cap="none">
                          <a:latin typeface="MS Mincho"/>
                          <a:ea typeface="MS Mincho"/>
                          <a:cs typeface="MS Mincho"/>
                          <a:sym typeface="MS Mincho"/>
                        </a:rPr>
                        <a:t>’</a:t>
                      </a:r>
                      <a:endParaRPr sz="1000" u="none" strike="noStrike" cap="none">
                        <a:latin typeface="Times New Roman"/>
                        <a:ea typeface="Times New Roman"/>
                        <a:cs typeface="Times New Roman"/>
                        <a:sym typeface="Times New Roman"/>
                      </a:endParaRPr>
                    </a:p>
                    <a:p>
                      <a:pPr marL="342900" marR="0" lvl="0" indent="-342900" algn="l" rtl="0">
                        <a:lnSpc>
                          <a:spcPct val="100000"/>
                        </a:lnSpc>
                        <a:spcBef>
                          <a:spcPts val="100"/>
                        </a:spcBef>
                        <a:spcAft>
                          <a:spcPts val="0"/>
                        </a:spcAft>
                        <a:buClr>
                          <a:schemeClr val="dk1"/>
                        </a:buClr>
                        <a:buSzPts val="1000"/>
                        <a:buFont typeface="Noto Sans Symbols"/>
                        <a:buChar char="▪"/>
                      </a:pPr>
                      <a:r>
                        <a:rPr lang="en-US" sz="1000" u="none" strike="noStrike" cap="none">
                          <a:latin typeface="MS Mincho"/>
                          <a:ea typeface="MS Mincho"/>
                          <a:cs typeface="MS Mincho"/>
                          <a:sym typeface="MS Mincho"/>
                        </a:rPr>
                        <a:t>‘</a:t>
                      </a:r>
                      <a:r>
                        <a:rPr lang="en-US" sz="1000" u="none" strike="noStrike" cap="none">
                          <a:latin typeface="Arial"/>
                          <a:ea typeface="Arial"/>
                          <a:cs typeface="Arial"/>
                          <a:sym typeface="Arial"/>
                        </a:rPr>
                        <a:t>মুখটি</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খুব</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ছোট</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সাবধান</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হোন</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আমি</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নিশ্চিত</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নই</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যে</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কেন</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তারা</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এটিকে</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ইউনিসেক্স</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ঘড়ি</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বলছে</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কারণ</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কোনও</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লোকই</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এর</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চেয়ে</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ছোট</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 </a:t>
                      </a:r>
                      <a:r>
                        <a:rPr lang="en-US" sz="1000" u="none" strike="noStrike" cap="none">
                          <a:latin typeface="Arial"/>
                          <a:ea typeface="Arial"/>
                          <a:cs typeface="Arial"/>
                          <a:sym typeface="Arial"/>
                        </a:rPr>
                        <a:t>কিছু</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চাইবে</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a:t>
                      </a:r>
                      <a:r>
                        <a:rPr lang="en-US" sz="1000" u="none" strike="noStrike" cap="none">
                          <a:latin typeface="MS Mincho"/>
                          <a:ea typeface="MS Mincho"/>
                          <a:cs typeface="MS Mincho"/>
                          <a:sym typeface="MS Mincho"/>
                        </a:rPr>
                        <a:t>’</a:t>
                      </a:r>
                      <a:endParaRPr sz="1000" u="none" strike="noStrike" cap="none">
                        <a:latin typeface="Times New Roman"/>
                        <a:ea typeface="Times New Roman"/>
                        <a:cs typeface="Times New Roman"/>
                        <a:sym typeface="Times New Roman"/>
                      </a:endParaRPr>
                    </a:p>
                  </a:txBody>
                  <a:tcPr marL="33675" marR="33675" marT="0" marB="0"/>
                </a:tc>
                <a:extLst>
                  <a:ext uri="{0D108BD9-81ED-4DB2-BD59-A6C34878D82A}">
                    <a16:rowId xmlns:a16="http://schemas.microsoft.com/office/drawing/2014/main" val="10001"/>
                  </a:ext>
                </a:extLst>
              </a:tr>
            </a:tbl>
          </a:graphicData>
        </a:graphic>
      </p:graphicFrame>
      <p:sp>
        <p:nvSpPr>
          <p:cNvPr id="279" name="Google Shape;279;p33"/>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Noto Sans Symbols"/>
              <a:buChar char="⮚"/>
            </a:pPr>
            <a:r>
              <a:rPr lang="en-US"/>
              <a:t>Punctuation marks make a document in a readable format, those punctuation having no importance on text classification.</a:t>
            </a:r>
            <a:endParaRPr/>
          </a:p>
          <a:p>
            <a:pPr marL="285750" lvl="0" indent="-285750" algn="l" rtl="0">
              <a:lnSpc>
                <a:spcPct val="100000"/>
              </a:lnSpc>
              <a:spcBef>
                <a:spcPts val="1000"/>
              </a:spcBef>
              <a:spcAft>
                <a:spcPts val="0"/>
              </a:spcAft>
              <a:buSzPts val="1400"/>
              <a:buFont typeface="Noto Sans Symbols"/>
              <a:buChar char="⮚"/>
            </a:pPr>
            <a:r>
              <a:rPr lang="en-US"/>
              <a:t>A clean text is easy to processed</a:t>
            </a:r>
            <a:endParaRPr/>
          </a:p>
        </p:txBody>
      </p:sp>
      <p:sp>
        <p:nvSpPr>
          <p:cNvPr id="280" name="Google Shape;280;p3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16</a:t>
            </a:fl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35"/>
          <p:cNvSpPr txBox="1">
            <a:spLocks noGrp="1"/>
          </p:cNvSpPr>
          <p:nvPr>
            <p:ph type="title"/>
          </p:nvPr>
        </p:nvSpPr>
        <p:spPr>
          <a:xfrm>
            <a:off x="2589212" y="446088"/>
            <a:ext cx="9177218" cy="976312"/>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sz="3600" dirty="0"/>
              <a:t>Remove Digits</a:t>
            </a:r>
            <a:endParaRPr sz="3600" dirty="0"/>
          </a:p>
        </p:txBody>
      </p:sp>
      <p:sp>
        <p:nvSpPr>
          <p:cNvPr id="296" name="Google Shape;296;p35"/>
          <p:cNvSpPr txBox="1">
            <a:spLocks noGrp="1"/>
          </p:cNvSpPr>
          <p:nvPr>
            <p:ph type="body" idx="2"/>
          </p:nvPr>
        </p:nvSpPr>
        <p:spPr>
          <a:xfrm>
            <a:off x="2589212" y="1598613"/>
            <a:ext cx="7286308" cy="4295750"/>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Arial"/>
              <a:buChar char="•"/>
            </a:pPr>
            <a:r>
              <a:rPr lang="en-US" dirty="0"/>
              <a:t>The  </a:t>
            </a:r>
            <a:r>
              <a:rPr lang="en-US" dirty="0">
                <a:effectLst/>
                <a:latin typeface="Century Gothic" panose="020B0502020202020204" pitchFamily="34" charset="0"/>
                <a:ea typeface="Times New Roman" panose="02020603050405020304" pitchFamily="18" charset="0"/>
              </a:rPr>
              <a:t>datasets are based on Bangla product review, these reviews contain some English Or Bangla numeric symbol which has no significant meaning in the text. This symbol can make an effect on data redundancy which can make an impact on the negative results, it has to be.</a:t>
            </a:r>
            <a:endParaRPr lang="en-US" dirty="0"/>
          </a:p>
        </p:txBody>
      </p:sp>
      <p:sp>
        <p:nvSpPr>
          <p:cNvPr id="297" name="Google Shape;297;p3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17</a:t>
            </a:fld>
            <a:endParaRPr/>
          </a:p>
        </p:txBody>
      </p:sp>
    </p:spTree>
    <p:extLst>
      <p:ext uri="{BB962C8B-B14F-4D97-AF65-F5344CB8AC3E}">
        <p14:creationId xmlns:p14="http://schemas.microsoft.com/office/powerpoint/2010/main" val="33989656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34"/>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2000"/>
              <a:buFont typeface="Century Gothic"/>
              <a:buNone/>
            </a:pPr>
            <a:r>
              <a:rPr lang="en-US" sz="3600"/>
              <a:t>Remove Stop Word</a:t>
            </a:r>
            <a:endParaRPr sz="3600"/>
          </a:p>
        </p:txBody>
      </p:sp>
      <p:graphicFrame>
        <p:nvGraphicFramePr>
          <p:cNvPr id="287" name="Google Shape;287;p34"/>
          <p:cNvGraphicFramePr/>
          <p:nvPr/>
        </p:nvGraphicFramePr>
        <p:xfrm>
          <a:off x="6340266" y="3680994"/>
          <a:ext cx="5182050" cy="1685250"/>
        </p:xfrm>
        <a:graphic>
          <a:graphicData uri="http://schemas.openxmlformats.org/drawingml/2006/table">
            <a:tbl>
              <a:tblPr firstRow="1" bandRow="1">
                <a:noFill/>
                <a:tableStyleId>{0D3ACFAF-7344-45F2-875F-92B75DA577AD}</a:tableStyleId>
              </a:tblPr>
              <a:tblGrid>
                <a:gridCol w="2591025">
                  <a:extLst>
                    <a:ext uri="{9D8B030D-6E8A-4147-A177-3AD203B41FA5}">
                      <a16:colId xmlns:a16="http://schemas.microsoft.com/office/drawing/2014/main" val="20000"/>
                    </a:ext>
                  </a:extLst>
                </a:gridCol>
                <a:gridCol w="2591025">
                  <a:extLst>
                    <a:ext uri="{9D8B030D-6E8A-4147-A177-3AD203B41FA5}">
                      <a16:colId xmlns:a16="http://schemas.microsoft.com/office/drawing/2014/main" val="20001"/>
                    </a:ext>
                  </a:extLst>
                </a:gridCol>
              </a:tblGrid>
              <a:tr h="842625">
                <a:tc>
                  <a:txBody>
                    <a:bodyPr/>
                    <a:lstStyle/>
                    <a:p>
                      <a:pPr marL="0" marR="0" lvl="0" indent="0" algn="l" rtl="0">
                        <a:lnSpc>
                          <a:spcPct val="115000"/>
                        </a:lnSpc>
                        <a:spcBef>
                          <a:spcPts val="0"/>
                        </a:spcBef>
                        <a:spcAft>
                          <a:spcPts val="0"/>
                        </a:spcAft>
                        <a:buClr>
                          <a:srgbClr val="000000"/>
                        </a:buClr>
                        <a:buSzPts val="1000"/>
                        <a:buFont typeface="Arial"/>
                        <a:buNone/>
                      </a:pPr>
                      <a:r>
                        <a:rPr lang="en-US" sz="1000" b="1" u="none" strike="noStrike" cap="none">
                          <a:latin typeface="Times New Roman"/>
                          <a:ea typeface="Times New Roman"/>
                          <a:cs typeface="Times New Roman"/>
                          <a:sym typeface="Times New Roman"/>
                        </a:rPr>
                        <a:t>Bangla Stop Word</a:t>
                      </a:r>
                      <a:endParaRPr sz="1000" b="1" u="none" strike="noStrike" cap="none">
                        <a:latin typeface="Times New Roman"/>
                        <a:ea typeface="Times New Roman"/>
                        <a:cs typeface="Times New Roman"/>
                        <a:sym typeface="Times New Roman"/>
                      </a:endParaRPr>
                    </a:p>
                  </a:txBody>
                  <a:tcPr marL="36300" marR="36300" marT="0" marB="0"/>
                </a:tc>
                <a:tc>
                  <a:txBody>
                    <a:bodyPr/>
                    <a:lstStyle/>
                    <a:p>
                      <a:pPr marL="0" marR="0" lvl="0" indent="0" algn="l" rtl="0">
                        <a:lnSpc>
                          <a:spcPct val="115000"/>
                        </a:lnSpc>
                        <a:spcBef>
                          <a:spcPts val="0"/>
                        </a:spcBef>
                        <a:spcAft>
                          <a:spcPts val="0"/>
                        </a:spcAft>
                        <a:buClr>
                          <a:srgbClr val="000000"/>
                        </a:buClr>
                        <a:buSzPts val="1000"/>
                        <a:buFont typeface="Arial"/>
                        <a:buNone/>
                      </a:pPr>
                      <a:r>
                        <a:rPr lang="en-US" sz="1000" b="1" u="none" strike="noStrike" cap="none">
                          <a:latin typeface="Times New Roman"/>
                          <a:ea typeface="Times New Roman"/>
                          <a:cs typeface="Times New Roman"/>
                          <a:sym typeface="Times New Roman"/>
                        </a:rPr>
                        <a:t>After Removing Stopword</a:t>
                      </a:r>
                      <a:endParaRPr sz="1000" b="1" u="none" strike="noStrike" cap="none">
                        <a:latin typeface="Times New Roman"/>
                        <a:ea typeface="Times New Roman"/>
                        <a:cs typeface="Times New Roman"/>
                        <a:sym typeface="Times New Roman"/>
                      </a:endParaRPr>
                    </a:p>
                  </a:txBody>
                  <a:tcPr marL="36300" marR="36300" marT="0" marB="0"/>
                </a:tc>
                <a:extLst>
                  <a:ext uri="{0D108BD9-81ED-4DB2-BD59-A6C34878D82A}">
                    <a16:rowId xmlns:a16="http://schemas.microsoft.com/office/drawing/2014/main" val="10000"/>
                  </a:ext>
                </a:extLst>
              </a:tr>
              <a:tr h="842625">
                <a:tc>
                  <a:txBody>
                    <a:bodyPr/>
                    <a:lstStyle/>
                    <a:p>
                      <a:pPr marL="0" marR="0" lvl="0" indent="0" algn="l" rtl="0">
                        <a:lnSpc>
                          <a:spcPct val="115000"/>
                        </a:lnSpc>
                        <a:spcBef>
                          <a:spcPts val="0"/>
                        </a:spcBef>
                        <a:spcAft>
                          <a:spcPts val="0"/>
                        </a:spcAft>
                        <a:buClr>
                          <a:srgbClr val="000000"/>
                        </a:buClr>
                        <a:buSzPts val="1000"/>
                        <a:buFont typeface="Arial"/>
                        <a:buNone/>
                      </a:pPr>
                      <a:r>
                        <a:rPr lang="en-US" sz="1000" u="none" strike="noStrike" cap="none">
                          <a:latin typeface="Arial"/>
                          <a:ea typeface="Arial"/>
                          <a:cs typeface="Arial"/>
                          <a:sym typeface="Arial"/>
                        </a:rPr>
                        <a:t>এই</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ঘড়ির</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মুখটি</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খুব</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ছোট।</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সাবধান</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হোন</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আমি</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নিশ্চিত</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নই</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যে</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কেন</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তারা</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এটিকে</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ইউনিসেক্স</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ঘড়ি</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বলছে</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কারণ</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কোনও</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লোকই</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এর</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চেয়ে</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ছোট</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কিছু</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চাইবে</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a:t>
                      </a:r>
                      <a:endParaRPr sz="1000" u="none" strike="noStrike" cap="none">
                        <a:latin typeface="Times New Roman"/>
                        <a:ea typeface="Times New Roman"/>
                        <a:cs typeface="Times New Roman"/>
                        <a:sym typeface="Times New Roman"/>
                      </a:endParaRPr>
                    </a:p>
                  </a:txBody>
                  <a:tcPr marL="36300" marR="36300" marT="0" marB="0"/>
                </a:tc>
                <a:tc>
                  <a:txBody>
                    <a:bodyPr/>
                    <a:lstStyle/>
                    <a:p>
                      <a:pPr marL="0" marR="0" lvl="0" indent="0" algn="l" rtl="0">
                        <a:lnSpc>
                          <a:spcPct val="115000"/>
                        </a:lnSpc>
                        <a:spcBef>
                          <a:spcPts val="0"/>
                        </a:spcBef>
                        <a:spcAft>
                          <a:spcPts val="0"/>
                        </a:spcAft>
                        <a:buClr>
                          <a:srgbClr val="000000"/>
                        </a:buClr>
                        <a:buSzPts val="1000"/>
                        <a:buFont typeface="Arial"/>
                        <a:buNone/>
                      </a:pPr>
                      <a:r>
                        <a:rPr lang="en-US" sz="1000" u="none" strike="noStrike" cap="none">
                          <a:latin typeface="Times New Roman"/>
                          <a:ea typeface="Times New Roman"/>
                          <a:cs typeface="Times New Roman"/>
                          <a:sym typeface="Times New Roman"/>
                        </a:rPr>
                        <a:t>‘</a:t>
                      </a:r>
                      <a:r>
                        <a:rPr lang="en-US" sz="1000" u="none" strike="noStrike" cap="none">
                          <a:latin typeface="Arial"/>
                          <a:ea typeface="Arial"/>
                          <a:cs typeface="Arial"/>
                          <a:sym typeface="Arial"/>
                        </a:rPr>
                        <a:t>ঘড়ির</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মুখটি</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ছোট</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সাবধান</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হোন</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নিশ্চিত</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এটিকে</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ইউনিসেক্স</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ঘড়ি</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কোনও</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লোকই</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ছোট</a:t>
                      </a:r>
                      <a:r>
                        <a:rPr lang="en-US" sz="1000" u="none" strike="noStrike" cap="none">
                          <a:latin typeface="MS Mincho"/>
                          <a:ea typeface="MS Mincho"/>
                          <a:cs typeface="MS Mincho"/>
                          <a:sym typeface="MS Mincho"/>
                        </a:rPr>
                        <a:t>’</a:t>
                      </a:r>
                      <a:r>
                        <a:rPr lang="en-US" sz="1000" u="none" strike="noStrike" cap="none">
                          <a:latin typeface="Times New Roman"/>
                          <a:ea typeface="Times New Roman"/>
                          <a:cs typeface="Times New Roman"/>
                          <a:sym typeface="Times New Roman"/>
                        </a:rPr>
                        <a:t> ‘</a:t>
                      </a:r>
                      <a:r>
                        <a:rPr lang="en-US" sz="1000" u="none" strike="noStrike" cap="none">
                          <a:latin typeface="Arial"/>
                          <a:ea typeface="Arial"/>
                          <a:cs typeface="Arial"/>
                          <a:sym typeface="Arial"/>
                        </a:rPr>
                        <a:t>চাইবে</a:t>
                      </a:r>
                      <a:r>
                        <a:rPr lang="en-US" sz="1000" u="none" strike="noStrike" cap="none">
                          <a:latin typeface="MS Mincho"/>
                          <a:ea typeface="MS Mincho"/>
                          <a:cs typeface="MS Mincho"/>
                          <a:sym typeface="MS Mincho"/>
                        </a:rPr>
                        <a:t>’</a:t>
                      </a:r>
                      <a:endParaRPr sz="1000" u="none" strike="noStrike" cap="none">
                        <a:latin typeface="Times New Roman"/>
                        <a:ea typeface="Times New Roman"/>
                        <a:cs typeface="Times New Roman"/>
                        <a:sym typeface="Times New Roman"/>
                      </a:endParaRPr>
                    </a:p>
                  </a:txBody>
                  <a:tcPr marL="36300" marR="36300" marT="0" marB="0"/>
                </a:tc>
                <a:extLst>
                  <a:ext uri="{0D108BD9-81ED-4DB2-BD59-A6C34878D82A}">
                    <a16:rowId xmlns:a16="http://schemas.microsoft.com/office/drawing/2014/main" val="10001"/>
                  </a:ext>
                </a:extLst>
              </a:tr>
            </a:tbl>
          </a:graphicData>
        </a:graphic>
      </p:graphicFrame>
      <p:sp>
        <p:nvSpPr>
          <p:cNvPr id="288" name="Google Shape;288;p34"/>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Arial"/>
              <a:buChar char="•"/>
            </a:pPr>
            <a:r>
              <a:rPr lang="en-US"/>
              <a:t>Stop words are a list of those words which are frequently used in a sentence. In-text mining we often worked with removing stop words</a:t>
            </a:r>
            <a:endParaRPr/>
          </a:p>
          <a:p>
            <a:pPr marL="285750" lvl="0" indent="-285750" algn="l" rtl="0">
              <a:lnSpc>
                <a:spcPct val="100000"/>
              </a:lnSpc>
              <a:spcBef>
                <a:spcPts val="1000"/>
              </a:spcBef>
              <a:spcAft>
                <a:spcPts val="0"/>
              </a:spcAft>
              <a:buSzPts val="1400"/>
              <a:buFont typeface="Arial"/>
              <a:buChar char="•"/>
            </a:pPr>
            <a:r>
              <a:rPr lang="en-US"/>
              <a:t>Without stop word text can be processed with focused words.</a:t>
            </a:r>
            <a:endParaRPr/>
          </a:p>
          <a:p>
            <a:pPr marL="285750" lvl="0" indent="-285750" algn="l" rtl="0">
              <a:lnSpc>
                <a:spcPct val="100000"/>
              </a:lnSpc>
              <a:spcBef>
                <a:spcPts val="1000"/>
              </a:spcBef>
              <a:spcAft>
                <a:spcPts val="0"/>
              </a:spcAft>
              <a:buSzPts val="1400"/>
              <a:buFont typeface="Arial"/>
              <a:buChar char="•"/>
            </a:pPr>
            <a:r>
              <a:rPr lang="en-US"/>
              <a:t> In the Bangla language there are so many stop words, we have listed down 335 Stop words, and we worked throughout it.</a:t>
            </a:r>
            <a:endParaRPr/>
          </a:p>
          <a:p>
            <a:pPr marL="285750" lvl="0" indent="-196850" algn="l" rtl="0">
              <a:lnSpc>
                <a:spcPct val="100000"/>
              </a:lnSpc>
              <a:spcBef>
                <a:spcPts val="1000"/>
              </a:spcBef>
              <a:spcAft>
                <a:spcPts val="0"/>
              </a:spcAft>
              <a:buSzPts val="1400"/>
              <a:buFont typeface="Arial"/>
              <a:buNone/>
            </a:pPr>
            <a:endParaRPr/>
          </a:p>
        </p:txBody>
      </p:sp>
      <p:sp>
        <p:nvSpPr>
          <p:cNvPr id="289" name="Google Shape;289;p3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18</a:t>
            </a:fl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7"/>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2000"/>
              <a:buFont typeface="Century Gothic"/>
              <a:buNone/>
            </a:pPr>
            <a:r>
              <a:rPr lang="en-US" sz="3600"/>
              <a:t>Text to Sequence</a:t>
            </a:r>
            <a:endParaRPr sz="3600"/>
          </a:p>
        </p:txBody>
      </p:sp>
      <p:pic>
        <p:nvPicPr>
          <p:cNvPr id="310" name="Google Shape;310;p37"/>
          <p:cNvPicPr preferRelativeResize="0">
            <a:picLocks noGrp="1"/>
          </p:cNvPicPr>
          <p:nvPr>
            <p:ph type="body" idx="1"/>
          </p:nvPr>
        </p:nvPicPr>
        <p:blipFill rotWithShape="1">
          <a:blip r:embed="rId3">
            <a:alphaModFix/>
          </a:blip>
          <a:srcRect t="35224"/>
          <a:stretch/>
        </p:blipFill>
        <p:spPr>
          <a:xfrm>
            <a:off x="6323025" y="1814525"/>
            <a:ext cx="5507100" cy="4129200"/>
          </a:xfrm>
          <a:prstGeom prst="rect">
            <a:avLst/>
          </a:prstGeom>
          <a:noFill/>
          <a:ln>
            <a:noFill/>
          </a:ln>
        </p:spPr>
      </p:pic>
      <p:sp>
        <p:nvSpPr>
          <p:cNvPr id="311" name="Google Shape;311;p37"/>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Arial"/>
              <a:buChar char="•"/>
            </a:pPr>
            <a:r>
              <a:rPr lang="en-US" dirty="0"/>
              <a:t>Deep learning and machine learning both are worked with numeric values not with texts</a:t>
            </a:r>
            <a:endParaRPr dirty="0"/>
          </a:p>
          <a:p>
            <a:pPr marL="285750" lvl="0" indent="-285750" algn="l" rtl="0">
              <a:lnSpc>
                <a:spcPct val="100000"/>
              </a:lnSpc>
              <a:spcBef>
                <a:spcPts val="1000"/>
              </a:spcBef>
              <a:spcAft>
                <a:spcPts val="0"/>
              </a:spcAft>
              <a:buSzPts val="1400"/>
              <a:buFont typeface="Arial"/>
              <a:buChar char="•"/>
            </a:pPr>
            <a:r>
              <a:rPr lang="en-US" dirty="0"/>
              <a:t>In deep learning inputs are represented in vectorize form.</a:t>
            </a:r>
            <a:endParaRPr dirty="0"/>
          </a:p>
          <a:p>
            <a:pPr marL="285750" lvl="0" indent="-285750" algn="l" rtl="0">
              <a:lnSpc>
                <a:spcPct val="100000"/>
              </a:lnSpc>
              <a:spcBef>
                <a:spcPts val="1000"/>
              </a:spcBef>
              <a:spcAft>
                <a:spcPts val="0"/>
              </a:spcAft>
              <a:buSzPts val="1400"/>
              <a:buFont typeface="Arial"/>
              <a:buChar char="•"/>
            </a:pPr>
            <a:r>
              <a:rPr lang="en-US" dirty="0"/>
              <a:t> in the class of text to sequence all the unique token get a integer value in term of that word. </a:t>
            </a:r>
            <a:endParaRPr dirty="0"/>
          </a:p>
        </p:txBody>
      </p:sp>
      <p:sp>
        <p:nvSpPr>
          <p:cNvPr id="312" name="Google Shape;312;p3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19</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19"/>
          <p:cNvSpPr txBox="1">
            <a:spLocks noGrp="1"/>
          </p:cNvSpPr>
          <p:nvPr>
            <p:ph type="title"/>
          </p:nvPr>
        </p:nvSpPr>
        <p:spPr>
          <a:xfrm>
            <a:off x="2958905" y="1504292"/>
            <a:ext cx="6274190" cy="3849416"/>
          </a:xfrm>
          <a:prstGeom prst="rect">
            <a:avLst/>
          </a:prstGeom>
          <a:noFill/>
          <a:ln>
            <a:noFill/>
          </a:ln>
        </p:spPr>
        <p:txBody>
          <a:bodyPr spcFirstLastPara="1" wrap="square" lIns="91425" tIns="45700" rIns="91425" bIns="45700" anchor="t" anchorCtr="0">
            <a:normAutofit/>
          </a:bodyPr>
          <a:lstStyle/>
          <a:p>
            <a:pPr marL="0" lvl="0" indent="0" algn="ctr" rtl="0">
              <a:lnSpc>
                <a:spcPct val="100000"/>
              </a:lnSpc>
              <a:spcBef>
                <a:spcPts val="0"/>
              </a:spcBef>
              <a:spcAft>
                <a:spcPts val="0"/>
              </a:spcAft>
              <a:buSzPts val="1800"/>
              <a:buNone/>
            </a:pPr>
            <a:r>
              <a:rPr lang="en-US" sz="4800" b="1"/>
              <a:t>Welcome</a:t>
            </a:r>
            <a:br>
              <a:rPr lang="en-US" sz="4800" b="1"/>
            </a:br>
            <a:r>
              <a:rPr lang="en-US" sz="4800" b="1"/>
              <a:t>to</a:t>
            </a:r>
            <a:br>
              <a:rPr lang="en-US" sz="4800" b="1"/>
            </a:br>
            <a:r>
              <a:rPr lang="en-US" sz="4800" b="1"/>
              <a:t>Our Presentation</a:t>
            </a:r>
            <a:endParaRPr/>
          </a:p>
        </p:txBody>
      </p:sp>
      <p:sp>
        <p:nvSpPr>
          <p:cNvPr id="178" name="Google Shape;178;p1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16"/>
        <p:cNvGrpSpPr/>
        <p:nvPr/>
      </p:nvGrpSpPr>
      <p:grpSpPr>
        <a:xfrm>
          <a:off x="0" y="0"/>
          <a:ext cx="0" cy="0"/>
          <a:chOff x="0" y="0"/>
          <a:chExt cx="0" cy="0"/>
        </a:xfrm>
      </p:grpSpPr>
      <p:sp>
        <p:nvSpPr>
          <p:cNvPr id="317" name="Google Shape;317;p38"/>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2000"/>
              <a:buFont typeface="Century Gothic"/>
              <a:buNone/>
            </a:pPr>
            <a:r>
              <a:rPr lang="en-US" sz="3600"/>
              <a:t>Pad Sequences</a:t>
            </a:r>
            <a:endParaRPr sz="3600"/>
          </a:p>
        </p:txBody>
      </p:sp>
      <p:pic>
        <p:nvPicPr>
          <p:cNvPr id="318" name="Google Shape;318;p38"/>
          <p:cNvPicPr preferRelativeResize="0">
            <a:picLocks noGrp="1"/>
          </p:cNvPicPr>
          <p:nvPr>
            <p:ph type="body" idx="1"/>
          </p:nvPr>
        </p:nvPicPr>
        <p:blipFill rotWithShape="1">
          <a:blip r:embed="rId3">
            <a:alphaModFix/>
          </a:blip>
          <a:srcRect/>
          <a:stretch/>
        </p:blipFill>
        <p:spPr>
          <a:xfrm>
            <a:off x="6323013" y="1276242"/>
            <a:ext cx="5181600" cy="3754653"/>
          </a:xfrm>
          <a:prstGeom prst="rect">
            <a:avLst/>
          </a:prstGeom>
          <a:noFill/>
          <a:ln>
            <a:noFill/>
          </a:ln>
        </p:spPr>
      </p:pic>
      <p:sp>
        <p:nvSpPr>
          <p:cNvPr id="319" name="Google Shape;319;p38"/>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Arial"/>
              <a:buChar char="•"/>
            </a:pPr>
            <a:r>
              <a:rPr lang="en-US"/>
              <a:t>Pad sequence is used to make the all sequences in the same length.</a:t>
            </a:r>
            <a:endParaRPr/>
          </a:p>
          <a:p>
            <a:pPr marL="285750" lvl="0" indent="-285750" algn="l" rtl="0">
              <a:lnSpc>
                <a:spcPct val="100000"/>
              </a:lnSpc>
              <a:spcBef>
                <a:spcPts val="1000"/>
              </a:spcBef>
              <a:spcAft>
                <a:spcPts val="0"/>
              </a:spcAft>
              <a:buSzPts val="1400"/>
              <a:buFont typeface="Arial"/>
              <a:buChar char="•"/>
            </a:pPr>
            <a:r>
              <a:rPr lang="en-US"/>
              <a:t>By padding we can make the all sequences to same length and get a fine input for neural networks</a:t>
            </a:r>
            <a:endParaRPr/>
          </a:p>
        </p:txBody>
      </p:sp>
      <p:sp>
        <p:nvSpPr>
          <p:cNvPr id="320" name="Google Shape;320;p3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20</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39"/>
          <p:cNvSpPr txBox="1">
            <a:spLocks noGrp="1"/>
          </p:cNvSpPr>
          <p:nvPr>
            <p:ph type="title"/>
          </p:nvPr>
        </p:nvSpPr>
        <p:spPr>
          <a:xfrm>
            <a:off x="2589212" y="446087"/>
            <a:ext cx="3505199" cy="1242035"/>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2000"/>
              <a:buFont typeface="Century Gothic"/>
              <a:buNone/>
            </a:pPr>
            <a:r>
              <a:rPr lang="en-US" sz="3600"/>
              <a:t>Embedding layer</a:t>
            </a:r>
            <a:endParaRPr sz="3600"/>
          </a:p>
        </p:txBody>
      </p:sp>
      <p:pic>
        <p:nvPicPr>
          <p:cNvPr id="326" name="Google Shape;326;p39"/>
          <p:cNvPicPr preferRelativeResize="0">
            <a:picLocks noGrp="1"/>
          </p:cNvPicPr>
          <p:nvPr>
            <p:ph type="body" idx="1"/>
          </p:nvPr>
        </p:nvPicPr>
        <p:blipFill rotWithShape="1">
          <a:blip r:embed="rId3">
            <a:alphaModFix/>
          </a:blip>
          <a:srcRect/>
          <a:stretch/>
        </p:blipFill>
        <p:spPr>
          <a:xfrm>
            <a:off x="6323013" y="1549740"/>
            <a:ext cx="5181600" cy="3207657"/>
          </a:xfrm>
          <a:prstGeom prst="rect">
            <a:avLst/>
          </a:prstGeom>
          <a:noFill/>
          <a:ln>
            <a:noFill/>
          </a:ln>
        </p:spPr>
      </p:pic>
      <p:sp>
        <p:nvSpPr>
          <p:cNvPr id="327" name="Google Shape;327;p39"/>
          <p:cNvSpPr txBox="1">
            <a:spLocks noGrp="1"/>
          </p:cNvSpPr>
          <p:nvPr>
            <p:ph type="body" idx="2"/>
          </p:nvPr>
        </p:nvSpPr>
        <p:spPr>
          <a:xfrm>
            <a:off x="2589211" y="2048779"/>
            <a:ext cx="3505199" cy="4262436"/>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Noto Sans Symbols"/>
              <a:buChar char="⮚"/>
            </a:pPr>
            <a:r>
              <a:rPr lang="en-US" dirty="0"/>
              <a:t>Embedding layer is a important layer used in deep neural networks when it implement with text classification</a:t>
            </a:r>
            <a:endParaRPr dirty="0"/>
          </a:p>
          <a:p>
            <a:pPr marL="285750" lvl="0" indent="-285750" algn="l" rtl="0">
              <a:lnSpc>
                <a:spcPct val="100000"/>
              </a:lnSpc>
              <a:spcBef>
                <a:spcPts val="1000"/>
              </a:spcBef>
              <a:spcAft>
                <a:spcPts val="0"/>
              </a:spcAft>
              <a:buSzPts val="1400"/>
              <a:buFont typeface="Noto Sans Symbols"/>
              <a:buChar char="⮚"/>
            </a:pPr>
            <a:r>
              <a:rPr lang="en-US" dirty="0"/>
              <a:t>Embedding layer used to index a table which is belongs to embedding vector.</a:t>
            </a:r>
            <a:endParaRPr dirty="0"/>
          </a:p>
        </p:txBody>
      </p:sp>
      <p:sp>
        <p:nvSpPr>
          <p:cNvPr id="328" name="Google Shape;328;p3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32"/>
        <p:cNvGrpSpPr/>
        <p:nvPr/>
      </p:nvGrpSpPr>
      <p:grpSpPr>
        <a:xfrm>
          <a:off x="0" y="0"/>
          <a:ext cx="0" cy="0"/>
          <a:chOff x="0" y="0"/>
          <a:chExt cx="0" cy="0"/>
        </a:xfrm>
      </p:grpSpPr>
      <p:sp>
        <p:nvSpPr>
          <p:cNvPr id="333" name="Google Shape;333;p40"/>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2000"/>
              <a:buFont typeface="Century Gothic"/>
              <a:buNone/>
            </a:pPr>
            <a:r>
              <a:rPr lang="en-US" sz="3600"/>
              <a:t>Implement With CNN</a:t>
            </a:r>
            <a:endParaRPr sz="3600"/>
          </a:p>
        </p:txBody>
      </p:sp>
      <p:sp>
        <p:nvSpPr>
          <p:cNvPr id="335" name="Google Shape;335;p40"/>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Noto Sans Symbols"/>
              <a:buChar char="⮚"/>
            </a:pPr>
            <a:r>
              <a:rPr lang="en-US"/>
              <a:t>Embedding layer with 100 nodes.</a:t>
            </a:r>
            <a:endParaRPr/>
          </a:p>
          <a:p>
            <a:pPr marL="285750" lvl="0" indent="-285750" algn="l" rtl="0">
              <a:lnSpc>
                <a:spcPct val="100000"/>
              </a:lnSpc>
              <a:spcBef>
                <a:spcPts val="1000"/>
              </a:spcBef>
              <a:spcAft>
                <a:spcPts val="0"/>
              </a:spcAft>
              <a:buSzPts val="1400"/>
              <a:buFont typeface="Noto Sans Symbols"/>
              <a:buChar char="⮚"/>
            </a:pPr>
            <a:r>
              <a:rPr lang="en-US"/>
              <a:t>Three consecutive layer of conv1D</a:t>
            </a:r>
            <a:endParaRPr/>
          </a:p>
          <a:p>
            <a:pPr marL="285750" lvl="0" indent="-285750" algn="l" rtl="0">
              <a:lnSpc>
                <a:spcPct val="100000"/>
              </a:lnSpc>
              <a:spcBef>
                <a:spcPts val="1000"/>
              </a:spcBef>
              <a:spcAft>
                <a:spcPts val="0"/>
              </a:spcAft>
              <a:buSzPts val="1400"/>
              <a:buFont typeface="Noto Sans Symbols"/>
              <a:buChar char="⮚"/>
            </a:pPr>
            <a:r>
              <a:rPr lang="en-US"/>
              <a:t>100 nodes used in each Dense</a:t>
            </a:r>
            <a:endParaRPr/>
          </a:p>
          <a:p>
            <a:pPr marL="285750" lvl="0" indent="-285750" algn="l" rtl="0">
              <a:lnSpc>
                <a:spcPct val="100000"/>
              </a:lnSpc>
              <a:spcBef>
                <a:spcPts val="1000"/>
              </a:spcBef>
              <a:spcAft>
                <a:spcPts val="0"/>
              </a:spcAft>
              <a:buSzPts val="1400"/>
              <a:buFont typeface="Noto Sans Symbols"/>
              <a:buChar char="⮚"/>
            </a:pPr>
            <a:r>
              <a:rPr lang="en-US"/>
              <a:t>Relu activation function used on each dense.</a:t>
            </a:r>
            <a:endParaRPr/>
          </a:p>
          <a:p>
            <a:pPr marL="285750" lvl="0" indent="-285750" algn="l" rtl="0">
              <a:lnSpc>
                <a:spcPct val="100000"/>
              </a:lnSpc>
              <a:spcBef>
                <a:spcPts val="1000"/>
              </a:spcBef>
              <a:spcAft>
                <a:spcPts val="0"/>
              </a:spcAft>
              <a:buSzPts val="1400"/>
              <a:buFont typeface="Noto Sans Symbols"/>
              <a:buChar char="⮚"/>
            </a:pPr>
            <a:r>
              <a:rPr lang="en-US"/>
              <a:t>MAXpool1d ,Flatten is used.</a:t>
            </a:r>
            <a:endParaRPr/>
          </a:p>
          <a:p>
            <a:pPr marL="285750" lvl="0" indent="-285750" algn="l" rtl="0">
              <a:lnSpc>
                <a:spcPct val="100000"/>
              </a:lnSpc>
              <a:spcBef>
                <a:spcPts val="1000"/>
              </a:spcBef>
              <a:spcAft>
                <a:spcPts val="0"/>
              </a:spcAft>
              <a:buSzPts val="1400"/>
              <a:buFont typeface="Noto Sans Symbols"/>
              <a:buChar char="⮚"/>
            </a:pPr>
            <a:r>
              <a:rPr lang="en-US"/>
              <a:t>In output layer sigmoid active function used with 1 node.</a:t>
            </a:r>
            <a:endParaRPr/>
          </a:p>
          <a:p>
            <a:pPr marL="285750" lvl="0" indent="-285750" algn="l" rtl="0">
              <a:lnSpc>
                <a:spcPct val="100000"/>
              </a:lnSpc>
              <a:spcBef>
                <a:spcPts val="1000"/>
              </a:spcBef>
              <a:spcAft>
                <a:spcPts val="0"/>
              </a:spcAft>
              <a:buSzPts val="1400"/>
              <a:buFont typeface="Noto Sans Symbols"/>
              <a:buChar char="⮚"/>
            </a:pPr>
            <a:r>
              <a:rPr lang="en-US"/>
              <a:t>Loss function- Binary cross entropy.</a:t>
            </a:r>
            <a:endParaRPr/>
          </a:p>
          <a:p>
            <a:pPr marL="285750" lvl="0" indent="-285750" algn="l" rtl="0">
              <a:lnSpc>
                <a:spcPct val="100000"/>
              </a:lnSpc>
              <a:spcBef>
                <a:spcPts val="1000"/>
              </a:spcBef>
              <a:spcAft>
                <a:spcPts val="0"/>
              </a:spcAft>
              <a:buSzPts val="1400"/>
              <a:buFont typeface="Noto Sans Symbols"/>
              <a:buChar char="⮚"/>
            </a:pPr>
            <a:r>
              <a:rPr lang="en-US"/>
              <a:t>Optimizer Adam.</a:t>
            </a:r>
            <a:endParaRPr/>
          </a:p>
          <a:p>
            <a:pPr marL="285750" lvl="0" indent="-285750" algn="l" rtl="0">
              <a:lnSpc>
                <a:spcPct val="100000"/>
              </a:lnSpc>
              <a:spcBef>
                <a:spcPts val="1000"/>
              </a:spcBef>
              <a:spcAft>
                <a:spcPts val="0"/>
              </a:spcAft>
              <a:buSzPts val="1400"/>
              <a:buFont typeface="Noto Sans Symbols"/>
              <a:buChar char="⮚"/>
            </a:pPr>
            <a:r>
              <a:rPr lang="en-US"/>
              <a:t>Metrics- Accuracy</a:t>
            </a:r>
            <a:endParaRPr/>
          </a:p>
        </p:txBody>
      </p:sp>
      <p:sp>
        <p:nvSpPr>
          <p:cNvPr id="336" name="Google Shape;336;p4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22</a:t>
            </a:fld>
            <a:endParaRPr/>
          </a:p>
        </p:txBody>
      </p:sp>
      <p:sp>
        <p:nvSpPr>
          <p:cNvPr id="3" name="Text Placeholder 2">
            <a:extLst>
              <a:ext uri="{FF2B5EF4-FFF2-40B4-BE49-F238E27FC236}">
                <a16:creationId xmlns:a16="http://schemas.microsoft.com/office/drawing/2014/main" id="{67EADC18-3A5A-4572-80F5-5A97620C4EC3}"/>
              </a:ext>
            </a:extLst>
          </p:cNvPr>
          <p:cNvSpPr>
            <a:spLocks noGrp="1"/>
          </p:cNvSpPr>
          <p:nvPr>
            <p:ph type="body" idx="1"/>
          </p:nvPr>
        </p:nvSpPr>
        <p:spPr/>
        <p:txBody>
          <a:bodyPr/>
          <a:lstStyle/>
          <a:p>
            <a:endParaRPr lang="en-US" dirty="0"/>
          </a:p>
        </p:txBody>
      </p:sp>
      <p:pic>
        <p:nvPicPr>
          <p:cNvPr id="8" name="Picture 7">
            <a:extLst>
              <a:ext uri="{FF2B5EF4-FFF2-40B4-BE49-F238E27FC236}">
                <a16:creationId xmlns:a16="http://schemas.microsoft.com/office/drawing/2014/main" id="{16CB42AA-4E19-4B34-AB17-3EB0829C8926}"/>
              </a:ext>
            </a:extLst>
          </p:cNvPr>
          <p:cNvPicPr/>
          <p:nvPr/>
        </p:nvPicPr>
        <p:blipFill>
          <a:blip r:embed="rId3">
            <a:extLst>
              <a:ext uri="{28A0092B-C50C-407E-A947-70E740481C1C}">
                <a14:useLocalDpi xmlns:a14="http://schemas.microsoft.com/office/drawing/2010/main" val="0"/>
              </a:ext>
            </a:extLst>
          </a:blip>
          <a:stretch>
            <a:fillRect/>
          </a:stretch>
        </p:blipFill>
        <p:spPr>
          <a:xfrm>
            <a:off x="6331487" y="446088"/>
            <a:ext cx="5173125" cy="5414961"/>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40"/>
        <p:cNvGrpSpPr/>
        <p:nvPr/>
      </p:nvGrpSpPr>
      <p:grpSpPr>
        <a:xfrm>
          <a:off x="0" y="0"/>
          <a:ext cx="0" cy="0"/>
          <a:chOff x="0" y="0"/>
          <a:chExt cx="0" cy="0"/>
        </a:xfrm>
      </p:grpSpPr>
      <p:sp>
        <p:nvSpPr>
          <p:cNvPr id="341" name="Google Shape;341;p41"/>
          <p:cNvSpPr txBox="1">
            <a:spLocks noGrp="1"/>
          </p:cNvSpPr>
          <p:nvPr>
            <p:ph type="title"/>
          </p:nvPr>
        </p:nvSpPr>
        <p:spPr>
          <a:xfrm>
            <a:off x="2589212" y="446088"/>
            <a:ext cx="3505199" cy="9763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2000"/>
              <a:buFont typeface="Century Gothic"/>
              <a:buNone/>
            </a:pPr>
            <a:r>
              <a:rPr lang="en-US" sz="3600" dirty="0"/>
              <a:t>Implement with Bi LSTM</a:t>
            </a:r>
            <a:endParaRPr sz="3600" dirty="0"/>
          </a:p>
        </p:txBody>
      </p:sp>
      <p:sp>
        <p:nvSpPr>
          <p:cNvPr id="343" name="Google Shape;343;p41"/>
          <p:cNvSpPr txBox="1">
            <a:spLocks noGrp="1"/>
          </p:cNvSpPr>
          <p:nvPr>
            <p:ph type="body" idx="2"/>
          </p:nvPr>
        </p:nvSpPr>
        <p:spPr>
          <a:xfrm>
            <a:off x="2589212" y="1598613"/>
            <a:ext cx="3505199" cy="4262436"/>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Noto Sans Symbols"/>
              <a:buChar char="⮚"/>
            </a:pPr>
            <a:r>
              <a:rPr lang="en-US" dirty="0"/>
              <a:t>Embedding layer with 100 nodes</a:t>
            </a:r>
            <a:endParaRPr dirty="0"/>
          </a:p>
          <a:p>
            <a:pPr marL="285750" lvl="0" indent="-285750" algn="l" rtl="0">
              <a:lnSpc>
                <a:spcPct val="100000"/>
              </a:lnSpc>
              <a:spcBef>
                <a:spcPts val="1000"/>
              </a:spcBef>
              <a:spcAft>
                <a:spcPts val="0"/>
              </a:spcAft>
              <a:buSzPts val="1400"/>
              <a:buFont typeface="Noto Sans Symbols"/>
              <a:buChar char="⮚"/>
            </a:pPr>
            <a:r>
              <a:rPr lang="en-US" dirty="0"/>
              <a:t>Bidirectional LSTM layer with 50 nodes</a:t>
            </a:r>
            <a:endParaRPr dirty="0"/>
          </a:p>
          <a:p>
            <a:pPr marL="285750" lvl="0" indent="-285750" algn="l" rtl="0">
              <a:lnSpc>
                <a:spcPct val="100000"/>
              </a:lnSpc>
              <a:spcBef>
                <a:spcPts val="1000"/>
              </a:spcBef>
              <a:spcAft>
                <a:spcPts val="0"/>
              </a:spcAft>
              <a:buSzPts val="1400"/>
              <a:buFont typeface="Noto Sans Symbols"/>
              <a:buChar char="⮚"/>
            </a:pPr>
            <a:r>
              <a:rPr lang="en-US" dirty="0"/>
              <a:t>Activation function – </a:t>
            </a:r>
            <a:r>
              <a:rPr lang="en-US" dirty="0" err="1"/>
              <a:t>Relu</a:t>
            </a:r>
            <a:endParaRPr dirty="0"/>
          </a:p>
          <a:p>
            <a:pPr marL="285750" lvl="0" indent="-285750" algn="l" rtl="0">
              <a:lnSpc>
                <a:spcPct val="100000"/>
              </a:lnSpc>
              <a:spcBef>
                <a:spcPts val="1000"/>
              </a:spcBef>
              <a:spcAft>
                <a:spcPts val="0"/>
              </a:spcAft>
              <a:buSzPts val="1400"/>
              <a:buFont typeface="Noto Sans Symbols"/>
              <a:buChar char="⮚"/>
            </a:pPr>
            <a:r>
              <a:rPr lang="en-US" dirty="0"/>
              <a:t>Output dense with 1 node by using sigmoid function</a:t>
            </a:r>
            <a:endParaRPr dirty="0"/>
          </a:p>
          <a:p>
            <a:pPr marL="285750" lvl="0" indent="-285750" algn="l" rtl="0">
              <a:lnSpc>
                <a:spcPct val="100000"/>
              </a:lnSpc>
              <a:spcBef>
                <a:spcPts val="1000"/>
              </a:spcBef>
              <a:spcAft>
                <a:spcPts val="0"/>
              </a:spcAft>
              <a:buSzPts val="1400"/>
              <a:buFont typeface="Noto Sans Symbols"/>
              <a:buChar char="⮚"/>
            </a:pPr>
            <a:r>
              <a:rPr lang="en-US" dirty="0"/>
              <a:t>Loss function – binary cross entropy</a:t>
            </a:r>
            <a:endParaRPr dirty="0"/>
          </a:p>
          <a:p>
            <a:pPr marL="285750" lvl="0" indent="-285750" algn="l" rtl="0">
              <a:lnSpc>
                <a:spcPct val="100000"/>
              </a:lnSpc>
              <a:spcBef>
                <a:spcPts val="1000"/>
              </a:spcBef>
              <a:spcAft>
                <a:spcPts val="0"/>
              </a:spcAft>
              <a:buSzPts val="1400"/>
              <a:buFont typeface="Noto Sans Symbols"/>
              <a:buChar char="⮚"/>
            </a:pPr>
            <a:r>
              <a:rPr lang="en-US" dirty="0"/>
              <a:t>Optimizer – Adam</a:t>
            </a:r>
            <a:endParaRPr dirty="0"/>
          </a:p>
          <a:p>
            <a:pPr marL="285750" lvl="0" indent="-285750" algn="l" rtl="0">
              <a:lnSpc>
                <a:spcPct val="100000"/>
              </a:lnSpc>
              <a:spcBef>
                <a:spcPts val="1000"/>
              </a:spcBef>
              <a:spcAft>
                <a:spcPts val="0"/>
              </a:spcAft>
              <a:buSzPts val="1400"/>
              <a:buFont typeface="Noto Sans Symbols"/>
              <a:buChar char="⮚"/>
            </a:pPr>
            <a:r>
              <a:rPr lang="en-US" dirty="0"/>
              <a:t>Metrics- Accuracy</a:t>
            </a:r>
            <a:endParaRPr dirty="0"/>
          </a:p>
        </p:txBody>
      </p:sp>
      <p:sp>
        <p:nvSpPr>
          <p:cNvPr id="344" name="Google Shape;344;p4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23</a:t>
            </a:fld>
            <a:endParaRPr/>
          </a:p>
        </p:txBody>
      </p:sp>
      <p:sp>
        <p:nvSpPr>
          <p:cNvPr id="3" name="Text Placeholder 2">
            <a:extLst>
              <a:ext uri="{FF2B5EF4-FFF2-40B4-BE49-F238E27FC236}">
                <a16:creationId xmlns:a16="http://schemas.microsoft.com/office/drawing/2014/main" id="{4B891593-1577-4DE9-BA07-66E9458BD52F}"/>
              </a:ext>
            </a:extLst>
          </p:cNvPr>
          <p:cNvSpPr>
            <a:spLocks noGrp="1"/>
          </p:cNvSpPr>
          <p:nvPr>
            <p:ph type="body" idx="1"/>
          </p:nvPr>
        </p:nvSpPr>
        <p:spPr/>
        <p:txBody>
          <a:bodyPr/>
          <a:lstStyle/>
          <a:p>
            <a:endParaRPr lang="en-US" dirty="0"/>
          </a:p>
        </p:txBody>
      </p:sp>
      <p:pic>
        <p:nvPicPr>
          <p:cNvPr id="8" name="Picture 7">
            <a:extLst>
              <a:ext uri="{FF2B5EF4-FFF2-40B4-BE49-F238E27FC236}">
                <a16:creationId xmlns:a16="http://schemas.microsoft.com/office/drawing/2014/main" id="{8F2FFFF9-9675-42C7-BA60-FEE667EADF48}"/>
              </a:ext>
            </a:extLst>
          </p:cNvPr>
          <p:cNvPicPr/>
          <p:nvPr/>
        </p:nvPicPr>
        <p:blipFill>
          <a:blip r:embed="rId3">
            <a:extLst>
              <a:ext uri="{28A0092B-C50C-407E-A947-70E740481C1C}">
                <a14:useLocalDpi xmlns:a14="http://schemas.microsoft.com/office/drawing/2010/main" val="0"/>
              </a:ext>
            </a:extLst>
          </a:blip>
          <a:stretch>
            <a:fillRect/>
          </a:stretch>
        </p:blipFill>
        <p:spPr>
          <a:xfrm>
            <a:off x="6323012" y="1152907"/>
            <a:ext cx="5181600" cy="3995868"/>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42"/>
          <p:cNvSpPr txBox="1">
            <a:spLocks noGrp="1"/>
          </p:cNvSpPr>
          <p:nvPr>
            <p:ph type="title"/>
          </p:nvPr>
        </p:nvSpPr>
        <p:spPr>
          <a:xfrm>
            <a:off x="2589212" y="664751"/>
            <a:ext cx="3505199" cy="976312"/>
          </a:xfrm>
          <a:prstGeom prst="rect">
            <a:avLst/>
          </a:prstGeom>
          <a:noFill/>
          <a:ln>
            <a:noFill/>
          </a:ln>
        </p:spPr>
        <p:txBody>
          <a:bodyPr spcFirstLastPara="1" wrap="square" lIns="91425" tIns="45700" rIns="91425" bIns="45700" anchor="b" anchorCtr="0">
            <a:normAutofit fontScale="90000"/>
          </a:bodyPr>
          <a:lstStyle/>
          <a:p>
            <a:pPr marL="0" lvl="0" indent="0" algn="l" rtl="0">
              <a:lnSpc>
                <a:spcPct val="100000"/>
              </a:lnSpc>
              <a:spcBef>
                <a:spcPts val="0"/>
              </a:spcBef>
              <a:spcAft>
                <a:spcPts val="0"/>
              </a:spcAft>
              <a:buClr>
                <a:srgbClr val="262626"/>
              </a:buClr>
              <a:buSzPts val="2000"/>
              <a:buFont typeface="Century Gothic"/>
              <a:buNone/>
            </a:pPr>
            <a:r>
              <a:rPr lang="en-US" sz="3600" dirty="0"/>
              <a:t>CNN with Bi-LSTM</a:t>
            </a:r>
            <a:endParaRPr sz="3600" dirty="0"/>
          </a:p>
        </p:txBody>
      </p:sp>
      <p:sp>
        <p:nvSpPr>
          <p:cNvPr id="351" name="Google Shape;351;p42"/>
          <p:cNvSpPr txBox="1">
            <a:spLocks noGrp="1"/>
          </p:cNvSpPr>
          <p:nvPr>
            <p:ph type="body" idx="2"/>
          </p:nvPr>
        </p:nvSpPr>
        <p:spPr>
          <a:xfrm>
            <a:off x="2589212" y="2149476"/>
            <a:ext cx="3505199" cy="4262436"/>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Arial"/>
              <a:buChar char="•"/>
            </a:pPr>
            <a:r>
              <a:rPr lang="en-US" dirty="0"/>
              <a:t>Embedding layer with 100 nodes.</a:t>
            </a:r>
            <a:endParaRPr dirty="0"/>
          </a:p>
          <a:p>
            <a:pPr marL="285750" lvl="0" indent="-285750" algn="l" rtl="0">
              <a:lnSpc>
                <a:spcPct val="100000"/>
              </a:lnSpc>
              <a:spcBef>
                <a:spcPts val="1000"/>
              </a:spcBef>
              <a:spcAft>
                <a:spcPts val="0"/>
              </a:spcAft>
              <a:buSzPts val="1400"/>
              <a:buFont typeface="Arial"/>
              <a:buChar char="•"/>
            </a:pPr>
            <a:r>
              <a:rPr lang="en-US" dirty="0"/>
              <a:t>conv1d layer</a:t>
            </a:r>
            <a:endParaRPr dirty="0"/>
          </a:p>
          <a:p>
            <a:pPr marL="285750" lvl="0" indent="-285750" algn="l" rtl="0">
              <a:lnSpc>
                <a:spcPct val="100000"/>
              </a:lnSpc>
              <a:spcBef>
                <a:spcPts val="1000"/>
              </a:spcBef>
              <a:spcAft>
                <a:spcPts val="0"/>
              </a:spcAft>
              <a:buSzPts val="1400"/>
              <a:buFont typeface="Arial"/>
              <a:buChar char="•"/>
            </a:pPr>
            <a:r>
              <a:rPr lang="en-US" dirty="0"/>
              <a:t>maxpool1D layer</a:t>
            </a:r>
            <a:endParaRPr dirty="0"/>
          </a:p>
          <a:p>
            <a:pPr marL="285750" lvl="0" indent="-285750" algn="l" rtl="0">
              <a:lnSpc>
                <a:spcPct val="100000"/>
              </a:lnSpc>
              <a:spcBef>
                <a:spcPts val="1000"/>
              </a:spcBef>
              <a:spcAft>
                <a:spcPts val="0"/>
              </a:spcAft>
              <a:buSzPts val="1400"/>
              <a:buFont typeface="Arial"/>
              <a:buChar char="•"/>
            </a:pPr>
            <a:r>
              <a:rPr lang="en-US" dirty="0"/>
              <a:t>Bidirectional LSTM with 100 nodes</a:t>
            </a:r>
            <a:endParaRPr dirty="0"/>
          </a:p>
          <a:p>
            <a:pPr marL="285750" lvl="0" indent="-285750" algn="l" rtl="0">
              <a:lnSpc>
                <a:spcPct val="100000"/>
              </a:lnSpc>
              <a:spcBef>
                <a:spcPts val="1000"/>
              </a:spcBef>
              <a:spcAft>
                <a:spcPts val="0"/>
              </a:spcAft>
              <a:buSzPts val="1400"/>
              <a:buFont typeface="Noto Sans Symbols"/>
              <a:buChar char="⮚"/>
            </a:pPr>
            <a:r>
              <a:rPr lang="en-US" dirty="0"/>
              <a:t>In output layer sigmoid active function used with 1 node.</a:t>
            </a:r>
            <a:endParaRPr dirty="0"/>
          </a:p>
          <a:p>
            <a:pPr marL="285750" lvl="0" indent="-285750" algn="l" rtl="0">
              <a:lnSpc>
                <a:spcPct val="100000"/>
              </a:lnSpc>
              <a:spcBef>
                <a:spcPts val="1000"/>
              </a:spcBef>
              <a:spcAft>
                <a:spcPts val="0"/>
              </a:spcAft>
              <a:buSzPts val="1400"/>
              <a:buFont typeface="Noto Sans Symbols"/>
              <a:buChar char="⮚"/>
            </a:pPr>
            <a:r>
              <a:rPr lang="en-US" dirty="0"/>
              <a:t>Loss function- Binary cross entropy.</a:t>
            </a:r>
            <a:endParaRPr dirty="0"/>
          </a:p>
          <a:p>
            <a:pPr marL="285750" lvl="0" indent="-285750" algn="l" rtl="0">
              <a:lnSpc>
                <a:spcPct val="100000"/>
              </a:lnSpc>
              <a:spcBef>
                <a:spcPts val="1000"/>
              </a:spcBef>
              <a:spcAft>
                <a:spcPts val="0"/>
              </a:spcAft>
              <a:buSzPts val="1400"/>
              <a:buFont typeface="Noto Sans Symbols"/>
              <a:buChar char="⮚"/>
            </a:pPr>
            <a:r>
              <a:rPr lang="en-US" dirty="0"/>
              <a:t>Optimizer Adam.</a:t>
            </a:r>
            <a:endParaRPr dirty="0"/>
          </a:p>
          <a:p>
            <a:pPr marL="285750" lvl="0" indent="-285750" algn="l" rtl="0">
              <a:lnSpc>
                <a:spcPct val="100000"/>
              </a:lnSpc>
              <a:spcBef>
                <a:spcPts val="1000"/>
              </a:spcBef>
              <a:spcAft>
                <a:spcPts val="0"/>
              </a:spcAft>
              <a:buSzPts val="1400"/>
              <a:buFont typeface="Noto Sans Symbols"/>
              <a:buChar char="⮚"/>
            </a:pPr>
            <a:r>
              <a:rPr lang="en-US" dirty="0"/>
              <a:t>Metrics- Accuracy</a:t>
            </a:r>
            <a:endParaRPr dirty="0"/>
          </a:p>
          <a:p>
            <a:pPr marL="285750" lvl="0" indent="-196850" algn="l" rtl="0">
              <a:lnSpc>
                <a:spcPct val="100000"/>
              </a:lnSpc>
              <a:spcBef>
                <a:spcPts val="1000"/>
              </a:spcBef>
              <a:spcAft>
                <a:spcPts val="0"/>
              </a:spcAft>
              <a:buSzPts val="1400"/>
              <a:buFont typeface="Arial"/>
              <a:buNone/>
            </a:pPr>
            <a:endParaRPr dirty="0"/>
          </a:p>
          <a:p>
            <a:pPr marL="285750" lvl="0" indent="-196850" algn="l" rtl="0">
              <a:lnSpc>
                <a:spcPct val="100000"/>
              </a:lnSpc>
              <a:spcBef>
                <a:spcPts val="1000"/>
              </a:spcBef>
              <a:spcAft>
                <a:spcPts val="0"/>
              </a:spcAft>
              <a:buSzPts val="1400"/>
              <a:buFont typeface="Arial"/>
              <a:buNone/>
            </a:pPr>
            <a:endParaRPr dirty="0"/>
          </a:p>
        </p:txBody>
      </p:sp>
      <p:sp>
        <p:nvSpPr>
          <p:cNvPr id="352" name="Google Shape;352;p4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24</a:t>
            </a:fld>
            <a:endParaRPr/>
          </a:p>
        </p:txBody>
      </p:sp>
      <p:sp>
        <p:nvSpPr>
          <p:cNvPr id="3" name="Text Placeholder 2">
            <a:extLst>
              <a:ext uri="{FF2B5EF4-FFF2-40B4-BE49-F238E27FC236}">
                <a16:creationId xmlns:a16="http://schemas.microsoft.com/office/drawing/2014/main" id="{E9F3EE0D-6823-4E94-8D6F-E00EEF925805}"/>
              </a:ext>
            </a:extLst>
          </p:cNvPr>
          <p:cNvSpPr>
            <a:spLocks noGrp="1"/>
          </p:cNvSpPr>
          <p:nvPr>
            <p:ph type="body" idx="1"/>
          </p:nvPr>
        </p:nvSpPr>
        <p:spPr/>
        <p:txBody>
          <a:bodyPr/>
          <a:lstStyle/>
          <a:p>
            <a:endParaRPr lang="en-US" dirty="0"/>
          </a:p>
        </p:txBody>
      </p:sp>
      <p:pic>
        <p:nvPicPr>
          <p:cNvPr id="8" name="Picture 7">
            <a:extLst>
              <a:ext uri="{FF2B5EF4-FFF2-40B4-BE49-F238E27FC236}">
                <a16:creationId xmlns:a16="http://schemas.microsoft.com/office/drawing/2014/main" id="{FA0C87D6-4D85-4230-B7DF-740B66C034B4}"/>
              </a:ext>
            </a:extLst>
          </p:cNvPr>
          <p:cNvPicPr/>
          <p:nvPr/>
        </p:nvPicPr>
        <p:blipFill>
          <a:blip r:embed="rId3">
            <a:extLst>
              <a:ext uri="{28A0092B-C50C-407E-A947-70E740481C1C}">
                <a14:useLocalDpi xmlns:a14="http://schemas.microsoft.com/office/drawing/2010/main" val="0"/>
              </a:ext>
            </a:extLst>
          </a:blip>
          <a:stretch>
            <a:fillRect/>
          </a:stretch>
        </p:blipFill>
        <p:spPr>
          <a:xfrm>
            <a:off x="6323012" y="446088"/>
            <a:ext cx="5181600" cy="5414961"/>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56"/>
        <p:cNvGrpSpPr/>
        <p:nvPr/>
      </p:nvGrpSpPr>
      <p:grpSpPr>
        <a:xfrm>
          <a:off x="0" y="0"/>
          <a:ext cx="0" cy="0"/>
          <a:chOff x="0" y="0"/>
          <a:chExt cx="0" cy="0"/>
        </a:xfrm>
      </p:grpSpPr>
      <p:sp>
        <p:nvSpPr>
          <p:cNvPr id="357" name="Google Shape;357;p43"/>
          <p:cNvSpPr txBox="1">
            <a:spLocks noGrp="1"/>
          </p:cNvSpPr>
          <p:nvPr>
            <p:ph type="ctrTitle"/>
          </p:nvPr>
        </p:nvSpPr>
        <p:spPr>
          <a:xfrm>
            <a:off x="2110911" y="671733"/>
            <a:ext cx="8915399" cy="2262781"/>
          </a:xfrm>
          <a:prstGeom prst="rect">
            <a:avLst/>
          </a:prstGeom>
          <a:noFill/>
          <a:ln>
            <a:noFill/>
          </a:ln>
        </p:spPr>
        <p:txBody>
          <a:bodyPr spcFirstLastPara="1" wrap="square" lIns="91425" tIns="45700" rIns="91425" bIns="45700" anchor="b" anchorCtr="0">
            <a:normAutofit/>
          </a:bodyPr>
          <a:lstStyle/>
          <a:p>
            <a:pPr marL="0" lvl="0" indent="0" algn="ctr" rtl="0">
              <a:lnSpc>
                <a:spcPct val="100000"/>
              </a:lnSpc>
              <a:spcBef>
                <a:spcPts val="0"/>
              </a:spcBef>
              <a:spcAft>
                <a:spcPts val="0"/>
              </a:spcAft>
              <a:buSzPts val="5400"/>
              <a:buNone/>
            </a:pPr>
            <a:r>
              <a:rPr lang="en-US" b="1"/>
              <a:t>Result</a:t>
            </a:r>
            <a:endParaRPr/>
          </a:p>
        </p:txBody>
      </p:sp>
      <p:sp>
        <p:nvSpPr>
          <p:cNvPr id="358" name="Google Shape;358;p43"/>
          <p:cNvSpPr txBox="1">
            <a:spLocks noGrp="1"/>
          </p:cNvSpPr>
          <p:nvPr>
            <p:ph type="sldNum" idx="12"/>
          </p:nvPr>
        </p:nvSpPr>
        <p:spPr>
          <a:xfrm>
            <a:off x="531812" y="4529540"/>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25</a:t>
            </a:fld>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44"/>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a:t>CNN</a:t>
            </a:r>
            <a:endParaRPr/>
          </a:p>
        </p:txBody>
      </p:sp>
      <p:sp>
        <p:nvSpPr>
          <p:cNvPr id="364" name="Google Shape;364;p44"/>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Loss Curve</a:t>
            </a:r>
            <a:endParaRPr/>
          </a:p>
        </p:txBody>
      </p:sp>
      <p:sp>
        <p:nvSpPr>
          <p:cNvPr id="366" name="Google Shape;366;p44"/>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Accuracy Curve</a:t>
            </a:r>
            <a:endParaRPr/>
          </a:p>
        </p:txBody>
      </p:sp>
      <p:sp>
        <p:nvSpPr>
          <p:cNvPr id="368" name="Google Shape;368;p4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26</a:t>
            </a:fld>
            <a:endParaRPr/>
          </a:p>
        </p:txBody>
      </p:sp>
      <p:sp>
        <p:nvSpPr>
          <p:cNvPr id="3" name="Text Placeholder 2">
            <a:extLst>
              <a:ext uri="{FF2B5EF4-FFF2-40B4-BE49-F238E27FC236}">
                <a16:creationId xmlns:a16="http://schemas.microsoft.com/office/drawing/2014/main" id="{90069A66-2C13-48E4-8096-3BB7C30748AE}"/>
              </a:ext>
            </a:extLst>
          </p:cNvPr>
          <p:cNvSpPr>
            <a:spLocks noGrp="1"/>
          </p:cNvSpPr>
          <p:nvPr>
            <p:ph type="body" idx="2"/>
          </p:nvPr>
        </p:nvSpPr>
        <p:spPr/>
        <p:txBody>
          <a:bodyPr/>
          <a:lstStyle/>
          <a:p>
            <a:endParaRPr lang="en-US" dirty="0"/>
          </a:p>
        </p:txBody>
      </p:sp>
      <p:pic>
        <p:nvPicPr>
          <p:cNvPr id="10" name="Picture 9">
            <a:extLst>
              <a:ext uri="{FF2B5EF4-FFF2-40B4-BE49-F238E27FC236}">
                <a16:creationId xmlns:a16="http://schemas.microsoft.com/office/drawing/2014/main" id="{E2567CF2-6630-4DC8-9BD3-4AE236800B6C}"/>
              </a:ext>
            </a:extLst>
          </p:cNvPr>
          <p:cNvPicPr/>
          <p:nvPr/>
        </p:nvPicPr>
        <p:blipFill>
          <a:blip r:embed="rId3">
            <a:extLst>
              <a:ext uri="{28A0092B-C50C-407E-A947-70E740481C1C}">
                <a14:useLocalDpi xmlns:a14="http://schemas.microsoft.com/office/drawing/2010/main" val="0"/>
              </a:ext>
            </a:extLst>
          </a:blip>
          <a:stretch>
            <a:fillRect/>
          </a:stretch>
        </p:blipFill>
        <p:spPr>
          <a:xfrm>
            <a:off x="2589213" y="2545737"/>
            <a:ext cx="4338674" cy="3354060"/>
          </a:xfrm>
          <a:prstGeom prst="rect">
            <a:avLst/>
          </a:prstGeom>
        </p:spPr>
      </p:pic>
      <p:sp>
        <p:nvSpPr>
          <p:cNvPr id="5" name="Text Placeholder 4">
            <a:extLst>
              <a:ext uri="{FF2B5EF4-FFF2-40B4-BE49-F238E27FC236}">
                <a16:creationId xmlns:a16="http://schemas.microsoft.com/office/drawing/2014/main" id="{B6880479-12B6-4171-98A9-BFEE182E16D2}"/>
              </a:ext>
            </a:extLst>
          </p:cNvPr>
          <p:cNvSpPr>
            <a:spLocks noGrp="1"/>
          </p:cNvSpPr>
          <p:nvPr>
            <p:ph type="body" idx="4"/>
          </p:nvPr>
        </p:nvSpPr>
        <p:spPr/>
        <p:txBody>
          <a:bodyPr/>
          <a:lstStyle/>
          <a:p>
            <a:endParaRPr lang="en-US" dirty="0"/>
          </a:p>
        </p:txBody>
      </p:sp>
      <p:pic>
        <p:nvPicPr>
          <p:cNvPr id="13" name="Picture 12">
            <a:extLst>
              <a:ext uri="{FF2B5EF4-FFF2-40B4-BE49-F238E27FC236}">
                <a16:creationId xmlns:a16="http://schemas.microsoft.com/office/drawing/2014/main" id="{9DCAED32-CDF8-4467-8453-B8D7337F34D8}"/>
              </a:ext>
            </a:extLst>
          </p:cNvPr>
          <p:cNvPicPr/>
          <p:nvPr/>
        </p:nvPicPr>
        <p:blipFill>
          <a:blip r:embed="rId4">
            <a:extLst>
              <a:ext uri="{28A0092B-C50C-407E-A947-70E740481C1C}">
                <a14:useLocalDpi xmlns:a14="http://schemas.microsoft.com/office/drawing/2010/main" val="0"/>
              </a:ext>
            </a:extLst>
          </a:blip>
          <a:stretch>
            <a:fillRect/>
          </a:stretch>
        </p:blipFill>
        <p:spPr>
          <a:xfrm>
            <a:off x="7166957" y="2545737"/>
            <a:ext cx="4337654" cy="3354060"/>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45"/>
          <p:cNvSpPr txBox="1">
            <a:spLocks noGrp="1"/>
          </p:cNvSpPr>
          <p:nvPr>
            <p:ph type="title"/>
          </p:nvPr>
        </p:nvSpPr>
        <p:spPr>
          <a:xfrm>
            <a:off x="2589212" y="446087"/>
            <a:ext cx="3505199" cy="1720337"/>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2000"/>
              <a:buFont typeface="Century Gothic"/>
              <a:buNone/>
            </a:pPr>
            <a:r>
              <a:rPr lang="en-US" sz="3600"/>
              <a:t>Confusion metrics of CNN</a:t>
            </a:r>
            <a:endParaRPr sz="3600"/>
          </a:p>
        </p:txBody>
      </p:sp>
      <p:sp>
        <p:nvSpPr>
          <p:cNvPr id="375" name="Google Shape;375;p45"/>
          <p:cNvSpPr txBox="1">
            <a:spLocks noGrp="1"/>
          </p:cNvSpPr>
          <p:nvPr>
            <p:ph type="body" idx="2"/>
          </p:nvPr>
        </p:nvSpPr>
        <p:spPr>
          <a:xfrm>
            <a:off x="2476670" y="2344201"/>
            <a:ext cx="3505199" cy="4262436"/>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Arial"/>
              <a:buChar char="•"/>
            </a:pPr>
            <a:r>
              <a:rPr lang="en-US" dirty="0"/>
              <a:t>From the confusion metrics </a:t>
            </a:r>
            <a:endParaRPr dirty="0"/>
          </a:p>
          <a:p>
            <a:pPr marL="0" lvl="0" indent="0" algn="l" rtl="0">
              <a:lnSpc>
                <a:spcPct val="100000"/>
              </a:lnSpc>
              <a:spcBef>
                <a:spcPts val="1000"/>
              </a:spcBef>
              <a:spcAft>
                <a:spcPts val="0"/>
              </a:spcAft>
              <a:buSzPts val="1400"/>
              <a:buNone/>
            </a:pPr>
            <a:r>
              <a:rPr lang="en-US" dirty="0"/>
              <a:t>[[2081  179]</a:t>
            </a:r>
          </a:p>
          <a:p>
            <a:pPr marL="0" lvl="0" indent="0" algn="l" rtl="0">
              <a:lnSpc>
                <a:spcPct val="100000"/>
              </a:lnSpc>
              <a:spcBef>
                <a:spcPts val="1000"/>
              </a:spcBef>
              <a:spcAft>
                <a:spcPts val="0"/>
              </a:spcAft>
              <a:buSzPts val="1400"/>
              <a:buNone/>
            </a:pPr>
            <a:r>
              <a:rPr lang="en-US" dirty="0"/>
              <a:t>[ 204 2036]]</a:t>
            </a:r>
          </a:p>
          <a:p>
            <a:pPr marL="285750" lvl="0" indent="-285750" algn="l" rtl="0">
              <a:lnSpc>
                <a:spcPct val="100000"/>
              </a:lnSpc>
              <a:spcBef>
                <a:spcPts val="1000"/>
              </a:spcBef>
              <a:spcAft>
                <a:spcPts val="0"/>
              </a:spcAft>
              <a:buSzPts val="1400"/>
              <a:buFont typeface="Arial"/>
              <a:buChar char="•"/>
            </a:pPr>
            <a:r>
              <a:rPr lang="en-US" dirty="0"/>
              <a:t>It can be said that the CNN model correctly classify the 4117 data out of 4500 testing data.</a:t>
            </a:r>
            <a:endParaRPr dirty="0"/>
          </a:p>
          <a:p>
            <a:pPr marL="285750" lvl="0" indent="-285750" algn="l" rtl="0">
              <a:lnSpc>
                <a:spcPct val="100000"/>
              </a:lnSpc>
              <a:spcBef>
                <a:spcPts val="1000"/>
              </a:spcBef>
              <a:spcAft>
                <a:spcPts val="0"/>
              </a:spcAft>
              <a:buSzPts val="1400"/>
              <a:buFont typeface="Arial"/>
              <a:buChar char="•"/>
            </a:pPr>
            <a:r>
              <a:rPr lang="en-US" dirty="0"/>
              <a:t>Accuracy – 91.49%</a:t>
            </a:r>
            <a:endParaRPr dirty="0"/>
          </a:p>
        </p:txBody>
      </p:sp>
      <p:sp>
        <p:nvSpPr>
          <p:cNvPr id="376" name="Google Shape;376;p4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27</a:t>
            </a:fld>
            <a:endParaRPr/>
          </a:p>
        </p:txBody>
      </p:sp>
      <p:sp>
        <p:nvSpPr>
          <p:cNvPr id="3" name="Text Placeholder 2">
            <a:extLst>
              <a:ext uri="{FF2B5EF4-FFF2-40B4-BE49-F238E27FC236}">
                <a16:creationId xmlns:a16="http://schemas.microsoft.com/office/drawing/2014/main" id="{692F3C6B-3022-4075-90E8-E7A179FC4011}"/>
              </a:ext>
            </a:extLst>
          </p:cNvPr>
          <p:cNvSpPr>
            <a:spLocks noGrp="1"/>
          </p:cNvSpPr>
          <p:nvPr>
            <p:ph type="body" idx="1"/>
          </p:nvPr>
        </p:nvSpPr>
        <p:spPr>
          <a:xfrm>
            <a:off x="6323012" y="1422008"/>
            <a:ext cx="5181600" cy="3783037"/>
          </a:xfrm>
        </p:spPr>
        <p:txBody>
          <a:bodyPr/>
          <a:lstStyle/>
          <a:p>
            <a:endParaRPr lang="en-US" dirty="0"/>
          </a:p>
        </p:txBody>
      </p:sp>
      <p:pic>
        <p:nvPicPr>
          <p:cNvPr id="8" name="Picture 7">
            <a:extLst>
              <a:ext uri="{FF2B5EF4-FFF2-40B4-BE49-F238E27FC236}">
                <a16:creationId xmlns:a16="http://schemas.microsoft.com/office/drawing/2014/main" id="{B3350C02-9F1B-4876-9534-E14F770C9F85}"/>
              </a:ext>
            </a:extLst>
          </p:cNvPr>
          <p:cNvPicPr/>
          <p:nvPr/>
        </p:nvPicPr>
        <p:blipFill>
          <a:blip r:embed="rId3">
            <a:extLst>
              <a:ext uri="{28A0092B-C50C-407E-A947-70E740481C1C}">
                <a14:useLocalDpi xmlns:a14="http://schemas.microsoft.com/office/drawing/2010/main" val="0"/>
              </a:ext>
            </a:extLst>
          </a:blip>
          <a:stretch>
            <a:fillRect/>
          </a:stretch>
        </p:blipFill>
        <p:spPr>
          <a:xfrm>
            <a:off x="6323012" y="1422008"/>
            <a:ext cx="5181600" cy="3783037"/>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46"/>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a:t>Classification report of CNN</a:t>
            </a:r>
            <a:endParaRPr/>
          </a:p>
        </p:txBody>
      </p:sp>
      <p:sp>
        <p:nvSpPr>
          <p:cNvPr id="382" name="Google Shape;382;p46"/>
          <p:cNvSpPr txBox="1">
            <a:spLocks noGrp="1"/>
          </p:cNvSpPr>
          <p:nvPr>
            <p:ph type="body" idx="1"/>
          </p:nvPr>
        </p:nvSpPr>
        <p:spPr>
          <a:xfrm>
            <a:off x="2939372" y="1972703"/>
            <a:ext cx="7075895" cy="5762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000"/>
              <a:buNone/>
            </a:pPr>
            <a:r>
              <a:rPr lang="en-US" sz="2000" dirty="0"/>
              <a:t>Both negative and positive polarity have different f1 score </a:t>
            </a:r>
            <a:endParaRPr sz="2000" dirty="0"/>
          </a:p>
        </p:txBody>
      </p:sp>
      <p:sp>
        <p:nvSpPr>
          <p:cNvPr id="386" name="Google Shape;386;p4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28</a:t>
            </a:fld>
            <a:endParaRPr/>
          </a:p>
        </p:txBody>
      </p:sp>
      <p:pic>
        <p:nvPicPr>
          <p:cNvPr id="5" name="Picture 4">
            <a:extLst>
              <a:ext uri="{FF2B5EF4-FFF2-40B4-BE49-F238E27FC236}">
                <a16:creationId xmlns:a16="http://schemas.microsoft.com/office/drawing/2014/main" id="{611C8AC9-128F-4D64-85ED-01E5F9CD1AFE}"/>
              </a:ext>
            </a:extLst>
          </p:cNvPr>
          <p:cNvPicPr>
            <a:picLocks noChangeAspect="1"/>
          </p:cNvPicPr>
          <p:nvPr/>
        </p:nvPicPr>
        <p:blipFill>
          <a:blip r:embed="rId3"/>
          <a:stretch>
            <a:fillRect/>
          </a:stretch>
        </p:blipFill>
        <p:spPr>
          <a:xfrm>
            <a:off x="2589212" y="3002073"/>
            <a:ext cx="4342893" cy="1795010"/>
          </a:xfrm>
          <a:prstGeom prst="rect">
            <a:avLst/>
          </a:prstGeom>
        </p:spPr>
      </p:pic>
      <p:sp>
        <p:nvSpPr>
          <p:cNvPr id="7" name="Text Placeholder 6">
            <a:extLst>
              <a:ext uri="{FF2B5EF4-FFF2-40B4-BE49-F238E27FC236}">
                <a16:creationId xmlns:a16="http://schemas.microsoft.com/office/drawing/2014/main" id="{4EC0F130-236A-4AD1-A119-342CB5652372}"/>
              </a:ext>
            </a:extLst>
          </p:cNvPr>
          <p:cNvSpPr>
            <a:spLocks noGrp="1"/>
          </p:cNvSpPr>
          <p:nvPr>
            <p:ph type="body" idx="4"/>
          </p:nvPr>
        </p:nvSpPr>
        <p:spPr/>
        <p:txBody>
          <a:bodyPr/>
          <a:lstStyle/>
          <a:p>
            <a:endParaRPr lang="en-US"/>
          </a:p>
        </p:txBody>
      </p:sp>
      <p:pic>
        <p:nvPicPr>
          <p:cNvPr id="9" name="Picture 8">
            <a:extLst>
              <a:ext uri="{FF2B5EF4-FFF2-40B4-BE49-F238E27FC236}">
                <a16:creationId xmlns:a16="http://schemas.microsoft.com/office/drawing/2014/main" id="{AC80910D-2286-4E48-B19A-C3FE8156E256}"/>
              </a:ext>
            </a:extLst>
          </p:cNvPr>
          <p:cNvPicPr>
            <a:picLocks noChangeAspect="1"/>
          </p:cNvPicPr>
          <p:nvPr/>
        </p:nvPicPr>
        <p:blipFill>
          <a:blip r:embed="rId4"/>
          <a:stretch>
            <a:fillRect/>
          </a:stretch>
        </p:blipFill>
        <p:spPr>
          <a:xfrm>
            <a:off x="7166957" y="2545738"/>
            <a:ext cx="4337654" cy="3354060"/>
          </a:xfrm>
          <a:prstGeom prst="rect">
            <a:avLst/>
          </a:prstGeo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90"/>
        <p:cNvGrpSpPr/>
        <p:nvPr/>
      </p:nvGrpSpPr>
      <p:grpSpPr>
        <a:xfrm>
          <a:off x="0" y="0"/>
          <a:ext cx="0" cy="0"/>
          <a:chOff x="0" y="0"/>
          <a:chExt cx="0" cy="0"/>
        </a:xfrm>
      </p:grpSpPr>
      <p:sp>
        <p:nvSpPr>
          <p:cNvPr id="391" name="Google Shape;391;p47"/>
          <p:cNvSpPr txBox="1">
            <a:spLocks noGrp="1"/>
          </p:cNvSpPr>
          <p:nvPr>
            <p:ph type="title"/>
          </p:nvPr>
        </p:nvSpPr>
        <p:spPr>
          <a:xfrm>
            <a:off x="2592925" y="679922"/>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dirty="0"/>
              <a:t>Bidirectional LSTM</a:t>
            </a:r>
            <a:endParaRPr dirty="0"/>
          </a:p>
        </p:txBody>
      </p:sp>
      <p:sp>
        <p:nvSpPr>
          <p:cNvPr id="392" name="Google Shape;392;p47"/>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Loss curve</a:t>
            </a:r>
            <a:endParaRPr/>
          </a:p>
        </p:txBody>
      </p:sp>
      <p:sp>
        <p:nvSpPr>
          <p:cNvPr id="394" name="Google Shape;394;p47"/>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Accuracy curve</a:t>
            </a:r>
            <a:endParaRPr/>
          </a:p>
        </p:txBody>
      </p:sp>
      <p:sp>
        <p:nvSpPr>
          <p:cNvPr id="396" name="Google Shape;396;p4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29</a:t>
            </a:fld>
            <a:endParaRPr/>
          </a:p>
        </p:txBody>
      </p:sp>
      <p:sp>
        <p:nvSpPr>
          <p:cNvPr id="3" name="Text Placeholder 2">
            <a:extLst>
              <a:ext uri="{FF2B5EF4-FFF2-40B4-BE49-F238E27FC236}">
                <a16:creationId xmlns:a16="http://schemas.microsoft.com/office/drawing/2014/main" id="{7DDF76FF-282C-47B7-BA5C-5C227E8E618B}"/>
              </a:ext>
            </a:extLst>
          </p:cNvPr>
          <p:cNvSpPr>
            <a:spLocks noGrp="1"/>
          </p:cNvSpPr>
          <p:nvPr>
            <p:ph type="body" idx="2"/>
          </p:nvPr>
        </p:nvSpPr>
        <p:spPr/>
        <p:txBody>
          <a:bodyPr/>
          <a:lstStyle/>
          <a:p>
            <a:endParaRPr lang="en-US" dirty="0"/>
          </a:p>
        </p:txBody>
      </p:sp>
      <p:pic>
        <p:nvPicPr>
          <p:cNvPr id="10" name="Picture 9">
            <a:extLst>
              <a:ext uri="{FF2B5EF4-FFF2-40B4-BE49-F238E27FC236}">
                <a16:creationId xmlns:a16="http://schemas.microsoft.com/office/drawing/2014/main" id="{DB20F655-81E4-4B19-856C-958080C430A6}"/>
              </a:ext>
            </a:extLst>
          </p:cNvPr>
          <p:cNvPicPr/>
          <p:nvPr/>
        </p:nvPicPr>
        <p:blipFill>
          <a:blip r:embed="rId3">
            <a:extLst>
              <a:ext uri="{28A0092B-C50C-407E-A947-70E740481C1C}">
                <a14:useLocalDpi xmlns:a14="http://schemas.microsoft.com/office/drawing/2010/main" val="0"/>
              </a:ext>
            </a:extLst>
          </a:blip>
          <a:srcRect/>
          <a:stretch>
            <a:fillRect/>
          </a:stretch>
        </p:blipFill>
        <p:spPr bwMode="auto">
          <a:xfrm>
            <a:off x="2589212" y="2545737"/>
            <a:ext cx="4338637" cy="3348626"/>
          </a:xfrm>
          <a:prstGeom prst="rect">
            <a:avLst/>
          </a:prstGeom>
          <a:noFill/>
        </p:spPr>
      </p:pic>
      <p:sp>
        <p:nvSpPr>
          <p:cNvPr id="5" name="Text Placeholder 4">
            <a:extLst>
              <a:ext uri="{FF2B5EF4-FFF2-40B4-BE49-F238E27FC236}">
                <a16:creationId xmlns:a16="http://schemas.microsoft.com/office/drawing/2014/main" id="{DCC52E40-3F8C-4ED7-BFD0-5A9295F6AACF}"/>
              </a:ext>
            </a:extLst>
          </p:cNvPr>
          <p:cNvSpPr>
            <a:spLocks noGrp="1"/>
          </p:cNvSpPr>
          <p:nvPr>
            <p:ph type="body" idx="4"/>
          </p:nvPr>
        </p:nvSpPr>
        <p:spPr/>
        <p:txBody>
          <a:bodyPr/>
          <a:lstStyle/>
          <a:p>
            <a:endParaRPr lang="en-US" dirty="0"/>
          </a:p>
        </p:txBody>
      </p:sp>
      <p:pic>
        <p:nvPicPr>
          <p:cNvPr id="13" name="Picture 12">
            <a:extLst>
              <a:ext uri="{FF2B5EF4-FFF2-40B4-BE49-F238E27FC236}">
                <a16:creationId xmlns:a16="http://schemas.microsoft.com/office/drawing/2014/main" id="{34238142-CD41-45A7-AE72-35AC208FB9EE}"/>
              </a:ext>
            </a:extLst>
          </p:cNvPr>
          <p:cNvPicPr/>
          <p:nvPr/>
        </p:nvPicPr>
        <p:blipFill>
          <a:blip r:embed="rId4">
            <a:extLst>
              <a:ext uri="{28A0092B-C50C-407E-A947-70E740481C1C}">
                <a14:useLocalDpi xmlns:a14="http://schemas.microsoft.com/office/drawing/2010/main" val="0"/>
              </a:ext>
            </a:extLst>
          </a:blip>
          <a:srcRect/>
          <a:stretch>
            <a:fillRect/>
          </a:stretch>
        </p:blipFill>
        <p:spPr bwMode="auto">
          <a:xfrm>
            <a:off x="7166958" y="2545737"/>
            <a:ext cx="4337654" cy="3357289"/>
          </a:xfrm>
          <a:prstGeom prst="rect">
            <a:avLst/>
          </a:prstGeom>
          <a:noFill/>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p20"/>
          <p:cNvSpPr txBox="1">
            <a:spLocks noGrp="1"/>
          </p:cNvSpPr>
          <p:nvPr>
            <p:ph type="ctrTitle"/>
          </p:nvPr>
        </p:nvSpPr>
        <p:spPr>
          <a:xfrm>
            <a:off x="413184" y="224197"/>
            <a:ext cx="11430883" cy="1018008"/>
          </a:xfrm>
          <a:prstGeom prst="rect">
            <a:avLst/>
          </a:prstGeom>
          <a:noFill/>
          <a:ln>
            <a:noFill/>
          </a:ln>
        </p:spPr>
        <p:txBody>
          <a:bodyPr spcFirstLastPara="1" wrap="square" lIns="91425" tIns="45700" rIns="91425" bIns="45700" anchor="b" anchorCtr="0">
            <a:normAutofit/>
          </a:bodyPr>
          <a:lstStyle/>
          <a:p>
            <a:pPr marL="0" lvl="0" indent="0" algn="l" rtl="0">
              <a:lnSpc>
                <a:spcPct val="100000"/>
              </a:lnSpc>
              <a:spcBef>
                <a:spcPts val="0"/>
              </a:spcBef>
              <a:spcAft>
                <a:spcPts val="0"/>
              </a:spcAft>
              <a:buClr>
                <a:srgbClr val="262626"/>
              </a:buClr>
              <a:buSzPts val="5400"/>
              <a:buFont typeface="Century Gothic"/>
              <a:buNone/>
            </a:pPr>
            <a:r>
              <a:rPr lang="en-US"/>
              <a:t>Contents</a:t>
            </a:r>
            <a:endParaRPr/>
          </a:p>
        </p:txBody>
      </p:sp>
      <p:sp>
        <p:nvSpPr>
          <p:cNvPr id="184" name="Google Shape;184;p20"/>
          <p:cNvSpPr txBox="1">
            <a:spLocks noGrp="1"/>
          </p:cNvSpPr>
          <p:nvPr>
            <p:ph type="subTitle" idx="1"/>
          </p:nvPr>
        </p:nvSpPr>
        <p:spPr>
          <a:xfrm>
            <a:off x="1805886" y="1242205"/>
            <a:ext cx="10572000" cy="5182994"/>
          </a:xfrm>
          <a:prstGeom prst="rect">
            <a:avLst/>
          </a:prstGeom>
          <a:noFill/>
          <a:ln>
            <a:noFill/>
          </a:ln>
        </p:spPr>
        <p:txBody>
          <a:bodyPr spcFirstLastPara="1" wrap="square" lIns="91425" tIns="45700" rIns="91425" bIns="45700" anchor="t" anchorCtr="0">
            <a:normAutofit fontScale="92500" lnSpcReduction="10000"/>
          </a:bodyPr>
          <a:lstStyle/>
          <a:p>
            <a:pPr marL="342900" lvl="0" indent="-342900" algn="l" rtl="0">
              <a:lnSpc>
                <a:spcPct val="100000"/>
              </a:lnSpc>
              <a:spcBef>
                <a:spcPts val="0"/>
              </a:spcBef>
              <a:spcAft>
                <a:spcPts val="0"/>
              </a:spcAft>
              <a:buSzPct val="96096"/>
              <a:buChar char="►"/>
            </a:pPr>
            <a:r>
              <a:rPr lang="en-US"/>
              <a:t>Introduction</a:t>
            </a:r>
            <a:endParaRPr/>
          </a:p>
          <a:p>
            <a:pPr marL="342900" lvl="0" indent="-342900" algn="l" rtl="0">
              <a:lnSpc>
                <a:spcPct val="100000"/>
              </a:lnSpc>
              <a:spcBef>
                <a:spcPts val="1000"/>
              </a:spcBef>
              <a:spcAft>
                <a:spcPts val="0"/>
              </a:spcAft>
              <a:buSzPct val="96096"/>
              <a:buChar char="►"/>
            </a:pPr>
            <a:r>
              <a:rPr lang="en-US"/>
              <a:t>Background of the study</a:t>
            </a:r>
            <a:endParaRPr/>
          </a:p>
          <a:p>
            <a:pPr marL="342900" lvl="0" indent="-342900" algn="l" rtl="0">
              <a:lnSpc>
                <a:spcPct val="100000"/>
              </a:lnSpc>
              <a:spcBef>
                <a:spcPts val="1000"/>
              </a:spcBef>
              <a:spcAft>
                <a:spcPts val="0"/>
              </a:spcAft>
              <a:buSzPct val="96096"/>
              <a:buChar char="►"/>
            </a:pPr>
            <a:r>
              <a:rPr lang="en-US"/>
              <a:t>Problem statement</a:t>
            </a:r>
            <a:endParaRPr/>
          </a:p>
          <a:p>
            <a:pPr marL="342900" lvl="0" indent="-342900" algn="l" rtl="0">
              <a:lnSpc>
                <a:spcPct val="100000"/>
              </a:lnSpc>
              <a:spcBef>
                <a:spcPts val="1000"/>
              </a:spcBef>
              <a:spcAft>
                <a:spcPts val="0"/>
              </a:spcAft>
              <a:buSzPct val="96096"/>
              <a:buChar char="►"/>
            </a:pPr>
            <a:r>
              <a:rPr lang="en-US"/>
              <a:t>Literature review</a:t>
            </a:r>
            <a:endParaRPr/>
          </a:p>
          <a:p>
            <a:pPr marL="342900" lvl="0" indent="-342900" algn="l" rtl="0">
              <a:lnSpc>
                <a:spcPct val="100000"/>
              </a:lnSpc>
              <a:spcBef>
                <a:spcPts val="1000"/>
              </a:spcBef>
              <a:spcAft>
                <a:spcPts val="0"/>
              </a:spcAft>
              <a:buSzPct val="96096"/>
              <a:buChar char="►"/>
            </a:pPr>
            <a:r>
              <a:rPr lang="en-US"/>
              <a:t>Research gap</a:t>
            </a:r>
            <a:endParaRPr/>
          </a:p>
          <a:p>
            <a:pPr marL="342900" lvl="0" indent="-342900" algn="l" rtl="0">
              <a:lnSpc>
                <a:spcPct val="100000"/>
              </a:lnSpc>
              <a:spcBef>
                <a:spcPts val="1000"/>
              </a:spcBef>
              <a:spcAft>
                <a:spcPts val="0"/>
              </a:spcAft>
              <a:buSzPct val="96096"/>
              <a:buChar char="►"/>
            </a:pPr>
            <a:r>
              <a:rPr lang="en-US"/>
              <a:t>Objectives</a:t>
            </a:r>
            <a:endParaRPr/>
          </a:p>
          <a:p>
            <a:pPr marL="342900" lvl="0" indent="-342900" algn="l" rtl="0">
              <a:lnSpc>
                <a:spcPct val="100000"/>
              </a:lnSpc>
              <a:spcBef>
                <a:spcPts val="1000"/>
              </a:spcBef>
              <a:spcAft>
                <a:spcPts val="0"/>
              </a:spcAft>
              <a:buSzPct val="96096"/>
              <a:buChar char="►"/>
            </a:pPr>
            <a:r>
              <a:rPr lang="en-US"/>
              <a:t>Methodologies</a:t>
            </a:r>
            <a:endParaRPr/>
          </a:p>
          <a:p>
            <a:pPr marL="342900" lvl="0" indent="-332740" algn="l" rtl="0">
              <a:lnSpc>
                <a:spcPct val="100000"/>
              </a:lnSpc>
              <a:spcBef>
                <a:spcPts val="1000"/>
              </a:spcBef>
              <a:spcAft>
                <a:spcPts val="0"/>
              </a:spcAft>
              <a:buSzPct val="86486"/>
              <a:buChar char="►"/>
            </a:pPr>
            <a:r>
              <a:rPr lang="en-US"/>
              <a:t>Result and Discussion</a:t>
            </a:r>
            <a:endParaRPr/>
          </a:p>
          <a:p>
            <a:pPr marL="342900" lvl="0" indent="-332740" algn="l" rtl="0">
              <a:lnSpc>
                <a:spcPct val="100000"/>
              </a:lnSpc>
              <a:spcBef>
                <a:spcPts val="1000"/>
              </a:spcBef>
              <a:spcAft>
                <a:spcPts val="0"/>
              </a:spcAft>
              <a:buSzPct val="86486"/>
              <a:buChar char="►"/>
            </a:pPr>
            <a:r>
              <a:rPr lang="en-US"/>
              <a:t>Summary of the Findings</a:t>
            </a:r>
            <a:endParaRPr/>
          </a:p>
          <a:p>
            <a:pPr marL="342900" lvl="0" indent="-332740" algn="l" rtl="0">
              <a:lnSpc>
                <a:spcPct val="100000"/>
              </a:lnSpc>
              <a:spcBef>
                <a:spcPts val="1000"/>
              </a:spcBef>
              <a:spcAft>
                <a:spcPts val="0"/>
              </a:spcAft>
              <a:buSzPct val="86486"/>
              <a:buChar char="►"/>
            </a:pPr>
            <a:r>
              <a:rPr lang="en-US"/>
              <a:t>Contributions</a:t>
            </a:r>
            <a:endParaRPr/>
          </a:p>
          <a:p>
            <a:pPr marL="342900" lvl="0" indent="-332740" algn="l" rtl="0">
              <a:lnSpc>
                <a:spcPct val="100000"/>
              </a:lnSpc>
              <a:spcBef>
                <a:spcPts val="1000"/>
              </a:spcBef>
              <a:spcAft>
                <a:spcPts val="0"/>
              </a:spcAft>
              <a:buSzPct val="86486"/>
              <a:buChar char="►"/>
            </a:pPr>
            <a:r>
              <a:rPr lang="en-US"/>
              <a:t>Conclusions</a:t>
            </a:r>
            <a:endParaRPr/>
          </a:p>
          <a:p>
            <a:pPr marL="342900" lvl="0" indent="-342900" algn="l" rtl="0">
              <a:lnSpc>
                <a:spcPct val="100000"/>
              </a:lnSpc>
              <a:spcBef>
                <a:spcPts val="1000"/>
              </a:spcBef>
              <a:spcAft>
                <a:spcPts val="0"/>
              </a:spcAft>
              <a:buSzPct val="96096"/>
              <a:buChar char="►"/>
            </a:pPr>
            <a:r>
              <a:rPr lang="en-US"/>
              <a:t>Limitations</a:t>
            </a:r>
            <a:endParaRPr/>
          </a:p>
          <a:p>
            <a:pPr marL="342900" lvl="0" indent="-342900" algn="l" rtl="0">
              <a:lnSpc>
                <a:spcPct val="100000"/>
              </a:lnSpc>
              <a:spcBef>
                <a:spcPts val="1000"/>
              </a:spcBef>
              <a:spcAft>
                <a:spcPts val="0"/>
              </a:spcAft>
              <a:buSzPct val="96096"/>
              <a:buChar char="►"/>
            </a:pPr>
            <a:r>
              <a:rPr lang="en-US"/>
              <a:t>Future work</a:t>
            </a:r>
            <a:endParaRPr/>
          </a:p>
          <a:p>
            <a:pPr marL="342900" lvl="0" indent="-332740" algn="l" rtl="0">
              <a:lnSpc>
                <a:spcPct val="100000"/>
              </a:lnSpc>
              <a:spcBef>
                <a:spcPts val="1000"/>
              </a:spcBef>
              <a:spcAft>
                <a:spcPts val="0"/>
              </a:spcAft>
              <a:buSzPct val="86486"/>
              <a:buChar char="►"/>
            </a:pPr>
            <a:r>
              <a:rPr lang="en-US"/>
              <a:t>Reference</a:t>
            </a:r>
            <a:endParaRPr/>
          </a:p>
          <a:p>
            <a:pPr marL="0" lvl="0" indent="0" algn="l" rtl="0">
              <a:lnSpc>
                <a:spcPct val="100000"/>
              </a:lnSpc>
              <a:spcBef>
                <a:spcPts val="0"/>
              </a:spcBef>
              <a:spcAft>
                <a:spcPts val="0"/>
              </a:spcAft>
              <a:buSzPct val="108108"/>
              <a:buNone/>
            </a:pPr>
            <a:endParaRPr/>
          </a:p>
        </p:txBody>
      </p:sp>
      <p:sp>
        <p:nvSpPr>
          <p:cNvPr id="185" name="Google Shape;185;p20"/>
          <p:cNvSpPr txBox="1">
            <a:spLocks noGrp="1"/>
          </p:cNvSpPr>
          <p:nvPr>
            <p:ph type="sldNum" idx="12"/>
          </p:nvPr>
        </p:nvSpPr>
        <p:spPr>
          <a:xfrm>
            <a:off x="413184" y="4475207"/>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400"/>
        <p:cNvGrpSpPr/>
        <p:nvPr/>
      </p:nvGrpSpPr>
      <p:grpSpPr>
        <a:xfrm>
          <a:off x="0" y="0"/>
          <a:ext cx="0" cy="0"/>
          <a:chOff x="0" y="0"/>
          <a:chExt cx="0" cy="0"/>
        </a:xfrm>
      </p:grpSpPr>
      <p:sp>
        <p:nvSpPr>
          <p:cNvPr id="401" name="Google Shape;401;p48"/>
          <p:cNvSpPr txBox="1">
            <a:spLocks noGrp="1"/>
          </p:cNvSpPr>
          <p:nvPr>
            <p:ph type="title"/>
          </p:nvPr>
        </p:nvSpPr>
        <p:spPr>
          <a:xfrm>
            <a:off x="2589212" y="446088"/>
            <a:ext cx="3505199" cy="174847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2000"/>
              <a:buFont typeface="Century Gothic"/>
              <a:buNone/>
            </a:pPr>
            <a:r>
              <a:rPr lang="en-US" sz="3600" dirty="0"/>
              <a:t>Confusion metrics of Bi- LSTM</a:t>
            </a:r>
            <a:endParaRPr sz="3600" dirty="0"/>
          </a:p>
        </p:txBody>
      </p:sp>
      <p:sp>
        <p:nvSpPr>
          <p:cNvPr id="403" name="Google Shape;403;p48"/>
          <p:cNvSpPr txBox="1">
            <a:spLocks noGrp="1"/>
          </p:cNvSpPr>
          <p:nvPr>
            <p:ph type="body" idx="2"/>
          </p:nvPr>
        </p:nvSpPr>
        <p:spPr>
          <a:xfrm>
            <a:off x="2448535" y="2442674"/>
            <a:ext cx="3505199" cy="4262436"/>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Arial"/>
              <a:buChar char="•"/>
            </a:pPr>
            <a:r>
              <a:rPr lang="en-US" dirty="0"/>
              <a:t>From the confusion metrics </a:t>
            </a:r>
            <a:endParaRPr dirty="0"/>
          </a:p>
          <a:p>
            <a:pPr marL="0" lvl="0" indent="0" algn="l" rtl="0">
              <a:lnSpc>
                <a:spcPct val="100000"/>
              </a:lnSpc>
              <a:spcBef>
                <a:spcPts val="1000"/>
              </a:spcBef>
              <a:spcAft>
                <a:spcPts val="0"/>
              </a:spcAft>
              <a:buSzPts val="1400"/>
              <a:buNone/>
            </a:pPr>
            <a:r>
              <a:rPr lang="en-US" dirty="0"/>
              <a:t>[[2100  160]</a:t>
            </a:r>
            <a:endParaRPr dirty="0"/>
          </a:p>
          <a:p>
            <a:pPr marL="0" lvl="0" indent="0" algn="l" rtl="0">
              <a:lnSpc>
                <a:spcPct val="100000"/>
              </a:lnSpc>
              <a:spcBef>
                <a:spcPts val="1000"/>
              </a:spcBef>
              <a:spcAft>
                <a:spcPts val="0"/>
              </a:spcAft>
              <a:buSzPts val="1400"/>
              <a:buNone/>
            </a:pPr>
            <a:r>
              <a:rPr lang="en-US" dirty="0"/>
              <a:t>[ 201 2039]]</a:t>
            </a:r>
            <a:endParaRPr dirty="0"/>
          </a:p>
          <a:p>
            <a:pPr marL="342900" lvl="0" indent="-254000" algn="l" rtl="0">
              <a:lnSpc>
                <a:spcPct val="100000"/>
              </a:lnSpc>
              <a:spcBef>
                <a:spcPts val="1000"/>
              </a:spcBef>
              <a:spcAft>
                <a:spcPts val="0"/>
              </a:spcAft>
              <a:buSzPts val="1400"/>
              <a:buFont typeface="Arial"/>
              <a:buNone/>
            </a:pPr>
            <a:endParaRPr dirty="0"/>
          </a:p>
          <a:p>
            <a:pPr marL="342900" lvl="0" indent="-342900" algn="l" rtl="0">
              <a:lnSpc>
                <a:spcPct val="100000"/>
              </a:lnSpc>
              <a:spcBef>
                <a:spcPts val="1000"/>
              </a:spcBef>
              <a:spcAft>
                <a:spcPts val="0"/>
              </a:spcAft>
              <a:buSzPts val="1400"/>
              <a:buFont typeface="Arial"/>
              <a:buChar char="•"/>
            </a:pPr>
            <a:r>
              <a:rPr lang="en-US" dirty="0"/>
              <a:t>It can be said that the bidirectional LSTM model correctly classify the 4136 data out of 4500 testing data.</a:t>
            </a:r>
            <a:endParaRPr dirty="0"/>
          </a:p>
          <a:p>
            <a:pPr marL="342900" lvl="0" indent="-342900" algn="l" rtl="0">
              <a:lnSpc>
                <a:spcPct val="100000"/>
              </a:lnSpc>
              <a:spcBef>
                <a:spcPts val="1000"/>
              </a:spcBef>
              <a:spcAft>
                <a:spcPts val="0"/>
              </a:spcAft>
              <a:buSzPts val="1400"/>
              <a:buFont typeface="Arial"/>
              <a:buChar char="•"/>
            </a:pPr>
            <a:r>
              <a:rPr lang="en-US" dirty="0"/>
              <a:t>Accuracy-92.13%</a:t>
            </a:r>
            <a:endParaRPr dirty="0"/>
          </a:p>
          <a:p>
            <a:pPr marL="342900" lvl="0" indent="-254000" algn="l" rtl="0">
              <a:lnSpc>
                <a:spcPct val="100000"/>
              </a:lnSpc>
              <a:spcBef>
                <a:spcPts val="1000"/>
              </a:spcBef>
              <a:spcAft>
                <a:spcPts val="0"/>
              </a:spcAft>
              <a:buSzPts val="1400"/>
              <a:buFont typeface="Arial"/>
              <a:buNone/>
            </a:pPr>
            <a:endParaRPr dirty="0"/>
          </a:p>
        </p:txBody>
      </p:sp>
      <p:sp>
        <p:nvSpPr>
          <p:cNvPr id="404" name="Google Shape;404;p4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30</a:t>
            </a:fld>
            <a:endParaRPr/>
          </a:p>
        </p:txBody>
      </p:sp>
      <p:sp>
        <p:nvSpPr>
          <p:cNvPr id="3" name="Text Placeholder 2">
            <a:extLst>
              <a:ext uri="{FF2B5EF4-FFF2-40B4-BE49-F238E27FC236}">
                <a16:creationId xmlns:a16="http://schemas.microsoft.com/office/drawing/2014/main" id="{54078EC2-2564-4AA8-AB39-9BA732895CD7}"/>
              </a:ext>
            </a:extLst>
          </p:cNvPr>
          <p:cNvSpPr>
            <a:spLocks noGrp="1"/>
          </p:cNvSpPr>
          <p:nvPr>
            <p:ph type="body" idx="1"/>
          </p:nvPr>
        </p:nvSpPr>
        <p:spPr>
          <a:xfrm>
            <a:off x="6323012" y="1152907"/>
            <a:ext cx="5181600" cy="4262436"/>
          </a:xfrm>
        </p:spPr>
        <p:txBody>
          <a:bodyPr/>
          <a:lstStyle/>
          <a:p>
            <a:endParaRPr lang="en-US" dirty="0"/>
          </a:p>
        </p:txBody>
      </p:sp>
      <p:pic>
        <p:nvPicPr>
          <p:cNvPr id="8" name="Picture 7">
            <a:extLst>
              <a:ext uri="{FF2B5EF4-FFF2-40B4-BE49-F238E27FC236}">
                <a16:creationId xmlns:a16="http://schemas.microsoft.com/office/drawing/2014/main" id="{234E306E-6FC2-459A-B043-CE2107646140}"/>
              </a:ext>
            </a:extLst>
          </p:cNvPr>
          <p:cNvPicPr/>
          <p:nvPr/>
        </p:nvPicPr>
        <p:blipFill>
          <a:blip r:embed="rId3">
            <a:extLst>
              <a:ext uri="{28A0092B-C50C-407E-A947-70E740481C1C}">
                <a14:useLocalDpi xmlns:a14="http://schemas.microsoft.com/office/drawing/2010/main" val="0"/>
              </a:ext>
            </a:extLst>
          </a:blip>
          <a:stretch>
            <a:fillRect/>
          </a:stretch>
        </p:blipFill>
        <p:spPr>
          <a:xfrm>
            <a:off x="6323012" y="1152907"/>
            <a:ext cx="5181600" cy="4262436"/>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408"/>
        <p:cNvGrpSpPr/>
        <p:nvPr/>
      </p:nvGrpSpPr>
      <p:grpSpPr>
        <a:xfrm>
          <a:off x="0" y="0"/>
          <a:ext cx="0" cy="0"/>
          <a:chOff x="0" y="0"/>
          <a:chExt cx="0" cy="0"/>
        </a:xfrm>
      </p:grpSpPr>
      <p:sp>
        <p:nvSpPr>
          <p:cNvPr id="409" name="Google Shape;409;p49"/>
          <p:cNvSpPr txBox="1">
            <a:spLocks noGrp="1"/>
          </p:cNvSpPr>
          <p:nvPr>
            <p:ph type="title"/>
          </p:nvPr>
        </p:nvSpPr>
        <p:spPr>
          <a:xfrm>
            <a:off x="2476261" y="574014"/>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dirty="0"/>
              <a:t>Classification report Of Bi-LSTM</a:t>
            </a:r>
            <a:endParaRPr dirty="0"/>
          </a:p>
        </p:txBody>
      </p:sp>
      <p:sp>
        <p:nvSpPr>
          <p:cNvPr id="410" name="Google Shape;410;p49"/>
          <p:cNvSpPr txBox="1">
            <a:spLocks noGrp="1"/>
          </p:cNvSpPr>
          <p:nvPr>
            <p:ph type="body" idx="1"/>
          </p:nvPr>
        </p:nvSpPr>
        <p:spPr>
          <a:xfrm>
            <a:off x="2939372" y="1972703"/>
            <a:ext cx="7860899" cy="5762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000"/>
              <a:buNone/>
            </a:pPr>
            <a:r>
              <a:rPr lang="en-US" sz="2000"/>
              <a:t>Both negative and positive polarity have same f1 score </a:t>
            </a:r>
            <a:endParaRPr sz="2000"/>
          </a:p>
        </p:txBody>
      </p:sp>
      <p:sp>
        <p:nvSpPr>
          <p:cNvPr id="414" name="Google Shape;414;p4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31</a:t>
            </a:fld>
            <a:endParaRPr/>
          </a:p>
        </p:txBody>
      </p:sp>
      <p:pic>
        <p:nvPicPr>
          <p:cNvPr id="10" name="Picture 9">
            <a:extLst>
              <a:ext uri="{FF2B5EF4-FFF2-40B4-BE49-F238E27FC236}">
                <a16:creationId xmlns:a16="http://schemas.microsoft.com/office/drawing/2014/main" id="{B8C3DA3C-29A9-4F17-810F-B7748294ACAC}"/>
              </a:ext>
            </a:extLst>
          </p:cNvPr>
          <p:cNvPicPr/>
          <p:nvPr/>
        </p:nvPicPr>
        <p:blipFill>
          <a:blip r:embed="rId3">
            <a:extLst>
              <a:ext uri="{28A0092B-C50C-407E-A947-70E740481C1C}">
                <a14:useLocalDpi xmlns:a14="http://schemas.microsoft.com/office/drawing/2010/main" val="0"/>
              </a:ext>
            </a:extLst>
          </a:blip>
          <a:stretch>
            <a:fillRect/>
          </a:stretch>
        </p:blipFill>
        <p:spPr>
          <a:xfrm>
            <a:off x="2589212" y="3243027"/>
            <a:ext cx="4342893" cy="1751004"/>
          </a:xfrm>
          <a:prstGeom prst="rect">
            <a:avLst/>
          </a:prstGeom>
        </p:spPr>
      </p:pic>
      <p:pic>
        <p:nvPicPr>
          <p:cNvPr id="13" name="Picture 12">
            <a:extLst>
              <a:ext uri="{FF2B5EF4-FFF2-40B4-BE49-F238E27FC236}">
                <a16:creationId xmlns:a16="http://schemas.microsoft.com/office/drawing/2014/main" id="{08A33EDC-8C0A-459C-B55D-4054739E658F}"/>
              </a:ext>
            </a:extLst>
          </p:cNvPr>
          <p:cNvPicPr/>
          <p:nvPr/>
        </p:nvPicPr>
        <p:blipFill>
          <a:blip r:embed="rId4">
            <a:extLst>
              <a:ext uri="{28A0092B-C50C-407E-A947-70E740481C1C}">
                <a14:useLocalDpi xmlns:a14="http://schemas.microsoft.com/office/drawing/2010/main" val="0"/>
              </a:ext>
            </a:extLst>
          </a:blip>
          <a:stretch>
            <a:fillRect/>
          </a:stretch>
        </p:blipFill>
        <p:spPr>
          <a:xfrm>
            <a:off x="7175883" y="2923316"/>
            <a:ext cx="4338674" cy="3354060"/>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18"/>
        <p:cNvGrpSpPr/>
        <p:nvPr/>
      </p:nvGrpSpPr>
      <p:grpSpPr>
        <a:xfrm>
          <a:off x="0" y="0"/>
          <a:ext cx="0" cy="0"/>
          <a:chOff x="0" y="0"/>
          <a:chExt cx="0" cy="0"/>
        </a:xfrm>
      </p:grpSpPr>
      <p:sp>
        <p:nvSpPr>
          <p:cNvPr id="419" name="Google Shape;419;p50"/>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dirty="0"/>
              <a:t>CNN with Bidirectional LSTM</a:t>
            </a:r>
            <a:endParaRPr dirty="0"/>
          </a:p>
        </p:txBody>
      </p:sp>
      <p:sp>
        <p:nvSpPr>
          <p:cNvPr id="420" name="Google Shape;420;p50"/>
          <p:cNvSpPr txBox="1">
            <a:spLocks noGrp="1"/>
          </p:cNvSpPr>
          <p:nvPr>
            <p:ph type="body" idx="1"/>
          </p:nvPr>
        </p:nvSpPr>
        <p:spPr>
          <a:xfrm>
            <a:off x="2939373" y="1972703"/>
            <a:ext cx="3992732" cy="5762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Loss curve</a:t>
            </a:r>
            <a:endParaRPr/>
          </a:p>
        </p:txBody>
      </p:sp>
      <p:sp>
        <p:nvSpPr>
          <p:cNvPr id="422" name="Google Shape;422;p50"/>
          <p:cNvSpPr txBox="1">
            <a:spLocks noGrp="1"/>
          </p:cNvSpPr>
          <p:nvPr>
            <p:ph type="body" idx="3"/>
          </p:nvPr>
        </p:nvSpPr>
        <p:spPr>
          <a:xfrm>
            <a:off x="7506629" y="1969475"/>
            <a:ext cx="3999001" cy="5762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400"/>
              <a:buNone/>
            </a:pPr>
            <a:r>
              <a:rPr lang="en-US"/>
              <a:t>Accuracy curve</a:t>
            </a:r>
            <a:endParaRPr/>
          </a:p>
        </p:txBody>
      </p:sp>
      <p:sp>
        <p:nvSpPr>
          <p:cNvPr id="424" name="Google Shape;424;p5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32</a:t>
            </a:fld>
            <a:endParaRPr/>
          </a:p>
        </p:txBody>
      </p:sp>
      <p:pic>
        <p:nvPicPr>
          <p:cNvPr id="12" name="Picture 11">
            <a:extLst>
              <a:ext uri="{FF2B5EF4-FFF2-40B4-BE49-F238E27FC236}">
                <a16:creationId xmlns:a16="http://schemas.microsoft.com/office/drawing/2014/main" id="{6FA468F3-CEA7-4146-95DF-B30816162348}"/>
              </a:ext>
            </a:extLst>
          </p:cNvPr>
          <p:cNvPicPr/>
          <p:nvPr/>
        </p:nvPicPr>
        <p:blipFill>
          <a:blip r:embed="rId3">
            <a:extLst>
              <a:ext uri="{28A0092B-C50C-407E-A947-70E740481C1C}">
                <a14:useLocalDpi xmlns:a14="http://schemas.microsoft.com/office/drawing/2010/main" val="0"/>
              </a:ext>
            </a:extLst>
          </a:blip>
          <a:stretch>
            <a:fillRect/>
          </a:stretch>
        </p:blipFill>
        <p:spPr>
          <a:xfrm>
            <a:off x="2589212" y="2545737"/>
            <a:ext cx="4338674" cy="3354061"/>
          </a:xfrm>
          <a:prstGeom prst="rect">
            <a:avLst/>
          </a:prstGeom>
        </p:spPr>
      </p:pic>
      <p:sp>
        <p:nvSpPr>
          <p:cNvPr id="7" name="Text Placeholder 6">
            <a:extLst>
              <a:ext uri="{FF2B5EF4-FFF2-40B4-BE49-F238E27FC236}">
                <a16:creationId xmlns:a16="http://schemas.microsoft.com/office/drawing/2014/main" id="{80BF1D77-3C17-4FED-8EFD-70732211A719}"/>
              </a:ext>
            </a:extLst>
          </p:cNvPr>
          <p:cNvSpPr>
            <a:spLocks noGrp="1"/>
          </p:cNvSpPr>
          <p:nvPr>
            <p:ph type="body" idx="4"/>
          </p:nvPr>
        </p:nvSpPr>
        <p:spPr/>
        <p:txBody>
          <a:bodyPr/>
          <a:lstStyle/>
          <a:p>
            <a:pPr marL="114300" indent="0">
              <a:buNone/>
            </a:pPr>
            <a:endParaRPr lang="en-US" dirty="0"/>
          </a:p>
        </p:txBody>
      </p:sp>
      <p:pic>
        <p:nvPicPr>
          <p:cNvPr id="17" name="Picture 16">
            <a:extLst>
              <a:ext uri="{FF2B5EF4-FFF2-40B4-BE49-F238E27FC236}">
                <a16:creationId xmlns:a16="http://schemas.microsoft.com/office/drawing/2014/main" id="{F6A1B23A-EBD4-4317-91A6-EFDB475BE733}"/>
              </a:ext>
            </a:extLst>
          </p:cNvPr>
          <p:cNvPicPr/>
          <p:nvPr/>
        </p:nvPicPr>
        <p:blipFill>
          <a:blip r:embed="rId4">
            <a:extLst>
              <a:ext uri="{28A0092B-C50C-407E-A947-70E740481C1C}">
                <a14:useLocalDpi xmlns:a14="http://schemas.microsoft.com/office/drawing/2010/main" val="0"/>
              </a:ext>
            </a:extLst>
          </a:blip>
          <a:stretch>
            <a:fillRect/>
          </a:stretch>
        </p:blipFill>
        <p:spPr>
          <a:xfrm>
            <a:off x="7166958" y="2545737"/>
            <a:ext cx="4337654" cy="335406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51"/>
          <p:cNvSpPr txBox="1">
            <a:spLocks noGrp="1"/>
          </p:cNvSpPr>
          <p:nvPr>
            <p:ph type="title"/>
          </p:nvPr>
        </p:nvSpPr>
        <p:spPr>
          <a:xfrm>
            <a:off x="2590801" y="661182"/>
            <a:ext cx="3505199" cy="2168646"/>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2000"/>
              <a:buFont typeface="Century Gothic"/>
              <a:buNone/>
            </a:pPr>
            <a:r>
              <a:rPr lang="en-US" sz="3600" dirty="0"/>
              <a:t>Confusion metrics of CNN with Bi-LSTM</a:t>
            </a:r>
            <a:endParaRPr sz="3600" dirty="0"/>
          </a:p>
        </p:txBody>
      </p:sp>
      <p:sp>
        <p:nvSpPr>
          <p:cNvPr id="431" name="Google Shape;431;p51"/>
          <p:cNvSpPr txBox="1">
            <a:spLocks noGrp="1"/>
          </p:cNvSpPr>
          <p:nvPr>
            <p:ph type="body" idx="2"/>
          </p:nvPr>
        </p:nvSpPr>
        <p:spPr>
          <a:xfrm>
            <a:off x="2462603" y="3003015"/>
            <a:ext cx="3505199" cy="2858035"/>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Arial"/>
              <a:buChar char="•"/>
            </a:pPr>
            <a:r>
              <a:rPr lang="en-US" dirty="0"/>
              <a:t>From the confusion metrics </a:t>
            </a:r>
            <a:endParaRPr dirty="0"/>
          </a:p>
          <a:p>
            <a:pPr marL="0" lvl="0" indent="0" algn="l" rtl="0">
              <a:lnSpc>
                <a:spcPct val="100000"/>
              </a:lnSpc>
              <a:spcBef>
                <a:spcPts val="1000"/>
              </a:spcBef>
              <a:spcAft>
                <a:spcPts val="0"/>
              </a:spcAft>
              <a:buSzPts val="1400"/>
              <a:buNone/>
            </a:pPr>
            <a:r>
              <a:rPr lang="en-US" dirty="0"/>
              <a:t>[[2073  187]</a:t>
            </a:r>
            <a:endParaRPr dirty="0"/>
          </a:p>
          <a:p>
            <a:pPr marL="0" lvl="0" indent="0" algn="l" rtl="0">
              <a:lnSpc>
                <a:spcPct val="100000"/>
              </a:lnSpc>
              <a:spcBef>
                <a:spcPts val="1000"/>
              </a:spcBef>
              <a:spcAft>
                <a:spcPts val="0"/>
              </a:spcAft>
              <a:buSzPts val="1400"/>
              <a:buNone/>
            </a:pPr>
            <a:r>
              <a:rPr lang="en-US" dirty="0"/>
              <a:t>[ 209 2031]]</a:t>
            </a:r>
            <a:endParaRPr dirty="0"/>
          </a:p>
          <a:p>
            <a:pPr marL="285750" lvl="0" indent="-285750" algn="l" rtl="0">
              <a:lnSpc>
                <a:spcPct val="100000"/>
              </a:lnSpc>
              <a:spcBef>
                <a:spcPts val="1000"/>
              </a:spcBef>
              <a:spcAft>
                <a:spcPts val="0"/>
              </a:spcAft>
              <a:buSzPts val="1400"/>
              <a:buFont typeface="Arial"/>
              <a:buChar char="•"/>
            </a:pPr>
            <a:r>
              <a:rPr lang="en-US" dirty="0"/>
              <a:t>It can be said that the CNN with bidirectional  model correctly classify the 4104 data out of 4500 testing data.</a:t>
            </a:r>
            <a:endParaRPr dirty="0"/>
          </a:p>
          <a:p>
            <a:pPr marL="285750" lvl="0" indent="-285750" algn="l" rtl="0">
              <a:lnSpc>
                <a:spcPct val="100000"/>
              </a:lnSpc>
              <a:spcBef>
                <a:spcPts val="1000"/>
              </a:spcBef>
              <a:spcAft>
                <a:spcPts val="0"/>
              </a:spcAft>
              <a:buSzPts val="1400"/>
              <a:buFont typeface="Arial"/>
              <a:buChar char="•"/>
            </a:pPr>
            <a:r>
              <a:rPr lang="en-US" dirty="0"/>
              <a:t>Accuracy – 91.01%</a:t>
            </a:r>
            <a:endParaRPr dirty="0"/>
          </a:p>
          <a:p>
            <a:pPr marL="0" lvl="0" indent="0" algn="l" rtl="0">
              <a:lnSpc>
                <a:spcPct val="100000"/>
              </a:lnSpc>
              <a:spcBef>
                <a:spcPts val="1000"/>
              </a:spcBef>
              <a:spcAft>
                <a:spcPts val="0"/>
              </a:spcAft>
              <a:buSzPts val="1400"/>
              <a:buNone/>
            </a:pPr>
            <a:endParaRPr dirty="0"/>
          </a:p>
        </p:txBody>
      </p:sp>
      <p:sp>
        <p:nvSpPr>
          <p:cNvPr id="432" name="Google Shape;432;p5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33</a:t>
            </a:fld>
            <a:endParaRPr/>
          </a:p>
        </p:txBody>
      </p:sp>
      <p:sp>
        <p:nvSpPr>
          <p:cNvPr id="3" name="Text Placeholder 2">
            <a:extLst>
              <a:ext uri="{FF2B5EF4-FFF2-40B4-BE49-F238E27FC236}">
                <a16:creationId xmlns:a16="http://schemas.microsoft.com/office/drawing/2014/main" id="{7795E8D6-901C-4927-BD5A-7C5BC8FC8AFB}"/>
              </a:ext>
            </a:extLst>
          </p:cNvPr>
          <p:cNvSpPr>
            <a:spLocks noGrp="1"/>
          </p:cNvSpPr>
          <p:nvPr>
            <p:ph type="body" idx="1"/>
          </p:nvPr>
        </p:nvSpPr>
        <p:spPr>
          <a:xfrm>
            <a:off x="6323012" y="2117297"/>
            <a:ext cx="4579450" cy="3743753"/>
          </a:xfrm>
        </p:spPr>
        <p:txBody>
          <a:bodyPr/>
          <a:lstStyle/>
          <a:p>
            <a:endParaRPr lang="en-US" dirty="0"/>
          </a:p>
        </p:txBody>
      </p:sp>
      <p:pic>
        <p:nvPicPr>
          <p:cNvPr id="8" name="Picture 7">
            <a:extLst>
              <a:ext uri="{FF2B5EF4-FFF2-40B4-BE49-F238E27FC236}">
                <a16:creationId xmlns:a16="http://schemas.microsoft.com/office/drawing/2014/main" id="{BE517664-1FB5-418C-A587-E87789343202}"/>
              </a:ext>
            </a:extLst>
          </p:cNvPr>
          <p:cNvPicPr/>
          <p:nvPr/>
        </p:nvPicPr>
        <p:blipFill>
          <a:blip r:embed="rId3">
            <a:extLst>
              <a:ext uri="{28A0092B-C50C-407E-A947-70E740481C1C}">
                <a14:useLocalDpi xmlns:a14="http://schemas.microsoft.com/office/drawing/2010/main" val="0"/>
              </a:ext>
            </a:extLst>
          </a:blip>
          <a:stretch>
            <a:fillRect/>
          </a:stretch>
        </p:blipFill>
        <p:spPr>
          <a:xfrm>
            <a:off x="6323012" y="2117299"/>
            <a:ext cx="4579450" cy="3743752"/>
          </a:xfrm>
          <a:prstGeom prst="rect">
            <a:avLst/>
          </a:prstGeom>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36"/>
        <p:cNvGrpSpPr/>
        <p:nvPr/>
      </p:nvGrpSpPr>
      <p:grpSpPr>
        <a:xfrm>
          <a:off x="0" y="0"/>
          <a:ext cx="0" cy="0"/>
          <a:chOff x="0" y="0"/>
          <a:chExt cx="0" cy="0"/>
        </a:xfrm>
      </p:grpSpPr>
      <p:sp>
        <p:nvSpPr>
          <p:cNvPr id="437" name="Google Shape;437;p52"/>
          <p:cNvSpPr txBox="1">
            <a:spLocks noGrp="1"/>
          </p:cNvSpPr>
          <p:nvPr>
            <p:ph type="title"/>
          </p:nvPr>
        </p:nvSpPr>
        <p:spPr>
          <a:xfrm>
            <a:off x="2592924" y="624110"/>
            <a:ext cx="8911687" cy="1280890"/>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rgbClr val="262626"/>
              </a:buClr>
              <a:buSzPct val="100000"/>
              <a:buFont typeface="Century Gothic"/>
              <a:buNone/>
            </a:pPr>
            <a:br>
              <a:rPr lang="en-US" dirty="0"/>
            </a:br>
            <a:r>
              <a:rPr lang="en-US" dirty="0"/>
              <a:t>Classification report of CNN with Bi-LSTM</a:t>
            </a: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br>
              <a:rPr lang="en-US" dirty="0"/>
            </a:br>
            <a:endParaRPr dirty="0"/>
          </a:p>
        </p:txBody>
      </p:sp>
      <p:sp>
        <p:nvSpPr>
          <p:cNvPr id="438" name="Google Shape;438;p52"/>
          <p:cNvSpPr txBox="1">
            <a:spLocks noGrp="1"/>
          </p:cNvSpPr>
          <p:nvPr>
            <p:ph type="body" idx="1"/>
          </p:nvPr>
        </p:nvSpPr>
        <p:spPr>
          <a:xfrm>
            <a:off x="2669535" y="1945570"/>
            <a:ext cx="8835075" cy="57626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SzPts val="2000"/>
              <a:buNone/>
            </a:pPr>
            <a:r>
              <a:rPr lang="en-US" sz="2000"/>
              <a:t>Both positive and negative polarity have same f1 score.</a:t>
            </a:r>
            <a:endParaRPr sz="2000"/>
          </a:p>
        </p:txBody>
      </p:sp>
      <p:sp>
        <p:nvSpPr>
          <p:cNvPr id="442" name="Google Shape;442;p5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34</a:t>
            </a:fld>
            <a:endParaRPr/>
          </a:p>
        </p:txBody>
      </p:sp>
      <p:pic>
        <p:nvPicPr>
          <p:cNvPr id="10" name="Picture 9">
            <a:extLst>
              <a:ext uri="{FF2B5EF4-FFF2-40B4-BE49-F238E27FC236}">
                <a16:creationId xmlns:a16="http://schemas.microsoft.com/office/drawing/2014/main" id="{9B563A95-E300-4131-BFCE-931E4208AB53}"/>
              </a:ext>
            </a:extLst>
          </p:cNvPr>
          <p:cNvPicPr/>
          <p:nvPr/>
        </p:nvPicPr>
        <p:blipFill>
          <a:blip r:embed="rId3">
            <a:extLst>
              <a:ext uri="{28A0092B-C50C-407E-A947-70E740481C1C}">
                <a14:useLocalDpi xmlns:a14="http://schemas.microsoft.com/office/drawing/2010/main" val="0"/>
              </a:ext>
            </a:extLst>
          </a:blip>
          <a:stretch>
            <a:fillRect/>
          </a:stretch>
        </p:blipFill>
        <p:spPr>
          <a:xfrm>
            <a:off x="2614742" y="3098180"/>
            <a:ext cx="4317364" cy="1755173"/>
          </a:xfrm>
          <a:prstGeom prst="rect">
            <a:avLst/>
          </a:prstGeom>
        </p:spPr>
      </p:pic>
      <p:pic>
        <p:nvPicPr>
          <p:cNvPr id="14" name="Picture 13">
            <a:extLst>
              <a:ext uri="{FF2B5EF4-FFF2-40B4-BE49-F238E27FC236}">
                <a16:creationId xmlns:a16="http://schemas.microsoft.com/office/drawing/2014/main" id="{8B384293-3461-42B4-B2C6-408B20DC26BB}"/>
              </a:ext>
            </a:extLst>
          </p:cNvPr>
          <p:cNvPicPr/>
          <p:nvPr/>
        </p:nvPicPr>
        <p:blipFill>
          <a:blip r:embed="rId4">
            <a:extLst>
              <a:ext uri="{28A0092B-C50C-407E-A947-70E740481C1C}">
                <a14:useLocalDpi xmlns:a14="http://schemas.microsoft.com/office/drawing/2010/main" val="0"/>
              </a:ext>
            </a:extLst>
          </a:blip>
          <a:stretch>
            <a:fillRect/>
          </a:stretch>
        </p:blipFill>
        <p:spPr>
          <a:xfrm>
            <a:off x="7187246" y="2896495"/>
            <a:ext cx="4317364" cy="3337395"/>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151DD8-69FD-4424-835D-9F0A9EEC4707}"/>
              </a:ext>
            </a:extLst>
          </p:cNvPr>
          <p:cNvSpPr>
            <a:spLocks noGrp="1"/>
          </p:cNvSpPr>
          <p:nvPr>
            <p:ph type="ctrTitle"/>
          </p:nvPr>
        </p:nvSpPr>
        <p:spPr>
          <a:xfrm>
            <a:off x="1520775" y="738919"/>
            <a:ext cx="8915399" cy="777240"/>
          </a:xfrm>
        </p:spPr>
        <p:txBody>
          <a:bodyPr>
            <a:normAutofit fontScale="90000"/>
          </a:bodyPr>
          <a:lstStyle/>
          <a:p>
            <a:r>
              <a:rPr lang="en-US" dirty="0"/>
              <a:t>Cross validation with CNN</a:t>
            </a:r>
          </a:p>
        </p:txBody>
      </p:sp>
      <p:sp>
        <p:nvSpPr>
          <p:cNvPr id="10" name="Subtitle 9">
            <a:extLst>
              <a:ext uri="{FF2B5EF4-FFF2-40B4-BE49-F238E27FC236}">
                <a16:creationId xmlns:a16="http://schemas.microsoft.com/office/drawing/2014/main" id="{142B04AE-B5F1-41AC-A368-43D5F2979EED}"/>
              </a:ext>
            </a:extLst>
          </p:cNvPr>
          <p:cNvSpPr>
            <a:spLocks noGrp="1"/>
          </p:cNvSpPr>
          <p:nvPr>
            <p:ph type="subTitle" idx="1"/>
          </p:nvPr>
        </p:nvSpPr>
        <p:spPr>
          <a:xfrm>
            <a:off x="1638300" y="1552783"/>
            <a:ext cx="8680352" cy="1730325"/>
          </a:xfrm>
        </p:spPr>
        <p:txBody>
          <a:bodyPr/>
          <a:lstStyle/>
          <a:p>
            <a:r>
              <a:rPr lang="en-US" sz="1400" dirty="0">
                <a:effectLst/>
                <a:latin typeface="Century Gothic" panose="020B0502020202020204" pitchFamily="34" charset="0"/>
                <a:ea typeface="Times New Roman" panose="02020603050405020304" pitchFamily="18" charset="0"/>
              </a:rPr>
              <a:t>We have used 5 fold cross-validation approach for our dataset so that the output of the dataset can be utilized in an optimal way. For CNN,</a:t>
            </a:r>
          </a:p>
          <a:p>
            <a:r>
              <a:rPr lang="en-US" sz="1400" dirty="0">
                <a:latin typeface="Century Gothic" panose="020B0502020202020204" pitchFamily="34" charset="0"/>
                <a:ea typeface="Times New Roman" panose="02020603050405020304" pitchFamily="18" charset="0"/>
              </a:rPr>
              <a:t>Accuracy:</a:t>
            </a:r>
          </a:p>
          <a:p>
            <a:pPr>
              <a:buFont typeface="Wingdings" panose="05000000000000000000" pitchFamily="2" charset="2"/>
              <a:buChar char="Ø"/>
            </a:pPr>
            <a:r>
              <a:rPr lang="en-US" sz="1400" dirty="0">
                <a:latin typeface="Century Gothic" panose="020B0502020202020204" pitchFamily="34" charset="0"/>
                <a:ea typeface="Times New Roman" panose="02020603050405020304" pitchFamily="18" charset="0"/>
              </a:rPr>
              <a:t>Percentage split validation approach- 91.49%</a:t>
            </a:r>
          </a:p>
          <a:p>
            <a:pPr>
              <a:buFont typeface="Wingdings" panose="05000000000000000000" pitchFamily="2" charset="2"/>
              <a:buChar char="Ø"/>
            </a:pPr>
            <a:r>
              <a:rPr lang="en-US" sz="1400" dirty="0">
                <a:latin typeface="Century Gothic" panose="020B0502020202020204" pitchFamily="34" charset="0"/>
                <a:ea typeface="Times New Roman" panose="02020603050405020304" pitchFamily="18" charset="0"/>
              </a:rPr>
              <a:t>Cross validation approach- 93.45%</a:t>
            </a:r>
          </a:p>
          <a:p>
            <a:endParaRPr lang="en-US" sz="1400" dirty="0">
              <a:effectLst/>
              <a:latin typeface="Century Gothic" panose="020B0502020202020204" pitchFamily="34" charset="0"/>
              <a:ea typeface="Times New Roman" panose="02020603050405020304" pitchFamily="18" charset="0"/>
            </a:endParaRPr>
          </a:p>
          <a:p>
            <a:endParaRPr lang="en-US" dirty="0"/>
          </a:p>
        </p:txBody>
      </p:sp>
      <p:sp>
        <p:nvSpPr>
          <p:cNvPr id="7" name="Slide Number Placeholder 6">
            <a:extLst>
              <a:ext uri="{FF2B5EF4-FFF2-40B4-BE49-F238E27FC236}">
                <a16:creationId xmlns:a16="http://schemas.microsoft.com/office/drawing/2014/main" id="{B7A94987-EB1B-4574-B6F0-BEDCCCA8C02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35</a:t>
            </a:fld>
            <a:endParaRPr lang="en-US"/>
          </a:p>
        </p:txBody>
      </p:sp>
      <p:pic>
        <p:nvPicPr>
          <p:cNvPr id="9" name="Picture 8">
            <a:extLst>
              <a:ext uri="{FF2B5EF4-FFF2-40B4-BE49-F238E27FC236}">
                <a16:creationId xmlns:a16="http://schemas.microsoft.com/office/drawing/2014/main" id="{6E8540ED-FF8F-40B8-8E54-194A2AA36A00}"/>
              </a:ext>
            </a:extLst>
          </p:cNvPr>
          <p:cNvPicPr>
            <a:picLocks noChangeAspect="1"/>
          </p:cNvPicPr>
          <p:nvPr/>
        </p:nvPicPr>
        <p:blipFill>
          <a:blip r:embed="rId2"/>
          <a:stretch>
            <a:fillRect/>
          </a:stretch>
        </p:blipFill>
        <p:spPr>
          <a:xfrm>
            <a:off x="2391592" y="3356357"/>
            <a:ext cx="7173767" cy="3076615"/>
          </a:xfrm>
          <a:prstGeom prst="rect">
            <a:avLst/>
          </a:prstGeom>
        </p:spPr>
      </p:pic>
    </p:spTree>
    <p:extLst>
      <p:ext uri="{BB962C8B-B14F-4D97-AF65-F5344CB8AC3E}">
        <p14:creationId xmlns:p14="http://schemas.microsoft.com/office/powerpoint/2010/main" val="21241704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9D80-9DD7-4C9C-94D3-81302AD5FAA5}"/>
              </a:ext>
            </a:extLst>
          </p:cNvPr>
          <p:cNvSpPr>
            <a:spLocks noGrp="1"/>
          </p:cNvSpPr>
          <p:nvPr>
            <p:ph type="title"/>
          </p:nvPr>
        </p:nvSpPr>
        <p:spPr>
          <a:xfrm>
            <a:off x="1483555" y="998806"/>
            <a:ext cx="8915399" cy="694020"/>
          </a:xfrm>
        </p:spPr>
        <p:txBody>
          <a:bodyPr>
            <a:normAutofit fontScale="90000"/>
          </a:bodyPr>
          <a:lstStyle/>
          <a:p>
            <a:r>
              <a:rPr lang="en-US" dirty="0"/>
              <a:t>Cross validation with bidirectional LSTM</a:t>
            </a:r>
          </a:p>
        </p:txBody>
      </p:sp>
      <p:sp>
        <p:nvSpPr>
          <p:cNvPr id="9" name="Text Placeholder 8">
            <a:extLst>
              <a:ext uri="{FF2B5EF4-FFF2-40B4-BE49-F238E27FC236}">
                <a16:creationId xmlns:a16="http://schemas.microsoft.com/office/drawing/2014/main" id="{699A86CC-3C6D-4F65-9A44-013492E8339E}"/>
              </a:ext>
            </a:extLst>
          </p:cNvPr>
          <p:cNvSpPr>
            <a:spLocks noGrp="1"/>
          </p:cNvSpPr>
          <p:nvPr>
            <p:ph type="body" idx="1"/>
          </p:nvPr>
        </p:nvSpPr>
        <p:spPr>
          <a:xfrm>
            <a:off x="1666436" y="1751147"/>
            <a:ext cx="9207891" cy="1492992"/>
          </a:xfrm>
        </p:spPr>
        <p:txBody>
          <a:bodyPr>
            <a:normAutofit fontScale="25000" lnSpcReduction="20000"/>
          </a:bodyPr>
          <a:lstStyle/>
          <a:p>
            <a:r>
              <a:rPr lang="en-US" sz="6000" dirty="0">
                <a:effectLst/>
                <a:latin typeface="Century Gothic" panose="020B0502020202020204" pitchFamily="34" charset="0"/>
                <a:ea typeface="Times New Roman" panose="02020603050405020304" pitchFamily="18" charset="0"/>
              </a:rPr>
              <a:t>For Bidirectional LSTM,</a:t>
            </a:r>
          </a:p>
          <a:p>
            <a:r>
              <a:rPr lang="en-US" sz="6000" dirty="0">
                <a:latin typeface="Century Gothic" panose="020B0502020202020204" pitchFamily="34" charset="0"/>
                <a:ea typeface="Times New Roman" panose="02020603050405020304" pitchFamily="18" charset="0"/>
              </a:rPr>
              <a:t>Accuracy:</a:t>
            </a:r>
          </a:p>
          <a:p>
            <a:pPr>
              <a:buFont typeface="Wingdings" panose="05000000000000000000" pitchFamily="2" charset="2"/>
              <a:buChar char="Ø"/>
            </a:pPr>
            <a:r>
              <a:rPr lang="en-US" sz="6000" dirty="0">
                <a:latin typeface="Century Gothic" panose="020B0502020202020204" pitchFamily="34" charset="0"/>
                <a:ea typeface="Times New Roman" panose="02020603050405020304" pitchFamily="18" charset="0"/>
              </a:rPr>
              <a:t>Percentage split validation approach- 92.13%</a:t>
            </a:r>
          </a:p>
          <a:p>
            <a:pPr>
              <a:buFont typeface="Wingdings" panose="05000000000000000000" pitchFamily="2" charset="2"/>
              <a:buChar char="Ø"/>
            </a:pPr>
            <a:r>
              <a:rPr lang="en-US" sz="6000" dirty="0">
                <a:latin typeface="Century Gothic" panose="020B0502020202020204" pitchFamily="34" charset="0"/>
                <a:ea typeface="Times New Roman" panose="02020603050405020304" pitchFamily="18" charset="0"/>
              </a:rPr>
              <a:t>Cross validation approach- 94.75%</a:t>
            </a:r>
          </a:p>
        </p:txBody>
      </p:sp>
      <p:sp>
        <p:nvSpPr>
          <p:cNvPr id="7" name="Slide Number Placeholder 6">
            <a:extLst>
              <a:ext uri="{FF2B5EF4-FFF2-40B4-BE49-F238E27FC236}">
                <a16:creationId xmlns:a16="http://schemas.microsoft.com/office/drawing/2014/main" id="{1060EC1E-5E78-40CB-9960-A20E426DA7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36</a:t>
            </a:fld>
            <a:endParaRPr lang="en-US"/>
          </a:p>
        </p:txBody>
      </p:sp>
      <p:pic>
        <p:nvPicPr>
          <p:cNvPr id="17" name="Picture 16">
            <a:extLst>
              <a:ext uri="{FF2B5EF4-FFF2-40B4-BE49-F238E27FC236}">
                <a16:creationId xmlns:a16="http://schemas.microsoft.com/office/drawing/2014/main" id="{0A0FF64B-EC23-472D-89DA-376DCAE239BB}"/>
              </a:ext>
            </a:extLst>
          </p:cNvPr>
          <p:cNvPicPr>
            <a:picLocks noChangeAspect="1"/>
          </p:cNvPicPr>
          <p:nvPr/>
        </p:nvPicPr>
        <p:blipFill>
          <a:blip r:embed="rId2"/>
          <a:stretch>
            <a:fillRect/>
          </a:stretch>
        </p:blipFill>
        <p:spPr>
          <a:xfrm>
            <a:off x="3193816" y="3392750"/>
            <a:ext cx="6301876" cy="2526068"/>
          </a:xfrm>
          <a:prstGeom prst="rect">
            <a:avLst/>
          </a:prstGeom>
        </p:spPr>
      </p:pic>
    </p:spTree>
    <p:extLst>
      <p:ext uri="{BB962C8B-B14F-4D97-AF65-F5344CB8AC3E}">
        <p14:creationId xmlns:p14="http://schemas.microsoft.com/office/powerpoint/2010/main" val="10353263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29D80-9DD7-4C9C-94D3-81302AD5FAA5}"/>
              </a:ext>
            </a:extLst>
          </p:cNvPr>
          <p:cNvSpPr>
            <a:spLocks noGrp="1"/>
          </p:cNvSpPr>
          <p:nvPr>
            <p:ph type="title"/>
          </p:nvPr>
        </p:nvSpPr>
        <p:spPr>
          <a:xfrm>
            <a:off x="1483555" y="633046"/>
            <a:ext cx="8915399" cy="1118101"/>
          </a:xfrm>
        </p:spPr>
        <p:txBody>
          <a:bodyPr>
            <a:normAutofit fontScale="90000"/>
          </a:bodyPr>
          <a:lstStyle/>
          <a:p>
            <a:r>
              <a:rPr lang="en-US" dirty="0"/>
              <a:t>Cross validation with CNN with bidirectional LSTM</a:t>
            </a:r>
          </a:p>
        </p:txBody>
      </p:sp>
      <p:sp>
        <p:nvSpPr>
          <p:cNvPr id="9" name="Text Placeholder 8">
            <a:extLst>
              <a:ext uri="{FF2B5EF4-FFF2-40B4-BE49-F238E27FC236}">
                <a16:creationId xmlns:a16="http://schemas.microsoft.com/office/drawing/2014/main" id="{699A86CC-3C6D-4F65-9A44-013492E8339E}"/>
              </a:ext>
            </a:extLst>
          </p:cNvPr>
          <p:cNvSpPr>
            <a:spLocks noGrp="1"/>
          </p:cNvSpPr>
          <p:nvPr>
            <p:ph type="body" idx="1"/>
          </p:nvPr>
        </p:nvSpPr>
        <p:spPr>
          <a:xfrm>
            <a:off x="1666436" y="1751147"/>
            <a:ext cx="9207891" cy="1492992"/>
          </a:xfrm>
        </p:spPr>
        <p:txBody>
          <a:bodyPr>
            <a:normAutofit fontScale="25000" lnSpcReduction="20000"/>
          </a:bodyPr>
          <a:lstStyle/>
          <a:p>
            <a:r>
              <a:rPr lang="en-US" sz="6000" dirty="0">
                <a:effectLst/>
                <a:latin typeface="Century Gothic" panose="020B0502020202020204" pitchFamily="34" charset="0"/>
                <a:ea typeface="Times New Roman" panose="02020603050405020304" pitchFamily="18" charset="0"/>
              </a:rPr>
              <a:t>For CNN with Bi LSTM,</a:t>
            </a:r>
          </a:p>
          <a:p>
            <a:r>
              <a:rPr lang="en-US" sz="6000" dirty="0">
                <a:latin typeface="Century Gothic" panose="020B0502020202020204" pitchFamily="34" charset="0"/>
                <a:ea typeface="Times New Roman" panose="02020603050405020304" pitchFamily="18" charset="0"/>
              </a:rPr>
              <a:t>Accuracy:</a:t>
            </a:r>
          </a:p>
          <a:p>
            <a:pPr>
              <a:buFont typeface="Wingdings" panose="05000000000000000000" pitchFamily="2" charset="2"/>
              <a:buChar char="Ø"/>
            </a:pPr>
            <a:r>
              <a:rPr lang="en-US" sz="6000" dirty="0">
                <a:latin typeface="Century Gothic" panose="020B0502020202020204" pitchFamily="34" charset="0"/>
                <a:ea typeface="Times New Roman" panose="02020603050405020304" pitchFamily="18" charset="0"/>
              </a:rPr>
              <a:t>Percentage split validation approach- 91.01%</a:t>
            </a:r>
          </a:p>
          <a:p>
            <a:pPr>
              <a:buFont typeface="Wingdings" panose="05000000000000000000" pitchFamily="2" charset="2"/>
              <a:buChar char="Ø"/>
            </a:pPr>
            <a:r>
              <a:rPr lang="en-US" sz="6000" dirty="0">
                <a:latin typeface="Century Gothic" panose="020B0502020202020204" pitchFamily="34" charset="0"/>
                <a:ea typeface="Times New Roman" panose="02020603050405020304" pitchFamily="18" charset="0"/>
              </a:rPr>
              <a:t>Cross validation approach- 91.95%</a:t>
            </a:r>
          </a:p>
        </p:txBody>
      </p:sp>
      <p:sp>
        <p:nvSpPr>
          <p:cNvPr id="7" name="Slide Number Placeholder 6">
            <a:extLst>
              <a:ext uri="{FF2B5EF4-FFF2-40B4-BE49-F238E27FC236}">
                <a16:creationId xmlns:a16="http://schemas.microsoft.com/office/drawing/2014/main" id="{1060EC1E-5E78-40CB-9960-A20E426DA73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37</a:t>
            </a:fld>
            <a:endParaRPr lang="en-US"/>
          </a:p>
        </p:txBody>
      </p:sp>
      <p:pic>
        <p:nvPicPr>
          <p:cNvPr id="4" name="Picture 3">
            <a:extLst>
              <a:ext uri="{FF2B5EF4-FFF2-40B4-BE49-F238E27FC236}">
                <a16:creationId xmlns:a16="http://schemas.microsoft.com/office/drawing/2014/main" id="{4DC0CE8D-6DE6-4D4D-B856-F9572F5792AE}"/>
              </a:ext>
            </a:extLst>
          </p:cNvPr>
          <p:cNvPicPr>
            <a:picLocks noChangeAspect="1"/>
          </p:cNvPicPr>
          <p:nvPr/>
        </p:nvPicPr>
        <p:blipFill>
          <a:blip r:embed="rId2"/>
          <a:stretch>
            <a:fillRect/>
          </a:stretch>
        </p:blipFill>
        <p:spPr>
          <a:xfrm>
            <a:off x="3054086" y="3426701"/>
            <a:ext cx="6083827" cy="2487546"/>
          </a:xfrm>
          <a:prstGeom prst="rect">
            <a:avLst/>
          </a:prstGeom>
        </p:spPr>
      </p:pic>
    </p:spTree>
    <p:extLst>
      <p:ext uri="{BB962C8B-B14F-4D97-AF65-F5344CB8AC3E}">
        <p14:creationId xmlns:p14="http://schemas.microsoft.com/office/powerpoint/2010/main" val="136520934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46"/>
        <p:cNvGrpSpPr/>
        <p:nvPr/>
      </p:nvGrpSpPr>
      <p:grpSpPr>
        <a:xfrm>
          <a:off x="0" y="0"/>
          <a:ext cx="0" cy="0"/>
          <a:chOff x="0" y="0"/>
          <a:chExt cx="0" cy="0"/>
        </a:xfrm>
      </p:grpSpPr>
      <p:sp>
        <p:nvSpPr>
          <p:cNvPr id="447" name="Google Shape;447;p53"/>
          <p:cNvSpPr txBox="1">
            <a:spLocks noGrp="1"/>
          </p:cNvSpPr>
          <p:nvPr>
            <p:ph type="title"/>
          </p:nvPr>
        </p:nvSpPr>
        <p:spPr>
          <a:xfrm>
            <a:off x="2589212" y="446088"/>
            <a:ext cx="3505199" cy="145305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2000"/>
              <a:buFont typeface="Century Gothic"/>
              <a:buNone/>
            </a:pPr>
            <a:r>
              <a:rPr lang="en-US" sz="3600"/>
              <a:t>ROC curve of CNN</a:t>
            </a:r>
            <a:endParaRPr sz="3600"/>
          </a:p>
        </p:txBody>
      </p:sp>
      <p:sp>
        <p:nvSpPr>
          <p:cNvPr id="449" name="Google Shape;449;p53"/>
          <p:cNvSpPr txBox="1">
            <a:spLocks noGrp="1"/>
          </p:cNvSpPr>
          <p:nvPr>
            <p:ph type="body" idx="2"/>
          </p:nvPr>
        </p:nvSpPr>
        <p:spPr>
          <a:xfrm>
            <a:off x="2589211" y="2149476"/>
            <a:ext cx="3505199" cy="4262436"/>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Courier New"/>
              <a:buChar char="o"/>
            </a:pPr>
            <a:r>
              <a:rPr lang="en-US" dirty="0"/>
              <a:t>The AUC score of the CNN is 0.91 which is in the range of 0.5 to 1. That means the model work Pretty well.</a:t>
            </a:r>
            <a:endParaRPr dirty="0"/>
          </a:p>
          <a:p>
            <a:pPr marL="285750" lvl="0" indent="-196850" algn="l" rtl="0">
              <a:lnSpc>
                <a:spcPct val="100000"/>
              </a:lnSpc>
              <a:spcBef>
                <a:spcPts val="1000"/>
              </a:spcBef>
              <a:spcAft>
                <a:spcPts val="0"/>
              </a:spcAft>
              <a:buSzPts val="1400"/>
              <a:buFont typeface="Courier New"/>
              <a:buNone/>
            </a:pPr>
            <a:endParaRPr dirty="0"/>
          </a:p>
        </p:txBody>
      </p:sp>
      <p:sp>
        <p:nvSpPr>
          <p:cNvPr id="450" name="Google Shape;450;p5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38</a:t>
            </a:fld>
            <a:endParaRPr/>
          </a:p>
        </p:txBody>
      </p:sp>
      <p:sp>
        <p:nvSpPr>
          <p:cNvPr id="3" name="Text Placeholder 2">
            <a:extLst>
              <a:ext uri="{FF2B5EF4-FFF2-40B4-BE49-F238E27FC236}">
                <a16:creationId xmlns:a16="http://schemas.microsoft.com/office/drawing/2014/main" id="{B0290DBE-B2ED-4D3E-9CE7-3D48A25930F3}"/>
              </a:ext>
            </a:extLst>
          </p:cNvPr>
          <p:cNvSpPr>
            <a:spLocks noGrp="1"/>
          </p:cNvSpPr>
          <p:nvPr>
            <p:ph type="body" idx="1"/>
          </p:nvPr>
        </p:nvSpPr>
        <p:spPr>
          <a:xfrm>
            <a:off x="6323012" y="1899138"/>
            <a:ext cx="5181600" cy="3905643"/>
          </a:xfrm>
        </p:spPr>
        <p:txBody>
          <a:bodyPr/>
          <a:lstStyle/>
          <a:p>
            <a:endParaRPr lang="en-US" dirty="0"/>
          </a:p>
        </p:txBody>
      </p:sp>
      <p:pic>
        <p:nvPicPr>
          <p:cNvPr id="8" name="Picture 7">
            <a:extLst>
              <a:ext uri="{FF2B5EF4-FFF2-40B4-BE49-F238E27FC236}">
                <a16:creationId xmlns:a16="http://schemas.microsoft.com/office/drawing/2014/main" id="{F25AE3C8-3622-4604-807D-D13C6F8F3151}"/>
              </a:ext>
            </a:extLst>
          </p:cNvPr>
          <p:cNvPicPr/>
          <p:nvPr/>
        </p:nvPicPr>
        <p:blipFill>
          <a:blip r:embed="rId3">
            <a:extLst>
              <a:ext uri="{28A0092B-C50C-407E-A947-70E740481C1C}">
                <a14:useLocalDpi xmlns:a14="http://schemas.microsoft.com/office/drawing/2010/main" val="0"/>
              </a:ext>
            </a:extLst>
          </a:blip>
          <a:stretch>
            <a:fillRect/>
          </a:stretch>
        </p:blipFill>
        <p:spPr>
          <a:xfrm>
            <a:off x="6323011" y="1899138"/>
            <a:ext cx="5181600" cy="3905643"/>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54"/>
          <p:cNvSpPr txBox="1">
            <a:spLocks noGrp="1"/>
          </p:cNvSpPr>
          <p:nvPr>
            <p:ph type="title"/>
          </p:nvPr>
        </p:nvSpPr>
        <p:spPr>
          <a:xfrm>
            <a:off x="2589209" y="970344"/>
            <a:ext cx="3505199" cy="1730334"/>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2000"/>
              <a:buFont typeface="Century Gothic"/>
              <a:buNone/>
            </a:pPr>
            <a:r>
              <a:rPr lang="en-US" sz="3600" dirty="0"/>
              <a:t>ROC curve of Bidirectional </a:t>
            </a:r>
            <a:br>
              <a:rPr lang="en-US" sz="3600" dirty="0"/>
            </a:br>
            <a:r>
              <a:rPr lang="en-US" sz="3600" dirty="0"/>
              <a:t>LSTM</a:t>
            </a:r>
            <a:endParaRPr sz="3600" dirty="0"/>
          </a:p>
        </p:txBody>
      </p:sp>
      <p:sp>
        <p:nvSpPr>
          <p:cNvPr id="457" name="Google Shape;457;p54"/>
          <p:cNvSpPr txBox="1">
            <a:spLocks noGrp="1"/>
          </p:cNvSpPr>
          <p:nvPr>
            <p:ph type="body" idx="2"/>
          </p:nvPr>
        </p:nvSpPr>
        <p:spPr>
          <a:xfrm>
            <a:off x="2589208" y="2876918"/>
            <a:ext cx="3505199" cy="3010738"/>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Arial"/>
              <a:buChar char="•"/>
            </a:pPr>
            <a:r>
              <a:rPr lang="en-US" dirty="0"/>
              <a:t>The AUC score of the bidirectional LSTM model is 0.92 which is pretty good in term of the range of AUC.</a:t>
            </a:r>
            <a:endParaRPr dirty="0"/>
          </a:p>
          <a:p>
            <a:pPr marL="285750" lvl="0" indent="-196850" algn="l" rtl="0">
              <a:lnSpc>
                <a:spcPct val="100000"/>
              </a:lnSpc>
              <a:spcBef>
                <a:spcPts val="1000"/>
              </a:spcBef>
              <a:spcAft>
                <a:spcPts val="0"/>
              </a:spcAft>
              <a:buSzPts val="1400"/>
              <a:buFont typeface="Arial"/>
              <a:buNone/>
            </a:pPr>
            <a:endParaRPr dirty="0"/>
          </a:p>
        </p:txBody>
      </p:sp>
      <p:sp>
        <p:nvSpPr>
          <p:cNvPr id="458" name="Google Shape;458;p5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39</a:t>
            </a:fld>
            <a:endParaRPr/>
          </a:p>
        </p:txBody>
      </p:sp>
      <p:sp>
        <p:nvSpPr>
          <p:cNvPr id="3" name="Text Placeholder 2">
            <a:extLst>
              <a:ext uri="{FF2B5EF4-FFF2-40B4-BE49-F238E27FC236}">
                <a16:creationId xmlns:a16="http://schemas.microsoft.com/office/drawing/2014/main" id="{AC51B44C-8EB0-429A-9754-23CFD4D1CFE4}"/>
              </a:ext>
            </a:extLst>
          </p:cNvPr>
          <p:cNvSpPr>
            <a:spLocks noGrp="1"/>
          </p:cNvSpPr>
          <p:nvPr>
            <p:ph type="body" idx="1"/>
          </p:nvPr>
        </p:nvSpPr>
        <p:spPr>
          <a:xfrm>
            <a:off x="6323012" y="1598615"/>
            <a:ext cx="5181600" cy="4262436"/>
          </a:xfrm>
        </p:spPr>
        <p:txBody>
          <a:bodyPr/>
          <a:lstStyle/>
          <a:p>
            <a:endParaRPr lang="en-US" dirty="0"/>
          </a:p>
        </p:txBody>
      </p:sp>
      <p:pic>
        <p:nvPicPr>
          <p:cNvPr id="8" name="Picture 7">
            <a:extLst>
              <a:ext uri="{FF2B5EF4-FFF2-40B4-BE49-F238E27FC236}">
                <a16:creationId xmlns:a16="http://schemas.microsoft.com/office/drawing/2014/main" id="{DEFC7C22-FC6B-4841-BB2A-CDC6B8839F09}"/>
              </a:ext>
            </a:extLst>
          </p:cNvPr>
          <p:cNvPicPr/>
          <p:nvPr/>
        </p:nvPicPr>
        <p:blipFill>
          <a:blip r:embed="rId3">
            <a:extLst>
              <a:ext uri="{28A0092B-C50C-407E-A947-70E740481C1C}">
                <a14:useLocalDpi xmlns:a14="http://schemas.microsoft.com/office/drawing/2010/main" val="0"/>
              </a:ext>
            </a:extLst>
          </a:blip>
          <a:stretch>
            <a:fillRect/>
          </a:stretch>
        </p:blipFill>
        <p:spPr>
          <a:xfrm>
            <a:off x="6323012" y="1598615"/>
            <a:ext cx="5181600" cy="4262436"/>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89"/>
        <p:cNvGrpSpPr/>
        <p:nvPr/>
      </p:nvGrpSpPr>
      <p:grpSpPr>
        <a:xfrm>
          <a:off x="0" y="0"/>
          <a:ext cx="0" cy="0"/>
          <a:chOff x="0" y="0"/>
          <a:chExt cx="0" cy="0"/>
        </a:xfrm>
      </p:grpSpPr>
      <p:sp>
        <p:nvSpPr>
          <p:cNvPr id="190" name="Google Shape;190;p21"/>
          <p:cNvSpPr txBox="1">
            <a:spLocks noGrp="1"/>
          </p:cNvSpPr>
          <p:nvPr>
            <p:ph type="title"/>
          </p:nvPr>
        </p:nvSpPr>
        <p:spPr>
          <a:xfrm>
            <a:off x="2592925" y="624110"/>
            <a:ext cx="8911687" cy="68418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1800"/>
              <a:buNone/>
            </a:pPr>
            <a:r>
              <a:rPr lang="en-US"/>
              <a:t>Introduction</a:t>
            </a:r>
            <a:endParaRPr/>
          </a:p>
        </p:txBody>
      </p:sp>
      <p:sp>
        <p:nvSpPr>
          <p:cNvPr id="191" name="Google Shape;191;p21"/>
          <p:cNvSpPr txBox="1">
            <a:spLocks noGrp="1"/>
          </p:cNvSpPr>
          <p:nvPr>
            <p:ph type="body" idx="1"/>
          </p:nvPr>
        </p:nvSpPr>
        <p:spPr>
          <a:xfrm>
            <a:off x="2589212" y="1420837"/>
            <a:ext cx="8915400" cy="5036234"/>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600"/>
              <a:buChar char="►"/>
            </a:pPr>
            <a:r>
              <a:rPr lang="en-US"/>
              <a:t>Beside five basic needs shopping also a mandatory part for our livelihood.</a:t>
            </a:r>
            <a:endParaRPr/>
          </a:p>
          <a:p>
            <a:pPr marL="342900" lvl="0" indent="-342900" algn="l" rtl="0">
              <a:lnSpc>
                <a:spcPct val="100000"/>
              </a:lnSpc>
              <a:spcBef>
                <a:spcPts val="1000"/>
              </a:spcBef>
              <a:spcAft>
                <a:spcPts val="0"/>
              </a:spcAft>
              <a:buSzPts val="1600"/>
              <a:buChar char="►"/>
            </a:pPr>
            <a:r>
              <a:rPr lang="en-US"/>
              <a:t>Online shopping plays an important role in our daily life.</a:t>
            </a:r>
            <a:endParaRPr/>
          </a:p>
          <a:p>
            <a:pPr marL="342900" lvl="0" indent="-342900" algn="l" rtl="0">
              <a:lnSpc>
                <a:spcPct val="100000"/>
              </a:lnSpc>
              <a:spcBef>
                <a:spcPts val="1000"/>
              </a:spcBef>
              <a:spcAft>
                <a:spcPts val="0"/>
              </a:spcAft>
              <a:buSzPts val="1600"/>
              <a:buChar char="►"/>
            </a:pPr>
            <a:r>
              <a:rPr lang="en-US"/>
              <a:t>Before purchase anything we prefer to check review on the specific item.</a:t>
            </a:r>
            <a:endParaRPr/>
          </a:p>
          <a:p>
            <a:pPr marL="342900" lvl="0" indent="-342900" algn="l" rtl="0">
              <a:lnSpc>
                <a:spcPct val="100000"/>
              </a:lnSpc>
              <a:spcBef>
                <a:spcPts val="1000"/>
              </a:spcBef>
              <a:spcAft>
                <a:spcPts val="0"/>
              </a:spcAft>
              <a:buSzPts val="1600"/>
              <a:buChar char="►"/>
            </a:pPr>
            <a:r>
              <a:rPr lang="en-US"/>
              <a:t>About 90% of the consumers read online reviews before making a purchase .After  reading the positive reviews 72% consumers will be prompted to take an action.</a:t>
            </a:r>
            <a:endParaRPr/>
          </a:p>
          <a:p>
            <a:pPr marL="342900" lvl="0" indent="-342900" algn="l" rtl="0">
              <a:lnSpc>
                <a:spcPct val="100000"/>
              </a:lnSpc>
              <a:spcBef>
                <a:spcPts val="1000"/>
              </a:spcBef>
              <a:spcAft>
                <a:spcPts val="0"/>
              </a:spcAft>
              <a:buSzPts val="1600"/>
              <a:buChar char="►"/>
            </a:pPr>
            <a:r>
              <a:rPr lang="en-US"/>
              <a:t>Product reviews express the people’s perception about the product either it is positive or negative. Positive product reviews attract customers more than negative product reviews. Reviews bring benefits and losses to any business.</a:t>
            </a:r>
            <a:endParaRPr/>
          </a:p>
          <a:p>
            <a:pPr marL="342900" lvl="0" indent="-342900" algn="l" rtl="0">
              <a:lnSpc>
                <a:spcPct val="100000"/>
              </a:lnSpc>
              <a:spcBef>
                <a:spcPts val="1000"/>
              </a:spcBef>
              <a:spcAft>
                <a:spcPts val="0"/>
              </a:spcAft>
              <a:buSzPts val="1600"/>
              <a:buChar char="►"/>
            </a:pPr>
            <a:r>
              <a:rPr lang="en-US"/>
              <a:t>Bangla is a language ,around 265 million people used it as a First language and 37 million people used it as a secondary language.</a:t>
            </a:r>
            <a:endParaRPr/>
          </a:p>
          <a:p>
            <a:pPr marL="457200" lvl="0" indent="-228600" algn="l" rtl="0">
              <a:lnSpc>
                <a:spcPct val="100000"/>
              </a:lnSpc>
              <a:spcBef>
                <a:spcPts val="1000"/>
              </a:spcBef>
              <a:spcAft>
                <a:spcPts val="0"/>
              </a:spcAft>
              <a:buSzPts val="1800"/>
              <a:buNone/>
            </a:pPr>
            <a:endParaRPr/>
          </a:p>
        </p:txBody>
      </p:sp>
      <p:sp>
        <p:nvSpPr>
          <p:cNvPr id="192" name="Google Shape;192;p2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4</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62"/>
        <p:cNvGrpSpPr/>
        <p:nvPr/>
      </p:nvGrpSpPr>
      <p:grpSpPr>
        <a:xfrm>
          <a:off x="0" y="0"/>
          <a:ext cx="0" cy="0"/>
          <a:chOff x="0" y="0"/>
          <a:chExt cx="0" cy="0"/>
        </a:xfrm>
      </p:grpSpPr>
      <p:sp>
        <p:nvSpPr>
          <p:cNvPr id="463" name="Google Shape;463;p55"/>
          <p:cNvSpPr txBox="1">
            <a:spLocks noGrp="1"/>
          </p:cNvSpPr>
          <p:nvPr>
            <p:ph type="title"/>
          </p:nvPr>
        </p:nvSpPr>
        <p:spPr>
          <a:xfrm>
            <a:off x="2590801" y="1152907"/>
            <a:ext cx="3505199" cy="1691119"/>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rgbClr val="262626"/>
              </a:buClr>
              <a:buSzPts val="2000"/>
              <a:buFont typeface="Century Gothic"/>
              <a:buNone/>
            </a:pPr>
            <a:r>
              <a:rPr lang="en-US" sz="3600" dirty="0"/>
              <a:t>ROC curve of CNN with Bi-LSTM</a:t>
            </a:r>
            <a:endParaRPr sz="3600" dirty="0"/>
          </a:p>
        </p:txBody>
      </p:sp>
      <p:sp>
        <p:nvSpPr>
          <p:cNvPr id="465" name="Google Shape;465;p55"/>
          <p:cNvSpPr txBox="1">
            <a:spLocks noGrp="1"/>
          </p:cNvSpPr>
          <p:nvPr>
            <p:ph type="body" idx="2"/>
          </p:nvPr>
        </p:nvSpPr>
        <p:spPr>
          <a:xfrm>
            <a:off x="2026165" y="2844026"/>
            <a:ext cx="3505199" cy="3326934"/>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400"/>
              <a:buFont typeface="Arial"/>
              <a:buChar char="•"/>
            </a:pPr>
            <a:r>
              <a:rPr lang="en-US" dirty="0"/>
              <a:t>The AUC score of the CNN with Bidirectional LSTM model is 0.91 which is pretty good in term of the range of AUC.</a:t>
            </a:r>
            <a:endParaRPr dirty="0"/>
          </a:p>
          <a:p>
            <a:pPr marL="0" lvl="0" indent="0" algn="l" rtl="0">
              <a:lnSpc>
                <a:spcPct val="100000"/>
              </a:lnSpc>
              <a:spcBef>
                <a:spcPts val="1000"/>
              </a:spcBef>
              <a:spcAft>
                <a:spcPts val="0"/>
              </a:spcAft>
              <a:buSzPts val="1400"/>
              <a:buNone/>
            </a:pPr>
            <a:endParaRPr dirty="0"/>
          </a:p>
        </p:txBody>
      </p:sp>
      <p:sp>
        <p:nvSpPr>
          <p:cNvPr id="466" name="Google Shape;466;p5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40</a:t>
            </a:fld>
            <a:endParaRPr/>
          </a:p>
        </p:txBody>
      </p:sp>
      <p:sp>
        <p:nvSpPr>
          <p:cNvPr id="3" name="Text Placeholder 2">
            <a:extLst>
              <a:ext uri="{FF2B5EF4-FFF2-40B4-BE49-F238E27FC236}">
                <a16:creationId xmlns:a16="http://schemas.microsoft.com/office/drawing/2014/main" id="{532B6A4E-C30D-4BC5-8F69-AC3191894499}"/>
              </a:ext>
            </a:extLst>
          </p:cNvPr>
          <p:cNvSpPr>
            <a:spLocks noGrp="1"/>
          </p:cNvSpPr>
          <p:nvPr>
            <p:ph type="body" idx="1"/>
          </p:nvPr>
        </p:nvSpPr>
        <p:spPr>
          <a:xfrm>
            <a:off x="6323012" y="1676399"/>
            <a:ext cx="5181600" cy="4184652"/>
          </a:xfrm>
        </p:spPr>
        <p:txBody>
          <a:bodyPr/>
          <a:lstStyle/>
          <a:p>
            <a:endParaRPr lang="en-US" dirty="0"/>
          </a:p>
        </p:txBody>
      </p:sp>
      <p:pic>
        <p:nvPicPr>
          <p:cNvPr id="8" name="Picture 7">
            <a:extLst>
              <a:ext uri="{FF2B5EF4-FFF2-40B4-BE49-F238E27FC236}">
                <a16:creationId xmlns:a16="http://schemas.microsoft.com/office/drawing/2014/main" id="{B399B02A-EA88-4CE2-868D-DF6C2255CDE1}"/>
              </a:ext>
            </a:extLst>
          </p:cNvPr>
          <p:cNvPicPr/>
          <p:nvPr/>
        </p:nvPicPr>
        <p:blipFill>
          <a:blip r:embed="rId3">
            <a:extLst>
              <a:ext uri="{28A0092B-C50C-407E-A947-70E740481C1C}">
                <a14:useLocalDpi xmlns:a14="http://schemas.microsoft.com/office/drawing/2010/main" val="0"/>
              </a:ext>
            </a:extLst>
          </a:blip>
          <a:stretch>
            <a:fillRect/>
          </a:stretch>
        </p:blipFill>
        <p:spPr>
          <a:xfrm>
            <a:off x="6323012" y="1676399"/>
            <a:ext cx="5181600" cy="4184651"/>
          </a:xfrm>
          <a:prstGeom prst="rect">
            <a:avLst/>
          </a:prstGeom>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70"/>
        <p:cNvGrpSpPr/>
        <p:nvPr/>
      </p:nvGrpSpPr>
      <p:grpSpPr>
        <a:xfrm>
          <a:off x="0" y="0"/>
          <a:ext cx="0" cy="0"/>
          <a:chOff x="0" y="0"/>
          <a:chExt cx="0" cy="0"/>
        </a:xfrm>
      </p:grpSpPr>
      <p:sp>
        <p:nvSpPr>
          <p:cNvPr id="471" name="Google Shape;471;p56"/>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a:t>Comparative result of models</a:t>
            </a:r>
            <a:endParaRPr/>
          </a:p>
        </p:txBody>
      </p:sp>
      <p:sp>
        <p:nvSpPr>
          <p:cNvPr id="473" name="Google Shape;473;p5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41</a:t>
            </a:fld>
            <a:endParaRPr/>
          </a:p>
        </p:txBody>
      </p:sp>
      <p:pic>
        <p:nvPicPr>
          <p:cNvPr id="7" name="Picture 6">
            <a:extLst>
              <a:ext uri="{FF2B5EF4-FFF2-40B4-BE49-F238E27FC236}">
                <a16:creationId xmlns:a16="http://schemas.microsoft.com/office/drawing/2014/main" id="{AA3077F7-1B69-428E-8C42-2EE24A067530}"/>
              </a:ext>
            </a:extLst>
          </p:cNvPr>
          <p:cNvPicPr/>
          <p:nvPr/>
        </p:nvPicPr>
        <p:blipFill>
          <a:blip r:embed="rId3">
            <a:extLst>
              <a:ext uri="{28A0092B-C50C-407E-A947-70E740481C1C}">
                <a14:useLocalDpi xmlns:a14="http://schemas.microsoft.com/office/drawing/2010/main" val="0"/>
              </a:ext>
            </a:extLst>
          </a:blip>
          <a:stretch>
            <a:fillRect/>
          </a:stretch>
        </p:blipFill>
        <p:spPr>
          <a:xfrm>
            <a:off x="2824712" y="1905000"/>
            <a:ext cx="6542576" cy="3777622"/>
          </a:xfrm>
          <a:prstGeom prst="rect">
            <a:avLst/>
          </a:prstGeom>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77"/>
        <p:cNvGrpSpPr/>
        <p:nvPr/>
      </p:nvGrpSpPr>
      <p:grpSpPr>
        <a:xfrm>
          <a:off x="0" y="0"/>
          <a:ext cx="0" cy="0"/>
          <a:chOff x="0" y="0"/>
          <a:chExt cx="0" cy="0"/>
        </a:xfrm>
      </p:grpSpPr>
      <p:sp>
        <p:nvSpPr>
          <p:cNvPr id="478" name="Google Shape;478;p57"/>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a:t>Discussion</a:t>
            </a:r>
            <a:endParaRPr/>
          </a:p>
        </p:txBody>
      </p:sp>
      <p:sp>
        <p:nvSpPr>
          <p:cNvPr id="479" name="Google Shape;479;p57"/>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lnSpcReduction="10000"/>
          </a:bodyPr>
          <a:lstStyle/>
          <a:p>
            <a:pPr marL="342900" lvl="0" indent="-342900" algn="l" rtl="0">
              <a:lnSpc>
                <a:spcPct val="100000"/>
              </a:lnSpc>
              <a:spcBef>
                <a:spcPts val="0"/>
              </a:spcBef>
              <a:spcAft>
                <a:spcPts val="0"/>
              </a:spcAft>
              <a:buSzPts val="1800"/>
              <a:buFont typeface="Noto Sans Symbols"/>
              <a:buChar char="⮚"/>
            </a:pPr>
            <a:r>
              <a:rPr lang="en-US" dirty="0"/>
              <a:t>In the summary of the study, there is no doubt that there is a lot of research work in natural language processing, especially in the English language. Due to textual complexity, review analysis from Bangla language is very hard. Extensive research has been done on social media to analyze the content of English texts, but less one has done this work with Bangla data yet. </a:t>
            </a:r>
            <a:endParaRPr dirty="0"/>
          </a:p>
          <a:p>
            <a:pPr marL="342900" lvl="0" indent="-342900" algn="l" rtl="0">
              <a:lnSpc>
                <a:spcPct val="100000"/>
              </a:lnSpc>
              <a:spcBef>
                <a:spcPts val="1000"/>
              </a:spcBef>
              <a:spcAft>
                <a:spcPts val="0"/>
              </a:spcAft>
              <a:buSzPts val="1800"/>
              <a:buFont typeface="Noto Sans Symbols"/>
              <a:buChar char="⮚"/>
            </a:pPr>
            <a:r>
              <a:rPr lang="en-US" dirty="0"/>
              <a:t>With deep learning approach, a good accuracy of 91.49% has been achieved with the CNN approach in the case of sentiment analysis.</a:t>
            </a:r>
            <a:endParaRPr dirty="0"/>
          </a:p>
          <a:p>
            <a:pPr marL="342900" lvl="0" indent="-342900" algn="l" rtl="0">
              <a:lnSpc>
                <a:spcPct val="100000"/>
              </a:lnSpc>
              <a:spcBef>
                <a:spcPts val="1000"/>
              </a:spcBef>
              <a:spcAft>
                <a:spcPts val="0"/>
              </a:spcAft>
              <a:buSzPts val="1800"/>
              <a:buFont typeface="Noto Sans Symbols"/>
              <a:buChar char="⮚"/>
            </a:pPr>
            <a:r>
              <a:rPr lang="en-US" dirty="0"/>
              <a:t>Implementation of sentiment analysis yields an accuracy of 91.01% with the deep learning approach convolutional neural network with Bidirectional LSTM.</a:t>
            </a:r>
            <a:endParaRPr dirty="0"/>
          </a:p>
          <a:p>
            <a:pPr marL="342900" lvl="0" indent="-342900" algn="l" rtl="0">
              <a:lnSpc>
                <a:spcPct val="100000"/>
              </a:lnSpc>
              <a:spcBef>
                <a:spcPts val="1000"/>
              </a:spcBef>
              <a:spcAft>
                <a:spcPts val="0"/>
              </a:spcAft>
              <a:buSzPts val="1800"/>
              <a:buFont typeface="Noto Sans Symbols"/>
              <a:buChar char="⮚"/>
            </a:pPr>
            <a:r>
              <a:rPr lang="en-US" dirty="0"/>
              <a:t>in case of sentiment analysis using Bidirectional LSTM approach a fair accuracy of 92.13% has been achieved. </a:t>
            </a:r>
            <a:endParaRPr dirty="0"/>
          </a:p>
        </p:txBody>
      </p:sp>
      <p:sp>
        <p:nvSpPr>
          <p:cNvPr id="480" name="Google Shape;480;p57"/>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58"/>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a:t>Summary of Findings</a:t>
            </a:r>
            <a:endParaRPr/>
          </a:p>
        </p:txBody>
      </p:sp>
      <p:sp>
        <p:nvSpPr>
          <p:cNvPr id="486" name="Google Shape;486;p58"/>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285750" lvl="0" indent="-285750" algn="l" rtl="0">
              <a:lnSpc>
                <a:spcPct val="100000"/>
              </a:lnSpc>
              <a:spcBef>
                <a:spcPts val="0"/>
              </a:spcBef>
              <a:spcAft>
                <a:spcPts val="0"/>
              </a:spcAft>
              <a:buSzPts val="1800"/>
              <a:buFont typeface="Noto Sans Symbols"/>
              <a:buChar char="⮚"/>
            </a:pPr>
            <a:r>
              <a:rPr lang="en-US" dirty="0"/>
              <a:t>Developing efficient Bangla text classification is crucial issue, Bengali is a rich language with many variations as well as electronic documents based on Bengali have been published very fast both online and offline. We can say without any doubt that Bangla language is rich enough to work with and apply with various NLP tasks.</a:t>
            </a:r>
            <a:endParaRPr dirty="0"/>
          </a:p>
        </p:txBody>
      </p:sp>
      <p:sp>
        <p:nvSpPr>
          <p:cNvPr id="487" name="Google Shape;487;p58"/>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43</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491"/>
        <p:cNvGrpSpPr/>
        <p:nvPr/>
      </p:nvGrpSpPr>
      <p:grpSpPr>
        <a:xfrm>
          <a:off x="0" y="0"/>
          <a:ext cx="0" cy="0"/>
          <a:chOff x="0" y="0"/>
          <a:chExt cx="0" cy="0"/>
        </a:xfrm>
      </p:grpSpPr>
      <p:sp>
        <p:nvSpPr>
          <p:cNvPr id="492" name="Google Shape;492;p59"/>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a:t>Contribution</a:t>
            </a:r>
            <a:endParaRPr/>
          </a:p>
        </p:txBody>
      </p:sp>
      <p:sp>
        <p:nvSpPr>
          <p:cNvPr id="493" name="Google Shape;493;p59"/>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800"/>
              <a:buFont typeface="Noto Sans Symbols"/>
              <a:buChar char="⮚"/>
            </a:pPr>
            <a:r>
              <a:rPr lang="en-US" dirty="0"/>
              <a:t>Data has been collected from the Amazon Platform. Building a huge amount of the Bangla dataset was surely a challenge because there the reviews were present in the English alphabet and labelling two different fields which are positive and negative.</a:t>
            </a:r>
            <a:endParaRPr dirty="0"/>
          </a:p>
          <a:p>
            <a:pPr marL="0" lvl="0" indent="0" algn="l" rtl="0">
              <a:lnSpc>
                <a:spcPct val="100000"/>
              </a:lnSpc>
              <a:spcBef>
                <a:spcPts val="0"/>
              </a:spcBef>
              <a:spcAft>
                <a:spcPts val="0"/>
              </a:spcAft>
              <a:buSzPts val="1800"/>
              <a:buNone/>
            </a:pPr>
            <a:endParaRPr dirty="0"/>
          </a:p>
          <a:p>
            <a:pPr marL="342900" lvl="0" indent="-342900" algn="l" rtl="0">
              <a:lnSpc>
                <a:spcPct val="100000"/>
              </a:lnSpc>
              <a:spcBef>
                <a:spcPts val="0"/>
              </a:spcBef>
              <a:spcAft>
                <a:spcPts val="0"/>
              </a:spcAft>
              <a:buSzPts val="1800"/>
              <a:buFont typeface="Noto Sans Symbols"/>
              <a:buChar char="⮚"/>
            </a:pPr>
            <a:r>
              <a:rPr lang="en-US" dirty="0"/>
              <a:t>Using bidirectional LSTM.</a:t>
            </a:r>
          </a:p>
          <a:p>
            <a:pPr marL="0" lvl="0" indent="0" algn="l" rtl="0">
              <a:lnSpc>
                <a:spcPct val="100000"/>
              </a:lnSpc>
              <a:spcBef>
                <a:spcPts val="0"/>
              </a:spcBef>
              <a:spcAft>
                <a:spcPts val="0"/>
              </a:spcAft>
              <a:buSzPts val="1800"/>
              <a:buNone/>
            </a:pPr>
            <a:endParaRPr lang="en-US" dirty="0"/>
          </a:p>
          <a:p>
            <a:pPr marL="285750" indent="-285750">
              <a:spcBef>
                <a:spcPts val="0"/>
              </a:spcBef>
              <a:buFont typeface="Noto Sans Symbols"/>
              <a:buChar char="⮚"/>
            </a:pPr>
            <a:r>
              <a:rPr lang="en-US" dirty="0"/>
              <a:t>Using a hybrid model CNN with bidirectional LSTM.</a:t>
            </a:r>
          </a:p>
          <a:p>
            <a:pPr marL="342900" lvl="0" indent="-228600" algn="l" rtl="0">
              <a:lnSpc>
                <a:spcPct val="100000"/>
              </a:lnSpc>
              <a:spcBef>
                <a:spcPts val="1000"/>
              </a:spcBef>
              <a:spcAft>
                <a:spcPts val="0"/>
              </a:spcAft>
              <a:buSzPts val="1800"/>
              <a:buNone/>
            </a:pPr>
            <a:endParaRPr lang="en-US" dirty="0"/>
          </a:p>
        </p:txBody>
      </p:sp>
      <p:sp>
        <p:nvSpPr>
          <p:cNvPr id="494" name="Google Shape;494;p59"/>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44</a:t>
            </a:fld>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0"/>
          <p:cNvSpPr txBox="1">
            <a:spLocks noGrp="1"/>
          </p:cNvSpPr>
          <p:nvPr>
            <p:ph type="title"/>
          </p:nvPr>
        </p:nvSpPr>
        <p:spPr>
          <a:xfrm>
            <a:off x="2592925" y="624110"/>
            <a:ext cx="8911687" cy="528797"/>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rgbClr val="262626"/>
              </a:buClr>
              <a:buSzPct val="55555"/>
              <a:buNone/>
            </a:pPr>
            <a:r>
              <a:rPr lang="en-US"/>
              <a:t>	Conclusion</a:t>
            </a:r>
            <a:endParaRPr/>
          </a:p>
        </p:txBody>
      </p:sp>
      <p:sp>
        <p:nvSpPr>
          <p:cNvPr id="500" name="Google Shape;500;p60"/>
          <p:cNvSpPr txBox="1">
            <a:spLocks noGrp="1"/>
          </p:cNvSpPr>
          <p:nvPr>
            <p:ph type="body" idx="1"/>
          </p:nvPr>
        </p:nvSpPr>
        <p:spPr>
          <a:xfrm>
            <a:off x="2589212" y="1448972"/>
            <a:ext cx="8915400" cy="4462250"/>
          </a:xfrm>
          <a:prstGeom prst="rect">
            <a:avLst/>
          </a:prstGeom>
          <a:noFill/>
          <a:ln>
            <a:noFill/>
          </a:ln>
        </p:spPr>
        <p:txBody>
          <a:bodyPr spcFirstLastPara="1" wrap="square" lIns="91425" tIns="45700" rIns="91425" bIns="45700" anchor="t" anchorCtr="0">
            <a:normAutofit/>
          </a:bodyPr>
          <a:lstStyle/>
          <a:p>
            <a:pPr marL="285750" marR="0" lvl="0" indent="-285750" algn="just" rtl="0">
              <a:lnSpc>
                <a:spcPct val="150000"/>
              </a:lnSpc>
              <a:spcBef>
                <a:spcPts val="2000"/>
              </a:spcBef>
              <a:spcAft>
                <a:spcPts val="0"/>
              </a:spcAft>
              <a:buSzPts val="1800"/>
              <a:buFont typeface="Noto Sans Symbols"/>
              <a:buChar char="⮚"/>
            </a:pPr>
            <a:r>
              <a:rPr lang="en-US" sz="1800" dirty="0">
                <a:latin typeface="Century Gothic"/>
                <a:ea typeface="Century Gothic"/>
                <a:cs typeface="Century Gothic"/>
                <a:sym typeface="Century Gothic"/>
              </a:rPr>
              <a:t>With deep learning approach, a good accuracy of </a:t>
            </a:r>
            <a:r>
              <a:rPr lang="en-US" dirty="0"/>
              <a:t>91.49</a:t>
            </a:r>
            <a:r>
              <a:rPr lang="en-US" sz="1800" dirty="0">
                <a:latin typeface="Century Gothic"/>
                <a:ea typeface="Century Gothic"/>
                <a:cs typeface="Century Gothic"/>
                <a:sym typeface="Century Gothic"/>
              </a:rPr>
              <a:t>% has been achieved with the </a:t>
            </a:r>
            <a:r>
              <a:rPr lang="en-US" dirty="0"/>
              <a:t>CNN</a:t>
            </a:r>
            <a:r>
              <a:rPr lang="en-US" sz="1800" dirty="0">
                <a:latin typeface="Century Gothic"/>
                <a:ea typeface="Century Gothic"/>
                <a:cs typeface="Century Gothic"/>
                <a:sym typeface="Century Gothic"/>
              </a:rPr>
              <a:t> approach in the case of sentiment analysis.</a:t>
            </a:r>
            <a:endParaRPr dirty="0"/>
          </a:p>
          <a:p>
            <a:pPr marL="285750" marR="0" lvl="0" indent="-285750" algn="just" rtl="0">
              <a:lnSpc>
                <a:spcPct val="150000"/>
              </a:lnSpc>
              <a:spcBef>
                <a:spcPts val="4000"/>
              </a:spcBef>
              <a:spcAft>
                <a:spcPts val="0"/>
              </a:spcAft>
              <a:buSzPts val="1800"/>
              <a:buFont typeface="Noto Sans Symbols"/>
              <a:buChar char="⮚"/>
            </a:pPr>
            <a:r>
              <a:rPr lang="en-US" sz="1800" dirty="0">
                <a:latin typeface="Century Gothic"/>
                <a:ea typeface="Century Gothic"/>
                <a:cs typeface="Century Gothic"/>
                <a:sym typeface="Century Gothic"/>
              </a:rPr>
              <a:t>Implementation of sentiment analysis yields an accuracy of </a:t>
            </a:r>
            <a:r>
              <a:rPr lang="en-US" dirty="0"/>
              <a:t>91.01</a:t>
            </a:r>
            <a:r>
              <a:rPr lang="en-US" sz="1800" dirty="0">
                <a:latin typeface="Century Gothic"/>
                <a:ea typeface="Century Gothic"/>
                <a:cs typeface="Century Gothic"/>
                <a:sym typeface="Century Gothic"/>
              </a:rPr>
              <a:t>% with the deep learning approach convolutional neural network with Bidirectional LSTM.</a:t>
            </a:r>
            <a:endParaRPr dirty="0"/>
          </a:p>
          <a:p>
            <a:pPr marL="285750" marR="0" lvl="0" indent="-285750" algn="just" rtl="0">
              <a:lnSpc>
                <a:spcPct val="150000"/>
              </a:lnSpc>
              <a:spcBef>
                <a:spcPts val="4000"/>
              </a:spcBef>
              <a:spcAft>
                <a:spcPts val="0"/>
              </a:spcAft>
              <a:buSzPts val="1800"/>
              <a:buFont typeface="Noto Sans Symbols"/>
              <a:buChar char="⮚"/>
            </a:pPr>
            <a:r>
              <a:rPr lang="en-US" dirty="0"/>
              <a:t>I</a:t>
            </a:r>
            <a:r>
              <a:rPr lang="en-US" sz="1800" dirty="0">
                <a:latin typeface="Century Gothic"/>
                <a:ea typeface="Century Gothic"/>
                <a:cs typeface="Century Gothic"/>
                <a:sym typeface="Century Gothic"/>
              </a:rPr>
              <a:t>n case of sentiment analysis using Bidirectional </a:t>
            </a:r>
            <a:r>
              <a:rPr lang="en-US" dirty="0"/>
              <a:t>LSTM</a:t>
            </a:r>
            <a:r>
              <a:rPr lang="en-US" sz="1800" dirty="0">
                <a:latin typeface="Century Gothic"/>
                <a:ea typeface="Century Gothic"/>
                <a:cs typeface="Century Gothic"/>
                <a:sym typeface="Century Gothic"/>
              </a:rPr>
              <a:t> approach a fair accuracy of </a:t>
            </a:r>
            <a:r>
              <a:rPr lang="en-US" dirty="0"/>
              <a:t>92.13</a:t>
            </a:r>
            <a:r>
              <a:rPr lang="en-US" sz="1800" dirty="0">
                <a:latin typeface="Century Gothic"/>
                <a:ea typeface="Century Gothic"/>
                <a:cs typeface="Century Gothic"/>
                <a:sym typeface="Century Gothic"/>
              </a:rPr>
              <a:t>% has been achieved. </a:t>
            </a:r>
            <a:endParaRPr dirty="0"/>
          </a:p>
          <a:p>
            <a:pPr marL="457200" lvl="0" indent="-228600" algn="l" rtl="0">
              <a:lnSpc>
                <a:spcPct val="100000"/>
              </a:lnSpc>
              <a:spcBef>
                <a:spcPts val="3000"/>
              </a:spcBef>
              <a:spcAft>
                <a:spcPts val="0"/>
              </a:spcAft>
              <a:buSzPts val="1800"/>
              <a:buNone/>
            </a:pPr>
            <a:endParaRPr dirty="0"/>
          </a:p>
        </p:txBody>
      </p:sp>
      <p:sp>
        <p:nvSpPr>
          <p:cNvPr id="501" name="Google Shape;501;p60"/>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45</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505"/>
        <p:cNvGrpSpPr/>
        <p:nvPr/>
      </p:nvGrpSpPr>
      <p:grpSpPr>
        <a:xfrm>
          <a:off x="0" y="0"/>
          <a:ext cx="0" cy="0"/>
          <a:chOff x="0" y="0"/>
          <a:chExt cx="0" cy="0"/>
        </a:xfrm>
      </p:grpSpPr>
      <p:sp>
        <p:nvSpPr>
          <p:cNvPr id="506" name="Google Shape;506;p61"/>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a:t>Limitations</a:t>
            </a:r>
            <a:endParaRPr/>
          </a:p>
        </p:txBody>
      </p:sp>
      <p:sp>
        <p:nvSpPr>
          <p:cNvPr id="507" name="Google Shape;507;p61"/>
          <p:cNvSpPr txBox="1">
            <a:spLocks noGrp="1"/>
          </p:cNvSpPr>
          <p:nvPr>
            <p:ph type="body" idx="1"/>
          </p:nvPr>
        </p:nvSpPr>
        <p:spPr>
          <a:xfrm>
            <a:off x="2425310" y="2004204"/>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800"/>
              <a:buFont typeface="Noto Sans Symbols"/>
              <a:buChar char="⮚"/>
            </a:pPr>
            <a:r>
              <a:rPr lang="en-US" dirty="0"/>
              <a:t>In case of sentiment analysis all models cannot show satisfactory performance and in hybrid model CNN with bidirectional  LSTM has shown an accuracy less than the highest achieved one in term of deep learning approach.</a:t>
            </a:r>
            <a:endParaRPr dirty="0"/>
          </a:p>
          <a:p>
            <a:pPr marL="342900" lvl="0" indent="-342900" algn="l" rtl="0">
              <a:lnSpc>
                <a:spcPct val="100000"/>
              </a:lnSpc>
              <a:spcBef>
                <a:spcPts val="1000"/>
              </a:spcBef>
              <a:spcAft>
                <a:spcPts val="0"/>
              </a:spcAft>
              <a:buSzPts val="1800"/>
              <a:buFont typeface="Noto Sans Symbols"/>
              <a:buChar char="⮚"/>
            </a:pPr>
            <a:r>
              <a:rPr lang="en-US" dirty="0"/>
              <a:t>Dataset for sentiment analysis is comparatively less authentic.</a:t>
            </a:r>
            <a:endParaRPr dirty="0"/>
          </a:p>
          <a:p>
            <a:pPr marL="342900" lvl="0" indent="-228600" algn="l" rtl="0">
              <a:lnSpc>
                <a:spcPct val="100000"/>
              </a:lnSpc>
              <a:spcBef>
                <a:spcPts val="1000"/>
              </a:spcBef>
              <a:spcAft>
                <a:spcPts val="0"/>
              </a:spcAft>
              <a:buSzPts val="1800"/>
              <a:buNone/>
            </a:pPr>
            <a:endParaRPr dirty="0"/>
          </a:p>
        </p:txBody>
      </p:sp>
      <p:sp>
        <p:nvSpPr>
          <p:cNvPr id="508" name="Google Shape;508;p61"/>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46</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512"/>
        <p:cNvGrpSpPr/>
        <p:nvPr/>
      </p:nvGrpSpPr>
      <p:grpSpPr>
        <a:xfrm>
          <a:off x="0" y="0"/>
          <a:ext cx="0" cy="0"/>
          <a:chOff x="0" y="0"/>
          <a:chExt cx="0" cy="0"/>
        </a:xfrm>
      </p:grpSpPr>
      <p:sp>
        <p:nvSpPr>
          <p:cNvPr id="513" name="Google Shape;513;p62"/>
          <p:cNvSpPr txBox="1">
            <a:spLocks noGrp="1"/>
          </p:cNvSpPr>
          <p:nvPr>
            <p:ph type="title"/>
          </p:nvPr>
        </p:nvSpPr>
        <p:spPr>
          <a:xfrm>
            <a:off x="2592925" y="624110"/>
            <a:ext cx="8911687" cy="128089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3600"/>
              <a:buFont typeface="Century Gothic"/>
              <a:buNone/>
            </a:pPr>
            <a:r>
              <a:rPr lang="en-US"/>
              <a:t>Future Works</a:t>
            </a:r>
            <a:endParaRPr/>
          </a:p>
        </p:txBody>
      </p:sp>
      <p:sp>
        <p:nvSpPr>
          <p:cNvPr id="514" name="Google Shape;514;p62"/>
          <p:cNvSpPr txBox="1">
            <a:spLocks noGrp="1"/>
          </p:cNvSpPr>
          <p:nvPr>
            <p:ph type="body" idx="1"/>
          </p:nvPr>
        </p:nvSpPr>
        <p:spPr>
          <a:xfrm>
            <a:off x="2589212" y="2133600"/>
            <a:ext cx="8915400" cy="3777622"/>
          </a:xfrm>
          <a:prstGeom prst="rect">
            <a:avLst/>
          </a:prstGeom>
          <a:noFill/>
          <a:ln>
            <a:noFill/>
          </a:ln>
        </p:spPr>
        <p:txBody>
          <a:bodyPr spcFirstLastPara="1" wrap="square" lIns="91425" tIns="45700" rIns="91425" bIns="45700" anchor="t" anchorCtr="0">
            <a:normAutofit/>
          </a:bodyPr>
          <a:lstStyle/>
          <a:p>
            <a:pPr marL="342900" lvl="0" indent="-342900" algn="l" rtl="0">
              <a:lnSpc>
                <a:spcPct val="100000"/>
              </a:lnSpc>
              <a:spcBef>
                <a:spcPts val="0"/>
              </a:spcBef>
              <a:spcAft>
                <a:spcPts val="0"/>
              </a:spcAft>
              <a:buSzPts val="1800"/>
              <a:buFont typeface="Noto Sans Symbols"/>
              <a:buChar char="⮚"/>
            </a:pPr>
            <a:r>
              <a:rPr lang="en-US"/>
              <a:t>Enlarging our dataset.</a:t>
            </a:r>
            <a:endParaRPr/>
          </a:p>
          <a:p>
            <a:pPr marL="342900" lvl="0" indent="-342900" algn="l" rtl="0">
              <a:lnSpc>
                <a:spcPct val="100000"/>
              </a:lnSpc>
              <a:spcBef>
                <a:spcPts val="1000"/>
              </a:spcBef>
              <a:spcAft>
                <a:spcPts val="0"/>
              </a:spcAft>
              <a:buSzPts val="1800"/>
              <a:buFont typeface="Noto Sans Symbols"/>
              <a:buChar char="⮚"/>
            </a:pPr>
            <a:r>
              <a:rPr lang="en-US" b="1"/>
              <a:t>Making an approach which can detect fake reviews.</a:t>
            </a:r>
            <a:endParaRPr b="1"/>
          </a:p>
          <a:p>
            <a:pPr marL="342900" lvl="0" indent="-342900" algn="l" rtl="0">
              <a:lnSpc>
                <a:spcPct val="100000"/>
              </a:lnSpc>
              <a:spcBef>
                <a:spcPts val="1000"/>
              </a:spcBef>
              <a:spcAft>
                <a:spcPts val="0"/>
              </a:spcAft>
              <a:buSzPts val="1800"/>
              <a:buFont typeface="Noto Sans Symbols"/>
              <a:buChar char="⮚"/>
            </a:pPr>
            <a:r>
              <a:rPr lang="en-US"/>
              <a:t>Working with neural layer.</a:t>
            </a:r>
            <a:endParaRPr/>
          </a:p>
          <a:p>
            <a:pPr marL="342900" lvl="0" indent="-342900" algn="l" rtl="0">
              <a:lnSpc>
                <a:spcPct val="100000"/>
              </a:lnSpc>
              <a:spcBef>
                <a:spcPts val="1000"/>
              </a:spcBef>
              <a:spcAft>
                <a:spcPts val="0"/>
              </a:spcAft>
              <a:buSzPts val="1800"/>
              <a:buFont typeface="Noto Sans Symbols"/>
              <a:buChar char="⮚"/>
            </a:pPr>
            <a:r>
              <a:rPr lang="en-US"/>
              <a:t>Adding neutral polarity in sentiment analysis.</a:t>
            </a:r>
            <a:endParaRPr/>
          </a:p>
          <a:p>
            <a:pPr marL="342900" lvl="0" indent="-342900" algn="l" rtl="0">
              <a:lnSpc>
                <a:spcPct val="100000"/>
              </a:lnSpc>
              <a:spcBef>
                <a:spcPts val="1000"/>
              </a:spcBef>
              <a:spcAft>
                <a:spcPts val="0"/>
              </a:spcAft>
              <a:buSzPts val="1800"/>
              <a:buFont typeface="Noto Sans Symbols"/>
              <a:buChar char="⮚"/>
            </a:pPr>
            <a:r>
              <a:rPr lang="en-US"/>
              <a:t>Implement with other deep learning methods including HAN.</a:t>
            </a:r>
            <a:endParaRPr/>
          </a:p>
          <a:p>
            <a:pPr marL="342900" lvl="0" indent="-228600" algn="l" rtl="0">
              <a:lnSpc>
                <a:spcPct val="100000"/>
              </a:lnSpc>
              <a:spcBef>
                <a:spcPts val="1000"/>
              </a:spcBef>
              <a:spcAft>
                <a:spcPts val="0"/>
              </a:spcAft>
              <a:buSzPts val="1800"/>
              <a:buNone/>
            </a:pPr>
            <a:endParaRPr/>
          </a:p>
        </p:txBody>
      </p:sp>
      <p:sp>
        <p:nvSpPr>
          <p:cNvPr id="515" name="Google Shape;515;p6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47</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519"/>
        <p:cNvGrpSpPr/>
        <p:nvPr/>
      </p:nvGrpSpPr>
      <p:grpSpPr>
        <a:xfrm>
          <a:off x="0" y="0"/>
          <a:ext cx="0" cy="0"/>
          <a:chOff x="0" y="0"/>
          <a:chExt cx="0" cy="0"/>
        </a:xfrm>
      </p:grpSpPr>
      <p:sp>
        <p:nvSpPr>
          <p:cNvPr id="520" name="Google Shape;520;p63"/>
          <p:cNvSpPr txBox="1">
            <a:spLocks noGrp="1"/>
          </p:cNvSpPr>
          <p:nvPr>
            <p:ph type="title"/>
          </p:nvPr>
        </p:nvSpPr>
        <p:spPr>
          <a:xfrm>
            <a:off x="2592925" y="624110"/>
            <a:ext cx="8911687" cy="528797"/>
          </a:xfrm>
          <a:prstGeom prst="rect">
            <a:avLst/>
          </a:prstGeom>
          <a:noFill/>
          <a:ln>
            <a:noFill/>
          </a:ln>
        </p:spPr>
        <p:txBody>
          <a:bodyPr spcFirstLastPara="1" wrap="square" lIns="91425" tIns="45700" rIns="91425" bIns="45700" anchor="t" anchorCtr="0">
            <a:normAutofit fontScale="90000"/>
          </a:bodyPr>
          <a:lstStyle/>
          <a:p>
            <a:pPr marL="0" lvl="0" indent="0" algn="l" rtl="0">
              <a:lnSpc>
                <a:spcPct val="100000"/>
              </a:lnSpc>
              <a:spcBef>
                <a:spcPts val="0"/>
              </a:spcBef>
              <a:spcAft>
                <a:spcPts val="0"/>
              </a:spcAft>
              <a:buClr>
                <a:srgbClr val="262626"/>
              </a:buClr>
              <a:buSzPct val="55555"/>
              <a:buNone/>
            </a:pPr>
            <a:r>
              <a:rPr lang="en-US"/>
              <a:t>Reference</a:t>
            </a:r>
            <a:endParaRPr/>
          </a:p>
        </p:txBody>
      </p:sp>
      <p:sp>
        <p:nvSpPr>
          <p:cNvPr id="521" name="Google Shape;521;p63"/>
          <p:cNvSpPr txBox="1">
            <a:spLocks noGrp="1"/>
          </p:cNvSpPr>
          <p:nvPr>
            <p:ph type="body" idx="1"/>
          </p:nvPr>
        </p:nvSpPr>
        <p:spPr>
          <a:xfrm>
            <a:off x="2589212" y="1477108"/>
            <a:ext cx="8915400" cy="3967090"/>
          </a:xfrm>
          <a:prstGeom prst="rect">
            <a:avLst/>
          </a:prstGeom>
          <a:noFill/>
          <a:ln>
            <a:noFill/>
          </a:ln>
        </p:spPr>
        <p:txBody>
          <a:bodyPr spcFirstLastPara="1" wrap="square" lIns="91425" tIns="45700" rIns="91425" bIns="45700" anchor="t" anchorCtr="0">
            <a:normAutofit fontScale="25000" lnSpcReduction="20000"/>
          </a:bodyPr>
          <a:lstStyle/>
          <a:p>
            <a:pPr marL="514350" marR="0" lvl="0" indent="-514350" algn="just" rtl="0">
              <a:lnSpc>
                <a:spcPct val="100000"/>
              </a:lnSpc>
              <a:spcBef>
                <a:spcPts val="0"/>
              </a:spcBef>
              <a:spcAft>
                <a:spcPts val="0"/>
              </a:spcAft>
              <a:buSzPct val="112500"/>
              <a:buFont typeface="Noto Sans Symbols"/>
              <a:buChar char="⮚"/>
            </a:pPr>
            <a:r>
              <a:rPr lang="en-US" sz="5600" dirty="0">
                <a:latin typeface="Century Gothic"/>
                <a:ea typeface="Century Gothic"/>
                <a:cs typeface="Century Gothic"/>
                <a:sym typeface="Century Gothic"/>
              </a:rPr>
              <a:t>[1] Turney, Peter D., “Thumbs up or thumbs down? Semantic Orientation Applied to Unsupervised Classification of Reviews”, Proceedings of Association for Computational Linguistics, Philadelphia, PA. July 2002, pp. 417-424.</a:t>
            </a:r>
            <a:endParaRPr lang="en-US" sz="5600" dirty="0"/>
          </a:p>
          <a:p>
            <a:pPr marL="514350" marR="0" lvl="0" indent="-514350" algn="just" rtl="0">
              <a:lnSpc>
                <a:spcPct val="100000"/>
              </a:lnSpc>
              <a:spcBef>
                <a:spcPts val="1200"/>
              </a:spcBef>
              <a:spcAft>
                <a:spcPts val="0"/>
              </a:spcAft>
              <a:buSzPct val="112500"/>
              <a:buFont typeface="Noto Sans Symbols"/>
              <a:buChar char="⮚"/>
            </a:pPr>
            <a:r>
              <a:rPr lang="en-US" sz="5600" dirty="0">
                <a:latin typeface="Century Gothic"/>
                <a:ea typeface="Century Gothic"/>
                <a:cs typeface="Century Gothic"/>
                <a:sym typeface="Century Gothic"/>
              </a:rPr>
              <a:t>[2] Ji fang, Bi Chen, “Incorporating Lexicon Knowledge into SVM Learning to Improve Sentiment Classification”, Proceedings of the Workshop on Sentiment Analysis where AI meets Psychology (SAAIP), IJCNLP 2011, pp. 94–100.</a:t>
            </a:r>
            <a:endParaRPr lang="en-US" sz="5600" dirty="0"/>
          </a:p>
          <a:p>
            <a:pPr marL="514350" marR="0" lvl="0" indent="-514350" algn="just" rtl="0">
              <a:lnSpc>
                <a:spcPct val="100000"/>
              </a:lnSpc>
              <a:spcBef>
                <a:spcPts val="1200"/>
              </a:spcBef>
              <a:spcAft>
                <a:spcPts val="0"/>
              </a:spcAft>
              <a:buSzPct val="112500"/>
              <a:buFont typeface="Noto Sans Symbols"/>
              <a:buChar char="⮚"/>
            </a:pPr>
            <a:r>
              <a:rPr lang="en-US" sz="5600" dirty="0">
                <a:latin typeface="Century Gothic"/>
                <a:ea typeface="Century Gothic"/>
                <a:cs typeface="Century Gothic"/>
                <a:sym typeface="Century Gothic"/>
              </a:rPr>
              <a:t>[3] Xing Fang* and Justin Zhan “Sentiment analysis using product review data” Fang and Zhan Journal of Big Data (2015) 2:5.</a:t>
            </a:r>
            <a:endParaRPr lang="en-US" sz="5600" dirty="0"/>
          </a:p>
          <a:p>
            <a:pPr marL="514350" marR="0" lvl="0" indent="-514350" algn="just" rtl="0">
              <a:lnSpc>
                <a:spcPct val="100000"/>
              </a:lnSpc>
              <a:spcBef>
                <a:spcPts val="1200"/>
              </a:spcBef>
              <a:spcAft>
                <a:spcPts val="0"/>
              </a:spcAft>
              <a:buSzPct val="112500"/>
              <a:buFont typeface="Noto Sans Symbols"/>
              <a:buChar char="⮚"/>
            </a:pPr>
            <a:r>
              <a:rPr lang="en-US" sz="5600" dirty="0">
                <a:latin typeface="Century Gothic"/>
                <a:ea typeface="Century Gothic"/>
                <a:cs typeface="Century Gothic"/>
                <a:sym typeface="Century Gothic"/>
              </a:rPr>
              <a:t>[4] Hu M, Liu B (2004) Mining and summarizing customer reviews. In: Proceedings of the tenth ACM SIGKDD international conference on Knowledge discovery and data mining. ACM, New York, NY, USA. pp 168–177.</a:t>
            </a:r>
            <a:endParaRPr lang="en-US" sz="5600" dirty="0"/>
          </a:p>
          <a:p>
            <a:pPr marL="514350" marR="0" lvl="0" indent="-514350" algn="just" rtl="0">
              <a:lnSpc>
                <a:spcPct val="100000"/>
              </a:lnSpc>
              <a:spcBef>
                <a:spcPts val="1200"/>
              </a:spcBef>
              <a:spcAft>
                <a:spcPts val="0"/>
              </a:spcAft>
              <a:buSzPct val="112500"/>
              <a:buFont typeface="Noto Sans Symbols"/>
              <a:buChar char="⮚"/>
            </a:pPr>
            <a:r>
              <a:rPr lang="en-US" sz="5600" dirty="0">
                <a:latin typeface="Century Gothic"/>
                <a:ea typeface="Century Gothic"/>
                <a:cs typeface="Century Gothic"/>
                <a:sym typeface="Century Gothic"/>
              </a:rPr>
              <a:t>[5] R. </a:t>
            </a:r>
            <a:r>
              <a:rPr lang="en-US" sz="5600" dirty="0" err="1">
                <a:latin typeface="Century Gothic"/>
                <a:ea typeface="Century Gothic"/>
                <a:cs typeface="Century Gothic"/>
                <a:sym typeface="Century Gothic"/>
              </a:rPr>
              <a:t>Moraes</a:t>
            </a:r>
            <a:r>
              <a:rPr lang="en-US" sz="5600" dirty="0">
                <a:latin typeface="Century Gothic"/>
                <a:ea typeface="Century Gothic"/>
                <a:cs typeface="Century Gothic"/>
                <a:sym typeface="Century Gothic"/>
              </a:rPr>
              <a:t>, J. F. </a:t>
            </a:r>
            <a:r>
              <a:rPr lang="en-US" sz="5600" dirty="0" err="1">
                <a:latin typeface="Century Gothic"/>
                <a:ea typeface="Century Gothic"/>
                <a:cs typeface="Century Gothic"/>
                <a:sym typeface="Century Gothic"/>
              </a:rPr>
              <a:t>Valiati</a:t>
            </a:r>
            <a:r>
              <a:rPr lang="en-US" sz="5600" dirty="0">
                <a:latin typeface="Century Gothic"/>
                <a:ea typeface="Century Gothic"/>
                <a:cs typeface="Century Gothic"/>
                <a:sym typeface="Century Gothic"/>
              </a:rPr>
              <a:t>, and W. P. G. Neto, “Document-level sentiment classification: An empirical comparison between </a:t>
            </a:r>
            <a:r>
              <a:rPr lang="en-US" sz="5600" dirty="0" err="1">
                <a:latin typeface="Century Gothic"/>
                <a:ea typeface="Century Gothic"/>
                <a:cs typeface="Century Gothic"/>
                <a:sym typeface="Century Gothic"/>
              </a:rPr>
              <a:t>svm</a:t>
            </a:r>
            <a:r>
              <a:rPr lang="en-US" sz="5600" dirty="0">
                <a:latin typeface="Century Gothic"/>
                <a:ea typeface="Century Gothic"/>
                <a:cs typeface="Century Gothic"/>
                <a:sym typeface="Century Gothic"/>
              </a:rPr>
              <a:t> and </a:t>
            </a:r>
            <a:r>
              <a:rPr lang="en-US" sz="5600" dirty="0" err="1">
                <a:latin typeface="Century Gothic"/>
                <a:ea typeface="Century Gothic"/>
                <a:cs typeface="Century Gothic"/>
                <a:sym typeface="Century Gothic"/>
              </a:rPr>
              <a:t>ann</a:t>
            </a:r>
            <a:r>
              <a:rPr lang="en-US" sz="5600" dirty="0">
                <a:latin typeface="Century Gothic"/>
                <a:ea typeface="Century Gothic"/>
                <a:cs typeface="Century Gothic"/>
                <a:sym typeface="Century Gothic"/>
              </a:rPr>
              <a:t>,” </a:t>
            </a:r>
            <a:r>
              <a:rPr lang="en-US" sz="5600" dirty="0" err="1">
                <a:latin typeface="Century Gothic"/>
                <a:ea typeface="Century Gothic"/>
                <a:cs typeface="Century Gothic"/>
                <a:sym typeface="Century Gothic"/>
              </a:rPr>
              <a:t>ExpertSystems</a:t>
            </a:r>
            <a:r>
              <a:rPr lang="en-US" sz="5600" dirty="0">
                <a:latin typeface="Century Gothic"/>
                <a:ea typeface="Century Gothic"/>
                <a:cs typeface="Century Gothic"/>
                <a:sym typeface="Century Gothic"/>
              </a:rPr>
              <a:t> with Applications, vol. 40, no. 2, 2013, pp. 621–633.</a:t>
            </a:r>
            <a:r>
              <a:rPr lang="en-US" sz="5600" dirty="0">
                <a:effectLst/>
                <a:latin typeface="Times New Roman" panose="02020603050405020304" pitchFamily="18" charset="0"/>
                <a:ea typeface="Times New Roman" panose="02020603050405020304" pitchFamily="18" charset="0"/>
              </a:rPr>
              <a:t> </a:t>
            </a:r>
          </a:p>
          <a:p>
            <a:pPr marL="514350" marR="0" lvl="0" indent="-514350" algn="just" rtl="0">
              <a:lnSpc>
                <a:spcPct val="100000"/>
              </a:lnSpc>
              <a:spcBef>
                <a:spcPts val="1200"/>
              </a:spcBef>
              <a:spcAft>
                <a:spcPts val="0"/>
              </a:spcAft>
              <a:buSzPct val="112500"/>
              <a:buFont typeface="Noto Sans Symbols"/>
              <a:buChar char="⮚"/>
            </a:pPr>
            <a:endParaRPr lang="en-US" dirty="0"/>
          </a:p>
          <a:p>
            <a:pPr marL="114300" lvl="0" indent="0" algn="l" rtl="0">
              <a:lnSpc>
                <a:spcPct val="100000"/>
              </a:lnSpc>
              <a:spcBef>
                <a:spcPts val="2200"/>
              </a:spcBef>
              <a:spcAft>
                <a:spcPts val="0"/>
              </a:spcAft>
              <a:buSzPts val="1800"/>
              <a:buNone/>
            </a:pPr>
            <a:endParaRPr lang="en-US" dirty="0"/>
          </a:p>
        </p:txBody>
      </p:sp>
      <p:sp>
        <p:nvSpPr>
          <p:cNvPr id="522" name="Google Shape;522;p6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48</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526"/>
        <p:cNvGrpSpPr/>
        <p:nvPr/>
      </p:nvGrpSpPr>
      <p:grpSpPr>
        <a:xfrm>
          <a:off x="0" y="0"/>
          <a:ext cx="0" cy="0"/>
          <a:chOff x="0" y="0"/>
          <a:chExt cx="0" cy="0"/>
        </a:xfrm>
      </p:grpSpPr>
      <p:sp>
        <p:nvSpPr>
          <p:cNvPr id="527" name="Google Shape;527;p64"/>
          <p:cNvSpPr txBox="1">
            <a:spLocks noGrp="1"/>
          </p:cNvSpPr>
          <p:nvPr>
            <p:ph type="body" idx="1"/>
          </p:nvPr>
        </p:nvSpPr>
        <p:spPr>
          <a:xfrm>
            <a:off x="2040572" y="787782"/>
            <a:ext cx="8915400" cy="5095304"/>
          </a:xfrm>
          <a:prstGeom prst="rect">
            <a:avLst/>
          </a:prstGeom>
          <a:noFill/>
          <a:ln>
            <a:noFill/>
          </a:ln>
        </p:spPr>
        <p:txBody>
          <a:bodyPr spcFirstLastPara="1" wrap="square" lIns="91425" tIns="45700" rIns="91425" bIns="45700" anchor="t" anchorCtr="0">
            <a:normAutofit fontScale="85000" lnSpcReduction="20000"/>
          </a:bodyPr>
          <a:lstStyle/>
          <a:p>
            <a:pPr marL="0" marR="0" lvl="0" indent="0" algn="just" rtl="0">
              <a:lnSpc>
                <a:spcPct val="100000"/>
              </a:lnSpc>
              <a:spcBef>
                <a:spcPts val="0"/>
              </a:spcBef>
              <a:spcAft>
                <a:spcPts val="0"/>
              </a:spcAft>
              <a:buSzPct val="110599"/>
              <a:buFont typeface="Noto Sans Symbols"/>
              <a:buChar char="⮚"/>
            </a:pPr>
            <a:r>
              <a:rPr lang="en-US" sz="1700" dirty="0">
                <a:latin typeface="Century Gothic"/>
                <a:ea typeface="Century Gothic"/>
                <a:cs typeface="Century Gothic"/>
                <a:sym typeface="Century Gothic"/>
              </a:rPr>
              <a:t>[6] Han, J. and </a:t>
            </a:r>
            <a:r>
              <a:rPr lang="en-US" sz="1700" dirty="0" err="1">
                <a:latin typeface="Century Gothic"/>
                <a:ea typeface="Century Gothic"/>
                <a:cs typeface="Century Gothic"/>
                <a:sym typeface="Century Gothic"/>
              </a:rPr>
              <a:t>Kamber</a:t>
            </a:r>
            <a:r>
              <a:rPr lang="en-US" sz="1700" dirty="0">
                <a:latin typeface="Century Gothic"/>
                <a:ea typeface="Century Gothic"/>
                <a:cs typeface="Century Gothic"/>
                <a:sym typeface="Century Gothic"/>
              </a:rPr>
              <a:t>, M. ”Data Mining: Concepts and Techniques.” 2nd Edition. Morgan Kaufmann                                                                                                                                                                                                                              Publishers, San Francisco, USA. (ISBN-55860-901-6), 2006.</a:t>
            </a:r>
            <a:endParaRPr sz="1700" dirty="0"/>
          </a:p>
          <a:p>
            <a:pPr marL="0" marR="0" lvl="0" indent="0" algn="just" rtl="0">
              <a:lnSpc>
                <a:spcPct val="100000"/>
              </a:lnSpc>
              <a:spcBef>
                <a:spcPts val="1200"/>
              </a:spcBef>
              <a:spcAft>
                <a:spcPts val="0"/>
              </a:spcAft>
              <a:buSzPct val="110599"/>
              <a:buFont typeface="Noto Sans Symbols"/>
              <a:buChar char="⮚"/>
            </a:pPr>
            <a:r>
              <a:rPr lang="en-US" sz="1700" dirty="0">
                <a:latin typeface="Century Gothic"/>
                <a:ea typeface="Century Gothic"/>
                <a:cs typeface="Century Gothic"/>
                <a:sym typeface="Century Gothic"/>
              </a:rPr>
              <a:t>[7] R. </a:t>
            </a:r>
            <a:r>
              <a:rPr lang="en-US" sz="1700" dirty="0" err="1">
                <a:latin typeface="Century Gothic"/>
                <a:ea typeface="Century Gothic"/>
                <a:cs typeface="Century Gothic"/>
                <a:sym typeface="Century Gothic"/>
              </a:rPr>
              <a:t>Duda</a:t>
            </a:r>
            <a:r>
              <a:rPr lang="en-US" sz="1700" dirty="0">
                <a:latin typeface="Century Gothic"/>
                <a:ea typeface="Century Gothic"/>
                <a:cs typeface="Century Gothic"/>
                <a:sym typeface="Century Gothic"/>
              </a:rPr>
              <a:t>, P. Hart, and D. stork, ”Pattern Classification.” 2nd Edition, Wiley </a:t>
            </a:r>
            <a:r>
              <a:rPr lang="en-US" sz="1700" dirty="0" err="1">
                <a:latin typeface="Century Gothic"/>
                <a:ea typeface="Century Gothic"/>
                <a:cs typeface="Century Gothic"/>
                <a:sym typeface="Century Gothic"/>
              </a:rPr>
              <a:t>Interscience</a:t>
            </a:r>
            <a:r>
              <a:rPr lang="en-US" sz="1700" dirty="0">
                <a:latin typeface="Century Gothic"/>
                <a:ea typeface="Century Gothic"/>
                <a:cs typeface="Century Gothic"/>
                <a:sym typeface="Century Gothic"/>
              </a:rPr>
              <a:t>, 2001. </a:t>
            </a:r>
            <a:endParaRPr sz="1700" dirty="0"/>
          </a:p>
          <a:p>
            <a:pPr marL="0" marR="0" lvl="0" indent="0" algn="just" rtl="0">
              <a:lnSpc>
                <a:spcPct val="100000"/>
              </a:lnSpc>
              <a:spcBef>
                <a:spcPts val="1200"/>
              </a:spcBef>
              <a:spcAft>
                <a:spcPts val="0"/>
              </a:spcAft>
              <a:buSzPct val="110599"/>
              <a:buFont typeface="Noto Sans Symbols"/>
              <a:buChar char="⮚"/>
            </a:pPr>
            <a:r>
              <a:rPr lang="en-US" sz="1700" dirty="0">
                <a:latin typeface="Century Gothic"/>
                <a:ea typeface="Century Gothic"/>
                <a:cs typeface="Century Gothic"/>
                <a:sym typeface="Century Gothic"/>
              </a:rPr>
              <a:t>[8] E. Frank, and I. Witten, ”Data Mining: Practical Machine Learning Tools and Techniques.” 2nd Edition, Morgan Kaufmann, San Francisco, 2005.</a:t>
            </a:r>
            <a:endParaRPr sz="1700" dirty="0"/>
          </a:p>
          <a:p>
            <a:pPr marL="0" indent="0" algn="just">
              <a:spcBef>
                <a:spcPts val="1200"/>
              </a:spcBef>
              <a:buSzPct val="110599"/>
              <a:buFont typeface="Noto Sans Symbols"/>
              <a:buChar char="⮚"/>
            </a:pPr>
            <a:r>
              <a:rPr lang="en-US" sz="1700" dirty="0">
                <a:latin typeface="Century Gothic"/>
                <a:ea typeface="Century Gothic"/>
                <a:cs typeface="Century Gothic"/>
                <a:sym typeface="Century Gothic"/>
              </a:rPr>
              <a:t>[</a:t>
            </a:r>
            <a:r>
              <a:rPr lang="en-US" sz="1700" dirty="0"/>
              <a:t>9</a:t>
            </a:r>
            <a:r>
              <a:rPr lang="en-US" sz="1700" dirty="0">
                <a:latin typeface="Century Gothic"/>
                <a:ea typeface="Century Gothic"/>
                <a:cs typeface="Century Gothic"/>
                <a:sym typeface="Century Gothic"/>
              </a:rPr>
              <a:t>] </a:t>
            </a:r>
            <a:r>
              <a:rPr lang="en-US" sz="1700" spc="0" dirty="0" err="1">
                <a:effectLst/>
                <a:latin typeface="Century Gothic" panose="020B0502020202020204" pitchFamily="34" charset="0"/>
                <a:ea typeface="Times New Roman" panose="02020603050405020304" pitchFamily="18" charset="0"/>
              </a:rPr>
              <a:t>Galathiya</a:t>
            </a:r>
            <a:r>
              <a:rPr lang="en-US" sz="1700" spc="0" dirty="0">
                <a:effectLst/>
                <a:latin typeface="Century Gothic" panose="020B0502020202020204" pitchFamily="34" charset="0"/>
                <a:ea typeface="Times New Roman" panose="02020603050405020304" pitchFamily="18" charset="0"/>
              </a:rPr>
              <a:t>, A. S., A. P. Ganatra, and C. K. </a:t>
            </a:r>
            <a:r>
              <a:rPr lang="en-US" sz="1700" spc="0" dirty="0" err="1">
                <a:effectLst/>
                <a:latin typeface="Century Gothic" panose="020B0502020202020204" pitchFamily="34" charset="0"/>
                <a:ea typeface="Times New Roman" panose="02020603050405020304" pitchFamily="18" charset="0"/>
              </a:rPr>
              <a:t>Bhensdadia</a:t>
            </a:r>
            <a:r>
              <a:rPr lang="en-US" sz="1700" spc="0" dirty="0">
                <a:effectLst/>
                <a:latin typeface="Century Gothic" panose="020B0502020202020204" pitchFamily="34" charset="0"/>
                <a:ea typeface="Times New Roman" panose="02020603050405020304" pitchFamily="18" charset="0"/>
              </a:rPr>
              <a:t>. ”Improved Decision Tree Induction Algorithm with Feature Selection, Cross Validation, Model Complexity and Reduced Error Pruning.” International Journal of Computer Science and Information Technologies 3.2 (2012):</a:t>
            </a:r>
            <a:r>
              <a:rPr lang="en-US" sz="1700" spc="5" dirty="0">
                <a:effectLst/>
                <a:latin typeface="Century Gothic" panose="020B0502020202020204" pitchFamily="34" charset="0"/>
                <a:ea typeface="Times New Roman" panose="02020603050405020304" pitchFamily="18" charset="0"/>
              </a:rPr>
              <a:t> </a:t>
            </a:r>
            <a:r>
              <a:rPr lang="en-US" sz="1700" spc="0" dirty="0">
                <a:effectLst/>
                <a:latin typeface="Century Gothic" panose="020B0502020202020204" pitchFamily="34" charset="0"/>
                <a:ea typeface="Times New Roman" panose="02020603050405020304" pitchFamily="18" charset="0"/>
              </a:rPr>
              <a:t>3427-3431.</a:t>
            </a:r>
          </a:p>
          <a:p>
            <a:pPr marL="0" indent="0" algn="just">
              <a:spcBef>
                <a:spcPts val="1200"/>
              </a:spcBef>
              <a:buSzPct val="110599"/>
              <a:buFont typeface="Noto Sans Symbols"/>
              <a:buChar char="⮚"/>
            </a:pPr>
            <a:r>
              <a:rPr lang="en-US" sz="1700" dirty="0"/>
              <a:t>[</a:t>
            </a:r>
            <a:r>
              <a:rPr lang="en-US" sz="1700" dirty="0">
                <a:latin typeface="Century Gothic"/>
                <a:ea typeface="Century Gothic"/>
                <a:cs typeface="Century Gothic"/>
                <a:sym typeface="Century Gothic"/>
              </a:rPr>
              <a:t>10] </a:t>
            </a:r>
            <a:r>
              <a:rPr lang="en-US" sz="1700" spc="-30" dirty="0">
                <a:effectLst/>
                <a:latin typeface="Century Gothic" panose="020B0502020202020204" pitchFamily="34" charset="0"/>
                <a:ea typeface="Times New Roman" panose="02020603050405020304" pitchFamily="18" charset="0"/>
              </a:rPr>
              <a:t>C.</a:t>
            </a:r>
            <a:r>
              <a:rPr lang="en-US" sz="1700" spc="-35"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Z. </a:t>
            </a:r>
            <a:r>
              <a:rPr lang="en-US" sz="1700" spc="-30" dirty="0" err="1">
                <a:effectLst/>
                <a:latin typeface="Century Gothic" panose="020B0502020202020204" pitchFamily="34" charset="0"/>
                <a:ea typeface="Times New Roman" panose="02020603050405020304" pitchFamily="18" charset="0"/>
              </a:rPr>
              <a:t>Jiajun</a:t>
            </a:r>
            <a:r>
              <a:rPr lang="en-US" sz="1700" spc="-30" dirty="0">
                <a:effectLst/>
                <a:latin typeface="Century Gothic" panose="020B0502020202020204" pitchFamily="34" charset="0"/>
                <a:ea typeface="Times New Roman" panose="02020603050405020304" pitchFamily="18" charset="0"/>
              </a:rPr>
              <a:t> Zhang,</a:t>
            </a:r>
            <a:r>
              <a:rPr lang="en-US" sz="1700" spc="-25"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Neural Networks in Machine</a:t>
            </a:r>
            <a:r>
              <a:rPr lang="en-US" sz="1700" spc="-40"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Translation:</a:t>
            </a:r>
            <a:r>
              <a:rPr lang="en-US" sz="1700" spc="-25"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An</a:t>
            </a:r>
            <a:r>
              <a:rPr lang="en-US" sz="1700" spc="-35"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Overview,</a:t>
            </a:r>
            <a:r>
              <a:rPr lang="en-US" sz="1700" spc="-20"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IEEE </a:t>
            </a:r>
            <a:r>
              <a:rPr lang="en-US" sz="1700" spc="-30" dirty="0" err="1">
                <a:effectLst/>
                <a:latin typeface="Century Gothic" panose="020B0502020202020204" pitchFamily="34" charset="0"/>
                <a:ea typeface="Times New Roman" panose="02020603050405020304" pitchFamily="18" charset="0"/>
              </a:rPr>
              <a:t>Intell</a:t>
            </a:r>
            <a:r>
              <a:rPr lang="en-US" sz="1700" spc="-30" dirty="0">
                <a:effectLst/>
                <a:latin typeface="Century Gothic" panose="020B0502020202020204" pitchFamily="34" charset="0"/>
                <a:ea typeface="Times New Roman" panose="02020603050405020304" pitchFamily="18" charset="0"/>
              </a:rPr>
              <a:t>. Syst., pp. 17241734,</a:t>
            </a:r>
            <a:r>
              <a:rPr lang="en-US" sz="1700" spc="-5"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2015.</a:t>
            </a:r>
          </a:p>
          <a:p>
            <a:pPr marL="0" indent="0" algn="just">
              <a:spcBef>
                <a:spcPts val="1200"/>
              </a:spcBef>
              <a:buSzPct val="110599"/>
              <a:buFont typeface="Noto Sans Symbols"/>
              <a:buChar char="⮚"/>
            </a:pPr>
            <a:r>
              <a:rPr lang="en-US" sz="1700" spc="-30" dirty="0">
                <a:latin typeface="Century Gothic" panose="020B0502020202020204" pitchFamily="34" charset="0"/>
                <a:cs typeface="Century Gothic"/>
                <a:sym typeface="Century Gothic"/>
              </a:rPr>
              <a:t>[11</a:t>
            </a:r>
            <a:r>
              <a:rPr lang="en-US" sz="1700" spc="-30" dirty="0">
                <a:latin typeface="Century Gothic" panose="020B0502020202020204" pitchFamily="34" charset="0"/>
              </a:rPr>
              <a:t>] </a:t>
            </a:r>
            <a:r>
              <a:rPr lang="en-US" sz="1700" spc="-30" dirty="0" err="1">
                <a:effectLst/>
                <a:latin typeface="Century Gothic" panose="020B0502020202020204" pitchFamily="34" charset="0"/>
                <a:ea typeface="Times New Roman" panose="02020603050405020304" pitchFamily="18" charset="0"/>
              </a:rPr>
              <a:t>Bullinaria</a:t>
            </a:r>
            <a:r>
              <a:rPr lang="en-US" sz="1700" spc="-30" dirty="0">
                <a:effectLst/>
                <a:latin typeface="Century Gothic" panose="020B0502020202020204" pitchFamily="34" charset="0"/>
                <a:ea typeface="Times New Roman" panose="02020603050405020304" pitchFamily="18" charset="0"/>
              </a:rPr>
              <a:t>, J.A., Recurrent neural networks. Neural Computation: Lecture, 2013. 12.</a:t>
            </a:r>
          </a:p>
          <a:p>
            <a:pPr marL="0" indent="0" algn="just">
              <a:spcBef>
                <a:spcPts val="1200"/>
              </a:spcBef>
              <a:buSzPct val="110599"/>
              <a:buFont typeface="Noto Sans Symbols"/>
              <a:buChar char="⮚"/>
            </a:pPr>
            <a:r>
              <a:rPr lang="en-US" sz="1700" spc="-30" dirty="0">
                <a:latin typeface="Century Gothic" panose="020B0502020202020204" pitchFamily="34" charset="0"/>
                <a:ea typeface="Times New Roman" panose="02020603050405020304" pitchFamily="18" charset="0"/>
              </a:rPr>
              <a:t>[12] </a:t>
            </a:r>
            <a:r>
              <a:rPr lang="en-US" sz="1700" spc="-30" dirty="0" err="1">
                <a:effectLst/>
                <a:latin typeface="Century Gothic" panose="020B0502020202020204" pitchFamily="34" charset="0"/>
                <a:ea typeface="Times New Roman" panose="02020603050405020304" pitchFamily="18" charset="0"/>
              </a:rPr>
              <a:t>Olah</a:t>
            </a:r>
            <a:r>
              <a:rPr lang="en-US" sz="1700" spc="-30" dirty="0">
                <a:effectLst/>
                <a:latin typeface="Century Gothic" panose="020B0502020202020204" pitchFamily="34" charset="0"/>
                <a:ea typeface="Times New Roman" panose="02020603050405020304" pitchFamily="18" charset="0"/>
              </a:rPr>
              <a:t>, C., Understanding LSTM Networks.</a:t>
            </a:r>
            <a:r>
              <a:rPr lang="en-US" sz="1700" spc="-5"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2016.</a:t>
            </a:r>
          </a:p>
          <a:p>
            <a:pPr marL="0" indent="0" algn="just">
              <a:spcBef>
                <a:spcPts val="1200"/>
              </a:spcBef>
              <a:buSzPct val="110599"/>
              <a:buFont typeface="Noto Sans Symbols"/>
              <a:buChar char="⮚"/>
            </a:pPr>
            <a:r>
              <a:rPr lang="en-US" sz="1700" spc="-30" dirty="0">
                <a:latin typeface="Century Gothic" panose="020B0502020202020204" pitchFamily="34" charset="0"/>
                <a:ea typeface="Times New Roman" panose="02020603050405020304" pitchFamily="18" charset="0"/>
              </a:rPr>
              <a:t>[13] </a:t>
            </a:r>
            <a:r>
              <a:rPr lang="en-US" sz="1700" spc="-30" dirty="0" err="1">
                <a:effectLst/>
                <a:latin typeface="Century Gothic" panose="020B0502020202020204" pitchFamily="34" charset="0"/>
                <a:ea typeface="Times New Roman" panose="02020603050405020304" pitchFamily="18" charset="0"/>
              </a:rPr>
              <a:t>Hochreiter</a:t>
            </a:r>
            <a:r>
              <a:rPr lang="en-US" sz="1700" spc="-30" dirty="0">
                <a:effectLst/>
                <a:latin typeface="Century Gothic" panose="020B0502020202020204" pitchFamily="34" charset="0"/>
                <a:ea typeface="Times New Roman" panose="02020603050405020304" pitchFamily="18" charset="0"/>
              </a:rPr>
              <a:t>,</a:t>
            </a:r>
            <a:r>
              <a:rPr lang="en-US" sz="1700" spc="-50"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S.</a:t>
            </a:r>
            <a:r>
              <a:rPr lang="en-US" sz="1700" spc="-45"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and</a:t>
            </a:r>
            <a:r>
              <a:rPr lang="en-US" sz="1700" spc="-45"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J.</a:t>
            </a:r>
            <a:r>
              <a:rPr lang="en-US" sz="1700" spc="-55" dirty="0">
                <a:effectLst/>
                <a:latin typeface="Century Gothic" panose="020B0502020202020204" pitchFamily="34" charset="0"/>
                <a:ea typeface="Times New Roman" panose="02020603050405020304" pitchFamily="18" charset="0"/>
              </a:rPr>
              <a:t> </a:t>
            </a:r>
            <a:r>
              <a:rPr lang="en-US" sz="1700" spc="-30" dirty="0" err="1">
                <a:effectLst/>
                <a:latin typeface="Century Gothic" panose="020B0502020202020204" pitchFamily="34" charset="0"/>
                <a:ea typeface="Times New Roman" panose="02020603050405020304" pitchFamily="18" charset="0"/>
              </a:rPr>
              <a:t>Schmidhuber</a:t>
            </a:r>
            <a:r>
              <a:rPr lang="en-US" sz="1700" spc="-30" dirty="0">
                <a:effectLst/>
                <a:latin typeface="Century Gothic" panose="020B0502020202020204" pitchFamily="34" charset="0"/>
                <a:ea typeface="Times New Roman" panose="02020603050405020304" pitchFamily="18" charset="0"/>
              </a:rPr>
              <a:t>,</a:t>
            </a:r>
            <a:r>
              <a:rPr lang="en-US" sz="1700" spc="-35"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Long</a:t>
            </a:r>
            <a:r>
              <a:rPr lang="en-US" sz="1700" spc="-60"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short-term</a:t>
            </a:r>
            <a:r>
              <a:rPr lang="en-US" sz="1700" spc="-40"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memory.</a:t>
            </a:r>
            <a:r>
              <a:rPr lang="en-US" sz="1700" spc="-45"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Neural</a:t>
            </a:r>
            <a:r>
              <a:rPr lang="en-US" sz="1700" spc="-40"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computation, 1997. 9(8): p.</a:t>
            </a:r>
            <a:r>
              <a:rPr lang="en-US" sz="1700" spc="-5"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1735-1780</a:t>
            </a:r>
          </a:p>
          <a:p>
            <a:pPr marL="0" indent="0" algn="just">
              <a:spcBef>
                <a:spcPts val="1200"/>
              </a:spcBef>
              <a:buSzPct val="110599"/>
              <a:buFont typeface="Noto Sans Symbols"/>
              <a:buChar char="⮚"/>
            </a:pPr>
            <a:r>
              <a:rPr lang="en-US" sz="1700" spc="-30" dirty="0">
                <a:effectLst/>
                <a:latin typeface="Century Gothic" panose="020B0502020202020204" pitchFamily="34" charset="0"/>
                <a:ea typeface="Times New Roman" panose="02020603050405020304" pitchFamily="18" charset="0"/>
              </a:rPr>
              <a:t>[14] Gers, F.A., J. </a:t>
            </a:r>
            <a:r>
              <a:rPr lang="en-US" sz="1700" spc="-30" dirty="0" err="1">
                <a:effectLst/>
                <a:latin typeface="Century Gothic" panose="020B0502020202020204" pitchFamily="34" charset="0"/>
                <a:ea typeface="Times New Roman" panose="02020603050405020304" pitchFamily="18" charset="0"/>
              </a:rPr>
              <a:t>Schmidhuber</a:t>
            </a:r>
            <a:r>
              <a:rPr lang="en-US" sz="1700" spc="-30" dirty="0">
                <a:effectLst/>
                <a:latin typeface="Century Gothic" panose="020B0502020202020204" pitchFamily="34" charset="0"/>
                <a:ea typeface="Times New Roman" panose="02020603050405020304" pitchFamily="18" charset="0"/>
              </a:rPr>
              <a:t>, and F. Cummins, Learning to forget: Continual prediction with LSTM. Neural computation, 2000. 12(10): p.</a:t>
            </a:r>
            <a:r>
              <a:rPr lang="en-US" sz="1700" spc="5"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2451-2471.</a:t>
            </a:r>
          </a:p>
          <a:p>
            <a:pPr marL="0" indent="0" algn="just">
              <a:spcBef>
                <a:spcPts val="1200"/>
              </a:spcBef>
              <a:buSzPct val="110599"/>
              <a:buFont typeface="Noto Sans Symbols"/>
              <a:buChar char="⮚"/>
            </a:pPr>
            <a:r>
              <a:rPr lang="en-US" sz="1700" spc="-30" dirty="0">
                <a:latin typeface="Century Gothic" panose="020B0502020202020204" pitchFamily="34" charset="0"/>
                <a:ea typeface="Times New Roman" panose="02020603050405020304" pitchFamily="18" charset="0"/>
              </a:rPr>
              <a:t>[15] </a:t>
            </a:r>
            <a:r>
              <a:rPr lang="en-US" sz="1700" spc="-30" dirty="0">
                <a:effectLst/>
                <a:latin typeface="Century Gothic" panose="020B0502020202020204" pitchFamily="34" charset="0"/>
                <a:ea typeface="Times New Roman" panose="02020603050405020304" pitchFamily="18" charset="0"/>
              </a:rPr>
              <a:t>Elman, J.L., Finding structure in time. Cognitive science, 1990. 14(2): p.</a:t>
            </a:r>
            <a:r>
              <a:rPr lang="en-US" sz="1700" spc="-25" dirty="0">
                <a:effectLst/>
                <a:latin typeface="Century Gothic" panose="020B0502020202020204" pitchFamily="34" charset="0"/>
                <a:ea typeface="Times New Roman" panose="02020603050405020304" pitchFamily="18" charset="0"/>
              </a:rPr>
              <a:t> </a:t>
            </a:r>
            <a:r>
              <a:rPr lang="en-US" sz="1700" spc="-30" dirty="0">
                <a:effectLst/>
                <a:latin typeface="Century Gothic" panose="020B0502020202020204" pitchFamily="34" charset="0"/>
                <a:ea typeface="Times New Roman" panose="02020603050405020304" pitchFamily="18" charset="0"/>
              </a:rPr>
              <a:t>179-211</a:t>
            </a:r>
          </a:p>
          <a:p>
            <a:pPr marL="0" indent="0" algn="just">
              <a:spcBef>
                <a:spcPts val="1200"/>
              </a:spcBef>
              <a:buSzPct val="110599"/>
              <a:buFont typeface="Noto Sans Symbols"/>
              <a:buChar char="⮚"/>
            </a:pPr>
            <a:r>
              <a:rPr lang="en-US" sz="1700" dirty="0">
                <a:effectLst/>
                <a:latin typeface="Century Gothic" panose="020B0502020202020204" pitchFamily="34" charset="0"/>
                <a:ea typeface="Times New Roman" panose="02020603050405020304" pitchFamily="18" charset="0"/>
              </a:rPr>
              <a:t>[16] Rohit Narayan, Review Spam Detection Using Machine Learning Techniques, 2016 5: p. 769-008.</a:t>
            </a:r>
          </a:p>
          <a:p>
            <a:pPr marL="0" indent="0" algn="just">
              <a:spcBef>
                <a:spcPts val="1200"/>
              </a:spcBef>
              <a:buSzPct val="110599"/>
              <a:buFont typeface="Noto Sans Symbols"/>
              <a:buChar char="⮚"/>
            </a:pPr>
            <a:endParaRPr lang="en-US" sz="1400" spc="-30" dirty="0">
              <a:effectLst/>
              <a:latin typeface="Century Gothic" panose="020B0502020202020204" pitchFamily="34" charset="0"/>
              <a:ea typeface="Times New Roman" panose="02020603050405020304" pitchFamily="18" charset="0"/>
            </a:endParaRPr>
          </a:p>
          <a:p>
            <a:pPr marL="0" indent="0" algn="just">
              <a:spcBef>
                <a:spcPts val="1200"/>
              </a:spcBef>
              <a:buSzPct val="110599"/>
              <a:buFont typeface="Noto Sans Symbols"/>
              <a:buChar char="⮚"/>
            </a:pPr>
            <a:endParaRPr sz="1400" dirty="0">
              <a:latin typeface="Century Gothic" panose="020B0502020202020204" pitchFamily="34" charset="0"/>
              <a:sym typeface="Century Gothic"/>
            </a:endParaRPr>
          </a:p>
          <a:p>
            <a:pPr marL="457200" lvl="0" indent="-228600" algn="l" rtl="0">
              <a:lnSpc>
                <a:spcPct val="100000"/>
              </a:lnSpc>
              <a:spcBef>
                <a:spcPts val="2200"/>
              </a:spcBef>
              <a:spcAft>
                <a:spcPts val="0"/>
              </a:spcAft>
              <a:buSzPct val="129032"/>
              <a:buNone/>
            </a:pPr>
            <a:endParaRPr dirty="0"/>
          </a:p>
        </p:txBody>
      </p:sp>
      <p:sp>
        <p:nvSpPr>
          <p:cNvPr id="528" name="Google Shape;528;p6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49</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96"/>
        <p:cNvGrpSpPr/>
        <p:nvPr/>
      </p:nvGrpSpPr>
      <p:grpSpPr>
        <a:xfrm>
          <a:off x="0" y="0"/>
          <a:ext cx="0" cy="0"/>
          <a:chOff x="0" y="0"/>
          <a:chExt cx="0" cy="0"/>
        </a:xfrm>
      </p:grpSpPr>
      <p:sp>
        <p:nvSpPr>
          <p:cNvPr id="197" name="Google Shape;197;p22"/>
          <p:cNvSpPr txBox="1">
            <a:spLocks noGrp="1"/>
          </p:cNvSpPr>
          <p:nvPr>
            <p:ph type="title"/>
          </p:nvPr>
        </p:nvSpPr>
        <p:spPr>
          <a:xfrm>
            <a:off x="2592925" y="624110"/>
            <a:ext cx="8911687" cy="712321"/>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1800"/>
              <a:buNone/>
            </a:pPr>
            <a:r>
              <a:rPr lang="en-US"/>
              <a:t>Background of the study</a:t>
            </a:r>
            <a:endParaRPr/>
          </a:p>
        </p:txBody>
      </p:sp>
      <p:sp>
        <p:nvSpPr>
          <p:cNvPr id="198" name="Google Shape;198;p22"/>
          <p:cNvSpPr txBox="1">
            <a:spLocks noGrp="1"/>
          </p:cNvSpPr>
          <p:nvPr>
            <p:ph type="body" idx="1"/>
          </p:nvPr>
        </p:nvSpPr>
        <p:spPr>
          <a:xfrm>
            <a:off x="2589212" y="1448972"/>
            <a:ext cx="8915400" cy="4784918"/>
          </a:xfrm>
          <a:prstGeom prst="rect">
            <a:avLst/>
          </a:prstGeom>
          <a:noFill/>
          <a:ln>
            <a:noFill/>
          </a:ln>
        </p:spPr>
        <p:txBody>
          <a:bodyPr spcFirstLastPara="1" wrap="square" lIns="91425" tIns="45700" rIns="91425" bIns="45700" anchor="t" anchorCtr="0">
            <a:normAutofit/>
          </a:bodyPr>
          <a:lstStyle/>
          <a:p>
            <a:pPr marL="457200" lvl="0" indent="-320040" algn="l" rtl="0">
              <a:lnSpc>
                <a:spcPct val="100000"/>
              </a:lnSpc>
              <a:spcBef>
                <a:spcPts val="1000"/>
              </a:spcBef>
              <a:spcAft>
                <a:spcPts val="0"/>
              </a:spcAft>
              <a:buSzPts val="1440"/>
              <a:buChar char="►"/>
            </a:pPr>
            <a:r>
              <a:rPr lang="en-US">
                <a:latin typeface="Century Gothic"/>
                <a:ea typeface="Century Gothic"/>
                <a:cs typeface="Century Gothic"/>
                <a:sym typeface="Century Gothic"/>
              </a:rPr>
              <a:t>In this digitalize era, People Prefer to reading product reviews before buying the product.</a:t>
            </a:r>
            <a:endParaRPr/>
          </a:p>
          <a:p>
            <a:pPr marL="457200" lvl="0" indent="-320040" algn="l" rtl="0">
              <a:lnSpc>
                <a:spcPct val="100000"/>
              </a:lnSpc>
              <a:spcBef>
                <a:spcPts val="1000"/>
              </a:spcBef>
              <a:spcAft>
                <a:spcPts val="0"/>
              </a:spcAft>
              <a:buSzPts val="1440"/>
              <a:buChar char="►"/>
            </a:pPr>
            <a:r>
              <a:rPr lang="en-US">
                <a:latin typeface="Century Gothic"/>
                <a:ea typeface="Century Gothic"/>
                <a:cs typeface="Century Gothic"/>
                <a:sym typeface="Century Gothic"/>
              </a:rPr>
              <a:t>Since many e-commerce websites are available online. So there is a question about the authenticity of the product.</a:t>
            </a:r>
            <a:endParaRPr/>
          </a:p>
          <a:p>
            <a:pPr marL="457200" lvl="0" indent="-320040" algn="l" rtl="0">
              <a:lnSpc>
                <a:spcPct val="100000"/>
              </a:lnSpc>
              <a:spcBef>
                <a:spcPts val="1000"/>
              </a:spcBef>
              <a:spcAft>
                <a:spcPts val="0"/>
              </a:spcAft>
              <a:buSzPts val="1440"/>
              <a:buChar char="►"/>
            </a:pPr>
            <a:r>
              <a:rPr lang="en-US">
                <a:latin typeface="Century Gothic"/>
                <a:ea typeface="Century Gothic"/>
                <a:cs typeface="Century Gothic"/>
                <a:sym typeface="Century Gothic"/>
              </a:rPr>
              <a:t> There are many online e-commerce site which sell fake product.</a:t>
            </a:r>
            <a:endParaRPr/>
          </a:p>
          <a:p>
            <a:pPr marL="457200" lvl="0" indent="-320040" algn="l" rtl="0">
              <a:lnSpc>
                <a:spcPct val="100000"/>
              </a:lnSpc>
              <a:spcBef>
                <a:spcPts val="1000"/>
              </a:spcBef>
              <a:spcAft>
                <a:spcPts val="0"/>
              </a:spcAft>
              <a:buSzPts val="1440"/>
              <a:buChar char="►"/>
            </a:pPr>
            <a:r>
              <a:rPr lang="en-US">
                <a:latin typeface="Century Gothic"/>
                <a:ea typeface="Century Gothic"/>
                <a:cs typeface="Century Gothic"/>
                <a:sym typeface="Century Gothic"/>
              </a:rPr>
              <a:t>It creates panic situation among the people.</a:t>
            </a:r>
            <a:endParaRPr/>
          </a:p>
          <a:p>
            <a:pPr marL="457200" lvl="0" indent="-228600" algn="l" rtl="0">
              <a:lnSpc>
                <a:spcPct val="100000"/>
              </a:lnSpc>
              <a:spcBef>
                <a:spcPts val="1000"/>
              </a:spcBef>
              <a:spcAft>
                <a:spcPts val="0"/>
              </a:spcAft>
              <a:buSzPts val="1800"/>
              <a:buNone/>
            </a:pPr>
            <a:endParaRPr/>
          </a:p>
        </p:txBody>
      </p:sp>
      <p:sp>
        <p:nvSpPr>
          <p:cNvPr id="199" name="Google Shape;199;p22"/>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5</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106F24EA-3FD9-432D-8748-E17A4952510F}"/>
              </a:ext>
            </a:extLst>
          </p:cNvPr>
          <p:cNvSpPr>
            <a:spLocks noGrp="1"/>
          </p:cNvSpPr>
          <p:nvPr>
            <p:ph type="body" idx="1"/>
          </p:nvPr>
        </p:nvSpPr>
        <p:spPr>
          <a:xfrm>
            <a:off x="2589212" y="1152907"/>
            <a:ext cx="8915400" cy="4994675"/>
          </a:xfrm>
        </p:spPr>
        <p:txBody>
          <a:bodyPr>
            <a:noAutofit/>
          </a:bodyPr>
          <a:lstStyle/>
          <a:p>
            <a:pPr marL="0" marR="0" lvl="0" indent="0" algn="just" rtl="0">
              <a:lnSpc>
                <a:spcPct val="100000"/>
              </a:lnSpc>
              <a:spcBef>
                <a:spcPts val="1200"/>
              </a:spcBef>
              <a:spcAft>
                <a:spcPts val="0"/>
              </a:spcAft>
              <a:buSzPct val="110599"/>
              <a:buFont typeface="Noto Sans Symbols"/>
              <a:buChar char="⮚"/>
            </a:pPr>
            <a:r>
              <a:rPr lang="en-US" sz="1400" dirty="0">
                <a:latin typeface="Century Gothic"/>
                <a:ea typeface="Century Gothic"/>
                <a:cs typeface="Century Gothic"/>
                <a:sym typeface="Century Gothic"/>
              </a:rPr>
              <a:t>[17] M.N. </a:t>
            </a:r>
            <a:r>
              <a:rPr lang="en-US" sz="1400" dirty="0" err="1">
                <a:latin typeface="Century Gothic"/>
                <a:ea typeface="Century Gothic"/>
                <a:cs typeface="Century Gothic"/>
                <a:sym typeface="Century Gothic"/>
              </a:rPr>
              <a:t>Istiaq</a:t>
            </a:r>
            <a:r>
              <a:rPr lang="en-US" sz="1400" dirty="0">
                <a:latin typeface="Century Gothic"/>
                <a:ea typeface="Century Gothic"/>
                <a:cs typeface="Century Gothic"/>
                <a:sym typeface="Century Gothic"/>
              </a:rPr>
              <a:t> Ahsan, </a:t>
            </a:r>
            <a:r>
              <a:rPr lang="en-US" sz="1400" dirty="0" err="1">
                <a:latin typeface="Century Gothic"/>
                <a:ea typeface="Century Gothic"/>
                <a:cs typeface="Century Gothic"/>
                <a:sym typeface="Century Gothic"/>
              </a:rPr>
              <a:t>Tamzid</a:t>
            </a:r>
            <a:r>
              <a:rPr lang="en-US" sz="1400" dirty="0">
                <a:latin typeface="Century Gothic"/>
                <a:ea typeface="Century Gothic"/>
                <a:cs typeface="Century Gothic"/>
                <a:sym typeface="Century Gothic"/>
              </a:rPr>
              <a:t> </a:t>
            </a:r>
            <a:r>
              <a:rPr lang="en-US" sz="1400" dirty="0" err="1">
                <a:latin typeface="Century Gothic"/>
                <a:ea typeface="Century Gothic"/>
                <a:cs typeface="Century Gothic"/>
                <a:sym typeface="Century Gothic"/>
              </a:rPr>
              <a:t>Nahian</a:t>
            </a:r>
            <a:r>
              <a:rPr lang="en-US" sz="1400" dirty="0">
                <a:latin typeface="Century Gothic"/>
                <a:ea typeface="Century Gothic"/>
                <a:cs typeface="Century Gothic"/>
                <a:sym typeface="Century Gothic"/>
              </a:rPr>
              <a:t>, Abdullah All </a:t>
            </a:r>
            <a:r>
              <a:rPr lang="en-US" sz="1400" dirty="0" err="1">
                <a:latin typeface="Century Gothic"/>
                <a:ea typeface="Century Gothic"/>
                <a:cs typeface="Century Gothic"/>
                <a:sym typeface="Century Gothic"/>
              </a:rPr>
              <a:t>Kafi</a:t>
            </a:r>
            <a:r>
              <a:rPr lang="en-US" sz="1400" dirty="0">
                <a:latin typeface="Century Gothic"/>
                <a:ea typeface="Century Gothic"/>
                <a:cs typeface="Century Gothic"/>
                <a:sym typeface="Century Gothic"/>
              </a:rPr>
              <a:t>, Md. Ismail Hossain, and Faisal Muhammad Shah. An ensemble approach to detect review spam using hybrid machine learning technique. 19th International Conference on Computer and Information Technology, Dhaka, December 18-20, 2016.. </a:t>
            </a:r>
            <a:endParaRPr lang="en-US" sz="1400" dirty="0"/>
          </a:p>
          <a:p>
            <a:pPr marL="0" marR="0" lvl="0" indent="0" algn="just" rtl="0">
              <a:lnSpc>
                <a:spcPct val="100000"/>
              </a:lnSpc>
              <a:spcBef>
                <a:spcPts val="1200"/>
              </a:spcBef>
              <a:spcAft>
                <a:spcPts val="0"/>
              </a:spcAft>
              <a:buSzPct val="110599"/>
              <a:buFont typeface="Noto Sans Symbols"/>
              <a:buChar char="⮚"/>
            </a:pPr>
            <a:r>
              <a:rPr lang="en-US" sz="1400" dirty="0">
                <a:latin typeface="Century Gothic"/>
                <a:ea typeface="Century Gothic"/>
                <a:cs typeface="Century Gothic"/>
                <a:sym typeface="Century Gothic"/>
              </a:rPr>
              <a:t>[18] H. M. Ahmed, M. </a:t>
            </a:r>
            <a:r>
              <a:rPr lang="en-US" sz="1400" dirty="0" err="1">
                <a:latin typeface="Century Gothic"/>
                <a:ea typeface="Century Gothic"/>
                <a:cs typeface="Century Gothic"/>
                <a:sym typeface="Century Gothic"/>
              </a:rPr>
              <a:t>Javed</a:t>
            </a:r>
            <a:r>
              <a:rPr lang="en-US" sz="1400" dirty="0">
                <a:latin typeface="Century Gothic"/>
                <a:ea typeface="Century Gothic"/>
                <a:cs typeface="Century Gothic"/>
                <a:sym typeface="Century Gothic"/>
              </a:rPr>
              <a:t> Awan, N. S. Khan, A. Yasin, and H. M. Faisal Shehzad, “Sentiment analysis of online food reviews using Big Data analytics,” 2021.</a:t>
            </a:r>
          </a:p>
          <a:p>
            <a:pPr marL="0" marR="0" lvl="0" indent="0" algn="just" rtl="0">
              <a:lnSpc>
                <a:spcPct val="100000"/>
              </a:lnSpc>
              <a:spcBef>
                <a:spcPts val="1200"/>
              </a:spcBef>
              <a:spcAft>
                <a:spcPts val="0"/>
              </a:spcAft>
              <a:buSzPct val="110599"/>
              <a:buFont typeface="Noto Sans Symbols"/>
              <a:buChar char="⮚"/>
            </a:pPr>
            <a:r>
              <a:rPr lang="en-US" sz="1400" dirty="0">
                <a:latin typeface="Century Gothic"/>
                <a:ea typeface="Century Gothic"/>
                <a:cs typeface="Century Gothic"/>
                <a:sym typeface="Century Gothic"/>
              </a:rPr>
              <a:t>[1</a:t>
            </a:r>
            <a:r>
              <a:rPr lang="en-US" sz="1400" dirty="0"/>
              <a:t>9] S. Al </a:t>
            </a:r>
            <a:r>
              <a:rPr lang="en-US" sz="1400" dirty="0" err="1"/>
              <a:t>Mostakim</a:t>
            </a:r>
            <a:r>
              <a:rPr lang="en-US" sz="1400" dirty="0"/>
              <a:t>, F. Ehsan, S. </a:t>
            </a:r>
            <a:r>
              <a:rPr lang="en-US" sz="1400" dirty="0" err="1"/>
              <a:t>Mahdiea</a:t>
            </a:r>
            <a:r>
              <a:rPr lang="en-US" sz="1400" dirty="0"/>
              <a:t> Hasan, S. Islam and S. </a:t>
            </a:r>
            <a:r>
              <a:rPr lang="en-US" sz="1400" dirty="0" err="1"/>
              <a:t>Shatabda</a:t>
            </a:r>
            <a:r>
              <a:rPr lang="en-US" sz="1400" dirty="0"/>
              <a:t>, "Bangla Content Categorization Using Text Based Supervised Learning Methods," 2018 International Conference on Bangla Speech and Language Processing (ICBSLP), 2018, pp. 1-6.</a:t>
            </a:r>
            <a:endParaRPr lang="en-US" sz="1400" spc="0" dirty="0">
              <a:effectLst/>
              <a:latin typeface="Century Gothic" panose="020B0502020202020204" pitchFamily="34" charset="0"/>
              <a:ea typeface="Times New Roman" panose="02020603050405020304" pitchFamily="18" charset="0"/>
            </a:endParaRPr>
          </a:p>
          <a:p>
            <a:pPr marL="0" indent="0" algn="just">
              <a:spcBef>
                <a:spcPts val="1200"/>
              </a:spcBef>
              <a:buSzPct val="110599"/>
              <a:buFont typeface="Noto Sans Symbols"/>
              <a:buChar char="⮚"/>
            </a:pPr>
            <a:r>
              <a:rPr lang="en-US" sz="1400" dirty="0"/>
              <a:t>[2</a:t>
            </a:r>
            <a:r>
              <a:rPr lang="en-US" sz="1400" dirty="0">
                <a:latin typeface="Century Gothic"/>
                <a:ea typeface="Century Gothic"/>
                <a:cs typeface="Century Gothic"/>
                <a:sym typeface="Century Gothic"/>
              </a:rPr>
              <a:t>0] </a:t>
            </a:r>
            <a:r>
              <a:rPr lang="en-US" sz="1400" spc="-30" dirty="0">
                <a:effectLst/>
                <a:latin typeface="Century Gothic" panose="020B0502020202020204" pitchFamily="34" charset="0"/>
                <a:ea typeface="Times New Roman" panose="02020603050405020304" pitchFamily="18" charset="0"/>
              </a:rPr>
              <a:t>A. Dhar, H. Mukherjee, N. Sekhar Dash, and K. Roy, “Performance of classifiers in Bangla text categorization,” in 2018 International Conference on Innovations in Science, Engineering and Technology (ICISET), 2018, pp. 168–173. </a:t>
            </a:r>
          </a:p>
          <a:p>
            <a:pPr marL="0" indent="0" algn="just">
              <a:spcBef>
                <a:spcPts val="1200"/>
              </a:spcBef>
              <a:buSzPct val="110599"/>
              <a:buFont typeface="Noto Sans Symbols"/>
              <a:buChar char="⮚"/>
            </a:pPr>
            <a:r>
              <a:rPr lang="en-US" sz="1400" spc="-30" dirty="0">
                <a:latin typeface="Century Gothic" panose="020B0502020202020204" pitchFamily="34" charset="0"/>
                <a:cs typeface="Century Gothic"/>
                <a:sym typeface="Century Gothic"/>
              </a:rPr>
              <a:t>[21</a:t>
            </a:r>
            <a:r>
              <a:rPr lang="en-US" sz="1400" spc="-30" dirty="0">
                <a:latin typeface="Century Gothic" panose="020B0502020202020204" pitchFamily="34" charset="0"/>
              </a:rPr>
              <a:t>] </a:t>
            </a:r>
            <a:r>
              <a:rPr lang="en-US" sz="1400" spc="-30" dirty="0">
                <a:latin typeface="Century Gothic" panose="020B0502020202020204" pitchFamily="34" charset="0"/>
                <a:ea typeface="Times New Roman" panose="02020603050405020304" pitchFamily="18" charset="0"/>
              </a:rPr>
              <a:t>M. Mansur, “Analysis of N-Gram based text categorization for Bangla in a newspaper corpus,” BRAC University, 2006.</a:t>
            </a:r>
            <a:endParaRPr lang="en-US" sz="1400" spc="-30" dirty="0">
              <a:effectLst/>
              <a:latin typeface="Century Gothic" panose="020B0502020202020204" pitchFamily="34" charset="0"/>
              <a:ea typeface="Times New Roman" panose="02020603050405020304" pitchFamily="18" charset="0"/>
            </a:endParaRPr>
          </a:p>
          <a:p>
            <a:pPr marL="0" indent="0" algn="just">
              <a:spcBef>
                <a:spcPts val="1200"/>
              </a:spcBef>
              <a:buSzPct val="110599"/>
              <a:buFont typeface="Noto Sans Symbols"/>
              <a:buChar char="⮚"/>
            </a:pPr>
            <a:r>
              <a:rPr lang="en-US" sz="1400" spc="-30" dirty="0">
                <a:latin typeface="Century Gothic" panose="020B0502020202020204" pitchFamily="34" charset="0"/>
                <a:ea typeface="Times New Roman" panose="02020603050405020304" pitchFamily="18" charset="0"/>
              </a:rPr>
              <a:t>[22] A. K. Mandal and R. Sen, “Supervised learning Methods for Bangla Web Document Categorization,” </a:t>
            </a:r>
            <a:r>
              <a:rPr lang="en-US" sz="1400" spc="-30" dirty="0" err="1">
                <a:latin typeface="Century Gothic" panose="020B0502020202020204" pitchFamily="34" charset="0"/>
                <a:ea typeface="Times New Roman" panose="02020603050405020304" pitchFamily="18" charset="0"/>
              </a:rPr>
              <a:t>arXiv</a:t>
            </a:r>
            <a:r>
              <a:rPr lang="en-US" sz="1400" spc="-30" dirty="0">
                <a:latin typeface="Century Gothic" panose="020B0502020202020204" pitchFamily="34" charset="0"/>
                <a:ea typeface="Times New Roman" panose="02020603050405020304" pitchFamily="18" charset="0"/>
              </a:rPr>
              <a:t> [cs.CL], 2014.</a:t>
            </a:r>
          </a:p>
          <a:p>
            <a:pPr marL="0" indent="0" algn="just">
              <a:spcBef>
                <a:spcPts val="1200"/>
              </a:spcBef>
              <a:buSzPct val="110599"/>
              <a:buFont typeface="Noto Sans Symbols"/>
              <a:buChar char="⮚"/>
            </a:pPr>
            <a:r>
              <a:rPr lang="en-US" sz="1400" spc="-30" dirty="0">
                <a:latin typeface="Century Gothic" panose="020B0502020202020204" pitchFamily="34" charset="0"/>
                <a:ea typeface="Times New Roman" panose="02020603050405020304" pitchFamily="18" charset="0"/>
              </a:rPr>
              <a:t>[23] R. A. Rabbi, M. W. A. Khan, </a:t>
            </a:r>
            <a:r>
              <a:rPr lang="en-US" sz="1400" spc="-30" dirty="0" err="1">
                <a:latin typeface="Century Gothic" panose="020B0502020202020204" pitchFamily="34" charset="0"/>
                <a:ea typeface="Times New Roman" panose="02020603050405020304" pitchFamily="18" charset="0"/>
              </a:rPr>
              <a:t>Shaown</a:t>
            </a:r>
            <a:r>
              <a:rPr lang="en-US" sz="1400" spc="-30" dirty="0">
                <a:latin typeface="Century Gothic" panose="020B0502020202020204" pitchFamily="34" charset="0"/>
                <a:ea typeface="Times New Roman" panose="02020603050405020304" pitchFamily="18" charset="0"/>
              </a:rPr>
              <a:t>, and M. S. </a:t>
            </a:r>
            <a:r>
              <a:rPr lang="en-US" sz="1400" spc="-30" dirty="0" err="1">
                <a:latin typeface="Century Gothic" panose="020B0502020202020204" pitchFamily="34" charset="0"/>
                <a:ea typeface="Times New Roman" panose="02020603050405020304" pitchFamily="18" charset="0"/>
              </a:rPr>
              <a:t>Alam</a:t>
            </a:r>
            <a:r>
              <a:rPr lang="en-US" sz="1400" spc="-30" dirty="0">
                <a:latin typeface="Century Gothic" panose="020B0502020202020204" pitchFamily="34" charset="0"/>
                <a:ea typeface="Times New Roman" panose="02020603050405020304" pitchFamily="18" charset="0"/>
              </a:rPr>
              <a:t>, “Product rating generation based on public opinion using sentiment analysis,” BRAC University, 2017.</a:t>
            </a:r>
            <a:endParaRPr lang="en-US" sz="1400" dirty="0"/>
          </a:p>
        </p:txBody>
      </p:sp>
      <p:sp>
        <p:nvSpPr>
          <p:cNvPr id="4" name="Slide Number Placeholder 3">
            <a:extLst>
              <a:ext uri="{FF2B5EF4-FFF2-40B4-BE49-F238E27FC236}">
                <a16:creationId xmlns:a16="http://schemas.microsoft.com/office/drawing/2014/main" id="{FB2E26E7-F4FD-422B-AF1C-30F4A068D67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50</a:t>
            </a:fld>
            <a:endParaRPr lang="en-US"/>
          </a:p>
        </p:txBody>
      </p:sp>
    </p:spTree>
    <p:extLst>
      <p:ext uri="{BB962C8B-B14F-4D97-AF65-F5344CB8AC3E}">
        <p14:creationId xmlns:p14="http://schemas.microsoft.com/office/powerpoint/2010/main" val="15325941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2792B85-95EA-40D6-92EE-6CA22D784624}"/>
              </a:ext>
            </a:extLst>
          </p:cNvPr>
          <p:cNvSpPr>
            <a:spLocks noGrp="1"/>
          </p:cNvSpPr>
          <p:nvPr>
            <p:ph type="body" idx="1"/>
          </p:nvPr>
        </p:nvSpPr>
        <p:spPr>
          <a:xfrm>
            <a:off x="2589212" y="928468"/>
            <a:ext cx="8915400" cy="4982754"/>
          </a:xfrm>
        </p:spPr>
        <p:txBody>
          <a:bodyPr>
            <a:normAutofit lnSpcReduction="10000"/>
          </a:bodyPr>
          <a:lstStyle/>
          <a:p>
            <a:pPr marL="0" indent="0" algn="just">
              <a:spcBef>
                <a:spcPts val="1200"/>
              </a:spcBef>
              <a:buSzPct val="110599"/>
              <a:buFont typeface="Noto Sans Symbols"/>
              <a:buChar char="⮚"/>
            </a:pPr>
            <a:r>
              <a:rPr lang="en-US" sz="1600" spc="-30" dirty="0">
                <a:latin typeface="Century Gothic" panose="020B0502020202020204" pitchFamily="34" charset="0"/>
                <a:ea typeface="Times New Roman" panose="02020603050405020304" pitchFamily="18" charset="0"/>
              </a:rPr>
              <a:t>[</a:t>
            </a:r>
            <a:r>
              <a:rPr lang="en-US" sz="1500" spc="-30" dirty="0">
                <a:latin typeface="Century Gothic" panose="020B0502020202020204" pitchFamily="34" charset="0"/>
                <a:ea typeface="Times New Roman" panose="02020603050405020304" pitchFamily="18" charset="0"/>
              </a:rPr>
              <a:t>24] R. </a:t>
            </a:r>
            <a:r>
              <a:rPr lang="en-US" sz="1500" spc="-30" dirty="0" err="1">
                <a:latin typeface="Century Gothic" panose="020B0502020202020204" pitchFamily="34" charset="0"/>
                <a:ea typeface="Times New Roman" panose="02020603050405020304" pitchFamily="18" charset="0"/>
              </a:rPr>
              <a:t>Safrin</a:t>
            </a:r>
            <a:r>
              <a:rPr lang="en-US" sz="1500" spc="-30" dirty="0">
                <a:latin typeface="Century Gothic" panose="020B0502020202020204" pitchFamily="34" charset="0"/>
                <a:ea typeface="Times New Roman" panose="02020603050405020304" pitchFamily="18" charset="0"/>
              </a:rPr>
              <a:t>, K. R. Sharmila, T. S. Shri </a:t>
            </a:r>
            <a:r>
              <a:rPr lang="en-US" sz="1500" spc="-30" dirty="0" err="1">
                <a:latin typeface="Century Gothic" panose="020B0502020202020204" pitchFamily="34" charset="0"/>
                <a:ea typeface="Times New Roman" panose="02020603050405020304" pitchFamily="18" charset="0"/>
              </a:rPr>
              <a:t>Subangi</a:t>
            </a:r>
            <a:r>
              <a:rPr lang="en-US" sz="1500" spc="-30" dirty="0">
                <a:latin typeface="Century Gothic" panose="020B0502020202020204" pitchFamily="34" charset="0"/>
                <a:ea typeface="Times New Roman" panose="02020603050405020304" pitchFamily="18" charset="0"/>
              </a:rPr>
              <a:t>, and E. A. Vimal, “SENTIMENT ANALYSIS ON ONLINE PRODUCT REVIEW,” Cloudfront.net, 2008.</a:t>
            </a:r>
          </a:p>
          <a:p>
            <a:pPr marL="0" indent="0" algn="just">
              <a:spcBef>
                <a:spcPts val="1200"/>
              </a:spcBef>
              <a:buSzPct val="110599"/>
              <a:buFont typeface="Noto Sans Symbols"/>
              <a:buChar char="⮚"/>
            </a:pPr>
            <a:r>
              <a:rPr lang="en-US" sz="1500" spc="-30" dirty="0">
                <a:latin typeface="Century Gothic" panose="020B0502020202020204" pitchFamily="34" charset="0"/>
                <a:ea typeface="Times New Roman" panose="02020603050405020304" pitchFamily="18" charset="0"/>
              </a:rPr>
              <a:t>[25] X. Fang and J. Zhan, “Sentiment analysis using product review data,” J. Big Data, vol. 2, no. 1, 2015.</a:t>
            </a:r>
          </a:p>
          <a:p>
            <a:pPr marL="0" indent="0" algn="just">
              <a:spcBef>
                <a:spcPts val="1200"/>
              </a:spcBef>
              <a:buSzPct val="110599"/>
              <a:buFont typeface="Noto Sans Symbols"/>
              <a:buChar char="⮚"/>
            </a:pPr>
            <a:r>
              <a:rPr lang="en-US" sz="1500" spc="-30" dirty="0">
                <a:latin typeface="Century Gothic" panose="020B0502020202020204" pitchFamily="34" charset="0"/>
                <a:ea typeface="Times New Roman" panose="02020603050405020304" pitchFamily="18" charset="0"/>
              </a:rPr>
              <a:t>[26] X. Li, L. </a:t>
            </a:r>
            <a:r>
              <a:rPr lang="en-US" sz="1500" spc="-30" dirty="0" err="1">
                <a:latin typeface="Century Gothic" panose="020B0502020202020204" pitchFamily="34" charset="0"/>
                <a:ea typeface="Times New Roman" panose="02020603050405020304" pitchFamily="18" charset="0"/>
              </a:rPr>
              <a:t>Xie</a:t>
            </a:r>
            <a:r>
              <a:rPr lang="en-US" sz="1500" spc="-30" dirty="0">
                <a:latin typeface="Century Gothic" panose="020B0502020202020204" pitchFamily="34" charset="0"/>
                <a:ea typeface="Times New Roman" panose="02020603050405020304" pitchFamily="18" charset="0"/>
              </a:rPr>
              <a:t>, F. Zhang, and H. Wang, “Online deceptive product review detection leveraging word embedding,” in 2017 IEEE 15th Intl Conf on Dependable, Autonomic and Secure Computing, 15th Intl Conf on Pervasive Intelligence and Computing, 3rd Intl Conf on Big Data Intelligence and Computing and Cyber Science and Technology Congress(DASC/</a:t>
            </a:r>
            <a:r>
              <a:rPr lang="en-US" sz="1500" spc="-30" dirty="0" err="1">
                <a:latin typeface="Century Gothic" panose="020B0502020202020204" pitchFamily="34" charset="0"/>
                <a:ea typeface="Times New Roman" panose="02020603050405020304" pitchFamily="18" charset="0"/>
              </a:rPr>
              <a:t>PiCom</a:t>
            </a:r>
            <a:r>
              <a:rPr lang="en-US" sz="1500" spc="-30" dirty="0">
                <a:latin typeface="Century Gothic" panose="020B0502020202020204" pitchFamily="34" charset="0"/>
                <a:ea typeface="Times New Roman" panose="02020603050405020304" pitchFamily="18" charset="0"/>
              </a:rPr>
              <a:t>/</a:t>
            </a:r>
            <a:r>
              <a:rPr lang="en-US" sz="1500" spc="-30" dirty="0" err="1">
                <a:latin typeface="Century Gothic" panose="020B0502020202020204" pitchFamily="34" charset="0"/>
                <a:ea typeface="Times New Roman" panose="02020603050405020304" pitchFamily="18" charset="0"/>
              </a:rPr>
              <a:t>DataCom</a:t>
            </a:r>
            <a:r>
              <a:rPr lang="en-US" sz="1500" spc="-30" dirty="0">
                <a:latin typeface="Century Gothic" panose="020B0502020202020204" pitchFamily="34" charset="0"/>
                <a:ea typeface="Times New Roman" panose="02020603050405020304" pitchFamily="18" charset="0"/>
              </a:rPr>
              <a:t>/</a:t>
            </a:r>
            <a:r>
              <a:rPr lang="en-US" sz="1500" spc="-30" dirty="0" err="1">
                <a:latin typeface="Century Gothic" panose="020B0502020202020204" pitchFamily="34" charset="0"/>
                <a:ea typeface="Times New Roman" panose="02020603050405020304" pitchFamily="18" charset="0"/>
              </a:rPr>
              <a:t>CyberSciTech</a:t>
            </a:r>
            <a:r>
              <a:rPr lang="en-US" sz="1500" spc="-30" dirty="0">
                <a:latin typeface="Century Gothic" panose="020B0502020202020204" pitchFamily="34" charset="0"/>
                <a:ea typeface="Times New Roman" panose="02020603050405020304" pitchFamily="18" charset="0"/>
              </a:rPr>
              <a:t>), 2017, pp. 867–870.</a:t>
            </a:r>
          </a:p>
          <a:p>
            <a:pPr marL="0" indent="0" algn="just">
              <a:spcBef>
                <a:spcPts val="1200"/>
              </a:spcBef>
              <a:buSzPct val="110599"/>
              <a:buFont typeface="Noto Sans Symbols"/>
              <a:buChar char="⮚"/>
            </a:pPr>
            <a:r>
              <a:rPr lang="en-US" sz="1500" spc="-30" dirty="0">
                <a:latin typeface="Century Gothic" panose="020B0502020202020204" pitchFamily="34" charset="0"/>
                <a:ea typeface="Times New Roman" panose="02020603050405020304" pitchFamily="18" charset="0"/>
              </a:rPr>
              <a:t>[27] A. Tripathy, A. Agrawal, and S. K. Rath, “Classification of sentiment reviews using n-gram machine learning approach,” Expert Syst. Appl., vol. 57, pp. 117–126, 2016.</a:t>
            </a:r>
          </a:p>
          <a:p>
            <a:pPr marL="0" indent="0" algn="just">
              <a:spcBef>
                <a:spcPts val="1200"/>
              </a:spcBef>
              <a:buSzPct val="110599"/>
              <a:buFont typeface="Noto Sans Symbols"/>
              <a:buChar char="⮚"/>
            </a:pPr>
            <a:r>
              <a:rPr lang="en-US" sz="1500" spc="-30" dirty="0">
                <a:effectLst/>
                <a:latin typeface="Century Gothic" panose="020B0502020202020204" pitchFamily="34" charset="0"/>
                <a:ea typeface="Times New Roman" panose="02020603050405020304" pitchFamily="18" charset="0"/>
              </a:rPr>
              <a:t>[28] D. Zhang, H. Xu, Z. </a:t>
            </a:r>
            <a:r>
              <a:rPr lang="en-US" sz="1500" spc="-30" dirty="0" err="1">
                <a:effectLst/>
                <a:latin typeface="Century Gothic" panose="020B0502020202020204" pitchFamily="34" charset="0"/>
                <a:ea typeface="Times New Roman" panose="02020603050405020304" pitchFamily="18" charset="0"/>
              </a:rPr>
              <a:t>Su</a:t>
            </a:r>
            <a:r>
              <a:rPr lang="en-US" sz="1500" spc="-30" dirty="0">
                <a:effectLst/>
                <a:latin typeface="Century Gothic" panose="020B0502020202020204" pitchFamily="34" charset="0"/>
                <a:ea typeface="Times New Roman" panose="02020603050405020304" pitchFamily="18" charset="0"/>
              </a:rPr>
              <a:t>, and Y. Xu, “Chinese comments sentiment classification based on word2vec and </a:t>
            </a:r>
            <a:r>
              <a:rPr lang="en-US" sz="1500" spc="-30" dirty="0" err="1">
                <a:effectLst/>
                <a:latin typeface="Century Gothic" panose="020B0502020202020204" pitchFamily="34" charset="0"/>
                <a:ea typeface="Times New Roman" panose="02020603050405020304" pitchFamily="18" charset="0"/>
              </a:rPr>
              <a:t>SVMperf</a:t>
            </a:r>
            <a:r>
              <a:rPr lang="en-US" sz="1500" spc="-30" dirty="0">
                <a:effectLst/>
                <a:latin typeface="Century Gothic" panose="020B0502020202020204" pitchFamily="34" charset="0"/>
                <a:ea typeface="Times New Roman" panose="02020603050405020304" pitchFamily="18" charset="0"/>
              </a:rPr>
              <a:t>,” Expert Syst. Appl., vol. 42, no. 4, pp. 1857–1863, 2015.</a:t>
            </a:r>
          </a:p>
          <a:p>
            <a:pPr marL="0" indent="0" algn="just">
              <a:spcBef>
                <a:spcPts val="1200"/>
              </a:spcBef>
              <a:buSzPct val="110599"/>
              <a:buFont typeface="Noto Sans Symbols"/>
              <a:buChar char="⮚"/>
            </a:pPr>
            <a:r>
              <a:rPr lang="en-US" sz="1500" spc="-30" dirty="0">
                <a:latin typeface="Century Gothic" panose="020B0502020202020204" pitchFamily="34" charset="0"/>
                <a:ea typeface="Times New Roman" panose="02020603050405020304" pitchFamily="18" charset="0"/>
              </a:rPr>
              <a:t>[29] </a:t>
            </a:r>
            <a:r>
              <a:rPr lang="en-US" sz="1500" spc="-30" dirty="0">
                <a:effectLst/>
                <a:latin typeface="Century Gothic" panose="020B0502020202020204" pitchFamily="34" charset="0"/>
                <a:ea typeface="Times New Roman" panose="02020603050405020304" pitchFamily="18" charset="0"/>
              </a:rPr>
              <a:t>A. Tripathy, A. Agrawal, and S. K. Rath, “Classification of sentiment reviews using n-gram machine learning approach,” Expert Syst. Appl., vol. 57, pp. 117–126, 2016.</a:t>
            </a:r>
          </a:p>
          <a:p>
            <a:pPr marL="0" indent="0" algn="just">
              <a:spcBef>
                <a:spcPts val="1200"/>
              </a:spcBef>
              <a:buSzPct val="110599"/>
              <a:buFont typeface="Noto Sans Symbols"/>
              <a:buChar char="⮚"/>
            </a:pPr>
            <a:r>
              <a:rPr lang="en-US" sz="1500" dirty="0">
                <a:effectLst/>
                <a:latin typeface="Century Gothic" panose="020B0502020202020204" pitchFamily="34" charset="0"/>
                <a:ea typeface="Times New Roman" panose="02020603050405020304" pitchFamily="18" charset="0"/>
              </a:rPr>
              <a:t>[30] Lee, S. Yi, S. Hyun, and C. Kim, “Review on the recent welding research with application of CNN-based deep learning part I: Models and applications,” J. Weld. Join., vol. 39, no. 1, pp. 10–19, 2021.</a:t>
            </a:r>
            <a:endParaRPr lang="en-US" sz="1500" dirty="0"/>
          </a:p>
        </p:txBody>
      </p:sp>
      <p:sp>
        <p:nvSpPr>
          <p:cNvPr id="4" name="Slide Number Placeholder 3">
            <a:extLst>
              <a:ext uri="{FF2B5EF4-FFF2-40B4-BE49-F238E27FC236}">
                <a16:creationId xmlns:a16="http://schemas.microsoft.com/office/drawing/2014/main" id="{502E9274-94BB-475A-80EB-1CA5DFB847D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51</a:t>
            </a:fld>
            <a:endParaRPr lang="en-US"/>
          </a:p>
        </p:txBody>
      </p:sp>
    </p:spTree>
    <p:extLst>
      <p:ext uri="{BB962C8B-B14F-4D97-AF65-F5344CB8AC3E}">
        <p14:creationId xmlns:p14="http://schemas.microsoft.com/office/powerpoint/2010/main" val="411833386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C1F157F-2797-4B85-B6F7-ECF208BD0F51}"/>
              </a:ext>
            </a:extLst>
          </p:cNvPr>
          <p:cNvSpPr>
            <a:spLocks noGrp="1"/>
          </p:cNvSpPr>
          <p:nvPr>
            <p:ph type="body" idx="1"/>
          </p:nvPr>
        </p:nvSpPr>
        <p:spPr>
          <a:xfrm>
            <a:off x="2350061" y="1540189"/>
            <a:ext cx="8915400" cy="1568771"/>
          </a:xfrm>
        </p:spPr>
        <p:txBody>
          <a:bodyPr>
            <a:normAutofit/>
          </a:bodyPr>
          <a:lstStyle/>
          <a:p>
            <a:pPr marL="114300" indent="0">
              <a:buNone/>
            </a:pPr>
            <a:r>
              <a:rPr lang="en-US" sz="6600" i="1" dirty="0"/>
              <a:t>       Thank you</a:t>
            </a:r>
          </a:p>
        </p:txBody>
      </p:sp>
      <p:sp>
        <p:nvSpPr>
          <p:cNvPr id="4" name="Slide Number Placeholder 3">
            <a:extLst>
              <a:ext uri="{FF2B5EF4-FFF2-40B4-BE49-F238E27FC236}">
                <a16:creationId xmlns:a16="http://schemas.microsoft.com/office/drawing/2014/main" id="{F493DA32-8559-4A66-BF79-ECBC03B7536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52</a:t>
            </a:fld>
            <a:endParaRPr lang="en-US"/>
          </a:p>
        </p:txBody>
      </p:sp>
    </p:spTree>
    <p:extLst>
      <p:ext uri="{BB962C8B-B14F-4D97-AF65-F5344CB8AC3E}">
        <p14:creationId xmlns:p14="http://schemas.microsoft.com/office/powerpoint/2010/main" val="263002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23"/>
          <p:cNvSpPr txBox="1">
            <a:spLocks noGrp="1"/>
          </p:cNvSpPr>
          <p:nvPr>
            <p:ph type="title"/>
          </p:nvPr>
        </p:nvSpPr>
        <p:spPr>
          <a:xfrm>
            <a:off x="2592925" y="624110"/>
            <a:ext cx="8911687" cy="68418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1800"/>
              <a:buNone/>
            </a:pPr>
            <a:r>
              <a:rPr lang="en-US"/>
              <a:t>Problem Statement</a:t>
            </a:r>
            <a:endParaRPr/>
          </a:p>
        </p:txBody>
      </p:sp>
      <p:sp>
        <p:nvSpPr>
          <p:cNvPr id="205" name="Google Shape;205;p23"/>
          <p:cNvSpPr txBox="1">
            <a:spLocks noGrp="1"/>
          </p:cNvSpPr>
          <p:nvPr>
            <p:ph type="body" idx="1"/>
          </p:nvPr>
        </p:nvSpPr>
        <p:spPr>
          <a:xfrm>
            <a:off x="2589212" y="1575582"/>
            <a:ext cx="8915400" cy="4335640"/>
          </a:xfrm>
          <a:prstGeom prst="rect">
            <a:avLst/>
          </a:prstGeom>
          <a:noFill/>
          <a:ln>
            <a:noFill/>
          </a:ln>
        </p:spPr>
        <p:txBody>
          <a:bodyPr spcFirstLastPara="1" wrap="square" lIns="91425" tIns="45700" rIns="91425" bIns="45700" anchor="t" anchorCtr="0">
            <a:normAutofit/>
          </a:bodyPr>
          <a:lstStyle/>
          <a:p>
            <a:pPr marL="457200" lvl="0" indent="-228600" algn="l" rtl="0">
              <a:lnSpc>
                <a:spcPct val="100000"/>
              </a:lnSpc>
              <a:spcBef>
                <a:spcPts val="1000"/>
              </a:spcBef>
              <a:spcAft>
                <a:spcPts val="0"/>
              </a:spcAft>
              <a:buSzPts val="1800"/>
              <a:buFont typeface="Noto Sans Symbols"/>
              <a:buNone/>
            </a:pPr>
            <a:endParaRPr sz="1800">
              <a:latin typeface="Century Gothic"/>
              <a:ea typeface="Century Gothic"/>
              <a:cs typeface="Century Gothic"/>
              <a:sym typeface="Century Gothic"/>
            </a:endParaRPr>
          </a:p>
          <a:p>
            <a:pPr marL="457200" lvl="0" indent="-342900" algn="l" rtl="0">
              <a:lnSpc>
                <a:spcPct val="100000"/>
              </a:lnSpc>
              <a:spcBef>
                <a:spcPts val="1000"/>
              </a:spcBef>
              <a:spcAft>
                <a:spcPts val="0"/>
              </a:spcAft>
              <a:buSzPts val="1800"/>
              <a:buFont typeface="Noto Sans Symbols"/>
              <a:buChar char="⮚"/>
            </a:pPr>
            <a:r>
              <a:rPr lang="en-US" sz="1800">
                <a:latin typeface="Century Gothic"/>
                <a:ea typeface="Century Gothic"/>
                <a:cs typeface="Century Gothic"/>
                <a:sym typeface="Century Gothic"/>
              </a:rPr>
              <a:t>For pandemic COVID-19 people can’t go out for manual purchase. So, in terms of the previous situation nowadays people much more depend on online shopping, any kind of grocery items, fast food, cloth, shoes, etc. are purchased from an online platform.</a:t>
            </a:r>
            <a:endParaRPr sz="1800">
              <a:latin typeface="Century Gothic"/>
              <a:ea typeface="Century Gothic"/>
              <a:cs typeface="Century Gothic"/>
              <a:sym typeface="Century Gothic"/>
            </a:endParaRPr>
          </a:p>
          <a:p>
            <a:pPr marL="457200" lvl="0" indent="-342900" algn="l" rtl="0">
              <a:lnSpc>
                <a:spcPct val="100000"/>
              </a:lnSpc>
              <a:spcBef>
                <a:spcPts val="1000"/>
              </a:spcBef>
              <a:spcAft>
                <a:spcPts val="0"/>
              </a:spcAft>
              <a:buSzPts val="1800"/>
              <a:buFont typeface="Noto Sans Symbols"/>
              <a:buChar char="⮚"/>
            </a:pPr>
            <a:r>
              <a:rPr lang="en-US" sz="1800">
                <a:latin typeface="Century Gothic"/>
                <a:ea typeface="Century Gothic"/>
                <a:cs typeface="Century Gothic"/>
                <a:sym typeface="Century Gothic"/>
              </a:rPr>
              <a:t>Bangla is a kind of language which has so many variations. Bangla texts still have a new field and opportunities for improvement. Because of textual complexity, it is very difficult to identify the intent of Bangla text from the Bangla language.</a:t>
            </a:r>
            <a:endParaRPr/>
          </a:p>
          <a:p>
            <a:pPr marL="457200" lvl="0" indent="-342900" algn="l" rtl="0">
              <a:lnSpc>
                <a:spcPct val="100000"/>
              </a:lnSpc>
              <a:spcBef>
                <a:spcPts val="1000"/>
              </a:spcBef>
              <a:spcAft>
                <a:spcPts val="0"/>
              </a:spcAft>
              <a:buSzPts val="1800"/>
              <a:buFont typeface="Noto Sans Symbols"/>
              <a:buChar char="⮚"/>
            </a:pPr>
            <a:r>
              <a:rPr lang="en-US">
                <a:latin typeface="Century Gothic"/>
                <a:ea typeface="Century Gothic"/>
                <a:cs typeface="Century Gothic"/>
                <a:sym typeface="Century Gothic"/>
              </a:rPr>
              <a:t>L</a:t>
            </a:r>
            <a:r>
              <a:rPr lang="en-US" sz="1800">
                <a:latin typeface="Century Gothic"/>
                <a:ea typeface="Century Gothic"/>
                <a:cs typeface="Century Gothic"/>
                <a:sym typeface="Century Gothic"/>
              </a:rPr>
              <a:t>ess work done in product review with Bangla language and less number of Bangla review datasets  being available in the online platform.</a:t>
            </a:r>
            <a:endParaRPr/>
          </a:p>
          <a:p>
            <a:pPr marL="114300" lvl="0" indent="0" algn="l" rtl="0">
              <a:lnSpc>
                <a:spcPct val="100000"/>
              </a:lnSpc>
              <a:spcBef>
                <a:spcPts val="1000"/>
              </a:spcBef>
              <a:spcAft>
                <a:spcPts val="0"/>
              </a:spcAft>
              <a:buSzPts val="1800"/>
              <a:buNone/>
            </a:pPr>
            <a:endParaRPr sz="1800">
              <a:latin typeface="Century Gothic"/>
              <a:ea typeface="Century Gothic"/>
              <a:cs typeface="Century Gothic"/>
              <a:sym typeface="Century Gothic"/>
            </a:endParaRPr>
          </a:p>
          <a:p>
            <a:pPr marL="457200" lvl="0" indent="-228600" algn="l" rtl="0">
              <a:lnSpc>
                <a:spcPct val="100000"/>
              </a:lnSpc>
              <a:spcBef>
                <a:spcPts val="1000"/>
              </a:spcBef>
              <a:spcAft>
                <a:spcPts val="0"/>
              </a:spcAft>
              <a:buSzPts val="1800"/>
              <a:buFont typeface="Noto Sans Symbols"/>
              <a:buNone/>
            </a:pPr>
            <a:endParaRPr>
              <a:latin typeface="Century Gothic"/>
              <a:ea typeface="Century Gothic"/>
              <a:cs typeface="Century Gothic"/>
              <a:sym typeface="Century Gothic"/>
            </a:endParaRPr>
          </a:p>
        </p:txBody>
      </p:sp>
      <p:sp>
        <p:nvSpPr>
          <p:cNvPr id="206" name="Google Shape;206;p23"/>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6</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24"/>
          <p:cNvSpPr txBox="1">
            <a:spLocks noGrp="1"/>
          </p:cNvSpPr>
          <p:nvPr>
            <p:ph type="title"/>
          </p:nvPr>
        </p:nvSpPr>
        <p:spPr>
          <a:xfrm>
            <a:off x="2592925" y="624110"/>
            <a:ext cx="8911687" cy="740456"/>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ct val="55555"/>
              <a:buNone/>
            </a:pPr>
            <a:r>
              <a:rPr lang="en-US" dirty="0"/>
              <a:t>Literature review :Sentiment analysis</a:t>
            </a:r>
            <a:endParaRPr dirty="0"/>
          </a:p>
        </p:txBody>
      </p:sp>
      <p:sp>
        <p:nvSpPr>
          <p:cNvPr id="212" name="Google Shape;212;p24"/>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7</a:t>
            </a:fld>
            <a:endParaRPr/>
          </a:p>
        </p:txBody>
      </p:sp>
      <p:pic>
        <p:nvPicPr>
          <p:cNvPr id="213" name="Google Shape;213;p24"/>
          <p:cNvPicPr preferRelativeResize="0"/>
          <p:nvPr/>
        </p:nvPicPr>
        <p:blipFill rotWithShape="1">
          <a:blip r:embed="rId3">
            <a:alphaModFix/>
          </a:blip>
          <a:srcRect/>
          <a:stretch/>
        </p:blipFill>
        <p:spPr>
          <a:xfrm>
            <a:off x="1311579" y="1364566"/>
            <a:ext cx="9788512" cy="493613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17"/>
        <p:cNvGrpSpPr/>
        <p:nvPr/>
      </p:nvGrpSpPr>
      <p:grpSpPr>
        <a:xfrm>
          <a:off x="0" y="0"/>
          <a:ext cx="0" cy="0"/>
          <a:chOff x="0" y="0"/>
          <a:chExt cx="0" cy="0"/>
        </a:xfrm>
      </p:grpSpPr>
      <p:sp>
        <p:nvSpPr>
          <p:cNvPr id="218" name="Google Shape;218;p25"/>
          <p:cNvSpPr txBox="1">
            <a:spLocks noGrp="1"/>
          </p:cNvSpPr>
          <p:nvPr>
            <p:ph type="title"/>
          </p:nvPr>
        </p:nvSpPr>
        <p:spPr>
          <a:xfrm>
            <a:off x="2592925" y="624110"/>
            <a:ext cx="8911687" cy="684185"/>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1800"/>
              <a:buNone/>
            </a:pPr>
            <a:r>
              <a:rPr lang="en-US"/>
              <a:t>Literature review</a:t>
            </a:r>
            <a:endParaRPr/>
          </a:p>
        </p:txBody>
      </p:sp>
      <p:sp>
        <p:nvSpPr>
          <p:cNvPr id="219" name="Google Shape;219;p25"/>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8</a:t>
            </a:fld>
            <a:endParaRPr/>
          </a:p>
        </p:txBody>
      </p:sp>
      <p:pic>
        <p:nvPicPr>
          <p:cNvPr id="220" name="Google Shape;220;p25"/>
          <p:cNvPicPr preferRelativeResize="0"/>
          <p:nvPr/>
        </p:nvPicPr>
        <p:blipFill rotWithShape="1">
          <a:blip r:embed="rId3">
            <a:alphaModFix/>
          </a:blip>
          <a:srcRect/>
          <a:stretch/>
        </p:blipFill>
        <p:spPr>
          <a:xfrm>
            <a:off x="1311579" y="1308296"/>
            <a:ext cx="10544628" cy="5148776"/>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24"/>
        <p:cNvGrpSpPr/>
        <p:nvPr/>
      </p:nvGrpSpPr>
      <p:grpSpPr>
        <a:xfrm>
          <a:off x="0" y="0"/>
          <a:ext cx="0" cy="0"/>
          <a:chOff x="0" y="0"/>
          <a:chExt cx="0" cy="0"/>
        </a:xfrm>
      </p:grpSpPr>
      <p:sp>
        <p:nvSpPr>
          <p:cNvPr id="225" name="Google Shape;225;p26"/>
          <p:cNvSpPr txBox="1">
            <a:spLocks noGrp="1"/>
          </p:cNvSpPr>
          <p:nvPr>
            <p:ph type="title"/>
          </p:nvPr>
        </p:nvSpPr>
        <p:spPr>
          <a:xfrm>
            <a:off x="2592925" y="624110"/>
            <a:ext cx="8911687" cy="656050"/>
          </a:xfrm>
          <a:prstGeom prst="rect">
            <a:avLst/>
          </a:prstGeom>
          <a:noFill/>
          <a:ln>
            <a:noFill/>
          </a:ln>
        </p:spPr>
        <p:txBody>
          <a:bodyPr spcFirstLastPara="1" wrap="square" lIns="91425" tIns="45700" rIns="91425" bIns="45700" anchor="t" anchorCtr="0">
            <a:normAutofit/>
          </a:bodyPr>
          <a:lstStyle/>
          <a:p>
            <a:pPr marL="0" lvl="0" indent="0" algn="l" rtl="0">
              <a:lnSpc>
                <a:spcPct val="100000"/>
              </a:lnSpc>
              <a:spcBef>
                <a:spcPts val="0"/>
              </a:spcBef>
              <a:spcAft>
                <a:spcPts val="0"/>
              </a:spcAft>
              <a:buClr>
                <a:srgbClr val="262626"/>
              </a:buClr>
              <a:buSzPts val="1800"/>
              <a:buNone/>
            </a:pPr>
            <a:r>
              <a:rPr lang="en-US"/>
              <a:t>	Research Gap</a:t>
            </a:r>
            <a:endParaRPr/>
          </a:p>
        </p:txBody>
      </p:sp>
      <p:sp>
        <p:nvSpPr>
          <p:cNvPr id="226" name="Google Shape;226;p26"/>
          <p:cNvSpPr txBox="1">
            <a:spLocks noGrp="1"/>
          </p:cNvSpPr>
          <p:nvPr>
            <p:ph type="body" idx="1"/>
          </p:nvPr>
        </p:nvSpPr>
        <p:spPr>
          <a:xfrm>
            <a:off x="2589212" y="1561513"/>
            <a:ext cx="8915400" cy="4937761"/>
          </a:xfrm>
          <a:prstGeom prst="rect">
            <a:avLst/>
          </a:prstGeom>
          <a:noFill/>
          <a:ln>
            <a:noFill/>
          </a:ln>
        </p:spPr>
        <p:txBody>
          <a:bodyPr spcFirstLastPara="1" wrap="square" lIns="91425" tIns="45700" rIns="91425" bIns="45700" anchor="t" anchorCtr="0">
            <a:noAutofit/>
          </a:bodyPr>
          <a:lstStyle/>
          <a:p>
            <a:pPr marL="0" marR="0" lvl="0" indent="0" algn="just" rtl="0">
              <a:lnSpc>
                <a:spcPct val="150000"/>
              </a:lnSpc>
              <a:spcBef>
                <a:spcPts val="2000"/>
              </a:spcBef>
              <a:spcAft>
                <a:spcPts val="0"/>
              </a:spcAft>
              <a:buSzPts val="1800"/>
              <a:buFont typeface="Noto Sans Symbols"/>
              <a:buChar char="⮚"/>
            </a:pPr>
            <a:r>
              <a:rPr lang="en-US" sz="1600" dirty="0">
                <a:latin typeface="Century Gothic"/>
                <a:ea typeface="Century Gothic"/>
                <a:cs typeface="Century Gothic"/>
                <a:sym typeface="Century Gothic"/>
              </a:rPr>
              <a:t>Lack of large volume of publicly available Bangla dataset.</a:t>
            </a:r>
            <a:endParaRPr sz="1600" dirty="0">
              <a:latin typeface="Century Gothic"/>
              <a:ea typeface="Century Gothic"/>
              <a:cs typeface="Century Gothic"/>
              <a:sym typeface="Century Gothic"/>
            </a:endParaRPr>
          </a:p>
          <a:p>
            <a:pPr marL="0" marR="0" lvl="0" indent="0" algn="just" rtl="0">
              <a:lnSpc>
                <a:spcPct val="150000"/>
              </a:lnSpc>
              <a:spcBef>
                <a:spcPts val="4000"/>
              </a:spcBef>
              <a:spcAft>
                <a:spcPts val="0"/>
              </a:spcAft>
              <a:buSzPts val="1800"/>
              <a:buFont typeface="Noto Sans Symbols"/>
              <a:buChar char="⮚"/>
            </a:pPr>
            <a:r>
              <a:rPr lang="en-US" sz="1600" dirty="0">
                <a:latin typeface="Century Gothic"/>
                <a:ea typeface="Century Gothic"/>
                <a:cs typeface="Century Gothic"/>
                <a:sym typeface="Century Gothic"/>
              </a:rPr>
              <a:t>Few work has been done on Bangla review dataset with Natural language approach.</a:t>
            </a:r>
            <a:endParaRPr dirty="0"/>
          </a:p>
          <a:p>
            <a:pPr marL="0" lvl="0" indent="0" algn="just" rtl="0">
              <a:lnSpc>
                <a:spcPct val="150000"/>
              </a:lnSpc>
              <a:spcBef>
                <a:spcPts val="4000"/>
              </a:spcBef>
              <a:spcAft>
                <a:spcPts val="0"/>
              </a:spcAft>
              <a:buSzPts val="1800"/>
              <a:buFont typeface="Noto Sans Symbols"/>
              <a:buChar char="⮚"/>
            </a:pPr>
            <a:r>
              <a:rPr lang="en-US" sz="1600" dirty="0">
                <a:latin typeface="Century Gothic"/>
                <a:ea typeface="Century Gothic"/>
                <a:cs typeface="Century Gothic"/>
                <a:sym typeface="Century Gothic"/>
              </a:rPr>
              <a:t>Less work has been done </a:t>
            </a:r>
            <a:r>
              <a:rPr lang="en-US" sz="1600" dirty="0"/>
              <a:t>bidirectional LSTM.</a:t>
            </a:r>
          </a:p>
          <a:p>
            <a:pPr marL="0" lvl="0" indent="0" algn="just" rtl="0">
              <a:lnSpc>
                <a:spcPct val="150000"/>
              </a:lnSpc>
              <a:spcBef>
                <a:spcPts val="4000"/>
              </a:spcBef>
              <a:spcAft>
                <a:spcPts val="0"/>
              </a:spcAft>
              <a:buSzPts val="1800"/>
              <a:buFont typeface="Noto Sans Symbols"/>
              <a:buChar char="⮚"/>
            </a:pPr>
            <a:r>
              <a:rPr lang="en-US" sz="1600" dirty="0">
                <a:latin typeface="Century Gothic"/>
                <a:ea typeface="Century Gothic"/>
                <a:cs typeface="Century Gothic"/>
                <a:sym typeface="Century Gothic"/>
              </a:rPr>
              <a:t>Few work has been done convolutional neural network </a:t>
            </a:r>
            <a:r>
              <a:rPr lang="en-US" sz="1600">
                <a:latin typeface="Century Gothic"/>
                <a:ea typeface="Century Gothic"/>
                <a:cs typeface="Century Gothic"/>
                <a:sym typeface="Century Gothic"/>
              </a:rPr>
              <a:t>with Bidirectional Long </a:t>
            </a:r>
            <a:r>
              <a:rPr lang="en-US" sz="1600" dirty="0">
                <a:latin typeface="Century Gothic"/>
                <a:ea typeface="Century Gothic"/>
                <a:cs typeface="Century Gothic"/>
                <a:sym typeface="Century Gothic"/>
              </a:rPr>
              <a:t>short term memory.</a:t>
            </a:r>
            <a:endParaRPr dirty="0"/>
          </a:p>
        </p:txBody>
      </p:sp>
      <p:sp>
        <p:nvSpPr>
          <p:cNvPr id="227" name="Google Shape;227;p26"/>
          <p:cNvSpPr txBox="1">
            <a:spLocks noGrp="1"/>
          </p:cNvSpPr>
          <p:nvPr>
            <p:ph type="sldNum" idx="12"/>
          </p:nvPr>
        </p:nvSpPr>
        <p:spPr>
          <a:xfrm>
            <a:off x="531812" y="787782"/>
            <a:ext cx="779767" cy="365125"/>
          </a:xfrm>
          <a:prstGeom prst="rect">
            <a:avLst/>
          </a:prstGeom>
          <a:noFill/>
          <a:ln>
            <a:noFill/>
          </a:ln>
        </p:spPr>
        <p:txBody>
          <a:bodyPr spcFirstLastPara="1" wrap="square" lIns="91425" tIns="45700" rIns="91425" bIns="45700" anchor="ctr" anchorCtr="0">
            <a:noAutofit/>
          </a:bodyPr>
          <a:lstStyle/>
          <a:p>
            <a:pPr marL="0" lvl="0" indent="0" algn="r" rtl="0">
              <a:lnSpc>
                <a:spcPct val="100000"/>
              </a:lnSpc>
              <a:spcBef>
                <a:spcPts val="0"/>
              </a:spcBef>
              <a:spcAft>
                <a:spcPts val="0"/>
              </a:spcAft>
              <a:buSzPts val="2000"/>
              <a:buNone/>
            </a:pPr>
            <a:fld id="{00000000-1234-1234-1234-123412341234}" type="slidenum">
              <a:rPr lang="en-US"/>
              <a:t>9</a:t>
            </a:fld>
            <a:endParaRPr/>
          </a:p>
        </p:txBody>
      </p:sp>
    </p:spTree>
  </p:cSld>
  <p:clrMapOvr>
    <a:masterClrMapping/>
  </p:clrMapOvr>
</p:sld>
</file>

<file path=ppt/theme/theme1.xml><?xml version="1.0" encoding="utf-8"?>
<a:theme xmlns:a="http://schemas.openxmlformats.org/drawingml/2006/main" name="Wisp">
  <a:themeElements>
    <a:clrScheme name="Wisp">
      <a:dk1>
        <a:srgbClr val="000000"/>
      </a:dk1>
      <a:lt1>
        <a:srgbClr val="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245</TotalTime>
  <Words>3522</Words>
  <Application>Microsoft Office PowerPoint</Application>
  <PresentationFormat>Widescreen</PresentationFormat>
  <Paragraphs>312</Paragraphs>
  <Slides>52</Slides>
  <Notes>46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52</vt:i4>
      </vt:variant>
    </vt:vector>
  </HeadingPairs>
  <TitlesOfParts>
    <vt:vector size="61" baseType="lpstr">
      <vt:lpstr>Century Gothic</vt:lpstr>
      <vt:lpstr>Times New Roman</vt:lpstr>
      <vt:lpstr>MS Mincho</vt:lpstr>
      <vt:lpstr>Courier New</vt:lpstr>
      <vt:lpstr>Calibri</vt:lpstr>
      <vt:lpstr>Noto Sans Symbols</vt:lpstr>
      <vt:lpstr>Wingdings</vt:lpstr>
      <vt:lpstr>Arial</vt:lpstr>
      <vt:lpstr>Wisp</vt:lpstr>
      <vt:lpstr>Product Review Analysis  By using  Deep Learning Approaches </vt:lpstr>
      <vt:lpstr>Welcome to Our Presentation</vt:lpstr>
      <vt:lpstr>Contents</vt:lpstr>
      <vt:lpstr>Introduction</vt:lpstr>
      <vt:lpstr>Background of the study</vt:lpstr>
      <vt:lpstr>Problem Statement</vt:lpstr>
      <vt:lpstr>Literature review :Sentiment analysis</vt:lpstr>
      <vt:lpstr>Literature review</vt:lpstr>
      <vt:lpstr> Research Gap</vt:lpstr>
      <vt:lpstr>Objectives</vt:lpstr>
      <vt:lpstr>Methodologies</vt:lpstr>
      <vt:lpstr>Generalized View Of Overall Architecture</vt:lpstr>
      <vt:lpstr>Data Collection</vt:lpstr>
      <vt:lpstr>Data Preprocessing</vt:lpstr>
      <vt:lpstr>Tokenization</vt:lpstr>
      <vt:lpstr>Removing Punctuation</vt:lpstr>
      <vt:lpstr>Remove Digits</vt:lpstr>
      <vt:lpstr>Remove Stop Word</vt:lpstr>
      <vt:lpstr>Text to Sequence</vt:lpstr>
      <vt:lpstr>Pad Sequences</vt:lpstr>
      <vt:lpstr>Embedding layer</vt:lpstr>
      <vt:lpstr>Implement With CNN</vt:lpstr>
      <vt:lpstr>Implement with Bi LSTM</vt:lpstr>
      <vt:lpstr>CNN with Bi-LSTM</vt:lpstr>
      <vt:lpstr>Result</vt:lpstr>
      <vt:lpstr>CNN</vt:lpstr>
      <vt:lpstr>Confusion metrics of CNN</vt:lpstr>
      <vt:lpstr>Classification report of CNN</vt:lpstr>
      <vt:lpstr>Bidirectional LSTM</vt:lpstr>
      <vt:lpstr>Confusion metrics of Bi- LSTM</vt:lpstr>
      <vt:lpstr>Classification report Of Bi-LSTM</vt:lpstr>
      <vt:lpstr>CNN with Bidirectional LSTM</vt:lpstr>
      <vt:lpstr>Confusion metrics of CNN with Bi-LSTM</vt:lpstr>
      <vt:lpstr> Classification report of CNN with Bi-LSTM                                                 </vt:lpstr>
      <vt:lpstr>Cross validation with CNN</vt:lpstr>
      <vt:lpstr>Cross validation with bidirectional LSTM</vt:lpstr>
      <vt:lpstr>Cross validation with CNN with bidirectional LSTM</vt:lpstr>
      <vt:lpstr>ROC curve of CNN</vt:lpstr>
      <vt:lpstr>ROC curve of Bidirectional  LSTM</vt:lpstr>
      <vt:lpstr>ROC curve of CNN with Bi-LSTM</vt:lpstr>
      <vt:lpstr>Comparative result of models</vt:lpstr>
      <vt:lpstr>Discussion</vt:lpstr>
      <vt:lpstr>Summary of Findings</vt:lpstr>
      <vt:lpstr>Contribution</vt:lpstr>
      <vt:lpstr> Conclusion</vt:lpstr>
      <vt:lpstr>Limitations</vt:lpstr>
      <vt:lpstr>Future Works</vt:lpstr>
      <vt:lpstr>Reference</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Product Review Analysis  By using  Deep Learning Approach</dc:title>
  <dc:creator>Proma Mutsuddi</dc:creator>
  <cp:lastModifiedBy>proma barua</cp:lastModifiedBy>
  <cp:revision>25</cp:revision>
  <dcterms:modified xsi:type="dcterms:W3CDTF">2021-06-12T04:31:11Z</dcterms:modified>
</cp:coreProperties>
</file>