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64" r:id="rId6"/>
  </p:sldMasterIdLst>
  <p:notesMasterIdLst>
    <p:notesMasterId r:id="rId18"/>
  </p:notesMasterIdLst>
  <p:handoutMasterIdLst>
    <p:handoutMasterId r:id="rId19"/>
  </p:handoutMasterIdLst>
  <p:sldIdLst>
    <p:sldId id="256" r:id="rId7"/>
    <p:sldId id="257" r:id="rId8"/>
    <p:sldId id="260" r:id="rId9"/>
    <p:sldId id="261" r:id="rId10"/>
    <p:sldId id="262" r:id="rId11"/>
    <p:sldId id="263" r:id="rId12"/>
    <p:sldId id="281" r:id="rId13"/>
    <p:sldId id="264" r:id="rId14"/>
    <p:sldId id="283" r:id="rId15"/>
    <p:sldId id="284" r:id="rId16"/>
    <p:sldId id="28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ang Thanh Lam 20173217" initials="HTL2" lastIdx="1" clrIdx="0">
    <p:extLst>
      <p:ext uri="{19B8F6BF-5375-455C-9EA6-DF929625EA0E}">
        <p15:presenceInfo xmlns:p15="http://schemas.microsoft.com/office/powerpoint/2012/main" userId="S::lam.ht173217@sis.hust.edu.vn::8a47e0c4-d158-46ac-9289-dac448d94b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3C3CB7-F93A-4587-B229-C3C7EB3491F2}" v="1" dt="2020-04-02T01:43:27.032"/>
    <p1510:client id="{277E88EE-E379-DA13-DED6-90F36C0D4A40}" v="491" dt="2020-12-24T07:28:16.961"/>
    <p1510:client id="{328CC1B0-9B4D-288C-D38C-8B6FB257EC9C}" v="167" dt="2020-12-24T11:32:23.947"/>
    <p1510:client id="{3883DE42-BE40-4F57-B112-8135545F3BC3}" v="77" dt="2020-04-02T01:41:19.276"/>
    <p1510:client id="{4C178808-321D-4E7E-9B14-77C96F518203}" v="2" dt="2020-04-02T01:45:29.270"/>
    <p1510:client id="{5DA45AFD-C4D8-6707-EA29-B78B71965A7D}" v="206" dt="2020-04-01T19:39:05.442"/>
    <p1510:client id="{68A80A38-5BE3-4C74-8939-2E408B514F33}" v="49" dt="2020-12-23T10:16:05.081"/>
    <p1510:client id="{7D7E2243-C34A-0B8C-5008-BDFD2983EA36}" v="4" dt="2020-12-24T11:51:02.418"/>
    <p1510:client id="{AA2CD1F6-B98D-4EE6-BA5D-6710A3881A3B}" v="50" dt="2020-04-01T18:32:45.511"/>
    <p1510:client id="{AC2A5E46-2A38-21BF-F946-F1BBC5026CCC}" v="806" dt="2020-12-24T15:53:04.616"/>
    <p1510:client id="{E08BE5D4-3413-43C9-96EF-6998DE6BD27B}" v="612" dt="2020-12-21T18:18:52.561"/>
    <p1510:client id="{EEFB1FD9-3F4E-4878-B13A-729C789B1804}" v="5" dt="2020-04-01T19:18:27.4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AB5BFE1-1CD7-4424-BE5D-35C152645C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CFE235-9A16-442F-B2FC-DA45391510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DBDF4-8967-47B4-9D87-08291D2BEFAB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C8A40-78C7-40F1-BD97-78FEE19823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F9064-B653-4D6D-A8A9-79BB830040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0259D-B687-47B3-BE87-865F36599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074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D647A-161F-4718-B9CE-54FFB69B78EE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B038C-48EF-43DC-8785-9451629A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262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6B038C-48EF-43DC-8785-9451629A5B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45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common misconception is that the term Wi-Fi is short for "</a:t>
            </a:r>
            <a:r>
              <a:rPr lang="en-US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wireless fidelity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," however this is not the case. "Wi-Fi" is not short for "Wireless Fidelity," but is simply a name chosen by the Wi-Fi Alliance.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6B038C-48EF-43DC-8785-9451629A5B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6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subtitle style</a:t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5EB5-4676-4879-826E-89B3A529843B}" type="datetime1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3DF6-7E57-4E92-93D4-4BA1815A4C51}" type="datetime1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106D-6024-4714-A8B0-901217AC77FC}" type="datetime1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002E-9CA9-4078-8F25-56A3EA3351DF}" type="datetime1">
              <a:rPr lang="en-US" smtClean="0"/>
              <a:t>12/24/2020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458200" cy="6096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4983163"/>
          </a:xfrm>
        </p:spPr>
        <p:txBody>
          <a:bodyPr/>
          <a:lstStyle>
            <a:lvl1pPr marL="342900" indent="-342900">
              <a:buClr>
                <a:srgbClr val="3366FF"/>
              </a:buClr>
              <a:buSzPct val="100000"/>
              <a:buFont typeface="Wingdings" charset="2"/>
              <a:buChar char="§"/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rgbClr val="FF0000"/>
              </a:buClr>
              <a:buFont typeface="Wingdings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0000FF"/>
              </a:buClr>
              <a:buFont typeface="Arial"/>
              <a:buChar char="•"/>
              <a:defRPr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492875"/>
            <a:ext cx="2133600" cy="365125"/>
          </a:xfrm>
        </p:spPr>
        <p:txBody>
          <a:bodyPr/>
          <a:lstStyle/>
          <a:p>
            <a:fld id="{334CE7F7-36FC-44AB-B8A8-2191D2D5F77E}" type="datetime1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9F58-D8D4-455D-ACA7-BE7F11444CAC}" type="datetime1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1E44-D282-4374-9F0A-9C5BE5B60605}" type="datetime1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9D98-23B1-4C71-9303-960D23E39AE2}" type="datetime1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E545-8362-405A-862C-59C436CF0274}" type="datetime1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E6A1-15A2-4B8A-956E-CCB5E0508127}" type="datetime1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244E-5D4C-4DEB-A2AD-CD0948292A23}" type="datetime1">
              <a:rPr lang="en-US" smtClean="0"/>
              <a:t>12/24/2020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93B0-202B-423C-90A4-016C835A8015}" type="datetime1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5EF1-C23D-4D55-92BA-A16471C494B1}" type="datetime1">
              <a:rPr lang="en-US" smtClean="0"/>
              <a:t>12/24/2020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020E-6BD6-4A7C-869A-024C0588E2C7}" type="datetime1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8784-5374-4CA8-8387-59BBD0BBBA6C}" type="datetime1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88DCB-FE49-4DBD-8CFF-35F45F181AAE}" type="datetime1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3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7E9E7-3CB8-4F15-A2B4-43A5365AE4F6}" type="datetime1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pp3.jpg"/>
          <p:cNvPicPr>
            <a:picLocks noChangeAspect="1"/>
          </p:cNvPicPr>
          <p:nvPr userDrawn="1"/>
        </p:nvPicPr>
        <p:blipFill>
          <a:blip r:embed="rId4"/>
          <a:srcRect t="3852" b="13333"/>
          <a:stretch>
            <a:fillRect/>
          </a:stretch>
        </p:blipFill>
        <p:spPr>
          <a:xfrm>
            <a:off x="1792" y="0"/>
            <a:ext cx="9142208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2" r:id="rId2"/>
  </p:sldLayoutIdLst>
  <p:transition spd="slow">
    <p:dissolv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E5273-243B-4758-9772-865870AE08EE}" type="datetime1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herunman.blogspot.com/2013/03/janets-easter-thank-you.html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569305"/>
            <a:ext cx="6858000" cy="1859695"/>
          </a:xfrm>
        </p:spPr>
        <p:txBody>
          <a:bodyPr/>
          <a:lstStyle/>
          <a:p>
            <a:r>
              <a:rPr lang="en-US" b="0">
                <a:latin typeface="Arial"/>
                <a:cs typeface="Arial"/>
              </a:rPr>
              <a:t>CAPSTONE PROJECT:</a:t>
            </a:r>
            <a:br>
              <a:rPr lang="en-US" b="0">
                <a:latin typeface="Arial"/>
                <a:cs typeface="Arial"/>
              </a:rPr>
            </a:br>
            <a:r>
              <a:rPr lang="en-US" err="1">
                <a:latin typeface="Arial"/>
                <a:cs typeface="Arial"/>
              </a:rPr>
              <a:t>EcobikeRental</a:t>
            </a:r>
            <a:endParaRPr lang="en-US" b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38161"/>
            <a:ext cx="6858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Group 11: 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143B004-327C-4205-9D3E-EEA01A058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234341"/>
              </p:ext>
            </p:extLst>
          </p:nvPr>
        </p:nvGraphicFramePr>
        <p:xfrm>
          <a:off x="5587570" y="4438161"/>
          <a:ext cx="2620109" cy="193568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20109">
                  <a:extLst>
                    <a:ext uri="{9D8B030D-6E8A-4147-A177-3AD203B41FA5}">
                      <a16:colId xmlns:a16="http://schemas.microsoft.com/office/drawing/2014/main" val="3142551685"/>
                    </a:ext>
                  </a:extLst>
                </a:gridCol>
              </a:tblGrid>
              <a:tr h="363891"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bg1"/>
                          </a:solidFill>
                          <a:latin typeface="+mj-lt"/>
                        </a:rPr>
                        <a:t>Nguyễn Thành 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671674"/>
                  </a:ext>
                </a:extLst>
              </a:tr>
              <a:tr h="36389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Nguyễn Hải Long</a:t>
                      </a:r>
                      <a:endParaRPr lang="en-US" sz="2400" b="1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585004"/>
                  </a:ext>
                </a:extLst>
              </a:tr>
              <a:tr h="363891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  <a:latin typeface="+mj-lt"/>
                        </a:rPr>
                        <a:t>Nguyễn Công </a:t>
                      </a:r>
                      <a:r>
                        <a:rPr lang="en-US" sz="2400" b="1" err="1">
                          <a:solidFill>
                            <a:schemeClr val="bg1"/>
                          </a:solidFill>
                          <a:latin typeface="+mj-lt"/>
                        </a:rPr>
                        <a:t>Luật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32481"/>
                  </a:ext>
                </a:extLst>
              </a:tr>
              <a:tr h="564088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400" b="1" kern="1200" err="1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UnLyan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1488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D6CCCDA-7B71-40FE-A8E9-E9B8EFE0317C}"/>
              </a:ext>
            </a:extLst>
          </p:cNvPr>
          <p:cNvSpPr txBox="1"/>
          <p:nvPr/>
        </p:nvSpPr>
        <p:spPr>
          <a:xfrm>
            <a:off x="4736252" y="3647442"/>
            <a:ext cx="4521494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000">
                <a:latin typeface="Arial"/>
                <a:cs typeface="Arial"/>
              </a:rPr>
              <a:t>Lecturner:Ph.D Nguyễn Thị Thu Trang</a:t>
            </a:r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A6ADCDA-D667-4DFC-AD98-B4E329EC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Design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Principles</a:t>
            </a:r>
            <a:endParaRPr lang="vi-VN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CF24066-DCB1-41F8-8A29-E051D9379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vi-VN" sz="2800" b="1">
                <a:latin typeface="Arial"/>
                <a:cs typeface="Arial"/>
              </a:rPr>
              <a:t>Apply according to SOLID principles</a:t>
            </a:r>
            <a:endParaRPr lang="vi-VN" sz="2800" b="1"/>
          </a:p>
          <a:p>
            <a:r>
              <a:rPr lang="vi-VN" sz="2400" dirty="0" err="1">
                <a:latin typeface="Arial"/>
                <a:cs typeface="Arial"/>
              </a:rPr>
              <a:t>Single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lang="vi-VN" sz="2400" dirty="0" err="1">
                <a:latin typeface="Arial"/>
                <a:cs typeface="Arial"/>
              </a:rPr>
              <a:t>responsibility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lang="vi-VN" sz="2400" dirty="0" err="1">
                <a:latin typeface="Arial"/>
                <a:cs typeface="Arial"/>
              </a:rPr>
              <a:t>principle</a:t>
            </a:r>
            <a:endParaRPr lang="vi-VN" sz="2400" dirty="0">
              <a:latin typeface="Arial"/>
              <a:cs typeface="Arial"/>
            </a:endParaRPr>
          </a:p>
          <a:p>
            <a:r>
              <a:rPr lang="vi-VN" sz="2400" dirty="0" err="1">
                <a:latin typeface="Arial"/>
                <a:cs typeface="Arial"/>
              </a:rPr>
              <a:t>Open</a:t>
            </a:r>
            <a:r>
              <a:rPr lang="vi-VN" sz="2400" dirty="0">
                <a:latin typeface="Arial"/>
                <a:cs typeface="Arial"/>
              </a:rPr>
              <a:t>/</a:t>
            </a:r>
            <a:r>
              <a:rPr lang="vi-VN" sz="2400" dirty="0" err="1">
                <a:latin typeface="Arial"/>
                <a:cs typeface="Arial"/>
              </a:rPr>
              <a:t>closed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lang="vi-VN" sz="2400" dirty="0" err="1">
                <a:latin typeface="Arial"/>
                <a:cs typeface="Arial"/>
              </a:rPr>
              <a:t>principle</a:t>
            </a:r>
            <a:endParaRPr lang="vi-VN" sz="2400" dirty="0">
              <a:latin typeface="Arial"/>
              <a:cs typeface="Arial"/>
            </a:endParaRPr>
          </a:p>
          <a:p>
            <a:r>
              <a:rPr lang="vi-VN" sz="2400" dirty="0" err="1">
                <a:latin typeface="Arial"/>
                <a:cs typeface="Arial"/>
              </a:rPr>
              <a:t>Liskov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lang="vi-VN" sz="2400" dirty="0" err="1">
                <a:latin typeface="Arial"/>
                <a:cs typeface="Arial"/>
              </a:rPr>
              <a:t>substitution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lang="vi-VN" sz="2400" dirty="0" err="1">
                <a:latin typeface="Arial"/>
                <a:cs typeface="Arial"/>
              </a:rPr>
              <a:t>principle</a:t>
            </a:r>
            <a:r>
              <a:rPr lang="vi-VN" sz="2400" dirty="0">
                <a:latin typeface="Arial"/>
                <a:cs typeface="Arial"/>
              </a:rPr>
              <a:t> </a:t>
            </a:r>
            <a:endParaRPr lang="vi-VN" sz="2400"/>
          </a:p>
          <a:p>
            <a:r>
              <a:rPr lang="vi-VN" sz="2400" dirty="0" err="1">
                <a:latin typeface="Arial"/>
                <a:cs typeface="Arial"/>
              </a:rPr>
              <a:t>Interface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lang="vi-VN" sz="2400" dirty="0" err="1">
                <a:latin typeface="Arial"/>
                <a:cs typeface="Arial"/>
              </a:rPr>
              <a:t>segregation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lang="vi-VN" sz="2400" dirty="0" err="1">
                <a:latin typeface="Arial"/>
                <a:cs typeface="Arial"/>
              </a:rPr>
              <a:t>principle</a:t>
            </a:r>
            <a:endParaRPr lang="vi-VN" sz="2400" dirty="0">
              <a:latin typeface="Arial"/>
              <a:cs typeface="Arial"/>
            </a:endParaRPr>
          </a:p>
          <a:p>
            <a:r>
              <a:rPr lang="vi-VN" sz="2400" dirty="0" err="1">
                <a:latin typeface="Arial"/>
                <a:cs typeface="Arial"/>
              </a:rPr>
              <a:t>Dependency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lang="vi-VN" sz="2400" dirty="0" err="1">
                <a:latin typeface="Arial"/>
                <a:cs typeface="Arial"/>
              </a:rPr>
              <a:t>inversion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lang="vi-VN" sz="2400" dirty="0" err="1">
                <a:latin typeface="Arial"/>
                <a:cs typeface="Arial"/>
              </a:rPr>
              <a:t>principle</a:t>
            </a:r>
            <a:endParaRPr lang="vi-VN" sz="2400" dirty="0">
              <a:latin typeface="Arial"/>
              <a:cs typeface="Arial"/>
            </a:endParaRPr>
          </a:p>
          <a:p>
            <a:endParaRPr lang="vi-VN"/>
          </a:p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252D063-DD29-47F5-828D-ECB5AA08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99569"/>
      </p:ext>
    </p:extLst>
  </p:cSld>
  <p:clrMapOvr>
    <a:masterClrMapping/>
  </p:clrMapOvr>
  <p:transition spd="slow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1BF09C9-5A5D-4C11-802E-B0598A21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4A15E8F-4489-46D1-8312-006E17974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!!!</a:t>
            </a:r>
          </a:p>
          <a:p>
            <a:pPr algn="ctr"/>
            <a:endParaRPr 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icture containing implement, stationary&#10;&#10;Description automatically generated">
            <a:extLst>
              <a:ext uri="{FF2B5EF4-FFF2-40B4-BE49-F238E27FC236}">
                <a16:creationId xmlns:a16="http://schemas.microsoft.com/office/drawing/2014/main" id="{9107677E-ECF2-4402-B974-8A53EBA59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27150" y="1670049"/>
            <a:ext cx="63500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7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>
                <a:latin typeface="Arial"/>
                <a:cs typeface="Arial"/>
              </a:rPr>
              <a:t>Content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" panose="020B0604020202020204" pitchFamily="34" charset="0"/>
              <a:buChar char="q"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Interaction Diagram</a:t>
            </a:r>
            <a:endParaRPr lang="vi-VN" sz="2800" b="1">
              <a:solidFill>
                <a:schemeClr val="accent1">
                  <a:lumMod val="75000"/>
                </a:schemeClr>
              </a:solidFill>
              <a:latin typeface="Arial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20B0604020202020204" pitchFamily="34" charset="0"/>
              <a:buChar char="q"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Class Diagram</a:t>
            </a:r>
          </a:p>
          <a:p>
            <a:pPr>
              <a:lnSpc>
                <a:spcPct val="150000"/>
              </a:lnSpc>
              <a:buFont typeface="Wingdings" panose="020B0604020202020204" pitchFamily="34" charset="0"/>
              <a:buChar char="q"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Design consideration</a:t>
            </a:r>
          </a:p>
          <a:p>
            <a:endParaRPr lang="en-US">
              <a:cs typeface="Calibri"/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E0FCE-18FF-4CED-90CA-4BC77F4B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>
                <a:latin typeface="Arial"/>
                <a:cs typeface="Arial"/>
              </a:rPr>
              <a:t>Assignment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F63860-7D66-4830-A71A-164CFBF9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3</a:t>
            </a:fld>
            <a:endParaRPr lang="en-US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152BEBB6-36CF-4195-BCF1-A9E5A0429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vi-VN"/>
          </a:p>
        </p:txBody>
      </p:sp>
      <p:graphicFrame>
        <p:nvGraphicFramePr>
          <p:cNvPr id="6" name="Bảng 6">
            <a:extLst>
              <a:ext uri="{FF2B5EF4-FFF2-40B4-BE49-F238E27FC236}">
                <a16:creationId xmlns:a16="http://schemas.microsoft.com/office/drawing/2014/main" id="{21D52FD3-9C63-48DE-A080-CB76BC8AE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272904"/>
              </p:ext>
            </p:extLst>
          </p:nvPr>
        </p:nvGraphicFramePr>
        <p:xfrm>
          <a:off x="675735" y="2199735"/>
          <a:ext cx="7683165" cy="3421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1055">
                  <a:extLst>
                    <a:ext uri="{9D8B030D-6E8A-4147-A177-3AD203B41FA5}">
                      <a16:colId xmlns:a16="http://schemas.microsoft.com/office/drawing/2014/main" val="3927349556"/>
                    </a:ext>
                  </a:extLst>
                </a:gridCol>
                <a:gridCol w="2442186">
                  <a:extLst>
                    <a:ext uri="{9D8B030D-6E8A-4147-A177-3AD203B41FA5}">
                      <a16:colId xmlns:a16="http://schemas.microsoft.com/office/drawing/2014/main" val="2088586914"/>
                    </a:ext>
                  </a:extLst>
                </a:gridCol>
                <a:gridCol w="2679924">
                  <a:extLst>
                    <a:ext uri="{9D8B030D-6E8A-4147-A177-3AD203B41FA5}">
                      <a16:colId xmlns:a16="http://schemas.microsoft.com/office/drawing/2014/main" val="859476260"/>
                    </a:ext>
                  </a:extLst>
                </a:gridCol>
              </a:tblGrid>
              <a:tr h="622147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Work assignment</a:t>
                      </a:r>
                      <a:endParaRPr lang="en-US" sz="20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512990"/>
                  </a:ext>
                </a:extLst>
              </a:tr>
              <a:tr h="933221">
                <a:tc>
                  <a:txBody>
                    <a:bodyPr/>
                    <a:lstStyle/>
                    <a:p>
                      <a:r>
                        <a:rPr lang="en-US" sz="2000" dirty="0"/>
                        <a:t>Nguyễn Thành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Leader</a:t>
                      </a:r>
                      <a:endParaRPr lang="en-US" sz="20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Use-case rent bike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596729"/>
                  </a:ext>
                </a:extLst>
              </a:tr>
              <a:tr h="622147">
                <a:tc>
                  <a:txBody>
                    <a:bodyPr/>
                    <a:lstStyle/>
                    <a:p>
                      <a:r>
                        <a:rPr lang="en-US" sz="2000" dirty="0"/>
                        <a:t>Nguyễn Hải Long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Use-case Station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007457"/>
                  </a:ext>
                </a:extLst>
              </a:tr>
              <a:tr h="622147">
                <a:tc>
                  <a:txBody>
                    <a:bodyPr/>
                    <a:lstStyle/>
                    <a:p>
                      <a:r>
                        <a:rPr lang="en-US" sz="2000" dirty="0"/>
                        <a:t>Nguyễn Công </a:t>
                      </a:r>
                      <a:r>
                        <a:rPr lang="en-US" sz="2000" dirty="0" err="1"/>
                        <a:t>Luật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Use-case Bike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429840"/>
                  </a:ext>
                </a:extLst>
              </a:tr>
              <a:tr h="622147">
                <a:tc>
                  <a:txBody>
                    <a:bodyPr/>
                    <a:lstStyle/>
                    <a:p>
                      <a:r>
                        <a:rPr lang="en-US" sz="2000" dirty="0"/>
                        <a:t>Un Lyan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Use-case return bike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621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D94B4-FB73-4843-AF28-9DB5E712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Arial"/>
                <a:cs typeface="Arial"/>
              </a:rPr>
              <a:t>Interaction Diagram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10F18-4755-45DC-9E8C-E264826A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4</a:t>
            </a:fld>
            <a:endParaRPr lang="en-US"/>
          </a:p>
        </p:txBody>
      </p:sp>
      <p:pic>
        <p:nvPicPr>
          <p:cNvPr id="3" name="Hình ảnh 3">
            <a:extLst>
              <a:ext uri="{FF2B5EF4-FFF2-40B4-BE49-F238E27FC236}">
                <a16:creationId xmlns:a16="http://schemas.microsoft.com/office/drawing/2014/main" id="{11AC8BA9-4703-44C6-9EEB-13C539E4B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885220"/>
            <a:ext cx="2743200" cy="3087559"/>
          </a:xfrm>
          <a:prstGeom prst="rect">
            <a:avLst/>
          </a:prstGeom>
        </p:spPr>
      </p:pic>
      <p:pic>
        <p:nvPicPr>
          <p:cNvPr id="4" name="Hình ảnh 5">
            <a:extLst>
              <a:ext uri="{FF2B5EF4-FFF2-40B4-BE49-F238E27FC236}">
                <a16:creationId xmlns:a16="http://schemas.microsoft.com/office/drawing/2014/main" id="{0528CFAA-0D73-4A8B-9837-433D05472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91" y="1238239"/>
            <a:ext cx="7545238" cy="530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0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2505-D2A1-4DFF-9250-C3D1B16B8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264597"/>
            <a:ext cx="8026400" cy="1325563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>
                <a:latin typeface="Arial"/>
                <a:cs typeface="Arial"/>
              </a:rPr>
              <a:t>Class Diagram General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A51F4-7564-4792-8830-B274ED5F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6EB163F4-1733-4756-AEF8-1468FA9A0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4" y="1228933"/>
            <a:ext cx="8791869" cy="543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00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30B5A-A6BB-4377-B518-499FAF0DF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200947"/>
            <a:ext cx="80264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latin typeface="Arial"/>
                <a:cs typeface="Arial"/>
              </a:rPr>
              <a:t>Class Diagram Details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71D7E-ECC1-48B4-986A-C9D5A0FEE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100" y="6070600"/>
            <a:ext cx="2997200" cy="6540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b="1" i="1" dirty="0">
                <a:latin typeface="Arial"/>
                <a:cs typeface="Arial"/>
              </a:rPr>
              <a:t>Class diagram </a:t>
            </a:r>
            <a:r>
              <a:rPr lang="en-US" sz="1800" b="1" i="1" dirty="0" err="1">
                <a:latin typeface="Arial"/>
                <a:cs typeface="Arial"/>
              </a:rPr>
              <a:t>rentbike</a:t>
            </a:r>
            <a:endParaRPr lang="en-US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359E6-6549-4AA4-908D-85E199BE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6</a:t>
            </a:fld>
            <a:endParaRPr lang="en-US"/>
          </a:p>
        </p:txBody>
      </p:sp>
      <p:pic>
        <p:nvPicPr>
          <p:cNvPr id="6" name="Hình ảnh 6">
            <a:extLst>
              <a:ext uri="{FF2B5EF4-FFF2-40B4-BE49-F238E27FC236}">
                <a16:creationId xmlns:a16="http://schemas.microsoft.com/office/drawing/2014/main" id="{47C0B005-CAC8-4332-B1B6-D8B557CA4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76247"/>
            <a:ext cx="6762750" cy="446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68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19756E0-C9C5-4608-80DF-E04B5DD08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Arial"/>
                <a:cs typeface="Arial"/>
              </a:rPr>
              <a:t>Class Diagram Details</a:t>
            </a:r>
            <a:endParaRPr lang="vi-VN"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B6970F8-6D94-4CED-951E-C23B3900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7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F24E27-63A2-4ECB-A7C8-C916F026B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100" y="6070600"/>
            <a:ext cx="2997200" cy="6540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b="1" i="1" dirty="0">
                <a:latin typeface="Arial"/>
                <a:cs typeface="Arial"/>
              </a:rPr>
              <a:t>Class diagram </a:t>
            </a:r>
            <a:r>
              <a:rPr lang="en-US" sz="1800" b="1" i="1" dirty="0" err="1">
                <a:latin typeface="Arial"/>
                <a:cs typeface="Arial"/>
              </a:rPr>
              <a:t>returnbike</a:t>
            </a:r>
            <a:endParaRPr lang="en-US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Hình ảnh 9">
            <a:extLst>
              <a:ext uri="{FF2B5EF4-FFF2-40B4-BE49-F238E27FC236}">
                <a16:creationId xmlns:a16="http://schemas.microsoft.com/office/drawing/2014/main" id="{6B829332-A995-47F9-849C-0D31A6C97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205977"/>
            <a:ext cx="6848475" cy="473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1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ỗ dành sẵn cho Nội dung 9">
            <a:extLst>
              <a:ext uri="{FF2B5EF4-FFF2-40B4-BE49-F238E27FC236}">
                <a16:creationId xmlns:a16="http://schemas.microsoft.com/office/drawing/2014/main" id="{595D452D-7E15-44CF-BD32-E6350407C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54719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vi-VN" sz="2800" b="1">
                <a:latin typeface="Arial"/>
                <a:cs typeface="Arial"/>
              </a:rPr>
              <a:t>Goals:</a:t>
            </a:r>
          </a:p>
          <a:p>
            <a:pPr>
              <a:buFont typeface="Wingdings"/>
              <a:buChar char="§"/>
            </a:pPr>
            <a:r>
              <a:rPr lang="vi-VN" sz="2400">
                <a:latin typeface="Arial"/>
                <a:cs typeface="Arial"/>
              </a:rPr>
              <a:t>Usability.</a:t>
            </a:r>
            <a:endParaRPr lang="vi-VN" sz="2400"/>
          </a:p>
          <a:p>
            <a:pPr>
              <a:buFont typeface="Wingdings"/>
              <a:buChar char="§"/>
            </a:pPr>
            <a:r>
              <a:rPr lang="vi-VN" sz="2400">
                <a:latin typeface="Arial"/>
                <a:cs typeface="Arial"/>
              </a:rPr>
              <a:t>Performance.</a:t>
            </a:r>
            <a:endParaRPr lang="vi-VN" sz="2400"/>
          </a:p>
          <a:p>
            <a:pPr>
              <a:buFont typeface="Wingdings"/>
              <a:buChar char="§"/>
            </a:pPr>
            <a:r>
              <a:rPr lang="vi-VN" sz="2400">
                <a:latin typeface="Arial"/>
                <a:cs typeface="Arial"/>
              </a:rPr>
              <a:t>Learnability.</a:t>
            </a:r>
            <a:endParaRPr lang="vi-VN" sz="2400" dirty="0"/>
          </a:p>
          <a:p>
            <a:pPr marL="0" indent="0">
              <a:buNone/>
            </a:pPr>
            <a:r>
              <a:rPr lang="vi-VN" sz="2800" b="1">
                <a:latin typeface="Arial"/>
                <a:cs typeface="Arial"/>
              </a:rPr>
              <a:t>Guidelines</a:t>
            </a:r>
            <a:r>
              <a:rPr lang="vi-VN" sz="2800">
                <a:latin typeface="Arial"/>
                <a:cs typeface="Arial"/>
              </a:rPr>
              <a:t>:</a:t>
            </a:r>
            <a:endParaRPr lang="vi-VN" sz="2800" dirty="0"/>
          </a:p>
          <a:p>
            <a:pPr marL="342900" lvl="1" indent="-342900">
              <a:buClr>
                <a:srgbClr val="3366FF"/>
              </a:buClr>
              <a:buSzPct val="100000"/>
              <a:buFont typeface="Wingdings"/>
              <a:buChar char="§"/>
            </a:pPr>
            <a:r>
              <a:rPr lang="vi-VN" sz="2400">
                <a:latin typeface="Arial"/>
                <a:cs typeface="Arial"/>
              </a:rPr>
              <a:t>The source code is neat, clean.</a:t>
            </a:r>
            <a:endParaRPr lang="vi-VN" sz="2400"/>
          </a:p>
          <a:p>
            <a:pPr marL="342900" lvl="1" indent="-342900">
              <a:buClr>
                <a:srgbClr val="3366FF"/>
              </a:buClr>
              <a:buSzPct val="100000"/>
              <a:buFont typeface="Wingdings"/>
              <a:buChar char="§"/>
            </a:pPr>
            <a:r>
              <a:rPr lang="vi-VN" sz="2400">
                <a:latin typeface="Arial"/>
                <a:cs typeface="Arial"/>
              </a:rPr>
              <a:t>The function's name must describe the reason of using function clearly and briefly.</a:t>
            </a:r>
            <a:endParaRPr lang="vi-VN" sz="2400" dirty="0"/>
          </a:p>
          <a:p>
            <a:pPr marL="342900" lvl="1" indent="-342900">
              <a:buClr>
                <a:srgbClr val="3366FF"/>
              </a:buClr>
              <a:buSzPct val="100000"/>
              <a:buFont typeface="Wingdings"/>
              <a:buChar char="§"/>
            </a:pPr>
            <a:r>
              <a:rPr lang="vi-VN" sz="2400">
                <a:latin typeface="Arial"/>
                <a:cs typeface="Arial"/>
              </a:rPr>
              <a:t>Meaningfull and understandable variables name helps anyone to understand the reson of using it.</a:t>
            </a:r>
            <a:endParaRPr lang="vi-VN" sz="2400" dirty="0"/>
          </a:p>
          <a:p>
            <a:pPr marL="342900" lvl="1" indent="-342900">
              <a:buClr>
                <a:srgbClr val="3366FF"/>
              </a:buClr>
              <a:buFont typeface="Wingdings"/>
              <a:buChar char="§"/>
            </a:pPr>
            <a:endParaRPr lang="vi-VN" sz="3200" dirty="0"/>
          </a:p>
          <a:p>
            <a:pPr marL="0" indent="0">
              <a:buClr>
                <a:srgbClr val="FF0000"/>
              </a:buClr>
              <a:buNone/>
            </a:pPr>
            <a:endParaRPr lang="vi-VN" sz="2800" dirty="0"/>
          </a:p>
          <a:p>
            <a:pPr>
              <a:buFont typeface="Wingdings"/>
              <a:buChar char="§"/>
            </a:pPr>
            <a:endParaRPr lang="vi-VN" sz="2800" dirty="0"/>
          </a:p>
          <a:p>
            <a:pPr>
              <a:buFont typeface="Wingdings"/>
              <a:buChar char="§"/>
            </a:pPr>
            <a:endParaRPr lang="vi-VN" sz="2800" dirty="0"/>
          </a:p>
          <a:p>
            <a:pPr marL="0" indent="0">
              <a:buNone/>
            </a:pPr>
            <a:endParaRPr lang="vi-VN" sz="2800" b="1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292E1C5F-9BFA-494F-A37D-CC5B01F620F2}"/>
              </a:ext>
            </a:extLst>
          </p:cNvPr>
          <p:cNvSpPr txBox="1"/>
          <p:nvPr/>
        </p:nvSpPr>
        <p:spPr>
          <a:xfrm>
            <a:off x="967598" y="82482"/>
            <a:ext cx="726631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Arial"/>
                <a:cs typeface="Arial"/>
              </a:rPr>
              <a:t>Design Consideration</a:t>
            </a:r>
            <a:endParaRPr lang="en-US" sz="3200" b="1">
              <a:solidFill>
                <a:schemeClr val="bg1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087DC-A922-41D7-B261-5C230D3E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59009"/>
      </p:ext>
    </p:extLst>
  </p:cSld>
  <p:clrMapOvr>
    <a:masterClrMapping/>
  </p:clrMapOvr>
  <p:transition spd="slow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075A6B3-043A-4CB9-A15F-861164A0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Consideration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08BC767-DB82-4054-9CA7-41C7852A6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vi-VN" sz="2800" b="1">
                <a:latin typeface="Arial"/>
                <a:cs typeface="Arial"/>
              </a:rPr>
              <a:t>Design:</a:t>
            </a:r>
            <a:endParaRPr lang="vi-VN" sz="2800"/>
          </a:p>
          <a:p>
            <a:pPr>
              <a:buFont typeface="Wingdings"/>
              <a:buChar char="§"/>
            </a:pPr>
            <a:r>
              <a:rPr lang="vi-VN" sz="2400">
                <a:latin typeface="Arial"/>
                <a:cs typeface="Arial"/>
              </a:rPr>
              <a:t>Programming languge: Java.</a:t>
            </a:r>
          </a:p>
          <a:p>
            <a:pPr>
              <a:buFont typeface="Wingdings"/>
              <a:buChar char="§"/>
            </a:pPr>
            <a:r>
              <a:rPr lang="vi-VN" sz="2400">
                <a:latin typeface="Arial"/>
                <a:cs typeface="Arial"/>
              </a:rPr>
              <a:t>Automatic manager and setup: Maven.</a:t>
            </a:r>
          </a:p>
          <a:p>
            <a:pPr>
              <a:buFont typeface="Wingdings"/>
              <a:buChar char="§"/>
            </a:pPr>
            <a:r>
              <a:rPr lang="vi-VN" sz="2400">
                <a:latin typeface="Arial"/>
                <a:cs typeface="Arial"/>
              </a:rPr>
              <a:t>Interface: Java Swing.</a:t>
            </a:r>
          </a:p>
          <a:p>
            <a:pPr>
              <a:buFont typeface="Wingdings"/>
              <a:buChar char="§"/>
            </a:pPr>
            <a:r>
              <a:rPr lang="vi-VN" sz="2400">
                <a:latin typeface="Arial"/>
                <a:cs typeface="Arial"/>
              </a:rPr>
              <a:t>Databse: MySQL</a:t>
            </a:r>
          </a:p>
          <a:p>
            <a:pPr>
              <a:buFont typeface="Wingdings"/>
              <a:buChar char="§"/>
            </a:pPr>
            <a:r>
              <a:rPr lang="vi-VN" sz="2400">
                <a:latin typeface="Arial"/>
                <a:cs typeface="Arial"/>
              </a:rPr>
              <a:t>Future plan: expand more vehicles, has the function for the administrator side.</a:t>
            </a:r>
          </a:p>
          <a:p>
            <a:pPr>
              <a:buFont typeface="Wingdings"/>
              <a:buChar char="§"/>
            </a:pPr>
            <a:endParaRPr lang="vi-VN" sz="2400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9D97629-D244-494C-AF21-05093590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63653"/>
      </p:ext>
    </p:extLst>
  </p:cSld>
  <p:clrMapOvr>
    <a:masterClrMapping/>
  </p:clrMapOvr>
  <p:transition spd="slow">
    <p:dissolv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97fa620-1336-4680-8b4d-aab079b5edca">
      <UserInfo>
        <DisplayName>Nguyen Thanh Long 20173245</DisplayName>
        <AccountId>14</AccountId>
        <AccountType/>
      </UserInfo>
      <UserInfo>
        <DisplayName>Nguyen Cong Luat 20170095</DisplayName>
        <AccountId>16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C64EB9DEF1AE40A642CC2EA799F163" ma:contentTypeVersion="11" ma:contentTypeDescription="Create a new document." ma:contentTypeScope="" ma:versionID="500cf8d55b6a08bb4f6f6d373bc22bdf">
  <xsd:schema xmlns:xsd="http://www.w3.org/2001/XMLSchema" xmlns:xs="http://www.w3.org/2001/XMLSchema" xmlns:p="http://schemas.microsoft.com/office/2006/metadata/properties" xmlns:ns2="f6e74cfe-b92a-4339-ac95-31cc019838ed" xmlns:ns3="297fa620-1336-4680-8b4d-aab079b5edca" targetNamespace="http://schemas.microsoft.com/office/2006/metadata/properties" ma:root="true" ma:fieldsID="d189ddd5ac56554c1eb08ace3bbed1bf" ns2:_="" ns3:_="">
    <xsd:import namespace="f6e74cfe-b92a-4339-ac95-31cc019838ed"/>
    <xsd:import namespace="297fa620-1336-4680-8b4d-aab079b5ed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e74cfe-b92a-4339-ac95-31cc019838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7fa620-1336-4680-8b4d-aab079b5edc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A02075-C544-4128-8A25-BC4B7759B798}">
  <ds:schemaRefs>
    <ds:schemaRef ds:uri="297fa620-1336-4680-8b4d-aab079b5edca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8B9E733-0E18-47AA-852D-020987B19A14}">
  <ds:schemaRefs>
    <ds:schemaRef ds:uri="297fa620-1336-4680-8b4d-aab079b5edca"/>
    <ds:schemaRef ds:uri="f6e74cfe-b92a-4339-ac95-31cc019838e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FD22DC6-AE7F-4DB0-AE44-EE022FB151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Application>Microsoft Office PowerPoint</Application>
  <PresentationFormat>On-screen Show (4:3)</PresentationFormat>
  <Slides>11</Slides>
  <Notes>2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Office Theme</vt:lpstr>
      <vt:lpstr>Office Theme</vt:lpstr>
      <vt:lpstr>Chủ đề Office</vt:lpstr>
      <vt:lpstr>CAPSTONE PROJECT: EcobikeRental</vt:lpstr>
      <vt:lpstr>Content</vt:lpstr>
      <vt:lpstr>Assignment</vt:lpstr>
      <vt:lpstr>Interaction Diagram</vt:lpstr>
      <vt:lpstr>Class Diagram General</vt:lpstr>
      <vt:lpstr>Class Diagram Details</vt:lpstr>
      <vt:lpstr>Class Diagram Details</vt:lpstr>
      <vt:lpstr>PowerPoint Presentation</vt:lpstr>
      <vt:lpstr>Design Consideration</vt:lpstr>
      <vt:lpstr>Design Principles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revision>83</cp:revision>
  <dcterms:created xsi:type="dcterms:W3CDTF">2016-07-25T07:53:11Z</dcterms:created>
  <dcterms:modified xsi:type="dcterms:W3CDTF">2020-12-24T15:53:23Z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0x01010005C64EB9DEF1AE40A642CC2EA799F163</vt:lpwstr>
  </property>
</Properties>
</file>