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7" r:id="rId3"/>
    <p:sldId id="269" r:id="rId4"/>
    <p:sldId id="275" r:id="rId5"/>
    <p:sldId id="293" r:id="rId6"/>
    <p:sldId id="294" r:id="rId7"/>
    <p:sldId id="295" r:id="rId8"/>
    <p:sldId id="296" r:id="rId9"/>
    <p:sldId id="270" r:id="rId10"/>
    <p:sldId id="297" r:id="rId11"/>
    <p:sldId id="300" r:id="rId12"/>
    <p:sldId id="298" r:id="rId13"/>
    <p:sldId id="299" r:id="rId14"/>
    <p:sldId id="301" r:id="rId15"/>
    <p:sldId id="302" r:id="rId16"/>
    <p:sldId id="304" r:id="rId17"/>
    <p:sldId id="305" r:id="rId18"/>
    <p:sldId id="306" r:id="rId19"/>
    <p:sldId id="303" r:id="rId20"/>
    <p:sldId id="292" r:id="rId21"/>
    <p:sldId id="307" r:id="rId22"/>
    <p:sldId id="30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9AB3"/>
    <a:srgbClr val="61DAFC"/>
    <a:srgbClr val="33709C"/>
    <a:srgbClr val="0C2435"/>
    <a:srgbClr val="225463"/>
    <a:srgbClr val="307082"/>
    <a:srgbClr val="225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86419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6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9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4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2/18/16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2/18/16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10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2/18/16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4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8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7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C24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E3AD-E22D-7B49-A93F-0C611B02B1F3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01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63790" y="1857093"/>
            <a:ext cx="75125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atin typeface="Roboto" charset="0"/>
                <a:ea typeface="Roboto" charset="0"/>
                <a:cs typeface="Roboto" charset="0"/>
              </a:rPr>
              <a:t>React Native</a:t>
            </a:r>
            <a:endParaRPr lang="en-US" sz="88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648" y="3508361"/>
            <a:ext cx="122192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61DAFC"/>
                </a:solidFill>
                <a:latin typeface="Roboto" charset="0"/>
                <a:ea typeface="Roboto" charset="0"/>
                <a:cs typeface="Roboto" charset="0"/>
              </a:rPr>
              <a:t>Introduction </a:t>
            </a:r>
            <a:r>
              <a:rPr lang="en-US" sz="3200" dirty="0" err="1" smtClean="0">
                <a:solidFill>
                  <a:srgbClr val="61DAFC"/>
                </a:solidFill>
                <a:latin typeface="Roboto" charset="0"/>
                <a:ea typeface="Roboto" charset="0"/>
                <a:cs typeface="Roboto" charset="0"/>
              </a:rPr>
              <a:t>à</a:t>
            </a:r>
            <a:r>
              <a:rPr lang="en-US" sz="3200" dirty="0" smtClean="0">
                <a:solidFill>
                  <a:srgbClr val="61DAFC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3200" dirty="0" err="1" smtClean="0">
                <a:solidFill>
                  <a:srgbClr val="61DAFC"/>
                </a:solidFill>
                <a:latin typeface="Roboto" charset="0"/>
                <a:ea typeface="Roboto" charset="0"/>
                <a:cs typeface="Roboto" charset="0"/>
              </a:rPr>
              <a:t>React.js</a:t>
            </a:r>
            <a:endParaRPr lang="en-US" sz="3200" dirty="0" smtClean="0">
              <a:solidFill>
                <a:srgbClr val="61DAFC"/>
              </a:solidFill>
              <a:latin typeface="Roboto" charset="0"/>
              <a:ea typeface="Roboto" charset="0"/>
              <a:cs typeface="Roboto" charset="0"/>
            </a:endParaRPr>
          </a:p>
          <a:p>
            <a:pPr algn="ctr"/>
            <a:endParaRPr lang="en-US" dirty="0" smtClean="0">
              <a:solidFill>
                <a:srgbClr val="61DAFC"/>
              </a:solidFill>
              <a:latin typeface="Roboto" charset="0"/>
              <a:ea typeface="Roboto" charset="0"/>
              <a:cs typeface="Roboto" charset="0"/>
            </a:endParaRPr>
          </a:p>
          <a:p>
            <a:pPr algn="ctr"/>
            <a:r>
              <a:rPr lang="en-US" sz="2800" i="1" dirty="0" err="1" smtClean="0">
                <a:solidFill>
                  <a:schemeClr val="tx1">
                    <a:lumMod val="85000"/>
                  </a:schemeClr>
                </a:solidFill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800" i="1" dirty="0" smtClean="0">
                <a:solidFill>
                  <a:schemeClr val="tx1">
                    <a:lumMod val="8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i="1" dirty="0" err="1" smtClean="0">
                <a:solidFill>
                  <a:schemeClr val="tx1">
                    <a:lumMod val="85000"/>
                  </a:schemeClr>
                </a:solidFill>
                <a:latin typeface="Roboto" charset="0"/>
                <a:ea typeface="Roboto" charset="0"/>
                <a:cs typeface="Roboto" charset="0"/>
              </a:rPr>
              <a:t>franglais</a:t>
            </a:r>
            <a:endParaRPr lang="en-US" sz="2800" i="1" dirty="0">
              <a:solidFill>
                <a:schemeClr val="tx1">
                  <a:lumMod val="8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48" y="538985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rPr>
              <a:t>Stan </a:t>
            </a:r>
            <a:r>
              <a:rPr lang="en-US" sz="2000" b="1" dirty="0" err="1" smtClean="0">
                <a:solidFill>
                  <a:schemeClr val="tx1">
                    <a:lumMod val="6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rPr>
              <a:t>Chollet</a:t>
            </a:r>
            <a:endParaRPr lang="en-US" sz="2000" b="1" dirty="0" smtClean="0">
              <a:solidFill>
                <a:schemeClr val="tx1">
                  <a:lumMod val="65000"/>
                </a:schemeClr>
              </a:solidFill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/>
            <a:r>
              <a:rPr lang="en-US" sz="2000" dirty="0" err="1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g</a:t>
            </a:r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ithub.com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/</a:t>
            </a:r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tsunammis</a:t>
            </a:r>
            <a:endParaRPr lang="en-US" sz="2000" dirty="0" smtClean="0">
              <a:solidFill>
                <a:schemeClr val="tx1">
                  <a:lumMod val="65000"/>
                </a:schemeClr>
              </a:solidFill>
              <a:latin typeface="Open Sans Light" charset="0"/>
              <a:ea typeface="Open Sans Light" charset="0"/>
              <a:cs typeface="Open Sans Light" charset="0"/>
            </a:endParaRPr>
          </a:p>
          <a:p>
            <a:pPr algn="ctr"/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@</a:t>
            </a:r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tsunammis</a:t>
            </a:r>
            <a:endParaRPr lang="en-US" sz="2000" dirty="0" smtClean="0">
              <a:solidFill>
                <a:schemeClr val="tx1">
                  <a:lumMod val="65000"/>
                </a:schemeClr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060" y="1639620"/>
            <a:ext cx="1881496" cy="188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275169"/>
            <a:ext cx="10052713" cy="160015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Virtual DOM</a:t>
            </a:r>
            <a:endParaRPr 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044452" y="2436673"/>
            <a:ext cx="10052713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Créer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une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description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complète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et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légère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de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l’arbre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des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composants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i="1" dirty="0" smtClean="0">
                <a:latin typeface="Open Sans" charset="0"/>
                <a:ea typeface="Open Sans" charset="0"/>
                <a:cs typeface="Open Sans" charset="0"/>
              </a:rPr>
              <a:t>(Virtual DOM Tree)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Effectue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un diff avec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l’ancienne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description de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l’arbre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lors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des MAJ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Open Sans" charset="0"/>
                <a:ea typeface="Open Sans" charset="0"/>
                <a:cs typeface="Open Sans" charset="0"/>
              </a:rPr>
              <a:t>E</a:t>
            </a:r>
            <a:r>
              <a:rPr lang="fr-FR" sz="2800" dirty="0" err="1" smtClean="0">
                <a:latin typeface="Open Sans" charset="0"/>
                <a:ea typeface="Open Sans" charset="0"/>
                <a:cs typeface="Open Sans" charset="0"/>
              </a:rPr>
              <a:t>ffectue</a:t>
            </a:r>
            <a:r>
              <a:rPr lang="fr-FR" sz="2800" dirty="0" smtClean="0">
                <a:latin typeface="Open Sans" charset="0"/>
                <a:ea typeface="Open Sans" charset="0"/>
                <a:cs typeface="Open Sans" charset="0"/>
              </a:rPr>
              <a:t> le </a:t>
            </a:r>
            <a:r>
              <a:rPr lang="fr-FR" sz="2800" dirty="0">
                <a:latin typeface="Open Sans" charset="0"/>
                <a:ea typeface="Open Sans" charset="0"/>
                <a:cs typeface="Open Sans" charset="0"/>
              </a:rPr>
              <a:t>minimum d’opérations sur le DOM pour refléter l’état du nouveau « Virtual DOM </a:t>
            </a:r>
            <a:r>
              <a:rPr lang="fr-FR" sz="2800" dirty="0" smtClean="0">
                <a:latin typeface="Open Sans" charset="0"/>
                <a:ea typeface="Open Sans" charset="0"/>
                <a:cs typeface="Open Sans" charset="0"/>
              </a:rPr>
              <a:t>» et éviter un nombre élevé de </a:t>
            </a:r>
            <a:r>
              <a:rPr lang="fr-FR" sz="2800" dirty="0" err="1" smtClean="0">
                <a:latin typeface="Open Sans" charset="0"/>
                <a:ea typeface="Open Sans" charset="0"/>
                <a:cs typeface="Open Sans" charset="0"/>
              </a:rPr>
              <a:t>reflow</a:t>
            </a:r>
            <a:r>
              <a:rPr lang="fr-FR" sz="2800" dirty="0" smtClean="0">
                <a:latin typeface="Open Sans" charset="0"/>
                <a:ea typeface="Open Sans" charset="0"/>
                <a:cs typeface="Open Sans" charset="0"/>
              </a:rPr>
              <a:t>.</a:t>
            </a:r>
            <a:endParaRPr lang="fr-FR" sz="2800" dirty="0">
              <a:latin typeface="Open Sans" charset="0"/>
              <a:ea typeface="Open Sans" charset="0"/>
              <a:cs typeface="Open Sans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6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275169"/>
            <a:ext cx="10052713" cy="160015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Imbrication de </a:t>
            </a:r>
            <a:r>
              <a:rPr lang="en-US" b="1" dirty="0" err="1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composants</a:t>
            </a:r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600" b="1" i="1" dirty="0" smtClean="0">
                <a:latin typeface="Open Sans" charset="0"/>
                <a:ea typeface="Open Sans" charset="0"/>
                <a:cs typeface="Open Sans" charset="0"/>
              </a:rPr>
              <a:t>(</a:t>
            </a:r>
            <a:r>
              <a:rPr lang="en-US" sz="3600" b="1" i="1" dirty="0" err="1" smtClean="0">
                <a:latin typeface="Open Sans" charset="0"/>
                <a:ea typeface="Open Sans" charset="0"/>
                <a:cs typeface="Open Sans" charset="0"/>
              </a:rPr>
              <a:t>arbre</a:t>
            </a:r>
            <a:r>
              <a:rPr lang="en-US" sz="3600" b="1" i="1" dirty="0" smtClean="0">
                <a:latin typeface="Open Sans" charset="0"/>
                <a:ea typeface="Open Sans" charset="0"/>
                <a:cs typeface="Open Sans" charset="0"/>
              </a:rPr>
              <a:t>)</a:t>
            </a:r>
            <a:endParaRPr lang="en-US" sz="3200" b="1" i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09" y="1746532"/>
            <a:ext cx="4508500" cy="4787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634" y="2655476"/>
            <a:ext cx="37211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275169"/>
            <a:ext cx="10052713" cy="160015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Virtual DOM</a:t>
            </a:r>
            <a:endParaRPr 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19"/>
          <a:stretch/>
        </p:blipFill>
        <p:spPr>
          <a:xfrm>
            <a:off x="2952958" y="2318196"/>
            <a:ext cx="6235700" cy="33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3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275169"/>
            <a:ext cx="10052713" cy="1600152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Créer</a:t>
            </a:r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 un </a:t>
            </a:r>
            <a:r>
              <a:rPr lang="en-US" b="1" dirty="0" err="1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composant</a:t>
            </a:r>
            <a:endParaRPr 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4452" y="2887893"/>
            <a:ext cx="317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ES5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87065" y="2887893"/>
            <a:ext cx="317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ES6 </a:t>
            </a:r>
            <a:r>
              <a:rPr lang="en-US" dirty="0"/>
              <a:t>/ ECMAScript 2015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52" y="3257225"/>
            <a:ext cx="3721100" cy="1549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65" y="3261574"/>
            <a:ext cx="45085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352442"/>
            <a:ext cx="10052713" cy="160015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Flux des </a:t>
            </a:r>
            <a:r>
              <a:rPr lang="en-US" b="1" dirty="0" err="1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données</a:t>
            </a:r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/>
            </a:r>
            <a:b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</a:br>
            <a:r>
              <a:rPr lang="en-US" sz="3600" dirty="0" smtClean="0">
                <a:latin typeface="Open Sans" charset="0"/>
                <a:ea typeface="Open Sans" charset="0"/>
                <a:cs typeface="Open Sans" charset="0"/>
              </a:rPr>
              <a:t>parents-to-children</a:t>
            </a:r>
            <a:endParaRPr lang="en-US" sz="3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044452" y="2436673"/>
            <a:ext cx="10052713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Les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propriétés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passées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par 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les 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parents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sont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disponibles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à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travers la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propriété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‘props’ du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composant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i="1" dirty="0" smtClean="0">
                <a:latin typeface="Open Sans" charset="0"/>
                <a:ea typeface="Open Sans" charset="0"/>
                <a:cs typeface="Open Sans" charset="0"/>
              </a:rPr>
              <a:t>(</a:t>
            </a:r>
            <a:r>
              <a:rPr lang="en-US" sz="2800" i="1" dirty="0" err="1" smtClean="0">
                <a:latin typeface="Open Sans" charset="0"/>
                <a:ea typeface="Open Sans" charset="0"/>
                <a:cs typeface="Open Sans" charset="0"/>
              </a:rPr>
              <a:t>this.props</a:t>
            </a:r>
            <a:r>
              <a:rPr lang="en-US" sz="2800" i="1" dirty="0" smtClean="0">
                <a:latin typeface="Open Sans" charset="0"/>
                <a:ea typeface="Open Sans" charset="0"/>
                <a:cs typeface="Open Sans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Les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propriétés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sont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immuables</a:t>
            </a: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2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352442"/>
            <a:ext cx="10052713" cy="160015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Flux des </a:t>
            </a:r>
            <a:r>
              <a:rPr lang="en-US" b="1" dirty="0" err="1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données</a:t>
            </a:r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/>
            </a:r>
            <a:b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</a:br>
            <a:r>
              <a:rPr lang="en-US" sz="3600" dirty="0" smtClean="0">
                <a:latin typeface="Open Sans" charset="0"/>
                <a:ea typeface="Open Sans" charset="0"/>
                <a:cs typeface="Open Sans" charset="0"/>
              </a:rPr>
              <a:t>parents-to-children </a:t>
            </a:r>
            <a:r>
              <a:rPr lang="en-US" sz="3600" dirty="0" smtClean="0">
                <a:latin typeface="Open Sans" charset="0"/>
                <a:ea typeface="Open Sans" charset="0"/>
                <a:cs typeface="Open Sans" charset="0"/>
              </a:rPr>
              <a:t>– </a:t>
            </a:r>
            <a:r>
              <a:rPr lang="en-US" sz="3600" dirty="0" err="1" smtClean="0">
                <a:latin typeface="Open Sans" charset="0"/>
                <a:ea typeface="Open Sans" charset="0"/>
                <a:cs typeface="Open Sans" charset="0"/>
              </a:rPr>
              <a:t>L’exemple</a:t>
            </a:r>
            <a:endParaRPr lang="en-US" sz="320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25" y="2037235"/>
            <a:ext cx="4137817" cy="4370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077" y="2641551"/>
            <a:ext cx="43815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352442"/>
            <a:ext cx="10052713" cy="160015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Flux des </a:t>
            </a:r>
            <a:r>
              <a:rPr lang="en-US" b="1" dirty="0" err="1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évènements</a:t>
            </a:r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/>
            </a:r>
            <a:b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</a:br>
            <a:r>
              <a:rPr lang="en-US" sz="3600" dirty="0" smtClean="0">
                <a:latin typeface="Open Sans" charset="0"/>
                <a:ea typeface="Open Sans" charset="0"/>
                <a:cs typeface="Open Sans" charset="0"/>
              </a:rPr>
              <a:t>children-to-parents</a:t>
            </a:r>
            <a:endParaRPr lang="en-US" sz="3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044452" y="2436673"/>
            <a:ext cx="10052713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Les “handlers”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d’évènements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sont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passés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comme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propriété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aux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enfants</a:t>
            </a: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5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352442"/>
            <a:ext cx="10052713" cy="160015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Flux des </a:t>
            </a:r>
            <a:r>
              <a:rPr lang="en-US" b="1" dirty="0" err="1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évènements</a:t>
            </a:r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/>
            </a:r>
            <a:b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</a:br>
            <a:r>
              <a:rPr lang="en-US" sz="3600" dirty="0" smtClean="0">
                <a:latin typeface="Open Sans" charset="0"/>
                <a:ea typeface="Open Sans" charset="0"/>
                <a:cs typeface="Open Sans" charset="0"/>
              </a:rPr>
              <a:t>children-to-parents – </a:t>
            </a:r>
            <a:r>
              <a:rPr lang="en-US" sz="3600" dirty="0" err="1" smtClean="0">
                <a:latin typeface="Open Sans" charset="0"/>
                <a:ea typeface="Open Sans" charset="0"/>
                <a:cs typeface="Open Sans" charset="0"/>
              </a:rPr>
              <a:t>L’exemples</a:t>
            </a:r>
            <a:endParaRPr lang="en-US" sz="320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56" y="2682519"/>
            <a:ext cx="5514536" cy="3177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39" y="2669505"/>
            <a:ext cx="5346868" cy="319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352442"/>
            <a:ext cx="10052713" cy="1600152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Gestion</a:t>
            </a:r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 des </a:t>
            </a:r>
            <a:r>
              <a:rPr lang="en-US" b="1" dirty="0" err="1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états</a:t>
            </a:r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b="1" i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(state)</a:t>
            </a:r>
            <a:endParaRPr lang="en-US" sz="3200" i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044452" y="2436673"/>
            <a:ext cx="10052713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Un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état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est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lié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à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l’instance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du component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Il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est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mutable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Modifiable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depuis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la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méthode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b="1" dirty="0" err="1" smtClean="0">
                <a:latin typeface="Open Sans" charset="0"/>
                <a:ea typeface="Open Sans" charset="0"/>
                <a:cs typeface="Open Sans" charset="0"/>
              </a:rPr>
              <a:t>setState</a:t>
            </a: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20921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21" y="515029"/>
            <a:ext cx="7138809" cy="5855117"/>
          </a:xfrm>
        </p:spPr>
      </p:pic>
    </p:spTree>
    <p:extLst>
      <p:ext uri="{BB962C8B-B14F-4D97-AF65-F5344CB8AC3E}">
        <p14:creationId xmlns:p14="http://schemas.microsoft.com/office/powerpoint/2010/main" val="96943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" y="3343989"/>
            <a:ext cx="12192001" cy="2077824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Une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librarie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pour </a:t>
            </a:r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créer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des UIs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654" y="1845682"/>
            <a:ext cx="1881496" cy="188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078267" cy="160015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Qui fait du </a:t>
            </a:r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React.JS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?</a:t>
            </a:r>
            <a:endParaRPr 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0" t="35065" r="6423" b="36810"/>
          <a:stretch/>
        </p:blipFill>
        <p:spPr>
          <a:xfrm>
            <a:off x="970238" y="4029588"/>
            <a:ext cx="3103810" cy="9916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62" b="35042"/>
          <a:stretch/>
        </p:blipFill>
        <p:spPr>
          <a:xfrm>
            <a:off x="7630127" y="1600151"/>
            <a:ext cx="2732825" cy="975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854" y="3265832"/>
            <a:ext cx="1400935" cy="1400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06" y="5311442"/>
            <a:ext cx="1174482" cy="1174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07" b="34636"/>
          <a:stretch/>
        </p:blipFill>
        <p:spPr>
          <a:xfrm>
            <a:off x="5503303" y="2897901"/>
            <a:ext cx="2743825" cy="9015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21" b="33622"/>
          <a:stretch/>
        </p:blipFill>
        <p:spPr>
          <a:xfrm>
            <a:off x="4863207" y="4800649"/>
            <a:ext cx="2351851" cy="7727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5" t="32710" r="8085" b="33420"/>
          <a:stretch/>
        </p:blipFill>
        <p:spPr>
          <a:xfrm>
            <a:off x="3385414" y="1109400"/>
            <a:ext cx="3316116" cy="12878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9" t="20743" r="13155" b="18817"/>
          <a:stretch/>
        </p:blipFill>
        <p:spPr>
          <a:xfrm>
            <a:off x="8448539" y="5187015"/>
            <a:ext cx="1526795" cy="12363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4" t="22911" r="22947" b="23192"/>
          <a:stretch/>
        </p:blipFill>
        <p:spPr>
          <a:xfrm>
            <a:off x="1627308" y="2087903"/>
            <a:ext cx="1508958" cy="146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0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66" y="2137893"/>
            <a:ext cx="12078267" cy="1600152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demo</a:t>
            </a:r>
            <a:endParaRPr lang="en-US" sz="60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2436673"/>
            <a:ext cx="12192000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algn="ctr"/>
            <a:r>
              <a:rPr lang="en-US" sz="2400" dirty="0">
                <a:latin typeface="Open Sans" charset="0"/>
                <a:ea typeface="Open Sans" charset="0"/>
                <a:cs typeface="Open Sans" charset="0"/>
              </a:rPr>
              <a:t>https://</a:t>
            </a:r>
            <a:r>
              <a:rPr lang="en-US" sz="2400" dirty="0" err="1">
                <a:latin typeface="Open Sans" charset="0"/>
                <a:ea typeface="Open Sans" charset="0"/>
                <a:cs typeface="Open Sans" charset="0"/>
              </a:rPr>
              <a:t>github.com</a:t>
            </a:r>
            <a:r>
              <a:rPr lang="en-US" sz="2400" dirty="0">
                <a:latin typeface="Open Sans" charset="0"/>
                <a:ea typeface="Open Sans" charset="0"/>
                <a:cs typeface="Open Sans" charset="0"/>
              </a:rPr>
              <a:t>/</a:t>
            </a:r>
            <a:r>
              <a:rPr lang="en-US" sz="2400" dirty="0" err="1">
                <a:latin typeface="Open Sans" charset="0"/>
                <a:ea typeface="Open Sans" charset="0"/>
                <a:cs typeface="Open Sans" charset="0"/>
              </a:rPr>
              <a:t>orleans</a:t>
            </a:r>
            <a:r>
              <a:rPr lang="en-US" sz="2400" dirty="0">
                <a:latin typeface="Open Sans" charset="0"/>
                <a:ea typeface="Open Sans" charset="0"/>
                <a:cs typeface="Open Sans" charset="0"/>
              </a:rPr>
              <a:t>-tech/talks-code/tree/master/10-introduction-react-js</a:t>
            </a:r>
            <a:endParaRPr 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66" y="2137893"/>
            <a:ext cx="12078267" cy="1600152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Merci</a:t>
            </a:r>
            <a:endParaRPr lang="en-US" sz="60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2436673"/>
            <a:ext cx="12192000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@</a:t>
            </a:r>
            <a:r>
              <a:rPr lang="en-US" sz="2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tsunammis</a:t>
            </a:r>
            <a:endParaRPr lang="en-US" sz="2800" dirty="0">
              <a:solidFill>
                <a:schemeClr val="tx1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4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051740"/>
            <a:ext cx="12192000" cy="2077824"/>
          </a:xfrm>
        </p:spPr>
        <p:txBody>
          <a:bodyPr/>
          <a:lstStyle/>
          <a:p>
            <a:pPr algn="ctr"/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framework MV* </a:t>
            </a:r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traditionnels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2583" y="3129564"/>
            <a:ext cx="2395470" cy="1043189"/>
          </a:xfrm>
          <a:prstGeom prst="rect">
            <a:avLst/>
          </a:prstGeom>
          <a:noFill/>
          <a:ln>
            <a:solidFill>
              <a:srgbClr val="61D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26667" y="3129565"/>
            <a:ext cx="2395470" cy="1043189"/>
          </a:xfrm>
          <a:prstGeom prst="rect">
            <a:avLst/>
          </a:prstGeom>
          <a:noFill/>
          <a:ln>
            <a:solidFill>
              <a:srgbClr val="61D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0751" y="3129564"/>
            <a:ext cx="2395470" cy="1043189"/>
          </a:xfrm>
          <a:prstGeom prst="rect">
            <a:avLst/>
          </a:prstGeom>
          <a:noFill/>
          <a:ln>
            <a:solidFill>
              <a:srgbClr val="61D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ModelView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14835" y="3129564"/>
            <a:ext cx="2395470" cy="1043189"/>
          </a:xfrm>
          <a:prstGeom prst="rect">
            <a:avLst/>
          </a:prstGeom>
          <a:noFill/>
          <a:ln>
            <a:solidFill>
              <a:srgbClr val="61D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2583" y="4327301"/>
            <a:ext cx="239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39AB3"/>
                </a:solidFill>
              </a:rPr>
              <a:t>Data</a:t>
            </a:r>
            <a:endParaRPr lang="en-US" dirty="0">
              <a:solidFill>
                <a:srgbClr val="439AB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6667" y="4327301"/>
            <a:ext cx="239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439AB3"/>
                </a:solidFill>
              </a:rPr>
              <a:t>Logique</a:t>
            </a:r>
            <a:r>
              <a:rPr lang="en-US" dirty="0" smtClean="0">
                <a:solidFill>
                  <a:srgbClr val="439AB3"/>
                </a:solidFill>
              </a:rPr>
              <a:t> </a:t>
            </a:r>
            <a:r>
              <a:rPr lang="en-US" dirty="0" err="1" smtClean="0">
                <a:solidFill>
                  <a:srgbClr val="439AB3"/>
                </a:solidFill>
              </a:rPr>
              <a:t>d’affichage</a:t>
            </a:r>
            <a:r>
              <a:rPr lang="en-US" dirty="0" smtClean="0">
                <a:solidFill>
                  <a:srgbClr val="439AB3"/>
                </a:solidFill>
              </a:rPr>
              <a:t> (</a:t>
            </a:r>
            <a:r>
              <a:rPr lang="en-US" dirty="0" err="1" smtClean="0">
                <a:solidFill>
                  <a:srgbClr val="439AB3"/>
                </a:solidFill>
              </a:rPr>
              <a:t>js</a:t>
            </a:r>
            <a:r>
              <a:rPr lang="en-US" dirty="0" smtClean="0">
                <a:solidFill>
                  <a:srgbClr val="439AB3"/>
                </a:solidFill>
              </a:rPr>
              <a:t>)</a:t>
            </a:r>
            <a:endParaRPr lang="en-US" dirty="0">
              <a:solidFill>
                <a:srgbClr val="439AB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0751" y="4327301"/>
            <a:ext cx="239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439AB3"/>
                </a:solidFill>
              </a:rPr>
              <a:t>Données</a:t>
            </a:r>
            <a:r>
              <a:rPr lang="en-US" dirty="0" smtClean="0">
                <a:solidFill>
                  <a:srgbClr val="439AB3"/>
                </a:solidFill>
              </a:rPr>
              <a:t> </a:t>
            </a:r>
            <a:r>
              <a:rPr lang="en-US" dirty="0" err="1" smtClean="0">
                <a:solidFill>
                  <a:srgbClr val="439AB3"/>
                </a:solidFill>
              </a:rPr>
              <a:t>adaptées</a:t>
            </a:r>
            <a:endParaRPr lang="en-US" dirty="0">
              <a:solidFill>
                <a:srgbClr val="439AB3"/>
              </a:solidFill>
            </a:endParaRPr>
          </a:p>
          <a:p>
            <a:pPr algn="ctr"/>
            <a:r>
              <a:rPr lang="en-US" dirty="0" err="1" smtClean="0">
                <a:solidFill>
                  <a:srgbClr val="439AB3"/>
                </a:solidFill>
              </a:rPr>
              <a:t>à</a:t>
            </a:r>
            <a:r>
              <a:rPr lang="en-US" dirty="0" smtClean="0">
                <a:solidFill>
                  <a:srgbClr val="439AB3"/>
                </a:solidFill>
              </a:rPr>
              <a:t> la </a:t>
            </a:r>
            <a:r>
              <a:rPr lang="en-US" dirty="0" err="1" smtClean="0">
                <a:solidFill>
                  <a:srgbClr val="439AB3"/>
                </a:solidFill>
              </a:rPr>
              <a:t>vue</a:t>
            </a:r>
            <a:endParaRPr lang="en-US" dirty="0">
              <a:solidFill>
                <a:srgbClr val="439AB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14835" y="4327301"/>
            <a:ext cx="239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39AB3"/>
                </a:solidFill>
              </a:rPr>
              <a:t>Templating (HTML)</a:t>
            </a:r>
            <a:endParaRPr lang="en-US" dirty="0">
              <a:solidFill>
                <a:srgbClr val="439AB3"/>
              </a:solidFill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0" y="4851180"/>
            <a:ext cx="12192000" cy="2077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algn="ctr"/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Controller, </a:t>
            </a:r>
            <a:r>
              <a:rPr lang="en-US" sz="1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ModelView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et View </a:t>
            </a:r>
            <a:r>
              <a:rPr lang="en-US" sz="1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sont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fortements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couplé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,</a:t>
            </a:r>
          </a:p>
          <a:p>
            <a:pPr algn="ctr"/>
            <a:r>
              <a:rPr lang="en-US" sz="1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si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vous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en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changé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un, </a:t>
            </a:r>
            <a:r>
              <a:rPr lang="en-US" sz="1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vous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changez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les 2 </a:t>
            </a:r>
            <a:r>
              <a:rPr lang="en-US" sz="1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autres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.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4" y="1382752"/>
            <a:ext cx="10052713" cy="1600152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Une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approche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par </a:t>
            </a:r>
            <a:r>
              <a:rPr lang="en-US" b="1" dirty="0" err="1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composants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,</a:t>
            </a:r>
            <a:br>
              <a:rPr lang="en-US" b="1" dirty="0" smtClean="0">
                <a:latin typeface="Open Sans" charset="0"/>
                <a:ea typeface="Open Sans" charset="0"/>
                <a:cs typeface="Open Sans" charset="0"/>
              </a:rPr>
            </a:b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non par </a:t>
            </a:r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templates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044453" y="3196527"/>
            <a:ext cx="10052713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Création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d’un </a:t>
            </a:r>
            <a:r>
              <a:rPr lang="en-US" sz="2800" b="1" dirty="0" err="1" smtClean="0">
                <a:latin typeface="Open Sans" charset="0"/>
                <a:ea typeface="Open Sans" charset="0"/>
                <a:cs typeface="Open Sans" charset="0"/>
              </a:rPr>
              <a:t>arbre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de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composants</a:t>
            </a: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La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vue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et la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logique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des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composants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sont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couplés</a:t>
            </a: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Utilisation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de la puissance du JS pour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décrire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l’UI</a:t>
            </a: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1" y="343574"/>
            <a:ext cx="10052713" cy="974502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En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pratique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ça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donne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quoi ?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08" y="1750990"/>
            <a:ext cx="8813800" cy="129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58" y="3822878"/>
            <a:ext cx="3568700" cy="289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3756" y="1381658"/>
            <a:ext cx="398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code </a:t>
            </a:r>
            <a:r>
              <a:rPr lang="en-US" dirty="0" err="1" smtClean="0"/>
              <a:t>React.JS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6021" y="3415722"/>
            <a:ext cx="398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</a:t>
            </a:r>
            <a:r>
              <a:rPr lang="en-US" dirty="0" err="1" smtClean="0"/>
              <a:t>rendu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0210" y="529050"/>
            <a:ext cx="10052713" cy="9745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JSX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à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la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rescousse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148" y="2341807"/>
            <a:ext cx="3568700" cy="289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1361" y="1934651"/>
            <a:ext cx="398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code </a:t>
            </a:r>
            <a:r>
              <a:rPr lang="en-US" dirty="0" err="1" smtClean="0"/>
              <a:t>React.JS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28148" y="1950350"/>
            <a:ext cx="398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</a:t>
            </a:r>
            <a:r>
              <a:rPr lang="en-US" dirty="0" err="1" smtClean="0"/>
              <a:t>rendu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61" y="2341807"/>
            <a:ext cx="64135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9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275169"/>
            <a:ext cx="10052713" cy="160015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JSX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Qu’est-ce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?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044452" y="2436673"/>
            <a:ext cx="9670771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Markup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optionnel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i="1" dirty="0" smtClean="0">
                <a:latin typeface="Open Sans" charset="0"/>
                <a:ea typeface="Open Sans" charset="0"/>
                <a:cs typeface="Open Sans" charset="0"/>
              </a:rPr>
              <a:t>(</a:t>
            </a:r>
            <a:r>
              <a:rPr lang="en-US" sz="2800" i="1" dirty="0" err="1" smtClean="0">
                <a:latin typeface="Open Sans" charset="0"/>
                <a:ea typeface="Open Sans" charset="0"/>
                <a:cs typeface="Open Sans" charset="0"/>
              </a:rPr>
              <a:t>proche</a:t>
            </a:r>
            <a:r>
              <a:rPr lang="en-US" sz="2800" i="1" dirty="0" smtClean="0">
                <a:latin typeface="Open Sans" charset="0"/>
                <a:ea typeface="Open Sans" charset="0"/>
                <a:cs typeface="Open Sans" charset="0"/>
              </a:rPr>
              <a:t> du HTML)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Combine la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simplicité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du HTML et la puissance du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javascript</a:t>
            </a: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Simplifie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la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compréhension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de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l’approche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par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composants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apportée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par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React.js</a:t>
            </a: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1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275169"/>
            <a:ext cx="10052713" cy="16001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Les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bonnes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pratiques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b="1" dirty="0" err="1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classiques</a:t>
            </a:r>
            <a:r>
              <a:rPr lang="en-US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pour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avoir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de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bonnes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perfs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044452" y="2436673"/>
            <a:ext cx="10052713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Éviter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les manipulations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couteuses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sur le DOM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Minimiser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l’accès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au DOM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Mettre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à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jour les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éléments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de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manière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“offline”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avant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d’éffectuer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une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MAJ du DOM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É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viter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de modifier le layout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depuis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le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javascript</a:t>
            </a: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84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0" y="2387305"/>
            <a:ext cx="12192000" cy="16001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React</a:t>
            </a:r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/>
            </a:r>
            <a:b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</a:b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/>
            </a:r>
            <a:br>
              <a:rPr lang="en-US" dirty="0">
                <a:latin typeface="Open Sans" charset="0"/>
                <a:ea typeface="Open Sans" charset="0"/>
                <a:cs typeface="Open Sans" charset="0"/>
              </a:rPr>
            </a:br>
            <a:r>
              <a:rPr lang="en-US" i="1" dirty="0" smtClean="0">
                <a:latin typeface="Open Sans" charset="0"/>
                <a:ea typeface="Open Sans" charset="0"/>
                <a:cs typeface="Open Sans" charset="0"/>
              </a:rPr>
              <a:t>re-render 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la 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page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à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chaque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MAJ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</TotalTime>
  <Words>326</Words>
  <Application>Microsoft Macintosh PowerPoint</Application>
  <PresentationFormat>Widescreen</PresentationFormat>
  <Paragraphs>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Calibri</vt:lpstr>
      <vt:lpstr>Calibri Light</vt:lpstr>
      <vt:lpstr>ITC Avant Garde Std XLt</vt:lpstr>
      <vt:lpstr>Open Sans</vt:lpstr>
      <vt:lpstr>Open Sans Light</vt:lpstr>
      <vt:lpstr>Open Sans Semibold</vt:lpstr>
      <vt:lpstr>Roboto</vt:lpstr>
      <vt:lpstr>Arial</vt:lpstr>
      <vt:lpstr>Custom Design</vt:lpstr>
      <vt:lpstr>PowerPoint Presentation</vt:lpstr>
      <vt:lpstr>Une librarie pour créer des UIs</vt:lpstr>
      <vt:lpstr>framework MV* traditionnels</vt:lpstr>
      <vt:lpstr>Une approche par composants, non par templates</vt:lpstr>
      <vt:lpstr>En pratique ça donne quoi ?</vt:lpstr>
      <vt:lpstr>JSX à la rescousse</vt:lpstr>
      <vt:lpstr>JSX, Qu’est-ce ?</vt:lpstr>
      <vt:lpstr>Les bonnes pratiques classiques pour avoir de bonnes perfs</vt:lpstr>
      <vt:lpstr>React  re-render la page à chaque MAJ</vt:lpstr>
      <vt:lpstr>Virtual DOM</vt:lpstr>
      <vt:lpstr>Imbrication de composants (arbre)</vt:lpstr>
      <vt:lpstr>Virtual DOM</vt:lpstr>
      <vt:lpstr>Créer un composant</vt:lpstr>
      <vt:lpstr>Flux des données parents-to-children</vt:lpstr>
      <vt:lpstr>Flux des données parents-to-children – L’exemple</vt:lpstr>
      <vt:lpstr>Flux des évènements children-to-parents</vt:lpstr>
      <vt:lpstr>Flux des évènements children-to-parents – L’exemples</vt:lpstr>
      <vt:lpstr>Gestion des états (state)</vt:lpstr>
      <vt:lpstr>Workflow</vt:lpstr>
      <vt:lpstr>Qui fait du React.JS ?</vt:lpstr>
      <vt:lpstr>demo</vt:lpstr>
      <vt:lpstr>Merci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Découverte de Node.JS</dc:title>
  <dc:creator>stanislas.chollet@gmail.com</dc:creator>
  <cp:lastModifiedBy>Stanislas CHOLLET</cp:lastModifiedBy>
  <cp:revision>112</cp:revision>
  <dcterms:created xsi:type="dcterms:W3CDTF">2015-03-24T18:40:06Z</dcterms:created>
  <dcterms:modified xsi:type="dcterms:W3CDTF">2016-02-18T12:39:25Z</dcterms:modified>
</cp:coreProperties>
</file>