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0" d="100"/>
          <a:sy n="180" d="100"/>
        </p:scale>
        <p:origin x="-405" y="-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B50B3590-F12F-EAD4-D9BE-3EE5B6E26E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" y="0"/>
            <a:ext cx="9142400" cy="51435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F319798-CD39-BF42-EDE8-5C606A094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01378"/>
            <a:ext cx="6858000" cy="1131094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2E3D5C"/>
                </a:solidFill>
                <a:effectLst>
                  <a:outerShdw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x-none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F83D929-DDEF-12D3-FCCC-C91C2B656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436526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2E3D5C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x-none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3C22F99-8B91-F45B-D0BE-2844BBC6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F7C-42DC-4BE4-895B-C870DA20FE6C}" type="datetimeFigureOut">
              <a:rPr lang="ru-RU" smtClean="0"/>
              <a:pPr/>
              <a:t>15.10.2025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F2BC1D1-8EE6-D131-3752-C53E6061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7C5084F-A566-0FA3-BDA1-04B9628D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E6AC-C196-4901-A6DD-D9EFE24396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273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F50D458-25D8-A029-BB67-2AB01650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663B636A-E124-670C-B85C-153B1C786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B01C245-31CA-0BDE-D373-3171C89E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F7C-42DC-4BE4-895B-C870DA20FE6C}" type="datetimeFigureOut">
              <a:rPr lang="ru-RU" smtClean="0"/>
              <a:pPr/>
              <a:t>15.10.2025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BD8647C-AC7D-FA41-DEE4-33334826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94253DF-3F74-DBA3-14F6-7EBA9A74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E6AC-C196-4901-A6DD-D9EFE24396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2846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7AE6F7FB-421E-4832-FD51-D8B1E5FB4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153617D8-E6AF-5843-70E7-831FA2C3D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C9B7D54-58B3-774F-419E-98E363BF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F7C-42DC-4BE4-895B-C870DA20FE6C}" type="datetimeFigureOut">
              <a:rPr lang="ru-RU" smtClean="0"/>
              <a:pPr/>
              <a:t>15.10.2025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A659C88-4605-9AC4-F902-6E951BE8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0E2F031-08C3-4D8E-5C7D-A859F3F1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E6AC-C196-4901-A6DD-D9EFE24396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895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65FA5AA7-2C78-2D52-53A0-4D8C8D1BEF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" y="0"/>
            <a:ext cx="9142400" cy="51435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26A9292-FC7C-700A-07BD-523A02AF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0785"/>
            <a:ext cx="7886700" cy="4277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1D6479B-34BB-343E-06AF-EF7BCAD1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E43FFB5-4DC0-150B-5BF5-152764A1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F7C-42DC-4BE4-895B-C870DA20FE6C}" type="datetimeFigureOut">
              <a:rPr lang="ru-RU" smtClean="0"/>
              <a:pPr/>
              <a:t>15.10.2025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222E909-00FD-FF4C-BC05-1E375F13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F8780B4-D544-64D7-11F2-BE91C3D0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E6AC-C196-4901-A6DD-D9EFE24396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0557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F1FB867-B19F-E44D-84AB-8F2D24AD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B004813-0180-13C5-42B3-4BE53DC36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2BB186BD-03D2-CA7E-93D0-541533A4E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E836D95-8AAF-CB3F-E27C-5D507366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F7C-42DC-4BE4-895B-C870DA20FE6C}" type="datetimeFigureOut">
              <a:rPr lang="ru-RU" smtClean="0"/>
              <a:pPr/>
              <a:t>15.10.2025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F1E96D1-A528-D517-9B16-0B8DE914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607D2519-451C-66A7-58FA-871DE0D3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E6AC-C196-4901-A6DD-D9EFE24396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7640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7A1E85F-3B0D-328F-4751-3FBEBED7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DA624E3-C7C2-60F0-FE86-47812D2BE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05790D6-D3EB-D900-2B5A-B430EB76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F7C-42DC-4BE4-895B-C870DA20FE6C}" type="datetimeFigureOut">
              <a:rPr lang="ru-RU" smtClean="0"/>
              <a:pPr/>
              <a:t>15.10.2025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1EC50C5-6B7C-B02D-D422-D122675F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1CB1534-C2B1-F0C4-BB06-E117D718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E6AC-C196-4901-A6DD-D9EFE24396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3008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8274C6F-78A3-A4B6-96C8-C7DF1E54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3FFCAE0-0EC9-65C6-BB27-82FB641A3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83D5DDAE-6607-B6F2-3080-5BBA4BB7D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4E931F6B-2094-9363-BC15-55B1EFCB5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6B79C9BC-6CA6-14C9-E4B5-7AFC252AF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3032603F-FB80-426C-1B85-837B0215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F7C-42DC-4BE4-895B-C870DA20FE6C}" type="datetimeFigureOut">
              <a:rPr lang="ru-RU" smtClean="0"/>
              <a:pPr/>
              <a:t>15.10.2025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4DF20EAE-226F-C6AE-DEBB-41CC0369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4E2379B4-5AF5-F073-0C1E-7464737B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E6AC-C196-4901-A6DD-D9EFE24396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8643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809742C-FF75-FB71-0504-B2F6E8D8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F425609C-F1E8-6266-8F16-94CC350B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F7C-42DC-4BE4-895B-C870DA20FE6C}" type="datetimeFigureOut">
              <a:rPr lang="ru-RU" smtClean="0"/>
              <a:pPr/>
              <a:t>15.10.2025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BC562075-7834-8858-BA86-4F63C0F5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84DEBEF-94C9-D5CC-0E3E-077C59AA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E6AC-C196-4901-A6DD-D9EFE24396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6039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D61B7B51-6C8C-329B-5867-8BF0DAC1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F7C-42DC-4BE4-895B-C870DA20FE6C}" type="datetimeFigureOut">
              <a:rPr lang="ru-RU" smtClean="0"/>
              <a:pPr/>
              <a:t>15.10.2025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BE48BACC-3206-A321-3D4C-20D5485C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2381726-C5C9-096D-6C2F-CBAE238B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E6AC-C196-4901-A6DD-D9EFE24396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8125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FE13BD1-5544-95F9-328E-A871A17DF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04C4986-3C12-0364-7550-ADB68F3A6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054016EC-6C7A-9888-6067-A80998561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33CF26C-A9CE-851B-1DB7-6510A291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F7C-42DC-4BE4-895B-C870DA20FE6C}" type="datetimeFigureOut">
              <a:rPr lang="ru-RU" smtClean="0"/>
              <a:pPr/>
              <a:t>15.10.2025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196E7CA-658D-C426-0333-751A43B2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2A8C755-54BC-0EAB-F9A3-9B1A2CA1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E6AC-C196-4901-A6DD-D9EFE24396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4087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2F20125-CE70-9F5B-3692-D455C8E9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E36C1470-E1D0-A70C-66D6-D33CDEC73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EF128367-CB51-37A0-6C60-D4738077C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B08BAE8-2DF2-5DA6-E47C-9AD7A2B4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F7C-42DC-4BE4-895B-C870DA20FE6C}" type="datetimeFigureOut">
              <a:rPr lang="ru-RU" smtClean="0"/>
              <a:pPr/>
              <a:t>15.10.2025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09B4F0B-593D-4726-F17C-D2C009A2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64DBA977-BCF1-1312-F46E-8C8C8754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E6AC-C196-4901-A6DD-D9EFE24396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9472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E8EA9C23-CD30-20CB-8223-091CFA6D139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" y="0"/>
            <a:ext cx="9142400" cy="51435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C7A114-FE2E-1DE2-896D-BA0BF167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372"/>
            <a:ext cx="7886700" cy="42772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x-none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3DCDB6A-8FC0-AE4C-E803-07ED10EF0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D2020EA-A891-2A24-C0C8-3316CD4A2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FF7C-42DC-4BE4-895B-C870DA20FE6C}" type="datetimeFigureOut">
              <a:rPr lang="ru-RU" smtClean="0"/>
              <a:pPr/>
              <a:t>15.10.2025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0D6DFD9-BD8C-1BB6-95F1-D417E8CAD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7A00304-1356-BC12-48C0-C72F4CAB5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FE6AC-C196-4901-A6DD-D9EFE24396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3029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2E3D5C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203598"/>
            <a:ext cx="7772400" cy="2592288"/>
          </a:xfrm>
        </p:spPr>
        <p:txBody>
          <a:bodyPr>
            <a:noAutofit/>
          </a:bodyPr>
          <a:lstStyle/>
          <a:p>
            <a:r>
              <a:rPr lang="ru-RU" sz="5000" b="1" dirty="0">
                <a:solidFill>
                  <a:schemeClr val="tx1"/>
                </a:solidFill>
              </a:rPr>
              <a:t>РАЗРАБОТКА ЭЛЕКТРОННОГО УЧЕБНИКА ПО ФИЗИКЕ</a:t>
            </a:r>
            <a:endParaRPr lang="ru-RU" sz="50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3867894"/>
            <a:ext cx="6400800" cy="50405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Работу выполнил</a:t>
            </a:r>
            <a:r>
              <a:rPr lang="en-US" sz="2400" dirty="0" smtClean="0"/>
              <a:t>: </a:t>
            </a:r>
            <a:r>
              <a:rPr lang="ru-RU" sz="2400" dirty="0" smtClean="0"/>
              <a:t>Созин Илья Алексеевич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1510"/>
            <a:ext cx="915047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35646"/>
            <a:ext cx="9144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Мой </a:t>
            </a:r>
            <a:r>
              <a:rPr lang="ru-RU" dirty="0"/>
              <a:t>проект создал современный электронный учебник, который решает проблемы цифрового образования. Вместо простого переноса текста на экран, мы разработали по-настоящему интерактивный ресурс.</a:t>
            </a:r>
          </a:p>
          <a:p>
            <a:r>
              <a:rPr lang="ru-RU" dirty="0"/>
              <a:t>В качестве практической реализации был создан рабочий прототип учебника физики для 8-го класса. Он </a:t>
            </a:r>
            <a:r>
              <a:rPr lang="ru-RU" dirty="0" smtClean="0"/>
              <a:t>прошел </a:t>
            </a:r>
            <a:r>
              <a:rPr lang="ru-RU" dirty="0"/>
              <a:t>все тесты, подтвердив свою эффективность и соответствие образовательным задачам.</a:t>
            </a:r>
          </a:p>
          <a:p>
            <a:r>
              <a:rPr lang="ru-RU" dirty="0"/>
              <a:t>Мы доказали, что качественный </a:t>
            </a:r>
            <a:r>
              <a:rPr lang="ru-RU" dirty="0" smtClean="0"/>
              <a:t>электронный </a:t>
            </a:r>
            <a:r>
              <a:rPr lang="ru-RU" dirty="0"/>
              <a:t>учебник — это сложный продукт, требующий интеграции грамотного дизайна и надежной программной реализации. Его дальнейшее развитие — это мобильные платформы и новые учебные модули.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2643758"/>
            <a:ext cx="6858000" cy="1131094"/>
          </a:xfrm>
        </p:spPr>
        <p:txBody>
          <a:bodyPr>
            <a:normAutofit/>
          </a:bodyPr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10784"/>
            <a:ext cx="7886700" cy="776789"/>
          </a:xfrm>
        </p:spPr>
        <p:txBody>
          <a:bodyPr>
            <a:noAutofit/>
          </a:bodyPr>
          <a:lstStyle/>
          <a:p>
            <a:pPr algn="l"/>
            <a:r>
              <a:rPr lang="ru-RU" sz="6300" b="1" dirty="0" smtClean="0">
                <a:solidFill>
                  <a:schemeClr val="tx1"/>
                </a:solidFill>
              </a:rPr>
              <a:t>Цель</a:t>
            </a:r>
            <a:endParaRPr lang="ru-RU" sz="63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331640" y="1491630"/>
            <a:ext cx="7776864" cy="3263504"/>
          </a:xfrm>
        </p:spPr>
        <p:txBody>
          <a:bodyPr>
            <a:normAutofit lnSpcReduction="10000"/>
          </a:bodyPr>
          <a:lstStyle/>
          <a:p>
            <a:pPr marL="0" indent="446088" algn="just">
              <a:buNone/>
            </a:pPr>
            <a:r>
              <a:rPr lang="ru-RU" sz="3700" dirty="0" smtClean="0"/>
              <a:t>Создание </a:t>
            </a:r>
            <a:r>
              <a:rPr lang="ru-RU" sz="3700" dirty="0"/>
              <a:t>электронного учебника, который будет соответствовать современным требованиям образовательного процесса, обеспечивая высокую степень вовлеченности и доступности для учеников.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10784"/>
            <a:ext cx="7886700" cy="776789"/>
          </a:xfrm>
        </p:spPr>
        <p:txBody>
          <a:bodyPr>
            <a:noAutofit/>
          </a:bodyPr>
          <a:lstStyle/>
          <a:p>
            <a:pPr algn="l"/>
            <a:r>
              <a:rPr lang="ru-RU" sz="4900" b="1" dirty="0" smtClean="0">
                <a:solidFill>
                  <a:schemeClr val="tx1"/>
                </a:solidFill>
              </a:rPr>
              <a:t>Задачи</a:t>
            </a:r>
            <a:endParaRPr lang="ru-RU" sz="49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87624" y="915566"/>
            <a:ext cx="7848872" cy="3816424"/>
          </a:xfrm>
        </p:spPr>
        <p:txBody>
          <a:bodyPr>
            <a:noAutofit/>
          </a:bodyPr>
          <a:lstStyle/>
          <a:p>
            <a:pPr marL="0" indent="447675" algn="just">
              <a:buNone/>
            </a:pPr>
            <a:r>
              <a:rPr lang="ru-RU" sz="2700" dirty="0" smtClean="0"/>
              <a:t>1</a:t>
            </a:r>
            <a:r>
              <a:rPr lang="ru-RU" sz="2700" dirty="0"/>
              <a:t>. Провести анализ существующих электронных учебников и выявить их сильные и слабые </a:t>
            </a:r>
            <a:r>
              <a:rPr lang="ru-RU" sz="2700" dirty="0" smtClean="0"/>
              <a:t>стороны.</a:t>
            </a:r>
          </a:p>
          <a:p>
            <a:pPr marL="0" indent="269875" algn="just">
              <a:buNone/>
            </a:pPr>
            <a:r>
              <a:rPr lang="ru-RU" sz="2700" dirty="0" smtClean="0"/>
              <a:t>2. Определить структуру и содержание продукта.</a:t>
            </a:r>
          </a:p>
          <a:p>
            <a:pPr marL="0" indent="269875" algn="just">
              <a:buNone/>
            </a:pPr>
            <a:r>
              <a:rPr lang="ru-RU" sz="2700" dirty="0" smtClean="0"/>
              <a:t>3</a:t>
            </a:r>
            <a:r>
              <a:rPr lang="ru-RU" sz="2700" dirty="0"/>
              <a:t>. Разработать интерактивные элементы и задания.</a:t>
            </a:r>
          </a:p>
          <a:p>
            <a:pPr marL="0" indent="269875" algn="just">
              <a:buNone/>
            </a:pPr>
            <a:r>
              <a:rPr lang="ru-RU" sz="2700" dirty="0"/>
              <a:t>4. Создать прототип электронного учебника и протестировать.</a:t>
            </a:r>
          </a:p>
          <a:p>
            <a:pPr marL="0" indent="269875" algn="just">
              <a:buNone/>
            </a:pPr>
            <a:r>
              <a:rPr lang="ru-RU" sz="2700" dirty="0"/>
              <a:t>5. Внести необходимые изменения в финальную версию учебника</a:t>
            </a:r>
            <a:r>
              <a:rPr lang="ru-RU" sz="2700" dirty="0" smtClean="0"/>
              <a:t>.</a:t>
            </a:r>
            <a:endParaRPr lang="ru-RU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7504" y="2004179"/>
            <a:ext cx="28083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Система дистанционного обучения </a:t>
            </a:r>
            <a:r>
              <a:rPr lang="ru-RU" b="1" dirty="0" err="1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Moodle</a:t>
            </a:r>
            <a:r>
              <a:rPr lang="ru-RU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lang="ru-RU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Эта платформа предоставляет возможности для создания курсов и тестирования знаний учащихся. Учителя могут добавлять электронные учебники в свои курсы, что упрощает доступ к информации. </a:t>
            </a:r>
            <a:endParaRPr lang="ru-RU" sz="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300192" y="1995686"/>
            <a:ext cx="2843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Электронная библиотека </a:t>
            </a:r>
            <a:r>
              <a:rPr lang="ru-RU" b="1" dirty="0" err="1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ЛитРес</a:t>
            </a:r>
            <a:r>
              <a:rPr lang="ru-RU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lang="ru-RU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Предлагает обширную библиотеку материалов для самостоятельного изучения, включая книги и учебники по различным предметам</a:t>
            </a:r>
            <a:endParaRPr lang="ru-RU" sz="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131840" y="1995686"/>
            <a:ext cx="30243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Платформа "</a:t>
            </a:r>
            <a:r>
              <a:rPr lang="ru-RU" b="1" dirty="0" err="1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Учи.ру</a:t>
            </a:r>
            <a:r>
              <a:rPr lang="ru-RU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": </a:t>
            </a:r>
            <a:r>
              <a:rPr lang="ru-RU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Включает инструменты для создания и распространения </a:t>
            </a:r>
            <a:r>
              <a:rPr lang="ru-RU" dirty="0" err="1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контента</a:t>
            </a:r>
            <a:r>
              <a:rPr lang="ru-RU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 Платформа поддерживает создание интерактивных учебников с </a:t>
            </a:r>
            <a:r>
              <a:rPr lang="ru-RU" dirty="0" err="1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мультимедийным</a:t>
            </a:r>
            <a:r>
              <a:rPr lang="ru-RU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содержанием.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627534"/>
            <a:ext cx="9108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 smtClean="0">
                <a:latin typeface="+mj-lt"/>
                <a:cs typeface="Times New Roman" pitchFamily="18" charset="0"/>
              </a:rPr>
              <a:t>Популярные платформы для электронных учебников</a:t>
            </a:r>
            <a:endParaRPr lang="ru-RU" sz="3600" b="1" dirty="0" smtClean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05979"/>
            <a:ext cx="8856984" cy="857250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solidFill>
                  <a:schemeClr val="tx1"/>
                </a:solidFill>
              </a:rPr>
              <a:t>Сильные стороны электронных учебников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331640" y="1563638"/>
            <a:ext cx="7560840" cy="3394472"/>
          </a:xfrm>
        </p:spPr>
        <p:txBody>
          <a:bodyPr>
            <a:normAutofit fontScale="92500" lnSpcReduction="20000"/>
          </a:bodyPr>
          <a:lstStyle/>
          <a:p>
            <a:pPr marL="0" lvl="0" indent="357188"/>
            <a:r>
              <a:rPr lang="ru-RU" sz="2800" b="1" dirty="0"/>
              <a:t>Интерактивность:</a:t>
            </a:r>
            <a:r>
              <a:rPr lang="ru-RU" dirty="0"/>
              <a:t> </a:t>
            </a:r>
            <a:r>
              <a:rPr lang="ru-RU" sz="1900" dirty="0" smtClean="0"/>
              <a:t>один </a:t>
            </a:r>
            <a:r>
              <a:rPr lang="ru-RU" sz="1900" dirty="0"/>
              <a:t>из основных плюсов электронных учебников — это возможность взаимодействия с </a:t>
            </a:r>
            <a:r>
              <a:rPr lang="ru-RU" sz="1900" dirty="0" err="1"/>
              <a:t>контентом</a:t>
            </a:r>
            <a:r>
              <a:rPr lang="ru-RU" sz="1900" dirty="0"/>
              <a:t>. Интерактивные задания, викторины и тесты стимулируют учащихся активно участвовать в процессе обучения.</a:t>
            </a:r>
            <a:endParaRPr lang="ru-RU" dirty="0"/>
          </a:p>
          <a:p>
            <a:pPr marL="0" lvl="0" indent="357188"/>
            <a:r>
              <a:rPr lang="ru-RU" sz="2800" b="1" dirty="0"/>
              <a:t>Доступность: </a:t>
            </a:r>
            <a:r>
              <a:rPr lang="ru-RU" dirty="0" smtClean="0"/>
              <a:t>электронные </a:t>
            </a:r>
            <a:r>
              <a:rPr lang="ru-RU" dirty="0"/>
              <a:t>учебники доступны из любой точки мира при наличии подключения к интернету. Это особенно важно для студентов, проживающих в удаленных районах или имеющих ограниченный доступ к библиотекам.</a:t>
            </a:r>
          </a:p>
          <a:p>
            <a:pPr marL="0" lvl="0" indent="357188"/>
            <a:r>
              <a:rPr lang="ru-RU" sz="3000" b="1" dirty="0"/>
              <a:t>Актуальность информации: </a:t>
            </a:r>
            <a:r>
              <a:rPr lang="ru-RU" dirty="0" smtClean="0"/>
              <a:t>легкость </a:t>
            </a:r>
            <a:r>
              <a:rPr lang="ru-RU" dirty="0"/>
              <a:t>обновления материалов позволяет поддерживать их в актуальном состоянии. Преподаватели могут быстро менять информацию в соответствии с изменениями в учебных планах или новыми открытиями в научной области.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05979"/>
            <a:ext cx="8928992" cy="857250"/>
          </a:xfrm>
        </p:spPr>
        <p:txBody>
          <a:bodyPr>
            <a:normAutofit/>
          </a:bodyPr>
          <a:lstStyle/>
          <a:p>
            <a:pPr algn="ctr"/>
            <a:r>
              <a:rPr lang="ru-RU" sz="3800" b="1" dirty="0">
                <a:solidFill>
                  <a:schemeClr val="tx1"/>
                </a:solidFill>
              </a:rPr>
              <a:t>Слабые стороны электронных учебников</a:t>
            </a:r>
            <a:endParaRPr lang="ru-RU" sz="38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87624" y="987574"/>
            <a:ext cx="7704856" cy="3888432"/>
          </a:xfrm>
        </p:spPr>
        <p:txBody>
          <a:bodyPr>
            <a:noAutofit/>
          </a:bodyPr>
          <a:lstStyle/>
          <a:p>
            <a:pPr marL="0" indent="447675" algn="just"/>
            <a:r>
              <a:rPr lang="ru-RU" sz="2400" b="1" dirty="0"/>
              <a:t>Технические </a:t>
            </a:r>
            <a:r>
              <a:rPr lang="ru-RU" sz="2400" b="1" dirty="0" smtClean="0"/>
              <a:t>проблемы: </a:t>
            </a:r>
            <a:r>
              <a:rPr lang="ru-RU" sz="1800" dirty="0" smtClean="0"/>
              <a:t>иногда </a:t>
            </a:r>
            <a:r>
              <a:rPr lang="ru-RU" sz="1800" dirty="0"/>
              <a:t>возникают сбои в работе платформ или несовместимость с определенными устройствами</a:t>
            </a:r>
            <a:r>
              <a:rPr lang="ru-RU" sz="1800" dirty="0" smtClean="0"/>
              <a:t>.</a:t>
            </a:r>
            <a:endParaRPr lang="ru-RU" sz="1800" dirty="0"/>
          </a:p>
          <a:p>
            <a:pPr marL="0" indent="447675" algn="just"/>
            <a:r>
              <a:rPr lang="ru-RU" sz="2400" b="1" dirty="0" smtClean="0"/>
              <a:t>Проблемы </a:t>
            </a:r>
            <a:r>
              <a:rPr lang="ru-RU" sz="2400" b="1" dirty="0"/>
              <a:t>с концентрацией:</a:t>
            </a:r>
            <a:r>
              <a:rPr lang="ru-RU" sz="1800" dirty="0"/>
              <a:t> </a:t>
            </a:r>
            <a:r>
              <a:rPr lang="ru-RU" sz="1800" dirty="0" smtClean="0"/>
              <a:t>виртуальное </a:t>
            </a:r>
            <a:r>
              <a:rPr lang="ru-RU" sz="1800" dirty="0"/>
              <a:t>окружение может отвлекать учащихся от основного материала, так как доступ к интернету открывает множество других ресурсов и развлекательных сайтов.</a:t>
            </a:r>
          </a:p>
          <a:p>
            <a:pPr marL="0" indent="447675" algn="just"/>
            <a:r>
              <a:rPr lang="ru-RU" sz="2400" b="1" dirty="0" smtClean="0"/>
              <a:t>Отсутствие </a:t>
            </a:r>
            <a:r>
              <a:rPr lang="ru-RU" sz="2400" b="1" dirty="0"/>
              <a:t>личного общения с преподавателем: </a:t>
            </a:r>
            <a:r>
              <a:rPr lang="ru-RU" sz="1800" dirty="0" smtClean="0"/>
              <a:t>в </a:t>
            </a:r>
            <a:r>
              <a:rPr lang="ru-RU" sz="1800" dirty="0"/>
              <a:t>отличие от традиционных классов, </a:t>
            </a:r>
            <a:r>
              <a:rPr lang="ru-RU" sz="1800" dirty="0" err="1"/>
              <a:t>онлайн-обучение</a:t>
            </a:r>
            <a:r>
              <a:rPr lang="ru-RU" sz="1800" dirty="0"/>
              <a:t> может снижать уровень взаимодействия между учеником и учителем, что затрудняет получение обратной связи и объяснение трудных моментов.</a:t>
            </a:r>
          </a:p>
          <a:p>
            <a:pPr marL="0" indent="447675" algn="just"/>
            <a:r>
              <a:rPr lang="ru-RU" sz="2400" b="1" dirty="0" smtClean="0"/>
              <a:t>Физическая </a:t>
            </a:r>
            <a:r>
              <a:rPr lang="ru-RU" sz="2400" b="1" dirty="0"/>
              <a:t>нагрузка на зрение: </a:t>
            </a:r>
            <a:r>
              <a:rPr lang="ru-RU" sz="1800" dirty="0" smtClean="0"/>
              <a:t>длительное </a:t>
            </a:r>
            <a:r>
              <a:rPr lang="ru-RU" sz="1800" dirty="0"/>
              <a:t>чтение с экранов может вызывать усталость глаз и другие физические недомогания у учащихся</a:t>
            </a:r>
            <a:r>
              <a:rPr lang="ru-RU" sz="1800" dirty="0" smtClean="0"/>
              <a:t>.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05979"/>
            <a:ext cx="8640960" cy="85725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1"/>
                </a:solidFill>
              </a:rPr>
              <a:t>Этапы разработки цифровых образовательных ресурсов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95537" y="1131590"/>
          <a:ext cx="8280919" cy="37971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4055"/>
                <a:gridCol w="3024337"/>
                <a:gridCol w="4752527"/>
              </a:tblGrid>
              <a:tr h="865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/>
                        <a:t>№ </a:t>
                      </a:r>
                      <a:r>
                        <a:rPr lang="ru-RU" sz="2000" b="1" dirty="0" err="1"/>
                        <a:t>п</a:t>
                      </a:r>
                      <a:r>
                        <a:rPr lang="ru-RU" sz="2000" b="1" dirty="0"/>
                        <a:t>/</a:t>
                      </a:r>
                      <a:r>
                        <a:rPr lang="ru-RU" sz="2000" b="1" dirty="0" err="1"/>
                        <a:t>п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/>
                        <a:t>Этап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/>
                        <a:t>Содержание этапа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4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1.</a:t>
                      </a:r>
                      <a:endParaRPr lang="ru-RU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/>
                        <a:t>Предварительная работа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Формулировка исходной идеи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Оценка существующих элементов</a:t>
                      </a:r>
                      <a:endParaRPr lang="ru-RU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24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2.</a:t>
                      </a:r>
                      <a:endParaRPr lang="ru-RU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/>
                        <a:t>Подготовка содержания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Анализ </a:t>
                      </a:r>
                      <a:r>
                        <a:rPr lang="ru-RU" sz="1800" dirty="0" smtClean="0"/>
                        <a:t>потребностей</a:t>
                      </a:r>
                      <a:r>
                        <a:rPr lang="en-US" sz="1800" dirty="0" smtClean="0"/>
                        <a:t>,c</a:t>
                      </a:r>
                      <a:r>
                        <a:rPr lang="ru-RU" sz="1800" dirty="0" smtClean="0"/>
                        <a:t>оставление плана</a:t>
                      </a:r>
                      <a:endParaRPr lang="ru-RU" sz="1800" dirty="0"/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Выделение главной дидактической </a:t>
                      </a:r>
                      <a:r>
                        <a:rPr lang="ru-RU" sz="1800" dirty="0" smtClean="0"/>
                        <a:t>цели</a:t>
                      </a:r>
                      <a:endParaRPr lang="ru-RU" sz="1800" dirty="0"/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Представление </a:t>
                      </a:r>
                      <a:r>
                        <a:rPr lang="ru-RU" sz="1800" dirty="0"/>
                        <a:t>содержания в форме модулей</a:t>
                      </a:r>
                      <a:endParaRPr lang="ru-RU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7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3.</a:t>
                      </a:r>
                      <a:endParaRPr lang="ru-RU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/>
                        <a:t>Дизайн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Разработка общей концепции</a:t>
                      </a:r>
                      <a:endParaRPr lang="ru-RU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2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4.</a:t>
                      </a:r>
                      <a:endParaRPr lang="ru-RU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/>
                        <a:t>Производство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Программирование содержания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Компоновка готовых материалов в модули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Наладка навигации по продукту</a:t>
                      </a:r>
                      <a:endParaRPr lang="ru-RU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7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5.</a:t>
                      </a:r>
                      <a:endParaRPr lang="ru-RU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/>
                        <a:t>Тестирование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Тестирование и оценка продукта</a:t>
                      </a:r>
                      <a:endParaRPr lang="ru-RU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5486"/>
            <a:ext cx="3395662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 descr="H:\ЗАГРУЗКИ\Python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0"/>
            <a:ext cx="2037854" cy="2037854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91516" y="2139702"/>
            <a:ext cx="4352484" cy="244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Стрелка вправо 6"/>
          <p:cNvSpPr/>
          <p:nvPr/>
        </p:nvSpPr>
        <p:spPr>
          <a:xfrm>
            <a:off x="4067944" y="771550"/>
            <a:ext cx="1584176" cy="576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313</TotalTime>
  <Words>510</Words>
  <Application>Microsoft Office PowerPoint</Application>
  <PresentationFormat>Экран (16:9)</PresentationFormat>
  <Paragraphs>52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Тема1</vt:lpstr>
      <vt:lpstr>РАЗРАБОТКА ЭЛЕКТРОННОГО УЧЕБНИКА ПО ФИЗИКЕ</vt:lpstr>
      <vt:lpstr>Цель</vt:lpstr>
      <vt:lpstr>Задачи</vt:lpstr>
      <vt:lpstr>Слайд 4</vt:lpstr>
      <vt:lpstr>Сильные стороны электронных учебников</vt:lpstr>
      <vt:lpstr>Слабые стороны электронных учебников</vt:lpstr>
      <vt:lpstr>Этапы разработки цифровых образовательных ресурсов</vt:lpstr>
      <vt:lpstr>Слайд 8</vt:lpstr>
      <vt:lpstr>Слайд 9</vt:lpstr>
      <vt:lpstr>Слайд 10</vt:lpstr>
      <vt:lpstr>Слайд 11</vt:lpstr>
      <vt:lpstr>Слайд 12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ЭЛЕКТРОННОГО УЧЕБНИКА ПО ФИЗИКЕ</dc:title>
  <dc:creator>Алексей Созин</dc:creator>
  <cp:lastModifiedBy>Алексей Созин</cp:lastModifiedBy>
  <cp:revision>35</cp:revision>
  <dcterms:created xsi:type="dcterms:W3CDTF">2025-10-14T14:03:37Z</dcterms:created>
  <dcterms:modified xsi:type="dcterms:W3CDTF">2025-10-15T14:26:45Z</dcterms:modified>
</cp:coreProperties>
</file>