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2" r:id="rId2"/>
    <p:sldId id="273" r:id="rId3"/>
    <p:sldId id="274" r:id="rId4"/>
    <p:sldId id="275" r:id="rId5"/>
    <p:sldId id="282" r:id="rId6"/>
    <p:sldId id="276" r:id="rId7"/>
    <p:sldId id="277" r:id="rId8"/>
    <p:sldId id="278" r:id="rId9"/>
    <p:sldId id="281" r:id="rId10"/>
    <p:sldId id="283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5/20/2018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cd/A97335_02/integrate.102/a90297/overview.htm" TargetMode="External"/><Relationship Id="rId3" Type="http://schemas.openxmlformats.org/officeDocument/2006/relationships/hyperlink" Target="https://www.soapui.org/learn/api/soap-vs-rest-api.html" TargetMode="External"/><Relationship Id="rId7" Type="http://schemas.openxmlformats.org/officeDocument/2006/relationships/hyperlink" Target="https://flylib.com/books/en/2.439.1.22/1/" TargetMode="External"/><Relationship Id="rId2" Type="http://schemas.openxmlformats.org/officeDocument/2006/relationships/hyperlink" Target="https://www.tutorialspoint.com/soap/soap_envelop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support/knowledgecenter/en/SSMKHH_9.0.0/com.ibm.etools.mft.doc/ac55780_.htm" TargetMode="External"/><Relationship Id="rId5" Type="http://schemas.openxmlformats.org/officeDocument/2006/relationships/hyperlink" Target="https://www.w3.org/TR/2000/NOTE-SOAP-20000508/" TargetMode="External"/><Relationship Id="rId4" Type="http://schemas.openxmlformats.org/officeDocument/2006/relationships/hyperlink" Target="https://www.w3schools.com/xml/xml_soap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SOAP 3.3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William Simpson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D1BB-D2F2-426C-9987-5F1BD59A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API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95DB24-52C9-4580-9A4F-5B3105D94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605881"/>
            <a:ext cx="4114800" cy="3048000"/>
          </a:xfrm>
        </p:spPr>
      </p:pic>
    </p:spTree>
    <p:extLst>
      <p:ext uri="{BB962C8B-B14F-4D97-AF65-F5344CB8AC3E}">
        <p14:creationId xmlns:p14="http://schemas.microsoft.com/office/powerpoint/2010/main" val="39181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1ABE-3D45-48DE-8BD0-0DDD9BEF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6660-AA3C-4098-8143-1519EE0B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Websites:</a:t>
            </a:r>
          </a:p>
          <a:p>
            <a:pPr lvl="1"/>
            <a:r>
              <a:rPr lang="en-US" sz="2200" dirty="0">
                <a:hlinkClick r:id="rId2"/>
              </a:rPr>
              <a:t>https://www.tutorialspoint.com/soap/soap_envelope.htm</a:t>
            </a:r>
            <a:endParaRPr lang="en-US" sz="2200" dirty="0"/>
          </a:p>
          <a:p>
            <a:pPr lvl="1"/>
            <a:r>
              <a:rPr lang="en-US" sz="2200" dirty="0">
                <a:hlinkClick r:id="rId3"/>
              </a:rPr>
              <a:t>https://www.soapui.org/learn/api/soap-vs-rest-api.html</a:t>
            </a:r>
            <a:endParaRPr lang="en-US" sz="2200" dirty="0"/>
          </a:p>
          <a:p>
            <a:pPr lvl="1"/>
            <a:r>
              <a:rPr lang="en-US" sz="2200" dirty="0">
                <a:hlinkClick r:id="rId4"/>
              </a:rPr>
              <a:t>https://www.w3schools.com/xml/xml_soap.asp</a:t>
            </a:r>
            <a:endParaRPr lang="en-US" sz="2200" dirty="0"/>
          </a:p>
          <a:p>
            <a:pPr lvl="1"/>
            <a:r>
              <a:rPr lang="en-US" sz="2200" dirty="0">
                <a:hlinkClick r:id="rId5"/>
              </a:rPr>
              <a:t>https://www.w3.org/TR/2000/NOTE-SOAP-20000508/</a:t>
            </a:r>
            <a:endParaRPr lang="en-US" sz="2200" dirty="0"/>
          </a:p>
          <a:p>
            <a:pPr lvl="1"/>
            <a:r>
              <a:rPr lang="en-US" sz="2200" dirty="0">
                <a:hlinkClick r:id="rId6"/>
              </a:rPr>
              <a:t>https://www.ibm.com/support/knowledgecenter/en/SSMKHH_9.0.0/com.ibm.etools.mft.doc/ac55780_.htm</a:t>
            </a:r>
            <a:endParaRPr lang="en-US" sz="2200" dirty="0"/>
          </a:p>
          <a:p>
            <a:pPr lvl="1"/>
            <a:r>
              <a:rPr lang="en-US" sz="2200" dirty="0"/>
              <a:t>Images</a:t>
            </a:r>
          </a:p>
          <a:p>
            <a:pPr lvl="1"/>
            <a:r>
              <a:rPr lang="en-US" sz="2200" dirty="0">
                <a:hlinkClick r:id="rId7"/>
              </a:rPr>
              <a:t>https://flylib.com/books/en/2.439.1.22/1/</a:t>
            </a:r>
            <a:endParaRPr lang="en-US" sz="2200" dirty="0"/>
          </a:p>
          <a:p>
            <a:pPr lvl="1"/>
            <a:r>
              <a:rPr lang="en-US" dirty="0">
                <a:hlinkClick r:id="rId8"/>
              </a:rPr>
              <a:t>https://docs.oracle.com/cd/A97335_02/integrate.102/a90297/overview.htm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What is SOAP?</a:t>
            </a:r>
          </a:p>
          <a:p>
            <a:r>
              <a:rPr lang="en-US" dirty="0"/>
              <a:t>Envelopes</a:t>
            </a:r>
          </a:p>
          <a:p>
            <a:r>
              <a:rPr lang="en-US" dirty="0"/>
              <a:t>Headers</a:t>
            </a:r>
          </a:p>
          <a:p>
            <a:r>
              <a:rPr lang="en-US" dirty="0"/>
              <a:t>Faults and Fault Codes</a:t>
            </a:r>
          </a:p>
          <a:p>
            <a:r>
              <a:rPr lang="en-US" dirty="0"/>
              <a:t>End-to-end data flow of a SOAP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7200" y="1097788"/>
            <a:ext cx="109728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3180080"/>
            <a:ext cx="10972800" cy="43891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This weeks’ presentation will discuss what the SoapUI is, and provide information on Envelops, Headers, Faults and Fault-codes and End-to-end data flow within a Soap API.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is an acronym for Simple Object Access Protocol.</a:t>
            </a:r>
          </a:p>
          <a:p>
            <a:r>
              <a:rPr lang="en-US" dirty="0"/>
              <a:t>It is a message protocol that is in some ways similar to REST</a:t>
            </a:r>
          </a:p>
          <a:p>
            <a:r>
              <a:rPr lang="en-US" dirty="0"/>
              <a:t>It is designed for sending information through computer networks.</a:t>
            </a:r>
          </a:p>
          <a:p>
            <a:r>
              <a:rPr lang="en-US" dirty="0"/>
              <a:t>It uses XML as its message architecture.</a:t>
            </a:r>
          </a:p>
          <a:p>
            <a:r>
              <a:rPr lang="en-US" dirty="0"/>
              <a:t>Unlike REST it can be used on protocols other than HTTP, however it can use HTTP.</a:t>
            </a:r>
          </a:p>
          <a:p>
            <a:r>
              <a:rPr lang="en-US" dirty="0"/>
              <a:t>It is language and system independent so it can communicate between multiple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FC31-DAE8-4348-BA7F-351511B4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6440B7-A9E7-404B-9973-E954E580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63" y="1935163"/>
            <a:ext cx="3717473" cy="4389437"/>
          </a:xfrm>
        </p:spPr>
      </p:pic>
    </p:spTree>
    <p:extLst>
      <p:ext uri="{BB962C8B-B14F-4D97-AF65-F5344CB8AC3E}">
        <p14:creationId xmlns:p14="http://schemas.microsoft.com/office/powerpoint/2010/main" val="2274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Envelopes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envelope in SOAP defines the start and end of the message, this way it is known when the whole message has been received</a:t>
            </a:r>
          </a:p>
          <a:p>
            <a:r>
              <a:rPr lang="en-US" dirty="0"/>
              <a:t>The envelope essentially packages the information being sent</a:t>
            </a:r>
          </a:p>
          <a:p>
            <a:r>
              <a:rPr lang="en-US" dirty="0"/>
              <a:t>The envelope is a mandatory portion in each SOAP exchange</a:t>
            </a:r>
          </a:p>
          <a:p>
            <a:r>
              <a:rPr lang="en-US" dirty="0"/>
              <a:t>The envelope contains two child elements, the header and body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Headers are an optional element within a SOAP envelope</a:t>
            </a:r>
          </a:p>
          <a:p>
            <a:r>
              <a:rPr lang="en-US" dirty="0"/>
              <a:t>If it does exist, it is the first declared child after the envelope element</a:t>
            </a:r>
          </a:p>
          <a:p>
            <a:r>
              <a:rPr lang="en-US" dirty="0"/>
              <a:t>It has child elements called “header blocks”</a:t>
            </a:r>
          </a:p>
          <a:p>
            <a:r>
              <a:rPr lang="en-US" dirty="0"/>
              <a:t>Its primary use is to hold information related to its message that can be processed via specific SOAP nodes</a:t>
            </a:r>
          </a:p>
          <a:p>
            <a:r>
              <a:rPr lang="en-US" dirty="0"/>
              <a:t>This allows greater decentralization of the messages, and does not require point-point contact like REST.</a:t>
            </a:r>
          </a:p>
          <a:p>
            <a:r>
              <a:rPr lang="en-US" dirty="0"/>
              <a:t>All child elements must be name-space qualified.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 and Fault 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fault element is an element that sits within the Body element of a SOAP message.</a:t>
            </a:r>
          </a:p>
          <a:p>
            <a:r>
              <a:rPr lang="en-US" dirty="0"/>
              <a:t>It is used to define and identify when an error has occurred, primarily for debugging purposes. It has four sub-elements.</a:t>
            </a:r>
          </a:p>
          <a:p>
            <a:r>
              <a:rPr lang="en-US" dirty="0"/>
              <a:t>It’s sub-elements are the </a:t>
            </a:r>
            <a:r>
              <a:rPr lang="en-US" dirty="0" err="1"/>
              <a:t>faultcode</a:t>
            </a:r>
            <a:r>
              <a:rPr lang="en-US" dirty="0"/>
              <a:t>, </a:t>
            </a:r>
            <a:r>
              <a:rPr lang="en-US" dirty="0" err="1"/>
              <a:t>faultstring</a:t>
            </a:r>
            <a:r>
              <a:rPr lang="en-US" dirty="0"/>
              <a:t>, </a:t>
            </a:r>
            <a:r>
              <a:rPr lang="en-US" dirty="0" err="1"/>
              <a:t>faultactor</a:t>
            </a:r>
            <a:r>
              <a:rPr lang="en-US" dirty="0"/>
              <a:t> and detail.</a:t>
            </a:r>
          </a:p>
          <a:p>
            <a:r>
              <a:rPr lang="en-US" dirty="0"/>
              <a:t>The </a:t>
            </a:r>
            <a:r>
              <a:rPr lang="en-US" dirty="0" err="1"/>
              <a:t>faultcode</a:t>
            </a:r>
            <a:r>
              <a:rPr lang="en-US" dirty="0"/>
              <a:t> attempts to identify what the fault is through an algorithmic process, and the </a:t>
            </a:r>
            <a:r>
              <a:rPr lang="en-US" dirty="0" err="1"/>
              <a:t>faultstring</a:t>
            </a:r>
            <a:r>
              <a:rPr lang="en-US" dirty="0"/>
              <a:t> turns it into something legible for humans.</a:t>
            </a:r>
          </a:p>
          <a:p>
            <a:r>
              <a:rPr lang="en-US" dirty="0"/>
              <a:t>The </a:t>
            </a:r>
            <a:r>
              <a:rPr lang="en-US" dirty="0" err="1"/>
              <a:t>faultactor</a:t>
            </a:r>
            <a:r>
              <a:rPr lang="en-US" dirty="0"/>
              <a:t> indicates where the fault happened, and who caused it.</a:t>
            </a:r>
          </a:p>
          <a:p>
            <a:r>
              <a:rPr lang="en-US" dirty="0"/>
              <a:t>The detail element only carries error information that occurs inside the body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C9BF-5A68-4F0F-9F31-39169EAE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End-to-end data flow of a SOAP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D3B1F-2F48-45FE-B678-FF6A87FAB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is structured inside of the SOAP envelope</a:t>
            </a:r>
          </a:p>
          <a:p>
            <a:r>
              <a:rPr lang="en-US" dirty="0"/>
              <a:t>The SOAP envelope is sent along a protocol which follows its’ message path.</a:t>
            </a:r>
          </a:p>
          <a:p>
            <a:r>
              <a:rPr lang="en-US" dirty="0"/>
              <a:t>This could travel directly or bounce around nodes along the way</a:t>
            </a:r>
          </a:p>
          <a:p>
            <a:r>
              <a:rPr lang="en-US" dirty="0"/>
              <a:t>The receiving application will then identify everything within the message meant for the application</a:t>
            </a:r>
          </a:p>
          <a:p>
            <a:r>
              <a:rPr lang="en-US" dirty="0"/>
              <a:t>Verify that all mandatory elements are supported and then process them. </a:t>
            </a:r>
          </a:p>
          <a:p>
            <a:r>
              <a:rPr lang="en-US" dirty="0"/>
              <a:t>If there is an error at some point then a Fault and Fault codes will be generated and sent back.</a:t>
            </a:r>
          </a:p>
        </p:txBody>
      </p:sp>
    </p:spTree>
    <p:extLst>
      <p:ext uri="{BB962C8B-B14F-4D97-AF65-F5344CB8AC3E}">
        <p14:creationId xmlns:p14="http://schemas.microsoft.com/office/powerpoint/2010/main" val="230650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5952</TotalTime>
  <Words>599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Palatino Linotype</vt:lpstr>
      <vt:lpstr>Wingdings 2</vt:lpstr>
      <vt:lpstr>Presentation on brainstorming</vt:lpstr>
      <vt:lpstr>SOAP 3.3</vt:lpstr>
      <vt:lpstr>Table of Contents</vt:lpstr>
      <vt:lpstr>Overview</vt:lpstr>
      <vt:lpstr>What is SOAP?</vt:lpstr>
      <vt:lpstr>SOAP Structure</vt:lpstr>
      <vt:lpstr>Envelopes</vt:lpstr>
      <vt:lpstr>Headers</vt:lpstr>
      <vt:lpstr>Faults and Fault Codes</vt:lpstr>
      <vt:lpstr>End-to-end data flow of a SOAP API</vt:lpstr>
      <vt:lpstr>SOAP API Visualization</vt:lpstr>
      <vt:lpstr>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William</dc:creator>
  <cp:lastModifiedBy>William</cp:lastModifiedBy>
  <cp:revision>52</cp:revision>
  <dcterms:created xsi:type="dcterms:W3CDTF">2018-05-02T22:47:59Z</dcterms:created>
  <dcterms:modified xsi:type="dcterms:W3CDTF">2018-05-21T02:43:34Z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