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72" r:id="rId2"/>
    <p:sldId id="273" r:id="rId3"/>
    <p:sldId id="274" r:id="rId4"/>
    <p:sldId id="275" r:id="rId5"/>
    <p:sldId id="282" r:id="rId6"/>
    <p:sldId id="276" r:id="rId7"/>
    <p:sldId id="277" r:id="rId8"/>
    <p:sldId id="283" r:id="rId9"/>
    <p:sldId id="278"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6/10/2018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6/10/2018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6/10/2018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6/10/2018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6/10/2018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6/10/2018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6/10/2018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6/10/2018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6/10/2018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6/10/2018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6/10/2018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6/10/2018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6/10/2018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microservices.techtarget.com/definition/REST-representational-state-transfer" TargetMode="External"/><Relationship Id="rId2" Type="http://schemas.openxmlformats.org/officeDocument/2006/relationships/hyperlink" Target="https://restfulapi.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REST 6.2</a:t>
            </a:r>
          </a:p>
        </p:txBody>
      </p:sp>
      <p:sp>
        <p:nvSpPr>
          <p:cNvPr id="5" name="Subtitle 4"/>
          <p:cNvSpPr>
            <a:spLocks noGrp="1"/>
          </p:cNvSpPr>
          <p:nvPr>
            <p:ph type="subTitle" idx="1"/>
          </p:nvPr>
        </p:nvSpPr>
        <p:spPr/>
        <p:txBody>
          <a:bodyPr/>
          <a:lstStyle/>
          <a:p>
            <a:r>
              <a:rPr lang="en-US" dirty="0"/>
              <a:t>By William Simpson</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ABE-3D45-48DE-8BD0-0DDD9BEFF974}"/>
              </a:ext>
            </a:extLst>
          </p:cNvPr>
          <p:cNvSpPr>
            <a:spLocks noGrp="1"/>
          </p:cNvSpPr>
          <p:nvPr>
            <p:ph type="title"/>
          </p:nvPr>
        </p:nvSpPr>
        <p:spPr/>
        <p:txBody>
          <a:bodyPr/>
          <a:lstStyle/>
          <a:p>
            <a:r>
              <a:rPr lang="en-US" dirty="0"/>
              <a:t> Resources</a:t>
            </a:r>
          </a:p>
        </p:txBody>
      </p:sp>
      <p:sp>
        <p:nvSpPr>
          <p:cNvPr id="3" name="Content Placeholder 2">
            <a:extLst>
              <a:ext uri="{FF2B5EF4-FFF2-40B4-BE49-F238E27FC236}">
                <a16:creationId xmlns:a16="http://schemas.microsoft.com/office/drawing/2014/main" id="{499C6660-AA3C-4098-8143-1519EE0B6662}"/>
              </a:ext>
            </a:extLst>
          </p:cNvPr>
          <p:cNvSpPr>
            <a:spLocks noGrp="1"/>
          </p:cNvSpPr>
          <p:nvPr>
            <p:ph idx="1"/>
          </p:nvPr>
        </p:nvSpPr>
        <p:spPr/>
        <p:txBody>
          <a:bodyPr>
            <a:normAutofit/>
          </a:bodyPr>
          <a:lstStyle/>
          <a:p>
            <a:r>
              <a:rPr lang="en-US" sz="2200" dirty="0"/>
              <a:t>Book:</a:t>
            </a:r>
          </a:p>
          <a:p>
            <a:r>
              <a:rPr lang="en-US" sz="1600" dirty="0"/>
              <a:t>Amundsen, M. &amp; Richardson, L. (2013). RESTful Web APIs. O’Reilly Media, Inc. Sebastopol, CA.</a:t>
            </a:r>
          </a:p>
          <a:p>
            <a:endParaRPr lang="en-US" sz="2200" dirty="0"/>
          </a:p>
          <a:p>
            <a:endParaRPr lang="en-US" sz="2200"/>
          </a:p>
          <a:p>
            <a:r>
              <a:rPr lang="en-US" sz="2200" dirty="0"/>
              <a:t>Websites:</a:t>
            </a:r>
          </a:p>
          <a:p>
            <a:pPr lvl="1"/>
            <a:r>
              <a:rPr lang="en-US" sz="2200" dirty="0">
                <a:hlinkClick r:id="rId2"/>
              </a:rPr>
              <a:t>https://restfulapi.net/</a:t>
            </a:r>
            <a:endParaRPr lang="en-US" sz="2200" dirty="0"/>
          </a:p>
          <a:p>
            <a:pPr lvl="1"/>
            <a:r>
              <a:rPr lang="en-US" sz="2200" dirty="0">
                <a:hlinkClick r:id="rId3"/>
              </a:rPr>
              <a:t>https://searchmicroservices.techtarget.com/definition/REST-representational-state-transfer</a:t>
            </a:r>
            <a:endParaRPr lang="en-US" sz="2200" dirty="0"/>
          </a:p>
        </p:txBody>
      </p:sp>
    </p:spTree>
    <p:extLst>
      <p:ext uri="{BB962C8B-B14F-4D97-AF65-F5344CB8AC3E}">
        <p14:creationId xmlns:p14="http://schemas.microsoft.com/office/powerpoint/2010/main" val="50064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2" name="Content Placeholder 1"/>
          <p:cNvSpPr>
            <a:spLocks noGrp="1"/>
          </p:cNvSpPr>
          <p:nvPr>
            <p:ph idx="1"/>
          </p:nvPr>
        </p:nvSpPr>
        <p:spPr/>
        <p:txBody>
          <a:bodyPr/>
          <a:lstStyle/>
          <a:p>
            <a:r>
              <a:rPr lang="en-US" dirty="0"/>
              <a:t>Overview</a:t>
            </a:r>
          </a:p>
          <a:p>
            <a:r>
              <a:rPr lang="en-US" dirty="0"/>
              <a:t>Business Use Case</a:t>
            </a:r>
          </a:p>
          <a:p>
            <a:r>
              <a:rPr lang="en-US" dirty="0"/>
              <a:t>Identify the ROI</a:t>
            </a:r>
          </a:p>
          <a:p>
            <a:r>
              <a:rPr lang="en-US" dirty="0"/>
              <a:t>The 7 step-design</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7200" y="1097788"/>
            <a:ext cx="10972800" cy="1143000"/>
          </a:xfrm>
        </p:spPr>
        <p:txBody>
          <a:bodyPr/>
          <a:lstStyle/>
          <a:p>
            <a:r>
              <a:rPr lang="en-US" dirty="0"/>
              <a:t>Overview</a:t>
            </a:r>
          </a:p>
        </p:txBody>
      </p:sp>
      <p:sp>
        <p:nvSpPr>
          <p:cNvPr id="2" name="Content Placeholder 1"/>
          <p:cNvSpPr>
            <a:spLocks noGrp="1"/>
          </p:cNvSpPr>
          <p:nvPr>
            <p:ph idx="1"/>
          </p:nvPr>
        </p:nvSpPr>
        <p:spPr>
          <a:xfrm>
            <a:off x="609600" y="3180080"/>
            <a:ext cx="10972800" cy="4389120"/>
          </a:xfrm>
        </p:spPr>
        <p:txBody>
          <a:bodyPr/>
          <a:lstStyle/>
          <a:p>
            <a:pPr marL="0" indent="0" algn="ctr">
              <a:buNone/>
            </a:pPr>
            <a:r>
              <a:rPr lang="en-US" dirty="0"/>
              <a:t>This weeks’ presentation will go into the process behind designing an API. It will address the business use case, the investment return for creating an API and the classic 7-step design which details a framework to begin designing your own API from scratch.</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API background</a:t>
            </a:r>
          </a:p>
        </p:txBody>
      </p:sp>
      <p:sp>
        <p:nvSpPr>
          <p:cNvPr id="2" name="Content Placeholder 1"/>
          <p:cNvSpPr>
            <a:spLocks noGrp="1"/>
          </p:cNvSpPr>
          <p:nvPr>
            <p:ph idx="1"/>
          </p:nvPr>
        </p:nvSpPr>
        <p:spPr/>
        <p:txBody>
          <a:bodyPr/>
          <a:lstStyle/>
          <a:p>
            <a:r>
              <a:rPr lang="en-US" dirty="0"/>
              <a:t>The purpose of the API that we will be designing, will be to engage users with books that they might like and haven’t read yet. The API will pull data from the New York Times book list, specifically the most read books section. The purpose of this will be to match users known book preferences with most read books in the same genres, thus introducing them to statistically well received books that they might not yet have read.</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FC31-DAE8-4348-BA7F-351511B49267}"/>
              </a:ext>
            </a:extLst>
          </p:cNvPr>
          <p:cNvSpPr>
            <a:spLocks noGrp="1"/>
          </p:cNvSpPr>
          <p:nvPr>
            <p:ph type="title"/>
          </p:nvPr>
        </p:nvSpPr>
        <p:spPr/>
        <p:txBody>
          <a:bodyPr/>
          <a:lstStyle/>
          <a:p>
            <a:r>
              <a:rPr lang="en-US" dirty="0"/>
              <a:t>The ROI</a:t>
            </a:r>
          </a:p>
        </p:txBody>
      </p:sp>
      <p:sp>
        <p:nvSpPr>
          <p:cNvPr id="4" name="Content Placeholder 3">
            <a:extLst>
              <a:ext uri="{FF2B5EF4-FFF2-40B4-BE49-F238E27FC236}">
                <a16:creationId xmlns:a16="http://schemas.microsoft.com/office/drawing/2014/main" id="{BD4D677C-A90C-449C-BAE0-23492B64C74F}"/>
              </a:ext>
            </a:extLst>
          </p:cNvPr>
          <p:cNvSpPr>
            <a:spLocks noGrp="1"/>
          </p:cNvSpPr>
          <p:nvPr>
            <p:ph idx="1"/>
          </p:nvPr>
        </p:nvSpPr>
        <p:spPr/>
        <p:txBody>
          <a:bodyPr/>
          <a:lstStyle/>
          <a:p>
            <a:r>
              <a:rPr lang="en-US" dirty="0"/>
              <a:t>The Return on Investment with our API will come from generating new book purchases and affiliate revenue by suggesting well liked books to users. The users will have options to access the books through affiliate links only, to maximize profit.</a:t>
            </a:r>
          </a:p>
        </p:txBody>
      </p:sp>
    </p:spTree>
    <p:extLst>
      <p:ext uri="{BB962C8B-B14F-4D97-AF65-F5344CB8AC3E}">
        <p14:creationId xmlns:p14="http://schemas.microsoft.com/office/powerpoint/2010/main" val="2274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7-step design process</a:t>
            </a:r>
          </a:p>
        </p:txBody>
      </p:sp>
      <p:sp>
        <p:nvSpPr>
          <p:cNvPr id="2" name="Content Placeholder 1"/>
          <p:cNvSpPr>
            <a:spLocks noGrp="1"/>
          </p:cNvSpPr>
          <p:nvPr>
            <p:ph idx="1"/>
          </p:nvPr>
        </p:nvSpPr>
        <p:spPr/>
        <p:txBody>
          <a:bodyPr/>
          <a:lstStyle/>
          <a:p>
            <a:r>
              <a:rPr lang="en-US" dirty="0"/>
              <a:t>1. List what information that the API will need to get or put.</a:t>
            </a:r>
          </a:p>
          <a:p>
            <a:r>
              <a:rPr lang="en-US" dirty="0"/>
              <a:t>2.  Create a diagram that shows the state transitions that will occur within the API</a:t>
            </a:r>
          </a:p>
          <a:p>
            <a:r>
              <a:rPr lang="en-US" dirty="0"/>
              <a:t>3. Reconcile the data names so that they match</a:t>
            </a:r>
          </a:p>
          <a:p>
            <a:r>
              <a:rPr lang="en-US" dirty="0"/>
              <a:t>4. Implement or create a media type to be used by the API</a:t>
            </a:r>
          </a:p>
          <a:p>
            <a:r>
              <a:rPr lang="en-US" dirty="0"/>
              <a:t>5. Document the created application semantics.</a:t>
            </a:r>
          </a:p>
          <a:p>
            <a:r>
              <a:rPr lang="en-US" dirty="0"/>
              <a:t>6. write and create your API design through an HTTP server</a:t>
            </a:r>
          </a:p>
          <a:p>
            <a:r>
              <a:rPr lang="en-US" dirty="0"/>
              <a:t>7. Publish the API endpoint</a:t>
            </a:r>
          </a:p>
          <a:p>
            <a:pPr marL="0" indent="0">
              <a:buNone/>
            </a:pPr>
            <a:endParaRPr lang="en-US"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 step design</a:t>
            </a:r>
          </a:p>
        </p:txBody>
      </p:sp>
      <p:sp>
        <p:nvSpPr>
          <p:cNvPr id="2" name="Content Placeholder 1"/>
          <p:cNvSpPr>
            <a:spLocks noGrp="1"/>
          </p:cNvSpPr>
          <p:nvPr>
            <p:ph idx="1"/>
          </p:nvPr>
        </p:nvSpPr>
        <p:spPr/>
        <p:txBody>
          <a:bodyPr>
            <a:normAutofit/>
          </a:bodyPr>
          <a:lstStyle/>
          <a:p>
            <a:r>
              <a:rPr lang="en-US" dirty="0"/>
              <a:t>1. The Semantic Descriptors (all the information)</a:t>
            </a:r>
          </a:p>
          <a:p>
            <a:pPr lvl="1"/>
            <a:r>
              <a:rPr lang="en-US" dirty="0"/>
              <a:t>List of Books</a:t>
            </a:r>
          </a:p>
          <a:p>
            <a:pPr lvl="1"/>
            <a:r>
              <a:rPr lang="en-US" dirty="0"/>
              <a:t>Book</a:t>
            </a:r>
          </a:p>
          <a:p>
            <a:pPr lvl="1"/>
            <a:r>
              <a:rPr lang="en-US" dirty="0"/>
              <a:t>Book Information</a:t>
            </a:r>
          </a:p>
          <a:p>
            <a:pPr lvl="1"/>
            <a:r>
              <a:rPr lang="en-US" dirty="0"/>
              <a:t>Name of Book</a:t>
            </a:r>
          </a:p>
          <a:p>
            <a:pPr lvl="1"/>
            <a:r>
              <a:rPr lang="en-US" dirty="0"/>
              <a:t>Rank of Book</a:t>
            </a:r>
          </a:p>
          <a:p>
            <a:pPr lvl="1"/>
            <a:r>
              <a:rPr lang="en-US" dirty="0"/>
              <a:t>If-Read Book</a:t>
            </a:r>
          </a:p>
          <a:p>
            <a:endParaRPr lang="en-US" dirty="0"/>
          </a:p>
          <a:p>
            <a:endParaRPr lang="en-US" dirty="0"/>
          </a:p>
          <a:p>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2394-C609-4272-AB12-1D0DB0105922}"/>
              </a:ext>
            </a:extLst>
          </p:cNvPr>
          <p:cNvSpPr>
            <a:spLocks noGrp="1"/>
          </p:cNvSpPr>
          <p:nvPr>
            <p:ph type="title"/>
          </p:nvPr>
        </p:nvSpPr>
        <p:spPr>
          <a:xfrm>
            <a:off x="1507222" y="256488"/>
            <a:ext cx="10972800" cy="1143000"/>
          </a:xfrm>
        </p:spPr>
        <p:txBody>
          <a:bodyPr/>
          <a:lstStyle/>
          <a:p>
            <a:r>
              <a:rPr lang="en-US" dirty="0"/>
              <a:t>7-step design</a:t>
            </a:r>
          </a:p>
        </p:txBody>
      </p:sp>
      <p:pic>
        <p:nvPicPr>
          <p:cNvPr id="4" name="Picture 3">
            <a:extLst>
              <a:ext uri="{FF2B5EF4-FFF2-40B4-BE49-F238E27FC236}">
                <a16:creationId xmlns:a16="http://schemas.microsoft.com/office/drawing/2014/main" id="{485C3761-CBF9-475D-96C7-ADA5A93CD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925" y="1592435"/>
            <a:ext cx="7992590" cy="4925112"/>
          </a:xfrm>
          <a:prstGeom prst="rect">
            <a:avLst/>
          </a:prstGeom>
        </p:spPr>
      </p:pic>
      <p:sp>
        <p:nvSpPr>
          <p:cNvPr id="7" name="Content Placeholder 1">
            <a:extLst>
              <a:ext uri="{FF2B5EF4-FFF2-40B4-BE49-F238E27FC236}">
                <a16:creationId xmlns:a16="http://schemas.microsoft.com/office/drawing/2014/main" id="{BC09DBC0-97C4-42AE-B4EF-997B0E601708}"/>
              </a:ext>
            </a:extLst>
          </p:cNvPr>
          <p:cNvSpPr>
            <a:spLocks noGrp="1"/>
          </p:cNvSpPr>
          <p:nvPr>
            <p:ph idx="1"/>
          </p:nvPr>
        </p:nvSpPr>
        <p:spPr>
          <a:xfrm>
            <a:off x="470842" y="2932860"/>
            <a:ext cx="4218604" cy="1303579"/>
          </a:xfrm>
        </p:spPr>
        <p:txBody>
          <a:bodyPr>
            <a:normAutofit/>
          </a:bodyPr>
          <a:lstStyle/>
          <a:p>
            <a:pPr marL="0" indent="0">
              <a:buNone/>
            </a:pPr>
            <a:r>
              <a:rPr lang="en-US" dirty="0"/>
              <a:t>2. State Diagram</a:t>
            </a:r>
          </a:p>
        </p:txBody>
      </p:sp>
    </p:spTree>
    <p:extLst>
      <p:ext uri="{BB962C8B-B14F-4D97-AF65-F5344CB8AC3E}">
        <p14:creationId xmlns:p14="http://schemas.microsoft.com/office/powerpoint/2010/main" val="379609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7-step design</a:t>
            </a:r>
          </a:p>
        </p:txBody>
      </p:sp>
      <p:sp>
        <p:nvSpPr>
          <p:cNvPr id="2" name="Content Placeholder 1"/>
          <p:cNvSpPr>
            <a:spLocks noGrp="1"/>
          </p:cNvSpPr>
          <p:nvPr>
            <p:ph idx="1"/>
          </p:nvPr>
        </p:nvSpPr>
        <p:spPr/>
        <p:txBody>
          <a:bodyPr>
            <a:normAutofit fontScale="85000" lnSpcReduction="10000"/>
          </a:bodyPr>
          <a:lstStyle/>
          <a:p>
            <a:r>
              <a:rPr lang="en-US" dirty="0"/>
              <a:t>3. Reconcile Names</a:t>
            </a:r>
          </a:p>
          <a:p>
            <a:pPr lvl="1"/>
            <a:r>
              <a:rPr lang="en-US" dirty="0"/>
              <a:t>Here we would reconcile any names with the media type we were going to choose.</a:t>
            </a:r>
          </a:p>
          <a:p>
            <a:r>
              <a:rPr lang="en-US" dirty="0"/>
              <a:t>4.Media Type</a:t>
            </a:r>
          </a:p>
          <a:p>
            <a:pPr lvl="1"/>
            <a:r>
              <a:rPr lang="en-US" dirty="0"/>
              <a:t>The media type used will be JSON to pass the data.</a:t>
            </a:r>
          </a:p>
          <a:p>
            <a:r>
              <a:rPr lang="en-US" dirty="0"/>
              <a:t>5.Write the Profile</a:t>
            </a:r>
          </a:p>
          <a:p>
            <a:pPr lvl="1"/>
            <a:r>
              <a:rPr lang="en-US" dirty="0"/>
              <a:t>The profile describes the link relations and semantic descriptors, and where they go.</a:t>
            </a:r>
          </a:p>
          <a:p>
            <a:r>
              <a:rPr lang="en-US" dirty="0"/>
              <a:t>6. Implementation</a:t>
            </a:r>
          </a:p>
          <a:p>
            <a:pPr lvl="1"/>
            <a:r>
              <a:rPr lang="en-US" dirty="0"/>
              <a:t>In this phase we would actually implement the state diagram and profile and write the code that would get and give the information.</a:t>
            </a:r>
          </a:p>
          <a:p>
            <a:r>
              <a:rPr lang="en-US" dirty="0"/>
              <a:t>7.Publication</a:t>
            </a:r>
          </a:p>
          <a:p>
            <a:pPr lvl="1"/>
            <a:r>
              <a:rPr lang="en-US" dirty="0"/>
              <a:t>Once you’ve finished up the API, then you’ll get a domain the publish it on with explaining documentation.</a:t>
            </a:r>
          </a:p>
          <a:p>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5789</TotalTime>
  <Words>409</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Palatino Linotype</vt:lpstr>
      <vt:lpstr>Wingdings 2</vt:lpstr>
      <vt:lpstr>Presentation on brainstorming</vt:lpstr>
      <vt:lpstr>REST 6.2</vt:lpstr>
      <vt:lpstr>Table of Contents</vt:lpstr>
      <vt:lpstr>Overview</vt:lpstr>
      <vt:lpstr>The API background</vt:lpstr>
      <vt:lpstr>The ROI</vt:lpstr>
      <vt:lpstr>The 7-step design process</vt:lpstr>
      <vt:lpstr>7- step design</vt:lpstr>
      <vt:lpstr>7-step design</vt:lpstr>
      <vt:lpstr>7-step design</vt:lpstr>
      <vt:lpst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William</dc:creator>
  <cp:lastModifiedBy>William</cp:lastModifiedBy>
  <cp:revision>46</cp:revision>
  <dcterms:created xsi:type="dcterms:W3CDTF">2018-05-02T22:47:59Z</dcterms:created>
  <dcterms:modified xsi:type="dcterms:W3CDTF">2018-06-10T22:14:29Z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