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handoutMasterIdLst>
    <p:handoutMasterId r:id="rId13"/>
  </p:handoutMasterIdLst>
  <p:sldIdLst>
    <p:sldId id="256" r:id="rId2"/>
    <p:sldId id="257" r:id="rId3"/>
    <p:sldId id="277" r:id="rId4"/>
    <p:sldId id="270" r:id="rId5"/>
    <p:sldId id="271" r:id="rId6"/>
    <p:sldId id="272" r:id="rId7"/>
    <p:sldId id="273" r:id="rId8"/>
    <p:sldId id="274" r:id="rId9"/>
    <p:sldId id="275" r:id="rId10"/>
    <p:sldId id="278" r:id="rId1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9" autoAdjust="0"/>
  </p:normalViewPr>
  <p:slideViewPr>
    <p:cSldViewPr>
      <p:cViewPr varScale="1">
        <p:scale>
          <a:sx n="42" d="100"/>
          <a:sy n="42" d="100"/>
        </p:scale>
        <p:origin x="48" y="1056"/>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7/15/2018</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7/15/2018</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7/15/2018</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7/15/2018</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7/15/2018</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7/15/2018</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7/15/2018</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7/15/2018</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7/15/2018</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7/15/2018</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7/15/2018</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7/15/2018</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7/15/2018</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Technology Value Stream</a:t>
            </a:r>
          </a:p>
        </p:txBody>
      </p:sp>
      <p:sp>
        <p:nvSpPr>
          <p:cNvPr id="3" name="Subtitle 2"/>
          <p:cNvSpPr>
            <a:spLocks noGrp="1"/>
          </p:cNvSpPr>
          <p:nvPr>
            <p:ph type="subTitle" idx="1"/>
          </p:nvPr>
        </p:nvSpPr>
        <p:spPr/>
        <p:txBody>
          <a:bodyPr/>
          <a:lstStyle/>
          <a:p>
            <a:r>
              <a:rPr lang="en-US" dirty="0"/>
              <a:t>Assignment 1.2</a:t>
            </a:r>
          </a:p>
          <a:p>
            <a:r>
              <a:rPr lang="en-US" dirty="0"/>
              <a:t>By Will Simpson</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Resources</a:t>
            </a:r>
          </a:p>
        </p:txBody>
      </p:sp>
      <p:sp>
        <p:nvSpPr>
          <p:cNvPr id="14" name="Content Placeholder 13"/>
          <p:cNvSpPr>
            <a:spLocks noGrp="1"/>
          </p:cNvSpPr>
          <p:nvPr>
            <p:ph idx="1"/>
          </p:nvPr>
        </p:nvSpPr>
        <p:spPr/>
        <p:txBody>
          <a:bodyPr>
            <a:normAutofit fontScale="92500" lnSpcReduction="10000"/>
          </a:bodyPr>
          <a:lstStyle/>
          <a:p>
            <a:pPr marL="0" indent="0">
              <a:buNone/>
            </a:pPr>
            <a:r>
              <a:rPr lang="en-US" dirty="0"/>
              <a:t>Website:</a:t>
            </a:r>
          </a:p>
          <a:p>
            <a:pPr marL="0" indent="0">
              <a:buNone/>
            </a:pPr>
            <a:r>
              <a:rPr lang="en-US" sz="1400" dirty="0"/>
              <a:t>http://en.supply-chain-consultant.eu/10/lead-time-supply-chain/</a:t>
            </a:r>
          </a:p>
          <a:p>
            <a:pPr marL="0" indent="0">
              <a:buNone/>
            </a:pPr>
            <a:endParaRPr lang="en-US" dirty="0"/>
          </a:p>
          <a:p>
            <a:pPr marL="0" indent="0">
              <a:buNone/>
            </a:pPr>
            <a:r>
              <a:rPr lang="en-US" dirty="0"/>
              <a:t>Book:</a:t>
            </a:r>
          </a:p>
          <a:p>
            <a:pPr marL="0" indent="0">
              <a:buNone/>
            </a:pPr>
            <a:r>
              <a:rPr lang="en-US" dirty="0"/>
              <a:t>Antunes, Ricardo; González, Vicente; Walsh, Kenneth (24 October 2017). "Quicker reaction, lower variability: The effect of transient time in flow variability of project-driven production"</a:t>
            </a:r>
          </a:p>
          <a:p>
            <a:pPr marL="0" indent="0">
              <a:buNone/>
            </a:pPr>
            <a:endParaRPr lang="en-US" dirty="0"/>
          </a:p>
          <a:p>
            <a:pPr marL="0" indent="0">
              <a:buNone/>
            </a:pPr>
            <a:r>
              <a:rPr lang="en-US" dirty="0"/>
              <a:t>Image:</a:t>
            </a:r>
          </a:p>
          <a:p>
            <a:pPr marL="0" indent="0">
              <a:buNone/>
            </a:pPr>
            <a:r>
              <a:rPr lang="en-US" sz="1400" dirty="0"/>
              <a:t>https://www.slideshare.net/KarenMartinGroup/value-stream-mapping-39258406/26-Value_Stream_Performance_Sample_Results</a:t>
            </a:r>
          </a:p>
        </p:txBody>
      </p:sp>
    </p:spTree>
    <p:extLst>
      <p:ext uri="{BB962C8B-B14F-4D97-AF65-F5344CB8AC3E}">
        <p14:creationId xmlns:p14="http://schemas.microsoft.com/office/powerpoint/2010/main" val="3750175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Overview – What is the value stream?</a:t>
            </a:r>
          </a:p>
        </p:txBody>
      </p:sp>
      <p:sp>
        <p:nvSpPr>
          <p:cNvPr id="14" name="Content Placeholder 13"/>
          <p:cNvSpPr>
            <a:spLocks noGrp="1"/>
          </p:cNvSpPr>
          <p:nvPr>
            <p:ph idx="1"/>
          </p:nvPr>
        </p:nvSpPr>
        <p:spPr/>
        <p:txBody>
          <a:bodyPr/>
          <a:lstStyle/>
          <a:p>
            <a:r>
              <a:rPr lang="en-US" dirty="0"/>
              <a:t>Add your first bullet point here</a:t>
            </a:r>
          </a:p>
          <a:p>
            <a:r>
              <a:rPr lang="en-US" dirty="0"/>
              <a:t>Add your second bullet point here</a:t>
            </a:r>
          </a:p>
          <a:p>
            <a:r>
              <a:rPr lang="en-US" dirty="0"/>
              <a:t>Add your third bullet point here</a:t>
            </a: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Image </a:t>
            </a:r>
          </a:p>
        </p:txBody>
      </p:sp>
      <p:sp>
        <p:nvSpPr>
          <p:cNvPr id="14" name="Content Placeholder 13"/>
          <p:cNvSpPr>
            <a:spLocks noGrp="1"/>
          </p:cNvSpPr>
          <p:nvPr>
            <p:ph idx="1"/>
          </p:nvPr>
        </p:nvSpPr>
        <p:spPr/>
        <p:txBody>
          <a:bodyPr/>
          <a:lstStyle/>
          <a:p>
            <a:r>
              <a:rPr lang="en-US" dirty="0"/>
              <a:t>Add your first bullet point here</a:t>
            </a:r>
          </a:p>
          <a:p>
            <a:r>
              <a:rPr lang="en-US" dirty="0"/>
              <a:t>Add your second bullet point here</a:t>
            </a:r>
          </a:p>
          <a:p>
            <a:r>
              <a:rPr lang="en-US" dirty="0"/>
              <a:t>Add your third bullet point here</a:t>
            </a:r>
          </a:p>
        </p:txBody>
      </p:sp>
      <p:pic>
        <p:nvPicPr>
          <p:cNvPr id="3" name="Picture 2">
            <a:extLst>
              <a:ext uri="{FF2B5EF4-FFF2-40B4-BE49-F238E27FC236}">
                <a16:creationId xmlns:a16="http://schemas.microsoft.com/office/drawing/2014/main" id="{8D62E410-E4C3-41F3-82D6-C6D8D8CD62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712" y="491896"/>
            <a:ext cx="10439400" cy="5874208"/>
          </a:xfrm>
          <a:prstGeom prst="rect">
            <a:avLst/>
          </a:prstGeom>
        </p:spPr>
      </p:pic>
    </p:spTree>
    <p:extLst>
      <p:ext uri="{BB962C8B-B14F-4D97-AF65-F5344CB8AC3E}">
        <p14:creationId xmlns:p14="http://schemas.microsoft.com/office/powerpoint/2010/main" val="652062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What will be covered?</a:t>
            </a:r>
          </a:p>
        </p:txBody>
      </p:sp>
      <p:sp>
        <p:nvSpPr>
          <p:cNvPr id="14" name="Content Placeholder 13"/>
          <p:cNvSpPr>
            <a:spLocks noGrp="1"/>
          </p:cNvSpPr>
          <p:nvPr>
            <p:ph idx="1"/>
          </p:nvPr>
        </p:nvSpPr>
        <p:spPr/>
        <p:txBody>
          <a:bodyPr/>
          <a:lstStyle/>
          <a:p>
            <a:r>
              <a:rPr lang="en-US" dirty="0"/>
              <a:t>Lead Time vs. Processing Time</a:t>
            </a:r>
          </a:p>
          <a:p>
            <a:r>
              <a:rPr lang="en-US" dirty="0"/>
              <a:t>The Common Scenario: Deployment Lead Timers Requiring Months</a:t>
            </a:r>
          </a:p>
          <a:p>
            <a:r>
              <a:rPr lang="en-US" dirty="0"/>
              <a:t>Our DevOps Ideal: Deployment Lead Times of Minutes</a:t>
            </a:r>
          </a:p>
        </p:txBody>
      </p:sp>
    </p:spTree>
    <p:extLst>
      <p:ext uri="{BB962C8B-B14F-4D97-AF65-F5344CB8AC3E}">
        <p14:creationId xmlns:p14="http://schemas.microsoft.com/office/powerpoint/2010/main" val="1190496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What is Lead Time?</a:t>
            </a:r>
          </a:p>
        </p:txBody>
      </p:sp>
      <p:sp>
        <p:nvSpPr>
          <p:cNvPr id="14" name="Content Placeholder 13"/>
          <p:cNvSpPr>
            <a:spLocks noGrp="1"/>
          </p:cNvSpPr>
          <p:nvPr>
            <p:ph idx="1"/>
          </p:nvPr>
        </p:nvSpPr>
        <p:spPr/>
        <p:txBody>
          <a:bodyPr>
            <a:normAutofit fontScale="92500" lnSpcReduction="10000"/>
          </a:bodyPr>
          <a:lstStyle/>
          <a:p>
            <a:r>
              <a:rPr lang="en-US" dirty="0"/>
              <a:t>Lead Time is the measurement used to identify how long it takes a task to be completed, from when the request is first received to when the working solution is delivered .</a:t>
            </a:r>
          </a:p>
          <a:p>
            <a:r>
              <a:rPr lang="en-US" dirty="0"/>
              <a:t>It is an important measuring tool, inside of a customer service industry, the most important factor will always be how long it takes for the customer to get what they want. The faster the better.</a:t>
            </a:r>
          </a:p>
          <a:p>
            <a:r>
              <a:rPr lang="en-US" dirty="0"/>
              <a:t>It is a normal business practice for companies to have a backlog of work, this is because it is usually better to have more work that still needs to be done, than not enough work. This excess of work, or backlog is why we use lead times.</a:t>
            </a:r>
          </a:p>
          <a:p>
            <a:r>
              <a:rPr lang="en-US" dirty="0"/>
              <a:t>Lead Time is the most important part of the development process to focus on when looking at improving speed and efficiency.</a:t>
            </a:r>
          </a:p>
        </p:txBody>
      </p:sp>
    </p:spTree>
    <p:extLst>
      <p:ext uri="{BB962C8B-B14F-4D97-AF65-F5344CB8AC3E}">
        <p14:creationId xmlns:p14="http://schemas.microsoft.com/office/powerpoint/2010/main" val="3578487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What is Processing Time?</a:t>
            </a:r>
          </a:p>
        </p:txBody>
      </p:sp>
      <p:sp>
        <p:nvSpPr>
          <p:cNvPr id="14" name="Content Placeholder 13"/>
          <p:cNvSpPr>
            <a:spLocks noGrp="1"/>
          </p:cNvSpPr>
          <p:nvPr>
            <p:ph idx="1"/>
          </p:nvPr>
        </p:nvSpPr>
        <p:spPr/>
        <p:txBody>
          <a:bodyPr/>
          <a:lstStyle/>
          <a:p>
            <a:r>
              <a:rPr lang="en-US" dirty="0"/>
              <a:t>Processing time is a measurement that rests within Lead Time.</a:t>
            </a:r>
          </a:p>
          <a:p>
            <a:r>
              <a:rPr lang="en-US" dirty="0"/>
              <a:t>It’s purpose is to measure how long it actually takes to complete a task once work has actually been started.</a:t>
            </a:r>
          </a:p>
          <a:p>
            <a:r>
              <a:rPr lang="en-US" dirty="0"/>
              <a:t>Processing time is important because it allows a better comparison between development times because not every team or person will have as great of a backlog.</a:t>
            </a:r>
          </a:p>
          <a:p>
            <a:r>
              <a:rPr lang="en-US" dirty="0"/>
              <a:t>Processing time is also important because it allows you to focus within the creation process itself to make it more efficient which will improve the overall lead time. It however will always be restricted by the speed of development, instead of the amount of backlog.</a:t>
            </a:r>
          </a:p>
          <a:p>
            <a:endParaRPr lang="en-US" dirty="0"/>
          </a:p>
        </p:txBody>
      </p:sp>
    </p:spTree>
    <p:extLst>
      <p:ext uri="{BB962C8B-B14F-4D97-AF65-F5344CB8AC3E}">
        <p14:creationId xmlns:p14="http://schemas.microsoft.com/office/powerpoint/2010/main" val="1300003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Time Heavy Lead Requirements</a:t>
            </a:r>
          </a:p>
        </p:txBody>
      </p:sp>
      <p:sp>
        <p:nvSpPr>
          <p:cNvPr id="14" name="Content Placeholder 13"/>
          <p:cNvSpPr>
            <a:spLocks noGrp="1"/>
          </p:cNvSpPr>
          <p:nvPr>
            <p:ph idx="1"/>
          </p:nvPr>
        </p:nvSpPr>
        <p:spPr/>
        <p:txBody>
          <a:bodyPr/>
          <a:lstStyle/>
          <a:p>
            <a:r>
              <a:rPr lang="en-US" dirty="0"/>
              <a:t>Development doesn’t occur in a vacuum, within a company there are so many factors that must be considered when creating and deploying a solution. </a:t>
            </a:r>
          </a:p>
          <a:p>
            <a:r>
              <a:rPr lang="en-US" dirty="0"/>
              <a:t>These factors will increase the Lead Time for a solution exponentially, because every team working on the project will have its own backlog of other tasks, and there will have to be discussions and coordination meetings as well as varying levels of approval.</a:t>
            </a:r>
          </a:p>
          <a:p>
            <a:r>
              <a:rPr lang="en-US" dirty="0"/>
              <a:t>It’s very important for a company to have a well laid out priority system when dealing with heavy lead times, if there is a task that needs to be done that is more crucial than another, each team will have to prioritize accordingly.</a:t>
            </a:r>
          </a:p>
        </p:txBody>
      </p:sp>
    </p:spTree>
    <p:extLst>
      <p:ext uri="{BB962C8B-B14F-4D97-AF65-F5344CB8AC3E}">
        <p14:creationId xmlns:p14="http://schemas.microsoft.com/office/powerpoint/2010/main" val="4261343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Time Heavy Lead Requirements cont.</a:t>
            </a:r>
          </a:p>
        </p:txBody>
      </p:sp>
      <p:sp>
        <p:nvSpPr>
          <p:cNvPr id="14" name="Content Placeholder 13"/>
          <p:cNvSpPr>
            <a:spLocks noGrp="1"/>
          </p:cNvSpPr>
          <p:nvPr>
            <p:ph idx="1"/>
          </p:nvPr>
        </p:nvSpPr>
        <p:spPr/>
        <p:txBody>
          <a:bodyPr>
            <a:normAutofit/>
          </a:bodyPr>
          <a:lstStyle/>
          <a:p>
            <a:r>
              <a:rPr lang="en-US" dirty="0"/>
              <a:t>Without some sort of system it would be detrimental to the production process and would stall all sorts of work.</a:t>
            </a:r>
          </a:p>
          <a:p>
            <a:r>
              <a:rPr lang="en-US" dirty="0"/>
              <a:t>Not only do you need a priority system in place to determine what gets worked on first, but you also need a well developed approval hierarchy, it would be extremely inefficient if one team was given the approval to work and then passed on what needed to be done next to a team that had not been given approval yet.</a:t>
            </a:r>
          </a:p>
          <a:p>
            <a:r>
              <a:rPr lang="en-US" dirty="0"/>
              <a:t>Another area of focus is on version control and making sure that each part of the application works. It is far better to take more time up front when getting the pieces to fit together then to rush to create everything and have none of it working at the end. </a:t>
            </a:r>
          </a:p>
        </p:txBody>
      </p:sp>
    </p:spTree>
    <p:extLst>
      <p:ext uri="{BB962C8B-B14F-4D97-AF65-F5344CB8AC3E}">
        <p14:creationId xmlns:p14="http://schemas.microsoft.com/office/powerpoint/2010/main" val="2575811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Moving closer to the Ideal</a:t>
            </a:r>
          </a:p>
        </p:txBody>
      </p:sp>
      <p:sp>
        <p:nvSpPr>
          <p:cNvPr id="14" name="Content Placeholder 13"/>
          <p:cNvSpPr>
            <a:spLocks noGrp="1"/>
          </p:cNvSpPr>
          <p:nvPr>
            <p:ph idx="1"/>
          </p:nvPr>
        </p:nvSpPr>
        <p:spPr/>
        <p:txBody>
          <a:bodyPr>
            <a:normAutofit lnSpcReduction="10000"/>
          </a:bodyPr>
          <a:lstStyle/>
          <a:p>
            <a:r>
              <a:rPr lang="en-US" dirty="0"/>
              <a:t>The Ideal of DevOps is to minimize the time between the request of work and when the developer actually begins.</a:t>
            </a:r>
          </a:p>
          <a:p>
            <a:r>
              <a:rPr lang="en-US" dirty="0"/>
              <a:t>In a perfect scenario it would only take minutes for a developer to receive and begin work on a solution.</a:t>
            </a:r>
          </a:p>
          <a:p>
            <a:r>
              <a:rPr lang="en-US" dirty="0"/>
              <a:t>To achieve this sort of efficiency, many of the steps inside of development must be condensed and be able to be completed simultaneously such as testing and quality assurance, should be done in between the micro cycles of actual development to ensure that each little piece of code works as they go along.</a:t>
            </a:r>
          </a:p>
          <a:p>
            <a:r>
              <a:rPr lang="en-US" dirty="0"/>
              <a:t>This sort of practice is extremely useful since it provides a very clear starting point incase something isn’t working as it should be.</a:t>
            </a:r>
          </a:p>
        </p:txBody>
      </p:sp>
    </p:spTree>
    <p:extLst>
      <p:ext uri="{BB962C8B-B14F-4D97-AF65-F5344CB8AC3E}">
        <p14:creationId xmlns:p14="http://schemas.microsoft.com/office/powerpoint/2010/main" val="1132799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Chalkboard education presentation (widescreen)</Template>
  <TotalTime>57</TotalTime>
  <Words>810</Words>
  <Application>Microsoft Office PowerPoint</Application>
  <PresentationFormat>Custom</PresentationFormat>
  <Paragraphs>47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Consolas</vt:lpstr>
      <vt:lpstr>Corbel</vt:lpstr>
      <vt:lpstr>Chalkboard 16x9</vt:lpstr>
      <vt:lpstr>The Technology Value Stream</vt:lpstr>
      <vt:lpstr>Overview – What is the value stream?</vt:lpstr>
      <vt:lpstr>Image </vt:lpstr>
      <vt:lpstr>What will be covered?</vt:lpstr>
      <vt:lpstr>What is Lead Time?</vt:lpstr>
      <vt:lpstr>What is Processing Time?</vt:lpstr>
      <vt:lpstr>Time Heavy Lead Requirements</vt:lpstr>
      <vt:lpstr>Time Heavy Lead Requirements cont.</vt:lpstr>
      <vt:lpstr>Moving closer to the Ideal</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William</dc:creator>
  <cp:lastModifiedBy>William</cp:lastModifiedBy>
  <cp:revision>15</cp:revision>
  <dcterms:created xsi:type="dcterms:W3CDTF">2018-07-15T18:33:14Z</dcterms:created>
  <dcterms:modified xsi:type="dcterms:W3CDTF">2018-07-15T19:31:56Z</dcterms:modified>
</cp:coreProperties>
</file>