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72" r:id="rId2"/>
    <p:sldId id="273" r:id="rId3"/>
    <p:sldId id="274" r:id="rId4"/>
    <p:sldId id="275" r:id="rId5"/>
    <p:sldId id="282" r:id="rId6"/>
    <p:sldId id="276" r:id="rId7"/>
    <p:sldId id="277" r:id="rId8"/>
    <p:sldId id="278" r:id="rId9"/>
    <p:sldId id="281" r:id="rId10"/>
    <p:sldId id="279" r:id="rId11"/>
    <p:sldId id="283"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5/12/2018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5/12/2018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5/12/2018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5/12/2018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5/12/2018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5/12/2018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5/12/2018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5/12/2018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5/12/2018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5/12/2018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5/12/2018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5/12/2018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shareurcodes.com/blog/creating%20a%20simple%20rest%20api%20in%20php" TargetMode="External"/><Relationship Id="rId3" Type="http://schemas.openxmlformats.org/officeDocument/2006/relationships/hyperlink" Target="https://searchmicroservices.techtarget.com/definition/REST-representational-state-transfer" TargetMode="External"/><Relationship Id="rId7" Type="http://schemas.openxmlformats.org/officeDocument/2006/relationships/hyperlink" Target="https://stackoverflow.com/questions/33340539/delete-route-vs-get-methods-for-rails-controllers" TargetMode="External"/><Relationship Id="rId2" Type="http://schemas.openxmlformats.org/officeDocument/2006/relationships/hyperlink" Target="https://restfulapi.net/" TargetMode="External"/><Relationship Id="rId1" Type="http://schemas.openxmlformats.org/officeDocument/2006/relationships/slideLayout" Target="../slideLayouts/slideLayout2.xml"/><Relationship Id="rId6" Type="http://schemas.openxmlformats.org/officeDocument/2006/relationships/hyperlink" Target="https://tools.ietf.org/html/rfc3986" TargetMode="External"/><Relationship Id="rId5" Type="http://schemas.openxmlformats.org/officeDocument/2006/relationships/hyperlink" Target="https://danielmiessler.com/study/url-uri/" TargetMode="External"/><Relationship Id="rId4" Type="http://schemas.openxmlformats.org/officeDocument/2006/relationships/hyperlink" Target="https://bbvaopen4u.com/en/actualidad/rest-api-what-it-and-what-are-its-advantages-project-develop" TargetMode="External"/><Relationship Id="rId9" Type="http://schemas.openxmlformats.org/officeDocument/2006/relationships/hyperlink" Target="https://tutorialedge.net/general/what-is-a-rest-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REST 2.2</a:t>
            </a:r>
          </a:p>
        </p:txBody>
      </p:sp>
      <p:sp>
        <p:nvSpPr>
          <p:cNvPr id="5" name="Subtitle 4"/>
          <p:cNvSpPr>
            <a:spLocks noGrp="1"/>
          </p:cNvSpPr>
          <p:nvPr>
            <p:ph type="subTitle" idx="1"/>
          </p:nvPr>
        </p:nvSpPr>
        <p:spPr/>
        <p:txBody>
          <a:bodyPr/>
          <a:lstStyle/>
          <a:p>
            <a:r>
              <a:rPr lang="en-US" dirty="0"/>
              <a:t>By William Simpson</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URI vs URL</a:t>
            </a:r>
          </a:p>
        </p:txBody>
      </p:sp>
      <p:sp>
        <p:nvSpPr>
          <p:cNvPr id="2" name="Content Placeholder 1"/>
          <p:cNvSpPr>
            <a:spLocks noGrp="1"/>
          </p:cNvSpPr>
          <p:nvPr>
            <p:ph idx="1"/>
          </p:nvPr>
        </p:nvSpPr>
        <p:spPr/>
        <p:txBody>
          <a:bodyPr/>
          <a:lstStyle/>
          <a:p>
            <a:r>
              <a:rPr lang="en-US" sz="2000" dirty="0"/>
              <a:t>Uniform Resource Identifier</a:t>
            </a:r>
          </a:p>
          <a:p>
            <a:pPr lvl="1"/>
            <a:r>
              <a:rPr lang="en-US" sz="2000" dirty="0"/>
              <a:t>“A Uniform Resource Identifier (URI) is a compact sequence of</a:t>
            </a:r>
          </a:p>
          <a:p>
            <a:pPr marL="393192" lvl="1" indent="0">
              <a:buNone/>
            </a:pPr>
            <a:r>
              <a:rPr lang="en-US" sz="2000" dirty="0"/>
              <a:t>   characters that identifies an abstract or physical resource.” (2005, T. Berners-Lee)</a:t>
            </a:r>
          </a:p>
          <a:p>
            <a:r>
              <a:rPr lang="en-US" sz="2000" dirty="0"/>
              <a:t>It isn’t really URI vs URL, because a URI can be an umbrella term for a URL (L for Location)</a:t>
            </a:r>
          </a:p>
          <a:p>
            <a:r>
              <a:rPr lang="en-US" sz="2000" dirty="0"/>
              <a:t> and URN (N for Name) and is made by combining both.</a:t>
            </a:r>
          </a:p>
          <a:p>
            <a:r>
              <a:rPr lang="en-US" sz="2000" dirty="0"/>
              <a:t>A URL designates the network location for a web request, such as </a:t>
            </a:r>
            <a:r>
              <a:rPr lang="en-US" sz="2000" dirty="0">
                <a:hlinkClick r:id="rId2" invalidUrl="http:///"/>
              </a:rPr>
              <a:t>http://</a:t>
            </a:r>
            <a:endParaRPr lang="en-US" sz="2000" dirty="0"/>
          </a:p>
          <a:p>
            <a:r>
              <a:rPr lang="en-US" sz="2000" dirty="0"/>
              <a:t>The URN is the name “google.com”</a:t>
            </a:r>
          </a:p>
          <a:p>
            <a:r>
              <a:rPr lang="en-US" sz="2000" dirty="0"/>
              <a:t>However, a URI can exist without a URL, because the location doesn’t always need to be specified.</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D1BB-D2F2-426C-9987-5F1BD59A3289}"/>
              </a:ext>
            </a:extLst>
          </p:cNvPr>
          <p:cNvSpPr>
            <a:spLocks noGrp="1"/>
          </p:cNvSpPr>
          <p:nvPr>
            <p:ph type="title"/>
          </p:nvPr>
        </p:nvSpPr>
        <p:spPr/>
        <p:txBody>
          <a:bodyPr/>
          <a:lstStyle/>
          <a:p>
            <a:r>
              <a:rPr lang="en-US" dirty="0"/>
              <a:t>URI vs URL Visualization</a:t>
            </a:r>
          </a:p>
        </p:txBody>
      </p:sp>
      <p:pic>
        <p:nvPicPr>
          <p:cNvPr id="5" name="Content Placeholder 4">
            <a:extLst>
              <a:ext uri="{FF2B5EF4-FFF2-40B4-BE49-F238E27FC236}">
                <a16:creationId xmlns:a16="http://schemas.microsoft.com/office/drawing/2014/main" id="{38E7A1C8-1543-4292-9E3C-C619DF448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0470" y="1935163"/>
            <a:ext cx="4651059" cy="4389437"/>
          </a:xfrm>
        </p:spPr>
      </p:pic>
    </p:spTree>
    <p:extLst>
      <p:ext uri="{BB962C8B-B14F-4D97-AF65-F5344CB8AC3E}">
        <p14:creationId xmlns:p14="http://schemas.microsoft.com/office/powerpoint/2010/main" val="391819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ABE-3D45-48DE-8BD0-0DDD9BEFF974}"/>
              </a:ext>
            </a:extLst>
          </p:cNvPr>
          <p:cNvSpPr>
            <a:spLocks noGrp="1"/>
          </p:cNvSpPr>
          <p:nvPr>
            <p:ph type="title"/>
          </p:nvPr>
        </p:nvSpPr>
        <p:spPr/>
        <p:txBody>
          <a:bodyPr/>
          <a:lstStyle/>
          <a:p>
            <a:r>
              <a:rPr lang="en-US" dirty="0"/>
              <a:t> Resources</a:t>
            </a:r>
          </a:p>
        </p:txBody>
      </p:sp>
      <p:sp>
        <p:nvSpPr>
          <p:cNvPr id="3" name="Content Placeholder 2">
            <a:extLst>
              <a:ext uri="{FF2B5EF4-FFF2-40B4-BE49-F238E27FC236}">
                <a16:creationId xmlns:a16="http://schemas.microsoft.com/office/drawing/2014/main" id="{499C6660-AA3C-4098-8143-1519EE0B6662}"/>
              </a:ext>
            </a:extLst>
          </p:cNvPr>
          <p:cNvSpPr>
            <a:spLocks noGrp="1"/>
          </p:cNvSpPr>
          <p:nvPr>
            <p:ph idx="1"/>
          </p:nvPr>
        </p:nvSpPr>
        <p:spPr/>
        <p:txBody>
          <a:bodyPr>
            <a:normAutofit fontScale="92500"/>
          </a:bodyPr>
          <a:lstStyle/>
          <a:p>
            <a:r>
              <a:rPr lang="en-US" sz="2200" dirty="0"/>
              <a:t>Websites:</a:t>
            </a:r>
          </a:p>
          <a:p>
            <a:pPr lvl="1"/>
            <a:r>
              <a:rPr lang="en-US" sz="2200" dirty="0">
                <a:hlinkClick r:id="rId2"/>
              </a:rPr>
              <a:t>https://restfulapi.net/</a:t>
            </a:r>
            <a:endParaRPr lang="en-US" sz="2200" dirty="0"/>
          </a:p>
          <a:p>
            <a:pPr lvl="1"/>
            <a:r>
              <a:rPr lang="en-US" sz="2200" dirty="0">
                <a:hlinkClick r:id="rId3"/>
              </a:rPr>
              <a:t>https://searchmicroservices.techtarget.com/definition/REST-representational-state-transfer</a:t>
            </a:r>
            <a:endParaRPr lang="en-US" sz="2200" dirty="0"/>
          </a:p>
          <a:p>
            <a:pPr lvl="1"/>
            <a:r>
              <a:rPr lang="en-US" sz="2200" dirty="0">
                <a:hlinkClick r:id="rId4"/>
              </a:rPr>
              <a:t>https://bbvaopen4u.com/en/actualidad/rest-api-what-it-and-what-are-its-advantages-project-develop</a:t>
            </a:r>
            <a:endParaRPr lang="en-US" sz="2200" dirty="0"/>
          </a:p>
          <a:p>
            <a:pPr lvl="1"/>
            <a:r>
              <a:rPr lang="en-US" sz="2200" dirty="0">
                <a:hlinkClick r:id="rId5"/>
              </a:rPr>
              <a:t>https://danielmiessler.com/study/url-uri/</a:t>
            </a:r>
            <a:endParaRPr lang="en-US" sz="2200" dirty="0"/>
          </a:p>
          <a:p>
            <a:pPr lvl="1"/>
            <a:r>
              <a:rPr lang="en-US" sz="2200" dirty="0">
                <a:hlinkClick r:id="rId6"/>
              </a:rPr>
              <a:t>https://tools.ietf.org/html/rfc3986</a:t>
            </a:r>
            <a:endParaRPr lang="en-US" sz="2200" dirty="0"/>
          </a:p>
          <a:p>
            <a:r>
              <a:rPr lang="en-US" sz="2200" dirty="0"/>
              <a:t>Images</a:t>
            </a:r>
          </a:p>
          <a:p>
            <a:pPr lvl="1"/>
            <a:r>
              <a:rPr lang="en-US" sz="2200" dirty="0"/>
              <a:t>HTTP Verb: </a:t>
            </a:r>
            <a:r>
              <a:rPr lang="en-US" sz="2200" dirty="0">
                <a:hlinkClick r:id="rId7"/>
              </a:rPr>
              <a:t>https://stackoverflow.com/questions/33340539/delete-route-vs-get-methods-for-rails-controllers</a:t>
            </a:r>
            <a:endParaRPr lang="en-US" sz="2200" dirty="0"/>
          </a:p>
          <a:p>
            <a:pPr lvl="1"/>
            <a:r>
              <a:rPr lang="en-US" sz="2200" dirty="0">
                <a:hlinkClick r:id="rId8"/>
              </a:rPr>
              <a:t>https://shareurcodes.com/blog/creating%20a%20simple%20rest%20api%20in%20php</a:t>
            </a:r>
            <a:endParaRPr lang="en-US" sz="2200" dirty="0"/>
          </a:p>
          <a:p>
            <a:pPr lvl="1"/>
            <a:r>
              <a:rPr lang="en-US" sz="2200" dirty="0">
                <a:hlinkClick r:id="rId9"/>
              </a:rPr>
              <a:t>https://tutorialedge.net/general/what-is-a-rest-api/</a:t>
            </a:r>
            <a:endParaRPr lang="en-US" sz="2200" dirty="0"/>
          </a:p>
          <a:p>
            <a:pPr lvl="1"/>
            <a:endParaRPr lang="en-US" dirty="0"/>
          </a:p>
          <a:p>
            <a:pPr lvl="1"/>
            <a:endParaRPr lang="en-US" dirty="0"/>
          </a:p>
        </p:txBody>
      </p:sp>
    </p:spTree>
    <p:extLst>
      <p:ext uri="{BB962C8B-B14F-4D97-AF65-F5344CB8AC3E}">
        <p14:creationId xmlns:p14="http://schemas.microsoft.com/office/powerpoint/2010/main" val="5006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r>
              <a:rPr lang="en-US" dirty="0"/>
              <a:t>Overview</a:t>
            </a:r>
          </a:p>
          <a:p>
            <a:r>
              <a:rPr lang="en-US" dirty="0"/>
              <a:t>What are RESTful APIs?</a:t>
            </a:r>
          </a:p>
          <a:p>
            <a:r>
              <a:rPr lang="en-US" dirty="0"/>
              <a:t>How are they used?</a:t>
            </a:r>
          </a:p>
          <a:p>
            <a:r>
              <a:rPr lang="en-US" dirty="0"/>
              <a:t>Website Communication Example</a:t>
            </a:r>
          </a:p>
          <a:p>
            <a:r>
              <a:rPr lang="en-US" dirty="0"/>
              <a:t>Advantages of RESTful APIs</a:t>
            </a:r>
          </a:p>
          <a:p>
            <a:r>
              <a:rPr lang="en-US" dirty="0"/>
              <a:t>Disadvantages of RESTful APIs</a:t>
            </a:r>
          </a:p>
          <a:p>
            <a:r>
              <a:rPr lang="en-US" dirty="0"/>
              <a:t>URI vs URL</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0" y="1097788"/>
            <a:ext cx="10972800" cy="1143000"/>
          </a:xfrm>
        </p:spPr>
        <p:txBody>
          <a:bodyPr/>
          <a:lstStyle/>
          <a:p>
            <a:r>
              <a:rPr lang="en-US" dirty="0"/>
              <a:t>Overview</a:t>
            </a:r>
          </a:p>
        </p:txBody>
      </p:sp>
      <p:sp>
        <p:nvSpPr>
          <p:cNvPr id="2" name="Content Placeholder 1"/>
          <p:cNvSpPr>
            <a:spLocks noGrp="1"/>
          </p:cNvSpPr>
          <p:nvPr>
            <p:ph idx="1"/>
          </p:nvPr>
        </p:nvSpPr>
        <p:spPr>
          <a:xfrm>
            <a:off x="609600" y="3180080"/>
            <a:ext cx="10972800" cy="4389120"/>
          </a:xfrm>
        </p:spPr>
        <p:txBody>
          <a:bodyPr/>
          <a:lstStyle/>
          <a:p>
            <a:pPr marL="0" indent="0" algn="ctr">
              <a:buNone/>
            </a:pPr>
            <a:r>
              <a:rPr lang="en-US" dirty="0"/>
              <a:t>This weeks’ presentation will delve further into RESTful APIs. We will begin to define what they really are, how they are used in the world, what advantages and disadvantages they provide, and what the differences between certain protocols.</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are RESTful APIs?</a:t>
            </a:r>
          </a:p>
        </p:txBody>
      </p:sp>
      <p:sp>
        <p:nvSpPr>
          <p:cNvPr id="2" name="Content Placeholder 1"/>
          <p:cNvSpPr>
            <a:spLocks noGrp="1"/>
          </p:cNvSpPr>
          <p:nvPr>
            <p:ph idx="1"/>
          </p:nvPr>
        </p:nvSpPr>
        <p:spPr/>
        <p:txBody>
          <a:bodyPr/>
          <a:lstStyle/>
          <a:p>
            <a:r>
              <a:rPr lang="en-US" dirty="0"/>
              <a:t>REST, or Representational State Transfer, is a style of development, architecture and even a mindset for use in web applications. </a:t>
            </a:r>
          </a:p>
          <a:p>
            <a:r>
              <a:rPr lang="en-US" dirty="0"/>
              <a:t>It is a service that lies in-between servers and web applications, and through the a resource-based architecture, a REST API finds resources on the server and performs an action that could update, request information, or delete. </a:t>
            </a:r>
          </a:p>
          <a:p>
            <a:r>
              <a:rPr lang="en-US" dirty="0"/>
              <a:t>A RESTful API or Application Program Interface, uses the previously mentioned HTTP verbs to DELETE, GET, POST and PUT data in a server.</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FC31-DAE8-4348-BA7F-351511B49267}"/>
              </a:ext>
            </a:extLst>
          </p:cNvPr>
          <p:cNvSpPr>
            <a:spLocks noGrp="1"/>
          </p:cNvSpPr>
          <p:nvPr>
            <p:ph type="title"/>
          </p:nvPr>
        </p:nvSpPr>
        <p:spPr/>
        <p:txBody>
          <a:bodyPr/>
          <a:lstStyle/>
          <a:p>
            <a:r>
              <a:rPr lang="en-US" dirty="0"/>
              <a:t>RESTful API Diagram</a:t>
            </a:r>
          </a:p>
        </p:txBody>
      </p:sp>
      <p:pic>
        <p:nvPicPr>
          <p:cNvPr id="7" name="Content Placeholder 6">
            <a:extLst>
              <a:ext uri="{FF2B5EF4-FFF2-40B4-BE49-F238E27FC236}">
                <a16:creationId xmlns:a16="http://schemas.microsoft.com/office/drawing/2014/main" id="{233D7340-C4D5-4874-8A99-C162AA669C3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0707" y="1935163"/>
            <a:ext cx="6990585" cy="4389437"/>
          </a:xfrm>
        </p:spPr>
      </p:pic>
    </p:spTree>
    <p:extLst>
      <p:ext uri="{BB962C8B-B14F-4D97-AF65-F5344CB8AC3E}">
        <p14:creationId xmlns:p14="http://schemas.microsoft.com/office/powerpoint/2010/main" val="2274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are they used?</a:t>
            </a:r>
          </a:p>
        </p:txBody>
      </p:sp>
      <p:sp>
        <p:nvSpPr>
          <p:cNvPr id="2" name="Content Placeholder 1"/>
          <p:cNvSpPr>
            <a:spLocks noGrp="1"/>
          </p:cNvSpPr>
          <p:nvPr>
            <p:ph idx="1"/>
          </p:nvPr>
        </p:nvSpPr>
        <p:spPr/>
        <p:txBody>
          <a:bodyPr/>
          <a:lstStyle/>
          <a:p>
            <a:endParaRPr lang="en-US" dirty="0"/>
          </a:p>
          <a:p>
            <a:r>
              <a:rPr lang="en-US" dirty="0"/>
              <a:t>Simply put, RESTful APIs are used to send or receive data to a client. </a:t>
            </a:r>
          </a:p>
          <a:p>
            <a:endParaRPr lang="en-US" dirty="0"/>
          </a:p>
          <a:p>
            <a:r>
              <a:rPr lang="en-US" dirty="0"/>
              <a:t>What does this mean?</a:t>
            </a:r>
          </a:p>
          <a:p>
            <a:pPr lvl="1"/>
            <a:r>
              <a:rPr lang="en-US" dirty="0"/>
              <a:t>It means that APIs are an application that acts as a go-between clients and servers.</a:t>
            </a:r>
          </a:p>
          <a:p>
            <a:pPr lvl="1"/>
            <a:r>
              <a:rPr lang="en-US" dirty="0"/>
              <a:t>This adds a layer of protection and consistency to data transfer.</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Communication Example</a:t>
            </a:r>
          </a:p>
        </p:txBody>
      </p:sp>
      <p:sp>
        <p:nvSpPr>
          <p:cNvPr id="2" name="Content Placeholder 1"/>
          <p:cNvSpPr>
            <a:spLocks noGrp="1"/>
          </p:cNvSpPr>
          <p:nvPr>
            <p:ph idx="1"/>
          </p:nvPr>
        </p:nvSpPr>
        <p:spPr/>
        <p:txBody>
          <a:bodyPr/>
          <a:lstStyle/>
          <a:p>
            <a:r>
              <a:rPr lang="en-US" dirty="0"/>
              <a:t>REST Data Transactions</a:t>
            </a:r>
          </a:p>
          <a:p>
            <a:r>
              <a:rPr lang="en-US" dirty="0"/>
              <a:t>Uniform Interface</a:t>
            </a:r>
          </a:p>
          <a:p>
            <a:r>
              <a:rPr lang="en-US" dirty="0"/>
              <a:t>Layer System</a:t>
            </a:r>
          </a:p>
          <a:p>
            <a:r>
              <a:rPr lang="en-US" dirty="0"/>
              <a:t>Hypermedia</a:t>
            </a:r>
          </a:p>
          <a:p>
            <a:r>
              <a:rPr lang="en-US" dirty="0"/>
              <a:t>Stateless client/server protocol (explained later)</a:t>
            </a:r>
          </a:p>
          <a:p>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 of RESTful APIs</a:t>
            </a:r>
          </a:p>
        </p:txBody>
      </p:sp>
      <p:sp>
        <p:nvSpPr>
          <p:cNvPr id="2" name="Content Placeholder 1"/>
          <p:cNvSpPr>
            <a:spLocks noGrp="1"/>
          </p:cNvSpPr>
          <p:nvPr>
            <p:ph idx="1"/>
          </p:nvPr>
        </p:nvSpPr>
        <p:spPr/>
        <p:txBody>
          <a:bodyPr>
            <a:normAutofit lnSpcReduction="10000"/>
          </a:bodyPr>
          <a:lstStyle/>
          <a:p>
            <a:r>
              <a:rPr lang="en-US" dirty="0"/>
              <a:t>Creates a barrier between the client and the server.</a:t>
            </a:r>
          </a:p>
          <a:p>
            <a:pPr lvl="1"/>
            <a:r>
              <a:rPr lang="en-US" dirty="0"/>
              <a:t>As mentioned earlier, this barrier adds a layer of protection, but it also allows the API to be used on different platforms.</a:t>
            </a:r>
          </a:p>
          <a:p>
            <a:r>
              <a:rPr lang="en-US" dirty="0"/>
              <a:t>RESTful APIs are language neutral.</a:t>
            </a:r>
          </a:p>
          <a:p>
            <a:pPr lvl="1"/>
            <a:r>
              <a:rPr lang="en-US" dirty="0"/>
              <a:t>Just how they can be used on any platform, APIs allow databases to be coded in whatever language makes the most sense, so long as data is transferred from the server in a specific format.</a:t>
            </a:r>
          </a:p>
          <a:p>
            <a:r>
              <a:rPr lang="en-US" dirty="0"/>
              <a:t>Provides scalability and consistency.</a:t>
            </a:r>
          </a:p>
          <a:p>
            <a:pPr lvl="1"/>
            <a:r>
              <a:rPr lang="en-US" dirty="0"/>
              <a:t>Using an API allows many different groups to access data, and make changes. It also allows the front and back end to be split on different servers.</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C9BF-5A68-4F0F-9F31-39169EAEAA5E}"/>
              </a:ext>
            </a:extLst>
          </p:cNvPr>
          <p:cNvSpPr>
            <a:spLocks noGrp="1"/>
          </p:cNvSpPr>
          <p:nvPr>
            <p:ph type="title"/>
          </p:nvPr>
        </p:nvSpPr>
        <p:spPr>
          <a:xfrm>
            <a:off x="609600" y="704088"/>
            <a:ext cx="10972800" cy="1143000"/>
          </a:xfrm>
        </p:spPr>
        <p:txBody>
          <a:bodyPr/>
          <a:lstStyle/>
          <a:p>
            <a:r>
              <a:rPr lang="en-US" dirty="0"/>
              <a:t>Disadvantages of RESTful APIs</a:t>
            </a:r>
          </a:p>
        </p:txBody>
      </p:sp>
      <p:sp>
        <p:nvSpPr>
          <p:cNvPr id="4" name="Content Placeholder 3">
            <a:extLst>
              <a:ext uri="{FF2B5EF4-FFF2-40B4-BE49-F238E27FC236}">
                <a16:creationId xmlns:a16="http://schemas.microsoft.com/office/drawing/2014/main" id="{C3BD3B1F-2F48-45FE-B678-FF6A87FAB5F0}"/>
              </a:ext>
            </a:extLst>
          </p:cNvPr>
          <p:cNvSpPr>
            <a:spLocks noGrp="1"/>
          </p:cNvSpPr>
          <p:nvPr>
            <p:ph idx="1"/>
          </p:nvPr>
        </p:nvSpPr>
        <p:spPr>
          <a:xfrm>
            <a:off x="609600" y="1935480"/>
            <a:ext cx="10972800" cy="4389120"/>
          </a:xfrm>
        </p:spPr>
        <p:txBody>
          <a:bodyPr/>
          <a:lstStyle/>
          <a:p>
            <a:r>
              <a:rPr lang="en-US" dirty="0"/>
              <a:t>Since there is a go-between the client and server, the extra step can add latency to the data requests.</a:t>
            </a:r>
          </a:p>
          <a:p>
            <a:r>
              <a:rPr lang="en-US" dirty="0"/>
              <a:t>Since RESTful requests self contain all necessary instructions, to reduce the load on the server, this increases the amount of data transferred and thus increases bandwidth use.</a:t>
            </a:r>
          </a:p>
          <a:p>
            <a:r>
              <a:rPr lang="en-US" dirty="0"/>
              <a:t>In rare cases, a network configuration or firewall might not allow the full suite of HTTP verbs, which could affect your application.</a:t>
            </a:r>
          </a:p>
        </p:txBody>
      </p:sp>
    </p:spTree>
    <p:extLst>
      <p:ext uri="{BB962C8B-B14F-4D97-AF65-F5344CB8AC3E}">
        <p14:creationId xmlns:p14="http://schemas.microsoft.com/office/powerpoint/2010/main" val="230650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5736</TotalTime>
  <Words>673</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Palatino Linotype</vt:lpstr>
      <vt:lpstr>Wingdings 2</vt:lpstr>
      <vt:lpstr>Presentation on brainstorming</vt:lpstr>
      <vt:lpstr>REST 2.2</vt:lpstr>
      <vt:lpstr>Table of Contents</vt:lpstr>
      <vt:lpstr>Overview</vt:lpstr>
      <vt:lpstr>What are RESTful APIs?</vt:lpstr>
      <vt:lpstr>RESTful API Diagram</vt:lpstr>
      <vt:lpstr>How are they used?</vt:lpstr>
      <vt:lpstr>Website Communication Example</vt:lpstr>
      <vt:lpstr>Advantages of RESTful APIs</vt:lpstr>
      <vt:lpstr>Disadvantages of RESTful APIs</vt:lpstr>
      <vt:lpstr>URI vs URL</vt:lpstr>
      <vt:lpstr>URI vs URL Visualization</vt:lpstr>
      <vt:lpst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William</dc:creator>
  <cp:lastModifiedBy>William</cp:lastModifiedBy>
  <cp:revision>36</cp:revision>
  <dcterms:created xsi:type="dcterms:W3CDTF">2018-05-02T22:47:59Z</dcterms:created>
  <dcterms:modified xsi:type="dcterms:W3CDTF">2018-05-12T23:45:59Z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