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2"/>
  </p:notesMasterIdLst>
  <p:sldIdLst>
    <p:sldId id="272" r:id="rId2"/>
    <p:sldId id="273" r:id="rId3"/>
    <p:sldId id="274" r:id="rId4"/>
    <p:sldId id="275" r:id="rId5"/>
    <p:sldId id="282" r:id="rId6"/>
    <p:sldId id="277" r:id="rId7"/>
    <p:sldId id="276" r:id="rId8"/>
    <p:sldId id="278" r:id="rId9"/>
    <p:sldId id="283" r:id="rId10"/>
    <p:sldId id="28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4" d="100"/>
          <a:sy n="114" d="100"/>
        </p:scale>
        <p:origin x="474" y="15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BD4573-58E7-4156-A133-2731F5F8D1A6}" type="datetimeFigureOut">
              <a:rPr lang="en-US" smtClean="0"/>
              <a:t>6/17/2018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3B0CF2-7F87-4E02-A248-870047730F99}" type="slidenum">
              <a:rPr lang="en-US" smtClean="0"/>
              <a:t>‹#›</a:t>
            </a:fld>
            <a:endParaRPr lang="en-US"/>
          </a:p>
        </p:txBody>
      </p:sp>
    </p:spTree>
    <p:extLst>
      <p:ext uri="{BB962C8B-B14F-4D97-AF65-F5344CB8AC3E}">
        <p14:creationId xmlns:p14="http://schemas.microsoft.com/office/powerpoint/2010/main" val="3614981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3B0CF2-7F87-4E02-A248-870047730F99}" type="slidenum">
              <a:rPr lang="en-US" smtClean="0"/>
              <a:t>1</a:t>
            </a:fld>
            <a:endParaRPr lang="en-US"/>
          </a:p>
        </p:txBody>
      </p:sp>
    </p:spTree>
    <p:extLst>
      <p:ext uri="{BB962C8B-B14F-4D97-AF65-F5344CB8AC3E}">
        <p14:creationId xmlns:p14="http://schemas.microsoft.com/office/powerpoint/2010/main" val="1495133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grpSp>
        <p:nvGrpSpPr>
          <p:cNvPr id="10" name="Group 9"/>
          <p:cNvGrpSpPr/>
          <p:nvPr/>
        </p:nvGrpSpPr>
        <p:grpSpPr>
          <a:xfrm>
            <a:off x="0" y="6208894"/>
            <a:ext cx="12192000" cy="649106"/>
            <a:chOff x="0" y="6208894"/>
            <a:chExt cx="12192000" cy="649106"/>
          </a:xfrm>
        </p:grpSpPr>
        <p:sp>
          <p:nvSpPr>
            <p:cNvPr id="2" name="Rectangle 1"/>
            <p:cNvSpPr/>
            <p:nvPr/>
          </p:nvSpPr>
          <p:spPr>
            <a:xfrm>
              <a:off x="3048" y="6220178"/>
              <a:ext cx="12188952" cy="63782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7" name="Straight Connector 6"/>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5" name="Straight Connector 4"/>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tx2"/>
                </a:solidFill>
                <a:effectLst/>
                <a:latin typeface="+mj-lt"/>
                <a:ea typeface="+mj-ea"/>
                <a:cs typeface="+mj-cs"/>
              </a:defRPr>
            </a:lvl1pPr>
          </a:lstStyle>
          <a:p>
            <a:r>
              <a:rPr kumimoji="0" lang="en-US"/>
              <a:t>Click to edit Master title style</a:t>
            </a:r>
            <a:endParaRPr kumimoji="0" lang="en-US" dirty="0"/>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021A1D30-C0A0-4124-A783-34D9F15FA0FE}" type="datetime1">
              <a:rPr lang="en-US" smtClean="0"/>
              <a:t>6/17/2018</a:t>
            </a:fld>
            <a:endParaRPr lang="en-US"/>
          </a:p>
        </p:txBody>
      </p:sp>
      <p:sp>
        <p:nvSpPr>
          <p:cNvPr id="19" name="Footer Placeholder 18"/>
          <p:cNvSpPr>
            <a:spLocks noGrp="1"/>
          </p:cNvSpPr>
          <p:nvPr>
            <p:ph type="ftr" sz="quarter" idx="11"/>
          </p:nvPr>
        </p:nvSpPr>
        <p:spPr/>
        <p:txBody>
          <a:bodyPr/>
          <a:lstStyle/>
          <a:p>
            <a:r>
              <a:rPr lang="en-US" dirty="0"/>
              <a:t>Add a footer</a:t>
            </a:r>
          </a:p>
        </p:txBody>
      </p:sp>
      <p:sp>
        <p:nvSpPr>
          <p:cNvPr id="27" name="Slide Number Placeholder 2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980820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D2D5871-AB0F-4B3D-8861-97E78CB7B47E}" type="datetime1">
              <a:rPr lang="en-US" smtClean="0"/>
              <a:t>6/17/2018</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87777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4418406-4C3F-4F3E-80BD-A22568EA37EB}" type="datetime1">
              <a:rPr lang="en-US" smtClean="0"/>
              <a:t>6/17/2018</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36975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5F28077-7188-48C5-8679-2287FAC952E9}" type="datetime1">
              <a:rPr lang="en-US" smtClean="0"/>
              <a:t>6/17/2018</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481682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Edit Master text styles</a:t>
            </a:r>
          </a:p>
        </p:txBody>
      </p:sp>
      <p:sp>
        <p:nvSpPr>
          <p:cNvPr id="4" name="Date Placeholder 3"/>
          <p:cNvSpPr>
            <a:spLocks noGrp="1"/>
          </p:cNvSpPr>
          <p:nvPr>
            <p:ph type="dt" sz="half" idx="10"/>
          </p:nvPr>
        </p:nvSpPr>
        <p:spPr/>
        <p:txBody>
          <a:bodyPr/>
          <a:lstStyle/>
          <a:p>
            <a:fld id="{D2DCB740-6776-4EE9-99FD-96D592FA5A23}" type="datetime1">
              <a:rPr lang="en-US" smtClean="0"/>
              <a:t>6/17/2018</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53193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a:t>Click to edit Master title style</a:t>
            </a:r>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5F6BD99-6FFD-46C5-B5E2-43A34BDA2566}" type="datetime1">
              <a:rPr lang="en-US" smtClean="0"/>
              <a:t>6/17/2018</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09018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Edit Master text styles</a:t>
            </a:r>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E022678E-214C-4CF8-97C7-95015FB02960}" type="datetime1">
              <a:rPr lang="en-US" smtClean="0"/>
              <a:t>6/17/2018</a:t>
            </a:fld>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250188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D55660E0-FA77-4473-A859-74127B089143}" type="datetime1">
              <a:rPr lang="en-US" smtClean="0"/>
              <a:t>6/17/2018</a:t>
            </a:fld>
            <a:endParaRPr lang="en-US"/>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071814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88D7B8-9F07-4899-827D-5F3CFDDEB574}" type="datetime1">
              <a:rPr lang="en-US" smtClean="0"/>
              <a:t>6/17/2018</a:t>
            </a:fld>
            <a:endParaRPr lang="en-US"/>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5288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Edit Master text styles</a:t>
            </a:r>
          </a:p>
        </p:txBody>
      </p:sp>
      <p:sp>
        <p:nvSpPr>
          <p:cNvPr id="5" name="Date Placeholder 4"/>
          <p:cNvSpPr>
            <a:spLocks noGrp="1"/>
          </p:cNvSpPr>
          <p:nvPr>
            <p:ph type="dt" sz="half" idx="10"/>
          </p:nvPr>
        </p:nvSpPr>
        <p:spPr/>
        <p:txBody>
          <a:bodyPr/>
          <a:lstStyle/>
          <a:p>
            <a:fld id="{B5197C5C-1CD1-417D-A89C-14747F5222C7}" type="datetime1">
              <a:rPr lang="en-US" smtClean="0"/>
              <a:t>6/17/2018</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99192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Edit Master text styles</a:t>
            </a:r>
          </a:p>
        </p:txBody>
      </p:sp>
      <p:sp>
        <p:nvSpPr>
          <p:cNvPr id="5" name="Date Placeholder 4"/>
          <p:cNvSpPr>
            <a:spLocks noGrp="1"/>
          </p:cNvSpPr>
          <p:nvPr>
            <p:ph type="dt" sz="half" idx="10"/>
          </p:nvPr>
        </p:nvSpPr>
        <p:spPr/>
        <p:txBody>
          <a:bodyPr/>
          <a:lstStyle/>
          <a:p>
            <a:fld id="{1359EFBB-CFA1-4AA8-9123-F0B52DBD84FE}" type="datetime1">
              <a:rPr lang="en-US" smtClean="0"/>
              <a:t>6/17/2018</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a:xfrm>
            <a:off x="10769600" y="6356351"/>
            <a:ext cx="812800" cy="365125"/>
          </a:xfrm>
        </p:spPr>
        <p:txBody>
          <a:bodyPr/>
          <a:lstStyle/>
          <a:p>
            <a:fld id="{401CF334-2D5C-4859-84A6-CA7E6E43FAEB}" type="slidenum">
              <a:rPr lang="en-US" smtClean="0"/>
              <a:t>‹#›</a:t>
            </a:fld>
            <a:endParaRPr lang="en-US"/>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Tree>
    <p:extLst>
      <p:ext uri="{BB962C8B-B14F-4D97-AF65-F5344CB8AC3E}">
        <p14:creationId xmlns:p14="http://schemas.microsoft.com/office/powerpoint/2010/main" val="251962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25" name="Group 24"/>
          <p:cNvGrpSpPr/>
          <p:nvPr/>
        </p:nvGrpSpPr>
        <p:grpSpPr>
          <a:xfrm>
            <a:off x="-29028" y="-7144"/>
            <a:ext cx="12240731" cy="6879658"/>
            <a:chOff x="0" y="-21658"/>
            <a:chExt cx="12240731" cy="6879658"/>
          </a:xfrm>
        </p:grpSpPr>
        <p:sp>
          <p:nvSpPr>
            <p:cNvPr id="26" name="Rectangle 25"/>
            <p:cNvSpPr/>
            <p:nvPr/>
          </p:nvSpPr>
          <p:spPr>
            <a:xfrm>
              <a:off x="31633"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p:cNvGrpSpPr/>
            <p:nvPr/>
          </p:nvGrpSpPr>
          <p:grpSpPr>
            <a:xfrm>
              <a:off x="0" y="-21658"/>
              <a:ext cx="12240731" cy="1041400"/>
              <a:chOff x="-25356" y="-7144"/>
              <a:chExt cx="12240731" cy="1041400"/>
            </a:xfrm>
          </p:grpSpPr>
          <p:sp>
            <p:nvSpPr>
              <p:cNvPr id="28" name="Freeform 27"/>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29" name="Freeform 28"/>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grpSp>
            <p:nvGrpSpPr>
              <p:cNvPr id="31" name="Group 30"/>
              <p:cNvGrpSpPr/>
              <p:nvPr/>
            </p:nvGrpSpPr>
            <p:grpSpPr>
              <a:xfrm>
                <a:off x="-25356" y="202408"/>
                <a:ext cx="12240731" cy="649224"/>
                <a:chOff x="-19045" y="216550"/>
                <a:chExt cx="9180548" cy="649224"/>
              </a:xfrm>
            </p:grpSpPr>
            <p:sp>
              <p:nvSpPr>
                <p:cNvPr id="32" name="Freeform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33" name="Freeform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grpSp>
        </p:grpSp>
      </p:gr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a:t>Click to edit Master title style</a:t>
            </a:r>
            <a:endParaRPr kumimoji="0" lang="en-US" dirty="0"/>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a:t>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100">
                <a:solidFill>
                  <a:schemeClr val="tx1"/>
                </a:solidFill>
              </a:defRPr>
            </a:lvl1pPr>
          </a:lstStyle>
          <a:p>
            <a:fld id="{61146459-E3C3-4969-9224-5ED50B492D17}" type="datetime1">
              <a:rPr lang="en-US" smtClean="0"/>
              <a:pPr/>
              <a:t>6/17/2018</a:t>
            </a:fld>
            <a:endParaRPr lang="en-US" dirty="0"/>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100">
                <a:solidFill>
                  <a:schemeClr val="tx1"/>
                </a:solidFill>
              </a:defRPr>
            </a:lvl1pPr>
          </a:lstStyle>
          <a:p>
            <a:r>
              <a:rPr lang="en-US" dirty="0"/>
              <a:t>Add a footer</a:t>
            </a:r>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100">
                <a:solidFill>
                  <a:schemeClr val="tx1"/>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942852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blogs.mulesoft.com/dev/connectivity-dev/esb-vs-soa/" TargetMode="External"/><Relationship Id="rId2" Type="http://schemas.openxmlformats.org/officeDocument/2006/relationships/hyperlink" Target="https://www.innovativearchitects.com/KnowledgeCenter/business-connectivity/ESB-EAI-SOA.aspx" TargetMode="External"/><Relationship Id="rId1" Type="http://schemas.openxmlformats.org/officeDocument/2006/relationships/slideLayout" Target="../slideLayouts/slideLayout2.xml"/><Relationship Id="rId6" Type="http://schemas.openxmlformats.org/officeDocument/2006/relationships/hyperlink" Target="http://www.oracle.com/technetwork/articles/soa/wik-soa-scaling-1738196.html" TargetMode="External"/><Relationship Id="rId5" Type="http://schemas.openxmlformats.org/officeDocument/2006/relationships/hyperlink" Target="http://eai.ittoolbox.com/documents/difference-between-soa-and-esb-16734" TargetMode="External"/><Relationship Id="rId4" Type="http://schemas.openxmlformats.org/officeDocument/2006/relationships/hyperlink" Target="http://www.ibm.com/developerworks/webservices/library/ws-soa-esbarch/"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Service-Oriented Architecture and Enterprise Service Bus 7.2</a:t>
            </a:r>
          </a:p>
        </p:txBody>
      </p:sp>
      <p:sp>
        <p:nvSpPr>
          <p:cNvPr id="5" name="Subtitle 4"/>
          <p:cNvSpPr>
            <a:spLocks noGrp="1"/>
          </p:cNvSpPr>
          <p:nvPr>
            <p:ph type="subTitle" idx="1"/>
          </p:nvPr>
        </p:nvSpPr>
        <p:spPr/>
        <p:txBody>
          <a:bodyPr/>
          <a:lstStyle/>
          <a:p>
            <a:r>
              <a:rPr lang="en-US" dirty="0"/>
              <a:t>By William Simpson</a:t>
            </a:r>
          </a:p>
          <a:p>
            <a:endParaRPr lang="en-US" dirty="0"/>
          </a:p>
        </p:txBody>
      </p:sp>
    </p:spTree>
    <p:extLst>
      <p:ext uri="{BB962C8B-B14F-4D97-AF65-F5344CB8AC3E}">
        <p14:creationId xmlns:p14="http://schemas.microsoft.com/office/powerpoint/2010/main" val="3549628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B1ABE-3D45-48DE-8BD0-0DDD9BEFF974}"/>
              </a:ext>
            </a:extLst>
          </p:cNvPr>
          <p:cNvSpPr>
            <a:spLocks noGrp="1"/>
          </p:cNvSpPr>
          <p:nvPr>
            <p:ph type="title"/>
          </p:nvPr>
        </p:nvSpPr>
        <p:spPr/>
        <p:txBody>
          <a:bodyPr/>
          <a:lstStyle/>
          <a:p>
            <a:r>
              <a:rPr lang="en-US" dirty="0"/>
              <a:t> Resources</a:t>
            </a:r>
          </a:p>
        </p:txBody>
      </p:sp>
      <p:sp>
        <p:nvSpPr>
          <p:cNvPr id="3" name="Content Placeholder 2">
            <a:extLst>
              <a:ext uri="{FF2B5EF4-FFF2-40B4-BE49-F238E27FC236}">
                <a16:creationId xmlns:a16="http://schemas.microsoft.com/office/drawing/2014/main" id="{499C6660-AA3C-4098-8143-1519EE0B6662}"/>
              </a:ext>
            </a:extLst>
          </p:cNvPr>
          <p:cNvSpPr>
            <a:spLocks noGrp="1"/>
          </p:cNvSpPr>
          <p:nvPr>
            <p:ph idx="1"/>
          </p:nvPr>
        </p:nvSpPr>
        <p:spPr/>
        <p:txBody>
          <a:bodyPr>
            <a:normAutofit/>
          </a:bodyPr>
          <a:lstStyle/>
          <a:p>
            <a:r>
              <a:rPr lang="en-US" sz="2200" dirty="0"/>
              <a:t>Book:</a:t>
            </a:r>
          </a:p>
          <a:p>
            <a:r>
              <a:rPr lang="en-US" sz="1600" dirty="0"/>
              <a:t>Amundsen, M. &amp; Richardson, L. (2013). RESTful Web APIs. O’Reilly Media, Inc. Sebastopol, CA.</a:t>
            </a:r>
          </a:p>
          <a:p>
            <a:endParaRPr lang="en-US" sz="2200" dirty="0"/>
          </a:p>
          <a:p>
            <a:endParaRPr lang="en-US" sz="2200" dirty="0"/>
          </a:p>
          <a:p>
            <a:r>
              <a:rPr lang="en-US" sz="2200" dirty="0"/>
              <a:t>Websites:</a:t>
            </a:r>
          </a:p>
          <a:p>
            <a:pPr lvl="1"/>
            <a:r>
              <a:rPr lang="en-US" sz="2200" dirty="0">
                <a:hlinkClick r:id="rId2"/>
              </a:rPr>
              <a:t>https://www.innovativearchitects.com/KnowledgeCenter/business-connectivity/ESB-EAI-SOA.aspx</a:t>
            </a:r>
            <a:endParaRPr lang="en-US" sz="2200" dirty="0"/>
          </a:p>
          <a:p>
            <a:pPr lvl="1"/>
            <a:r>
              <a:rPr lang="en-US" sz="2200" dirty="0">
                <a:hlinkClick r:id="rId3"/>
              </a:rPr>
              <a:t>https://blogs.mulesoft.com/dev/connectivity-dev/esb-vs-soa/</a:t>
            </a:r>
            <a:endParaRPr lang="en-US" sz="2200" dirty="0"/>
          </a:p>
          <a:p>
            <a:pPr lvl="1"/>
            <a:r>
              <a:rPr lang="en-US" sz="2200" dirty="0">
                <a:hlinkClick r:id="rId4"/>
              </a:rPr>
              <a:t>http://www.ibm.com/developerworks/webservices/library/ws-soa-esbarch/</a:t>
            </a:r>
            <a:endParaRPr lang="en-US" sz="2200" dirty="0"/>
          </a:p>
          <a:p>
            <a:pPr lvl="1"/>
            <a:r>
              <a:rPr lang="en-US" sz="2200" dirty="0">
                <a:hlinkClick r:id="rId5"/>
              </a:rPr>
              <a:t>http://eai.ittoolbox.com/documents/difference-between-soa-and-esb-16734</a:t>
            </a:r>
            <a:endParaRPr lang="en-US" sz="2200" dirty="0"/>
          </a:p>
          <a:p>
            <a:pPr lvl="1"/>
            <a:r>
              <a:rPr lang="en-US" sz="2200" dirty="0">
                <a:hlinkClick r:id="rId6"/>
              </a:rPr>
              <a:t>www.oracle.com/technetwork/articles/soa/wik-soa-scaling-1738196.html</a:t>
            </a:r>
            <a:endParaRPr lang="en-US" sz="2200" dirty="0"/>
          </a:p>
          <a:p>
            <a:pPr lvl="1"/>
            <a:endParaRPr lang="en-US" sz="2200" dirty="0"/>
          </a:p>
          <a:p>
            <a:pPr lvl="1"/>
            <a:endParaRPr lang="en-US" sz="2200" dirty="0"/>
          </a:p>
          <a:p>
            <a:pPr lvl="1"/>
            <a:endParaRPr lang="en-US" sz="2200" dirty="0"/>
          </a:p>
          <a:p>
            <a:pPr lvl="1"/>
            <a:endParaRPr lang="en-US" sz="2200" dirty="0"/>
          </a:p>
        </p:txBody>
      </p:sp>
    </p:spTree>
    <p:extLst>
      <p:ext uri="{BB962C8B-B14F-4D97-AF65-F5344CB8AC3E}">
        <p14:creationId xmlns:p14="http://schemas.microsoft.com/office/powerpoint/2010/main" val="500649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Table of Contents</a:t>
            </a:r>
          </a:p>
        </p:txBody>
      </p:sp>
      <p:sp>
        <p:nvSpPr>
          <p:cNvPr id="2" name="Content Placeholder 1"/>
          <p:cNvSpPr>
            <a:spLocks noGrp="1"/>
          </p:cNvSpPr>
          <p:nvPr>
            <p:ph idx="1"/>
          </p:nvPr>
        </p:nvSpPr>
        <p:spPr/>
        <p:txBody>
          <a:bodyPr/>
          <a:lstStyle/>
          <a:p>
            <a:r>
              <a:rPr lang="en-US" dirty="0"/>
              <a:t>Overview</a:t>
            </a:r>
          </a:p>
          <a:p>
            <a:r>
              <a:rPr lang="en-US" dirty="0"/>
              <a:t>What are Service-Oriented Architectures?</a:t>
            </a:r>
          </a:p>
          <a:p>
            <a:r>
              <a:rPr lang="en-US" dirty="0"/>
              <a:t>What is an Enterprise Service Bus?</a:t>
            </a:r>
          </a:p>
          <a:p>
            <a:r>
              <a:rPr lang="en-US" dirty="0"/>
              <a:t>Relation between an ESB and SOA architecture.</a:t>
            </a:r>
          </a:p>
          <a:p>
            <a:r>
              <a:rPr lang="en-US" dirty="0"/>
              <a:t>Data transmission through SOA</a:t>
            </a:r>
          </a:p>
          <a:p>
            <a:r>
              <a:rPr lang="en-US" dirty="0"/>
              <a:t>Advantages and Disadvantages of SOA</a:t>
            </a:r>
          </a:p>
          <a:p>
            <a:r>
              <a:rPr lang="en-US" dirty="0"/>
              <a:t>Deployment and management of software</a:t>
            </a:r>
          </a:p>
          <a:p>
            <a:r>
              <a:rPr lang="en-US" dirty="0"/>
              <a:t>Scaling an SOA environment.</a:t>
            </a:r>
          </a:p>
          <a:p>
            <a:endParaRPr lang="en-US" dirty="0"/>
          </a:p>
        </p:txBody>
      </p:sp>
    </p:spTree>
    <p:extLst>
      <p:ext uri="{BB962C8B-B14F-4D97-AF65-F5344CB8AC3E}">
        <p14:creationId xmlns:p14="http://schemas.microsoft.com/office/powerpoint/2010/main" val="1508910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267200" y="1097788"/>
            <a:ext cx="10972800" cy="1143000"/>
          </a:xfrm>
        </p:spPr>
        <p:txBody>
          <a:bodyPr/>
          <a:lstStyle/>
          <a:p>
            <a:r>
              <a:rPr lang="en-US" dirty="0"/>
              <a:t>Overview</a:t>
            </a:r>
          </a:p>
        </p:txBody>
      </p:sp>
      <p:sp>
        <p:nvSpPr>
          <p:cNvPr id="2" name="Content Placeholder 1"/>
          <p:cNvSpPr>
            <a:spLocks noGrp="1"/>
          </p:cNvSpPr>
          <p:nvPr>
            <p:ph idx="1"/>
          </p:nvPr>
        </p:nvSpPr>
        <p:spPr>
          <a:xfrm>
            <a:off x="609600" y="3180080"/>
            <a:ext cx="10972800" cy="4389120"/>
          </a:xfrm>
        </p:spPr>
        <p:txBody>
          <a:bodyPr/>
          <a:lstStyle/>
          <a:p>
            <a:pPr marL="0" indent="0" algn="ctr">
              <a:buNone/>
            </a:pPr>
            <a:r>
              <a:rPr lang="en-US" dirty="0"/>
              <a:t>This weeks’ presentation will cover Service-Oriented Architecture (SOA) and Enterprise Service Bus (ESB). We will delve into what these terms are, how they work with each other to transfer data between applications, as well as the benefit or drawback to using SOA.</a:t>
            </a:r>
          </a:p>
        </p:txBody>
      </p:sp>
    </p:spTree>
    <p:extLst>
      <p:ext uri="{BB962C8B-B14F-4D97-AF65-F5344CB8AC3E}">
        <p14:creationId xmlns:p14="http://schemas.microsoft.com/office/powerpoint/2010/main" val="3339554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Service-Oriented Architecture</a:t>
            </a:r>
          </a:p>
        </p:txBody>
      </p:sp>
      <p:sp>
        <p:nvSpPr>
          <p:cNvPr id="2" name="Content Placeholder 1"/>
          <p:cNvSpPr>
            <a:spLocks noGrp="1"/>
          </p:cNvSpPr>
          <p:nvPr>
            <p:ph idx="1"/>
          </p:nvPr>
        </p:nvSpPr>
        <p:spPr/>
        <p:txBody>
          <a:bodyPr/>
          <a:lstStyle/>
          <a:p>
            <a:r>
              <a:rPr lang="en-US" dirty="0"/>
              <a:t>SOA is both a technology as well as a development attitude, it’s core focus is to enable the transaction of data across platforms that do not share the same format. It attempts to decouple the data from the program and transform it so that any other platform can have access to it.</a:t>
            </a:r>
          </a:p>
          <a:p>
            <a:r>
              <a:rPr lang="en-US" dirty="0"/>
              <a:t>It is extremely useful because it allows programmers to use whatever coding language would be most advantageous without punishing them with not being able to share data or connect to other services.</a:t>
            </a:r>
          </a:p>
        </p:txBody>
      </p:sp>
    </p:spTree>
    <p:extLst>
      <p:ext uri="{BB962C8B-B14F-4D97-AF65-F5344CB8AC3E}">
        <p14:creationId xmlns:p14="http://schemas.microsoft.com/office/powerpoint/2010/main" val="115085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BFC31-DAE8-4348-BA7F-351511B49267}"/>
              </a:ext>
            </a:extLst>
          </p:cNvPr>
          <p:cNvSpPr>
            <a:spLocks noGrp="1"/>
          </p:cNvSpPr>
          <p:nvPr>
            <p:ph type="title"/>
          </p:nvPr>
        </p:nvSpPr>
        <p:spPr/>
        <p:txBody>
          <a:bodyPr/>
          <a:lstStyle/>
          <a:p>
            <a:r>
              <a:rPr lang="en-US" dirty="0"/>
              <a:t>Enterprise Service Bus</a:t>
            </a:r>
          </a:p>
        </p:txBody>
      </p:sp>
      <p:sp>
        <p:nvSpPr>
          <p:cNvPr id="4" name="Content Placeholder 3">
            <a:extLst>
              <a:ext uri="{FF2B5EF4-FFF2-40B4-BE49-F238E27FC236}">
                <a16:creationId xmlns:a16="http://schemas.microsoft.com/office/drawing/2014/main" id="{BD4D677C-A90C-449C-BAE0-23492B64C74F}"/>
              </a:ext>
            </a:extLst>
          </p:cNvPr>
          <p:cNvSpPr>
            <a:spLocks noGrp="1"/>
          </p:cNvSpPr>
          <p:nvPr>
            <p:ph idx="1"/>
          </p:nvPr>
        </p:nvSpPr>
        <p:spPr/>
        <p:txBody>
          <a:bodyPr/>
          <a:lstStyle/>
          <a:p>
            <a:r>
              <a:rPr lang="en-US" dirty="0"/>
              <a:t>ESB often times makes up the back bone of SOA. It is a middleware technology that provides the connection between the various technologies that would be attempting to communicate through SOA principles. It forges the connections between the applications and routes the between them. When an application sends data to another application, the ESB is what is transforming the data types so both can be interpreted.</a:t>
            </a:r>
          </a:p>
        </p:txBody>
      </p:sp>
    </p:spTree>
    <p:extLst>
      <p:ext uri="{BB962C8B-B14F-4D97-AF65-F5344CB8AC3E}">
        <p14:creationId xmlns:p14="http://schemas.microsoft.com/office/powerpoint/2010/main" val="227457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Relationship between SOA and ESB</a:t>
            </a:r>
          </a:p>
        </p:txBody>
      </p:sp>
      <p:sp>
        <p:nvSpPr>
          <p:cNvPr id="2" name="Content Placeholder 1"/>
          <p:cNvSpPr>
            <a:spLocks noGrp="1"/>
          </p:cNvSpPr>
          <p:nvPr>
            <p:ph idx="1"/>
          </p:nvPr>
        </p:nvSpPr>
        <p:spPr/>
        <p:txBody>
          <a:bodyPr>
            <a:normAutofit/>
          </a:bodyPr>
          <a:lstStyle/>
          <a:p>
            <a:r>
              <a:rPr lang="en-US" dirty="0"/>
              <a:t>SOA is what gives shape to the idea of data transference between applications, it could be thought of as the brain inside of the body, providing the overall patterns for how the data will be used, while the ESB would be the nervous system, carrying out the messages, translations and communications.</a:t>
            </a:r>
          </a:p>
          <a:p>
            <a:endParaRPr lang="en-US" dirty="0"/>
          </a:p>
          <a:p>
            <a:endParaRPr lang="en-US" dirty="0"/>
          </a:p>
        </p:txBody>
      </p:sp>
    </p:spTree>
    <p:extLst>
      <p:ext uri="{BB962C8B-B14F-4D97-AF65-F5344CB8AC3E}">
        <p14:creationId xmlns:p14="http://schemas.microsoft.com/office/powerpoint/2010/main" val="1419453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How is the data transferred?</a:t>
            </a:r>
          </a:p>
        </p:txBody>
      </p:sp>
      <p:sp>
        <p:nvSpPr>
          <p:cNvPr id="2" name="Content Placeholder 1"/>
          <p:cNvSpPr>
            <a:spLocks noGrp="1"/>
          </p:cNvSpPr>
          <p:nvPr>
            <p:ph idx="1"/>
          </p:nvPr>
        </p:nvSpPr>
        <p:spPr/>
        <p:txBody>
          <a:bodyPr/>
          <a:lstStyle/>
          <a:p>
            <a:r>
              <a:rPr lang="en-US" dirty="0"/>
              <a:t>Data from service interfaces are pulled from back end applications, which strips the details of what type of application it was, or operating system it worked on.</a:t>
            </a:r>
          </a:p>
          <a:p>
            <a:r>
              <a:rPr lang="en-US" dirty="0"/>
              <a:t>Once the data has been pulled the ESB will use an API to convert the data into it’s destined format.</a:t>
            </a:r>
          </a:p>
          <a:p>
            <a:r>
              <a:rPr lang="en-US" dirty="0"/>
              <a:t>Once it has been formatted the data is then sent to the target application. Then the process is repeated back and forth for the data exchange.</a:t>
            </a:r>
          </a:p>
        </p:txBody>
      </p:sp>
    </p:spTree>
    <p:extLst>
      <p:ext uri="{BB962C8B-B14F-4D97-AF65-F5344CB8AC3E}">
        <p14:creationId xmlns:p14="http://schemas.microsoft.com/office/powerpoint/2010/main" val="3252008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Advantages + Disadvantages</a:t>
            </a:r>
          </a:p>
        </p:txBody>
      </p:sp>
      <p:sp>
        <p:nvSpPr>
          <p:cNvPr id="2" name="Content Placeholder 1"/>
          <p:cNvSpPr>
            <a:spLocks noGrp="1"/>
          </p:cNvSpPr>
          <p:nvPr>
            <p:ph idx="1"/>
          </p:nvPr>
        </p:nvSpPr>
        <p:spPr/>
        <p:txBody>
          <a:bodyPr>
            <a:normAutofit/>
          </a:bodyPr>
          <a:lstStyle/>
          <a:p>
            <a:r>
              <a:rPr lang="en-US" dirty="0"/>
              <a:t>SOA allows for easy data transfer between systems that would normally be incompatible because it strips away all the unique system information and translates the data into the necessary format.</a:t>
            </a:r>
          </a:p>
          <a:p>
            <a:r>
              <a:rPr lang="en-US" dirty="0"/>
              <a:t>The biggest disadvantage is the amount of work required to implement SOA, it is not a quick-deploy technology and planning how information will be exchanged, centralizing where that data will go, and what services will be used and how to interact with them requires a large technical and time investment.</a:t>
            </a:r>
          </a:p>
        </p:txBody>
      </p:sp>
    </p:spTree>
    <p:extLst>
      <p:ext uri="{BB962C8B-B14F-4D97-AF65-F5344CB8AC3E}">
        <p14:creationId xmlns:p14="http://schemas.microsoft.com/office/powerpoint/2010/main" val="2054880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42394-C609-4272-AB12-1D0DB0105922}"/>
              </a:ext>
            </a:extLst>
          </p:cNvPr>
          <p:cNvSpPr>
            <a:spLocks noGrp="1"/>
          </p:cNvSpPr>
          <p:nvPr>
            <p:ph type="title"/>
          </p:nvPr>
        </p:nvSpPr>
        <p:spPr>
          <a:xfrm>
            <a:off x="794158" y="350723"/>
            <a:ext cx="10972800" cy="1143000"/>
          </a:xfrm>
        </p:spPr>
        <p:txBody>
          <a:bodyPr/>
          <a:lstStyle/>
          <a:p>
            <a:r>
              <a:rPr lang="en-US" dirty="0"/>
              <a:t>Deployment and Scaling.</a:t>
            </a:r>
          </a:p>
        </p:txBody>
      </p:sp>
      <p:sp>
        <p:nvSpPr>
          <p:cNvPr id="5" name="Content Placeholder 1">
            <a:extLst>
              <a:ext uri="{FF2B5EF4-FFF2-40B4-BE49-F238E27FC236}">
                <a16:creationId xmlns:a16="http://schemas.microsoft.com/office/drawing/2014/main" id="{70575A01-D20B-43CA-8961-4E55E4AB0CCB}"/>
              </a:ext>
            </a:extLst>
          </p:cNvPr>
          <p:cNvSpPr>
            <a:spLocks noGrp="1"/>
          </p:cNvSpPr>
          <p:nvPr>
            <p:ph idx="1"/>
          </p:nvPr>
        </p:nvSpPr>
        <p:spPr>
          <a:xfrm>
            <a:off x="471488" y="1887538"/>
            <a:ext cx="11295062" cy="4619625"/>
          </a:xfrm>
        </p:spPr>
        <p:txBody>
          <a:bodyPr>
            <a:normAutofit/>
          </a:bodyPr>
          <a:lstStyle/>
          <a:p>
            <a:r>
              <a:rPr lang="en-US" dirty="0"/>
              <a:t>There are numerous ways to deploy and scale SOA.</a:t>
            </a:r>
          </a:p>
          <a:p>
            <a:r>
              <a:rPr lang="en-US" dirty="0"/>
              <a:t>Horizontal and Vertical scaling, with horizontal you will be adding more server power through extra servers, while vertical scaling would increase the capacity of already existing ones.</a:t>
            </a:r>
          </a:p>
          <a:p>
            <a:r>
              <a:rPr lang="en-US" dirty="0"/>
              <a:t>Scaling by capability with SOA would mean determining what resources are used the most and focusing on increasing those specifically.</a:t>
            </a:r>
          </a:p>
          <a:p>
            <a:r>
              <a:rPr lang="en-US" dirty="0"/>
              <a:t>In general when approached correctly, SOA can scale efficiently and relatively easily, depending on the needs of the consumer.</a:t>
            </a:r>
          </a:p>
        </p:txBody>
      </p:sp>
    </p:spTree>
    <p:extLst>
      <p:ext uri="{BB962C8B-B14F-4D97-AF65-F5344CB8AC3E}">
        <p14:creationId xmlns:p14="http://schemas.microsoft.com/office/powerpoint/2010/main" val="3796098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sentation on brainstorming">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Business brainstorming presentation.potx" id="{DE77CA07-3D7A-4CF2-AF02-587F794CB3CB}" vid="{13C2A94F-C0A1-4622-B71C-29A3B00D5E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brainstorming presentation</Template>
  <TotalTime>5954</TotalTime>
  <Words>693</Words>
  <Application>Microsoft Office PowerPoint</Application>
  <PresentationFormat>Widescreen</PresentationFormat>
  <Paragraphs>46</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Century Gothic</vt:lpstr>
      <vt:lpstr>Palatino Linotype</vt:lpstr>
      <vt:lpstr>Wingdings 2</vt:lpstr>
      <vt:lpstr>Presentation on brainstorming</vt:lpstr>
      <vt:lpstr>Service-Oriented Architecture and Enterprise Service Bus 7.2</vt:lpstr>
      <vt:lpstr>Table of Contents</vt:lpstr>
      <vt:lpstr>Overview</vt:lpstr>
      <vt:lpstr>Service-Oriented Architecture</vt:lpstr>
      <vt:lpstr>Enterprise Service Bus</vt:lpstr>
      <vt:lpstr>Relationship between SOA and ESB</vt:lpstr>
      <vt:lpstr>How is the data transferred?</vt:lpstr>
      <vt:lpstr>Advantages + Disadvantages</vt:lpstr>
      <vt:lpstr>Deployment and Scaling.</vt:lpstr>
      <vt:lpstr>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dc:title>
  <dc:creator>William</dc:creator>
  <cp:lastModifiedBy>William</cp:lastModifiedBy>
  <cp:revision>58</cp:revision>
  <dcterms:created xsi:type="dcterms:W3CDTF">2018-05-02T22:47:59Z</dcterms:created>
  <dcterms:modified xsi:type="dcterms:W3CDTF">2018-06-17T16:58:16Z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74069100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