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2"/>
  </p:notesMasterIdLst>
  <p:sldIdLst>
    <p:sldId id="272" r:id="rId2"/>
    <p:sldId id="273" r:id="rId3"/>
    <p:sldId id="274" r:id="rId4"/>
    <p:sldId id="275" r:id="rId5"/>
    <p:sldId id="282" r:id="rId6"/>
    <p:sldId id="277" r:id="rId7"/>
    <p:sldId id="276" r:id="rId8"/>
    <p:sldId id="278" r:id="rId9"/>
    <p:sldId id="283" r:id="rId10"/>
    <p:sldId id="28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4" d="100"/>
          <a:sy n="114" d="100"/>
        </p:scale>
        <p:origin x="474" y="13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D4573-58E7-4156-A133-2731F5F8D1A6}" type="datetimeFigureOut">
              <a:rPr lang="en-US" smtClean="0"/>
              <a:t>6/24/2018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B0CF2-7F87-4E02-A248-870047730F99}" type="slidenum">
              <a:rPr lang="en-US" smtClean="0"/>
              <a:t>‹#›</a:t>
            </a:fld>
            <a:endParaRPr lang="en-US"/>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3B0CF2-7F87-4E02-A248-870047730F99}" type="slidenum">
              <a:rPr lang="en-US" smtClean="0"/>
              <a:t>1</a:t>
            </a:fld>
            <a:endParaRPr lang="en-US"/>
          </a:p>
        </p:txBody>
      </p:sp>
    </p:spTree>
    <p:extLst>
      <p:ext uri="{BB962C8B-B14F-4D97-AF65-F5344CB8AC3E}">
        <p14:creationId xmlns:p14="http://schemas.microsoft.com/office/powerpoint/2010/main" val="1495133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grpSp>
        <p:nvGrpSpPr>
          <p:cNvPr id="10" name="Group 9"/>
          <p:cNvGrpSpPr/>
          <p:nvPr/>
        </p:nvGrpSpPr>
        <p:grpSpPr>
          <a:xfrm>
            <a:off x="0" y="6208894"/>
            <a:ext cx="12192000" cy="649106"/>
            <a:chOff x="0" y="6208894"/>
            <a:chExt cx="12192000" cy="649106"/>
          </a:xfrm>
        </p:grpSpPr>
        <p:sp>
          <p:nvSpPr>
            <p:cNvPr id="2" name="Rectangle 1"/>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7" name="Straight Connector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5" name="Straight Connector 4"/>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mj-lt"/>
                <a:ea typeface="+mj-ea"/>
                <a:cs typeface="+mj-cs"/>
              </a:defRPr>
            </a:lvl1pPr>
          </a:lstStyle>
          <a:p>
            <a:r>
              <a:rPr kumimoji="0" lang="en-US"/>
              <a:t>Click to edit Master title style</a:t>
            </a:r>
            <a:endParaRPr kumimoji="0" lang="en-US" dirty="0"/>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021A1D30-C0A0-4124-A783-34D9F15FA0FE}" type="datetime1">
              <a:rPr lang="en-US" smtClean="0"/>
              <a:t>6/24/2018</a:t>
            </a:fld>
            <a:endParaRPr lang="en-US"/>
          </a:p>
        </p:txBody>
      </p:sp>
      <p:sp>
        <p:nvSpPr>
          <p:cNvPr id="19" name="Footer Placeholder 18"/>
          <p:cNvSpPr>
            <a:spLocks noGrp="1"/>
          </p:cNvSpPr>
          <p:nvPr>
            <p:ph type="ftr" sz="quarter" idx="11"/>
          </p:nvPr>
        </p:nvSpPr>
        <p:spPr/>
        <p:txBody>
          <a:bodyPr/>
          <a:lstStyle/>
          <a:p>
            <a:r>
              <a:rPr lang="en-US" dirty="0"/>
              <a:t>Add a footer</a:t>
            </a:r>
          </a:p>
        </p:txBody>
      </p:sp>
      <p:sp>
        <p:nvSpPr>
          <p:cNvPr id="27" name="Slide Number Placeholder 2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980820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D2D5871-AB0F-4B3D-8861-97E78CB7B47E}" type="datetime1">
              <a:rPr lang="en-US" smtClean="0"/>
              <a:t>6/24/2018</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87777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4418406-4C3F-4F3E-80BD-A22568EA37EB}" type="datetime1">
              <a:rPr lang="en-US" smtClean="0"/>
              <a:t>6/24/2018</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36975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5F28077-7188-48C5-8679-2287FAC952E9}" type="datetime1">
              <a:rPr lang="en-US" smtClean="0"/>
              <a:t>6/24/2018</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48168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Edit Master text styles</a:t>
            </a:r>
          </a:p>
        </p:txBody>
      </p:sp>
      <p:sp>
        <p:nvSpPr>
          <p:cNvPr id="4" name="Date Placeholder 3"/>
          <p:cNvSpPr>
            <a:spLocks noGrp="1"/>
          </p:cNvSpPr>
          <p:nvPr>
            <p:ph type="dt" sz="half" idx="10"/>
          </p:nvPr>
        </p:nvSpPr>
        <p:spPr/>
        <p:txBody>
          <a:bodyPr/>
          <a:lstStyle/>
          <a:p>
            <a:fld id="{D2DCB740-6776-4EE9-99FD-96D592FA5A23}" type="datetime1">
              <a:rPr lang="en-US" smtClean="0"/>
              <a:t>6/24/2018</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53193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5F6BD99-6FFD-46C5-B5E2-43A34BDA2566}" type="datetime1">
              <a:rPr lang="en-US" smtClean="0"/>
              <a:t>6/24/2018</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0901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Edit Master text styles</a:t>
            </a:r>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E022678E-214C-4CF8-97C7-95015FB02960}" type="datetime1">
              <a:rPr lang="en-US" smtClean="0"/>
              <a:t>6/24/2018</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25018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D55660E0-FA77-4473-A859-74127B089143}" type="datetime1">
              <a:rPr lang="en-US" smtClean="0"/>
              <a:t>6/24/2018</a:t>
            </a:fld>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07181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88D7B8-9F07-4899-827D-5F3CFDDEB574}" type="datetime1">
              <a:rPr lang="en-US" smtClean="0"/>
              <a:t>6/24/2018</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5288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Edit Master text styles</a:t>
            </a:r>
          </a:p>
        </p:txBody>
      </p:sp>
      <p:sp>
        <p:nvSpPr>
          <p:cNvPr id="5" name="Date Placeholder 4"/>
          <p:cNvSpPr>
            <a:spLocks noGrp="1"/>
          </p:cNvSpPr>
          <p:nvPr>
            <p:ph type="dt" sz="half" idx="10"/>
          </p:nvPr>
        </p:nvSpPr>
        <p:spPr/>
        <p:txBody>
          <a:bodyPr/>
          <a:lstStyle/>
          <a:p>
            <a:fld id="{B5197C5C-1CD1-417D-A89C-14747F5222C7}" type="datetime1">
              <a:rPr lang="en-US" smtClean="0"/>
              <a:t>6/24/2018</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99192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Edit Master text styles</a:t>
            </a:r>
          </a:p>
        </p:txBody>
      </p:sp>
      <p:sp>
        <p:nvSpPr>
          <p:cNvPr id="5" name="Date Placeholder 4"/>
          <p:cNvSpPr>
            <a:spLocks noGrp="1"/>
          </p:cNvSpPr>
          <p:nvPr>
            <p:ph type="dt" sz="half" idx="10"/>
          </p:nvPr>
        </p:nvSpPr>
        <p:spPr/>
        <p:txBody>
          <a:bodyPr/>
          <a:lstStyle/>
          <a:p>
            <a:fld id="{1359EFBB-CFA1-4AA8-9123-F0B52DBD84FE}" type="datetime1">
              <a:rPr lang="en-US" smtClean="0"/>
              <a:t>6/24/2018</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a:xfrm>
            <a:off x="10769600" y="6356351"/>
            <a:ext cx="812800" cy="365125"/>
          </a:xfrm>
        </p:spPr>
        <p:txBody>
          <a:bodyPr/>
          <a:lstStyle/>
          <a:p>
            <a:fld id="{401CF334-2D5C-4859-84A6-CA7E6E43FAEB}" type="slidenum">
              <a:rPr lang="en-US" smtClean="0"/>
              <a:t>‹#›</a:t>
            </a:fld>
            <a:endParaRPr lang="en-US"/>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Tree>
    <p:extLst>
      <p:ext uri="{BB962C8B-B14F-4D97-AF65-F5344CB8AC3E}">
        <p14:creationId xmlns:p14="http://schemas.microsoft.com/office/powerpoint/2010/main" val="251962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25" name="Group 24"/>
          <p:cNvGrpSpPr/>
          <p:nvPr/>
        </p:nvGrpSpPr>
        <p:grpSpPr>
          <a:xfrm>
            <a:off x="-29028" y="-7144"/>
            <a:ext cx="12240731" cy="6879658"/>
            <a:chOff x="0" y="-21658"/>
            <a:chExt cx="12240731" cy="6879658"/>
          </a:xfrm>
        </p:grpSpPr>
        <p:sp>
          <p:nvSpPr>
            <p:cNvPr id="26" name="Rectangle 25"/>
            <p:cNvSpPr/>
            <p:nvPr/>
          </p:nvSpPr>
          <p:spPr>
            <a:xfrm>
              <a:off x="31633"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p:cNvGrpSpPr/>
            <p:nvPr/>
          </p:nvGrpSpPr>
          <p:grpSpPr>
            <a:xfrm>
              <a:off x="0" y="-21658"/>
              <a:ext cx="12240731" cy="1041400"/>
              <a:chOff x="-25356" y="-7144"/>
              <a:chExt cx="12240731" cy="1041400"/>
            </a:xfrm>
          </p:grpSpPr>
          <p:sp>
            <p:nvSpPr>
              <p:cNvPr id="28" name="Freeform 27"/>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29" name="Freeform 28"/>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grpSp>
            <p:nvGrpSpPr>
              <p:cNvPr id="31" name="Group 30"/>
              <p:cNvGrpSpPr/>
              <p:nvPr/>
            </p:nvGrpSpPr>
            <p:grpSpPr>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grpSp>
        </p:grpSp>
      </p:gr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endParaRPr kumimoji="0" lang="en-US" dirty="0"/>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100">
                <a:solidFill>
                  <a:schemeClr val="tx1"/>
                </a:solidFill>
              </a:defRPr>
            </a:lvl1pPr>
          </a:lstStyle>
          <a:p>
            <a:fld id="{61146459-E3C3-4969-9224-5ED50B492D17}" type="datetime1">
              <a:rPr lang="en-US" smtClean="0"/>
              <a:pPr/>
              <a:t>6/24/2018</a:t>
            </a:fld>
            <a:endParaRPr lang="en-US" dirty="0"/>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100">
                <a:solidFill>
                  <a:schemeClr val="tx1"/>
                </a:solidFill>
              </a:defRPr>
            </a:lvl1pPr>
          </a:lstStyle>
          <a:p>
            <a:r>
              <a:rPr lang="en-US" dirty="0"/>
              <a:t>Add a footer</a:t>
            </a:r>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100">
                <a:solidFill>
                  <a:schemeClr val="tx1"/>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942852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techbeacon.com/challenges-scaling-microservices" TargetMode="External"/><Relationship Id="rId2" Type="http://schemas.openxmlformats.org/officeDocument/2006/relationships/hyperlink" Target="http://microservices.io/patterns/apigateway.html" TargetMode="External"/><Relationship Id="rId1" Type="http://schemas.openxmlformats.org/officeDocument/2006/relationships/slideLayout" Target="../slideLayouts/slideLayout2.xml"/><Relationship Id="rId5" Type="http://schemas.openxmlformats.org/officeDocument/2006/relationships/hyperlink" Target="https://docs.microsoft.com/en-us/azure/architecture/guide/architecture-styles/microservices" TargetMode="External"/><Relationship Id="rId4" Type="http://schemas.openxmlformats.org/officeDocument/2006/relationships/hyperlink" Target="https://cloudacademy.com/blog/microservices-architecture-challenge-advantage-drawback/"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Securing Microservices 8.3</a:t>
            </a:r>
          </a:p>
        </p:txBody>
      </p:sp>
      <p:sp>
        <p:nvSpPr>
          <p:cNvPr id="5" name="Subtitle 4"/>
          <p:cNvSpPr>
            <a:spLocks noGrp="1"/>
          </p:cNvSpPr>
          <p:nvPr>
            <p:ph type="subTitle" idx="1"/>
          </p:nvPr>
        </p:nvSpPr>
        <p:spPr/>
        <p:txBody>
          <a:bodyPr/>
          <a:lstStyle/>
          <a:p>
            <a:r>
              <a:rPr lang="en-US" dirty="0"/>
              <a:t>By William Simpson</a:t>
            </a:r>
          </a:p>
          <a:p>
            <a:endParaRPr lang="en-US" dirty="0"/>
          </a:p>
        </p:txBody>
      </p:sp>
    </p:spTree>
    <p:extLst>
      <p:ext uri="{BB962C8B-B14F-4D97-AF65-F5344CB8AC3E}">
        <p14:creationId xmlns:p14="http://schemas.microsoft.com/office/powerpoint/2010/main" val="3549628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B1ABE-3D45-48DE-8BD0-0DDD9BEFF974}"/>
              </a:ext>
            </a:extLst>
          </p:cNvPr>
          <p:cNvSpPr>
            <a:spLocks noGrp="1"/>
          </p:cNvSpPr>
          <p:nvPr>
            <p:ph type="title"/>
          </p:nvPr>
        </p:nvSpPr>
        <p:spPr/>
        <p:txBody>
          <a:bodyPr/>
          <a:lstStyle/>
          <a:p>
            <a:r>
              <a:rPr lang="en-US" dirty="0"/>
              <a:t> Resources</a:t>
            </a:r>
          </a:p>
        </p:txBody>
      </p:sp>
      <p:sp>
        <p:nvSpPr>
          <p:cNvPr id="3" name="Content Placeholder 2">
            <a:extLst>
              <a:ext uri="{FF2B5EF4-FFF2-40B4-BE49-F238E27FC236}">
                <a16:creationId xmlns:a16="http://schemas.microsoft.com/office/drawing/2014/main" id="{499C6660-AA3C-4098-8143-1519EE0B6662}"/>
              </a:ext>
            </a:extLst>
          </p:cNvPr>
          <p:cNvSpPr>
            <a:spLocks noGrp="1"/>
          </p:cNvSpPr>
          <p:nvPr>
            <p:ph idx="1"/>
          </p:nvPr>
        </p:nvSpPr>
        <p:spPr/>
        <p:txBody>
          <a:bodyPr>
            <a:normAutofit/>
          </a:bodyPr>
          <a:lstStyle/>
          <a:p>
            <a:r>
              <a:rPr lang="en-US" sz="2200" dirty="0"/>
              <a:t>Book:</a:t>
            </a:r>
          </a:p>
          <a:p>
            <a:r>
              <a:rPr lang="en-US" sz="1600" dirty="0"/>
              <a:t>Amundsen, M. &amp; Richardson, L. (2013). RESTful Web APIs. O’Reilly Media, Inc. Sebastopol, CA.</a:t>
            </a:r>
          </a:p>
          <a:p>
            <a:endParaRPr lang="en-US" sz="2200" dirty="0"/>
          </a:p>
          <a:p>
            <a:endParaRPr lang="en-US" sz="2200" dirty="0"/>
          </a:p>
          <a:p>
            <a:r>
              <a:rPr lang="en-US" sz="2200" dirty="0"/>
              <a:t>Websites:</a:t>
            </a:r>
          </a:p>
          <a:p>
            <a:pPr lvl="1"/>
            <a:r>
              <a:rPr lang="en-US" sz="2200" dirty="0">
                <a:hlinkClick r:id="rId2"/>
              </a:rPr>
              <a:t>http://microservices.io/patterns/apigateway.html</a:t>
            </a:r>
            <a:endParaRPr lang="en-US" sz="2200" dirty="0"/>
          </a:p>
          <a:p>
            <a:pPr lvl="1"/>
            <a:r>
              <a:rPr lang="en-US" sz="2200" dirty="0">
                <a:hlinkClick r:id="rId3"/>
              </a:rPr>
              <a:t>https://techbeacon.com/challenges-scaling-microservices</a:t>
            </a:r>
            <a:endParaRPr lang="en-US" sz="2200" dirty="0"/>
          </a:p>
          <a:p>
            <a:pPr lvl="1"/>
            <a:r>
              <a:rPr lang="en-US" sz="2200" dirty="0">
                <a:hlinkClick r:id="rId4"/>
              </a:rPr>
              <a:t>https://cloudacademy.com/blog/microservices-architecture-challenge-advantage-drawback/</a:t>
            </a:r>
            <a:endParaRPr lang="en-US" sz="2200" dirty="0"/>
          </a:p>
          <a:p>
            <a:pPr lvl="1"/>
            <a:r>
              <a:rPr lang="en-US" sz="2200" dirty="0">
                <a:hlinkClick r:id="rId5"/>
              </a:rPr>
              <a:t>https://docs.microsoft.com/en-us/azure/architecture/guide/architecture-styles/microservices</a:t>
            </a:r>
            <a:endParaRPr lang="en-US" sz="2200" dirty="0"/>
          </a:p>
          <a:p>
            <a:pPr lvl="1"/>
            <a:endParaRPr lang="en-US" sz="2200" dirty="0"/>
          </a:p>
          <a:p>
            <a:pPr lvl="1"/>
            <a:endParaRPr lang="en-US" sz="2200" dirty="0"/>
          </a:p>
          <a:p>
            <a:pPr lvl="1"/>
            <a:endParaRPr lang="en-US" sz="2200" dirty="0"/>
          </a:p>
          <a:p>
            <a:pPr lvl="1"/>
            <a:endParaRPr lang="en-US" sz="2200" dirty="0"/>
          </a:p>
          <a:p>
            <a:pPr lvl="1"/>
            <a:endParaRPr lang="en-US" sz="2200" dirty="0"/>
          </a:p>
        </p:txBody>
      </p:sp>
    </p:spTree>
    <p:extLst>
      <p:ext uri="{BB962C8B-B14F-4D97-AF65-F5344CB8AC3E}">
        <p14:creationId xmlns:p14="http://schemas.microsoft.com/office/powerpoint/2010/main" val="500649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Table of Contents</a:t>
            </a:r>
          </a:p>
        </p:txBody>
      </p:sp>
      <p:sp>
        <p:nvSpPr>
          <p:cNvPr id="2" name="Content Placeholder 1"/>
          <p:cNvSpPr>
            <a:spLocks noGrp="1"/>
          </p:cNvSpPr>
          <p:nvPr>
            <p:ph idx="1"/>
          </p:nvPr>
        </p:nvSpPr>
        <p:spPr/>
        <p:txBody>
          <a:bodyPr/>
          <a:lstStyle/>
          <a:p>
            <a:r>
              <a:rPr lang="en-US" dirty="0"/>
              <a:t>Overview</a:t>
            </a:r>
          </a:p>
          <a:p>
            <a:r>
              <a:rPr lang="en-US" dirty="0"/>
              <a:t>What are microservices?</a:t>
            </a:r>
          </a:p>
          <a:p>
            <a:r>
              <a:rPr lang="en-US" dirty="0"/>
              <a:t>What is an API gateway?</a:t>
            </a:r>
          </a:p>
          <a:p>
            <a:r>
              <a:rPr lang="en-US" dirty="0"/>
              <a:t>Advantages to microservices.</a:t>
            </a:r>
          </a:p>
          <a:p>
            <a:r>
              <a:rPr lang="en-US" dirty="0"/>
              <a:t>Disadvantages to microservices.</a:t>
            </a:r>
          </a:p>
          <a:p>
            <a:r>
              <a:rPr lang="en-US" dirty="0"/>
              <a:t>Deployment and Management in production.</a:t>
            </a:r>
          </a:p>
          <a:p>
            <a:r>
              <a:rPr lang="en-US" dirty="0"/>
              <a:t>Scaling of microservices</a:t>
            </a:r>
          </a:p>
          <a:p>
            <a:pPr marL="0" indent="0">
              <a:buNone/>
            </a:pPr>
            <a:endParaRPr lang="en-US" dirty="0"/>
          </a:p>
        </p:txBody>
      </p:sp>
    </p:spTree>
    <p:extLst>
      <p:ext uri="{BB962C8B-B14F-4D97-AF65-F5344CB8AC3E}">
        <p14:creationId xmlns:p14="http://schemas.microsoft.com/office/powerpoint/2010/main" val="1508910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67200" y="1097788"/>
            <a:ext cx="10972800" cy="1143000"/>
          </a:xfrm>
        </p:spPr>
        <p:txBody>
          <a:bodyPr/>
          <a:lstStyle/>
          <a:p>
            <a:r>
              <a:rPr lang="en-US" dirty="0"/>
              <a:t>Overview</a:t>
            </a:r>
          </a:p>
        </p:txBody>
      </p:sp>
      <p:sp>
        <p:nvSpPr>
          <p:cNvPr id="2" name="Content Placeholder 1"/>
          <p:cNvSpPr>
            <a:spLocks noGrp="1"/>
          </p:cNvSpPr>
          <p:nvPr>
            <p:ph idx="1"/>
          </p:nvPr>
        </p:nvSpPr>
        <p:spPr>
          <a:xfrm>
            <a:off x="609600" y="3180080"/>
            <a:ext cx="10972800" cy="4389120"/>
          </a:xfrm>
        </p:spPr>
        <p:txBody>
          <a:bodyPr/>
          <a:lstStyle/>
          <a:p>
            <a:pPr marL="0" indent="0" algn="ctr">
              <a:buNone/>
            </a:pPr>
            <a:r>
              <a:rPr lang="en-US" dirty="0"/>
              <a:t>This weeks’ presentation will cover microservices, what they are and how they work within a website, what benefits and drawbacks they provide to companies and how they are managed, deployed and scaled when necessary.</a:t>
            </a:r>
          </a:p>
        </p:txBody>
      </p:sp>
    </p:spTree>
    <p:extLst>
      <p:ext uri="{BB962C8B-B14F-4D97-AF65-F5344CB8AC3E}">
        <p14:creationId xmlns:p14="http://schemas.microsoft.com/office/powerpoint/2010/main" val="3339554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Microservices</a:t>
            </a:r>
          </a:p>
        </p:txBody>
      </p:sp>
      <p:sp>
        <p:nvSpPr>
          <p:cNvPr id="2" name="Content Placeholder 1"/>
          <p:cNvSpPr>
            <a:spLocks noGrp="1"/>
          </p:cNvSpPr>
          <p:nvPr>
            <p:ph idx="1"/>
          </p:nvPr>
        </p:nvSpPr>
        <p:spPr/>
        <p:txBody>
          <a:bodyPr/>
          <a:lstStyle/>
          <a:p>
            <a:r>
              <a:rPr lang="en-US" dirty="0"/>
              <a:t>Microservices are a self contained module that work within a website and specifically provide one type of service.</a:t>
            </a:r>
          </a:p>
          <a:p>
            <a:r>
              <a:rPr lang="en-US" dirty="0"/>
              <a:t>You can think of microservices like the components of an engine, each piece is specifically designed for a purpose, in a website this might be the shopping cart, or the service that manages favorites, while in an engine it might be your fuel pump or air intake. Each service needs to know how it works inside of the whole engine and how it communicates with the other pieces that it is near.</a:t>
            </a:r>
          </a:p>
        </p:txBody>
      </p:sp>
    </p:spTree>
    <p:extLst>
      <p:ext uri="{BB962C8B-B14F-4D97-AF65-F5344CB8AC3E}">
        <p14:creationId xmlns:p14="http://schemas.microsoft.com/office/powerpoint/2010/main" val="115085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BFC31-DAE8-4348-BA7F-351511B49267}"/>
              </a:ext>
            </a:extLst>
          </p:cNvPr>
          <p:cNvSpPr>
            <a:spLocks noGrp="1"/>
          </p:cNvSpPr>
          <p:nvPr>
            <p:ph type="title"/>
          </p:nvPr>
        </p:nvSpPr>
        <p:spPr/>
        <p:txBody>
          <a:bodyPr/>
          <a:lstStyle/>
          <a:p>
            <a:r>
              <a:rPr lang="en-US" dirty="0"/>
              <a:t>API Gateway</a:t>
            </a:r>
          </a:p>
        </p:txBody>
      </p:sp>
      <p:sp>
        <p:nvSpPr>
          <p:cNvPr id="4" name="Content Placeholder 3">
            <a:extLst>
              <a:ext uri="{FF2B5EF4-FFF2-40B4-BE49-F238E27FC236}">
                <a16:creationId xmlns:a16="http://schemas.microsoft.com/office/drawing/2014/main" id="{BD4D677C-A90C-449C-BAE0-23492B64C74F}"/>
              </a:ext>
            </a:extLst>
          </p:cNvPr>
          <p:cNvSpPr>
            <a:spLocks noGrp="1"/>
          </p:cNvSpPr>
          <p:nvPr>
            <p:ph idx="1"/>
          </p:nvPr>
        </p:nvSpPr>
        <p:spPr/>
        <p:txBody>
          <a:bodyPr/>
          <a:lstStyle/>
          <a:p>
            <a:r>
              <a:rPr lang="en-US" dirty="0"/>
              <a:t>The API gateway is an essential bit of technology inside of a microservice based web architecture. </a:t>
            </a:r>
          </a:p>
          <a:p>
            <a:r>
              <a:rPr lang="en-US" dirty="0"/>
              <a:t>The API gateway takes all the traffic from the incoming clients and acts as a single point for communication between the client and the application.</a:t>
            </a:r>
          </a:p>
          <a:p>
            <a:r>
              <a:rPr lang="en-US" dirty="0"/>
              <a:t>This is useful because the API gateway will know how to handle each kind of request and it can either route the request where it needs to go, or it can send it onto an API that would work best with it.</a:t>
            </a:r>
          </a:p>
        </p:txBody>
      </p:sp>
    </p:spTree>
    <p:extLst>
      <p:ext uri="{BB962C8B-B14F-4D97-AF65-F5344CB8AC3E}">
        <p14:creationId xmlns:p14="http://schemas.microsoft.com/office/powerpoint/2010/main" val="22745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Advantages of Microservices</a:t>
            </a:r>
          </a:p>
        </p:txBody>
      </p:sp>
      <p:sp>
        <p:nvSpPr>
          <p:cNvPr id="2" name="Content Placeholder 1"/>
          <p:cNvSpPr>
            <a:spLocks noGrp="1"/>
          </p:cNvSpPr>
          <p:nvPr>
            <p:ph idx="1"/>
          </p:nvPr>
        </p:nvSpPr>
        <p:spPr>
          <a:xfrm>
            <a:off x="609600" y="1935479"/>
            <a:ext cx="10972800" cy="4792491"/>
          </a:xfrm>
        </p:spPr>
        <p:txBody>
          <a:bodyPr>
            <a:normAutofit fontScale="92500" lnSpcReduction="10000"/>
          </a:bodyPr>
          <a:lstStyle/>
          <a:p>
            <a:r>
              <a:rPr lang="en-US" dirty="0"/>
              <a:t>There are many advantages to microservices</a:t>
            </a:r>
          </a:p>
          <a:p>
            <a:r>
              <a:rPr lang="en-US" dirty="0"/>
              <a:t>First of all, when you are dealing with a big website or application, one of the most common practices in development is to chunk the application into manageable parcels. The idea behind microservices is the same.</a:t>
            </a:r>
          </a:p>
          <a:p>
            <a:r>
              <a:rPr lang="en-US" dirty="0"/>
              <a:t>Instead of one giant service that will eventually become very intertwined and hard to update, you break each microservice into a component of the application.</a:t>
            </a:r>
          </a:p>
          <a:p>
            <a:r>
              <a:rPr lang="en-US" dirty="0"/>
              <a:t>When that service needs to be updated, deleted or changed, then you only have to worry about dealing with that services and you won’t have to wonder how it will affect every other microservice.</a:t>
            </a:r>
          </a:p>
          <a:p>
            <a:r>
              <a:rPr lang="en-US" dirty="0"/>
              <a:t>Another advantage to this, is that each service can be coded in whatever language will provide the most advantage, since the data will be translated between them in a central hub.</a:t>
            </a:r>
          </a:p>
          <a:p>
            <a:endParaRPr lang="en-US" dirty="0"/>
          </a:p>
          <a:p>
            <a:endParaRPr lang="en-US" dirty="0"/>
          </a:p>
          <a:p>
            <a:endParaRPr lang="en-US" dirty="0"/>
          </a:p>
        </p:txBody>
      </p:sp>
    </p:spTree>
    <p:extLst>
      <p:ext uri="{BB962C8B-B14F-4D97-AF65-F5344CB8AC3E}">
        <p14:creationId xmlns:p14="http://schemas.microsoft.com/office/powerpoint/2010/main" val="1419453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The disadvantages of microservices</a:t>
            </a:r>
          </a:p>
        </p:txBody>
      </p:sp>
      <p:sp>
        <p:nvSpPr>
          <p:cNvPr id="2" name="Content Placeholder 1"/>
          <p:cNvSpPr>
            <a:spLocks noGrp="1"/>
          </p:cNvSpPr>
          <p:nvPr>
            <p:ph idx="1"/>
          </p:nvPr>
        </p:nvSpPr>
        <p:spPr/>
        <p:txBody>
          <a:bodyPr/>
          <a:lstStyle/>
          <a:p>
            <a:r>
              <a:rPr lang="en-US" dirty="0"/>
              <a:t>There are a few downsides when using a microservice based architecture. </a:t>
            </a:r>
          </a:p>
          <a:p>
            <a:r>
              <a:rPr lang="en-US" dirty="0"/>
              <a:t>At a certain point, the complexity of a system will make it difficult to keep tabs on every service, and could eventually create points of weakness within the data flow.</a:t>
            </a:r>
          </a:p>
          <a:p>
            <a:r>
              <a:rPr lang="en-US" dirty="0"/>
              <a:t>Since each microservice manages its own data and server, you can create a lot of necessary management and administration work.</a:t>
            </a:r>
          </a:p>
          <a:p>
            <a:r>
              <a:rPr lang="en-US" dirty="0"/>
              <a:t>Due to the fact that each service is in its own language, it requires a very competent and educationally diverse workforce to continue management.</a:t>
            </a:r>
          </a:p>
        </p:txBody>
      </p:sp>
    </p:spTree>
    <p:extLst>
      <p:ext uri="{BB962C8B-B14F-4D97-AF65-F5344CB8AC3E}">
        <p14:creationId xmlns:p14="http://schemas.microsoft.com/office/powerpoint/2010/main" val="3252008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Deployment and management</a:t>
            </a:r>
          </a:p>
        </p:txBody>
      </p:sp>
      <p:sp>
        <p:nvSpPr>
          <p:cNvPr id="2" name="Content Placeholder 1"/>
          <p:cNvSpPr>
            <a:spLocks noGrp="1"/>
          </p:cNvSpPr>
          <p:nvPr>
            <p:ph idx="1"/>
          </p:nvPr>
        </p:nvSpPr>
        <p:spPr/>
        <p:txBody>
          <a:bodyPr>
            <a:normAutofit/>
          </a:bodyPr>
          <a:lstStyle/>
          <a:p>
            <a:r>
              <a:rPr lang="en-US" dirty="0"/>
              <a:t>The most common way to deploy microservices for an application is through virtual operating environments that can act as a container for each service. </a:t>
            </a:r>
          </a:p>
          <a:p>
            <a:r>
              <a:rPr lang="en-US" dirty="0"/>
              <a:t>This makes sure that each service is isolated and will receive enough dedicated resources.</a:t>
            </a:r>
          </a:p>
          <a:p>
            <a:r>
              <a:rPr lang="en-US" dirty="0"/>
              <a:t>You don’t have to use separate virtual environments, each service can also be deployed on the same virtual machine, which makes it easier to administrate and manage but can become a problem with resources.</a:t>
            </a:r>
          </a:p>
        </p:txBody>
      </p:sp>
    </p:spTree>
    <p:extLst>
      <p:ext uri="{BB962C8B-B14F-4D97-AF65-F5344CB8AC3E}">
        <p14:creationId xmlns:p14="http://schemas.microsoft.com/office/powerpoint/2010/main" val="2054880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42394-C609-4272-AB12-1D0DB0105922}"/>
              </a:ext>
            </a:extLst>
          </p:cNvPr>
          <p:cNvSpPr>
            <a:spLocks noGrp="1"/>
          </p:cNvSpPr>
          <p:nvPr>
            <p:ph type="title"/>
          </p:nvPr>
        </p:nvSpPr>
        <p:spPr>
          <a:xfrm>
            <a:off x="794158" y="350723"/>
            <a:ext cx="10972800" cy="1143000"/>
          </a:xfrm>
        </p:spPr>
        <p:txBody>
          <a:bodyPr/>
          <a:lstStyle/>
          <a:p>
            <a:r>
              <a:rPr lang="en-US" dirty="0"/>
              <a:t>Microservice scaling</a:t>
            </a:r>
          </a:p>
        </p:txBody>
      </p:sp>
      <p:sp>
        <p:nvSpPr>
          <p:cNvPr id="5" name="Content Placeholder 1">
            <a:extLst>
              <a:ext uri="{FF2B5EF4-FFF2-40B4-BE49-F238E27FC236}">
                <a16:creationId xmlns:a16="http://schemas.microsoft.com/office/drawing/2014/main" id="{70575A01-D20B-43CA-8961-4E55E4AB0CCB}"/>
              </a:ext>
            </a:extLst>
          </p:cNvPr>
          <p:cNvSpPr>
            <a:spLocks noGrp="1"/>
          </p:cNvSpPr>
          <p:nvPr>
            <p:ph idx="1"/>
          </p:nvPr>
        </p:nvSpPr>
        <p:spPr>
          <a:xfrm>
            <a:off x="471488" y="1887538"/>
            <a:ext cx="11295062" cy="4619625"/>
          </a:xfrm>
        </p:spPr>
        <p:txBody>
          <a:bodyPr>
            <a:normAutofit/>
          </a:bodyPr>
          <a:lstStyle/>
          <a:p>
            <a:r>
              <a:rPr lang="en-US" dirty="0"/>
              <a:t>Scaling microservices has pros and cons when compared to traditional or monolithic infrastructure.</a:t>
            </a:r>
          </a:p>
          <a:p>
            <a:r>
              <a:rPr lang="en-US" dirty="0"/>
              <a:t>Due to its added complexity from managing multiple self contained resources, more time and research needs to be done to identify the most important parts of the application, and which specific services require the most attention or scaling for the application to continue. </a:t>
            </a:r>
          </a:p>
          <a:p>
            <a:r>
              <a:rPr lang="en-US" dirty="0"/>
              <a:t>Unfortunately you can not just pick horizontal or vertical scaling, each service needs to be weighed against either option to see what would be the best fit in terms of effectiveness and cost.</a:t>
            </a:r>
          </a:p>
        </p:txBody>
      </p:sp>
    </p:spTree>
    <p:extLst>
      <p:ext uri="{BB962C8B-B14F-4D97-AF65-F5344CB8AC3E}">
        <p14:creationId xmlns:p14="http://schemas.microsoft.com/office/powerpoint/2010/main" val="3796098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Business brainstorming presentation.potx" id="{DE77CA07-3D7A-4CF2-AF02-587F794CB3CB}" vid="{13C2A94F-C0A1-4622-B71C-29A3B00D5E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brainstorming presentation</Template>
  <TotalTime>6357</TotalTime>
  <Words>764</Words>
  <Application>Microsoft Office PowerPoint</Application>
  <PresentationFormat>Widescreen</PresentationFormat>
  <Paragraphs>53</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Century Gothic</vt:lpstr>
      <vt:lpstr>Palatino Linotype</vt:lpstr>
      <vt:lpstr>Wingdings 2</vt:lpstr>
      <vt:lpstr>Presentation on brainstorming</vt:lpstr>
      <vt:lpstr>Securing Microservices 8.3</vt:lpstr>
      <vt:lpstr>Table of Contents</vt:lpstr>
      <vt:lpstr>Overview</vt:lpstr>
      <vt:lpstr>Microservices</vt:lpstr>
      <vt:lpstr>API Gateway</vt:lpstr>
      <vt:lpstr>Advantages of Microservices</vt:lpstr>
      <vt:lpstr>The disadvantages of microservices</vt:lpstr>
      <vt:lpstr>Deployment and management</vt:lpstr>
      <vt:lpstr>Microservice scaling</vt:lpstr>
      <vt:lpstr>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dc:title>
  <dc:creator>William</dc:creator>
  <cp:lastModifiedBy>William</cp:lastModifiedBy>
  <cp:revision>72</cp:revision>
  <dcterms:created xsi:type="dcterms:W3CDTF">2018-05-02T22:47:59Z</dcterms:created>
  <dcterms:modified xsi:type="dcterms:W3CDTF">2018-06-25T02:34:40Z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