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72" r:id="rId2"/>
    <p:sldId id="273" r:id="rId3"/>
    <p:sldId id="274" r:id="rId4"/>
    <p:sldId id="275" r:id="rId5"/>
    <p:sldId id="282" r:id="rId6"/>
    <p:sldId id="284" r:id="rId7"/>
    <p:sldId id="277" r:id="rId8"/>
    <p:sldId id="276" r:id="rId9"/>
    <p:sldId id="278" r:id="rId10"/>
    <p:sldId id="283" r:id="rId11"/>
    <p:sldId id="28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3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7/1/2018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7/1/2018</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7/1/2018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7/1/2018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7/1/2018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7/1/2018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7/1/2018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7/1/2018</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7/1/2018</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7/1/2018</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7/1/2018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7/1/2018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7/1/2018</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oracle.com/cd/E39820_01/doc.11121/gateway_docs/content/oauth_flows.html" TargetMode="External"/><Relationship Id="rId7" Type="http://schemas.openxmlformats.org/officeDocument/2006/relationships/hyperlink" Target="https://lifehacker.com/5918086/understanding-oauth-what-happens-when-you-log-into-a-site-with-google-twitter-or-facebook" TargetMode="External"/><Relationship Id="rId2" Type="http://schemas.openxmlformats.org/officeDocument/2006/relationships/hyperlink" Target="https://docs.oracle.com/cd/E39820_01/doc.11121/gateway_docs/content/images/oauth/oauth_web_server_flow.png" TargetMode="External"/><Relationship Id="rId1" Type="http://schemas.openxmlformats.org/officeDocument/2006/relationships/slideLayout" Target="../slideLayouts/slideLayout2.xml"/><Relationship Id="rId6" Type="http://schemas.openxmlformats.org/officeDocument/2006/relationships/hyperlink" Target="https://tools.ietf.org/html/rfc6749" TargetMode="External"/><Relationship Id="rId5" Type="http://schemas.openxmlformats.org/officeDocument/2006/relationships/hyperlink" Target="https://datatracker.ietf.org/wg/oauth/documents/" TargetMode="External"/><Relationship Id="rId4" Type="http://schemas.openxmlformats.org/officeDocument/2006/relationships/hyperlink" Target="https://www.csoonline.com/article/3216404/authentication/what-is-oauth-how-the-open-authorization-framework-work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Open Authentication 9.2</a:t>
            </a:r>
          </a:p>
        </p:txBody>
      </p:sp>
      <p:sp>
        <p:nvSpPr>
          <p:cNvPr id="5" name="Subtitle 4"/>
          <p:cNvSpPr>
            <a:spLocks noGrp="1"/>
          </p:cNvSpPr>
          <p:nvPr>
            <p:ph type="subTitle" idx="1"/>
          </p:nvPr>
        </p:nvSpPr>
        <p:spPr/>
        <p:txBody>
          <a:bodyPr/>
          <a:lstStyle/>
          <a:p>
            <a:r>
              <a:rPr lang="en-US" dirty="0"/>
              <a:t>By William Simpson</a:t>
            </a:r>
          </a:p>
          <a:p>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42394-C609-4272-AB12-1D0DB0105922}"/>
              </a:ext>
            </a:extLst>
          </p:cNvPr>
          <p:cNvSpPr>
            <a:spLocks noGrp="1"/>
          </p:cNvSpPr>
          <p:nvPr>
            <p:ph type="title"/>
          </p:nvPr>
        </p:nvSpPr>
        <p:spPr>
          <a:xfrm>
            <a:off x="794158" y="350723"/>
            <a:ext cx="10972800" cy="1143000"/>
          </a:xfrm>
        </p:spPr>
        <p:txBody>
          <a:bodyPr/>
          <a:lstStyle/>
          <a:p>
            <a:r>
              <a:rPr lang="en-US" dirty="0"/>
              <a:t>Data Example</a:t>
            </a:r>
          </a:p>
        </p:txBody>
      </p:sp>
      <p:pic>
        <p:nvPicPr>
          <p:cNvPr id="4" name="Content Placeholder 3">
            <a:extLst>
              <a:ext uri="{FF2B5EF4-FFF2-40B4-BE49-F238E27FC236}">
                <a16:creationId xmlns:a16="http://schemas.microsoft.com/office/drawing/2014/main" id="{67E48A0E-5E39-4DAE-9EBA-E9E0EA7895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9519" y="1887538"/>
            <a:ext cx="7238999" cy="4619625"/>
          </a:xfrm>
        </p:spPr>
      </p:pic>
    </p:spTree>
    <p:extLst>
      <p:ext uri="{BB962C8B-B14F-4D97-AF65-F5344CB8AC3E}">
        <p14:creationId xmlns:p14="http://schemas.microsoft.com/office/powerpoint/2010/main" val="379609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1ABE-3D45-48DE-8BD0-0DDD9BEFF974}"/>
              </a:ext>
            </a:extLst>
          </p:cNvPr>
          <p:cNvSpPr>
            <a:spLocks noGrp="1"/>
          </p:cNvSpPr>
          <p:nvPr>
            <p:ph type="title"/>
          </p:nvPr>
        </p:nvSpPr>
        <p:spPr/>
        <p:txBody>
          <a:bodyPr/>
          <a:lstStyle/>
          <a:p>
            <a:r>
              <a:rPr lang="en-US" dirty="0"/>
              <a:t> Resources</a:t>
            </a:r>
          </a:p>
        </p:txBody>
      </p:sp>
      <p:sp>
        <p:nvSpPr>
          <p:cNvPr id="3" name="Content Placeholder 2">
            <a:extLst>
              <a:ext uri="{FF2B5EF4-FFF2-40B4-BE49-F238E27FC236}">
                <a16:creationId xmlns:a16="http://schemas.microsoft.com/office/drawing/2014/main" id="{499C6660-AA3C-4098-8143-1519EE0B6662}"/>
              </a:ext>
            </a:extLst>
          </p:cNvPr>
          <p:cNvSpPr>
            <a:spLocks noGrp="1"/>
          </p:cNvSpPr>
          <p:nvPr>
            <p:ph idx="1"/>
          </p:nvPr>
        </p:nvSpPr>
        <p:spPr/>
        <p:txBody>
          <a:bodyPr>
            <a:normAutofit fontScale="92500" lnSpcReduction="10000"/>
          </a:bodyPr>
          <a:lstStyle/>
          <a:p>
            <a:r>
              <a:rPr lang="en-US" sz="2200" dirty="0"/>
              <a:t>Book:</a:t>
            </a:r>
          </a:p>
          <a:p>
            <a:r>
              <a:rPr lang="en-US" sz="1600" dirty="0"/>
              <a:t>Amundsen, M. &amp; Richardson, L. (2013). RESTful Web APIs. O’Reilly Media, Inc. Sebastopol, CA.</a:t>
            </a:r>
          </a:p>
          <a:p>
            <a:r>
              <a:rPr lang="en-US" sz="2200" dirty="0"/>
              <a:t>Image:</a:t>
            </a:r>
          </a:p>
          <a:p>
            <a:r>
              <a:rPr lang="en-US" sz="2200" dirty="0">
                <a:hlinkClick r:id="rId2"/>
              </a:rPr>
              <a:t>https://docs.oracle.com/cd/E39820_01/doc.11121/gateway_docs/content/images/oauth/oauth_web_server_flow.png</a:t>
            </a:r>
            <a:endParaRPr lang="en-US" sz="2200" dirty="0"/>
          </a:p>
          <a:p>
            <a:r>
              <a:rPr lang="en-US" sz="2200" dirty="0"/>
              <a:t>Websites:</a:t>
            </a:r>
          </a:p>
          <a:p>
            <a:r>
              <a:rPr lang="en-US" sz="2200" dirty="0">
                <a:hlinkClick r:id="rId3"/>
              </a:rPr>
              <a:t>https://docs.oracle.com/cd/E39820_01/doc.11121/gateway_docs/content/oauth_flows.html</a:t>
            </a:r>
            <a:endParaRPr lang="en-US" sz="2200" dirty="0"/>
          </a:p>
          <a:p>
            <a:r>
              <a:rPr lang="en-US" sz="2200" dirty="0">
                <a:hlinkClick r:id="rId4"/>
              </a:rPr>
              <a:t>https://www.csoonline.com/article/3216404/authentication/what-is-oauth-how-the-open-authorization-framework-works.html</a:t>
            </a:r>
            <a:endParaRPr lang="en-US" sz="2200" dirty="0"/>
          </a:p>
          <a:p>
            <a:r>
              <a:rPr lang="en-US" sz="2200" dirty="0">
                <a:hlinkClick r:id="rId5"/>
              </a:rPr>
              <a:t>https://datatracker.ietf.org/wg/oauth/documents/</a:t>
            </a:r>
            <a:endParaRPr lang="en-US" sz="2200" dirty="0"/>
          </a:p>
          <a:p>
            <a:r>
              <a:rPr lang="en-US" sz="2200" dirty="0">
                <a:hlinkClick r:id="rId6"/>
              </a:rPr>
              <a:t>https://tools.ietf.org/html/rfc6749</a:t>
            </a:r>
            <a:endParaRPr lang="en-US" sz="2200" dirty="0"/>
          </a:p>
          <a:p>
            <a:r>
              <a:rPr lang="en-US" sz="2200" dirty="0">
                <a:hlinkClick r:id="rId7"/>
              </a:rPr>
              <a:t>https://lifehacker.com/5918086/understanding-oauth-what-happens-when-you-log-into-a-site-with-google-twitter-or-facebook</a:t>
            </a:r>
            <a:endParaRPr lang="en-US" sz="2200" dirty="0"/>
          </a:p>
          <a:p>
            <a:endParaRPr lang="en-US" sz="2200" dirty="0"/>
          </a:p>
          <a:p>
            <a:endParaRPr lang="en-US" sz="2200" dirty="0"/>
          </a:p>
          <a:p>
            <a:endParaRPr lang="en-US" sz="2200" dirty="0"/>
          </a:p>
          <a:p>
            <a:endParaRPr lang="en-US" sz="2200" dirty="0"/>
          </a:p>
          <a:p>
            <a:pPr lvl="1"/>
            <a:endParaRPr lang="en-US" sz="2200" dirty="0"/>
          </a:p>
          <a:p>
            <a:pPr lvl="1"/>
            <a:endParaRPr lang="en-US" sz="2200" dirty="0"/>
          </a:p>
          <a:p>
            <a:pPr lvl="1"/>
            <a:endParaRPr lang="en-US" sz="2200" dirty="0"/>
          </a:p>
          <a:p>
            <a:pPr lvl="1"/>
            <a:endParaRPr lang="en-US" sz="2200" dirty="0"/>
          </a:p>
          <a:p>
            <a:pPr lvl="1"/>
            <a:endParaRPr lang="en-US" sz="2200" dirty="0"/>
          </a:p>
        </p:txBody>
      </p:sp>
    </p:spTree>
    <p:extLst>
      <p:ext uri="{BB962C8B-B14F-4D97-AF65-F5344CB8AC3E}">
        <p14:creationId xmlns:p14="http://schemas.microsoft.com/office/powerpoint/2010/main" val="50064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Table of Contents</a:t>
            </a:r>
          </a:p>
        </p:txBody>
      </p:sp>
      <p:sp>
        <p:nvSpPr>
          <p:cNvPr id="2" name="Content Placeholder 1"/>
          <p:cNvSpPr>
            <a:spLocks noGrp="1"/>
          </p:cNvSpPr>
          <p:nvPr>
            <p:ph idx="1"/>
          </p:nvPr>
        </p:nvSpPr>
        <p:spPr/>
        <p:txBody>
          <a:bodyPr/>
          <a:lstStyle/>
          <a:p>
            <a:r>
              <a:rPr lang="en-US" dirty="0"/>
              <a:t>Overview</a:t>
            </a:r>
          </a:p>
          <a:p>
            <a:r>
              <a:rPr lang="en-US" dirty="0"/>
              <a:t>What is OAuth?</a:t>
            </a:r>
          </a:p>
          <a:p>
            <a:r>
              <a:rPr lang="en-US" dirty="0"/>
              <a:t>How does it work?</a:t>
            </a:r>
          </a:p>
          <a:p>
            <a:r>
              <a:rPr lang="en-US" dirty="0"/>
              <a:t>Brief History of OAuth.</a:t>
            </a:r>
          </a:p>
          <a:p>
            <a:r>
              <a:rPr lang="en-US" dirty="0"/>
              <a:t>Why is it popular?</a:t>
            </a:r>
          </a:p>
          <a:p>
            <a:r>
              <a:rPr lang="en-US" dirty="0"/>
              <a:t>How the data flows.</a:t>
            </a:r>
          </a:p>
          <a:p>
            <a:r>
              <a:rPr lang="en-US" dirty="0"/>
              <a:t>Resources.</a:t>
            </a:r>
          </a:p>
          <a:p>
            <a:pPr marL="0" indent="0">
              <a:buNone/>
            </a:pPr>
            <a:endParaRPr lang="en-US"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67200" y="1097788"/>
            <a:ext cx="10972800" cy="1143000"/>
          </a:xfrm>
        </p:spPr>
        <p:txBody>
          <a:bodyPr/>
          <a:lstStyle/>
          <a:p>
            <a:r>
              <a:rPr lang="en-US" dirty="0"/>
              <a:t>Overview</a:t>
            </a:r>
          </a:p>
        </p:txBody>
      </p:sp>
      <p:sp>
        <p:nvSpPr>
          <p:cNvPr id="2" name="Content Placeholder 1"/>
          <p:cNvSpPr>
            <a:spLocks noGrp="1"/>
          </p:cNvSpPr>
          <p:nvPr>
            <p:ph idx="1"/>
          </p:nvPr>
        </p:nvSpPr>
        <p:spPr>
          <a:xfrm>
            <a:off x="609600" y="3180080"/>
            <a:ext cx="10972800" cy="4389120"/>
          </a:xfrm>
        </p:spPr>
        <p:txBody>
          <a:bodyPr/>
          <a:lstStyle/>
          <a:p>
            <a:pPr marL="0" indent="0" algn="ctr">
              <a:buNone/>
            </a:pPr>
            <a:r>
              <a:rPr lang="en-US" dirty="0"/>
              <a:t>This weeks’ presentation will cover open-standard authorization, what it is and how it works throughout the web, the history of OAuth its popularity and use and we will follow the data flow throughout the entire process.</a:t>
            </a:r>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it is.</a:t>
            </a:r>
          </a:p>
        </p:txBody>
      </p:sp>
      <p:sp>
        <p:nvSpPr>
          <p:cNvPr id="2" name="Content Placeholder 1"/>
          <p:cNvSpPr>
            <a:spLocks noGrp="1"/>
          </p:cNvSpPr>
          <p:nvPr>
            <p:ph idx="1"/>
          </p:nvPr>
        </p:nvSpPr>
        <p:spPr/>
        <p:txBody>
          <a:bodyPr/>
          <a:lstStyle/>
          <a:p>
            <a:r>
              <a:rPr lang="en-US" dirty="0"/>
              <a:t>Open-standard Authorization is a set of protocols that define the idea of servers and known third-parties providing authentication through a single point of entry.</a:t>
            </a:r>
          </a:p>
          <a:p>
            <a:r>
              <a:rPr lang="en-US" dirty="0"/>
              <a:t>It was originally released in 2010, and was backed by many large companies like Google and Facebook.</a:t>
            </a:r>
          </a:p>
          <a:p>
            <a:r>
              <a:rPr lang="en-US" dirty="0"/>
              <a:t>It is what allows you to log into various websites using pre-authorized trusted sites like google.</a:t>
            </a:r>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BFC31-DAE8-4348-BA7F-351511B49267}"/>
              </a:ext>
            </a:extLst>
          </p:cNvPr>
          <p:cNvSpPr>
            <a:spLocks noGrp="1"/>
          </p:cNvSpPr>
          <p:nvPr>
            <p:ph type="title"/>
          </p:nvPr>
        </p:nvSpPr>
        <p:spPr/>
        <p:txBody>
          <a:bodyPr/>
          <a:lstStyle/>
          <a:p>
            <a:r>
              <a:rPr lang="en-US" dirty="0"/>
              <a:t>How does it work?</a:t>
            </a:r>
          </a:p>
        </p:txBody>
      </p:sp>
      <p:sp>
        <p:nvSpPr>
          <p:cNvPr id="4" name="Content Placeholder 3">
            <a:extLst>
              <a:ext uri="{FF2B5EF4-FFF2-40B4-BE49-F238E27FC236}">
                <a16:creationId xmlns:a16="http://schemas.microsoft.com/office/drawing/2014/main" id="{BD4D677C-A90C-449C-BAE0-23492B64C74F}"/>
              </a:ext>
            </a:extLst>
          </p:cNvPr>
          <p:cNvSpPr>
            <a:spLocks noGrp="1"/>
          </p:cNvSpPr>
          <p:nvPr>
            <p:ph idx="1"/>
          </p:nvPr>
        </p:nvSpPr>
        <p:spPr/>
        <p:txBody>
          <a:bodyPr/>
          <a:lstStyle/>
          <a:p>
            <a:r>
              <a:rPr lang="en-US" dirty="0"/>
              <a:t>First, you request access to a website, and click the Google Sign-in option</a:t>
            </a:r>
          </a:p>
          <a:p>
            <a:r>
              <a:rPr lang="en-US" dirty="0"/>
              <a:t>Then, Google will contact that website for you, and provide your identity and essentially vouch for it.</a:t>
            </a:r>
          </a:p>
          <a:p>
            <a:r>
              <a:rPr lang="en-US" dirty="0"/>
              <a:t>After you’ve been verified, the website sends Google a one-use only token and client secret.</a:t>
            </a:r>
          </a:p>
          <a:p>
            <a:r>
              <a:rPr lang="en-US" dirty="0"/>
              <a:t>Google then sends the token and client secret to your software.</a:t>
            </a:r>
          </a:p>
          <a:p>
            <a:r>
              <a:rPr lang="en-US" dirty="0"/>
              <a:t>Your software then gives the token back to gain authorization.</a:t>
            </a:r>
          </a:p>
        </p:txBody>
      </p:sp>
    </p:spTree>
    <p:extLst>
      <p:ext uri="{BB962C8B-B14F-4D97-AF65-F5344CB8AC3E}">
        <p14:creationId xmlns:p14="http://schemas.microsoft.com/office/powerpoint/2010/main" val="22745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BFC31-DAE8-4348-BA7F-351511B49267}"/>
              </a:ext>
            </a:extLst>
          </p:cNvPr>
          <p:cNvSpPr>
            <a:spLocks noGrp="1"/>
          </p:cNvSpPr>
          <p:nvPr>
            <p:ph type="title"/>
          </p:nvPr>
        </p:nvSpPr>
        <p:spPr/>
        <p:txBody>
          <a:bodyPr/>
          <a:lstStyle/>
          <a:p>
            <a:r>
              <a:rPr lang="en-US" dirty="0"/>
              <a:t>How does it work?</a:t>
            </a:r>
          </a:p>
        </p:txBody>
      </p:sp>
      <p:sp>
        <p:nvSpPr>
          <p:cNvPr id="4" name="Content Placeholder 3">
            <a:extLst>
              <a:ext uri="{FF2B5EF4-FFF2-40B4-BE49-F238E27FC236}">
                <a16:creationId xmlns:a16="http://schemas.microsoft.com/office/drawing/2014/main" id="{BD4D677C-A90C-449C-BAE0-23492B64C74F}"/>
              </a:ext>
            </a:extLst>
          </p:cNvPr>
          <p:cNvSpPr>
            <a:spLocks noGrp="1"/>
          </p:cNvSpPr>
          <p:nvPr>
            <p:ph idx="1"/>
          </p:nvPr>
        </p:nvSpPr>
        <p:spPr/>
        <p:txBody>
          <a:bodyPr/>
          <a:lstStyle/>
          <a:p>
            <a:r>
              <a:rPr lang="en-US" dirty="0"/>
              <a:t>Once that has been confirmed you are given an upgraded approval token.</a:t>
            </a:r>
          </a:p>
          <a:p>
            <a:r>
              <a:rPr lang="en-US" dirty="0"/>
              <a:t>This is handed off back to Google, who sends it back to the website you are accessing as proof of your authenticity.</a:t>
            </a:r>
          </a:p>
          <a:p>
            <a:r>
              <a:rPr lang="en-US" dirty="0"/>
              <a:t>Now Google is accessing the website for you, and you see yourself logged in and able to use the service.</a:t>
            </a:r>
          </a:p>
        </p:txBody>
      </p:sp>
    </p:spTree>
    <p:extLst>
      <p:ext uri="{BB962C8B-B14F-4D97-AF65-F5344CB8AC3E}">
        <p14:creationId xmlns:p14="http://schemas.microsoft.com/office/powerpoint/2010/main" val="3845380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OAuth</a:t>
            </a:r>
          </a:p>
        </p:txBody>
      </p:sp>
      <p:sp>
        <p:nvSpPr>
          <p:cNvPr id="2" name="Content Placeholder 1"/>
          <p:cNvSpPr>
            <a:spLocks noGrp="1"/>
          </p:cNvSpPr>
          <p:nvPr>
            <p:ph idx="1"/>
          </p:nvPr>
        </p:nvSpPr>
        <p:spPr>
          <a:xfrm>
            <a:off x="609600" y="1935479"/>
            <a:ext cx="10972800" cy="4792491"/>
          </a:xfrm>
        </p:spPr>
        <p:txBody>
          <a:bodyPr>
            <a:normAutofit/>
          </a:bodyPr>
          <a:lstStyle/>
          <a:p>
            <a:r>
              <a:rPr lang="en-US" dirty="0"/>
              <a:t>The </a:t>
            </a:r>
            <a:r>
              <a:rPr lang="en-US" dirty="0" err="1"/>
              <a:t>Oauth</a:t>
            </a:r>
            <a:r>
              <a:rPr lang="en-US" dirty="0"/>
              <a:t> discussion group was started in 2007, this group would write the first draft for the protocol.</a:t>
            </a:r>
          </a:p>
          <a:p>
            <a:r>
              <a:rPr lang="en-US" dirty="0"/>
              <a:t>It was brought before the IETF in 2008 for discussion and further refinement.</a:t>
            </a:r>
          </a:p>
          <a:p>
            <a:r>
              <a:rPr lang="en-US" dirty="0" err="1"/>
              <a:t>Oauth</a:t>
            </a:r>
            <a:r>
              <a:rPr lang="en-US" dirty="0"/>
              <a:t> was created in 2010 as the open standard that would define a framework and protocol for unknown services interacting with each other and providing authorization and authentication to 3</a:t>
            </a:r>
            <a:r>
              <a:rPr lang="en-US" baseline="30000" dirty="0"/>
              <a:t>rd</a:t>
            </a:r>
            <a:r>
              <a:rPr lang="en-US" dirty="0"/>
              <a:t> party services.</a:t>
            </a:r>
          </a:p>
          <a:p>
            <a:r>
              <a:rPr lang="en-US" dirty="0"/>
              <a:t>It was upgraded to version 2.0 in 2012 to mixed reviews.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Why is it popular?</a:t>
            </a:r>
          </a:p>
        </p:txBody>
      </p:sp>
      <p:sp>
        <p:nvSpPr>
          <p:cNvPr id="2" name="Content Placeholder 1"/>
          <p:cNvSpPr>
            <a:spLocks noGrp="1"/>
          </p:cNvSpPr>
          <p:nvPr>
            <p:ph idx="1"/>
          </p:nvPr>
        </p:nvSpPr>
        <p:spPr/>
        <p:txBody>
          <a:bodyPr/>
          <a:lstStyle/>
          <a:p>
            <a:r>
              <a:rPr lang="en-US" dirty="0"/>
              <a:t>OAuth was created to ease the issues that arose when attempting to access or share information between 3</a:t>
            </a:r>
            <a:r>
              <a:rPr lang="en-US" baseline="30000" dirty="0"/>
              <a:t>rd</a:t>
            </a:r>
            <a:r>
              <a:rPr lang="en-US" dirty="0"/>
              <a:t> party applications.</a:t>
            </a:r>
          </a:p>
          <a:p>
            <a:r>
              <a:rPr lang="en-US" dirty="0"/>
              <a:t>It accomplished that goal and made sharing information between unknown services more secure by helping limit what information that a service could access.</a:t>
            </a:r>
          </a:p>
          <a:p>
            <a:r>
              <a:rPr lang="en-US" dirty="0"/>
              <a:t>This allowed information to be shared more easily, which in the age of technology allows for greater and faster growth all around.</a:t>
            </a:r>
          </a:p>
          <a:p>
            <a:r>
              <a:rPr lang="en-US" dirty="0"/>
              <a:t>It allows services across many different platforms to interact with each other.</a:t>
            </a:r>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Following the Data by Oracle®</a:t>
            </a:r>
          </a:p>
        </p:txBody>
      </p:sp>
      <p:sp>
        <p:nvSpPr>
          <p:cNvPr id="2" name="Content Placeholder 1"/>
          <p:cNvSpPr>
            <a:spLocks noGrp="1"/>
          </p:cNvSpPr>
          <p:nvPr>
            <p:ph idx="1"/>
          </p:nvPr>
        </p:nvSpPr>
        <p:spPr/>
        <p:txBody>
          <a:bodyPr>
            <a:normAutofit fontScale="92500" lnSpcReduction="10000"/>
          </a:bodyPr>
          <a:lstStyle/>
          <a:p>
            <a:r>
              <a:rPr lang="en-US" dirty="0"/>
              <a:t>“The Authorization Code flow is as follows:</a:t>
            </a:r>
          </a:p>
          <a:p>
            <a:r>
              <a:rPr lang="en-US" dirty="0"/>
              <a:t>The Web server redirects the user to the API Gateway acting as an Authorization Server to authenticate and authorize the server to access data on their behalf.</a:t>
            </a:r>
          </a:p>
          <a:p>
            <a:r>
              <a:rPr lang="en-US" dirty="0"/>
              <a:t>After the user approves access, the Web server receives a callback with an authorization code.</a:t>
            </a:r>
          </a:p>
          <a:p>
            <a:r>
              <a:rPr lang="en-US" dirty="0"/>
              <a:t>After obtaining the authorization code, the Web server passes back the authorization code to obtain an access token response.</a:t>
            </a:r>
          </a:p>
          <a:p>
            <a:r>
              <a:rPr lang="en-US" dirty="0"/>
              <a:t>After validating the authorization code, the API Gateway passes back a token response to the Web server.</a:t>
            </a:r>
          </a:p>
          <a:p>
            <a:r>
              <a:rPr lang="en-US" dirty="0"/>
              <a:t>After the token is granted, the Web server accesses their data.”</a:t>
            </a:r>
          </a:p>
          <a:p>
            <a:endParaRPr lang="en-US" dirty="0"/>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6486</TotalTime>
  <Words>718</Words>
  <Application>Microsoft Office PowerPoint</Application>
  <PresentationFormat>Widescreen</PresentationFormat>
  <Paragraphs>66</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Century Gothic</vt:lpstr>
      <vt:lpstr>Palatino Linotype</vt:lpstr>
      <vt:lpstr>Wingdings 2</vt:lpstr>
      <vt:lpstr>Presentation on brainstorming</vt:lpstr>
      <vt:lpstr>Open Authentication 9.2</vt:lpstr>
      <vt:lpstr>Table of Contents</vt:lpstr>
      <vt:lpstr>Overview</vt:lpstr>
      <vt:lpstr>What it is.</vt:lpstr>
      <vt:lpstr>How does it work?</vt:lpstr>
      <vt:lpstr>How does it work?</vt:lpstr>
      <vt:lpstr>Brief History of OAuth</vt:lpstr>
      <vt:lpstr>Why is it popular?</vt:lpstr>
      <vt:lpstr>Following the Data by Oracle®</vt:lpstr>
      <vt:lpstr>Data Example</vt:lpstr>
      <vt:lpstr>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dc:title>
  <dc:creator>William</dc:creator>
  <cp:lastModifiedBy>William</cp:lastModifiedBy>
  <cp:revision>91</cp:revision>
  <dcterms:created xsi:type="dcterms:W3CDTF">2018-05-02T22:47:59Z</dcterms:created>
  <dcterms:modified xsi:type="dcterms:W3CDTF">2018-07-02T02:20:11Z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