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2"/>
  </p:notesMasterIdLst>
  <p:handoutMasterIdLst>
    <p:handoutMasterId r:id="rId143"/>
  </p:handoutMasterIdLst>
  <p:sldIdLst>
    <p:sldId id="257" r:id="rId2"/>
    <p:sldId id="533" r:id="rId3"/>
    <p:sldId id="358" r:id="rId4"/>
    <p:sldId id="560" r:id="rId5"/>
    <p:sldId id="359" r:id="rId6"/>
    <p:sldId id="258" r:id="rId7"/>
    <p:sldId id="360" r:id="rId8"/>
    <p:sldId id="299" r:id="rId9"/>
    <p:sldId id="300" r:id="rId10"/>
    <p:sldId id="356" r:id="rId11"/>
    <p:sldId id="465" r:id="rId12"/>
    <p:sldId id="466" r:id="rId13"/>
    <p:sldId id="362" r:id="rId14"/>
    <p:sldId id="335" r:id="rId15"/>
    <p:sldId id="363" r:id="rId16"/>
    <p:sldId id="364" r:id="rId17"/>
    <p:sldId id="305" r:id="rId18"/>
    <p:sldId id="462" r:id="rId19"/>
    <p:sldId id="314" r:id="rId20"/>
    <p:sldId id="316" r:id="rId21"/>
    <p:sldId id="365" r:id="rId22"/>
    <p:sldId id="534" r:id="rId23"/>
    <p:sldId id="561" r:id="rId24"/>
    <p:sldId id="366" r:id="rId25"/>
    <p:sldId id="367" r:id="rId26"/>
    <p:sldId id="416" r:id="rId27"/>
    <p:sldId id="368" r:id="rId28"/>
    <p:sldId id="369" r:id="rId29"/>
    <p:sldId id="419" r:id="rId30"/>
    <p:sldId id="420" r:id="rId31"/>
    <p:sldId id="422" r:id="rId32"/>
    <p:sldId id="423" r:id="rId33"/>
    <p:sldId id="424" r:id="rId34"/>
    <p:sldId id="425" r:id="rId35"/>
    <p:sldId id="526" r:id="rId36"/>
    <p:sldId id="520" r:id="rId37"/>
    <p:sldId id="426" r:id="rId38"/>
    <p:sldId id="427" r:id="rId39"/>
    <p:sldId id="428" r:id="rId40"/>
    <p:sldId id="485" r:id="rId41"/>
    <p:sldId id="429" r:id="rId42"/>
    <p:sldId id="519" r:id="rId43"/>
    <p:sldId id="497" r:id="rId44"/>
    <p:sldId id="502" r:id="rId45"/>
    <p:sldId id="536" r:id="rId46"/>
    <p:sldId id="482" r:id="rId47"/>
    <p:sldId id="431" r:id="rId48"/>
    <p:sldId id="498" r:id="rId49"/>
    <p:sldId id="432" r:id="rId50"/>
    <p:sldId id="483" r:id="rId51"/>
    <p:sldId id="433" r:id="rId52"/>
    <p:sldId id="523" r:id="rId53"/>
    <p:sldId id="501" r:id="rId54"/>
    <p:sldId id="503" r:id="rId55"/>
    <p:sldId id="434" r:id="rId56"/>
    <p:sldId id="504" r:id="rId57"/>
    <p:sldId id="543" r:id="rId58"/>
    <p:sldId id="541" r:id="rId59"/>
    <p:sldId id="542" r:id="rId60"/>
    <p:sldId id="537" r:id="rId61"/>
    <p:sldId id="538" r:id="rId62"/>
    <p:sldId id="546" r:id="rId63"/>
    <p:sldId id="547" r:id="rId64"/>
    <p:sldId id="436" r:id="rId65"/>
    <p:sldId id="437" r:id="rId66"/>
    <p:sldId id="544" r:id="rId67"/>
    <p:sldId id="545" r:id="rId68"/>
    <p:sldId id="548" r:id="rId69"/>
    <p:sldId id="486" r:id="rId70"/>
    <p:sldId id="438" r:id="rId71"/>
    <p:sldId id="549" r:id="rId72"/>
    <p:sldId id="521" r:id="rId73"/>
    <p:sldId id="550" r:id="rId74"/>
    <p:sldId id="440" r:id="rId75"/>
    <p:sldId id="539" r:id="rId76"/>
    <p:sldId id="441" r:id="rId77"/>
    <p:sldId id="443" r:id="rId78"/>
    <p:sldId id="444" r:id="rId79"/>
    <p:sldId id="463" r:id="rId80"/>
    <p:sldId id="397" r:id="rId81"/>
    <p:sldId id="398" r:id="rId82"/>
    <p:sldId id="399" r:id="rId83"/>
    <p:sldId id="400" r:id="rId84"/>
    <p:sldId id="461" r:id="rId85"/>
    <p:sldId id="401" r:id="rId86"/>
    <p:sldId id="417" r:id="rId87"/>
    <p:sldId id="489" r:id="rId88"/>
    <p:sldId id="464" r:id="rId89"/>
    <p:sldId id="404" r:id="rId90"/>
    <p:sldId id="490" r:id="rId91"/>
    <p:sldId id="405" r:id="rId92"/>
    <p:sldId id="406" r:id="rId93"/>
    <p:sldId id="535" r:id="rId94"/>
    <p:sldId id="407" r:id="rId95"/>
    <p:sldId id="471" r:id="rId96"/>
    <p:sldId id="408" r:id="rId97"/>
    <p:sldId id="491" r:id="rId98"/>
    <p:sldId id="410" r:id="rId99"/>
    <p:sldId id="412" r:id="rId100"/>
    <p:sldId id="413" r:id="rId101"/>
    <p:sldId id="415" r:id="rId102"/>
    <p:sldId id="487" r:id="rId103"/>
    <p:sldId id="467" r:id="rId104"/>
    <p:sldId id="476" r:id="rId105"/>
    <p:sldId id="469" r:id="rId106"/>
    <p:sldId id="475" r:id="rId107"/>
    <p:sldId id="518" r:id="rId108"/>
    <p:sldId id="480" r:id="rId109"/>
    <p:sldId id="477" r:id="rId110"/>
    <p:sldId id="479" r:id="rId111"/>
    <p:sldId id="481" r:id="rId112"/>
    <p:sldId id="478" r:id="rId113"/>
    <p:sldId id="532" r:id="rId114"/>
    <p:sldId id="530" r:id="rId115"/>
    <p:sldId id="448" r:id="rId116"/>
    <p:sldId id="449" r:id="rId117"/>
    <p:sldId id="450" r:id="rId118"/>
    <p:sldId id="451" r:id="rId119"/>
    <p:sldId id="488" r:id="rId120"/>
    <p:sldId id="452" r:id="rId121"/>
    <p:sldId id="453" r:id="rId122"/>
    <p:sldId id="454" r:id="rId123"/>
    <p:sldId id="455" r:id="rId124"/>
    <p:sldId id="556" r:id="rId125"/>
    <p:sldId id="559" r:id="rId126"/>
    <p:sldId id="557" r:id="rId127"/>
    <p:sldId id="370" r:id="rId128"/>
    <p:sldId id="373" r:id="rId129"/>
    <p:sldId id="385" r:id="rId130"/>
    <p:sldId id="388" r:id="rId131"/>
    <p:sldId id="418" r:id="rId132"/>
    <p:sldId id="394" r:id="rId133"/>
    <p:sldId id="395" r:id="rId134"/>
    <p:sldId id="507" r:id="rId135"/>
    <p:sldId id="509" r:id="rId136"/>
    <p:sldId id="506" r:id="rId137"/>
    <p:sldId id="510" r:id="rId138"/>
    <p:sldId id="514" r:id="rId139"/>
    <p:sldId id="515" r:id="rId140"/>
    <p:sldId id="512" r:id="rId14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681" autoAdjust="0"/>
  </p:normalViewPr>
  <p:slideViewPr>
    <p:cSldViewPr>
      <p:cViewPr varScale="1">
        <p:scale>
          <a:sx n="89" d="100"/>
          <a:sy n="89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DA24DFE-051F-442F-BEF2-66C4DFA88A45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8831DA58-6DA0-45B3-98CC-80FD66ED92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543BF8D-FCB0-4A72-9DE1-273C2EB30B97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FDEC34D-6E1B-4CC4-8405-CDAF22070A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7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/>
              <a:t>Tables are sorted by Row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Table schema only define it’s </a:t>
            </a:r>
            <a:r>
              <a:rPr lang="en-US" altLang="zh-TW" sz="2000" i="1" dirty="0" smtClean="0"/>
              <a:t>column families 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Each family consists of any number of columns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Each column consists of any number of versions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Columns only exist when inserted, NULLs are free.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Columns within a family are sorted and stored together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Everything except table names are byte[]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(Row, Family: Column, Timestamp) </a:t>
            </a:r>
            <a:r>
              <a:rPr lang="en-US" altLang="zh-TW" sz="2000" dirty="0" smtClean="0">
                <a:sym typeface="Wingdings" pitchFamily="2" charset="2"/>
              </a:rPr>
              <a:t></a:t>
            </a:r>
            <a:r>
              <a:rPr lang="en-US" altLang="zh-TW" sz="2000" dirty="0" smtClean="0"/>
              <a:t> Value</a:t>
            </a:r>
            <a:endParaRPr lang="zh-TW" alt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804B-2042-1244-98F2-60CFD1A2D8E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0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5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C34D-6E1B-4CC4-8405-CDAF22070AC8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8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A6F9-D2C9-4A9F-96B8-5EC116EB655A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AFCC4-7541-421D-80D1-EF7A890CC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neo4j.com/docs/stable/query-gener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neo4j.com/docs/stable/query-creat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neo4j.com/docs/stable/cypherdoc-importing-csv-files-with-cypher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sole.neo4j.org/" TargetMode="External"/><Relationship Id="rId2" Type="http://schemas.openxmlformats.org/officeDocument/2006/relationships/hyperlink" Target="http://neo4j.com/developer/graph-db-vs-rdbms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database-references/#manual-references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FasihaIkram/voldemort-48888473" TargetMode="External"/><Relationship Id="rId2" Type="http://schemas.openxmlformats.org/officeDocument/2006/relationships/hyperlink" Target="https://www.quora.com/Why-was-Project-Voldemort-named-after-the-Harry-Potter-charact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grio.com/2012/03/getting-started-with-amazon-dynamodb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IeZdk8br8" TargetMode="External"/><Relationship Id="rId2" Type="http://schemas.openxmlformats.org/officeDocument/2006/relationships/hyperlink" Target="http://docs.aws.amazon.com/amazondynamodb/latest/developerguide/QueryScanORMModelExampl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3.2/reference/method/db.collection.update/#exampl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v3.0/core/single-purpose-aggreg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3.2/reference/operator/aggregation-array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core/aggregation-introduc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418134/cannot-connect-to-mongodb-errno61-connection-refused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was-Project-Voldemort-named-after-the-Harry-Potter-character" TargetMode="External"/><Relationship Id="rId2" Type="http://schemas.openxmlformats.org/officeDocument/2006/relationships/hyperlink" Target="https://www.slideshare.net/FasihaIkram/voldemort-48888473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Hadoop_Summit/w-145p230-ataylorv2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cassandra.apache.org/doc/latest/cql/dml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cassandra.apache.org/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6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Unstructured data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Data can be of any type,  may have no format or sequence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cannot be represented by any type of schema</a:t>
            </a:r>
          </a:p>
          <a:p>
            <a:pPr lvl="2">
              <a:lnSpc>
                <a:spcPct val="80000"/>
              </a:lnSpc>
            </a:pPr>
            <a:r>
              <a:rPr lang="en-US" sz="3200" dirty="0" smtClean="0"/>
              <a:t>Web pages in HTML</a:t>
            </a:r>
          </a:p>
          <a:p>
            <a:pPr lvl="2">
              <a:lnSpc>
                <a:spcPct val="80000"/>
              </a:lnSpc>
            </a:pPr>
            <a:r>
              <a:rPr lang="en-US" sz="3200" dirty="0" smtClean="0"/>
              <a:t>Video, sound, images</a:t>
            </a:r>
          </a:p>
          <a:p>
            <a:pPr lvl="1">
              <a:lnSpc>
                <a:spcPct val="80000"/>
              </a:lnSpc>
            </a:pPr>
            <a:r>
              <a:rPr lang="en-US" sz="3600" dirty="0" smtClean="0"/>
              <a:t>Big data – much of it is unstructured, but some is semi-structured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nosqlmatters2012-130102154135-phpapp01/95/cassandra-at-nosql-matters-2012-15-1024.jpg?cb=1357163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2950"/>
            <a:ext cx="8763000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.slidesharecdn.com/nosqlmatters2012-130102154135-phpapp01/95/cassandra-at-nosql-matters-2012-19-1024.jpg?cb=1357163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416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represented as a graph</a:t>
            </a:r>
          </a:p>
          <a:p>
            <a:r>
              <a:rPr lang="en-US" dirty="0" smtClean="0"/>
              <a:t>Nodes and edges indicate types of entities and relationships</a:t>
            </a:r>
          </a:p>
          <a:p>
            <a:r>
              <a:rPr lang="en-US" dirty="0" smtClean="0"/>
              <a:t>Instead of computing relationships at query time (meaning no joins)</a:t>
            </a:r>
          </a:p>
          <a:p>
            <a:r>
              <a:rPr lang="en-US" dirty="0" smtClean="0"/>
              <a:t>graph DB stores connections readily available for “join-like” navigation – constant time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1912"/>
            <a:ext cx="2417618" cy="2759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Graph contains connected entities (nodes) – hold (</a:t>
            </a:r>
            <a:r>
              <a:rPr lang="en-US" dirty="0" err="1" smtClean="0"/>
              <a:t>k,v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Labels used to represent different roles in domain</a:t>
            </a:r>
          </a:p>
          <a:p>
            <a:r>
              <a:rPr lang="en-US" dirty="0" smtClean="0"/>
              <a:t>Relationship – start node and end node</a:t>
            </a:r>
          </a:p>
          <a:p>
            <a:pPr lvl="1"/>
            <a:r>
              <a:rPr lang="en-US" dirty="0" smtClean="0"/>
              <a:t>Can have properties</a:t>
            </a:r>
          </a:p>
          <a:p>
            <a:r>
              <a:rPr lang="en-US" dirty="0" smtClean="0"/>
              <a:t>Nodes can have any number/type of relationship without affecting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broken links</a:t>
            </a:r>
          </a:p>
          <a:p>
            <a:r>
              <a:rPr lang="en-US" dirty="0" smtClean="0"/>
              <a:t>If delete a node, must delete its relationships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relational model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638"/>
            <a:ext cx="4703763" cy="24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086475" cy="42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DB is actually stored as a graph</a:t>
            </a:r>
          </a:p>
          <a:p>
            <a:pPr lvl="1"/>
            <a:r>
              <a:rPr lang="en-US" dirty="0" smtClean="0"/>
              <a:t>Textbooks on graph DBs</a:t>
            </a:r>
          </a:p>
          <a:p>
            <a:r>
              <a:rPr lang="en-US" dirty="0" smtClean="0"/>
              <a:t>Graph </a:t>
            </a:r>
            <a:r>
              <a:rPr lang="en-US" dirty="0"/>
              <a:t>DBs considered faster for some types of </a:t>
            </a:r>
            <a:r>
              <a:rPr lang="en-US" dirty="0" smtClean="0"/>
              <a:t>databases, </a:t>
            </a:r>
            <a:r>
              <a:rPr lang="en-US" dirty="0"/>
              <a:t>map more directly to OO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Relational faster if performing same operation on large numbers of data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MATCH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 smtClean="0"/>
              <a:t>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neo4j.com/docs/stable/query-general.html</a:t>
            </a:r>
            <a:r>
              <a:rPr lang="en-US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volumes of rapidly growing data:</a:t>
            </a:r>
          </a:p>
          <a:p>
            <a:pPr lvl="1"/>
            <a:r>
              <a:rPr lang="en-US" dirty="0" smtClean="0"/>
              <a:t>Smartphones broadcasting location (few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Chips in cars diagnostic tests (1000s per sec)</a:t>
            </a:r>
          </a:p>
          <a:p>
            <a:pPr lvl="1"/>
            <a:r>
              <a:rPr lang="en-US" dirty="0" smtClean="0"/>
              <a:t>Cameras recording public/private spaces</a:t>
            </a:r>
          </a:p>
          <a:p>
            <a:pPr lvl="1"/>
            <a:r>
              <a:rPr lang="en-US" dirty="0" smtClean="0"/>
              <a:t>RFID tags read at as travel through supply-chain </a:t>
            </a:r>
          </a:p>
        </p:txBody>
      </p:sp>
    </p:spTree>
    <p:extLst>
      <p:ext uri="{BB962C8B-B14F-4D97-AF65-F5344CB8AC3E}">
        <p14:creationId xmlns:p14="http://schemas.microsoft.com/office/powerpoint/2010/main" val="15123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CREATE  (nodes)</a:t>
            </a:r>
          </a:p>
          <a:p>
            <a:pPr marL="0" indent="0">
              <a:buNone/>
            </a:pPr>
            <a:r>
              <a:rPr lang="en-US" dirty="0" smtClean="0"/>
              <a:t>Create relationships between nodes)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MATCH, WHERE, CREATE, 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http://neo4j.com/docs/stable/query-create.html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Also:</a:t>
            </a:r>
          </a:p>
          <a:p>
            <a:pPr marL="0" indent="0">
              <a:buNone/>
            </a:pPr>
            <a:r>
              <a:rPr lang="en-US" dirty="0" smtClean="0"/>
              <a:t>CREATE, DELETE, SET, REMOVE,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csv</a:t>
            </a:r>
            <a:r>
              <a:rPr lang="en-US" dirty="0" smtClean="0"/>
              <a:t> files into neo4j</a:t>
            </a:r>
          </a:p>
          <a:p>
            <a:r>
              <a:rPr lang="en-US" dirty="0">
                <a:hlinkClick r:id="rId2"/>
              </a:rPr>
              <a:t>http://neo4j.com/docs/stable/cypherdoc-importing-csv-files-with-</a:t>
            </a:r>
            <a:r>
              <a:rPr lang="en-US" dirty="0" smtClean="0">
                <a:hlinkClick r:id="rId2"/>
              </a:rPr>
              <a:t>cypher.html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http://neo4j.com/developer/graph-db-vs-rdbms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http://console.neo4j.org/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-29678"/>
            <a:ext cx="5081587" cy="68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1000"/>
            <a:ext cx="4776787" cy="64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Oracle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Oxymoron?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NoSQL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– horizontally scaled</a:t>
            </a:r>
          </a:p>
          <a:p>
            <a:r>
              <a:rPr lang="en-US" dirty="0" smtClean="0"/>
              <a:t>Records version # for </a:t>
            </a:r>
            <a:r>
              <a:rPr lang="en-US" dirty="0" err="1" smtClean="0"/>
              <a:t>k,v</a:t>
            </a:r>
            <a:r>
              <a:rPr lang="en-US" dirty="0" smtClean="0"/>
              <a:t> pairs</a:t>
            </a:r>
          </a:p>
          <a:p>
            <a:r>
              <a:rPr lang="en-US" dirty="0" smtClean="0"/>
              <a:t>Hashes keys for good distribution</a:t>
            </a:r>
          </a:p>
          <a:p>
            <a:r>
              <a:rPr lang="en-US" dirty="0"/>
              <a:t>Map from user defined key (string) to </a:t>
            </a:r>
            <a:r>
              <a:rPr lang="en-US" dirty="0" smtClean="0"/>
              <a:t>opaque data items</a:t>
            </a:r>
          </a:p>
          <a:p>
            <a:pPr lvl="1"/>
            <a:r>
              <a:rPr lang="en-US" dirty="0"/>
              <a:t>data type whose concrete </a:t>
            </a:r>
            <a:r>
              <a:rPr lang="en-US" dirty="0" smtClean="0"/>
              <a:t>data</a:t>
            </a:r>
            <a:r>
              <a:rPr lang="en-US" b="1" dirty="0" smtClean="0"/>
              <a:t> </a:t>
            </a:r>
            <a:r>
              <a:rPr lang="en-US" dirty="0" smtClean="0"/>
              <a:t>structure </a:t>
            </a:r>
            <a:r>
              <a:rPr lang="en-US" dirty="0"/>
              <a:t>is not defined in an interface</a:t>
            </a:r>
          </a:p>
        </p:txBody>
      </p:sp>
    </p:spTree>
    <p:extLst>
      <p:ext uri="{BB962C8B-B14F-4D97-AF65-F5344CB8AC3E}">
        <p14:creationId xmlns:p14="http://schemas.microsoft.com/office/powerpoint/2010/main" val="710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NoSQL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APIs</a:t>
            </a:r>
          </a:p>
          <a:p>
            <a:pPr lvl="1"/>
            <a:r>
              <a:rPr lang="en-US" dirty="0" smtClean="0"/>
              <a:t>Create, Retrieve, Update, Delete</a:t>
            </a:r>
          </a:p>
          <a:p>
            <a:r>
              <a:rPr lang="en-US" dirty="0" smtClean="0"/>
              <a:t>Create, Update provided by put methods</a:t>
            </a:r>
          </a:p>
          <a:p>
            <a:r>
              <a:rPr lang="en-US" dirty="0" smtClean="0"/>
              <a:t>Retrieve data items with get</a:t>
            </a:r>
          </a:p>
        </p:txBody>
      </p:sp>
    </p:spTree>
    <p:extLst>
      <p:ext uri="{BB962C8B-B14F-4D97-AF65-F5344CB8AC3E}">
        <p14:creationId xmlns:p14="http://schemas.microsoft.com/office/powerpoint/2010/main" val="9091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381000"/>
            <a:ext cx="8229600" cy="6934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sz="7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CRUD Examples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// Put a new key/value pair in the database, if key not already present.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Key key = </a:t>
            </a:r>
            <a:r>
              <a:rPr lang="en-US" sz="8000" dirty="0" err="1" smtClean="0"/>
              <a:t>Key.createKey("Katana</a:t>
            </a:r>
            <a:r>
              <a:rPr lang="en-US" sz="8000" dirty="0" smtClean="0"/>
              <a:t>");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String </a:t>
            </a:r>
            <a:r>
              <a:rPr lang="en-US" sz="8000" dirty="0" err="1" smtClean="0"/>
              <a:t>valString</a:t>
            </a:r>
            <a:r>
              <a:rPr lang="en-US" sz="8000" dirty="0" smtClean="0"/>
              <a:t> = "sword";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 smtClean="0"/>
              <a:t>store.putIfAbsent(key</a:t>
            </a:r>
            <a:r>
              <a:rPr lang="en-US" sz="8000" dirty="0" smtClean="0"/>
              <a:t>, </a:t>
            </a:r>
            <a:r>
              <a:rPr lang="en-US" sz="8000" dirty="0" err="1" smtClean="0"/>
              <a:t>Value.createValue(valString.getBytes</a:t>
            </a:r>
            <a:r>
              <a:rPr lang="en-US" sz="8000" dirty="0" smtClean="0"/>
              <a:t>()));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// Read the value back from the database.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 smtClean="0"/>
              <a:t>ValueVersion</a:t>
            </a:r>
            <a:r>
              <a:rPr lang="en-US" sz="8000" dirty="0" smtClean="0"/>
              <a:t> </a:t>
            </a:r>
            <a:r>
              <a:rPr lang="en-US" sz="8000" dirty="0" err="1" smtClean="0"/>
              <a:t>retValue</a:t>
            </a:r>
            <a:r>
              <a:rPr lang="en-US" sz="8000" dirty="0" smtClean="0"/>
              <a:t> = </a:t>
            </a:r>
            <a:r>
              <a:rPr lang="en-US" sz="8000" dirty="0" err="1" smtClean="0"/>
              <a:t>store.get(key</a:t>
            </a:r>
            <a:r>
              <a:rPr lang="en-US" sz="8000" dirty="0" smtClean="0"/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// Update this item, only if the current version matches the version I read.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// In conjunction with the previous get, this implements a read-modify-write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String </a:t>
            </a:r>
            <a:r>
              <a:rPr lang="en-US" sz="8000" dirty="0" err="1" smtClean="0"/>
              <a:t>newvalString</a:t>
            </a:r>
            <a:r>
              <a:rPr lang="en-US" sz="8000" dirty="0" smtClean="0"/>
              <a:t> = "Really nice sword";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Value </a:t>
            </a:r>
            <a:r>
              <a:rPr lang="en-US" sz="8000" dirty="0" err="1" smtClean="0"/>
              <a:t>newval</a:t>
            </a:r>
            <a:r>
              <a:rPr lang="en-US" sz="8000" dirty="0" smtClean="0"/>
              <a:t> = </a:t>
            </a:r>
            <a:r>
              <a:rPr lang="en-US" sz="8000" dirty="0" err="1" smtClean="0"/>
              <a:t>Value.createValue(newvalString.getBytes</a:t>
            </a:r>
            <a:r>
              <a:rPr lang="en-US" sz="8000" dirty="0" smtClean="0"/>
              <a:t>());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 smtClean="0"/>
              <a:t>store.putIfVersion(key</a:t>
            </a:r>
            <a:r>
              <a:rPr lang="en-US" sz="8000" dirty="0" smtClean="0"/>
              <a:t>, </a:t>
            </a:r>
            <a:r>
              <a:rPr lang="en-US" sz="8000" dirty="0" err="1" smtClean="0"/>
              <a:t>newval</a:t>
            </a:r>
            <a:r>
              <a:rPr lang="en-US" sz="8000" dirty="0" smtClean="0"/>
              <a:t>, </a:t>
            </a:r>
            <a:r>
              <a:rPr lang="en-US" sz="8000" dirty="0" err="1" smtClean="0"/>
              <a:t>retValue.getVersion</a:t>
            </a:r>
            <a:r>
              <a:rPr lang="en-US" sz="8000" dirty="0" smtClean="0"/>
              <a:t>());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/>
              <a:t>// Finally, (unconditionally) delete this key/value pair from the database.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err="1" smtClean="0"/>
              <a:t>store.delete(key</a:t>
            </a:r>
            <a:r>
              <a:rPr lang="en-US" sz="8000" dirty="0" smtClean="0"/>
              <a:t>); </a:t>
            </a:r>
          </a:p>
          <a:p>
            <a:pPr>
              <a:buNone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1149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NoSQL DBs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 they here to stay?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Unstructured</a:t>
            </a:r>
          </a:p>
          <a:p>
            <a:r>
              <a:rPr lang="en-US" sz="3000" dirty="0"/>
              <a:t>Heterogeneous</a:t>
            </a:r>
          </a:p>
          <a:p>
            <a:r>
              <a:rPr lang="en-US" sz="3000" dirty="0" smtClean="0"/>
              <a:t>Grows at a fast pace</a:t>
            </a:r>
          </a:p>
          <a:p>
            <a:r>
              <a:rPr lang="en-US" sz="3000" dirty="0" smtClean="0"/>
              <a:t>Diverse</a:t>
            </a:r>
          </a:p>
          <a:p>
            <a:r>
              <a:rPr lang="en-US" sz="3000" dirty="0" smtClean="0"/>
              <a:t>Not formally modeled </a:t>
            </a:r>
          </a:p>
          <a:p>
            <a:r>
              <a:rPr lang="en-US" sz="3000" dirty="0" smtClean="0"/>
              <a:t>Data is valuable (just cause it’s big is it important?)</a:t>
            </a:r>
          </a:p>
          <a:p>
            <a:r>
              <a:rPr lang="en-US" sz="3000" dirty="0" smtClean="0"/>
              <a:t>Standard databases and data warehouses cannot capture diversity and heterogeneity</a:t>
            </a:r>
          </a:p>
          <a:p>
            <a:r>
              <a:rPr lang="en-US" sz="3000" dirty="0" smtClean="0"/>
              <a:t>Cannot achieve satisfactory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DBs</a:t>
            </a:r>
          </a:p>
          <a:p>
            <a:pPr lvl="1"/>
            <a:r>
              <a:rPr lang="en-US" dirty="0" smtClean="0"/>
              <a:t>Good for business intelligence</a:t>
            </a:r>
          </a:p>
          <a:p>
            <a:pPr lvl="1"/>
            <a:r>
              <a:rPr lang="en-US" dirty="0" smtClean="0"/>
              <a:t>Flexible and extensible data model</a:t>
            </a:r>
          </a:p>
          <a:p>
            <a:pPr lvl="1"/>
            <a:r>
              <a:rPr lang="en-US" dirty="0" smtClean="0"/>
              <a:t>No fixed schema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evelopment of queries is more complex</a:t>
            </a:r>
          </a:p>
          <a:p>
            <a:pPr lvl="1"/>
            <a:r>
              <a:rPr lang="en-US" dirty="0" smtClean="0"/>
              <a:t>Limits to operations (no join ...), but suited to simple tasks, e.g. storage and retrieval of text files such as tweets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rocessing simpler and more affordable</a:t>
            </a:r>
          </a:p>
          <a:p>
            <a:pPr lvl="1"/>
            <a:r>
              <a:rPr lang="en-US" dirty="0" smtClean="0"/>
              <a:t>No standard or uniform query language such as SQL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en-US" dirty="0" smtClean="0"/>
              <a:t>DBs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Distributed and horizontally </a:t>
            </a:r>
            <a:r>
              <a:rPr lang="en-US" b="1" dirty="0" smtClean="0"/>
              <a:t>scalable (SQL is not)</a:t>
            </a:r>
          </a:p>
          <a:p>
            <a:pPr lvl="2"/>
            <a:r>
              <a:rPr lang="en-US" dirty="0" smtClean="0"/>
              <a:t>Run on large number of inexpensive (commodity) servers – add more servers as needed</a:t>
            </a:r>
          </a:p>
          <a:p>
            <a:pPr lvl="2"/>
            <a:r>
              <a:rPr lang="en-US" dirty="0" smtClean="0"/>
              <a:t>Differs from  vertical scalability of </a:t>
            </a:r>
            <a:r>
              <a:rPr lang="en-US" dirty="0" err="1" smtClean="0"/>
              <a:t>RDBs</a:t>
            </a:r>
            <a:r>
              <a:rPr lang="en-US" dirty="0" smtClean="0"/>
              <a:t> where add more power to a central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90% of people using DBs do not have to worry about any of the major scalability problems that can occur within 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scares business people</a:t>
            </a:r>
          </a:p>
          <a:p>
            <a:r>
              <a:rPr lang="en-US" dirty="0" smtClean="0"/>
              <a:t>Lots of hype, little promise</a:t>
            </a:r>
          </a:p>
          <a:p>
            <a:r>
              <a:rPr lang="en-US" dirty="0" smtClean="0"/>
              <a:t>If RDBMS works, don’t fix it</a:t>
            </a:r>
          </a:p>
          <a:p>
            <a:r>
              <a:rPr lang="en-US" dirty="0" smtClean="0"/>
              <a:t>Questions as to how popular </a:t>
            </a:r>
            <a:r>
              <a:rPr lang="en-US" dirty="0" err="1" smtClean="0"/>
              <a:t>NoSQL</a:t>
            </a:r>
            <a:r>
              <a:rPr lang="en-US" dirty="0" smtClean="0"/>
              <a:t> is in production today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CompanyDB</a:t>
            </a:r>
            <a:r>
              <a:rPr lang="en-US" dirty="0"/>
              <a:t> and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err="1" smtClean="0"/>
              <a:t>Denormalization</a:t>
            </a:r>
            <a:endParaRPr lang="en-US" sz="3600" b="1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references </a:t>
            </a:r>
            <a:r>
              <a:rPr lang="en-US" dirty="0">
                <a:hlinkClick r:id="rId2"/>
              </a:rPr>
              <a:t>https://docs.mongodb.com/manual/reference/database-references/#</a:t>
            </a:r>
            <a:r>
              <a:rPr lang="en-US" dirty="0" smtClean="0">
                <a:hlinkClick r:id="rId2"/>
              </a:rPr>
              <a:t>manual-references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Manual reference – requires 2 queries</a:t>
            </a:r>
          </a:p>
          <a:p>
            <a:pPr lvl="2"/>
            <a:r>
              <a:rPr lang="en-US" dirty="0" smtClean="0"/>
              <a:t>One query to get the </a:t>
            </a:r>
            <a:r>
              <a:rPr lang="en-US" dirty="0" err="1" smtClean="0"/>
              <a:t>object_id</a:t>
            </a:r>
            <a:endParaRPr lang="en-US" dirty="0" smtClean="0"/>
          </a:p>
          <a:p>
            <a:pPr lvl="2"/>
            <a:r>
              <a:rPr lang="en-US" dirty="0" smtClean="0"/>
              <a:t>Second query to get object associated with _id</a:t>
            </a:r>
          </a:p>
          <a:p>
            <a:pPr lvl="1"/>
            <a:r>
              <a:rPr lang="en-US" dirty="0" err="1" smtClean="0"/>
              <a:t>DBRefs</a:t>
            </a:r>
            <a:r>
              <a:rPr lang="en-US" dirty="0" smtClean="0"/>
              <a:t> – need driver support for it (not in C/C++ but in Java, Python, etc.)</a:t>
            </a:r>
          </a:p>
        </p:txBody>
      </p:sp>
    </p:spTree>
    <p:extLst>
      <p:ext uri="{BB962C8B-B14F-4D97-AF65-F5344CB8AC3E}">
        <p14:creationId xmlns:p14="http://schemas.microsoft.com/office/powerpoint/2010/main" val="4077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 today???  Tuesday???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002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not cover MapReduce </a:t>
            </a:r>
            <a:r>
              <a:rPr lang="en-US" smtClean="0"/>
              <a:t>in class   :&gt;(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Programming model for distributed computations on massive amounts of data</a:t>
            </a:r>
          </a:p>
          <a:p>
            <a:r>
              <a:rPr lang="en-US" sz="2800" dirty="0" smtClean="0"/>
              <a:t>Execution framework for large-scale data processing on clusters of commodity servers</a:t>
            </a:r>
          </a:p>
          <a:p>
            <a:r>
              <a:rPr lang="en-US" sz="2800" dirty="0" smtClean="0"/>
              <a:t>Developed by Google – built on old, principles of parallel and distributed processing</a:t>
            </a:r>
          </a:p>
          <a:p>
            <a:r>
              <a:rPr lang="en-US" sz="2800" dirty="0" smtClean="0"/>
              <a:t>Hadoop – adoption of open-source implementation by Yahoo (now Apache project)</a:t>
            </a:r>
          </a:p>
          <a:p>
            <a:r>
              <a:rPr lang="en-US" sz="2595" dirty="0" smtClean="0"/>
              <a:t>level of abstraction and beneficial division of labor</a:t>
            </a:r>
          </a:p>
          <a:p>
            <a:r>
              <a:rPr lang="en-US" sz="2595" dirty="0" smtClean="0"/>
              <a:t>Programming model – powerful abstraction separates what from how of data intensive processing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46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Ideas behind MapReduce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out not up</a:t>
            </a:r>
          </a:p>
          <a:p>
            <a:r>
              <a:rPr lang="en-US" dirty="0" smtClean="0"/>
              <a:t>Assume failures are common</a:t>
            </a:r>
          </a:p>
          <a:p>
            <a:r>
              <a:rPr lang="en-US" dirty="0" smtClean="0"/>
              <a:t>Divide and conquer – parallel then combine</a:t>
            </a:r>
          </a:p>
          <a:p>
            <a:r>
              <a:rPr lang="en-US" dirty="0" smtClean="0"/>
              <a:t>Move processing to the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8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Roots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 Based on Functional Programming</a:t>
            </a:r>
          </a:p>
          <a:p>
            <a:pPr lvl="1"/>
            <a:r>
              <a:rPr lang="en-US" dirty="0" smtClean="0"/>
              <a:t>Different from usual flow of control</a:t>
            </a:r>
          </a:p>
          <a:p>
            <a:pPr eaLnBrk="1" hangingPunct="1"/>
            <a:r>
              <a:rPr lang="en-US" dirty="0" smtClean="0"/>
              <a:t>Two important concepts in functional programming</a:t>
            </a:r>
          </a:p>
          <a:p>
            <a:pPr lvl="1" eaLnBrk="1" hangingPunct="1"/>
            <a:r>
              <a:rPr lang="en-US" dirty="0" smtClean="0"/>
              <a:t>Map: do something to everything in a list</a:t>
            </a:r>
          </a:p>
          <a:p>
            <a:pPr lvl="1" eaLnBrk="1" hangingPunct="1"/>
            <a:r>
              <a:rPr lang="en-US" dirty="0" smtClean="0"/>
              <a:t>Reduce (Fold): combine results of a list in some way</a:t>
            </a:r>
          </a:p>
          <a:p>
            <a:r>
              <a:rPr lang="en-US" dirty="0" smtClean="0"/>
              <a:t>Concept of key-value important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such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– do not use a relational structure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– from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Map/Fold(Reduce) in Action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Simple map example – can do in parallel:</a:t>
            </a:r>
            <a:endParaRPr lang="en-US" sz="2000" i="1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Reduce examples: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900289" y="2000310"/>
            <a:ext cx="792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nn-NO" sz="2000" dirty="0">
                <a:latin typeface="Consolas" pitchFamily="49" charset="0"/>
              </a:rPr>
              <a:t>(map</a:t>
            </a:r>
            <a:r>
              <a:rPr lang="nn-NO" sz="2000" dirty="0" smtClean="0">
                <a:latin typeface="Consolas" pitchFamily="49" charset="0"/>
              </a:rPr>
              <a:t> -&gt; (* x x)) [</a:t>
            </a:r>
            <a:r>
              <a:rPr lang="nn-NO" sz="2000" dirty="0">
                <a:latin typeface="Consolas" pitchFamily="49" charset="0"/>
              </a:rPr>
              <a:t>1 2 3 4 5]) </a:t>
            </a:r>
            <a:r>
              <a:rPr lang="en-US" sz="2000" dirty="0">
                <a:latin typeface="Consolas" pitchFamily="49" charset="0"/>
                <a:sym typeface="Symbol" pitchFamily="18" charset="2"/>
              </a:rPr>
              <a:t> </a:t>
            </a:r>
            <a:r>
              <a:rPr lang="nn-NO" sz="2000" dirty="0">
                <a:latin typeface="Consolas" pitchFamily="49" charset="0"/>
              </a:rPr>
              <a:t>[1 4 9 16 25</a:t>
            </a:r>
            <a:r>
              <a:rPr lang="nn-NO" sz="2000" dirty="0" smtClean="0">
                <a:latin typeface="Consolas" pitchFamily="49" charset="0"/>
              </a:rPr>
              <a:t>]</a:t>
            </a:r>
            <a:endParaRPr lang="nn-NO" sz="2000" dirty="0">
              <a:latin typeface="Consolas" pitchFamily="49" charset="0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990600" y="3124200"/>
            <a:ext cx="5715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nn-NO" sz="2000" dirty="0" smtClean="0">
                <a:latin typeface="Consolas" pitchFamily="49" charset="0"/>
              </a:rPr>
              <a:t>(Reduce/Fold –&gt; + </a:t>
            </a:r>
            <a:r>
              <a:rPr lang="nn-NO" sz="2000" dirty="0">
                <a:latin typeface="Consolas" pitchFamily="49" charset="0"/>
              </a:rPr>
              <a:t>0 </a:t>
            </a:r>
            <a:r>
              <a:rPr lang="nn-NO" sz="2000" dirty="0" smtClean="0">
                <a:latin typeface="Consolas" pitchFamily="49" charset="0"/>
              </a:rPr>
              <a:t>[1 </a:t>
            </a:r>
            <a:r>
              <a:rPr lang="nn-NO" sz="2000" dirty="0">
                <a:latin typeface="Consolas" pitchFamily="49" charset="0"/>
              </a:rPr>
              <a:t>2 3 4 </a:t>
            </a:r>
            <a:r>
              <a:rPr lang="nn-NO" sz="2000" dirty="0" smtClean="0">
                <a:latin typeface="Consolas" pitchFamily="49" charset="0"/>
              </a:rPr>
              <a:t>5])</a:t>
            </a:r>
            <a:r>
              <a:rPr lang="en-US" sz="2000" dirty="0" smtClean="0">
                <a:latin typeface="Consolas" pitchFamily="49" charset="0"/>
                <a:sym typeface="Symbol" pitchFamily="18" charset="2"/>
              </a:rPr>
              <a:t> </a:t>
            </a:r>
            <a:r>
              <a:rPr lang="en-US" sz="2000" dirty="0">
                <a:latin typeface="Consolas" pitchFamily="49" charset="0"/>
                <a:sym typeface="Symbol" pitchFamily="18" charset="2"/>
              </a:rPr>
              <a:t> 15</a:t>
            </a:r>
            <a:endParaRPr lang="nn-NO" sz="2000" dirty="0">
              <a:latin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nn-NO" sz="2000" dirty="0" smtClean="0">
                <a:latin typeface="Consolas" pitchFamily="49" charset="0"/>
              </a:rPr>
              <a:t>(Reduce/Fold -&gt; </a:t>
            </a:r>
            <a:r>
              <a:rPr lang="nn-NO" sz="2000" dirty="0">
                <a:latin typeface="Consolas" pitchFamily="49" charset="0"/>
              </a:rPr>
              <a:t>* 1 </a:t>
            </a:r>
            <a:r>
              <a:rPr lang="nn-NO" sz="2000" dirty="0" smtClean="0">
                <a:latin typeface="Consolas" pitchFamily="49" charset="0"/>
              </a:rPr>
              <a:t>[1 </a:t>
            </a:r>
            <a:r>
              <a:rPr lang="nn-NO" sz="2000" dirty="0">
                <a:latin typeface="Consolas" pitchFamily="49" charset="0"/>
              </a:rPr>
              <a:t>2 3 4 </a:t>
            </a:r>
            <a:r>
              <a:rPr lang="nn-NO" sz="2000" dirty="0" smtClean="0">
                <a:latin typeface="Consolas" pitchFamily="49" charset="0"/>
              </a:rPr>
              <a:t>5])</a:t>
            </a:r>
            <a:r>
              <a:rPr lang="en-US" sz="2000" dirty="0" smtClean="0">
                <a:latin typeface="Consolas" pitchFamily="49" charset="0"/>
                <a:sym typeface="Symbol" pitchFamily="18" charset="2"/>
              </a:rPr>
              <a:t> </a:t>
            </a:r>
            <a:r>
              <a:rPr lang="en-US" sz="2000" dirty="0">
                <a:latin typeface="Consolas" pitchFamily="49" charset="0"/>
                <a:sym typeface="Symbol" pitchFamily="18" charset="2"/>
              </a:rPr>
              <a:t> 120</a:t>
            </a:r>
            <a:endParaRPr lang="nn-NO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8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Mappers</a:t>
            </a:r>
            <a:r>
              <a:rPr lang="en-US" dirty="0" smtClean="0"/>
              <a:t>/Reducers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Key-value pair (</a:t>
            </a:r>
            <a:r>
              <a:rPr lang="en-US" dirty="0" err="1" smtClean="0"/>
              <a:t>k,v</a:t>
            </a:r>
            <a:r>
              <a:rPr lang="en-US" dirty="0" smtClean="0"/>
              <a:t>) – basic data structure in MR</a:t>
            </a:r>
          </a:p>
          <a:p>
            <a:r>
              <a:rPr lang="en-US" dirty="0" smtClean="0"/>
              <a:t>Keys, values – </a:t>
            </a:r>
            <a:r>
              <a:rPr lang="en-US" dirty="0" err="1" smtClean="0"/>
              <a:t>int</a:t>
            </a:r>
            <a:r>
              <a:rPr lang="en-US" dirty="0" smtClean="0"/>
              <a:t>, strings, etc., user defined</a:t>
            </a:r>
          </a:p>
          <a:p>
            <a:pPr lvl="1"/>
            <a:r>
              <a:rPr lang="en-US" dirty="0" smtClean="0"/>
              <a:t>e.g. keys – URLs, values – HTML content</a:t>
            </a:r>
          </a:p>
          <a:p>
            <a:pPr lvl="1"/>
            <a:r>
              <a:rPr lang="en-US" dirty="0" smtClean="0"/>
              <a:t>e.g. keys – node ids, values – adjacency lists of nodes</a:t>
            </a:r>
          </a:p>
          <a:p>
            <a:pPr lvl="3">
              <a:buNone/>
            </a:pPr>
            <a:r>
              <a:rPr lang="en-US" sz="2400" dirty="0" smtClean="0"/>
              <a:t>Map: (</a:t>
            </a:r>
            <a:r>
              <a:rPr lang="en-US" sz="2400" dirty="0" err="1" smtClean="0"/>
              <a:t>Docid</a:t>
            </a:r>
            <a:r>
              <a:rPr lang="en-US" sz="2400" dirty="0" smtClean="0"/>
              <a:t>, doc) -&gt; [(k2, </a:t>
            </a:r>
            <a:r>
              <a:rPr lang="en-US" sz="2400" dirty="0" err="1" smtClean="0"/>
              <a:t>val</a:t>
            </a:r>
            <a:r>
              <a:rPr lang="en-US" sz="2400" dirty="0" smtClean="0"/>
              <a:t>)]</a:t>
            </a:r>
          </a:p>
          <a:p>
            <a:pPr lvl="3">
              <a:buNone/>
            </a:pPr>
            <a:r>
              <a:rPr lang="en-US" sz="2400" dirty="0" smtClean="0"/>
              <a:t>Reduce: (k2, [v2]) -&gt; [(k2, v3)]</a:t>
            </a:r>
          </a:p>
          <a:p>
            <a:pPr lvl="4">
              <a:buNone/>
            </a:pPr>
            <a:r>
              <a:rPr lang="en-US" sz="2400" dirty="0" smtClean="0"/>
              <a:t>Where […] denotes a list</a:t>
            </a:r>
          </a:p>
        </p:txBody>
      </p:sp>
    </p:spTree>
    <p:extLst>
      <p:ext uri="{BB962C8B-B14F-4D97-AF65-F5344CB8AC3E}">
        <p14:creationId xmlns:p14="http://schemas.microsoft.com/office/powerpoint/2010/main" val="37402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852488"/>
            <a:ext cx="80962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unigram (word count)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docid</a:t>
            </a:r>
            <a:r>
              <a:rPr lang="en-US" dirty="0" smtClean="0"/>
              <a:t>, doc) on DFS, doc is text</a:t>
            </a:r>
          </a:p>
          <a:p>
            <a:r>
              <a:rPr lang="en-US" dirty="0" err="1" smtClean="0"/>
              <a:t>Mapper</a:t>
            </a:r>
            <a:r>
              <a:rPr lang="en-US" dirty="0" smtClean="0"/>
              <a:t> tokenizes (</a:t>
            </a:r>
            <a:r>
              <a:rPr lang="en-US" dirty="0" err="1" smtClean="0"/>
              <a:t>docid</a:t>
            </a:r>
            <a:r>
              <a:rPr lang="en-US" dirty="0" smtClean="0"/>
              <a:t>, doc), emits (</a:t>
            </a:r>
            <a:r>
              <a:rPr lang="en-US" dirty="0" err="1" smtClean="0"/>
              <a:t>k,v</a:t>
            </a:r>
            <a:r>
              <a:rPr lang="en-US" dirty="0" smtClean="0"/>
              <a:t>) for every word – (word, 1)</a:t>
            </a:r>
          </a:p>
          <a:p>
            <a:r>
              <a:rPr lang="en-US" dirty="0" smtClean="0"/>
              <a:t>Execution framework all same keys brought together in reducer</a:t>
            </a:r>
          </a:p>
          <a:p>
            <a:r>
              <a:rPr lang="en-US" dirty="0" smtClean="0"/>
              <a:t>Reducer – sums all counts (of 1) for word</a:t>
            </a:r>
          </a:p>
          <a:p>
            <a:r>
              <a:rPr lang="en-US" dirty="0" smtClean="0"/>
              <a:t>Each reduce writes to one file</a:t>
            </a:r>
          </a:p>
          <a:p>
            <a:r>
              <a:rPr lang="en-US" dirty="0" smtClean="0"/>
              <a:t>Words within file sorted, file same # words</a:t>
            </a:r>
          </a:p>
          <a:p>
            <a:r>
              <a:rPr lang="en-US" dirty="0" smtClean="0"/>
              <a:t>Can use output as input to another MR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is: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23368"/>
            <a:ext cx="5535648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additional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– specified the location of the result</a:t>
            </a:r>
          </a:p>
          <a:p>
            <a:r>
              <a:rPr lang="en-US" dirty="0" smtClean="0"/>
              <a:t>query – selection criteria</a:t>
            </a:r>
          </a:p>
          <a:p>
            <a:r>
              <a:rPr lang="en-US" dirty="0" smtClean="0"/>
              <a:t>sort – useful for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MapReduce</a:t>
            </a:r>
            <a:endParaRPr lang="en-US" dirty="0"/>
          </a:p>
        </p:txBody>
      </p:sp>
      <p:pic>
        <p:nvPicPr>
          <p:cNvPr id="3074" name="Picture 2" descr="Diagram of the annotated map-reduce operatio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04" y="1352262"/>
            <a:ext cx="6367591" cy="54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0775"/>
            <a:ext cx="8229600" cy="4605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mapFunction1 = function() {</a:t>
            </a:r>
          </a:p>
          <a:p>
            <a:pPr marL="0" indent="0">
              <a:buNone/>
            </a:pPr>
            <a:r>
              <a:rPr lang="en-US" dirty="0" smtClean="0"/>
              <a:t>                       emit(</a:t>
            </a:r>
            <a:r>
              <a:rPr lang="en-US" dirty="0" err="1" smtClean="0"/>
              <a:t>this.cust_id</a:t>
            </a:r>
            <a:r>
              <a:rPr lang="en-US" dirty="0" smtClean="0"/>
              <a:t>, </a:t>
            </a:r>
            <a:r>
              <a:rPr lang="en-US" dirty="0" err="1" smtClean="0"/>
              <a:t>this.price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 };</a:t>
            </a:r>
          </a:p>
          <a:p>
            <a:pPr marL="0" indent="0">
              <a:buNone/>
            </a:pPr>
            <a:r>
              <a:rPr lang="en-US" dirty="0"/>
              <a:t>In the function, this refers to the document that the map-reduce operation is processing.</a:t>
            </a:r>
          </a:p>
          <a:p>
            <a:pPr marL="0" indent="0">
              <a:buNone/>
            </a:pPr>
            <a:r>
              <a:rPr lang="en-US" dirty="0"/>
              <a:t>The function maps the price to the </a:t>
            </a:r>
            <a:r>
              <a:rPr lang="en-US" dirty="0" err="1"/>
              <a:t>cust_id</a:t>
            </a:r>
            <a:r>
              <a:rPr lang="en-US" dirty="0"/>
              <a:t> for each document and emits the </a:t>
            </a:r>
            <a:r>
              <a:rPr lang="en-US" dirty="0" err="1"/>
              <a:t>cust_id</a:t>
            </a:r>
            <a:r>
              <a:rPr lang="en-US" dirty="0"/>
              <a:t> and price pair.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990600"/>
            <a:ext cx="7696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reduceFunction1 = function(</a:t>
            </a:r>
            <a:r>
              <a:rPr lang="en-US" sz="2800" dirty="0" err="1"/>
              <a:t>keyCustId</a:t>
            </a:r>
            <a:r>
              <a:rPr lang="en-US" sz="2800" dirty="0"/>
              <a:t>, </a:t>
            </a:r>
            <a:r>
              <a:rPr lang="en-US" sz="2800" dirty="0" err="1"/>
              <a:t>valuesPrices</a:t>
            </a:r>
            <a:r>
              <a:rPr lang="en-US" sz="2800" dirty="0"/>
              <a:t>) {</a:t>
            </a:r>
          </a:p>
          <a:p>
            <a:r>
              <a:rPr lang="en-US" sz="2800" dirty="0"/>
              <a:t>                          return </a:t>
            </a:r>
            <a:r>
              <a:rPr lang="en-US" sz="2800" dirty="0" err="1"/>
              <a:t>Array.sum</a:t>
            </a:r>
            <a:r>
              <a:rPr lang="en-US" sz="2800" dirty="0"/>
              <a:t>(</a:t>
            </a:r>
            <a:r>
              <a:rPr lang="en-US" sz="2800" dirty="0" err="1"/>
              <a:t>valuesPrices</a:t>
            </a:r>
            <a:r>
              <a:rPr lang="en-US" sz="2800" dirty="0"/>
              <a:t>);</a:t>
            </a:r>
          </a:p>
          <a:p>
            <a:r>
              <a:rPr lang="en-US" sz="2800" dirty="0"/>
              <a:t>                      };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/>
              <a:t>valuesPrices</a:t>
            </a:r>
            <a:r>
              <a:rPr lang="en-US" sz="2800" dirty="0"/>
              <a:t> is an array whose elements are the price values emitted by the map function and grouped by </a:t>
            </a:r>
            <a:r>
              <a:rPr lang="en-US" sz="2800" dirty="0" err="1"/>
              <a:t>keyCustId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The function reduces the </a:t>
            </a:r>
            <a:r>
              <a:rPr lang="en-US" sz="2800" dirty="0" err="1"/>
              <a:t>valuesPrice</a:t>
            </a:r>
            <a:r>
              <a:rPr lang="en-US" sz="2800" dirty="0"/>
              <a:t> array to the sum of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1837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44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If the </a:t>
            </a:r>
            <a:r>
              <a:rPr lang="en-US" sz="2800" dirty="0" err="1"/>
              <a:t>map_reduce_example</a:t>
            </a:r>
            <a:r>
              <a:rPr lang="en-US" sz="2800" dirty="0"/>
              <a:t> collection already exists, the operation will replace the contents with the results of this map-reduce </a:t>
            </a:r>
            <a:r>
              <a:rPr lang="en-US" sz="2800" dirty="0" smtClean="0"/>
              <a:t>operation.</a:t>
            </a:r>
          </a:p>
          <a:p>
            <a:endParaRPr lang="en-US" sz="2800" dirty="0"/>
          </a:p>
          <a:p>
            <a:r>
              <a:rPr lang="en-US" sz="2800" dirty="0" smtClean="0"/>
              <a:t>There is a way to append new results to an existing collection.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9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– do not use a relational structure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used to stand for NO to SQL 1998</a:t>
            </a:r>
          </a:p>
          <a:p>
            <a:pPr lvl="1"/>
            <a:r>
              <a:rPr lang="en-US" dirty="0" smtClean="0"/>
              <a:t> but now it is Not Only SQL 2009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70463"/>
            <a:ext cx="39719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0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db.orders.mapReduce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     mapFunction1,</a:t>
            </a:r>
          </a:p>
          <a:p>
            <a:pPr marL="0" indent="0">
              <a:buNone/>
            </a:pPr>
            <a:r>
              <a:rPr lang="en-US" dirty="0"/>
              <a:t>                     reduceFunction1,</a:t>
            </a:r>
          </a:p>
          <a:p>
            <a:pPr marL="0" indent="0">
              <a:buNone/>
            </a:pPr>
            <a:r>
              <a:rPr lang="en-US" dirty="0"/>
              <a:t>                     { out: "</a:t>
            </a:r>
            <a:r>
              <a:rPr lang="en-US" dirty="0" err="1"/>
              <a:t>map_reduce_example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6286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“</a:t>
            </a:r>
            <a:r>
              <a:rPr lang="en-US" sz="1800" dirty="0" err="1" smtClean="0"/>
              <a:t>NoSQL</a:t>
            </a:r>
            <a:r>
              <a:rPr lang="en-US" sz="1800" dirty="0" smtClean="0"/>
              <a:t> is not about any one feature of any of the projects.  NoSQL is not about scaling, </a:t>
            </a:r>
            <a:r>
              <a:rPr lang="en-US" sz="1800" dirty="0"/>
              <a:t>NoSQL is not about </a:t>
            </a:r>
            <a:r>
              <a:rPr lang="en-US" sz="1800" dirty="0" smtClean="0"/>
              <a:t>performance, </a:t>
            </a:r>
            <a:r>
              <a:rPr lang="en-US" sz="1800" dirty="0"/>
              <a:t>NoSQL is not about </a:t>
            </a:r>
            <a:r>
              <a:rPr lang="en-US" sz="1800" dirty="0" smtClean="0"/>
              <a:t>hating SQL, </a:t>
            </a:r>
            <a:r>
              <a:rPr lang="en-US" sz="1800" dirty="0"/>
              <a:t>NoSQL is not about </a:t>
            </a:r>
            <a:r>
              <a:rPr lang="en-US" sz="1800" dirty="0" smtClean="0"/>
              <a:t>ease of use, …, </a:t>
            </a:r>
            <a:r>
              <a:rPr lang="en-US" sz="1800" dirty="0"/>
              <a:t>NoSQL is not about </a:t>
            </a:r>
            <a:r>
              <a:rPr lang="en-US" sz="1800" dirty="0" smtClean="0"/>
              <a:t>is not about throughput, </a:t>
            </a:r>
            <a:r>
              <a:rPr lang="en-US" sz="1800" dirty="0"/>
              <a:t>NoSQL is not about </a:t>
            </a:r>
            <a:r>
              <a:rPr lang="en-US" sz="1800" dirty="0" err="1" smtClean="0"/>
              <a:t>about</a:t>
            </a:r>
            <a:r>
              <a:rPr lang="en-US" sz="1800" dirty="0" smtClean="0"/>
              <a:t> speed, …, </a:t>
            </a:r>
            <a:r>
              <a:rPr lang="en-US" sz="1800" dirty="0"/>
              <a:t>NoSQL is not about </a:t>
            </a:r>
            <a:r>
              <a:rPr lang="en-US" sz="1800" dirty="0" smtClean="0"/>
              <a:t>open standards, </a:t>
            </a:r>
            <a:r>
              <a:rPr lang="en-US" sz="1800" dirty="0"/>
              <a:t>NoSQL is not about </a:t>
            </a:r>
            <a:r>
              <a:rPr lang="en-US" sz="1800" dirty="0" smtClean="0"/>
              <a:t>Open Source and </a:t>
            </a:r>
            <a:r>
              <a:rPr lang="en-US" sz="1800" dirty="0"/>
              <a:t>NoSQL is </a:t>
            </a:r>
            <a:r>
              <a:rPr lang="en-US" sz="1800" dirty="0" smtClean="0"/>
              <a:t>most likely not about whatever else you want NoSQL to be about.  </a:t>
            </a:r>
            <a:r>
              <a:rPr lang="en-US" sz="1800" dirty="0" err="1" smtClean="0"/>
              <a:t>NoSQL</a:t>
            </a:r>
            <a:r>
              <a:rPr lang="en-US" sz="1800" dirty="0" smtClean="0"/>
              <a:t> is about choice.”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Lehnardt</a:t>
            </a:r>
            <a:r>
              <a:rPr lang="en-US" sz="1800" dirty="0" smtClean="0"/>
              <a:t> of </a:t>
            </a:r>
            <a:r>
              <a:rPr lang="en-US" sz="1800" dirty="0" err="1" smtClean="0"/>
              <a:t>CouchDB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600"/>
            <a:ext cx="30480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10150"/>
            <a:ext cx="281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applications with data structures of low complexity – do not need relational features</a:t>
            </a:r>
          </a:p>
          <a:p>
            <a:r>
              <a:rPr lang="en-US" dirty="0" smtClean="0"/>
              <a:t>NoSQL DBs designed to store data structures simpler or similar to OOPL </a:t>
            </a:r>
          </a:p>
          <a:p>
            <a:r>
              <a:rPr lang="en-US" dirty="0" smtClean="0"/>
              <a:t>No expensive Object-Relational mapping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/>
              <a:t>Key-value stores (Dynamo, Voldemort)</a:t>
            </a:r>
          </a:p>
          <a:p>
            <a:pPr lvl="1"/>
            <a:r>
              <a:rPr lang="en-US" dirty="0"/>
              <a:t>Document stores (MongoDB, </a:t>
            </a:r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SimpleDB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Column </a:t>
            </a:r>
            <a:r>
              <a:rPr lang="en-US" dirty="0"/>
              <a:t>stores </a:t>
            </a:r>
            <a:r>
              <a:rPr lang="en-US" dirty="0" smtClean="0"/>
              <a:t>(</a:t>
            </a:r>
            <a:r>
              <a:rPr lang="en-US" dirty="0" err="1" smtClean="0"/>
              <a:t>BigTable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/>
              <a:t>, Cassandra, CARE)</a:t>
            </a:r>
          </a:p>
          <a:p>
            <a:pPr lvl="1"/>
            <a:r>
              <a:rPr lang="en-US" dirty="0" smtClean="0"/>
              <a:t>Graph-based stores (Neo4j)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Key-Value Store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Key–value (</a:t>
            </a:r>
            <a:r>
              <a:rPr lang="en-US" dirty="0" err="1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dirty="0" smtClean="0"/>
              <a:t>) stores allow the application to store its data in a schema-less way</a:t>
            </a:r>
          </a:p>
          <a:p>
            <a:r>
              <a:rPr lang="en-US" dirty="0" smtClean="0"/>
              <a:t>Keys </a:t>
            </a:r>
            <a:r>
              <a:rPr lang="en-US" dirty="0" smtClean="0"/>
              <a:t>k – </a:t>
            </a:r>
            <a:r>
              <a:rPr lang="en-US" dirty="0" smtClean="0"/>
              <a:t>can be ?</a:t>
            </a:r>
          </a:p>
          <a:p>
            <a:r>
              <a:rPr lang="en-US" dirty="0" smtClean="0"/>
              <a:t>Values </a:t>
            </a:r>
            <a:r>
              <a:rPr lang="en-US" dirty="0" smtClean="0"/>
              <a:t>v </a:t>
            </a:r>
            <a:r>
              <a:rPr lang="en-US" dirty="0" smtClean="0"/>
              <a:t>– </a:t>
            </a:r>
            <a:r>
              <a:rPr lang="en-US" dirty="0" smtClean="0"/>
              <a:t>objects not interpreted by the system</a:t>
            </a:r>
          </a:p>
          <a:p>
            <a:pPr lvl="1"/>
            <a:r>
              <a:rPr lang="en-US" dirty="0" err="1" smtClean="0"/>
              <a:t>v</a:t>
            </a:r>
            <a:r>
              <a:rPr lang="en-US" dirty="0" smtClean="0"/>
              <a:t> can be an arbitrarily complex structure with its own semantics or a simple word</a:t>
            </a:r>
          </a:p>
          <a:p>
            <a:pPr lvl="1"/>
            <a:r>
              <a:rPr lang="en-US" dirty="0" smtClean="0"/>
              <a:t>Good for unstructured data</a:t>
            </a:r>
          </a:p>
          <a:p>
            <a:r>
              <a:rPr lang="en-US" dirty="0" smtClean="0"/>
              <a:t>Data could be stored in a </a:t>
            </a:r>
            <a:r>
              <a:rPr lang="en-US" dirty="0" err="1" smtClean="0"/>
              <a:t>datatype</a:t>
            </a:r>
            <a:r>
              <a:rPr lang="en-US" dirty="0" smtClean="0"/>
              <a:t> of a programming language or an object</a:t>
            </a:r>
          </a:p>
          <a:p>
            <a:r>
              <a:rPr lang="en-US" dirty="0" smtClean="0"/>
              <a:t>No meta data (except version#)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smtClean="0"/>
              <a:t>positives of </a:t>
            </a:r>
            <a:r>
              <a:rPr lang="en-US" dirty="0" smtClean="0"/>
              <a:t>relational DBs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data model</a:t>
            </a:r>
          </a:p>
          <a:p>
            <a:pPr lvl="1"/>
            <a:r>
              <a:rPr lang="en-US" dirty="0" smtClean="0"/>
              <a:t>a.k.a. Map or dictionary</a:t>
            </a:r>
          </a:p>
          <a:p>
            <a:pPr lvl="1"/>
            <a:r>
              <a:rPr lang="en-US" dirty="0" smtClean="0"/>
              <a:t>Put/request values per key</a:t>
            </a:r>
          </a:p>
          <a:p>
            <a:pPr lvl="1"/>
            <a:r>
              <a:rPr lang="en-US" dirty="0" smtClean="0"/>
              <a:t>Length of keys limited, few limitations on value</a:t>
            </a:r>
          </a:p>
          <a:p>
            <a:pPr lvl="1"/>
            <a:r>
              <a:rPr lang="en-US" dirty="0" smtClean="0"/>
              <a:t>High scalability over consistency</a:t>
            </a:r>
          </a:p>
          <a:p>
            <a:pPr lvl="1"/>
            <a:r>
              <a:rPr lang="en-US" dirty="0" smtClean="0"/>
              <a:t>No complex ad-hoc querying and analytics</a:t>
            </a:r>
          </a:p>
          <a:p>
            <a:pPr lvl="1"/>
            <a:r>
              <a:rPr lang="en-US" dirty="0" smtClean="0"/>
              <a:t>No joins, aggregate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Amazon’s </a:t>
            </a:r>
            <a:r>
              <a:rPr lang="en-US" dirty="0" smtClean="0"/>
              <a:t>Dynamo – is a </a:t>
            </a:r>
            <a:r>
              <a:rPr lang="en-US" dirty="0" err="1" smtClean="0"/>
              <a:t>db</a:t>
            </a:r>
            <a:r>
              <a:rPr lang="en-US" dirty="0" smtClean="0"/>
              <a:t> plus distributed hash table</a:t>
            </a:r>
            <a:endParaRPr lang="en-US" dirty="0" smtClean="0"/>
          </a:p>
          <a:p>
            <a:pPr lvl="1"/>
            <a:r>
              <a:rPr lang="en-US" dirty="0" smtClean="0"/>
              <a:t>Highly distributed</a:t>
            </a:r>
          </a:p>
          <a:p>
            <a:pPr lvl="1"/>
            <a:r>
              <a:rPr lang="en-US" dirty="0" smtClean="0"/>
              <a:t>Only store and retrieve data by primary key</a:t>
            </a:r>
          </a:p>
          <a:p>
            <a:pPr lvl="1"/>
            <a:r>
              <a:rPr lang="en-US" dirty="0" smtClean="0"/>
              <a:t>Simple key/value interface, store values as </a:t>
            </a:r>
            <a:r>
              <a:rPr lang="en-US" dirty="0" err="1" smtClean="0"/>
              <a:t>BLOBs</a:t>
            </a:r>
            <a:endParaRPr lang="en-US" dirty="0" smtClean="0"/>
          </a:p>
          <a:p>
            <a:pPr lvl="1"/>
            <a:r>
              <a:rPr lang="en-US" dirty="0" smtClean="0"/>
              <a:t>Operations limited to </a:t>
            </a:r>
            <a:r>
              <a:rPr lang="en-US" dirty="0" err="1" smtClean="0"/>
              <a:t>k,v</a:t>
            </a:r>
            <a:r>
              <a:rPr lang="en-US" dirty="0" smtClean="0"/>
              <a:t> at a time</a:t>
            </a:r>
          </a:p>
          <a:p>
            <a:pPr lvl="2"/>
            <a:r>
              <a:rPr lang="en-US" dirty="0" err="1" smtClean="0"/>
              <a:t>Get(key</a:t>
            </a:r>
            <a:r>
              <a:rPr lang="en-US" dirty="0" smtClean="0"/>
              <a:t>) returns list of objects and a context</a:t>
            </a:r>
          </a:p>
          <a:p>
            <a:pPr lvl="2"/>
            <a:r>
              <a:rPr lang="en-US" dirty="0" err="1" smtClean="0"/>
              <a:t>Put(key</a:t>
            </a:r>
            <a:r>
              <a:rPr lang="en-US" dirty="0" smtClean="0"/>
              <a:t>, context, object) no return values</a:t>
            </a:r>
          </a:p>
          <a:p>
            <a:pPr lvl="3"/>
            <a:r>
              <a:rPr lang="en-US" dirty="0" smtClean="0"/>
              <a:t>Context is metadata, e.g. version number</a:t>
            </a:r>
          </a:p>
          <a:p>
            <a:pPr lvl="2"/>
            <a:r>
              <a:rPr lang="en-US" dirty="0" smtClean="0"/>
              <a:t>Can also delete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that all?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Efficient ways of storing based on hash of key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Voldemort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Why </a:t>
            </a:r>
            <a:r>
              <a:rPr lang="en-US" dirty="0"/>
              <a:t>is it called Voldemort?  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 is why (distributed</a:t>
            </a:r>
            <a:r>
              <a:rPr lang="en-US" dirty="0" smtClean="0"/>
              <a:t>)</a:t>
            </a:r>
          </a:p>
          <a:p>
            <a:pPr lvl="1"/>
            <a:r>
              <a:rPr lang="en-US">
                <a:hlinkClick r:id="rId3"/>
              </a:rPr>
              <a:t>Voldemort</a:t>
            </a:r>
            <a:r>
              <a:rPr lang="en-US"/>
              <a:t> (slides 1-5.5, 13-17)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86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Precursor to Document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Based on Dynamo</a:t>
            </a:r>
          </a:p>
          <a:p>
            <a:pPr lvl="1"/>
            <a:r>
              <a:rPr lang="en-US" dirty="0" smtClean="0"/>
              <a:t>Can create tables, define attributes, etc.</a:t>
            </a:r>
          </a:p>
          <a:p>
            <a:pPr lvl="1"/>
            <a:r>
              <a:rPr lang="en-US" dirty="0" smtClean="0"/>
              <a:t>Have 2 APIs to query data</a:t>
            </a:r>
          </a:p>
          <a:p>
            <a:pPr lvl="2"/>
            <a:r>
              <a:rPr lang="en-US" dirty="0" smtClean="0"/>
              <a:t>Query</a:t>
            </a:r>
          </a:p>
          <a:p>
            <a:pPr lvl="2"/>
            <a:r>
              <a:rPr lang="en-US" dirty="0" smtClean="0"/>
              <a:t>Scan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-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Query operation </a:t>
            </a:r>
          </a:p>
          <a:p>
            <a:pPr lvl="1"/>
            <a:r>
              <a:rPr lang="en-US" sz="2600" dirty="0" smtClean="0"/>
              <a:t>searches only primary key attribute values</a:t>
            </a:r>
          </a:p>
          <a:p>
            <a:pPr lvl="1"/>
            <a:r>
              <a:rPr lang="en-US" sz="2600" dirty="0" smtClean="0"/>
              <a:t>Can Query </a:t>
            </a:r>
            <a:r>
              <a:rPr lang="en-US" sz="2600" dirty="0"/>
              <a:t>indexes in the same way as </a:t>
            </a:r>
            <a:r>
              <a:rPr lang="en-US" sz="2600" dirty="0" smtClean="0"/>
              <a:t>tables </a:t>
            </a:r>
          </a:p>
          <a:p>
            <a:pPr lvl="1"/>
            <a:r>
              <a:rPr lang="en-US" sz="2600" dirty="0" smtClean="0"/>
              <a:t>supports a subset of comparison operators on key </a:t>
            </a:r>
            <a:r>
              <a:rPr lang="en-US" sz="2600" dirty="0" smtClean="0"/>
              <a:t>attributes</a:t>
            </a:r>
            <a:endParaRPr lang="en-US" sz="2600" dirty="0" smtClean="0"/>
          </a:p>
          <a:p>
            <a:pPr lvl="1"/>
            <a:r>
              <a:rPr lang="en-US" sz="2600" dirty="0" smtClean="0"/>
              <a:t>returns all of the item’s data for the matching keys (all of each item's attributes) </a:t>
            </a:r>
          </a:p>
          <a:p>
            <a:pPr lvl="1"/>
            <a:r>
              <a:rPr lang="en-US" sz="2600" dirty="0" smtClean="0"/>
              <a:t>up to 1 MB of data per query operation</a:t>
            </a:r>
          </a:p>
          <a:p>
            <a:pPr lvl="1"/>
            <a:r>
              <a:rPr lang="en-US" sz="2600" dirty="0" smtClean="0"/>
              <a:t>Always </a:t>
            </a:r>
            <a:r>
              <a:rPr lang="en-US" sz="2600" dirty="0"/>
              <a:t>returns results, but can return empty results</a:t>
            </a:r>
          </a:p>
          <a:p>
            <a:pPr lvl="1"/>
            <a:r>
              <a:rPr lang="en-US" sz="2600" dirty="0"/>
              <a:t>Query results are always sorted by the range key</a:t>
            </a:r>
          </a:p>
          <a:p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blog.grio.com/2012/03/getting-started-with-amazon-dynamodb.html</a:t>
            </a:r>
            <a:r>
              <a:rPr lang="en-US" sz="2600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-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Similar to Query except:</a:t>
            </a:r>
          </a:p>
          <a:p>
            <a:pPr lvl="1"/>
            <a:r>
              <a:rPr lang="en-US" dirty="0"/>
              <a:t>examines every item in the table</a:t>
            </a:r>
          </a:p>
          <a:p>
            <a:pPr lvl="1"/>
            <a:r>
              <a:rPr lang="en-US" dirty="0"/>
              <a:t>User specifies filters to apply to the results to refine the values returned </a:t>
            </a:r>
            <a:r>
              <a:rPr lang="en-US" b="1" dirty="0"/>
              <a:t>after</a:t>
            </a:r>
            <a:r>
              <a:rPr lang="en-US" dirty="0"/>
              <a:t> scan has finished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-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Scan operation </a:t>
            </a:r>
          </a:p>
          <a:p>
            <a:pPr lvl="1"/>
            <a:r>
              <a:rPr lang="en-US" dirty="0" smtClean="0"/>
              <a:t>A 1 MB limit on the scan (the limit applies before the results are filtered) </a:t>
            </a:r>
          </a:p>
          <a:p>
            <a:pPr lvl="1"/>
            <a:r>
              <a:rPr lang="en-US" dirty="0" smtClean="0"/>
              <a:t>Scan can result in no table data meeting the filter criteria.</a:t>
            </a:r>
          </a:p>
          <a:p>
            <a:pPr lvl="1"/>
            <a:r>
              <a:rPr lang="en-US" dirty="0" smtClean="0"/>
              <a:t>Scan supports a specific set of comparison operators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Query and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docs.aws.amazon.com/amazondynamodb/latest/developerguide/QueryScanORMModelExample.html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seems rather complex …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www.youtube.com/watch?v=4xIeZdk8br8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Historical positives of RDBMS:</a:t>
            </a:r>
          </a:p>
          <a:p>
            <a:pPr lvl="1"/>
            <a:r>
              <a:rPr lang="en-US" sz="2800" dirty="0" smtClean="0"/>
              <a:t>Can represent relationships in data</a:t>
            </a:r>
          </a:p>
          <a:p>
            <a:pPr lvl="1"/>
            <a:r>
              <a:rPr lang="en-US" dirty="0" smtClean="0"/>
              <a:t>Easy to understand relational model/SQL</a:t>
            </a:r>
            <a:endParaRPr lang="en-US" sz="2800" dirty="0" smtClean="0"/>
          </a:p>
          <a:p>
            <a:pPr lvl="1"/>
            <a:r>
              <a:rPr lang="en-US" sz="2800" dirty="0" smtClean="0"/>
              <a:t>Disk-oriented storage </a:t>
            </a:r>
          </a:p>
          <a:p>
            <a:pPr lvl="1"/>
            <a:r>
              <a:rPr lang="en-US" dirty="0"/>
              <a:t>I</a:t>
            </a:r>
            <a:r>
              <a:rPr lang="en-US" sz="2800" dirty="0" smtClean="0"/>
              <a:t>ndexing structures</a:t>
            </a:r>
          </a:p>
          <a:p>
            <a:pPr lvl="1"/>
            <a:r>
              <a:rPr lang="en-US" sz="2800" dirty="0" smtClean="0"/>
              <a:t>Consistent values in DB (locking)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9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Notion of a document</a:t>
            </a:r>
          </a:p>
          <a:p>
            <a:r>
              <a:rPr lang="en-US" dirty="0" smtClean="0"/>
              <a:t>Documents encapsulate and encode data in some standard formats or encodings</a:t>
            </a:r>
          </a:p>
          <a:p>
            <a:r>
              <a:rPr lang="en-US" dirty="0" smtClean="0"/>
              <a:t>Encodings include:</a:t>
            </a:r>
          </a:p>
          <a:p>
            <a:pPr lvl="1"/>
            <a:r>
              <a:rPr lang="en-US" dirty="0" smtClean="0"/>
              <a:t> JSON and XML</a:t>
            </a:r>
          </a:p>
          <a:p>
            <a:pPr lvl="1"/>
            <a:r>
              <a:rPr lang="en-US" dirty="0" smtClean="0"/>
              <a:t>binary forms like BSON, PDF and Microsoft Office documents</a:t>
            </a:r>
          </a:p>
          <a:p>
            <a:r>
              <a:rPr lang="en-US" dirty="0"/>
              <a:t>Good for semi-structured data, but OK for unstructured, structured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functionality than key-value</a:t>
            </a:r>
          </a:p>
          <a:p>
            <a:r>
              <a:rPr lang="en-US" dirty="0"/>
              <a:t>More appropriate for </a:t>
            </a:r>
            <a:r>
              <a:rPr lang="en-US" dirty="0" smtClean="0"/>
              <a:t>semi-structured data</a:t>
            </a:r>
          </a:p>
          <a:p>
            <a:r>
              <a:rPr lang="en-US" dirty="0" smtClean="0"/>
              <a:t>Recognizes structure of objects stored</a:t>
            </a:r>
          </a:p>
          <a:p>
            <a:r>
              <a:rPr lang="en-US" dirty="0" smtClean="0"/>
              <a:t>Objects are documents that may have attributes of various types</a:t>
            </a:r>
          </a:p>
          <a:p>
            <a:r>
              <a:rPr lang="en-US" dirty="0" smtClean="0"/>
              <a:t>Objects grouped into collections</a:t>
            </a:r>
          </a:p>
          <a:p>
            <a:r>
              <a:rPr lang="en-US" dirty="0" smtClean="0"/>
              <a:t>Simple query mechanisms to search collections for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14195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Typically (e.g. 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Collections </a:t>
            </a:r>
            <a:r>
              <a:rPr lang="en-US" dirty="0"/>
              <a:t>correspond to tables in RDBS</a:t>
            </a:r>
          </a:p>
          <a:p>
            <a:pPr lvl="1"/>
            <a:r>
              <a:rPr lang="en-US" dirty="0"/>
              <a:t>Document corresponds to rows in RDBS</a:t>
            </a:r>
          </a:p>
          <a:p>
            <a:pPr lvl="1"/>
            <a:r>
              <a:rPr lang="en-US" dirty="0"/>
              <a:t>Fields correspond to attributes in RDBS</a:t>
            </a:r>
          </a:p>
          <a:p>
            <a:pPr lvl="2"/>
            <a:r>
              <a:rPr lang="en-US" dirty="0" smtClean="0"/>
              <a:t>But not all documents in a collection have same fields</a:t>
            </a:r>
          </a:p>
          <a:p>
            <a:pPr lvl="1"/>
            <a:r>
              <a:rPr lang="en-US" dirty="0" smtClean="0"/>
              <a:t>Documents are addressed in the database via a unique key</a:t>
            </a:r>
          </a:p>
          <a:p>
            <a:pPr lvl="1"/>
            <a:r>
              <a:rPr lang="en-US" dirty="0" smtClean="0"/>
              <a:t>Allows beyond the simple key-document (or key–value) lookup</a:t>
            </a:r>
          </a:p>
          <a:p>
            <a:pPr lvl="1"/>
            <a:r>
              <a:rPr lang="en-US" dirty="0" smtClean="0"/>
              <a:t>API or query language allows retrieval of documents based on their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Specifics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huMONGOus</a:t>
            </a:r>
            <a:endParaRPr lang="en-US" dirty="0" smtClean="0"/>
          </a:p>
          <a:p>
            <a:r>
              <a:rPr lang="en-US" dirty="0" smtClean="0"/>
              <a:t>MongoDB – document-oriented organized around collections of documents</a:t>
            </a:r>
          </a:p>
          <a:p>
            <a:pPr lvl="1"/>
            <a:r>
              <a:rPr lang="en-US" dirty="0"/>
              <a:t>Each document has an ID (key-value pair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Collections can be created at run-time</a:t>
            </a:r>
          </a:p>
          <a:p>
            <a:pPr lvl="1"/>
            <a:r>
              <a:rPr lang="en-US" dirty="0" smtClean="0"/>
              <a:t>Documents’ structure not required to be the same, although it may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issue a command in MongoDB</a:t>
            </a:r>
          </a:p>
          <a:p>
            <a:r>
              <a:rPr lang="en-US" dirty="0" smtClean="0"/>
              <a:t>First must specify the Database to use</a:t>
            </a:r>
          </a:p>
          <a:p>
            <a:pPr marL="0" indent="0">
              <a:buNone/>
            </a:pPr>
            <a:r>
              <a:rPr lang="en-US" dirty="0" smtClean="0"/>
              <a:t>	use </a:t>
            </a:r>
            <a:r>
              <a:rPr lang="en-US" dirty="0" err="1" smtClean="0"/>
              <a:t>DatabaseName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Then start querying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DatabaseName.CollectionName.Method</a:t>
            </a:r>
            <a:r>
              <a:rPr lang="en-US" sz="28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90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(optional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b.collection.createCollection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Can specify the size, index, max#</a:t>
            </a:r>
          </a:p>
          <a:p>
            <a:pPr lvl="1"/>
            <a:r>
              <a:rPr lang="en-US" dirty="0"/>
              <a:t>If capped collection, fixed size and writes over</a:t>
            </a:r>
          </a:p>
          <a:p>
            <a:pPr lvl="1"/>
            <a:r>
              <a:rPr lang="en-US" dirty="0"/>
              <a:t>OR just use it in an insert and it will be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build incrementally without modifying schema (since no schema)</a:t>
            </a:r>
          </a:p>
          <a:p>
            <a:r>
              <a:rPr lang="en-US" dirty="0" smtClean="0"/>
              <a:t>Each document automatically gets an _id</a:t>
            </a:r>
          </a:p>
          <a:p>
            <a:r>
              <a:rPr lang="en-US" dirty="0" smtClean="0"/>
              <a:t>Example of hotel info – creating 3 documents:</a:t>
            </a:r>
          </a:p>
          <a:p>
            <a:pPr marL="914400" lvl="2" indent="0">
              <a:buNone/>
            </a:pPr>
            <a:r>
              <a:rPr lang="en-US" dirty="0" smtClean="0"/>
              <a:t>d1 </a:t>
            </a:r>
            <a:r>
              <a:rPr lang="en-US" dirty="0"/>
              <a:t>= {name: "Metro </a:t>
            </a:r>
            <a:r>
              <a:rPr lang="en-US" dirty="0" err="1"/>
              <a:t>Blu</a:t>
            </a:r>
            <a:r>
              <a:rPr lang="en-US" dirty="0"/>
              <a:t>", address: "Chicago, IL", rating: 3.5}</a:t>
            </a:r>
          </a:p>
          <a:p>
            <a:pPr marL="914400" lvl="2" indent="0">
              <a:buNone/>
            </a:pPr>
            <a:r>
              <a:rPr lang="en-US" dirty="0" err="1" smtClean="0"/>
              <a:t>db.hotels.insert</a:t>
            </a:r>
            <a:r>
              <a:rPr lang="en-US" dirty="0" smtClean="0"/>
              <a:t>(d1</a:t>
            </a:r>
            <a:r>
              <a:rPr lang="en-US" dirty="0"/>
              <a:t>)   </a:t>
            </a:r>
          </a:p>
          <a:p>
            <a:pPr marL="914400" lvl="2" indent="0">
              <a:buNone/>
            </a:pPr>
            <a:r>
              <a:rPr lang="en-US" dirty="0" smtClean="0"/>
              <a:t>d2 </a:t>
            </a:r>
            <a:r>
              <a:rPr lang="en-US" dirty="0"/>
              <a:t>= {name: "Experiential",</a:t>
            </a:r>
            <a:r>
              <a:rPr lang="en-US" dirty="0" smtClean="0"/>
              <a:t> rating</a:t>
            </a:r>
            <a:r>
              <a:rPr lang="en-US" dirty="0"/>
              <a:t>: </a:t>
            </a:r>
            <a:r>
              <a:rPr lang="en-US" dirty="0" smtClean="0"/>
              <a:t>4, type:  “New Age”}</a:t>
            </a: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db.hotels.insert</a:t>
            </a:r>
            <a:r>
              <a:rPr lang="en-US" dirty="0" smtClean="0"/>
              <a:t>(d2</a:t>
            </a:r>
            <a:r>
              <a:rPr lang="en-US" dirty="0"/>
              <a:t>)  </a:t>
            </a:r>
          </a:p>
          <a:p>
            <a:pPr marL="914400" lvl="2" indent="0">
              <a:buNone/>
            </a:pPr>
            <a:r>
              <a:rPr lang="en-US" dirty="0" smtClean="0"/>
              <a:t>d3 </a:t>
            </a:r>
            <a:r>
              <a:rPr lang="en-US" dirty="0"/>
              <a:t>= {name: "</a:t>
            </a:r>
            <a:r>
              <a:rPr lang="en-US" dirty="0" err="1"/>
              <a:t>Zazu</a:t>
            </a:r>
            <a:r>
              <a:rPr lang="en-US" dirty="0"/>
              <a:t> Hotel", address: "San Francisco, CA", rating: 4.5}</a:t>
            </a:r>
          </a:p>
          <a:p>
            <a:pPr marL="914400" lvl="2" indent="0">
              <a:buNone/>
            </a:pPr>
            <a:r>
              <a:rPr lang="en-US" dirty="0" err="1" smtClean="0"/>
              <a:t>db.hotels.insert</a:t>
            </a:r>
            <a:r>
              <a:rPr lang="en-US" dirty="0" smtClean="0"/>
              <a:t>(d3</a:t>
            </a:r>
            <a:r>
              <a:rPr lang="en-US" dirty="0"/>
              <a:t>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db.hotels.insert</a:t>
            </a:r>
            <a:r>
              <a:rPr lang="en-US" dirty="0"/>
              <a:t>({name: </a:t>
            </a:r>
            <a:r>
              <a:rPr lang="en-US" dirty="0" smtClean="0"/>
              <a:t>"Motel 6", </a:t>
            </a:r>
            <a:r>
              <a:rPr lang="en-US" dirty="0"/>
              <a:t>options: {smoking: </a:t>
            </a:r>
            <a:r>
              <a:rPr lang="en-US" dirty="0" smtClean="0"/>
              <a:t>"yes", </a:t>
            </a:r>
            <a:r>
              <a:rPr lang="en-US" dirty="0"/>
              <a:t>pet: </a:t>
            </a:r>
            <a:r>
              <a:rPr lang="en-US" dirty="0" smtClean="0"/>
              <a:t>"yes"}});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DB contains collection called ‘hotels’ with 4 documents</a:t>
            </a:r>
          </a:p>
          <a:p>
            <a:r>
              <a:rPr lang="en-US" dirty="0" smtClean="0"/>
              <a:t>To list all hotels: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db.hotels.find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Did not have to declare or define the collection</a:t>
            </a:r>
          </a:p>
          <a:p>
            <a:r>
              <a:rPr lang="en-US" dirty="0" smtClean="0"/>
              <a:t>Hotels each have a unique key </a:t>
            </a:r>
          </a:p>
          <a:p>
            <a:r>
              <a:rPr lang="en-US" dirty="0" smtClean="0"/>
              <a:t>Not every hotel has the same type of information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Queries DO NOT look like SQL</a:t>
            </a:r>
          </a:p>
          <a:p>
            <a:r>
              <a:rPr lang="en-US" dirty="0" smtClean="0"/>
              <a:t>To query all hotels in CA (searches </a:t>
            </a:r>
            <a:r>
              <a:rPr lang="en-US" dirty="0"/>
              <a:t>for regular expression CA </a:t>
            </a:r>
            <a:r>
              <a:rPr lang="en-US" dirty="0" smtClean="0"/>
              <a:t>in string)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db.hotels.find</a:t>
            </a:r>
            <a:r>
              <a:rPr lang="en-US" dirty="0"/>
              <a:t>( { </a:t>
            </a:r>
            <a:r>
              <a:rPr lang="en-US" dirty="0" smtClean="0"/>
              <a:t>rating: 4.5} );</a:t>
            </a:r>
          </a:p>
          <a:p>
            <a:pPr marL="0" indent="0">
              <a:buNone/>
            </a:pPr>
            <a:r>
              <a:rPr lang="en-US" sz="3200" dirty="0" err="1" smtClean="0"/>
              <a:t>db.hotels.find</a:t>
            </a:r>
            <a:r>
              <a:rPr lang="en-US" sz="3200" dirty="0"/>
              <a:t>( { address : { $regex : "CA" } } );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9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smtClean="0"/>
              <a:t>negatives of </a:t>
            </a:r>
            <a:r>
              <a:rPr lang="en-US" dirty="0" smtClean="0"/>
              <a:t>relational DBs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1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field in </a:t>
            </a:r>
            <a:r>
              <a:rPr lang="en-US" dirty="0" err="1" smtClean="0"/>
              <a:t>Mongodb</a:t>
            </a:r>
            <a:r>
              <a:rPr lang="en-US" dirty="0" smtClean="0"/>
              <a:t> can be any BSON data type including:</a:t>
            </a:r>
          </a:p>
          <a:p>
            <a:pPr lvl="1"/>
            <a:r>
              <a:rPr lang="en-US" dirty="0" smtClean="0"/>
              <a:t>Nested (embedded) documents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Arrays of documents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name: {first: “Sue”, last: “Sky”},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age: 39,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classes: [“database”, “cloud”]</a:t>
            </a:r>
          </a:p>
          <a:p>
            <a:pPr marL="457200" lvl="1" indent="0">
              <a:buNone/>
            </a:pPr>
            <a:r>
              <a:rPr lang="en-US" dirty="0" smtClean="0"/>
              <a:t> }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/>
            <a:r>
              <a:rPr lang="en-US" dirty="0"/>
              <a:t>Operations in queries are limited – must implement in a programming language (JavaScript for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971550" lvl="1" indent="-457200"/>
            <a:r>
              <a:rPr lang="en-US" dirty="0">
                <a:solidFill>
                  <a:srgbClr val="FF0000"/>
                </a:solidFill>
              </a:rPr>
              <a:t>No Join</a:t>
            </a:r>
          </a:p>
          <a:p>
            <a:pPr marL="571500" indent="-457200"/>
            <a:r>
              <a:rPr lang="en-US" dirty="0" smtClean="0"/>
              <a:t>Can use mongo shell scripts</a:t>
            </a:r>
          </a:p>
          <a:p>
            <a:pPr marL="571500" indent="-457200"/>
            <a:r>
              <a:rPr lang="en-US" dirty="0" smtClean="0"/>
              <a:t>Many </a:t>
            </a:r>
            <a:r>
              <a:rPr lang="en-US" dirty="0"/>
              <a:t>performance optimizations must be implemented by </a:t>
            </a:r>
            <a:r>
              <a:rPr lang="en-US" dirty="0" smtClean="0"/>
              <a:t>developer</a:t>
            </a:r>
          </a:p>
          <a:p>
            <a:pPr marL="571500" indent="-457200"/>
            <a:r>
              <a:rPr lang="en-US" dirty="0" err="1" smtClean="0"/>
              <a:t>MongoDB</a:t>
            </a:r>
            <a:r>
              <a:rPr lang="en-US" dirty="0" smtClean="0"/>
              <a:t> does have indexes</a:t>
            </a:r>
          </a:p>
          <a:p>
            <a:pPr marL="971550" lvl="1" indent="-457200"/>
            <a:r>
              <a:rPr lang="en-US" dirty="0" smtClean="0"/>
              <a:t>Single field indexes – at top level and in sub-documents</a:t>
            </a:r>
          </a:p>
          <a:p>
            <a:pPr marL="971550" lvl="1" indent="-457200"/>
            <a:r>
              <a:rPr lang="en-US" dirty="0" smtClean="0"/>
              <a:t>Text indexes – search of string content in document</a:t>
            </a:r>
          </a:p>
          <a:p>
            <a:pPr marL="971550" lvl="1" indent="-457200"/>
            <a:r>
              <a:rPr lang="en-US" dirty="0" smtClean="0"/>
              <a:t>Hashed indexes – hashes of values of indexed field</a:t>
            </a:r>
          </a:p>
          <a:p>
            <a:pPr marL="971550" lvl="1" indent="-457200"/>
            <a:r>
              <a:rPr lang="en-US" dirty="0" smtClean="0"/>
              <a:t>Geospatial indexes and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methods</a:t>
            </a:r>
          </a:p>
          <a:p>
            <a:pPr lvl="1"/>
            <a:r>
              <a:rPr lang="en-US" dirty="0" smtClean="0"/>
              <a:t>CRUD</a:t>
            </a:r>
          </a:p>
          <a:p>
            <a:pPr lvl="2"/>
            <a:r>
              <a:rPr lang="en-US" sz="2800" dirty="0"/>
              <a:t>i</a:t>
            </a:r>
            <a:r>
              <a:rPr lang="en-US" sz="2800" dirty="0" smtClean="0"/>
              <a:t>nsert(), update(), remove()</a:t>
            </a:r>
          </a:p>
          <a:p>
            <a:pPr lvl="1"/>
            <a:r>
              <a:rPr lang="en-US" dirty="0" smtClean="0"/>
              <a:t>Also </a:t>
            </a:r>
          </a:p>
          <a:p>
            <a:pPr lvl="2"/>
            <a:r>
              <a:rPr lang="en-US" sz="2800" dirty="0"/>
              <a:t>find(), count</a:t>
            </a:r>
            <a:r>
              <a:rPr lang="en-US" sz="2800" dirty="0" smtClean="0"/>
              <a:t>(), aggregate(), etc.</a:t>
            </a:r>
            <a:endParaRPr lang="en-US" sz="2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– insert/update/remove</a:t>
            </a:r>
          </a:p>
          <a:p>
            <a:pPr lvl="1"/>
            <a:r>
              <a:rPr lang="en-US" dirty="0" smtClean="0"/>
              <a:t>Insert</a:t>
            </a:r>
          </a:p>
          <a:p>
            <a:pPr lvl="2"/>
            <a:r>
              <a:rPr lang="en-US" dirty="0" err="1" smtClean="0"/>
              <a:t>db.collection.insert</a:t>
            </a:r>
            <a:r>
              <a:rPr lang="en-US" dirty="0"/>
              <a:t>({name: ‘Sue’, age: 39}) </a:t>
            </a:r>
          </a:p>
          <a:p>
            <a:pPr lvl="1"/>
            <a:r>
              <a:rPr lang="en-US" dirty="0" smtClean="0"/>
              <a:t>Remove</a:t>
            </a:r>
          </a:p>
          <a:p>
            <a:pPr lvl="2"/>
            <a:r>
              <a:rPr lang="en-US" dirty="0" err="1" smtClean="0"/>
              <a:t>db.collection.remove</a:t>
            </a:r>
            <a:r>
              <a:rPr lang="en-US" dirty="0" smtClean="0"/>
              <a:t>({} )                      //removes all docs</a:t>
            </a:r>
          </a:p>
          <a:p>
            <a:pPr lvl="2"/>
            <a:r>
              <a:rPr lang="en-US" dirty="0" err="1" smtClean="0"/>
              <a:t>db.collection.remove</a:t>
            </a:r>
            <a:r>
              <a:rPr lang="en-US" dirty="0" smtClean="0"/>
              <a:t>({status: “D”})   //some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err="1" smtClean="0"/>
              <a:t>db.collection.update</a:t>
            </a:r>
            <a:r>
              <a:rPr lang="en-US" dirty="0" smtClean="0"/>
              <a:t>({age: {$</a:t>
            </a:r>
            <a:r>
              <a:rPr lang="en-US" dirty="0" err="1" smtClean="0"/>
              <a:t>gt</a:t>
            </a:r>
            <a:r>
              <a:rPr lang="en-US" dirty="0" smtClean="0"/>
              <a:t>: 21}},  // criteria</a:t>
            </a:r>
            <a:br>
              <a:rPr lang="en-US" dirty="0" smtClean="0"/>
            </a:br>
            <a:r>
              <a:rPr lang="en-US" dirty="0" smtClean="0"/>
              <a:t>	{$set: {status: “A”}},         //action</a:t>
            </a:r>
            <a:br>
              <a:rPr lang="en-US" dirty="0" smtClean="0"/>
            </a:br>
            <a:r>
              <a:rPr lang="en-US" dirty="0" smtClean="0"/>
              <a:t>	{multi: True}  )  //updates multiple docs</a:t>
            </a:r>
            <a:endParaRPr lang="en-US" dirty="0"/>
          </a:p>
          <a:p>
            <a:pPr lvl="2"/>
            <a:r>
              <a:rPr lang="en-US" dirty="0"/>
              <a:t>Can change the value of a field, replace fields, etc.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://docs.mongodb.com/v3.2/reference/method/db.collection.update/#examples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sensitive to field names, collection names, e.g. Title will not match title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– a query returns a cursor that you can use in subsequent cursor methods</a:t>
            </a:r>
          </a:p>
          <a:p>
            <a:pPr lvl="1"/>
            <a:r>
              <a:rPr lang="en-US" dirty="0" err="1" smtClean="0"/>
              <a:t>db.collection.find</a:t>
            </a:r>
            <a:r>
              <a:rPr lang="en-US" dirty="0" smtClean="0"/>
              <a:t>( ..)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Find() Query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db.collection.find</a:t>
            </a:r>
            <a:r>
              <a:rPr lang="en-US" dirty="0" smtClean="0"/>
              <a:t>(&lt;criteria&gt;, &lt;projection&gt;)</a:t>
            </a:r>
          </a:p>
          <a:p>
            <a:pPr marL="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db.collection.find</a:t>
            </a:r>
            <a:r>
              <a:rPr lang="en-US" dirty="0" smtClean="0"/>
              <a:t>{{select conditions}, {project columns})</a:t>
            </a:r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conditions:</a:t>
            </a:r>
          </a:p>
          <a:p>
            <a:r>
              <a:rPr lang="en-US" dirty="0" smtClean="0"/>
              <a:t>To match the value of a field:</a:t>
            </a:r>
          </a:p>
          <a:p>
            <a:pPr>
              <a:buNone/>
            </a:pPr>
            <a:r>
              <a:rPr lang="en-US" dirty="0" smtClean="0"/>
              <a:t>		db.collection.find({c1: 5})</a:t>
            </a:r>
          </a:p>
          <a:p>
            <a:r>
              <a:rPr lang="en-US" dirty="0" smtClean="0"/>
              <a:t>Everything for select ops must be inside of { }</a:t>
            </a:r>
          </a:p>
          <a:p>
            <a:r>
              <a:rPr lang="en-US" dirty="0" smtClean="0"/>
              <a:t>For multiple ‘and’ conditions can list: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db.collection.find</a:t>
            </a:r>
            <a:r>
              <a:rPr lang="en-US" dirty="0" smtClean="0"/>
              <a:t>({c1:5, c2: “Sue”})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9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Selection conditions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use other comparators, e.g. $</a:t>
            </a:r>
            <a:r>
              <a:rPr lang="en-US" dirty="0" err="1"/>
              <a:t>gt</a:t>
            </a:r>
            <a:r>
              <a:rPr lang="en-US" dirty="0"/>
              <a:t>, $</a:t>
            </a:r>
            <a:r>
              <a:rPr lang="en-US" dirty="0" err="1"/>
              <a:t>lt</a:t>
            </a:r>
            <a:r>
              <a:rPr lang="en-US" dirty="0"/>
              <a:t>, $regex, etc. </a:t>
            </a:r>
          </a:p>
          <a:p>
            <a:pPr lvl="2">
              <a:buNone/>
            </a:pPr>
            <a:r>
              <a:rPr lang="en-US" sz="2800" dirty="0"/>
              <a:t>		</a:t>
            </a:r>
            <a:r>
              <a:rPr lang="en-US" sz="2800" dirty="0" err="1"/>
              <a:t>db.collection.find</a:t>
            </a:r>
            <a:r>
              <a:rPr lang="en-US" sz="2800" dirty="0"/>
              <a:t> ({c1: {$</a:t>
            </a:r>
            <a:r>
              <a:rPr lang="en-US" sz="2800" dirty="0" err="1"/>
              <a:t>gt</a:t>
            </a:r>
            <a:r>
              <a:rPr lang="en-US" sz="2800" dirty="0"/>
              <a:t>: 5}})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connect with $and or $or and place inside brackets []</a:t>
            </a:r>
          </a:p>
          <a:p>
            <a:pPr marL="400050" lvl="2" indent="0"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db.collection.find</a:t>
            </a:r>
            <a:r>
              <a:rPr lang="en-US" sz="2800" dirty="0"/>
              <a:t>({$and: [{c1: {$</a:t>
            </a:r>
            <a:r>
              <a:rPr lang="en-US" sz="2800" dirty="0" err="1"/>
              <a:t>gt</a:t>
            </a:r>
            <a:r>
              <a:rPr lang="en-US" sz="2800" dirty="0"/>
              <a:t>: 5}},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{</a:t>
            </a:r>
            <a:r>
              <a:rPr lang="en-US" sz="2800" dirty="0"/>
              <a:t>c2: {$</a:t>
            </a:r>
            <a:r>
              <a:rPr lang="en-US" sz="2800" dirty="0" err="1"/>
              <a:t>lt</a:t>
            </a:r>
            <a:r>
              <a:rPr lang="en-US" sz="2800" dirty="0"/>
              <a:t>: 2}}] 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 to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Projection:</a:t>
            </a:r>
          </a:p>
          <a:p>
            <a:r>
              <a:rPr lang="en-US" dirty="0" smtClean="0"/>
              <a:t>If want to specify a subset of fields</a:t>
            </a:r>
          </a:p>
          <a:p>
            <a:pPr lvl="1"/>
            <a:r>
              <a:rPr lang="en-US" dirty="0" smtClean="0"/>
              <a:t>1 to include, 0 to not include (_id:1 is default)</a:t>
            </a:r>
          </a:p>
          <a:p>
            <a:pPr lvl="1"/>
            <a:r>
              <a:rPr lang="en-US" dirty="0" smtClean="0"/>
              <a:t>Cannot mix 1s and 0s, </a:t>
            </a:r>
            <a:r>
              <a:rPr lang="en-US" b="1" dirty="0" smtClean="0"/>
              <a:t>except</a:t>
            </a:r>
            <a:r>
              <a:rPr lang="en-US" dirty="0" smtClean="0"/>
              <a:t> for _id</a:t>
            </a:r>
          </a:p>
          <a:p>
            <a:pPr>
              <a:buNone/>
            </a:pPr>
            <a:r>
              <a:rPr lang="en-US" sz="3000" dirty="0" err="1" smtClean="0"/>
              <a:t>db.collection.find</a:t>
            </a:r>
            <a:r>
              <a:rPr lang="en-US" sz="3000" dirty="0" smtClean="0"/>
              <a:t>({Name: “Sue”}, {Name:1, Address:1, _id:0</a:t>
            </a:r>
            <a:r>
              <a:rPr lang="en-US" dirty="0" smtClean="0"/>
              <a:t>})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If you don’t have any select conditions, but want to specify a set of columns:</a:t>
            </a:r>
          </a:p>
          <a:p>
            <a:pPr lvl="1">
              <a:buNone/>
            </a:pPr>
            <a:r>
              <a:rPr lang="en-US" sz="3000" dirty="0" smtClean="0"/>
              <a:t>   db.collection.find({},{Name:1, Address:1, _id:0})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Negatives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RDBS strict, can be complex (?really)</a:t>
            </a:r>
          </a:p>
          <a:p>
            <a:pPr lvl="1"/>
            <a:r>
              <a:rPr lang="en-US" dirty="0" smtClean="0"/>
              <a:t>Want more freedom, simplicity </a:t>
            </a:r>
          </a:p>
          <a:p>
            <a:r>
              <a:rPr lang="en-US" dirty="0" smtClean="0"/>
              <a:t>RDBS limited in throughput </a:t>
            </a:r>
          </a:p>
          <a:p>
            <a:pPr lvl="1"/>
            <a:r>
              <a:rPr lang="en-US" dirty="0" smtClean="0"/>
              <a:t>Want higher throughput</a:t>
            </a:r>
          </a:p>
          <a:p>
            <a:r>
              <a:rPr lang="en-US" dirty="0" smtClean="0"/>
              <a:t>With RDBS must scale up (expensive servers) </a:t>
            </a:r>
          </a:p>
          <a:p>
            <a:pPr lvl="1"/>
            <a:r>
              <a:rPr lang="en-US" dirty="0" smtClean="0"/>
              <a:t>Want to scale out (wide – cheap servers) </a:t>
            </a:r>
          </a:p>
          <a:p>
            <a:r>
              <a:rPr lang="en-US" dirty="0" smtClean="0"/>
              <a:t>With RDBS overhead of object to relational mapping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ant to store data as is</a:t>
            </a:r>
          </a:p>
          <a:p>
            <a:r>
              <a:rPr lang="en-US" dirty="0" smtClean="0"/>
              <a:t>Cannot always partition/distribute from single DB server</a:t>
            </a:r>
          </a:p>
          <a:p>
            <a:pPr lvl="1"/>
            <a:r>
              <a:rPr lang="en-US" dirty="0" smtClean="0"/>
              <a:t>Want to distribute data</a:t>
            </a:r>
          </a:p>
          <a:p>
            <a:r>
              <a:rPr lang="en-US" dirty="0" smtClean="0"/>
              <a:t>RDBS providers were slow to move to the cloud</a:t>
            </a:r>
          </a:p>
          <a:p>
            <a:pPr lvl="1"/>
            <a:r>
              <a:rPr lang="en-US" dirty="0" smtClean="0"/>
              <a:t>Everyone wants to use the cloud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reference a field within an embedded document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dot notation</a:t>
            </a:r>
          </a:p>
          <a:p>
            <a:pPr lvl="1"/>
            <a:r>
              <a:rPr lang="en-US" dirty="0" smtClean="0"/>
              <a:t>Must use quotes around the dotted name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address.zipcode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Quotes around a top-level field are optional</a:t>
            </a:r>
          </a:p>
          <a:p>
            <a:endParaRPr lang="en-US" dirty="0"/>
          </a:p>
          <a:p>
            <a:r>
              <a:rPr lang="en-US" dirty="0" smtClean="0"/>
              <a:t>Use curly braces when includes an operation, e.g. {name: “Sue”}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result of a query (find() ) is a cursor object</a:t>
            </a:r>
          </a:p>
          <a:p>
            <a:pPr lvl="1"/>
            <a:r>
              <a:rPr lang="en-US" dirty="0" smtClean="0"/>
              <a:t>Pointer to the result set of a query</a:t>
            </a:r>
          </a:p>
          <a:p>
            <a:pPr lvl="1"/>
            <a:r>
              <a:rPr lang="en-US" dirty="0" err="1" smtClean="0"/>
              <a:t>Iterable</a:t>
            </a:r>
            <a:r>
              <a:rPr lang="en-US" dirty="0" smtClean="0"/>
              <a:t> object (forward only)</a:t>
            </a:r>
          </a:p>
          <a:p>
            <a:r>
              <a:rPr lang="en-US" dirty="0" smtClean="0"/>
              <a:t>Cursor function applies a function to the result of a query</a:t>
            </a:r>
          </a:p>
          <a:p>
            <a:pPr lvl="1"/>
            <a:r>
              <a:rPr lang="en-US" dirty="0" smtClean="0"/>
              <a:t>E.g. limit(), etc.</a:t>
            </a:r>
          </a:p>
          <a:p>
            <a:r>
              <a:rPr lang="en-US" dirty="0" smtClean="0"/>
              <a:t>For example, can execute a find(…) followed by one of these cursor functions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db.collection.find</a:t>
            </a:r>
            <a:r>
              <a:rPr lang="en-US" dirty="0" smtClean="0"/>
              <a:t>().limit(10)</a:t>
            </a:r>
          </a:p>
        </p:txBody>
      </p:sp>
    </p:spTree>
    <p:extLst>
      <p:ext uri="{BB962C8B-B14F-4D97-AF65-F5344CB8AC3E}">
        <p14:creationId xmlns:p14="http://schemas.microsoft.com/office/powerpoint/2010/main" val="354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cursor.count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db.collection.find</a:t>
            </a:r>
            <a:r>
              <a:rPr lang="en-US" dirty="0" smtClean="0"/>
              <a:t>().count()</a:t>
            </a:r>
          </a:p>
          <a:p>
            <a:r>
              <a:rPr lang="en-US" dirty="0" err="1" smtClean="0"/>
              <a:t>cursor.pretty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cursor.sort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cursor.toArray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cursor.hasNext</a:t>
            </a:r>
            <a:r>
              <a:rPr lang="en-US" dirty="0" smtClean="0"/>
              <a:t>(), </a:t>
            </a:r>
            <a:r>
              <a:rPr lang="en-US" dirty="0" err="1" smtClean="0"/>
              <a:t>cursor.next</a:t>
            </a:r>
            <a:r>
              <a:rPr lang="en-US" dirty="0" smtClean="0"/>
              <a:t>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Look at the documentation to see </a:t>
            </a:r>
            <a:r>
              <a:rPr lang="en-US" dirty="0" smtClean="0"/>
              <a:t>other methods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Method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the cursor </a:t>
            </a:r>
            <a:r>
              <a:rPr lang="en-US" dirty="0"/>
              <a:t>returned from the </a:t>
            </a:r>
            <a:r>
              <a:rPr lang="en-US" dirty="0" smtClean="0"/>
              <a:t>a command such as </a:t>
            </a:r>
            <a:r>
              <a:rPr lang="en-US" dirty="0" err="1" smtClean="0"/>
              <a:t>db.collection.find</a:t>
            </a:r>
            <a:r>
              <a:rPr lang="en-US" dirty="0" smtClean="0"/>
              <a:t>() is </a:t>
            </a:r>
            <a:r>
              <a:rPr lang="en-US" dirty="0"/>
              <a:t>not assigned to a variable </a:t>
            </a:r>
            <a:r>
              <a:rPr lang="en-US" b="1" dirty="0"/>
              <a:t>using the </a:t>
            </a:r>
            <a:r>
              <a:rPr lang="en-US" b="1" dirty="0" err="1"/>
              <a:t>var</a:t>
            </a:r>
            <a:r>
              <a:rPr lang="en-US" b="1" dirty="0"/>
              <a:t> keyword</a:t>
            </a:r>
            <a:r>
              <a:rPr lang="en-US" dirty="0"/>
              <a:t>, then the mongo shell automatically iterates the cursor up to 20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You have to indicate if you want it to iterate 20 more times, e.g. ‘it’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iterate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Cursor returned from the find()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myCursor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db.users.find</a:t>
            </a:r>
            <a:r>
              <a:rPr lang="en-US" dirty="0" smtClean="0"/>
              <a:t>({type:2})</a:t>
            </a:r>
          </a:p>
          <a:p>
            <a:r>
              <a:rPr lang="en-US" dirty="0" smtClean="0"/>
              <a:t>Iterates 20 times with</a:t>
            </a:r>
          </a:p>
          <a:p>
            <a:pPr marL="800100" lvl="2" indent="0">
              <a:buNone/>
            </a:pPr>
            <a:r>
              <a:rPr lang="en-US" sz="3200" dirty="0" err="1" smtClean="0"/>
              <a:t>myCursor</a:t>
            </a:r>
            <a:endParaRPr lang="en-US" sz="3200" dirty="0" smtClean="0"/>
          </a:p>
          <a:p>
            <a:r>
              <a:rPr lang="en-US" dirty="0" smtClean="0"/>
              <a:t>Or can use next() to iterate over cursor</a:t>
            </a:r>
          </a:p>
          <a:p>
            <a:r>
              <a:rPr lang="en-US" dirty="0" smtClean="0"/>
              <a:t>Can specify a while from command line in the mongo shell</a:t>
            </a:r>
          </a:p>
          <a:p>
            <a:r>
              <a:rPr lang="en-US" dirty="0" smtClean="0"/>
              <a:t>Or can use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print using mongo shell script in the command line:</a:t>
            </a:r>
          </a:p>
          <a:p>
            <a:r>
              <a:rPr lang="en-US" dirty="0" smtClean="0"/>
              <a:t>First set a variable equal to a cursor</a:t>
            </a:r>
          </a:p>
          <a:p>
            <a:pPr marL="914400" lvl="2" indent="0">
              <a:buNone/>
            </a:pP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c = </a:t>
            </a:r>
            <a:r>
              <a:rPr lang="en-US" sz="3200" dirty="0" err="1"/>
              <a:t>db.testData.find</a:t>
            </a:r>
            <a:r>
              <a:rPr lang="en-US" sz="3200" dirty="0"/>
              <a:t>() </a:t>
            </a:r>
          </a:p>
          <a:p>
            <a:pPr marL="457200" indent="-457200"/>
            <a:r>
              <a:rPr lang="en-US" dirty="0"/>
              <a:t>Print the full result set by using a while loop to iterate over the </a:t>
            </a:r>
            <a:r>
              <a:rPr lang="en-US" dirty="0" smtClean="0"/>
              <a:t>cursor</a:t>
            </a:r>
            <a:r>
              <a:rPr lang="en-US" dirty="0"/>
              <a:t> </a:t>
            </a:r>
            <a:r>
              <a:rPr lang="en-US" dirty="0" smtClean="0"/>
              <a:t>variable c:</a:t>
            </a:r>
            <a:endParaRPr lang="en-US" dirty="0"/>
          </a:p>
          <a:p>
            <a:pPr marL="800100" lvl="2" indent="0">
              <a:buNone/>
            </a:pPr>
            <a:r>
              <a:rPr lang="en-US" sz="2800" dirty="0"/>
              <a:t>while ( </a:t>
            </a:r>
            <a:r>
              <a:rPr lang="en-US" sz="2800" dirty="0" err="1"/>
              <a:t>c.hasNext</a:t>
            </a:r>
            <a:r>
              <a:rPr lang="en-US" sz="2800" dirty="0"/>
              <a:t>() ) </a:t>
            </a:r>
            <a:r>
              <a:rPr lang="en-US" sz="2800" dirty="0" err="1"/>
              <a:t>printjson</a:t>
            </a:r>
            <a:r>
              <a:rPr lang="en-US" sz="2800" dirty="0"/>
              <a:t>( </a:t>
            </a:r>
            <a:r>
              <a:rPr lang="en-US" sz="2800" dirty="0" err="1"/>
              <a:t>c.next</a:t>
            </a:r>
            <a:r>
              <a:rPr lang="en-US" sz="2800" dirty="0"/>
              <a:t>() )</a:t>
            </a:r>
          </a:p>
        </p:txBody>
      </p:sp>
    </p:spTree>
    <p:extLst>
      <p:ext uri="{BB962C8B-B14F-4D97-AF65-F5344CB8AC3E}">
        <p14:creationId xmlns:p14="http://schemas.microsoft.com/office/powerpoint/2010/main" val="7328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</a:t>
            </a:r>
            <a:r>
              <a:rPr lang="en-US" dirty="0" err="1" smtClean="0"/>
              <a:t>toArray</a:t>
            </a:r>
            <a:r>
              <a:rPr lang="en-US" dirty="0" smtClean="0"/>
              <a:t> to iterate the cursor and return the documents in an array</a:t>
            </a:r>
          </a:p>
          <a:p>
            <a:r>
              <a:rPr lang="en-US" dirty="0" err="1" smtClean="0"/>
              <a:t>toArray</a:t>
            </a:r>
            <a:r>
              <a:rPr lang="en-US" dirty="0" smtClean="0"/>
              <a:t> loads into RAM all documents returned by cursor</a:t>
            </a:r>
          </a:p>
          <a:p>
            <a:r>
              <a:rPr lang="en-US" dirty="0" smtClean="0"/>
              <a:t>Can use an index-  array [3]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have to use </a:t>
            </a:r>
            <a:r>
              <a:rPr lang="en-US" dirty="0" err="1" smtClean="0"/>
              <a:t>var</a:t>
            </a:r>
            <a:r>
              <a:rPr lang="en-US" dirty="0" smtClean="0"/>
              <a:t> when creating a variable that is a string</a:t>
            </a:r>
          </a:p>
          <a:p>
            <a:pPr lvl="1"/>
            <a:r>
              <a:rPr lang="en-US" dirty="0" smtClean="0"/>
              <a:t>E.g. t1 = {name: “Lee”, “age” 19}</a:t>
            </a:r>
          </a:p>
          <a:p>
            <a:pPr lvl="1"/>
            <a:r>
              <a:rPr lang="en-US" dirty="0" smtClean="0"/>
              <a:t>I can use t1 in insert command</a:t>
            </a:r>
          </a:p>
          <a:p>
            <a:r>
              <a:rPr lang="en-US" dirty="0" smtClean="0"/>
              <a:t>However, if I want to set a variable equal to a cursor, I must use </a:t>
            </a:r>
            <a:r>
              <a:rPr lang="en-US" dirty="0" err="1" smtClean="0"/>
              <a:t>var</a:t>
            </a:r>
            <a:r>
              <a:rPr lang="en-US" dirty="0" smtClean="0"/>
              <a:t> or the cursor is exhausted – meaning empty (pointing to spot past last item?)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Likewise, I can do this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c2 = db.HW4.find()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c2.toArray()</a:t>
            </a:r>
          </a:p>
          <a:p>
            <a:r>
              <a:rPr lang="en-US" dirty="0" smtClean="0"/>
              <a:t>But I cannot do this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c2 = db.HW4.find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c2.sort()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c2.toArray</a:t>
            </a:r>
            <a:r>
              <a:rPr lang="en-US" dirty="0" smtClean="0"/>
              <a:t>() //is empty because the cursor is exhausted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5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Cursors time out after 10 minutes of inactivity but can override this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cursor.noCursorTimeout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Then you must closes the cursor manually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cursor.close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</a:t>
            </a:r>
            <a:r>
              <a:rPr lang="en-US" dirty="0" smtClean="0"/>
              <a:t> today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Things have changed</a:t>
            </a:r>
          </a:p>
          <a:p>
            <a:r>
              <a:rPr lang="en-US" dirty="0" smtClean="0"/>
              <a:t>Data no longer just in relational </a:t>
            </a:r>
            <a:r>
              <a:rPr lang="en-US" dirty="0" err="1" smtClean="0"/>
              <a:t>DBs</a:t>
            </a:r>
            <a:endParaRPr lang="en-US" dirty="0" smtClean="0"/>
          </a:p>
          <a:p>
            <a:r>
              <a:rPr lang="en-US" dirty="0" smtClean="0"/>
              <a:t>Different constraints on information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Placing items in shopping carts</a:t>
            </a:r>
          </a:p>
          <a:p>
            <a:pPr lvl="1"/>
            <a:r>
              <a:rPr lang="en-US" dirty="0" smtClean="0"/>
              <a:t>Searching for answers in Wikipedia</a:t>
            </a:r>
          </a:p>
          <a:p>
            <a:pPr lvl="1"/>
            <a:r>
              <a:rPr lang="en-US" dirty="0" smtClean="0"/>
              <a:t>Retrieving Web pages</a:t>
            </a:r>
          </a:p>
          <a:p>
            <a:pPr lvl="1"/>
            <a:r>
              <a:rPr lang="en-US" dirty="0" smtClean="0"/>
              <a:t>Face book info</a:t>
            </a:r>
          </a:p>
          <a:p>
            <a:pPr lvl="1"/>
            <a:r>
              <a:rPr lang="en-US" dirty="0" smtClean="0"/>
              <a:t>Large amounts of data!!!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6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are denoted with [ ]</a:t>
            </a:r>
          </a:p>
          <a:p>
            <a:r>
              <a:rPr lang="en-US" dirty="0" smtClean="0"/>
              <a:t>Some fields can contain arrays</a:t>
            </a:r>
          </a:p>
          <a:p>
            <a:r>
              <a:rPr lang="en-US" dirty="0" smtClean="0"/>
              <a:t>Using a find() to query a field that contains an array</a:t>
            </a:r>
          </a:p>
          <a:p>
            <a:r>
              <a:rPr lang="en-US" sz="2000" dirty="0"/>
              <a:t>If a field contains an array and your query has multiple conditional operators, the field as a whole will match if either a single array element meets the conditions or a combination of array elements meet the conditions.</a:t>
            </a:r>
          </a:p>
        </p:txBody>
      </p:sp>
    </p:spTree>
    <p:extLst>
      <p:ext uri="{BB962C8B-B14F-4D97-AF65-F5344CB8AC3E}">
        <p14:creationId xmlns:p14="http://schemas.microsoft.com/office/powerpoint/2010/main" val="40445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operations on arrays using find()</a:t>
            </a:r>
          </a:p>
          <a:p>
            <a:r>
              <a:rPr lang="en-US" dirty="0" smtClean="0"/>
              <a:t>Returns all documents that contain specified string as one if its element unless</a:t>
            </a:r>
          </a:p>
          <a:p>
            <a:pPr lvl="1"/>
            <a:r>
              <a:rPr lang="en-US" dirty="0" smtClean="0"/>
              <a:t>[val1, val2] only 2 element in array with val1, val2</a:t>
            </a:r>
          </a:p>
          <a:p>
            <a:pPr lvl="1"/>
            <a:r>
              <a:rPr lang="en-US" dirty="0" smtClean="0"/>
              <a:t>$all: [val1, val2] any order or other elements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elemMatch</a:t>
            </a:r>
            <a:r>
              <a:rPr lang="en-US" dirty="0" smtClean="0"/>
              <a:t> - can specify conditions, e.g. $le </a:t>
            </a:r>
          </a:p>
          <a:p>
            <a:pPr lvl="1"/>
            <a:r>
              <a:rPr lang="en-US" dirty="0" smtClean="0"/>
              <a:t>$size – number of elements in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</a:t>
            </a:r>
            <a:r>
              <a:rPr lang="en-US" dirty="0" smtClean="0"/>
              <a:t>Iteration –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</a:t>
            </a:r>
            <a:r>
              <a:rPr lang="en-US" dirty="0" err="1" smtClean="0"/>
              <a:t>toArray</a:t>
            </a:r>
            <a:r>
              <a:rPr lang="en-US" dirty="0" smtClean="0"/>
              <a:t> to iterate the cursor and return the documents in an array</a:t>
            </a:r>
          </a:p>
          <a:p>
            <a:r>
              <a:rPr lang="en-US" dirty="0" err="1" smtClean="0"/>
              <a:t>toArray</a:t>
            </a:r>
            <a:r>
              <a:rPr lang="en-US" dirty="0" smtClean="0"/>
              <a:t> loads into RAM all documents returned by cursor</a:t>
            </a:r>
          </a:p>
          <a:p>
            <a:r>
              <a:rPr lang="en-US" dirty="0" smtClean="0"/>
              <a:t>Can use an index-  array [3]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Read operation</a:t>
            </a:r>
          </a:p>
          <a:p>
            <a:pPr lvl="1"/>
            <a:r>
              <a:rPr lang="en-US" dirty="0" smtClean="0"/>
              <a:t>Collection method find()</a:t>
            </a:r>
          </a:p>
          <a:p>
            <a:pPr lvl="1"/>
            <a:endParaRPr lang="en-US" dirty="0"/>
          </a:p>
          <a:p>
            <a:r>
              <a:rPr lang="en-US" dirty="0" smtClean="0"/>
              <a:t>Aggregation</a:t>
            </a:r>
          </a:p>
          <a:p>
            <a:pPr lvl="1"/>
            <a:r>
              <a:rPr lang="en-US" dirty="0"/>
              <a:t>Three ways to perform aggregation</a:t>
            </a:r>
          </a:p>
          <a:p>
            <a:pPr lvl="2"/>
            <a:r>
              <a:rPr lang="en-US" dirty="0"/>
              <a:t>Single purpose</a:t>
            </a:r>
          </a:p>
          <a:p>
            <a:pPr lvl="2"/>
            <a:r>
              <a:rPr lang="en-US" dirty="0"/>
              <a:t>Pipeline</a:t>
            </a:r>
          </a:p>
          <a:p>
            <a:pPr lvl="2"/>
            <a:r>
              <a:rPr lang="en-US" dirty="0"/>
              <a:t>MapReduce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627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access to aggregation, lack capability of pipeline</a:t>
            </a:r>
          </a:p>
          <a:p>
            <a:r>
              <a:rPr lang="en-US" dirty="0" smtClean="0"/>
              <a:t>Aggregate documents from a single collection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Distinct</a:t>
            </a:r>
          </a:p>
          <a:p>
            <a:pPr lvl="1"/>
            <a:r>
              <a:rPr lang="en-US" dirty="0" smtClean="0"/>
              <a:t>Group –  see example below for HW6</a:t>
            </a:r>
          </a:p>
          <a:p>
            <a:pPr lvl="1"/>
            <a:r>
              <a:rPr lang="en-US" dirty="0">
                <a:hlinkClick r:id="rId3"/>
              </a:rPr>
              <a:t>https://docs.mongodb.com/v3.0/core/single-purpose-aggregation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Examples</a:t>
            </a:r>
          </a:p>
          <a:p>
            <a:pPr lvl="2">
              <a:buNone/>
            </a:pPr>
            <a:r>
              <a:rPr lang="en-US" sz="2800" dirty="0" err="1" smtClean="0"/>
              <a:t>db.collection.distinct</a:t>
            </a:r>
            <a:r>
              <a:rPr lang="en-US" sz="2800" dirty="0" smtClean="0"/>
              <a:t>(“type”)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 err="1" smtClean="0"/>
              <a:t>db.collection.count</a:t>
            </a:r>
            <a:r>
              <a:rPr lang="en-US" sz="2800" dirty="0" smtClean="0"/>
              <a:t>({type: “</a:t>
            </a:r>
            <a:r>
              <a:rPr lang="en-US" sz="2800" dirty="0" err="1" smtClean="0"/>
              <a:t>MemberEvent</a:t>
            </a:r>
            <a:r>
              <a:rPr lang="en-US" sz="2800" dirty="0" smtClean="0"/>
              <a:t>”})</a:t>
            </a:r>
            <a:endParaRPr lang="en-US" sz="2800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2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Modeled after data processing pipelines</a:t>
            </a:r>
          </a:p>
          <a:p>
            <a:pPr lvl="1"/>
            <a:r>
              <a:rPr lang="en-US" dirty="0" smtClean="0"/>
              <a:t>Basic --filters that operate like queries</a:t>
            </a:r>
          </a:p>
          <a:p>
            <a:pPr lvl="1"/>
            <a:r>
              <a:rPr lang="en-US" dirty="0" smtClean="0"/>
              <a:t>Operations to group and sort documents, arrays or arrays of documents</a:t>
            </a:r>
          </a:p>
          <a:p>
            <a:pPr lvl="1"/>
            <a:r>
              <a:rPr lang="en-US" dirty="0"/>
              <a:t>Grouping/aggregate operations preceded by $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Operators</a:t>
            </a:r>
          </a:p>
          <a:p>
            <a:pPr lvl="2"/>
            <a:r>
              <a:rPr lang="en-US" dirty="0" smtClean="0"/>
              <a:t>Stage operators: $project, </a:t>
            </a:r>
            <a:r>
              <a:rPr lang="en-US" dirty="0"/>
              <a:t>$match, $</a:t>
            </a:r>
            <a:r>
              <a:rPr lang="en-US" dirty="0" smtClean="0"/>
              <a:t>limit, $group, $sort</a:t>
            </a:r>
          </a:p>
          <a:p>
            <a:pPr lvl="2"/>
            <a:r>
              <a:rPr lang="en-US" dirty="0" smtClean="0"/>
              <a:t>Boolean: $and, $or, $not</a:t>
            </a:r>
          </a:p>
          <a:p>
            <a:pPr lvl="2"/>
            <a:r>
              <a:rPr lang="en-US" dirty="0" smtClean="0"/>
              <a:t>Set: $</a:t>
            </a:r>
            <a:r>
              <a:rPr lang="en-US" dirty="0" err="1" smtClean="0"/>
              <a:t>setEquals</a:t>
            </a:r>
            <a:r>
              <a:rPr lang="en-US" dirty="0" smtClean="0"/>
              <a:t>, $</a:t>
            </a:r>
            <a:r>
              <a:rPr lang="en-US" dirty="0" err="1" smtClean="0"/>
              <a:t>setUnion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Comparison: $</a:t>
            </a:r>
            <a:r>
              <a:rPr lang="en-US" dirty="0" err="1" smtClean="0"/>
              <a:t>eq</a:t>
            </a:r>
            <a:r>
              <a:rPr lang="en-US" dirty="0" smtClean="0"/>
              <a:t>, $</a:t>
            </a:r>
            <a:r>
              <a:rPr lang="en-US" dirty="0" err="1" smtClean="0"/>
              <a:t>gt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Arithmetic:  $add, $mod, etc.</a:t>
            </a:r>
          </a:p>
          <a:p>
            <a:pPr lvl="2"/>
            <a:r>
              <a:rPr lang="en-US" dirty="0" smtClean="0"/>
              <a:t>String: $</a:t>
            </a:r>
            <a:r>
              <a:rPr lang="en-US" dirty="0" err="1" smtClean="0"/>
              <a:t>concat</a:t>
            </a:r>
            <a:r>
              <a:rPr lang="en-US" dirty="0" smtClean="0"/>
              <a:t>, $</a:t>
            </a:r>
            <a:r>
              <a:rPr lang="en-US" dirty="0" err="1" smtClean="0"/>
              <a:t>substr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Text Search:  $meta</a:t>
            </a:r>
          </a:p>
          <a:p>
            <a:pPr lvl="2"/>
            <a:r>
              <a:rPr lang="en-US" dirty="0" smtClean="0"/>
              <a:t>Date, Variable, Literal, Conditional</a:t>
            </a:r>
          </a:p>
          <a:p>
            <a:pPr lvl="2"/>
            <a:r>
              <a:rPr lang="en-US" dirty="0" smtClean="0"/>
              <a:t>Accumulators: $sum, $max, etc.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2800" dirty="0" smtClean="0"/>
              <a:t>Basic operations</a:t>
            </a:r>
            <a:endParaRPr lang="en-US" sz="2800" dirty="0"/>
          </a:p>
          <a:p>
            <a:r>
              <a:rPr lang="en-US" sz="2800" dirty="0" smtClean="0"/>
              <a:t>Can use $project in a similar manner to find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db.books.aggregate</a:t>
            </a:r>
            <a:r>
              <a:rPr lang="en-US" sz="2400" dirty="0"/>
              <a:t>( [ { $project : { title : 1 , author : 1 } } ]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$project is useful for HW6, when using arrays</a:t>
            </a:r>
          </a:p>
          <a:p>
            <a:endParaRPr lang="en-US" sz="2800" dirty="0"/>
          </a:p>
          <a:p>
            <a:r>
              <a:rPr lang="en-US" sz="2800" dirty="0"/>
              <a:t>Array operators:  $size, etc.  </a:t>
            </a:r>
            <a:r>
              <a:rPr lang="en-US" sz="2800" dirty="0">
                <a:hlinkClick r:id="rId2"/>
              </a:rPr>
              <a:t>https://docs.mongodb.com/v3.2/reference/operator/aggregation-array/</a:t>
            </a:r>
            <a:r>
              <a:rPr lang="en-US" sz="2800" dirty="0"/>
              <a:t> 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examples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step (optional) is a match, followed by grouping and then an operation such as sum</a:t>
            </a:r>
          </a:p>
          <a:p>
            <a:pPr lvl="2"/>
            <a:r>
              <a:rPr lang="en-US" dirty="0"/>
              <a:t>$match, $group, $sum (etc</a:t>
            </a:r>
            <a:r>
              <a:rPr lang="en-US" dirty="0" smtClean="0"/>
              <a:t>.)</a:t>
            </a:r>
          </a:p>
          <a:p>
            <a:pPr lvl="2"/>
            <a:endParaRPr lang="en-US" dirty="0"/>
          </a:p>
          <a:p>
            <a:pPr marL="857250" lvl="1"/>
            <a:r>
              <a:rPr lang="en-US" dirty="0"/>
              <a:t>Grouping/aggregate operations preceded by $</a:t>
            </a:r>
          </a:p>
          <a:p>
            <a:pPr marL="857250" lvl="1"/>
            <a:r>
              <a:rPr lang="en-US" dirty="0"/>
              <a:t>New fields resulting from grouping also preceded by $</a:t>
            </a:r>
          </a:p>
          <a:p>
            <a:pPr marL="857250" lvl="1"/>
            <a:r>
              <a:rPr lang="en-US" dirty="0"/>
              <a:t>Note you must use $ to get the value of the key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pPr marL="571500" indent="-457200"/>
            <a:r>
              <a:rPr lang="en-US" sz="3000" dirty="0" smtClean="0"/>
              <a:t>Assume </a:t>
            </a:r>
            <a:r>
              <a:rPr lang="en-US" sz="3000" dirty="0"/>
              <a:t>a collection with 3 fields: </a:t>
            </a:r>
            <a:r>
              <a:rPr lang="en-US" sz="3000" dirty="0" err="1"/>
              <a:t>CustID</a:t>
            </a:r>
            <a:r>
              <a:rPr lang="en-US" sz="3000" dirty="0"/>
              <a:t>, status, </a:t>
            </a:r>
            <a:r>
              <a:rPr lang="en-US" sz="3000" dirty="0" smtClean="0"/>
              <a:t>amount</a:t>
            </a:r>
            <a:endParaRPr lang="en-US" dirty="0" smtClean="0"/>
          </a:p>
          <a:p>
            <a:pPr marL="114300" indent="0">
              <a:buNone/>
            </a:pPr>
            <a:r>
              <a:rPr lang="en-US" sz="2400" dirty="0" err="1" smtClean="0"/>
              <a:t>db.orders.aggregate</a:t>
            </a:r>
            <a:r>
              <a:rPr lang="en-US" sz="2400" dirty="0"/>
              <a:t>({$match: { status: “A”}</a:t>
            </a:r>
            <a:r>
              <a:rPr lang="en-US" sz="2400" dirty="0" smtClean="0"/>
              <a:t>}</a:t>
            </a:r>
          </a:p>
          <a:p>
            <a:pPr marL="11430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{$group: {_id: “$</a:t>
            </a:r>
            <a:r>
              <a:rPr lang="en-US" sz="2400" dirty="0" err="1"/>
              <a:t>cust_id</a:t>
            </a:r>
            <a:r>
              <a:rPr lang="en-US" sz="2400" dirty="0"/>
              <a:t>”, total: {$sum: “$amount</a:t>
            </a:r>
            <a:r>
              <a:rPr lang="en-US" sz="2400" dirty="0" smtClean="0"/>
              <a:t>”}}})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 as _id, sum(amount) as total 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From orders</a:t>
            </a:r>
          </a:p>
          <a:p>
            <a:pPr marL="114300" indent="0">
              <a:buNone/>
            </a:pPr>
            <a:r>
              <a:rPr lang="en-US" sz="2400" dirty="0" smtClean="0"/>
              <a:t>Where status=‘A’ </a:t>
            </a:r>
          </a:p>
          <a:p>
            <a:pPr marL="114300" indent="0"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cust_id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>
                <a:hlinkClick r:id="rId2"/>
              </a:rPr>
              <a:t>https://docs.mongodb.org/manual/core/aggregation-introduction/</a:t>
            </a:r>
            <a:r>
              <a:rPr lang="en-US" sz="2400" dirty="0" smtClean="0"/>
              <a:t> 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Not Good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</a:t>
            </a:r>
          </a:p>
          <a:p>
            <a:r>
              <a:rPr lang="en-US" sz="3200" dirty="0" smtClean="0"/>
              <a:t>Data warehouses</a:t>
            </a:r>
          </a:p>
          <a:p>
            <a:r>
              <a:rPr lang="en-US" sz="3200" dirty="0" smtClean="0"/>
              <a:t>Stream processing</a:t>
            </a:r>
          </a:p>
          <a:p>
            <a:r>
              <a:rPr lang="en-US" sz="3200" dirty="0" smtClean="0"/>
              <a:t>Scientific and intelligence databases</a:t>
            </a:r>
          </a:p>
          <a:p>
            <a:r>
              <a:rPr lang="en-US" sz="3200" dirty="0" smtClean="0"/>
              <a:t>Interactive transactions</a:t>
            </a:r>
          </a:p>
          <a:p>
            <a:r>
              <a:rPr lang="en-US" sz="3200" dirty="0" smtClean="0"/>
              <a:t>Direct SQL interfaces are rare</a:t>
            </a:r>
          </a:p>
          <a:p>
            <a:r>
              <a:rPr lang="en-US" dirty="0" smtClean="0"/>
              <a:t>Big Data ??!!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238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Cursor sort, aggregation</a:t>
            </a:r>
          </a:p>
          <a:p>
            <a:pPr lvl="1"/>
            <a:r>
              <a:rPr lang="en-US" dirty="0" smtClean="0"/>
              <a:t>If use cursor sort, can apply after a find( )</a:t>
            </a:r>
          </a:p>
          <a:p>
            <a:pPr lvl="1"/>
            <a:r>
              <a:rPr lang="en-US" dirty="0" smtClean="0"/>
              <a:t>If use aggregation simple collection sort</a:t>
            </a:r>
          </a:p>
          <a:p>
            <a:pPr lvl="2"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db.collection.aggregate($sort</a:t>
            </a:r>
            <a:r>
              <a:rPr lang="en-US" sz="2800" dirty="0" smtClean="0"/>
              <a:t>: {</a:t>
            </a:r>
            <a:r>
              <a:rPr lang="en-US" sz="2800" dirty="0" err="1" smtClean="0"/>
              <a:t>sort_key</a:t>
            </a:r>
            <a:r>
              <a:rPr lang="en-US" sz="2800" dirty="0" smtClean="0"/>
              <a:t>})</a:t>
            </a:r>
          </a:p>
          <a:p>
            <a:pPr lvl="2"/>
            <a:r>
              <a:rPr lang="en-US" sz="2800" dirty="0" smtClean="0"/>
              <a:t>Does the above when complete other ops in pipeline</a:t>
            </a:r>
          </a:p>
          <a:p>
            <a:pPr lvl="2"/>
            <a:r>
              <a:rPr lang="en-US" sz="2800" dirty="0" smtClean="0"/>
              <a:t>Order doesn’t matter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81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an Index for a text field</a:t>
            </a:r>
          </a:p>
          <a:p>
            <a:pPr marL="0" indent="0">
              <a:buNone/>
            </a:pPr>
            <a:r>
              <a:rPr lang="en-US" dirty="0" err="1" smtClean="0"/>
              <a:t>db.collection.creatIndex</a:t>
            </a:r>
            <a:r>
              <a:rPr lang="en-US" dirty="0" smtClean="0"/>
              <a:t>({field: “text”});</a:t>
            </a:r>
          </a:p>
          <a:p>
            <a:r>
              <a:rPr lang="en-US" dirty="0" smtClean="0"/>
              <a:t>Then search for documents that closely match a specified string using find() and $meta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the number of documents in </a:t>
            </a:r>
            <a:r>
              <a:rPr lang="en-US" dirty="0" smtClean="0"/>
              <a:t>NYC</a:t>
            </a:r>
            <a:endParaRPr lang="en-US" dirty="0"/>
          </a:p>
          <a:p>
            <a:r>
              <a:rPr lang="en-US" dirty="0"/>
              <a:t>List the documents with </a:t>
            </a:r>
            <a:r>
              <a:rPr lang="en-US" dirty="0" err="1"/>
              <a:t>RequestID</a:t>
            </a:r>
            <a:r>
              <a:rPr lang="en-US" dirty="0"/>
              <a:t> = </a:t>
            </a:r>
            <a:r>
              <a:rPr lang="en-US" dirty="0" smtClean="0"/>
              <a:t>14</a:t>
            </a:r>
          </a:p>
          <a:p>
            <a:r>
              <a:rPr lang="en-US" dirty="0"/>
              <a:t>List the documents with </a:t>
            </a:r>
            <a:r>
              <a:rPr lang="en-US" dirty="0" err="1"/>
              <a:t>RequestID</a:t>
            </a:r>
            <a:r>
              <a:rPr lang="en-US" dirty="0"/>
              <a:t> </a:t>
            </a:r>
            <a:r>
              <a:rPr lang="en-US" dirty="0" smtClean="0"/>
              <a:t>&lt; 14, list the </a:t>
            </a:r>
            <a:r>
              <a:rPr lang="en-US" dirty="0" err="1" smtClean="0"/>
              <a:t>StartDate</a:t>
            </a:r>
            <a:endParaRPr lang="en-US" dirty="0" smtClean="0"/>
          </a:p>
          <a:p>
            <a:r>
              <a:rPr lang="en-US" dirty="0" smtClean="0"/>
              <a:t>For all documents, list just the </a:t>
            </a:r>
            <a:r>
              <a:rPr lang="en-US" dirty="0" err="1" smtClean="0"/>
              <a:t>StartDate</a:t>
            </a:r>
            <a:r>
              <a:rPr lang="en-US" dirty="0" smtClean="0"/>
              <a:t>, no _id</a:t>
            </a:r>
          </a:p>
          <a:p>
            <a:r>
              <a:rPr lang="en-US" dirty="0"/>
              <a:t>Count number of documents with FIRE DEPARTMENT as the </a:t>
            </a:r>
            <a:r>
              <a:rPr lang="en-US" dirty="0" err="1" smtClean="0"/>
              <a:t>AgencyName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https://stackoverflow.com/questions/23418134/cannot-connect-to-mongodb-errno61-connection-refused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Mention field1 of field2 means field2.field1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hate about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am confused by syntax – too many { }’s</a:t>
            </a:r>
          </a:p>
          <a:p>
            <a:pPr lvl="1"/>
            <a:r>
              <a:rPr lang="en-US" sz="2000" dirty="0" err="1"/>
              <a:t>db.lit.find</a:t>
            </a:r>
            <a:r>
              <a:rPr lang="en-US" sz="2000" dirty="0"/>
              <a:t>({$or: [{{$or: [{$and: [{NOVL: {$exists: true}}, {BOOK: {$exists: true}}]}, {$and: [{NOVL: {$exists: true}}, {ADPT: {$exists: true}}]}]}},{$and: [{ADPT: {$exists: true}}, {BOOK: {$exists: true}}]}]}, {MOVI:1, _id:0</a:t>
            </a:r>
            <a:r>
              <a:rPr lang="en-US" sz="2000" dirty="0" smtClean="0"/>
              <a:t>})</a:t>
            </a:r>
          </a:p>
          <a:p>
            <a:r>
              <a:rPr lang="en-US" sz="2400" dirty="0" smtClean="0"/>
              <a:t>No error messages, or bad error messages</a:t>
            </a:r>
          </a:p>
          <a:p>
            <a:pPr lvl="1"/>
            <a:r>
              <a:rPr lang="en-US" sz="2400" dirty="0" smtClean="0"/>
              <a:t>If I list a non-existent field?</a:t>
            </a:r>
          </a:p>
          <a:p>
            <a:pPr lvl="1"/>
            <a:r>
              <a:rPr lang="en-US" sz="2400" dirty="0" smtClean="0"/>
              <a:t> no message (because no schemas to check it with!) </a:t>
            </a:r>
          </a:p>
          <a:p>
            <a:r>
              <a:rPr lang="en-US" sz="2400" dirty="0" smtClean="0"/>
              <a:t>Official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lacking - not enough examples</a:t>
            </a:r>
          </a:p>
          <a:p>
            <a:r>
              <a:rPr lang="en-US" sz="2400" dirty="0" smtClean="0"/>
              <a:t>Lots of other websites about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but mostly people posting question and I don’t trust answers people post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0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 about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have to use </a:t>
            </a:r>
            <a:r>
              <a:rPr lang="en-US" dirty="0" err="1" smtClean="0"/>
              <a:t>var</a:t>
            </a:r>
            <a:r>
              <a:rPr lang="en-US" dirty="0" smtClean="0"/>
              <a:t> when creating a variable that is a string</a:t>
            </a:r>
          </a:p>
          <a:p>
            <a:pPr lvl="1"/>
            <a:r>
              <a:rPr lang="en-US" dirty="0" smtClean="0"/>
              <a:t>E.g. t1 = {name: “Lee”, “age” 19}</a:t>
            </a:r>
          </a:p>
          <a:p>
            <a:pPr lvl="1"/>
            <a:r>
              <a:rPr lang="en-US" dirty="0" smtClean="0"/>
              <a:t>I can use t1 in insert command</a:t>
            </a:r>
          </a:p>
          <a:p>
            <a:r>
              <a:rPr lang="en-US" dirty="0" smtClean="0"/>
              <a:t>However, if I want to set a variable equal to a cursor, I must use </a:t>
            </a:r>
            <a:r>
              <a:rPr lang="en-US" dirty="0" err="1" smtClean="0"/>
              <a:t>var</a:t>
            </a:r>
            <a:r>
              <a:rPr lang="en-US" dirty="0" smtClean="0"/>
              <a:t> or the cursor is exhausted – meaning empty (pointing to spot past last item?)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CAPS use some type of GUI that makes using </a:t>
            </a:r>
            <a:r>
              <a:rPr lang="en-US" dirty="0" err="1" smtClean="0"/>
              <a:t>MongoDB</a:t>
            </a:r>
            <a:r>
              <a:rPr lang="en-US" dirty="0" smtClean="0"/>
              <a:t> much easier</a:t>
            </a:r>
          </a:p>
          <a:p>
            <a:pPr lvl="1"/>
            <a:r>
              <a:rPr lang="en-US" dirty="0" err="1" smtClean="0"/>
              <a:t>Robomongo</a:t>
            </a:r>
            <a:endParaRPr lang="en-US" dirty="0" smtClean="0"/>
          </a:p>
          <a:p>
            <a:pPr lvl="1"/>
            <a:r>
              <a:rPr lang="en-US" dirty="0" err="1" smtClean="0"/>
              <a:t>Umongo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approach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MongoDB</a:t>
            </a:r>
            <a:r>
              <a:rPr lang="en-US" dirty="0" smtClean="0"/>
              <a:t> to handle online shopping</a:t>
            </a:r>
          </a:p>
          <a:p>
            <a:pPr lvl="1"/>
            <a:r>
              <a:rPr lang="en-US" dirty="0" smtClean="0"/>
              <a:t>SQL to handle payment/processing of orders</a:t>
            </a:r>
          </a:p>
        </p:txBody>
      </p:sp>
    </p:spTree>
    <p:extLst>
      <p:ext uri="{BB962C8B-B14F-4D97-AF65-F5344CB8AC3E}">
        <p14:creationId xmlns:p14="http://schemas.microsoft.com/office/powerpoint/2010/main" val="27550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524000"/>
            <a:ext cx="8534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http://blog.mongodb.org/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https</a:t>
            </a:r>
            <a:r>
              <a:rPr lang="en-US" dirty="0"/>
              <a:t>://blog.serverdensity.com/mongodb</a:t>
            </a:r>
            <a:r>
              <a:rPr lang="en-US" dirty="0" smtClean="0"/>
              <a:t>/</a:t>
            </a:r>
          </a:p>
          <a:p>
            <a:pPr>
              <a:lnSpc>
                <a:spcPct val="150000"/>
              </a:lnSpc>
            </a:pPr>
            <a:r>
              <a:rPr lang="en-US" dirty="0"/>
              <a:t>http://blog.mongolab.com/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http://docs.mongodb.org/manual/reference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8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Row vs Column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Data </a:t>
            </a:r>
            <a:r>
              <a:rPr lang="en-US" sz="3600" dirty="0"/>
              <a:t>Today</a:t>
            </a:r>
            <a:endParaRPr lang="en-US" sz="4000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Different types of data: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Structured, semi-structured, unstructured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Structured </a:t>
            </a:r>
            <a:r>
              <a:rPr lang="en-US" dirty="0"/>
              <a:t>- Info in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Data organized into chunks, similar entities </a:t>
            </a:r>
            <a:r>
              <a:rPr lang="en-US" sz="3200" dirty="0" smtClean="0"/>
              <a:t>grouped </a:t>
            </a:r>
            <a:r>
              <a:rPr lang="en-US" sz="3200" dirty="0"/>
              <a:t>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Descriptions for entities in groups  – same format, length, etc</a:t>
            </a:r>
            <a:r>
              <a:rPr lang="en-US" sz="32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9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Row-based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relational table is serialized as rows are appended and flushed to disk</a:t>
            </a:r>
          </a:p>
          <a:p>
            <a:r>
              <a:rPr lang="en-US" sz="2800" dirty="0" smtClean="0"/>
              <a:t>Whole datasets can be R/W in a single I/O operation</a:t>
            </a:r>
          </a:p>
          <a:p>
            <a:r>
              <a:rPr lang="en-US" sz="2800" dirty="0" smtClean="0"/>
              <a:t>Good locality of access on disk and in cache of different columns</a:t>
            </a:r>
          </a:p>
          <a:p>
            <a:r>
              <a:rPr lang="en-US" sz="2800" dirty="0" smtClean="0"/>
              <a:t>Negative?</a:t>
            </a:r>
          </a:p>
          <a:p>
            <a:pPr lvl="1"/>
            <a:r>
              <a:rPr lang="en-US" sz="2400" dirty="0" smtClean="0"/>
              <a:t>Operations on columns expensive, must read extra data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52071"/>
            <a:ext cx="2805437" cy="11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Serializes tables by appending columns and flushing to disk</a:t>
            </a:r>
          </a:p>
          <a:p>
            <a:r>
              <a:rPr lang="en-US" dirty="0" smtClean="0"/>
              <a:t>Operations on columns – fast, cheap</a:t>
            </a:r>
          </a:p>
          <a:p>
            <a:r>
              <a:rPr lang="en-US" dirty="0" smtClean="0"/>
              <a:t>Negative?</a:t>
            </a:r>
          </a:p>
          <a:p>
            <a:pPr lvl="1"/>
            <a:r>
              <a:rPr lang="en-US" dirty="0" smtClean="0"/>
              <a:t>Operations on rows costly, seeks in many or all columns</a:t>
            </a:r>
          </a:p>
          <a:p>
            <a:r>
              <a:rPr lang="en-US" dirty="0" smtClean="0"/>
              <a:t>Good for?</a:t>
            </a:r>
          </a:p>
          <a:p>
            <a:pPr lvl="1"/>
            <a:r>
              <a:rPr lang="en-US" dirty="0" smtClean="0"/>
              <a:t>aggregations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87" y="4338893"/>
            <a:ext cx="2567378" cy="11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Column storage with locality groups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column storage but groups columns expected to be accessed together</a:t>
            </a:r>
          </a:p>
          <a:p>
            <a:r>
              <a:rPr lang="en-US" dirty="0" smtClean="0"/>
              <a:t>Store groups together and physically separated from other column groups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Started as column families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04" y="4336375"/>
            <a:ext cx="2686734" cy="11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9" y="1535644"/>
            <a:ext cx="2805437" cy="1156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22" y="1496302"/>
            <a:ext cx="2567378" cy="1158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556" y="1485573"/>
            <a:ext cx="2686734" cy="1193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0246" y="3008715"/>
            <a:ext cx="737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LMSans10-Bold"/>
                <a:ea typeface="ＭＳ Ｐゴシック" panose="020B0600070205080204" pitchFamily="34" charset="-128"/>
              </a:rPr>
              <a:t>(a) </a:t>
            </a:r>
            <a:r>
              <a:rPr lang="en-US" dirty="0">
                <a:solidFill>
                  <a:srgbClr val="000000"/>
                </a:solidFill>
                <a:latin typeface="LMSans9-Regular"/>
                <a:ea typeface="ＭＳ Ｐゴシック" panose="020B0600070205080204" pitchFamily="34" charset="-128"/>
              </a:rPr>
              <a:t>Row-based </a:t>
            </a:r>
            <a:r>
              <a:rPr lang="en-US" b="1" dirty="0">
                <a:solidFill>
                  <a:srgbClr val="000000"/>
                </a:solidFill>
                <a:latin typeface="LMSans10-Bold"/>
                <a:ea typeface="ＭＳ Ｐゴシック" panose="020B0600070205080204" pitchFamily="34" charset="-128"/>
              </a:rPr>
              <a:t>(b) </a:t>
            </a:r>
            <a:r>
              <a:rPr lang="en-US" dirty="0">
                <a:solidFill>
                  <a:srgbClr val="000000"/>
                </a:solidFill>
                <a:latin typeface="LMSans9-Regular"/>
                <a:ea typeface="ＭＳ Ｐゴシック" panose="020B0600070205080204" pitchFamily="34" charset="-128"/>
              </a:rPr>
              <a:t>Columnar </a:t>
            </a:r>
            <a:r>
              <a:rPr lang="en-US" b="1" dirty="0">
                <a:solidFill>
                  <a:srgbClr val="000000"/>
                </a:solidFill>
                <a:latin typeface="LMSans10-Bold"/>
                <a:ea typeface="ＭＳ Ｐゴシック" panose="020B0600070205080204" pitchFamily="34" charset="-128"/>
              </a:rPr>
              <a:t>(c) </a:t>
            </a:r>
            <a:r>
              <a:rPr lang="en-US" dirty="0">
                <a:solidFill>
                  <a:srgbClr val="000000"/>
                </a:solidFill>
                <a:latin typeface="LMSans9-Regular"/>
                <a:ea typeface="ＭＳ Ｐゴシック" panose="020B0600070205080204" pitchFamily="34" charset="-128"/>
              </a:rPr>
              <a:t>Columnar with locality groups</a:t>
            </a:r>
            <a:endParaRPr 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6068" y="4155702"/>
            <a:ext cx="6988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LMSans10-Regular"/>
                <a:ea typeface="ＭＳ Ｐゴシック" panose="020B0600070205080204" pitchFamily="34" charset="-128"/>
              </a:rPr>
              <a:t>Storage Layout – Row-based, Columnar with/out Locality Groups</a:t>
            </a:r>
            <a:endParaRPr 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59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Column Store NoSQL DBs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Stores data as tables</a:t>
            </a:r>
          </a:p>
          <a:p>
            <a:pPr lvl="1"/>
            <a:r>
              <a:rPr lang="en-US" dirty="0" smtClean="0"/>
              <a:t>Advantages for data warehouses, customer relationship management (CRM) systems</a:t>
            </a:r>
          </a:p>
          <a:p>
            <a:pPr lvl="1"/>
            <a:r>
              <a:rPr lang="en-US" dirty="0" smtClean="0"/>
              <a:t>More efficient for:</a:t>
            </a:r>
          </a:p>
          <a:p>
            <a:pPr lvl="2"/>
            <a:r>
              <a:rPr lang="en-US" dirty="0" smtClean="0"/>
              <a:t>Aggregates, many columns of same row required</a:t>
            </a:r>
          </a:p>
          <a:p>
            <a:pPr lvl="2"/>
            <a:r>
              <a:rPr lang="en-US" dirty="0" smtClean="0"/>
              <a:t>Update rows in same column</a:t>
            </a:r>
          </a:p>
          <a:p>
            <a:pPr lvl="2"/>
            <a:r>
              <a:rPr lang="en-US" dirty="0" smtClean="0"/>
              <a:t>Easier to compress, all values same per column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NoSQL DBs utilize the concept of keys</a:t>
            </a:r>
          </a:p>
          <a:p>
            <a:r>
              <a:rPr lang="en-US" dirty="0" smtClean="0"/>
              <a:t>In column store – called key or row key</a:t>
            </a:r>
          </a:p>
          <a:p>
            <a:r>
              <a:rPr lang="en-US" dirty="0" smtClean="0"/>
              <a:t>Each column/column family data stored along with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42"/>
            <a:ext cx="8229600" cy="925286"/>
          </a:xfrm>
        </p:spPr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50811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HBase is an open-source, distributed, versioned, non-relational, column-oriented data store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is an Apache </a:t>
            </a:r>
            <a:r>
              <a:rPr lang="en-US" dirty="0">
                <a:solidFill>
                  <a:schemeClr val="tx1"/>
                </a:solidFill>
              </a:rPr>
              <a:t>project whose goal is to </a:t>
            </a:r>
            <a:r>
              <a:rPr lang="en-US" dirty="0" smtClean="0">
                <a:solidFill>
                  <a:schemeClr val="tx1"/>
                </a:solidFill>
              </a:rPr>
              <a:t>provide </a:t>
            </a:r>
            <a:r>
              <a:rPr lang="en-US" dirty="0">
                <a:solidFill>
                  <a:schemeClr val="tx1"/>
                </a:solidFill>
              </a:rPr>
              <a:t>storage for the Hadoop Distributed </a:t>
            </a:r>
            <a:r>
              <a:rPr lang="en-US" dirty="0" smtClean="0">
                <a:solidFill>
                  <a:schemeClr val="tx1"/>
                </a:solidFill>
              </a:rPr>
              <a:t>Computing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Facebook has chosen </a:t>
            </a:r>
            <a:r>
              <a:rPr lang="en-US" dirty="0" err="1"/>
              <a:t>HBase</a:t>
            </a:r>
            <a:r>
              <a:rPr lang="en-US" dirty="0"/>
              <a:t> to implement its </a:t>
            </a:r>
            <a:r>
              <a:rPr lang="en-US" dirty="0" smtClean="0"/>
              <a:t>message platform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is logically organized into tables, rows and columns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- Apache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BigTable</a:t>
            </a:r>
            <a:r>
              <a:rPr lang="en-US" dirty="0" smtClean="0"/>
              <a:t> –Google</a:t>
            </a:r>
          </a:p>
          <a:p>
            <a:r>
              <a:rPr lang="en-US" dirty="0" smtClean="0"/>
              <a:t>Hadoop Database</a:t>
            </a:r>
          </a:p>
          <a:p>
            <a:r>
              <a:rPr lang="en-US" dirty="0" smtClean="0"/>
              <a:t>Basic operations – CRUD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42"/>
            <a:ext cx="8229600" cy="925286"/>
          </a:xfrm>
        </p:spPr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6"/>
            <a:ext cx="8229600" cy="48198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Create()/Disable()/Drop()/Enable()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Create/Disable/Drop/Enable a table</a:t>
            </a:r>
          </a:p>
          <a:p>
            <a:pPr lvl="1"/>
            <a:r>
              <a:rPr lang="en-US" dirty="0" smtClean="0"/>
              <a:t>Must disable a table before can change it or delete, then enable it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Put()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Insert a new record with a new key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Insert a record for an existing key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Get()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Select value from table by a key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Scan()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to view </a:t>
            </a:r>
            <a:r>
              <a:rPr lang="en-US" dirty="0"/>
              <a:t>a table, </a:t>
            </a:r>
            <a:r>
              <a:rPr lang="en-US" dirty="0" smtClean="0"/>
              <a:t>can scan a </a:t>
            </a:r>
            <a:r>
              <a:rPr lang="en-US" dirty="0"/>
              <a:t>table with a </a:t>
            </a:r>
            <a:r>
              <a:rPr lang="en-US" dirty="0" smtClean="0"/>
              <a:t>filter, </a:t>
            </a:r>
            <a:r>
              <a:rPr lang="en-US" dirty="0" err="1" smtClean="0"/>
              <a:t>compareTo</a:t>
            </a:r>
            <a:r>
              <a:rPr lang="en-US" dirty="0" smtClean="0"/>
              <a:t>, etc.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No Join!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Semi-structured – data has certain structure, but not all items identical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Similar entities grouped together – may have different attributes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Schema info may be mixed in with data values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Self-describing data, e.g. XML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May be displayed as a graph</a:t>
            </a:r>
          </a:p>
        </p:txBody>
      </p:sp>
    </p:spTree>
    <p:extLst>
      <p:ext uri="{BB962C8B-B14F-4D97-AF65-F5344CB8AC3E}">
        <p14:creationId xmlns:p14="http://schemas.microsoft.com/office/powerpoint/2010/main" val="17791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42"/>
            <a:ext cx="8229600" cy="925286"/>
          </a:xfrm>
        </p:spPr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30"/>
            <a:ext cx="8229600" cy="5004934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Scans and queries can select a subset of available columns, perhaps by using a filter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There are three types of lookups: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Fast lookup using row key and optional timestamp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Full table scan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Range scan from region start to end</a:t>
            </a:r>
          </a:p>
          <a:p>
            <a:r>
              <a:rPr lang="en-US" dirty="0"/>
              <a:t>Tables have one primary index: </a:t>
            </a:r>
            <a:r>
              <a:rPr lang="en-US" b="1" dirty="0"/>
              <a:t>the row key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42"/>
            <a:ext cx="8229600" cy="925286"/>
          </a:xfrm>
        </p:spPr>
        <p:txBody>
          <a:bodyPr>
            <a:normAutofit fontScale="90000"/>
          </a:bodyPr>
          <a:lstStyle/>
          <a:p>
            <a:r>
              <a:rPr lang="en-US" dirty="0"/>
              <a:t>HBase Data </a:t>
            </a:r>
            <a:r>
              <a:rPr lang="en-US" dirty="0" smtClean="0"/>
              <a:t>Model (Apache) – based on </a:t>
            </a:r>
            <a:r>
              <a:rPr lang="en-US" dirty="0" err="1" smtClean="0"/>
              <a:t>BigTable</a:t>
            </a:r>
            <a:r>
              <a:rPr lang="en-US" dirty="0" smtClean="0"/>
              <a:t> (Google)</a:t>
            </a:r>
            <a:endParaRPr lang="en-US" dirty="0"/>
          </a:p>
        </p:txBody>
      </p:sp>
      <p:pic>
        <p:nvPicPr>
          <p:cNvPr id="4" name="Content Placeholder 3" descr="Tcd_column_families_Figure2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425722"/>
            <a:ext cx="5821680" cy="261366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2262" y="1910628"/>
            <a:ext cx="2210816" cy="1030188"/>
            <a:chOff x="369977" y="2377756"/>
            <a:chExt cx="2210816" cy="10301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75138" y="2747088"/>
              <a:ext cx="997822" cy="6608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69977" y="2377756"/>
              <a:ext cx="221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Each row has a </a:t>
              </a:r>
              <a:r>
                <a:rPr lang="en-US" b="1" dirty="0" smtClean="0">
                  <a:solidFill>
                    <a:srgbClr val="0000FF"/>
                  </a:solidFill>
                </a:rPr>
                <a:t>Key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85859" y="1667681"/>
            <a:ext cx="4876656" cy="1224557"/>
            <a:chOff x="3437911" y="1814055"/>
            <a:chExt cx="4876656" cy="1224557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543200" y="2202854"/>
              <a:ext cx="841803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37911" y="1814055"/>
              <a:ext cx="487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Each record is divided into </a:t>
              </a:r>
              <a:r>
                <a:rPr lang="en-US" b="1" dirty="0" smtClean="0">
                  <a:solidFill>
                    <a:srgbClr val="0000FF"/>
                  </a:solidFill>
                </a:rPr>
                <a:t>Column Families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37404" y="2202854"/>
              <a:ext cx="1000926" cy="8357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88873" y="4441456"/>
            <a:ext cx="5787162" cy="1383908"/>
            <a:chOff x="2161779" y="4561202"/>
            <a:chExt cx="5787162" cy="1383908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887617" y="4561202"/>
              <a:ext cx="466514" cy="10107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354131" y="4561202"/>
              <a:ext cx="725689" cy="959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61779" y="5575778"/>
              <a:ext cx="5787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Each column family consists of one or more </a:t>
              </a:r>
              <a:r>
                <a:rPr lang="en-US" b="1" dirty="0" smtClean="0">
                  <a:solidFill>
                    <a:srgbClr val="0000FF"/>
                  </a:solidFill>
                </a:rPr>
                <a:t>Columns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7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42"/>
            <a:ext cx="8229600" cy="925286"/>
          </a:xfrm>
        </p:spPr>
        <p:txBody>
          <a:bodyPr/>
          <a:lstStyle/>
          <a:p>
            <a:r>
              <a:rPr lang="en-US" dirty="0" smtClean="0"/>
              <a:t>HBase Data Model Example</a:t>
            </a:r>
            <a:endParaRPr lang="en-US" dirty="0"/>
          </a:p>
        </p:txBody>
      </p:sp>
      <p:pic>
        <p:nvPicPr>
          <p:cNvPr id="4" name="Picture 5" descr="bigtabl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6169" y="1691500"/>
            <a:ext cx="7045452" cy="1769606"/>
          </a:xfrm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936169" y="1943100"/>
            <a:ext cx="1333725" cy="325437"/>
          </a:xfrm>
          <a:prstGeom prst="wedgeRoundRectCallout">
            <a:avLst>
              <a:gd name="adj1" fmla="val -3799"/>
              <a:gd name="adj2" fmla="val 1705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1" dirty="0"/>
              <a:t>Row </a:t>
            </a:r>
            <a:r>
              <a:rPr lang="en-US" altLang="zh-TW" sz="1600" b="1" dirty="0" smtClean="0"/>
              <a:t>Key</a:t>
            </a:r>
            <a:endParaRPr lang="zh-TW" altLang="en-US" sz="16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276600" y="1219201"/>
            <a:ext cx="1752601" cy="298222"/>
          </a:xfrm>
          <a:prstGeom prst="wedgeRoundRectCallout">
            <a:avLst>
              <a:gd name="adj1" fmla="val 22970"/>
              <a:gd name="adj2" fmla="val 1632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1" dirty="0" smtClean="0"/>
              <a:t>Column Family</a:t>
            </a:r>
            <a:endParaRPr lang="zh-TW" altLang="en-US" sz="1600" b="1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121950" y="1219201"/>
            <a:ext cx="1036975" cy="298222"/>
          </a:xfrm>
          <a:prstGeom prst="wedgeRoundRectCallout">
            <a:avLst>
              <a:gd name="adj1" fmla="val -46314"/>
              <a:gd name="adj2" fmla="val 1668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1" dirty="0" smtClean="0"/>
              <a:t>Column</a:t>
            </a:r>
            <a:endParaRPr lang="zh-TW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293288" y="2119426"/>
            <a:ext cx="865637" cy="298222"/>
          </a:xfrm>
          <a:prstGeom prst="wedgeRoundRectCallout">
            <a:avLst>
              <a:gd name="adj1" fmla="val 34168"/>
              <a:gd name="adj2" fmla="val 1048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1" dirty="0" smtClean="0"/>
              <a:t>Value</a:t>
            </a:r>
            <a:endParaRPr lang="zh-TW" altLang="en-US" sz="1600" b="1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163556" y="1977912"/>
            <a:ext cx="1374873" cy="298222"/>
          </a:xfrm>
          <a:prstGeom prst="wedgeRoundRectCallout">
            <a:avLst>
              <a:gd name="adj1" fmla="val -44217"/>
              <a:gd name="adj2" fmla="val 1741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1" dirty="0" smtClean="0"/>
              <a:t>Timestamp</a:t>
            </a:r>
            <a:endParaRPr lang="zh-TW" altLang="en-US" sz="16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78971" y="4011232"/>
          <a:ext cx="8229600" cy="1645920"/>
        </p:xfrm>
        <a:graphic>
          <a:graphicData uri="http://schemas.openxmlformats.org/drawingml/2006/table">
            <a:tbl>
              <a:tblPr/>
              <a:tblGrid>
                <a:gridCol w="2057400"/>
                <a:gridCol w="1284514"/>
                <a:gridCol w="1981200"/>
                <a:gridCol w="290648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Row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Time 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ColumnFamily </a:t>
                      </a:r>
                      <a:r>
                        <a:rPr lang="en-US" sz="1200" b="1" dirty="0">
                          <a:effectLst/>
                        </a:rPr>
                        <a:t>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ColumnFamily </a:t>
                      </a:r>
                      <a:r>
                        <a:rPr lang="en-US" sz="1200" b="1" dirty="0">
                          <a:effectLst/>
                        </a:rPr>
                        <a:t>anchor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err="1">
                          <a:effectLst/>
                        </a:rPr>
                        <a:t>com.cnn.www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anchor:cnnsi.com = "CNN"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anchor:my.look.ca = "CNN.com"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contents:html = "&lt;html&gt;..."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contents:html</a:t>
                      </a:r>
                      <a:r>
                        <a:rPr lang="en-US" sz="1200" dirty="0">
                          <a:effectLst/>
                        </a:rPr>
                        <a:t> = "&lt;html&gt;..."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contents:html = "&lt;html&gt;..."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5884112"/>
            <a:ext cx="688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 link – takes visitors to specific areas on a page</a:t>
            </a:r>
          </a:p>
          <a:p>
            <a:r>
              <a:rPr lang="en-US" dirty="0" smtClean="0"/>
              <a:t>Backlink anchor text – used by other websites to link to your website</a:t>
            </a:r>
            <a:br>
              <a:rPr lang="en-US" dirty="0" smtClean="0"/>
            </a:br>
            <a:r>
              <a:rPr lang="en-US" dirty="0" smtClean="0"/>
              <a:t>helps search engines determine the most relevant keywords for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that all?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Efficient ways of storing based on hash of key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2"/>
              </a:rPr>
              <a:t>Voldemort</a:t>
            </a:r>
            <a:endParaRPr lang="en-US" dirty="0" smtClean="0"/>
          </a:p>
          <a:p>
            <a:pPr lvl="1"/>
            <a:r>
              <a:rPr lang="en-US" dirty="0" smtClean="0"/>
              <a:t>Why is it called Voldemort?  </a:t>
            </a:r>
            <a:r>
              <a:rPr lang="en-US" dirty="0" smtClean="0">
                <a:hlinkClick r:id="rId3"/>
              </a:rPr>
              <a:t>This</a:t>
            </a:r>
            <a:r>
              <a:rPr lang="en-US" dirty="0" smtClean="0"/>
              <a:t> is why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Slide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42"/>
            <a:ext cx="8229600" cy="925286"/>
          </a:xfrm>
        </p:spPr>
        <p:txBody>
          <a:bodyPr/>
          <a:lstStyle/>
          <a:p>
            <a:r>
              <a:rPr lang="en-US" dirty="0" smtClean="0"/>
              <a:t>HBase 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028"/>
            <a:ext cx="8534400" cy="52930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Each column family is stored in a separate file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Different sets of column families may have different properties and access patterns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Keys &amp; version numbers are replicated with each column family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Empty cells are not stored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Screen shot 2013-02-15 at 12.33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143545"/>
            <a:ext cx="4288905" cy="1546480"/>
          </a:xfrm>
          <a:prstGeom prst="rect">
            <a:avLst/>
          </a:prstGeom>
        </p:spPr>
      </p:pic>
      <p:pic>
        <p:nvPicPr>
          <p:cNvPr id="9" name="Picture 8" descr="Screen shot 2013-02-15 at 12.33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51858"/>
            <a:ext cx="4343400" cy="11931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09600" y="3276600"/>
          <a:ext cx="8229600" cy="1725272"/>
        </p:xfrm>
        <a:graphic>
          <a:graphicData uri="http://schemas.openxmlformats.org/drawingml/2006/table">
            <a:tbl>
              <a:tblPr/>
              <a:tblGrid>
                <a:gridCol w="2057400"/>
                <a:gridCol w="1284514"/>
                <a:gridCol w="1981200"/>
                <a:gridCol w="2906486"/>
              </a:tblGrid>
              <a:tr h="35367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Row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Time 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ColumnFamily </a:t>
                      </a:r>
                      <a:r>
                        <a:rPr lang="en-US" sz="1200" b="1" dirty="0">
                          <a:effectLst/>
                        </a:rPr>
                        <a:t>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ColumnFamily </a:t>
                      </a:r>
                      <a:r>
                        <a:rPr lang="en-US" sz="1200" b="1" dirty="0">
                          <a:effectLst/>
                        </a:rPr>
                        <a:t>anchor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531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err="1">
                          <a:effectLst/>
                        </a:rPr>
                        <a:t>com.cnn.www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anchor:cnnsi.com = "CNN"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53185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anchor:my.look.ca = "CNN.com"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53185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contents:html = "&lt;html&gt;..."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53185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contents:html</a:t>
                      </a:r>
                      <a:r>
                        <a:rPr lang="en-US" sz="1200" dirty="0">
                          <a:effectLst/>
                        </a:rPr>
                        <a:t> = "&lt;html&gt;..."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253185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"com.cnn.www"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contents:html = "&lt;html&gt;..."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49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Tables are sorted by </a:t>
            </a:r>
            <a:r>
              <a:rPr lang="en-US" altLang="zh-TW" sz="2800" dirty="0" smtClean="0"/>
              <a:t>Row Key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Table schema only </a:t>
            </a:r>
            <a:r>
              <a:rPr lang="en-US" altLang="zh-TW" sz="2800" dirty="0" smtClean="0"/>
              <a:t>defines its </a:t>
            </a:r>
            <a:r>
              <a:rPr lang="en-US" altLang="zh-TW" sz="2800" i="1" dirty="0"/>
              <a:t>column families 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Each family consists of any number of columns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Each column consists of any number of versions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Columns only exist when inserted, NULLs are free.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Columns within a family are sorted and stored together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Everything except table names are byte[]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(Row, Family: Column, Timestamp) </a:t>
            </a:r>
            <a:r>
              <a:rPr lang="en-US" altLang="zh-TW" sz="2800" dirty="0">
                <a:sym typeface="Wingdings" pitchFamily="2" charset="2"/>
              </a:rPr>
              <a:t>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Value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Allows to store any kind of data without “fuss”</a:t>
            </a:r>
            <a:endParaRPr lang="zh-TW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and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looked up </a:t>
            </a:r>
            <a:r>
              <a:rPr lang="en-US" dirty="0" err="1" smtClean="0"/>
              <a:t>Hbase</a:t>
            </a:r>
            <a:r>
              <a:rPr lang="en-US" dirty="0" smtClean="0"/>
              <a:t> and SQL and found Phoenix: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www.slideshare.net/Hadoop_Summit/w-145p230-ataylorv2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Check out slide 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Source, Apache</a:t>
            </a:r>
          </a:p>
          <a:p>
            <a:r>
              <a:rPr lang="en-US" dirty="0" smtClean="0"/>
              <a:t>Schema optional</a:t>
            </a:r>
          </a:p>
          <a:p>
            <a:r>
              <a:rPr lang="en-US" dirty="0" smtClean="0"/>
              <a:t>Need </a:t>
            </a:r>
            <a:r>
              <a:rPr lang="en-US" dirty="0"/>
              <a:t>to design column families to support queries</a:t>
            </a:r>
          </a:p>
          <a:p>
            <a:r>
              <a:rPr lang="en-US" dirty="0"/>
              <a:t>Start with queries and work back from there</a:t>
            </a:r>
          </a:p>
          <a:p>
            <a:r>
              <a:rPr lang="en-US" dirty="0"/>
              <a:t>CQL (Cassandra Query Language)</a:t>
            </a:r>
          </a:p>
          <a:p>
            <a:pPr lvl="1"/>
            <a:r>
              <a:rPr lang="en-US" dirty="0"/>
              <a:t>Select, From Where</a:t>
            </a:r>
          </a:p>
          <a:p>
            <a:pPr lvl="1"/>
            <a:r>
              <a:rPr lang="en-US" dirty="0"/>
              <a:t>Insert, Update, Delete</a:t>
            </a:r>
          </a:p>
          <a:p>
            <a:pPr lvl="1"/>
            <a:r>
              <a:rPr lang="en-US" dirty="0"/>
              <a:t>Create </a:t>
            </a:r>
            <a:r>
              <a:rPr lang="en-US" dirty="0" err="1" smtClean="0"/>
              <a:t>ColumnFamily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cassandra.apache.org/doc/latest/cql/dml.html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Has </a:t>
            </a:r>
            <a:r>
              <a:rPr lang="en-US" dirty="0"/>
              <a:t>primary and secondary indexes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/>
              <a:t>Keyspace</a:t>
            </a:r>
            <a:r>
              <a:rPr lang="en-US" dirty="0"/>
              <a:t> is container (like DB)</a:t>
            </a:r>
          </a:p>
          <a:p>
            <a:pPr lvl="1"/>
            <a:r>
              <a:rPr lang="en-US" dirty="0"/>
              <a:t>Contains column family objects (like tables)</a:t>
            </a:r>
          </a:p>
          <a:p>
            <a:pPr lvl="2"/>
            <a:r>
              <a:rPr lang="en-US" dirty="0"/>
              <a:t>Contain columns, set of related columns identified by application supplied row keys</a:t>
            </a:r>
          </a:p>
          <a:p>
            <a:pPr lvl="3"/>
            <a:r>
              <a:rPr lang="en-US" dirty="0"/>
              <a:t>Each row does not have to have same set of columns</a:t>
            </a:r>
          </a:p>
          <a:p>
            <a:pPr lvl="2"/>
            <a:r>
              <a:rPr lang="en-US" dirty="0"/>
              <a:t>Has PKs, but no FKs </a:t>
            </a:r>
          </a:p>
          <a:p>
            <a:pPr lvl="2"/>
            <a:r>
              <a:rPr lang="en-US" dirty="0"/>
              <a:t>Join not supported</a:t>
            </a:r>
          </a:p>
          <a:p>
            <a:pPr lvl="1"/>
            <a:r>
              <a:rPr lang="en-US" dirty="0" smtClean="0"/>
              <a:t>Stores data in different clusters – uses hash key for placement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://cassandra.apache.org/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slidesharecdn.com/nosqlmatters2012-130102154135-phpapp01/95/cassandra-at-nosql-matters-2012-14-1024.jpg?cb=1357163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9248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81527</TotalTime>
  <Words>5146</Words>
  <Application>Microsoft Office PowerPoint</Application>
  <PresentationFormat>On-screen Show (4:3)</PresentationFormat>
  <Paragraphs>876</Paragraphs>
  <Slides>140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51" baseType="lpstr">
      <vt:lpstr>ＭＳ Ｐゴシック</vt:lpstr>
      <vt:lpstr>新細明體</vt:lpstr>
      <vt:lpstr>Arial</vt:lpstr>
      <vt:lpstr>Calibri</vt:lpstr>
      <vt:lpstr>Consolas</vt:lpstr>
      <vt:lpstr>LMSans10-Bold</vt:lpstr>
      <vt:lpstr>LMSans10-Regular</vt:lpstr>
      <vt:lpstr>LMSans9-Regular</vt:lpstr>
      <vt:lpstr>Symbol</vt:lpstr>
      <vt:lpstr>Wingdings</vt:lpstr>
      <vt:lpstr>Office Theme</vt:lpstr>
      <vt:lpstr>NoSQL DBs</vt:lpstr>
      <vt:lpstr>PowerPoint Presentation</vt:lpstr>
      <vt:lpstr>Relational Positives</vt:lpstr>
      <vt:lpstr>PowerPoint Presentation</vt:lpstr>
      <vt:lpstr>Relational Negatives</vt:lpstr>
      <vt:lpstr>DBs today</vt:lpstr>
      <vt:lpstr>SQL Not Good For:</vt:lpstr>
      <vt:lpstr>Data Today</vt:lpstr>
      <vt:lpstr>Data Today</vt:lpstr>
      <vt:lpstr>Data Today</vt:lpstr>
      <vt:lpstr>Big Data - What is it?</vt:lpstr>
      <vt:lpstr>Characteristics of Big Data</vt:lpstr>
      <vt:lpstr>How to deal with such data</vt:lpstr>
      <vt:lpstr>NoSQL</vt:lpstr>
      <vt:lpstr>NoSQL</vt:lpstr>
      <vt:lpstr>NoSQL</vt:lpstr>
      <vt:lpstr>Types of NoSQL DBs</vt:lpstr>
      <vt:lpstr>Key-Value Store</vt:lpstr>
      <vt:lpstr>Key-value store</vt:lpstr>
      <vt:lpstr>Key-Value Stores</vt:lpstr>
      <vt:lpstr>Dynamo</vt:lpstr>
      <vt:lpstr>Dynamo</vt:lpstr>
      <vt:lpstr>Voldemort</vt:lpstr>
      <vt:lpstr>DynamoDB</vt:lpstr>
      <vt:lpstr>DynamoDB - Query</vt:lpstr>
      <vt:lpstr>DynamoDB - Scan</vt:lpstr>
      <vt:lpstr>DynamoDB - Scan</vt:lpstr>
      <vt:lpstr>Sample Query and Scan</vt:lpstr>
      <vt:lpstr>Document Store</vt:lpstr>
      <vt:lpstr>Document Store</vt:lpstr>
      <vt:lpstr>Document Store</vt:lpstr>
      <vt:lpstr>Document Store</vt:lpstr>
      <vt:lpstr>MongoDB Specifics</vt:lpstr>
      <vt:lpstr>MongoDB</vt:lpstr>
      <vt:lpstr>PowerPoint Presentation</vt:lpstr>
      <vt:lpstr>Create a collection</vt:lpstr>
      <vt:lpstr>MongoDB</vt:lpstr>
      <vt:lpstr>MongoDB</vt:lpstr>
      <vt:lpstr>MongoDB</vt:lpstr>
      <vt:lpstr>Data types</vt:lpstr>
      <vt:lpstr>MongoDB</vt:lpstr>
      <vt:lpstr>Collection Methods</vt:lpstr>
      <vt:lpstr>CRUD</vt:lpstr>
      <vt:lpstr>CRUD</vt:lpstr>
      <vt:lpstr>FYI</vt:lpstr>
      <vt:lpstr>CRUD</vt:lpstr>
      <vt:lpstr>Find() Query  </vt:lpstr>
      <vt:lpstr>Find() Query</vt:lpstr>
      <vt:lpstr>Find() to Query</vt:lpstr>
      <vt:lpstr>Querying Fields</vt:lpstr>
      <vt:lpstr>Cursor functions </vt:lpstr>
      <vt:lpstr>Cursor Methods</vt:lpstr>
      <vt:lpstr>Cursor Method Info</vt:lpstr>
      <vt:lpstr>Cursor iterate example</vt:lpstr>
      <vt:lpstr>Cursors</vt:lpstr>
      <vt:lpstr>Cursor Iteration</vt:lpstr>
      <vt:lpstr>Cursors</vt:lpstr>
      <vt:lpstr>Cursor Example</vt:lpstr>
      <vt:lpstr>Cursor Iteration</vt:lpstr>
      <vt:lpstr>Arrays</vt:lpstr>
      <vt:lpstr>Arrays</vt:lpstr>
      <vt:lpstr>Cursor Iteration – Reminder</vt:lpstr>
      <vt:lpstr>Aggregation</vt:lpstr>
      <vt:lpstr>Single Purpose Aggregation</vt:lpstr>
      <vt:lpstr>Pipeline Aggregation</vt:lpstr>
      <vt:lpstr>Pipeline Aggregation</vt:lpstr>
      <vt:lpstr>Pipeline Aggregation</vt:lpstr>
      <vt:lpstr>PowerPoint Presentation</vt:lpstr>
      <vt:lpstr>Pipeline Aggregation</vt:lpstr>
      <vt:lpstr>Sort</vt:lpstr>
      <vt:lpstr>Text Search</vt:lpstr>
      <vt:lpstr>PowerPoint Presentation</vt:lpstr>
      <vt:lpstr>PowerPoint Presentation</vt:lpstr>
      <vt:lpstr>What I hate about MongoDB</vt:lpstr>
      <vt:lpstr>What I learned about mongodb</vt:lpstr>
      <vt:lpstr>PowerPoint Presentation</vt:lpstr>
      <vt:lpstr>MongoDB</vt:lpstr>
      <vt:lpstr>Further Reading</vt:lpstr>
      <vt:lpstr>Row vs Column Storage</vt:lpstr>
      <vt:lpstr>Row-based storage</vt:lpstr>
      <vt:lpstr>Column Storage</vt:lpstr>
      <vt:lpstr>Column storage with locality groups</vt:lpstr>
      <vt:lpstr>PowerPoint Presentation</vt:lpstr>
      <vt:lpstr>Column Store NoSQL DBs</vt:lpstr>
      <vt:lpstr>Column Store</vt:lpstr>
      <vt:lpstr>Concept of keys</vt:lpstr>
      <vt:lpstr>HBase</vt:lpstr>
      <vt:lpstr>Hbase - Apache</vt:lpstr>
      <vt:lpstr>Operations</vt:lpstr>
      <vt:lpstr>Querying</vt:lpstr>
      <vt:lpstr>HBase Data Model (Apache) – based on BigTable (Google)</vt:lpstr>
      <vt:lpstr>HBase Data Model Example</vt:lpstr>
      <vt:lpstr>PowerPoint Presentation</vt:lpstr>
      <vt:lpstr>HBase Physical Model</vt:lpstr>
      <vt:lpstr>HBase</vt:lpstr>
      <vt:lpstr>Hbase and SQL</vt:lpstr>
      <vt:lpstr>Cassandra </vt:lpstr>
      <vt:lpstr>Cassandra</vt:lpstr>
      <vt:lpstr>PowerPoint Presentation</vt:lpstr>
      <vt:lpstr>PowerPoint Presentation</vt:lpstr>
      <vt:lpstr>PowerPoint Presentation</vt:lpstr>
      <vt:lpstr>Graph Databases</vt:lpstr>
      <vt:lpstr>Graph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Language</vt:lpstr>
      <vt:lpstr>Query Language</vt:lpstr>
      <vt:lpstr> </vt:lpstr>
      <vt:lpstr>PowerPoint Presentation</vt:lpstr>
      <vt:lpstr>PowerPoint Presentation</vt:lpstr>
      <vt:lpstr>PowerPoint Presentation</vt:lpstr>
      <vt:lpstr>NoSQL Oracle</vt:lpstr>
      <vt:lpstr>Oracle NoSQL DB</vt:lpstr>
      <vt:lpstr>Oracle NoSQL DB</vt:lpstr>
      <vt:lpstr>PowerPoint Presentation</vt:lpstr>
      <vt:lpstr>NoSQL DBs</vt:lpstr>
      <vt:lpstr>NoSQL DBs</vt:lpstr>
      <vt:lpstr>NoSQL DBs Cont’d</vt:lpstr>
      <vt:lpstr>But</vt:lpstr>
      <vt:lpstr>Criticisms of NoSQL</vt:lpstr>
      <vt:lpstr>CompanyDB and MongoDB</vt:lpstr>
      <vt:lpstr>PowerPoint Presentation</vt:lpstr>
      <vt:lpstr>PowerPoint Presentation</vt:lpstr>
      <vt:lpstr>MapReduce</vt:lpstr>
      <vt:lpstr>Big Ideas behind MapReduce</vt:lpstr>
      <vt:lpstr>Functional Programming Roots</vt:lpstr>
      <vt:lpstr>Map/Fold(Reduce) in Action</vt:lpstr>
      <vt:lpstr>Mappers/Reducers</vt:lpstr>
      <vt:lpstr>PowerPoint Presentation</vt:lpstr>
      <vt:lpstr>Example: unigram (word count)</vt:lpstr>
      <vt:lpstr>Mongodb mapReduce</vt:lpstr>
      <vt:lpstr>mapReduce additional arguments</vt:lpstr>
      <vt:lpstr>Mongodb MapReduce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Susan Vrbsky</dc:creator>
  <cp:lastModifiedBy>Vrbsky, Susan</cp:lastModifiedBy>
  <cp:revision>267</cp:revision>
  <cp:lastPrinted>2013-04-08T19:35:20Z</cp:lastPrinted>
  <dcterms:created xsi:type="dcterms:W3CDTF">2015-03-22T17:30:20Z</dcterms:created>
  <dcterms:modified xsi:type="dcterms:W3CDTF">2018-03-07T15:54:39Z</dcterms:modified>
</cp:coreProperties>
</file>