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 Thin"/>
      <p:regular r:id="rId31"/>
      <p:bold r:id="rId32"/>
      <p:italic r:id="rId33"/>
      <p:boldItalic r:id="rId34"/>
    </p:embeddedFont>
    <p:embeddedFont>
      <p:font typeface="Roboto"/>
      <p:regular r:id="rId35"/>
      <p:bold r:id="rId36"/>
      <p:italic r:id="rId37"/>
      <p:boldItalic r:id="rId38"/>
    </p:embeddedFont>
    <p:embeddedFont>
      <p:font typeface="Nunito"/>
      <p:regular r:id="rId39"/>
      <p:bold r:id="rId40"/>
      <p:italic r:id="rId41"/>
      <p:boldItalic r:id="rId42"/>
    </p:embeddedFont>
    <p:embeddedFont>
      <p:font typeface="Maven Pro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.fntdata"/><Relationship Id="rId20" Type="http://schemas.openxmlformats.org/officeDocument/2006/relationships/slide" Target="slides/slide15.xml"/><Relationship Id="rId42" Type="http://schemas.openxmlformats.org/officeDocument/2006/relationships/font" Target="fonts/Nunito-boldItalic.fntdata"/><Relationship Id="rId41" Type="http://schemas.openxmlformats.org/officeDocument/2006/relationships/font" Target="fonts/Nunito-italic.fntdata"/><Relationship Id="rId22" Type="http://schemas.openxmlformats.org/officeDocument/2006/relationships/slide" Target="slides/slide17.xml"/><Relationship Id="rId44" Type="http://schemas.openxmlformats.org/officeDocument/2006/relationships/font" Target="fonts/MavenPro-bold.fntdata"/><Relationship Id="rId21" Type="http://schemas.openxmlformats.org/officeDocument/2006/relationships/slide" Target="slides/slide16.xml"/><Relationship Id="rId43" Type="http://schemas.openxmlformats.org/officeDocument/2006/relationships/font" Target="fonts/MavenPro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Thin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Thin-italic.fntdata"/><Relationship Id="rId10" Type="http://schemas.openxmlformats.org/officeDocument/2006/relationships/slide" Target="slides/slide5.xml"/><Relationship Id="rId32" Type="http://schemas.openxmlformats.org/officeDocument/2006/relationships/font" Target="fonts/RobotoThin-bold.fntdata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font" Target="fonts/RobotoThin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39" Type="http://schemas.openxmlformats.org/officeDocument/2006/relationships/font" Target="fonts/Nunito-regular.fntdata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05cc546f5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05cc546f5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05cc546f5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05cc546f5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05cc546f5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05cc546f5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05cc546f5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05cc546f5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5cc546f5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5cc546f5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5cc546f5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05cc546f5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5cc546f5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5cc546f5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05cc546fc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05cc546fc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05cc546fc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05cc546fc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05cc546fc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05cc546fc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09c9fc2d0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09c9fc2d0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05cc546fc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05cc546fc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05cc546fc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05cc546fc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05cc546fc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05cc546fc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05cc546fc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05cc546fc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05cc546fc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05cc546fc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009c9fc53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009c9fc53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09c9fc2d0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09c9fc2d0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56c21aa5d4fc9be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56c21aa5d4fc9be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09c9fc2d0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09c9fc2d0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09c9fc2d0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009c9fc2d0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09c9fc2d0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09c9fc2d0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05cc546f5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05cc546f5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009c9fc2d0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009c9fc2d0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76659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Exploring the Transition Practices of Java Back-end Frameworks: A Survey</a:t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7963200" cy="14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</a:rPr>
              <a:t>CSE 6302: Software Quality Assurance</a:t>
            </a:r>
            <a:endParaRPr sz="18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</a:rPr>
              <a:t>Final Project Presentation</a:t>
            </a:r>
            <a:endParaRPr sz="18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</a:rPr>
              <a:t>Presenters: Ishita Haque (1017052031), Zarin Tasnim Promi (</a:t>
            </a: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  <a:t>1017052044</a:t>
            </a: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</a:rPr>
              <a:t>)</a:t>
            </a:r>
            <a:endParaRPr sz="18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2"/>
          <p:cNvSpPr txBox="1"/>
          <p:nvPr>
            <p:ph type="title"/>
          </p:nvPr>
        </p:nvSpPr>
        <p:spPr>
          <a:xfrm>
            <a:off x="1303800" y="4622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Demographic Analysis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1" name="Google Shape;361;p22"/>
          <p:cNvSpPr txBox="1"/>
          <p:nvPr>
            <p:ph idx="1" type="body"/>
          </p:nvPr>
        </p:nvSpPr>
        <p:spPr>
          <a:xfrm>
            <a:off x="1303800" y="1127850"/>
            <a:ext cx="7030500" cy="33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62" name="Google Shape;3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200" y="1633726"/>
            <a:ext cx="5296561" cy="2622962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2"/>
          <p:cNvSpPr txBox="1"/>
          <p:nvPr/>
        </p:nvSpPr>
        <p:spPr>
          <a:xfrm>
            <a:off x="3706550" y="4391450"/>
            <a:ext cx="638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Employment Nature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3"/>
          <p:cNvSpPr txBox="1"/>
          <p:nvPr>
            <p:ph type="title"/>
          </p:nvPr>
        </p:nvSpPr>
        <p:spPr>
          <a:xfrm>
            <a:off x="1303800" y="4622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Demographic Analysis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9" name="Google Shape;369;p23"/>
          <p:cNvSpPr txBox="1"/>
          <p:nvPr>
            <p:ph idx="1" type="body"/>
          </p:nvPr>
        </p:nvSpPr>
        <p:spPr>
          <a:xfrm>
            <a:off x="1303800" y="1127850"/>
            <a:ext cx="7030500" cy="33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70" name="Google Shape;370;p23"/>
          <p:cNvSpPr txBox="1"/>
          <p:nvPr/>
        </p:nvSpPr>
        <p:spPr>
          <a:xfrm>
            <a:off x="564025" y="4190000"/>
            <a:ext cx="20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Working Experience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1" name="Google Shape;3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450" y="1422699"/>
            <a:ext cx="4704100" cy="24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4050" y="1362163"/>
            <a:ext cx="4389950" cy="26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3"/>
          <p:cNvSpPr txBox="1"/>
          <p:nvPr/>
        </p:nvSpPr>
        <p:spPr>
          <a:xfrm>
            <a:off x="4754050" y="4190000"/>
            <a:ext cx="342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No of Employee in Organization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4"/>
          <p:cNvSpPr txBox="1"/>
          <p:nvPr>
            <p:ph type="title"/>
          </p:nvPr>
        </p:nvSpPr>
        <p:spPr>
          <a:xfrm>
            <a:off x="1303800" y="4622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Previous Work Experience with Java Frameworks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9" name="Google Shape;379;p24"/>
          <p:cNvSpPr txBox="1"/>
          <p:nvPr>
            <p:ph idx="1" type="body"/>
          </p:nvPr>
        </p:nvSpPr>
        <p:spPr>
          <a:xfrm>
            <a:off x="1303800" y="1665025"/>
            <a:ext cx="7030500" cy="33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Developers previously worked mostly with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Spring Boot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Spring MVC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Hibernate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Struts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5"/>
          <p:cNvSpPr txBox="1"/>
          <p:nvPr>
            <p:ph type="title"/>
          </p:nvPr>
        </p:nvSpPr>
        <p:spPr>
          <a:xfrm>
            <a:off x="1303800" y="4622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Previous Work Experience with Java Frameworks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5" name="Google Shape;385;p25"/>
          <p:cNvSpPr txBox="1"/>
          <p:nvPr>
            <p:ph idx="1" type="body"/>
          </p:nvPr>
        </p:nvSpPr>
        <p:spPr>
          <a:xfrm>
            <a:off x="1303800" y="1665025"/>
            <a:ext cx="7030500" cy="33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86" name="Google Shape;3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47" y="1665025"/>
            <a:ext cx="7489116" cy="31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6"/>
          <p:cNvSpPr txBox="1"/>
          <p:nvPr>
            <p:ph type="title"/>
          </p:nvPr>
        </p:nvSpPr>
        <p:spPr>
          <a:xfrm>
            <a:off x="1303800" y="4622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Current Work Experience with Java Frameworks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2" name="Google Shape;392;p26"/>
          <p:cNvSpPr txBox="1"/>
          <p:nvPr>
            <p:ph idx="1" type="body"/>
          </p:nvPr>
        </p:nvSpPr>
        <p:spPr>
          <a:xfrm>
            <a:off x="1303800" y="1665025"/>
            <a:ext cx="7030500" cy="33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Developers are currently working mostly with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Spring Boot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Spring MVC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Hibernate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Struts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7"/>
          <p:cNvSpPr txBox="1"/>
          <p:nvPr>
            <p:ph type="title"/>
          </p:nvPr>
        </p:nvSpPr>
        <p:spPr>
          <a:xfrm>
            <a:off x="1303800" y="4622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Current Work Experience with Java Frameworks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8" name="Google Shape;398;p27"/>
          <p:cNvSpPr txBox="1"/>
          <p:nvPr>
            <p:ph idx="1" type="body"/>
          </p:nvPr>
        </p:nvSpPr>
        <p:spPr>
          <a:xfrm>
            <a:off x="1303800" y="1665025"/>
            <a:ext cx="7030500" cy="33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99" name="Google Shape;39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488" y="1461527"/>
            <a:ext cx="7807326" cy="32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8"/>
          <p:cNvSpPr txBox="1"/>
          <p:nvPr>
            <p:ph type="title"/>
          </p:nvPr>
        </p:nvSpPr>
        <p:spPr>
          <a:xfrm>
            <a:off x="1303800" y="4622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7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Factor(s) behind switching from the past framework(s)</a:t>
            </a:r>
            <a:endParaRPr sz="275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5" name="Google Shape;405;p28"/>
          <p:cNvSpPr txBox="1"/>
          <p:nvPr>
            <p:ph idx="1" type="body"/>
          </p:nvPr>
        </p:nvSpPr>
        <p:spPr>
          <a:xfrm>
            <a:off x="1303800" y="1665025"/>
            <a:ext cx="7030500" cy="33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Prominent Factors Behind Switching from the past frameworks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Difficulties in application management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Inadequate plugins and libraries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Lengthy configuration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9"/>
          <p:cNvSpPr txBox="1"/>
          <p:nvPr>
            <p:ph type="title"/>
          </p:nvPr>
        </p:nvSpPr>
        <p:spPr>
          <a:xfrm>
            <a:off x="1303800" y="4622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7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Factor(s) behind switching from the past framework(s)</a:t>
            </a:r>
            <a:endParaRPr sz="275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1" name="Google Shape;411;p29"/>
          <p:cNvSpPr txBox="1"/>
          <p:nvPr>
            <p:ph idx="1" type="body"/>
          </p:nvPr>
        </p:nvSpPr>
        <p:spPr>
          <a:xfrm>
            <a:off x="1303800" y="1665025"/>
            <a:ext cx="7030500" cy="33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412" name="Google Shape;4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850" y="1461525"/>
            <a:ext cx="7502591" cy="35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0"/>
          <p:cNvSpPr txBox="1"/>
          <p:nvPr>
            <p:ph type="title"/>
          </p:nvPr>
        </p:nvSpPr>
        <p:spPr>
          <a:xfrm>
            <a:off x="1303800" y="4622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7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Factor(s) behind switching to the current framework(s)</a:t>
            </a:r>
            <a:endParaRPr sz="275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8" name="Google Shape;418;p30"/>
          <p:cNvSpPr txBox="1"/>
          <p:nvPr>
            <p:ph idx="1" type="body"/>
          </p:nvPr>
        </p:nvSpPr>
        <p:spPr>
          <a:xfrm>
            <a:off x="1303800" y="1665025"/>
            <a:ext cx="7030500" cy="33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en" sz="1600">
                <a:solidFill>
                  <a:srgbClr val="333333"/>
                </a:solidFill>
              </a:rPr>
              <a:t>Prominent Factors Behind Switching from the past frameworks</a:t>
            </a:r>
            <a:endParaRPr sz="1600">
              <a:solidFill>
                <a:srgbClr val="33333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Easy Configuration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Easy Integration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Easy Quick Development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Inversion of Control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1"/>
          <p:cNvSpPr txBox="1"/>
          <p:nvPr>
            <p:ph type="title"/>
          </p:nvPr>
        </p:nvSpPr>
        <p:spPr>
          <a:xfrm>
            <a:off x="1303800" y="4622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7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Factor(s) behind switching to the current framework(s)</a:t>
            </a:r>
            <a:endParaRPr sz="275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4" name="Google Shape;424;p31"/>
          <p:cNvSpPr txBox="1"/>
          <p:nvPr>
            <p:ph idx="1" type="body"/>
          </p:nvPr>
        </p:nvSpPr>
        <p:spPr>
          <a:xfrm>
            <a:off x="1303800" y="1665025"/>
            <a:ext cx="7030500" cy="33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325" y="1412251"/>
            <a:ext cx="7410116" cy="373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Presentation Overview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05425"/>
            <a:ext cx="7030500" cy="30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Background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Motivation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Related </a:t>
            </a:r>
            <a:r>
              <a:rPr lang="en" sz="1800"/>
              <a:t>Works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Research Questions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Research Methodology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Findings and Discussion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2"/>
          <p:cNvSpPr txBox="1"/>
          <p:nvPr>
            <p:ph type="title"/>
          </p:nvPr>
        </p:nvSpPr>
        <p:spPr>
          <a:xfrm>
            <a:off x="1303800" y="4622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7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Switching from the current framework(s)</a:t>
            </a:r>
            <a:endParaRPr sz="275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1" name="Google Shape;431;p32"/>
          <p:cNvSpPr txBox="1"/>
          <p:nvPr>
            <p:ph idx="1" type="body"/>
          </p:nvPr>
        </p:nvSpPr>
        <p:spPr>
          <a:xfrm>
            <a:off x="1303800" y="1665025"/>
            <a:ext cx="7030500" cy="33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43 participants said that they will not switch from the current framework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factors behind this decision includes: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Easy integration 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Regular upgradation of framework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Extensive plugins and library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Adequate learning resource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"/>
          <p:cNvSpPr txBox="1"/>
          <p:nvPr>
            <p:ph type="title"/>
          </p:nvPr>
        </p:nvSpPr>
        <p:spPr>
          <a:xfrm>
            <a:off x="1303800" y="4622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7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Switching from the current framework(s)</a:t>
            </a:r>
            <a:endParaRPr sz="275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7" name="Google Shape;437;p33"/>
          <p:cNvSpPr txBox="1"/>
          <p:nvPr>
            <p:ph idx="1" type="body"/>
          </p:nvPr>
        </p:nvSpPr>
        <p:spPr>
          <a:xfrm>
            <a:off x="1303800" y="1665025"/>
            <a:ext cx="7030500" cy="33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participants said that they plan to switch from the current framework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factors behind this decision includes: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New better technology 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Better application maintainability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Better performance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Difference(s) that were perceived between past and current framework</a:t>
            </a:r>
            <a:endParaRPr sz="2500"/>
          </a:p>
        </p:txBody>
      </p:sp>
      <p:sp>
        <p:nvSpPr>
          <p:cNvPr id="443" name="Google Shape;443;p3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44" name="Google Shape;4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750" y="1692125"/>
            <a:ext cx="7636600" cy="28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Challenge(s) faced while shifting from past to current framework</a:t>
            </a:r>
            <a:endParaRPr sz="2500"/>
          </a:p>
        </p:txBody>
      </p:sp>
      <p:sp>
        <p:nvSpPr>
          <p:cNvPr id="450" name="Google Shape;450;p3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Main challenges faced while switching to current framework includes: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Lengthy learning process</a:t>
            </a:r>
            <a:endParaRPr sz="16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Shortage of help from colleagues</a:t>
            </a:r>
            <a:endParaRPr sz="16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Non-technical challenges</a:t>
            </a:r>
            <a:endParaRPr sz="16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Challenge(s) faced while shifting from past to current framework</a:t>
            </a:r>
            <a:endParaRPr sz="2500"/>
          </a:p>
        </p:txBody>
      </p:sp>
      <p:sp>
        <p:nvSpPr>
          <p:cNvPr id="456" name="Google Shape;456;p3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7" name="Google Shape;45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750" y="1597876"/>
            <a:ext cx="7592425" cy="314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Thank You !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3" name="Google Shape;463;p3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Background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301375"/>
            <a:ext cx="7607400" cy="32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Since inception in 1996, Java standards, platforms, frameworks, and designs have changed as a result of </a:t>
            </a:r>
            <a:r>
              <a:rPr lang="en" sz="1800"/>
              <a:t>usability</a:t>
            </a:r>
            <a:r>
              <a:rPr lang="en" sz="1800"/>
              <a:t> requirement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Popular Java Frameworks over the past 10 years:</a:t>
            </a:r>
            <a:endParaRPr sz="18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"/>
          <p:cNvSpPr txBox="1"/>
          <p:nvPr/>
        </p:nvSpPr>
        <p:spPr>
          <a:xfrm>
            <a:off x="4257150" y="2511325"/>
            <a:ext cx="37200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Play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Blade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Spark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Dropwizard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Quarkus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1718975" y="2511325"/>
            <a:ext cx="29679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Spring Boot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Spring MVC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Struts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Hibernate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Grails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Motivation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363325"/>
            <a:ext cx="70305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Through the long time that Java has been around, developers have switched from one framework to another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Although a number of frameworks exists, no study has </a:t>
            </a:r>
            <a:r>
              <a:rPr i="1" lang="en" sz="1800"/>
              <a:t>qualitatively </a:t>
            </a:r>
            <a:r>
              <a:rPr lang="en" sz="1800"/>
              <a:t>explored </a:t>
            </a:r>
            <a:r>
              <a:rPr i="1" lang="en" sz="1800"/>
              <a:t>the motivation, challenges and practises of adaptation and transition to newer frameworks </a:t>
            </a:r>
            <a:r>
              <a:rPr lang="en" sz="1800"/>
              <a:t>from the developers’ perspectives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Exploring the adaptation and transition practises can reveal trends in Java frameworks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Exploring the adaptation and transition practises can reveal details of needs of the major stakeholder: </a:t>
            </a:r>
            <a:r>
              <a:rPr i="1" lang="en" sz="1800"/>
              <a:t>the developers</a:t>
            </a:r>
            <a:endParaRPr i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Related Works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336150"/>
            <a:ext cx="7446300" cy="31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Şahin, Ahmet &amp; Güler Bayazıt, Nilgün. (2020). </a:t>
            </a:r>
            <a:r>
              <a:rPr b="1" lang="en" sz="1600"/>
              <a:t>What Java Developers have talked about? An empirical study on Stack Overflow</a:t>
            </a:r>
            <a:r>
              <a:rPr lang="en" sz="1600"/>
              <a:t>. European Journal of Science and Theology. 19. 354-365. 10.31590/ejosat.702949).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Understanding the social evolution of the Java community in Stack Overflow: A 10-year study of developer interactions</a:t>
            </a:r>
            <a:r>
              <a:rPr lang="en" sz="1600"/>
              <a:t>, Guillermo Blanco, Roi Pérez-López, Florentino Fdez-Riverola, Anália Maria Garcia Lourenço, Future Generation Computer Systems, Volume 105, 2020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</a:rPr>
              <a:t>P. Zhang, </a:t>
            </a:r>
            <a:r>
              <a:rPr b="1" lang="en" sz="1600">
                <a:solidFill>
                  <a:srgbClr val="333333"/>
                </a:solidFill>
                <a:highlight>
                  <a:srgbClr val="FFFFFF"/>
                </a:highlight>
              </a:rPr>
              <a:t>"What Topics Do Developers Concern? An Analysis of Java Related Posts on Stack Overflow,"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i="1" lang="en" sz="1600">
                <a:solidFill>
                  <a:srgbClr val="333333"/>
                </a:solidFill>
                <a:highlight>
                  <a:srgbClr val="FFFFFF"/>
                </a:highlight>
              </a:rPr>
              <a:t>2019 2nd International Conference on Artificial Intelligence and Big Data (ICAIBD)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</a:rPr>
              <a:t>, 2019, pp. 362-368, doi: 10.1109/ICAIBD.2019.8837045.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Research Questions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363325"/>
            <a:ext cx="7030500" cy="31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What are the motivating factor(s) behind switching from the past framework(s)?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What are the m</a:t>
            </a:r>
            <a:r>
              <a:rPr lang="en" sz="1800">
                <a:solidFill>
                  <a:srgbClr val="000000"/>
                </a:solidFill>
              </a:rPr>
              <a:t>otivating factor(s) for switching to the current framework?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What are the motivating factors behind a possible plan of switching from the current framework?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What are the difference(s) perceived between past and current framework?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What are the challenge(s) faced while shifting from past to current framework?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725" y="217400"/>
            <a:ext cx="7030500" cy="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Research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Methodology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19"/>
          <p:cNvSpPr txBox="1"/>
          <p:nvPr/>
        </p:nvSpPr>
        <p:spPr>
          <a:xfrm>
            <a:off x="2020225" y="2664700"/>
            <a:ext cx="117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Interview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17" name="Google Shape;317;p19"/>
          <p:cNvGrpSpPr/>
          <p:nvPr/>
        </p:nvGrpSpPr>
        <p:grpSpPr>
          <a:xfrm>
            <a:off x="1303726" y="3672139"/>
            <a:ext cx="7446277" cy="1322650"/>
            <a:chOff x="1593000" y="2322568"/>
            <a:chExt cx="5957975" cy="643500"/>
          </a:xfrm>
        </p:grpSpPr>
        <p:sp>
          <p:nvSpPr>
            <p:cNvPr id="318" name="Google Shape;318;p1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Qualitative</a:t>
              </a:r>
              <a:r>
                <a:rPr lang="en" sz="24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 and Quantitative Analysis</a:t>
              </a:r>
              <a:endParaRPr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4387853" y="2536047"/>
              <a:ext cx="2971200" cy="4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1600"/>
                <a:buFont typeface="Nunito"/>
                <a:buChar char="●"/>
              </a:pPr>
              <a:r>
                <a:rPr lang="en" sz="1600">
                  <a:solidFill>
                    <a:srgbClr val="1B786E"/>
                  </a:solidFill>
                  <a:latin typeface="Nunito"/>
                  <a:ea typeface="Nunito"/>
                  <a:cs typeface="Nunito"/>
                  <a:sym typeface="Nunito"/>
                </a:rPr>
                <a:t>Thematic Analysis</a:t>
              </a:r>
              <a:endParaRPr sz="1600">
                <a:solidFill>
                  <a:srgbClr val="1B786E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1B786E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1B786E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1B786E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25" name="Google Shape;325;p19"/>
          <p:cNvGrpSpPr/>
          <p:nvPr/>
        </p:nvGrpSpPr>
        <p:grpSpPr>
          <a:xfrm>
            <a:off x="1303726" y="2057422"/>
            <a:ext cx="7446277" cy="1591393"/>
            <a:chOff x="1593000" y="2322568"/>
            <a:chExt cx="5957975" cy="643767"/>
          </a:xfrm>
        </p:grpSpPr>
        <p:sp>
          <p:nvSpPr>
            <p:cNvPr id="326" name="Google Shape;326;p1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Survey</a:t>
              </a:r>
              <a:endParaRPr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4387847" y="2431135"/>
              <a:ext cx="2971200" cy="53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238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1500"/>
                <a:buFont typeface="Nunito"/>
                <a:buChar char="●"/>
              </a:pPr>
              <a:r>
                <a:rPr lang="en" sz="1500">
                  <a:solidFill>
                    <a:srgbClr val="1B786E"/>
                  </a:solidFill>
                  <a:latin typeface="Nunito"/>
                  <a:ea typeface="Nunito"/>
                  <a:cs typeface="Nunito"/>
                  <a:sym typeface="Nunito"/>
                </a:rPr>
                <a:t>N =</a:t>
              </a:r>
              <a:r>
                <a:rPr b="1" lang="en" sz="1500">
                  <a:solidFill>
                    <a:srgbClr val="1B786E"/>
                  </a:solidFill>
                  <a:latin typeface="Nunito"/>
                  <a:ea typeface="Nunito"/>
                  <a:cs typeface="Nunito"/>
                  <a:sym typeface="Nunito"/>
                </a:rPr>
                <a:t> 52</a:t>
              </a:r>
              <a:r>
                <a:rPr lang="en" sz="1500">
                  <a:solidFill>
                    <a:srgbClr val="1B786E"/>
                  </a:solidFill>
                  <a:latin typeface="Nunito"/>
                  <a:ea typeface="Nunito"/>
                  <a:cs typeface="Nunito"/>
                  <a:sym typeface="Nunito"/>
                </a:rPr>
                <a:t>  participants</a:t>
              </a:r>
              <a:endParaRPr sz="1500">
                <a:solidFill>
                  <a:srgbClr val="1B786E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3238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1500"/>
                <a:buFont typeface="Nunito"/>
                <a:buChar char="●"/>
              </a:pPr>
              <a:r>
                <a:rPr lang="en" sz="1500">
                  <a:solidFill>
                    <a:srgbClr val="1B786E"/>
                  </a:solidFill>
                  <a:latin typeface="Nunito"/>
                  <a:ea typeface="Nunito"/>
                  <a:cs typeface="Nunito"/>
                  <a:sym typeface="Nunito"/>
                </a:rPr>
                <a:t>Open and closed ended</a:t>
              </a:r>
              <a:r>
                <a:rPr lang="en" sz="1500">
                  <a:solidFill>
                    <a:srgbClr val="1B786E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r>
                <a:rPr lang="en" sz="1500">
                  <a:solidFill>
                    <a:srgbClr val="1B786E"/>
                  </a:solidFill>
                  <a:latin typeface="Nunito"/>
                  <a:ea typeface="Nunito"/>
                  <a:cs typeface="Nunito"/>
                  <a:sym typeface="Nunito"/>
                </a:rPr>
                <a:t>questions</a:t>
              </a:r>
              <a:endParaRPr sz="1500">
                <a:solidFill>
                  <a:srgbClr val="1B786E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3238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1500"/>
                <a:buFont typeface="Nunito"/>
                <a:buChar char="●"/>
              </a:pPr>
              <a:r>
                <a:rPr lang="en" sz="1500">
                  <a:solidFill>
                    <a:srgbClr val="1B786E"/>
                  </a:solidFill>
                  <a:latin typeface="Nunito"/>
                  <a:ea typeface="Nunito"/>
                  <a:cs typeface="Nunito"/>
                  <a:sym typeface="Nunito"/>
                </a:rPr>
                <a:t>Participants: Employed and Freelancer</a:t>
              </a:r>
              <a:endParaRPr sz="1500">
                <a:solidFill>
                  <a:srgbClr val="1B786E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3238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1500"/>
                <a:buFont typeface="Nunito"/>
                <a:buChar char="●"/>
              </a:pPr>
              <a:r>
                <a:rPr lang="en" sz="1500">
                  <a:solidFill>
                    <a:srgbClr val="1B786E"/>
                  </a:solidFill>
                  <a:latin typeface="Nunito"/>
                  <a:ea typeface="Nunito"/>
                  <a:cs typeface="Nunito"/>
                  <a:sym typeface="Nunito"/>
                </a:rPr>
                <a:t>Google form based online survey</a:t>
              </a:r>
              <a:endParaRPr sz="1500">
                <a:solidFill>
                  <a:srgbClr val="1B786E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3" name="Google Shape;333;p19"/>
          <p:cNvGrpSpPr/>
          <p:nvPr/>
        </p:nvGrpSpPr>
        <p:grpSpPr>
          <a:xfrm>
            <a:off x="1303726" y="979198"/>
            <a:ext cx="7446277" cy="1078313"/>
            <a:chOff x="1593000" y="2322568"/>
            <a:chExt cx="5957975" cy="643500"/>
          </a:xfrm>
        </p:grpSpPr>
        <p:sp>
          <p:nvSpPr>
            <p:cNvPr id="334" name="Google Shape;334;p1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Pilot Survey</a:t>
              </a:r>
              <a:endParaRPr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4387847" y="2470164"/>
              <a:ext cx="29712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1600"/>
                <a:buFont typeface="Nunito"/>
                <a:buChar char="●"/>
              </a:pPr>
              <a:r>
                <a:rPr lang="en" sz="1600">
                  <a:solidFill>
                    <a:srgbClr val="1B786E"/>
                  </a:solidFill>
                  <a:latin typeface="Nunito"/>
                  <a:ea typeface="Nunito"/>
                  <a:cs typeface="Nunito"/>
                  <a:sym typeface="Nunito"/>
                </a:rPr>
                <a:t>To refine preliminary survey questions</a:t>
              </a:r>
              <a:endParaRPr sz="1600">
                <a:solidFill>
                  <a:srgbClr val="1B786E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1600"/>
                <a:buFont typeface="Nunito"/>
                <a:buChar char="●"/>
              </a:pPr>
              <a:r>
                <a:rPr lang="en" sz="1600">
                  <a:solidFill>
                    <a:srgbClr val="1B786E"/>
                  </a:solidFill>
                  <a:latin typeface="Nunito"/>
                  <a:ea typeface="Nunito"/>
                  <a:cs typeface="Nunito"/>
                  <a:sym typeface="Nunito"/>
                </a:rPr>
                <a:t>N = </a:t>
              </a:r>
              <a:r>
                <a:rPr lang="en" sz="1600">
                  <a:solidFill>
                    <a:srgbClr val="1B786E"/>
                  </a:solidFill>
                  <a:latin typeface="Nunito"/>
                  <a:ea typeface="Nunito"/>
                  <a:cs typeface="Nunito"/>
                  <a:sym typeface="Nunito"/>
                </a:rPr>
                <a:t>2 Java developers, one mid level and one senior level</a:t>
              </a:r>
              <a:endParaRPr sz="1600">
                <a:solidFill>
                  <a:srgbClr val="1B786E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1B786E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endParaRPr sz="1600">
                <a:solidFill>
                  <a:srgbClr val="1B786E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0"/>
          <p:cNvSpPr txBox="1"/>
          <p:nvPr>
            <p:ph type="title"/>
          </p:nvPr>
        </p:nvSpPr>
        <p:spPr>
          <a:xfrm>
            <a:off x="1303800" y="2215875"/>
            <a:ext cx="7030500" cy="13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Findings and Discussion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1"/>
          <p:cNvSpPr txBox="1"/>
          <p:nvPr>
            <p:ph type="title"/>
          </p:nvPr>
        </p:nvSpPr>
        <p:spPr>
          <a:xfrm>
            <a:off x="1303800" y="4622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Demographic Analysis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1" name="Google Shape;351;p21"/>
          <p:cNvSpPr txBox="1"/>
          <p:nvPr>
            <p:ph idx="1" type="body"/>
          </p:nvPr>
        </p:nvSpPr>
        <p:spPr>
          <a:xfrm>
            <a:off x="1303800" y="1127850"/>
            <a:ext cx="7030500" cy="33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52" name="Google Shape;3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125" y="1576725"/>
            <a:ext cx="4175775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1552913"/>
            <a:ext cx="4314825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1"/>
          <p:cNvSpPr txBox="1"/>
          <p:nvPr/>
        </p:nvSpPr>
        <p:spPr>
          <a:xfrm>
            <a:off x="1150050" y="3996075"/>
            <a:ext cx="11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Age Group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5" name="Google Shape;355;p21"/>
          <p:cNvSpPr txBox="1"/>
          <p:nvPr/>
        </p:nvSpPr>
        <p:spPr>
          <a:xfrm>
            <a:off x="5009200" y="399607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Gender Distribution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