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 id="2147483662" r:id="rId7"/>
    <p:sldMasterId id="2147483663" r:id="rId8"/>
    <p:sldMasterId id="2147483664"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20" Type="http://schemas.openxmlformats.org/officeDocument/2006/relationships/slide" Target="slides/slide10.xml"/><Relationship Id="rId42" Type="http://schemas.openxmlformats.org/officeDocument/2006/relationships/slide" Target="slides/slide32.xml"/><Relationship Id="rId41" Type="http://schemas.openxmlformats.org/officeDocument/2006/relationships/slide" Target="slides/slide31.xml"/><Relationship Id="rId22" Type="http://schemas.openxmlformats.org/officeDocument/2006/relationships/slide" Target="slides/slide12.xml"/><Relationship Id="rId44" Type="http://schemas.openxmlformats.org/officeDocument/2006/relationships/slide" Target="slides/slide34.xml"/><Relationship Id="rId21" Type="http://schemas.openxmlformats.org/officeDocument/2006/relationships/slide" Target="slides/slide11.xml"/><Relationship Id="rId43" Type="http://schemas.openxmlformats.org/officeDocument/2006/relationships/slide" Target="slides/slide33.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9.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schemas.openxmlformats.org/officeDocument/2006/relationships/slide" Target="slides/slide25.xml"/><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37" Type="http://schemas.openxmlformats.org/officeDocument/2006/relationships/slide" Target="slides/slide27.xml"/><Relationship Id="rId14" Type="http://schemas.openxmlformats.org/officeDocument/2006/relationships/slide" Target="slides/slide4.xml"/><Relationship Id="rId36" Type="http://schemas.openxmlformats.org/officeDocument/2006/relationships/slide" Target="slides/slide26.xml"/><Relationship Id="rId17" Type="http://schemas.openxmlformats.org/officeDocument/2006/relationships/slide" Target="slides/slide7.xml"/><Relationship Id="rId39" Type="http://schemas.openxmlformats.org/officeDocument/2006/relationships/slide" Target="slides/slide29.xml"/><Relationship Id="rId16" Type="http://schemas.openxmlformats.org/officeDocument/2006/relationships/slide" Target="slides/slide6.xml"/><Relationship Id="rId38" Type="http://schemas.openxmlformats.org/officeDocument/2006/relationships/slide" Target="slides/slide28.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1" name="Google Shape;31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 David Blake read the chart without taking into account a key fact that wasn’t on the chart: the cost of not going to college has diminished even more. Than means, your prospects as a high school graduate are a lot worse than your prospects as a college graduate.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Another key piece of information is on the chart itself. Note the average yearly income a college grad can expect is about $45,000 in 2010. That’s per year. Over an average working lifetime (say, 43 years assuming retirement at age 65), that gives you an income of $45,000 * 43 = $1,935,000. Subtract that expensive college education ($95,000) and your net earnings are $1,840,000. Compare that to your average high school grad. They can expect to earn $1,300,000 over their lifetime (Source: The U.S. Department of Education). That’s quite a difference!</a:t>
            </a:r>
            <a:endParaRPr/>
          </a:p>
        </p:txBody>
      </p:sp>
      <p:sp>
        <p:nvSpPr>
          <p:cNvPr id="312" name="Google Shape;31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8" name="Google Shape;31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Does not add up to 100</a:t>
            </a:r>
            <a:endParaRPr/>
          </a:p>
        </p:txBody>
      </p:sp>
      <p:sp>
        <p:nvSpPr>
          <p:cNvPr id="319" name="Google Shape;319;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7" name="Shape 87"/>
        <p:cNvGrpSpPr/>
        <p:nvPr/>
      </p:nvGrpSpPr>
      <p:grpSpPr>
        <a:xfrm>
          <a:off x="0" y="0"/>
          <a:ext cx="0" cy="0"/>
          <a:chOff x="0" y="0"/>
          <a:chExt cx="0" cy="0"/>
        </a:xfrm>
      </p:grpSpPr>
      <p:sp>
        <p:nvSpPr>
          <p:cNvPr id="88" name="Google Shape;88;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 name="Google Shape;102;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8" name="Google Shape;28;p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 name="Google Shape;29;p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8" name="Shape 48"/>
        <p:cNvGrpSpPr/>
        <p:nvPr/>
      </p:nvGrpSpPr>
      <p:grpSpPr>
        <a:xfrm>
          <a:off x="0" y="0"/>
          <a:ext cx="0" cy="0"/>
          <a:chOff x="0" y="0"/>
          <a:chExt cx="0" cy="0"/>
        </a:xfrm>
      </p:grpSpPr>
      <p:sp>
        <p:nvSpPr>
          <p:cNvPr id="49" name="Google Shape;4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3"/>
          <p:cNvSpPr/>
          <p:nvPr>
            <p:ph idx="2" type="pic"/>
          </p:nvPr>
        </p:nvSpPr>
        <p:spPr>
          <a:xfrm>
            <a:off x="1792288" y="612775"/>
            <a:ext cx="5486400" cy="4114800"/>
          </a:xfrm>
          <a:prstGeom prst="rect">
            <a:avLst/>
          </a:prstGeom>
          <a:noFill/>
          <a:ln>
            <a:noFill/>
          </a:ln>
        </p:spPr>
      </p:sp>
      <p:sp>
        <p:nvSpPr>
          <p:cNvPr id="76" name="Google Shape;76;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7" name="Google Shape;7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cap="none" strike="noStrike">
                <a:solidFill>
                  <a:srgbClr val="FF0000"/>
                </a:solidFill>
                <a:latin typeface="Calibri"/>
                <a:ea typeface="Calibri"/>
                <a:cs typeface="Calibri"/>
                <a:sym typeface="Calibri"/>
              </a:rPr>
              <a:t>‹#›</a:t>
            </a:fld>
            <a:r>
              <a:rPr b="0" i="0" lang="en-US" sz="1800" u="none" cap="none" strike="noStrike">
                <a:solidFill>
                  <a:srgbClr val="FF0000"/>
                </a:solidFill>
                <a:latin typeface="Calibri"/>
                <a:ea typeface="Calibri"/>
                <a:cs typeface="Calibri"/>
                <a:sym typeface="Calibri"/>
              </a:rPr>
              <a:t>/32</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 name="Shape 41"/>
        <p:cNvGrpSpPr/>
        <p:nvPr/>
      </p:nvGrpSpPr>
      <p:grpSpPr>
        <a:xfrm>
          <a:off x="0" y="0"/>
          <a:ext cx="0" cy="0"/>
          <a:chOff x="0" y="0"/>
          <a:chExt cx="0" cy="0"/>
        </a:xfrm>
      </p:grpSpPr>
      <p:sp>
        <p:nvSpPr>
          <p:cNvPr id="42" name="Google Shape;42;p8"/>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a:solidFill>
                  <a:srgbClr val="FF0000"/>
                </a:solidFill>
                <a:latin typeface="Calibri"/>
                <a:ea typeface="Calibri"/>
                <a:cs typeface="Calibri"/>
                <a:sym typeface="Calibri"/>
              </a:rPr>
              <a:t>‹#›</a:t>
            </a:fld>
            <a:r>
              <a:rPr b="0" i="0" lang="en-US" sz="1800" u="none">
                <a:solidFill>
                  <a:srgbClr val="FF0000"/>
                </a:solidFill>
                <a:latin typeface="Calibri"/>
                <a:ea typeface="Calibri"/>
                <a:cs typeface="Calibri"/>
                <a:sym typeface="Calibri"/>
              </a:rPr>
              <a:t>/32</a:t>
            </a:r>
            <a:endParaRPr/>
          </a:p>
        </p:txBody>
      </p:sp>
      <p:sp>
        <p:nvSpPr>
          <p:cNvPr id="43" name="Google Shape;4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Google Shape;44;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2" name="Shape 52"/>
        <p:cNvGrpSpPr/>
        <p:nvPr/>
      </p:nvGrpSpPr>
      <p:grpSpPr>
        <a:xfrm>
          <a:off x="0" y="0"/>
          <a:ext cx="0" cy="0"/>
          <a:chOff x="0" y="0"/>
          <a:chExt cx="0" cy="0"/>
        </a:xfrm>
      </p:grpSpPr>
      <p:sp>
        <p:nvSpPr>
          <p:cNvPr id="53" name="Google Shape;53;p10"/>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a:solidFill>
                  <a:srgbClr val="FF0000"/>
                </a:solidFill>
                <a:latin typeface="Calibri"/>
                <a:ea typeface="Calibri"/>
                <a:cs typeface="Calibri"/>
                <a:sym typeface="Calibri"/>
              </a:rPr>
              <a:t>‹#›</a:t>
            </a:fld>
            <a:r>
              <a:rPr b="0" i="0" lang="en-US" sz="1800" u="none">
                <a:solidFill>
                  <a:srgbClr val="FF0000"/>
                </a:solidFill>
                <a:latin typeface="Calibri"/>
                <a:ea typeface="Calibri"/>
                <a:cs typeface="Calibri"/>
                <a:sym typeface="Calibri"/>
              </a:rPr>
              <a:t>/32</a:t>
            </a:r>
            <a:endParaRPr/>
          </a:p>
        </p:txBody>
      </p:sp>
      <p:sp>
        <p:nvSpPr>
          <p:cNvPr id="54" name="Google Shape;5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Google Shape;55;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2"/>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a:solidFill>
                  <a:srgbClr val="FF0000"/>
                </a:solidFill>
                <a:latin typeface="Calibri"/>
                <a:ea typeface="Calibri"/>
                <a:cs typeface="Calibri"/>
                <a:sym typeface="Calibri"/>
              </a:rPr>
              <a:t>‹#›</a:t>
            </a:fld>
            <a:r>
              <a:rPr b="0" i="0" lang="en-US" sz="1800" u="none">
                <a:solidFill>
                  <a:srgbClr val="FF0000"/>
                </a:solidFill>
                <a:latin typeface="Calibri"/>
                <a:ea typeface="Calibri"/>
                <a:cs typeface="Calibri"/>
                <a:sym typeface="Calibri"/>
              </a:rPr>
              <a:t>/32</a:t>
            </a:r>
            <a:endParaRPr/>
          </a:p>
        </p:txBody>
      </p:sp>
      <p:sp>
        <p:nvSpPr>
          <p:cNvPr id="68" name="Google Shape;6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Google Shape;69;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4"/>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a:solidFill>
                  <a:srgbClr val="FF0000"/>
                </a:solidFill>
                <a:latin typeface="Calibri"/>
                <a:ea typeface="Calibri"/>
                <a:cs typeface="Calibri"/>
                <a:sym typeface="Calibri"/>
              </a:rPr>
              <a:t>‹#›</a:t>
            </a:fld>
            <a:r>
              <a:rPr b="0" i="0" lang="en-US" sz="1800" u="none">
                <a:solidFill>
                  <a:srgbClr val="FF0000"/>
                </a:solidFill>
                <a:latin typeface="Calibri"/>
                <a:ea typeface="Calibri"/>
                <a:cs typeface="Calibri"/>
                <a:sym typeface="Calibri"/>
              </a:rPr>
              <a:t>/32</a:t>
            </a:r>
            <a:endParaRPr/>
          </a:p>
        </p:txBody>
      </p:sp>
      <p:sp>
        <p:nvSpPr>
          <p:cNvPr id="82" name="Google Shape;82;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Google Shape;83;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16"/>
          <p:cNvSpPr txBox="1"/>
          <p:nvPr/>
        </p:nvSpPr>
        <p:spPr>
          <a:xfrm>
            <a:off x="8305800" y="6400800"/>
            <a:ext cx="781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fld id="{00000000-1234-1234-1234-123412341234}" type="slidenum">
              <a:rPr b="0" i="0" lang="en-US" sz="1800" u="none">
                <a:solidFill>
                  <a:srgbClr val="FF0000"/>
                </a:solidFill>
                <a:latin typeface="Calibri"/>
                <a:ea typeface="Calibri"/>
                <a:cs typeface="Calibri"/>
                <a:sym typeface="Calibri"/>
              </a:rPr>
              <a:t>‹#›</a:t>
            </a:fld>
            <a:r>
              <a:rPr b="0" i="0" lang="en-US" sz="1800" u="none">
                <a:solidFill>
                  <a:srgbClr val="FF0000"/>
                </a:solidFill>
                <a:latin typeface="Calibri"/>
                <a:ea typeface="Calibri"/>
                <a:cs typeface="Calibri"/>
                <a:sym typeface="Calibri"/>
              </a:rPr>
              <a:t>/32</a:t>
            </a:r>
            <a:endParaRPr/>
          </a:p>
        </p:txBody>
      </p:sp>
      <p:sp>
        <p:nvSpPr>
          <p:cNvPr id="95" name="Google Shape;95;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FF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6" name="Google Shape;96;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youtube.com/watch?v=8lHvTKzfu8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hhs.gov/ohrp/archive/nurcod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 in Research</a:t>
            </a:r>
            <a:endParaRPr/>
          </a:p>
        </p:txBody>
      </p:sp>
      <p:sp>
        <p:nvSpPr>
          <p:cNvPr id="111" name="Google Shape;111;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solidFill>
                <a:srgbClr val="888888"/>
              </a:solidFill>
            </a:endParaRPr>
          </a:p>
        </p:txBody>
      </p:sp>
      <p:sp>
        <p:nvSpPr>
          <p:cNvPr id="112" name="Google Shape;112;p1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APA Guide</a:t>
            </a:r>
            <a:endParaRPr/>
          </a:p>
        </p:txBody>
      </p:sp>
      <p:sp>
        <p:nvSpPr>
          <p:cNvPr id="173" name="Google Shape;173;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researcher is obligated to protect participants from </a:t>
            </a:r>
            <a:r>
              <a:rPr b="0" i="0" lang="en-US" sz="3200" u="none">
                <a:solidFill>
                  <a:srgbClr val="FF0000"/>
                </a:solidFill>
                <a:latin typeface="Calibri"/>
                <a:ea typeface="Calibri"/>
                <a:cs typeface="Calibri"/>
                <a:sym typeface="Calibri"/>
              </a:rPr>
              <a:t>physical or psychological </a:t>
            </a:r>
            <a:r>
              <a:rPr b="0" i="0" lang="en-US" sz="3200" u="none">
                <a:solidFill>
                  <a:schemeClr val="dk1"/>
                </a:solidFill>
                <a:latin typeface="Calibri"/>
                <a:ea typeface="Calibri"/>
                <a:cs typeface="Calibri"/>
                <a:sym typeface="Calibri"/>
              </a:rPr>
              <a:t>harm.</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During or after a study, participants may feel increased anxiety, anger, lower self- esteem, or mild depression, especially in situations in which </a:t>
            </a:r>
            <a:r>
              <a:rPr b="0" i="0" lang="en-US" sz="3200" u="none">
                <a:solidFill>
                  <a:srgbClr val="3BEF50"/>
                </a:solidFill>
                <a:latin typeface="Calibri"/>
                <a:ea typeface="Calibri"/>
                <a:cs typeface="Calibri"/>
                <a:sym typeface="Calibri"/>
              </a:rPr>
              <a:t>they feel </a:t>
            </a:r>
            <a:r>
              <a:rPr b="0" i="0" lang="en-US" sz="3200" u="none">
                <a:solidFill>
                  <a:schemeClr val="dk1"/>
                </a:solidFill>
                <a:latin typeface="Calibri"/>
                <a:ea typeface="Calibri"/>
                <a:cs typeface="Calibri"/>
                <a:sym typeface="Calibri"/>
              </a:rPr>
              <a:t>they have been </a:t>
            </a:r>
            <a:r>
              <a:rPr b="0" i="0" lang="en-US" sz="3200" u="none">
                <a:solidFill>
                  <a:srgbClr val="FF0000"/>
                </a:solidFill>
                <a:latin typeface="Calibri"/>
                <a:ea typeface="Calibri"/>
                <a:cs typeface="Calibri"/>
                <a:sym typeface="Calibri"/>
              </a:rPr>
              <a:t>cheated, tricked, deceived, or insulted</a:t>
            </a:r>
            <a:r>
              <a:rPr b="0" i="0" lang="en-US" sz="3200" u="none">
                <a:solidFill>
                  <a:schemeClr val="dk1"/>
                </a:solidFill>
                <a:latin typeface="Calibri"/>
                <a:ea typeface="Calibri"/>
                <a:cs typeface="Calibri"/>
                <a:sym typeface="Calibri"/>
              </a:rPr>
              <a:t>.</a:t>
            </a:r>
            <a:endParaRPr/>
          </a:p>
        </p:txBody>
      </p:sp>
      <p:sp>
        <p:nvSpPr>
          <p:cNvPr id="174" name="Google Shape;174;p27"/>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Table 4.2 (APA guide)</a:t>
            </a:r>
            <a:endParaRPr/>
          </a:p>
        </p:txBody>
      </p:sp>
      <p:sp>
        <p:nvSpPr>
          <p:cNvPr id="180" name="Google Shape;180;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general concept of informed consent is that human participants should be given </a:t>
            </a:r>
            <a:r>
              <a:rPr b="0" i="0" lang="en-US" sz="3200" u="none">
                <a:solidFill>
                  <a:srgbClr val="FF0000"/>
                </a:solidFill>
                <a:latin typeface="Calibri"/>
                <a:ea typeface="Calibri"/>
                <a:cs typeface="Calibri"/>
                <a:sym typeface="Calibri"/>
              </a:rPr>
              <a:t>complete information </a:t>
            </a:r>
            <a:r>
              <a:rPr b="0" i="0" lang="en-US" sz="3200" u="none">
                <a:solidFill>
                  <a:schemeClr val="dk1"/>
                </a:solidFill>
                <a:latin typeface="Calibri"/>
                <a:ea typeface="Calibri"/>
                <a:cs typeface="Calibri"/>
                <a:sym typeface="Calibri"/>
              </a:rPr>
              <a:t>about the research and their roles in it </a:t>
            </a:r>
            <a:r>
              <a:rPr b="0" i="0" lang="en-US" sz="3200" u="none">
                <a:solidFill>
                  <a:srgbClr val="FF0000"/>
                </a:solidFill>
                <a:latin typeface="Calibri"/>
                <a:ea typeface="Calibri"/>
                <a:cs typeface="Calibri"/>
                <a:sym typeface="Calibri"/>
              </a:rPr>
              <a:t>before</a:t>
            </a:r>
            <a:r>
              <a:rPr b="0" i="0" lang="en-US" sz="3200" u="none">
                <a:solidFill>
                  <a:schemeClr val="dk1"/>
                </a:solidFill>
                <a:latin typeface="Calibri"/>
                <a:ea typeface="Calibri"/>
                <a:cs typeface="Calibri"/>
                <a:sym typeface="Calibri"/>
              </a:rPr>
              <a:t> </a:t>
            </a:r>
            <a:r>
              <a:rPr b="0" i="0" lang="en-US" sz="3200" u="none">
                <a:solidFill>
                  <a:srgbClr val="FF0000"/>
                </a:solidFill>
                <a:latin typeface="Calibri"/>
                <a:ea typeface="Calibri"/>
                <a:cs typeface="Calibri"/>
                <a:sym typeface="Calibri"/>
              </a:rPr>
              <a:t>agreeing</a:t>
            </a:r>
            <a:r>
              <a:rPr b="0" i="0" lang="en-US" sz="3200" u="none">
                <a:solidFill>
                  <a:schemeClr val="dk1"/>
                </a:solidFill>
                <a:latin typeface="Calibri"/>
                <a:ea typeface="Calibri"/>
                <a:cs typeface="Calibri"/>
                <a:sym typeface="Calibri"/>
              </a:rPr>
              <a:t> to participate.</a:t>
            </a:r>
            <a:endParaRPr/>
          </a:p>
        </p:txBody>
      </p:sp>
      <p:sp>
        <p:nvSpPr>
          <p:cNvPr id="181" name="Google Shape;181;p2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Clinical Equipoise</a:t>
            </a:r>
            <a:endParaRPr/>
          </a:p>
        </p:txBody>
      </p:sp>
      <p:sp>
        <p:nvSpPr>
          <p:cNvPr id="187" name="Google Shape;187;p2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Clinical Equipoise</a:t>
            </a:r>
            <a:endParaRPr/>
          </a:p>
        </p:txBody>
      </p:sp>
      <p:sp>
        <p:nvSpPr>
          <p:cNvPr id="193" name="Google Shape;193;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This means that a researcher can compare treatments when: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 there is </a:t>
            </a:r>
            <a:r>
              <a:rPr b="0" i="0" lang="en-US" sz="3200" u="none">
                <a:solidFill>
                  <a:srgbClr val="FF0000"/>
                </a:solidFill>
                <a:latin typeface="Calibri"/>
                <a:ea typeface="Calibri"/>
                <a:cs typeface="Calibri"/>
                <a:sym typeface="Calibri"/>
              </a:rPr>
              <a:t>honest uncertainty </a:t>
            </a:r>
            <a:r>
              <a:rPr b="0" i="0" lang="en-US" sz="3200" u="none">
                <a:solidFill>
                  <a:schemeClr val="dk1"/>
                </a:solidFill>
                <a:latin typeface="Calibri"/>
                <a:ea typeface="Calibri"/>
                <a:cs typeface="Calibri"/>
                <a:sym typeface="Calibri"/>
              </a:rPr>
              <a:t>about which treatment is best. </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 there is </a:t>
            </a:r>
            <a:r>
              <a:rPr b="0" i="0" lang="en-US" sz="3200" u="none">
                <a:solidFill>
                  <a:srgbClr val="FF0000"/>
                </a:solidFill>
                <a:latin typeface="Calibri"/>
                <a:ea typeface="Calibri"/>
                <a:cs typeface="Calibri"/>
                <a:sym typeface="Calibri"/>
              </a:rPr>
              <a:t>honest professional disagreement </a:t>
            </a:r>
            <a:r>
              <a:rPr b="0" i="0" lang="en-US" sz="3200" u="none">
                <a:solidFill>
                  <a:schemeClr val="dk1"/>
                </a:solidFill>
                <a:latin typeface="Calibri"/>
                <a:ea typeface="Calibri"/>
                <a:cs typeface="Calibri"/>
                <a:sym typeface="Calibri"/>
              </a:rPr>
              <a:t>among experts concerning which treatment is best.</a:t>
            </a:r>
            <a:endParaRPr/>
          </a:p>
        </p:txBody>
      </p:sp>
      <p:sp>
        <p:nvSpPr>
          <p:cNvPr id="194" name="Google Shape;194;p30"/>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Explain </a:t>
            </a:r>
            <a:r>
              <a:rPr b="0" i="0" lang="en-US" sz="4400" u="none">
                <a:solidFill>
                  <a:srgbClr val="0D0D0D"/>
                </a:solidFill>
                <a:latin typeface="Calibri"/>
                <a:ea typeface="Calibri"/>
                <a:cs typeface="Calibri"/>
                <a:sym typeface="Calibri"/>
              </a:rPr>
              <a:t>why</a:t>
            </a:r>
            <a:r>
              <a:rPr b="0" i="0" lang="en-US" sz="4400" u="none">
                <a:solidFill>
                  <a:srgbClr val="FF0000"/>
                </a:solidFill>
                <a:latin typeface="Calibri"/>
                <a:ea typeface="Calibri"/>
                <a:cs typeface="Calibri"/>
                <a:sym typeface="Calibri"/>
              </a:rPr>
              <a:t> and ensure understanding</a:t>
            </a:r>
            <a:endParaRPr/>
          </a:p>
        </p:txBody>
      </p:sp>
      <p:sp>
        <p:nvSpPr>
          <p:cNvPr id="200" name="Google Shape;200;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Researchers often tell participants exactly </a:t>
            </a:r>
            <a:r>
              <a:rPr b="0" i="0" lang="en-US" sz="3200" u="none">
                <a:solidFill>
                  <a:srgbClr val="FF0000"/>
                </a:solidFill>
                <a:latin typeface="Calibri"/>
                <a:ea typeface="Calibri"/>
                <a:cs typeface="Calibri"/>
                <a:sym typeface="Calibri"/>
              </a:rPr>
              <a:t>what</a:t>
            </a:r>
            <a:r>
              <a:rPr b="0" i="0" lang="en-US" sz="3200" u="none">
                <a:solidFill>
                  <a:schemeClr val="dk1"/>
                </a:solidFill>
                <a:latin typeface="Calibri"/>
                <a:ea typeface="Calibri"/>
                <a:cs typeface="Calibri"/>
                <a:sym typeface="Calibri"/>
              </a:rPr>
              <a:t> will be done in the study but do not explain </a:t>
            </a:r>
            <a:r>
              <a:rPr b="0" i="0" lang="en-US" sz="3200" u="none">
                <a:solidFill>
                  <a:srgbClr val="FF0000"/>
                </a:solidFill>
                <a:latin typeface="Calibri"/>
                <a:ea typeface="Calibri"/>
                <a:cs typeface="Calibri"/>
                <a:sym typeface="Calibri"/>
              </a:rPr>
              <a:t>why</a:t>
            </a:r>
            <a:r>
              <a:rPr b="0" i="0" lang="en-US" sz="3200" u="none">
                <a:solidFill>
                  <a:schemeClr val="dk1"/>
                </a:solidFill>
                <a:latin typeface="Calibri"/>
                <a:ea typeface="Calibri"/>
                <a:cs typeface="Calibri"/>
                <a:sym typeface="Calibri"/>
              </a:rPr>
              <a:t>.</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Simply telling participants about the research does not necessarily mean they are informed, especially in situations in which the participants may not be competent enough to </a:t>
            </a:r>
            <a:r>
              <a:rPr b="0" i="0" lang="en-US" sz="3200" u="none">
                <a:solidFill>
                  <a:srgbClr val="FF0000"/>
                </a:solidFill>
                <a:latin typeface="Calibri"/>
                <a:ea typeface="Calibri"/>
                <a:cs typeface="Calibri"/>
                <a:sym typeface="Calibri"/>
              </a:rPr>
              <a:t>understand</a:t>
            </a:r>
            <a:r>
              <a:rPr b="0" i="0" lang="en-US" sz="3200" u="none">
                <a:solidFill>
                  <a:schemeClr val="dk1"/>
                </a:solidFill>
                <a:latin typeface="Calibri"/>
                <a:ea typeface="Calibri"/>
                <a:cs typeface="Calibri"/>
                <a:sym typeface="Calibri"/>
              </a:rPr>
              <a:t>.</a:t>
            </a:r>
            <a:endParaRPr/>
          </a:p>
        </p:txBody>
      </p:sp>
      <p:sp>
        <p:nvSpPr>
          <p:cNvPr id="201" name="Google Shape;201;p31"/>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Voluntary Participation</a:t>
            </a:r>
            <a:endParaRPr/>
          </a:p>
        </p:txBody>
      </p:sp>
      <p:sp>
        <p:nvSpPr>
          <p:cNvPr id="207" name="Google Shape;207;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Participants </a:t>
            </a:r>
            <a:r>
              <a:rPr b="0" i="0" lang="en-US" sz="3200" u="none">
                <a:solidFill>
                  <a:srgbClr val="FF0000"/>
                </a:solidFill>
                <a:latin typeface="Calibri"/>
                <a:ea typeface="Calibri"/>
                <a:cs typeface="Calibri"/>
                <a:sym typeface="Calibri"/>
              </a:rPr>
              <a:t>may feel coerced </a:t>
            </a:r>
            <a:r>
              <a:rPr b="0" i="0" lang="en-US" sz="3200" u="none">
                <a:solidFill>
                  <a:schemeClr val="dk1"/>
                </a:solidFill>
                <a:latin typeface="Calibri"/>
                <a:ea typeface="Calibri"/>
                <a:cs typeface="Calibri"/>
                <a:sym typeface="Calibri"/>
              </a:rPr>
              <a:t>to participate or perceive that they have limited choice.</a:t>
            </a:r>
            <a:endParaRPr/>
          </a:p>
        </p:txBody>
      </p:sp>
      <p:sp>
        <p:nvSpPr>
          <p:cNvPr id="208" name="Google Shape;208;p32"/>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Deception</a:t>
            </a:r>
            <a:endParaRPr/>
          </a:p>
        </p:txBody>
      </p:sp>
      <p:sp>
        <p:nvSpPr>
          <p:cNvPr id="214" name="Google Shape;214;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FF0000"/>
              </a:buClr>
              <a:buSzPts val="3000"/>
              <a:buFont typeface="Arial"/>
              <a:buChar char="•"/>
            </a:pPr>
            <a:r>
              <a:rPr b="0" i="0" lang="en-US" sz="3000" u="none">
                <a:solidFill>
                  <a:srgbClr val="FF0000"/>
                </a:solidFill>
                <a:latin typeface="Calibri"/>
                <a:ea typeface="Calibri"/>
                <a:cs typeface="Calibri"/>
                <a:sym typeface="Calibri"/>
              </a:rPr>
              <a:t>Passive deception </a:t>
            </a:r>
            <a:r>
              <a:rPr b="0" i="0" lang="en-US" sz="3000" u="none">
                <a:solidFill>
                  <a:schemeClr val="dk1"/>
                </a:solidFill>
                <a:latin typeface="Calibri"/>
                <a:ea typeface="Calibri"/>
                <a:cs typeface="Calibri"/>
                <a:sym typeface="Calibri"/>
              </a:rPr>
              <a:t>( or omission) is the withholding or omitting of information; the researcher intentionally does not tell participants some information about the study. </a:t>
            </a:r>
            <a:endParaRPr/>
          </a:p>
          <a:p>
            <a:pPr indent="-342900" lvl="0" marL="342900" marR="0" rtl="0" algn="l">
              <a:lnSpc>
                <a:spcPct val="100000"/>
              </a:lnSpc>
              <a:spcBef>
                <a:spcPts val="600"/>
              </a:spcBef>
              <a:spcAft>
                <a:spcPts val="0"/>
              </a:spcAft>
              <a:buClr>
                <a:srgbClr val="FF0000"/>
              </a:buClr>
              <a:buSzPts val="3000"/>
              <a:buFont typeface="Arial"/>
              <a:buChar char="•"/>
            </a:pPr>
            <a:r>
              <a:rPr b="0" i="0" lang="en-US" sz="3000" u="none">
                <a:solidFill>
                  <a:srgbClr val="FF0000"/>
                </a:solidFill>
                <a:latin typeface="Calibri"/>
                <a:ea typeface="Calibri"/>
                <a:cs typeface="Calibri"/>
                <a:sym typeface="Calibri"/>
              </a:rPr>
              <a:t>Active deception </a:t>
            </a:r>
            <a:r>
              <a:rPr b="0" i="0" lang="en-US" sz="3000" u="none">
                <a:solidFill>
                  <a:schemeClr val="dk1"/>
                </a:solidFill>
                <a:latin typeface="Calibri"/>
                <a:ea typeface="Calibri"/>
                <a:cs typeface="Calibri"/>
                <a:sym typeface="Calibri"/>
              </a:rPr>
              <a:t>( or commission) is the presenting of </a:t>
            </a:r>
            <a:r>
              <a:rPr b="0" i="0" lang="en-US" sz="3000" u="none">
                <a:solidFill>
                  <a:srgbClr val="FF0000"/>
                </a:solidFill>
                <a:latin typeface="Calibri"/>
                <a:ea typeface="Calibri"/>
                <a:cs typeface="Calibri"/>
                <a:sym typeface="Calibri"/>
              </a:rPr>
              <a:t>misinformation</a:t>
            </a:r>
            <a:r>
              <a:rPr b="0" i="0" lang="en-US" sz="3000" u="none">
                <a:solidFill>
                  <a:schemeClr val="dk1"/>
                </a:solidFill>
                <a:latin typeface="Calibri"/>
                <a:ea typeface="Calibri"/>
                <a:cs typeface="Calibri"/>
                <a:sym typeface="Calibri"/>
              </a:rPr>
              <a:t> about the study to participants. The most common form of active deception is misleading participants about the specific purpose of the study.</a:t>
            </a:r>
            <a:endParaRPr/>
          </a:p>
        </p:txBody>
      </p:sp>
      <p:sp>
        <p:nvSpPr>
          <p:cNvPr id="215" name="Google Shape;215;p33"/>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Justified Deception</a:t>
            </a:r>
            <a:endParaRPr/>
          </a:p>
        </p:txBody>
      </p:sp>
      <p:sp>
        <p:nvSpPr>
          <p:cNvPr id="221" name="Google Shape;221;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deception must be justified in terms of some significant </a:t>
            </a:r>
            <a:r>
              <a:rPr b="0" i="0" lang="en-US" sz="3200" u="none">
                <a:solidFill>
                  <a:srgbClr val="FF0000"/>
                </a:solidFill>
                <a:latin typeface="Calibri"/>
                <a:ea typeface="Calibri"/>
                <a:cs typeface="Calibri"/>
                <a:sym typeface="Calibri"/>
              </a:rPr>
              <a:t>benefit</a:t>
            </a:r>
            <a:r>
              <a:rPr b="0" i="0" lang="en-US" sz="3200" u="none">
                <a:solidFill>
                  <a:schemeClr val="dk1"/>
                </a:solidFill>
                <a:latin typeface="Calibri"/>
                <a:ea typeface="Calibri"/>
                <a:cs typeface="Calibri"/>
                <a:sym typeface="Calibri"/>
              </a:rPr>
              <a:t> that </a:t>
            </a:r>
            <a:r>
              <a:rPr b="0" i="0" lang="en-US" sz="3200" u="none">
                <a:solidFill>
                  <a:srgbClr val="FF0000"/>
                </a:solidFill>
                <a:latin typeface="Calibri"/>
                <a:ea typeface="Calibri"/>
                <a:cs typeface="Calibri"/>
                <a:sym typeface="Calibri"/>
              </a:rPr>
              <a:t>outweighs</a:t>
            </a:r>
            <a:r>
              <a:rPr b="0" i="0" lang="en-US" sz="3200" u="none">
                <a:solidFill>
                  <a:schemeClr val="dk1"/>
                </a:solidFill>
                <a:latin typeface="Calibri"/>
                <a:ea typeface="Calibri"/>
                <a:cs typeface="Calibri"/>
                <a:sym typeface="Calibri"/>
              </a:rPr>
              <a:t> the </a:t>
            </a:r>
            <a:r>
              <a:rPr b="0" i="0" lang="en-US" sz="3200" u="none">
                <a:solidFill>
                  <a:srgbClr val="FF0000"/>
                </a:solidFill>
                <a:latin typeface="Calibri"/>
                <a:ea typeface="Calibri"/>
                <a:cs typeface="Calibri"/>
                <a:sym typeface="Calibri"/>
              </a:rPr>
              <a:t>risk</a:t>
            </a:r>
            <a:r>
              <a:rPr b="0" i="0" lang="en-US" sz="3200" u="none">
                <a:solidFill>
                  <a:schemeClr val="dk1"/>
                </a:solidFill>
                <a:latin typeface="Calibri"/>
                <a:ea typeface="Calibri"/>
                <a:cs typeface="Calibri"/>
                <a:sym typeface="Calibri"/>
              </a:rPr>
              <a:t> to the participants. The researcher must </a:t>
            </a:r>
            <a:r>
              <a:rPr b="0" i="0" lang="en-US" sz="3200" u="none">
                <a:solidFill>
                  <a:srgbClr val="FF0000"/>
                </a:solidFill>
                <a:latin typeface="Calibri"/>
                <a:ea typeface="Calibri"/>
                <a:cs typeface="Calibri"/>
                <a:sym typeface="Calibri"/>
              </a:rPr>
              <a:t>consider all alternatives </a:t>
            </a:r>
            <a:r>
              <a:rPr b="0" i="0" lang="en-US" sz="3200" u="none">
                <a:solidFill>
                  <a:schemeClr val="dk1"/>
                </a:solidFill>
                <a:latin typeface="Calibri"/>
                <a:ea typeface="Calibri"/>
                <a:cs typeface="Calibri"/>
                <a:sym typeface="Calibri"/>
              </a:rPr>
              <a:t>to deception and must justify the rejection of any alternative procedures.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22" name="Google Shape;222;p34"/>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Debriefing</a:t>
            </a:r>
            <a:endParaRPr/>
          </a:p>
        </p:txBody>
      </p:sp>
      <p:sp>
        <p:nvSpPr>
          <p:cNvPr id="228" name="Google Shape;228;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final point is that deceived participants must receive a </a:t>
            </a:r>
            <a:r>
              <a:rPr b="0" i="0" lang="en-US" sz="3200" u="none">
                <a:solidFill>
                  <a:srgbClr val="FF0000"/>
                </a:solidFill>
                <a:latin typeface="Calibri"/>
                <a:ea typeface="Calibri"/>
                <a:cs typeface="Calibri"/>
                <a:sym typeface="Calibri"/>
              </a:rPr>
              <a:t>debriefing</a:t>
            </a:r>
            <a:r>
              <a:rPr b="0" i="0" lang="en-US" sz="3200" u="none">
                <a:solidFill>
                  <a:schemeClr val="dk1"/>
                </a:solidFill>
                <a:latin typeface="Calibri"/>
                <a:ea typeface="Calibri"/>
                <a:cs typeface="Calibri"/>
                <a:sym typeface="Calibri"/>
              </a:rPr>
              <a:t> that provides a full description of the true purpose of the study, including the use and purpose of </a:t>
            </a:r>
            <a:r>
              <a:rPr b="0" i="0" lang="en-US" sz="3200" u="none">
                <a:solidFill>
                  <a:srgbClr val="FF0000"/>
                </a:solidFill>
                <a:latin typeface="Calibri"/>
                <a:ea typeface="Calibri"/>
                <a:cs typeface="Calibri"/>
                <a:sym typeface="Calibri"/>
              </a:rPr>
              <a:t>deception</a:t>
            </a:r>
            <a:r>
              <a:rPr b="0" i="0" lang="en-US" sz="3200" u="none">
                <a:solidFill>
                  <a:schemeClr val="dk1"/>
                </a:solidFill>
                <a:latin typeface="Calibri"/>
                <a:ea typeface="Calibri"/>
                <a:cs typeface="Calibri"/>
                <a:sym typeface="Calibri"/>
              </a:rPr>
              <a:t>, </a:t>
            </a:r>
            <a:r>
              <a:rPr b="0" i="0" lang="en-US" sz="3200" u="none">
                <a:solidFill>
                  <a:srgbClr val="FF0000"/>
                </a:solidFill>
                <a:latin typeface="Calibri"/>
                <a:ea typeface="Calibri"/>
                <a:cs typeface="Calibri"/>
                <a:sym typeface="Calibri"/>
              </a:rPr>
              <a:t>after</a:t>
            </a:r>
            <a:r>
              <a:rPr b="0" i="0" lang="en-US" sz="3200" u="none">
                <a:solidFill>
                  <a:schemeClr val="dk1"/>
                </a:solidFill>
                <a:latin typeface="Calibri"/>
                <a:ea typeface="Calibri"/>
                <a:cs typeface="Calibri"/>
                <a:sym typeface="Calibri"/>
              </a:rPr>
              <a:t> the study is completed.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Confidentiality</a:t>
            </a:r>
            <a:br>
              <a:rPr b="0" i="0" lang="en-US" sz="4400" u="none">
                <a:solidFill>
                  <a:srgbClr val="FF0000"/>
                </a:solidFill>
                <a:latin typeface="Calibri"/>
                <a:ea typeface="Calibri"/>
                <a:cs typeface="Calibri"/>
                <a:sym typeface="Calibri"/>
              </a:rPr>
            </a:br>
            <a:endParaRPr/>
          </a:p>
        </p:txBody>
      </p:sp>
      <p:sp>
        <p:nvSpPr>
          <p:cNvPr id="234" name="Google Shape;234;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The APA ethical guidelines require that researchers ensure the </a:t>
            </a:r>
            <a:r>
              <a:rPr b="0" i="0" lang="en-US" sz="3200" u="none">
                <a:solidFill>
                  <a:srgbClr val="FF0000"/>
                </a:solidFill>
                <a:latin typeface="Calibri"/>
                <a:ea typeface="Calibri"/>
                <a:cs typeface="Calibri"/>
                <a:sym typeface="Calibri"/>
              </a:rPr>
              <a:t>confidentiality</a:t>
            </a:r>
            <a:r>
              <a:rPr b="0" i="0" lang="en-US" sz="3200" u="none">
                <a:solidFill>
                  <a:schemeClr val="dk1"/>
                </a:solidFill>
                <a:latin typeface="Calibri"/>
                <a:ea typeface="Calibri"/>
                <a:cs typeface="Calibri"/>
                <a:sym typeface="Calibri"/>
              </a:rPr>
              <a:t> of their research participants.</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Ensuring that participants’ records are kept </a:t>
            </a:r>
            <a:r>
              <a:rPr b="0" i="0" lang="en-US" sz="3200" u="none">
                <a:solidFill>
                  <a:srgbClr val="FF0000"/>
                </a:solidFill>
                <a:latin typeface="Calibri"/>
                <a:ea typeface="Calibri"/>
                <a:cs typeface="Calibri"/>
                <a:sym typeface="Calibri"/>
              </a:rPr>
              <a:t>anonymous</a:t>
            </a:r>
            <a:r>
              <a:rPr b="0" i="0" lang="en-US" sz="3200" u="none">
                <a:solidFill>
                  <a:schemeClr val="dk1"/>
                </a:solidFill>
                <a:latin typeface="Calibri"/>
                <a:ea typeface="Calibri"/>
                <a:cs typeface="Calibri"/>
                <a:sym typeface="Calibri"/>
              </a:rPr>
              <a:t>.</a:t>
            </a:r>
            <a:endParaRPr/>
          </a:p>
        </p:txBody>
      </p:sp>
      <p:sp>
        <p:nvSpPr>
          <p:cNvPr id="235" name="Google Shape;235;p36"/>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a:t>
            </a:r>
            <a:endParaRPr/>
          </a:p>
        </p:txBody>
      </p:sp>
      <p:sp>
        <p:nvSpPr>
          <p:cNvPr id="118" name="Google Shape;118;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Research ethics concerns the responsibility of researchers to be </a:t>
            </a:r>
            <a:r>
              <a:rPr b="1" i="0" lang="en-US" sz="3200" u="none" cap="none" strike="noStrike">
                <a:solidFill>
                  <a:srgbClr val="558ED5"/>
                </a:solidFill>
                <a:latin typeface="Calibri"/>
                <a:ea typeface="Calibri"/>
                <a:cs typeface="Calibri"/>
                <a:sym typeface="Calibri"/>
              </a:rPr>
              <a:t>honest and respectful </a:t>
            </a:r>
            <a:r>
              <a:rPr b="0" i="0" lang="en-US" sz="3200" u="none" cap="none" strike="noStrike">
                <a:solidFill>
                  <a:srgbClr val="FF0000"/>
                </a:solidFill>
                <a:latin typeface="Calibri"/>
                <a:ea typeface="Calibri"/>
                <a:cs typeface="Calibri"/>
                <a:sym typeface="Calibri"/>
              </a:rPr>
              <a:t>to </a:t>
            </a:r>
            <a:r>
              <a:rPr b="1" i="0" lang="en-US" sz="3200" u="none" cap="none" strike="noStrike">
                <a:solidFill>
                  <a:srgbClr val="FF0000"/>
                </a:solidFill>
                <a:latin typeface="Calibri"/>
                <a:ea typeface="Calibri"/>
                <a:cs typeface="Calibri"/>
                <a:sym typeface="Calibri"/>
              </a:rPr>
              <a:t>all individuals</a:t>
            </a:r>
            <a:r>
              <a:rPr b="0" i="0" lang="en-US" sz="3200" u="none" cap="none" strike="noStrike">
                <a:solidFill>
                  <a:srgbClr val="FF0000"/>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who are affected by their research studies or their reports of the studies’ results.</a:t>
            </a:r>
            <a:endParaRPr/>
          </a:p>
        </p:txBody>
      </p:sp>
      <p:sp>
        <p:nvSpPr>
          <p:cNvPr id="119" name="Google Shape;119;p1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Institutional Review Board</a:t>
            </a:r>
            <a:endParaRPr/>
          </a:p>
        </p:txBody>
      </p:sp>
      <p:sp>
        <p:nvSpPr>
          <p:cNvPr id="241" name="Google Shape;241;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Each institution or agency is required to establish a committee called an Institutional Review Board (</a:t>
            </a:r>
            <a:r>
              <a:rPr b="0" i="0" lang="en-US" sz="3200" u="none">
                <a:solidFill>
                  <a:srgbClr val="FF0000"/>
                </a:solidFill>
                <a:latin typeface="Calibri"/>
                <a:ea typeface="Calibri"/>
                <a:cs typeface="Calibri"/>
                <a:sym typeface="Calibri"/>
              </a:rPr>
              <a:t> IRB</a:t>
            </a:r>
            <a:r>
              <a:rPr b="0" i="0" lang="en-US" sz="3200" u="none">
                <a:solidFill>
                  <a:schemeClr val="dk1"/>
                </a:solidFill>
                <a:latin typeface="Calibri"/>
                <a:ea typeface="Calibri"/>
                <a:cs typeface="Calibri"/>
                <a:sym typeface="Calibri"/>
              </a:rPr>
              <a:t>), which is composed of both scientists and nonscientists.</a:t>
            </a:r>
            <a:endParaRPr/>
          </a:p>
        </p:txBody>
      </p:sp>
      <p:sp>
        <p:nvSpPr>
          <p:cNvPr id="242" name="Google Shape;242;p37"/>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ETHICAL ISSUES AND SCIENTIFIC INTEGRITY</a:t>
            </a:r>
            <a:endParaRPr/>
          </a:p>
        </p:txBody>
      </p:sp>
      <p:sp>
        <p:nvSpPr>
          <p:cNvPr id="248" name="Google Shape;248;p38"/>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Reporting of Research </a:t>
            </a:r>
            <a:br>
              <a:rPr b="0" i="0" lang="en-US" sz="4400" u="none">
                <a:solidFill>
                  <a:srgbClr val="FF0000"/>
                </a:solidFill>
                <a:latin typeface="Calibri"/>
                <a:ea typeface="Calibri"/>
                <a:cs typeface="Calibri"/>
                <a:sym typeface="Calibri"/>
              </a:rPr>
            </a:br>
            <a:endParaRPr/>
          </a:p>
        </p:txBody>
      </p:sp>
      <p:sp>
        <p:nvSpPr>
          <p:cNvPr id="254" name="Google Shape;254;p39"/>
          <p:cNvSpPr txBox="1"/>
          <p:nvPr>
            <p:ph idx="1" type="body"/>
          </p:nvPr>
        </p:nvSpPr>
        <p:spPr>
          <a:xfrm>
            <a:off x="457200" y="1219200"/>
            <a:ext cx="8382000" cy="54864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Researchers </a:t>
            </a:r>
            <a:r>
              <a:rPr b="0" i="0" lang="en-US" sz="2400" u="none">
                <a:solidFill>
                  <a:srgbClr val="FF0000"/>
                </a:solidFill>
                <a:latin typeface="Calibri"/>
                <a:ea typeface="Calibri"/>
                <a:cs typeface="Calibri"/>
                <a:sym typeface="Calibri"/>
              </a:rPr>
              <a:t>do not fabricate data</a:t>
            </a:r>
            <a:r>
              <a:rPr b="0" i="0" lang="en-US" sz="2400" u="none">
                <a:solidFill>
                  <a:schemeClr val="dk1"/>
                </a:solidFill>
                <a:latin typeface="Calibri"/>
                <a:ea typeface="Calibri"/>
                <a:cs typeface="Calibri"/>
                <a:sym typeface="Calibri"/>
              </a:rPr>
              <a:t>. (They do not make false, deceptive, or fraudulent statements concerning their publications or research findings.) </a:t>
            </a:r>
            <a:endParaRPr/>
          </a:p>
          <a:p>
            <a:pPr indent="-361950" lvl="0" marL="51435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514350" lvl="0" marL="514350" marR="0" rtl="0" algn="l">
              <a:lnSpc>
                <a:spcPct val="100000"/>
              </a:lnSpc>
              <a:spcBef>
                <a:spcPts val="48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If they discover significant errors in their published data, they take reasonable steps to </a:t>
            </a:r>
            <a:r>
              <a:rPr b="0" i="0" lang="en-US" sz="2400" u="none">
                <a:solidFill>
                  <a:srgbClr val="FF0000"/>
                </a:solidFill>
                <a:latin typeface="Calibri"/>
                <a:ea typeface="Calibri"/>
                <a:cs typeface="Calibri"/>
                <a:sym typeface="Calibri"/>
              </a:rPr>
              <a:t>correct such errors </a:t>
            </a:r>
            <a:r>
              <a:rPr b="0" i="0" lang="en-US" sz="2400" u="none">
                <a:solidFill>
                  <a:schemeClr val="dk1"/>
                </a:solidFill>
                <a:latin typeface="Calibri"/>
                <a:ea typeface="Calibri"/>
                <a:cs typeface="Calibri"/>
                <a:sym typeface="Calibri"/>
              </a:rPr>
              <a:t>in a correction, re-traction, erratum, or other appropriate publication means. </a:t>
            </a:r>
            <a:endParaRPr/>
          </a:p>
          <a:p>
            <a:pPr indent="-361950" lvl="0" marL="51435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514350" lvl="0" marL="514350" marR="0" rtl="0" algn="l">
              <a:lnSpc>
                <a:spcPct val="100000"/>
              </a:lnSpc>
              <a:spcBef>
                <a:spcPts val="480"/>
              </a:spcBef>
              <a:spcAft>
                <a:spcPts val="0"/>
              </a:spcAft>
              <a:buClr>
                <a:schemeClr val="dk1"/>
              </a:buClr>
              <a:buSzPts val="2400"/>
              <a:buFont typeface="Arial"/>
              <a:buAutoNum type="alphaLcPeriod"/>
            </a:pPr>
            <a:r>
              <a:rPr b="0" i="0" lang="en-US" sz="2400" u="none">
                <a:solidFill>
                  <a:schemeClr val="dk1"/>
                </a:solidFill>
                <a:latin typeface="Calibri"/>
                <a:ea typeface="Calibri"/>
                <a:cs typeface="Calibri"/>
                <a:sym typeface="Calibri"/>
              </a:rPr>
              <a:t>They do not present portions of another’s work or data </a:t>
            </a:r>
            <a:r>
              <a:rPr b="0" i="0" lang="en-US" sz="2400" u="none">
                <a:solidFill>
                  <a:srgbClr val="FF0000"/>
                </a:solidFill>
                <a:latin typeface="Calibri"/>
                <a:ea typeface="Calibri"/>
                <a:cs typeface="Calibri"/>
                <a:sym typeface="Calibri"/>
              </a:rPr>
              <a:t>as their own</a:t>
            </a:r>
            <a:r>
              <a:rPr b="0" i="0" lang="en-US" sz="2400" u="none">
                <a:solidFill>
                  <a:schemeClr val="dk1"/>
                </a:solidFill>
                <a:latin typeface="Calibri"/>
                <a:ea typeface="Calibri"/>
                <a:cs typeface="Calibri"/>
                <a:sym typeface="Calibri"/>
              </a:rPr>
              <a:t>, even if the other work or data source is cited occasionally.</a:t>
            </a:r>
            <a:endParaRPr/>
          </a:p>
        </p:txBody>
      </p:sp>
      <p:sp>
        <p:nvSpPr>
          <p:cNvPr id="255" name="Google Shape;255;p39"/>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Error and fraud</a:t>
            </a:r>
            <a:endParaRPr/>
          </a:p>
        </p:txBody>
      </p:sp>
      <p:sp>
        <p:nvSpPr>
          <p:cNvPr id="261" name="Google Shape;261;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important to distinguish between error and fraud.</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Fraud, is an explicit effort to falsify or misrepresent data.</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sng">
                <a:solidFill>
                  <a:schemeClr val="hlink"/>
                </a:solidFill>
                <a:latin typeface="Calibri"/>
                <a:ea typeface="Calibri"/>
                <a:cs typeface="Calibri"/>
                <a:sym typeface="Calibri"/>
                <a:hlinkClick r:id="rId3"/>
              </a:rPr>
              <a:t>Watch the video</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Fredric Mishkin a full professor at Columbia Business School.</a:t>
            </a:r>
            <a:endParaRPr/>
          </a:p>
        </p:txBody>
      </p:sp>
      <p:sp>
        <p:nvSpPr>
          <p:cNvPr id="262" name="Google Shape;262;p40"/>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Safeguards Against Fraud</a:t>
            </a:r>
            <a:endParaRPr/>
          </a:p>
        </p:txBody>
      </p:sp>
      <p:sp>
        <p:nvSpPr>
          <p:cNvPr id="268" name="Google Shape;268;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Safeguards Against Fraud</a:t>
            </a:r>
            <a:endParaRPr/>
          </a:p>
        </p:txBody>
      </p:sp>
      <p:sp>
        <p:nvSpPr>
          <p:cNvPr id="274" name="Google Shape;274;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safeguard against fraud is </a:t>
            </a:r>
            <a:r>
              <a:rPr b="0" i="0" lang="en-US" sz="3200" u="none">
                <a:solidFill>
                  <a:srgbClr val="FF0000"/>
                </a:solidFill>
                <a:latin typeface="Calibri"/>
                <a:ea typeface="Calibri"/>
                <a:cs typeface="Calibri"/>
                <a:sym typeface="Calibri"/>
              </a:rPr>
              <a:t>peer review,</a:t>
            </a:r>
            <a:r>
              <a:rPr b="0" i="0" lang="en-US" sz="3200" u="none">
                <a:solidFill>
                  <a:schemeClr val="dk1"/>
                </a:solidFill>
                <a:latin typeface="Calibri"/>
                <a:ea typeface="Calibri"/>
                <a:cs typeface="Calibri"/>
                <a:sym typeface="Calibri"/>
              </a:rPr>
              <a:t> which takes place when a researcher submits a research article for publication.</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Calibri"/>
              <a:ea typeface="Calibri"/>
              <a:cs typeface="Calibri"/>
              <a:sym typeface="Calibri"/>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Calibri"/>
                <a:ea typeface="Calibri"/>
                <a:cs typeface="Calibri"/>
                <a:sym typeface="Calibri"/>
              </a:rPr>
              <a:t>Replication </a:t>
            </a:r>
            <a:r>
              <a:rPr b="0" i="0" lang="en-US" sz="3200" u="none">
                <a:solidFill>
                  <a:schemeClr val="dk1"/>
                </a:solidFill>
                <a:latin typeface="Calibri"/>
                <a:ea typeface="Calibri"/>
                <a:cs typeface="Calibri"/>
                <a:sym typeface="Calibri"/>
              </a:rPr>
              <a:t>is repetition of a research study using the same basic procedures used in the original to test the accuracy.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75" name="Google Shape;275;p42"/>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Plagiarism</a:t>
            </a:r>
            <a:endParaRPr/>
          </a:p>
        </p:txBody>
      </p:sp>
      <p:sp>
        <p:nvSpPr>
          <p:cNvPr id="281" name="Google Shape;281;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You can literally copy an entire paper word for word and present it as your own work or you can copy and paste passages from articles and sites found on the Internet.</a:t>
            </a:r>
            <a:endParaRPr/>
          </a:p>
        </p:txBody>
      </p:sp>
      <p:sp>
        <p:nvSpPr>
          <p:cNvPr id="282" name="Google Shape;282;p43"/>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288" name="Google Shape;288;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289" name="Google Shape;289;p44"/>
          <p:cNvPicPr preferRelativeResize="0"/>
          <p:nvPr/>
        </p:nvPicPr>
        <p:blipFill rotWithShape="1">
          <a:blip r:embed="rId3">
            <a:alphaModFix/>
          </a:blip>
          <a:srcRect b="0" l="0" r="0" t="0"/>
          <a:stretch/>
        </p:blipFill>
        <p:spPr>
          <a:xfrm>
            <a:off x="1233487" y="433387"/>
            <a:ext cx="6677025" cy="5991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What about</a:t>
            </a:r>
            <a:endParaRPr/>
          </a:p>
        </p:txBody>
      </p:sp>
      <p:sp>
        <p:nvSpPr>
          <p:cNvPr id="295" name="Google Shape;295;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You may be </a:t>
            </a:r>
            <a:r>
              <a:rPr b="0" i="0" lang="en-US" sz="3200" u="none">
                <a:solidFill>
                  <a:srgbClr val="FF0000"/>
                </a:solidFill>
                <a:latin typeface="Calibri"/>
                <a:ea typeface="Calibri"/>
                <a:cs typeface="Calibri"/>
                <a:sym typeface="Calibri"/>
              </a:rPr>
              <a:t>inspired by someone’s ideas </a:t>
            </a:r>
            <a:r>
              <a:rPr b="0" i="0" lang="en-US" sz="3200" u="none">
                <a:solidFill>
                  <a:schemeClr val="dk1"/>
                </a:solidFill>
                <a:latin typeface="Calibri"/>
                <a:ea typeface="Calibri"/>
                <a:cs typeface="Calibri"/>
                <a:sym typeface="Calibri"/>
              </a:rPr>
              <a:t>or influenced by the </a:t>
            </a:r>
            <a:r>
              <a:rPr b="0" i="0" lang="en-US" sz="3200" u="none">
                <a:solidFill>
                  <a:srgbClr val="FF0000"/>
                </a:solidFill>
                <a:latin typeface="Calibri"/>
                <a:ea typeface="Calibri"/>
                <a:cs typeface="Calibri"/>
                <a:sym typeface="Calibri"/>
              </a:rPr>
              <a:t>phrases</a:t>
            </a:r>
            <a:r>
              <a:rPr b="0" i="0" lang="en-US" sz="3200" u="none">
                <a:solidFill>
                  <a:schemeClr val="dk1"/>
                </a:solidFill>
                <a:latin typeface="Calibri"/>
                <a:ea typeface="Calibri"/>
                <a:cs typeface="Calibri"/>
                <a:sym typeface="Calibri"/>
              </a:rPr>
              <a:t> someone used to express a concept. </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Calibri"/>
                <a:ea typeface="Calibri"/>
                <a:cs typeface="Calibri"/>
                <a:sym typeface="Calibri"/>
              </a:rPr>
              <a:t>After working on a project for an extended time, it can become difficult to </a:t>
            </a:r>
            <a:r>
              <a:rPr b="0" i="1" lang="en-US" sz="1800" u="none">
                <a:solidFill>
                  <a:srgbClr val="FF0000"/>
                </a:solidFill>
                <a:latin typeface="Calibri"/>
                <a:ea typeface="Calibri"/>
                <a:cs typeface="Calibri"/>
                <a:sym typeface="Calibri"/>
              </a:rPr>
              <a:t>separate your own words </a:t>
            </a:r>
            <a:r>
              <a:rPr b="0" i="1" lang="en-US" sz="1800" u="none">
                <a:solidFill>
                  <a:schemeClr val="dk1"/>
                </a:solidFill>
                <a:latin typeface="Calibri"/>
                <a:ea typeface="Calibri"/>
                <a:cs typeface="Calibri"/>
                <a:sym typeface="Calibri"/>
              </a:rPr>
              <a:t>and ideas from those that come to you from outside sources. As a result, outside ideas and phrases can appear in your paper without appropriate citation.</a:t>
            </a:r>
            <a:endParaRPr/>
          </a:p>
        </p:txBody>
      </p:sp>
      <p:sp>
        <p:nvSpPr>
          <p:cNvPr id="296" name="Google Shape;296;p45"/>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Misleading graphs</a:t>
            </a:r>
            <a:endParaRPr/>
          </a:p>
        </p:txBody>
      </p:sp>
      <p:pic>
        <p:nvPicPr>
          <p:cNvPr descr="Image Source: http://cloudfront.mediamatters.org" id="302" name="Google Shape;302;p46"/>
          <p:cNvPicPr preferRelativeResize="0"/>
          <p:nvPr>
            <p:ph idx="1" type="body"/>
          </p:nvPr>
        </p:nvPicPr>
        <p:blipFill rotWithShape="1">
          <a:blip r:embed="rId3">
            <a:alphaModFix/>
          </a:blip>
          <a:srcRect b="0" l="0" r="0" t="0"/>
          <a:stretch/>
        </p:blipFill>
        <p:spPr>
          <a:xfrm>
            <a:off x="1866900" y="2227262"/>
            <a:ext cx="5410200" cy="3262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History</a:t>
            </a:r>
            <a:endParaRPr/>
          </a:p>
        </p:txBody>
      </p:sp>
      <p:sp>
        <p:nvSpPr>
          <p:cNvPr id="125" name="Google Shape;125;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Source: http://freethoughtblogs.com/lousycanuck/2011/12/14/im-better-at-graphs-than-fox-news/" id="308" name="Google Shape;308;p47"/>
          <p:cNvPicPr preferRelativeResize="0"/>
          <p:nvPr>
            <p:ph idx="1" type="body"/>
          </p:nvPr>
        </p:nvPicPr>
        <p:blipFill rotWithShape="1">
          <a:blip r:embed="rId3">
            <a:alphaModFix/>
          </a:blip>
          <a:srcRect b="0" l="0" r="0" t="0"/>
          <a:stretch/>
        </p:blipFill>
        <p:spPr>
          <a:xfrm>
            <a:off x="1862137" y="2290762"/>
            <a:ext cx="5419725" cy="3143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diminishing return" id="315" name="Google Shape;315;p48"/>
          <p:cNvPicPr preferRelativeResize="0"/>
          <p:nvPr>
            <p:ph idx="1" type="body"/>
          </p:nvPr>
        </p:nvPicPr>
        <p:blipFill rotWithShape="1">
          <a:blip r:embed="rId3">
            <a:alphaModFix/>
          </a:blip>
          <a:srcRect b="0" l="0" r="0" t="0"/>
          <a:stretch/>
        </p:blipFill>
        <p:spPr>
          <a:xfrm>
            <a:off x="2363787" y="2228850"/>
            <a:ext cx="4416425" cy="3257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pic>
        <p:nvPicPr>
          <p:cNvPr descr="Image: http://flowingdata.com/2009/11/26/fox-news-makes-the-best-pie-chart-ever/" id="322" name="Google Shape;322;p49"/>
          <p:cNvPicPr preferRelativeResize="0"/>
          <p:nvPr>
            <p:ph idx="1" type="body"/>
          </p:nvPr>
        </p:nvPicPr>
        <p:blipFill rotWithShape="1">
          <a:blip r:embed="rId3">
            <a:alphaModFix/>
          </a:blip>
          <a:srcRect b="0" l="0" r="0" t="0"/>
          <a:stretch/>
        </p:blipFill>
        <p:spPr>
          <a:xfrm>
            <a:off x="2614612" y="2390775"/>
            <a:ext cx="3914775" cy="29352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381000" y="609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And the Winner in the Misleading Graphs category is…</a:t>
            </a:r>
            <a:br>
              <a:rPr b="0" i="0" lang="en-US" sz="4400" u="none">
                <a:solidFill>
                  <a:srgbClr val="FF0000"/>
                </a:solidFill>
                <a:latin typeface="Calibri"/>
                <a:ea typeface="Calibri"/>
                <a:cs typeface="Calibri"/>
                <a:sym typeface="Calibri"/>
              </a:rPr>
            </a:br>
            <a:endParaRPr/>
          </a:p>
        </p:txBody>
      </p:sp>
      <p:pic>
        <p:nvPicPr>
          <p:cNvPr descr="Image: Media Matters" id="328" name="Google Shape;328;p50"/>
          <p:cNvPicPr preferRelativeResize="0"/>
          <p:nvPr>
            <p:ph idx="1" type="body"/>
          </p:nvPr>
        </p:nvPicPr>
        <p:blipFill rotWithShape="1">
          <a:blip r:embed="rId3">
            <a:alphaModFix/>
          </a:blip>
          <a:srcRect b="0" l="0" r="0" t="0"/>
          <a:stretch/>
        </p:blipFill>
        <p:spPr>
          <a:xfrm>
            <a:off x="2112962" y="2227262"/>
            <a:ext cx="4918075" cy="32623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rgbClr val="FF0000"/>
              </a:solidFill>
              <a:latin typeface="Calibri"/>
              <a:ea typeface="Calibri"/>
              <a:cs typeface="Calibri"/>
              <a:sym typeface="Calibri"/>
            </a:endParaRPr>
          </a:p>
        </p:txBody>
      </p:sp>
      <p:sp>
        <p:nvSpPr>
          <p:cNvPr id="334" name="Google Shape;334;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35" name="Google Shape;335;p51"/>
          <p:cNvPicPr preferRelativeResize="0"/>
          <p:nvPr/>
        </p:nvPicPr>
        <p:blipFill rotWithShape="1">
          <a:blip r:embed="rId3">
            <a:alphaModFix/>
          </a:blip>
          <a:srcRect b="0" l="0" r="0" t="0"/>
          <a:stretch/>
        </p:blipFill>
        <p:spPr>
          <a:xfrm>
            <a:off x="1147762" y="566737"/>
            <a:ext cx="6848475" cy="572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Unethical Examples</a:t>
            </a:r>
            <a:endParaRPr/>
          </a:p>
        </p:txBody>
      </p:sp>
      <p:sp>
        <p:nvSpPr>
          <p:cNvPr id="131" name="Google Shape;131;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Breaking and re-breaking of </a:t>
            </a:r>
            <a:r>
              <a:rPr b="0" i="0" lang="en-US" sz="2700" u="none">
                <a:solidFill>
                  <a:srgbClr val="FF0000"/>
                </a:solidFill>
                <a:latin typeface="Calibri"/>
                <a:ea typeface="Calibri"/>
                <a:cs typeface="Calibri"/>
                <a:sym typeface="Calibri"/>
              </a:rPr>
              <a:t>bones </a:t>
            </a:r>
            <a:r>
              <a:rPr b="0" i="0" lang="en-US" sz="2700" u="none">
                <a:solidFill>
                  <a:schemeClr val="dk1"/>
                </a:solidFill>
                <a:latin typeface="Calibri"/>
                <a:ea typeface="Calibri"/>
                <a:cs typeface="Calibri"/>
                <a:sym typeface="Calibri"/>
              </a:rPr>
              <a:t>( to see how many times they could be broken before healing failed to occur) </a:t>
            </a:r>
            <a:r>
              <a:rPr b="0" i="0" lang="en-US" sz="2700" u="none">
                <a:solidFill>
                  <a:srgbClr val="558ED5"/>
                </a:solidFill>
                <a:latin typeface="Calibri"/>
                <a:ea typeface="Calibri"/>
                <a:cs typeface="Calibri"/>
                <a:sym typeface="Calibri"/>
              </a:rPr>
              <a:t>Nazi</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Patients had been </a:t>
            </a:r>
            <a:r>
              <a:rPr b="0" i="0" lang="en-US" sz="2700" u="none">
                <a:solidFill>
                  <a:srgbClr val="FF0000"/>
                </a:solidFill>
                <a:latin typeface="Calibri"/>
                <a:ea typeface="Calibri"/>
                <a:cs typeface="Calibri"/>
                <a:sym typeface="Calibri"/>
              </a:rPr>
              <a:t>injected</a:t>
            </a:r>
            <a:r>
              <a:rPr b="0" i="0" lang="en-US" sz="2700" u="none">
                <a:solidFill>
                  <a:schemeClr val="dk1"/>
                </a:solidFill>
                <a:latin typeface="Calibri"/>
                <a:ea typeface="Calibri"/>
                <a:cs typeface="Calibri"/>
                <a:sym typeface="Calibri"/>
              </a:rPr>
              <a:t> with live cancer cells </a:t>
            </a:r>
            <a:r>
              <a:rPr b="0" i="0" lang="en-US" sz="2700" u="none">
                <a:solidFill>
                  <a:srgbClr val="558ED5"/>
                </a:solidFill>
                <a:latin typeface="Calibri"/>
                <a:ea typeface="Calibri"/>
                <a:cs typeface="Calibri"/>
                <a:sym typeface="Calibri"/>
              </a:rPr>
              <a:t>(Jewish Chronic Disease Hospital, NY, 1963)</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400 men had been </a:t>
            </a:r>
            <a:r>
              <a:rPr b="0" i="0" lang="en-US" sz="2700" u="none">
                <a:solidFill>
                  <a:srgbClr val="FF0000"/>
                </a:solidFill>
                <a:latin typeface="Calibri"/>
                <a:ea typeface="Calibri"/>
                <a:cs typeface="Calibri"/>
                <a:sym typeface="Calibri"/>
              </a:rPr>
              <a:t>left to suffer</a:t>
            </a:r>
            <a:r>
              <a:rPr b="0" i="0" lang="en-US" sz="2700" u="none">
                <a:solidFill>
                  <a:schemeClr val="dk1"/>
                </a:solidFill>
                <a:latin typeface="Calibri"/>
                <a:ea typeface="Calibri"/>
                <a:cs typeface="Calibri"/>
                <a:sym typeface="Calibri"/>
              </a:rPr>
              <a:t> with syphilis long after a cure ( penicillin) was available. (</a:t>
            </a:r>
            <a:r>
              <a:rPr b="0" i="0" lang="en-US" sz="2700" u="none">
                <a:solidFill>
                  <a:srgbClr val="558ED5"/>
                </a:solidFill>
                <a:latin typeface="Calibri"/>
                <a:ea typeface="Calibri"/>
                <a:cs typeface="Calibri"/>
                <a:sym typeface="Calibri"/>
              </a:rPr>
              <a:t>Tuskegee, Alabama, 1932-72</a:t>
            </a:r>
            <a:r>
              <a:rPr b="0" i="0" lang="en-US" sz="2700" u="none">
                <a:solidFill>
                  <a:schemeClr val="dk1"/>
                </a:solidFill>
                <a:latin typeface="Calibri"/>
                <a:ea typeface="Calibri"/>
                <a:cs typeface="Calibri"/>
                <a:sym typeface="Calibri"/>
              </a:rPr>
              <a:t>) </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Milgram’s study sustained no physical harm, they </a:t>
            </a:r>
            <a:r>
              <a:rPr b="0" i="0" lang="en-US" sz="2700" u="none">
                <a:solidFill>
                  <a:srgbClr val="FF0000"/>
                </a:solidFill>
                <a:latin typeface="Calibri"/>
                <a:ea typeface="Calibri"/>
                <a:cs typeface="Calibri"/>
                <a:sym typeface="Calibri"/>
              </a:rPr>
              <a:t>suffered shame </a:t>
            </a:r>
            <a:r>
              <a:rPr b="0" i="0" lang="en-US" sz="2700" u="none">
                <a:solidFill>
                  <a:schemeClr val="dk1"/>
                </a:solidFill>
                <a:latin typeface="Calibri"/>
                <a:ea typeface="Calibri"/>
                <a:cs typeface="Calibri"/>
                <a:sym typeface="Calibri"/>
              </a:rPr>
              <a:t>and embarrassment for having behaved inhumanely toward their fellow human beings.(</a:t>
            </a:r>
            <a:r>
              <a:rPr b="0" i="0" lang="en-US" sz="2700" u="none">
                <a:solidFill>
                  <a:srgbClr val="558ED5"/>
                </a:solidFill>
                <a:latin typeface="Calibri"/>
                <a:ea typeface="Calibri"/>
                <a:cs typeface="Calibri"/>
                <a:sym typeface="Calibri"/>
              </a:rPr>
              <a:t>1963</a:t>
            </a:r>
            <a:r>
              <a:rPr b="0" i="0" lang="en-US" sz="2700" u="none">
                <a:solidFill>
                  <a:schemeClr val="dk1"/>
                </a:solidFill>
                <a:latin typeface="Calibri"/>
                <a:ea typeface="Calibri"/>
                <a:cs typeface="Calibri"/>
                <a:sym typeface="Calibri"/>
              </a:rPr>
              <a:t>)</a:t>
            </a:r>
            <a:endParaRPr/>
          </a:p>
        </p:txBody>
      </p:sp>
      <p:sp>
        <p:nvSpPr>
          <p:cNvPr id="132" name="Google Shape;132;p21"/>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Milgram’s</a:t>
            </a:r>
            <a:endParaRPr/>
          </a:p>
        </p:txBody>
      </p:sp>
      <p:sp>
        <p:nvSpPr>
          <p:cNvPr id="138" name="Google Shape;13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Please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experiment requires that you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It is absolutely essential that you </a:t>
            </a:r>
            <a:r>
              <a:rPr b="0" i="1" lang="en-US" sz="1600" u="none">
                <a:solidFill>
                  <a:schemeClr val="dk1"/>
                </a:solidFill>
                <a:latin typeface="Calibri"/>
                <a:ea typeface="Calibri"/>
                <a:cs typeface="Calibri"/>
                <a:sym typeface="Calibri"/>
              </a:rPr>
              <a:t>continue</a:t>
            </a:r>
            <a:r>
              <a:rPr b="0" i="0" lang="en-US" sz="1600" u="none">
                <a:solidFill>
                  <a:schemeClr val="dk1"/>
                </a:solidFill>
                <a:latin typeface="Calibri"/>
                <a:ea typeface="Calibri"/>
                <a:cs typeface="Calibri"/>
                <a:sym typeface="Calibri"/>
              </a:rPr>
              <a:t>.</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You have no other choice, you </a:t>
            </a:r>
            <a:r>
              <a:rPr b="0" i="1" lang="en-US" sz="1600" u="none">
                <a:solidFill>
                  <a:schemeClr val="dk1"/>
                </a:solidFill>
                <a:latin typeface="Calibri"/>
                <a:ea typeface="Calibri"/>
                <a:cs typeface="Calibri"/>
                <a:sym typeface="Calibri"/>
              </a:rPr>
              <a:t>must</a:t>
            </a:r>
            <a:r>
              <a:rPr b="0" i="0" lang="en-US" sz="1600" u="none">
                <a:solidFill>
                  <a:schemeClr val="dk1"/>
                </a:solidFill>
                <a:latin typeface="Calibri"/>
                <a:ea typeface="Calibri"/>
                <a:cs typeface="Calibri"/>
                <a:sym typeface="Calibri"/>
              </a:rPr>
              <a:t> go on.</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pic>
        <p:nvPicPr>
          <p:cNvPr descr="File:Milgram Experiment v2.png" id="139" name="Google Shape;139;p22"/>
          <p:cNvPicPr preferRelativeResize="0"/>
          <p:nvPr/>
        </p:nvPicPr>
        <p:blipFill rotWithShape="1">
          <a:blip r:embed="rId3">
            <a:alphaModFix/>
          </a:blip>
          <a:srcRect b="0" l="0" r="0" t="0"/>
          <a:stretch/>
        </p:blipFill>
        <p:spPr>
          <a:xfrm>
            <a:off x="4572000" y="1152525"/>
            <a:ext cx="4495800" cy="570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Ethics Codes</a:t>
            </a:r>
            <a:endParaRPr/>
          </a:p>
        </p:txBody>
      </p:sp>
      <p:sp>
        <p:nvSpPr>
          <p:cNvPr id="146" name="Google Shape;146;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First Code</a:t>
            </a:r>
            <a:endParaRPr/>
          </a:p>
        </p:txBody>
      </p:sp>
      <p:sp>
        <p:nvSpPr>
          <p:cNvPr id="152" name="Google Shape;152;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sng">
                <a:solidFill>
                  <a:schemeClr val="hlink"/>
                </a:solidFill>
                <a:latin typeface="Calibri"/>
                <a:ea typeface="Calibri"/>
                <a:cs typeface="Calibri"/>
                <a:sym typeface="Calibri"/>
                <a:hlinkClick r:id="rId3"/>
              </a:rPr>
              <a:t>Nuremberg Code</a:t>
            </a:r>
            <a:r>
              <a:rPr b="0" i="0" lang="en-US" sz="3200" u="none">
                <a:solidFill>
                  <a:schemeClr val="dk1"/>
                </a:solidFill>
                <a:latin typeface="Calibri"/>
                <a:ea typeface="Calibri"/>
                <a:cs typeface="Calibri"/>
                <a:sym typeface="Calibri"/>
              </a:rPr>
              <a:t>, a set of 10 guidelines for the ethical treatment of human participants in research. </a:t>
            </a:r>
            <a:r>
              <a:rPr b="0" i="0" lang="en-US" sz="3200" u="none">
                <a:solidFill>
                  <a:srgbClr val="FF0000"/>
                </a:solidFill>
                <a:latin typeface="Calibri"/>
                <a:ea typeface="Calibri"/>
                <a:cs typeface="Calibri"/>
                <a:sym typeface="Calibri"/>
              </a:rPr>
              <a:t>1949</a:t>
            </a:r>
            <a:endParaRPr/>
          </a:p>
          <a:p>
            <a:pPr indent="-139700" lvl="0" marL="342900" marR="0" rtl="0" algn="l">
              <a:spcBef>
                <a:spcPts val="640"/>
              </a:spcBef>
              <a:spcAft>
                <a:spcPts val="0"/>
              </a:spcAft>
              <a:buClr>
                <a:schemeClr val="dk1"/>
              </a:buClr>
              <a:buSzPts val="3200"/>
              <a:buFont typeface="Arial"/>
              <a:buNone/>
            </a:pPr>
            <a:r>
              <a:t/>
            </a:r>
            <a:endParaRPr b="0" i="0" sz="3200" u="none">
              <a:solidFill>
                <a:srgbClr val="FF0000"/>
              </a:solidFill>
              <a:latin typeface="Calibri"/>
              <a:ea typeface="Calibri"/>
              <a:cs typeface="Calibri"/>
              <a:sym typeface="Calibri"/>
            </a:endParaRPr>
          </a:p>
        </p:txBody>
      </p:sp>
      <p:sp>
        <p:nvSpPr>
          <p:cNvPr id="153" name="Google Shape;153;p24"/>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Belmont Report</a:t>
            </a:r>
            <a:endParaRPr/>
          </a:p>
        </p:txBody>
      </p:sp>
      <p:sp>
        <p:nvSpPr>
          <p:cNvPr id="159" name="Google Shape;159;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25 years later</a:t>
            </a:r>
            <a:endParaRPr/>
          </a:p>
          <a:p>
            <a:pPr indent="-20320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National Research Act. 1974</a:t>
            </a:r>
            <a:endParaRPr/>
          </a:p>
          <a:p>
            <a:pPr indent="-20320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Belmont Report, 1979</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60" name="Google Shape;160;p25"/>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0" i="0" lang="en-US" sz="4400" u="none">
                <a:solidFill>
                  <a:srgbClr val="FF0000"/>
                </a:solidFill>
                <a:latin typeface="Calibri"/>
                <a:ea typeface="Calibri"/>
                <a:cs typeface="Calibri"/>
                <a:sym typeface="Calibri"/>
              </a:rPr>
              <a:t>The Belmont Report 1979</a:t>
            </a:r>
            <a:endParaRPr/>
          </a:p>
        </p:txBody>
      </p:sp>
      <p:sp>
        <p:nvSpPr>
          <p:cNvPr id="166" name="Google Shape;166;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( 1) Individuals </a:t>
            </a:r>
            <a:r>
              <a:rPr b="0" i="0" lang="en-US" sz="3200" u="none">
                <a:solidFill>
                  <a:srgbClr val="FF0000"/>
                </a:solidFill>
                <a:latin typeface="Calibri"/>
                <a:ea typeface="Calibri"/>
                <a:cs typeface="Calibri"/>
                <a:sym typeface="Calibri"/>
              </a:rPr>
              <a:t>should consent </a:t>
            </a:r>
            <a:r>
              <a:rPr b="0" i="0" lang="en-US" sz="3200" u="none">
                <a:solidFill>
                  <a:schemeClr val="dk1"/>
                </a:solidFill>
                <a:latin typeface="Calibri"/>
                <a:ea typeface="Calibri"/>
                <a:cs typeface="Calibri"/>
                <a:sym typeface="Calibri"/>
              </a:rPr>
              <a:t>to participate in studies and those who cannot give their consent, such as children, people with diminished abilities, and prisoners, need to be protected.</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( 2) The researcher </a:t>
            </a:r>
            <a:r>
              <a:rPr b="0" i="0" lang="en-US" sz="3200" u="none">
                <a:solidFill>
                  <a:srgbClr val="FF0000"/>
                </a:solidFill>
                <a:latin typeface="Calibri"/>
                <a:ea typeface="Calibri"/>
                <a:cs typeface="Calibri"/>
                <a:sym typeface="Calibri"/>
              </a:rPr>
              <a:t>not harm </a:t>
            </a:r>
            <a:r>
              <a:rPr b="0" i="0" lang="en-US" sz="3200" u="none">
                <a:solidFill>
                  <a:schemeClr val="dk1"/>
                </a:solidFill>
                <a:latin typeface="Calibri"/>
                <a:ea typeface="Calibri"/>
                <a:cs typeface="Calibri"/>
                <a:sym typeface="Calibri"/>
              </a:rPr>
              <a:t>the participants, minimize risks, and maximize possible benefits. </a:t>
            </a:r>
            <a:endParaRPr/>
          </a:p>
          <a:p>
            <a:pPr indent="0" lvl="0" marL="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( 3) </a:t>
            </a:r>
            <a:r>
              <a:rPr b="0" i="0" lang="en-US" sz="3200" u="none">
                <a:solidFill>
                  <a:srgbClr val="FF0000"/>
                </a:solidFill>
                <a:latin typeface="Calibri"/>
                <a:ea typeface="Calibri"/>
                <a:cs typeface="Calibri"/>
                <a:sym typeface="Calibri"/>
              </a:rPr>
              <a:t>fairness</a:t>
            </a:r>
            <a:r>
              <a:rPr b="0" i="0" lang="en-US" sz="3200" u="none">
                <a:solidFill>
                  <a:schemeClr val="dk1"/>
                </a:solidFill>
                <a:latin typeface="Calibri"/>
                <a:ea typeface="Calibri"/>
                <a:cs typeface="Calibri"/>
                <a:sym typeface="Calibri"/>
              </a:rPr>
              <a:t> in procedures for </a:t>
            </a:r>
            <a:r>
              <a:rPr b="0" i="0" lang="en-US" sz="3200" u="none">
                <a:solidFill>
                  <a:srgbClr val="FF0000"/>
                </a:solidFill>
                <a:latin typeface="Calibri"/>
                <a:ea typeface="Calibri"/>
                <a:cs typeface="Calibri"/>
                <a:sym typeface="Calibri"/>
              </a:rPr>
              <a:t>selecting</a:t>
            </a:r>
            <a:r>
              <a:rPr b="0" i="0" lang="en-US" sz="3200" u="none">
                <a:solidFill>
                  <a:schemeClr val="dk1"/>
                </a:solidFill>
                <a:latin typeface="Calibri"/>
                <a:ea typeface="Calibri"/>
                <a:cs typeface="Calibri"/>
                <a:sym typeface="Calibri"/>
              </a:rPr>
              <a:t> participants.</a:t>
            </a:r>
            <a:endParaRPr/>
          </a:p>
        </p:txBody>
      </p:sp>
      <p:sp>
        <p:nvSpPr>
          <p:cNvPr id="167" name="Google Shape;167;p26"/>
          <p:cNvSpPr txBox="1"/>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