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81" r:id="rId2"/>
    <p:sldId id="263" r:id="rId3"/>
    <p:sldId id="284" r:id="rId4"/>
    <p:sldId id="264" r:id="rId5"/>
    <p:sldId id="285" r:id="rId6"/>
    <p:sldId id="265" r:id="rId7"/>
    <p:sldId id="266" r:id="rId8"/>
    <p:sldId id="267" r:id="rId9"/>
    <p:sldId id="287" r:id="rId10"/>
    <p:sldId id="279" r:id="rId11"/>
    <p:sldId id="268" r:id="rId12"/>
    <p:sldId id="269" r:id="rId13"/>
    <p:sldId id="270" r:id="rId14"/>
    <p:sldId id="259" r:id="rId15"/>
    <p:sldId id="260" r:id="rId16"/>
    <p:sldId id="261" r:id="rId17"/>
    <p:sldId id="262" r:id="rId18"/>
    <p:sldId id="271" r:id="rId19"/>
    <p:sldId id="288" r:id="rId20"/>
    <p:sldId id="289" r:id="rId21"/>
    <p:sldId id="290" r:id="rId22"/>
    <p:sldId id="286" r:id="rId23"/>
    <p:sldId id="282" r:id="rId24"/>
    <p:sldId id="275" r:id="rId25"/>
    <p:sldId id="276" r:id="rId26"/>
    <p:sldId id="277" r:id="rId27"/>
    <p:sldId id="280" r:id="rId28"/>
    <p:sldId id="278" r:id="rId29"/>
    <p:sldId id="283" r:id="rId30"/>
  </p:sldIdLst>
  <p:sldSz cx="13716000" cy="9144000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1pPr>
    <a:lvl2pPr marL="652463" indent="-195263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2pPr>
    <a:lvl3pPr marL="1304925" indent="-390525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3pPr>
    <a:lvl4pPr marL="1958975" indent="-587375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4pPr>
    <a:lvl5pPr marL="2611438" indent="-782638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0">
          <p15:clr>
            <a:srgbClr val="A4A3A4"/>
          </p15:clr>
        </p15:guide>
        <p15:guide id="2" pos="19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-456" y="-108"/>
      </p:cViewPr>
      <p:guideLst>
        <p:guide orient="horz" pos="1530"/>
        <p:guide pos="19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26">
            <a:extLst>
              <a:ext uri="{FF2B5EF4-FFF2-40B4-BE49-F238E27FC236}">
                <a16:creationId xmlns:a16="http://schemas.microsoft.com/office/drawing/2014/main" id="{2E66EB7C-6AEC-4001-BF73-D1A77D7AAB4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70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128" tIns="44064" rIns="88128" bIns="44064" numCol="1" anchor="t" anchorCtr="0" compatLnSpc="1">
            <a:prstTxWarp prst="textNoShape">
              <a:avLst/>
            </a:prstTxWarp>
          </a:bodyPr>
          <a:lstStyle>
            <a:lvl1pPr defTabSz="881063" eaLnBrk="0" hangingPunct="0">
              <a:defRPr sz="12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1027">
            <a:extLst>
              <a:ext uri="{FF2B5EF4-FFF2-40B4-BE49-F238E27FC236}">
                <a16:creationId xmlns:a16="http://schemas.microsoft.com/office/drawing/2014/main" id="{B6E0FD4F-8B3D-4A36-A581-053F772B074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3350" y="0"/>
            <a:ext cx="30670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128" tIns="44064" rIns="88128" bIns="44064" numCol="1" anchor="t" anchorCtr="0" compatLnSpc="1">
            <a:prstTxWarp prst="textNoShape">
              <a:avLst/>
            </a:prstTxWarp>
          </a:bodyPr>
          <a:lstStyle>
            <a:lvl1pPr algn="r" defTabSz="881063" eaLnBrk="0" hangingPunct="0">
              <a:defRPr sz="12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1028">
            <a:extLst>
              <a:ext uri="{FF2B5EF4-FFF2-40B4-BE49-F238E27FC236}">
                <a16:creationId xmlns:a16="http://schemas.microsoft.com/office/drawing/2014/main" id="{94848D0B-7D23-4632-94FF-B3CD82CE852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30670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128" tIns="44064" rIns="88128" bIns="44064" numCol="1" anchor="b" anchorCtr="0" compatLnSpc="1">
            <a:prstTxWarp prst="textNoShape">
              <a:avLst/>
            </a:prstTxWarp>
          </a:bodyPr>
          <a:lstStyle>
            <a:lvl1pPr defTabSz="881063" eaLnBrk="0" hangingPunct="0">
              <a:defRPr sz="12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1029">
            <a:extLst>
              <a:ext uri="{FF2B5EF4-FFF2-40B4-BE49-F238E27FC236}">
                <a16:creationId xmlns:a16="http://schemas.microsoft.com/office/drawing/2014/main" id="{A591E954-BE38-4DB4-8F37-9070C7E6722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3350" y="8853488"/>
            <a:ext cx="30670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128" tIns="44064" rIns="88128" bIns="44064" numCol="1" anchor="b" anchorCtr="0" compatLnSpc="1">
            <a:prstTxWarp prst="textNoShape">
              <a:avLst/>
            </a:prstTxWarp>
          </a:bodyPr>
          <a:lstStyle>
            <a:lvl1pPr algn="r" defTabSz="881063" eaLnBrk="0" hangingPunct="0">
              <a:defRPr sz="1200">
                <a:latin typeface="Helvetica" panose="020B0604020202020204" pitchFamily="34" charset="0"/>
              </a:defRPr>
            </a:lvl1pPr>
          </a:lstStyle>
          <a:p>
            <a:fld id="{8D18E3E2-79D4-40EA-873E-D2E37ADDB4E9}" type="slidenum">
              <a:rPr lang="en-US" altLang="ar-SA"/>
              <a:pPr/>
              <a:t>‹#›</a:t>
            </a:fld>
            <a:endParaRPr lang="en-US" alt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4A811BA8-D508-49EA-BB6B-033E237C7D8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0" tIns="46509" rIns="93020" bIns="46509" numCol="1" anchor="ctr" anchorCtr="0" compatLnSpc="1">
            <a:prstTxWarp prst="textNoShape">
              <a:avLst/>
            </a:prstTxWarp>
          </a:bodyPr>
          <a:lstStyle>
            <a:lvl1pPr defTabSz="930275" eaLnBrk="0" hangingPunct="0">
              <a:defRPr sz="13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BBA7D2F3-716B-404B-8DD3-1107BC725A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0" tIns="46509" rIns="93020" bIns="46509" numCol="1" anchor="ctr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3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B2E1F2E3-F864-46BF-A1D3-7A9E3E80010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0" y="696913"/>
            <a:ext cx="521970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3D35C1F0-71F7-428A-9FFE-38C4B98495F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0" tIns="46509" rIns="93020" bIns="465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6326" name="Rectangle 6">
            <a:extLst>
              <a:ext uri="{FF2B5EF4-FFF2-40B4-BE49-F238E27FC236}">
                <a16:creationId xmlns:a16="http://schemas.microsoft.com/office/drawing/2014/main" id="{42A99B5D-C8F1-4EE4-BB58-5F4B4220A0F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0" tIns="46509" rIns="93020" bIns="46509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3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7" name="Rectangle 7">
            <a:extLst>
              <a:ext uri="{FF2B5EF4-FFF2-40B4-BE49-F238E27FC236}">
                <a16:creationId xmlns:a16="http://schemas.microsoft.com/office/drawing/2014/main" id="{7107EAE3-0BD2-4993-8043-3DD83FF24A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0" tIns="46509" rIns="93020" bIns="46509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300">
                <a:latin typeface="Helvetica" panose="020B0604020202020204" pitchFamily="34" charset="0"/>
              </a:defRPr>
            </a:lvl1pPr>
          </a:lstStyle>
          <a:p>
            <a:fld id="{572DB12E-605E-4FED-A8B4-B708DBD34AB7}" type="slidenum">
              <a:rPr lang="en-US" altLang="ar-SA"/>
              <a:pPr/>
              <a:t>‹#›</a:t>
            </a:fld>
            <a:endParaRPr lang="en-US" alt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6524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9589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8838EDAA-5416-49CF-AEF9-7FEFAAA012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5867603-E327-4184-A11E-BA963E94D68E}" type="slidenum">
              <a:rPr lang="en-US" altLang="ar-SA" sz="1300">
                <a:latin typeface="Helvetica" panose="020B0604020202020204" pitchFamily="34" charset="0"/>
              </a:rPr>
              <a:pPr/>
              <a:t>1</a:t>
            </a:fld>
            <a:endParaRPr lang="en-US" altLang="ar-SA" sz="1300">
              <a:latin typeface="Helvetica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EF477CA0-04F5-4729-B823-B58A19A983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98EBB96F-AA59-48FF-9D27-6DAAB57B5E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SA" altLang="ar-SA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536654C7-66FB-4226-99CB-9532E97D05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1ECD82B2-0538-4018-A79A-29A9AA33DE3C}" type="slidenum">
              <a:rPr lang="en-US" altLang="ar-SA" sz="1300">
                <a:latin typeface="Helvetica" panose="020B0604020202020204" pitchFamily="34" charset="0"/>
              </a:rPr>
              <a:pPr/>
              <a:t>11</a:t>
            </a:fld>
            <a:endParaRPr lang="en-US" altLang="ar-SA" sz="1300">
              <a:latin typeface="Helvetica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782D59D6-9DF9-4B01-A4EF-F5E2095A86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86DB1276-F189-420B-A8C9-0535CC5414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SA" altLang="ar-SA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EC56FA74-B3A1-4681-BC09-3205D58B7D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654599AA-9028-4554-9BE0-0E4642AA7CE3}" type="slidenum">
              <a:rPr lang="en-US" altLang="ar-SA" sz="1300">
                <a:latin typeface="Helvetica" panose="020B0604020202020204" pitchFamily="34" charset="0"/>
              </a:rPr>
              <a:pPr/>
              <a:t>12</a:t>
            </a:fld>
            <a:endParaRPr lang="en-US" altLang="ar-SA" sz="1300">
              <a:latin typeface="Helvetica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394559E1-799B-41B2-9913-56C53E7836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D3EC8CD7-32BD-4233-8E56-EE7A6C4FB5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SA" altLang="ar-SA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F7FC9227-F0F4-47BB-8C60-7ECAD2125C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C46737D-89A9-4BD6-92C9-609779C6C021}" type="slidenum">
              <a:rPr lang="en-US" altLang="ar-SA" sz="1300">
                <a:latin typeface="Helvetica" panose="020B0604020202020204" pitchFamily="34" charset="0"/>
              </a:rPr>
              <a:pPr/>
              <a:t>13</a:t>
            </a:fld>
            <a:endParaRPr lang="en-US" altLang="ar-SA" sz="1300">
              <a:latin typeface="Helvetica" panose="020B060402020202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E99546BE-B61F-496D-9DEB-275E358BC1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1E9208B6-195D-492A-92E1-B890DD5058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SA" altLang="ar-SA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ED8FCBB2-BA44-4EFA-9BDA-E9375DF302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9E92DCE9-8D2C-4D05-8242-330F3E89C348}" type="slidenum">
              <a:rPr lang="en-US" altLang="ar-SA" sz="1300">
                <a:latin typeface="Helvetica" panose="020B0604020202020204" pitchFamily="34" charset="0"/>
              </a:rPr>
              <a:pPr/>
              <a:t>14</a:t>
            </a:fld>
            <a:endParaRPr lang="en-US" altLang="ar-SA" sz="1300">
              <a:latin typeface="Helvetica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C06B9D75-4264-414C-AB19-684B3D6697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D0E7C05-EF1B-4580-ABA6-D00D120F5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SA" altLang="ar-SA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BFA075E7-45BC-4497-BA3C-0430819BC1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BB962B62-7BCE-4192-8FBD-977F623E51E3}" type="slidenum">
              <a:rPr lang="en-US" altLang="ar-SA" sz="1300">
                <a:latin typeface="Helvetica" panose="020B0604020202020204" pitchFamily="34" charset="0"/>
              </a:rPr>
              <a:pPr/>
              <a:t>15</a:t>
            </a:fld>
            <a:endParaRPr lang="en-US" altLang="ar-SA" sz="1300">
              <a:latin typeface="Helvetica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7128D1FA-6551-4E64-8D2E-6FB85F092B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9868F6EA-3CFC-49BE-8AA4-6805134686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SA" altLang="ar-SA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2F07721A-3F2F-49C1-909F-A833CC6EFF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3955E517-7FCB-4C27-905D-92E3973CC64B}" type="slidenum">
              <a:rPr lang="en-US" altLang="ar-SA" sz="1300">
                <a:latin typeface="Helvetica" panose="020B0604020202020204" pitchFamily="34" charset="0"/>
              </a:rPr>
              <a:pPr/>
              <a:t>16</a:t>
            </a:fld>
            <a:endParaRPr lang="en-US" altLang="ar-SA" sz="1300">
              <a:latin typeface="Helvetica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9871E6F2-2E62-4276-8004-73EC953FA2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12B26CE2-254C-4859-BD95-CE5A742E2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SA" altLang="ar-SA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1677C05C-307A-49CB-A510-DD6937A08C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7AA497AD-9144-4000-970C-F3C7C2AF32D9}" type="slidenum">
              <a:rPr lang="en-US" altLang="ar-SA" sz="1300">
                <a:latin typeface="Helvetica" panose="020B0604020202020204" pitchFamily="34" charset="0"/>
              </a:rPr>
              <a:pPr/>
              <a:t>17</a:t>
            </a:fld>
            <a:endParaRPr lang="en-US" altLang="ar-SA" sz="1300">
              <a:latin typeface="Helvetica" panose="020B060402020202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861CA399-4A6D-4535-9E9D-EB74CFFAAD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573768FB-CAE6-42AF-AA46-A28113E35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SA" altLang="ar-SA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7EEDF38A-1644-4D78-9B6B-DC7FBEBB91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1637545-5136-4F5F-A02E-0A52FA453107}" type="slidenum">
              <a:rPr lang="en-US" altLang="ar-SA" sz="1300">
                <a:latin typeface="Helvetica" panose="020B0604020202020204" pitchFamily="34" charset="0"/>
              </a:rPr>
              <a:pPr/>
              <a:t>18</a:t>
            </a:fld>
            <a:endParaRPr lang="en-US" altLang="ar-SA" sz="1300">
              <a:latin typeface="Helvetica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69256166-CB42-4C2C-84E9-8B4F04D26F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46E4D5D6-D2A7-433E-9DDB-E2830439EE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SA" altLang="ar-SA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02B880E1-8095-4A4F-A63D-B279A3B358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9AA9246C-8A5A-47C9-9662-8A0C98D51E71}" type="slidenum">
              <a:rPr lang="en-US" altLang="ar-SA" sz="1300">
                <a:latin typeface="Helvetica" panose="020B0604020202020204" pitchFamily="34" charset="0"/>
              </a:rPr>
              <a:pPr/>
              <a:t>22</a:t>
            </a:fld>
            <a:endParaRPr lang="en-US" altLang="ar-SA" sz="1300">
              <a:latin typeface="Helvetica" panose="020B060402020202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DACBEA9E-3FBB-43DE-A9D6-483684123E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085BE3A5-A939-4480-A67A-70AF661575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SA" altLang="ar-SA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2F02A34D-9EA9-4C44-854A-FBFB3CF066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96F2A4A4-288B-4EF1-9A04-4B90CC89A03E}" type="slidenum">
              <a:rPr lang="en-US" altLang="ar-SA" sz="1300">
                <a:latin typeface="Helvetica" panose="020B0604020202020204" pitchFamily="34" charset="0"/>
              </a:rPr>
              <a:pPr/>
              <a:t>23</a:t>
            </a:fld>
            <a:endParaRPr lang="en-US" altLang="ar-SA" sz="1300">
              <a:latin typeface="Helvetica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ABEB327D-A6A5-4009-AD16-03E338D7BC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0FD57ECB-4F2C-4390-8F7E-0B6610A90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SA" altLang="ar-SA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F4C72CFB-8061-4E1D-84E3-87EDD481B1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55828EB7-0AD7-470D-9CC9-3B793F5D3F61}" type="slidenum">
              <a:rPr lang="en-US" altLang="ar-SA" sz="1300">
                <a:latin typeface="Helvetica" panose="020B0604020202020204" pitchFamily="34" charset="0"/>
              </a:rPr>
              <a:pPr/>
              <a:t>2</a:t>
            </a:fld>
            <a:endParaRPr lang="en-US" altLang="ar-SA" sz="1300">
              <a:latin typeface="Helvetica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049586DC-043F-4664-87D6-71A31FCC4C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74C0CBD0-AEDF-45D5-9522-E3EAADF3E4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SA" altLang="ar-SA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2D45621A-4E72-4625-A597-9C5BDA0625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CBDD9DAA-BAB9-4CEE-BF5A-311EEF4798C5}" type="slidenum">
              <a:rPr lang="en-US" altLang="ar-SA" sz="1300">
                <a:latin typeface="Helvetica" panose="020B0604020202020204" pitchFamily="34" charset="0"/>
              </a:rPr>
              <a:pPr/>
              <a:t>24</a:t>
            </a:fld>
            <a:endParaRPr lang="en-US" altLang="ar-SA" sz="1300">
              <a:latin typeface="Helvetica" panose="020B060402020202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F91CD72-150B-4EAC-AAC9-447094585F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4D4C5544-E4C8-42E6-92D9-4253F3F9D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SA" altLang="ar-SA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7861701B-B7B4-47D9-8217-E7C7637750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60CC304-1432-453E-B46E-F5BE32F6208F}" type="slidenum">
              <a:rPr lang="en-US" altLang="ar-SA" sz="1300">
                <a:latin typeface="Helvetica" panose="020B0604020202020204" pitchFamily="34" charset="0"/>
              </a:rPr>
              <a:pPr/>
              <a:t>25</a:t>
            </a:fld>
            <a:endParaRPr lang="en-US" altLang="ar-SA" sz="1300">
              <a:latin typeface="Helvetica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A88FD280-B2FF-408F-A6AF-FFB1C60623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2E97B574-25EF-4D37-B6AE-35A4E995A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SA" altLang="ar-SA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E1372397-7797-4307-8356-4823B45FEB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D89B909A-7A04-4CD4-AC7B-224EC133A2E3}" type="slidenum">
              <a:rPr lang="en-US" altLang="ar-SA" sz="1300">
                <a:latin typeface="Helvetica" panose="020B0604020202020204" pitchFamily="34" charset="0"/>
              </a:rPr>
              <a:pPr/>
              <a:t>26</a:t>
            </a:fld>
            <a:endParaRPr lang="en-US" altLang="ar-SA" sz="1300">
              <a:latin typeface="Helvetica" panose="020B060402020202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E29C3C02-4BAC-4F46-A9E8-32F95BB57F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278FF112-F34C-43F8-A020-85C6FF3E71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SA" altLang="ar-SA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B0DA003C-4749-4BBA-AD0D-CAC0CEAC88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C4CEB4F-1894-4517-B8D4-0B015E3BE6CB}" type="slidenum">
              <a:rPr lang="en-US" altLang="ar-SA" sz="1300">
                <a:latin typeface="Helvetica" panose="020B0604020202020204" pitchFamily="34" charset="0"/>
              </a:rPr>
              <a:pPr/>
              <a:t>27</a:t>
            </a:fld>
            <a:endParaRPr lang="en-US" altLang="ar-SA" sz="1300">
              <a:latin typeface="Helvetica" panose="020B060402020202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C8BAD668-56B6-4AD6-9210-57275EC6AD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DB4709A1-3B15-472E-A991-BDAC88590F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SA" altLang="ar-SA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C5BAB865-F824-4B84-829F-11E363C589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AD9F2698-75B6-49AE-B71B-2E7E657CE60E}" type="slidenum">
              <a:rPr lang="en-US" altLang="ar-SA" sz="1300">
                <a:latin typeface="Helvetica" panose="020B0604020202020204" pitchFamily="34" charset="0"/>
              </a:rPr>
              <a:pPr/>
              <a:t>28</a:t>
            </a:fld>
            <a:endParaRPr lang="en-US" altLang="ar-SA" sz="1300">
              <a:latin typeface="Helvetica" panose="020B060402020202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F1538496-8887-4911-8AC6-D969C42ACF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382DFCCD-130B-46E9-9F1D-E7E0BDA7A1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SA" altLang="ar-SA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C661BBD1-E3DB-4462-B1A2-A6231EB1DA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ADFAADE-E3FA-4ABA-9ACD-E0B7624616F9}" type="slidenum">
              <a:rPr lang="en-US" altLang="ar-SA" sz="1300">
                <a:latin typeface="Helvetica" panose="020B0604020202020204" pitchFamily="34" charset="0"/>
              </a:rPr>
              <a:pPr/>
              <a:t>29</a:t>
            </a:fld>
            <a:endParaRPr lang="en-US" altLang="ar-SA" sz="1300">
              <a:latin typeface="Helvetica" panose="020B060402020202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880C8011-A84B-4E7E-8446-23B7DE5876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F078A73F-F7AA-4B8C-BB31-61FDAB82D6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SA" altLang="ar-SA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DF322812-D2C6-4794-9065-458F9450DB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9CA2DAE8-361A-41E6-917D-D0BAE754D539}" type="slidenum">
              <a:rPr lang="en-US" altLang="ar-SA" sz="1300">
                <a:latin typeface="Helvetica" panose="020B0604020202020204" pitchFamily="34" charset="0"/>
              </a:rPr>
              <a:pPr/>
              <a:t>3</a:t>
            </a:fld>
            <a:endParaRPr lang="en-US" altLang="ar-SA" sz="1300">
              <a:latin typeface="Helvetica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7881B083-C4CE-4601-9F72-D30C465974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A9CF935A-8D99-47CD-B7D6-70D0DE90AA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SA" altLang="ar-SA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2D51F4C4-305B-49AE-88A3-3E4600CE25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5016D1C8-2DAC-46BA-93E2-6AE7AEFFB3DD}" type="slidenum">
              <a:rPr lang="en-US" altLang="ar-SA" sz="1300">
                <a:latin typeface="Helvetica" panose="020B0604020202020204" pitchFamily="34" charset="0"/>
              </a:rPr>
              <a:pPr/>
              <a:t>4</a:t>
            </a:fld>
            <a:endParaRPr lang="en-US" altLang="ar-SA" sz="1300">
              <a:latin typeface="Helvetica" panose="020B060402020202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7F8A106F-EEC6-4171-BDEC-2B819352A2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32FD44F1-C2C3-4073-8907-A19A57B2A5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SA" altLang="ar-SA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D28D049A-C4C1-462F-8412-221B6E3404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A43325B6-CF9D-471D-A78B-019652FBEDEE}" type="slidenum">
              <a:rPr lang="en-US" altLang="ar-SA" sz="1300">
                <a:latin typeface="Helvetica" panose="020B0604020202020204" pitchFamily="34" charset="0"/>
              </a:rPr>
              <a:pPr/>
              <a:t>5</a:t>
            </a:fld>
            <a:endParaRPr lang="en-US" altLang="ar-SA" sz="1300">
              <a:latin typeface="Helvetica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2A8AE755-0A4E-4ABD-88D1-D6686ECF02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D8F8FA16-5CE6-4ECD-8171-E4D7ED8898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SA" altLang="ar-SA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939BD11D-F748-4ECA-9CF4-DB4AF2533C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517E87C5-C843-4DA9-A839-AFEE0172213E}" type="slidenum">
              <a:rPr lang="en-US" altLang="ar-SA" sz="1300">
                <a:latin typeface="Helvetica" panose="020B0604020202020204" pitchFamily="34" charset="0"/>
              </a:rPr>
              <a:pPr/>
              <a:t>6</a:t>
            </a:fld>
            <a:endParaRPr lang="en-US" altLang="ar-SA" sz="1300">
              <a:latin typeface="Helvetica" panose="020B06040202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963085E-5487-42A0-86B2-CC0D6113FF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CAACA6E5-51F4-488B-A816-5338020FD8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SA" altLang="ar-SA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5F4F9B65-B788-4201-A3EB-8900CB9757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BE455C73-9271-4EAE-BED6-D770FB82303D}" type="slidenum">
              <a:rPr lang="en-US" altLang="ar-SA" sz="1300">
                <a:latin typeface="Helvetica" panose="020B0604020202020204" pitchFamily="34" charset="0"/>
              </a:rPr>
              <a:pPr/>
              <a:t>7</a:t>
            </a:fld>
            <a:endParaRPr lang="en-US" altLang="ar-SA" sz="1300">
              <a:latin typeface="Helvetica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3E9AD87-9D63-449F-BDE4-F48E679524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8FC9A7B4-6BDA-429E-92E7-FD6775110D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SA" altLang="ar-SA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27C2DB14-B1BA-4532-9256-380B876844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B539E0E8-0399-416A-97D9-DB5AF772D4F0}" type="slidenum">
              <a:rPr lang="en-US" altLang="ar-SA" sz="1300">
                <a:latin typeface="Helvetica" panose="020B0604020202020204" pitchFamily="34" charset="0"/>
              </a:rPr>
              <a:pPr/>
              <a:t>8</a:t>
            </a:fld>
            <a:endParaRPr lang="en-US" altLang="ar-SA" sz="1300">
              <a:latin typeface="Helvetica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C2015CF5-E86B-41D8-9C67-6CDAB01C52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5C8D2917-1C52-4801-9FE1-25D3BA3B8E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SA" altLang="ar-SA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B116DAC3-B782-45EC-9C94-96BE6A70A7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B2C01D3-8C15-4F20-8F0E-406F5D8F5A20}" type="slidenum">
              <a:rPr lang="en-US" altLang="ar-SA" sz="1300">
                <a:latin typeface="Helvetica" panose="020B0604020202020204" pitchFamily="34" charset="0"/>
              </a:rPr>
              <a:pPr/>
              <a:t>10</a:t>
            </a:fld>
            <a:endParaRPr lang="en-US" altLang="ar-SA" sz="1300">
              <a:latin typeface="Helvetica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E6360F54-3691-4F1F-9074-2293F07B8D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B6ACC3CD-5432-4DEE-9A24-FC24DC22CC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SA" altLang="ar-SA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9D280E44-8D70-4144-9EA0-36EF0918656E}"/>
              </a:ext>
            </a:extLst>
          </p:cNvPr>
          <p:cNvGrpSpPr>
            <a:grpSpLocks/>
          </p:cNvGrpSpPr>
          <p:nvPr/>
        </p:nvGrpSpPr>
        <p:grpSpPr bwMode="auto">
          <a:xfrm>
            <a:off x="298450" y="3948113"/>
            <a:ext cx="12915900" cy="268287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C3696D2E-EA43-4E0C-ABBF-E3283A128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>
                <a:latin typeface="Verdan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E2305A1F-5284-42EB-89E8-F21D5C153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>
                <a:latin typeface="Verdan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9F2398EC-CAEA-4622-B385-E89FBB6EA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>
                <a:latin typeface="Verdana" charset="0"/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5AA5DBFE-7CAB-495F-B094-F0E5EF234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4550" y="8783638"/>
            <a:ext cx="40703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336699"/>
                </a:solidFill>
                <a:latin typeface="Helvetica" charset="0"/>
                <a:ea typeface="ＭＳ Ｐゴシック" charset="-128"/>
              </a:rPr>
              <a:t>Silberschatz, Galvin and Gagne ©2013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C70C9286-831C-4C03-88E8-48B8BA32D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" y="8818563"/>
            <a:ext cx="3678238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336699"/>
                </a:solidFill>
                <a:latin typeface="Helvetica" charset="0"/>
                <a:ea typeface="ＭＳ Ｐゴシック" charset="-128"/>
              </a:rPr>
              <a:t>Operating System Concepts– 9</a:t>
            </a:r>
            <a:r>
              <a:rPr lang="en-US" sz="1400" b="1" baseline="30000" dirty="0">
                <a:solidFill>
                  <a:srgbClr val="336699"/>
                </a:solidFill>
                <a:latin typeface="Helvetica" charset="0"/>
                <a:ea typeface="ＭＳ Ｐゴシック" charset="-128"/>
              </a:rPr>
              <a:t>th</a:t>
            </a:r>
            <a:r>
              <a:rPr lang="en-US" sz="1400" b="1" dirty="0">
                <a:solidFill>
                  <a:srgbClr val="336699"/>
                </a:solidFill>
                <a:latin typeface="Helvetica" charset="0"/>
                <a:ea typeface="ＭＳ Ｐゴシック" charset="-128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75657901-310A-4E7C-B28D-DF8335CC5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5543550"/>
            <a:ext cx="3092450" cy="2125663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113834CF-0DA5-4E3E-BA95-DAF696746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113" y="5354638"/>
            <a:ext cx="3505200" cy="2517775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eaLnBrk="0" hangingPunct="0">
              <a:defRPr/>
            </a:pPr>
            <a:endParaRPr lang="en-US" sz="1800">
              <a:latin typeface="Verdana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333"/>
          </a:xfrm>
        </p:spPr>
        <p:txBody>
          <a:bodyPr/>
          <a:lstStyle>
            <a:lvl1pPr>
              <a:defRPr sz="61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53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74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7007" y="370417"/>
            <a:ext cx="3217068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70417"/>
            <a:ext cx="9422607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0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700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/>
            </a:lvl1pPr>
            <a:lvl2pPr marL="653110" indent="0">
              <a:buNone/>
              <a:defRPr sz="2600"/>
            </a:lvl2pPr>
            <a:lvl3pPr marL="1306220" indent="0">
              <a:buNone/>
              <a:defRPr sz="2300"/>
            </a:lvl3pPr>
            <a:lvl4pPr marL="1959331" indent="0">
              <a:buNone/>
              <a:defRPr sz="2000"/>
            </a:lvl4pPr>
            <a:lvl5pPr marL="2612441" indent="0">
              <a:buNone/>
              <a:defRPr sz="2000"/>
            </a:lvl5pPr>
            <a:lvl6pPr marL="3265551" indent="0">
              <a:buNone/>
              <a:defRPr sz="2000"/>
            </a:lvl6pPr>
            <a:lvl7pPr marL="3918661" indent="0">
              <a:buNone/>
              <a:defRPr sz="2000"/>
            </a:lvl7pPr>
            <a:lvl8pPr marL="4571771" indent="0">
              <a:buNone/>
              <a:defRPr sz="2000"/>
            </a:lvl8pPr>
            <a:lvl9pPr marL="5224882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767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6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61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372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26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636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310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182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139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818D28BF-06D0-4699-A1E2-6744B976D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0"/>
            <a:ext cx="1793875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BA58DD55-26B6-4806-88CF-BB9BE5EBC3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69888"/>
            <a:ext cx="123444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SA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D414737-2F59-4593-8F8C-268D6BCFDB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09675" y="1644650"/>
            <a:ext cx="12344400" cy="604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SA"/>
              <a:t>Click to edit Master text styles</a:t>
            </a:r>
          </a:p>
          <a:p>
            <a:pPr lvl="1"/>
            <a:r>
              <a:rPr lang="en-US" altLang="ar-SA"/>
              <a:t>Second level</a:t>
            </a:r>
          </a:p>
          <a:p>
            <a:pPr lvl="2"/>
            <a:r>
              <a:rPr lang="en-US" altLang="ar-SA"/>
              <a:t>Third level</a:t>
            </a:r>
          </a:p>
          <a:p>
            <a:pPr lvl="3"/>
            <a:r>
              <a:rPr lang="en-US" altLang="ar-SA"/>
              <a:t>Fourth level</a:t>
            </a:r>
          </a:p>
          <a:p>
            <a:pPr lvl="4"/>
            <a:r>
              <a:rPr lang="en-US" altLang="ar-SA"/>
              <a:t>Fifth level</a:t>
            </a:r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0DE24575-7AA5-4B01-88B2-CE8C7D5CA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>
              <a:defRPr/>
            </a:pPr>
            <a:endParaRPr lang="en-US" sz="3400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7046" name="Line 6">
            <a:extLst>
              <a:ext uri="{FF2B5EF4-FFF2-40B4-BE49-F238E27FC236}">
                <a16:creationId xmlns:a16="http://schemas.microsoft.com/office/drawing/2014/main" id="{0E67A34D-A853-44C1-948F-26CEC6A3D6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147763"/>
            <a:ext cx="121158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 lIns="130622" tIns="65311" rIns="130622" bIns="65311"/>
          <a:lstStyle/>
          <a:p>
            <a:pPr eaLnBrk="0" hangingPunct="0">
              <a:defRPr/>
            </a:pPr>
            <a:endParaRPr lang="en-US" sz="1800">
              <a:latin typeface="Verdana" charset="0"/>
              <a:ea typeface="+mn-ea"/>
            </a:endParaRPr>
          </a:p>
        </p:txBody>
      </p:sp>
      <p:sp>
        <p:nvSpPr>
          <p:cNvPr id="87047" name="Rectangle 7">
            <a:extLst>
              <a:ext uri="{FF2B5EF4-FFF2-40B4-BE49-F238E27FC236}">
                <a16:creationId xmlns:a16="http://schemas.microsoft.com/office/drawing/2014/main" id="{819FABE0-13E7-40B5-8822-F80B424F5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0"/>
            <a:ext cx="342900" cy="3048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>
              <a:defRPr/>
            </a:pPr>
            <a:endParaRPr lang="en-US" sz="3400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7048" name="Rectangle 8">
            <a:extLst>
              <a:ext uri="{FF2B5EF4-FFF2-40B4-BE49-F238E27FC236}">
                <a16:creationId xmlns:a16="http://schemas.microsoft.com/office/drawing/2014/main" id="{1E056E3A-1D9A-4054-A700-B8F280C58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9600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>
              <a:defRPr/>
            </a:pPr>
            <a:endParaRPr lang="en-US" sz="3400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7049" name="Text Box 9">
            <a:extLst>
              <a:ext uri="{FF2B5EF4-FFF2-40B4-BE49-F238E27FC236}">
                <a16:creationId xmlns:a16="http://schemas.microsoft.com/office/drawing/2014/main" id="{F5568261-54E8-47A9-A22D-AD1BAFB33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763" y="8818563"/>
            <a:ext cx="7302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ar-SA" sz="1400" b="1">
                <a:solidFill>
                  <a:srgbClr val="006699"/>
                </a:solidFill>
                <a:latin typeface="Helvetica" panose="020B0604020202020204" pitchFamily="34" charset="0"/>
              </a:rPr>
              <a:t>14.</a:t>
            </a:r>
            <a:fld id="{FB351127-BF39-4107-B2A7-35AAF87FA274}" type="slidenum">
              <a:rPr lang="en-US" altLang="ar-SA" sz="1400" b="1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ar-SA" sz="14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87050" name="Text Box 10">
            <a:extLst>
              <a:ext uri="{FF2B5EF4-FFF2-40B4-BE49-F238E27FC236}">
                <a16:creationId xmlns:a16="http://schemas.microsoft.com/office/drawing/2014/main" id="{D2ACD4AF-B093-4A62-B9D8-9EE0ED8A4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4550" y="8783638"/>
            <a:ext cx="40703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6699"/>
                </a:solidFill>
                <a:latin typeface="Helvetica" charset="0"/>
                <a:ea typeface="ＭＳ Ｐゴシック" charset="-128"/>
              </a:rPr>
              <a:t>Silberschatz, Galvin and Gagne ©2013</a:t>
            </a:r>
          </a:p>
        </p:txBody>
      </p:sp>
      <p:sp>
        <p:nvSpPr>
          <p:cNvPr id="87051" name="Text Box 11">
            <a:extLst>
              <a:ext uri="{FF2B5EF4-FFF2-40B4-BE49-F238E27FC236}">
                <a16:creationId xmlns:a16="http://schemas.microsoft.com/office/drawing/2014/main" id="{66FE907E-52E3-446D-AB0B-F42EB458C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8828088"/>
            <a:ext cx="37274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6699"/>
                </a:solidFill>
                <a:latin typeface="Helvetica" charset="0"/>
                <a:ea typeface="ＭＳ Ｐゴシック" charset="-128"/>
              </a:rPr>
              <a:t>Operating System Concepts – 9</a:t>
            </a:r>
            <a:r>
              <a:rPr lang="en-US" sz="1400" b="1" baseline="30000" dirty="0">
                <a:solidFill>
                  <a:srgbClr val="006699"/>
                </a:solidFill>
                <a:latin typeface="Helvetica" charset="0"/>
                <a:ea typeface="ＭＳ Ｐゴシック" charset="-128"/>
              </a:rPr>
              <a:t>th</a:t>
            </a:r>
            <a:r>
              <a:rPr lang="en-US" sz="1400" b="1" dirty="0">
                <a:solidFill>
                  <a:srgbClr val="006699"/>
                </a:solidFill>
                <a:latin typeface="Helvetica" charset="0"/>
                <a:ea typeface="ＭＳ Ｐゴシック" charset="-128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4BC0F165-2F82-4A1B-B5BE-65076F85A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775" y="7799388"/>
            <a:ext cx="1925638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5pPr>
      <a:lvl6pPr marL="65311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6pPr>
      <a:lvl7pPr marL="130622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7pPr>
      <a:lvl8pPr marL="195933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8pPr>
      <a:lvl9pPr marL="261244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9pPr>
    </p:titleStyle>
    <p:bodyStyle>
      <a:lvl1pPr marL="488950" indent="-4889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060450" indent="-407988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550988" indent="-325438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2039938" indent="-325438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2530475" indent="-325438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318391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383702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449013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514324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168F673-6FA5-49B0-B3F1-F634F9F93D5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altLang="ar-SA">
                <a:ea typeface="ＭＳ Ｐゴシック" panose="020B0600070205080204" pitchFamily="34" charset="-128"/>
              </a:rPr>
              <a:t>Chapter 14:  Protection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500EBDA-B3B5-4721-80C0-4CFB04EA1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350" y="369888"/>
            <a:ext cx="11626850" cy="768350"/>
          </a:xfrm>
        </p:spPr>
        <p:txBody>
          <a:bodyPr/>
          <a:lstStyle/>
          <a:p>
            <a:pPr eaLnBrk="1" hangingPunct="1"/>
            <a:r>
              <a:rPr lang="en-US" altLang="ar-SA">
                <a:ea typeface="ＭＳ Ｐゴシック" panose="020B0600070205080204" pitchFamily="34" charset="-128"/>
              </a:rPr>
              <a:t>Access Matrix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822E9BC2-D17A-4479-9D96-BF69E30A11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382375" cy="6040438"/>
          </a:xfrm>
        </p:spPr>
        <p:txBody>
          <a:bodyPr/>
          <a:lstStyle/>
          <a:p>
            <a:r>
              <a:rPr lang="en-US" altLang="ar-SA">
                <a:ea typeface="ＭＳ Ｐゴシック" panose="020B0600070205080204" pitchFamily="34" charset="-128"/>
              </a:rPr>
              <a:t>View protection as a matrix (</a:t>
            </a:r>
            <a:r>
              <a:rPr lang="en-US" altLang="ar-SA" i="1">
                <a:ea typeface="ＭＳ Ｐゴシック" panose="020B0600070205080204" pitchFamily="34" charset="-128"/>
              </a:rPr>
              <a:t>access matrix</a:t>
            </a:r>
            <a:r>
              <a:rPr lang="en-US" altLang="ar-SA">
                <a:ea typeface="ＭＳ Ｐゴシック" panose="020B0600070205080204" pitchFamily="34" charset="-128"/>
              </a:rPr>
              <a:t>)</a:t>
            </a:r>
          </a:p>
          <a:p>
            <a:endParaRPr lang="en-US" altLang="ar-SA">
              <a:ea typeface="ＭＳ Ｐゴシック" panose="020B0600070205080204" pitchFamily="34" charset="-128"/>
            </a:endParaRPr>
          </a:p>
          <a:p>
            <a:r>
              <a:rPr lang="en-US" altLang="ar-SA">
                <a:ea typeface="ＭＳ Ｐゴシック" panose="020B0600070205080204" pitchFamily="34" charset="-128"/>
              </a:rPr>
              <a:t>Rows represent domains</a:t>
            </a:r>
          </a:p>
          <a:p>
            <a:endParaRPr lang="en-US" altLang="ar-SA">
              <a:ea typeface="ＭＳ Ｐゴシック" panose="020B0600070205080204" pitchFamily="34" charset="-128"/>
            </a:endParaRPr>
          </a:p>
          <a:p>
            <a:r>
              <a:rPr lang="en-US" altLang="ar-SA">
                <a:ea typeface="ＭＳ Ｐゴシック" panose="020B0600070205080204" pitchFamily="34" charset="-128"/>
              </a:rPr>
              <a:t>Columns represent objects</a:t>
            </a:r>
          </a:p>
          <a:p>
            <a:endParaRPr lang="en-US" altLang="ar-SA">
              <a:ea typeface="ＭＳ Ｐゴシック" panose="020B0600070205080204" pitchFamily="34" charset="-128"/>
            </a:endParaRPr>
          </a:p>
          <a:p>
            <a:r>
              <a:rPr lang="en-US" altLang="ar-SA" i="1">
                <a:ea typeface="ＭＳ Ｐゴシック" panose="020B0600070205080204" pitchFamily="34" charset="-128"/>
              </a:rPr>
              <a:t>Access(i, j)</a:t>
            </a:r>
            <a:r>
              <a:rPr lang="en-US" altLang="ar-SA">
                <a:ea typeface="ＭＳ Ｐゴシック" panose="020B0600070205080204" pitchFamily="34" charset="-128"/>
              </a:rPr>
              <a:t> is the set of operations that a process executing in Domain</a:t>
            </a:r>
            <a:r>
              <a:rPr lang="en-US" altLang="ar-SA" baseline="-25000">
                <a:ea typeface="ＭＳ Ｐゴシック" panose="020B0600070205080204" pitchFamily="34" charset="-128"/>
              </a:rPr>
              <a:t>i</a:t>
            </a:r>
            <a:r>
              <a:rPr lang="en-US" altLang="ar-SA">
                <a:ea typeface="ＭＳ Ｐゴシック" panose="020B0600070205080204" pitchFamily="34" charset="-128"/>
              </a:rPr>
              <a:t> can invoke on Object</a:t>
            </a:r>
            <a:r>
              <a:rPr lang="en-US" altLang="ar-SA" baseline="-25000">
                <a:ea typeface="ＭＳ Ｐゴシック" panose="020B0600070205080204" pitchFamily="34" charset="-128"/>
              </a:rPr>
              <a:t>j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575DEA7-33D5-4948-AE2C-3F479BCC7C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SA">
                <a:ea typeface="ＭＳ Ｐゴシック" panose="020B0600070205080204" pitchFamily="34" charset="-128"/>
              </a:rPr>
              <a:t>Access Matrix</a:t>
            </a:r>
          </a:p>
        </p:txBody>
      </p:sp>
      <p:pic>
        <p:nvPicPr>
          <p:cNvPr id="13315" name="Picture 12">
            <a:extLst>
              <a:ext uri="{FF2B5EF4-FFF2-40B4-BE49-F238E27FC236}">
                <a16:creationId xmlns:a16="http://schemas.microsoft.com/office/drawing/2014/main" id="{1A7E135C-3CB2-465E-B5B0-7CBF79CEB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919288"/>
            <a:ext cx="103568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1A964BD-D0FE-4448-844C-0D4279791C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369888"/>
            <a:ext cx="12007850" cy="768350"/>
          </a:xfrm>
        </p:spPr>
        <p:txBody>
          <a:bodyPr/>
          <a:lstStyle/>
          <a:p>
            <a:pPr eaLnBrk="1" hangingPunct="1"/>
            <a:r>
              <a:rPr lang="en-US" altLang="ar-SA">
                <a:ea typeface="ＭＳ Ｐゴシック" panose="020B0600070205080204" pitchFamily="34" charset="-128"/>
              </a:rPr>
              <a:t>Use of Access Matrix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4D0AFA5-F932-4FA9-AB1C-CFF3B350BF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68100" cy="6040438"/>
          </a:xfrm>
        </p:spPr>
        <p:txBody>
          <a:bodyPr/>
          <a:lstStyle/>
          <a:p>
            <a:r>
              <a:rPr lang="en-US" altLang="ar-SA">
                <a:ea typeface="ＭＳ Ｐゴシック" panose="020B0600070205080204" pitchFamily="34" charset="-128"/>
              </a:rPr>
              <a:t>If a process in Domain </a:t>
            </a:r>
            <a:r>
              <a:rPr lang="en-US" altLang="ar-SA" i="1">
                <a:ea typeface="ＭＳ Ｐゴシック" panose="020B0600070205080204" pitchFamily="34" charset="-128"/>
              </a:rPr>
              <a:t>D</a:t>
            </a:r>
            <a:r>
              <a:rPr lang="en-US" altLang="ar-SA" i="1" baseline="-25000">
                <a:ea typeface="ＭＳ Ｐゴシック" panose="020B0600070205080204" pitchFamily="34" charset="-128"/>
              </a:rPr>
              <a:t>i</a:t>
            </a:r>
            <a:r>
              <a:rPr lang="en-US" altLang="ar-SA" i="1">
                <a:ea typeface="ＭＳ Ｐゴシック" panose="020B0600070205080204" pitchFamily="34" charset="-128"/>
              </a:rPr>
              <a:t> </a:t>
            </a:r>
            <a:r>
              <a:rPr lang="en-US" altLang="ar-SA">
                <a:ea typeface="ＭＳ Ｐゴシック" panose="020B0600070205080204" pitchFamily="34" charset="-128"/>
              </a:rPr>
              <a:t>tries to do “op” on object</a:t>
            </a:r>
            <a:r>
              <a:rPr lang="en-US" altLang="ar-SA" i="1">
                <a:ea typeface="ＭＳ Ｐゴシック" panose="020B0600070205080204" pitchFamily="34" charset="-128"/>
              </a:rPr>
              <a:t> O</a:t>
            </a:r>
            <a:r>
              <a:rPr lang="en-US" altLang="ar-SA" i="1" baseline="-25000">
                <a:ea typeface="ＭＳ Ｐゴシック" panose="020B0600070205080204" pitchFamily="34" charset="-128"/>
              </a:rPr>
              <a:t>j</a:t>
            </a:r>
            <a:r>
              <a:rPr lang="en-US" altLang="ar-SA">
                <a:ea typeface="ＭＳ Ｐゴシック" panose="020B0600070205080204" pitchFamily="34" charset="-128"/>
              </a:rPr>
              <a:t>, then “op” must be in the access matrix</a:t>
            </a:r>
          </a:p>
          <a:p>
            <a:endParaRPr lang="en-US" altLang="ar-SA">
              <a:ea typeface="ＭＳ Ｐゴシック" panose="020B0600070205080204" pitchFamily="34" charset="-128"/>
            </a:endParaRPr>
          </a:p>
          <a:p>
            <a:r>
              <a:rPr lang="en-US" altLang="ar-SA">
                <a:ea typeface="ＭＳ Ｐゴシック" panose="020B0600070205080204" pitchFamily="34" charset="-128"/>
              </a:rPr>
              <a:t>User who creates object can define access column for that object</a:t>
            </a:r>
            <a:br>
              <a:rPr lang="en-US" altLang="ar-SA">
                <a:ea typeface="ＭＳ Ｐゴシック" panose="020B0600070205080204" pitchFamily="34" charset="-128"/>
              </a:rPr>
            </a:br>
            <a:endParaRPr lang="en-US" altLang="ar-SA">
              <a:ea typeface="ＭＳ Ｐゴシック" panose="020B0600070205080204" pitchFamily="34" charset="-128"/>
            </a:endParaRPr>
          </a:p>
          <a:p>
            <a:r>
              <a:rPr lang="en-US" altLang="ar-SA">
                <a:ea typeface="ＭＳ Ｐゴシック" panose="020B0600070205080204" pitchFamily="34" charset="-128"/>
              </a:rPr>
              <a:t>Can be expanded to dynamic protection</a:t>
            </a:r>
          </a:p>
          <a:p>
            <a:pPr lvl="1"/>
            <a:r>
              <a:rPr lang="en-US" altLang="ar-SA">
                <a:ea typeface="ＭＳ Ｐゴシック" panose="020B0600070205080204" pitchFamily="34" charset="-128"/>
              </a:rPr>
              <a:t>Operations to add, delete access rights</a:t>
            </a:r>
          </a:p>
          <a:p>
            <a:pPr lvl="1"/>
            <a:r>
              <a:rPr lang="en-US" altLang="ar-SA">
                <a:ea typeface="ＭＳ Ｐゴシック" panose="020B0600070205080204" pitchFamily="34" charset="-128"/>
              </a:rPr>
              <a:t>Special access rights:</a:t>
            </a:r>
          </a:p>
          <a:p>
            <a:pPr lvl="2"/>
            <a:r>
              <a:rPr lang="en-US" altLang="ar-SA" i="1">
                <a:ea typeface="ＭＳ Ｐゴシック" panose="020B0600070205080204" pitchFamily="34" charset="-128"/>
              </a:rPr>
              <a:t>owner of O</a:t>
            </a:r>
            <a:r>
              <a:rPr lang="en-US" altLang="ar-SA" i="1" baseline="-25000">
                <a:ea typeface="ＭＳ Ｐゴシック" panose="020B0600070205080204" pitchFamily="34" charset="-128"/>
              </a:rPr>
              <a:t>i</a:t>
            </a:r>
            <a:endParaRPr lang="en-US" altLang="ar-SA" i="1">
              <a:ea typeface="ＭＳ Ｐゴシック" panose="020B0600070205080204" pitchFamily="34" charset="-128"/>
            </a:endParaRPr>
          </a:p>
          <a:p>
            <a:pPr lvl="2"/>
            <a:r>
              <a:rPr lang="en-US" altLang="ar-SA" i="1">
                <a:ea typeface="ＭＳ Ｐゴシック" panose="020B0600070205080204" pitchFamily="34" charset="-128"/>
              </a:rPr>
              <a:t>copy op from O</a:t>
            </a:r>
            <a:r>
              <a:rPr lang="en-US" altLang="ar-SA" i="1" baseline="-25000">
                <a:ea typeface="ＭＳ Ｐゴシック" panose="020B0600070205080204" pitchFamily="34" charset="-128"/>
              </a:rPr>
              <a:t>i</a:t>
            </a:r>
            <a:r>
              <a:rPr lang="en-US" altLang="ar-SA" i="1">
                <a:ea typeface="ＭＳ Ｐゴシック" panose="020B0600070205080204" pitchFamily="34" charset="-128"/>
              </a:rPr>
              <a:t> to O</a:t>
            </a:r>
            <a:r>
              <a:rPr lang="en-US" altLang="ar-SA" i="1" baseline="-25000">
                <a:ea typeface="ＭＳ Ｐゴシック" panose="020B0600070205080204" pitchFamily="34" charset="-128"/>
              </a:rPr>
              <a:t>j </a:t>
            </a:r>
            <a:r>
              <a:rPr lang="en-US" altLang="ar-SA" i="1">
                <a:ea typeface="ＭＳ Ｐゴシック" panose="020B0600070205080204" pitchFamily="34" charset="-128"/>
              </a:rPr>
              <a:t>(denoted by “*”)</a:t>
            </a:r>
          </a:p>
          <a:p>
            <a:pPr lvl="2"/>
            <a:r>
              <a:rPr lang="en-US" altLang="ar-SA" i="1">
                <a:ea typeface="ＭＳ Ｐゴシック" panose="020B0600070205080204" pitchFamily="34" charset="-128"/>
              </a:rPr>
              <a:t>control – D</a:t>
            </a:r>
            <a:r>
              <a:rPr lang="en-US" altLang="ar-SA" i="1" baseline="-25000">
                <a:ea typeface="ＭＳ Ｐゴシック" panose="020B0600070205080204" pitchFamily="34" charset="-128"/>
              </a:rPr>
              <a:t>i</a:t>
            </a:r>
            <a:r>
              <a:rPr lang="en-US" altLang="ar-SA" i="1">
                <a:ea typeface="ＭＳ Ｐゴシック" panose="020B0600070205080204" pitchFamily="34" charset="-128"/>
              </a:rPr>
              <a:t> can modify D</a:t>
            </a:r>
            <a:r>
              <a:rPr lang="en-US" altLang="ar-SA" i="1" baseline="-25000">
                <a:ea typeface="ＭＳ Ｐゴシック" panose="020B0600070205080204" pitchFamily="34" charset="-128"/>
              </a:rPr>
              <a:t>j</a:t>
            </a:r>
            <a:r>
              <a:rPr lang="en-US" altLang="ar-SA" i="1">
                <a:ea typeface="ＭＳ Ｐゴシック" panose="020B0600070205080204" pitchFamily="34" charset="-128"/>
              </a:rPr>
              <a:t> access rights</a:t>
            </a:r>
          </a:p>
          <a:p>
            <a:pPr lvl="2"/>
            <a:r>
              <a:rPr lang="en-US" altLang="ar-SA" i="1">
                <a:ea typeface="ＭＳ Ｐゴシック" panose="020B0600070205080204" pitchFamily="34" charset="-128"/>
              </a:rPr>
              <a:t>transfer – switch from domain D</a:t>
            </a:r>
            <a:r>
              <a:rPr lang="en-US" altLang="ar-SA" i="1" baseline="-25000">
                <a:ea typeface="ＭＳ Ｐゴシック" panose="020B0600070205080204" pitchFamily="34" charset="-128"/>
              </a:rPr>
              <a:t>i</a:t>
            </a:r>
            <a:r>
              <a:rPr lang="en-US" altLang="ar-SA" i="1">
                <a:ea typeface="ＭＳ Ｐゴシック" panose="020B0600070205080204" pitchFamily="34" charset="-128"/>
              </a:rPr>
              <a:t> to D</a:t>
            </a:r>
            <a:r>
              <a:rPr lang="en-US" altLang="ar-SA" i="1" baseline="-25000">
                <a:ea typeface="ＭＳ Ｐゴシック" panose="020B0600070205080204" pitchFamily="34" charset="-128"/>
              </a:rPr>
              <a:t>j</a:t>
            </a:r>
          </a:p>
          <a:p>
            <a:pPr lvl="2"/>
            <a:endParaRPr lang="en-US" altLang="ar-SA" i="1" baseline="-25000">
              <a:ea typeface="ＭＳ Ｐゴシック" panose="020B0600070205080204" pitchFamily="34" charset="-128"/>
            </a:endParaRPr>
          </a:p>
          <a:p>
            <a:pPr lvl="2"/>
            <a:endParaRPr lang="en-US" altLang="ar-SA" i="1" baseline="-25000">
              <a:ea typeface="ＭＳ Ｐゴシック" panose="020B0600070205080204" pitchFamily="34" charset="-128"/>
            </a:endParaRPr>
          </a:p>
          <a:p>
            <a:pPr lvl="1"/>
            <a:r>
              <a:rPr lang="en-US" altLang="ar-SA" i="1">
                <a:ea typeface="ＭＳ Ｐゴシック" panose="020B0600070205080204" pitchFamily="34" charset="-128"/>
              </a:rPr>
              <a:t>Copy </a:t>
            </a:r>
            <a:r>
              <a:rPr lang="en-US" altLang="ar-SA">
                <a:ea typeface="ＭＳ Ｐゴシック" panose="020B0600070205080204" pitchFamily="34" charset="-128"/>
              </a:rPr>
              <a:t>and </a:t>
            </a:r>
            <a:r>
              <a:rPr lang="en-US" altLang="ar-SA" i="1">
                <a:ea typeface="ＭＳ Ｐゴシック" panose="020B0600070205080204" pitchFamily="34" charset="-128"/>
              </a:rPr>
              <a:t>Owner </a:t>
            </a:r>
            <a:r>
              <a:rPr lang="en-US" altLang="ar-SA">
                <a:ea typeface="ＭＳ Ｐゴシック" panose="020B0600070205080204" pitchFamily="34" charset="-128"/>
              </a:rPr>
              <a:t>applicable to an object</a:t>
            </a:r>
          </a:p>
          <a:p>
            <a:pPr lvl="1"/>
            <a:r>
              <a:rPr lang="en-US" altLang="ar-SA" i="1">
                <a:ea typeface="ＭＳ Ｐゴシック" panose="020B0600070205080204" pitchFamily="34" charset="-128"/>
              </a:rPr>
              <a:t>Control </a:t>
            </a:r>
            <a:r>
              <a:rPr lang="en-US" altLang="ar-SA">
                <a:ea typeface="ＭＳ Ｐゴシック" panose="020B0600070205080204" pitchFamily="34" charset="-128"/>
              </a:rPr>
              <a:t>applicable to domain object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2A1FF8C-4F13-43B6-B758-F488FD635F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14450" y="369888"/>
            <a:ext cx="11715750" cy="768350"/>
          </a:xfrm>
        </p:spPr>
        <p:txBody>
          <a:bodyPr/>
          <a:lstStyle/>
          <a:p>
            <a:pPr eaLnBrk="1" hangingPunct="1"/>
            <a:r>
              <a:rPr lang="en-US" altLang="ar-SA">
                <a:ea typeface="ＭＳ Ｐゴシック" panose="020B0600070205080204" pitchFamily="34" charset="-128"/>
              </a:rPr>
              <a:t>Use of Access Matrix (Cont.)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B016E88-00DF-4870-8C30-8F498334C5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630025" cy="6040438"/>
          </a:xfrm>
        </p:spPr>
        <p:txBody>
          <a:bodyPr/>
          <a:lstStyle/>
          <a:p>
            <a:r>
              <a:rPr lang="en-US" altLang="ar-SA" b="1">
                <a:solidFill>
                  <a:srgbClr val="3366FF"/>
                </a:solidFill>
                <a:ea typeface="ＭＳ Ｐゴシック" panose="020B0600070205080204" pitchFamily="34" charset="-128"/>
              </a:rPr>
              <a:t>Access matrix</a:t>
            </a:r>
            <a:r>
              <a:rPr lang="en-US" altLang="ar-SA">
                <a:solidFill>
                  <a:srgbClr val="3366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ar-SA">
                <a:ea typeface="ＭＳ Ｐゴシック" panose="020B0600070205080204" pitchFamily="34" charset="-128"/>
              </a:rPr>
              <a:t>design separates mechanism from policy</a:t>
            </a:r>
          </a:p>
          <a:p>
            <a:pPr lvl="1"/>
            <a:r>
              <a:rPr lang="en-US" altLang="ar-SA">
                <a:ea typeface="ＭＳ Ｐゴシック" panose="020B0600070205080204" pitchFamily="34" charset="-128"/>
              </a:rPr>
              <a:t>Mechanism </a:t>
            </a:r>
          </a:p>
          <a:p>
            <a:pPr lvl="2"/>
            <a:r>
              <a:rPr lang="en-US" altLang="ar-SA">
                <a:ea typeface="ＭＳ Ｐゴシック" panose="020B0600070205080204" pitchFamily="34" charset="-128"/>
              </a:rPr>
              <a:t>Operating system provides access-matrix + rules</a:t>
            </a:r>
          </a:p>
          <a:p>
            <a:pPr lvl="2"/>
            <a:r>
              <a:rPr lang="en-US" altLang="ar-SA">
                <a:ea typeface="ＭＳ Ｐゴシック" panose="020B0600070205080204" pitchFamily="34" charset="-128"/>
              </a:rPr>
              <a:t>If ensures that the matrix is only manipulated by authorized agents and that rules are strictly enforced</a:t>
            </a:r>
          </a:p>
          <a:p>
            <a:pPr lvl="1"/>
            <a:r>
              <a:rPr lang="en-US" altLang="ar-SA">
                <a:ea typeface="ＭＳ Ｐゴシック" panose="020B0600070205080204" pitchFamily="34" charset="-128"/>
              </a:rPr>
              <a:t>Policy</a:t>
            </a:r>
          </a:p>
          <a:p>
            <a:pPr lvl="2"/>
            <a:r>
              <a:rPr lang="en-US" altLang="ar-SA">
                <a:ea typeface="ＭＳ Ｐゴシック" panose="020B0600070205080204" pitchFamily="34" charset="-128"/>
              </a:rPr>
              <a:t>User dictates policy</a:t>
            </a:r>
          </a:p>
          <a:p>
            <a:pPr lvl="2"/>
            <a:r>
              <a:rPr lang="en-US" altLang="ar-SA">
                <a:ea typeface="ＭＳ Ｐゴシック" panose="020B0600070205080204" pitchFamily="34" charset="-128"/>
              </a:rPr>
              <a:t>Who can access what object and in what mode</a:t>
            </a:r>
          </a:p>
          <a:p>
            <a:pPr lvl="2"/>
            <a:endParaRPr lang="en-US" altLang="ar-SA">
              <a:ea typeface="ＭＳ Ｐゴシック" panose="020B0600070205080204" pitchFamily="34" charset="-128"/>
            </a:endParaRPr>
          </a:p>
          <a:p>
            <a:r>
              <a:rPr lang="en-US" altLang="ar-SA">
                <a:ea typeface="ＭＳ Ｐゴシック" panose="020B0600070205080204" pitchFamily="34" charset="-128"/>
              </a:rPr>
              <a:t>But doesn’t solve the general confinement problem</a:t>
            </a:r>
          </a:p>
          <a:p>
            <a:pPr lvl="1"/>
            <a:endParaRPr lang="en-US" altLang="ar-SA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18040C5-C201-42FB-BB2C-8B2092810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95425" y="63500"/>
            <a:ext cx="11620500" cy="1116013"/>
          </a:xfrm>
        </p:spPr>
        <p:txBody>
          <a:bodyPr/>
          <a:lstStyle/>
          <a:p>
            <a:pPr eaLnBrk="1" hangingPunct="1"/>
            <a:r>
              <a:rPr lang="en-US" altLang="ar-SA" sz="4000">
                <a:ea typeface="ＭＳ Ｐゴシック" panose="020B0600070205080204" pitchFamily="34" charset="-128"/>
              </a:rPr>
              <a:t>Access Matrix of Figure A </a:t>
            </a:r>
            <a:br>
              <a:rPr lang="en-US" altLang="ar-SA" sz="4000">
                <a:ea typeface="ＭＳ Ｐゴシック" panose="020B0600070205080204" pitchFamily="34" charset="-128"/>
              </a:rPr>
            </a:br>
            <a:r>
              <a:rPr lang="en-US" altLang="ar-SA" sz="4000">
                <a:ea typeface="ＭＳ Ｐゴシック" panose="020B0600070205080204" pitchFamily="34" charset="-128"/>
              </a:rPr>
              <a:t>with Domains as Objects</a:t>
            </a:r>
          </a:p>
        </p:txBody>
      </p:sp>
      <p:pic>
        <p:nvPicPr>
          <p:cNvPr id="16387" name="Picture 6" descr="14">
            <a:extLst>
              <a:ext uri="{FF2B5EF4-FFF2-40B4-BE49-F238E27FC236}">
                <a16:creationId xmlns:a16="http://schemas.microsoft.com/office/drawing/2014/main" id="{282729BF-E3C1-43C3-B8F6-9C0BCDDEF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916113"/>
            <a:ext cx="12144375" cy="449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FDB37D7-8369-41CD-945B-568D48211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0175" y="369888"/>
            <a:ext cx="11630025" cy="768350"/>
          </a:xfrm>
        </p:spPr>
        <p:txBody>
          <a:bodyPr/>
          <a:lstStyle/>
          <a:p>
            <a:pPr eaLnBrk="1" hangingPunct="1"/>
            <a:r>
              <a:rPr lang="en-US" altLang="ar-SA">
                <a:ea typeface="ＭＳ Ｐゴシック" panose="020B0600070205080204" pitchFamily="34" charset="-128"/>
              </a:rPr>
              <a:t>Access Matrix with </a:t>
            </a:r>
            <a:r>
              <a:rPr lang="en-US" altLang="ar-SA" i="1">
                <a:ea typeface="ＭＳ Ｐゴシック" panose="020B0600070205080204" pitchFamily="34" charset="-128"/>
              </a:rPr>
              <a:t>Copy</a:t>
            </a:r>
            <a:r>
              <a:rPr lang="en-US" altLang="ar-SA">
                <a:ea typeface="ＭＳ Ｐゴシック" panose="020B0600070205080204" pitchFamily="34" charset="-128"/>
              </a:rPr>
              <a:t> Rights</a:t>
            </a:r>
          </a:p>
        </p:txBody>
      </p:sp>
      <p:pic>
        <p:nvPicPr>
          <p:cNvPr id="17411" name="Picture 6">
            <a:extLst>
              <a:ext uri="{FF2B5EF4-FFF2-40B4-BE49-F238E27FC236}">
                <a16:creationId xmlns:a16="http://schemas.microsoft.com/office/drawing/2014/main" id="{42F4DD85-6E24-46DC-9ADA-254347205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113" y="1401763"/>
            <a:ext cx="7200900" cy="673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D98CBB2-A134-41D4-911B-E79D876F0A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7313" y="369888"/>
            <a:ext cx="11672887" cy="768350"/>
          </a:xfrm>
        </p:spPr>
        <p:txBody>
          <a:bodyPr/>
          <a:lstStyle/>
          <a:p>
            <a:pPr eaLnBrk="1" hangingPunct="1"/>
            <a:r>
              <a:rPr lang="en-US" altLang="ar-SA">
                <a:ea typeface="ＭＳ Ｐゴシック" panose="020B0600070205080204" pitchFamily="34" charset="-128"/>
              </a:rPr>
              <a:t>Access Matrix With </a:t>
            </a:r>
            <a:r>
              <a:rPr lang="en-US" altLang="ar-SA" i="1">
                <a:ea typeface="ＭＳ Ｐゴシック" panose="020B0600070205080204" pitchFamily="34" charset="-128"/>
              </a:rPr>
              <a:t>Owner</a:t>
            </a:r>
            <a:r>
              <a:rPr lang="en-US" altLang="ar-SA">
                <a:ea typeface="ＭＳ Ｐゴシック" panose="020B0600070205080204" pitchFamily="34" charset="-128"/>
              </a:rPr>
              <a:t> Rights</a:t>
            </a:r>
          </a:p>
        </p:txBody>
      </p:sp>
      <p:pic>
        <p:nvPicPr>
          <p:cNvPr id="18435" name="Picture 5" descr="14">
            <a:extLst>
              <a:ext uri="{FF2B5EF4-FFF2-40B4-BE49-F238E27FC236}">
                <a16:creationId xmlns:a16="http://schemas.microsoft.com/office/drawing/2014/main" id="{5F614F8D-7038-446C-9C9C-BCF8BE6FD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1376363"/>
            <a:ext cx="6400800" cy="737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8184D1B-8607-49E6-850A-CC0E372D0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0" y="369888"/>
            <a:ext cx="11760200" cy="768350"/>
          </a:xfrm>
        </p:spPr>
        <p:txBody>
          <a:bodyPr/>
          <a:lstStyle/>
          <a:p>
            <a:pPr eaLnBrk="1" hangingPunct="1"/>
            <a:r>
              <a:rPr lang="en-US" altLang="ar-SA">
                <a:ea typeface="ＭＳ Ｐゴシック" panose="020B0600070205080204" pitchFamily="34" charset="-128"/>
              </a:rPr>
              <a:t>Modified Access Matrix of Figure B</a:t>
            </a:r>
          </a:p>
        </p:txBody>
      </p:sp>
      <p:pic>
        <p:nvPicPr>
          <p:cNvPr id="19459" name="Picture 6">
            <a:extLst>
              <a:ext uri="{FF2B5EF4-FFF2-40B4-BE49-F238E27FC236}">
                <a16:creationId xmlns:a16="http://schemas.microsoft.com/office/drawing/2014/main" id="{AC3FC0C4-7B7E-4D17-99B3-9EB0DDF04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" y="1989138"/>
            <a:ext cx="12434888" cy="47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735B7FF-E65A-4037-B72E-4F8015E2E7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69888"/>
            <a:ext cx="11658600" cy="768350"/>
          </a:xfrm>
        </p:spPr>
        <p:txBody>
          <a:bodyPr/>
          <a:lstStyle/>
          <a:p>
            <a:pPr eaLnBrk="1" hangingPunct="1"/>
            <a:r>
              <a:rPr lang="en-US" altLang="ar-SA">
                <a:ea typeface="ＭＳ Ｐゴシック" panose="020B0600070205080204" pitchFamily="34" charset="-128"/>
              </a:rPr>
              <a:t>Implementation of Access Matrix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A7D2498-1594-4CBC-95F4-EC3C37DDF8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28725" y="1662113"/>
            <a:ext cx="11004550" cy="51339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911600" algn="l"/>
              </a:tabLst>
            </a:pPr>
            <a:r>
              <a:rPr lang="en-US" altLang="ar-SA">
                <a:ea typeface="ＭＳ Ｐゴシック" panose="020B0600070205080204" pitchFamily="34" charset="-128"/>
              </a:rPr>
              <a:t>Generally, a sparse matrix</a:t>
            </a:r>
          </a:p>
          <a:p>
            <a:pPr>
              <a:lnSpc>
                <a:spcPct val="90000"/>
              </a:lnSpc>
              <a:tabLst>
                <a:tab pos="3911600" algn="l"/>
              </a:tabLst>
            </a:pPr>
            <a:r>
              <a:rPr lang="en-US" altLang="ar-SA">
                <a:ea typeface="ＭＳ Ｐゴシック" panose="020B0600070205080204" pitchFamily="34" charset="-128"/>
              </a:rPr>
              <a:t>Option 1 – Global table</a:t>
            </a:r>
          </a:p>
          <a:p>
            <a:pPr lvl="1">
              <a:lnSpc>
                <a:spcPct val="90000"/>
              </a:lnSpc>
              <a:tabLst>
                <a:tab pos="3911600" algn="l"/>
              </a:tabLst>
            </a:pPr>
            <a:r>
              <a:rPr lang="en-US" altLang="ar-SA">
                <a:ea typeface="ＭＳ Ｐゴシック" panose="020B0600070205080204" pitchFamily="34" charset="-128"/>
              </a:rPr>
              <a:t>Store ordered triples &lt; </a:t>
            </a:r>
            <a:r>
              <a:rPr lang="en-US" altLang="ar-SA" i="1">
                <a:ea typeface="ＭＳ Ｐゴシック" panose="020B0600070205080204" pitchFamily="34" charset="-128"/>
              </a:rPr>
              <a:t>domain, object, rights-set</a:t>
            </a:r>
            <a:r>
              <a:rPr lang="en-US" altLang="ar-SA">
                <a:ea typeface="ＭＳ Ｐゴシック" panose="020B0600070205080204" pitchFamily="34" charset="-128"/>
              </a:rPr>
              <a:t> &gt; in table</a:t>
            </a:r>
          </a:p>
          <a:p>
            <a:pPr lvl="1">
              <a:lnSpc>
                <a:spcPct val="90000"/>
              </a:lnSpc>
              <a:tabLst>
                <a:tab pos="3911600" algn="l"/>
              </a:tabLst>
            </a:pPr>
            <a:r>
              <a:rPr lang="en-US" altLang="ar-SA">
                <a:ea typeface="ＭＳ Ｐゴシック" panose="020B0600070205080204" pitchFamily="34" charset="-128"/>
              </a:rPr>
              <a:t>A requested operation M on object O</a:t>
            </a:r>
            <a:r>
              <a:rPr lang="en-US" altLang="ar-SA" baseline="-25000">
                <a:ea typeface="ＭＳ Ｐゴシック" panose="020B0600070205080204" pitchFamily="34" charset="-128"/>
              </a:rPr>
              <a:t>j</a:t>
            </a:r>
            <a:r>
              <a:rPr lang="en-US" altLang="ar-SA">
                <a:ea typeface="ＭＳ Ｐゴシック" panose="020B0600070205080204" pitchFamily="34" charset="-128"/>
              </a:rPr>
              <a:t> within domain D</a:t>
            </a:r>
            <a:r>
              <a:rPr lang="en-US" altLang="ar-SA" baseline="-25000">
                <a:ea typeface="ＭＳ Ｐゴシック" panose="020B0600070205080204" pitchFamily="34" charset="-128"/>
              </a:rPr>
              <a:t>i</a:t>
            </a:r>
            <a:r>
              <a:rPr lang="en-US" altLang="ar-SA">
                <a:ea typeface="ＭＳ Ｐゴシック" panose="020B0600070205080204" pitchFamily="34" charset="-128"/>
              </a:rPr>
              <a:t> -&gt; search table for &lt; D</a:t>
            </a:r>
            <a:r>
              <a:rPr lang="en-US" altLang="ar-SA" baseline="-25000">
                <a:ea typeface="ＭＳ Ｐゴシック" panose="020B0600070205080204" pitchFamily="34" charset="-128"/>
              </a:rPr>
              <a:t>i</a:t>
            </a:r>
            <a:r>
              <a:rPr lang="en-US" altLang="ar-SA">
                <a:ea typeface="ＭＳ Ｐゴシック" panose="020B0600070205080204" pitchFamily="34" charset="-128"/>
              </a:rPr>
              <a:t>, O</a:t>
            </a:r>
            <a:r>
              <a:rPr lang="en-US" altLang="ar-SA" baseline="-25000">
                <a:ea typeface="ＭＳ Ｐゴシック" panose="020B0600070205080204" pitchFamily="34" charset="-128"/>
              </a:rPr>
              <a:t>j</a:t>
            </a:r>
            <a:r>
              <a:rPr lang="en-US" altLang="ar-SA">
                <a:ea typeface="ＭＳ Ｐゴシック" panose="020B0600070205080204" pitchFamily="34" charset="-128"/>
              </a:rPr>
              <a:t>, R</a:t>
            </a:r>
            <a:r>
              <a:rPr lang="en-US" altLang="ar-SA" baseline="-25000">
                <a:ea typeface="ＭＳ Ｐゴシック" panose="020B0600070205080204" pitchFamily="34" charset="-128"/>
              </a:rPr>
              <a:t>k</a:t>
            </a:r>
            <a:r>
              <a:rPr lang="en-US" altLang="ar-SA">
                <a:ea typeface="ＭＳ Ｐゴシック" panose="020B0600070205080204" pitchFamily="34" charset="-128"/>
              </a:rPr>
              <a:t> &gt; </a:t>
            </a:r>
          </a:p>
          <a:p>
            <a:pPr lvl="2">
              <a:lnSpc>
                <a:spcPct val="90000"/>
              </a:lnSpc>
              <a:tabLst>
                <a:tab pos="3911600" algn="l"/>
              </a:tabLst>
            </a:pPr>
            <a:r>
              <a:rPr lang="en-US" altLang="ar-SA">
                <a:ea typeface="ＭＳ Ｐゴシック" panose="020B0600070205080204" pitchFamily="34" charset="-128"/>
              </a:rPr>
              <a:t>with M ∈ R</a:t>
            </a:r>
            <a:r>
              <a:rPr lang="en-US" altLang="ar-SA" baseline="-25000">
                <a:ea typeface="ＭＳ Ｐゴシック" panose="020B0600070205080204" pitchFamily="34" charset="-128"/>
              </a:rPr>
              <a:t>k</a:t>
            </a:r>
          </a:p>
          <a:p>
            <a:pPr lvl="1">
              <a:lnSpc>
                <a:spcPct val="90000"/>
              </a:lnSpc>
              <a:tabLst>
                <a:tab pos="3911600" algn="l"/>
              </a:tabLst>
            </a:pPr>
            <a:r>
              <a:rPr lang="en-US" altLang="ar-SA">
                <a:ea typeface="ＭＳ Ｐゴシック" panose="020B0600070205080204" pitchFamily="34" charset="-128"/>
              </a:rPr>
              <a:t>But table could be large -&gt; won’t fit in main memory</a:t>
            </a:r>
          </a:p>
          <a:p>
            <a:pPr lvl="1">
              <a:lnSpc>
                <a:spcPct val="90000"/>
              </a:lnSpc>
              <a:tabLst>
                <a:tab pos="3911600" algn="l"/>
              </a:tabLst>
            </a:pPr>
            <a:r>
              <a:rPr lang="en-US" altLang="ar-SA">
                <a:ea typeface="ＭＳ Ｐゴシック" panose="020B0600070205080204" pitchFamily="34" charset="-128"/>
              </a:rPr>
              <a:t>Difficult to group objects (consider an object that all domains can read)</a:t>
            </a:r>
          </a:p>
          <a:p>
            <a:pPr lvl="1">
              <a:lnSpc>
                <a:spcPct val="90000"/>
              </a:lnSpc>
              <a:tabLst>
                <a:tab pos="3911600" algn="l"/>
              </a:tabLst>
            </a:pPr>
            <a:endParaRPr lang="en-US" altLang="ar-SA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tabLst>
                <a:tab pos="3911600" algn="l"/>
              </a:tabLst>
            </a:pPr>
            <a:r>
              <a:rPr lang="en-US" altLang="ar-SA">
                <a:ea typeface="ＭＳ Ｐゴシック" panose="020B0600070205080204" pitchFamily="34" charset="-128"/>
              </a:rPr>
              <a:t>Option 2 – Access lists for objects</a:t>
            </a:r>
          </a:p>
          <a:p>
            <a:pPr lvl="1">
              <a:lnSpc>
                <a:spcPct val="90000"/>
              </a:lnSpc>
              <a:tabLst>
                <a:tab pos="3911600" algn="l"/>
              </a:tabLst>
            </a:pPr>
            <a:r>
              <a:rPr lang="en-US" altLang="ar-SA">
                <a:ea typeface="ＭＳ Ｐゴシック" panose="020B0600070205080204" pitchFamily="34" charset="-128"/>
              </a:rPr>
              <a:t>Each column implemented as an access list for one object</a:t>
            </a:r>
          </a:p>
          <a:p>
            <a:pPr lvl="1">
              <a:lnSpc>
                <a:spcPct val="90000"/>
              </a:lnSpc>
              <a:tabLst>
                <a:tab pos="3911600" algn="l"/>
              </a:tabLst>
            </a:pPr>
            <a:r>
              <a:rPr lang="en-US" altLang="ar-SA">
                <a:ea typeface="ＭＳ Ｐゴシック" panose="020B0600070205080204" pitchFamily="34" charset="-128"/>
              </a:rPr>
              <a:t>Resulting per-object list consists of ordered pairs &lt; </a:t>
            </a:r>
            <a:r>
              <a:rPr lang="en-US" altLang="ar-SA" i="1">
                <a:ea typeface="ＭＳ Ｐゴシック" panose="020B0600070205080204" pitchFamily="34" charset="-128"/>
              </a:rPr>
              <a:t>domain, rights-set </a:t>
            </a:r>
            <a:r>
              <a:rPr lang="en-US" altLang="ar-SA">
                <a:ea typeface="ＭＳ Ｐゴシック" panose="020B0600070205080204" pitchFamily="34" charset="-128"/>
              </a:rPr>
              <a:t>&gt; defining all domains with non-empty set of access rights for the object</a:t>
            </a:r>
          </a:p>
          <a:p>
            <a:pPr lvl="1">
              <a:lnSpc>
                <a:spcPct val="90000"/>
              </a:lnSpc>
              <a:tabLst>
                <a:tab pos="3911600" algn="l"/>
              </a:tabLst>
            </a:pPr>
            <a:r>
              <a:rPr lang="en-US" altLang="ar-SA">
                <a:ea typeface="ＭＳ Ｐゴシック" panose="020B0600070205080204" pitchFamily="34" charset="-128"/>
              </a:rPr>
              <a:t>Easily extended to contain default set -&gt; If M ∈ default set, also allow access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911600" algn="l"/>
              </a:tabLst>
            </a:pPr>
            <a:endParaRPr lang="en-US" altLang="ar-SA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606C3AC-9456-4D05-8C5B-849B0560E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 altLang="ar-SA">
              <a:ea typeface="ＭＳ Ｐゴシック" panose="020B0600070205080204" pitchFamily="34" charset="-128"/>
            </a:endParaRP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7FC1DB18-4C30-4180-9FC6-44DB044C4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3911600" algn="l"/>
              </a:tabLst>
            </a:pPr>
            <a:r>
              <a:rPr lang="en-US" altLang="ar-SA">
                <a:ea typeface="ＭＳ Ｐゴシック" panose="020B0600070205080204" pitchFamily="34" charset="-128"/>
              </a:rPr>
              <a:t>Each column = Access-control list for one object </a:t>
            </a:r>
            <a:br>
              <a:rPr lang="en-US" altLang="ar-SA">
                <a:ea typeface="ＭＳ Ｐゴシック" panose="020B0600070205080204" pitchFamily="34" charset="-128"/>
              </a:rPr>
            </a:br>
            <a:r>
              <a:rPr lang="en-US" altLang="ar-SA">
                <a:ea typeface="ＭＳ Ｐゴシック" panose="020B0600070205080204" pitchFamily="34" charset="-128"/>
              </a:rPr>
              <a:t>Defines who can perform what operation</a:t>
            </a:r>
            <a:br>
              <a:rPr lang="en-US" altLang="ar-SA">
                <a:ea typeface="ＭＳ Ｐゴシック" panose="020B0600070205080204" pitchFamily="34" charset="-128"/>
              </a:rPr>
            </a:br>
            <a:br>
              <a:rPr lang="en-US" altLang="ar-SA" sz="2300">
                <a:ea typeface="ＭＳ Ｐゴシック" panose="020B0600070205080204" pitchFamily="34" charset="-128"/>
              </a:rPr>
            </a:br>
            <a:r>
              <a:rPr lang="en-US" altLang="ar-SA" sz="2300">
                <a:ea typeface="ＭＳ Ｐゴシック" panose="020B0600070205080204" pitchFamily="34" charset="-128"/>
              </a:rPr>
              <a:t>	Domain 1 = Read, Write</a:t>
            </a:r>
            <a:br>
              <a:rPr lang="en-US" altLang="ar-SA" sz="2300">
                <a:ea typeface="ＭＳ Ｐゴシック" panose="020B0600070205080204" pitchFamily="34" charset="-128"/>
              </a:rPr>
            </a:br>
            <a:r>
              <a:rPr lang="en-US" altLang="ar-SA" sz="2300">
                <a:ea typeface="ＭＳ Ｐゴシック" panose="020B0600070205080204" pitchFamily="34" charset="-128"/>
              </a:rPr>
              <a:t>	Domain 2 = Read</a:t>
            </a:r>
            <a:br>
              <a:rPr lang="en-US" altLang="ar-SA" sz="2300">
                <a:ea typeface="ＭＳ Ｐゴシック" panose="020B0600070205080204" pitchFamily="34" charset="-128"/>
              </a:rPr>
            </a:br>
            <a:r>
              <a:rPr lang="en-US" altLang="ar-SA" sz="2300">
                <a:ea typeface="ＭＳ Ｐゴシック" panose="020B0600070205080204" pitchFamily="34" charset="-128"/>
              </a:rPr>
              <a:t>	Domain 3 = Read</a:t>
            </a:r>
            <a:br>
              <a:rPr lang="en-US" altLang="ar-SA" sz="2300">
                <a:ea typeface="ＭＳ Ｐゴシック" panose="020B0600070205080204" pitchFamily="34" charset="-128"/>
              </a:rPr>
            </a:br>
            <a:br>
              <a:rPr lang="en-US" altLang="ar-SA" sz="2300">
                <a:ea typeface="ＭＳ Ｐゴシック" panose="020B0600070205080204" pitchFamily="34" charset="-128"/>
              </a:rPr>
            </a:br>
            <a:r>
              <a:rPr lang="en-US" altLang="ar-SA" sz="2300">
                <a:ea typeface="ＭＳ Ｐゴシック" panose="020B0600070205080204" pitchFamily="34" charset="-128"/>
              </a:rPr>
              <a:t>	       </a:t>
            </a:r>
            <a:endParaRPr lang="en-US" altLang="ar-SA" sz="2300">
              <a:ea typeface="ＭＳ Ｐゴシック" panose="020B0600070205080204" pitchFamily="34" charset="-128"/>
              <a:sym typeface="MT Extra" panose="05050102010205020202" pitchFamily="18" charset="2"/>
            </a:endParaRPr>
          </a:p>
          <a:p>
            <a:pPr>
              <a:lnSpc>
                <a:spcPct val="90000"/>
              </a:lnSpc>
              <a:tabLst>
                <a:tab pos="3911600" algn="l"/>
              </a:tabLst>
            </a:pPr>
            <a:r>
              <a:rPr lang="en-US" altLang="ar-SA">
                <a:ea typeface="ＭＳ Ｐゴシック" panose="020B0600070205080204" pitchFamily="34" charset="-128"/>
                <a:sym typeface="MT Extra" panose="05050102010205020202" pitchFamily="18" charset="2"/>
              </a:rPr>
              <a:t>Each Row = Capability List (like a key)</a:t>
            </a:r>
            <a:br>
              <a:rPr lang="en-US" altLang="ar-SA">
                <a:ea typeface="ＭＳ Ｐゴシック" panose="020B0600070205080204" pitchFamily="34" charset="-128"/>
                <a:sym typeface="MT Extra" panose="05050102010205020202" pitchFamily="18" charset="2"/>
              </a:rPr>
            </a:br>
            <a:r>
              <a:rPr lang="en-US" altLang="ar-SA">
                <a:ea typeface="ＭＳ Ｐゴシック" panose="020B0600070205080204" pitchFamily="34" charset="-128"/>
                <a:sym typeface="MT Extra" panose="05050102010205020202" pitchFamily="18" charset="2"/>
              </a:rPr>
              <a:t>For each domain, what operations allowed on what objects</a:t>
            </a:r>
          </a:p>
          <a:p>
            <a:pPr lvl="3">
              <a:lnSpc>
                <a:spcPct val="90000"/>
              </a:lnSpc>
              <a:buFontTx/>
              <a:buNone/>
              <a:tabLst>
                <a:tab pos="3911600" algn="l"/>
              </a:tabLst>
            </a:pPr>
            <a:r>
              <a:rPr lang="en-US" altLang="ar-SA" sz="2300">
                <a:ea typeface="ＭＳ Ｐゴシック" panose="020B0600070205080204" pitchFamily="34" charset="-128"/>
              </a:rPr>
              <a:t>Object F1 – Read</a:t>
            </a:r>
          </a:p>
          <a:p>
            <a:pPr lvl="3">
              <a:lnSpc>
                <a:spcPct val="90000"/>
              </a:lnSpc>
              <a:buFontTx/>
              <a:buNone/>
              <a:tabLst>
                <a:tab pos="3911600" algn="l"/>
              </a:tabLst>
            </a:pPr>
            <a:r>
              <a:rPr lang="en-US" altLang="ar-SA" sz="2300">
                <a:ea typeface="ＭＳ Ｐゴシック" panose="020B0600070205080204" pitchFamily="34" charset="-128"/>
              </a:rPr>
              <a:t>Object F4 – Read, Write, Execute</a:t>
            </a:r>
          </a:p>
          <a:p>
            <a:pPr lvl="3">
              <a:lnSpc>
                <a:spcPct val="90000"/>
              </a:lnSpc>
              <a:buFontTx/>
              <a:buNone/>
              <a:tabLst>
                <a:tab pos="3911600" algn="l"/>
              </a:tabLst>
            </a:pPr>
            <a:r>
              <a:rPr lang="en-US" altLang="ar-SA" sz="2300">
                <a:ea typeface="ＭＳ Ｐゴシック" panose="020B0600070205080204" pitchFamily="34" charset="-128"/>
              </a:rPr>
              <a:t>Object F5 – Read, Write, Delete, Copy</a:t>
            </a:r>
          </a:p>
          <a:p>
            <a:pPr>
              <a:tabLst>
                <a:tab pos="3911600" algn="l"/>
              </a:tabLst>
            </a:pPr>
            <a:endParaRPr lang="en-US" altLang="ar-SA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3F92245-6601-47A7-BED6-08B74A0B08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SA">
                <a:ea typeface="ＭＳ Ｐゴシック" panose="020B0600070205080204" pitchFamily="34" charset="-128"/>
              </a:rPr>
              <a:t>Chapter 14: Protection</a:t>
            </a:r>
            <a:endParaRPr lang="en-US" altLang="ar-SA" b="0">
              <a:ea typeface="ＭＳ Ｐゴシック" panose="020B0600070205080204" pitchFamily="34" charset="-128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FC74DA1-65EE-4F81-8334-44CFC971BE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27138" y="1714500"/>
            <a:ext cx="11026775" cy="5976938"/>
          </a:xfrm>
        </p:spPr>
        <p:txBody>
          <a:bodyPr/>
          <a:lstStyle/>
          <a:p>
            <a:r>
              <a:rPr lang="en-US" altLang="ar-SA">
                <a:ea typeface="ＭＳ Ｐゴシック" panose="020B0600070205080204" pitchFamily="34" charset="-128"/>
              </a:rPr>
              <a:t>Goals of Protection </a:t>
            </a:r>
          </a:p>
          <a:p>
            <a:r>
              <a:rPr lang="en-US" altLang="ar-SA">
                <a:ea typeface="ＭＳ Ｐゴシック" panose="020B0600070205080204" pitchFamily="34" charset="-128"/>
              </a:rPr>
              <a:t>Principles of Protection</a:t>
            </a:r>
          </a:p>
          <a:p>
            <a:r>
              <a:rPr lang="en-US" altLang="ar-SA">
                <a:ea typeface="ＭＳ Ｐゴシック" panose="020B0600070205080204" pitchFamily="34" charset="-128"/>
              </a:rPr>
              <a:t>Domain of Protection </a:t>
            </a:r>
          </a:p>
          <a:p>
            <a:r>
              <a:rPr lang="en-US" altLang="ar-SA">
                <a:ea typeface="ＭＳ Ｐゴシック" panose="020B0600070205080204" pitchFamily="34" charset="-128"/>
              </a:rPr>
              <a:t>Access Matrix </a:t>
            </a:r>
          </a:p>
          <a:p>
            <a:r>
              <a:rPr lang="en-US" altLang="ar-SA">
                <a:ea typeface="ＭＳ Ｐゴシック" panose="020B0600070205080204" pitchFamily="34" charset="-128"/>
              </a:rPr>
              <a:t>Implementation of Access Matrix </a:t>
            </a:r>
          </a:p>
          <a:p>
            <a:r>
              <a:rPr lang="en-US" altLang="ar-SA">
                <a:ea typeface="ＭＳ Ｐゴシック" panose="020B0600070205080204" pitchFamily="34" charset="-128"/>
              </a:rPr>
              <a:t>Access Control</a:t>
            </a:r>
          </a:p>
          <a:p>
            <a:r>
              <a:rPr lang="en-US" altLang="ar-SA">
                <a:ea typeface="ＭＳ Ｐゴシック" panose="020B0600070205080204" pitchFamily="34" charset="-128"/>
              </a:rPr>
              <a:t>Revocation of Access Rights </a:t>
            </a:r>
          </a:p>
          <a:p>
            <a:r>
              <a:rPr lang="en-US" altLang="ar-SA">
                <a:ea typeface="ＭＳ Ｐゴシック" panose="020B0600070205080204" pitchFamily="34" charset="-128"/>
              </a:rPr>
              <a:t>Capability-Based Systems </a:t>
            </a:r>
          </a:p>
          <a:p>
            <a:r>
              <a:rPr lang="en-US" altLang="ar-SA">
                <a:ea typeface="ＭＳ Ｐゴシック" panose="020B0600070205080204" pitchFamily="34" charset="-128"/>
              </a:rPr>
              <a:t>Language-Based Protection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2B1342D9-9302-49F2-B0D9-9C0A3DFF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>
                <a:ea typeface="ＭＳ Ｐゴシック" panose="020B0600070205080204" pitchFamily="34" charset="-128"/>
              </a:rPr>
              <a:t>Implementation of Access Matrix (Cont.)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85C6D40E-133D-4D87-B3C1-A5C048FC2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ar-SA">
                <a:ea typeface="ＭＳ Ｐゴシック" panose="020B0600070205080204" pitchFamily="34" charset="-128"/>
              </a:rPr>
              <a:t>Option 3 – Capability list for domains</a:t>
            </a:r>
          </a:p>
          <a:p>
            <a:pPr lvl="1"/>
            <a:r>
              <a:rPr lang="en-US" altLang="ar-SA">
                <a:ea typeface="ＭＳ Ｐゴシック" panose="020B0600070205080204" pitchFamily="34" charset="-128"/>
              </a:rPr>
              <a:t>Instead of object-based, list is domain based</a:t>
            </a:r>
          </a:p>
          <a:p>
            <a:pPr lvl="1"/>
            <a:r>
              <a:rPr lang="en-US" altLang="ar-SA" b="1">
                <a:solidFill>
                  <a:srgbClr val="3366FF"/>
                </a:solidFill>
                <a:ea typeface="ＭＳ Ｐゴシック" panose="020B0600070205080204" pitchFamily="34" charset="-128"/>
              </a:rPr>
              <a:t>Capability list </a:t>
            </a:r>
            <a:r>
              <a:rPr lang="en-US" altLang="ar-SA">
                <a:ea typeface="ＭＳ Ｐゴシック" panose="020B0600070205080204" pitchFamily="34" charset="-128"/>
              </a:rPr>
              <a:t>for domain is list of objects together with operations allows on them</a:t>
            </a:r>
          </a:p>
          <a:p>
            <a:pPr lvl="1"/>
            <a:r>
              <a:rPr lang="en-US" altLang="ar-SA">
                <a:ea typeface="ＭＳ Ｐゴシック" panose="020B0600070205080204" pitchFamily="34" charset="-128"/>
              </a:rPr>
              <a:t>Object represented by its name or address, called a </a:t>
            </a:r>
            <a:r>
              <a:rPr lang="en-US" altLang="ar-SA" b="1">
                <a:solidFill>
                  <a:srgbClr val="3366FF"/>
                </a:solidFill>
                <a:ea typeface="ＭＳ Ｐゴシック" panose="020B0600070205080204" pitchFamily="34" charset="-128"/>
              </a:rPr>
              <a:t>capability</a:t>
            </a:r>
          </a:p>
          <a:p>
            <a:pPr lvl="1"/>
            <a:r>
              <a:rPr lang="en-US" altLang="ar-SA">
                <a:ea typeface="ＭＳ Ｐゴシック" panose="020B0600070205080204" pitchFamily="34" charset="-128"/>
              </a:rPr>
              <a:t>Execute operation M on object O</a:t>
            </a:r>
            <a:r>
              <a:rPr lang="en-US" altLang="ar-SA" baseline="-25000">
                <a:ea typeface="ＭＳ Ｐゴシック" panose="020B0600070205080204" pitchFamily="34" charset="-128"/>
              </a:rPr>
              <a:t>j</a:t>
            </a:r>
            <a:r>
              <a:rPr lang="en-US" altLang="ar-SA">
                <a:ea typeface="ＭＳ Ｐゴシック" panose="020B0600070205080204" pitchFamily="34" charset="-128"/>
              </a:rPr>
              <a:t>, process requests operation and specifies capability as parameter</a:t>
            </a:r>
          </a:p>
          <a:p>
            <a:pPr lvl="2"/>
            <a:r>
              <a:rPr lang="en-US" altLang="ar-SA">
                <a:ea typeface="ＭＳ Ｐゴシック" panose="020B0600070205080204" pitchFamily="34" charset="-128"/>
              </a:rPr>
              <a:t>Possession of capability means access is allowed</a:t>
            </a:r>
          </a:p>
          <a:p>
            <a:pPr lvl="1"/>
            <a:r>
              <a:rPr lang="en-US" altLang="ar-SA">
                <a:ea typeface="ＭＳ Ｐゴシック" panose="020B0600070205080204" pitchFamily="34" charset="-128"/>
              </a:rPr>
              <a:t>Capability list associated with domain but never directly accessible by domain</a:t>
            </a:r>
          </a:p>
          <a:p>
            <a:pPr lvl="2"/>
            <a:r>
              <a:rPr lang="en-US" altLang="ar-SA">
                <a:ea typeface="ＭＳ Ｐゴシック" panose="020B0600070205080204" pitchFamily="34" charset="-128"/>
              </a:rPr>
              <a:t>Rather, protected object, maintained by OS and accessed indirectly</a:t>
            </a:r>
          </a:p>
          <a:p>
            <a:pPr lvl="2"/>
            <a:r>
              <a:rPr lang="en-US" altLang="ar-SA">
                <a:ea typeface="ＭＳ Ｐゴシック" panose="020B0600070205080204" pitchFamily="34" charset="-128"/>
              </a:rPr>
              <a:t>Like a “secure pointer”</a:t>
            </a:r>
          </a:p>
          <a:p>
            <a:pPr lvl="2"/>
            <a:r>
              <a:rPr lang="en-US" altLang="ar-SA">
                <a:ea typeface="ＭＳ Ｐゴシック" panose="020B0600070205080204" pitchFamily="34" charset="-128"/>
              </a:rPr>
              <a:t>Idea can be extended up to applications</a:t>
            </a:r>
          </a:p>
          <a:p>
            <a:endParaRPr lang="en-US" altLang="ar-SA">
              <a:ea typeface="ＭＳ Ｐゴシック" panose="020B0600070205080204" pitchFamily="34" charset="-128"/>
            </a:endParaRPr>
          </a:p>
          <a:p>
            <a:r>
              <a:rPr lang="en-US" altLang="ar-SA">
                <a:ea typeface="ＭＳ Ｐゴシック" panose="020B0600070205080204" pitchFamily="34" charset="-128"/>
              </a:rPr>
              <a:t>Option 4 – Lock-key</a:t>
            </a:r>
          </a:p>
          <a:p>
            <a:pPr lvl="1"/>
            <a:r>
              <a:rPr lang="en-US" altLang="ar-SA">
                <a:ea typeface="ＭＳ Ｐゴシック" panose="020B0600070205080204" pitchFamily="34" charset="-128"/>
              </a:rPr>
              <a:t>Compromise between access lists and capability lists</a:t>
            </a:r>
          </a:p>
          <a:p>
            <a:pPr lvl="1"/>
            <a:r>
              <a:rPr lang="en-US" altLang="ar-SA">
                <a:ea typeface="ＭＳ Ｐゴシック" panose="020B0600070205080204" pitchFamily="34" charset="-128"/>
              </a:rPr>
              <a:t>Each object has list of unique bit patterns, called </a:t>
            </a:r>
            <a:r>
              <a:rPr lang="en-US" altLang="ar-SA" b="1">
                <a:solidFill>
                  <a:srgbClr val="3366FF"/>
                </a:solidFill>
                <a:ea typeface="ＭＳ Ｐゴシック" panose="020B0600070205080204" pitchFamily="34" charset="-128"/>
              </a:rPr>
              <a:t>locks</a:t>
            </a:r>
          </a:p>
          <a:p>
            <a:pPr lvl="1"/>
            <a:r>
              <a:rPr lang="en-US" altLang="ar-SA">
                <a:ea typeface="ＭＳ Ｐゴシック" panose="020B0600070205080204" pitchFamily="34" charset="-128"/>
              </a:rPr>
              <a:t>Each domain as list of unique bit patterns called </a:t>
            </a:r>
            <a:r>
              <a:rPr lang="en-US" altLang="ar-SA" b="1">
                <a:solidFill>
                  <a:srgbClr val="3366FF"/>
                </a:solidFill>
                <a:ea typeface="ＭＳ Ｐゴシック" panose="020B0600070205080204" pitchFamily="34" charset="-128"/>
              </a:rPr>
              <a:t>keys</a:t>
            </a:r>
          </a:p>
          <a:p>
            <a:pPr lvl="1"/>
            <a:r>
              <a:rPr lang="en-US" altLang="ar-SA">
                <a:ea typeface="ＭＳ Ｐゴシック" panose="020B0600070205080204" pitchFamily="34" charset="-128"/>
              </a:rPr>
              <a:t>Process in a domain can only access object if domain has key that matches one of the locks</a:t>
            </a:r>
          </a:p>
          <a:p>
            <a:endParaRPr lang="en-US" altLang="ar-SA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60144233-F46B-4A3B-BAD1-2F2CBAF5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>
                <a:ea typeface="ＭＳ Ｐゴシック" panose="020B0600070205080204" pitchFamily="34" charset="-128"/>
              </a:rPr>
              <a:t>Comparison of Implementations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1453993F-A7B3-4B35-A54C-77DBF49DF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ar-SA">
                <a:ea typeface="ＭＳ Ｐゴシック" panose="020B0600070205080204" pitchFamily="34" charset="-128"/>
              </a:rPr>
              <a:t>Many trade-offs to consider</a:t>
            </a:r>
          </a:p>
          <a:p>
            <a:pPr lvl="1"/>
            <a:r>
              <a:rPr lang="en-US" altLang="ar-SA">
                <a:ea typeface="ＭＳ Ｐゴシック" panose="020B0600070205080204" pitchFamily="34" charset="-128"/>
              </a:rPr>
              <a:t>Global table is simple, but can be large</a:t>
            </a:r>
          </a:p>
          <a:p>
            <a:pPr lvl="1"/>
            <a:r>
              <a:rPr lang="en-US" altLang="ar-SA">
                <a:ea typeface="ＭＳ Ｐゴシック" panose="020B0600070205080204" pitchFamily="34" charset="-128"/>
              </a:rPr>
              <a:t>Access lists correspond to needs of users</a:t>
            </a:r>
          </a:p>
          <a:p>
            <a:pPr lvl="2"/>
            <a:r>
              <a:rPr lang="en-US" altLang="ar-SA">
                <a:ea typeface="ＭＳ Ｐゴシック" panose="020B0600070205080204" pitchFamily="34" charset="-128"/>
              </a:rPr>
              <a:t>Determining set of access rights for domain non-localized so difficult</a:t>
            </a:r>
          </a:p>
          <a:p>
            <a:pPr lvl="2"/>
            <a:r>
              <a:rPr lang="en-US" altLang="ar-SA">
                <a:ea typeface="ＭＳ Ｐゴシック" panose="020B0600070205080204" pitchFamily="34" charset="-128"/>
              </a:rPr>
              <a:t>Every access to an object must be checked</a:t>
            </a:r>
          </a:p>
          <a:p>
            <a:pPr lvl="3"/>
            <a:r>
              <a:rPr lang="en-US" altLang="ar-SA">
                <a:ea typeface="ＭＳ Ｐゴシック" panose="020B0600070205080204" pitchFamily="34" charset="-128"/>
              </a:rPr>
              <a:t>Many objects and access rights -&gt; slow</a:t>
            </a:r>
          </a:p>
          <a:p>
            <a:pPr lvl="1"/>
            <a:r>
              <a:rPr lang="en-US" altLang="ar-SA">
                <a:ea typeface="ＭＳ Ｐゴシック" panose="020B0600070205080204" pitchFamily="34" charset="-128"/>
              </a:rPr>
              <a:t>Capability lists useful for localizing information for a given process</a:t>
            </a:r>
          </a:p>
          <a:p>
            <a:pPr lvl="2"/>
            <a:r>
              <a:rPr lang="en-US" altLang="ar-SA">
                <a:ea typeface="ＭＳ Ｐゴシック" panose="020B0600070205080204" pitchFamily="34" charset="-128"/>
              </a:rPr>
              <a:t>But revocation capabilities can be inefficient</a:t>
            </a:r>
          </a:p>
          <a:p>
            <a:pPr lvl="1"/>
            <a:r>
              <a:rPr lang="en-US" altLang="ar-SA">
                <a:ea typeface="ＭＳ Ｐゴシック" panose="020B0600070205080204" pitchFamily="34" charset="-128"/>
              </a:rPr>
              <a:t>Lock-key effective and flexible, keys can be passed freely from domain to domain, easy revocation </a:t>
            </a:r>
          </a:p>
          <a:p>
            <a:endParaRPr lang="en-US" altLang="ar-SA">
              <a:ea typeface="ＭＳ Ｐゴシック" panose="020B0600070205080204" pitchFamily="34" charset="-128"/>
            </a:endParaRPr>
          </a:p>
          <a:p>
            <a:r>
              <a:rPr lang="en-US" altLang="ar-SA">
                <a:ea typeface="ＭＳ Ｐゴシック" panose="020B0600070205080204" pitchFamily="34" charset="-128"/>
              </a:rPr>
              <a:t>Most systems use combination of access lists and capabilities</a:t>
            </a:r>
          </a:p>
          <a:p>
            <a:pPr lvl="1"/>
            <a:r>
              <a:rPr lang="en-US" altLang="ar-SA">
                <a:ea typeface="ＭＳ Ｐゴシック" panose="020B0600070205080204" pitchFamily="34" charset="-128"/>
              </a:rPr>
              <a:t>First access to an object -&gt; access list searched</a:t>
            </a:r>
          </a:p>
          <a:p>
            <a:pPr lvl="2"/>
            <a:r>
              <a:rPr lang="en-US" altLang="ar-SA">
                <a:ea typeface="ＭＳ Ｐゴシック" panose="020B0600070205080204" pitchFamily="34" charset="-128"/>
              </a:rPr>
              <a:t>If allowed, capability created and attached to process</a:t>
            </a:r>
          </a:p>
          <a:p>
            <a:pPr lvl="3"/>
            <a:r>
              <a:rPr lang="en-US" altLang="ar-SA">
                <a:ea typeface="ＭＳ Ｐゴシック" panose="020B0600070205080204" pitchFamily="34" charset="-128"/>
              </a:rPr>
              <a:t>Additional accesses need not be checked</a:t>
            </a:r>
          </a:p>
          <a:p>
            <a:pPr lvl="2"/>
            <a:r>
              <a:rPr lang="en-US" altLang="ar-SA">
                <a:ea typeface="ＭＳ Ｐゴシック" panose="020B0600070205080204" pitchFamily="34" charset="-128"/>
              </a:rPr>
              <a:t>After last access, capability destroyed</a:t>
            </a:r>
          </a:p>
          <a:p>
            <a:pPr lvl="2"/>
            <a:r>
              <a:rPr lang="en-US" altLang="ar-SA">
                <a:ea typeface="ＭＳ Ｐゴシック" panose="020B0600070205080204" pitchFamily="34" charset="-128"/>
              </a:rPr>
              <a:t>Consider file system with ACLs per file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877EE90-D0AE-49BD-BA13-780479B1B8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6638" y="369888"/>
            <a:ext cx="11993562" cy="768350"/>
          </a:xfrm>
        </p:spPr>
        <p:txBody>
          <a:bodyPr/>
          <a:lstStyle/>
          <a:p>
            <a:pPr eaLnBrk="1" hangingPunct="1"/>
            <a:r>
              <a:rPr lang="en-US" altLang="ar-SA">
                <a:ea typeface="ＭＳ Ｐゴシック" panose="020B0600070205080204" pitchFamily="34" charset="-128"/>
              </a:rPr>
              <a:t>Access Control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2968DC4-161E-4708-A5C3-9F7A55D261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28425" cy="6040438"/>
          </a:xfrm>
        </p:spPr>
        <p:txBody>
          <a:bodyPr/>
          <a:lstStyle/>
          <a:p>
            <a:r>
              <a:rPr lang="en-US" altLang="ar-SA">
                <a:ea typeface="ＭＳ Ｐゴシック" panose="020B0600070205080204" pitchFamily="34" charset="-128"/>
              </a:rPr>
              <a:t>Protection can be applied to non-file resources</a:t>
            </a:r>
          </a:p>
          <a:p>
            <a:endParaRPr lang="en-US" altLang="ar-SA">
              <a:ea typeface="ＭＳ Ｐゴシック" panose="020B0600070205080204" pitchFamily="34" charset="-128"/>
            </a:endParaRPr>
          </a:p>
          <a:p>
            <a:r>
              <a:rPr lang="en-US" altLang="ar-SA">
                <a:ea typeface="ＭＳ Ｐゴシック" panose="020B0600070205080204" pitchFamily="34" charset="-128"/>
              </a:rPr>
              <a:t>Solaris 10 provides </a:t>
            </a:r>
            <a:r>
              <a:rPr lang="en-US" altLang="ar-SA" b="1">
                <a:solidFill>
                  <a:srgbClr val="3366FF"/>
                </a:solidFill>
                <a:ea typeface="ＭＳ Ｐゴシック" panose="020B0600070205080204" pitchFamily="34" charset="-128"/>
              </a:rPr>
              <a:t>role-based access control </a:t>
            </a:r>
            <a:r>
              <a:rPr lang="en-US" altLang="ar-SA">
                <a:ea typeface="ＭＳ Ｐゴシック" panose="020B0600070205080204" pitchFamily="34" charset="-128"/>
              </a:rPr>
              <a:t>(</a:t>
            </a:r>
            <a:r>
              <a:rPr lang="en-US" altLang="ar-SA" b="1">
                <a:solidFill>
                  <a:srgbClr val="3366FF"/>
                </a:solidFill>
                <a:ea typeface="ＭＳ Ｐゴシック" panose="020B0600070205080204" pitchFamily="34" charset="-128"/>
              </a:rPr>
              <a:t>RBAC</a:t>
            </a:r>
            <a:r>
              <a:rPr lang="en-US" altLang="ar-SA">
                <a:ea typeface="ＭＳ Ｐゴシック" panose="020B0600070205080204" pitchFamily="34" charset="-128"/>
              </a:rPr>
              <a:t>)</a:t>
            </a:r>
            <a:r>
              <a:rPr lang="en-US" altLang="ar-SA" b="1">
                <a:ea typeface="ＭＳ Ｐゴシック" panose="020B0600070205080204" pitchFamily="34" charset="-128"/>
              </a:rPr>
              <a:t> </a:t>
            </a:r>
            <a:r>
              <a:rPr lang="en-US" altLang="ar-SA">
                <a:ea typeface="ＭＳ Ｐゴシック" panose="020B0600070205080204" pitchFamily="34" charset="-128"/>
              </a:rPr>
              <a:t>to implement least privilege</a:t>
            </a:r>
          </a:p>
          <a:p>
            <a:pPr lvl="1"/>
            <a:r>
              <a:rPr lang="en-US" altLang="ar-SA" i="1">
                <a:ea typeface="ＭＳ Ｐゴシック" panose="020B0600070205080204" pitchFamily="34" charset="-128"/>
              </a:rPr>
              <a:t>Privilege </a:t>
            </a:r>
            <a:r>
              <a:rPr lang="en-US" altLang="ar-SA">
                <a:ea typeface="ＭＳ Ｐゴシック" panose="020B0600070205080204" pitchFamily="34" charset="-128"/>
              </a:rPr>
              <a:t>is right to execute system call or use an option within a system call</a:t>
            </a:r>
          </a:p>
          <a:p>
            <a:pPr lvl="1"/>
            <a:r>
              <a:rPr lang="en-US" altLang="ar-SA">
                <a:ea typeface="ＭＳ Ｐゴシック" panose="020B0600070205080204" pitchFamily="34" charset="-128"/>
              </a:rPr>
              <a:t>Can be assigned to processes</a:t>
            </a:r>
          </a:p>
          <a:p>
            <a:pPr lvl="1"/>
            <a:r>
              <a:rPr lang="en-US" altLang="ar-SA">
                <a:ea typeface="ＭＳ Ｐゴシック" panose="020B0600070205080204" pitchFamily="34" charset="-128"/>
              </a:rPr>
              <a:t>Users assigned </a:t>
            </a:r>
            <a:r>
              <a:rPr lang="en-US" altLang="ar-SA" i="1">
                <a:ea typeface="ＭＳ Ｐゴシック" panose="020B0600070205080204" pitchFamily="34" charset="-128"/>
              </a:rPr>
              <a:t>roles </a:t>
            </a:r>
            <a:r>
              <a:rPr lang="en-US" altLang="ar-SA">
                <a:ea typeface="ＭＳ Ｐゴシック" panose="020B0600070205080204" pitchFamily="34" charset="-128"/>
              </a:rPr>
              <a:t>granting access to privileges and programs</a:t>
            </a:r>
          </a:p>
          <a:p>
            <a:pPr lvl="2"/>
            <a:r>
              <a:rPr lang="en-US" altLang="ar-SA">
                <a:ea typeface="ＭＳ Ｐゴシック" panose="020B0600070205080204" pitchFamily="34" charset="-128"/>
              </a:rPr>
              <a:t>Enable role via password to gain its privileges</a:t>
            </a:r>
          </a:p>
          <a:p>
            <a:pPr lvl="1"/>
            <a:r>
              <a:rPr lang="en-US" altLang="ar-SA">
                <a:ea typeface="ＭＳ Ｐゴシック" panose="020B0600070205080204" pitchFamily="34" charset="-128"/>
              </a:rPr>
              <a:t>Similar to access matrix</a:t>
            </a:r>
          </a:p>
          <a:p>
            <a:pPr lvl="1"/>
            <a:endParaRPr lang="en-US" altLang="ar-SA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</a:pPr>
            <a:endParaRPr lang="en-US" altLang="ar-SA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7EED595-D1C2-4FEC-9682-833E0DFFDC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3363" y="369888"/>
            <a:ext cx="11526837" cy="768350"/>
          </a:xfrm>
        </p:spPr>
        <p:txBody>
          <a:bodyPr/>
          <a:lstStyle/>
          <a:p>
            <a:pPr eaLnBrk="1" hangingPunct="1"/>
            <a:r>
              <a:rPr lang="en-US" altLang="ar-SA" sz="4300">
                <a:ea typeface="ＭＳ Ｐゴシック" panose="020B0600070205080204" pitchFamily="34" charset="-128"/>
              </a:rPr>
              <a:t>Role-based Access Control in Solaris 10</a:t>
            </a:r>
          </a:p>
        </p:txBody>
      </p:sp>
      <p:pic>
        <p:nvPicPr>
          <p:cNvPr id="25603" name="Picture 5">
            <a:extLst>
              <a:ext uri="{FF2B5EF4-FFF2-40B4-BE49-F238E27FC236}">
                <a16:creationId xmlns:a16="http://schemas.microsoft.com/office/drawing/2014/main" id="{EDFCCD3B-803B-4C87-96B5-0F56CBD48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538" y="1844675"/>
            <a:ext cx="5018087" cy="624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2A7D69B-A0F6-4FC0-9284-276EA74893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19238" y="369888"/>
            <a:ext cx="11510962" cy="768350"/>
          </a:xfrm>
        </p:spPr>
        <p:txBody>
          <a:bodyPr/>
          <a:lstStyle/>
          <a:p>
            <a:pPr eaLnBrk="1" hangingPunct="1"/>
            <a:r>
              <a:rPr lang="en-US" altLang="ar-SA">
                <a:ea typeface="ＭＳ Ｐゴシック" panose="020B0600070205080204" pitchFamily="34" charset="-128"/>
              </a:rPr>
              <a:t>Revocation of Access Rights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EC89ADF-1892-4C27-B493-EF8891A7C0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42713" cy="6040438"/>
          </a:xfrm>
        </p:spPr>
        <p:txBody>
          <a:bodyPr/>
          <a:lstStyle/>
          <a:p>
            <a:r>
              <a:rPr lang="en-US" altLang="ar-SA">
                <a:ea typeface="ＭＳ Ｐゴシック" panose="020B0600070205080204" pitchFamily="34" charset="-128"/>
              </a:rPr>
              <a:t>Various options to remove the access right of a domain to an object</a:t>
            </a:r>
          </a:p>
          <a:p>
            <a:pPr lvl="1"/>
            <a:r>
              <a:rPr lang="en-US" altLang="ar-SA">
                <a:ea typeface="ＭＳ Ｐゴシック" panose="020B0600070205080204" pitchFamily="34" charset="-128"/>
              </a:rPr>
              <a:t>Immediate vs. delayed</a:t>
            </a:r>
          </a:p>
          <a:p>
            <a:pPr lvl="1"/>
            <a:r>
              <a:rPr lang="en-US" altLang="ar-SA">
                <a:ea typeface="ＭＳ Ｐゴシック" panose="020B0600070205080204" pitchFamily="34" charset="-128"/>
              </a:rPr>
              <a:t>Selective vs. general</a:t>
            </a:r>
          </a:p>
          <a:p>
            <a:pPr lvl="1"/>
            <a:r>
              <a:rPr lang="en-US" altLang="ar-SA">
                <a:ea typeface="ＭＳ Ｐゴシック" panose="020B0600070205080204" pitchFamily="34" charset="-128"/>
              </a:rPr>
              <a:t>Partial vs. total</a:t>
            </a:r>
          </a:p>
          <a:p>
            <a:pPr lvl="1"/>
            <a:r>
              <a:rPr lang="en-US" altLang="ar-SA">
                <a:ea typeface="ＭＳ Ｐゴシック" panose="020B0600070205080204" pitchFamily="34" charset="-128"/>
              </a:rPr>
              <a:t>Temporary vs. permanent</a:t>
            </a:r>
          </a:p>
          <a:p>
            <a:r>
              <a:rPr lang="en-US" altLang="ar-SA" b="1">
                <a:solidFill>
                  <a:srgbClr val="3366FF"/>
                </a:solidFill>
                <a:ea typeface="ＭＳ Ｐゴシック" panose="020B0600070205080204" pitchFamily="34" charset="-128"/>
              </a:rPr>
              <a:t>Access List</a:t>
            </a:r>
            <a:r>
              <a:rPr lang="en-US" altLang="ar-SA">
                <a:solidFill>
                  <a:srgbClr val="3366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ar-SA">
                <a:ea typeface="ＭＳ Ｐゴシック" panose="020B0600070205080204" pitchFamily="34" charset="-128"/>
              </a:rPr>
              <a:t>– Delete access rights from access list</a:t>
            </a:r>
          </a:p>
          <a:p>
            <a:pPr lvl="1"/>
            <a:r>
              <a:rPr lang="en-US" altLang="ar-SA">
                <a:ea typeface="ＭＳ Ｐゴシック" panose="020B0600070205080204" pitchFamily="34" charset="-128"/>
              </a:rPr>
              <a:t>Simple – search access list and remove entry</a:t>
            </a:r>
          </a:p>
          <a:p>
            <a:pPr lvl="1"/>
            <a:r>
              <a:rPr lang="en-US" altLang="ar-SA">
                <a:ea typeface="ＭＳ Ｐゴシック" panose="020B0600070205080204" pitchFamily="34" charset="-128"/>
              </a:rPr>
              <a:t>Immediate, general or selective, total or partial, permanent or temporary</a:t>
            </a:r>
          </a:p>
          <a:p>
            <a:r>
              <a:rPr lang="en-US" altLang="ar-SA" b="1">
                <a:solidFill>
                  <a:srgbClr val="3366FF"/>
                </a:solidFill>
                <a:ea typeface="ＭＳ Ｐゴシック" panose="020B0600070205080204" pitchFamily="34" charset="-128"/>
              </a:rPr>
              <a:t>Capability List</a:t>
            </a:r>
            <a:r>
              <a:rPr lang="en-US" altLang="ar-SA">
                <a:solidFill>
                  <a:srgbClr val="3366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ar-SA">
                <a:ea typeface="ＭＳ Ｐゴシック" panose="020B0600070205080204" pitchFamily="34" charset="-128"/>
              </a:rPr>
              <a:t>– Scheme required to locate capability in the system before capability can be revoked</a:t>
            </a:r>
          </a:p>
          <a:p>
            <a:pPr lvl="1"/>
            <a:r>
              <a:rPr lang="en-US" altLang="ar-SA">
                <a:ea typeface="ＭＳ Ｐゴシック" panose="020B0600070205080204" pitchFamily="34" charset="-128"/>
              </a:rPr>
              <a:t>Reacquisition – periodic delete, with require and denial if revoked</a:t>
            </a:r>
          </a:p>
          <a:p>
            <a:pPr lvl="1"/>
            <a:r>
              <a:rPr lang="en-US" altLang="ar-SA">
                <a:ea typeface="ＭＳ Ｐゴシック" panose="020B0600070205080204" pitchFamily="34" charset="-128"/>
              </a:rPr>
              <a:t>Back-pointers – set of pointers from each object to all capabilities of that object (Multics)</a:t>
            </a:r>
          </a:p>
          <a:p>
            <a:pPr lvl="1"/>
            <a:r>
              <a:rPr lang="en-US" altLang="ar-SA">
                <a:ea typeface="ＭＳ Ｐゴシック" panose="020B0600070205080204" pitchFamily="34" charset="-128"/>
              </a:rPr>
              <a:t>Indirection – capability points to global table entry which points to object – delete entry from global table, not selective (CAL)</a:t>
            </a:r>
          </a:p>
          <a:p>
            <a:pPr lvl="1"/>
            <a:r>
              <a:rPr lang="en-US" altLang="ar-SA">
                <a:ea typeface="ＭＳ Ｐゴシック" panose="020B0600070205080204" pitchFamily="34" charset="-128"/>
              </a:rPr>
              <a:t>Keys – unique bits associated with capability, generated when capability created</a:t>
            </a:r>
          </a:p>
          <a:p>
            <a:pPr lvl="2"/>
            <a:r>
              <a:rPr lang="en-US" altLang="ar-SA">
                <a:ea typeface="ＭＳ Ｐゴシック" panose="020B0600070205080204" pitchFamily="34" charset="-128"/>
              </a:rPr>
              <a:t>Master key associated with object, key matches master key for access</a:t>
            </a:r>
          </a:p>
          <a:p>
            <a:pPr lvl="2"/>
            <a:r>
              <a:rPr lang="en-US" altLang="ar-SA">
                <a:ea typeface="ＭＳ Ｐゴシック" panose="020B0600070205080204" pitchFamily="34" charset="-128"/>
              </a:rPr>
              <a:t>Revocation – create new master key</a:t>
            </a:r>
          </a:p>
          <a:p>
            <a:pPr lvl="2"/>
            <a:r>
              <a:rPr lang="en-US" altLang="ar-SA">
                <a:ea typeface="ＭＳ Ｐゴシック" panose="020B0600070205080204" pitchFamily="34" charset="-128"/>
              </a:rPr>
              <a:t>Policy decision of who can create and modify keys – object owner or others?</a:t>
            </a:r>
          </a:p>
          <a:p>
            <a:pPr lvl="1"/>
            <a:endParaRPr lang="en-US" altLang="ar-SA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E90A4C1-28C1-40D8-AB19-404804A69F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7800" y="369888"/>
            <a:ext cx="11582400" cy="768350"/>
          </a:xfrm>
        </p:spPr>
        <p:txBody>
          <a:bodyPr/>
          <a:lstStyle/>
          <a:p>
            <a:pPr eaLnBrk="1" hangingPunct="1"/>
            <a:r>
              <a:rPr lang="en-US" altLang="ar-SA">
                <a:ea typeface="ＭＳ Ｐゴシック" panose="020B0600070205080204" pitchFamily="34" charset="-128"/>
              </a:rPr>
              <a:t>Capability-Based Systems 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830F239C-AB62-419D-81EC-0AA1D1343D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280775" cy="6040438"/>
          </a:xfrm>
        </p:spPr>
        <p:txBody>
          <a:bodyPr/>
          <a:lstStyle/>
          <a:p>
            <a:r>
              <a:rPr lang="en-US" altLang="ar-SA">
                <a:ea typeface="ＭＳ Ｐゴシック" panose="020B0600070205080204" pitchFamily="34" charset="-128"/>
              </a:rPr>
              <a:t>Hydra</a:t>
            </a:r>
          </a:p>
          <a:p>
            <a:pPr lvl="1"/>
            <a:r>
              <a:rPr lang="en-US" altLang="ar-SA">
                <a:ea typeface="ＭＳ Ｐゴシック" panose="020B0600070205080204" pitchFamily="34" charset="-128"/>
              </a:rPr>
              <a:t>Fixed set of access rights known to and interpreted by the system</a:t>
            </a:r>
          </a:p>
          <a:p>
            <a:pPr lvl="2"/>
            <a:r>
              <a:rPr lang="en-US" altLang="ar-SA">
                <a:ea typeface="ＭＳ Ｐゴシック" panose="020B0600070205080204" pitchFamily="34" charset="-128"/>
              </a:rPr>
              <a:t>i.e. read, write, or execute each memory segment</a:t>
            </a:r>
          </a:p>
          <a:p>
            <a:pPr lvl="2"/>
            <a:r>
              <a:rPr lang="en-US" altLang="ar-SA">
                <a:ea typeface="ＭＳ Ｐゴシック" panose="020B0600070205080204" pitchFamily="34" charset="-128"/>
              </a:rPr>
              <a:t>User can declare other </a:t>
            </a:r>
            <a:r>
              <a:rPr lang="en-US" altLang="ar-SA" b="1">
                <a:solidFill>
                  <a:srgbClr val="3366FF"/>
                </a:solidFill>
                <a:ea typeface="ＭＳ Ｐゴシック" panose="020B0600070205080204" pitchFamily="34" charset="-128"/>
              </a:rPr>
              <a:t>auxiliary rights </a:t>
            </a:r>
            <a:r>
              <a:rPr lang="en-US" altLang="ar-SA">
                <a:ea typeface="ＭＳ Ｐゴシック" panose="020B0600070205080204" pitchFamily="34" charset="-128"/>
              </a:rPr>
              <a:t>and register those with protection system</a:t>
            </a:r>
          </a:p>
          <a:p>
            <a:pPr lvl="2"/>
            <a:r>
              <a:rPr lang="en-US" altLang="ar-SA">
                <a:ea typeface="ＭＳ Ｐゴシック" panose="020B0600070205080204" pitchFamily="34" charset="-128"/>
              </a:rPr>
              <a:t>Accessing process must hold capability and know name of operation</a:t>
            </a:r>
          </a:p>
          <a:p>
            <a:pPr lvl="2"/>
            <a:r>
              <a:rPr lang="en-US" altLang="ar-SA" b="1">
                <a:solidFill>
                  <a:srgbClr val="3366FF"/>
                </a:solidFill>
                <a:ea typeface="ＭＳ Ｐゴシック" panose="020B0600070205080204" pitchFamily="34" charset="-128"/>
              </a:rPr>
              <a:t>Rights amplification </a:t>
            </a:r>
            <a:r>
              <a:rPr lang="en-US" altLang="ar-SA">
                <a:ea typeface="ＭＳ Ｐゴシック" panose="020B0600070205080204" pitchFamily="34" charset="-128"/>
              </a:rPr>
              <a:t>allowed by trustworthy  procedures for a specific type </a:t>
            </a:r>
          </a:p>
          <a:p>
            <a:pPr lvl="1"/>
            <a:r>
              <a:rPr lang="en-US" altLang="ar-SA">
                <a:ea typeface="ＭＳ Ｐゴシック" panose="020B0600070205080204" pitchFamily="34" charset="-128"/>
              </a:rPr>
              <a:t>Interpretation of user-defined rights performed solely by user's program; system provides access protection for use of these rights</a:t>
            </a:r>
          </a:p>
          <a:p>
            <a:pPr lvl="1"/>
            <a:r>
              <a:rPr lang="en-US" altLang="ar-SA">
                <a:ea typeface="ＭＳ Ｐゴシック" panose="020B0600070205080204" pitchFamily="34" charset="-128"/>
              </a:rPr>
              <a:t>Operations on objects defined procedurally – procedures are objects accessed indirectly by capabilities</a:t>
            </a:r>
          </a:p>
          <a:p>
            <a:pPr lvl="1"/>
            <a:r>
              <a:rPr lang="en-US" altLang="ar-SA">
                <a:ea typeface="ＭＳ Ｐゴシック" panose="020B0600070205080204" pitchFamily="34" charset="-128"/>
              </a:rPr>
              <a:t>Solves the </a:t>
            </a:r>
            <a:r>
              <a:rPr lang="en-US" altLang="ar-SA" i="1">
                <a:ea typeface="ＭＳ Ｐゴシック" panose="020B0600070205080204" pitchFamily="34" charset="-128"/>
              </a:rPr>
              <a:t>problem of mutually suspicious subsystems</a:t>
            </a:r>
          </a:p>
          <a:p>
            <a:pPr lvl="1"/>
            <a:r>
              <a:rPr lang="en-US" altLang="ar-SA">
                <a:ea typeface="ＭＳ Ｐゴシック" panose="020B0600070205080204" pitchFamily="34" charset="-128"/>
              </a:rPr>
              <a:t>Includes library of prewritten security routines</a:t>
            </a:r>
            <a:endParaRPr lang="en-US" altLang="ar-SA" i="1">
              <a:ea typeface="ＭＳ Ｐゴシック" panose="020B0600070205080204" pitchFamily="34" charset="-128"/>
            </a:endParaRPr>
          </a:p>
          <a:p>
            <a:r>
              <a:rPr lang="en-US" altLang="ar-SA">
                <a:ea typeface="ＭＳ Ｐゴシック" panose="020B0600070205080204" pitchFamily="34" charset="-128"/>
              </a:rPr>
              <a:t>Cambridge CAP System </a:t>
            </a:r>
          </a:p>
          <a:p>
            <a:pPr lvl="1"/>
            <a:r>
              <a:rPr lang="en-US" altLang="ar-SA">
                <a:ea typeface="ＭＳ Ｐゴシック" panose="020B0600070205080204" pitchFamily="34" charset="-128"/>
              </a:rPr>
              <a:t>Simpler but powerful</a:t>
            </a:r>
          </a:p>
          <a:p>
            <a:pPr lvl="1"/>
            <a:r>
              <a:rPr lang="en-US" altLang="ar-SA" b="1">
                <a:solidFill>
                  <a:srgbClr val="3366FF"/>
                </a:solidFill>
                <a:ea typeface="ＭＳ Ｐゴシック" panose="020B0600070205080204" pitchFamily="34" charset="-128"/>
              </a:rPr>
              <a:t>Data capability </a:t>
            </a:r>
            <a:r>
              <a:rPr lang="en-US" altLang="ar-SA">
                <a:ea typeface="ＭＳ Ｐゴシック" panose="020B0600070205080204" pitchFamily="34" charset="-128"/>
              </a:rPr>
              <a:t>- provides standard read, write, execute of individual storage segments associated with object – implemented in microcode</a:t>
            </a:r>
          </a:p>
          <a:p>
            <a:pPr lvl="1"/>
            <a:r>
              <a:rPr lang="en-US" altLang="ar-SA" b="1">
                <a:solidFill>
                  <a:srgbClr val="3366FF"/>
                </a:solidFill>
                <a:ea typeface="ＭＳ Ｐゴシック" panose="020B0600070205080204" pitchFamily="34" charset="-128"/>
              </a:rPr>
              <a:t>Software capability </a:t>
            </a:r>
            <a:r>
              <a:rPr lang="en-US" altLang="ar-SA">
                <a:ea typeface="ＭＳ Ｐゴシック" panose="020B0600070205080204" pitchFamily="34" charset="-128"/>
              </a:rPr>
              <a:t>-interpretation left to the subsystem, through its protected procedures</a:t>
            </a:r>
          </a:p>
          <a:p>
            <a:pPr lvl="2"/>
            <a:r>
              <a:rPr lang="en-US" altLang="ar-SA">
                <a:ea typeface="ＭＳ Ｐゴシック" panose="020B0600070205080204" pitchFamily="34" charset="-128"/>
              </a:rPr>
              <a:t>Only has access to its own subsystem</a:t>
            </a:r>
          </a:p>
          <a:p>
            <a:pPr lvl="2"/>
            <a:r>
              <a:rPr lang="en-US" altLang="ar-SA">
                <a:ea typeface="ＭＳ Ｐゴシック" panose="020B0600070205080204" pitchFamily="34" charset="-128"/>
              </a:rPr>
              <a:t>Programmers must learn principles and techniques of protection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DA39F5C-DEFA-4A6A-8FF6-E6D8DE405A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7138" y="369888"/>
            <a:ext cx="11803062" cy="768350"/>
          </a:xfrm>
        </p:spPr>
        <p:txBody>
          <a:bodyPr/>
          <a:lstStyle/>
          <a:p>
            <a:pPr eaLnBrk="1" hangingPunct="1"/>
            <a:r>
              <a:rPr lang="en-US" altLang="ar-SA">
                <a:ea typeface="ＭＳ Ｐゴシック" panose="020B0600070205080204" pitchFamily="34" charset="-128"/>
              </a:rPr>
              <a:t>Language-Based Protection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0438458-EDB7-4932-AA61-30C1487E48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382375" cy="6040438"/>
          </a:xfrm>
        </p:spPr>
        <p:txBody>
          <a:bodyPr/>
          <a:lstStyle/>
          <a:p>
            <a:r>
              <a:rPr lang="en-US" altLang="ar-SA">
                <a:ea typeface="ＭＳ Ｐゴシック" panose="020B0600070205080204" pitchFamily="34" charset="-128"/>
              </a:rPr>
              <a:t>Specification of protection in a programming language allows the high-level description of policies for the allocation and use of resources</a:t>
            </a:r>
            <a:br>
              <a:rPr lang="en-US" altLang="ar-SA">
                <a:ea typeface="ＭＳ Ｐゴシック" panose="020B0600070205080204" pitchFamily="34" charset="-128"/>
              </a:rPr>
            </a:br>
            <a:endParaRPr lang="en-US" altLang="ar-SA">
              <a:ea typeface="ＭＳ Ｐゴシック" panose="020B0600070205080204" pitchFamily="34" charset="-128"/>
            </a:endParaRPr>
          </a:p>
          <a:p>
            <a:r>
              <a:rPr lang="en-US" altLang="ar-SA">
                <a:ea typeface="ＭＳ Ｐゴシック" panose="020B0600070205080204" pitchFamily="34" charset="-128"/>
              </a:rPr>
              <a:t>Language implementation can provide software for protection enforcement when automatic hardware-supported checking is unavailable</a:t>
            </a:r>
            <a:br>
              <a:rPr lang="en-US" altLang="ar-SA">
                <a:ea typeface="ＭＳ Ｐゴシック" panose="020B0600070205080204" pitchFamily="34" charset="-128"/>
              </a:rPr>
            </a:br>
            <a:endParaRPr lang="en-US" altLang="ar-SA">
              <a:ea typeface="ＭＳ Ｐゴシック" panose="020B0600070205080204" pitchFamily="34" charset="-128"/>
            </a:endParaRPr>
          </a:p>
          <a:p>
            <a:r>
              <a:rPr lang="en-US" altLang="ar-SA">
                <a:ea typeface="ＭＳ Ｐゴシック" panose="020B0600070205080204" pitchFamily="34" charset="-128"/>
              </a:rPr>
              <a:t>Interpret protection specifications to generate calls on whatever protection system is provided by the hardware and the operating system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7184DB0-B99C-4F07-BF37-AE17B4911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2025" y="369888"/>
            <a:ext cx="12068175" cy="768350"/>
          </a:xfrm>
        </p:spPr>
        <p:txBody>
          <a:bodyPr/>
          <a:lstStyle/>
          <a:p>
            <a:pPr eaLnBrk="1" hangingPunct="1"/>
            <a:r>
              <a:rPr lang="en-US" altLang="ar-SA">
                <a:ea typeface="ＭＳ Ｐゴシック" panose="020B0600070205080204" pitchFamily="34" charset="-128"/>
              </a:rPr>
              <a:t>Protection in Java 2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BEAD572-E79F-41EA-9BDA-D115CFF1A7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82388" cy="6040438"/>
          </a:xfrm>
        </p:spPr>
        <p:txBody>
          <a:bodyPr/>
          <a:lstStyle/>
          <a:p>
            <a:r>
              <a:rPr lang="en-US" altLang="ar-SA">
                <a:ea typeface="ＭＳ Ｐゴシック" panose="020B0600070205080204" pitchFamily="34" charset="-128"/>
              </a:rPr>
              <a:t>Protection is handled by the Java Virtual Machine (JVM)</a:t>
            </a:r>
            <a:br>
              <a:rPr lang="en-US" altLang="ar-SA">
                <a:ea typeface="ＭＳ Ｐゴシック" panose="020B0600070205080204" pitchFamily="34" charset="-128"/>
              </a:rPr>
            </a:br>
            <a:endParaRPr lang="en-US" altLang="ar-SA">
              <a:ea typeface="ＭＳ Ｐゴシック" panose="020B0600070205080204" pitchFamily="34" charset="-128"/>
            </a:endParaRPr>
          </a:p>
          <a:p>
            <a:r>
              <a:rPr lang="en-US" altLang="ar-SA">
                <a:ea typeface="ＭＳ Ｐゴシック" panose="020B0600070205080204" pitchFamily="34" charset="-128"/>
              </a:rPr>
              <a:t>A class is assigned a protection domain when it is loaded by the JVM</a:t>
            </a:r>
            <a:br>
              <a:rPr lang="en-US" altLang="ar-SA">
                <a:ea typeface="ＭＳ Ｐゴシック" panose="020B0600070205080204" pitchFamily="34" charset="-128"/>
              </a:rPr>
            </a:br>
            <a:endParaRPr lang="en-US" altLang="ar-SA">
              <a:ea typeface="ＭＳ Ｐゴシック" panose="020B0600070205080204" pitchFamily="34" charset="-128"/>
            </a:endParaRPr>
          </a:p>
          <a:p>
            <a:r>
              <a:rPr lang="en-US" altLang="ar-SA">
                <a:ea typeface="ＭＳ Ｐゴシック" panose="020B0600070205080204" pitchFamily="34" charset="-128"/>
              </a:rPr>
              <a:t>The protection domain indicates what operations the class can (and cannot) perform</a:t>
            </a:r>
            <a:br>
              <a:rPr lang="en-US" altLang="ar-SA">
                <a:ea typeface="ＭＳ Ｐゴシック" panose="020B0600070205080204" pitchFamily="34" charset="-128"/>
              </a:rPr>
            </a:br>
            <a:endParaRPr lang="en-US" altLang="ar-SA">
              <a:ea typeface="ＭＳ Ｐゴシック" panose="020B0600070205080204" pitchFamily="34" charset="-128"/>
            </a:endParaRPr>
          </a:p>
          <a:p>
            <a:r>
              <a:rPr lang="en-US" altLang="ar-SA">
                <a:ea typeface="ＭＳ Ｐゴシック" panose="020B0600070205080204" pitchFamily="34" charset="-128"/>
              </a:rPr>
              <a:t>If a library method is invoked that performs a privileged operation, the stack is inspected to ensure the operation can be performed by the library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9B9BA1A-2A2B-4596-9D62-2586F26E8A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3788" y="369888"/>
            <a:ext cx="11936412" cy="768350"/>
          </a:xfrm>
        </p:spPr>
        <p:txBody>
          <a:bodyPr/>
          <a:lstStyle/>
          <a:p>
            <a:pPr eaLnBrk="1" hangingPunct="1"/>
            <a:r>
              <a:rPr lang="en-US" altLang="ar-SA">
                <a:ea typeface="ＭＳ Ｐゴシック" panose="020B0600070205080204" pitchFamily="34" charset="-128"/>
              </a:rPr>
              <a:t>Stack Inspection</a:t>
            </a:r>
          </a:p>
        </p:txBody>
      </p:sp>
      <p:pic>
        <p:nvPicPr>
          <p:cNvPr id="30723" name="Picture 6">
            <a:extLst>
              <a:ext uri="{FF2B5EF4-FFF2-40B4-BE49-F238E27FC236}">
                <a16:creationId xmlns:a16="http://schemas.microsoft.com/office/drawing/2014/main" id="{9E7CA237-2319-4F11-AA39-3E1EA43FF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2039938"/>
            <a:ext cx="11449050" cy="401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5873F39-4D49-4A5F-943D-13BAF6B2A5C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altLang="ar-SA">
                <a:ea typeface="ＭＳ Ｐゴシック" panose="020B0600070205080204" pitchFamily="34" charset="-128"/>
              </a:rPr>
              <a:t>End of Chapter 13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B0E3163-D9BA-47EC-8242-30734CC05F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SA">
                <a:ea typeface="ＭＳ Ｐゴシック" panose="020B0600070205080204" pitchFamily="34" charset="-128"/>
              </a:rPr>
              <a:t>Objectives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ACDB8E2-508D-4C51-90DF-4BED9F364B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366500" cy="6040438"/>
          </a:xfrm>
        </p:spPr>
        <p:txBody>
          <a:bodyPr/>
          <a:lstStyle/>
          <a:p>
            <a:r>
              <a:rPr lang="en-US" altLang="ar-SA">
                <a:ea typeface="ＭＳ Ｐゴシック" panose="020B0600070205080204" pitchFamily="34" charset="-128"/>
              </a:rPr>
              <a:t>Discuss the goals and principles of protection in a modern computer system</a:t>
            </a:r>
          </a:p>
          <a:p>
            <a:endParaRPr lang="en-US" altLang="ar-SA">
              <a:ea typeface="ＭＳ Ｐゴシック" panose="020B0600070205080204" pitchFamily="34" charset="-128"/>
            </a:endParaRPr>
          </a:p>
          <a:p>
            <a:r>
              <a:rPr lang="en-US" altLang="ar-SA">
                <a:ea typeface="ＭＳ Ｐゴシック" panose="020B0600070205080204" pitchFamily="34" charset="-128"/>
              </a:rPr>
              <a:t>Explain how protection domains combined with an access matrix are used to specify the resources a process may access</a:t>
            </a:r>
          </a:p>
          <a:p>
            <a:endParaRPr lang="en-US" altLang="ar-SA">
              <a:ea typeface="ＭＳ Ｐゴシック" panose="020B0600070205080204" pitchFamily="34" charset="-128"/>
            </a:endParaRPr>
          </a:p>
          <a:p>
            <a:r>
              <a:rPr lang="en-US" altLang="ar-SA">
                <a:ea typeface="ＭＳ Ｐゴシック" panose="020B0600070205080204" pitchFamily="34" charset="-128"/>
              </a:rPr>
              <a:t>Examine capability and language-based protection systems</a:t>
            </a:r>
          </a:p>
          <a:p>
            <a:endParaRPr lang="en-US" altLang="ar-SA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>
            <a:extLst>
              <a:ext uri="{FF2B5EF4-FFF2-40B4-BE49-F238E27FC236}">
                <a16:creationId xmlns:a16="http://schemas.microsoft.com/office/drawing/2014/main" id="{D69F100B-5644-474D-958A-F3DA85A76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4463" y="369888"/>
            <a:ext cx="11615737" cy="768350"/>
          </a:xfrm>
        </p:spPr>
        <p:txBody>
          <a:bodyPr/>
          <a:lstStyle/>
          <a:p>
            <a:pPr eaLnBrk="1" hangingPunct="1"/>
            <a:r>
              <a:rPr lang="en-US" altLang="ar-SA">
                <a:ea typeface="ＭＳ Ｐゴシック" panose="020B0600070205080204" pitchFamily="34" charset="-128"/>
              </a:rPr>
              <a:t>Goals of Protection</a:t>
            </a:r>
          </a:p>
        </p:txBody>
      </p:sp>
      <p:sp>
        <p:nvSpPr>
          <p:cNvPr id="6147" name="Rectangle 1027">
            <a:extLst>
              <a:ext uri="{FF2B5EF4-FFF2-40B4-BE49-F238E27FC236}">
                <a16:creationId xmlns:a16="http://schemas.microsoft.com/office/drawing/2014/main" id="{AD334A23-DF6E-40A1-9724-177BE5922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82388" cy="6040438"/>
          </a:xfrm>
        </p:spPr>
        <p:txBody>
          <a:bodyPr/>
          <a:lstStyle/>
          <a:p>
            <a:r>
              <a:rPr lang="en-US" altLang="ar-SA">
                <a:ea typeface="ＭＳ Ｐゴシック" panose="020B0600070205080204" pitchFamily="34" charset="-128"/>
              </a:rPr>
              <a:t>In one protection model,  computer consists of a collection of objects, hardware or software</a:t>
            </a:r>
            <a:br>
              <a:rPr lang="en-US" altLang="ar-SA">
                <a:ea typeface="ＭＳ Ｐゴシック" panose="020B0600070205080204" pitchFamily="34" charset="-128"/>
              </a:rPr>
            </a:br>
            <a:endParaRPr lang="en-US" altLang="ar-SA">
              <a:ea typeface="ＭＳ Ｐゴシック" panose="020B0600070205080204" pitchFamily="34" charset="-128"/>
            </a:endParaRPr>
          </a:p>
          <a:p>
            <a:r>
              <a:rPr lang="en-US" altLang="ar-SA">
                <a:ea typeface="ＭＳ Ｐゴシック" panose="020B0600070205080204" pitchFamily="34" charset="-128"/>
              </a:rPr>
              <a:t>Each object has a unique name and can be accessed through a well-defined set of operations</a:t>
            </a:r>
            <a:br>
              <a:rPr lang="en-US" altLang="ar-SA">
                <a:ea typeface="ＭＳ Ｐゴシック" panose="020B0600070205080204" pitchFamily="34" charset="-128"/>
              </a:rPr>
            </a:br>
            <a:endParaRPr lang="en-US" altLang="ar-SA">
              <a:ea typeface="ＭＳ Ｐゴシック" panose="020B0600070205080204" pitchFamily="34" charset="-128"/>
            </a:endParaRPr>
          </a:p>
          <a:p>
            <a:r>
              <a:rPr lang="en-US" altLang="ar-SA">
                <a:ea typeface="ＭＳ Ｐゴシック" panose="020B0600070205080204" pitchFamily="34" charset="-128"/>
              </a:rPr>
              <a:t>Protection problem - ensure that each object is accessed correctly and only by those processes that are allowed to do so</a:t>
            </a:r>
            <a:endParaRPr lang="en-US" altLang="ar-SA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endParaRPr lang="en-US" altLang="ar-SA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2FDDCB4-0922-408D-B4CE-191763235B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350" y="369888"/>
            <a:ext cx="11626850" cy="768350"/>
          </a:xfrm>
        </p:spPr>
        <p:txBody>
          <a:bodyPr/>
          <a:lstStyle/>
          <a:p>
            <a:pPr eaLnBrk="1" hangingPunct="1"/>
            <a:r>
              <a:rPr lang="en-US" altLang="ar-SA">
                <a:ea typeface="ＭＳ Ｐゴシック" panose="020B0600070205080204" pitchFamily="34" charset="-128"/>
              </a:rPr>
              <a:t>Principles of Protection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0CFA939-4386-43E4-BC10-31B6C2DA97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366500" cy="6040438"/>
          </a:xfrm>
        </p:spPr>
        <p:txBody>
          <a:bodyPr/>
          <a:lstStyle/>
          <a:p>
            <a:r>
              <a:rPr lang="en-US" altLang="ar-SA">
                <a:ea typeface="ＭＳ Ｐゴシック" panose="020B0600070205080204" pitchFamily="34" charset="-128"/>
              </a:rPr>
              <a:t>Guiding principle – </a:t>
            </a:r>
            <a:r>
              <a:rPr lang="en-US" altLang="ar-SA" b="1">
                <a:solidFill>
                  <a:srgbClr val="3366FF"/>
                </a:solidFill>
                <a:ea typeface="ＭＳ Ｐゴシック" panose="020B0600070205080204" pitchFamily="34" charset="-128"/>
              </a:rPr>
              <a:t>principle of least privilege</a:t>
            </a:r>
          </a:p>
          <a:p>
            <a:pPr lvl="1"/>
            <a:r>
              <a:rPr lang="en-US" altLang="ar-SA">
                <a:ea typeface="ＭＳ Ｐゴシック" panose="020B0600070205080204" pitchFamily="34" charset="-128"/>
              </a:rPr>
              <a:t>Programs, users and systems should be given just enough </a:t>
            </a:r>
            <a:r>
              <a:rPr lang="en-US" altLang="ar-SA" b="1">
                <a:solidFill>
                  <a:srgbClr val="3366FF"/>
                </a:solidFill>
                <a:ea typeface="ＭＳ Ｐゴシック" panose="020B0600070205080204" pitchFamily="34" charset="-128"/>
              </a:rPr>
              <a:t>privileges </a:t>
            </a:r>
            <a:r>
              <a:rPr lang="en-US" altLang="ar-SA">
                <a:ea typeface="ＭＳ Ｐゴシック" panose="020B0600070205080204" pitchFamily="34" charset="-128"/>
              </a:rPr>
              <a:t>to perform their tasks</a:t>
            </a:r>
          </a:p>
          <a:p>
            <a:pPr lvl="1"/>
            <a:r>
              <a:rPr lang="en-US" altLang="ar-SA">
                <a:ea typeface="ＭＳ Ｐゴシック" panose="020B0600070205080204" pitchFamily="34" charset="-128"/>
              </a:rPr>
              <a:t>Limits damage if entity has a bug, gets abused</a:t>
            </a:r>
          </a:p>
          <a:p>
            <a:pPr lvl="1"/>
            <a:r>
              <a:rPr lang="en-US" altLang="ar-SA">
                <a:ea typeface="ＭＳ Ｐゴシック" panose="020B0600070205080204" pitchFamily="34" charset="-128"/>
              </a:rPr>
              <a:t>Can be static (during life of system, during life of process) </a:t>
            </a:r>
          </a:p>
          <a:p>
            <a:pPr lvl="1"/>
            <a:r>
              <a:rPr lang="en-US" altLang="ar-SA">
                <a:ea typeface="ＭＳ Ｐゴシック" panose="020B0600070205080204" pitchFamily="34" charset="-128"/>
              </a:rPr>
              <a:t>Or dynamic (changed by process as needed) – </a:t>
            </a:r>
            <a:r>
              <a:rPr lang="en-US" altLang="ar-SA" b="1">
                <a:solidFill>
                  <a:srgbClr val="3366FF"/>
                </a:solidFill>
                <a:ea typeface="ＭＳ Ｐゴシック" panose="020B0600070205080204" pitchFamily="34" charset="-128"/>
              </a:rPr>
              <a:t>domain switching</a:t>
            </a:r>
            <a:r>
              <a:rPr lang="en-US" altLang="ar-SA">
                <a:ea typeface="ＭＳ Ｐゴシック" panose="020B0600070205080204" pitchFamily="34" charset="-128"/>
              </a:rPr>
              <a:t>, </a:t>
            </a:r>
            <a:r>
              <a:rPr lang="en-US" altLang="ar-SA" b="1">
                <a:solidFill>
                  <a:srgbClr val="3366FF"/>
                </a:solidFill>
                <a:ea typeface="ＭＳ Ｐゴシック" panose="020B0600070205080204" pitchFamily="34" charset="-128"/>
              </a:rPr>
              <a:t>privilege escalation</a:t>
            </a:r>
          </a:p>
          <a:p>
            <a:pPr lvl="1"/>
            <a:r>
              <a:rPr lang="en-US" altLang="ar-SA">
                <a:ea typeface="ＭＳ Ｐゴシック" panose="020B0600070205080204" pitchFamily="34" charset="-128"/>
              </a:rPr>
              <a:t>“Need to know” a similar concept regarding access to data</a:t>
            </a:r>
          </a:p>
          <a:p>
            <a:pPr lvl="1"/>
            <a:endParaRPr lang="en-US" altLang="ar-SA">
              <a:ea typeface="ＭＳ Ｐゴシック" panose="020B0600070205080204" pitchFamily="34" charset="-128"/>
            </a:endParaRPr>
          </a:p>
          <a:p>
            <a:r>
              <a:rPr lang="en-US" altLang="ar-SA">
                <a:ea typeface="ＭＳ Ｐゴシック" panose="020B0600070205080204" pitchFamily="34" charset="-128"/>
              </a:rPr>
              <a:t>Must consider “grain” aspect</a:t>
            </a:r>
          </a:p>
          <a:p>
            <a:pPr lvl="1"/>
            <a:r>
              <a:rPr lang="en-US" altLang="ar-SA">
                <a:ea typeface="ＭＳ Ｐゴシック" panose="020B0600070205080204" pitchFamily="34" charset="-128"/>
              </a:rPr>
              <a:t>Rough-grained  privilege management easier, simpler, but least privilege now done in large chunks</a:t>
            </a:r>
          </a:p>
          <a:p>
            <a:pPr lvl="2"/>
            <a:r>
              <a:rPr lang="en-US" altLang="ar-SA">
                <a:ea typeface="ＭＳ Ｐゴシック" panose="020B0600070205080204" pitchFamily="34" charset="-128"/>
              </a:rPr>
              <a:t>For example, traditional Unix processes either have abilities of the associated user, or of root</a:t>
            </a:r>
          </a:p>
          <a:p>
            <a:pPr lvl="1"/>
            <a:r>
              <a:rPr lang="en-US" altLang="ar-SA">
                <a:ea typeface="ＭＳ Ｐゴシック" panose="020B0600070205080204" pitchFamily="34" charset="-128"/>
              </a:rPr>
              <a:t>Fine-grained management more complex, more overhead, but more protective</a:t>
            </a:r>
          </a:p>
          <a:p>
            <a:pPr lvl="2"/>
            <a:r>
              <a:rPr lang="en-US" altLang="ar-SA">
                <a:ea typeface="ＭＳ Ｐゴシック" panose="020B0600070205080204" pitchFamily="34" charset="-128"/>
              </a:rPr>
              <a:t>File ACL lists, RBAC</a:t>
            </a:r>
          </a:p>
          <a:p>
            <a:pPr lvl="2"/>
            <a:endParaRPr lang="en-US" altLang="ar-SA">
              <a:ea typeface="ＭＳ Ｐゴシック" panose="020B0600070205080204" pitchFamily="34" charset="-128"/>
            </a:endParaRPr>
          </a:p>
          <a:p>
            <a:r>
              <a:rPr lang="en-US" altLang="ar-SA">
                <a:ea typeface="ＭＳ Ｐゴシック" panose="020B0600070205080204" pitchFamily="34" charset="-128"/>
              </a:rPr>
              <a:t>Domain can be user, process, procedure</a:t>
            </a:r>
          </a:p>
          <a:p>
            <a:pPr lvl="2"/>
            <a:endParaRPr lang="en-US" altLang="ar-SA">
              <a:ea typeface="ＭＳ Ｐゴシック" panose="020B0600070205080204" pitchFamily="34" charset="-128"/>
            </a:endParaRPr>
          </a:p>
          <a:p>
            <a:pPr lvl="2"/>
            <a:endParaRPr lang="en-US" altLang="ar-SA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</a:pPr>
            <a:endParaRPr lang="en-US" altLang="ar-SA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27D1546-F2AA-4D51-A9CA-3F29B51C3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SA">
                <a:ea typeface="ＭＳ Ｐゴシック" panose="020B0600070205080204" pitchFamily="34" charset="-128"/>
              </a:rPr>
              <a:t>Domain Structure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F0926D1-500E-47E7-AB47-F1BF83A152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28425" cy="6040438"/>
          </a:xfrm>
        </p:spPr>
        <p:txBody>
          <a:bodyPr/>
          <a:lstStyle/>
          <a:p>
            <a:r>
              <a:rPr lang="en-US" altLang="ar-SA">
                <a:ea typeface="ＭＳ Ｐゴシック" panose="020B0600070205080204" pitchFamily="34" charset="-128"/>
              </a:rPr>
              <a:t>Access-right = &lt;</a:t>
            </a:r>
            <a:r>
              <a:rPr lang="en-US" altLang="ar-SA" i="1">
                <a:ea typeface="ＭＳ Ｐゴシック" panose="020B0600070205080204" pitchFamily="34" charset="-128"/>
              </a:rPr>
              <a:t>object-name</a:t>
            </a:r>
            <a:r>
              <a:rPr lang="en-US" altLang="ar-SA">
                <a:ea typeface="ＭＳ Ｐゴシック" panose="020B0600070205080204" pitchFamily="34" charset="-128"/>
              </a:rPr>
              <a:t>, </a:t>
            </a:r>
            <a:r>
              <a:rPr lang="en-US" altLang="ar-SA" i="1">
                <a:ea typeface="ＭＳ Ｐゴシック" panose="020B0600070205080204" pitchFamily="34" charset="-128"/>
              </a:rPr>
              <a:t>rights-set</a:t>
            </a:r>
            <a:r>
              <a:rPr lang="en-US" altLang="ar-SA">
                <a:ea typeface="ＭＳ Ｐゴシック" panose="020B0600070205080204" pitchFamily="34" charset="-128"/>
              </a:rPr>
              <a:t>&gt;</a:t>
            </a:r>
            <a:br>
              <a:rPr lang="en-US" altLang="ar-SA">
                <a:ea typeface="ＭＳ Ｐゴシック" panose="020B0600070205080204" pitchFamily="34" charset="-128"/>
              </a:rPr>
            </a:br>
            <a:r>
              <a:rPr lang="en-US" altLang="ar-SA">
                <a:ea typeface="ＭＳ Ｐゴシック" panose="020B0600070205080204" pitchFamily="34" charset="-128"/>
              </a:rPr>
              <a:t>where </a:t>
            </a:r>
            <a:r>
              <a:rPr lang="en-US" altLang="ar-SA" i="1">
                <a:ea typeface="ＭＳ Ｐゴシック" panose="020B0600070205080204" pitchFamily="34" charset="-128"/>
              </a:rPr>
              <a:t>rights-set</a:t>
            </a:r>
            <a:r>
              <a:rPr lang="en-US" altLang="ar-SA">
                <a:ea typeface="ＭＳ Ｐゴシック" panose="020B0600070205080204" pitchFamily="34" charset="-128"/>
              </a:rPr>
              <a:t> is a subset of all valid operations that can be performed on the object </a:t>
            </a:r>
            <a:br>
              <a:rPr lang="en-US" altLang="ar-SA">
                <a:ea typeface="ＭＳ Ｐゴシック" panose="020B0600070205080204" pitchFamily="34" charset="-128"/>
              </a:rPr>
            </a:br>
            <a:endParaRPr lang="en-US" altLang="ar-SA">
              <a:ea typeface="ＭＳ Ｐゴシック" panose="020B0600070205080204" pitchFamily="34" charset="-128"/>
            </a:endParaRPr>
          </a:p>
          <a:p>
            <a:r>
              <a:rPr lang="en-US" altLang="ar-SA">
                <a:ea typeface="ＭＳ Ｐゴシック" panose="020B0600070205080204" pitchFamily="34" charset="-128"/>
              </a:rPr>
              <a:t>Domain = set of access-rights </a:t>
            </a:r>
            <a:br>
              <a:rPr lang="en-US" altLang="ar-SA">
                <a:ea typeface="ＭＳ Ｐゴシック" panose="020B0600070205080204" pitchFamily="34" charset="-128"/>
              </a:rPr>
            </a:br>
            <a:endParaRPr lang="en-US" altLang="ar-SA">
              <a:ea typeface="ＭＳ Ｐゴシック" panose="020B0600070205080204" pitchFamily="34" charset="-128"/>
            </a:endParaRPr>
          </a:p>
        </p:txBody>
      </p:sp>
      <p:pic>
        <p:nvPicPr>
          <p:cNvPr id="8196" name="Picture 6">
            <a:extLst>
              <a:ext uri="{FF2B5EF4-FFF2-40B4-BE49-F238E27FC236}">
                <a16:creationId xmlns:a16="http://schemas.microsoft.com/office/drawing/2014/main" id="{BAD43C13-E90D-4C78-A4F7-EDF7C18EB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4818063"/>
            <a:ext cx="10617200" cy="207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726CB77-A382-4AAE-BC94-DD8E8FB060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69888"/>
            <a:ext cx="11658600" cy="768350"/>
          </a:xfrm>
        </p:spPr>
        <p:txBody>
          <a:bodyPr/>
          <a:lstStyle/>
          <a:p>
            <a:pPr eaLnBrk="1" hangingPunct="1"/>
            <a:r>
              <a:rPr lang="en-US" altLang="ar-SA">
                <a:ea typeface="ＭＳ Ｐゴシック" panose="020B0600070205080204" pitchFamily="34" charset="-128"/>
              </a:rPr>
              <a:t>Domain Implementation (UNIX)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6E33965-9846-4EE7-9EA1-E5FD2C6105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68100" cy="6040438"/>
          </a:xfrm>
        </p:spPr>
        <p:txBody>
          <a:bodyPr/>
          <a:lstStyle/>
          <a:p>
            <a:r>
              <a:rPr lang="en-US" altLang="ar-SA">
                <a:ea typeface="ＭＳ Ｐゴシック" panose="020B0600070205080204" pitchFamily="34" charset="-128"/>
              </a:rPr>
              <a:t>Domain = user-id</a:t>
            </a:r>
          </a:p>
          <a:p>
            <a:endParaRPr lang="en-US" altLang="ar-SA">
              <a:ea typeface="ＭＳ Ｐゴシック" panose="020B0600070205080204" pitchFamily="34" charset="-128"/>
            </a:endParaRPr>
          </a:p>
          <a:p>
            <a:r>
              <a:rPr lang="en-US" altLang="ar-SA">
                <a:ea typeface="ＭＳ Ｐゴシック" panose="020B0600070205080204" pitchFamily="34" charset="-128"/>
              </a:rPr>
              <a:t>Domain switch accomplished via file system</a:t>
            </a:r>
          </a:p>
          <a:p>
            <a:pPr lvl="2"/>
            <a:r>
              <a:rPr lang="en-US" altLang="ar-SA">
                <a:ea typeface="ＭＳ Ｐゴシック" panose="020B0600070205080204" pitchFamily="34" charset="-128"/>
              </a:rPr>
              <a:t>Each file has associated with it a domain bit (setuid bit)</a:t>
            </a:r>
          </a:p>
          <a:p>
            <a:pPr lvl="2"/>
            <a:r>
              <a:rPr lang="en-US" altLang="ar-SA">
                <a:ea typeface="ＭＳ Ｐゴシック" panose="020B0600070205080204" pitchFamily="34" charset="-128"/>
              </a:rPr>
              <a:t>When file is executed and setuid = on, then user-id is set to owner of the file being executed</a:t>
            </a:r>
          </a:p>
          <a:p>
            <a:pPr lvl="2"/>
            <a:r>
              <a:rPr lang="en-US" altLang="ar-SA">
                <a:ea typeface="ＭＳ Ｐゴシック" panose="020B0600070205080204" pitchFamily="34" charset="-128"/>
              </a:rPr>
              <a:t> When execution completes user-id is reset </a:t>
            </a:r>
          </a:p>
          <a:p>
            <a:pPr lvl="2"/>
            <a:endParaRPr lang="en-US" altLang="ar-SA">
              <a:ea typeface="ＭＳ Ｐゴシック" panose="020B0600070205080204" pitchFamily="34" charset="-128"/>
            </a:endParaRPr>
          </a:p>
          <a:p>
            <a:r>
              <a:rPr lang="en-US" altLang="ar-SA">
                <a:ea typeface="ＭＳ Ｐゴシック" panose="020B0600070205080204" pitchFamily="34" charset="-128"/>
              </a:rPr>
              <a:t>Domain switch accomplished via passwords</a:t>
            </a:r>
          </a:p>
          <a:p>
            <a:pPr lvl="1"/>
            <a:r>
              <a:rPr lang="en-US" altLang="ar-SA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su</a:t>
            </a:r>
            <a:r>
              <a:rPr lang="en-US" altLang="ar-SA">
                <a:ea typeface="ＭＳ Ｐゴシック" panose="020B0600070205080204" pitchFamily="34" charset="-128"/>
              </a:rPr>
              <a:t> command temporarily switches to another user’s domain when other domain’s password provided</a:t>
            </a:r>
          </a:p>
          <a:p>
            <a:pPr lvl="1"/>
            <a:endParaRPr lang="en-US" altLang="ar-SA">
              <a:ea typeface="ＭＳ Ｐゴシック" panose="020B0600070205080204" pitchFamily="34" charset="-128"/>
            </a:endParaRPr>
          </a:p>
          <a:p>
            <a:r>
              <a:rPr lang="en-US" altLang="ar-SA">
                <a:ea typeface="ＭＳ Ｐゴシック" panose="020B0600070205080204" pitchFamily="34" charset="-128"/>
              </a:rPr>
              <a:t>Domain switching via commands</a:t>
            </a:r>
          </a:p>
          <a:p>
            <a:pPr lvl="1"/>
            <a:r>
              <a:rPr lang="en-US" altLang="ar-SA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sudo</a:t>
            </a:r>
            <a:r>
              <a:rPr lang="en-US" altLang="ar-SA">
                <a:ea typeface="ＭＳ Ｐゴシック" panose="020B0600070205080204" pitchFamily="34" charset="-128"/>
              </a:rPr>
              <a:t> command prefix executes specified command in another domain (if original domain has privilege or password given)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26F41F7-5CFC-4824-8B67-3F7126BF56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60500" y="369888"/>
            <a:ext cx="11569700" cy="768350"/>
          </a:xfrm>
        </p:spPr>
        <p:txBody>
          <a:bodyPr/>
          <a:lstStyle/>
          <a:p>
            <a:pPr eaLnBrk="1" hangingPunct="1"/>
            <a:r>
              <a:rPr lang="en-US" altLang="ar-SA">
                <a:ea typeface="ＭＳ Ｐゴシック" panose="020B0600070205080204" pitchFamily="34" charset="-128"/>
              </a:rPr>
              <a:t>Domain Implementation (MULTICS)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1219B2C-3590-472B-A678-704F036D0A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41463" y="1903413"/>
            <a:ext cx="11053762" cy="1577975"/>
          </a:xfrm>
        </p:spPr>
        <p:txBody>
          <a:bodyPr/>
          <a:lstStyle/>
          <a:p>
            <a:r>
              <a:rPr lang="en-US" altLang="ar-SA">
                <a:ea typeface="ＭＳ Ｐゴシック" panose="020B0600070205080204" pitchFamily="34" charset="-128"/>
              </a:rPr>
              <a:t>Let </a:t>
            </a:r>
            <a:r>
              <a:rPr lang="en-US" altLang="ar-SA" i="1">
                <a:ea typeface="ＭＳ Ｐゴシック" panose="020B0600070205080204" pitchFamily="34" charset="-128"/>
              </a:rPr>
              <a:t>D</a:t>
            </a:r>
            <a:r>
              <a:rPr lang="en-US" altLang="ar-SA" i="1" baseline="-25000">
                <a:ea typeface="ＭＳ Ｐゴシック" panose="020B0600070205080204" pitchFamily="34" charset="-128"/>
              </a:rPr>
              <a:t>i</a:t>
            </a:r>
            <a:r>
              <a:rPr lang="en-US" altLang="ar-SA">
                <a:ea typeface="ＭＳ Ｐゴシック" panose="020B0600070205080204" pitchFamily="34" charset="-128"/>
              </a:rPr>
              <a:t> and </a:t>
            </a:r>
            <a:r>
              <a:rPr lang="en-US" altLang="ar-SA" i="1">
                <a:ea typeface="ＭＳ Ｐゴシック" panose="020B0600070205080204" pitchFamily="34" charset="-128"/>
              </a:rPr>
              <a:t>D</a:t>
            </a:r>
            <a:r>
              <a:rPr lang="en-US" altLang="ar-SA" i="1" baseline="-25000">
                <a:ea typeface="ＭＳ Ｐゴシック" panose="020B0600070205080204" pitchFamily="34" charset="-128"/>
              </a:rPr>
              <a:t>j</a:t>
            </a:r>
            <a:r>
              <a:rPr lang="en-US" altLang="ar-SA" baseline="-25000">
                <a:ea typeface="ＭＳ Ｐゴシック" panose="020B0600070205080204" pitchFamily="34" charset="-128"/>
              </a:rPr>
              <a:t> </a:t>
            </a:r>
            <a:r>
              <a:rPr lang="en-US" altLang="ar-SA">
                <a:ea typeface="ＭＳ Ｐゴシック" panose="020B0600070205080204" pitchFamily="34" charset="-128"/>
              </a:rPr>
              <a:t>be any two domain rings</a:t>
            </a:r>
          </a:p>
          <a:p>
            <a:r>
              <a:rPr lang="en-US" altLang="ar-SA">
                <a:ea typeface="ＭＳ Ｐゴシック" panose="020B0600070205080204" pitchFamily="34" charset="-128"/>
              </a:rPr>
              <a:t>If </a:t>
            </a:r>
            <a:r>
              <a:rPr lang="en-US" altLang="ar-SA" i="1">
                <a:ea typeface="ＭＳ Ｐゴシック" panose="020B0600070205080204" pitchFamily="34" charset="-128"/>
              </a:rPr>
              <a:t>j</a:t>
            </a:r>
            <a:r>
              <a:rPr lang="en-US" altLang="ar-SA">
                <a:ea typeface="ＭＳ Ｐゴシック" panose="020B0600070205080204" pitchFamily="34" charset="-128"/>
              </a:rPr>
              <a:t> &lt; </a:t>
            </a:r>
            <a:r>
              <a:rPr lang="en-US" altLang="ar-SA" i="1">
                <a:ea typeface="ＭＳ Ｐゴシック" panose="020B0600070205080204" pitchFamily="34" charset="-128"/>
              </a:rPr>
              <a:t>I</a:t>
            </a:r>
            <a:r>
              <a:rPr lang="en-US" altLang="ar-SA">
                <a:ea typeface="ＭＳ Ｐゴシック" panose="020B0600070205080204" pitchFamily="34" charset="-128"/>
              </a:rPr>
              <a:t> </a:t>
            </a:r>
            <a:r>
              <a:rPr lang="en-US" altLang="ar-SA">
                <a:ea typeface="ＭＳ Ｐゴシック" panose="020B0600070205080204" pitchFamily="34" charset="-128"/>
                <a:sym typeface="Symbol" panose="05050102010706020507" pitchFamily="18" charset="2"/>
              </a:rPr>
              <a:t> </a:t>
            </a:r>
            <a:r>
              <a:rPr lang="en-US" altLang="ar-SA" i="1">
                <a:ea typeface="ＭＳ Ｐゴシック" panose="020B0600070205080204" pitchFamily="34" charset="-128"/>
                <a:sym typeface="Symbol" panose="05050102010706020507" pitchFamily="18" charset="2"/>
              </a:rPr>
              <a:t>D</a:t>
            </a:r>
            <a:r>
              <a:rPr lang="en-US" altLang="ar-SA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ar-SA">
                <a:ea typeface="ＭＳ Ｐゴシック" panose="020B0600070205080204" pitchFamily="34" charset="-128"/>
                <a:sym typeface="Symbol" panose="05050102010706020507" pitchFamily="18" charset="2"/>
              </a:rPr>
              <a:t>   </a:t>
            </a:r>
            <a:r>
              <a:rPr lang="en-US" altLang="ar-SA" i="1">
                <a:ea typeface="ＭＳ Ｐゴシック" panose="020B0600070205080204" pitchFamily="34" charset="-128"/>
                <a:sym typeface="Symbol" panose="05050102010706020507" pitchFamily="18" charset="2"/>
              </a:rPr>
              <a:t>D</a:t>
            </a:r>
            <a:r>
              <a:rPr lang="en-US" altLang="ar-SA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j</a:t>
            </a:r>
            <a:endParaRPr lang="en-US" altLang="ar-SA">
              <a:ea typeface="ＭＳ Ｐゴシック" panose="020B0600070205080204" pitchFamily="34" charset="-128"/>
            </a:endParaRPr>
          </a:p>
        </p:txBody>
      </p:sp>
      <p:pic>
        <p:nvPicPr>
          <p:cNvPr id="10244" name="Picture 7">
            <a:extLst>
              <a:ext uri="{FF2B5EF4-FFF2-40B4-BE49-F238E27FC236}">
                <a16:creationId xmlns:a16="http://schemas.microsoft.com/office/drawing/2014/main" id="{CECA5D8F-377B-4718-B621-67F3085F9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3124200"/>
            <a:ext cx="8556625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24A905F6-51F8-4A11-810E-D94A4F4C7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>
                <a:ea typeface="ＭＳ Ｐゴシック" panose="020B0600070205080204" pitchFamily="34" charset="-128"/>
              </a:rPr>
              <a:t>Multics Benefits and Limits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72EDBDC5-43A7-4B7F-8778-33D6D9160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ar-SA">
                <a:ea typeface="ＭＳ Ｐゴシック" panose="020B0600070205080204" pitchFamily="34" charset="-128"/>
              </a:rPr>
              <a:t>Ring / hierarchical structure provided more than the basic kernel / user or root / normal user design</a:t>
            </a:r>
          </a:p>
          <a:p>
            <a:endParaRPr lang="en-US" altLang="ar-SA">
              <a:ea typeface="ＭＳ Ｐゴシック" panose="020B0600070205080204" pitchFamily="34" charset="-128"/>
            </a:endParaRPr>
          </a:p>
          <a:p>
            <a:r>
              <a:rPr lang="en-US" altLang="ar-SA">
                <a:ea typeface="ＭＳ Ｐゴシック" panose="020B0600070205080204" pitchFamily="34" charset="-128"/>
              </a:rPr>
              <a:t>Fairly complex -&gt; more overhead</a:t>
            </a:r>
          </a:p>
          <a:p>
            <a:endParaRPr lang="en-US" altLang="ar-SA">
              <a:ea typeface="ＭＳ Ｐゴシック" panose="020B0600070205080204" pitchFamily="34" charset="-128"/>
            </a:endParaRPr>
          </a:p>
          <a:p>
            <a:r>
              <a:rPr lang="en-US" altLang="ar-SA">
                <a:ea typeface="ＭＳ Ｐゴシック" panose="020B0600070205080204" pitchFamily="34" charset="-128"/>
              </a:rPr>
              <a:t>But does not allow strict need-to-know</a:t>
            </a:r>
          </a:p>
          <a:p>
            <a:pPr lvl="1"/>
            <a:r>
              <a:rPr lang="en-US" altLang="ar-SA">
                <a:ea typeface="ＭＳ Ｐゴシック" panose="020B0600070205080204" pitchFamily="34" charset="-128"/>
              </a:rPr>
              <a:t>Object accessible in D</a:t>
            </a:r>
            <a:r>
              <a:rPr lang="en-US" altLang="ar-SA" baseline="-25000">
                <a:ea typeface="ＭＳ Ｐゴシック" panose="020B0600070205080204" pitchFamily="34" charset="-128"/>
              </a:rPr>
              <a:t>j</a:t>
            </a:r>
            <a:r>
              <a:rPr lang="en-US" altLang="ar-SA">
                <a:ea typeface="ＭＳ Ｐゴシック" panose="020B0600070205080204" pitchFamily="34" charset="-128"/>
              </a:rPr>
              <a:t> but not in D</a:t>
            </a:r>
            <a:r>
              <a:rPr lang="en-US" altLang="ar-SA" baseline="-25000">
                <a:ea typeface="ＭＳ Ｐゴシック" panose="020B0600070205080204" pitchFamily="34" charset="-128"/>
              </a:rPr>
              <a:t>i</a:t>
            </a:r>
            <a:r>
              <a:rPr lang="en-US" altLang="ar-SA">
                <a:ea typeface="ＭＳ Ｐゴシック" panose="020B0600070205080204" pitchFamily="34" charset="-128"/>
              </a:rPr>
              <a:t>, then </a:t>
            </a:r>
            <a:r>
              <a:rPr lang="en-US" altLang="ar-SA" i="1">
                <a:ea typeface="ＭＳ Ｐゴシック" panose="020B0600070205080204" pitchFamily="34" charset="-128"/>
              </a:rPr>
              <a:t>j</a:t>
            </a:r>
            <a:r>
              <a:rPr lang="en-US" altLang="ar-SA">
                <a:ea typeface="ＭＳ Ｐゴシック" panose="020B0600070205080204" pitchFamily="34" charset="-128"/>
              </a:rPr>
              <a:t> must be &lt; </a:t>
            </a:r>
            <a:r>
              <a:rPr lang="en-US" altLang="ar-SA" i="1">
                <a:ea typeface="ＭＳ Ｐゴシック" panose="020B0600070205080204" pitchFamily="34" charset="-128"/>
              </a:rPr>
              <a:t>i</a:t>
            </a:r>
          </a:p>
          <a:p>
            <a:pPr lvl="1"/>
            <a:r>
              <a:rPr lang="en-US" altLang="ar-SA">
                <a:ea typeface="ＭＳ Ｐゴシック" panose="020B0600070205080204" pitchFamily="34" charset="-128"/>
              </a:rPr>
              <a:t>But then every segment accessible in D</a:t>
            </a:r>
            <a:r>
              <a:rPr lang="en-US" altLang="ar-SA" baseline="-25000">
                <a:ea typeface="ＭＳ Ｐゴシック" panose="020B0600070205080204" pitchFamily="34" charset="-128"/>
              </a:rPr>
              <a:t>i</a:t>
            </a:r>
            <a:r>
              <a:rPr lang="en-US" altLang="ar-SA">
                <a:ea typeface="ＭＳ Ｐゴシック" panose="020B0600070205080204" pitchFamily="34" charset="-128"/>
              </a:rPr>
              <a:t> also accessible in D</a:t>
            </a:r>
            <a:r>
              <a:rPr lang="en-US" altLang="ar-SA" baseline="-25000">
                <a:ea typeface="ＭＳ Ｐゴシック" panose="020B0600070205080204" pitchFamily="34" charset="-128"/>
              </a:rPr>
              <a:t>j</a:t>
            </a:r>
          </a:p>
          <a:p>
            <a:pPr>
              <a:buFont typeface="Monotype Sorts" charset="2"/>
              <a:buNone/>
            </a:pPr>
            <a:endParaRPr lang="en-US" altLang="ar-SA">
              <a:ea typeface="ＭＳ Ｐゴシック" panose="020B0600070205080204" pitchFamily="34" charset="-128"/>
            </a:endParaRPr>
          </a:p>
          <a:p>
            <a:endParaRPr lang="en-US" altLang="ar-SA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2656</TotalTime>
  <Words>1464</Words>
  <Application>Microsoft Office PowerPoint</Application>
  <PresentationFormat>Custom</PresentationFormat>
  <Paragraphs>234</Paragraphs>
  <Slides>29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os-8</vt:lpstr>
      <vt:lpstr>Chapter 14:  Protection</vt:lpstr>
      <vt:lpstr>Chapter 14: Protection</vt:lpstr>
      <vt:lpstr>Objectives</vt:lpstr>
      <vt:lpstr>Goals of Protection</vt:lpstr>
      <vt:lpstr>Principles of Protection</vt:lpstr>
      <vt:lpstr>Domain Structure</vt:lpstr>
      <vt:lpstr>Domain Implementation (UNIX)</vt:lpstr>
      <vt:lpstr>Domain Implementation (MULTICS)</vt:lpstr>
      <vt:lpstr>Multics Benefits and Limits</vt:lpstr>
      <vt:lpstr>Access Matrix</vt:lpstr>
      <vt:lpstr>Access Matrix</vt:lpstr>
      <vt:lpstr>Use of Access Matrix</vt:lpstr>
      <vt:lpstr>Use of Access Matrix (Cont.)</vt:lpstr>
      <vt:lpstr>Access Matrix of Figure A  with Domains as Objects</vt:lpstr>
      <vt:lpstr>Access Matrix with Copy Rights</vt:lpstr>
      <vt:lpstr>Access Matrix With Owner Rights</vt:lpstr>
      <vt:lpstr>Modified Access Matrix of Figure B</vt:lpstr>
      <vt:lpstr>Implementation of Access Matrix</vt:lpstr>
      <vt:lpstr>PowerPoint Presentation</vt:lpstr>
      <vt:lpstr>Implementation of Access Matrix (Cont.)</vt:lpstr>
      <vt:lpstr>Comparison of Implementations</vt:lpstr>
      <vt:lpstr>Access Control</vt:lpstr>
      <vt:lpstr>Role-based Access Control in Solaris 10</vt:lpstr>
      <vt:lpstr>Revocation of Access Rights</vt:lpstr>
      <vt:lpstr>Capability-Based Systems </vt:lpstr>
      <vt:lpstr>Language-Based Protection</vt:lpstr>
      <vt:lpstr>Protection in Java 2</vt:lpstr>
      <vt:lpstr>Stack Inspection</vt:lpstr>
      <vt:lpstr>End of Chapter 13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Silberschatz, Avi</cp:lastModifiedBy>
  <cp:revision>113</cp:revision>
  <cp:lastPrinted>2011-04-25T18:22:26Z</cp:lastPrinted>
  <dcterms:created xsi:type="dcterms:W3CDTF">2011-04-25T01:14:07Z</dcterms:created>
  <dcterms:modified xsi:type="dcterms:W3CDTF">2019-11-02T15:48:35Z</dcterms:modified>
</cp:coreProperties>
</file>