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77" r:id="rId2"/>
    <p:sldId id="259" r:id="rId3"/>
    <p:sldId id="287" r:id="rId4"/>
    <p:sldId id="260" r:id="rId5"/>
    <p:sldId id="288" r:id="rId6"/>
    <p:sldId id="316" r:id="rId7"/>
    <p:sldId id="289" r:id="rId8"/>
    <p:sldId id="290" r:id="rId9"/>
    <p:sldId id="262" r:id="rId10"/>
    <p:sldId id="317" r:id="rId11"/>
    <p:sldId id="291" r:id="rId12"/>
    <p:sldId id="293" r:id="rId13"/>
    <p:sldId id="295" r:id="rId14"/>
    <p:sldId id="294" r:id="rId15"/>
    <p:sldId id="318" r:id="rId16"/>
    <p:sldId id="292" r:id="rId17"/>
    <p:sldId id="296" r:id="rId18"/>
    <p:sldId id="297" r:id="rId19"/>
    <p:sldId id="319" r:id="rId20"/>
    <p:sldId id="263" r:id="rId21"/>
    <p:sldId id="320" r:id="rId22"/>
    <p:sldId id="268" r:id="rId23"/>
    <p:sldId id="321" r:id="rId24"/>
    <p:sldId id="323" r:id="rId25"/>
    <p:sldId id="322" r:id="rId26"/>
    <p:sldId id="298" r:id="rId27"/>
    <p:sldId id="324" r:id="rId28"/>
    <p:sldId id="301" r:id="rId29"/>
    <p:sldId id="299" r:id="rId30"/>
    <p:sldId id="302" r:id="rId31"/>
    <p:sldId id="303" r:id="rId32"/>
    <p:sldId id="304" r:id="rId33"/>
    <p:sldId id="305" r:id="rId34"/>
    <p:sldId id="28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285" r:id="rId44"/>
    <p:sldId id="314" r:id="rId45"/>
    <p:sldId id="325" r:id="rId46"/>
    <p:sldId id="300" r:id="rId47"/>
    <p:sldId id="261" r:id="rId48"/>
    <p:sldId id="326" r:id="rId49"/>
    <p:sldId id="315" r:id="rId50"/>
    <p:sldId id="271" r:id="rId51"/>
    <p:sldId id="269" r:id="rId52"/>
    <p:sldId id="275" r:id="rId53"/>
    <p:sldId id="276" r:id="rId54"/>
    <p:sldId id="286" r:id="rId55"/>
  </p:sldIdLst>
  <p:sldSz cx="13716000" cy="91440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652463" indent="-195263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1304925" indent="-390525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958975" indent="-587375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2611438" indent="-782638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1">
          <p15:clr>
            <a:srgbClr val="A4A3A4"/>
          </p15:clr>
        </p15:guide>
        <p15:guide id="2" pos="19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456" y="-108"/>
      </p:cViewPr>
      <p:guideLst>
        <p:guide orient="horz" pos="1521"/>
        <p:guide pos="1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FB8890E-E903-4634-A780-11B028B271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5E0EA93-94E8-44CB-B666-947AC9807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56B7CE8A-0AB0-4B17-B4BB-F7FD126D4D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77C1952D-6B09-4064-837D-7E5DF221B9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panose="020B0604020202020204" pitchFamily="34" charset="0"/>
              </a:defRPr>
            </a:lvl1pPr>
          </a:lstStyle>
          <a:p>
            <a:fld id="{B1FC22AA-93BC-4FAF-A43B-96515C56A9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063B96D-6E74-4816-89A9-9C1B07AED8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EBA680E-6CC0-44B6-B5A4-844FBBA368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D5D780B4-AABF-4228-8236-6341EC5B33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FEC3FD6-493C-4984-BB12-2801B76115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06B5ED9A-5B95-4ED2-B382-C25B30514C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7C39B75A-3590-4620-8482-1E47B2C9E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panose="020B0604020202020204" pitchFamily="34" charset="0"/>
              </a:defRPr>
            </a:lvl1pPr>
          </a:lstStyle>
          <a:p>
            <a:fld id="{0A5AC4A2-E251-4192-8CD9-4ABE3F417B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1137400-C43E-4A5A-8107-A586875AC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9848E4B-5E79-4D65-ABCD-BEFFBBBED624}" type="slidenum">
              <a:rPr lang="en-US" altLang="en-US" sz="1300">
                <a:latin typeface="Helvetica" panose="020B0604020202020204" pitchFamily="34" charset="0"/>
              </a:rPr>
              <a:pPr/>
              <a:t>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BF49ABE-3BD9-46E4-83FA-9D970FB14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0D71DB8-2BB7-4685-8407-23DC6A434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CDF24BF-7394-498B-A711-0EED1A47F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65E9760-C6DF-4232-8FAB-44E419EF33A9}" type="slidenum">
              <a:rPr lang="en-US" altLang="en-US" sz="1300">
                <a:latin typeface="Helvetica" panose="020B0604020202020204" pitchFamily="34" charset="0"/>
              </a:rPr>
              <a:pPr/>
              <a:t>12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83FC0D7-1FB8-4ABB-8F8F-B688C9256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2A7ED15-A6F8-4E2C-BCA6-A43DED5C2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2A27577-EDD1-4A3C-8198-10984959D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722CDE8-303E-4E9C-9E93-8390B1B184CA}" type="slidenum">
              <a:rPr lang="en-US" altLang="en-US" sz="1300">
                <a:latin typeface="Helvetica" panose="020B0604020202020204" pitchFamily="34" charset="0"/>
              </a:rPr>
              <a:pPr/>
              <a:t>13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2BE8C24-9390-4D00-9DDA-0457C700D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655FD1B-187F-47C5-8BF2-471602104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4476ADE-2E73-4C45-8630-56B3B73C9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2F71F51-723E-47D9-869E-04A14B52A09E}" type="slidenum">
              <a:rPr lang="en-US" altLang="en-US" sz="1300">
                <a:latin typeface="Helvetica" panose="020B0604020202020204" pitchFamily="34" charset="0"/>
              </a:rPr>
              <a:pPr/>
              <a:t>14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30AD98C-32F0-4DB4-8C50-B123AAFF9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B87912A-A21F-40A1-8062-8E346AEF3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35A143E-BD96-454D-9135-9C61BF352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DC7DBF8-F705-461D-9ADB-CF9FB2925343}" type="slidenum">
              <a:rPr lang="en-US" altLang="en-US" sz="1300">
                <a:latin typeface="Helvetica" panose="020B0604020202020204" pitchFamily="34" charset="0"/>
              </a:rPr>
              <a:pPr/>
              <a:t>16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633B189-1CB2-4070-A0AA-E74E3AD8E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23D4F92-68EF-4B4B-838C-A1DE13DC8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2F1FB82-CBF4-4A40-8A64-73D046CA9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3B6C9B7-096A-4FCD-977B-762E6351F233}" type="slidenum">
              <a:rPr lang="en-US" altLang="en-US" sz="1300">
                <a:latin typeface="Helvetica" panose="020B0604020202020204" pitchFamily="34" charset="0"/>
              </a:rPr>
              <a:pPr/>
              <a:t>17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4BEB41D-6409-4390-8E99-1746D1C07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0F82549-3577-445A-B74B-91EBFB852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3BA1C6B-20DC-47B8-9843-69963C73B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237C201-90E8-44A7-8320-AADCFD81FAB7}" type="slidenum">
              <a:rPr lang="en-US" altLang="en-US" sz="1300">
                <a:latin typeface="Helvetica" panose="020B0604020202020204" pitchFamily="34" charset="0"/>
              </a:rPr>
              <a:pPr/>
              <a:t>18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8169CD3-92EB-415A-8723-0D102CED9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4C7E47F-2CB5-4B47-AF93-70390238A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0A72584-3F25-4BDF-BA6A-4BA4124DF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30F2AA2-731E-4086-9A6E-9A67ECC14954}" type="slidenum">
              <a:rPr lang="en-US" altLang="en-US" sz="1300">
                <a:latin typeface="Helvetica" panose="020B0604020202020204" pitchFamily="34" charset="0"/>
              </a:rPr>
              <a:pPr/>
              <a:t>20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6B39A96-4EB7-463A-8902-D767CFF45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5E6B716-7FAE-47C2-B1C3-A00FDD03E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0B11618-E760-4904-B138-F232203FB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23241F8-CFB7-42A7-9AC0-D37F68E1F5AD}" type="slidenum">
              <a:rPr lang="en-US" altLang="en-US" sz="1300">
                <a:latin typeface="Helvetica" panose="020B0604020202020204" pitchFamily="34" charset="0"/>
              </a:rPr>
              <a:pPr/>
              <a:t>21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86669F7-9152-4249-9AB8-5002C3650A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43E68E6-C4BA-4798-98AD-438E8E25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07B5D759-D442-443E-966F-554D3C132B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988FFC8-2A83-4072-9322-CF638836519E}" type="slidenum">
              <a:rPr lang="en-US" altLang="en-US" sz="1300">
                <a:latin typeface="Helvetica" panose="020B0604020202020204" pitchFamily="34" charset="0"/>
              </a:rPr>
              <a:pPr/>
              <a:t>22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0240783-F4C9-4D5B-9E54-7AF9ABD584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3B54A3B-A670-4076-A686-D328BE7B8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B81B203-4971-4583-A417-58FC18306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2E98951-3CE0-423D-B2D4-8282FEB9B3F7}" type="slidenum">
              <a:rPr lang="en-US" altLang="en-US" sz="1300">
                <a:latin typeface="Helvetica" panose="020B0604020202020204" pitchFamily="34" charset="0"/>
              </a:rPr>
              <a:pPr/>
              <a:t>26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7120BAA-8B79-4B57-A1D9-22B2D328E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4F822DD-DE58-4BC4-88FE-10435F3EA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FFFD424-0474-4B97-A86D-4E9BF9A1F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D499EF3-A5B4-42A2-843D-D69367C75254}" type="slidenum">
              <a:rPr lang="en-US" altLang="en-US" sz="1300">
                <a:latin typeface="Helvetica" panose="020B0604020202020204" pitchFamily="34" charset="0"/>
              </a:rPr>
              <a:pPr/>
              <a:t>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0862082-4F01-4479-A2E6-355C276A9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E0BE89C-7D74-454F-9714-B1BA077A7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9A506F2-8A55-4D37-BF55-317962808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E8CB1D5-75E7-4143-B542-A39A0165B1DC}" type="slidenum">
              <a:rPr lang="en-US" altLang="en-US" sz="1300">
                <a:latin typeface="Helvetica" panose="020B0604020202020204" pitchFamily="34" charset="0"/>
              </a:rPr>
              <a:pPr/>
              <a:t>28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FD6CA87-8A8D-45DC-905E-EFCDF5926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6B37C70-AEBA-42BD-84B8-CDBDE6256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5DD7925-CD9F-4395-9530-258DD6BA2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C9C90FD-4F3D-4320-8EEE-C883DE81D1C4}" type="slidenum">
              <a:rPr lang="en-US" altLang="en-US" sz="1300">
                <a:latin typeface="Helvetica" panose="020B0604020202020204" pitchFamily="34" charset="0"/>
              </a:rPr>
              <a:pPr/>
              <a:t>29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9557FF7-98AA-404A-A9BB-40EEAB2FD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2805615-AA51-440C-915B-F9393830E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9F58748-315B-4115-8C15-51A066C73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2FCEA08-F3D5-4806-91C6-2097A3DA7739}" type="slidenum">
              <a:rPr lang="en-US" altLang="en-US" sz="1300">
                <a:latin typeface="Helvetica" panose="020B0604020202020204" pitchFamily="34" charset="0"/>
              </a:rPr>
              <a:pPr/>
              <a:t>30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79921F5-4363-41BE-84CF-E95E74682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BBB66AA-CBB4-49BD-8D18-105D40718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487E849-673F-4298-B834-BFDA8619C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71A1B0E-F936-483D-9B9F-5950A62F604B}" type="slidenum">
              <a:rPr lang="en-US" altLang="en-US" sz="1300">
                <a:latin typeface="Helvetica" panose="020B0604020202020204" pitchFamily="34" charset="0"/>
              </a:rPr>
              <a:pPr/>
              <a:t>31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BA65039-0923-4800-AD82-FB9B63504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3175E136-DC06-4D06-9F02-3CB5F6569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4DC05B04-49D4-424C-A221-7601268C3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B7897D9-3378-4A9C-9A84-4826DF207C76}" type="slidenum">
              <a:rPr lang="en-US" altLang="en-US" sz="1300">
                <a:latin typeface="Helvetica" panose="020B0604020202020204" pitchFamily="34" charset="0"/>
              </a:rPr>
              <a:pPr/>
              <a:t>32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5F137A1-FAD6-41AF-A6E8-7CE25FC9A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F06A4EF-929C-48DE-A62A-45D6D2CC0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3BC9E5A-40CC-4ECC-BAC8-4E9C3EFFD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458FB01-14B5-4069-81CA-44AC6E6394B1}" type="slidenum">
              <a:rPr lang="en-US" altLang="en-US" sz="1300">
                <a:latin typeface="Helvetica" panose="020B0604020202020204" pitchFamily="34" charset="0"/>
              </a:rPr>
              <a:pPr/>
              <a:t>33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CD88ED1-884E-4B2B-9918-4884F9E9E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5C94B7C-8686-4FAE-942A-79340D42B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320BA71-60F8-4A15-A0A1-746DB96E6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CF4731F-48CC-4BFC-84AD-A850E7EE9422}" type="slidenum">
              <a:rPr lang="en-US" altLang="en-US" sz="1300">
                <a:latin typeface="Helvetica" panose="020B0604020202020204" pitchFamily="34" charset="0"/>
              </a:rPr>
              <a:pPr/>
              <a:t>34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60BAA94-D1F4-4A37-BE81-793FF791B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CBD3232-1B40-45AF-9EB8-D81C3DF73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FF4CA83B-0249-4AF8-BC55-3A00EDEAA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6407EAE-0A3A-4809-A7A9-D01AF3A83568}" type="slidenum">
              <a:rPr lang="en-US" altLang="en-US" sz="1300">
                <a:latin typeface="Helvetica" panose="020B0604020202020204" pitchFamily="34" charset="0"/>
              </a:rPr>
              <a:pPr/>
              <a:t>35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CCF7CCD-765A-4EA9-98F3-3670743F5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E633DF0-C1FD-48B8-9B95-09EBB3FFA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52C8E14-9C28-4529-A53D-2904D2AF8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3E0BCA0-2F60-4E23-B48E-1331A13F687B}" type="slidenum">
              <a:rPr lang="en-US" altLang="en-US" sz="1300">
                <a:latin typeface="Helvetica" panose="020B0604020202020204" pitchFamily="34" charset="0"/>
              </a:rPr>
              <a:pPr/>
              <a:t>36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1A3F36D-1D75-42C4-AEDA-FAA81DF20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5907F87-54B3-45FE-A05C-AE527331E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598FA1C-EF76-4522-95EE-D3C5AA354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1F6C448-0B5D-4B55-B54B-9C8F1EBCC67A}" type="slidenum">
              <a:rPr lang="en-US" altLang="en-US" sz="1300">
                <a:latin typeface="Helvetica" panose="020B0604020202020204" pitchFamily="34" charset="0"/>
              </a:rPr>
              <a:pPr/>
              <a:t>37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E972133-07CA-4B2E-9538-C13CD5D57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4FC32AA-1844-48A7-A62D-EF66FBF56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357B14E-86A2-4463-8B8E-58B70951D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B409DF-8C3E-4492-9AC7-7094889714D7}" type="slidenum">
              <a:rPr lang="en-US" altLang="en-US" sz="1300">
                <a:latin typeface="Helvetica" panose="020B0604020202020204" pitchFamily="34" charset="0"/>
              </a:rPr>
              <a:pPr/>
              <a:t>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F23FEE0-EC76-42B1-815F-700B16FA5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2293A4B-C756-4BE0-B864-D3C2CE370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21E23C2F-9524-4ABB-B159-6FEF199F6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A899591-9C0D-4EF9-9E65-BB482F8B199D}" type="slidenum">
              <a:rPr lang="en-US" altLang="en-US" sz="1300">
                <a:latin typeface="Helvetica" panose="020B0604020202020204" pitchFamily="34" charset="0"/>
              </a:rPr>
              <a:pPr/>
              <a:t>38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636944E-C347-4985-892E-640B83C55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44C68C5-C569-4489-91E1-6D07DAB7A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3DE4936-8C02-4DE1-B69F-C0343F6E96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14BF117-16BE-45B3-B7F8-502ED402D1C9}" type="slidenum">
              <a:rPr lang="en-US" altLang="en-US" sz="1300">
                <a:latin typeface="Helvetica" panose="020B0604020202020204" pitchFamily="34" charset="0"/>
              </a:rPr>
              <a:pPr/>
              <a:t>39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2E0C8FE-DBBC-4A86-994C-E36B14802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09765B8-8702-453B-B12D-BD343B3AF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B66AC567-1556-463D-9805-9CB200E816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9E216C9-4463-43F7-BDEE-A0B6F54A1548}" type="slidenum">
              <a:rPr lang="en-US" altLang="en-US" sz="1300">
                <a:latin typeface="Helvetica" panose="020B0604020202020204" pitchFamily="34" charset="0"/>
              </a:rPr>
              <a:pPr/>
              <a:t>40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B0FD12D-C99E-406E-A387-BD53BDB7E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FA1F254-520B-4750-97C3-650911BE4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E5897E24-2899-4D13-AC1A-25C2B53501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895C788-6335-4BA3-9048-4B4109B2A7DB}" type="slidenum">
              <a:rPr lang="en-US" altLang="en-US" sz="1300">
                <a:latin typeface="Helvetica" panose="020B0604020202020204" pitchFamily="34" charset="0"/>
              </a:rPr>
              <a:pPr/>
              <a:t>41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EDA89EF-74DD-4B8F-968D-FD5D4284C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8EC8A92-0EA0-43AC-B165-E960866C8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41DEC1F-A2AD-4004-83C0-3CE1E72C4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7D8E04E-8096-4E08-A5F5-EF18518BA683}" type="slidenum">
              <a:rPr lang="en-US" altLang="en-US" sz="1300">
                <a:latin typeface="Helvetica" panose="020B0604020202020204" pitchFamily="34" charset="0"/>
              </a:rPr>
              <a:pPr/>
              <a:t>42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141F375-A5A4-4AE8-9D43-11B42B3A6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D023673-7B3C-4CAE-960F-AE46B99F7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4B3212B5-F040-414E-9F1C-815ABF219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8071564-A6B4-48BF-95E2-08D1D26569AB}" type="slidenum">
              <a:rPr lang="en-US" altLang="en-US" sz="1300">
                <a:latin typeface="Helvetica" panose="020B0604020202020204" pitchFamily="34" charset="0"/>
              </a:rPr>
              <a:pPr/>
              <a:t>43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B366BEC-960C-41EE-87E5-8A5CC2C5E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145B3FCC-63FD-4E51-A675-C690EAB0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2C429C19-9431-45C5-BBA6-70E736047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FF463AC-89E3-4823-8407-5289605BF77E}" type="slidenum">
              <a:rPr lang="en-US" altLang="en-US" sz="1300">
                <a:latin typeface="Helvetica" panose="020B0604020202020204" pitchFamily="34" charset="0"/>
              </a:rPr>
              <a:pPr/>
              <a:t>44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6A15D25-559C-495A-A740-9FECFA69E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422E575-3F2B-4A32-B3D8-22091415A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9C63BC16-9DC6-4519-99C4-826C4316AB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DBC9A292-86EA-477A-844A-C478FE29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A0DAFF7F-83CD-4C76-8215-94D7A8363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D27D3ED-DFB0-4755-860E-8A44A83ED266}" type="slidenum">
              <a:rPr lang="en-US" altLang="en-US" sz="1300">
                <a:latin typeface="Helvetica" panose="020B0604020202020204" pitchFamily="34" charset="0"/>
              </a:rPr>
              <a:pPr/>
              <a:t>45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7200C2D-FF42-48F0-942F-72CA18064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E00DBE3-244A-49F9-ABD1-735E7A249124}" type="slidenum">
              <a:rPr lang="en-US" altLang="en-US" sz="1300">
                <a:latin typeface="Helvetica" panose="020B0604020202020204" pitchFamily="34" charset="0"/>
              </a:rPr>
              <a:pPr/>
              <a:t>46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1EEAA7A5-22EA-4ABB-A7FD-4B84C7286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F4FAD3A-8DD5-4520-831F-07C1299DA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0B789DB7-ABEA-4227-9EAE-EF306F2FE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C5AAAB7-C4DB-41DC-9E8D-8F95B3E70252}" type="slidenum">
              <a:rPr lang="en-US" altLang="en-US" sz="1300">
                <a:latin typeface="Helvetica" panose="020B0604020202020204" pitchFamily="34" charset="0"/>
              </a:rPr>
              <a:pPr/>
              <a:t>47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15E0A12-685D-4E25-B66A-ED03114BE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AB0E687-F898-461A-9944-EEB2B722F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A331034-53D8-45B4-AB7E-9DAABA4B0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4CF5556-BA60-4EC1-9E9A-833C6AF56D4B}" type="slidenum">
              <a:rPr lang="en-US" altLang="en-US" sz="1300">
                <a:latin typeface="Helvetica" panose="020B0604020202020204" pitchFamily="34" charset="0"/>
              </a:rPr>
              <a:pPr/>
              <a:t>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C10DD88-77AC-46B6-95E3-73429A353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498C326-CD8F-4F21-90B1-B3E6CB05C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DC8D4E59-38B1-4712-8CE9-54231C842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223BFE0-BDC9-49AD-973E-6973AC7A523F}" type="slidenum">
              <a:rPr lang="en-US" altLang="en-US" sz="1300">
                <a:latin typeface="Helvetica" panose="020B0604020202020204" pitchFamily="34" charset="0"/>
              </a:rPr>
              <a:pPr/>
              <a:t>49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1E43D817-D13D-4537-888E-2C4118BDB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5C3F829-736F-48CA-AC66-64629C796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B765632-C1CB-4121-8406-29EC49F3F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6F48458-F3CC-4B33-B8B2-60F6231A5B00}" type="slidenum">
              <a:rPr lang="en-US" altLang="en-US" sz="1300">
                <a:latin typeface="Helvetica" panose="020B0604020202020204" pitchFamily="34" charset="0"/>
              </a:rPr>
              <a:pPr/>
              <a:t>50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A1A83E8F-A6D0-4F79-ADC8-D6E16E465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0171C0F-F57D-4AEF-BB9E-AC9D28673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479736A-2692-4FF1-8351-FB90151F3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4E5193E-A63A-491A-B491-201DD518EA4E}" type="slidenum">
              <a:rPr lang="en-US" altLang="en-US" sz="1300">
                <a:latin typeface="Helvetica" panose="020B0604020202020204" pitchFamily="34" charset="0"/>
              </a:rPr>
              <a:pPr/>
              <a:t>51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72B33C5-5274-4D56-8A62-4D7351143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63FEE4C3-954A-4260-8DA9-28C3B6DA3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5472AC70-7813-4753-96ED-78E88D13D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7F59BA3-4C99-4C98-B144-D97E46D784B9}" type="slidenum">
              <a:rPr lang="en-US" altLang="en-US" sz="1300">
                <a:latin typeface="Helvetica" panose="020B0604020202020204" pitchFamily="34" charset="0"/>
              </a:rPr>
              <a:pPr/>
              <a:t>52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CA8C78E-B50E-4406-B175-3DA2131BD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9F98097C-5CBD-45EB-8D1D-48FDB6C9C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EA30441E-14BA-4EED-8813-CDE385E424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C995BF3-709D-4EAA-AF4E-18473755C795}" type="slidenum">
              <a:rPr lang="en-US" altLang="en-US" sz="1300">
                <a:latin typeface="Helvetica" panose="020B0604020202020204" pitchFamily="34" charset="0"/>
              </a:rPr>
              <a:pPr/>
              <a:t>53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1919530-76C9-4C40-B492-D5A284EDA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239028B0-AC65-4DC0-84E8-6FE45B60F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2C8B86D-7816-4931-B680-2284926A0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07979D8-A166-4BE8-8F42-B7DB927818E5}" type="slidenum">
              <a:rPr lang="en-US" altLang="en-US" sz="1300">
                <a:latin typeface="Helvetica" panose="020B0604020202020204" pitchFamily="34" charset="0"/>
              </a:rPr>
              <a:pPr/>
              <a:t>54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1C56DD8-6273-4078-8E12-EDFE5A356E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2AF347C1-762B-43A3-BAE3-25C336086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C45FFF3-CC94-4D6D-B847-0FF68AD14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CCDDECA-50F5-4A85-B588-10C207C13134}" type="slidenum">
              <a:rPr lang="en-US" altLang="en-US" sz="1300">
                <a:latin typeface="Helvetica" panose="020B0604020202020204" pitchFamily="34" charset="0"/>
              </a:rPr>
              <a:pPr/>
              <a:t>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F54CD3E-CD39-479C-B6EB-579FDE2C1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4AAB207-DC50-4C6D-AE86-B8A8109EE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EEE763B-FC35-4D07-90F2-428F7E31E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606B8B5-1AE8-49C5-8C72-ADE186C21D32}" type="slidenum">
              <a:rPr lang="en-US" altLang="en-US" sz="1300">
                <a:latin typeface="Helvetica" panose="020B0604020202020204" pitchFamily="34" charset="0"/>
              </a:rPr>
              <a:pPr/>
              <a:t>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B6C4681-B559-4052-9BE7-66C9B8799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D7C5EBD-233C-40FD-ADB7-6EE15D984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C493F74-A530-44B8-A4E2-B09C1A533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058D49-97C7-4721-AF8B-ACE552AD1C1C}" type="slidenum">
              <a:rPr lang="en-US" altLang="en-US" sz="1300">
                <a:latin typeface="Helvetica" panose="020B0604020202020204" pitchFamily="34" charset="0"/>
              </a:rPr>
              <a:pPr/>
              <a:t>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92F20E0-C5F8-4816-B17C-18F527EA2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054F82A-1F1D-49D5-991F-0FDCAF790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13E7CDA-2A3F-4C6D-AEBC-82B887D4F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0B70A05-593C-4598-9224-032B8521EF59}" type="slidenum">
              <a:rPr lang="en-US" altLang="en-US" sz="1300">
                <a:latin typeface="Helvetica" panose="020B0604020202020204" pitchFamily="34" charset="0"/>
              </a:rPr>
              <a:pPr/>
              <a:t>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D396C6-AC75-43DA-8A9D-9AA5902BF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81F5E37-1828-4C22-A41D-B00594DD6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E7567406-171C-475D-A002-923B5677B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D18B3A4-769B-414F-9813-ACC48F3714F5}" type="slidenum">
              <a:rPr lang="en-US" altLang="en-US" sz="1300">
                <a:latin typeface="Helvetica" panose="020B0604020202020204" pitchFamily="34" charset="0"/>
              </a:rPr>
              <a:pPr/>
              <a:t>11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EAECBDD-8D96-4BA1-85FE-2EEBFB271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49FDD27-C066-4610-814B-8336898F4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35B3FD2-4F13-432F-9EE8-0220578C4F97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0E3FE7F-9BAF-4B94-B5F6-0B6A232CC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600" dirty="0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61DC22E-0BD9-4AD5-A91D-102688CA0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600" dirty="0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0B571A8-52F7-46CB-B4AD-0C8E1D34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600" dirty="0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99C7BAC2-22C9-4591-9BEB-23D332F34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492996D-E49A-4634-924A-216FB917B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8818563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Operating System Concepts – 9</a:t>
            </a:r>
            <a:r>
              <a:rPr lang="en-US" sz="1400" b="1" baseline="30000" dirty="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CEDEC29F-C4CF-4561-B1A0-F8E0EECCF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98AE902-7E87-4C15-8582-82D11862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eaLnBrk="0" hangingPunct="0">
              <a:defRPr/>
            </a:pPr>
            <a:endParaRPr lang="en-US" sz="2600" dirty="0">
              <a:latin typeface="Verdan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7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20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22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0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27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555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5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9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2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5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BE221473-1EB9-40FA-BF3E-A3ED9A59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3F2B2100-0E3E-47A1-9C4B-C3F2D26E3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361DBB-358C-4EDE-82A2-FD4540688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A295D5B7-3A75-4608-8AC1-72AA43FE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6742" name="Line 6">
            <a:extLst>
              <a:ext uri="{FF2B5EF4-FFF2-40B4-BE49-F238E27FC236}">
                <a16:creationId xmlns:a16="http://schemas.microsoft.com/office/drawing/2014/main" id="{FB87D509-0A42-4C89-AA59-C57030616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 eaLnBrk="0" hangingPunct="0">
              <a:defRPr/>
            </a:pPr>
            <a:endParaRPr lang="en-US" sz="2600" dirty="0">
              <a:latin typeface="Verdana" charset="0"/>
              <a:ea typeface="+mn-ea"/>
            </a:endParaRP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A5864FCA-9177-4033-9042-96F2C4C5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6744" name="Rectangle 8">
            <a:extLst>
              <a:ext uri="{FF2B5EF4-FFF2-40B4-BE49-F238E27FC236}">
                <a16:creationId xmlns:a16="http://schemas.microsoft.com/office/drawing/2014/main" id="{68EDEA2E-03E2-435B-A2F9-BA23C110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6745" name="Text Box 9">
            <a:extLst>
              <a:ext uri="{FF2B5EF4-FFF2-40B4-BE49-F238E27FC236}">
                <a16:creationId xmlns:a16="http://schemas.microsoft.com/office/drawing/2014/main" id="{431CB8D9-A058-445C-B1DE-5C088AC9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8818563"/>
            <a:ext cx="730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15.</a:t>
            </a:r>
            <a:fld id="{5FB8EC59-9F99-48A6-8526-C596B72C5036}" type="slidenum"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16746" name="Text Box 10">
            <a:extLst>
              <a:ext uri="{FF2B5EF4-FFF2-40B4-BE49-F238E27FC236}">
                <a16:creationId xmlns:a16="http://schemas.microsoft.com/office/drawing/2014/main" id="{4A04D2D8-C77F-4C18-9C26-ED9361E4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5650" y="87963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Silberschatz, Galvin and Gagne ©2013</a:t>
            </a:r>
          </a:p>
        </p:txBody>
      </p:sp>
      <p:sp>
        <p:nvSpPr>
          <p:cNvPr id="116747" name="Text Box 11">
            <a:extLst>
              <a:ext uri="{FF2B5EF4-FFF2-40B4-BE49-F238E27FC236}">
                <a16:creationId xmlns:a16="http://schemas.microsoft.com/office/drawing/2014/main" id="{4B871A9A-778E-47F6-95B9-CA37D78B1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Operating System Concepts – 9</a:t>
            </a:r>
            <a:r>
              <a:rPr lang="en-US" sz="1400" b="1" baseline="30000" dirty="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th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5898E798-7DFA-4FA9-A114-9E086E94D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7B7D269-B41D-42F5-99C8-3A5D6B9DC2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15: 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F603E97-2AE1-4940-AD17-3A8799E3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Program Threats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D03BAAE-3352-4177-B6DD-C636913A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Logic Bomb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Program that initiates a security incident under certain circumstances</a:t>
            </a:r>
          </a:p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Stack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Buffer Overflow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Exploits a bug in a program (overflow either the stack or memory buffers)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Failure to check bounds on inputs, arguments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Write past arguments on the stack into the return address on stack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When routine returns from call, returns to hacked address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Pointed to code loaded onto stack that executes malicious code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Unauthorized user or privilege escalation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65EF67B-C7DE-446B-A415-5D4B64E63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 Program with Buffer-overflow Condition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634D32D-5E43-4A64-B384-85492600C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stdio.h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#define BUFFER SIZE 256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main(int argc, char *argv[])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char buffer[BUFFER SIZE];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if (argc &lt; 2)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	return -1;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else {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	strcpy(buffer,argv[1]);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	return 0;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91BB276-0CA9-4847-B46A-C4DA76F1C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1100" y="369888"/>
            <a:ext cx="118491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Layout of Typical Stack Frame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3EFDB7F4-C4CA-4106-A48B-CCD26681D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765300"/>
            <a:ext cx="10901363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1B510C-2CB5-41CA-90E6-5AA0C21C4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Modified Shell Code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9F85A5-F985-4BA2-AA5C-05A7ECAA3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&lt;stdio.h&gt;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main(int argc, char *argv[])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execvp(‘‘\bin\sh’’,‘‘\bin \sh’’, NULL);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return 0;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Monotype Sorts" charset="2"/>
              <a:buNone/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4033858-0FEB-40E8-A2B1-2FCD5E626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369888"/>
            <a:ext cx="116300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Hypothetical Stack Frame</a:t>
            </a: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2A3A14F0-3E4C-42FC-9D83-5857927D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38" y="7859713"/>
            <a:ext cx="30384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>
                <a:latin typeface="Helvetica" panose="020B0604020202020204" pitchFamily="34" charset="0"/>
              </a:rPr>
              <a:t>Before attack</a:t>
            </a: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6C74385B-9A78-4C22-AA1F-230F4DF2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113" y="7856538"/>
            <a:ext cx="30861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>
                <a:latin typeface="Helvetica" panose="020B0604020202020204" pitchFamily="34" charset="0"/>
              </a:rPr>
              <a:t>After attack</a:t>
            </a:r>
          </a:p>
        </p:txBody>
      </p:sp>
      <p:pic>
        <p:nvPicPr>
          <p:cNvPr id="16389" name="Picture 7">
            <a:extLst>
              <a:ext uri="{FF2B5EF4-FFF2-40B4-BE49-F238E27FC236}">
                <a16:creationId xmlns:a16="http://schemas.microsoft.com/office/drawing/2014/main" id="{C8B9E98A-B0A2-4520-B4ED-6C081C89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595438"/>
            <a:ext cx="9091612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839080D-A32F-4A0C-8D5F-48CB076D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Great Programming Required?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781D01C-84B2-4C97-BD38-DCED9B2E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 the first step of determining the bug, and second step of writing exploit code, yes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Script kiddies can run pre-written exploit code to attack a given system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Attack code can get a shell with the processes’ owner’s permissions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Or open a network port, delete files, download a program, etc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Depending on bug, attack can be executed across a network using allowed connections, bypassing firewalls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Buffer overflow can be disabled by disabling stack execution or adding bit to page table to indicate “non-executable” state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Available in SPARC and x86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still have security exploits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970610F-707F-40BA-A5CB-2155BD9D2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1938" y="369888"/>
            <a:ext cx="11498262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Program Threats (Cont.)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460E519-D697-4287-8DB4-0AA55FC75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644650"/>
            <a:ext cx="12722225" cy="6040438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Viruses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Code fragment embedded in legitimate program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Self-replicating, designed to infect other computers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Very specific to CPU architecture, operating system, applications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Usually borne via email or as a macro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Visual Basic Macro to reformat hard drive</a:t>
            </a:r>
          </a:p>
          <a:p>
            <a:pPr lvl="3"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ea typeface="ＭＳ Ｐゴシック" panose="020B0600070205080204" pitchFamily="34" charset="-128"/>
              </a:rPr>
              <a:t>Sub AutoOpen()</a:t>
            </a:r>
          </a:p>
          <a:p>
            <a:pPr lvl="3"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ea typeface="ＭＳ Ｐゴシック" panose="020B0600070205080204" pitchFamily="34" charset="-128"/>
              </a:rPr>
              <a:t>Dim oFS</a:t>
            </a:r>
          </a:p>
          <a:p>
            <a:pPr lvl="3"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ea typeface="ＭＳ Ｐゴシック" panose="020B0600070205080204" pitchFamily="34" charset="-128"/>
              </a:rPr>
              <a:t>	Set oFS = CreateObject(’’Scripting.FileSystemObject’’)</a:t>
            </a:r>
          </a:p>
          <a:p>
            <a:pPr lvl="3"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ea typeface="ＭＳ Ｐゴシック" panose="020B0600070205080204" pitchFamily="34" charset="-128"/>
              </a:rPr>
              <a:t>	vs = Shell(’’c:command.com /k format c:’’,vbHide)</a:t>
            </a:r>
          </a:p>
          <a:p>
            <a:pPr lvl="3"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ea typeface="ＭＳ Ｐゴシック" panose="020B0600070205080204" pitchFamily="34" charset="-128"/>
              </a:rPr>
              <a:t>End Sub</a:t>
            </a:r>
          </a:p>
          <a:p>
            <a:pPr lvl="1"/>
            <a:endParaRPr lang="en-US" altLang="en-US" sz="2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773604-2EAF-42CF-86AA-99CE96200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713" y="369888"/>
            <a:ext cx="1177448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Program Threats (Cont.)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64B9BC5-0899-4619-9F63-9A01BF169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Virus dropper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inserts virus onto the system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Many categories of viruses, literally many thousands of viruses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File / parasitic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Boot / memory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Macro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Source code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Polymorphic to avoid having a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virus signature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Encrypted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Stealth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Tunneling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Multipartite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Armored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D658FFF-7745-4D64-AF37-6F1B6933D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1100" y="369888"/>
            <a:ext cx="118491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Boot-sector Computer Virus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B12785D6-CAF2-4DFF-9F5F-3A03C3D0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335088"/>
            <a:ext cx="8158162" cy="687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B03118A-A6E7-4F95-9994-DDC89F23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Threat Continues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2BE6EA9-F3FC-474F-B73D-2A1FD7BE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Attacks still common, still occurring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Attacks moved over time from science experiments to tools of organized crime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Targeting specific companies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Creating botnets to use as tool for spam and DDOS delivery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Keystroke logger </a:t>
            </a:r>
            <a:r>
              <a:rPr lang="en-US" altLang="en-US">
                <a:ea typeface="ＭＳ Ｐゴシック" panose="020B0600070205080204" pitchFamily="34" charset="-128"/>
              </a:rPr>
              <a:t>to grab passwords, credit card numbers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Why is Windows the target for most attacks?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common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Everyone is an administrator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Licensing required?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Monoculture considered harmful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52D4708A-3E56-4341-9DF1-37B476BFD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15:  Security</a:t>
            </a:r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0E165303-CBDD-4F17-A985-C3D40CF6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725" y="1695450"/>
            <a:ext cx="11028363" cy="59769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Security Problem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Program Threats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System and Network Threats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Cryptography as a Security Tool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User Authentication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Implementing Security Defenses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Firewalling to Protect Systems and Networks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Computer-Security Classifications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 Example: Windows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3BA422-98C1-47D9-96C0-805B8190F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System and Network Threats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395DF6B-B463-40AF-A0A5-6A379B58D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Some systems “open” rather than 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secure by default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Reduce attack surface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But harder to use, more knowledge needed to administer</a:t>
            </a:r>
          </a:p>
          <a:p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Network threats harder to detect, prevent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Protection systems weaker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More difficult to have a shared secret on which to base access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No physical limits once system attached to internet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Or on network with system attached to internet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Even determining location of connecting system difficult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IP address is only knowledge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977494F-3673-4563-A4CE-9D742BC8B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System and Network Threats (Cont.)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72CDE33-2A0F-4645-B4D4-F4EEFC28C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Worms</a:t>
            </a:r>
            <a:r>
              <a:rPr lang="en-US" altLang="en-US">
                <a:ea typeface="ＭＳ Ｐゴシック" panose="020B0600070205080204" pitchFamily="34" charset="-128"/>
              </a:rPr>
              <a:t> – use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spawn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mechanism; standalone program</a:t>
            </a:r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Internet worm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Exploited UNIX networking features (remote access) and bugs in </a:t>
            </a:r>
            <a:r>
              <a:rPr lang="en-US" altLang="en-US" i="1">
                <a:ea typeface="ＭＳ Ｐゴシック" panose="020B0600070205080204" pitchFamily="34" charset="-128"/>
              </a:rPr>
              <a:t>finger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sendmail</a:t>
            </a:r>
            <a:r>
              <a:rPr lang="en-US" altLang="en-US">
                <a:ea typeface="ＭＳ Ｐゴシック" panose="020B0600070205080204" pitchFamily="34" charset="-128"/>
              </a:rPr>
              <a:t> programs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Exploited trust-relationship mechanism used by </a:t>
            </a:r>
            <a:r>
              <a:rPr lang="en-US" altLang="en-US" i="1">
                <a:ea typeface="ＭＳ Ｐゴシック" panose="020B0600070205080204" pitchFamily="34" charset="-128"/>
              </a:rPr>
              <a:t>rsh </a:t>
            </a:r>
            <a:r>
              <a:rPr lang="en-US" altLang="en-US">
                <a:ea typeface="ＭＳ Ｐゴシック" panose="020B0600070205080204" pitchFamily="34" charset="-128"/>
              </a:rPr>
              <a:t>to access friendly systems without use of password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Grappling hook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program uploaded main worm program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99 lines of C code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Hooked system then uploaded main code, tried to attack connected systems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Also tried to break into other users accounts on local system via password guessing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target system already infected, abort, except for every 7</a:t>
            </a:r>
            <a:r>
              <a:rPr lang="en-US" altLang="en-US" baseline="30000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 time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EFB3E4CA-0FD6-45A6-A259-9DAAFF134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Morris Internet Worm</a:t>
            </a:r>
          </a:p>
        </p:txBody>
      </p:sp>
      <p:pic>
        <p:nvPicPr>
          <p:cNvPr id="24579" name="Picture 1031">
            <a:extLst>
              <a:ext uri="{FF2B5EF4-FFF2-40B4-BE49-F238E27FC236}">
                <a16:creationId xmlns:a16="http://schemas.microsoft.com/office/drawing/2014/main" id="{AD71C662-BE33-4BE4-ADEF-188F00D4B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909763"/>
            <a:ext cx="10785475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AAFF447-56BD-4132-B803-91DA757F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System and Network Threats (Cont.)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48982FF-6687-4A4C-B9F0-DF6FC0B4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Port scanning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Automated attempt to connect to a range of ports on one or a range of IP addresses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Detection of answering service protocol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Detection of OS and version running on system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nmap </a:t>
            </a:r>
            <a:r>
              <a:rPr lang="en-US" altLang="en-US">
                <a:ea typeface="ＭＳ Ｐゴシック" panose="020B0600070205080204" pitchFamily="34" charset="-128"/>
              </a:rPr>
              <a:t>scans all ports in a given IP range for a response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nessus</a:t>
            </a:r>
            <a:r>
              <a:rPr lang="en-US" altLang="en-US">
                <a:ea typeface="ＭＳ Ｐゴシック" panose="020B0600070205080204" pitchFamily="34" charset="-128"/>
              </a:rPr>
              <a:t> has a database of protocols and bugs (and exploits) to apply against a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Frequently launched from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zombie systems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To decrease trace-ability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906F43A-4DF9-4A0E-B9E5-0B0E9BA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System and Network Threats (Cont.)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533D856-C0A2-46C8-BF89-3F5FF4FA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Denial of Service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Overload the targeted computer preventing it from doing any useful work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Distributed denial-of-service</a:t>
            </a:r>
            <a:r>
              <a:rPr lang="en-US" altLang="en-US">
                <a:ea typeface="ＭＳ Ｐゴシック" panose="020B0600070205080204" pitchFamily="34" charset="-128"/>
              </a:rPr>
              <a:t> 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DDOS</a:t>
            </a:r>
            <a:r>
              <a:rPr lang="en-US" altLang="en-US">
                <a:ea typeface="ＭＳ Ｐゴシック" panose="020B0600070205080204" pitchFamily="34" charset="-128"/>
              </a:rPr>
              <a:t>) come from multiple sites at once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Consider the start of the IP-connection handshake (SYN)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How many started-connections can the OS handle?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Consider traffic to a web site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How can you tell the difference between being a target and being really popular?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Accidental – CS students writing bad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fork() </a:t>
            </a:r>
            <a:r>
              <a:rPr lang="en-US" altLang="en-US">
                <a:ea typeface="ＭＳ Ｐゴシック" panose="020B0600070205080204" pitchFamily="34" charset="-128"/>
              </a:rPr>
              <a:t>code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Purposeful – extortion, punishment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BB95DCE-6407-479C-93DC-6849C5E0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Sobig.F Worm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0D510AD-39B2-4D7D-A687-F524CE7E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modern example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Disguised as a photo uploaded to adult newsgroup via account created with stolen credit card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Targeted Windows systems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Had own SMTP engine to mail itself as attachment to everyone in infect system’s address book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Disguised with innocuous subject lines, looking like it came from someone known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Attachment was executable program that created  WINPPR23.EXE in default Windows system directory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Plus the Windows Registry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 [HKCU\SOFTWARE\Microsoft\Windows\CurrentVersion\Run]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   "TrayX" = %windir%\winppr32.exe /sinc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[HKLM\SOFTWARE\Microsoft\Windows\CurrentVersion\Run]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   "TrayX" = %windir%\winppr32.exe /sinc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AA51E59-168F-4874-A11B-4110FAF04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369888"/>
            <a:ext cx="119507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Cryptography as a Security Tool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B88212B-A842-487A-BE2B-5C9E0E3EC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Broadest security tool available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Internal to a given computer, source and destination of messages can be known and protected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OS creates, manages, protects process IDs, communication ports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Source and destination of messages on network cannot be trusted without cryptography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Local network – IP address?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Consider unauthorized host added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WAN / Internet – how to establish authenticity 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Not via IP address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557FD1C-0F93-4DA3-82BC-B57D72A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Cryptography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FD84833-AF89-49F2-A47A-EBCBA42A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Means to constrain potential senders (</a:t>
            </a:r>
            <a:r>
              <a:rPr lang="en-US" altLang="en-US" i="1">
                <a:ea typeface="ＭＳ Ｐゴシック" panose="020B0600070205080204" pitchFamily="34" charset="-128"/>
              </a:rPr>
              <a:t>sources</a:t>
            </a:r>
            <a:r>
              <a:rPr lang="en-US" altLang="en-US">
                <a:ea typeface="ＭＳ Ｐゴシック" panose="020B0600070205080204" pitchFamily="34" charset="-128"/>
              </a:rPr>
              <a:t>) and / or receivers (</a:t>
            </a:r>
            <a:r>
              <a:rPr lang="en-US" altLang="en-US" i="1">
                <a:ea typeface="ＭＳ Ｐゴシック" panose="020B0600070205080204" pitchFamily="34" charset="-128"/>
              </a:rPr>
              <a:t>destinations</a:t>
            </a:r>
            <a:r>
              <a:rPr lang="en-US" altLang="en-US">
                <a:ea typeface="ＭＳ Ｐゴシック" panose="020B0600070205080204" pitchFamily="34" charset="-128"/>
              </a:rPr>
              <a:t>) of </a:t>
            </a:r>
            <a:r>
              <a:rPr lang="en-US" altLang="en-US" i="1">
                <a:ea typeface="ＭＳ Ｐゴシック" panose="020B0600070205080204" pitchFamily="34" charset="-128"/>
              </a:rPr>
              <a:t>messages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Based on secrets 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keys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Enables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Confirmation of source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Receipt only by certain destination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Trust relationship between sender and receiver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50329B-8925-4883-95B2-93B88A08C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4587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Secure Communication over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Insecure Medium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926A23A5-AB9B-4B38-98A5-9612FB58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1441450"/>
            <a:ext cx="7850187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77A0FA4-2ABD-4D45-9E18-9630AE44C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Encryption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7B95BC1-DD0F-4407-BBE7-ABC51B3B0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428750"/>
            <a:ext cx="11528425" cy="6897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Encryption</a:t>
            </a:r>
            <a:r>
              <a:rPr lang="en-US" altLang="en-US">
                <a:ea typeface="ＭＳ Ｐゴシック" panose="020B0600070205080204" pitchFamily="34" charset="-128"/>
              </a:rPr>
              <a:t> algorithm consists of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Set 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 of keys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Set </a:t>
            </a:r>
            <a:r>
              <a:rPr lang="en-US" altLang="en-US" sz="2300" i="1">
                <a:ea typeface="ＭＳ Ｐゴシック" panose="020B0600070205080204" pitchFamily="34" charset="-128"/>
              </a:rPr>
              <a:t>M</a:t>
            </a:r>
            <a:r>
              <a:rPr lang="en-US" altLang="en-US" sz="2300">
                <a:ea typeface="ＭＳ Ｐゴシック" panose="020B0600070205080204" pitchFamily="34" charset="-128"/>
              </a:rPr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Set </a:t>
            </a:r>
            <a:r>
              <a:rPr lang="en-US" altLang="en-US" sz="2300" i="1">
                <a:ea typeface="ＭＳ Ｐゴシック" panose="020B0600070205080204" pitchFamily="34" charset="-128"/>
              </a:rPr>
              <a:t>C</a:t>
            </a:r>
            <a:r>
              <a:rPr lang="en-US" altLang="en-US" sz="2300">
                <a:ea typeface="ＭＳ Ｐゴシック" panose="020B0600070205080204" pitchFamily="34" charset="-128"/>
              </a:rPr>
              <a:t> of ciphertexts (encrypted messages)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A function </a:t>
            </a:r>
            <a:r>
              <a:rPr lang="en-US" altLang="en-US" sz="2300" i="1">
                <a:ea typeface="ＭＳ Ｐゴシック" panose="020B0600070205080204" pitchFamily="34" charset="-128"/>
              </a:rPr>
              <a:t>E </a:t>
            </a:r>
            <a:r>
              <a:rPr lang="en-US" altLang="en-US" sz="2300">
                <a:ea typeface="ＭＳ Ｐゴシック" panose="020B0600070205080204" pitchFamily="34" charset="-128"/>
              </a:rPr>
              <a:t>: </a:t>
            </a:r>
            <a:r>
              <a:rPr lang="en-US" altLang="en-US" sz="2300" i="1">
                <a:ea typeface="ＭＳ Ｐゴシック" panose="020B0600070205080204" pitchFamily="34" charset="-128"/>
              </a:rPr>
              <a:t>K </a:t>
            </a:r>
            <a:r>
              <a:rPr lang="en-US" altLang="en-US" sz="2300">
                <a:ea typeface="ＭＳ Ｐゴシック" panose="020B0600070205080204" pitchFamily="34" charset="-128"/>
              </a:rPr>
              <a:t>→ (</a:t>
            </a:r>
            <a:r>
              <a:rPr lang="en-US" altLang="en-US" sz="2300" i="1">
                <a:ea typeface="ＭＳ Ｐゴシック" panose="020B0600070205080204" pitchFamily="34" charset="-128"/>
              </a:rPr>
              <a:t>M</a:t>
            </a:r>
            <a:r>
              <a:rPr lang="en-US" altLang="en-US" sz="2300">
                <a:ea typeface="ＭＳ Ｐゴシック" panose="020B0600070205080204" pitchFamily="34" charset="-128"/>
              </a:rPr>
              <a:t>→</a:t>
            </a:r>
            <a:r>
              <a:rPr lang="en-US" altLang="en-US" sz="2300" i="1">
                <a:ea typeface="ＭＳ Ｐゴシック" panose="020B0600070205080204" pitchFamily="34" charset="-128"/>
              </a:rPr>
              <a:t>C</a:t>
            </a:r>
            <a:r>
              <a:rPr lang="en-US" altLang="en-US" sz="2300">
                <a:ea typeface="ＭＳ Ｐゴシック" panose="020B0600070205080204" pitchFamily="34" charset="-128"/>
              </a:rPr>
              <a:t>). That is, for each </a:t>
            </a:r>
            <a:r>
              <a:rPr lang="en-US" altLang="en-US" sz="2300" i="1">
                <a:ea typeface="ＭＳ Ｐゴシック" panose="020B0600070205080204" pitchFamily="34" charset="-128"/>
              </a:rPr>
              <a:t>k </a:t>
            </a:r>
            <a:r>
              <a:rPr lang="en-US" altLang="en-US" sz="2300">
                <a:ea typeface="ＭＳ Ｐゴシック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sz="2300">
                <a:ea typeface="ＭＳ Ｐゴシック" panose="020B0600070205080204" pitchFamily="34" charset="-128"/>
              </a:rPr>
              <a:t> 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, </a:t>
            </a:r>
            <a:r>
              <a:rPr lang="en-US" altLang="en-US" sz="2300" i="1">
                <a:ea typeface="ＭＳ Ｐゴシック" panose="020B0600070205080204" pitchFamily="34" charset="-128"/>
              </a:rPr>
              <a:t>E</a:t>
            </a:r>
            <a:r>
              <a:rPr lang="en-US" altLang="en-US" sz="2300">
                <a:ea typeface="ＭＳ Ｐゴシック" panose="020B0600070205080204" pitchFamily="34" charset="-128"/>
              </a:rPr>
              <a:t>(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) is a function for generating ciphertexts from messages</a:t>
            </a:r>
          </a:p>
          <a:p>
            <a:pPr lvl="2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Both </a:t>
            </a:r>
            <a:r>
              <a:rPr lang="en-US" altLang="en-US" sz="2300" i="1">
                <a:ea typeface="ＭＳ Ｐゴシック" panose="020B0600070205080204" pitchFamily="34" charset="-128"/>
              </a:rPr>
              <a:t>E </a:t>
            </a:r>
            <a:r>
              <a:rPr lang="en-US" altLang="en-US" sz="2300">
                <a:ea typeface="ＭＳ Ｐゴシック" panose="020B0600070205080204" pitchFamily="34" charset="-128"/>
              </a:rPr>
              <a:t>and </a:t>
            </a:r>
            <a:r>
              <a:rPr lang="en-US" altLang="en-US" sz="2300" i="1">
                <a:ea typeface="ＭＳ Ｐゴシック" panose="020B0600070205080204" pitchFamily="34" charset="-128"/>
              </a:rPr>
              <a:t>E</a:t>
            </a:r>
            <a:r>
              <a:rPr lang="en-US" altLang="en-US" sz="2300">
                <a:ea typeface="ＭＳ Ｐゴシック" panose="020B0600070205080204" pitchFamily="34" charset="-128"/>
              </a:rPr>
              <a:t>(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) for any </a:t>
            </a:r>
            <a:r>
              <a:rPr lang="en-US" altLang="en-US" sz="2300" i="1">
                <a:ea typeface="ＭＳ Ｐゴシック" panose="020B0600070205080204" pitchFamily="34" charset="-128"/>
              </a:rPr>
              <a:t>k </a:t>
            </a:r>
            <a:r>
              <a:rPr lang="en-US" altLang="en-US" sz="2300">
                <a:ea typeface="ＭＳ Ｐゴシック" panose="020B0600070205080204" pitchFamily="34" charset="-128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A function </a:t>
            </a:r>
            <a:r>
              <a:rPr lang="en-US" altLang="en-US" sz="2300" i="1">
                <a:ea typeface="ＭＳ Ｐゴシック" panose="020B0600070205080204" pitchFamily="34" charset="-128"/>
              </a:rPr>
              <a:t>D </a:t>
            </a:r>
            <a:r>
              <a:rPr lang="en-US" altLang="en-US" sz="2300">
                <a:ea typeface="ＭＳ Ｐゴシック" panose="020B0600070205080204" pitchFamily="34" charset="-128"/>
              </a:rPr>
              <a:t>: </a:t>
            </a:r>
            <a:r>
              <a:rPr lang="en-US" altLang="en-US" sz="2300" i="1">
                <a:ea typeface="ＭＳ Ｐゴシック" panose="020B0600070205080204" pitchFamily="34" charset="-128"/>
              </a:rPr>
              <a:t>K </a:t>
            </a:r>
            <a:r>
              <a:rPr lang="en-US" altLang="en-US" sz="2300">
                <a:ea typeface="ＭＳ Ｐゴシック" panose="020B0600070205080204" pitchFamily="34" charset="-128"/>
              </a:rPr>
              <a:t>→ (</a:t>
            </a:r>
            <a:r>
              <a:rPr lang="en-US" altLang="en-US" sz="2300" i="1">
                <a:ea typeface="ＭＳ Ｐゴシック" panose="020B0600070205080204" pitchFamily="34" charset="-128"/>
              </a:rPr>
              <a:t>C </a:t>
            </a:r>
            <a:r>
              <a:rPr lang="en-US" altLang="en-US" sz="2300">
                <a:ea typeface="ＭＳ Ｐゴシック" panose="020B0600070205080204" pitchFamily="34" charset="-128"/>
              </a:rPr>
              <a:t>→ </a:t>
            </a:r>
            <a:r>
              <a:rPr lang="en-US" altLang="en-US" sz="2300" i="1">
                <a:ea typeface="ＭＳ Ｐゴシック" panose="020B0600070205080204" pitchFamily="34" charset="-128"/>
              </a:rPr>
              <a:t>M</a:t>
            </a:r>
            <a:r>
              <a:rPr lang="en-US" altLang="en-US" sz="2300">
                <a:ea typeface="ＭＳ Ｐゴシック" panose="020B0600070205080204" pitchFamily="34" charset="-128"/>
              </a:rPr>
              <a:t>). That is, for each </a:t>
            </a:r>
            <a:r>
              <a:rPr lang="en-US" altLang="en-US" sz="2300" i="1">
                <a:ea typeface="ＭＳ Ｐゴシック" panose="020B0600070205080204" pitchFamily="34" charset="-128"/>
              </a:rPr>
              <a:t>k </a:t>
            </a:r>
            <a:r>
              <a:rPr lang="en-US" altLang="en-US" sz="2300" i="1">
                <a:ea typeface="ＭＳ Ｐゴシック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sz="2300">
                <a:ea typeface="ＭＳ Ｐゴシック" panose="020B0600070205080204" pitchFamily="34" charset="-128"/>
              </a:rPr>
              <a:t> 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, </a:t>
            </a:r>
            <a:r>
              <a:rPr lang="en-US" altLang="en-US" sz="2300" i="1">
                <a:ea typeface="ＭＳ Ｐゴシック" panose="020B0600070205080204" pitchFamily="34" charset="-128"/>
              </a:rPr>
              <a:t>D</a:t>
            </a:r>
            <a:r>
              <a:rPr lang="en-US" altLang="en-US" sz="2300">
                <a:ea typeface="ＭＳ Ｐゴシック" panose="020B0600070205080204" pitchFamily="34" charset="-128"/>
              </a:rPr>
              <a:t>(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) is a function for generating messages from ciphertexts</a:t>
            </a:r>
          </a:p>
          <a:p>
            <a:pPr lvl="2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Both </a:t>
            </a:r>
            <a:r>
              <a:rPr lang="en-US" altLang="en-US" sz="2300" i="1">
                <a:ea typeface="ＭＳ Ｐゴシック" panose="020B0600070205080204" pitchFamily="34" charset="-128"/>
              </a:rPr>
              <a:t>D </a:t>
            </a:r>
            <a:r>
              <a:rPr lang="en-US" altLang="en-US" sz="2300">
                <a:ea typeface="ＭＳ Ｐゴシック" panose="020B0600070205080204" pitchFamily="34" charset="-128"/>
              </a:rPr>
              <a:t>and </a:t>
            </a:r>
            <a:r>
              <a:rPr lang="en-US" altLang="en-US" sz="2300" i="1">
                <a:ea typeface="ＭＳ Ｐゴシック" panose="020B0600070205080204" pitchFamily="34" charset="-128"/>
              </a:rPr>
              <a:t>D</a:t>
            </a:r>
            <a:r>
              <a:rPr lang="en-US" altLang="en-US" sz="2300">
                <a:ea typeface="ＭＳ Ｐゴシック" panose="020B0600070205080204" pitchFamily="34" charset="-128"/>
              </a:rPr>
              <a:t>(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) for any </a:t>
            </a:r>
            <a:r>
              <a:rPr lang="en-US" altLang="en-US" sz="2300" i="1">
                <a:ea typeface="ＭＳ Ｐゴシック" panose="020B0600070205080204" pitchFamily="34" charset="-128"/>
              </a:rPr>
              <a:t>k </a:t>
            </a:r>
            <a:r>
              <a:rPr lang="en-US" altLang="en-US" sz="2300">
                <a:ea typeface="ＭＳ Ｐゴシック" panose="020B0600070205080204" pitchFamily="34" charset="-128"/>
              </a:rPr>
              <a:t>should be efficiently computable functions</a:t>
            </a:r>
          </a:p>
          <a:p>
            <a:pPr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An encryption algorithm must provide this essential property: Given a ciphertext c </a:t>
            </a:r>
            <a:r>
              <a:rPr lang="en-US" altLang="en-US" sz="2300"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lang="en-US" altLang="en-US" sz="2300">
                <a:ea typeface="ＭＳ Ｐゴシック" panose="020B0600070205080204" pitchFamily="34" charset="-128"/>
              </a:rPr>
              <a:t>C, a computer can compute m such that E(k)(m) = c only if it possesses D(k)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Thus, a computer holding </a:t>
            </a:r>
            <a:r>
              <a:rPr lang="en-US" altLang="en-US" sz="2300" i="1">
                <a:ea typeface="ＭＳ Ｐゴシック" panose="020B0600070205080204" pitchFamily="34" charset="-128"/>
              </a:rPr>
              <a:t>D</a:t>
            </a:r>
            <a:r>
              <a:rPr lang="en-US" altLang="en-US" sz="2300">
                <a:ea typeface="ＭＳ Ｐゴシック" panose="020B0600070205080204" pitchFamily="34" charset="-128"/>
              </a:rPr>
              <a:t>(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) can decrypt ciphertexts to the plaintexts used to produce them, but a computer not holding </a:t>
            </a:r>
            <a:r>
              <a:rPr lang="en-US" altLang="en-US" sz="2300" i="1">
                <a:ea typeface="ＭＳ Ｐゴシック" panose="020B0600070205080204" pitchFamily="34" charset="-128"/>
              </a:rPr>
              <a:t>D</a:t>
            </a:r>
            <a:r>
              <a:rPr lang="en-US" altLang="en-US" sz="2300">
                <a:ea typeface="ＭＳ Ｐゴシック" panose="020B0600070205080204" pitchFamily="34" charset="-128"/>
              </a:rPr>
              <a:t>(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) cannot decrypt ciphertexts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Since ciphertexts are generally exposed (for example, sent on the network), it is important that it be infeasible to derive </a:t>
            </a:r>
            <a:r>
              <a:rPr lang="en-US" altLang="en-US" sz="2300" i="1">
                <a:ea typeface="ＭＳ Ｐゴシック" panose="020B0600070205080204" pitchFamily="34" charset="-128"/>
              </a:rPr>
              <a:t>D</a:t>
            </a:r>
            <a:r>
              <a:rPr lang="en-US" altLang="en-US" sz="2300">
                <a:ea typeface="ＭＳ Ｐゴシック" panose="020B0600070205080204" pitchFamily="34" charset="-128"/>
              </a:rPr>
              <a:t>(</a:t>
            </a:r>
            <a:r>
              <a:rPr lang="en-US" altLang="en-US" sz="2300" i="1">
                <a:ea typeface="ＭＳ Ｐゴシック" panose="020B0600070205080204" pitchFamily="34" charset="-128"/>
              </a:rPr>
              <a:t>k</a:t>
            </a:r>
            <a:r>
              <a:rPr lang="en-US" altLang="en-US" sz="2300">
                <a:ea typeface="ＭＳ Ｐゴシック" panose="020B0600070205080204" pitchFamily="34" charset="-128"/>
              </a:rPr>
              <a:t>) from the ciphertexts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5BCF06-721D-4110-A619-F152555E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3C3643-45F9-4370-862B-2369834E4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 discuss security threats and attacks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 explain the fundamentals of encryption, authentication, and hashing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 examine the uses of cryptography in computing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 describe the various countermeasures to security attacks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3C190F-8387-41DD-9586-8A85898EF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Symmetric Encryption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DD1F6D3-B32B-46CC-AF10-46B41F05C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Same key used to encrypt and decrypt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E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can be derived from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), and vice versa</a:t>
            </a:r>
          </a:p>
          <a:p>
            <a:pPr lvl="1"/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DES is most commonly used symmetric block-encryption algorithm (created by US Govt)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Encrypts a block of data at a time</a:t>
            </a:r>
          </a:p>
          <a:p>
            <a:pPr lvl="1"/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Triple-DES considered more secure</a:t>
            </a:r>
          </a:p>
          <a:p>
            <a:endParaRPr lang="en-US" altLang="en-US" sz="13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Advanced Encryption Standard 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AES</a:t>
            </a:r>
            <a:r>
              <a:rPr lang="en-US" altLang="en-US">
                <a:ea typeface="ＭＳ Ｐゴシック" panose="020B0600070205080204" pitchFamily="34" charset="-128"/>
              </a:rPr>
              <a:t>),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twofish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up and coming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RC4 is most common symmetric stream cipher, but known to have vulnerabilities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Encrypts/decrypts a stream of bytes (i.e., wireless transmission)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Key is a input to psuedo-random-bit generator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Generates an infinite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keystream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0973E88-831E-4AAD-B46C-443608B33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Asymmetric Encryption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2CCF058-DED2-4F24-AA7E-0E86EF7DF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Public-key encryption based on each user having two keys: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public key – published key used to encrypt data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private key – key known only to individual user used to decrypt data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Must be an encryption scheme that can be made public without making it easy to figure out the decryption scheme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common is RSA block cipher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Efficient algorithm for testing whether or not a number is prime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efficient algorithm is know for finding the prime factors of a number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1820AD2-3162-4C20-B144-8E2BE2903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Asymmetric Encryption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19823F4-1D95-4F6D-B80F-78CBF2FC7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Formally, it is computationally infeasible to derive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d</a:t>
            </a:r>
            <a:r>
              <a:rPr lang="en-US" altLang="en-US" i="1">
                <a:ea typeface="ＭＳ Ｐゴシック" panose="020B0600070205080204" pitchFamily="34" charset="-128"/>
              </a:rPr>
              <a:t> , N</a:t>
            </a:r>
            <a:r>
              <a:rPr lang="en-US" altLang="en-US">
                <a:ea typeface="ＭＳ Ｐゴシック" panose="020B0600070205080204" pitchFamily="34" charset="-128"/>
              </a:rPr>
              <a:t>) from </a:t>
            </a:r>
            <a:r>
              <a:rPr lang="en-US" altLang="en-US" i="1">
                <a:ea typeface="ＭＳ Ｐゴシック" panose="020B0600070205080204" pitchFamily="34" charset="-128"/>
              </a:rPr>
              <a:t>E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ea typeface="ＭＳ Ｐゴシック" panose="020B0600070205080204" pitchFamily="34" charset="-128"/>
              </a:rPr>
              <a:t> , N</a:t>
            </a:r>
            <a:r>
              <a:rPr lang="en-US" altLang="en-US">
                <a:ea typeface="ＭＳ Ｐゴシック" panose="020B0600070205080204" pitchFamily="34" charset="-128"/>
              </a:rPr>
              <a:t>), and so </a:t>
            </a:r>
            <a:r>
              <a:rPr lang="en-US" altLang="en-US" i="1">
                <a:ea typeface="ＭＳ Ｐゴシック" panose="020B0600070205080204" pitchFamily="34" charset="-128"/>
              </a:rPr>
              <a:t>E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 </a:t>
            </a:r>
            <a:r>
              <a:rPr lang="en-US" altLang="en-US" i="1">
                <a:ea typeface="ＭＳ Ｐゴシック" panose="020B0600070205080204" pitchFamily="34" charset="-128"/>
              </a:rPr>
              <a:t>, N</a:t>
            </a:r>
            <a:r>
              <a:rPr lang="en-US" altLang="en-US">
                <a:ea typeface="ＭＳ Ｐゴシック" panose="020B0600070205080204" pitchFamily="34" charset="-128"/>
              </a:rPr>
              <a:t>) need not be kept secret and can be widely disseminated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E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ea typeface="ＭＳ Ｐゴシック" panose="020B0600070205080204" pitchFamily="34" charset="-128"/>
              </a:rPr>
              <a:t> , N</a:t>
            </a:r>
            <a:r>
              <a:rPr lang="en-US" altLang="en-US">
                <a:ea typeface="ＭＳ Ｐゴシック" panose="020B0600070205080204" pitchFamily="34" charset="-128"/>
              </a:rPr>
              <a:t>) (or just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</a:t>
            </a:r>
            <a:r>
              <a:rPr lang="en-US" altLang="en-US">
                <a:ea typeface="ＭＳ Ｐゴシック" panose="020B0600070205080204" pitchFamily="34" charset="-128"/>
              </a:rPr>
              <a:t>) is the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public key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d</a:t>
            </a:r>
            <a:r>
              <a:rPr lang="en-US" altLang="en-US" i="1">
                <a:ea typeface="ＭＳ Ｐゴシック" panose="020B0600070205080204" pitchFamily="34" charset="-128"/>
              </a:rPr>
              <a:t> , N</a:t>
            </a:r>
            <a:r>
              <a:rPr lang="en-US" altLang="en-US">
                <a:ea typeface="ＭＳ Ｐゴシック" panose="020B0600070205080204" pitchFamily="34" charset="-128"/>
              </a:rPr>
              <a:t>) (or just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) is the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private key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N </a:t>
            </a:r>
            <a:r>
              <a:rPr lang="en-US" altLang="en-US">
                <a:ea typeface="ＭＳ Ｐゴシック" panose="020B0600070205080204" pitchFamily="34" charset="-128"/>
              </a:rPr>
              <a:t>is the product of two large, randomly chosen prime numbers </a:t>
            </a:r>
            <a:r>
              <a:rPr lang="en-US" altLang="en-US" i="1">
                <a:ea typeface="ＭＳ Ｐゴシック" panose="020B0600070205080204" pitchFamily="34" charset="-128"/>
              </a:rPr>
              <a:t>p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ea typeface="ＭＳ Ｐゴシック" panose="020B0600070205080204" pitchFamily="34" charset="-128"/>
              </a:rPr>
              <a:t>q </a:t>
            </a:r>
            <a:r>
              <a:rPr lang="en-US" altLang="en-US">
                <a:ea typeface="ＭＳ Ｐゴシック" panose="020B0600070205080204" pitchFamily="34" charset="-128"/>
              </a:rPr>
              <a:t>(for example, </a:t>
            </a:r>
            <a:r>
              <a:rPr lang="en-US" altLang="en-US" i="1">
                <a:ea typeface="ＭＳ Ｐゴシック" panose="020B0600070205080204" pitchFamily="34" charset="-128"/>
              </a:rPr>
              <a:t>p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ea typeface="ＭＳ Ｐゴシック" panose="020B0600070205080204" pitchFamily="34" charset="-128"/>
              </a:rPr>
              <a:t>q </a:t>
            </a:r>
            <a:r>
              <a:rPr lang="en-US" altLang="en-US">
                <a:ea typeface="ＭＳ Ｐゴシック" panose="020B0600070205080204" pitchFamily="34" charset="-128"/>
              </a:rPr>
              <a:t>are 512 bits each)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Encryption algorithm is </a:t>
            </a:r>
            <a:r>
              <a:rPr lang="en-US" altLang="en-US" i="1">
                <a:ea typeface="ＭＳ Ｐゴシック" panose="020B0600070205080204" pitchFamily="34" charset="-128"/>
              </a:rPr>
              <a:t>E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ea typeface="ＭＳ Ｐゴシック" panose="020B0600070205080204" pitchFamily="34" charset="-128"/>
              </a:rPr>
              <a:t> , N</a:t>
            </a:r>
            <a:r>
              <a:rPr lang="en-US" altLang="en-US">
                <a:ea typeface="ＭＳ Ｐゴシック" panose="020B0600070205080204" pitchFamily="34" charset="-128"/>
              </a:rPr>
              <a:t>)(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k</a:t>
            </a:r>
            <a:r>
              <a:rPr lang="en-US" altLang="en-US" i="1" baseline="12000"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mod 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, where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satisfies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d </a:t>
            </a:r>
            <a:r>
              <a:rPr lang="en-US" altLang="en-US">
                <a:ea typeface="ＭＳ Ｐゴシック" panose="020B0600070205080204" pitchFamily="34" charset="-128"/>
              </a:rPr>
              <a:t>mod (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−1)(</a:t>
            </a:r>
            <a:r>
              <a:rPr lang="en-US" altLang="en-US" i="1">
                <a:ea typeface="ＭＳ Ｐゴシック" panose="020B0600070205080204" pitchFamily="34" charset="-128"/>
              </a:rPr>
              <a:t>q </a:t>
            </a:r>
            <a:r>
              <a:rPr lang="en-US" altLang="en-US">
                <a:ea typeface="ＭＳ Ｐゴシック" panose="020B0600070205080204" pitchFamily="34" charset="-128"/>
              </a:rPr>
              <a:t>−1) = 1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decryption algorithm is then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d</a:t>
            </a:r>
            <a:r>
              <a:rPr lang="en-US" altLang="en-US" i="1">
                <a:ea typeface="ＭＳ Ｐゴシック" panose="020B0600070205080204" pitchFamily="34" charset="-128"/>
              </a:rPr>
              <a:t> , N</a:t>
            </a:r>
            <a:r>
              <a:rPr lang="en-US" altLang="en-US">
                <a:ea typeface="ＭＳ Ｐゴシック" panose="020B0600070205080204" pitchFamily="34" charset="-128"/>
              </a:rPr>
              <a:t>)(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k</a:t>
            </a:r>
            <a:r>
              <a:rPr lang="en-US" altLang="en-US" i="1" baseline="12000">
                <a:ea typeface="ＭＳ Ｐゴシック" panose="020B0600070205080204" pitchFamily="34" charset="-128"/>
              </a:rPr>
              <a:t>d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mod 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07CB549-B06D-42C5-9BB4-76FE15110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161713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Asymmetric Encryption Example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178CD4E-139A-44A0-B132-2DD210DF6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70119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 example. make </a:t>
            </a:r>
            <a:r>
              <a:rPr lang="en-US" altLang="en-US" i="1">
                <a:ea typeface="ＭＳ Ｐゴシック" panose="020B0600070205080204" pitchFamily="34" charset="-128"/>
              </a:rPr>
              <a:t>p </a:t>
            </a:r>
            <a:r>
              <a:rPr lang="en-US" altLang="en-US">
                <a:ea typeface="ＭＳ Ｐゴシック" panose="020B0600070205080204" pitchFamily="34" charset="-128"/>
              </a:rPr>
              <a:t>= 7and </a:t>
            </a:r>
            <a:r>
              <a:rPr lang="en-US" altLang="en-US" i="1">
                <a:ea typeface="ＭＳ Ｐゴシック" panose="020B0600070205080204" pitchFamily="34" charset="-128"/>
              </a:rPr>
              <a:t>q </a:t>
            </a:r>
            <a:r>
              <a:rPr lang="en-US" altLang="en-US">
                <a:ea typeface="ＭＳ Ｐゴシック" panose="020B0600070205080204" pitchFamily="34" charset="-128"/>
              </a:rPr>
              <a:t>= 13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We then calculate </a:t>
            </a:r>
            <a:r>
              <a:rPr lang="en-US" altLang="en-US" i="1">
                <a:ea typeface="ＭＳ Ｐゴシック" panose="020B0600070205080204" pitchFamily="34" charset="-128"/>
              </a:rPr>
              <a:t>N </a:t>
            </a:r>
            <a:r>
              <a:rPr lang="en-US" altLang="en-US">
                <a:ea typeface="ＭＳ Ｐゴシック" panose="020B0600070205080204" pitchFamily="34" charset="-128"/>
              </a:rPr>
              <a:t>= 7∗13 = 91 and (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−1)(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>
                <a:ea typeface="ＭＳ Ｐゴシック" panose="020B0600070205080204" pitchFamily="34" charset="-128"/>
              </a:rPr>
              <a:t>−1) = 72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We next select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relatively prime to 72 and</a:t>
            </a:r>
            <a:r>
              <a:rPr lang="en-US" altLang="en-US" i="1">
                <a:ea typeface="ＭＳ Ｐゴシック" panose="020B0600070205080204" pitchFamily="34" charset="-128"/>
              </a:rPr>
              <a:t>&lt; </a:t>
            </a:r>
            <a:r>
              <a:rPr lang="en-US" altLang="en-US">
                <a:ea typeface="ＭＳ Ｐゴシック" panose="020B0600070205080204" pitchFamily="34" charset="-128"/>
              </a:rPr>
              <a:t>72, yielding 5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Finally,we calculate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d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such that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d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mod 72 = 1, yielding 29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We how have our keys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Public key,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e, </a:t>
            </a:r>
            <a:r>
              <a:rPr lang="en-US" altLang="en-US" i="1">
                <a:ea typeface="ＭＳ Ｐゴシック" panose="020B0600070205080204" pitchFamily="34" charset="-128"/>
              </a:rPr>
              <a:t>N </a:t>
            </a:r>
            <a:r>
              <a:rPr lang="en-US" altLang="en-US">
                <a:ea typeface="ＭＳ Ｐゴシック" panose="020B0600070205080204" pitchFamily="34" charset="-128"/>
              </a:rPr>
              <a:t>= 5</a:t>
            </a:r>
            <a:r>
              <a:rPr lang="en-US" altLang="en-US" i="1"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ea typeface="ＭＳ Ｐゴシック" panose="020B0600070205080204" pitchFamily="34" charset="-128"/>
              </a:rPr>
              <a:t>91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Private key,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d</a:t>
            </a:r>
            <a:r>
              <a:rPr lang="en-US" altLang="en-US" i="1">
                <a:ea typeface="ＭＳ Ｐゴシック" panose="020B0600070205080204" pitchFamily="34" charset="-128"/>
              </a:rPr>
              <a:t> , N </a:t>
            </a:r>
            <a:r>
              <a:rPr lang="en-US" altLang="en-US">
                <a:ea typeface="ＭＳ Ｐゴシック" panose="020B0600070205080204" pitchFamily="34" charset="-128"/>
              </a:rPr>
              <a:t>= 29</a:t>
            </a:r>
            <a:r>
              <a:rPr lang="en-US" altLang="en-US" i="1"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ea typeface="ＭＳ Ｐゴシック" panose="020B0600070205080204" pitchFamily="34" charset="-128"/>
              </a:rPr>
              <a:t>91</a:t>
            </a:r>
          </a:p>
          <a:p>
            <a:pPr lvl="1"/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 Encrypting the message 69 with the public key results in the cyphertext 62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Cyphertext can be decoded with the private key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Public key can be distributed in cleartext to anyone who wants to communicate with holder of public key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F7F5DF2-3109-43BB-B9F4-CDA64A525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3525" y="420688"/>
            <a:ext cx="11934825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Encryption and Decryption using RSA Asymmetric Cryptography</a:t>
            </a:r>
          </a:p>
        </p:txBody>
      </p:sp>
      <p:pic>
        <p:nvPicPr>
          <p:cNvPr id="36867" name="Picture 4" descr="15">
            <a:extLst>
              <a:ext uri="{FF2B5EF4-FFF2-40B4-BE49-F238E27FC236}">
                <a16:creationId xmlns:a16="http://schemas.microsoft.com/office/drawing/2014/main" id="{60438732-A1AA-49E2-8A5C-0A5D662B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1255713"/>
            <a:ext cx="4300538" cy="726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B305CBB-23CB-4055-821D-22D05C36B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69888"/>
            <a:ext cx="119634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Cryptography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A7A307A-55E4-4C2F-BDAC-68B078FF4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Note symmetric cryptography based on transformations, asymmetric based on mathematical functions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Asymmetric much more compute intensive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Typically not used for bulk data encryption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4313E9D-74D9-49BE-A309-BFA9FE1A4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Authentication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BFA9540-25F6-4D8D-8B14-94BEB5454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530350"/>
            <a:ext cx="11585575" cy="696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Constraining set of potential senders of a message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Complementary and sometimes redundant to encryption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Also can prove message unmodified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Algorithm components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set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</a:rPr>
              <a:t>of keys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set </a:t>
            </a:r>
            <a:r>
              <a:rPr lang="en-US" altLang="en-US" i="1">
                <a:ea typeface="ＭＳ Ｐゴシック" panose="020B0600070205080204" pitchFamily="34" charset="-128"/>
              </a:rPr>
              <a:t>M </a:t>
            </a:r>
            <a:r>
              <a:rPr lang="en-US" altLang="en-US">
                <a:ea typeface="ＭＳ Ｐゴシック" panose="020B0600070205080204" pitchFamily="34" charset="-128"/>
              </a:rPr>
              <a:t>of messages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set </a:t>
            </a:r>
            <a:r>
              <a:rPr lang="en-US" altLang="en-US" i="1">
                <a:ea typeface="ＭＳ Ｐゴシック" panose="020B0600070205080204" pitchFamily="34" charset="-128"/>
              </a:rPr>
              <a:t>A </a:t>
            </a:r>
            <a:r>
              <a:rPr lang="en-US" altLang="en-US">
                <a:ea typeface="ＭＳ Ｐゴシック" panose="020B0600070205080204" pitchFamily="34" charset="-128"/>
              </a:rPr>
              <a:t>of authenticators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function </a:t>
            </a:r>
            <a:r>
              <a:rPr lang="en-US" altLang="en-US" i="1">
                <a:ea typeface="ＭＳ Ｐゴシック" panose="020B0600070205080204" pitchFamily="34" charset="-128"/>
              </a:rPr>
              <a:t>S </a:t>
            </a:r>
            <a:r>
              <a:rPr lang="en-US" altLang="en-US">
                <a:ea typeface="ＭＳ Ｐゴシック" panose="020B0600070205080204" pitchFamily="34" charset="-128"/>
              </a:rPr>
              <a:t>: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</a:rPr>
              <a:t>→ 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→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That is, for each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is a function for generating authenticators from messages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Both </a:t>
            </a:r>
            <a:r>
              <a:rPr lang="en-US" altLang="en-US" i="1">
                <a:ea typeface="ＭＳ Ｐゴシック" panose="020B0600070205080204" pitchFamily="34" charset="-128"/>
              </a:rPr>
              <a:t>S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for any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function </a:t>
            </a:r>
            <a:r>
              <a:rPr lang="en-US" altLang="en-US" i="1">
                <a:ea typeface="ＭＳ Ｐゴシック" panose="020B0600070205080204" pitchFamily="34" charset="-128"/>
              </a:rPr>
              <a:t>V </a:t>
            </a:r>
            <a:r>
              <a:rPr lang="en-US" altLang="en-US">
                <a:ea typeface="ＭＳ Ｐゴシック" panose="020B0600070205080204" pitchFamily="34" charset="-128"/>
              </a:rPr>
              <a:t>: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</a:rPr>
              <a:t>→ 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×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→ </a:t>
            </a:r>
            <a:r>
              <a:rPr lang="en-US" altLang="en-US" i="1">
                <a:ea typeface="ＭＳ Ｐゴシック" panose="020B0600070205080204" pitchFamily="34" charset="-128"/>
              </a:rPr>
              <a:t>{</a:t>
            </a:r>
            <a:r>
              <a:rPr lang="en-US" altLang="en-US">
                <a:ea typeface="ＭＳ Ｐゴシック" panose="020B0600070205080204" pitchFamily="34" charset="-128"/>
              </a:rPr>
              <a:t>true, false</a:t>
            </a:r>
            <a:r>
              <a:rPr lang="en-US" altLang="en-US" i="1">
                <a:ea typeface="ＭＳ Ｐゴシック" panose="020B0600070205080204" pitchFamily="34" charset="-128"/>
              </a:rPr>
              <a:t>}</a:t>
            </a:r>
            <a:r>
              <a:rPr lang="en-US" altLang="en-US">
                <a:ea typeface="ＭＳ Ｐゴシック" panose="020B0600070205080204" pitchFamily="34" charset="-128"/>
              </a:rPr>
              <a:t>). That is, for each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is a function for verifying authenticators on messages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Both </a:t>
            </a:r>
            <a:r>
              <a:rPr lang="en-US" altLang="en-US" i="1">
                <a:ea typeface="ＭＳ Ｐゴシック" panose="020B0600070205080204" pitchFamily="34" charset="-128"/>
              </a:rPr>
              <a:t>V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for any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5EA1882-8E94-4FB4-92A1-60B4BC2D6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Authentication (Cont.)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06FC7B-8F17-400A-A64A-73AD809E7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 a message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, a computer can generate an authenticator </a:t>
            </a:r>
            <a:r>
              <a:rPr lang="en-US" altLang="en-US" i="1">
                <a:ea typeface="ＭＳ Ｐゴシック" panose="020B0600070205080204" pitchFamily="34" charset="-128"/>
              </a:rPr>
              <a:t>a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A </a:t>
            </a:r>
            <a:r>
              <a:rPr lang="en-US" altLang="en-US">
                <a:ea typeface="ＭＳ Ｐゴシック" panose="020B0600070205080204" pitchFamily="34" charset="-128"/>
              </a:rPr>
              <a:t>such that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)(</a:t>
            </a:r>
            <a:r>
              <a:rPr lang="en-US" altLang="en-US" i="1">
                <a:ea typeface="ＭＳ Ｐゴシック" panose="020B0600070205080204" pitchFamily="34" charset="-128"/>
              </a:rPr>
              <a:t>m, a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>
                <a:ea typeface="ＭＳ Ｐゴシック" panose="020B0600070205080204" pitchFamily="34" charset="-128"/>
              </a:rPr>
              <a:t> only if it possesses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Thus, computer holding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can generate authenticators on messages so that any other computer possessing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can verify them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Computer not holding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cannot generate authenticators on messages that can be verified using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Since authenticators are generally exposed (for example, they are sent on the network with the messages themselves), it must not be feasible to derive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from the authenticators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5336CC2-DEC2-4137-A095-F7811D04A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Authentication – Hash Functions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656F407-E6B9-431D-AA24-C64372D82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551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Basis of authentication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Creates small, fixed-size block of data 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message digest</a:t>
            </a:r>
            <a:r>
              <a:rPr lang="en-US" altLang="en-US">
                <a:ea typeface="ＭＳ Ｐゴシック" panose="020B0600070205080204" pitchFamily="34" charset="-128"/>
              </a:rPr>
              <a:t>,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 hash value</a:t>
            </a:r>
            <a:r>
              <a:rPr lang="en-US" altLang="en-US">
                <a:ea typeface="ＭＳ Ｐゴシック" panose="020B0600070205080204" pitchFamily="34" charset="-128"/>
              </a:rPr>
              <a:t>) from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</a:p>
          <a:p>
            <a:endParaRPr lang="en-US" altLang="en-US" i="1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Hash Function </a:t>
            </a:r>
            <a:r>
              <a:rPr lang="en-US" altLang="en-US" i="1">
                <a:ea typeface="ＭＳ Ｐゴシック" panose="020B0600070205080204" pitchFamily="34" charset="-128"/>
              </a:rPr>
              <a:t>H </a:t>
            </a:r>
            <a:r>
              <a:rPr lang="en-US" altLang="en-US">
                <a:ea typeface="ＭＳ Ｐゴシック" panose="020B0600070205080204" pitchFamily="34" charset="-128"/>
              </a:rPr>
              <a:t>must be collision resistant on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Must be infeasible to find an </a:t>
            </a:r>
            <a:r>
              <a:rPr lang="en-US" altLang="en-US" i="1">
                <a:ea typeface="ＭＳ Ｐゴシック" panose="020B0600070205080204" pitchFamily="34" charset="-128"/>
              </a:rPr>
              <a:t>m’</a:t>
            </a:r>
            <a:r>
              <a:rPr lang="en-US" altLang="en-US">
                <a:ea typeface="ＭＳ Ｐゴシック" panose="020B0600070205080204" pitchFamily="34" charset="-128"/>
              </a:rPr>
              <a:t> ≠ </a:t>
            </a:r>
            <a:r>
              <a:rPr lang="en-US" altLang="en-US" i="1">
                <a:ea typeface="ＭＳ Ｐゴシック" panose="020B0600070205080204" pitchFamily="34" charset="-128"/>
              </a:rPr>
              <a:t>m </a:t>
            </a:r>
            <a:r>
              <a:rPr lang="en-US" altLang="en-US">
                <a:ea typeface="ＭＳ Ｐゴシック" panose="020B0600070205080204" pitchFamily="34" charset="-128"/>
              </a:rPr>
              <a:t>such that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m’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If</a:t>
            </a:r>
            <a:r>
              <a:rPr lang="en-US" altLang="en-US" i="1">
                <a:ea typeface="ＭＳ Ｐゴシック" panose="020B0600070205080204" pitchFamily="34" charset="-128"/>
              </a:rPr>
              <a:t> H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m’</a:t>
            </a:r>
            <a:r>
              <a:rPr lang="en-US" altLang="en-US">
                <a:ea typeface="ＭＳ Ｐゴシック" panose="020B0600070205080204" pitchFamily="34" charset="-128"/>
              </a:rPr>
              <a:t>), then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 =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’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message has not been modified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Common message-digest functions include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MD5</a:t>
            </a:r>
            <a:r>
              <a:rPr lang="en-US" altLang="en-US">
                <a:ea typeface="ＭＳ Ｐゴシック" panose="020B0600070205080204" pitchFamily="34" charset="-128"/>
              </a:rPr>
              <a:t>, which produces a 128-bit hash, and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SHA-1</a:t>
            </a:r>
            <a:r>
              <a:rPr lang="en-US" altLang="en-US">
                <a:ea typeface="ＭＳ Ｐゴシック" panose="020B0600070205080204" pitchFamily="34" charset="-128"/>
              </a:rPr>
              <a:t>, which outputs a 160-bit hash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5A7348E-DBEB-459D-948F-904E13F7A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Authentication - MAC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2C7AF7F-0136-4BC1-90E4-EFDFC68D2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Symmetric encryption used in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message-authentication code 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MAC</a:t>
            </a:r>
            <a:r>
              <a:rPr lang="en-US" altLang="en-US">
                <a:ea typeface="ＭＳ Ｐゴシック" panose="020B0600070205080204" pitchFamily="34" charset="-128"/>
              </a:rPr>
              <a:t>) authentication algorithm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Simple example: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MAC defines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i="1">
                <a:ea typeface="ＭＳ Ｐゴシック" panose="020B0600070205080204" pitchFamily="34" charset="-128"/>
              </a:rPr>
              <a:t>f 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k, H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Where </a:t>
            </a:r>
            <a:r>
              <a:rPr lang="en-US" altLang="en-US" i="1">
                <a:ea typeface="ＭＳ Ｐゴシック" panose="020B0600070205080204" pitchFamily="34" charset="-128"/>
              </a:rPr>
              <a:t>f </a:t>
            </a:r>
            <a:r>
              <a:rPr lang="en-US" altLang="en-US">
                <a:ea typeface="ＭＳ Ｐゴシック" panose="020B0600070205080204" pitchFamily="34" charset="-128"/>
              </a:rPr>
              <a:t>is a function that is one-way on its first argument</a:t>
            </a:r>
          </a:p>
          <a:p>
            <a:pPr lvl="3"/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</a:rPr>
              <a:t>cannot be derived from </a:t>
            </a:r>
            <a:r>
              <a:rPr lang="en-US" altLang="en-US" i="1">
                <a:ea typeface="ＭＳ Ｐゴシック" panose="020B0600070205080204" pitchFamily="34" charset="-128"/>
              </a:rPr>
              <a:t>f 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k, H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Because of the collision resistance in the hash function, reasonably assured no other message could create the same MAC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A suitable verification algorithm is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)(</a:t>
            </a:r>
            <a:r>
              <a:rPr lang="en-US" altLang="en-US" i="1">
                <a:ea typeface="ＭＳ Ｐゴシック" panose="020B0600070205080204" pitchFamily="34" charset="-128"/>
              </a:rPr>
              <a:t>m, a</a:t>
            </a:r>
            <a:r>
              <a:rPr lang="en-US" altLang="en-US">
                <a:ea typeface="ＭＳ Ｐゴシック" panose="020B0600070205080204" pitchFamily="34" charset="-128"/>
              </a:rPr>
              <a:t>) ≡ ( </a:t>
            </a:r>
            <a:r>
              <a:rPr lang="en-US" altLang="en-US" i="1">
                <a:ea typeface="ＭＳ Ｐゴシック" panose="020B0600070205080204" pitchFamily="34" charset="-128"/>
              </a:rPr>
              <a:t>f 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k,m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Note that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</a:rPr>
              <a:t>is needed to compute both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and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), so anyone able to compute one can compute the other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509F75-5208-4C32-A6F8-B754B05DF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Security Problem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3ABF0E-36A2-45D3-A7A1-48C35FA27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System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secure</a:t>
            </a:r>
            <a:r>
              <a:rPr lang="en-US" altLang="en-US">
                <a:ea typeface="ＭＳ Ｐゴシック" panose="020B0600070205080204" pitchFamily="34" charset="-128"/>
              </a:rPr>
              <a:t> if resources used and accessed as intended under all circumstances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Unachievable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Intruders (crackers) attempt to breach security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Threat </a:t>
            </a:r>
            <a:r>
              <a:rPr lang="en-US" altLang="en-US">
                <a:ea typeface="ＭＳ Ｐゴシック" panose="020B0600070205080204" pitchFamily="34" charset="-128"/>
              </a:rPr>
              <a:t>is potential security violation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Attack</a:t>
            </a:r>
            <a:r>
              <a:rPr lang="en-US" altLang="en-US">
                <a:ea typeface="ＭＳ Ｐゴシック" panose="020B0600070205080204" pitchFamily="34" charset="-128"/>
              </a:rPr>
              <a:t> is attempt to breach security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Attack can be accidental or malicious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Easier to protect against accidental than malicious misuse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7ECC18E-44DF-4B0B-90C8-99623AB2F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Authentication – Digital Signature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A8F75A1-5FEE-498E-84BC-51794A1B4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9357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Based on asymmetric keys and digital signature algorithm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Authenticators produced are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digital signatures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 a digital-signature algorithm, computationally infeasible to derive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) from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V </a:t>
            </a:r>
            <a:r>
              <a:rPr lang="en-US" altLang="en-US">
                <a:ea typeface="ＭＳ Ｐゴシック" panose="020B0600070205080204" pitchFamily="34" charset="-128"/>
              </a:rPr>
              <a:t>is a one-way function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Thus,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v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is the public key and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is the private key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Consider the RSA digital-signature algorithm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Similar to the RSA encryption algorithm, but the key use is reversed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Digital signature of message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)(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k</a:t>
            </a:r>
            <a:r>
              <a:rPr lang="en-US" altLang="en-US" i="1" baseline="12000">
                <a:ea typeface="ＭＳ Ｐゴシック" panose="020B0600070205080204" pitchFamily="34" charset="-128"/>
              </a:rPr>
              <a:t>s </a:t>
            </a:r>
            <a:r>
              <a:rPr lang="en-US" altLang="en-US">
                <a:ea typeface="ＭＳ Ｐゴシック" panose="020B0600070205080204" pitchFamily="34" charset="-128"/>
              </a:rPr>
              <a:t>mod 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key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again is a pair </a:t>
            </a:r>
            <a:r>
              <a:rPr lang="en-US" altLang="en-US" i="1">
                <a:ea typeface="ＭＳ Ｐゴシック" panose="020B0600070205080204" pitchFamily="34" charset="-128"/>
              </a:rPr>
              <a:t>d, N</a:t>
            </a:r>
            <a:r>
              <a:rPr lang="en-US" altLang="en-US">
                <a:ea typeface="ＭＳ Ｐゴシック" panose="020B0600070205080204" pitchFamily="34" charset="-128"/>
              </a:rPr>
              <a:t>, where </a:t>
            </a:r>
            <a:r>
              <a:rPr lang="en-US" altLang="en-US" i="1">
                <a:ea typeface="ＭＳ Ｐゴシック" panose="020B0600070205080204" pitchFamily="34" charset="-128"/>
              </a:rPr>
              <a:t>N </a:t>
            </a:r>
            <a:r>
              <a:rPr lang="en-US" altLang="en-US">
                <a:ea typeface="ＭＳ Ｐゴシック" panose="020B0600070205080204" pitchFamily="34" charset="-128"/>
              </a:rPr>
              <a:t>is the product of two large, randomly chosen prime numbers </a:t>
            </a:r>
            <a:r>
              <a:rPr lang="en-US" altLang="en-US" i="1">
                <a:ea typeface="ＭＳ Ｐゴシック" panose="020B0600070205080204" pitchFamily="34" charset="-128"/>
              </a:rPr>
              <a:t>p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Verification algorithm is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)(</a:t>
            </a:r>
            <a:r>
              <a:rPr lang="en-US" altLang="en-US" i="1">
                <a:ea typeface="ＭＳ Ｐゴシック" panose="020B0600070205080204" pitchFamily="34" charset="-128"/>
              </a:rPr>
              <a:t>m, a</a:t>
            </a:r>
            <a:r>
              <a:rPr lang="en-US" altLang="en-US">
                <a:ea typeface="ＭＳ Ｐゴシック" panose="020B0600070205080204" pitchFamily="34" charset="-128"/>
              </a:rPr>
              <a:t>) ≡ (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k</a:t>
            </a:r>
            <a:r>
              <a:rPr lang="en-US" altLang="en-US" i="1" baseline="10000">
                <a:ea typeface="ＭＳ Ｐゴシック" panose="020B0600070205080204" pitchFamily="34" charset="-128"/>
              </a:rPr>
              <a:t>v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mod </a:t>
            </a:r>
            <a:r>
              <a:rPr lang="en-US" altLang="en-US" i="1">
                <a:ea typeface="ＭＳ Ｐゴシック" panose="020B0600070205080204" pitchFamily="34" charset="-128"/>
              </a:rPr>
              <a:t>N </a:t>
            </a:r>
            <a:r>
              <a:rPr lang="en-US" altLang="en-US">
                <a:ea typeface="ＭＳ Ｐゴシック" panose="020B0600070205080204" pitchFamily="34" charset="-128"/>
              </a:rPr>
              <a:t>=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Where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v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satisfies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v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mod (</a:t>
            </a:r>
            <a:r>
              <a:rPr lang="en-US" altLang="en-US" i="1">
                <a:ea typeface="ＭＳ Ｐゴシック" panose="020B0600070205080204" pitchFamily="34" charset="-128"/>
              </a:rPr>
              <a:t>p </a:t>
            </a:r>
            <a:r>
              <a:rPr lang="en-US" altLang="en-US">
                <a:ea typeface="ＭＳ Ｐゴシック" panose="020B0600070205080204" pitchFamily="34" charset="-128"/>
              </a:rPr>
              <a:t>− 1)(</a:t>
            </a:r>
            <a:r>
              <a:rPr lang="en-US" altLang="en-US" i="1">
                <a:ea typeface="ＭＳ Ｐゴシック" panose="020B0600070205080204" pitchFamily="34" charset="-128"/>
              </a:rPr>
              <a:t>q </a:t>
            </a:r>
            <a:r>
              <a:rPr lang="en-US" altLang="en-US">
                <a:ea typeface="ＭＳ Ｐゴシック" panose="020B0600070205080204" pitchFamily="34" charset="-128"/>
              </a:rPr>
              <a:t>− 1) = 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0236546-F32C-47FD-BD60-6E00925BA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Authentication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09F4A52-2EFD-4838-A6EB-41B25242E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authentication if a subset of encryption?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Fewer computations (except for RSA digital signatures)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Authenticator usually shorter than message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Sometimes want authentication but not confidentiality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Signed patches et 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be basis for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non-repudiation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4B7A581-D14F-411C-85D4-A5095212F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 Distribution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ED2BDC6-EC1D-4723-BF29-1DB8AED19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Delivery of symmetric key is huge challenge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Sometimes done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out-of-band</a:t>
            </a:r>
          </a:p>
          <a:p>
            <a:pPr lvl="1"/>
            <a:endParaRPr lang="en-US" altLang="en-US" b="1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Asymmetric keys can proliferate – stored on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key 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Even asymmetric key distribution needs care – man-in-the-middle attack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78D37DC-865A-4A44-927D-CB2CEC8C6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0163" y="407988"/>
            <a:ext cx="11804650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Man-in-the-middle Attack on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Asymmetric Cryptography</a:t>
            </a:r>
          </a:p>
        </p:txBody>
      </p:sp>
      <p:pic>
        <p:nvPicPr>
          <p:cNvPr id="46083" name="Picture 4" descr="15">
            <a:extLst>
              <a:ext uri="{FF2B5EF4-FFF2-40B4-BE49-F238E27FC236}">
                <a16:creationId xmlns:a16="http://schemas.microsoft.com/office/drawing/2014/main" id="{48F9C0C3-65E1-49CC-9B21-3B07D98F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1350963"/>
            <a:ext cx="6810375" cy="734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C7C8436-AD93-4A62-9862-2E8BF3E9E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Digital Certificates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1BE0E6D-03F9-420F-80EB-729F671E4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Proof of who or what owns a public key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Public key digitally signed a trusted party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Trusted party receives proof of identification from entity and certifies that public key belongs to entity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Certificate authority are trusted party – their public keys included with web browser distributions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They vouch for other authorities via digitally signing their keys, and so 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519DB27-9703-4B37-8DEA-8261EC6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Implementation of Cryptography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B41C394F-9F30-4840-BBAC-84B91108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5380038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Can be done at various levels of ISO Reference Model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SSL at the Transport layer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Network layer is typically IPSec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IKE for key exchange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Basis of VPNs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Why not just at lowest level?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Sometimes need more knowledge than available at low levels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i.e. User authentication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i.e. e-mail delivery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8132" name="Picture 3" descr="Screen shot 2011-04-30 at 8.45.55 PM.png">
            <a:extLst>
              <a:ext uri="{FF2B5EF4-FFF2-40B4-BE49-F238E27FC236}">
                <a16:creationId xmlns:a16="http://schemas.microsoft.com/office/drawing/2014/main" id="{A673E4E9-99B9-4F09-926B-9BD7AE48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1081088"/>
            <a:ext cx="2967037" cy="783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4">
            <a:extLst>
              <a:ext uri="{FF2B5EF4-FFF2-40B4-BE49-F238E27FC236}">
                <a16:creationId xmlns:a16="http://schemas.microsoft.com/office/drawing/2014/main" id="{194ACAFD-7101-43F9-8BA9-6A293E3D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538" y="5995988"/>
            <a:ext cx="307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/>
              <a:t>Source: http://en.wikipedia.org/wiki/OSI_model</a:t>
            </a:r>
          </a:p>
        </p:txBody>
      </p:sp>
      <p:pic>
        <p:nvPicPr>
          <p:cNvPr id="48134" name="Picture 5" descr="Screen shot 2011-04-30 at 8.46.34 PM.png">
            <a:extLst>
              <a:ext uri="{FF2B5EF4-FFF2-40B4-BE49-F238E27FC236}">
                <a16:creationId xmlns:a16="http://schemas.microsoft.com/office/drawing/2014/main" id="{1FD5DD35-BE00-4138-8D26-49B97F5DB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306513"/>
            <a:ext cx="3919538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9CE9962-66BD-45A2-9D8E-71E23496D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Encryption Example - SSL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1C6AF73-52E8-4675-8198-E39771CF7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428750"/>
            <a:ext cx="11542713" cy="696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Insertion of cryptography at one layer of the ISO network model (the transport layer)</a:t>
            </a:r>
          </a:p>
          <a:p>
            <a:pPr>
              <a:lnSpc>
                <a:spcPct val="90000"/>
              </a:lnSpc>
            </a:pPr>
            <a:endParaRPr lang="en-US" altLang="en-US" sz="13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SSL – Secure Socket Layer (also called TLS)</a:t>
            </a:r>
          </a:p>
          <a:p>
            <a:pPr>
              <a:lnSpc>
                <a:spcPct val="90000"/>
              </a:lnSpc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Cryptographic protocol that limits two computers to only exchange messages with each other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Very complicated, with many variations</a:t>
            </a:r>
          </a:p>
          <a:p>
            <a:pPr lvl="1">
              <a:lnSpc>
                <a:spcPct val="90000"/>
              </a:lnSpc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Used between web servers and browsers for secure communication (credit card numbers)</a:t>
            </a:r>
          </a:p>
          <a:p>
            <a:pPr>
              <a:lnSpc>
                <a:spcPct val="90000"/>
              </a:lnSpc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server is verified with a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certificate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assuring client is talking to correct server</a:t>
            </a:r>
          </a:p>
          <a:p>
            <a:pPr>
              <a:lnSpc>
                <a:spcPct val="90000"/>
              </a:lnSpc>
            </a:pPr>
            <a:endParaRPr lang="en-US" altLang="en-US" sz="13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Asymmetric cryptography used to establish a secure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session key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(symmetric encryption) for bulk of communication during session</a:t>
            </a:r>
          </a:p>
          <a:p>
            <a:pPr>
              <a:lnSpc>
                <a:spcPct val="90000"/>
              </a:lnSpc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Communication between each computer then uses symmetric key cryptography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C8179DA-3E56-4819-9445-52FF55EFE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User Authentication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FF4E343-3605-4F2A-ADAA-5C04F0DB0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Crucial to identify user correctly, as protection systems depend on user ID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User identity most often established through </a:t>
            </a:r>
            <a:r>
              <a:rPr lang="en-US" altLang="en-US" i="1">
                <a:ea typeface="ＭＳ Ｐゴシック" panose="020B0600070205080204" pitchFamily="34" charset="-128"/>
              </a:rPr>
              <a:t>passwords</a:t>
            </a:r>
            <a:r>
              <a:rPr lang="en-US" altLang="en-US">
                <a:ea typeface="ＭＳ Ｐゴシック" panose="020B0600070205080204" pitchFamily="34" charset="-128"/>
              </a:rPr>
              <a:t>, can be considered a special case of either keys or capabilities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Passwords must be kept secret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Frequent change of passwords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History to avoid repeats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Use of “non-guessable” passwords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Log all invalid access attempts (but not the passwords themselves)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Unauthorized transfer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Passwords may also either be encrypted or allowed to be used only once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Does encrypting passwords solve the exposure problem?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Might solve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sniffing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Consider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shoulder surfing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Consider Trojan horse keystroke logger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How are passwords stored at authenticating site?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98AA25F-F109-47B3-A293-944D2BBA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Passwords 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12530442-39A5-47AB-AD35-4F359204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Encrypt to avoid having to keep secret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keep secret anyway (i.e. Unix uses superuser-only readably file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/etc/shadow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 algorithm easy to compute but difficult to invert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Only encrypted password stored, never decrypted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Add “salt” to avoid the same password being encrypted to the same value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One-time passwords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 a function based on a seed to compute a password, both user and computer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Hardware device / calculator / key fob to generate the password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Changes very frequently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Biometrics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 physical attribute (fingerprint, hand scan)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Multi-factor authentication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two or more factors for authentication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i.e. USB “dongle”, biometric measure, and password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005FFA4-59E7-4764-A99C-1E89D222D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5375" y="369888"/>
            <a:ext cx="119348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Implementing Security Defenses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D022ED0-55BA-4B5F-90CD-5D249F148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Defense in depth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is most common security theory – multiple layers of security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Security policy describes what is being secured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Vulnerability assessment compares real state of system / network compared to security policy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Intrusion detection endeavors to detect attempted or successful intrusions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Signature-based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detection spots known bad patterns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Anomaly detection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spots differences from normal behavior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Can detect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zero-day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attacks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False-positives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false-negatives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 problem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Virus protection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Auditing, accounting, and logging of all or specific system or network activities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812DEA0-25C6-49B7-90C2-7BE8D064E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8063" y="369888"/>
            <a:ext cx="1202213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Security Violation Categories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BF25822-E8F3-4F69-A4E8-C544315EE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2344400" cy="6713538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Breach of confidentiality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Unauthorized reading of data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Breach of integrity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Unauthorized modification of data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Breach of availability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Unauthorized destruction of data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Theft of service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Unauthorized use of resources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Denial of service (DOS)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Prevention of legitimate use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6E2BAF8-FAD8-49C9-8402-E0FA2AB1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587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Firewalling to Protect Systems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and Networks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29D68A1-0E31-4081-84C7-3D94C7661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54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network firewall is placed between trusted and untrusted hosts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firewall limits network access between these two security domains</a:t>
            </a:r>
          </a:p>
          <a:p>
            <a:pPr lvl="1">
              <a:lnSpc>
                <a:spcPct val="90000"/>
              </a:lnSpc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 be tunneled or spoofed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Tunneling allows disallowed protocol to travel within allowed protocol (i.e., telnet inside of HTTP)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Firewall rules typically based on host name or IP address which can be spoofed</a:t>
            </a:r>
          </a:p>
          <a:p>
            <a:pPr lvl="1">
              <a:lnSpc>
                <a:spcPct val="90000"/>
              </a:lnSpc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Personal firewall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is software layer on given host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 monitor / limit traffic to and from the host</a:t>
            </a:r>
          </a:p>
          <a:p>
            <a:pPr lvl="1">
              <a:lnSpc>
                <a:spcPct val="90000"/>
              </a:lnSpc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Application proxy firewall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understands application protocol and can control them (i.e., SMTP)</a:t>
            </a:r>
          </a:p>
          <a:p>
            <a:pPr>
              <a:lnSpc>
                <a:spcPct val="90000"/>
              </a:lnSpc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System-call firewall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monitors all important system calls and apply rules to them (i.e., this program can execute that system call)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02DC9E8-4835-4A17-B9C5-5274373EB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9550" y="563563"/>
            <a:ext cx="12050713" cy="6096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Network Security Through Domain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Separation Via Firewall</a:t>
            </a:r>
          </a:p>
        </p:txBody>
      </p:sp>
      <p:pic>
        <p:nvPicPr>
          <p:cNvPr id="54275" name="Picture 4" descr="15">
            <a:extLst>
              <a:ext uri="{FF2B5EF4-FFF2-40B4-BE49-F238E27FC236}">
                <a16:creationId xmlns:a16="http://schemas.microsoft.com/office/drawing/2014/main" id="{67AEAF0F-4E56-4D72-A45F-61E82C8B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700213"/>
            <a:ext cx="11441113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A8CC2F3-BE4A-4842-BD48-CC082225B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Computer Security Classifications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93038B3-71B3-40E3-9B64-9E9E8F959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8500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U.S. Department of Defense outlines four divisions of computer security: </a:t>
            </a:r>
            <a:r>
              <a:rPr lang="en-US" altLang="en-US" b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, and </a:t>
            </a:r>
            <a:r>
              <a:rPr lang="en-US" altLang="en-US" b="1">
                <a:ea typeface="ＭＳ Ｐゴシック" panose="020B0600070205080204" pitchFamily="34" charset="-128"/>
              </a:rPr>
              <a:t>D</a:t>
            </a:r>
          </a:p>
          <a:p>
            <a:endParaRPr lang="en-US" altLang="en-US" sz="1100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 – Minimal security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– Provides discretionary protection through auditing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Divided into </a:t>
            </a:r>
            <a:r>
              <a:rPr lang="en-US" altLang="en-US" b="1">
                <a:ea typeface="ＭＳ Ｐゴシック" panose="020B0600070205080204" pitchFamily="34" charset="-128"/>
              </a:rPr>
              <a:t>C1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ea typeface="ＭＳ Ｐゴシック" panose="020B0600070205080204" pitchFamily="34" charset="-128"/>
              </a:rPr>
              <a:t>C2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en-US" altLang="en-US" b="1">
                <a:ea typeface="ＭＳ Ｐゴシック" panose="020B0600070205080204" pitchFamily="34" charset="-128"/>
              </a:rPr>
              <a:t>C1</a:t>
            </a:r>
            <a:r>
              <a:rPr lang="en-US" altLang="en-US">
                <a:ea typeface="ＭＳ Ｐゴシック" panose="020B0600070205080204" pitchFamily="34" charset="-128"/>
              </a:rPr>
              <a:t> identifies cooperating users with the same level of protection</a:t>
            </a:r>
          </a:p>
          <a:p>
            <a:pPr lvl="2"/>
            <a:r>
              <a:rPr lang="en-US" altLang="en-US" b="1">
                <a:ea typeface="ＭＳ Ｐゴシック" panose="020B0600070205080204" pitchFamily="34" charset="-128"/>
              </a:rPr>
              <a:t>C2</a:t>
            </a:r>
            <a:r>
              <a:rPr lang="en-US" altLang="en-US">
                <a:ea typeface="ＭＳ Ｐゴシック" panose="020B0600070205080204" pitchFamily="34" charset="-128"/>
              </a:rPr>
              <a:t> allows user-level access control</a:t>
            </a:r>
          </a:p>
          <a:p>
            <a:pPr lvl="2"/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 – All the properties of </a:t>
            </a:r>
            <a:r>
              <a:rPr lang="en-US" altLang="en-US" b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, however each object may have unique sensitivity labels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Divided into </a:t>
            </a:r>
            <a:r>
              <a:rPr lang="en-US" altLang="en-US" b="1">
                <a:ea typeface="ＭＳ Ｐゴシック" panose="020B0600070205080204" pitchFamily="34" charset="-128"/>
              </a:rPr>
              <a:t>B1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ea typeface="ＭＳ Ｐゴシック" panose="020B0600070205080204" pitchFamily="34" charset="-128"/>
              </a:rPr>
              <a:t>B2</a:t>
            </a:r>
            <a:r>
              <a:rPr lang="en-US" altLang="en-US">
                <a:ea typeface="ＭＳ Ｐゴシック" panose="020B0600070205080204" pitchFamily="34" charset="-128"/>
              </a:rPr>
              <a:t>, and </a:t>
            </a:r>
            <a:r>
              <a:rPr lang="en-US" altLang="en-US" b="1">
                <a:ea typeface="ＭＳ Ｐゴシック" panose="020B0600070205080204" pitchFamily="34" charset="-128"/>
              </a:rPr>
              <a:t>B3</a:t>
            </a:r>
          </a:p>
          <a:p>
            <a:pPr lvl="1"/>
            <a:endParaRPr lang="en-US" altLang="en-US" sz="1100" b="1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– Uses formal design and verification techniques to ensure security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B052066-A4F0-4D34-8620-30A707C9A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Windows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A4DF2B2-EA19-4718-9F9F-6FF4B1D9B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463338" cy="68357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Security is based on user accounts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user has unique security ID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Login to ID creates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security access token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Includes security ID for user, for user’s groups, and special privileges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Every process gets copy of token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System checks token to determine if access allowed or denied</a:t>
            </a:r>
          </a:p>
          <a:p>
            <a:pPr lvl="2"/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Uses a subject model to ensure access security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subject tracks and manages permissions for each program that a user runs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Each object in Windows has a security attribute defined by a security descriptor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example, a file has a security descriptor that indicates the access permissions for all users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2880D31-8142-46CB-ADA4-81BAC24298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End of Chapter 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DC50B0A-A407-4664-9886-E5C110ED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Security Violation Methods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8A9F412-69A4-4844-BE51-BC5067B4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b="1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Masquerading </a:t>
            </a:r>
            <a:r>
              <a:rPr lang="en-US" altLang="en-US">
                <a:ea typeface="ＭＳ Ｐゴシック" panose="020B0600070205080204" pitchFamily="34" charset="-128"/>
              </a:rPr>
              <a:t>(breach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authentication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Pretending to be an authorized user to escalate privileges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Replay attack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As is or with message modification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Man-in-the-middle attack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Intruder sits in data flow, masquerading as sender to receiver and vice versa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Session hijacking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Intercept an already-established session to bypass authentication</a:t>
            </a:r>
          </a:p>
          <a:p>
            <a:pPr lvl="1"/>
            <a:endParaRPr lang="en-US" altLang="en-US" b="1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7F3E0DB-B57B-4CEC-A745-4B52066E2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369888"/>
            <a:ext cx="1200785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Standard Security Attacks</a:t>
            </a:r>
          </a:p>
        </p:txBody>
      </p:sp>
      <p:pic>
        <p:nvPicPr>
          <p:cNvPr id="9219" name="Picture 4" descr="15">
            <a:extLst>
              <a:ext uri="{FF2B5EF4-FFF2-40B4-BE49-F238E27FC236}">
                <a16:creationId xmlns:a16="http://schemas.microsoft.com/office/drawing/2014/main" id="{65674C1C-B540-4519-93BA-55B8E0EF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536700"/>
            <a:ext cx="6010275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43555B1-3FD7-421B-BA86-A6B23EFB7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Security Measure Levels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DE94EE7-8E35-483B-9A1F-70E3EC651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Impossible to have absolute security, but make cost to perpetrator sufficiently high to deter most intruders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Security must occur at four levels to be effective: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Physical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Data centers, servers, connected terminals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Human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Avoid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social engineering</a:t>
            </a:r>
            <a:r>
              <a:rPr lang="en-US" altLang="en-US">
                <a:ea typeface="ＭＳ Ｐゴシック" panose="020B0600070205080204" pitchFamily="34" charset="-128"/>
              </a:rPr>
              <a:t>,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 phishing</a:t>
            </a:r>
            <a:r>
              <a:rPr lang="en-US" altLang="en-US">
                <a:ea typeface="ＭＳ Ｐゴシック" panose="020B0600070205080204" pitchFamily="34" charset="-128"/>
              </a:rPr>
              <a:t>,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 dumpster diving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Operating System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Protection mechanisms, debugging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Network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Intercepted communications, interruption, DOS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Security is as weak as the weakest link in the chain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 can too much security be a problem?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86E275B-57D6-473B-8049-206EFF105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Program Threats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A57FE4B-737F-4BAF-AE72-8620BD6E7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706755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Many variations, many names</a:t>
            </a:r>
          </a:p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Trojan Horse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Code segment that misuses its environment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Exploits mechanisms for allowing programs written by users to be executed by other users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Spyware</a:t>
            </a:r>
            <a:r>
              <a:rPr lang="en-US" altLang="en-US">
                <a:ea typeface="ＭＳ Ｐゴシック" panose="020B0600070205080204" pitchFamily="34" charset="-128"/>
              </a:rPr>
              <a:t>,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 pop-up browser windows</a:t>
            </a:r>
            <a:r>
              <a:rPr lang="en-US" altLang="en-US">
                <a:ea typeface="ＭＳ Ｐゴシック" panose="020B0600070205080204" pitchFamily="34" charset="-128"/>
              </a:rPr>
              <a:t>,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 covert channels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Up to 80% of spam delivered by spyware-infected systems</a:t>
            </a:r>
          </a:p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Trap Door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Specific user identifier or password that circumvents normal security procedures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Could be included in a compiler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to detect them?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1369</TotalTime>
  <Words>3495</Words>
  <Application>Microsoft Office PowerPoint</Application>
  <PresentationFormat>Custom</PresentationFormat>
  <Paragraphs>543</Paragraphs>
  <Slides>54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os-8</vt:lpstr>
      <vt:lpstr>Chapter 15:  Security</vt:lpstr>
      <vt:lpstr>Chapter 15:  Security</vt:lpstr>
      <vt:lpstr>Objectives</vt:lpstr>
      <vt:lpstr>The Security Problem</vt:lpstr>
      <vt:lpstr>Security Violation Categories</vt:lpstr>
      <vt:lpstr>Security Violation Methods</vt:lpstr>
      <vt:lpstr>Standard Security Attacks</vt:lpstr>
      <vt:lpstr>Security Measure Levels</vt:lpstr>
      <vt:lpstr>Program Threats</vt:lpstr>
      <vt:lpstr>Program Threats (Cont.)</vt:lpstr>
      <vt:lpstr>C Program with Buffer-overflow Condition</vt:lpstr>
      <vt:lpstr>Layout of Typical Stack Frame</vt:lpstr>
      <vt:lpstr>Modified Shell Code</vt:lpstr>
      <vt:lpstr>Hypothetical Stack Frame</vt:lpstr>
      <vt:lpstr>Great Programming Required?</vt:lpstr>
      <vt:lpstr>Program Threats (Cont.)</vt:lpstr>
      <vt:lpstr>Program Threats (Cont.)</vt:lpstr>
      <vt:lpstr>A Boot-sector Computer Virus</vt:lpstr>
      <vt:lpstr>The Threat Continues</vt:lpstr>
      <vt:lpstr>System and Network Threats</vt:lpstr>
      <vt:lpstr>System and Network Threats (Cont.)</vt:lpstr>
      <vt:lpstr>The Morris Internet Worm</vt:lpstr>
      <vt:lpstr>System and Network Threats (Cont.)</vt:lpstr>
      <vt:lpstr>System and Network Threats (Cont.)</vt:lpstr>
      <vt:lpstr>Sobig.F Worm</vt:lpstr>
      <vt:lpstr>Cryptography as a Security Tool</vt:lpstr>
      <vt:lpstr>Cryptography</vt:lpstr>
      <vt:lpstr>Secure Communication over  Insecure Medium</vt:lpstr>
      <vt:lpstr>Encryption</vt:lpstr>
      <vt:lpstr>Symmetric Encryption</vt:lpstr>
      <vt:lpstr>Asymmetric Encryption</vt:lpstr>
      <vt:lpstr>Asymmetric Encryption (Cont.)</vt:lpstr>
      <vt:lpstr>Asymmetric Encryption Example</vt:lpstr>
      <vt:lpstr>Encryption and Decryption using RSA Asymmetric Cryptography</vt:lpstr>
      <vt:lpstr>Cryptography (Cont.)</vt:lpstr>
      <vt:lpstr>Authentication</vt:lpstr>
      <vt:lpstr>Authentication (Cont.)</vt:lpstr>
      <vt:lpstr>Authentication – Hash Functions</vt:lpstr>
      <vt:lpstr>Authentication - MAC</vt:lpstr>
      <vt:lpstr>Authentication – Digital Signature</vt:lpstr>
      <vt:lpstr>Authentication (Cont.)</vt:lpstr>
      <vt:lpstr>Key Distribution</vt:lpstr>
      <vt:lpstr>Man-in-the-middle Attack on  Asymmetric Cryptography</vt:lpstr>
      <vt:lpstr>Digital Certificates</vt:lpstr>
      <vt:lpstr>Implementation of Cryptography</vt:lpstr>
      <vt:lpstr>Encryption Example - SSL</vt:lpstr>
      <vt:lpstr>User Authentication</vt:lpstr>
      <vt:lpstr>Passwords </vt:lpstr>
      <vt:lpstr>Implementing Security Defenses</vt:lpstr>
      <vt:lpstr>Firewalling to Protect Systems  and Networks</vt:lpstr>
      <vt:lpstr>Network Security Through Domain  Separation Via Firewall</vt:lpstr>
      <vt:lpstr>Computer Security Classifications</vt:lpstr>
      <vt:lpstr>Example: Windows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19.01</dc:title>
  <dc:creator>Marilyn Turnamian</dc:creator>
  <cp:lastModifiedBy>Silberschatz, Avi</cp:lastModifiedBy>
  <cp:revision>141</cp:revision>
  <cp:lastPrinted>2011-04-27T17:31:11Z</cp:lastPrinted>
  <dcterms:created xsi:type="dcterms:W3CDTF">2011-05-01T20:09:51Z</dcterms:created>
  <dcterms:modified xsi:type="dcterms:W3CDTF">2019-11-02T08:51:52Z</dcterms:modified>
</cp:coreProperties>
</file>