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60"/>
  </p:notesMasterIdLst>
  <p:handoutMasterIdLst>
    <p:handoutMasterId r:id="rId61"/>
  </p:handoutMasterIdLst>
  <p:sldIdLst>
    <p:sldId id="325" r:id="rId2"/>
    <p:sldId id="256" r:id="rId3"/>
    <p:sldId id="335" r:id="rId4"/>
    <p:sldId id="257" r:id="rId5"/>
    <p:sldId id="327" r:id="rId6"/>
    <p:sldId id="258" r:id="rId7"/>
    <p:sldId id="278" r:id="rId8"/>
    <p:sldId id="259" r:id="rId9"/>
    <p:sldId id="280" r:id="rId10"/>
    <p:sldId id="260" r:id="rId11"/>
    <p:sldId id="347" r:id="rId12"/>
    <p:sldId id="348" r:id="rId13"/>
    <p:sldId id="281" r:id="rId14"/>
    <p:sldId id="282" r:id="rId15"/>
    <p:sldId id="261" r:id="rId16"/>
    <p:sldId id="283" r:id="rId17"/>
    <p:sldId id="263" r:id="rId18"/>
    <p:sldId id="350" r:id="rId19"/>
    <p:sldId id="349" r:id="rId20"/>
    <p:sldId id="264" r:id="rId21"/>
    <p:sldId id="328" r:id="rId22"/>
    <p:sldId id="265" r:id="rId23"/>
    <p:sldId id="309" r:id="rId24"/>
    <p:sldId id="351" r:id="rId25"/>
    <p:sldId id="266" r:id="rId26"/>
    <p:sldId id="352" r:id="rId27"/>
    <p:sldId id="336" r:id="rId28"/>
    <p:sldId id="333" r:id="rId29"/>
    <p:sldId id="267" r:id="rId30"/>
    <p:sldId id="268" r:id="rId31"/>
    <p:sldId id="331" r:id="rId32"/>
    <p:sldId id="332" r:id="rId33"/>
    <p:sldId id="310" r:id="rId34"/>
    <p:sldId id="271" r:id="rId35"/>
    <p:sldId id="272" r:id="rId36"/>
    <p:sldId id="273" r:id="rId37"/>
    <p:sldId id="274" r:id="rId38"/>
    <p:sldId id="298" r:id="rId39"/>
    <p:sldId id="275" r:id="rId40"/>
    <p:sldId id="299" r:id="rId41"/>
    <p:sldId id="353" r:id="rId42"/>
    <p:sldId id="276" r:id="rId43"/>
    <p:sldId id="337" r:id="rId44"/>
    <p:sldId id="354" r:id="rId45"/>
    <p:sldId id="355" r:id="rId46"/>
    <p:sldId id="338" r:id="rId47"/>
    <p:sldId id="339" r:id="rId48"/>
    <p:sldId id="340" r:id="rId49"/>
    <p:sldId id="300" r:id="rId50"/>
    <p:sldId id="301" r:id="rId51"/>
    <p:sldId id="292" r:id="rId52"/>
    <p:sldId id="302" r:id="rId53"/>
    <p:sldId id="356" r:id="rId54"/>
    <p:sldId id="293" r:id="rId55"/>
    <p:sldId id="342" r:id="rId56"/>
    <p:sldId id="343" r:id="rId57"/>
    <p:sldId id="345" r:id="rId58"/>
    <p:sldId id="334" r:id="rId59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1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-1242" y="-96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C1DC36A8-5C81-4622-956E-97BA55B4ED9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FB5D9CC4-6E64-4E29-B068-C7E36490F7B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75510206-BC0F-45FD-9ABD-53FCF566BEB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B9A89DDB-6A29-4749-926B-6A1001A9A82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6271BAD6-B49C-424B-867A-E1EED88B785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939214F2-3F77-4759-8802-DFAFBA6BE3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2672F2F-FAC7-4DBD-A40E-53AC821B70F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269A3618-7D30-4EF4-91B7-41D1AFFE150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DA27148B-8587-490C-ABE7-4D675BB164B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AC3046A7-7F35-4E85-A4A1-3CCD3B0320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B2A9ABEA-17E6-47F3-8A46-9135587D5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panose="020B0604020202020204" pitchFamily="34" charset="0"/>
              </a:defRPr>
            </a:lvl1pPr>
          </a:lstStyle>
          <a:p>
            <a:fld id="{9902358F-0D13-4613-A8BF-4F909CE6F9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C94D48D-0372-4ABC-96E4-98682803B9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4D5B1F5D-86EC-4925-982A-92AE6AFDAE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5450D2F7-204B-4436-B157-4E3E0D4276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C38CB43-76B2-4EF7-821A-5BEDAFC4D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E37C893-A951-4D69-8D40-3C5492831E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E45087B-3B4D-473D-8AE2-AEA4DDEFA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295AF56-8E12-4407-BCE3-D6E232B2E0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3CB397A-0945-4DE8-B4BA-9BE9615272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9276707-26C4-4CD0-A13C-952E02E3F8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B1FF337F-7D40-4611-B5F6-4F33174E9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ADC9FF9-5792-4F70-A30B-05C11EEABB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9D47E8A6-6B20-4EC4-AE4D-025B0A4CB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9154380-709C-4A41-A44E-69E849C934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6AE63EE-04F0-4F16-922F-DA8C1FB0F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5965BD68-C2F8-4D08-BC37-E224C7923A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2BA10CF-DEA0-4FD1-A2FA-D7EC56A25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2201A9C-4AB2-4227-A2B5-E9B7D4213EB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F8BED22A-DD6B-46E7-BBEE-6575D4D9F7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08C3C65-F3BD-44C9-9D78-D566A47738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2CE245B-EE55-4599-81DE-46AE42CF6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3FC35B0-3F06-4F0C-A0E0-3F32970248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05F9690-B62E-47FA-8213-3BF9E90D2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DCD8673-9678-4908-BE13-38C94E1A1B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B0E934B7-79C8-4258-BE0B-27F478180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E4B9E61-5958-4BF5-879C-BEF5833DEA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4E61D122-7653-494D-9204-90B8E5C4A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C7942068-4BBC-4312-988A-A839C8C47F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BB239DC-E070-4F77-B50A-ED5BD8549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7AE1A367-5443-4A4A-8632-DC0FDA525F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97A158E-37CD-4A89-A47F-B31E468D20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FE80363-E221-4FD3-A4FA-A1B1EEC851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FD40886-F4AF-4A20-9B41-9F474940E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BA35D89B-F8F5-4B32-91B8-28BCB66E7C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9DCB71CE-A9AC-45B6-A119-8BDDFDFAE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F00732C-8CB7-46E3-A236-43E3B9ADC6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CF66242-D95D-42F9-A52C-5F14DC36D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88C6802-3F32-42A7-9DE3-80F1929B31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A0E5271-1AC3-4585-B0A2-52F3081FD5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DE73B5F-FBDD-41BE-8DAA-421E3D8C98D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679A3D2F-555A-4CCC-BB89-40218D853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4DDB69C-5D01-4681-9400-9E3B51D085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52849D56-6D5D-41AF-8693-037998A35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97A2A0FC-9C5C-4266-B6E8-06B4F6A491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5F4DDBA8-1638-44A6-9F40-51F167AE4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4E2A91E-A61F-4CD8-AF7A-EBD770A63B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DE40E11-7FF5-4224-80AD-DCE747B9F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71F8C4C7-A37A-4B83-8490-46BEC01EEB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7827E132-0C3A-4D03-B891-5EC753E346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CC6BFBED-B3D6-4C21-8AE7-B407003B5F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F1021F1-35DF-48D0-BF52-B401918B9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100A7144-9216-4580-A1C1-31E0DEF836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A0903BCB-5B5D-4B9C-AB25-88FF44430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4D9F7EC0-75BD-4D31-8E15-940C8A5DF1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E10B673-058A-476F-875C-99B967DA53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C712B242-4C36-4DDB-8FAB-CAA70FD1F44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BFE2A529-1F31-4E93-8882-D767B1264E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916505D2-F576-49CA-BFA7-0C75411DFD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0FD146D9-C3C5-46FF-87D2-5CE5C9986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03927BBD-A822-4B99-8A76-68EC2BF789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15BF43AA-A378-41AE-A3DE-B489A1285E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3A01AC84-7C5E-4C75-A7AD-AF7749B41C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C0B2D1E-043C-4FF8-B054-899A13746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4625DA2F-F40E-4D3F-9492-C31851D9C8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5167939-4C4B-445B-83BE-7F26DA0AA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F434A544-81E7-4BFC-9415-0AF3688E4F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B773F895-7C98-4574-B1B3-5B4AFA2AE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7DD356F1-37EA-41FA-8275-9C4B5B6C26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BC17E85D-D52F-4BC1-93B2-E6E99C21C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B703707-3661-4DC1-A43D-D31279587B4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EB18B3B-804A-4AE9-AB03-6AD9A6C48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2C982D0-0AE7-45D0-B839-332CE578C5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DFB922D-D206-4287-9EDD-5E5316DE3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2E57270D-E1AE-457A-8F9B-33BE815CA6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1E900542-E0BA-4A02-8295-31EF028F7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B5415E6-CA36-49D7-9B60-28151CF2C7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31907A65-B83C-4FC8-88E9-C05A861AEF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95FE901A-4E56-48A4-AA24-54F07A2E3C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F3AB191-7026-4108-892C-1D8B5ECF5E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850582BF-5FDB-4CC4-928F-AB5F938E09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92A895ED-5226-476B-916E-8CDAF8B32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60C9815-CCF3-4391-B99B-4C4E23F288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202857A1-B8C2-4D43-9145-0554D2BD4E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D60D147E-1141-4192-9A89-DA1605BB42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3628BAEC-3E01-47B9-B8CA-90A7D6A5C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6A994E30-0AFA-475F-B336-2B410E0A51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7A254BBC-0833-453C-AC86-63A09FFEF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578EBA00-C183-4BC2-A501-1AED02CC61C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2AB24F41-A161-4A78-B929-DC5C81A38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6A927E8-A5E0-4F71-B1BD-0928D78555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41066BD9-D124-43C3-9A51-0ADAC8692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44969615-6A82-4927-B1A5-5508375855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BBDEF30-7DC7-49AD-A40A-C0EBC0BEA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401D4C83-0AC8-4E26-B0F3-C97DA8C9507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78780E3F-1C7B-4393-86CB-4F33F6046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A42876B-3D86-4B67-97D5-D0D9CD00D03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E2B092DC-FF49-497C-99F0-5A38E28D9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EAF5AEC-8A35-4FAC-A438-6BBBECC26B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D6E54C0-9B7A-4DDB-923E-D9B8CA973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8DB4B5E7-10D0-44D1-B636-5F5D7B88FF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67FA4752-9898-45D9-83EE-56106FDFA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144B8EA-6CAD-45C4-BC83-896D2B00105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5FBF63CA-9714-460A-86A1-683B659FD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37719584-DB55-4A52-8DE5-B723A574E38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77FB345B-F94E-448D-9141-2B899D48C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4EC1F176-D559-45D1-96F0-C372474207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D20FC7FE-9AF9-4590-9C23-3529B7742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CDD24496-2147-40E5-83E9-CA62590DD8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F0206A5-E4A7-41BC-A27E-5AC3DDE31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75F9CD9-6C08-41D8-960F-D1A6DEE5BF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6B6D0A00-61EF-412E-9BF2-C4B2CFE53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C7A093C-5F51-4969-BF70-341A95C942C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12A9D1B-CC15-4588-A98B-9849FC68F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2A2C736-5241-4ABF-A0DE-F885BFE224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BC678AA-E885-43A4-9634-33262F8DB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404B3EC-84CD-4C4B-985A-E5EF6AFF6AFB}"/>
              </a:ext>
            </a:extLst>
          </p:cNvPr>
          <p:cNvGrpSpPr>
            <a:grpSpLocks/>
          </p:cNvGrpSpPr>
          <p:nvPr/>
        </p:nvGrpSpPr>
        <p:grpSpPr bwMode="auto">
          <a:xfrm>
            <a:off x="298450" y="3948113"/>
            <a:ext cx="12915900" cy="268287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D34F3D0A-88CC-4EBA-9B8F-7DC8DFC0C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D750B6BA-B7A8-4913-9331-6AAC69AC6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AA8C3F63-A968-42A9-B72E-423AAD05C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E01916D8-8A64-4BB1-9B3F-DCB850AFB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50C25D2-8936-4357-8C2D-5C23F85D5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" y="8818563"/>
            <a:ext cx="37782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Operating System Concepts  – 9</a:t>
            </a:r>
            <a:r>
              <a:rPr lang="en-US" sz="1400" b="1" baseline="3000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sz="1400" b="1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6DA3217E-B50D-4E5E-B5BF-E86889ACB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5543550"/>
            <a:ext cx="3092450" cy="2125663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E8B475B9-C946-4696-9353-000501BA2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113" y="5391150"/>
            <a:ext cx="3505200" cy="2455863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>
              <a:defRPr/>
            </a:pPr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333"/>
          </a:xfrm>
        </p:spPr>
        <p:txBody>
          <a:bodyPr/>
          <a:lstStyle>
            <a:lvl1pPr>
              <a:defRPr sz="61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045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01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37007" y="370417"/>
            <a:ext cx="3217068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70417"/>
            <a:ext cx="9422607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853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518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5875867"/>
            <a:ext cx="11658600" cy="181610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3875618"/>
            <a:ext cx="11658600" cy="2000249"/>
          </a:xfrm>
        </p:spPr>
        <p:txBody>
          <a:bodyPr anchor="b"/>
          <a:lstStyle>
            <a:lvl1pPr marL="0" indent="0">
              <a:buNone/>
              <a:defRPr sz="2900"/>
            </a:lvl1pPr>
            <a:lvl2pPr marL="653110" indent="0">
              <a:buNone/>
              <a:defRPr sz="2600"/>
            </a:lvl2pPr>
            <a:lvl3pPr marL="1306220" indent="0">
              <a:buNone/>
              <a:defRPr sz="2300"/>
            </a:lvl3pPr>
            <a:lvl4pPr marL="1959331" indent="0">
              <a:buNone/>
              <a:defRPr sz="2000"/>
            </a:lvl4pPr>
            <a:lvl5pPr marL="2612441" indent="0">
              <a:buNone/>
              <a:defRPr sz="2000"/>
            </a:lvl5pPr>
            <a:lvl6pPr marL="3265551" indent="0">
              <a:buNone/>
              <a:defRPr sz="2000"/>
            </a:lvl6pPr>
            <a:lvl7pPr marL="3918661" indent="0">
              <a:buNone/>
              <a:defRPr sz="2000"/>
            </a:lvl7pPr>
            <a:lvl8pPr marL="4571771" indent="0">
              <a:buNone/>
              <a:defRPr sz="2000"/>
            </a:lvl8pPr>
            <a:lvl9pPr marL="5224882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376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96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6175" y="1644651"/>
            <a:ext cx="6057900" cy="604096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346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6817"/>
            <a:ext cx="6060282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899833"/>
            <a:ext cx="6060282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2046817"/>
            <a:ext cx="6062663" cy="8530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2899833"/>
            <a:ext cx="6062663" cy="5268384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92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394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344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364067"/>
            <a:ext cx="4512470" cy="1549400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364067"/>
            <a:ext cx="7667625" cy="7804151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913467"/>
            <a:ext cx="4512470" cy="6254751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266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6400800"/>
            <a:ext cx="8229600" cy="755651"/>
          </a:xfrm>
        </p:spPr>
        <p:txBody>
          <a:bodyPr/>
          <a:lstStyle>
            <a:lvl1pPr algn="l">
              <a:defRPr sz="29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817033"/>
            <a:ext cx="8229600" cy="5486400"/>
          </a:xfrm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7156451"/>
            <a:ext cx="8229600" cy="107314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360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4034FA0C-4694-4C9A-AD55-6D32412D6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0"/>
            <a:ext cx="1793875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1A8DDD33-D866-4349-B249-E0D4AA438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69888"/>
            <a:ext cx="123444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B1CE656-5D43-4E57-B1FA-C51707D66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09675" y="1644650"/>
            <a:ext cx="12344400" cy="60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E638CDD-17FB-4B15-9BCB-BA5251C7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560ADEC0-BC4F-4B0B-98E4-FEB7E6A747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147763"/>
            <a:ext cx="121158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 lIns="130622" tIns="65311" rIns="130622" bIns="65311"/>
          <a:lstStyle/>
          <a:p>
            <a:pPr>
              <a:defRPr/>
            </a:pPr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F8912F2C-2C39-4F75-8916-635740EA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342900" cy="3048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D4C1EFC-85D5-4D12-869A-5CEFADEB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0"/>
            <a:ext cx="342900" cy="3048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130622" tIns="65311" rIns="130622" bIns="65311" anchor="ctr"/>
          <a:lstStyle/>
          <a:p>
            <a:pPr algn="ctr" eaLnBrk="1" hangingPunct="1">
              <a:defRPr/>
            </a:pPr>
            <a:endParaRPr lang="en-US" sz="3400">
              <a:latin typeface="Times New Roman" pitchFamily="18" charset="0"/>
            </a:endParaRPr>
          </a:p>
        </p:txBody>
      </p:sp>
      <p:sp>
        <p:nvSpPr>
          <p:cNvPr id="146441" name="Text Box 9">
            <a:extLst>
              <a:ext uri="{FF2B5EF4-FFF2-40B4-BE49-F238E27FC236}">
                <a16:creationId xmlns:a16="http://schemas.microsoft.com/office/drawing/2014/main" id="{2AFD76E6-62CE-4CD6-85C4-68E45A497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8818563"/>
            <a:ext cx="631825" cy="34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t>3.</a:t>
            </a:r>
            <a:fld id="{A6540173-23EB-4223-8A50-3CEA47D49552}" type="slidenum">
              <a:rPr lang="en-US" altLang="en-US" sz="14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4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46442" name="Text Box 10">
            <a:extLst>
              <a:ext uri="{FF2B5EF4-FFF2-40B4-BE49-F238E27FC236}">
                <a16:creationId xmlns:a16="http://schemas.microsoft.com/office/drawing/2014/main" id="{6BAA6B73-6A4D-4784-8248-CFEDDB952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550" y="8783638"/>
            <a:ext cx="40703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30622" tIns="65311" rIns="130622" bIns="65311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pitchFamily="-84" charset="0"/>
              </a:rPr>
              <a:t>Silberschatz, Galvin and Gagne ©2013</a:t>
            </a:r>
          </a:p>
        </p:txBody>
      </p:sp>
      <p:sp>
        <p:nvSpPr>
          <p:cNvPr id="146443" name="Text Box 11">
            <a:extLst>
              <a:ext uri="{FF2B5EF4-FFF2-40B4-BE49-F238E27FC236}">
                <a16:creationId xmlns:a16="http://schemas.microsoft.com/office/drawing/2014/main" id="{EE95FA36-CDDC-4731-8AB0-63B0FD01C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8802688"/>
            <a:ext cx="3727450" cy="34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30622" tIns="65311" rIns="130622" bIns="65311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400" b="1">
                <a:solidFill>
                  <a:srgbClr val="006699"/>
                </a:solidFill>
                <a:latin typeface="Helvetica" pitchFamily="-84" charset="0"/>
              </a:rPr>
              <a:t>Operating System Concepts – 9</a:t>
            </a:r>
            <a:r>
              <a:rPr lang="en-US" sz="1400" b="1" baseline="3000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sz="1400" b="1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D849D6E6-CEF9-4AF1-950D-247D470C2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1775" y="7799388"/>
            <a:ext cx="1925638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65311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6pPr>
      <a:lvl7pPr marL="1306220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7pPr>
      <a:lvl8pPr marL="195933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8pPr>
      <a:lvl9pPr marL="2612441" algn="ctr" rtl="0" fontAlgn="base">
        <a:spcBef>
          <a:spcPct val="0"/>
        </a:spcBef>
        <a:spcAft>
          <a:spcPct val="0"/>
        </a:spcAft>
        <a:defRPr sz="4600" b="1">
          <a:solidFill>
            <a:srgbClr val="006699"/>
          </a:solidFill>
          <a:latin typeface="Arial" charset="0"/>
        </a:defRPr>
      </a:lvl9pPr>
    </p:titleStyle>
    <p:bodyStyle>
      <a:lvl1pPr marL="488950" indent="-4889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1060450" indent="-407988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550988" indent="-325438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2039938" indent="-325438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2530475" indent="-325438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318391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3837022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449013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5143243" indent="-326555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65311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6540F09-9B08-43F8-B033-5FF978A8B1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7AB0043-D73F-4C0F-A8A5-E2E0EE355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altLang="en-US"/>
              <a:t>Threads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093B7FE-8254-4413-9F0D-5571F2F6C2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2850" y="2000250"/>
            <a:ext cx="10463213" cy="5310188"/>
          </a:xfrm>
        </p:spPr>
        <p:txBody>
          <a:bodyPr/>
          <a:lstStyle/>
          <a:p>
            <a:r>
              <a:rPr lang="en-US" altLang="en-US"/>
              <a:t>So far, process has a single thread of execution</a:t>
            </a:r>
          </a:p>
          <a:p>
            <a:r>
              <a:rPr lang="en-US" altLang="en-US"/>
              <a:t>Consider having multiple program counters per process</a:t>
            </a:r>
          </a:p>
          <a:p>
            <a:pPr lvl="1"/>
            <a:r>
              <a:rPr lang="en-US" altLang="en-US"/>
              <a:t>Multiple locations can execute at once</a:t>
            </a:r>
          </a:p>
          <a:p>
            <a:pPr lvl="2"/>
            <a:r>
              <a:rPr lang="en-US" altLang="en-US"/>
              <a:t>Multiple threads of control -&gt; </a:t>
            </a:r>
            <a:r>
              <a:rPr lang="en-US" altLang="en-US" b="1">
                <a:solidFill>
                  <a:srgbClr val="3366FF"/>
                </a:solidFill>
              </a:rPr>
              <a:t>threads</a:t>
            </a:r>
          </a:p>
          <a:p>
            <a:r>
              <a:rPr lang="en-US" altLang="en-US"/>
              <a:t>Must then have storage for thread details, multiple program counters in PCB</a:t>
            </a:r>
          </a:p>
          <a:p>
            <a:r>
              <a:rPr lang="en-US" altLang="en-US"/>
              <a:t>See next chapter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0CF462A-5912-46F5-AC0C-55783CCB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 Representation in Linux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566FF93-D668-4902-83E9-0F7E485D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Represented by the C structure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pid t pid; /* process identifier */ 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long state; /* state of the process */ 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unsigned int time slice /* scheduling information */ </a:t>
            </a:r>
            <a:b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struct task struct *parent; /* this process</a:t>
            </a:r>
            <a:r>
              <a:rPr lang="ja-JP" altLang="en-US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s parent */ </a:t>
            </a:r>
            <a:b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struct list head children; /* this process</a:t>
            </a:r>
            <a:r>
              <a:rPr lang="ja-JP" altLang="en-US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s children */ </a:t>
            </a:r>
            <a:b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struct files struct *files; /* list of open files */ </a:t>
            </a:r>
            <a:b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struct mm struct *mm; /* address space of this process */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316" name="Picture 3">
            <a:extLst>
              <a:ext uri="{FF2B5EF4-FFF2-40B4-BE49-F238E27FC236}">
                <a16:creationId xmlns:a16="http://schemas.microsoft.com/office/drawing/2014/main" id="{8D4AC621-7AD5-431E-A5EA-7859D5CC4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4360863"/>
            <a:ext cx="9150350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B035BD4-D4F5-4012-8658-CB3CB287D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/>
          <a:lstStyle/>
          <a:p>
            <a:pPr eaLnBrk="1" hangingPunct="1"/>
            <a:r>
              <a:rPr lang="en-US" altLang="en-US"/>
              <a:t>Process Scheduling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44EA43F-8403-4D1B-8D55-F91D031D3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2850" y="2000250"/>
            <a:ext cx="10463213" cy="5310188"/>
          </a:xfrm>
        </p:spPr>
        <p:txBody>
          <a:bodyPr/>
          <a:lstStyle/>
          <a:p>
            <a:r>
              <a:rPr lang="en-US" altLang="en-US"/>
              <a:t>Maximize CPU use, quickly switch processes onto CPU for time sharing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Process scheduler </a:t>
            </a:r>
            <a:r>
              <a:rPr lang="en-US" altLang="en-US"/>
              <a:t>selects among available processes for next execution on CPU</a:t>
            </a:r>
          </a:p>
          <a:p>
            <a:r>
              <a:rPr lang="en-US" altLang="en-US"/>
              <a:t>Maintains </a:t>
            </a:r>
            <a:r>
              <a:rPr lang="en-US" altLang="en-US" b="1">
                <a:solidFill>
                  <a:srgbClr val="3366FF"/>
                </a:solidFill>
              </a:rPr>
              <a:t>scheduling queues </a:t>
            </a:r>
            <a:r>
              <a:rPr lang="en-US" altLang="en-US"/>
              <a:t>of processes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Job queue </a:t>
            </a:r>
            <a:r>
              <a:rPr lang="en-US" altLang="en-US"/>
              <a:t>– set of all processes in the system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Ready queue </a:t>
            </a:r>
            <a:r>
              <a:rPr lang="en-US" altLang="en-US"/>
              <a:t>– set of all processes residing in main memory, ready and waiting to execute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Device queues </a:t>
            </a:r>
            <a:r>
              <a:rPr lang="en-US" altLang="en-US"/>
              <a:t>– set of processes waiting for an I/O device</a:t>
            </a:r>
          </a:p>
          <a:p>
            <a:pPr lvl="1"/>
            <a:r>
              <a:rPr lang="en-US" altLang="en-US"/>
              <a:t>Processes migrate among the various queues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246ABEB-33A6-4FD7-B1E4-C3A7D22CC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2088" y="609600"/>
            <a:ext cx="11976100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Ready Queue And Various </a:t>
            </a:r>
            <a:br>
              <a:rPr lang="en-US" altLang="en-US" sz="4000"/>
            </a:br>
            <a:r>
              <a:rPr lang="en-US" altLang="en-US" sz="4000"/>
              <a:t>I/O Device Queues</a:t>
            </a:r>
          </a:p>
        </p:txBody>
      </p:sp>
      <p:pic>
        <p:nvPicPr>
          <p:cNvPr id="15363" name="Picture 7">
            <a:extLst>
              <a:ext uri="{FF2B5EF4-FFF2-40B4-BE49-F238E27FC236}">
                <a16:creationId xmlns:a16="http://schemas.microsoft.com/office/drawing/2014/main" id="{F93D8860-DF0A-4B96-BC7D-052738DC0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1619250"/>
            <a:ext cx="8734425" cy="669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2C5049F-DC7B-4927-A286-983571900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732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/>
              <a:t>Representation of Process Scheduling</a:t>
            </a:r>
          </a:p>
        </p:txBody>
      </p:sp>
      <p:pic>
        <p:nvPicPr>
          <p:cNvPr id="16387" name="Picture 4" descr="3">
            <a:extLst>
              <a:ext uri="{FF2B5EF4-FFF2-40B4-BE49-F238E27FC236}">
                <a16:creationId xmlns:a16="http://schemas.microsoft.com/office/drawing/2014/main" id="{4337880F-70C1-4EDA-B91A-881C41278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2620963"/>
            <a:ext cx="10853737" cy="5570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Rectangle 3">
            <a:extLst>
              <a:ext uri="{FF2B5EF4-FFF2-40B4-BE49-F238E27FC236}">
                <a16:creationId xmlns:a16="http://schemas.microsoft.com/office/drawing/2014/main" id="{86017861-1608-4DC9-91E9-4F23A1332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850" y="1736725"/>
            <a:ext cx="10463213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Queuing diagram </a:t>
            </a:r>
            <a:r>
              <a:rPr kumimoji="1" lang="en-US" altLang="en-US">
                <a:latin typeface="Helvetica" panose="020B0604020202020204" pitchFamily="34" charset="0"/>
              </a:rPr>
              <a:t>represents queues, resources, flows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EDA476A-5CCC-4979-87EF-A582243A0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Schedulers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45FE706-33BC-4F25-B1AC-F4E7167620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930400"/>
            <a:ext cx="10801350" cy="5799138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Long-term scheduler  </a:t>
            </a:r>
            <a:r>
              <a:rPr lang="en-US" altLang="en-US"/>
              <a:t>(or </a:t>
            </a:r>
            <a:r>
              <a:rPr lang="en-US" altLang="en-US" b="1">
                <a:solidFill>
                  <a:srgbClr val="3366FF"/>
                </a:solidFill>
              </a:rPr>
              <a:t>job scheduler</a:t>
            </a:r>
            <a:r>
              <a:rPr lang="en-US" altLang="en-US"/>
              <a:t>) – selects which processes should be brought into the ready queue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Short-term scheduler  </a:t>
            </a:r>
            <a:r>
              <a:rPr lang="en-US" altLang="en-US"/>
              <a:t>(or </a:t>
            </a:r>
            <a:r>
              <a:rPr lang="en-US" altLang="en-US" b="1">
                <a:solidFill>
                  <a:srgbClr val="3366FF"/>
                </a:solidFill>
              </a:rPr>
              <a:t>CPU scheduler</a:t>
            </a:r>
            <a:r>
              <a:rPr lang="en-US" altLang="en-US"/>
              <a:t>) – selects which process should be executed next and allocates CPU</a:t>
            </a:r>
          </a:p>
          <a:p>
            <a:pPr lvl="1"/>
            <a:r>
              <a:rPr lang="en-US" altLang="en-US"/>
              <a:t>Sometimes the only scheduler in a system</a:t>
            </a:r>
          </a:p>
          <a:p>
            <a:r>
              <a:rPr lang="en-US" altLang="en-US"/>
              <a:t>Short-term scheduler is invoked very frequently (milliseconds) </a:t>
            </a:r>
            <a:r>
              <a:rPr lang="en-US" altLang="en-US">
                <a:sym typeface="Symbol" panose="05050102010706020507" pitchFamily="18" charset="2"/>
              </a:rPr>
              <a:t> (must be fast)</a:t>
            </a:r>
          </a:p>
          <a:p>
            <a:endParaRPr lang="en-US" altLang="en-US" sz="1100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Long-term scheduler is invoked very infrequently (seconds, minutes)  (may be slow)</a:t>
            </a:r>
          </a:p>
          <a:p>
            <a:endParaRPr lang="en-US" altLang="en-US" sz="1100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The long-term scheduler controls the </a:t>
            </a:r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degree of multiprogramming</a:t>
            </a:r>
          </a:p>
          <a:p>
            <a:endParaRPr lang="en-US" altLang="en-US" sz="1100" i="1">
              <a:sym typeface="Symbol" panose="05050102010706020507" pitchFamily="18" charset="2"/>
            </a:endParaRPr>
          </a:p>
          <a:p>
            <a:r>
              <a:rPr lang="en-US" altLang="en-US">
                <a:sym typeface="Symbol" panose="05050102010706020507" pitchFamily="18" charset="2"/>
              </a:rPr>
              <a:t>Processes can be described as either: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I/O-bound process</a:t>
            </a:r>
            <a:r>
              <a:rPr lang="en-US" altLang="en-US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  <a:sym typeface="Symbol" panose="05050102010706020507" pitchFamily="18" charset="2"/>
              </a:rPr>
              <a:t>CPU-bound process </a:t>
            </a:r>
            <a:r>
              <a:rPr lang="en-US" altLang="en-US">
                <a:sym typeface="Symbol" panose="05050102010706020507" pitchFamily="18" charset="2"/>
              </a:rPr>
              <a:t>– spends more time doing computations; few very long CPU bursts</a:t>
            </a:r>
          </a:p>
          <a:p>
            <a:r>
              <a:rPr lang="en-US" altLang="en-US">
                <a:sym typeface="Symbol" panose="05050102010706020507" pitchFamily="18" charset="2"/>
              </a:rPr>
              <a:t>Long-term scheduler strives for good </a:t>
            </a:r>
            <a:r>
              <a:rPr lang="en-US" altLang="en-US" b="1" i="1">
                <a:sym typeface="Symbol" panose="05050102010706020507" pitchFamily="18" charset="2"/>
              </a:rPr>
              <a:t>process mix</a:t>
            </a:r>
            <a:endParaRPr lang="en-US" altLang="en-US">
              <a:sym typeface="Symbol" panose="05050102010706020507" pitchFamily="18" charset="2"/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B5D7A08-7050-45A7-B3EB-D5DA45915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382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/>
              <a:t>Addition of Medium Term Scheduling</a:t>
            </a:r>
          </a:p>
        </p:txBody>
      </p:sp>
      <p:pic>
        <p:nvPicPr>
          <p:cNvPr id="18435" name="Picture 11">
            <a:extLst>
              <a:ext uri="{FF2B5EF4-FFF2-40B4-BE49-F238E27FC236}">
                <a16:creationId xmlns:a16="http://schemas.microsoft.com/office/drawing/2014/main" id="{D2F7B1AA-B2BE-4F86-9683-5C815C283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897188"/>
            <a:ext cx="109918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3">
            <a:extLst>
              <a:ext uri="{FF2B5EF4-FFF2-40B4-BE49-F238E27FC236}">
                <a16:creationId xmlns:a16="http://schemas.microsoft.com/office/drawing/2014/main" id="{F66C0BCA-BFD9-447F-8A22-74090728C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1930400"/>
            <a:ext cx="10801350" cy="579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Medium-term scheduler  </a:t>
            </a:r>
            <a:r>
              <a:rPr kumimoji="1" lang="en-US" altLang="en-US">
                <a:latin typeface="Helvetica" panose="020B0604020202020204" pitchFamily="3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>
                <a:latin typeface="Helvetica" panose="020B0604020202020204" pitchFamily="34" charset="0"/>
              </a:rPr>
              <a:t>Remove process from memory, store on disk, bring back in from disk to continue execution: </a:t>
            </a:r>
            <a:r>
              <a:rPr kumimoji="1" lang="en-US" altLang="en-US" b="1">
                <a:solidFill>
                  <a:srgbClr val="3366FF"/>
                </a:solidFill>
                <a:latin typeface="Helvetica" panose="020B0604020202020204" pitchFamily="3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67D55E8-178A-4A3E-8DF7-4C8DF658D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Multitasking in Mobile Systems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337D26B-96EE-400D-88F7-3927273C4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20450" cy="5930900"/>
          </a:xfrm>
        </p:spPr>
        <p:txBody>
          <a:bodyPr/>
          <a:lstStyle/>
          <a:p>
            <a:r>
              <a:rPr lang="en-US" altLang="en-US"/>
              <a:t>Some systems / early systems allow only one process to run, others suspended</a:t>
            </a:r>
          </a:p>
          <a:p>
            <a:r>
              <a:rPr lang="en-US" altLang="en-US"/>
              <a:t>Due to screen real estate, user interface limits iOS provides for a </a:t>
            </a:r>
          </a:p>
          <a:p>
            <a:pPr lvl="1"/>
            <a:r>
              <a:rPr lang="en-US" altLang="en-US"/>
              <a:t>Single </a:t>
            </a:r>
            <a:r>
              <a:rPr lang="en-US" altLang="en-US" b="1">
                <a:solidFill>
                  <a:srgbClr val="3366FF"/>
                </a:solidFill>
              </a:rPr>
              <a:t>foreground</a:t>
            </a:r>
            <a:r>
              <a:rPr lang="en-US" altLang="en-US"/>
              <a:t> process- controlled via user interface</a:t>
            </a:r>
          </a:p>
          <a:p>
            <a:pPr lvl="1"/>
            <a:r>
              <a:rPr lang="en-US" altLang="en-US"/>
              <a:t>Multiple </a:t>
            </a:r>
            <a:r>
              <a:rPr lang="en-US" altLang="en-US" b="1">
                <a:solidFill>
                  <a:srgbClr val="3366FF"/>
                </a:solidFill>
              </a:rPr>
              <a:t>background</a:t>
            </a:r>
            <a:r>
              <a:rPr lang="en-US" altLang="en-US"/>
              <a:t> processes– in memory, running, but not on the display, and with limits</a:t>
            </a:r>
          </a:p>
          <a:p>
            <a:pPr lvl="1"/>
            <a:r>
              <a:rPr lang="en-US" altLang="en-US"/>
              <a:t>Limits include single, short task, receiving notification of events, specific long-running tasks like audio playback</a:t>
            </a:r>
          </a:p>
          <a:p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r>
              <a:rPr lang="en-US" altLang="en-US"/>
              <a:t>Android runs foreground and background, with fewer limits</a:t>
            </a:r>
          </a:p>
          <a:p>
            <a:pPr lvl="1"/>
            <a:r>
              <a:rPr lang="en-US" altLang="en-US"/>
              <a:t>Background process uses a </a:t>
            </a:r>
            <a:r>
              <a:rPr lang="en-US" altLang="en-US" b="1">
                <a:solidFill>
                  <a:srgbClr val="3366FF"/>
                </a:solidFill>
              </a:rPr>
              <a:t>service</a:t>
            </a:r>
            <a:r>
              <a:rPr lang="en-US" altLang="en-US"/>
              <a:t> to perform tasks</a:t>
            </a:r>
          </a:p>
          <a:p>
            <a:pPr lvl="1"/>
            <a:r>
              <a:rPr lang="en-US" altLang="en-US"/>
              <a:t>Service can keep running even if background process is suspended</a:t>
            </a:r>
          </a:p>
          <a:p>
            <a:pPr lvl="1"/>
            <a:r>
              <a:rPr lang="en-US" altLang="en-US"/>
              <a:t>Service has no user interface, small memory use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9E3477D-11CB-4AA9-804B-E7E7E24A9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Context Switch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8ACF16F-12F4-4EF7-A070-8D8E820AC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20450" cy="5930900"/>
          </a:xfrm>
        </p:spPr>
        <p:txBody>
          <a:bodyPr/>
          <a:lstStyle/>
          <a:p>
            <a:r>
              <a:rPr lang="en-US" altLang="en-US"/>
              <a:t>When CPU switches to another process, the system must </a:t>
            </a:r>
            <a:r>
              <a:rPr lang="en-US" altLang="en-US" b="1">
                <a:solidFill>
                  <a:srgbClr val="3366FF"/>
                </a:solidFill>
              </a:rPr>
              <a:t>save the state </a:t>
            </a:r>
            <a:r>
              <a:rPr lang="en-US" altLang="en-US"/>
              <a:t>of the old process and load the </a:t>
            </a:r>
            <a:r>
              <a:rPr lang="en-US" altLang="en-US" b="1">
                <a:solidFill>
                  <a:srgbClr val="3366FF"/>
                </a:solidFill>
              </a:rPr>
              <a:t>saved state </a:t>
            </a:r>
            <a:r>
              <a:rPr lang="en-US" altLang="en-US"/>
              <a:t>for the new process via a </a:t>
            </a:r>
            <a:r>
              <a:rPr lang="en-US" altLang="en-US" b="1">
                <a:solidFill>
                  <a:srgbClr val="3366FF"/>
                </a:solidFill>
              </a:rPr>
              <a:t>context switch</a:t>
            </a:r>
            <a:endParaRPr lang="en-US" altLang="en-US"/>
          </a:p>
          <a:p>
            <a:endParaRPr lang="en-US" altLang="en-US"/>
          </a:p>
          <a:p>
            <a:r>
              <a:rPr lang="en-US" altLang="en-US" b="1">
                <a:solidFill>
                  <a:srgbClr val="3366FF"/>
                </a:solidFill>
              </a:rPr>
              <a:t>Context </a:t>
            </a:r>
            <a:r>
              <a:rPr lang="en-US" altLang="en-US"/>
              <a:t>of a process represented in the PCB</a:t>
            </a:r>
          </a:p>
          <a:p>
            <a:endParaRPr lang="en-US" altLang="en-US"/>
          </a:p>
          <a:p>
            <a:r>
              <a:rPr lang="en-US" altLang="en-US"/>
              <a:t>Context-switch time is overhead; the system does no useful work while switching</a:t>
            </a:r>
          </a:p>
          <a:p>
            <a:pPr lvl="1"/>
            <a:r>
              <a:rPr lang="en-US" altLang="en-US"/>
              <a:t>The more complex the OS and the PCB -&gt; longer the context switch</a:t>
            </a:r>
          </a:p>
          <a:p>
            <a:endParaRPr lang="en-US" altLang="en-US"/>
          </a:p>
          <a:p>
            <a:r>
              <a:rPr lang="en-US" altLang="en-US"/>
              <a:t>Time dependent on hardware support</a:t>
            </a:r>
          </a:p>
          <a:p>
            <a:pPr lvl="1"/>
            <a:r>
              <a:rPr lang="en-US" altLang="en-US"/>
              <a:t>Some hardware provides multiple sets of registers per CPU -&gt; multiple contexts loaded at once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23541E1-C3DF-47C5-89D0-571E69519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Operations on Processes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EA9E10B-70EF-4102-B00B-DE6BCE003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20450" cy="5930900"/>
          </a:xfrm>
        </p:spPr>
        <p:txBody>
          <a:bodyPr/>
          <a:lstStyle/>
          <a:p>
            <a:r>
              <a:rPr lang="en-US" altLang="en-US"/>
              <a:t>System must provide mechanisms for process creation, termination, and so on as detailed next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0FC140E-8082-41D7-9A73-01E27C3E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66975" y="369888"/>
            <a:ext cx="9571038" cy="768350"/>
          </a:xfrm>
        </p:spPr>
        <p:txBody>
          <a:bodyPr/>
          <a:lstStyle/>
          <a:p>
            <a:pPr eaLnBrk="1" hangingPunct="1"/>
            <a:r>
              <a:rPr lang="en-US" altLang="en-US"/>
              <a:t>Chapter 3:  Processes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4AC65DC-F883-4BEA-8C71-BD273F29E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5095875"/>
          </a:xfrm>
        </p:spPr>
        <p:txBody>
          <a:bodyPr/>
          <a:lstStyle/>
          <a:p>
            <a:r>
              <a:rPr lang="en-US" altLang="en-US"/>
              <a:t>Process Concept</a:t>
            </a:r>
          </a:p>
          <a:p>
            <a:r>
              <a:rPr lang="en-US" altLang="en-US"/>
              <a:t>Process Scheduling</a:t>
            </a:r>
          </a:p>
          <a:p>
            <a:r>
              <a:rPr lang="en-US" altLang="en-US"/>
              <a:t>Operations on Processes</a:t>
            </a:r>
          </a:p>
          <a:p>
            <a:r>
              <a:rPr lang="en-US" altLang="en-US"/>
              <a:t>Interprocess Communication</a:t>
            </a:r>
          </a:p>
          <a:p>
            <a:r>
              <a:rPr lang="en-US" altLang="en-US"/>
              <a:t>Examples of IPC Systems</a:t>
            </a:r>
          </a:p>
          <a:p>
            <a:r>
              <a:rPr lang="en-US" altLang="en-US"/>
              <a:t>Communication in Client-Server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80C8110-F484-487E-B004-467E65B08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Creation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6431184-5F1C-4DAD-8BC3-5475278F6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769100"/>
          </a:xfrm>
        </p:spPr>
        <p:txBody>
          <a:bodyPr/>
          <a:lstStyle/>
          <a:p>
            <a:r>
              <a:rPr lang="en-US" altLang="en-US" b="1">
                <a:solidFill>
                  <a:srgbClr val="3366FF"/>
                </a:solidFill>
              </a:rPr>
              <a:t>Parent</a:t>
            </a:r>
            <a:r>
              <a:rPr lang="en-US" altLang="en-US" b="1"/>
              <a:t> </a:t>
            </a:r>
            <a:r>
              <a:rPr lang="en-US" altLang="en-US"/>
              <a:t>process create </a:t>
            </a:r>
            <a:r>
              <a:rPr lang="en-US" altLang="en-US" b="1">
                <a:solidFill>
                  <a:srgbClr val="3366FF"/>
                </a:solidFill>
              </a:rPr>
              <a:t>children</a:t>
            </a:r>
            <a:r>
              <a:rPr lang="en-US" altLang="en-US" b="1"/>
              <a:t> </a:t>
            </a:r>
            <a:r>
              <a:rPr lang="en-US" altLang="en-US"/>
              <a:t>processes, which, in turn create other processes, forming a </a:t>
            </a:r>
            <a:r>
              <a:rPr lang="en-US" altLang="en-US" b="1">
                <a:solidFill>
                  <a:srgbClr val="3366FF"/>
                </a:solidFill>
              </a:rPr>
              <a:t>tree</a:t>
            </a:r>
            <a:r>
              <a:rPr lang="en-US" altLang="en-US"/>
              <a:t> of processes</a:t>
            </a:r>
          </a:p>
          <a:p>
            <a:endParaRPr lang="en-US" altLang="en-US" sz="1100"/>
          </a:p>
          <a:p>
            <a:r>
              <a:rPr lang="en-US" altLang="en-US"/>
              <a:t>Generally, process identified and managed via a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process identifier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pid</a:t>
            </a:r>
            <a:r>
              <a:rPr lang="en-US" altLang="en-US"/>
              <a:t>)</a:t>
            </a:r>
          </a:p>
          <a:p>
            <a:endParaRPr lang="en-US" altLang="en-US" sz="1100"/>
          </a:p>
          <a:p>
            <a:r>
              <a:rPr lang="en-US" altLang="en-US"/>
              <a:t>Resource sharing options</a:t>
            </a:r>
          </a:p>
          <a:p>
            <a:pPr lvl="1"/>
            <a:r>
              <a:rPr lang="en-US" altLang="en-US"/>
              <a:t>Parent and children share all resources</a:t>
            </a:r>
          </a:p>
          <a:p>
            <a:pPr lvl="1"/>
            <a:r>
              <a:rPr lang="en-US" altLang="en-US"/>
              <a:t>Children share subset of parent</a:t>
            </a:r>
            <a:r>
              <a:rPr lang="ja-JP" altLang="en-US"/>
              <a:t>’</a:t>
            </a:r>
            <a:r>
              <a:rPr lang="en-US" altLang="ja-JP"/>
              <a:t>s resources</a:t>
            </a:r>
          </a:p>
          <a:p>
            <a:pPr lvl="1"/>
            <a:r>
              <a:rPr lang="en-US" altLang="en-US"/>
              <a:t>Parent and child share no resources</a:t>
            </a:r>
          </a:p>
          <a:p>
            <a:pPr lvl="1"/>
            <a:endParaRPr lang="en-US" altLang="en-US" sz="1100"/>
          </a:p>
          <a:p>
            <a:r>
              <a:rPr lang="en-US" altLang="en-US"/>
              <a:t>Execution options</a:t>
            </a:r>
          </a:p>
          <a:p>
            <a:pPr lvl="1"/>
            <a:r>
              <a:rPr lang="en-US" altLang="en-US"/>
              <a:t>Parent and children execute concurrently</a:t>
            </a:r>
          </a:p>
          <a:p>
            <a:pPr lvl="1"/>
            <a:r>
              <a:rPr lang="en-US" altLang="en-US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4018F90-601C-4E82-8714-1C3B6FFF2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5275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/>
              <a:t>A Tree of Processes in Linux</a:t>
            </a:r>
          </a:p>
        </p:txBody>
      </p:sp>
      <p:pic>
        <p:nvPicPr>
          <p:cNvPr id="23555" name="Picture 1" descr="3_08.pdf">
            <a:extLst>
              <a:ext uri="{FF2B5EF4-FFF2-40B4-BE49-F238E27FC236}">
                <a16:creationId xmlns:a16="http://schemas.microsoft.com/office/drawing/2014/main" id="{F7105C4D-E46E-4304-B674-AC3DB5DCC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1995488"/>
            <a:ext cx="11352212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CB04A9B-B1A5-4F68-9291-9423D11901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altLang="en-US"/>
              <a:t>Process Creation (Cont.)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395E8EA-E6BD-45FB-A063-3B529A299E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Address space</a:t>
            </a:r>
          </a:p>
          <a:p>
            <a:pPr lvl="1"/>
            <a:r>
              <a:rPr lang="en-US" altLang="en-US"/>
              <a:t>Child duplicate of parent</a:t>
            </a:r>
          </a:p>
          <a:p>
            <a:pPr lvl="1"/>
            <a:r>
              <a:rPr lang="en-US" altLang="en-US"/>
              <a:t>Child has a program loaded into it</a:t>
            </a:r>
          </a:p>
          <a:p>
            <a:pPr lvl="1"/>
            <a:endParaRPr lang="en-US" altLang="en-US"/>
          </a:p>
          <a:p>
            <a:r>
              <a:rPr lang="en-US" altLang="en-US"/>
              <a:t>UNIX examples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/>
              <a:t>system call creates new process</a:t>
            </a:r>
          </a:p>
          <a:p>
            <a:pPr lvl="1"/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exec()</a:t>
            </a:r>
            <a:r>
              <a:rPr lang="en-US" altLang="en-US"/>
              <a:t> system call used after 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fork()</a:t>
            </a:r>
            <a:r>
              <a:rPr lang="en-US" altLang="en-US"/>
              <a:t> to replace the process</a:t>
            </a:r>
            <a:r>
              <a:rPr lang="ja-JP" altLang="en-US"/>
              <a:t>’</a:t>
            </a:r>
            <a:r>
              <a:rPr lang="en-US" altLang="ja-JP"/>
              <a:t> memory space with a new program</a:t>
            </a:r>
            <a:endParaRPr lang="en-US" altLang="en-US"/>
          </a:p>
        </p:txBody>
      </p:sp>
      <p:pic>
        <p:nvPicPr>
          <p:cNvPr id="24580" name="Picture 4" descr="3">
            <a:extLst>
              <a:ext uri="{FF2B5EF4-FFF2-40B4-BE49-F238E27FC236}">
                <a16:creationId xmlns:a16="http://schemas.microsoft.com/office/drawing/2014/main" id="{DD8744DE-EA48-4543-A6B8-251545118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4906963"/>
            <a:ext cx="11680825" cy="261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7B3CB4D-08F7-43C6-B772-C10C8BF14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/>
              <a:t>C Program Forking Separate Process</a:t>
            </a:r>
          </a:p>
        </p:txBody>
      </p:sp>
      <p:pic>
        <p:nvPicPr>
          <p:cNvPr id="25603" name="Picture 5" descr="Screen Shot 2012-12-04 at 11.21.10 AM.png">
            <a:extLst>
              <a:ext uri="{FF2B5EF4-FFF2-40B4-BE49-F238E27FC236}">
                <a16:creationId xmlns:a16="http://schemas.microsoft.com/office/drawing/2014/main" id="{51E4FC45-960C-4964-8B62-180B23FD3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1292225"/>
            <a:ext cx="9058275" cy="747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F2BEB70-FD40-4962-ADA9-A72B7B936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 sz="4000"/>
              <a:t>Creating a Separate Process via Windows API</a:t>
            </a:r>
          </a:p>
        </p:txBody>
      </p:sp>
      <p:pic>
        <p:nvPicPr>
          <p:cNvPr id="26627" name="Picture 1" descr="Screen Shot 2012-12-04 at 11.23.48 AM.png">
            <a:extLst>
              <a:ext uri="{FF2B5EF4-FFF2-40B4-BE49-F238E27FC236}">
                <a16:creationId xmlns:a16="http://schemas.microsoft.com/office/drawing/2014/main" id="{BDC56188-9233-4FA9-8BAD-76E959EB9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150" y="1284288"/>
            <a:ext cx="6546850" cy="738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DC4C5DD-9A6D-47E6-B180-884145365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Termination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24DFA81-A393-4A58-9D0C-C9EA8BC04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95075" cy="6040438"/>
          </a:xfrm>
        </p:spPr>
        <p:txBody>
          <a:bodyPr/>
          <a:lstStyle/>
          <a:p>
            <a:r>
              <a:rPr lang="en-US" altLang="en-US"/>
              <a:t>Process executes last statement and asks the operating system to delete it (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exit()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Output data from child to parent (via 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wait()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Process</a:t>
            </a:r>
            <a:r>
              <a:rPr lang="ja-JP" altLang="en-US"/>
              <a:t>’</a:t>
            </a:r>
            <a:r>
              <a:rPr lang="en-US" altLang="ja-JP"/>
              <a:t> resources are deallocated by operating system</a:t>
            </a:r>
          </a:p>
          <a:p>
            <a:pPr lvl="1"/>
            <a:endParaRPr lang="en-US" altLang="en-US"/>
          </a:p>
          <a:p>
            <a:r>
              <a:rPr lang="en-US" altLang="en-US"/>
              <a:t>Parent may terminate execution of children processes (</a:t>
            </a: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Child has exceeded allocated resources</a:t>
            </a:r>
          </a:p>
          <a:p>
            <a:pPr lvl="1"/>
            <a:r>
              <a:rPr lang="en-US" altLang="en-US"/>
              <a:t>Task assigned to child is no longer required</a:t>
            </a:r>
          </a:p>
          <a:p>
            <a:pPr lvl="1"/>
            <a:r>
              <a:rPr lang="en-US" altLang="en-US"/>
              <a:t>If parent is exiting</a:t>
            </a:r>
          </a:p>
          <a:p>
            <a:pPr lvl="2"/>
            <a:r>
              <a:rPr lang="en-US" altLang="en-US"/>
              <a:t>Some operating systems do not allow child to continue if its parent terminates</a:t>
            </a:r>
          </a:p>
          <a:p>
            <a:pPr lvl="3"/>
            <a:r>
              <a:rPr lang="en-US" altLang="en-US"/>
              <a:t>All children terminated - </a:t>
            </a:r>
            <a:r>
              <a:rPr lang="en-US" altLang="en-US" b="1"/>
              <a:t>cascading termination</a:t>
            </a:r>
          </a:p>
          <a:p>
            <a:pPr lvl="3"/>
            <a:endParaRPr lang="en-US" altLang="en-US" b="1"/>
          </a:p>
          <a:p>
            <a:r>
              <a:rPr lang="en-US" altLang="en-US"/>
              <a:t>Wait for termination, returning the pid: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t pid; int status;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 = wait(&amp;status); </a:t>
            </a:r>
          </a:p>
          <a:p>
            <a:r>
              <a:rPr lang="en-US" altLang="en-US"/>
              <a:t>If no parent waiting, then terminated process is a </a:t>
            </a:r>
            <a:r>
              <a:rPr lang="en-US" altLang="en-US" b="1">
                <a:solidFill>
                  <a:srgbClr val="3366FF"/>
                </a:solidFill>
              </a:rPr>
              <a:t>zombie</a:t>
            </a:r>
          </a:p>
          <a:p>
            <a:r>
              <a:rPr lang="en-US" altLang="en-US"/>
              <a:t>If parent terminated, processes are </a:t>
            </a:r>
            <a:r>
              <a:rPr lang="en-US" altLang="en-US" b="1">
                <a:solidFill>
                  <a:srgbClr val="3366FF"/>
                </a:solidFill>
              </a:rPr>
              <a:t>orphans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3BCD793-5201-4D21-A051-A75AD3CC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r>
              <a:rPr lang="en-US" altLang="en-US" sz="4000"/>
              <a:t>Multiprocess Architecture – Chrome Browser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A609F48-C23C-4915-B443-1CAA1664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268075" cy="6040438"/>
          </a:xfrm>
        </p:spPr>
        <p:txBody>
          <a:bodyPr/>
          <a:lstStyle/>
          <a:p>
            <a:r>
              <a:rPr lang="en-US" altLang="en-US"/>
              <a:t>Many web browsers ran as single process (some still do)</a:t>
            </a:r>
          </a:p>
          <a:p>
            <a:pPr lvl="1"/>
            <a:r>
              <a:rPr lang="en-US" altLang="en-US"/>
              <a:t>If one web site causes trouble, entire browser can hang or crash</a:t>
            </a:r>
          </a:p>
          <a:p>
            <a:r>
              <a:rPr lang="en-US" altLang="en-US"/>
              <a:t>Google Chrome Browser is multiprocess with 3 categories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Browser</a:t>
            </a:r>
            <a:r>
              <a:rPr lang="en-US" altLang="en-US"/>
              <a:t> process manages user interface, disk and network I/O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Renderer</a:t>
            </a:r>
            <a:r>
              <a:rPr lang="en-US" altLang="en-US"/>
              <a:t> process renders web pages, deals with HTML, Javascript, new one for each website opened</a:t>
            </a:r>
          </a:p>
          <a:p>
            <a:pPr lvl="2"/>
            <a:r>
              <a:rPr lang="en-US" altLang="en-US"/>
              <a:t>Runs in </a:t>
            </a:r>
            <a:r>
              <a:rPr lang="en-US" altLang="en-US" b="1">
                <a:solidFill>
                  <a:srgbClr val="3366FF"/>
                </a:solidFill>
              </a:rPr>
              <a:t>sandbox</a:t>
            </a:r>
            <a:r>
              <a:rPr lang="en-US" altLang="en-US"/>
              <a:t> restricting disk and network I/O, minimizing effect of security exploits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Plug-in </a:t>
            </a:r>
            <a:r>
              <a:rPr lang="en-US" altLang="en-US"/>
              <a:t>process for each type of plug-in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28676" name="Picture 1" descr="in-3_2.pdf">
            <a:extLst>
              <a:ext uri="{FF2B5EF4-FFF2-40B4-BE49-F238E27FC236}">
                <a16:creationId xmlns:a16="http://schemas.microsoft.com/office/drawing/2014/main" id="{219AD901-20D9-41F6-BA22-FB9E0F17C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863" y="5780088"/>
            <a:ext cx="11730037" cy="189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834F821-AFC2-4FA5-90F4-7EE262CC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/>
          <a:lstStyle/>
          <a:p>
            <a:r>
              <a:rPr lang="en-US" altLang="en-US"/>
              <a:t>Interprocess Communication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9380C084-499D-4AD5-BF44-9B65D13BC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268075" cy="6040438"/>
          </a:xfrm>
        </p:spPr>
        <p:txBody>
          <a:bodyPr/>
          <a:lstStyle/>
          <a:p>
            <a:r>
              <a:rPr lang="en-US" altLang="en-US"/>
              <a:t>Processes within a system may be </a:t>
            </a:r>
            <a:r>
              <a:rPr lang="en-US" altLang="en-US" b="1" i="1"/>
              <a:t>independent</a:t>
            </a:r>
            <a:r>
              <a:rPr lang="en-US" altLang="en-US" b="1"/>
              <a:t> </a:t>
            </a:r>
            <a:r>
              <a:rPr lang="en-US" altLang="en-US"/>
              <a:t>or </a:t>
            </a:r>
            <a:r>
              <a:rPr lang="en-US" altLang="en-US" b="1" i="1"/>
              <a:t>cooperating</a:t>
            </a:r>
          </a:p>
          <a:p>
            <a:r>
              <a:rPr lang="en-US" altLang="en-US"/>
              <a:t>Cooperating process can affect or be affected by other processes, including sharing data</a:t>
            </a:r>
          </a:p>
          <a:p>
            <a:r>
              <a:rPr lang="en-US" altLang="en-US"/>
              <a:t>Reasons for cooperating processes:</a:t>
            </a:r>
          </a:p>
          <a:p>
            <a:pPr lvl="1"/>
            <a:r>
              <a:rPr lang="en-US" altLang="en-US"/>
              <a:t>Information sharing</a:t>
            </a:r>
          </a:p>
          <a:p>
            <a:pPr lvl="1"/>
            <a:r>
              <a:rPr lang="en-US" altLang="en-US"/>
              <a:t>Computation speedup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Convenience	</a:t>
            </a:r>
          </a:p>
          <a:p>
            <a:r>
              <a:rPr lang="en-US" altLang="en-US"/>
              <a:t>Cooperating processes need </a:t>
            </a:r>
            <a:r>
              <a:rPr lang="en-US" altLang="en-US" b="1">
                <a:solidFill>
                  <a:srgbClr val="3366FF"/>
                </a:solidFill>
              </a:rPr>
              <a:t>interprocess communication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IPC</a:t>
            </a:r>
            <a:r>
              <a:rPr lang="en-US" altLang="en-US"/>
              <a:t>)</a:t>
            </a:r>
          </a:p>
          <a:p>
            <a:r>
              <a:rPr lang="en-US" altLang="en-US"/>
              <a:t>Two models of IPC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2248B17-7C8E-4AD2-9B63-0A6BE4E08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Communications Models </a:t>
            </a:r>
          </a:p>
        </p:txBody>
      </p:sp>
      <p:pic>
        <p:nvPicPr>
          <p:cNvPr id="30723" name="Picture 1" descr="3_12.pdf">
            <a:extLst>
              <a:ext uri="{FF2B5EF4-FFF2-40B4-BE49-F238E27FC236}">
                <a16:creationId xmlns:a16="http://schemas.microsoft.com/office/drawing/2014/main" id="{169FEFF2-BE6B-46FF-ABC4-409944562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8" y="1927225"/>
            <a:ext cx="9653587" cy="608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83E0FF6-B07C-490D-B2F7-A8B8A045F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90675" y="369888"/>
            <a:ext cx="11439525" cy="768350"/>
          </a:xfrm>
        </p:spPr>
        <p:txBody>
          <a:bodyPr/>
          <a:lstStyle/>
          <a:p>
            <a:pPr eaLnBrk="1" hangingPunct="1"/>
            <a:r>
              <a:rPr lang="en-US" altLang="en-US"/>
              <a:t>Cooperating Processes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BB3C584-C0D7-4666-8A41-875DA4123B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95063" cy="6040438"/>
          </a:xfrm>
        </p:spPr>
        <p:txBody>
          <a:bodyPr/>
          <a:lstStyle/>
          <a:p>
            <a:r>
              <a:rPr lang="en-US" altLang="en-US" b="1" i="1"/>
              <a:t>Independent</a:t>
            </a:r>
            <a:r>
              <a:rPr lang="en-US" altLang="en-US"/>
              <a:t> process cannot affect or be affected by the execution of another process</a:t>
            </a:r>
          </a:p>
          <a:p>
            <a:endParaRPr lang="en-US" altLang="en-US"/>
          </a:p>
          <a:p>
            <a:r>
              <a:rPr lang="en-US" altLang="en-US" b="1" i="1">
                <a:solidFill>
                  <a:srgbClr val="000000"/>
                </a:solidFill>
              </a:rPr>
              <a:t>Cooperating</a:t>
            </a:r>
            <a:r>
              <a:rPr lang="en-US" altLang="en-US"/>
              <a:t> process can affect or be affected by the execution of another process</a:t>
            </a:r>
          </a:p>
          <a:p>
            <a:endParaRPr lang="en-US" altLang="en-US"/>
          </a:p>
          <a:p>
            <a:r>
              <a:rPr lang="en-US" altLang="en-US"/>
              <a:t>Advantages of process cooperation</a:t>
            </a:r>
          </a:p>
          <a:p>
            <a:pPr lvl="1"/>
            <a:r>
              <a:rPr lang="en-US" altLang="en-US"/>
              <a:t>Information sharing </a:t>
            </a:r>
          </a:p>
          <a:p>
            <a:pPr lvl="1"/>
            <a:r>
              <a:rPr lang="en-US" altLang="en-US"/>
              <a:t>Computation speed-up</a:t>
            </a:r>
          </a:p>
          <a:p>
            <a:pPr lvl="1"/>
            <a:r>
              <a:rPr lang="en-US" altLang="en-US"/>
              <a:t>Modularity</a:t>
            </a:r>
          </a:p>
          <a:p>
            <a:pPr lvl="1"/>
            <a:r>
              <a:rPr lang="en-US" altLang="en-US"/>
              <a:t>Convenience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260BD8B-4185-4448-A40D-23B341EB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E399C97B-6642-4B8C-9071-A4D1FAF3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0234613" cy="6040438"/>
          </a:xfrm>
        </p:spPr>
        <p:txBody>
          <a:bodyPr/>
          <a:lstStyle/>
          <a:p>
            <a:r>
              <a:rPr lang="en-US" altLang="en-US"/>
              <a:t>To introduce the notion of a process -- a program in execution, which forms the basis of all computation</a:t>
            </a:r>
          </a:p>
          <a:p>
            <a:endParaRPr lang="en-US" altLang="en-US"/>
          </a:p>
          <a:p>
            <a:r>
              <a:rPr lang="en-US" altLang="en-US"/>
              <a:t>To describe the various features of processes, including scheduling, creation and termination, and communication</a:t>
            </a:r>
          </a:p>
          <a:p>
            <a:endParaRPr lang="en-US" altLang="en-US"/>
          </a:p>
          <a:p>
            <a:r>
              <a:rPr lang="en-US" altLang="en-US"/>
              <a:t>To explore interprocess communication using shared memory and mes- sage passing</a:t>
            </a:r>
          </a:p>
          <a:p>
            <a:endParaRPr lang="en-US" altLang="en-US"/>
          </a:p>
          <a:p>
            <a:r>
              <a:rPr lang="en-US" altLang="en-US"/>
              <a:t>To describe communication in client-server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97FB28D-5CB7-466B-800D-62430CEBB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/>
          <a:lstStyle/>
          <a:p>
            <a:pPr eaLnBrk="1" hangingPunct="1"/>
            <a:r>
              <a:rPr lang="en-US" altLang="en-US"/>
              <a:t>Producer-Consumer Problem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C356F88-CE81-44FE-9A1F-F3AA3A4CCC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1425" y="1881188"/>
            <a:ext cx="10002838" cy="5997575"/>
          </a:xfrm>
        </p:spPr>
        <p:txBody>
          <a:bodyPr/>
          <a:lstStyle/>
          <a:p>
            <a:r>
              <a:rPr lang="en-US" altLang="en-US"/>
              <a:t>Paradigm for cooperating processes, </a:t>
            </a:r>
            <a:r>
              <a:rPr lang="en-US" altLang="en-US" i="1"/>
              <a:t>producer</a:t>
            </a:r>
            <a:r>
              <a:rPr lang="en-US" altLang="en-US"/>
              <a:t> process produces information that is consumed by a </a:t>
            </a:r>
            <a:r>
              <a:rPr lang="en-US" altLang="en-US" i="1"/>
              <a:t>consumer</a:t>
            </a:r>
            <a:r>
              <a:rPr lang="en-US" altLang="en-US"/>
              <a:t> process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unbounded-buffer </a:t>
            </a:r>
            <a:r>
              <a:rPr lang="en-US" altLang="en-US"/>
              <a:t>places no practical limit on the size of the buffer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bounded-buffer </a:t>
            </a:r>
            <a:r>
              <a:rPr lang="en-US" altLang="en-US"/>
              <a:t>assumes that there is a fixed buffer size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29437F97-72D3-44F3-961A-BFFD9F238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6350" y="560388"/>
            <a:ext cx="12111038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Bounded-Buffer – Shared-Memory Solution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02958F5-6A4C-4ABF-81ED-DF22D3515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75" y="2024063"/>
            <a:ext cx="10696575" cy="6267450"/>
          </a:xfrm>
        </p:spPr>
        <p:txBody>
          <a:bodyPr/>
          <a:lstStyle/>
          <a:p>
            <a:r>
              <a:rPr lang="en-US" altLang="en-US"/>
              <a:t>Shared data</a:t>
            </a: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#define BUFFER_SIZE 10</a:t>
            </a: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	. . .</a:t>
            </a: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} item;</a:t>
            </a:r>
          </a:p>
          <a:p>
            <a:pPr marL="2284413" lvl="3">
              <a:buFontTx/>
              <a:buNone/>
            </a:pPr>
            <a:endParaRPr lang="en-US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item buffer[BUFFER_SIZE];</a:t>
            </a: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int in = 0;</a:t>
            </a:r>
          </a:p>
          <a:p>
            <a:pPr marL="2284413" lvl="3">
              <a:buFontTx/>
              <a:buNone/>
            </a:pPr>
            <a:r>
              <a:rPr lang="en-US" altLang="en-US" sz="2900">
                <a:latin typeface="Courier New" panose="02070309020205020404" pitchFamily="49" charset="0"/>
                <a:cs typeface="Courier New" panose="02070309020205020404" pitchFamily="49" charset="0"/>
              </a:rPr>
              <a:t>int out = 0;</a:t>
            </a:r>
          </a:p>
          <a:p>
            <a:pPr marL="2284413" lvl="3">
              <a:buFontTx/>
              <a:buNone/>
            </a:pPr>
            <a:endParaRPr lang="en-US" altLang="en-US" sz="1100"/>
          </a:p>
          <a:p>
            <a:r>
              <a:rPr lang="en-US" altLang="en-US"/>
              <a:t>Solution is correct, but can only use BUFFER_SIZE-1 elements</a:t>
            </a:r>
          </a:p>
          <a:p>
            <a:pPr marL="2284413" lvl="3">
              <a:buFontTx/>
              <a:buNone/>
            </a:pPr>
            <a:endParaRPr lang="en-US" altLang="en-US" sz="2900"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CA4EA8D-F2FD-4C73-AD29-7F028445F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/>
          <a:lstStyle/>
          <a:p>
            <a:pPr eaLnBrk="1" hangingPunct="1"/>
            <a:r>
              <a:rPr lang="en-US" altLang="en-US"/>
              <a:t>Bounded-Buffer – Producer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CC7ADA3-8D73-4543-9103-75CFB39CF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0613" y="1773238"/>
            <a:ext cx="11026775" cy="5976937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28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item next produced;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while (true) {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	/* produce an item in next produced */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	while (((in + 1) % BUFFER SIZE) == out)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		; /* do nothing */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	buffer[in] = next produced;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	in = (in + 1) % BUFFER SIZE;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800" dirty="0">
                <a:latin typeface="Courier New"/>
                <a:ea typeface="ＭＳ Ｐゴシック" charset="-128"/>
                <a:cs typeface="Courier New"/>
              </a:rPr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8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20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10240963" lvl="4">
              <a:buFontTx/>
              <a:buNone/>
              <a:defRPr/>
            </a:pPr>
            <a:endParaRPr lang="en-US" sz="16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6EACC67-4A94-4246-A41E-56F16CB48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Bounded Buffer – Consumer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1B484D2-5F62-4CF9-892E-3B5C911A2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6650" y="2065338"/>
            <a:ext cx="11309350" cy="5881687"/>
          </a:xfrm>
        </p:spPr>
        <p:txBody>
          <a:bodyPr/>
          <a:lstStyle/>
          <a:p>
            <a:pPr marL="0" indent="0">
              <a:buFont typeface="Monotype Sorts" pitchFamily="-84" charset="2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item next consumed;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while (in == out)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	; /* do nothing */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next consumed = buffer[out];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out = (out + 1) % BUFFER SIZE;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Monotype Sorts" pitchFamily="-84" charset="2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	/* consume the item in next consumed */ </a:t>
            </a:r>
          </a:p>
          <a:p>
            <a:pPr marL="0" indent="0">
              <a:buFont typeface="Monotype Sorts" pitchFamily="-84" charset="2"/>
              <a:buNone/>
            </a:pP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D73C306D-B01F-4EEA-96CA-A28DC711A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 sz="3600"/>
              <a:t>Interprocess Communication – Message Passing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31037272-4517-4B61-9F75-FB0ADA820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(</a:t>
            </a:r>
            <a:r>
              <a:rPr lang="en-US" altLang="en-US" i="1"/>
              <a:t>message</a:t>
            </a:r>
            <a:r>
              <a:rPr lang="en-US" altLang="en-US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message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If </a:t>
            </a:r>
            <a:r>
              <a:rPr lang="en-US" altLang="en-US" i="1"/>
              <a:t>P</a:t>
            </a:r>
            <a:r>
              <a:rPr lang="en-US" altLang="en-US"/>
              <a:t> and </a:t>
            </a:r>
            <a:r>
              <a:rPr lang="en-US" altLang="en-US" i="1"/>
              <a:t>Q</a:t>
            </a:r>
            <a:r>
              <a:rPr lang="en-US" altLang="en-US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establish a </a:t>
            </a:r>
            <a:r>
              <a:rPr lang="en-US" altLang="en-US" b="1" i="1"/>
              <a:t>communication</a:t>
            </a:r>
            <a:r>
              <a:rPr lang="en-US" altLang="en-US" b="1"/>
              <a:t> </a:t>
            </a:r>
            <a:r>
              <a:rPr lang="en-US" altLang="en-US" b="1" i="1"/>
              <a:t>link</a:t>
            </a:r>
            <a:r>
              <a:rPr lang="en-US" altLang="en-US" b="1"/>
              <a:t> </a:t>
            </a:r>
            <a:r>
              <a:rPr lang="en-US" altLang="en-US"/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exchange messages via send/receive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logical (e.g., direct or indirect, synchronous or asynchronous, automatic or explicit buffering)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33D745C-FB19-4D66-A1F1-491663BA8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/>
          <a:lstStyle/>
          <a:p>
            <a:pPr eaLnBrk="1" hangingPunct="1"/>
            <a:r>
              <a:rPr lang="en-US" altLang="en-US"/>
              <a:t>Implementation Questions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67C735D-976B-45B2-94C8-9026E5F0E2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altLang="en-US"/>
              <a:t>How are links established?</a:t>
            </a:r>
          </a:p>
          <a:p>
            <a:endParaRPr lang="en-US" altLang="en-US"/>
          </a:p>
          <a:p>
            <a:r>
              <a:rPr lang="en-US" altLang="en-US"/>
              <a:t>Can a link be associated with more than two processes?</a:t>
            </a:r>
          </a:p>
          <a:p>
            <a:endParaRPr lang="en-US" altLang="en-US"/>
          </a:p>
          <a:p>
            <a:r>
              <a:rPr lang="en-US" altLang="en-US"/>
              <a:t>How many links can there be between every pair of communicating processes?</a:t>
            </a:r>
          </a:p>
          <a:p>
            <a:endParaRPr lang="en-US" altLang="en-US"/>
          </a:p>
          <a:p>
            <a:r>
              <a:rPr lang="en-US" altLang="en-US"/>
              <a:t>What is the capacity of a link?</a:t>
            </a:r>
          </a:p>
          <a:p>
            <a:endParaRPr lang="en-US" altLang="en-US"/>
          </a:p>
          <a:p>
            <a:r>
              <a:rPr lang="en-US" altLang="en-US"/>
              <a:t>Is the size of a message that the link can accommodate fixed or variable?</a:t>
            </a:r>
          </a:p>
          <a:p>
            <a:endParaRPr lang="en-US" altLang="en-US"/>
          </a:p>
          <a:p>
            <a:r>
              <a:rPr lang="en-US" altLang="en-US"/>
              <a:t>Is a link unidirectional or bi-directional?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6B68BF6-2D16-400C-A1BD-B25718E12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Communication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18E640D-0EC0-49A9-91F0-24E9D2088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altLang="en-US"/>
              <a:t>Processes must name each other explicitly: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 (</a:t>
            </a:r>
            <a:r>
              <a:rPr lang="en-US" altLang="en-US" i="1"/>
              <a:t>P, message</a:t>
            </a:r>
            <a:r>
              <a:rPr lang="en-US" altLang="en-US"/>
              <a:t>) – send a message to process P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Q, message</a:t>
            </a:r>
            <a:r>
              <a:rPr lang="en-US" altLang="en-US"/>
              <a:t>) – receive a message from process Q</a:t>
            </a:r>
          </a:p>
          <a:p>
            <a:pPr lvl="1"/>
            <a:endParaRPr lang="en-US" altLang="en-US"/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Links are established automatically</a:t>
            </a:r>
          </a:p>
          <a:p>
            <a:pPr lvl="1"/>
            <a:r>
              <a:rPr lang="en-US" altLang="en-US"/>
              <a:t>A link is associated with exactly one pair of communicating processes</a:t>
            </a:r>
          </a:p>
          <a:p>
            <a:pPr lvl="1"/>
            <a:r>
              <a:rPr lang="en-US" altLang="en-US"/>
              <a:t>Between each pair there exists exactly one link</a:t>
            </a:r>
          </a:p>
          <a:p>
            <a:pPr lvl="1"/>
            <a:r>
              <a:rPr lang="en-US" altLang="en-US"/>
              <a:t>The link may be unidirectional, but is usually bi-directional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65EAC4D-8AF8-46F3-B575-D805243CD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0094B82-37ED-4E9E-B024-C24D91EFF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395075" cy="5545137"/>
          </a:xfrm>
        </p:spPr>
        <p:txBody>
          <a:bodyPr/>
          <a:lstStyle/>
          <a:p>
            <a:r>
              <a:rPr lang="en-US" altLang="en-US"/>
              <a:t>Messages are directed and received from mailboxes (also referred to as ports)</a:t>
            </a:r>
          </a:p>
          <a:p>
            <a:pPr lvl="1"/>
            <a:r>
              <a:rPr lang="en-US" altLang="en-US"/>
              <a:t>Each mailbox has a unique id</a:t>
            </a:r>
          </a:p>
          <a:p>
            <a:pPr lvl="1"/>
            <a:r>
              <a:rPr lang="en-US" altLang="en-US"/>
              <a:t>Processes can communicate only if they share a mailbox</a:t>
            </a:r>
          </a:p>
          <a:p>
            <a:pPr lvl="1"/>
            <a:endParaRPr lang="en-US" altLang="en-US"/>
          </a:p>
          <a:p>
            <a:r>
              <a:rPr lang="en-US" altLang="en-US"/>
              <a:t>Properties of communication link</a:t>
            </a:r>
          </a:p>
          <a:p>
            <a:pPr lvl="1"/>
            <a:r>
              <a:rPr lang="en-US" altLang="en-US"/>
              <a:t>Link established only if processes share a common mailbox</a:t>
            </a:r>
          </a:p>
          <a:p>
            <a:pPr lvl="1"/>
            <a:r>
              <a:rPr lang="en-US" altLang="en-US"/>
              <a:t>A link may be associated with many processes</a:t>
            </a:r>
          </a:p>
          <a:p>
            <a:pPr lvl="1"/>
            <a:r>
              <a:rPr lang="en-US" altLang="en-US"/>
              <a:t>Each pair of processes may share several communication links</a:t>
            </a:r>
          </a:p>
          <a:p>
            <a:pPr lvl="1"/>
            <a:r>
              <a:rPr lang="en-US" altLang="en-US"/>
              <a:t>Link may be unidirectional or bi-directional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7D5F128-7F57-4DF8-8A0F-E0678555D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FEBF666-A34C-473E-A2E9-9CCAB01A2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371263" cy="5094287"/>
          </a:xfrm>
        </p:spPr>
        <p:txBody>
          <a:bodyPr/>
          <a:lstStyle/>
          <a:p>
            <a:r>
              <a:rPr lang="en-US" altLang="en-US"/>
              <a:t>Operations</a:t>
            </a:r>
          </a:p>
          <a:p>
            <a:pPr lvl="1"/>
            <a:r>
              <a:rPr lang="en-US" altLang="en-US"/>
              <a:t>create a new mailbox</a:t>
            </a:r>
          </a:p>
          <a:p>
            <a:pPr lvl="1"/>
            <a:r>
              <a:rPr lang="en-US" altLang="en-US"/>
              <a:t>send and receive messages through mailbox</a:t>
            </a:r>
          </a:p>
          <a:p>
            <a:pPr lvl="1"/>
            <a:r>
              <a:rPr lang="en-US" altLang="en-US"/>
              <a:t>destroy a mailbox</a:t>
            </a:r>
          </a:p>
          <a:p>
            <a:pPr lvl="1"/>
            <a:endParaRPr lang="en-US" altLang="en-US"/>
          </a:p>
          <a:p>
            <a:r>
              <a:rPr lang="en-US" altLang="en-US"/>
              <a:t>Primitives are defined as: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altLang="en-US"/>
              <a:t>(</a:t>
            </a:r>
            <a:r>
              <a:rPr lang="en-US" altLang="en-US" i="1"/>
              <a:t>A, message</a:t>
            </a:r>
            <a:r>
              <a:rPr lang="en-US" altLang="en-US"/>
              <a:t>) – send a message to mailbox A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	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  <a:r>
              <a:rPr lang="en-US" altLang="en-US"/>
              <a:t>(</a:t>
            </a:r>
            <a:r>
              <a:rPr lang="en-US" altLang="en-US" i="1"/>
              <a:t>A, message</a:t>
            </a:r>
            <a:r>
              <a:rPr lang="en-US" altLang="en-US"/>
              <a:t>) – receive a message from mailbox 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CA07708-20C4-4AC3-A0F5-3E1D56160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/>
          <a:lstStyle/>
          <a:p>
            <a:pPr eaLnBrk="1" hangingPunct="1"/>
            <a:r>
              <a:rPr lang="en-US" altLang="en-US"/>
              <a:t>Indirect Communication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A0A1A0E-AB3A-4140-91F5-E6F022DE1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542713" cy="6040438"/>
          </a:xfrm>
        </p:spPr>
        <p:txBody>
          <a:bodyPr/>
          <a:lstStyle/>
          <a:p>
            <a:r>
              <a:rPr lang="en-US" altLang="en-US"/>
              <a:t>Mailbox sharing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 i="1"/>
              <a:t>, P</a:t>
            </a:r>
            <a:r>
              <a:rPr lang="en-US" altLang="en-US" i="1" baseline="-25000"/>
              <a:t>2</a:t>
            </a:r>
            <a:r>
              <a:rPr lang="en-US" altLang="en-US" i="1"/>
              <a:t>,</a:t>
            </a:r>
            <a:r>
              <a:rPr lang="en-US" altLang="en-US"/>
              <a:t> 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share mailbox A</a:t>
            </a:r>
          </a:p>
          <a:p>
            <a:pPr lvl="1"/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, sends;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 i="1"/>
              <a:t> </a:t>
            </a:r>
            <a:r>
              <a:rPr lang="en-US" altLang="en-US"/>
              <a:t>and</a:t>
            </a:r>
            <a:r>
              <a:rPr lang="en-US" altLang="en-US" i="1"/>
              <a:t> P</a:t>
            </a:r>
            <a:r>
              <a:rPr lang="en-US" altLang="en-US" i="1" baseline="-25000"/>
              <a:t>3</a:t>
            </a:r>
            <a:r>
              <a:rPr lang="en-US" altLang="en-US"/>
              <a:t> receive</a:t>
            </a:r>
          </a:p>
          <a:p>
            <a:pPr lvl="1"/>
            <a:r>
              <a:rPr lang="en-US" altLang="en-US"/>
              <a:t>Who gets the message?</a:t>
            </a:r>
          </a:p>
          <a:p>
            <a:pPr lvl="1"/>
            <a:endParaRPr lang="en-US" altLang="en-US"/>
          </a:p>
          <a:p>
            <a:r>
              <a:rPr lang="en-US" altLang="en-US"/>
              <a:t>Solutions</a:t>
            </a:r>
          </a:p>
          <a:p>
            <a:pPr lvl="1"/>
            <a:r>
              <a:rPr lang="en-US" altLang="en-US"/>
              <a:t>Allow a link to be associated with at most two processes</a:t>
            </a:r>
          </a:p>
          <a:p>
            <a:pPr lvl="1"/>
            <a:r>
              <a:rPr lang="en-US" altLang="en-US"/>
              <a:t>Allow only one process at a time to execute a receive operation</a:t>
            </a:r>
          </a:p>
          <a:p>
            <a:pPr lvl="1"/>
            <a:r>
              <a:rPr lang="en-US" altLang="en-US"/>
              <a:t>Allow the system to select arbitrarily the receiver.  Sender is notified who the receiver was.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84B0A67-629E-498E-9FA0-0E959A52E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5375" y="369888"/>
            <a:ext cx="9159875" cy="768350"/>
          </a:xfrm>
        </p:spPr>
        <p:txBody>
          <a:bodyPr/>
          <a:lstStyle/>
          <a:p>
            <a:pPr eaLnBrk="1" hangingPunct="1"/>
            <a:r>
              <a:rPr lang="en-US" altLang="en-US"/>
              <a:t>Process Concept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5BC2660-DB43-4B14-9B92-BA63831C0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638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Batch system – </a:t>
            </a:r>
            <a:r>
              <a:rPr lang="en-US" altLang="en-US" b="1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Time-shared systems – </a:t>
            </a:r>
            <a:r>
              <a:rPr lang="en-US" altLang="en-US" b="1">
                <a:solidFill>
                  <a:srgbClr val="3366FF"/>
                </a:solidFill>
              </a:rPr>
              <a:t>user programs </a:t>
            </a:r>
            <a:r>
              <a:rPr lang="en-US" altLang="en-US"/>
              <a:t>or </a:t>
            </a:r>
            <a:r>
              <a:rPr lang="en-US" altLang="en-US" b="1">
                <a:solidFill>
                  <a:srgbClr val="3366FF"/>
                </a:solidFill>
              </a:rPr>
              <a:t>tasks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Textbook uses the terms </a:t>
            </a:r>
            <a:r>
              <a:rPr lang="en-US" altLang="en-US" b="1" i="1"/>
              <a:t>job</a:t>
            </a:r>
            <a:r>
              <a:rPr lang="en-US" altLang="en-US"/>
              <a:t> and </a:t>
            </a:r>
            <a:r>
              <a:rPr lang="en-US" altLang="en-US" b="1" i="1"/>
              <a:t>process</a:t>
            </a:r>
            <a:r>
              <a:rPr lang="en-US" altLang="en-US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Process</a:t>
            </a:r>
            <a:r>
              <a:rPr lang="en-US" altLang="en-US"/>
              <a:t> – a program in execution; process execution must progress in sequential fashion</a:t>
            </a:r>
          </a:p>
          <a:p>
            <a:r>
              <a:rPr lang="en-US" altLang="en-US"/>
              <a:t>Multiple parts</a:t>
            </a:r>
          </a:p>
          <a:p>
            <a:pPr lvl="1"/>
            <a:r>
              <a:rPr lang="en-US" altLang="en-US"/>
              <a:t>The program code, also called </a:t>
            </a:r>
            <a:r>
              <a:rPr lang="en-US" altLang="en-US" b="1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altLang="en-US"/>
              <a:t>Current activity including</a:t>
            </a:r>
            <a:r>
              <a:rPr lang="en-US" altLang="en-US" b="1">
                <a:solidFill>
                  <a:srgbClr val="3366FF"/>
                </a:solidFill>
              </a:rPr>
              <a:t> program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counter</a:t>
            </a:r>
            <a:r>
              <a:rPr lang="en-US" altLang="en-US"/>
              <a:t>, processor registers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Stack</a:t>
            </a:r>
            <a:r>
              <a:rPr lang="en-US" altLang="en-US" b="1"/>
              <a:t> </a:t>
            </a:r>
            <a:r>
              <a:rPr lang="en-US" altLang="en-US"/>
              <a:t>containing temporary data</a:t>
            </a:r>
          </a:p>
          <a:p>
            <a:pPr lvl="2"/>
            <a:r>
              <a:rPr lang="en-US" altLang="en-US"/>
              <a:t>Function parameters, return addresses, local variables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Data section</a:t>
            </a:r>
            <a:r>
              <a:rPr lang="en-US" altLang="en-US" b="1"/>
              <a:t> </a:t>
            </a:r>
            <a:r>
              <a:rPr lang="en-US" altLang="en-US"/>
              <a:t>containing global variables</a:t>
            </a:r>
          </a:p>
          <a:p>
            <a:pPr lvl="1"/>
            <a:r>
              <a:rPr lang="en-US" altLang="en-US" b="1">
                <a:solidFill>
                  <a:srgbClr val="3366FF"/>
                </a:solidFill>
              </a:rPr>
              <a:t>Heap</a:t>
            </a:r>
            <a:r>
              <a:rPr lang="en-US" altLang="en-US" b="1"/>
              <a:t> </a:t>
            </a:r>
            <a:r>
              <a:rPr lang="en-US" altLang="en-US"/>
              <a:t>containing memory dynamically allocated during run time</a:t>
            </a:r>
          </a:p>
          <a:p>
            <a:r>
              <a:rPr lang="en-US" altLang="en-US"/>
              <a:t>Program is </a:t>
            </a:r>
            <a:r>
              <a:rPr lang="en-US" altLang="en-US" b="1" i="1"/>
              <a:t>passive</a:t>
            </a:r>
            <a:r>
              <a:rPr lang="en-US" altLang="en-US"/>
              <a:t> entity stored on disk (</a:t>
            </a:r>
            <a:r>
              <a:rPr lang="en-US" altLang="en-US" b="1">
                <a:solidFill>
                  <a:srgbClr val="3366FF"/>
                </a:solidFill>
              </a:rPr>
              <a:t>executable file</a:t>
            </a:r>
            <a:r>
              <a:rPr lang="en-US" altLang="en-US"/>
              <a:t>), process is </a:t>
            </a:r>
            <a:r>
              <a:rPr lang="en-US" altLang="en-US" b="1" i="1"/>
              <a:t>active </a:t>
            </a:r>
          </a:p>
          <a:p>
            <a:pPr lvl="1"/>
            <a:r>
              <a:rPr lang="en-US" altLang="en-US"/>
              <a:t>Program becomes process when executable file loaded into memory</a:t>
            </a:r>
          </a:p>
          <a:p>
            <a:r>
              <a:rPr lang="en-US" altLang="en-US"/>
              <a:t>Execution of program started via GUI mouse clicks, command line entry of its name, etc</a:t>
            </a:r>
          </a:p>
          <a:p>
            <a:r>
              <a:rPr lang="en-US" altLang="en-US"/>
              <a:t>One program can be several processes</a:t>
            </a:r>
          </a:p>
          <a:p>
            <a:pPr lvl="1"/>
            <a:r>
              <a:rPr lang="en-US" altLang="en-US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DF35C3F-818E-42BE-8748-B9AD043D6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Synchronization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43D8374-647A-4799-B24A-0C8D34DAC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04575" cy="6040438"/>
          </a:xfrm>
        </p:spPr>
        <p:txBody>
          <a:bodyPr/>
          <a:lstStyle/>
          <a:p>
            <a:pPr marL="542925" indent="-542925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Message passing may be either blocking or non-blocking</a:t>
            </a:r>
          </a:p>
          <a:p>
            <a:pPr marL="542925" indent="-542925"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42925" indent="-542925">
              <a:buFont typeface="Monotype Sorts" charset="0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Blocking</a:t>
            </a:r>
            <a:r>
              <a:rPr lang="en-US" dirty="0">
                <a:ea typeface="ＭＳ Ｐゴシック" charset="0"/>
                <a:cs typeface="ＭＳ Ｐゴシック" charset="0"/>
              </a:rPr>
              <a:t> is considered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synchronous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r>
              <a:rPr lang="en-US" b="1" dirty="0">
                <a:ea typeface="ＭＳ Ｐゴシック" charset="0"/>
              </a:rPr>
              <a:t>Blocking send </a:t>
            </a:r>
            <a:r>
              <a:rPr lang="en-US" dirty="0">
                <a:ea typeface="ＭＳ Ｐゴシック" charset="0"/>
              </a:rPr>
              <a:t>has the sender block until the message is received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r>
              <a:rPr lang="en-US" b="1" dirty="0">
                <a:ea typeface="ＭＳ Ｐゴシック" charset="0"/>
              </a:rPr>
              <a:t>Blocking receive </a:t>
            </a:r>
            <a:r>
              <a:rPr lang="en-US" dirty="0">
                <a:ea typeface="ＭＳ Ｐゴシック" charset="0"/>
              </a:rPr>
              <a:t>has the receiver block until a message is available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marL="542925" indent="-542925">
              <a:buFont typeface="Monotype Sorts" charset="0"/>
              <a:buChar char="n"/>
              <a:defRPr/>
            </a:pP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Non-blocking</a:t>
            </a:r>
            <a:r>
              <a:rPr lang="en-US" dirty="0">
                <a:ea typeface="ＭＳ Ｐゴシック" charset="0"/>
                <a:cs typeface="ＭＳ Ｐゴシック" charset="0"/>
              </a:rPr>
              <a:t> is considered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asynchronous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r>
              <a:rPr lang="en-US" b="1" dirty="0">
                <a:ea typeface="ＭＳ Ｐゴシック" charset="0"/>
              </a:rPr>
              <a:t>Non-blocking </a:t>
            </a:r>
            <a:r>
              <a:rPr lang="en-US" dirty="0">
                <a:ea typeface="ＭＳ Ｐゴシック" charset="0"/>
              </a:rPr>
              <a:t>send has the sender send the message and continue</a:t>
            </a:r>
          </a:p>
          <a:p>
            <a:pPr marL="1141413" lvl="1" indent="-488950">
              <a:buFont typeface="Monotype Sorts" charset="0"/>
              <a:buChar char="l"/>
              <a:defRPr/>
            </a:pPr>
            <a:r>
              <a:rPr lang="en-US" b="1" dirty="0">
                <a:ea typeface="ＭＳ Ｐゴシック" charset="0"/>
              </a:rPr>
              <a:t>Non-blocking </a:t>
            </a:r>
            <a:r>
              <a:rPr lang="en-US" dirty="0">
                <a:ea typeface="ＭＳ Ｐゴシック" charset="0"/>
              </a:rPr>
              <a:t>receive has the receiver receive a valid message or null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dirty="0">
                <a:latin typeface="Courier New"/>
                <a:ea typeface="ＭＳ Ｐゴシック" charset="-128"/>
                <a:cs typeface="Courier New"/>
              </a:rPr>
              <a:t>}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D8BA95F-215D-4A3B-8F37-DCD16FDDB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Synchronization (Cont.)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E696C481-31FD-47B5-BBAE-DF1C4768A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04575" cy="6040438"/>
          </a:xfrm>
        </p:spPr>
        <p:txBody>
          <a:bodyPr/>
          <a:lstStyle/>
          <a:p>
            <a:pPr marL="569913"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Different combinations possible</a:t>
            </a:r>
          </a:p>
          <a:p>
            <a:pPr marL="1141413"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If both send and receive are blocking, we have a 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Producer-consumer becomes trivial</a:t>
            </a:r>
            <a:br>
              <a:rPr lang="en-US" dirty="0">
                <a:ea typeface="ＭＳ Ｐゴシック" charset="0"/>
              </a:rPr>
            </a:br>
            <a:endParaRPr lang="en-US" dirty="0">
              <a:ea typeface="ＭＳ Ｐゴシック" charset="0"/>
            </a:endParaRPr>
          </a:p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message next produced;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while (true) </a:t>
            </a:r>
            <a:r>
              <a:rPr lang="en-US" dirty="0">
                <a:latin typeface="Courier New"/>
                <a:ea typeface="ＭＳ Ｐゴシック" charset="-128"/>
                <a:cs typeface="Courier New"/>
              </a:rPr>
              <a:t>{</a:t>
            </a:r>
            <a:br>
              <a:rPr lang="en-US" dirty="0">
                <a:latin typeface="Courier New"/>
                <a:ea typeface="ＭＳ Ｐゴシック" charset="-128"/>
                <a:cs typeface="Courier New"/>
              </a:rPr>
            </a:br>
            <a:r>
              <a:rPr lang="en-US" dirty="0">
                <a:latin typeface="Courier New"/>
                <a:ea typeface="ＭＳ Ｐゴシック" charset="-128"/>
                <a:cs typeface="Courier New"/>
              </a:rPr>
              <a:t>    </a:t>
            </a: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/* produce an item in next produced */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   send(next produced); 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sz="2400" dirty="0">
                <a:latin typeface="Courier New"/>
                <a:ea typeface="ＭＳ Ｐゴシック" charset="-128"/>
                <a:cs typeface="Courier New"/>
              </a:rPr>
              <a:t>} </a:t>
            </a:r>
          </a:p>
        </p:txBody>
      </p:sp>
      <p:sp>
        <p:nvSpPr>
          <p:cNvPr id="44036" name="TextBox 1">
            <a:extLst>
              <a:ext uri="{FF2B5EF4-FFF2-40B4-BE49-F238E27FC236}">
                <a16:creationId xmlns:a16="http://schemas.microsoft.com/office/drawing/2014/main" id="{7C4EAE2F-2D72-49CA-B372-96D9EA74F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38" y="5518150"/>
            <a:ext cx="103028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message next consumed;</a:t>
            </a:r>
          </a:p>
          <a:p>
            <a:r>
              <a:rPr kumimoji="1"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while (true) {</a:t>
            </a:r>
          </a:p>
          <a:p>
            <a:r>
              <a:rPr kumimoji="1"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receive(next consumed);</a:t>
            </a:r>
          </a:p>
          <a:p>
            <a:r>
              <a:rPr kumimoji="1"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kumimoji="1"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/* consume the item in next consumed */</a:t>
            </a:r>
          </a:p>
          <a:p>
            <a:r>
              <a:rPr kumimoji="1"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C7909D9-203C-43E7-9A1F-2D433C193B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Buffering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AB62B4C-3AFB-42B9-9CF4-D4BE7075D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290300" cy="6040438"/>
          </a:xfrm>
        </p:spPr>
        <p:txBody>
          <a:bodyPr/>
          <a:lstStyle/>
          <a:p>
            <a:r>
              <a:rPr lang="en-US" altLang="en-US"/>
              <a:t>Queue of messages attached to the link; implemented in one of three ways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1.</a:t>
            </a:r>
            <a:r>
              <a:rPr lang="en-US" altLang="en-US"/>
              <a:t>	Zero capacity – 0 messages</a:t>
            </a:r>
            <a:br>
              <a:rPr lang="en-US" altLang="en-US"/>
            </a:br>
            <a:r>
              <a:rPr lang="en-US" altLang="en-US"/>
              <a:t>Sender must wait for receiver (rendezvous)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2.</a:t>
            </a:r>
            <a:r>
              <a:rPr lang="en-US" altLang="en-US"/>
              <a:t>	Bounded capacity – finite length of </a:t>
            </a:r>
            <a:r>
              <a:rPr lang="en-US" altLang="en-US" i="1"/>
              <a:t>n</a:t>
            </a:r>
            <a:r>
              <a:rPr lang="en-US" altLang="en-US"/>
              <a:t> messages</a:t>
            </a:r>
            <a:br>
              <a:rPr lang="en-US" altLang="en-US"/>
            </a:br>
            <a:r>
              <a:rPr lang="en-US" altLang="en-US"/>
              <a:t>Sender must wait if link full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>
                <a:solidFill>
                  <a:srgbClr val="CC6600"/>
                </a:solidFill>
              </a:rPr>
              <a:t>3.</a:t>
            </a:r>
            <a:r>
              <a:rPr lang="en-US" altLang="en-US"/>
              <a:t>	Unbounded capacity – infinite length </a:t>
            </a:r>
            <a:br>
              <a:rPr lang="en-US" altLang="en-US"/>
            </a:br>
            <a:r>
              <a:rPr lang="en-US" altLang="en-US"/>
              <a:t>Sender never waits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39875A90-42B6-4A4D-8AA7-156DF601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altLang="en-US"/>
              <a:t>Examples of IPC Systems - POSIX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09008B1F-9D4F-4F4D-BEFB-AD519B5B2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366500" cy="604043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Process first creates shared memory segment</a:t>
            </a:r>
            <a:br>
              <a:rPr lang="en-US" dirty="0">
                <a:ea typeface="ＭＳ Ｐゴシック" charset="0"/>
              </a:rPr>
            </a:b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shm_open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(name, O CREAT | O RDRW, 0666);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Also used to open an existing segment to share it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Set the size of the object</a:t>
            </a:r>
          </a:p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-128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Now the process could write to the shared memory</a:t>
            </a:r>
          </a:p>
          <a:p>
            <a:pPr lvl="1"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BA0884D3-9047-45B2-99B3-3F94D59C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altLang="en-US"/>
              <a:t>IPC POSIX Producer</a:t>
            </a:r>
          </a:p>
        </p:txBody>
      </p:sp>
      <p:pic>
        <p:nvPicPr>
          <p:cNvPr id="47107" name="Picture 2" descr="Screen Shot 2012-12-04 at 12.49.51 PM.png">
            <a:extLst>
              <a:ext uri="{FF2B5EF4-FFF2-40B4-BE49-F238E27FC236}">
                <a16:creationId xmlns:a16="http://schemas.microsoft.com/office/drawing/2014/main" id="{51F7BFD3-33EE-4D3B-BDBA-19A03B38E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330325"/>
            <a:ext cx="6105525" cy="757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60E2C63-9494-4A81-860B-93C6B7C4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/>
          <a:lstStyle/>
          <a:p>
            <a:r>
              <a:rPr lang="en-US" altLang="en-US"/>
              <a:t>IPC POSIX Consumer</a:t>
            </a:r>
          </a:p>
        </p:txBody>
      </p:sp>
      <p:pic>
        <p:nvPicPr>
          <p:cNvPr id="48131" name="Picture 1" descr="Screen Shot 2012-12-04 at 12.49.59 PM.png">
            <a:extLst>
              <a:ext uri="{FF2B5EF4-FFF2-40B4-BE49-F238E27FC236}">
                <a16:creationId xmlns:a16="http://schemas.microsoft.com/office/drawing/2014/main" id="{0B170958-3F45-4E05-9DBA-1926627CFB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650" y="1401763"/>
            <a:ext cx="7432675" cy="71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BF6C6501-F2BF-4854-ADC7-33E70BA5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/>
          <a:lstStyle/>
          <a:p>
            <a:r>
              <a:rPr lang="en-US" altLang="en-US"/>
              <a:t>Examples of IPC Systems - Mach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7E60D47D-38C5-409B-801C-8A539492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Mach communication is message based</a:t>
            </a:r>
          </a:p>
          <a:p>
            <a:pPr lvl="1"/>
            <a:r>
              <a:rPr lang="en-US" altLang="en-US"/>
              <a:t>Even system calls are messages</a:t>
            </a:r>
          </a:p>
          <a:p>
            <a:pPr lvl="1"/>
            <a:r>
              <a:rPr lang="en-US" altLang="en-US"/>
              <a:t>Each task gets two mailboxes at creation- Kernel and Notify</a:t>
            </a:r>
          </a:p>
          <a:p>
            <a:pPr lvl="1"/>
            <a:r>
              <a:rPr lang="en-US" altLang="en-US"/>
              <a:t>Only three system calls needed for message transfer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msg_send(), msg_receive(), msg_rpc()</a:t>
            </a:r>
          </a:p>
          <a:p>
            <a:pPr lvl="1"/>
            <a:r>
              <a:rPr lang="en-US" altLang="en-US"/>
              <a:t>Mailboxes needed for commuication, created via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	port_allocate()</a:t>
            </a:r>
          </a:p>
          <a:p>
            <a:pPr lvl="1"/>
            <a:r>
              <a:rPr lang="en-US" altLang="en-US"/>
              <a:t>Send and receive are flexible, for example four options if mailbox full:</a:t>
            </a:r>
          </a:p>
          <a:p>
            <a:pPr lvl="2"/>
            <a:r>
              <a:rPr lang="en-US" altLang="en-US"/>
              <a:t>Wait indefinitely</a:t>
            </a:r>
          </a:p>
          <a:p>
            <a:pPr lvl="2"/>
            <a:r>
              <a:rPr lang="en-US" altLang="en-US"/>
              <a:t>Wait at most n milliseconds</a:t>
            </a:r>
          </a:p>
          <a:p>
            <a:pPr lvl="2"/>
            <a:r>
              <a:rPr lang="en-US" altLang="en-US"/>
              <a:t>Return immediately</a:t>
            </a:r>
          </a:p>
          <a:p>
            <a:pPr lvl="2"/>
            <a:r>
              <a:rPr lang="en-US" altLang="en-US"/>
              <a:t>Temporarily cache a message</a:t>
            </a:r>
          </a:p>
          <a:p>
            <a:pPr lvl="1"/>
            <a:endParaRPr lang="en-US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63A27760-6AD7-4158-9244-C00728653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650" y="369888"/>
            <a:ext cx="12344400" cy="768350"/>
          </a:xfrm>
        </p:spPr>
        <p:txBody>
          <a:bodyPr/>
          <a:lstStyle/>
          <a:p>
            <a:r>
              <a:rPr lang="en-US" altLang="en-US" sz="4000"/>
              <a:t>Examples of IPC Systems – Windows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7ED60755-9C89-458D-85A3-3DCEB2DA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altLang="en-US"/>
              <a:t>Message-passing centric via </a:t>
            </a:r>
            <a:r>
              <a:rPr lang="en-US" altLang="en-US" b="1">
                <a:solidFill>
                  <a:srgbClr val="0000FF"/>
                </a:solidFill>
              </a:rPr>
              <a:t>advanced local procedure call </a:t>
            </a:r>
            <a:r>
              <a:rPr lang="en-US" altLang="en-US" b="1">
                <a:solidFill>
                  <a:srgbClr val="000000"/>
                </a:solidFill>
              </a:rPr>
              <a:t>(</a:t>
            </a:r>
            <a:r>
              <a:rPr lang="en-US" altLang="en-US" b="1">
                <a:solidFill>
                  <a:srgbClr val="0000FF"/>
                </a:solidFill>
              </a:rPr>
              <a:t>LPC</a:t>
            </a:r>
            <a:r>
              <a:rPr lang="en-US" altLang="en-US" b="1">
                <a:solidFill>
                  <a:srgbClr val="000000"/>
                </a:solidFill>
              </a:rPr>
              <a:t>)</a:t>
            </a:r>
            <a:r>
              <a:rPr lang="en-US" altLang="en-US"/>
              <a:t> facility</a:t>
            </a:r>
          </a:p>
          <a:p>
            <a:pPr lvl="1"/>
            <a:r>
              <a:rPr lang="en-US" altLang="en-US"/>
              <a:t>Only works between processes on the same system</a:t>
            </a:r>
          </a:p>
          <a:p>
            <a:pPr lvl="1"/>
            <a:r>
              <a:rPr lang="en-US" altLang="en-US"/>
              <a:t>Uses ports (like mailboxes) to establish and maintain communication channels</a:t>
            </a:r>
          </a:p>
          <a:p>
            <a:pPr lvl="1"/>
            <a:r>
              <a:rPr lang="en-US" altLang="en-US"/>
              <a:t>Communication works as follows:</a:t>
            </a:r>
          </a:p>
          <a:p>
            <a:pPr lvl="2"/>
            <a:r>
              <a:rPr lang="en-US" altLang="en-US"/>
              <a:t>The client opens a handle to the subsystem</a:t>
            </a:r>
            <a:r>
              <a:rPr lang="ja-JP" altLang="en-US"/>
              <a:t>’</a:t>
            </a:r>
            <a:r>
              <a:rPr lang="en-US" altLang="ja-JP"/>
              <a:t>s </a:t>
            </a:r>
            <a:r>
              <a:rPr lang="en-US" altLang="ja-JP" b="1">
                <a:solidFill>
                  <a:srgbClr val="0000FF"/>
                </a:solidFill>
              </a:rPr>
              <a:t>connection port</a:t>
            </a:r>
            <a:r>
              <a:rPr lang="en-US" altLang="ja-JP"/>
              <a:t> object.</a:t>
            </a:r>
          </a:p>
          <a:p>
            <a:pPr lvl="2"/>
            <a:r>
              <a:rPr lang="en-US" altLang="en-US"/>
              <a:t>The client sends a connection request.</a:t>
            </a:r>
          </a:p>
          <a:p>
            <a:pPr lvl="2"/>
            <a:r>
              <a:rPr lang="en-US" altLang="en-US"/>
              <a:t>The server creates two private </a:t>
            </a:r>
            <a:r>
              <a:rPr lang="en-US" altLang="en-US" b="1">
                <a:solidFill>
                  <a:srgbClr val="0000FF"/>
                </a:solidFill>
              </a:rPr>
              <a:t>communication ports </a:t>
            </a:r>
            <a:r>
              <a:rPr lang="en-US" altLang="en-US"/>
              <a:t>and returns the handle to one of them to the client.</a:t>
            </a:r>
          </a:p>
          <a:p>
            <a:pPr lvl="2"/>
            <a:r>
              <a:rPr lang="en-US" altLang="en-US"/>
              <a:t>The client and server use the corresponding port handle to send messages or callbacks and to listen for replies.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FD08CD3F-EFC8-4F95-9C78-AB4380623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463" y="369888"/>
            <a:ext cx="12344400" cy="768350"/>
          </a:xfrm>
        </p:spPr>
        <p:txBody>
          <a:bodyPr/>
          <a:lstStyle/>
          <a:p>
            <a:r>
              <a:rPr lang="en-US" altLang="en-US"/>
              <a:t>Local Procedure Calls in Windows XP</a:t>
            </a:r>
          </a:p>
        </p:txBody>
      </p:sp>
      <p:pic>
        <p:nvPicPr>
          <p:cNvPr id="51203" name="Picture 4" descr="3">
            <a:extLst>
              <a:ext uri="{FF2B5EF4-FFF2-40B4-BE49-F238E27FC236}">
                <a16:creationId xmlns:a16="http://schemas.microsoft.com/office/drawing/2014/main" id="{75A55046-4EE1-49F0-9248-41AF55C89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100" y="2441575"/>
            <a:ext cx="9850438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48B8711-87DF-4348-99A0-C95CA7AD9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8100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 sz="4000"/>
              <a:t>Communications in Client-Server Systems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A5EF5B4-4173-4996-AF76-64E034F71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Sockets</a:t>
            </a:r>
          </a:p>
          <a:p>
            <a:endParaRPr lang="en-US" altLang="en-US"/>
          </a:p>
          <a:p>
            <a:r>
              <a:rPr lang="en-US" altLang="en-US"/>
              <a:t>Remote Procedure Calls</a:t>
            </a:r>
          </a:p>
          <a:p>
            <a:endParaRPr lang="en-US" altLang="en-US"/>
          </a:p>
          <a:p>
            <a:r>
              <a:rPr lang="en-US" altLang="en-US"/>
              <a:t>Pipes</a:t>
            </a:r>
          </a:p>
          <a:p>
            <a:endParaRPr lang="en-US" altLang="en-US"/>
          </a:p>
          <a:p>
            <a:r>
              <a:rPr lang="en-US" altLang="en-US"/>
              <a:t>Remote Method Invocation (Java)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D039FCE-3054-4489-93A2-2DB99DB06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in Memory</a:t>
            </a: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0100F871-65CA-4B5F-9D49-745D42D0B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903413"/>
            <a:ext cx="4367212" cy="61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F08FF45F-9244-44B8-B3F0-539983A39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9ED8626-9A52-40F1-A812-02F554E68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0466388" cy="6040438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b="1">
                <a:solidFill>
                  <a:srgbClr val="0000FF"/>
                </a:solidFill>
              </a:rPr>
              <a:t>socket </a:t>
            </a:r>
            <a:r>
              <a:rPr lang="en-US" altLang="en-US"/>
              <a:t>is defined as an endpoint for communication</a:t>
            </a:r>
          </a:p>
          <a:p>
            <a:endParaRPr lang="en-US" altLang="en-US"/>
          </a:p>
          <a:p>
            <a:r>
              <a:rPr lang="en-US" altLang="en-US"/>
              <a:t>Concatenation of IP address and </a:t>
            </a:r>
            <a:r>
              <a:rPr lang="en-US" altLang="en-US" b="1">
                <a:solidFill>
                  <a:srgbClr val="0000FF"/>
                </a:solidFill>
              </a:rPr>
              <a:t>port</a:t>
            </a:r>
            <a:r>
              <a:rPr lang="en-US" altLang="en-US"/>
              <a:t> – a number included at start of message packet to differentiate network services on a host</a:t>
            </a:r>
          </a:p>
          <a:p>
            <a:endParaRPr lang="en-US" altLang="en-US"/>
          </a:p>
          <a:p>
            <a:r>
              <a:rPr lang="en-US" altLang="en-US"/>
              <a:t>The socket </a:t>
            </a:r>
            <a:r>
              <a:rPr lang="en-US" altLang="en-US" b="1"/>
              <a:t>161.25.19.8:1625</a:t>
            </a:r>
            <a:r>
              <a:rPr lang="en-US" altLang="en-US"/>
              <a:t> refers to port </a:t>
            </a:r>
            <a:r>
              <a:rPr lang="en-US" altLang="en-US" b="1"/>
              <a:t>1625</a:t>
            </a:r>
            <a:r>
              <a:rPr lang="en-US" altLang="en-US"/>
              <a:t> on host </a:t>
            </a:r>
            <a:r>
              <a:rPr lang="en-US" altLang="en-US" b="1"/>
              <a:t>161.25.19.8</a:t>
            </a:r>
          </a:p>
          <a:p>
            <a:endParaRPr lang="en-US" altLang="en-US" b="1"/>
          </a:p>
          <a:p>
            <a:r>
              <a:rPr lang="en-US" altLang="en-US"/>
              <a:t>Communication consists between a pair of sockets</a:t>
            </a:r>
          </a:p>
          <a:p>
            <a:endParaRPr lang="en-US" altLang="en-US"/>
          </a:p>
          <a:p>
            <a:r>
              <a:rPr lang="en-US" altLang="en-US"/>
              <a:t>All ports below 1024 are </a:t>
            </a:r>
            <a:r>
              <a:rPr lang="en-US" altLang="en-US" b="1" i="1"/>
              <a:t>well known</a:t>
            </a:r>
            <a:r>
              <a:rPr lang="en-US" altLang="en-US"/>
              <a:t>, used for standard services</a:t>
            </a:r>
          </a:p>
          <a:p>
            <a:endParaRPr lang="en-US" altLang="en-US"/>
          </a:p>
          <a:p>
            <a:r>
              <a:rPr lang="en-US" altLang="en-US"/>
              <a:t>Special IP address 127.0.0.1 (</a:t>
            </a:r>
            <a:r>
              <a:rPr lang="en-US" altLang="en-US" b="1">
                <a:solidFill>
                  <a:srgbClr val="0000FF"/>
                </a:solidFill>
              </a:rPr>
              <a:t>loopback</a:t>
            </a:r>
            <a:r>
              <a:rPr lang="en-US" altLang="en-US"/>
              <a:t>) to refer to system on which process is running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38662F6F-CDC0-4DDB-950F-31B954E43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 Communication</a:t>
            </a:r>
          </a:p>
        </p:txBody>
      </p:sp>
      <p:pic>
        <p:nvPicPr>
          <p:cNvPr id="54275" name="Picture 7">
            <a:extLst>
              <a:ext uri="{FF2B5EF4-FFF2-40B4-BE49-F238E27FC236}">
                <a16:creationId xmlns:a16="http://schemas.microsoft.com/office/drawing/2014/main" id="{95F6A226-C513-4333-B6DB-D000E482A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989138"/>
            <a:ext cx="9705975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691FABF-C96B-4787-A1AC-633092F5B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Sockets in Java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00AFC2E-35DF-49FF-A81D-1D44ED07A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5129213" cy="6040438"/>
          </a:xfrm>
        </p:spPr>
        <p:txBody>
          <a:bodyPr/>
          <a:lstStyle/>
          <a:p>
            <a:r>
              <a:rPr lang="en-US" altLang="en-US"/>
              <a:t>Three types of sockets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Connection-oriented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TCP</a:t>
            </a:r>
            <a:r>
              <a:rPr lang="en-US" altLang="en-US"/>
              <a:t>)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Connectionless</a:t>
            </a:r>
            <a:r>
              <a:rPr lang="en-US" altLang="en-US"/>
              <a:t> (</a:t>
            </a:r>
            <a:r>
              <a:rPr lang="en-US" altLang="en-US" b="1">
                <a:solidFill>
                  <a:srgbClr val="0000FF"/>
                </a:solidFill>
              </a:rPr>
              <a:t>UDP</a:t>
            </a:r>
            <a:r>
              <a:rPr lang="en-US" altLang="en-US"/>
              <a:t>)</a:t>
            </a:r>
          </a:p>
          <a:p>
            <a:pPr lvl="1"/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MulticastSocket</a:t>
            </a:r>
            <a:r>
              <a:rPr lang="en-US" altLang="en-US"/>
              <a:t> class– data can be sent to multiple recipients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Consider this “Date” server:</a:t>
            </a:r>
          </a:p>
          <a:p>
            <a:pPr lvl="1"/>
            <a:endParaRPr lang="en-US" altLang="en-US"/>
          </a:p>
          <a:p>
            <a:endParaRPr lang="en-US" altLang="en-US"/>
          </a:p>
        </p:txBody>
      </p:sp>
      <p:pic>
        <p:nvPicPr>
          <p:cNvPr id="55300" name="Picture 1" descr="Screen Shot 2012-12-04 at 1.11.28 PM.png">
            <a:extLst>
              <a:ext uri="{FF2B5EF4-FFF2-40B4-BE49-F238E27FC236}">
                <a16:creationId xmlns:a16="http://schemas.microsoft.com/office/drawing/2014/main" id="{B88F527F-7AD8-4575-9A9A-04FF100B4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1500188"/>
            <a:ext cx="7450137" cy="679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DD91AB5-7F9E-456F-9DBC-FB2B2362D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Remote Procedure Calls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A9DAADF7-4C7F-46A0-99D9-0A7D5B8A5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410950" cy="6040438"/>
          </a:xfrm>
        </p:spPr>
        <p:txBody>
          <a:bodyPr/>
          <a:lstStyle/>
          <a:p>
            <a:r>
              <a:rPr lang="en-US" altLang="en-US"/>
              <a:t>Remote procedure call (RPC) abstracts procedure calls between processes on networked systems</a:t>
            </a:r>
          </a:p>
          <a:p>
            <a:pPr lvl="1"/>
            <a:r>
              <a:rPr lang="en-US" altLang="en-US"/>
              <a:t>Again uses ports for service differentiation</a:t>
            </a:r>
          </a:p>
          <a:p>
            <a:r>
              <a:rPr lang="en-US" altLang="en-US" b="1">
                <a:solidFill>
                  <a:srgbClr val="0000FF"/>
                </a:solidFill>
              </a:rPr>
              <a:t>Stubs</a:t>
            </a:r>
            <a:r>
              <a:rPr lang="en-US" altLang="en-US"/>
              <a:t> – client-side proxy for the actual procedure on the server</a:t>
            </a:r>
          </a:p>
          <a:p>
            <a:r>
              <a:rPr lang="en-US" altLang="en-US"/>
              <a:t>The client-side stub locates the server and </a:t>
            </a:r>
            <a:r>
              <a:rPr lang="en-US" altLang="en-US" b="1">
                <a:solidFill>
                  <a:srgbClr val="0000FF"/>
                </a:solidFill>
              </a:rPr>
              <a:t>marshalls</a:t>
            </a:r>
            <a:r>
              <a:rPr lang="en-US" altLang="en-US"/>
              <a:t> the parameters</a:t>
            </a:r>
          </a:p>
          <a:p>
            <a:r>
              <a:rPr lang="en-US" altLang="en-US"/>
              <a:t>The server-side stub receives this message, unpacks the marshalled parameters, and performs the procedure on the server</a:t>
            </a:r>
          </a:p>
          <a:p>
            <a:r>
              <a:rPr lang="en-US" altLang="en-US"/>
              <a:t>On Windows, stub code compile from specification written in </a:t>
            </a:r>
            <a:r>
              <a:rPr lang="en-US" altLang="en-US" b="1">
                <a:solidFill>
                  <a:srgbClr val="0000FF"/>
                </a:solidFill>
              </a:rPr>
              <a:t>Microsoft Interface Definition Language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MIDL</a:t>
            </a:r>
            <a:r>
              <a:rPr lang="en-US" altLang="en-US"/>
              <a:t>)</a:t>
            </a:r>
          </a:p>
          <a:p>
            <a:r>
              <a:rPr lang="en-US" altLang="en-US"/>
              <a:t>Data representation handled via </a:t>
            </a:r>
            <a:r>
              <a:rPr lang="en-US" altLang="en-US" b="1">
                <a:solidFill>
                  <a:srgbClr val="0000FF"/>
                </a:solidFill>
              </a:rPr>
              <a:t>External Data Representation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0000FF"/>
                </a:solidFill>
              </a:rPr>
              <a:t>XDL</a:t>
            </a:r>
            <a:r>
              <a:rPr lang="en-US" altLang="en-US"/>
              <a:t>) format to account for different architectures</a:t>
            </a:r>
          </a:p>
          <a:p>
            <a:pPr lvl="1"/>
            <a:r>
              <a:rPr lang="en-US" altLang="en-US" b="1">
                <a:solidFill>
                  <a:srgbClr val="0000FF"/>
                </a:solidFill>
              </a:rPr>
              <a:t>Big-endian </a:t>
            </a:r>
            <a:r>
              <a:rPr lang="en-US" altLang="en-US"/>
              <a:t>and </a:t>
            </a:r>
            <a:r>
              <a:rPr lang="en-US" altLang="en-US" b="1">
                <a:solidFill>
                  <a:srgbClr val="0000FF"/>
                </a:solidFill>
              </a:rPr>
              <a:t>little-endian</a:t>
            </a:r>
          </a:p>
          <a:p>
            <a:r>
              <a:rPr lang="en-US" altLang="en-US"/>
              <a:t>Remote communication has more failure scenarios than local</a:t>
            </a:r>
          </a:p>
          <a:p>
            <a:pPr lvl="1"/>
            <a:r>
              <a:rPr lang="en-US" altLang="en-US"/>
              <a:t>Messages can be delivered </a:t>
            </a:r>
            <a:r>
              <a:rPr lang="en-US" altLang="en-US" b="1" i="1"/>
              <a:t>exactly once </a:t>
            </a:r>
            <a:r>
              <a:rPr lang="en-US" altLang="en-US"/>
              <a:t>rather than </a:t>
            </a:r>
            <a:r>
              <a:rPr lang="en-US" altLang="en-US" b="1" i="1"/>
              <a:t>at most once</a:t>
            </a:r>
          </a:p>
          <a:p>
            <a:r>
              <a:rPr lang="en-US" altLang="en-US"/>
              <a:t>OS typically provides a rendezvous (or </a:t>
            </a:r>
            <a:r>
              <a:rPr lang="en-US" altLang="en-US" b="1">
                <a:solidFill>
                  <a:srgbClr val="0000FF"/>
                </a:solidFill>
              </a:rPr>
              <a:t>matchmaker</a:t>
            </a:r>
            <a:r>
              <a:rPr lang="en-US" altLang="en-US"/>
              <a:t>) service to connect client and server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E9BD3C3-C93C-46F0-AD49-115F82530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Execution of RPC</a:t>
            </a:r>
          </a:p>
        </p:txBody>
      </p:sp>
      <p:pic>
        <p:nvPicPr>
          <p:cNvPr id="57347" name="Picture 6" descr="3">
            <a:extLst>
              <a:ext uri="{FF2B5EF4-FFF2-40B4-BE49-F238E27FC236}">
                <a16:creationId xmlns:a16="http://schemas.microsoft.com/office/drawing/2014/main" id="{66F1A1E2-B03C-404E-AAF0-545BC678C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354138"/>
            <a:ext cx="6630987" cy="709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450A7B1-E451-4B85-BDE2-5262051BC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Pipes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E7ADC02-845E-4A90-91DB-94F683888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altLang="en-US"/>
              <a:t>Acts as a conduit allowing two processes to communicate</a:t>
            </a:r>
          </a:p>
          <a:p>
            <a:endParaRPr lang="en-US" altLang="en-US"/>
          </a:p>
          <a:p>
            <a:r>
              <a:rPr lang="en-US" altLang="en-US" b="1"/>
              <a:t>Issues</a:t>
            </a:r>
          </a:p>
          <a:p>
            <a:pPr lvl="1"/>
            <a:r>
              <a:rPr lang="en-US" altLang="en-US"/>
              <a:t>Is communication unidirectional or bidirectional?</a:t>
            </a:r>
          </a:p>
          <a:p>
            <a:pPr lvl="1"/>
            <a:r>
              <a:rPr lang="en-US" altLang="en-US"/>
              <a:t>In the case of two-way communication, is it half or full-duplex?</a:t>
            </a:r>
          </a:p>
          <a:p>
            <a:pPr lvl="1"/>
            <a:r>
              <a:rPr lang="en-US" altLang="en-US"/>
              <a:t>Must there exist a relationship (i.e. </a:t>
            </a:r>
            <a:r>
              <a:rPr lang="en-US" altLang="en-US" b="1" i="1"/>
              <a:t>parent-child</a:t>
            </a:r>
            <a:r>
              <a:rPr lang="en-US" altLang="en-US"/>
              <a:t>) between the communicating processes?</a:t>
            </a:r>
          </a:p>
          <a:p>
            <a:pPr lvl="1"/>
            <a:r>
              <a:rPr lang="en-US" altLang="en-US"/>
              <a:t>Can the pipes be used over a network?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6">
            <a:extLst>
              <a:ext uri="{FF2B5EF4-FFF2-40B4-BE49-F238E27FC236}">
                <a16:creationId xmlns:a16="http://schemas.microsoft.com/office/drawing/2014/main" id="{2DB6BBBE-2930-45F1-92CC-056D8195F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Ordinary Pipes</a:t>
            </a:r>
          </a:p>
        </p:txBody>
      </p:sp>
      <p:sp>
        <p:nvSpPr>
          <p:cNvPr id="54275" name="Content Placeholder 7">
            <a:extLst>
              <a:ext uri="{FF2B5EF4-FFF2-40B4-BE49-F238E27FC236}">
                <a16:creationId xmlns:a16="http://schemas.microsoft.com/office/drawing/2014/main" id="{AE18D6AB-AE01-4365-9B40-E3CB5A7A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75" y="1644650"/>
            <a:ext cx="11391900" cy="6040438"/>
          </a:xfrm>
        </p:spPr>
        <p:txBody>
          <a:bodyPr/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style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reads 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pipe)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unidirectional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 marL="0" indent="0">
              <a:buFont typeface="Monotype Sorts" charset="0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See Unix and Windows code samples in textbook</a:t>
            </a:r>
          </a:p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59396" name="Picture 4" descr="3">
            <a:extLst>
              <a:ext uri="{FF2B5EF4-FFF2-40B4-BE49-F238E27FC236}">
                <a16:creationId xmlns:a16="http://schemas.microsoft.com/office/drawing/2014/main" id="{872B0A82-B088-46E0-9D14-77B7188E3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775" y="4872038"/>
            <a:ext cx="8318500" cy="205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6">
            <a:extLst>
              <a:ext uri="{FF2B5EF4-FFF2-40B4-BE49-F238E27FC236}">
                <a16:creationId xmlns:a16="http://schemas.microsoft.com/office/drawing/2014/main" id="{5C740BBF-7625-4EA9-9D87-D5C8C7863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Pipes</a:t>
            </a:r>
          </a:p>
        </p:txBody>
      </p:sp>
      <p:sp>
        <p:nvSpPr>
          <p:cNvPr id="60419" name="Content Placeholder 7">
            <a:extLst>
              <a:ext uri="{FF2B5EF4-FFF2-40B4-BE49-F238E27FC236}">
                <a16:creationId xmlns:a16="http://schemas.microsoft.com/office/drawing/2014/main" id="{3242333A-5E0E-4B15-9597-3B5731F7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Named Pipes are more powerful than ordinary pipes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Communication is bidirectional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No parent-child relationship is necessary between the communicating processes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Several processes can use the named pipe for communication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Provided on both UNIX and Windows systems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2606FF3F-6E47-4115-9E71-5DB7827060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28700" y="914400"/>
            <a:ext cx="11658600" cy="2836863"/>
          </a:xfrm>
        </p:spPr>
        <p:txBody>
          <a:bodyPr/>
          <a:lstStyle/>
          <a:p>
            <a:pPr eaLnBrk="1" hangingPunct="1"/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81B327A-440A-4B63-B1CF-E03334497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1525" y="369888"/>
            <a:ext cx="9377363" cy="768350"/>
          </a:xfrm>
        </p:spPr>
        <p:txBody>
          <a:bodyPr/>
          <a:lstStyle/>
          <a:p>
            <a:pPr eaLnBrk="1" hangingPunct="1"/>
            <a:r>
              <a:rPr lang="en-US" altLang="en-US"/>
              <a:t>Process State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2BD13AF-9D8F-412E-8BB3-8231782C6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11056938" cy="4338637"/>
          </a:xfrm>
        </p:spPr>
        <p:txBody>
          <a:bodyPr/>
          <a:lstStyle/>
          <a:p>
            <a:r>
              <a:rPr lang="en-US" altLang="en-US"/>
              <a:t>As a process executes, it changes </a:t>
            </a:r>
            <a:r>
              <a:rPr lang="en-US" altLang="en-US" b="1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altLang="en-US" b="1"/>
              <a:t>new</a:t>
            </a:r>
            <a:r>
              <a:rPr lang="en-US" altLang="en-US"/>
              <a:t>:  The process is being created</a:t>
            </a:r>
          </a:p>
          <a:p>
            <a:pPr lvl="1"/>
            <a:r>
              <a:rPr lang="en-US" altLang="en-US" b="1"/>
              <a:t>running</a:t>
            </a:r>
            <a:r>
              <a:rPr lang="en-US" altLang="en-US"/>
              <a:t>:  Instructions are being executed</a:t>
            </a:r>
          </a:p>
          <a:p>
            <a:pPr lvl="1"/>
            <a:r>
              <a:rPr lang="en-US" altLang="en-US" b="1"/>
              <a:t>waiting</a:t>
            </a:r>
            <a:r>
              <a:rPr lang="en-US" altLang="en-US"/>
              <a:t>:  The process is waiting for some event to occur</a:t>
            </a:r>
          </a:p>
          <a:p>
            <a:pPr lvl="1"/>
            <a:r>
              <a:rPr lang="en-US" altLang="en-US" b="1"/>
              <a:t>ready</a:t>
            </a:r>
            <a:r>
              <a:rPr lang="en-US" altLang="en-US"/>
              <a:t>:  The process is waiting to be assigned to a processor</a:t>
            </a:r>
          </a:p>
          <a:p>
            <a:pPr lvl="1"/>
            <a:r>
              <a:rPr lang="en-US" altLang="en-US" b="1"/>
              <a:t>terminated</a:t>
            </a:r>
            <a:r>
              <a:rPr lang="en-US" altLang="en-US"/>
              <a:t>:  The process has finished execution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49C31E6-583C-4948-B054-78A90F971E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369888"/>
            <a:ext cx="11920537" cy="768350"/>
          </a:xfrm>
        </p:spPr>
        <p:txBody>
          <a:bodyPr/>
          <a:lstStyle/>
          <a:p>
            <a:pPr eaLnBrk="1" hangingPunct="1"/>
            <a:r>
              <a:rPr lang="en-US" altLang="en-US"/>
              <a:t>Diagram of Process State</a:t>
            </a:r>
          </a:p>
        </p:txBody>
      </p:sp>
      <p:pic>
        <p:nvPicPr>
          <p:cNvPr id="9219" name="Picture 9">
            <a:extLst>
              <a:ext uri="{FF2B5EF4-FFF2-40B4-BE49-F238E27FC236}">
                <a16:creationId xmlns:a16="http://schemas.microsoft.com/office/drawing/2014/main" id="{BE82E45A-F02C-45E9-88D0-0668199A2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2751138"/>
            <a:ext cx="113252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0E76DE5-7BB5-45CA-AF19-BFD0B7AD8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1013" y="369888"/>
            <a:ext cx="11279187" cy="768350"/>
          </a:xfrm>
        </p:spPr>
        <p:txBody>
          <a:bodyPr/>
          <a:lstStyle/>
          <a:p>
            <a:pPr eaLnBrk="1" hangingPunct="1"/>
            <a:r>
              <a:rPr lang="en-US" altLang="en-US"/>
              <a:t>Process Control Block (PCB)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E8027A4-99FE-4754-928B-9A72C133C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9675" y="1662113"/>
            <a:ext cx="6870700" cy="63627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/>
              <a:t>(also called </a:t>
            </a:r>
            <a:r>
              <a:rPr lang="en-US" altLang="en-US" b="1">
                <a:solidFill>
                  <a:srgbClr val="3366FF"/>
                </a:solidFill>
              </a:rPr>
              <a:t>task control block</a:t>
            </a:r>
            <a:r>
              <a:rPr lang="en-US" altLang="en-US"/>
              <a:t>)</a:t>
            </a:r>
          </a:p>
          <a:p>
            <a:r>
              <a:rPr lang="en-US" altLang="en-US"/>
              <a:t>Process state – running, waiting, etc</a:t>
            </a:r>
          </a:p>
          <a:p>
            <a:r>
              <a:rPr lang="en-US" altLang="en-US"/>
              <a:t>Program counter – location of instruction to next execute</a:t>
            </a:r>
          </a:p>
          <a:p>
            <a:r>
              <a:rPr lang="en-US" altLang="en-US"/>
              <a:t>CPU registers – contents of all process-centric registers</a:t>
            </a:r>
          </a:p>
          <a:p>
            <a:r>
              <a:rPr lang="en-US" altLang="en-US"/>
              <a:t>CPU scheduling information- priorities, scheduling queue pointers</a:t>
            </a:r>
          </a:p>
          <a:p>
            <a:r>
              <a:rPr lang="en-US" altLang="en-US"/>
              <a:t>Memory-management information – memory allocated to the process</a:t>
            </a:r>
          </a:p>
          <a:p>
            <a:r>
              <a:rPr lang="en-US" altLang="en-US"/>
              <a:t>Accounting information – CPU used, clock time elapsed since start, time limits</a:t>
            </a:r>
          </a:p>
          <a:p>
            <a:r>
              <a:rPr lang="en-US" altLang="en-US"/>
              <a:t>I/O status information – I/O devices allocated to process, list of open files</a:t>
            </a:r>
          </a:p>
          <a:p>
            <a:endParaRPr lang="en-US" altLang="en-US"/>
          </a:p>
        </p:txBody>
      </p:sp>
      <p:pic>
        <p:nvPicPr>
          <p:cNvPr id="10244" name="Picture 9">
            <a:extLst>
              <a:ext uri="{FF2B5EF4-FFF2-40B4-BE49-F238E27FC236}">
                <a16:creationId xmlns:a16="http://schemas.microsoft.com/office/drawing/2014/main" id="{BFED8038-A665-4BBC-8D0B-A02492D1F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565275"/>
            <a:ext cx="4192588" cy="598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73E2BB7-5847-4473-BB95-868044781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0963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altLang="en-US"/>
              <a:t>CPU Switch From Process to Process</a:t>
            </a:r>
          </a:p>
        </p:txBody>
      </p:sp>
      <p:pic>
        <p:nvPicPr>
          <p:cNvPr id="11267" name="Picture 9">
            <a:extLst>
              <a:ext uri="{FF2B5EF4-FFF2-40B4-BE49-F238E27FC236}">
                <a16:creationId xmlns:a16="http://schemas.microsoft.com/office/drawing/2014/main" id="{9CE3856E-7635-44EF-AE8F-91BA5F6A4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830388"/>
            <a:ext cx="10453688" cy="62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6162</TotalTime>
  <Words>2402</Words>
  <Application>Microsoft Office PowerPoint</Application>
  <PresentationFormat>Custom</PresentationFormat>
  <Paragraphs>427</Paragraphs>
  <Slides>58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59" baseType="lpstr">
      <vt:lpstr>1_os-8</vt:lpstr>
      <vt:lpstr>Chapter 3:  Processes</vt:lpstr>
      <vt:lpstr>Chapter 3:  Processes</vt:lpstr>
      <vt:lpstr>Objectives</vt:lpstr>
      <vt:lpstr>Process Concept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 I/O Device Queues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Creating a Separate Process via Windows API</vt:lpstr>
      <vt:lpstr>Process Termination</vt:lpstr>
      <vt:lpstr>Multiprocess Architecture – Chrome Browser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Examples of IPC Systems - POSIX</vt:lpstr>
      <vt:lpstr>IPC POSIX Producer</vt:lpstr>
      <vt:lpstr>IPC POSIX Consumer</vt:lpstr>
      <vt:lpstr>Examples of IPC Systems - Mach</vt:lpstr>
      <vt:lpstr>Examples of IPC Systems – Windows</vt:lpstr>
      <vt:lpstr>Local Procedure Calls in Windows XP</vt:lpstr>
      <vt:lpstr>Communications in Client-Server Systems</vt:lpstr>
      <vt:lpstr>Sockets</vt:lpstr>
      <vt:lpstr>Socket Communication</vt:lpstr>
      <vt:lpstr>Sockets in Java</vt:lpstr>
      <vt:lpstr>Remote Procedure Calls</vt:lpstr>
      <vt:lpstr>Execution of RPC</vt:lpstr>
      <vt:lpstr>Pipes</vt:lpstr>
      <vt:lpstr>Ordinary Pipes</vt:lpstr>
      <vt:lpstr>Named Pipes</vt:lpstr>
      <vt:lpstr>End of Chapter 3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Samir</cp:lastModifiedBy>
  <cp:revision>180</cp:revision>
  <cp:lastPrinted>2011-01-14T21:21:29Z</cp:lastPrinted>
  <dcterms:created xsi:type="dcterms:W3CDTF">2011-01-14T20:24:54Z</dcterms:created>
  <dcterms:modified xsi:type="dcterms:W3CDTF">2018-12-30T15:57:29Z</dcterms:modified>
</cp:coreProperties>
</file>