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313" r:id="rId2"/>
    <p:sldId id="264" r:id="rId3"/>
    <p:sldId id="310" r:id="rId4"/>
    <p:sldId id="267" r:id="rId5"/>
    <p:sldId id="268" r:id="rId6"/>
    <p:sldId id="318" r:id="rId7"/>
    <p:sldId id="269" r:id="rId8"/>
    <p:sldId id="270" r:id="rId9"/>
    <p:sldId id="271" r:id="rId10"/>
    <p:sldId id="256" r:id="rId11"/>
    <p:sldId id="272" r:id="rId12"/>
    <p:sldId id="273" r:id="rId13"/>
    <p:sldId id="274" r:id="rId14"/>
    <p:sldId id="275" r:id="rId15"/>
    <p:sldId id="276" r:id="rId16"/>
    <p:sldId id="319" r:id="rId17"/>
    <p:sldId id="320" r:id="rId18"/>
    <p:sldId id="277" r:id="rId19"/>
    <p:sldId id="278" r:id="rId20"/>
    <p:sldId id="279" r:id="rId21"/>
    <p:sldId id="308" r:id="rId22"/>
    <p:sldId id="280" r:id="rId23"/>
    <p:sldId id="316" r:id="rId24"/>
    <p:sldId id="260" r:id="rId25"/>
    <p:sldId id="317" r:id="rId26"/>
    <p:sldId id="315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62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14" r:id="rId4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1">
          <p15:clr>
            <a:srgbClr val="A4A3A4"/>
          </p15:clr>
        </p15:guide>
        <p15:guide id="2" pos="5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9900"/>
    <a:srgbClr val="5FD5FF"/>
    <a:srgbClr val="B3EBFF"/>
    <a:srgbClr val="79DCFF"/>
    <a:srgbClr val="33C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34" d="100"/>
          <a:sy n="134" d="100"/>
        </p:scale>
        <p:origin x="-96" y="-1064"/>
      </p:cViewPr>
      <p:guideLst>
        <p:guide orient="horz" pos="801"/>
        <p:guide pos="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4B977A4-5209-4214-BC21-2018574DAD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CF0F685-FA52-40B7-81E9-3E4E7C80FE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5AC418E4-820F-47EE-BA97-1D0F0BD2D9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CAB16641-292C-4E41-B00E-05D292832E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anose="020B0604020202020204" pitchFamily="34" charset="0"/>
              </a:defRPr>
            </a:lvl1pPr>
          </a:lstStyle>
          <a:p>
            <a:fld id="{B6F3E251-1875-4177-867E-225FE50FA4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DD9CAC-BF4C-4E8A-81C0-135685BC73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8BC21E6-C4AF-4146-AA96-8FD795C0B8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B989CBD-F0DF-4733-BBAB-665B4F50A33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559805D-8290-4810-9227-B063644050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A1C5ED7-C1D0-4231-A05C-F0D8D5A537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68C7983-B081-4A01-9BB4-41EA89B68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2E7449D0-B6DB-426C-B35C-FD8834C022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39F5F4CE-E666-488A-8E6E-8725BEFD0C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580CA56-FC6E-4EAE-BEE2-3C1BD6D271F6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78A6D64-F426-4AC0-B904-5AE16FAFCE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521C0B6-8E3F-4EFC-9D51-86B4865FB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1C2B7508-CBA0-4DAF-9ED6-3BA414556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120379A-D3A6-4025-9C33-676564E69BC4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41074D1-3389-4B5F-A3A8-4B8ED63789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878BFB1-714D-4BB7-9E4D-02F09B988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A8B889C-F8DD-4E69-A782-5CEDE2A239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26B58FE-E610-4090-9291-30796CCA0794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1D34EC4-0D15-4977-AF0C-A3E5F6B3EA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1FA61EE-667E-4724-960C-C8DE918BF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67A4D136-29A1-4B44-82D3-92BCD91F5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D90DC36-7CB7-4BC8-BCA2-FE66FF963B9D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54F887D-911E-4FD7-BB84-FDC0AEEFCF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C1D8D18-5E43-4071-8990-2B8F7B081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6D18EB91-2934-4531-BE72-F781BFCBD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D334CEC-E5C4-4D88-BF69-C0A3DF32E874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D186C16-D639-4B0C-8CDB-B2FCA11855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BEBD208-E6B2-4EDA-B20E-6B25205AE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C720464D-8F28-4537-8C72-D1E92B150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98518D4-D06F-44B6-BE2C-C9723C6BE094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F48155C-BC93-4E92-8314-E4C70EC837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E6E4077-A4CC-41FD-AF37-FE1886C67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13F5FD25-1AF4-4115-AEFF-B2999087B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51CD7F9-8301-4A1A-BFE7-827ACF0E213B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DE64AD5-0393-4D0A-8A25-493DE1E59D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F210C68-D9F0-4D9D-B730-31F4E08BE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2416DE1-65F7-4962-B59B-DC02CB85F5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2DAD556-D524-4D1E-817D-7A6DDD019096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4A3223A-D8A5-45BE-97BB-82A921277E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A4AFF25-C889-4D5E-91E7-353B32A26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AF2DD987-09B4-4F2E-8A46-7D0C9E9A0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BFFD7F0-9F2E-44DC-BACB-F3F05C82633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A603385-8C98-450F-AA19-80E3B705EA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AC6983D-CFC8-4F62-82FD-A6AF13382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B047DA4F-43C8-4567-8D03-3897853466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9D1DB98-CC06-4C6E-BDD5-3A702B819C12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282E60B-94BD-4ED5-AAC8-1F70983527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85A5DB7-06FB-40A1-85BB-75CBA580D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0E0F5316-D10F-422E-8744-67DFA5D5DF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D9683AA-0581-430C-BBD0-39A0FA287EC3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52E773F-867D-4CED-8385-B6DBEA46F6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C628E8F-8119-4B5D-8606-6683A8B24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44AE293-8403-4395-8C46-36F3C5C8A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7D0B242-FF23-4EE3-AFBE-F6ACC7BE978D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257A16E-CEF2-4C9B-8B3D-DB88D1427F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2B7C4B1-BF83-40B1-B961-74569149A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5A2A19D3-ACC0-4671-BA93-CEEEA1E3F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3B9A057-D63B-4764-8DE6-FE503C3A29E7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7FE28F85-FD42-435A-B0A1-D195975573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2B538EF-024A-4E26-9449-F1C811A2C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3B498CE8-8964-40BF-ABD8-8E3234279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3D5D81E-5634-46F8-B41A-C72F52C17E49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376142A-8521-4472-9A87-AB7AA0BE40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87AD552-3C85-480F-8D63-E2D7F9B6F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FE68D201-5D0C-4E9F-AA5C-278594EF99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AFBD5D2-1297-487A-A755-956D2082EF84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2D29804-76DC-484E-9C5D-FA00B37675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6E0F0E0-1EE1-43DF-9C59-08B32D427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4F20CF08-3F73-4EF1-A510-6A8366930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2AD3CC6-EE23-4B5A-ADE6-B02EC5372CE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76216E4-1D52-45E5-87E5-D972AC1160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BAFDF40-E26B-4818-9979-6FC9D3F4F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0BFDE178-1A48-4BEA-9A75-0489C3AAC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6277618-C8A6-45B8-844C-B83E83E740A2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0F9E2F8-4178-4638-94AD-8B18DE6880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37977E0-DF27-440B-A1C2-56ACD9394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8D4C7367-1578-49CF-87B6-24E28B267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4071F42-7F13-464C-A7DC-80B37859A83C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54C122B-41CE-44BA-8CA6-482AE5A724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627FB6E-8A77-4D03-892F-7249DA1B0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EF6E12F0-7244-48FE-BDF4-C539DD2C7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D06D1E0-9E71-4D42-B19C-CBC68C8C7166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781C92D-9780-4DD3-A994-3F586B5BFA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8A0A661-4AF5-43EB-A475-3372A2163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6DCFCAF1-1070-4154-B15F-4F73EC099E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705A0AE-ABBA-4FF6-BB92-7E15C2654A0C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3CDA663-EBF8-4DFA-A3FF-F80ED60137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B6183A9-91B1-4A89-A257-2D341538C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1D27D050-80A7-45B3-9DA2-D79FCD27F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3830442-BACD-485B-8B9E-5F0CA8F0E3D9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25A26540-5104-4424-B147-6545E0E8B6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EDB4F98-9E7A-4C32-8A61-4D75E2829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9A506361-96EF-4272-B3CF-87E2763BF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8996B59-16CE-4F03-A61F-6B047E90E6B3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810A80D-F367-4C95-AF53-46857B76B0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E6FBD69-38D4-444E-B9A7-B3435E5D9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CD4345E8-F111-4924-A930-2D9FFCB89D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2B5425F-BDA7-4E9F-ABFD-396D46CDACE0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F92C94C-6CB9-4FB3-BA1B-C3EBA9DDC5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29CF5F-CF71-4C73-BEA6-6282DD2F8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40215975-4CE0-48B9-A10F-AD053CC70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C5A8147-D612-43C6-9746-CD117EA7F28C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4A28A31-3EEA-40E1-A7A1-41854331F8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62440FF-4C62-439F-8AC8-6999CF139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291F4416-1625-4682-A15C-DD814A4E8E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F6BB661-47B3-4C99-9427-7DFBB20AFE2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D2D5924-2A6E-4995-B961-F53D7514F9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0E551EC-C187-446B-B003-D3CB237FC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829DDC70-8A20-4C75-8C2D-721977213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58C0681-4A27-487E-BA15-94EEC9D2EA1F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5C8D849-9917-4C63-A4B7-8B8DD3EC5C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8238D44-B8A4-43DE-A1F8-96C40B5E1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27054338-A342-45B1-8B1B-2F5B759DE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7CFC486-DD2C-45C3-9598-E2AB6D3C0456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9C5107E4-CC31-469E-8620-6015F48EB7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621C8FA-6C1E-4E6E-8251-2280DF262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5EAF2260-0DE0-4226-9B07-214C40A08F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EC7B819-B318-4FF8-85C5-8E12C139B9A0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A13B13C0-07C9-463A-B324-FC45B42717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A8925E4-C8EE-4475-B4DE-8D28D5F54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0BDA5482-1F0F-4443-B11B-844986766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D2C7A45-9727-4AEC-A42D-FEF183C5EE4E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F639086-BF3A-4802-82F4-A13D8B6DC3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30FE92C-F44E-4D4F-B0B5-CFD51197B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672950EE-1500-4A3B-9839-029E6B6E24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8E21C9B-42F6-4D4C-9A59-6C4FBC6679AE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C5E74DE-35AB-4E52-9584-888EF88AE7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37A32D7-182A-41CE-BD35-584FDC736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89562EB3-BAE5-44DF-8020-57948A31FA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0B38AAC-F5DB-45EE-B0D5-3AF5D0373E64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F3571649-5642-4D8F-8C52-AEF3DA53C3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8884DCA-7804-40BE-A37B-145340CB3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B11883C0-99CD-4A6F-83C5-B4D4BCBF3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A4F0486-8C2A-4D32-8FFC-146105D71138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34EF41F-C4D0-48BB-A442-2C5CB8E9C0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1C5DC7D-1F09-4F30-B01F-C49994475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D25AB4E2-0F29-4DA5-960E-4CCC03D502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FF91A74-3AC5-4556-AD9A-1F774D0BB798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4D88939-6E28-4AD3-B8C3-6C805D6B9A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1E913AB-74F3-4DEE-BA66-3493AC8F1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8B4C058A-FD50-469E-AE8E-99BF6C324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FFA26E7-973B-4F1B-B18A-9FD4FBB47648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AA594420-B283-4858-986C-4D025D3C98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D98FC27-40FE-4075-A154-997E875BD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B16B107-4644-496B-AED2-5C6AC2BA1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FFF6FC3-E7F6-4D7F-94F8-A2B82ABC43B3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B98A05CD-723F-4064-AD22-1BC1660F9C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4B04893-0CFC-429F-80D9-FB1732BE6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8992D079-5DFA-4C53-8E6D-2C86B8429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525EDAA-1C53-4129-9C64-9841C86601C5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5A0DDB9D-0CFD-495E-91A6-F6617F7A55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97E9CAA-F332-473C-A55D-FDA72FAE7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0B570D24-4178-4F1B-B09B-8E1493AF8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2FA5753-B594-41E5-93E2-9106C912199F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C69DF33-6E99-4587-B6F9-63793C95B0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C0B1597-8400-48B8-87E4-0CC855E3A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EA8848C6-05E0-46DB-A054-2C7DCB048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C50F00F-C971-4AC8-A398-164A252E24DD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FABC42A8-D545-40F8-AB56-A2F42C761D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9047DB5-7824-498F-AB7C-3A0B5D36D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59DBFB34-3312-46A9-A9A1-A4FEA1C46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52AD545-57A4-49D3-81E9-44EEC8C9CF87}" type="slidenum">
              <a:rPr lang="en-US" altLang="en-US" sz="1300">
                <a:latin typeface="Times New Roman" panose="02020603050405020304" pitchFamily="18" charset="0"/>
              </a:rPr>
              <a:pPr/>
              <a:t>44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5EE2638-A019-45A2-A453-5DDA718677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88F1CB7-EDC0-494D-B9A9-4E46E3A6F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E9D6F905-C019-40B4-8E85-65F74A723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FABDA46-D40B-49AF-B9F0-6D521C7B14A5}" type="slidenum">
              <a:rPr lang="en-US" altLang="en-US" sz="1300">
                <a:latin typeface="Times New Roman" panose="02020603050405020304" pitchFamily="18" charset="0"/>
              </a:rPr>
              <a:pPr/>
              <a:t>45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578AA19-AF22-435F-BE4A-708502B868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E3FE00C-846B-4577-8FEF-092C4A0EF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C1E582D9-017A-47C7-BEB3-37C8225D6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CD84B92-1C26-44AE-A3F9-0085349E0172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755B371-3B40-4E7B-991E-C502624BDB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A059BA0-D1A3-4B55-A18D-2C83F5A95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DAA452CA-CED9-4AD1-ADAD-AFDD1748A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21220EA-6EC6-4F68-B9A6-8FF79B05028C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12DB446-4934-4BDB-B261-526C42C7E6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D2CEEFD-9FBA-49DE-802D-EB13D8063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5BFCFD2-D40A-4CCE-947A-61147093E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A3A7748-60AE-49B8-BCDD-4F18B1C265E0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D3C375-23F0-4032-92B2-B7B9D97540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8CD7281-6867-437A-ABCA-44AE6521B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BCAEDCA-318E-41DC-A266-429BC03F7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384762B-F113-4F33-AE26-BD3DF2B10A52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D51A802-4A2B-404C-B031-BD7B52B593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09AC0AC-734A-47A5-BB9B-B451CFE77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7A715A2A-C168-4664-A71E-DAAA918ACC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CA267FC-64D0-493B-A0B1-C51122718483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CDCFA7E-D455-47FF-A4F1-A323E89B1B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5EF1AE-AF47-44DB-A896-9EC1719C8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5A8C496-1193-403E-87E0-49867DE5633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D2602D0-8D05-4FA4-ACE2-4E3E5892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CF5DFDFA-BBED-44FE-817D-186469503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74D87F5-9656-43F2-B2E7-EC6D8B047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5DE5FAB7-FC61-49BA-BE3D-8FA4EABD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673198E-3A11-47E4-9CFE-999FCCD9A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D43E6C8-FE7D-4A40-809C-24941DC0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520F4299-9C5A-4A6A-8C7A-12A0046A7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42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62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21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962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2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37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65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07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49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07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B1BF3300-072C-463E-8B99-F0BC7B715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08760C24-6F1B-4966-9F3F-26F023876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8F92602-6F45-4769-94E2-2D5ACC28C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26540E-94E0-4976-A549-67C9048DD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DC0CFD0B-B0FB-4E39-8CCA-7EB04E6B8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3AA798E-15B9-46F8-8786-875FFEA0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4F4B72A-4266-4DD2-9590-205E22B3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7" name="Text Box 9">
            <a:extLst>
              <a:ext uri="{FF2B5EF4-FFF2-40B4-BE49-F238E27FC236}">
                <a16:creationId xmlns:a16="http://schemas.microsoft.com/office/drawing/2014/main" id="{99F0194A-CE52-4F3E-A98F-7D934C61D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C339D430-D16C-444E-A3CA-E24E0C29E3B9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19818" name="Text Box 10">
            <a:extLst>
              <a:ext uri="{FF2B5EF4-FFF2-40B4-BE49-F238E27FC236}">
                <a16:creationId xmlns:a16="http://schemas.microsoft.com/office/drawing/2014/main" id="{86414C10-38EF-45D5-892C-6C01B62EE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119819" name="Text Box 11">
            <a:extLst>
              <a:ext uri="{FF2B5EF4-FFF2-40B4-BE49-F238E27FC236}">
                <a16:creationId xmlns:a16="http://schemas.microsoft.com/office/drawing/2014/main" id="{0595B4D2-C997-4127-89E1-DDFDA82F5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61A6A2B-6E9C-4688-AEE6-00765E0CF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1B67870-CAE7-4CD7-9C73-15C167EEA4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7: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CE7BEFA-14D5-4F3B-ABC9-AF3D55FF1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84175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Resource Allocation Graph With A Deadlock</a:t>
            </a:r>
          </a:p>
        </p:txBody>
      </p:sp>
      <p:pic>
        <p:nvPicPr>
          <p:cNvPr id="23554" name="Picture 7">
            <a:extLst>
              <a:ext uri="{FF2B5EF4-FFF2-40B4-BE49-F238E27FC236}">
                <a16:creationId xmlns:a16="http://schemas.microsoft.com/office/drawing/2014/main" id="{18E6F936-0B56-4B66-A03E-2A7EF860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528763"/>
            <a:ext cx="27813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09542D19-2200-43A3-8CA0-47D50D65C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9638" y="400050"/>
            <a:ext cx="7954962" cy="457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Graph With A Cycle But No Deadlock</a:t>
            </a:r>
          </a:p>
        </p:txBody>
      </p:sp>
      <p:pic>
        <p:nvPicPr>
          <p:cNvPr id="25602" name="Picture 4" descr="7">
            <a:extLst>
              <a:ext uri="{FF2B5EF4-FFF2-40B4-BE49-F238E27FC236}">
                <a16:creationId xmlns:a16="http://schemas.microsoft.com/office/drawing/2014/main" id="{44CE4E29-ADEB-45ED-AF73-DDC705CF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1066800"/>
            <a:ext cx="4040188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CC4909B-5FE4-4616-81F1-D76CA6556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Basic Facts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DC2949E2-2565-47AA-841D-527759D89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54150"/>
            <a:ext cx="7599362" cy="44005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graph contains no cycles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 no deadlock</a:t>
            </a:r>
            <a:b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8C69FF7-23A7-4EB5-989B-40955289B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778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Methods for Handling Deadlocks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3DA2CAA-9109-4135-832D-E555E07B0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485900"/>
            <a:ext cx="7718425" cy="32956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Ensure that the system will </a:t>
            </a:r>
            <a:r>
              <a:rPr lang="en-US" altLang="en-US" b="1" i="1">
                <a:solidFill>
                  <a:srgbClr val="FF0066"/>
                </a:solidFill>
                <a:ea typeface="ＭＳ Ｐゴシック" panose="020B0600070205080204" pitchFamily="34" charset="-128"/>
              </a:rPr>
              <a:t>never</a:t>
            </a:r>
            <a:r>
              <a:rPr lang="en-US" altLang="en-US">
                <a:ea typeface="ＭＳ Ｐゴシック" panose="020B0600070205080204" pitchFamily="34" charset="-128"/>
              </a:rPr>
              <a:t> enter a deadlock state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Allow the system to enter a deadlock state and then recover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Ignore the problem and pretend that deadlocks never occur in the system; used by most operating systems, including UNIX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26">
            <a:extLst>
              <a:ext uri="{FF2B5EF4-FFF2-40B4-BE49-F238E27FC236}">
                <a16:creationId xmlns:a16="http://schemas.microsoft.com/office/drawing/2014/main" id="{B4689EC0-2117-4F57-AB88-9C5282DE1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Deadlock Prevention</a:t>
            </a:r>
          </a:p>
        </p:txBody>
      </p:sp>
      <p:sp>
        <p:nvSpPr>
          <p:cNvPr id="31746" name="Rectangle 1027">
            <a:extLst>
              <a:ext uri="{FF2B5EF4-FFF2-40B4-BE49-F238E27FC236}">
                <a16:creationId xmlns:a16="http://schemas.microsoft.com/office/drawing/2014/main" id="{E5928230-FCCC-40FC-B5EF-E80C342C6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0463" y="1870075"/>
            <a:ext cx="7245350" cy="3822700"/>
          </a:xfrm>
        </p:spPr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Mutual Exclusion</a:t>
            </a:r>
            <a:r>
              <a:rPr lang="en-US" altLang="en-US">
                <a:ea typeface="ＭＳ Ｐゴシック" panose="020B0600070205080204" pitchFamily="34" charset="-128"/>
              </a:rPr>
              <a:t> – not required for sharable resources; must hold for nonsharable resources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Hold and Wait</a:t>
            </a:r>
            <a:r>
              <a:rPr lang="en-US" altLang="en-US">
                <a:ea typeface="ＭＳ Ｐゴシック" panose="020B0600070205080204" pitchFamily="34" charset="-128"/>
              </a:rPr>
              <a:t> – must guarantee that whenever a process requests a resource, it does not hold any other resources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Require process to request and be allocated all its resources before it begins execution, or allow process to request resources only when the process has none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Low resource utilization; starvation possible</a:t>
            </a:r>
          </a:p>
        </p:txBody>
      </p:sp>
      <p:sp>
        <p:nvSpPr>
          <p:cNvPr id="31747" name="Text Box 1028">
            <a:extLst>
              <a:ext uri="{FF2B5EF4-FFF2-40B4-BE49-F238E27FC236}">
                <a16:creationId xmlns:a16="http://schemas.microsoft.com/office/drawing/2014/main" id="{C9E62EB9-20D1-4538-ADE1-C14347D1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400175"/>
            <a:ext cx="427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Restrain the ways request can be made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26">
            <a:extLst>
              <a:ext uri="{FF2B5EF4-FFF2-40B4-BE49-F238E27FC236}">
                <a16:creationId xmlns:a16="http://schemas.microsoft.com/office/drawing/2014/main" id="{E31AC164-BB52-42FB-8300-C5A8B8BB4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Deadlock Prevention (Cont.)</a:t>
            </a:r>
          </a:p>
        </p:txBody>
      </p:sp>
      <p:sp>
        <p:nvSpPr>
          <p:cNvPr id="33794" name="Rectangle 1027">
            <a:extLst>
              <a:ext uri="{FF2B5EF4-FFF2-40B4-BE49-F238E27FC236}">
                <a16:creationId xmlns:a16="http://schemas.microsoft.com/office/drawing/2014/main" id="{A71F58E2-9622-4BC6-AF5E-0CB87ACA8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9050" cy="4446587"/>
          </a:xfrm>
        </p:spPr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No Preemption</a:t>
            </a:r>
            <a:r>
              <a:rPr lang="en-US" altLang="en-US">
                <a:ea typeface="ＭＳ Ｐゴシック" panose="020B0600070205080204" pitchFamily="34" charset="-128"/>
              </a:rPr>
              <a:t> –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Preempted resources are added to the list of resources for which the process is waiting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Process will be restarted only when it can regain its old resources, as well as the new ones that it is requesting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Circular Wait</a:t>
            </a:r>
            <a:r>
              <a:rPr lang="en-US" altLang="en-US">
                <a:ea typeface="ＭＳ Ｐゴシック" panose="020B0600070205080204" pitchFamily="34" charset="-128"/>
              </a:rPr>
              <a:t> – impose a total ordering of all resource types, and require that each process requests resources in an increasing order of enumeration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26">
            <a:extLst>
              <a:ext uri="{FF2B5EF4-FFF2-40B4-BE49-F238E27FC236}">
                <a16:creationId xmlns:a16="http://schemas.microsoft.com/office/drawing/2014/main" id="{F19EB0C9-6E32-4AB5-B6C3-5D11908D4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Deadlock Example</a:t>
            </a:r>
          </a:p>
        </p:txBody>
      </p:sp>
      <p:sp>
        <p:nvSpPr>
          <p:cNvPr id="35842" name="Rectangle 1027">
            <a:extLst>
              <a:ext uri="{FF2B5EF4-FFF2-40B4-BE49-F238E27FC236}">
                <a16:creationId xmlns:a16="http://schemas.microsoft.com/office/drawing/2014/main" id="{DFDECD89-34DC-4889-AC8C-A57957756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9050" cy="4446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/* thread one runs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*do work one(void *param)</a:t>
            </a:r>
            <a:b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1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 </a:t>
            </a: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mutex lock(&amp;first 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mutex lock(&amp;second 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/** * Do some work */</a:t>
            </a:r>
            <a:b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mutex unlock(&amp;second 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mutex unlock(&amp;first 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/* thread two runs in this function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*do work two(void *param)</a:t>
            </a:r>
            <a:b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1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 </a:t>
            </a:r>
            <a:endParaRPr lang="en-US" altLang="en-US" sz="1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mutex lock(&amp;second 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mutex lock(&amp;first 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/** * Do some work */</a:t>
            </a:r>
            <a:b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mutex unlock(&amp;first 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mutex unlock(&amp;second mutex);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pthread exit(0);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26">
            <a:extLst>
              <a:ext uri="{FF2B5EF4-FFF2-40B4-BE49-F238E27FC236}">
                <a16:creationId xmlns:a16="http://schemas.microsoft.com/office/drawing/2014/main" id="{A8B313AD-D5E7-42E0-BE0F-467A237D1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Deadlock Example with Lock Ordering</a:t>
            </a:r>
          </a:p>
        </p:txBody>
      </p:sp>
      <p:sp>
        <p:nvSpPr>
          <p:cNvPr id="37890" name="Rectangle 1027">
            <a:extLst>
              <a:ext uri="{FF2B5EF4-FFF2-40B4-BE49-F238E27FC236}">
                <a16:creationId xmlns:a16="http://schemas.microsoft.com/office/drawing/2014/main" id="{3DAC7E45-0571-4D14-A64D-E66801598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9050" cy="4446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void transaction(Account from, Account to, double amount)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mutex lock1, lock2;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lock1 = get lock(from);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lock2 = get lock(to);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acquire(lock1);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acquire(lock2);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withdraw(from, amount);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deposit(to, amount);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release(lock2);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release(lock1);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AF9A632-6297-464F-8FE1-491D8AD41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77813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Deadlock Avoidance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4191792-85EF-4326-81CE-6FE8BEB7F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2838" y="2038350"/>
            <a:ext cx="7402512" cy="37830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Simplest and most useful model requires that each process declare the </a:t>
            </a:r>
            <a:r>
              <a:rPr lang="en-US" altLang="en-US" b="1" i="1">
                <a:ea typeface="ＭＳ Ｐゴシック" panose="020B0600070205080204" pitchFamily="34" charset="-128"/>
              </a:rPr>
              <a:t>maximum number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of resources of each type that it may need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 deadlock-avoidance algorithm dynamically examines the resource-allocation state to ensure that there can never be a circular-wait condition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Resource-allocation </a:t>
            </a:r>
            <a:r>
              <a:rPr lang="en-US" altLang="en-US" i="1">
                <a:ea typeface="ＭＳ Ｐゴシック" panose="020B0600070205080204" pitchFamily="34" charset="-128"/>
              </a:rPr>
              <a:t>state</a:t>
            </a:r>
            <a:r>
              <a:rPr lang="en-US" altLang="en-US">
                <a:ea typeface="ＭＳ Ｐゴシック" panose="020B0600070205080204" pitchFamily="34" charset="-128"/>
              </a:rPr>
              <a:t> is defined by the number of available and allocated resources, and the maximum demands of the processes</a:t>
            </a: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D4879496-BFE7-44FC-A283-11DDC94B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271588"/>
            <a:ext cx="7716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Requires that the system has some additional </a:t>
            </a:r>
            <a:r>
              <a:rPr lang="en-US" altLang="en-US" sz="1800" b="1" i="1">
                <a:latin typeface="Helvetica" panose="020B0604020202020204" pitchFamily="34" charset="0"/>
              </a:rPr>
              <a:t>a priori </a:t>
            </a:r>
            <a:r>
              <a:rPr lang="en-US" altLang="en-US" sz="1800">
                <a:latin typeface="Helvetica" panose="020B0604020202020204" pitchFamily="34" charset="0"/>
              </a:rPr>
              <a:t>information 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available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C66C700D-167E-483A-A053-75F3F2B5A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Safe State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2199D06-0A19-44EF-9DCB-50E380EFE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306513"/>
            <a:ext cx="7656512" cy="49974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When a process requests an available resource, system must decide if immediate allocation leaves the system in a safe state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System is in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safe state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if there exists a sequence &lt;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 i="1">
                <a:ea typeface="ＭＳ Ｐゴシック" panose="020B0600070205080204" pitchFamily="34" charset="-128"/>
              </a:rPr>
              <a:t>, 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 i="1">
                <a:ea typeface="ＭＳ Ｐゴシック" panose="020B0600070205080204" pitchFamily="34" charset="-128"/>
              </a:rPr>
              <a:t>, …, 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&gt; of ALL the  processes  in the systems such that  for each 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 the resources that P</a:t>
            </a:r>
            <a:r>
              <a:rPr lang="en-US" altLang="en-US" baseline="-25000">
                <a:ea typeface="ＭＳ Ｐゴシック" panose="020B0600070205080204" pitchFamily="34" charset="-128"/>
              </a:rPr>
              <a:t>i </a:t>
            </a:r>
            <a:r>
              <a:rPr lang="en-US" altLang="en-US">
                <a:ea typeface="ＭＳ Ｐゴシック" panose="020B0600070205080204" pitchFamily="34" charset="-128"/>
              </a:rPr>
              <a:t>can still request can be satisfied by currently available resources + resources held by all the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>
                <a:ea typeface="ＭＳ Ｐゴシック" panose="020B0600070205080204" pitchFamily="34" charset="-128"/>
              </a:rPr>
              <a:t>, with</a:t>
            </a:r>
            <a:r>
              <a:rPr lang="en-US" altLang="en-US" i="1">
                <a:ea typeface="ＭＳ Ｐゴシック" panose="020B0600070205080204" pitchFamily="34" charset="-128"/>
              </a:rPr>
              <a:t> j </a:t>
            </a:r>
            <a:r>
              <a:rPr lang="en-US" altLang="en-US">
                <a:ea typeface="ＭＳ Ｐゴシック" panose="020B0600070205080204" pitchFamily="34" charset="-128"/>
              </a:rPr>
              <a:t>&lt; </a:t>
            </a:r>
            <a:r>
              <a:rPr lang="en-US" altLang="en-US" i="1">
                <a:ea typeface="ＭＳ Ｐゴシック" panose="020B0600070205080204" pitchFamily="34" charset="-128"/>
              </a:rPr>
              <a:t>I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That is: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P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resource needs are not immediately available, then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can wait until all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have finished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When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>
                <a:ea typeface="ＭＳ Ｐゴシック" panose="020B0600070205080204" pitchFamily="34" charset="-128"/>
              </a:rPr>
              <a:t> is finished,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can obtain needed resources, execute, return allocated resources, and terminate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When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terminates,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 </a:t>
            </a:r>
            <a:r>
              <a:rPr lang="en-US" altLang="en-US" baseline="-25000">
                <a:ea typeface="ＭＳ Ｐゴシック" panose="020B0600070205080204" pitchFamily="34" charset="-128"/>
              </a:rPr>
              <a:t>+1</a:t>
            </a:r>
            <a:r>
              <a:rPr lang="en-US" altLang="en-US">
                <a:ea typeface="ＭＳ Ｐゴシック" panose="020B0600070205080204" pitchFamily="34" charset="-128"/>
              </a:rPr>
              <a:t> can obtain its needed resources, and so 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2CEDA80B-A442-4DED-9C3B-37971CD91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7:  Deadlocks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CD1B7978-045E-44CE-B3BD-711C48278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85000"/>
            </a:pPr>
            <a:r>
              <a:rPr lang="en-US" altLang="en-US">
                <a:ea typeface="ＭＳ Ｐゴシック" panose="020B0600070205080204" pitchFamily="34" charset="-128"/>
              </a:rPr>
              <a:t>System Model</a:t>
            </a:r>
          </a:p>
          <a:p>
            <a:pPr>
              <a:buSzPct val="85000"/>
            </a:pPr>
            <a:r>
              <a:rPr lang="en-US" altLang="en-US">
                <a:ea typeface="ＭＳ Ｐゴシック" panose="020B0600070205080204" pitchFamily="34" charset="-128"/>
              </a:rPr>
              <a:t>Deadlock Characterization</a:t>
            </a:r>
          </a:p>
          <a:p>
            <a:pPr>
              <a:buSzPct val="85000"/>
            </a:pPr>
            <a:r>
              <a:rPr lang="en-US" altLang="en-US">
                <a:ea typeface="ＭＳ Ｐゴシック" panose="020B0600070205080204" pitchFamily="34" charset="-128"/>
              </a:rPr>
              <a:t>Methods for Handling Deadlocks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Deadlock Prevention</a:t>
            </a:r>
          </a:p>
          <a:p>
            <a:pPr>
              <a:buSzPct val="85000"/>
            </a:pPr>
            <a:r>
              <a:rPr lang="en-US" altLang="en-US">
                <a:ea typeface="ＭＳ Ｐゴシック" panose="020B0600070205080204" pitchFamily="34" charset="-128"/>
              </a:rPr>
              <a:t>Deadlock Avoidance</a:t>
            </a:r>
          </a:p>
          <a:p>
            <a:pPr>
              <a:buSzPct val="85000"/>
            </a:pPr>
            <a:r>
              <a:rPr lang="en-US" altLang="en-US">
                <a:ea typeface="ＭＳ Ｐゴシック" panose="020B0600070205080204" pitchFamily="34" charset="-128"/>
              </a:rPr>
              <a:t>Deadlock Detection </a:t>
            </a:r>
          </a:p>
          <a:p>
            <a:pPr>
              <a:buSzPct val="85000"/>
            </a:pPr>
            <a:r>
              <a:rPr lang="en-US" altLang="en-US">
                <a:ea typeface="ＭＳ Ｐゴシック" panose="020B0600070205080204" pitchFamily="34" charset="-128"/>
              </a:rPr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FAD3CF5-1819-4E74-8286-3FE709627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Basic Facts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0819C86-67BE-42BC-BD8A-29A36D259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11288"/>
            <a:ext cx="7459662" cy="441483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a system is in safe state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 no deadlocks</a:t>
            </a:r>
            <a:b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9CFE6412-BF64-4265-846C-DD021C0D8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77813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Safe, Unsafe, Deadlock State </a:t>
            </a:r>
          </a:p>
        </p:txBody>
      </p:sp>
      <p:pic>
        <p:nvPicPr>
          <p:cNvPr id="46082" name="Picture 4">
            <a:extLst>
              <a:ext uri="{FF2B5EF4-FFF2-40B4-BE49-F238E27FC236}">
                <a16:creationId xmlns:a16="http://schemas.microsoft.com/office/drawing/2014/main" id="{FCFD0E19-9AF9-435E-A158-A4C05EA9A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2282825" y="1716088"/>
            <a:ext cx="4391025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1AC34C8D-FFAD-4255-ABD0-0AF2F4AEF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Avoidance algorithms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AC600C26-3C5A-43A7-BCAB-759691569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6659562" cy="44831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Single instance of a resource type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 a resource-allocation graph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Multiple instances of a resource type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Use the banker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826CE6D-4B91-45A2-A364-AF6B8095E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Resource-Allocation Graph Scheme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0760D928-8C2A-40D0-B5CA-22E28B45C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515225" cy="4483100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Claim edge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j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indicated that process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j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may request resource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j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; represented by a dashed line</a:t>
            </a:r>
            <a:b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Claim edge converts to request edge when a process requests a resource</a:t>
            </a:r>
            <a:b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pPr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When a resource is released by a process, assignment edge reconverts to a claim edge</a:t>
            </a:r>
            <a:b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Resources must be claimed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a priori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in the system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99D55FDD-A59C-4DD6-8460-40D7C03DD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404813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Resource-Allocation Graph</a:t>
            </a:r>
          </a:p>
        </p:txBody>
      </p:sp>
      <p:pic>
        <p:nvPicPr>
          <p:cNvPr id="52226" name="Picture 4" descr="7">
            <a:extLst>
              <a:ext uri="{FF2B5EF4-FFF2-40B4-BE49-F238E27FC236}">
                <a16:creationId xmlns:a16="http://schemas.microsoft.com/office/drawing/2014/main" id="{D4B3077B-3BC0-4E7F-B43D-2D14E1D8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25613"/>
            <a:ext cx="3681412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820336A0-BD51-400D-84B8-CAD65C5B8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401638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Unsafe State In Resource-Allocation Graph</a:t>
            </a:r>
          </a:p>
        </p:txBody>
      </p:sp>
      <p:pic>
        <p:nvPicPr>
          <p:cNvPr id="54274" name="Picture 4" descr="7">
            <a:extLst>
              <a:ext uri="{FF2B5EF4-FFF2-40B4-BE49-F238E27FC236}">
                <a16:creationId xmlns:a16="http://schemas.microsoft.com/office/drawing/2014/main" id="{5E6F66C5-CC55-4696-9ECC-1673E107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743075"/>
            <a:ext cx="37179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946906CC-85A8-47F1-938C-4E26B68F7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Resource-Allocation Graph Algorithm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5633F472-D7EF-4A16-93A7-25714279F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92238"/>
            <a:ext cx="7675563" cy="43037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Suppose that process</a:t>
            </a:r>
            <a:r>
              <a:rPr lang="en-US" altLang="en-US" i="1">
                <a:ea typeface="ＭＳ Ｐゴシック" panose="020B0600070205080204" pitchFamily="34" charset="-128"/>
              </a:rPr>
              <a:t> 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requests a resource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j</a:t>
            </a:r>
          </a:p>
          <a:p>
            <a:endParaRPr lang="en-US" altLang="en-US" i="1" baseline="-2500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CF5D0D37-F3D4-4601-A5C8-49CDF9C7A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Banker’s Algorithm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1E997FAC-2CF6-4324-9E77-E41977746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97000"/>
            <a:ext cx="7448550" cy="44418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Multiple instances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Each process must a priori claim maximum use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When a process requests a resource it may have to wait  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3240C06A-BF4E-4E76-ADEB-C8B9D939D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422275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Data Structures for the Banker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ea typeface="ＭＳ Ｐゴシック" panose="020B0600070205080204" pitchFamily="34" charset="-128"/>
              </a:rPr>
              <a:t>s Algorithm 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7DFBF812-8A90-4FF5-96CC-317C76B0E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843088"/>
            <a:ext cx="7370762" cy="4387850"/>
          </a:xfrm>
        </p:spPr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Available</a:t>
            </a:r>
            <a:r>
              <a:rPr lang="en-US" altLang="en-US" i="1">
                <a:ea typeface="ＭＳ Ｐゴシック" panose="020B0600070205080204" pitchFamily="34" charset="-128"/>
              </a:rPr>
              <a:t>:</a:t>
            </a:r>
            <a:r>
              <a:rPr lang="en-US" altLang="en-US">
                <a:ea typeface="ＭＳ Ｐゴシック" panose="020B0600070205080204" pitchFamily="34" charset="-128"/>
              </a:rPr>
              <a:t>  Vector of length 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. If available [</a:t>
            </a:r>
            <a:r>
              <a:rPr lang="en-US" altLang="en-US" i="1">
                <a:ea typeface="ＭＳ Ｐゴシック" panose="020B0600070205080204" pitchFamily="34" charset="-128"/>
              </a:rPr>
              <a:t>j</a:t>
            </a:r>
            <a:r>
              <a:rPr lang="en-US" altLang="en-US">
                <a:ea typeface="ＭＳ Ｐゴシック" panose="020B0600070205080204" pitchFamily="34" charset="-128"/>
              </a:rPr>
              <a:t>] =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, there are</a:t>
            </a:r>
            <a:r>
              <a:rPr lang="en-US" altLang="en-US" i="1">
                <a:ea typeface="ＭＳ Ｐゴシック" panose="020B0600070205080204" pitchFamily="34" charset="-128"/>
              </a:rPr>
              <a:t> k</a:t>
            </a:r>
            <a:r>
              <a:rPr lang="en-US" altLang="en-US">
                <a:ea typeface="ＭＳ Ｐゴシック" panose="020B0600070205080204" pitchFamily="34" charset="-128"/>
              </a:rPr>
              <a:t> instances of resource type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baseline="-25000"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ea typeface="ＭＳ Ｐゴシック" panose="020B0600070205080204" pitchFamily="34" charset="-128"/>
              </a:rPr>
              <a:t>available</a:t>
            </a:r>
          </a:p>
          <a:p>
            <a:endParaRPr lang="en-US" altLang="en-US" sz="800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Max</a:t>
            </a:r>
            <a:r>
              <a:rPr lang="en-US" altLang="en-US" i="1">
                <a:ea typeface="ＭＳ Ｐゴシック" panose="020B0600070205080204" pitchFamily="34" charset="-128"/>
              </a:rPr>
              <a:t>: n x m</a:t>
            </a:r>
            <a:r>
              <a:rPr lang="en-US" altLang="en-US">
                <a:ea typeface="ＭＳ Ｐゴシック" panose="020B0600070205080204" pitchFamily="34" charset="-128"/>
              </a:rPr>
              <a:t> matrix.  If </a:t>
            </a:r>
            <a:r>
              <a:rPr lang="en-US" altLang="en-US" i="1">
                <a:ea typeface="ＭＳ Ｐゴシック" panose="020B0600070205080204" pitchFamily="34" charset="-128"/>
              </a:rPr>
              <a:t>Max </a:t>
            </a:r>
            <a:r>
              <a:rPr lang="en-US" altLang="en-US">
                <a:ea typeface="ＭＳ Ｐゴシック" panose="020B0600070205080204" pitchFamily="34" charset="-128"/>
              </a:rPr>
              <a:t>[</a:t>
            </a:r>
            <a:r>
              <a:rPr lang="en-US" altLang="en-US" i="1">
                <a:ea typeface="ＭＳ Ｐゴシック" panose="020B0600070205080204" pitchFamily="34" charset="-128"/>
              </a:rPr>
              <a:t>i,j</a:t>
            </a:r>
            <a:r>
              <a:rPr lang="en-US" altLang="en-US">
                <a:ea typeface="ＭＳ Ｐゴシック" panose="020B0600070205080204" pitchFamily="34" charset="-128"/>
              </a:rPr>
              <a:t>] =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, then process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may request at most</a:t>
            </a:r>
            <a:r>
              <a:rPr lang="en-US" altLang="en-US" i="1">
                <a:ea typeface="ＭＳ Ｐゴシック" panose="020B0600070205080204" pitchFamily="34" charset="-128"/>
              </a:rPr>
              <a:t> k </a:t>
            </a:r>
            <a:r>
              <a:rPr lang="en-US" altLang="en-US">
                <a:ea typeface="ＭＳ Ｐゴシック" panose="020B0600070205080204" pitchFamily="34" charset="-128"/>
              </a:rPr>
              <a:t>instances of resource type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</a:p>
          <a:p>
            <a:endParaRPr lang="en-US" altLang="en-US" sz="800" i="1" baseline="-25000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Allocation</a:t>
            </a:r>
            <a:r>
              <a:rPr lang="en-US" altLang="en-US" i="1">
                <a:ea typeface="ＭＳ Ｐゴシック" panose="020B0600070205080204" pitchFamily="34" charset="-128"/>
              </a:rPr>
              <a:t>:  n </a:t>
            </a:r>
            <a:r>
              <a:rPr lang="en-US" altLang="en-US">
                <a:ea typeface="ＭＳ Ｐゴシック" panose="020B0600070205080204" pitchFamily="34" charset="-128"/>
              </a:rPr>
              <a:t>x</a:t>
            </a:r>
            <a:r>
              <a:rPr lang="en-US" altLang="en-US" i="1">
                <a:ea typeface="ＭＳ Ｐゴシック" panose="020B0600070205080204" pitchFamily="34" charset="-128"/>
              </a:rPr>
              <a:t> m</a:t>
            </a:r>
            <a:r>
              <a:rPr lang="en-US" altLang="en-US">
                <a:ea typeface="ＭＳ Ｐゴシック" panose="020B0600070205080204" pitchFamily="34" charset="-128"/>
              </a:rPr>
              <a:t> matrix.  If Allocation[</a:t>
            </a:r>
            <a:r>
              <a:rPr lang="en-US" altLang="en-US" i="1">
                <a:ea typeface="ＭＳ Ｐゴシック" panose="020B0600070205080204" pitchFamily="34" charset="-128"/>
              </a:rPr>
              <a:t>i,j</a:t>
            </a:r>
            <a:r>
              <a:rPr lang="en-US" altLang="en-US">
                <a:ea typeface="ＭＳ Ｐゴシック" panose="020B0600070205080204" pitchFamily="34" charset="-128"/>
              </a:rPr>
              <a:t>] =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then</a:t>
            </a:r>
            <a:r>
              <a:rPr lang="en-US" altLang="en-US" i="1">
                <a:ea typeface="ＭＳ Ｐゴシック" panose="020B0600070205080204" pitchFamily="34" charset="-128"/>
              </a:rPr>
              <a:t> 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is currently allocated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instances of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</a:p>
          <a:p>
            <a:endParaRPr lang="en-US" altLang="en-US" sz="800" i="1" baseline="-25000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Need</a:t>
            </a:r>
            <a:r>
              <a:rPr lang="en-US" altLang="en-US" i="1">
                <a:ea typeface="ＭＳ Ｐゴシック" panose="020B0600070205080204" pitchFamily="34" charset="-128"/>
              </a:rPr>
              <a:t>:  n </a:t>
            </a:r>
            <a:r>
              <a:rPr lang="en-US" altLang="en-US">
                <a:ea typeface="ＭＳ Ｐゴシック" panose="020B0600070205080204" pitchFamily="34" charset="-128"/>
              </a:rPr>
              <a:t>x</a:t>
            </a:r>
            <a:r>
              <a:rPr lang="en-US" altLang="en-US" i="1">
                <a:ea typeface="ＭＳ Ｐゴシック" panose="020B0600070205080204" pitchFamily="34" charset="-128"/>
              </a:rPr>
              <a:t> m</a:t>
            </a:r>
            <a:r>
              <a:rPr lang="en-US" altLang="en-US">
                <a:ea typeface="ＭＳ Ｐゴシック" panose="020B0600070205080204" pitchFamily="34" charset="-128"/>
              </a:rPr>
              <a:t> matrix. If </a:t>
            </a:r>
            <a:r>
              <a:rPr lang="en-US" altLang="en-US" i="1">
                <a:ea typeface="ＭＳ Ｐゴシック" panose="020B0600070205080204" pitchFamily="34" charset="-128"/>
              </a:rPr>
              <a:t>Need</a:t>
            </a:r>
            <a:r>
              <a:rPr lang="en-US" altLang="en-US">
                <a:ea typeface="ＭＳ Ｐゴシック" panose="020B0600070205080204" pitchFamily="34" charset="-128"/>
              </a:rPr>
              <a:t>[</a:t>
            </a:r>
            <a:r>
              <a:rPr lang="en-US" altLang="en-US" i="1">
                <a:ea typeface="ＭＳ Ｐゴシック" panose="020B0600070205080204" pitchFamily="34" charset="-128"/>
              </a:rPr>
              <a:t>i,j</a:t>
            </a:r>
            <a:r>
              <a:rPr lang="en-US" altLang="en-US">
                <a:ea typeface="ＭＳ Ｐゴシック" panose="020B0600070205080204" pitchFamily="34" charset="-128"/>
              </a:rPr>
              <a:t>] =</a:t>
            </a:r>
            <a:r>
              <a:rPr lang="en-US" altLang="en-US" i="1">
                <a:ea typeface="ＭＳ Ｐゴシック" panose="020B0600070205080204" pitchFamily="34" charset="-128"/>
              </a:rPr>
              <a:t> k</a:t>
            </a:r>
            <a:r>
              <a:rPr lang="en-US" altLang="en-US">
                <a:ea typeface="ＭＳ Ｐゴシック" panose="020B0600070205080204" pitchFamily="34" charset="-128"/>
              </a:rPr>
              <a:t>, then</a:t>
            </a:r>
            <a:r>
              <a:rPr lang="en-US" altLang="en-US" i="1">
                <a:ea typeface="ＭＳ Ｐゴシック" panose="020B0600070205080204" pitchFamily="34" charset="-128"/>
              </a:rPr>
              <a:t> 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may need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more instances of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baseline="-250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i="1">
                <a:ea typeface="ＭＳ Ｐゴシック" panose="020B0600070205080204" pitchFamily="34" charset="-128"/>
              </a:rPr>
              <a:t>Need</a:t>
            </a:r>
            <a:r>
              <a:rPr lang="en-US" altLang="en-US">
                <a:ea typeface="ＭＳ Ｐゴシック" panose="020B0600070205080204" pitchFamily="34" charset="-128"/>
              </a:rPr>
              <a:t> [</a:t>
            </a:r>
            <a:r>
              <a:rPr lang="en-US" altLang="en-US" i="1">
                <a:ea typeface="ＭＳ Ｐゴシック" panose="020B0600070205080204" pitchFamily="34" charset="-128"/>
              </a:rPr>
              <a:t>i,j]</a:t>
            </a:r>
            <a:r>
              <a:rPr lang="en-US" altLang="en-US">
                <a:ea typeface="ＭＳ Ｐゴシック" panose="020B0600070205080204" pitchFamily="34" charset="-128"/>
              </a:rPr>
              <a:t> = </a:t>
            </a:r>
            <a:r>
              <a:rPr lang="en-US" altLang="en-US" i="1">
                <a:ea typeface="ＭＳ Ｐゴシック" panose="020B0600070205080204" pitchFamily="34" charset="-128"/>
              </a:rPr>
              <a:t>Max</a:t>
            </a:r>
            <a:r>
              <a:rPr lang="en-US" altLang="en-US">
                <a:ea typeface="ＭＳ Ｐゴシック" panose="020B0600070205080204" pitchFamily="34" charset="-128"/>
              </a:rPr>
              <a:t>[</a:t>
            </a:r>
            <a:r>
              <a:rPr lang="en-US" altLang="en-US" i="1">
                <a:ea typeface="ＭＳ Ｐゴシック" panose="020B0600070205080204" pitchFamily="34" charset="-128"/>
              </a:rPr>
              <a:t>i,j</a:t>
            </a:r>
            <a:r>
              <a:rPr lang="en-US" altLang="en-US">
                <a:ea typeface="ＭＳ Ｐゴシック" panose="020B0600070205080204" pitchFamily="34" charset="-128"/>
              </a:rPr>
              <a:t>] – </a:t>
            </a:r>
            <a:r>
              <a:rPr lang="en-US" altLang="en-US" i="1">
                <a:ea typeface="ＭＳ Ｐゴシック" panose="020B0600070205080204" pitchFamily="34" charset="-128"/>
              </a:rPr>
              <a:t>Allocation</a:t>
            </a:r>
            <a:r>
              <a:rPr lang="en-US" altLang="en-US">
                <a:ea typeface="ＭＳ Ｐゴシック" panose="020B0600070205080204" pitchFamily="34" charset="-128"/>
              </a:rPr>
              <a:t> [</a:t>
            </a:r>
            <a:r>
              <a:rPr lang="en-US" altLang="en-US" i="1">
                <a:ea typeface="ＭＳ Ｐゴシック" panose="020B0600070205080204" pitchFamily="34" charset="-128"/>
              </a:rPr>
              <a:t>i,j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AA775B51-40B6-48C7-821D-F191F071C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1408113"/>
            <a:ext cx="693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Let </a:t>
            </a:r>
            <a:r>
              <a:rPr lang="en-US" altLang="en-US" sz="1800" i="1">
                <a:latin typeface="Helvetica" panose="020B0604020202020204" pitchFamily="34" charset="0"/>
              </a:rPr>
              <a:t>n</a:t>
            </a:r>
            <a:r>
              <a:rPr lang="en-US" altLang="en-US" sz="1800">
                <a:latin typeface="Helvetica" panose="020B0604020202020204" pitchFamily="34" charset="0"/>
              </a:rPr>
              <a:t> = number of processes, and </a:t>
            </a:r>
            <a:r>
              <a:rPr lang="en-US" altLang="en-US" sz="1800" i="1">
                <a:latin typeface="Helvetica" panose="020B0604020202020204" pitchFamily="34" charset="0"/>
              </a:rPr>
              <a:t>m </a:t>
            </a:r>
            <a:r>
              <a:rPr lang="en-US" altLang="en-US" sz="1800">
                <a:latin typeface="Helvetica" panose="020B0604020202020204" pitchFamily="34" charset="0"/>
              </a:rPr>
              <a:t>= number of resources types.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8803BEB9-AF80-48C2-BF35-171B99F75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Safety Algorithm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82A74EE7-D9FF-4107-90DE-BE4E1BCD9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282700"/>
            <a:ext cx="737235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1.	Let </a:t>
            </a:r>
            <a:r>
              <a:rPr lang="en-US" altLang="en-US" b="1" i="1">
                <a:solidFill>
                  <a:srgbClr val="000000"/>
                </a:solidFill>
                <a:ea typeface="ＭＳ Ｐゴシック" panose="020B0600070205080204" pitchFamily="34" charset="-128"/>
              </a:rPr>
              <a:t>Work</a:t>
            </a:r>
            <a:r>
              <a:rPr lang="en-US" altLang="en-US" i="1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b="1" i="1">
                <a:solidFill>
                  <a:srgbClr val="000000"/>
                </a:solidFill>
                <a:ea typeface="ＭＳ Ｐゴシック" panose="020B0600070205080204" pitchFamily="34" charset="-128"/>
              </a:rPr>
              <a:t>Finish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be vectors of length</a:t>
            </a:r>
            <a:r>
              <a:rPr lang="en-US" altLang="en-US" i="1">
                <a:ea typeface="ＭＳ Ｐゴシック" panose="020B0600070205080204" pitchFamily="34" charset="-128"/>
              </a:rPr>
              <a:t> m</a:t>
            </a:r>
            <a:r>
              <a:rPr lang="en-US" altLang="en-US">
                <a:ea typeface="ＭＳ Ｐゴシック" panose="020B0600070205080204" pitchFamily="34" charset="-128"/>
              </a:rPr>
              <a:t> and</a:t>
            </a:r>
            <a:r>
              <a:rPr lang="en-US" altLang="en-US" i="1">
                <a:ea typeface="ＭＳ Ｐゴシック" panose="020B0600070205080204" pitchFamily="34" charset="-128"/>
              </a:rPr>
              <a:t> n</a:t>
            </a:r>
            <a:r>
              <a:rPr lang="en-US" altLang="en-US">
                <a:ea typeface="ＭＳ Ｐゴシック" panose="020B0600070205080204" pitchFamily="34" charset="-128"/>
              </a:rPr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>
                <a:ea typeface="ＭＳ Ｐゴシック" panose="020B0600070205080204" pitchFamily="34" charset="-128"/>
              </a:rPr>
              <a:t>Work </a:t>
            </a:r>
            <a:r>
              <a:rPr lang="en-US" altLang="en-US" b="1">
                <a:ea typeface="ＭＳ Ｐゴシック" panose="020B0600070205080204" pitchFamily="34" charset="-128"/>
              </a:rPr>
              <a:t>= </a:t>
            </a:r>
            <a:r>
              <a:rPr lang="en-US" altLang="en-US" b="1" i="1">
                <a:ea typeface="ＭＳ Ｐゴシック" panose="020B0600070205080204" pitchFamily="34" charset="-128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>
                <a:ea typeface="ＭＳ Ｐゴシック" panose="020B0600070205080204" pitchFamily="34" charset="-128"/>
              </a:rPr>
              <a:t>Finish </a:t>
            </a:r>
            <a:r>
              <a:rPr lang="en-US" altLang="en-US" b="1">
                <a:ea typeface="ＭＳ Ｐゴシック" panose="020B0600070205080204" pitchFamily="34" charset="-128"/>
              </a:rPr>
              <a:t>[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] =</a:t>
            </a:r>
            <a:r>
              <a:rPr lang="en-US" altLang="en-US" b="1" i="1">
                <a:ea typeface="ＭＳ Ｐゴシック" panose="020B0600070205080204" pitchFamily="34" charset="-128"/>
              </a:rPr>
              <a:t> false </a:t>
            </a:r>
            <a:r>
              <a:rPr lang="en-US" altLang="en-US" b="1">
                <a:ea typeface="ＭＳ Ｐゴシック" panose="020B0600070205080204" pitchFamily="34" charset="-128"/>
              </a:rPr>
              <a:t>for</a:t>
            </a:r>
            <a:r>
              <a:rPr lang="en-US" altLang="en-US" b="1" i="1">
                <a:ea typeface="ＭＳ Ｐゴシック" panose="020B0600070205080204" pitchFamily="34" charset="-128"/>
              </a:rPr>
              <a:t> i</a:t>
            </a:r>
            <a:r>
              <a:rPr lang="en-US" altLang="en-US" b="1">
                <a:ea typeface="ＭＳ Ｐゴシック" panose="020B0600070205080204" pitchFamily="34" charset="-128"/>
              </a:rPr>
              <a:t> = 0, 1, …, </a:t>
            </a:r>
            <a:r>
              <a:rPr lang="en-US" altLang="en-US" b="1" i="1">
                <a:ea typeface="ＭＳ Ｐゴシック" panose="020B0600070205080204" pitchFamily="34" charset="-128"/>
              </a:rPr>
              <a:t>n- </a:t>
            </a:r>
            <a:r>
              <a:rPr lang="en-US" altLang="en-US" b="1">
                <a:ea typeface="ＭＳ Ｐゴシック" panose="020B0600070205080204" pitchFamily="34" charset="-128"/>
              </a:rPr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	Find an 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(a) </a:t>
            </a:r>
            <a:r>
              <a:rPr lang="en-US" altLang="en-US" b="1" i="1">
                <a:ea typeface="ＭＳ Ｐゴシック" panose="020B0600070205080204" pitchFamily="34" charset="-128"/>
              </a:rPr>
              <a:t>Finish</a:t>
            </a:r>
            <a:r>
              <a:rPr lang="en-US" altLang="en-US" b="1">
                <a:ea typeface="ＭＳ Ｐゴシック" panose="020B0600070205080204" pitchFamily="34" charset="-128"/>
              </a:rPr>
              <a:t> [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] = </a:t>
            </a:r>
            <a:r>
              <a:rPr lang="en-US" altLang="en-US" b="1" i="1">
                <a:ea typeface="ＭＳ Ｐゴシック" panose="020B0600070205080204" pitchFamily="34" charset="-128"/>
              </a:rPr>
              <a:t>false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(b) </a:t>
            </a:r>
            <a:r>
              <a:rPr lang="en-US" altLang="en-US" b="1" i="1">
                <a:ea typeface="ＭＳ Ｐゴシック" panose="020B0600070205080204" pitchFamily="34" charset="-128"/>
              </a:rPr>
              <a:t>Need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no such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i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3.  </a:t>
            </a:r>
            <a:r>
              <a:rPr lang="en-US" altLang="en-US" b="1" i="1">
                <a:ea typeface="ＭＳ Ｐゴシック" panose="020B0600070205080204" pitchFamily="34" charset="-128"/>
              </a:rPr>
              <a:t>Work</a:t>
            </a:r>
            <a:r>
              <a:rPr lang="en-US" altLang="en-US" b="1">
                <a:ea typeface="ＭＳ Ｐゴシック" panose="020B0600070205080204" pitchFamily="34" charset="-128"/>
              </a:rPr>
              <a:t> = </a:t>
            </a:r>
            <a:r>
              <a:rPr lang="en-US" altLang="en-US" b="1" i="1">
                <a:ea typeface="ＭＳ Ｐゴシック" panose="020B0600070205080204" pitchFamily="34" charset="-128"/>
              </a:rPr>
              <a:t>Work </a:t>
            </a:r>
            <a:r>
              <a:rPr lang="en-US" altLang="en-US" b="1">
                <a:ea typeface="ＭＳ Ｐゴシック" panose="020B0600070205080204" pitchFamily="34" charset="-128"/>
              </a:rPr>
              <a:t>+ </a:t>
            </a:r>
            <a:r>
              <a:rPr lang="en-US" altLang="en-US" b="1" i="1">
                <a:ea typeface="ＭＳ Ｐゴシック" panose="020B0600070205080204" pitchFamily="34" charset="-128"/>
              </a:rPr>
              <a:t>Allocation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br>
              <a:rPr lang="en-US" altLang="en-US" b="1">
                <a:ea typeface="ＭＳ Ｐゴシック" panose="020B0600070205080204" pitchFamily="34" charset="-128"/>
              </a:rPr>
            </a:br>
            <a:r>
              <a:rPr lang="en-US" altLang="en-US" b="1" i="1">
                <a:ea typeface="ＭＳ Ｐゴシック" panose="020B0600070205080204" pitchFamily="34" charset="-128"/>
              </a:rPr>
              <a:t>Finish</a:t>
            </a:r>
            <a:r>
              <a:rPr lang="en-US" altLang="en-US" b="1">
                <a:ea typeface="ＭＳ Ｐゴシック" panose="020B0600070205080204" pitchFamily="34" charset="-128"/>
              </a:rPr>
              <a:t>[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] =</a:t>
            </a:r>
            <a:r>
              <a:rPr lang="en-US" altLang="en-US" b="1" i="1">
                <a:ea typeface="ＭＳ Ｐゴシック" panose="020B0600070205080204" pitchFamily="34" charset="-128"/>
              </a:rPr>
              <a:t> true</a:t>
            </a:r>
            <a:br>
              <a:rPr lang="en-US" altLang="en-US" b="1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4.	If </a:t>
            </a:r>
            <a:r>
              <a:rPr lang="en-US" altLang="en-US" b="1" i="1">
                <a:ea typeface="ＭＳ Ｐゴシック" panose="020B0600070205080204" pitchFamily="34" charset="-128"/>
              </a:rPr>
              <a:t>Finish</a:t>
            </a:r>
            <a:r>
              <a:rPr lang="en-US" altLang="en-US" b="1">
                <a:ea typeface="ＭＳ Ｐゴシック" panose="020B0600070205080204" pitchFamily="34" charset="-128"/>
              </a:rPr>
              <a:t> [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] == </a:t>
            </a:r>
            <a:r>
              <a:rPr lang="en-US" altLang="en-US" b="1" i="1">
                <a:ea typeface="ＭＳ Ｐゴシック" panose="020B0600070205080204" pitchFamily="34" charset="-128"/>
              </a:rPr>
              <a:t>true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for all 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 then the system is in a safe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9CEF5E1C-4FD8-4503-877F-B13F221FB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C5A823A4-6322-4694-9DAE-85E4D8C9F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07300" cy="45005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 develop a description of deadlocks, which prevent sets of concurrent processes from completing their tasks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To present a number of different methods for preventing or avoiding deadlocks in a computer system</a:t>
            </a:r>
          </a:p>
          <a:p>
            <a:pPr>
              <a:buSzPct val="85000"/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9C74F912-104C-474B-98DA-62ABCBEBD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3138" y="404813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Resource-Request Algorithm for Process </a:t>
            </a:r>
            <a:r>
              <a:rPr lang="en-US" altLang="en-US" sz="2800" i="1">
                <a:ea typeface="ＭＳ Ｐゴシック" panose="020B0600070205080204" pitchFamily="34" charset="-128"/>
              </a:rPr>
              <a:t>P</a:t>
            </a:r>
            <a:r>
              <a:rPr lang="en-US" altLang="en-US" sz="2800" i="1" baseline="-25000">
                <a:ea typeface="ＭＳ Ｐゴシック" panose="020B0600070205080204" pitchFamily="34" charset="-128"/>
              </a:rPr>
              <a:t>i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63202ACE-9585-43A2-A15D-42895A232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271588"/>
            <a:ext cx="7642225" cy="46863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     </a:t>
            </a:r>
            <a:r>
              <a:rPr lang="en-US" altLang="en-US" b="1" i="1">
                <a:ea typeface="ＭＳ Ｐゴシック" panose="020B0600070205080204" pitchFamily="34" charset="-128"/>
              </a:rPr>
              <a:t>Request</a:t>
            </a:r>
            <a:r>
              <a:rPr lang="en-US" altLang="en-US">
                <a:ea typeface="ＭＳ Ｐゴシック" panose="020B0600070205080204" pitchFamily="34" charset="-128"/>
              </a:rPr>
              <a:t> = request vector for process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.  If </a:t>
            </a:r>
            <a:r>
              <a:rPr lang="en-US" altLang="en-US" b="1" i="1">
                <a:ea typeface="ＭＳ Ｐゴシック" panose="020B0600070205080204" pitchFamily="34" charset="-128"/>
              </a:rPr>
              <a:t>Request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</a:rPr>
              <a:t>[</a:t>
            </a:r>
            <a:r>
              <a:rPr lang="en-US" altLang="en-US" b="1" i="1">
                <a:ea typeface="ＭＳ Ｐゴシック" panose="020B0600070205080204" pitchFamily="34" charset="-128"/>
              </a:rPr>
              <a:t>j</a:t>
            </a:r>
            <a:r>
              <a:rPr lang="en-US" altLang="en-US" b="1">
                <a:ea typeface="ＭＳ Ｐゴシック" panose="020B0600070205080204" pitchFamily="34" charset="-128"/>
              </a:rPr>
              <a:t>] = </a:t>
            </a:r>
            <a:r>
              <a:rPr lang="en-US" altLang="en-US" b="1" i="1">
                <a:ea typeface="ＭＳ Ｐゴシック" panose="020B0600070205080204" pitchFamily="34" charset="-128"/>
              </a:rPr>
              <a:t>k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then process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wants </a:t>
            </a:r>
            <a:r>
              <a:rPr lang="en-US" altLang="en-US" b="1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instances of resource type </a:t>
            </a:r>
            <a:r>
              <a:rPr lang="en-US" altLang="en-US" b="1" i="1">
                <a:ea typeface="ＭＳ Ｐゴシック" panose="020B0600070205080204" pitchFamily="34" charset="-128"/>
              </a:rPr>
              <a:t>R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j</a:t>
            </a:r>
            <a:endParaRPr lang="en-US" altLang="en-US" b="1" baseline="-2500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1.	If </a:t>
            </a:r>
            <a:r>
              <a:rPr lang="en-US" altLang="en-US" b="1" i="1">
                <a:ea typeface="ＭＳ Ｐゴシック" panose="020B0600070205080204" pitchFamily="34" charset="-128"/>
              </a:rPr>
              <a:t>Request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b="1" i="1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Need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2.	If </a:t>
            </a:r>
            <a:r>
              <a:rPr lang="en-US" altLang="en-US" b="1" i="1">
                <a:ea typeface="ＭＳ Ｐゴシック" panose="020B0600070205080204" pitchFamily="34" charset="-128"/>
              </a:rPr>
              <a:t>Request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Available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, go to step 3.  Otherwise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3.	Pretend to allocate requested resources to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Available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Available  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–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 Request;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Allocation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Allocation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Request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Need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=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 Need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Request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Pi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unsafe 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Pi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25956389-14B0-49E2-B337-1BA2F14E5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Banker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0414838F-C03F-4A84-879D-CEA61F534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5 processes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  </a:t>
            </a:r>
            <a:r>
              <a:rPr lang="en-US" altLang="en-US">
                <a:ea typeface="ＭＳ Ｐゴシック" panose="020B0600070205080204" pitchFamily="34" charset="-128"/>
              </a:rPr>
              <a:t>through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              </a:t>
            </a:r>
            <a:r>
              <a:rPr lang="en-US" altLang="en-US" i="1">
                <a:ea typeface="ＭＳ Ｐゴシック" panose="020B0600070205080204" pitchFamily="34" charset="-128"/>
              </a:rPr>
              <a:t>A</a:t>
            </a:r>
            <a:r>
              <a:rPr lang="en-US" altLang="en-US">
                <a:ea typeface="ＭＳ Ｐゴシック" panose="020B0600070205080204" pitchFamily="34" charset="-128"/>
              </a:rPr>
              <a:t> (10 instances), 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 (5instances), and 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(7 instances)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 Snapshot at time </a:t>
            </a:r>
            <a:r>
              <a:rPr lang="en-US" altLang="en-US" i="1">
                <a:ea typeface="ＭＳ Ｐゴシック" panose="020B0600070205080204" pitchFamily="34" charset="-128"/>
              </a:rPr>
              <a:t>T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	</a:t>
            </a:r>
            <a:r>
              <a:rPr lang="en-US" altLang="en-US" i="1" u="sng">
                <a:ea typeface="ＭＳ Ｐゴシック" panose="020B0600070205080204" pitchFamily="34" charset="-128"/>
              </a:rPr>
              <a:t>Allocation</a:t>
            </a:r>
            <a:r>
              <a:rPr lang="en-US" altLang="en-US" i="1">
                <a:ea typeface="ＭＳ Ｐゴシック" panose="020B0600070205080204" pitchFamily="34" charset="-128"/>
              </a:rPr>
              <a:t>	  </a:t>
            </a:r>
            <a:r>
              <a:rPr lang="en-US" altLang="en-US" i="1" u="sng">
                <a:ea typeface="ＭＳ Ｐゴシック" panose="020B0600070205080204" pitchFamily="34" charset="-128"/>
              </a:rPr>
              <a:t>Max</a:t>
            </a:r>
            <a:r>
              <a:rPr lang="en-US" altLang="en-US" i="1">
                <a:ea typeface="ＭＳ Ｐゴシック" panose="020B0600070205080204" pitchFamily="34" charset="-128"/>
              </a:rPr>
              <a:t>	</a:t>
            </a:r>
            <a:r>
              <a:rPr lang="en-US" altLang="en-US" i="1" u="sng">
                <a:ea typeface="ＭＳ Ｐゴシック" panose="020B0600070205080204" pitchFamily="34" charset="-128"/>
              </a:rPr>
              <a:t>Available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>
                <a:ea typeface="ＭＳ Ｐゴシック" panose="020B0600070205080204" pitchFamily="34" charset="-128"/>
              </a:rPr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	</a:t>
            </a:r>
            <a:r>
              <a:rPr lang="en-US" altLang="en-US">
                <a:ea typeface="ＭＳ Ｐゴシック" panose="020B0600070205080204" pitchFamily="34" charset="-128"/>
              </a:rPr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	</a:t>
            </a:r>
            <a:r>
              <a:rPr lang="en-US" altLang="en-US">
                <a:ea typeface="ＭＳ Ｐゴシック" panose="020B0600070205080204" pitchFamily="34" charset="-128"/>
              </a:rPr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	0 0 2	         4 3 3  	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E758ADB1-B7DC-4982-A329-9411E6285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(Cont.)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D99E0489-0B87-42AA-9585-EEA2C808B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293813"/>
            <a:ext cx="7724775" cy="4640262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The content of the matrix </a:t>
            </a:r>
            <a:r>
              <a:rPr lang="en-US" altLang="en-US" b="1" i="1">
                <a:ea typeface="ＭＳ Ｐゴシック" panose="020B0600070205080204" pitchFamily="34" charset="-128"/>
              </a:rPr>
              <a:t>Need</a:t>
            </a:r>
            <a:r>
              <a:rPr lang="en-US" altLang="en-US">
                <a:ea typeface="ＭＳ Ｐゴシック" panose="020B0600070205080204" pitchFamily="34" charset="-128"/>
              </a:rPr>
              <a:t> is defined to be </a:t>
            </a:r>
            <a:r>
              <a:rPr lang="en-US" altLang="en-US" b="1" i="1">
                <a:ea typeface="ＭＳ Ｐゴシック" panose="020B0600070205080204" pitchFamily="34" charset="-128"/>
              </a:rPr>
              <a:t>Max</a:t>
            </a:r>
            <a:r>
              <a:rPr lang="en-US" altLang="en-US" b="1">
                <a:ea typeface="ＭＳ Ｐゴシック" panose="020B0600070205080204" pitchFamily="34" charset="-128"/>
              </a:rPr>
              <a:t> – </a:t>
            </a:r>
            <a:r>
              <a:rPr lang="en-US" altLang="en-US" b="1" i="1">
                <a:ea typeface="ＭＳ Ｐゴシック" panose="020B0600070205080204" pitchFamily="34" charset="-128"/>
              </a:rPr>
              <a:t>Allocation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	</a:t>
            </a:r>
            <a:r>
              <a:rPr lang="en-US" altLang="en-US" i="1" u="sng">
                <a:ea typeface="ＭＳ Ｐゴシック" panose="020B0600070205080204" pitchFamily="34" charset="-128"/>
              </a:rPr>
              <a:t>Need</a:t>
            </a:r>
            <a:endParaRPr lang="en-US" altLang="en-US" u="sng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	</a:t>
            </a:r>
            <a:r>
              <a:rPr lang="en-US" altLang="en-US" i="1">
                <a:ea typeface="ＭＳ Ｐゴシック" panose="020B0600070205080204" pitchFamily="34" charset="-128"/>
              </a:rPr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	</a:t>
            </a:r>
            <a:r>
              <a:rPr lang="en-US" altLang="en-US">
                <a:ea typeface="ＭＳ Ｐゴシック" panose="020B0600070205080204" pitchFamily="34" charset="-128"/>
              </a:rPr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	</a:t>
            </a:r>
            <a:r>
              <a:rPr lang="en-US" altLang="en-US">
                <a:ea typeface="ＭＳ Ｐゴシック" panose="020B0600070205080204" pitchFamily="34" charset="-128"/>
              </a:rPr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	4 3 1 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The system is in a safe state since the sequence &lt;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&gt; satisfies safety criteria</a:t>
            </a:r>
            <a:endParaRPr lang="en-US" altLang="en-US" baseline="-25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FF030B41-2131-4530-9C8A-60EF198C5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778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Request (1,0,2)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90A175A9-8086-4B13-8FF4-E6DB7B871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92225"/>
            <a:ext cx="7766050" cy="5103813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Check that Request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>
                <a:ea typeface="ＭＳ Ｐゴシック" panose="020B0600070205080204" pitchFamily="34" charset="-128"/>
              </a:rPr>
              <a:t>			</a:t>
            </a:r>
            <a:r>
              <a:rPr lang="en-US" altLang="en-US" i="1" u="sng">
                <a:ea typeface="ＭＳ Ｐゴシック" panose="020B0600070205080204" pitchFamily="34" charset="-128"/>
              </a:rPr>
              <a:t>Allocation</a:t>
            </a:r>
            <a:r>
              <a:rPr lang="en-US" altLang="en-US" i="1">
                <a:ea typeface="ＭＳ Ｐゴシック" panose="020B0600070205080204" pitchFamily="34" charset="-128"/>
              </a:rPr>
              <a:t>	</a:t>
            </a:r>
            <a:r>
              <a:rPr lang="en-US" altLang="en-US" i="1" u="sng">
                <a:ea typeface="ＭＳ Ｐゴシック" panose="020B0600070205080204" pitchFamily="34" charset="-128"/>
              </a:rPr>
              <a:t>Need</a:t>
            </a:r>
            <a:r>
              <a:rPr lang="en-US" altLang="en-US" i="1">
                <a:ea typeface="ＭＳ Ｐゴシック" panose="020B0600070205080204" pitchFamily="34" charset="-128"/>
              </a:rPr>
              <a:t>	   </a:t>
            </a:r>
            <a:r>
              <a:rPr lang="en-US" altLang="en-US" i="1" u="sng">
                <a:ea typeface="ＭＳ Ｐゴシック" panose="020B0600070205080204" pitchFamily="34" charset="-128"/>
              </a:rPr>
              <a:t>Available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>
                <a:ea typeface="ＭＳ Ｐゴシック" panose="020B0600070205080204" pitchFamily="34" charset="-128"/>
              </a:rPr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Executing safety algorithm shows that sequence &lt;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 b="1">
                <a:ea typeface="ＭＳ Ｐゴシック" panose="020B0600070205080204" pitchFamily="34" charset="-128"/>
              </a:rPr>
              <a:t>,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3</a:t>
            </a:r>
            <a:r>
              <a:rPr lang="en-US" altLang="en-US" b="1">
                <a:ea typeface="ＭＳ Ｐゴシック" panose="020B0600070205080204" pitchFamily="34" charset="-128"/>
              </a:rPr>
              <a:t>,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4</a:t>
            </a:r>
            <a:r>
              <a:rPr lang="en-US" altLang="en-US" b="1">
                <a:ea typeface="ＭＳ Ｐゴシック" panose="020B0600070205080204" pitchFamily="34" charset="-128"/>
              </a:rPr>
              <a:t>,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0</a:t>
            </a:r>
            <a:r>
              <a:rPr lang="en-US" altLang="en-US" b="1">
                <a:ea typeface="ＭＳ Ｐゴシック" panose="020B0600070205080204" pitchFamily="34" charset="-128"/>
              </a:rPr>
              <a:t>,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Can request for (3,3,0) by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Can request for (0,2,0) by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9A325C14-31F4-4C9E-8EB4-F3AD3092E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77813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Deadlock Detection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FF0682AE-A8CB-43BA-9238-BED7F2D43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Allow system to enter deadlock state 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Detection algorithm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Recovery scheme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10BEE0F9-925B-4931-AED3-0B5334E9C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0" y="0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Single Instance of Each Resource Type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FA4D7CDE-0A96-4CC0-A807-35692F212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25575"/>
            <a:ext cx="7585075" cy="45116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Maintain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wait-for </a:t>
            </a:r>
            <a:r>
              <a:rPr lang="en-US" altLang="en-US">
                <a:ea typeface="ＭＳ Ｐゴシック" panose="020B0600070205080204" pitchFamily="34" charset="-128"/>
              </a:rPr>
              <a:t>graph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Nodes are processes</a:t>
            </a:r>
          </a:p>
          <a:p>
            <a:pPr lvl="1"/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j  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is waiting for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j</a:t>
            </a:r>
            <a:b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en-US" b="1" i="1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 algorithm to detect a cycle in a graph requires an order of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 b="1" i="1">
                <a:ea typeface="ＭＳ Ｐゴシック" panose="020B0600070205080204" pitchFamily="34" charset="-128"/>
              </a:rPr>
              <a:t>n</a:t>
            </a:r>
            <a:r>
              <a:rPr lang="en-US" altLang="en-US" b="1" baseline="30000">
                <a:ea typeface="ＭＳ Ｐゴシック" panose="020B0600070205080204" pitchFamily="34" charset="-128"/>
              </a:rPr>
              <a:t>2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operations, where </a:t>
            </a:r>
            <a:r>
              <a:rPr lang="en-US" altLang="en-US" b="1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is the number of vertices in the graph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08C0120D-E30A-48AC-8FC9-120B82D47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013" y="428625"/>
            <a:ext cx="7654925" cy="4572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Resource-Allocation Graph and Wait-for Graph</a:t>
            </a:r>
          </a:p>
        </p:txBody>
      </p:sp>
      <p:sp>
        <p:nvSpPr>
          <p:cNvPr id="76802" name="Text Box 5">
            <a:extLst>
              <a:ext uri="{FF2B5EF4-FFF2-40B4-BE49-F238E27FC236}">
                <a16:creationId xmlns:a16="http://schemas.microsoft.com/office/drawing/2014/main" id="{B1D7ED32-4E75-4D12-9417-A65A23D4B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Resource-Allocation Graph</a:t>
            </a:r>
          </a:p>
        </p:txBody>
      </p:sp>
      <p:sp>
        <p:nvSpPr>
          <p:cNvPr id="76803" name="Text Box 6">
            <a:extLst>
              <a:ext uri="{FF2B5EF4-FFF2-40B4-BE49-F238E27FC236}">
                <a16:creationId xmlns:a16="http://schemas.microsoft.com/office/drawing/2014/main" id="{2462B93C-57E3-4D61-9623-F4BDF0958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Corresponding wait-for graph</a:t>
            </a:r>
          </a:p>
        </p:txBody>
      </p:sp>
      <p:pic>
        <p:nvPicPr>
          <p:cNvPr id="76804" name="Picture 6" descr="7">
            <a:extLst>
              <a:ext uri="{FF2B5EF4-FFF2-40B4-BE49-F238E27FC236}">
                <a16:creationId xmlns:a16="http://schemas.microsoft.com/office/drawing/2014/main" id="{CE9B308C-E7FC-4CB1-8654-C54509F04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57300"/>
            <a:ext cx="59372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1F701602-CDEA-4BC2-BF6B-C6DEFE645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225425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Several Instances of a Resource Type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3C225D40-77CA-40F9-9677-E4B51930E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5" y="1344613"/>
            <a:ext cx="7594600" cy="3851275"/>
          </a:xfrm>
        </p:spPr>
        <p:txBody>
          <a:bodyPr/>
          <a:lstStyle/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Available</a:t>
            </a:r>
            <a:r>
              <a:rPr lang="en-US" altLang="en-US" i="1">
                <a:ea typeface="ＭＳ Ｐゴシック" panose="020B0600070205080204" pitchFamily="34" charset="-128"/>
              </a:rPr>
              <a:t>:</a:t>
            </a:r>
            <a:r>
              <a:rPr lang="en-US" altLang="en-US">
                <a:ea typeface="ＭＳ Ｐゴシック" panose="020B0600070205080204" pitchFamily="34" charset="-128"/>
              </a:rPr>
              <a:t>  A vector of length </a:t>
            </a:r>
            <a:r>
              <a:rPr lang="en-US" altLang="en-US" b="1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 indicates the number of available resources of each type</a:t>
            </a:r>
          </a:p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Allocation</a:t>
            </a:r>
            <a:r>
              <a:rPr lang="en-US" altLang="en-US" i="1">
                <a:ea typeface="ＭＳ Ｐゴシック" panose="020B0600070205080204" pitchFamily="34" charset="-128"/>
              </a:rPr>
              <a:t>:</a:t>
            </a:r>
            <a:r>
              <a:rPr lang="en-US" altLang="en-US">
                <a:ea typeface="ＭＳ Ｐゴシック" panose="020B0600070205080204" pitchFamily="34" charset="-128"/>
              </a:rPr>
              <a:t>  An </a:t>
            </a:r>
            <a:r>
              <a:rPr lang="en-US" altLang="en-US" b="1" i="1">
                <a:ea typeface="ＭＳ Ｐゴシック" panose="020B0600070205080204" pitchFamily="34" charset="-128"/>
              </a:rPr>
              <a:t>n </a:t>
            </a:r>
            <a:r>
              <a:rPr lang="en-US" altLang="en-US" b="1">
                <a:ea typeface="ＭＳ Ｐゴシック" panose="020B0600070205080204" pitchFamily="34" charset="-128"/>
              </a:rPr>
              <a:t>x</a:t>
            </a:r>
            <a:r>
              <a:rPr lang="en-US" altLang="en-US" b="1" i="1">
                <a:ea typeface="ＭＳ Ｐゴシック" panose="020B0600070205080204" pitchFamily="34" charset="-128"/>
              </a:rPr>
              <a:t> m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matrix defines the number of resources of each type currently allocated to each process</a:t>
            </a:r>
          </a:p>
          <a:p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Request</a:t>
            </a:r>
            <a:r>
              <a:rPr lang="en-US" altLang="en-US" i="1">
                <a:ea typeface="ＭＳ Ｐゴシック" panose="020B0600070205080204" pitchFamily="34" charset="-128"/>
              </a:rPr>
              <a:t>:</a:t>
            </a:r>
            <a:r>
              <a:rPr lang="en-US" altLang="en-US">
                <a:ea typeface="ＭＳ Ｐゴシック" panose="020B0600070205080204" pitchFamily="34" charset="-128"/>
              </a:rPr>
              <a:t>  An </a:t>
            </a:r>
            <a:r>
              <a:rPr lang="en-US" altLang="en-US" b="1" i="1">
                <a:ea typeface="ＭＳ Ｐゴシック" panose="020B0600070205080204" pitchFamily="34" charset="-128"/>
              </a:rPr>
              <a:t>n </a:t>
            </a:r>
            <a:r>
              <a:rPr lang="en-US" altLang="en-US" b="1">
                <a:ea typeface="ＭＳ Ｐゴシック" panose="020B0600070205080204" pitchFamily="34" charset="-128"/>
              </a:rPr>
              <a:t>x</a:t>
            </a:r>
            <a:r>
              <a:rPr lang="en-US" altLang="en-US" b="1" i="1">
                <a:ea typeface="ＭＳ Ｐゴシック" panose="020B0600070205080204" pitchFamily="34" charset="-128"/>
              </a:rPr>
              <a:t> m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matrix indicates the current request  of each process.  If </a:t>
            </a:r>
            <a:r>
              <a:rPr lang="en-US" altLang="en-US" b="1" i="1">
                <a:ea typeface="ＭＳ Ｐゴシック" panose="020B0600070205080204" pitchFamily="34" charset="-128"/>
              </a:rPr>
              <a:t>Request </a:t>
            </a:r>
            <a:r>
              <a:rPr lang="en-US" altLang="en-US" b="1">
                <a:ea typeface="ＭＳ Ｐゴシック" panose="020B0600070205080204" pitchFamily="34" charset="-128"/>
              </a:rPr>
              <a:t>[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][</a:t>
            </a:r>
            <a:r>
              <a:rPr lang="en-US" altLang="en-US" b="1" i="1">
                <a:ea typeface="ＭＳ Ｐゴシック" panose="020B0600070205080204" pitchFamily="34" charset="-128"/>
              </a:rPr>
              <a:t>j</a:t>
            </a:r>
            <a:r>
              <a:rPr lang="en-US" altLang="en-US" b="1">
                <a:ea typeface="ＭＳ Ｐゴシック" panose="020B0600070205080204" pitchFamily="34" charset="-128"/>
              </a:rPr>
              <a:t>] = </a:t>
            </a:r>
            <a:r>
              <a:rPr lang="en-US" altLang="en-US" b="1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, then process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is requesting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 b="1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more instances of resource type </a:t>
            </a:r>
            <a:r>
              <a:rPr lang="en-US" altLang="en-US" b="1" i="1">
                <a:ea typeface="ＭＳ Ｐゴシック" panose="020B0600070205080204" pitchFamily="34" charset="-128"/>
              </a:rPr>
              <a:t>R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7AA209EF-2B17-4880-A1C7-8D179E093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400" y="277813"/>
            <a:ext cx="78994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Detection Algorithm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5A45004F-BC02-46DA-A062-63C65366B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1.	Let </a:t>
            </a:r>
            <a:r>
              <a:rPr lang="en-US" altLang="en-US" b="1" i="1">
                <a:ea typeface="ＭＳ Ｐゴシック" panose="020B0600070205080204" pitchFamily="34" charset="-128"/>
              </a:rPr>
              <a:t>Work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 i="1">
                <a:ea typeface="ＭＳ Ｐゴシック" panose="020B0600070205080204" pitchFamily="34" charset="-128"/>
              </a:rPr>
              <a:t>Finish</a:t>
            </a:r>
            <a:r>
              <a:rPr lang="en-US" altLang="en-US">
                <a:ea typeface="ＭＳ Ｐゴシック" panose="020B0600070205080204" pitchFamily="34" charset="-128"/>
              </a:rPr>
              <a:t> be vectors of length </a:t>
            </a:r>
            <a:r>
              <a:rPr lang="en-US" altLang="en-US" b="1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(a) </a:t>
            </a:r>
            <a:r>
              <a:rPr lang="en-US" altLang="en-US" b="1" i="1">
                <a:ea typeface="ＭＳ Ｐゴシック" panose="020B0600070205080204" pitchFamily="34" charset="-128"/>
              </a:rPr>
              <a:t>Work</a:t>
            </a:r>
            <a:r>
              <a:rPr lang="en-US" altLang="en-US" b="1">
                <a:ea typeface="ＭＳ Ｐゴシック" panose="020B0600070205080204" pitchFamily="34" charset="-128"/>
              </a:rPr>
              <a:t> = </a:t>
            </a:r>
            <a:r>
              <a:rPr lang="en-US" altLang="en-US" b="1" i="1">
                <a:ea typeface="ＭＳ Ｐゴシック" panose="020B0600070205080204" pitchFamily="34" charset="-128"/>
              </a:rPr>
              <a:t>Available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(b)	For 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 = 1,2, …,</a:t>
            </a:r>
            <a:r>
              <a:rPr lang="en-US" altLang="en-US" b="1" i="1">
                <a:ea typeface="ＭＳ Ｐゴシック" panose="020B0600070205080204" pitchFamily="34" charset="-128"/>
              </a:rPr>
              <a:t> n</a:t>
            </a:r>
            <a:r>
              <a:rPr lang="en-US" altLang="en-US">
                <a:ea typeface="ＭＳ Ｐゴシック" panose="020B0600070205080204" pitchFamily="34" charset="-128"/>
              </a:rPr>
              <a:t>, if </a:t>
            </a:r>
            <a:r>
              <a:rPr lang="en-US" altLang="en-US" b="1" i="1">
                <a:ea typeface="ＭＳ Ｐゴシック" panose="020B0600070205080204" pitchFamily="34" charset="-128"/>
              </a:rPr>
              <a:t>Allocation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 0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, then </a:t>
            </a:r>
            <a:b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Finish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[i]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= false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; otherwise,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Finish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[i] =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	Find an index 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(a)	</a:t>
            </a:r>
            <a:r>
              <a:rPr lang="en-US" altLang="en-US" b="1" i="1">
                <a:ea typeface="ＭＳ Ｐゴシック" panose="020B0600070205080204" pitchFamily="34" charset="-128"/>
              </a:rPr>
              <a:t>Finish</a:t>
            </a:r>
            <a:r>
              <a:rPr lang="en-US" altLang="en-US" b="1">
                <a:ea typeface="ＭＳ Ｐゴシック" panose="020B0600070205080204" pitchFamily="34" charset="-128"/>
              </a:rPr>
              <a:t>[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] == </a:t>
            </a:r>
            <a:r>
              <a:rPr lang="en-US" altLang="en-US" b="1" i="1">
                <a:ea typeface="ＭＳ Ｐゴシック" panose="020B0600070205080204" pitchFamily="34" charset="-128"/>
              </a:rPr>
              <a:t>false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(b)	</a:t>
            </a:r>
            <a:r>
              <a:rPr lang="en-US" altLang="en-US" b="1" i="1">
                <a:ea typeface="ＭＳ Ｐゴシック" panose="020B0600070205080204" pitchFamily="34" charset="-128"/>
              </a:rPr>
              <a:t>Request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Work</a:t>
            </a:r>
            <a:b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en-US" b="1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If no such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exists, go to step 4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CCC71F11-AAE6-46C5-898F-42CAAC4F9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778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Detection Algorithm (Cont.)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D6744409-7A64-4672-B376-B4B45EB90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439863"/>
            <a:ext cx="7723188" cy="229711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3.	</a:t>
            </a:r>
            <a:r>
              <a:rPr lang="en-US" altLang="en-US" b="1" i="1">
                <a:ea typeface="ＭＳ Ｐゴシック" panose="020B0600070205080204" pitchFamily="34" charset="-128"/>
              </a:rPr>
              <a:t>Work</a:t>
            </a:r>
            <a:r>
              <a:rPr lang="en-US" altLang="en-US" b="1">
                <a:ea typeface="ＭＳ Ｐゴシック" panose="020B0600070205080204" pitchFamily="34" charset="-128"/>
              </a:rPr>
              <a:t> = </a:t>
            </a:r>
            <a:r>
              <a:rPr lang="en-US" altLang="en-US" b="1" i="1">
                <a:ea typeface="ＭＳ Ｐゴシック" panose="020B0600070205080204" pitchFamily="34" charset="-128"/>
              </a:rPr>
              <a:t>Work</a:t>
            </a:r>
            <a:r>
              <a:rPr lang="en-US" altLang="en-US" b="1">
                <a:ea typeface="ＭＳ Ｐゴシック" panose="020B0600070205080204" pitchFamily="34" charset="-128"/>
              </a:rPr>
              <a:t> + </a:t>
            </a:r>
            <a:r>
              <a:rPr lang="en-US" altLang="en-US" b="1" i="1">
                <a:ea typeface="ＭＳ Ｐゴシック" panose="020B0600070205080204" pitchFamily="34" charset="-128"/>
              </a:rPr>
              <a:t>Allocation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i</a:t>
            </a:r>
            <a:br>
              <a:rPr lang="en-US" altLang="en-US" b="1">
                <a:ea typeface="ＭＳ Ｐゴシック" panose="020B0600070205080204" pitchFamily="34" charset="-128"/>
              </a:rPr>
            </a:br>
            <a:r>
              <a:rPr lang="en-US" altLang="en-US" b="1" i="1">
                <a:ea typeface="ＭＳ Ｐゴシック" panose="020B0600070205080204" pitchFamily="34" charset="-128"/>
              </a:rPr>
              <a:t>Finish</a:t>
            </a:r>
            <a:r>
              <a:rPr lang="en-US" altLang="en-US" b="1">
                <a:ea typeface="ＭＳ Ｐゴシック" panose="020B0600070205080204" pitchFamily="34" charset="-128"/>
              </a:rPr>
              <a:t>[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</a:rPr>
              <a:t>] = </a:t>
            </a:r>
            <a:r>
              <a:rPr lang="en-US" altLang="en-US" b="1" i="1">
                <a:ea typeface="ＭＳ Ｐゴシック" panose="020B0600070205080204" pitchFamily="34" charset="-128"/>
              </a:rPr>
              <a:t>true</a:t>
            </a:r>
            <a:br>
              <a:rPr lang="en-US" altLang="en-US" b="1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go to step 2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4.	If </a:t>
            </a:r>
            <a:r>
              <a:rPr lang="en-US" altLang="en-US" b="1" i="1">
                <a:ea typeface="ＭＳ Ｐゴシック" panose="020B0600070205080204" pitchFamily="34" charset="-128"/>
              </a:rPr>
              <a:t>Finish[i] == false</a:t>
            </a:r>
            <a:r>
              <a:rPr lang="en-US" altLang="en-US">
                <a:ea typeface="ＭＳ Ｐゴシック" panose="020B0600070205080204" pitchFamily="34" charset="-128"/>
              </a:rPr>
              <a:t>, for some 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, 1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 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, then the system is in deadlock state. Moreover, if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Finish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b="1">
                <a:ea typeface="ＭＳ Ｐゴシック" panose="020B0600070205080204" pitchFamily="34" charset="-128"/>
                <a:sym typeface="Symbol" panose="05050102010706020507" pitchFamily="18" charset="2"/>
              </a:rPr>
              <a:t>] ==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false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, then </a:t>
            </a:r>
            <a:r>
              <a:rPr lang="en-US" altLang="en-US" b="1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Text Box 4">
            <a:extLst>
              <a:ext uri="{FF2B5EF4-FFF2-40B4-BE49-F238E27FC236}">
                <a16:creationId xmlns:a16="http://schemas.microsoft.com/office/drawing/2014/main" id="{CF79FCAF-0B36-4C53-88BB-BB23FFC2B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Algorithm requires an order of O(</a:t>
            </a:r>
            <a:r>
              <a:rPr lang="en-US" altLang="en-US" sz="1800" b="1" i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m </a:t>
            </a:r>
            <a:r>
              <a:rPr lang="en-US" altLang="en-US" sz="1800" b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800" b="1" i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 n</a:t>
            </a:r>
            <a:r>
              <a:rPr lang="en-US" altLang="en-US" sz="1800" b="1" baseline="30000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1800" b="1">
                <a:solidFill>
                  <a:srgbClr val="FF0066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 operations to detect whether the system is in deadlocked state</a:t>
            </a:r>
            <a:endParaRPr lang="en-US" altLang="en-US" sz="1800">
              <a:solidFill>
                <a:srgbClr val="FF0066"/>
              </a:solidFill>
              <a:latin typeface="Helvetica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sz="1800">
              <a:solidFill>
                <a:srgbClr val="FF0066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339676D-44E6-42D5-9FA3-2C2D73C89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7015B8FE-1E7C-4FE0-B79A-FD37A5700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25575"/>
            <a:ext cx="7351712" cy="44831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System consists of resources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Resource types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 . . .,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baseline="-25000">
                <a:ea typeface="ＭＳ Ｐゴシック" panose="020B0600070205080204" pitchFamily="34" charset="-128"/>
              </a:rPr>
              <a:t>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CPU cycles, memory space, I/O devices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 i="1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Each resource type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has </a:t>
            </a:r>
            <a:r>
              <a:rPr lang="en-US" altLang="en-US" i="1">
                <a:ea typeface="ＭＳ Ｐゴシック" panose="020B0600070205080204" pitchFamily="34" charset="-128"/>
              </a:rPr>
              <a:t>W</a:t>
            </a:r>
            <a:r>
              <a:rPr lang="en-US" altLang="en-US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instances.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Each process utilizes a resource as follows: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request 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use </a:t>
            </a:r>
          </a:p>
          <a:p>
            <a:pPr lvl="1"/>
            <a:r>
              <a:rPr lang="en-US" altLang="en-US" b="1">
                <a:ea typeface="ＭＳ Ｐゴシック" panose="020B0600070205080204" pitchFamily="34" charset="-128"/>
              </a:rPr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FB3CB6E8-8B24-402F-8A9E-6C37CB3FC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Detection Algorithm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43C6BFA4-A15F-4B0A-A789-CE9F0BA6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Five processes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 through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;</a:t>
            </a:r>
            <a:r>
              <a:rPr lang="en-US" altLang="en-US" baseline="-250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three resource types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A (7 instances), </a:t>
            </a:r>
            <a:r>
              <a:rPr lang="en-US" altLang="en-US" i="1">
                <a:ea typeface="ＭＳ Ｐゴシック" panose="020B0600070205080204" pitchFamily="34" charset="-128"/>
              </a:rPr>
              <a:t>B </a:t>
            </a:r>
            <a:r>
              <a:rPr lang="en-US" altLang="en-US">
                <a:ea typeface="ＭＳ Ｐゴシック" panose="020B0600070205080204" pitchFamily="34" charset="-128"/>
              </a:rPr>
              <a:t>(2 instances), and </a:t>
            </a:r>
            <a:r>
              <a:rPr lang="en-US" altLang="en-US" i="1">
                <a:ea typeface="ＭＳ Ｐゴシック" panose="020B0600070205080204" pitchFamily="34" charset="-128"/>
              </a:rPr>
              <a:t>C</a:t>
            </a:r>
            <a:r>
              <a:rPr lang="en-US" altLang="en-US">
                <a:ea typeface="ＭＳ Ｐゴシック" panose="020B0600070205080204" pitchFamily="34" charset="-128"/>
              </a:rPr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Snapshot at time </a:t>
            </a:r>
            <a:r>
              <a:rPr lang="en-US" altLang="en-US" b="1" i="1">
                <a:ea typeface="ＭＳ Ｐゴシック" panose="020B0600070205080204" pitchFamily="34" charset="-128"/>
              </a:rPr>
              <a:t>T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	 </a:t>
            </a:r>
            <a:r>
              <a:rPr lang="en-US" altLang="en-US" i="1" u="sng">
                <a:ea typeface="ＭＳ Ｐゴシック" panose="020B0600070205080204" pitchFamily="34" charset="-128"/>
              </a:rPr>
              <a:t>Allocation</a:t>
            </a:r>
            <a:r>
              <a:rPr lang="en-US" altLang="en-US" i="1">
                <a:ea typeface="ＭＳ Ｐゴシック" panose="020B0600070205080204" pitchFamily="34" charset="-128"/>
              </a:rPr>
              <a:t>	</a:t>
            </a:r>
            <a:r>
              <a:rPr lang="en-US" altLang="en-US" i="1" u="sng">
                <a:ea typeface="ＭＳ Ｐゴシック" panose="020B0600070205080204" pitchFamily="34" charset="-128"/>
              </a:rPr>
              <a:t>Request</a:t>
            </a:r>
            <a:r>
              <a:rPr lang="en-US" altLang="en-US" i="1">
                <a:ea typeface="ＭＳ Ｐゴシック" panose="020B0600070205080204" pitchFamily="34" charset="-128"/>
              </a:rPr>
              <a:t>	</a:t>
            </a:r>
            <a:r>
              <a:rPr lang="en-US" altLang="en-US" i="1" u="sng">
                <a:ea typeface="ＭＳ Ｐゴシック" panose="020B0600070205080204" pitchFamily="34" charset="-128"/>
              </a:rPr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	</a:t>
            </a:r>
            <a:r>
              <a:rPr lang="en-US" altLang="en-US" i="1">
                <a:ea typeface="ＭＳ Ｐゴシック" panose="020B0600070205080204" pitchFamily="34" charset="-128"/>
              </a:rPr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       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>
                <a:ea typeface="ＭＳ Ｐゴシック" panose="020B0600070205080204" pitchFamily="34" charset="-128"/>
              </a:rPr>
              <a:t>             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>
                <a:ea typeface="ＭＳ Ｐゴシック" panose="020B0600070205080204" pitchFamily="34" charset="-128"/>
              </a:rPr>
              <a:t>             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>
                <a:ea typeface="ＭＳ Ｐゴシック" panose="020B0600070205080204" pitchFamily="34" charset="-128"/>
              </a:rPr>
              <a:t>             P</a:t>
            </a:r>
            <a:r>
              <a:rPr lang="en-US" altLang="en-US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      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4	</a:t>
            </a:r>
            <a:r>
              <a:rPr lang="en-US" altLang="en-US">
                <a:ea typeface="ＭＳ Ｐゴシック" panose="020B0600070205080204" pitchFamily="34" charset="-128"/>
              </a:rPr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Sequence &lt;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0</a:t>
            </a:r>
            <a:r>
              <a:rPr lang="en-US" altLang="en-US" b="1" i="1">
                <a:ea typeface="ＭＳ Ｐゴシック" panose="020B0600070205080204" pitchFamily="34" charset="-128"/>
              </a:rPr>
              <a:t>, P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 b="1" i="1">
                <a:ea typeface="ＭＳ Ｐゴシック" panose="020B0600070205080204" pitchFamily="34" charset="-128"/>
              </a:rPr>
              <a:t>, P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3</a:t>
            </a:r>
            <a:r>
              <a:rPr lang="en-US" altLang="en-US" b="1" i="1">
                <a:ea typeface="ＭＳ Ｐゴシック" panose="020B0600070205080204" pitchFamily="34" charset="-128"/>
              </a:rPr>
              <a:t>, P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 b="1" i="1">
                <a:ea typeface="ＭＳ Ｐゴシック" panose="020B0600070205080204" pitchFamily="34" charset="-128"/>
              </a:rPr>
              <a:t>, P</a:t>
            </a:r>
            <a:r>
              <a:rPr lang="en-US" altLang="en-US" b="1" i="1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&gt; will result in </a:t>
            </a:r>
            <a:r>
              <a:rPr lang="en-US" altLang="en-US" b="1" i="1">
                <a:ea typeface="ＭＳ Ｐゴシック" panose="020B0600070205080204" pitchFamily="34" charset="-128"/>
              </a:rPr>
              <a:t>Finish[i] = true </a:t>
            </a:r>
            <a:r>
              <a:rPr lang="en-US" altLang="en-US">
                <a:ea typeface="ＭＳ Ｐゴシック" panose="020B0600070205080204" pitchFamily="34" charset="-128"/>
              </a:rPr>
              <a:t>for all </a:t>
            </a:r>
            <a:r>
              <a:rPr lang="en-US" altLang="en-US" b="1" i="1">
                <a:ea typeface="ＭＳ Ｐゴシック" panose="020B0600070205080204" pitchFamily="34" charset="-128"/>
              </a:rPr>
              <a:t>i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B867018A-701E-440B-9F4A-E7A46B346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(Cont.)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45C91CEF-82E4-4E81-86BB-D42FEF8E2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requests an additional instance of type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 b="1" i="1">
                <a:ea typeface="ＭＳ Ｐゴシック" panose="020B0600070205080204" pitchFamily="34" charset="-128"/>
              </a:rPr>
              <a:t>C</a:t>
            </a:r>
            <a:endParaRPr lang="en-US" altLang="en-US" b="1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	</a:t>
            </a:r>
            <a:r>
              <a:rPr lang="en-US" altLang="en-US" i="1" u="sng">
                <a:ea typeface="ＭＳ Ｐゴシック" panose="020B0600070205080204" pitchFamily="34" charset="-128"/>
              </a:rPr>
              <a:t>Request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>
                <a:ea typeface="ＭＳ Ｐゴシック" panose="020B0600070205080204" pitchFamily="34" charset="-128"/>
              </a:rPr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>
              <a:ea typeface="ＭＳ Ｐゴシック" panose="020B0600070205080204" pitchFamily="34" charset="-128"/>
            </a:endParaRP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Can reclaim resources held by process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Deadlock exists, consisting of processes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 b="1">
                <a:ea typeface="ＭＳ Ｐゴシック" panose="020B0600070205080204" pitchFamily="34" charset="-128"/>
              </a:rPr>
              <a:t>, 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 b="1">
                <a:ea typeface="ＭＳ Ｐゴシック" panose="020B0600070205080204" pitchFamily="34" charset="-128"/>
              </a:rPr>
              <a:t>,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3</a:t>
            </a:r>
            <a:r>
              <a:rPr lang="en-US" altLang="en-US">
                <a:ea typeface="ＭＳ Ｐゴシック" panose="020B0600070205080204" pitchFamily="34" charset="-128"/>
              </a:rPr>
              <a:t>, and </a:t>
            </a:r>
            <a:r>
              <a:rPr lang="en-US" altLang="en-US" b="1" i="1">
                <a:ea typeface="ＭＳ Ｐゴシック" panose="020B0600070205080204" pitchFamily="34" charset="-128"/>
              </a:rPr>
              <a:t>P</a:t>
            </a:r>
            <a:r>
              <a:rPr lang="en-US" altLang="en-US" b="1" baseline="-25000">
                <a:ea typeface="ＭＳ Ｐゴシック" panose="020B0600070205080204" pitchFamily="34" charset="-128"/>
              </a:rPr>
              <a:t>4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92D23254-D84B-4AB0-A1D6-8CBCA1CFD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Detection-Algorithm Usage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FF2682D2-B983-425D-BF2F-C7AB2ED49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When, and how often, to invoke depends on: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 often a deadlock is likely to occur?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 many processes will need to be rolled back?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one for each disjoint cycle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caused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the deadlock.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71E18D80-3E08-4986-9925-6D8CDBCD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465138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Recovery from Deadlock:  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Process Termination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F7954EDD-2ABD-4434-A9A1-43E2722CC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Abort all deadlocked processes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Abort one process at a time until the deadlock cycle is eliminated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Is process interactive or batch?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D195882F-4BEE-4DD0-BC49-FD7EFB782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417513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Recovery from Deadlock: 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Resource Preemption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768DDBDC-8346-4C94-9E83-9920CF74E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82725"/>
            <a:ext cx="7351712" cy="4483100"/>
          </a:xfrm>
        </p:spPr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Selecting a victim </a:t>
            </a:r>
            <a:r>
              <a:rPr lang="en-US" altLang="en-US">
                <a:ea typeface="ＭＳ Ｐゴシック" panose="020B0600070205080204" pitchFamily="34" charset="-128"/>
              </a:rPr>
              <a:t>– minimize cost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Rollback</a:t>
            </a:r>
            <a:r>
              <a:rPr lang="en-US" altLang="en-US">
                <a:ea typeface="ＭＳ Ｐゴシック" panose="020B0600070205080204" pitchFamily="34" charset="-128"/>
              </a:rPr>
              <a:t> – return to some safe state, restart process for that state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Starvation</a:t>
            </a:r>
            <a:r>
              <a:rPr lang="en-US" altLang="en-US">
                <a:ea typeface="ＭＳ Ｐゴシック" panose="020B0600070205080204" pitchFamily="34" charset="-128"/>
              </a:rPr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C7A87F1B-EE98-46EA-8838-FF11D073EB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6112CA2-0D43-4295-B083-A83FDC46E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B5ADD5A3-D5FB-44EA-A01F-CE4F6CA20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5088" y="1793875"/>
            <a:ext cx="7204075" cy="4668838"/>
          </a:xfrm>
        </p:spPr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Mutual exclusion:</a:t>
            </a:r>
            <a:r>
              <a:rPr lang="en-US" altLang="en-US">
                <a:ea typeface="ＭＳ Ｐゴシック" panose="020B0600070205080204" pitchFamily="34" charset="-128"/>
              </a:rPr>
              <a:t>  only one process at a time can use a resource</a:t>
            </a:r>
          </a:p>
          <a:p>
            <a:endParaRPr lang="en-US" altLang="en-US" sz="800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Hold and wait:</a:t>
            </a:r>
            <a:r>
              <a:rPr lang="en-US" altLang="en-US">
                <a:ea typeface="ＭＳ Ｐゴシック" panose="020B0600070205080204" pitchFamily="34" charset="-128"/>
              </a:rPr>
              <a:t>  a process holding at least one resource is waiting to acquire additional resources held by other processes</a:t>
            </a:r>
          </a:p>
          <a:p>
            <a:endParaRPr lang="en-US" altLang="en-US" sz="800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No preemption:</a:t>
            </a:r>
            <a:r>
              <a:rPr lang="en-US" altLang="en-US">
                <a:ea typeface="ＭＳ Ｐゴシック" panose="020B0600070205080204" pitchFamily="34" charset="-128"/>
              </a:rPr>
              <a:t>  a resource can be released only voluntarily by the process holding it, after that process has completed its task</a:t>
            </a:r>
          </a:p>
          <a:p>
            <a:endParaRPr lang="en-US" altLang="en-US" sz="800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Circular wait:</a:t>
            </a:r>
            <a:r>
              <a:rPr lang="en-US" altLang="en-US">
                <a:ea typeface="ＭＳ Ｐゴシック" panose="020B0600070205080204" pitchFamily="34" charset="-128"/>
              </a:rPr>
              <a:t>  there exists a set {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 …,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} of waiting processes such that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 </a:t>
            </a:r>
            <a:r>
              <a:rPr lang="en-US" altLang="en-US">
                <a:ea typeface="ＭＳ Ｐゴシック" panose="020B0600070205080204" pitchFamily="34" charset="-128"/>
              </a:rPr>
              <a:t>is waiting for a resource that is held by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is waiting for a resource that is held by </a:t>
            </a:r>
          </a:p>
          <a:p>
            <a:pPr>
              <a:buFont typeface="Monotype Sorts" pitchFamily="-84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	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 …,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n</a:t>
            </a:r>
            <a:r>
              <a:rPr lang="en-US" altLang="en-US" baseline="-25000">
                <a:ea typeface="ＭＳ Ｐゴシック" panose="020B0600070205080204" pitchFamily="34" charset="-128"/>
              </a:rPr>
              <a:t>–1</a:t>
            </a:r>
            <a:r>
              <a:rPr lang="en-US" altLang="en-US">
                <a:ea typeface="ＭＳ Ｐゴシック" panose="020B0600070205080204" pitchFamily="34" charset="-128"/>
              </a:rPr>
              <a:t> is waiting for a resource that is held by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, and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is waiting for a resource that is held by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0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72749859-1881-4E97-B345-01F8311EA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317625"/>
            <a:ext cx="6353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latin typeface="Helvetica" panose="020B0604020202020204" pitchFamily="34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58033D6-0DA8-450A-8F85-3A4344CBC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77813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Deadlock with Mutex Locks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524393C0-D5B3-4A57-9619-950C18B1C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6925" y="1090613"/>
            <a:ext cx="7742238" cy="53721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Deadlocks can occur via system calls, locking, etc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See example box in text page 318 for mutex deadlock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217BB60C-3902-465A-8BAB-A1F14AC09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Resource-Allocation Graph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A37707D-F79B-4A0F-A167-EB31CBD02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4275" y="1809750"/>
            <a:ext cx="7265988" cy="40195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 is partitioned into two types: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= {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 …,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}, the set consisting of all the processes in the system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>
                <a:ea typeface="ＭＳ Ｐゴシック" panose="020B0600070205080204" pitchFamily="34" charset="-128"/>
              </a:rPr>
              <a:t> = {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, …,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}, the set consisting of all resource types in the system</a:t>
            </a:r>
          </a:p>
          <a:p>
            <a:pPr lvl="1"/>
            <a:endParaRPr lang="en-US" altLang="en-US" sz="900">
              <a:ea typeface="ＭＳ Ｐゴシック" panose="020B0600070205080204" pitchFamily="34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request edge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– directed edge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j</a:t>
            </a:r>
          </a:p>
          <a:p>
            <a:endParaRPr lang="en-US" altLang="en-US" sz="800" i="1" baseline="-2500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assignment edge</a:t>
            </a:r>
            <a:r>
              <a:rPr lang="en-US" altLang="en-US">
                <a:solidFill>
                  <a:srgbClr val="3366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– directed edge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i="1"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endParaRPr lang="en-US" altLang="en-US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D039A5B7-7A68-4C3D-8C81-F8164B240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271588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Helvetica" panose="020B0604020202020204" pitchFamily="34" charset="0"/>
              </a:rPr>
              <a:t>A set of vertices </a:t>
            </a:r>
            <a:r>
              <a:rPr lang="en-US" altLang="en-US" sz="2000" i="1">
                <a:latin typeface="Helvetica" panose="020B0604020202020204" pitchFamily="34" charset="0"/>
              </a:rPr>
              <a:t>V</a:t>
            </a:r>
            <a:r>
              <a:rPr lang="en-US" altLang="en-US" sz="2000">
                <a:latin typeface="Helvetica" panose="020B0604020202020204" pitchFamily="34" charset="0"/>
              </a:rPr>
              <a:t> and a set of edges </a:t>
            </a:r>
            <a:r>
              <a:rPr lang="en-US" altLang="en-US" sz="2000" i="1">
                <a:latin typeface="Helvetica" panose="020B0604020202020204" pitchFamily="34" charset="0"/>
              </a:rPr>
              <a:t>E</a:t>
            </a:r>
            <a:r>
              <a:rPr lang="en-US" altLang="en-US" sz="2000">
                <a:latin typeface="Helvetica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725C9BA-A019-4D3B-B5F2-325152FB2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7781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Resource-Allocation Graph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424BD39-C818-418C-AB53-EA8E30607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Process</a:t>
            </a: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Resource Type with 4 instances</a:t>
            </a:r>
          </a:p>
          <a:p>
            <a:pPr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requests instance of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Monotype Sorts" pitchFamily="-84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is holding an instance of </a:t>
            </a:r>
            <a:r>
              <a:rPr lang="en-US" altLang="en-US" i="1"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j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sp>
        <p:nvSpPr>
          <p:cNvPr id="19459" name="Oval 4">
            <a:extLst>
              <a:ext uri="{FF2B5EF4-FFF2-40B4-BE49-F238E27FC236}">
                <a16:creationId xmlns:a16="http://schemas.microsoft.com/office/drawing/2014/main" id="{699C77BB-BE89-4B9C-AA50-8BB2CE3A0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161925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0" name="Oval 5">
            <a:extLst>
              <a:ext uri="{FF2B5EF4-FFF2-40B4-BE49-F238E27FC236}">
                <a16:creationId xmlns:a16="http://schemas.microsoft.com/office/drawing/2014/main" id="{AD64684E-AC1F-4D5C-9482-3F6D56A59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56260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i="1">
                <a:latin typeface="Helvetica" panose="020B0604020202020204" pitchFamily="34" charset="0"/>
              </a:rPr>
              <a:t>P</a:t>
            </a:r>
            <a:r>
              <a:rPr lang="en-US" altLang="en-US" sz="1800" i="1" baseline="-25000">
                <a:latin typeface="Helvetica" panose="020B0604020202020204" pitchFamily="34" charset="0"/>
              </a:rPr>
              <a:t>i</a:t>
            </a:r>
            <a:endParaRPr lang="en-US" altLang="en-US" sz="1800">
              <a:latin typeface="Helvetica" panose="020B0604020202020204" pitchFamily="34" charset="0"/>
            </a:endParaRPr>
          </a:p>
        </p:txBody>
      </p:sp>
      <p:sp>
        <p:nvSpPr>
          <p:cNvPr id="19461" name="Oval 6">
            <a:extLst>
              <a:ext uri="{FF2B5EF4-FFF2-40B4-BE49-F238E27FC236}">
                <a16:creationId xmlns:a16="http://schemas.microsoft.com/office/drawing/2014/main" id="{94FB3FB9-A68A-4B26-A1AA-C3D6D1CB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105275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i="1">
                <a:latin typeface="Helvetica" panose="020B0604020202020204" pitchFamily="34" charset="0"/>
              </a:rPr>
              <a:t>P</a:t>
            </a:r>
            <a:r>
              <a:rPr lang="en-US" altLang="en-US" sz="1800" i="1" baseline="-25000">
                <a:latin typeface="Helvetica" panose="020B0604020202020204" pitchFamily="34" charset="0"/>
              </a:rPr>
              <a:t>i</a:t>
            </a:r>
            <a:endParaRPr lang="en-US" altLang="en-US" sz="1800" i="1">
              <a:latin typeface="Helvetica" panose="020B0604020202020204" pitchFamily="34" charset="0"/>
            </a:endParaRPr>
          </a:p>
        </p:txBody>
      </p:sp>
      <p:grpSp>
        <p:nvGrpSpPr>
          <p:cNvPr id="19462" name="Group 12">
            <a:extLst>
              <a:ext uri="{FF2B5EF4-FFF2-40B4-BE49-F238E27FC236}">
                <a16:creationId xmlns:a16="http://schemas.microsoft.com/office/drawing/2014/main" id="{04A5706C-A29C-4B12-98F6-6C9004781CDC}"/>
              </a:ext>
            </a:extLst>
          </p:cNvPr>
          <p:cNvGrpSpPr>
            <a:grpSpLocks/>
          </p:cNvGrpSpPr>
          <p:nvPr/>
        </p:nvGrpSpPr>
        <p:grpSpPr bwMode="auto">
          <a:xfrm>
            <a:off x="4232275" y="3121025"/>
            <a:ext cx="438150" cy="419100"/>
            <a:chOff x="2666" y="1966"/>
            <a:chExt cx="276" cy="264"/>
          </a:xfrm>
        </p:grpSpPr>
        <p:sp>
          <p:nvSpPr>
            <p:cNvPr id="19479" name="Rectangle 7">
              <a:extLst>
                <a:ext uri="{FF2B5EF4-FFF2-40B4-BE49-F238E27FC236}">
                  <a16:creationId xmlns:a16="http://schemas.microsoft.com/office/drawing/2014/main" id="{0E4CDA5B-502B-42A9-AC78-FE4E93D46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80" name="Rectangle 8">
              <a:extLst>
                <a:ext uri="{FF2B5EF4-FFF2-40B4-BE49-F238E27FC236}">
                  <a16:creationId xmlns:a16="http://schemas.microsoft.com/office/drawing/2014/main" id="{F0AEB3A6-CB08-4CC9-83F6-F0F4B957E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81" name="Rectangle 9">
              <a:extLst>
                <a:ext uri="{FF2B5EF4-FFF2-40B4-BE49-F238E27FC236}">
                  <a16:creationId xmlns:a16="http://schemas.microsoft.com/office/drawing/2014/main" id="{2813AC62-2F37-4091-8EE1-21A95E038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82" name="Rectangle 10">
              <a:extLst>
                <a:ext uri="{FF2B5EF4-FFF2-40B4-BE49-F238E27FC236}">
                  <a16:creationId xmlns:a16="http://schemas.microsoft.com/office/drawing/2014/main" id="{5CFC8712-646A-4D08-9DC2-C6AEA9ABB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83" name="Rectangle 11">
              <a:extLst>
                <a:ext uri="{FF2B5EF4-FFF2-40B4-BE49-F238E27FC236}">
                  <a16:creationId xmlns:a16="http://schemas.microsoft.com/office/drawing/2014/main" id="{D765F759-D271-4E6F-88BA-3B8146A56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19463" name="Group 13">
            <a:extLst>
              <a:ext uri="{FF2B5EF4-FFF2-40B4-BE49-F238E27FC236}">
                <a16:creationId xmlns:a16="http://schemas.microsoft.com/office/drawing/2014/main" id="{FDF92244-36E7-4E1B-AEDE-2CB5EE9066E2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4168775"/>
            <a:ext cx="438150" cy="419100"/>
            <a:chOff x="2666" y="1966"/>
            <a:chExt cx="276" cy="264"/>
          </a:xfrm>
        </p:grpSpPr>
        <p:sp>
          <p:nvSpPr>
            <p:cNvPr id="19474" name="Rectangle 14">
              <a:extLst>
                <a:ext uri="{FF2B5EF4-FFF2-40B4-BE49-F238E27FC236}">
                  <a16:creationId xmlns:a16="http://schemas.microsoft.com/office/drawing/2014/main" id="{78E010A0-FE38-4177-BE62-8DDF3A430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5" name="Rectangle 15">
              <a:extLst>
                <a:ext uri="{FF2B5EF4-FFF2-40B4-BE49-F238E27FC236}">
                  <a16:creationId xmlns:a16="http://schemas.microsoft.com/office/drawing/2014/main" id="{BAF087E7-40A1-4C91-B901-34BF0E88F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6" name="Rectangle 16">
              <a:extLst>
                <a:ext uri="{FF2B5EF4-FFF2-40B4-BE49-F238E27FC236}">
                  <a16:creationId xmlns:a16="http://schemas.microsoft.com/office/drawing/2014/main" id="{71AB7708-A936-47B6-B001-E68358A16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7" name="Rectangle 17">
              <a:extLst>
                <a:ext uri="{FF2B5EF4-FFF2-40B4-BE49-F238E27FC236}">
                  <a16:creationId xmlns:a16="http://schemas.microsoft.com/office/drawing/2014/main" id="{192BE735-A447-4F76-8024-4BD1111A2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8" name="Rectangle 18">
              <a:extLst>
                <a:ext uri="{FF2B5EF4-FFF2-40B4-BE49-F238E27FC236}">
                  <a16:creationId xmlns:a16="http://schemas.microsoft.com/office/drawing/2014/main" id="{56C58A84-4874-4229-82E0-C019DB43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19464" name="Line 19">
            <a:extLst>
              <a:ext uri="{FF2B5EF4-FFF2-40B4-BE49-F238E27FC236}">
                <a16:creationId xmlns:a16="http://schemas.microsoft.com/office/drawing/2014/main" id="{9DCA00F6-E1FF-4F9A-B397-1E549CFC7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43719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20">
            <a:extLst>
              <a:ext uri="{FF2B5EF4-FFF2-40B4-BE49-F238E27FC236}">
                <a16:creationId xmlns:a16="http://schemas.microsoft.com/office/drawing/2014/main" id="{721265AC-55F5-4E8C-8F2A-04AE1617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4586288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anose="020B0604020202020204" pitchFamily="34" charset="0"/>
              </a:rPr>
              <a:t>R</a:t>
            </a:r>
            <a:r>
              <a:rPr lang="en-US" altLang="en-US" sz="1400" i="1" baseline="-25000">
                <a:latin typeface="Helvetica" panose="020B0604020202020204" pitchFamily="34" charset="0"/>
              </a:rPr>
              <a:t>j</a:t>
            </a:r>
            <a:endParaRPr lang="en-US" altLang="en-US" sz="1400" i="1">
              <a:latin typeface="Helvetica" panose="020B0604020202020204" pitchFamily="34" charset="0"/>
            </a:endParaRPr>
          </a:p>
        </p:txBody>
      </p:sp>
      <p:grpSp>
        <p:nvGrpSpPr>
          <p:cNvPr id="19466" name="Group 21">
            <a:extLst>
              <a:ext uri="{FF2B5EF4-FFF2-40B4-BE49-F238E27FC236}">
                <a16:creationId xmlns:a16="http://schemas.microsoft.com/office/drawing/2014/main" id="{8980E563-1717-47DB-B9D4-904EB519EFC4}"/>
              </a:ext>
            </a:extLst>
          </p:cNvPr>
          <p:cNvGrpSpPr>
            <a:grpSpLocks/>
          </p:cNvGrpSpPr>
          <p:nvPr/>
        </p:nvGrpSpPr>
        <p:grpSpPr bwMode="auto">
          <a:xfrm>
            <a:off x="4451350" y="5626100"/>
            <a:ext cx="438150" cy="419100"/>
            <a:chOff x="2666" y="1966"/>
            <a:chExt cx="276" cy="264"/>
          </a:xfrm>
        </p:grpSpPr>
        <p:sp>
          <p:nvSpPr>
            <p:cNvPr id="19469" name="Rectangle 22">
              <a:extLst>
                <a:ext uri="{FF2B5EF4-FFF2-40B4-BE49-F238E27FC236}">
                  <a16:creationId xmlns:a16="http://schemas.microsoft.com/office/drawing/2014/main" id="{521D1D0D-21B6-4AEB-8D1F-514538104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0" name="Rectangle 23">
              <a:extLst>
                <a:ext uri="{FF2B5EF4-FFF2-40B4-BE49-F238E27FC236}">
                  <a16:creationId xmlns:a16="http://schemas.microsoft.com/office/drawing/2014/main" id="{01557664-0D16-4660-8D9F-5893F28EF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1" name="Rectangle 24">
              <a:extLst>
                <a:ext uri="{FF2B5EF4-FFF2-40B4-BE49-F238E27FC236}">
                  <a16:creationId xmlns:a16="http://schemas.microsoft.com/office/drawing/2014/main" id="{1FB3D336-5FA7-4DD9-9946-C6B2888F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2" name="Rectangle 25">
              <a:extLst>
                <a:ext uri="{FF2B5EF4-FFF2-40B4-BE49-F238E27FC236}">
                  <a16:creationId xmlns:a16="http://schemas.microsoft.com/office/drawing/2014/main" id="{57AECD7B-EE1F-4591-BB71-8D32220C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473" name="Rectangle 26">
              <a:extLst>
                <a:ext uri="{FF2B5EF4-FFF2-40B4-BE49-F238E27FC236}">
                  <a16:creationId xmlns:a16="http://schemas.microsoft.com/office/drawing/2014/main" id="{AB0A6E2D-81D1-425E-A011-803A4F15B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19467" name="Line 27">
            <a:extLst>
              <a:ext uri="{FF2B5EF4-FFF2-40B4-BE49-F238E27FC236}">
                <a16:creationId xmlns:a16="http://schemas.microsoft.com/office/drawing/2014/main" id="{6502AA1B-87A8-4710-AFB4-36BAE4343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4325" y="5772150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28">
            <a:extLst>
              <a:ext uri="{FF2B5EF4-FFF2-40B4-BE49-F238E27FC236}">
                <a16:creationId xmlns:a16="http://schemas.microsoft.com/office/drawing/2014/main" id="{6DE08623-6260-4BC6-B7B7-F8C12947E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6015038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anose="020B0604020202020204" pitchFamily="34" charset="0"/>
              </a:rPr>
              <a:t>R</a:t>
            </a:r>
            <a:r>
              <a:rPr lang="en-US" altLang="en-US" sz="1400" i="1" baseline="-25000">
                <a:latin typeface="Helvetica" panose="020B0604020202020204" pitchFamily="34" charset="0"/>
              </a:rPr>
              <a:t>j</a:t>
            </a:r>
            <a:endParaRPr lang="en-US" altLang="en-US" sz="1400" i="1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>
            <a:extLst>
              <a:ext uri="{FF2B5EF4-FFF2-40B4-BE49-F238E27FC236}">
                <a16:creationId xmlns:a16="http://schemas.microsoft.com/office/drawing/2014/main" id="{AEC6D934-B81D-4BFD-8B66-97BD68B84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319088"/>
            <a:ext cx="8150225" cy="512762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Example of a Resource Allocation Graph</a:t>
            </a:r>
          </a:p>
        </p:txBody>
      </p:sp>
      <p:pic>
        <p:nvPicPr>
          <p:cNvPr id="21506" name="Picture 1032">
            <a:extLst>
              <a:ext uri="{FF2B5EF4-FFF2-40B4-BE49-F238E27FC236}">
                <a16:creationId xmlns:a16="http://schemas.microsoft.com/office/drawing/2014/main" id="{C66D274D-29B4-4F11-9095-85995BACF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3146425" y="1804988"/>
            <a:ext cx="2741613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2621</TotalTime>
  <Words>1271</Words>
  <Application>Microsoft Office PowerPoint</Application>
  <PresentationFormat>On-screen Show (4:3)</PresentationFormat>
  <Paragraphs>351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os-8</vt:lpstr>
      <vt:lpstr>Chapter 7:  Deadlocks</vt:lpstr>
      <vt:lpstr>Chapter 7:  Deadlocks</vt:lpstr>
      <vt:lpstr>Chapter Objectives</vt:lpstr>
      <vt:lpstr>System Model</vt:lpstr>
      <vt:lpstr>Deadlock Characterization</vt:lpstr>
      <vt:lpstr>Deadlock with Mutex Locks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Deadlock Example</vt:lpstr>
      <vt:lpstr>Deadlock Example with Lock Ordering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 Process Termination</vt:lpstr>
      <vt:lpstr>Recovery from Deadlock:  Resource Preemption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Peter Galvin</cp:lastModifiedBy>
  <cp:revision>156</cp:revision>
  <cp:lastPrinted>2001-06-14T19:16:14Z</cp:lastPrinted>
  <dcterms:created xsi:type="dcterms:W3CDTF">2008-08-18T22:49:08Z</dcterms:created>
  <dcterms:modified xsi:type="dcterms:W3CDTF">2019-09-30T05:35:35Z</dcterms:modified>
</cp:coreProperties>
</file>