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No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NotoSans-bold.fntdata"/><Relationship Id="rId12" Type="http://schemas.openxmlformats.org/officeDocument/2006/relationships/slide" Target="slides/slide7.xml"/><Relationship Id="rId34" Type="http://schemas.openxmlformats.org/officeDocument/2006/relationships/font" Target="fonts/NotoSans-regular.fntdata"/><Relationship Id="rId15" Type="http://schemas.openxmlformats.org/officeDocument/2006/relationships/slide" Target="slides/slide10.xml"/><Relationship Id="rId37" Type="http://schemas.openxmlformats.org/officeDocument/2006/relationships/font" Target="fonts/NotoSans-boldItalic.fntdata"/><Relationship Id="rId14" Type="http://schemas.openxmlformats.org/officeDocument/2006/relationships/slide" Target="slides/slide9.xml"/><Relationship Id="rId36" Type="http://schemas.openxmlformats.org/officeDocument/2006/relationships/font" Target="fonts/Noto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9" name="Google Shape;19;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3" name="Google Shape;83;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9" name="Google Shape;89;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6" name="Google Shape;26;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1" name="Google Shape;41;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 name="Google Shape;43;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0" name="Google Shape;50;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7" name="Google Shape;57;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4" name="Google Shape;64;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1" name="Google Shape;71;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2" name="Google Shape;72;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6" name="Google Shape;76;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762000" y="1066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Ethics and Morality</a:t>
            </a:r>
            <a:endParaRPr/>
          </a:p>
        </p:txBody>
      </p:sp>
      <p:sp>
        <p:nvSpPr>
          <p:cNvPr id="98" name="Google Shape;98;p14"/>
          <p:cNvSpPr txBox="1"/>
          <p:nvPr>
            <p:ph idx="1" type="subTitle"/>
          </p:nvPr>
        </p:nvSpPr>
        <p:spPr>
          <a:xfrm>
            <a:off x="1371600" y="2743200"/>
            <a:ext cx="6400800" cy="1752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3200"/>
              <a:buNone/>
            </a:pPr>
            <a:r>
              <a:rPr b="0" i="0" lang="en-US" sz="3200" u="none">
                <a:solidFill>
                  <a:schemeClr val="dk1"/>
                </a:solidFill>
                <a:latin typeface="Arial"/>
                <a:ea typeface="Arial"/>
                <a:cs typeface="Arial"/>
                <a:sym typeface="Arial"/>
              </a:rPr>
              <a:t>Ethics refers to standards of conduct, standards that indicate how one should behave based on moral duties and virtues, which themselves are derived from principles of right and wrong.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762000" y="1447800"/>
            <a:ext cx="7772400" cy="4114800"/>
          </a:xfrm>
          <a:prstGeom prst="rect">
            <a:avLst/>
          </a:prstGeom>
          <a:noFill/>
          <a:ln>
            <a:noFill/>
          </a:ln>
        </p:spPr>
        <p:txBody>
          <a:bodyPr anchorCtr="0" anchor="t" bIns="45700" lIns="91425" spcFirstLastPara="1" rIns="91425" wrap="square" tIns="45700">
            <a:noAutofit/>
          </a:bodyPr>
          <a:lstStyle/>
          <a:p>
            <a:pPr indent="-285750" lvl="1" marL="742950" rtl="0" algn="just">
              <a:lnSpc>
                <a:spcPct val="90000"/>
              </a:lnSpc>
              <a:spcBef>
                <a:spcPts val="0"/>
              </a:spcBef>
              <a:spcAft>
                <a:spcPts val="0"/>
              </a:spcAft>
              <a:buClr>
                <a:srgbClr val="000000"/>
              </a:buClr>
              <a:buSzPts val="2800"/>
              <a:buNone/>
            </a:pPr>
            <a:r>
              <a:rPr i="0" lang="en-US" sz="2800" u="none">
                <a:solidFill>
                  <a:srgbClr val="000000"/>
                </a:solidFill>
                <a:latin typeface="Roboto"/>
                <a:ea typeface="Roboto"/>
                <a:cs typeface="Roboto"/>
                <a:sym typeface="Roboto"/>
              </a:rPr>
              <a:t>In Kant’s view, happiness does not equal morality.  Only a good will has ultimate moral value.  Moral rules should be universal.</a:t>
            </a:r>
            <a:endParaRPr i="0" sz="2400" u="none">
              <a:solidFill>
                <a:srgbClr val="000000"/>
              </a:solidFill>
              <a:latin typeface="Roboto"/>
              <a:ea typeface="Roboto"/>
              <a:cs typeface="Roboto"/>
              <a:sym typeface="Roboto"/>
            </a:endParaRPr>
          </a:p>
          <a:p>
            <a:pPr indent="-285750" lvl="1" marL="742950" rtl="0" algn="just">
              <a:lnSpc>
                <a:spcPct val="90000"/>
              </a:lnSpc>
              <a:spcBef>
                <a:spcPts val="480"/>
              </a:spcBef>
              <a:spcAft>
                <a:spcPts val="0"/>
              </a:spcAft>
              <a:buClr>
                <a:schemeClr val="dk1"/>
              </a:buClr>
              <a:buSzPts val="2400"/>
              <a:buNone/>
            </a:pPr>
            <a:r>
              <a:t/>
            </a:r>
            <a:endParaRPr i="0" sz="2400" u="none">
              <a:solidFill>
                <a:srgbClr val="000000"/>
              </a:solidFill>
              <a:latin typeface="Roboto"/>
              <a:ea typeface="Roboto"/>
              <a:cs typeface="Roboto"/>
              <a:sym typeface="Roboto"/>
            </a:endParaRPr>
          </a:p>
          <a:p>
            <a:pPr indent="-285750" lvl="1" marL="742950" rtl="0" algn="just">
              <a:lnSpc>
                <a:spcPct val="90000"/>
              </a:lnSpc>
              <a:spcBef>
                <a:spcPts val="480"/>
              </a:spcBef>
              <a:spcAft>
                <a:spcPts val="0"/>
              </a:spcAft>
              <a:buClr>
                <a:srgbClr val="000000"/>
              </a:buClr>
              <a:buSzPts val="2400"/>
              <a:buFont typeface="Roboto"/>
              <a:buChar char="•"/>
            </a:pPr>
            <a:r>
              <a:rPr i="0" lang="en-US" sz="2400" u="none">
                <a:solidFill>
                  <a:srgbClr val="000000"/>
                </a:solidFill>
                <a:latin typeface="Roboto"/>
                <a:ea typeface="Roboto"/>
                <a:cs typeface="Roboto"/>
                <a:sym typeface="Roboto"/>
              </a:rPr>
              <a:t>Special pleading – rationalizing to ourselves</a:t>
            </a:r>
            <a:endParaRPr>
              <a:latin typeface="Roboto"/>
              <a:ea typeface="Roboto"/>
              <a:cs typeface="Roboto"/>
              <a:sym typeface="Roboto"/>
            </a:endParaRPr>
          </a:p>
          <a:p>
            <a:pPr indent="-285750" lvl="1" marL="742950" rtl="0" algn="just">
              <a:lnSpc>
                <a:spcPct val="90000"/>
              </a:lnSpc>
              <a:spcBef>
                <a:spcPts val="480"/>
              </a:spcBef>
              <a:spcAft>
                <a:spcPts val="0"/>
              </a:spcAft>
              <a:buClr>
                <a:srgbClr val="000000"/>
              </a:buClr>
              <a:buSzPts val="2400"/>
              <a:buFont typeface="Roboto"/>
              <a:buChar char="•"/>
            </a:pPr>
            <a:r>
              <a:rPr i="0" lang="en-US" sz="2400" u="none">
                <a:solidFill>
                  <a:srgbClr val="000000"/>
                </a:solidFill>
                <a:latin typeface="Roboto"/>
                <a:ea typeface="Roboto"/>
                <a:cs typeface="Roboto"/>
                <a:sym typeface="Roboto"/>
              </a:rPr>
              <a:t>The golden rule - treat others the way you wish to be treated</a:t>
            </a:r>
            <a:endParaRPr>
              <a:latin typeface="Roboto"/>
              <a:ea typeface="Roboto"/>
              <a:cs typeface="Roboto"/>
              <a:sym typeface="Roboto"/>
            </a:endParaRPr>
          </a:p>
          <a:p>
            <a:pPr indent="-285750" lvl="1" marL="742950" rtl="0" algn="just">
              <a:lnSpc>
                <a:spcPct val="90000"/>
              </a:lnSpc>
              <a:spcBef>
                <a:spcPts val="480"/>
              </a:spcBef>
              <a:spcAft>
                <a:spcPts val="0"/>
              </a:spcAft>
              <a:buClr>
                <a:srgbClr val="000000"/>
              </a:buClr>
              <a:buSzPts val="2400"/>
              <a:buFont typeface="Roboto"/>
              <a:buChar char="•"/>
            </a:pPr>
            <a:r>
              <a:rPr i="0" lang="en-US" sz="2400" u="none">
                <a:solidFill>
                  <a:srgbClr val="000000"/>
                </a:solidFill>
                <a:latin typeface="Roboto"/>
                <a:ea typeface="Roboto"/>
                <a:cs typeface="Roboto"/>
                <a:sym typeface="Roboto"/>
              </a:rPr>
              <a:t>Veil of ignorance - imagine the situation from both points of view</a:t>
            </a:r>
            <a:endParaRPr>
              <a:latin typeface="Roboto"/>
              <a:ea typeface="Roboto"/>
              <a:cs typeface="Roboto"/>
              <a:sym typeface="Roboto"/>
            </a:endParaRPr>
          </a:p>
          <a:p>
            <a:pPr indent="-190500" lvl="0" marL="342900" rtl="0" algn="just">
              <a:lnSpc>
                <a:spcPct val="100000"/>
              </a:lnSpc>
              <a:spcBef>
                <a:spcPts val="480"/>
              </a:spcBef>
              <a:spcAft>
                <a:spcPts val="0"/>
              </a:spcAft>
              <a:buClr>
                <a:schemeClr val="dk1"/>
              </a:buClr>
              <a:buSzPts val="2400"/>
              <a:buNone/>
            </a:pPr>
            <a:r>
              <a:t/>
            </a:r>
            <a:endParaRPr i="0" sz="2400" u="none">
              <a:solidFill>
                <a:srgbClr val="000000"/>
              </a:solidFill>
              <a:latin typeface="Roboto"/>
              <a:ea typeface="Roboto"/>
              <a:cs typeface="Roboto"/>
              <a:sym typeface="Roboto"/>
            </a:endParaRPr>
          </a:p>
        </p:txBody>
      </p:sp>
      <p:sp>
        <p:nvSpPr>
          <p:cNvPr id="161" name="Google Shape;161;p23"/>
          <p:cNvSpPr txBox="1"/>
          <p:nvPr>
            <p:ph type="title"/>
          </p:nvPr>
        </p:nvSpPr>
        <p:spPr>
          <a:xfrm>
            <a:off x="7620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Roboto"/>
                <a:ea typeface="Roboto"/>
                <a:cs typeface="Roboto"/>
                <a:sym typeface="Roboto"/>
              </a:rPr>
              <a:t>Kant’s Approach to Ethics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	</a:t>
            </a:r>
            <a:r>
              <a:rPr b="0" i="1" lang="en-US" sz="2800" u="none">
                <a:solidFill>
                  <a:srgbClr val="000080"/>
                </a:solidFill>
                <a:latin typeface="Verdana"/>
                <a:ea typeface="Verdana"/>
                <a:cs typeface="Verdana"/>
                <a:sym typeface="Verdana"/>
              </a:rPr>
              <a:t>Which of the following is a special case that justifies breaking a generally accepted rule?</a:t>
            </a:r>
            <a:br>
              <a:rPr b="0" i="1" lang="en-US" sz="4400" u="none">
                <a:solidFill>
                  <a:srgbClr val="000080"/>
                </a:solidFill>
                <a:latin typeface="Verdana"/>
                <a:ea typeface="Verdana"/>
                <a:cs typeface="Verdana"/>
                <a:sym typeface="Verdana"/>
              </a:rPr>
            </a:br>
            <a:endParaRPr/>
          </a:p>
        </p:txBody>
      </p:sp>
      <p:sp>
        <p:nvSpPr>
          <p:cNvPr id="168" name="Google Shape;168;p24"/>
          <p:cNvSpPr txBox="1"/>
          <p:nvPr>
            <p:ph idx="1" type="body"/>
          </p:nvPr>
        </p:nvSpPr>
        <p:spPr>
          <a:xfrm>
            <a:off x="0" y="1752600"/>
            <a:ext cx="91440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a:t>
            </a:r>
            <a:r>
              <a:rPr b="0" i="1" lang="en-US" sz="1600" u="none">
                <a:solidFill>
                  <a:srgbClr val="000080"/>
                </a:solidFill>
                <a:latin typeface="Verdana"/>
                <a:ea typeface="Verdana"/>
                <a:cs typeface="Verdana"/>
                <a:sym typeface="Verdana"/>
              </a:rPr>
              <a:t>1a.  You should respect the highway code, but it is ok to drive through a red light if you are late for work.</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1b.  You should respect the highway code, but it is ok to drive through a red light if you are taking a critically ill person to the hospital.</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2a.  You should keep your word, but it is ok to break a social engagement if something more interesting comes up.</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2b.  You should keep your word, but it is ok to break a social engagement if you have just contracted an infectious disease.</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3a.  You should pay your taxes, but it is ok not to pay them if you are short of money that year.</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3b.  You should pay your taxes, but it is ok not to pay them if they are being spent on a nuclear arms program.</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4a.  Murder is wrong, but it would have been ok to assassinate Hitler in 1942.</a:t>
            </a:r>
            <a:endParaRPr/>
          </a:p>
          <a:p>
            <a:pPr indent="-342900" lvl="0" marL="342900" rtl="0" algn="l">
              <a:lnSpc>
                <a:spcPct val="90000"/>
              </a:lnSpc>
              <a:spcBef>
                <a:spcPts val="320"/>
              </a:spcBef>
              <a:spcAft>
                <a:spcPts val="0"/>
              </a:spcAft>
              <a:buClr>
                <a:srgbClr val="000080"/>
              </a:buClr>
              <a:buSzPts val="1600"/>
              <a:buNone/>
            </a:pPr>
            <a:r>
              <a:rPr b="0" i="1" lang="en-US" sz="1600" u="none">
                <a:solidFill>
                  <a:srgbClr val="000080"/>
                </a:solidFill>
                <a:latin typeface="Verdana"/>
                <a:ea typeface="Verdana"/>
                <a:cs typeface="Verdana"/>
                <a:sym typeface="Verdana"/>
              </a:rPr>
              <a:t>	4b.  Murder is wrong, but it would be OK to kill someone planning a terrorist attack.</a:t>
            </a:r>
            <a:endParaRPr b="0" i="1" sz="2800" u="none">
              <a:solidFill>
                <a:srgbClr val="00008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1" sz="2800" u="none">
              <a:solidFill>
                <a:srgbClr val="00008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Ethical Dilemmas</a:t>
            </a:r>
            <a:endParaRPr/>
          </a:p>
        </p:txBody>
      </p:sp>
      <p:sp>
        <p:nvSpPr>
          <p:cNvPr id="175" name="Google Shape;175;p25"/>
          <p:cNvSpPr txBox="1"/>
          <p:nvPr>
            <p:ph idx="1" type="body"/>
          </p:nvPr>
        </p:nvSpPr>
        <p:spPr>
          <a:xfrm>
            <a:off x="152400" y="1295400"/>
            <a:ext cx="8991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None/>
            </a:pPr>
            <a:r>
              <a:rPr b="0" i="0" lang="en-US" sz="2000" u="none">
                <a:solidFill>
                  <a:schemeClr val="dk1"/>
                </a:solidFill>
                <a:latin typeface="Times New Roman"/>
                <a:ea typeface="Times New Roman"/>
                <a:cs typeface="Times New Roman"/>
                <a:sym typeface="Times New Roman"/>
              </a:rPr>
              <a:t>	</a:t>
            </a:r>
            <a:r>
              <a:rPr b="0" i="1" lang="en-US" sz="2000" u="none">
                <a:solidFill>
                  <a:srgbClr val="000080"/>
                </a:solidFill>
                <a:latin typeface="Verdana"/>
                <a:ea typeface="Verdana"/>
                <a:cs typeface="Verdana"/>
                <a:sym typeface="Verdana"/>
              </a:rPr>
              <a:t>An elderly woman living alone in poor circumstances with few friends or relatives is dying, and you, her friend, are at her bedside.  She draws your attention to a small case under her bed, which contains some momentos along with the money she has managed to save over the years, despite her apparent poverty.  She asks you to take the case and to promise to deliver its contents, after she dies, to her nephew living in another state.  Moved by her plight and by your affection for her, you promise to do as she requests.  After a tearful goodbye, you take the case and leave.  A few weeks later the old woman dies, and when you open the case, you discover that it contains $500,000 dollars.  No one else knows about the money, or the promise you made.   You learn that the nephew is a compulsive gambler and has a drug addiction.  </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Verdana"/>
                <a:ea typeface="Verdana"/>
                <a:cs typeface="Verdana"/>
                <a:sym typeface="Verdana"/>
              </a:rPr>
              <a:t>	</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Verdana"/>
                <a:ea typeface="Verdana"/>
                <a:cs typeface="Verdana"/>
                <a:sym typeface="Verdana"/>
              </a:rPr>
              <a:t>	What would Kant say you should do?</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Verdana"/>
                <a:ea typeface="Verdana"/>
                <a:cs typeface="Verdana"/>
                <a:sym typeface="Verdana"/>
              </a:rPr>
              <a:t>	What would John Stuart Mill say you should do?</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Verdana"/>
                <a:ea typeface="Verdana"/>
                <a:cs typeface="Verdana"/>
                <a:sym typeface="Verdana"/>
              </a:rPr>
              <a:t>	What would you do?  Why?</a:t>
            </a:r>
            <a:endParaRPr b="0" i="1" sz="2800" u="none">
              <a:solidFill>
                <a:srgbClr val="00008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1" sz="2800" u="none">
              <a:solidFill>
                <a:srgbClr val="00008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Ethical Dilemmas</a:t>
            </a:r>
            <a:endParaRPr/>
          </a:p>
        </p:txBody>
      </p:sp>
      <p:sp>
        <p:nvSpPr>
          <p:cNvPr id="182" name="Google Shape;182;p26"/>
          <p:cNvSpPr txBox="1"/>
          <p:nvPr>
            <p:ph idx="1" type="body"/>
          </p:nvPr>
        </p:nvSpPr>
        <p:spPr>
          <a:xfrm>
            <a:off x="-76200" y="1600200"/>
            <a:ext cx="89916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		</a:t>
            </a:r>
            <a:r>
              <a:rPr b="0" i="1" lang="en-US" sz="1800" u="none">
                <a:solidFill>
                  <a:srgbClr val="000080"/>
                </a:solidFill>
                <a:latin typeface="Verdana"/>
                <a:ea typeface="Verdana"/>
                <a:cs typeface="Verdana"/>
                <a:sym typeface="Verdana"/>
              </a:rPr>
              <a:t>Suppose you are a famous anthropologist.  One day you find a remote tribe in the middle of the Amazon rain forest.  The tribe is really surprised by your visit.  After all, you are the first stranger they have ever seen.  The tribe is just in the middle of a religious ritual.  They are preparing to execute 20 prisoners from a neighboring tribe as a gift to the sun god.  However, since they also want to honor you, they offer you the honor of strangling one of the prisoners with your own hands.  If you do that they will let the others go back to their own tribe.  If you refuse to accept this honor, they will sacrifice all 20 people.  You try to tell them that your god does not allow you to strangle people, but the tribe leader is unwilling to make any deals.  He is very clear, either you strangle one of the prisoners or else all 20 will be killed.</a:t>
            </a:r>
            <a:endParaRPr/>
          </a:p>
          <a:p>
            <a:pPr indent="-342900" lvl="0" marL="342900" rtl="0" algn="l">
              <a:lnSpc>
                <a:spcPct val="90000"/>
              </a:lnSpc>
              <a:spcBef>
                <a:spcPts val="360"/>
              </a:spcBef>
              <a:spcAft>
                <a:spcPts val="0"/>
              </a:spcAft>
              <a:buClr>
                <a:srgbClr val="000080"/>
              </a:buClr>
              <a:buSzPts val="1800"/>
              <a:buNone/>
            </a:pPr>
            <a:r>
              <a:rPr b="0" i="1" lang="en-US" sz="1800" u="none">
                <a:solidFill>
                  <a:srgbClr val="000080"/>
                </a:solidFill>
                <a:latin typeface="Verdana"/>
                <a:ea typeface="Verdana"/>
                <a:cs typeface="Verdana"/>
                <a:sym typeface="Verdana"/>
              </a:rPr>
              <a:t>	</a:t>
            </a:r>
            <a:endParaRPr/>
          </a:p>
          <a:p>
            <a:pPr indent="-342900" lvl="0" marL="342900" rtl="0" algn="l">
              <a:lnSpc>
                <a:spcPct val="90000"/>
              </a:lnSpc>
              <a:spcBef>
                <a:spcPts val="360"/>
              </a:spcBef>
              <a:spcAft>
                <a:spcPts val="0"/>
              </a:spcAft>
              <a:buClr>
                <a:srgbClr val="000080"/>
              </a:buClr>
              <a:buSzPts val="1800"/>
              <a:buNone/>
            </a:pPr>
            <a:r>
              <a:rPr b="0" i="1" lang="en-US" sz="1800" u="none">
                <a:solidFill>
                  <a:srgbClr val="000080"/>
                </a:solidFill>
                <a:latin typeface="Verdana"/>
                <a:ea typeface="Verdana"/>
                <a:cs typeface="Verdana"/>
                <a:sym typeface="Verdana"/>
              </a:rPr>
              <a:t>	What would you do?  Why?</a:t>
            </a:r>
            <a:endParaRPr b="0" i="1" sz="2800" u="none">
              <a:solidFill>
                <a:srgbClr val="000080"/>
              </a:solidFill>
              <a:latin typeface="Verdana"/>
              <a:ea typeface="Verdana"/>
              <a:cs typeface="Verdana"/>
              <a:sym typeface="Verdana"/>
            </a:endParaRPr>
          </a:p>
          <a:p>
            <a:pPr indent="-190500" lvl="0" marL="342900" rtl="0" algn="l">
              <a:lnSpc>
                <a:spcPct val="90000"/>
              </a:lnSpc>
              <a:spcBef>
                <a:spcPts val="480"/>
              </a:spcBef>
              <a:spcAft>
                <a:spcPts val="0"/>
              </a:spcAft>
              <a:buClr>
                <a:schemeClr val="dk1"/>
              </a:buClr>
              <a:buSzPts val="2400"/>
              <a:buFont typeface="Arial"/>
              <a:buNone/>
            </a:pPr>
            <a:r>
              <a:t/>
            </a:r>
            <a:endParaRPr b="0" i="1" sz="2400" u="none">
              <a:solidFill>
                <a:srgbClr val="000080"/>
              </a:solidFill>
              <a:latin typeface="Verdana"/>
              <a:ea typeface="Verdana"/>
              <a:cs typeface="Verdana"/>
              <a:sym typeface="Verdana"/>
            </a:endParaRPr>
          </a:p>
          <a:p>
            <a:pPr indent="-190500" lvl="0" marL="342900" rtl="0" algn="l">
              <a:lnSpc>
                <a:spcPct val="100000"/>
              </a:lnSpc>
              <a:spcBef>
                <a:spcPts val="480"/>
              </a:spcBef>
              <a:spcAft>
                <a:spcPts val="0"/>
              </a:spcAft>
              <a:buClr>
                <a:schemeClr val="dk1"/>
              </a:buClr>
              <a:buSzPts val="2400"/>
              <a:buNone/>
            </a:pPr>
            <a:r>
              <a:t/>
            </a:r>
            <a:endParaRPr b="0" i="1" sz="2400" u="none">
              <a:solidFill>
                <a:srgbClr val="00008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09600" y="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Kohlberg’s Stages of Moral Development</a:t>
            </a:r>
            <a:endParaRPr/>
          </a:p>
        </p:txBody>
      </p:sp>
      <p:sp>
        <p:nvSpPr>
          <p:cNvPr id="189" name="Google Shape;189;p27"/>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1400"/>
              <a:buNone/>
            </a:pPr>
            <a:r>
              <a:rPr b="0" i="0" lang="en-US" sz="1400" u="none">
                <a:solidFill>
                  <a:srgbClr val="000000"/>
                </a:solidFill>
                <a:latin typeface="Verdana"/>
                <a:ea typeface="Verdana"/>
                <a:cs typeface="Verdana"/>
                <a:sym typeface="Verdana"/>
              </a:rPr>
              <a:t>Although it has been questioned as to whether it applied equally to different genders and different cultures, Kohlberg’s (1973) stages of moral development is the most widely cited. It breaks our development of morality into three levels, each of which is divided further into two stages:</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r>
              <a:rPr b="1" i="1" lang="en-US" sz="1400" u="none">
                <a:solidFill>
                  <a:srgbClr val="000000"/>
                </a:solidFill>
                <a:latin typeface="Verdana"/>
                <a:ea typeface="Verdana"/>
                <a:cs typeface="Verdana"/>
                <a:sym typeface="Verdana"/>
              </a:rPr>
              <a:t>Preconventional Level (up to age nine):   ~Self Focused Morality~</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1. Morality is defined as obeying rules and avoiding negative consequences. Children in this stage see rules set, typically by parents, as defining moral law.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2. That which satisfies the child’s needs is seen as good and moral.</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1" i="1" lang="en-US" sz="1400" u="none">
                <a:solidFill>
                  <a:srgbClr val="000000"/>
                </a:solidFill>
                <a:latin typeface="Verdana"/>
                <a:ea typeface="Verdana"/>
                <a:cs typeface="Verdana"/>
                <a:sym typeface="Verdana"/>
              </a:rPr>
              <a:t>	Conventional Level (age nine to adolescence):  ~Other Focused Morality~</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3. Children begin to understand what is expected of them by their parents, teacher, etc. Morality is seen as achieving these expectations.</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4. Fulfilling obligations as well as following expectations are seen as moral law for children in this stage.</a:t>
            </a:r>
            <a:endParaRPr/>
          </a:p>
          <a:p>
            <a:pPr indent="-342900" lvl="0" marL="342900" rtl="0" algn="l">
              <a:lnSpc>
                <a:spcPct val="90000"/>
              </a:lnSpc>
              <a:spcBef>
                <a:spcPts val="280"/>
              </a:spcBef>
              <a:spcAft>
                <a:spcPts val="0"/>
              </a:spcAft>
              <a:buClr>
                <a:schemeClr val="dk1"/>
              </a:buClr>
              <a:buSzPts val="1400"/>
              <a:buNone/>
            </a:pPr>
            <a:r>
              <a:t/>
            </a:r>
            <a:endParaRPr b="0" i="0" sz="1400" u="none">
              <a:solidFill>
                <a:srgbClr val="000000"/>
              </a:solidFill>
              <a:latin typeface="Verdana"/>
              <a:ea typeface="Verdana"/>
              <a:cs typeface="Verdana"/>
              <a:sym typeface="Verdana"/>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r>
              <a:rPr b="1" i="1" lang="en-US" sz="1400" u="none">
                <a:solidFill>
                  <a:srgbClr val="000000"/>
                </a:solidFill>
                <a:latin typeface="Verdana"/>
                <a:ea typeface="Verdana"/>
                <a:cs typeface="Verdana"/>
                <a:sym typeface="Verdana"/>
              </a:rPr>
              <a:t>Postconventional Level (adulthood):   ~Higher Focused Morality~</a:t>
            </a: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5. As adults, we begin to understand that people have different opinions about morality and that rules and laws vary from group to group and culture to culture. Morality is seen as upholding the values of your group or culture.	</a:t>
            </a:r>
            <a:endParaRPr/>
          </a:p>
          <a:p>
            <a:pPr indent="-342900" lvl="0" marL="342900" rtl="0" algn="l">
              <a:lnSpc>
                <a:spcPct val="90000"/>
              </a:lnSpc>
              <a:spcBef>
                <a:spcPts val="280"/>
              </a:spcBef>
              <a:spcAft>
                <a:spcPts val="0"/>
              </a:spcAft>
              <a:buClr>
                <a:srgbClr val="000000"/>
              </a:buClr>
              <a:buSzPts val="1400"/>
              <a:buNone/>
            </a:pPr>
            <a:r>
              <a:rPr b="0" i="0" lang="en-US" sz="1400" u="none">
                <a:solidFill>
                  <a:srgbClr val="000000"/>
                </a:solidFill>
                <a:latin typeface="Verdana"/>
                <a:ea typeface="Verdana"/>
                <a:cs typeface="Verdana"/>
                <a:sym typeface="Verdana"/>
              </a:rPr>
              <a:t>	</a:t>
            </a:r>
            <a:r>
              <a:rPr b="0" i="0" lang="en-US" sz="1400" u="none">
                <a:solidFill>
                  <a:schemeClr val="dk1"/>
                </a:solidFill>
                <a:latin typeface="Verdana"/>
                <a:ea typeface="Verdana"/>
                <a:cs typeface="Verdana"/>
                <a:sym typeface="Verdana"/>
              </a:rPr>
              <a:t>6. Understanding your own personal beliefs allow adults to judge themselves and others based upon higher levels of morality. In this stage what is right and wrong is based upon the circumstances surrounding an action. Basics of morality are the foundation with independent thought playing an important role.</a:t>
            </a:r>
            <a:endParaRPr b="0" i="0" sz="2800" u="none">
              <a:solidFill>
                <a:schemeClr val="dk1"/>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096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Roboto"/>
                <a:ea typeface="Roboto"/>
                <a:cs typeface="Roboto"/>
                <a:sym typeface="Roboto"/>
              </a:rPr>
              <a:t>Integrity</a:t>
            </a:r>
            <a:endParaRPr>
              <a:latin typeface="Roboto"/>
              <a:ea typeface="Roboto"/>
              <a:cs typeface="Roboto"/>
              <a:sym typeface="Roboto"/>
            </a:endParaRPr>
          </a:p>
        </p:txBody>
      </p:sp>
      <p:sp>
        <p:nvSpPr>
          <p:cNvPr id="196" name="Google Shape;196;p28"/>
          <p:cNvSpPr txBox="1"/>
          <p:nvPr>
            <p:ph idx="1" type="body"/>
          </p:nvPr>
        </p:nvSpPr>
        <p:spPr>
          <a:xfrm>
            <a:off x="381000" y="1741725"/>
            <a:ext cx="8458200" cy="2209800"/>
          </a:xfrm>
          <a:prstGeom prst="rect">
            <a:avLst/>
          </a:prstGeom>
          <a:noFill/>
          <a:ln>
            <a:noFill/>
          </a:ln>
        </p:spPr>
        <p:txBody>
          <a:bodyPr anchorCtr="0" anchor="t" bIns="45700" lIns="91425" spcFirstLastPara="1" rIns="91425" wrap="square" tIns="45700">
            <a:noAutofit/>
          </a:bodyPr>
          <a:lstStyle/>
          <a:p>
            <a:pPr indent="-381000" lvl="0" marL="457200" rtl="0" algn="just">
              <a:lnSpc>
                <a:spcPct val="90000"/>
              </a:lnSpc>
              <a:spcBef>
                <a:spcPts val="0"/>
              </a:spcBef>
              <a:spcAft>
                <a:spcPts val="0"/>
              </a:spcAft>
              <a:buClr>
                <a:schemeClr val="dk1"/>
              </a:buClr>
              <a:buSzPts val="2400"/>
              <a:buFont typeface="Roboto"/>
              <a:buChar char="•"/>
            </a:pPr>
            <a:r>
              <a:rPr i="0" lang="en-US" sz="2400" u="none">
                <a:solidFill>
                  <a:schemeClr val="dk1"/>
                </a:solidFill>
                <a:latin typeface="Roboto"/>
                <a:ea typeface="Roboto"/>
                <a:cs typeface="Roboto"/>
                <a:sym typeface="Roboto"/>
              </a:rPr>
              <a:t>What is integrity?</a:t>
            </a:r>
            <a:endParaRPr i="0" sz="2400" u="none">
              <a:solidFill>
                <a:schemeClr val="dk1"/>
              </a:solidFill>
              <a:latin typeface="Roboto"/>
              <a:ea typeface="Roboto"/>
              <a:cs typeface="Roboto"/>
              <a:sym typeface="Roboto"/>
            </a:endParaRPr>
          </a:p>
          <a:p>
            <a:pPr indent="-381000" lvl="0" marL="457200" rtl="0" algn="just">
              <a:lnSpc>
                <a:spcPct val="90000"/>
              </a:lnSpc>
              <a:spcBef>
                <a:spcPts val="0"/>
              </a:spcBef>
              <a:spcAft>
                <a:spcPts val="0"/>
              </a:spcAft>
              <a:buClr>
                <a:schemeClr val="dk1"/>
              </a:buClr>
              <a:buSzPts val="2400"/>
              <a:buFont typeface="Roboto"/>
              <a:buChar char="•"/>
            </a:pPr>
            <a:r>
              <a:t/>
            </a:r>
            <a:endParaRPr sz="2400">
              <a:solidFill>
                <a:schemeClr val="dk1"/>
              </a:solidFill>
              <a:latin typeface="Roboto"/>
              <a:ea typeface="Roboto"/>
              <a:cs typeface="Roboto"/>
              <a:sym typeface="Roboto"/>
            </a:endParaRPr>
          </a:p>
          <a:p>
            <a:pPr indent="-165100" lvl="0" marL="342900" rtl="0" algn="just">
              <a:lnSpc>
                <a:spcPct val="100000"/>
              </a:lnSpc>
              <a:spcBef>
                <a:spcPts val="560"/>
              </a:spcBef>
              <a:spcAft>
                <a:spcPts val="0"/>
              </a:spcAft>
              <a:buClr>
                <a:schemeClr val="dk1"/>
              </a:buClr>
              <a:buSzPts val="2800"/>
              <a:buNone/>
            </a:pPr>
            <a:r>
              <a:rPr lang="en-US" sz="2400">
                <a:solidFill>
                  <a:schemeClr val="dk1"/>
                </a:solidFill>
                <a:latin typeface="Roboto"/>
                <a:ea typeface="Roboto"/>
                <a:cs typeface="Roboto"/>
                <a:sym typeface="Roboto"/>
              </a:rPr>
              <a:t> Integrity is the qualifications of being honest and having strong moral principles; moral uprightness. It is generally a personal choice to hold oneself to consistent moral and ethical standards. Integrity is regarded by many people as the honesty and truthfulness or accuracy of one's actions.</a:t>
            </a:r>
            <a:endParaRPr b="0" i="0" sz="2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Roboto"/>
                <a:ea typeface="Roboto"/>
                <a:cs typeface="Roboto"/>
                <a:sym typeface="Roboto"/>
              </a:rPr>
              <a:t>Reflection - Integrity</a:t>
            </a:r>
            <a:endParaRPr>
              <a:latin typeface="Roboto"/>
              <a:ea typeface="Roboto"/>
              <a:cs typeface="Roboto"/>
              <a:sym typeface="Roboto"/>
            </a:endParaRPr>
          </a:p>
        </p:txBody>
      </p:sp>
      <p:sp>
        <p:nvSpPr>
          <p:cNvPr id="202" name="Google Shape;202;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None/>
            </a:pPr>
            <a:r>
              <a:rPr i="0" lang="en-US" sz="2800" u="none">
                <a:solidFill>
                  <a:schemeClr val="dk1"/>
                </a:solidFill>
                <a:latin typeface="Roboto"/>
                <a:ea typeface="Roboto"/>
                <a:cs typeface="Roboto"/>
                <a:sym typeface="Roboto"/>
              </a:rPr>
              <a:t>1. Have you had ethical dilemmas in your own life?  How did you reason your way through them?  What ethics theory best matches your approach?</a:t>
            </a:r>
            <a:endParaRPr>
              <a:latin typeface="Roboto"/>
              <a:ea typeface="Roboto"/>
              <a:cs typeface="Roboto"/>
              <a:sym typeface="Roboto"/>
            </a:endParaRPr>
          </a:p>
          <a:p>
            <a:pPr indent="-342900" lvl="0" marL="342900" rtl="0" algn="just">
              <a:lnSpc>
                <a:spcPct val="100000"/>
              </a:lnSpc>
              <a:spcBef>
                <a:spcPts val="560"/>
              </a:spcBef>
              <a:spcAft>
                <a:spcPts val="0"/>
              </a:spcAft>
              <a:buClr>
                <a:schemeClr val="dk1"/>
              </a:buClr>
              <a:buSzPts val="2800"/>
              <a:buNone/>
            </a:pPr>
            <a:r>
              <a:rPr i="0" lang="en-US" sz="2800" u="none">
                <a:solidFill>
                  <a:schemeClr val="dk1"/>
                </a:solidFill>
                <a:latin typeface="Roboto"/>
                <a:ea typeface="Roboto"/>
                <a:cs typeface="Roboto"/>
                <a:sym typeface="Roboto"/>
              </a:rPr>
              <a:t>2. What does integrity mean to you? Do you aspire to be a virtuous person?  Has someone of high moral principles been an inspiration to you?</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Roboto"/>
                <a:ea typeface="Roboto"/>
                <a:cs typeface="Roboto"/>
                <a:sym typeface="Roboto"/>
              </a:rPr>
              <a:t>Moral Relativism</a:t>
            </a:r>
            <a:endParaRPr>
              <a:latin typeface="Roboto"/>
              <a:ea typeface="Roboto"/>
              <a:cs typeface="Roboto"/>
              <a:sym typeface="Roboto"/>
            </a:endParaRPr>
          </a:p>
        </p:txBody>
      </p:sp>
      <p:sp>
        <p:nvSpPr>
          <p:cNvPr id="105" name="Google Shape;105;p1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000000"/>
              </a:buClr>
              <a:buSzPts val="3200"/>
              <a:buNone/>
            </a:pPr>
            <a:r>
              <a:rPr lang="en-US" sz="3200">
                <a:solidFill>
                  <a:srgbClr val="000000"/>
                </a:solidFill>
                <a:latin typeface="Roboto"/>
                <a:ea typeface="Roboto"/>
                <a:cs typeface="Roboto"/>
                <a:sym typeface="Roboto"/>
              </a:rPr>
              <a:t>   </a:t>
            </a:r>
            <a:r>
              <a:rPr i="0" lang="en-US" sz="3200" u="none">
                <a:solidFill>
                  <a:srgbClr val="000000"/>
                </a:solidFill>
                <a:latin typeface="Roboto"/>
                <a:ea typeface="Roboto"/>
                <a:cs typeface="Roboto"/>
                <a:sym typeface="Roboto"/>
              </a:rPr>
              <a:t>Values are determined by the society we grow  up in, and there are no universal values.  Moral values are simply customs or conventions that vary from culture to culture.</a:t>
            </a:r>
            <a:endParaRPr>
              <a:latin typeface="Roboto"/>
              <a:ea typeface="Roboto"/>
              <a:cs typeface="Roboto"/>
              <a:sym typeface="Roboto"/>
            </a:endParaRPr>
          </a:p>
          <a:p>
            <a:pPr indent="-139700" lvl="0" marL="342900" rtl="0" algn="l">
              <a:lnSpc>
                <a:spcPct val="100000"/>
              </a:lnSpc>
              <a:spcBef>
                <a:spcPts val="640"/>
              </a:spcBef>
              <a:spcAft>
                <a:spcPts val="0"/>
              </a:spcAft>
              <a:buClr>
                <a:schemeClr val="dk1"/>
              </a:buClr>
              <a:buSzPts val="3200"/>
              <a:buNone/>
            </a:pPr>
            <a:r>
              <a:t/>
            </a:r>
            <a:endParaRPr b="0" i="0" sz="3200" u="none">
              <a:solidFill>
                <a:srgbClr val="00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Roboto"/>
                <a:ea typeface="Roboto"/>
                <a:cs typeface="Roboto"/>
                <a:sym typeface="Roboto"/>
              </a:rPr>
              <a:t>Moral Consistency</a:t>
            </a:r>
            <a:endParaRPr>
              <a:latin typeface="Roboto"/>
              <a:ea typeface="Roboto"/>
              <a:cs typeface="Roboto"/>
              <a:sym typeface="Roboto"/>
            </a:endParaRPr>
          </a:p>
        </p:txBody>
      </p:sp>
      <p:sp>
        <p:nvSpPr>
          <p:cNvPr id="112" name="Google Shape;112;p16"/>
          <p:cNvSpPr txBox="1"/>
          <p:nvPr>
            <p:ph idx="1" type="body"/>
          </p:nvPr>
        </p:nvSpPr>
        <p:spPr>
          <a:xfrm>
            <a:off x="6096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80"/>
              </a:buClr>
              <a:buSzPts val="2400"/>
              <a:buNone/>
            </a:pPr>
            <a:r>
              <a:rPr b="0" i="1" lang="en-US" sz="2400" u="none">
                <a:solidFill>
                  <a:srgbClr val="000080"/>
                </a:solidFill>
                <a:latin typeface="Arial"/>
                <a:ea typeface="Arial"/>
                <a:cs typeface="Arial"/>
                <a:sym typeface="Arial"/>
              </a:rPr>
              <a:t>To what extent do you think the following individuals are morally inconsistent?</a:t>
            </a:r>
            <a:endParaRPr/>
          </a:p>
          <a:p>
            <a:pPr indent="-342900" lvl="0" marL="342900" rtl="0" algn="l">
              <a:lnSpc>
                <a:spcPct val="90000"/>
              </a:lnSpc>
              <a:spcBef>
                <a:spcPts val="480"/>
              </a:spcBef>
              <a:spcAft>
                <a:spcPts val="0"/>
              </a:spcAft>
              <a:buClr>
                <a:schemeClr val="dk1"/>
              </a:buClr>
              <a:buSzPts val="2400"/>
              <a:buNone/>
            </a:pPr>
            <a:r>
              <a:t/>
            </a:r>
            <a:endParaRPr b="0" i="1" sz="2400" u="none">
              <a:solidFill>
                <a:srgbClr val="000080"/>
              </a:solidFill>
              <a:latin typeface="Arial"/>
              <a:ea typeface="Arial"/>
              <a:cs typeface="Arial"/>
              <a:sym typeface="Arial"/>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A.  an anti-abortionist who supports the death penalty</a:t>
            </a:r>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B. a vegetarian who buys leather shoes</a:t>
            </a:r>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C. a socialist who educates his children at a private school</a:t>
            </a:r>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D.  A politician who advocates family values and has an affair</a:t>
            </a:r>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E. An environmental activist who drives an SUV</a:t>
            </a:r>
            <a:endParaRPr/>
          </a:p>
          <a:p>
            <a:pPr indent="-342900" lvl="0" marL="342900" rtl="0" algn="l">
              <a:lnSpc>
                <a:spcPct val="90000"/>
              </a:lnSpc>
              <a:spcBef>
                <a:spcPts val="480"/>
              </a:spcBef>
              <a:spcAft>
                <a:spcPts val="0"/>
              </a:spcAft>
              <a:buClr>
                <a:srgbClr val="000080"/>
              </a:buClr>
              <a:buSzPts val="2400"/>
              <a:buNone/>
            </a:pPr>
            <a:r>
              <a:rPr b="0" i="1" lang="en-US" sz="2400" u="none">
                <a:solidFill>
                  <a:srgbClr val="000080"/>
                </a:solidFill>
                <a:latin typeface="Arial"/>
                <a:ea typeface="Arial"/>
                <a:cs typeface="Arial"/>
                <a:sym typeface="Arial"/>
              </a:rPr>
              <a:t>	F.  Someone who thinks stealing is wrong but makes illegal copies of computer software or music.</a:t>
            </a:r>
            <a:endParaRPr b="0" i="1" sz="2800" u="none">
              <a:solidFill>
                <a:srgbClr val="00008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1" sz="2800" u="none">
              <a:solidFill>
                <a:srgbClr val="000080"/>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62000" y="533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How do I know what to do? </a:t>
            </a:r>
            <a:br>
              <a:rPr b="0" i="0" lang="en-US" sz="4400" u="none">
                <a:solidFill>
                  <a:schemeClr val="dk2"/>
                </a:solidFill>
                <a:latin typeface="Arial"/>
                <a:ea typeface="Arial"/>
                <a:cs typeface="Arial"/>
                <a:sym typeface="Arial"/>
              </a:rPr>
            </a:br>
            <a:endParaRPr/>
          </a:p>
        </p:txBody>
      </p:sp>
      <p:sp>
        <p:nvSpPr>
          <p:cNvPr id="119" name="Google Shape;119;p17"/>
          <p:cNvSpPr txBox="1"/>
          <p:nvPr>
            <p:ph idx="1" type="body"/>
          </p:nvPr>
        </p:nvSpPr>
        <p:spPr>
          <a:xfrm>
            <a:off x="0" y="1371600"/>
            <a:ext cx="91440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80"/>
              </a:buClr>
              <a:buSzPts val="2000"/>
              <a:buNone/>
            </a:pPr>
            <a:r>
              <a:rPr b="0" i="1" lang="en-US" sz="2000" u="none">
                <a:solidFill>
                  <a:srgbClr val="000080"/>
                </a:solidFill>
                <a:latin typeface="Arial"/>
                <a:ea typeface="Arial"/>
                <a:cs typeface="Arial"/>
                <a:sym typeface="Arial"/>
              </a:rPr>
              <a:t>	Can you choose three values which are universal for all humans?  Why do you think so?</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Arial"/>
                <a:ea typeface="Arial"/>
                <a:cs typeface="Arial"/>
                <a:sym typeface="Arial"/>
              </a:rPr>
              <a:t>	</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Arial"/>
                <a:ea typeface="Arial"/>
                <a:cs typeface="Arial"/>
                <a:sym typeface="Arial"/>
              </a:rPr>
              <a:t>	We have clearly made scientific progress over the last three hundred years.  Does it also make sense that we have made moral progress?</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Arial"/>
                <a:ea typeface="Arial"/>
                <a:cs typeface="Arial"/>
                <a:sym typeface="Arial"/>
              </a:rPr>
              <a:t>	</a:t>
            </a:r>
            <a:endParaRPr/>
          </a:p>
          <a:p>
            <a:pPr indent="-342900" lvl="0" marL="342900" rtl="0" algn="l">
              <a:lnSpc>
                <a:spcPct val="90000"/>
              </a:lnSpc>
              <a:spcBef>
                <a:spcPts val="400"/>
              </a:spcBef>
              <a:spcAft>
                <a:spcPts val="0"/>
              </a:spcAft>
              <a:buClr>
                <a:srgbClr val="000080"/>
              </a:buClr>
              <a:buSzPts val="2000"/>
              <a:buNone/>
            </a:pPr>
            <a:r>
              <a:rPr b="0" i="1" lang="en-US" sz="2000" u="none">
                <a:solidFill>
                  <a:srgbClr val="000080"/>
                </a:solidFill>
                <a:latin typeface="Arial"/>
                <a:ea typeface="Arial"/>
                <a:cs typeface="Arial"/>
                <a:sym typeface="Arial"/>
              </a:rPr>
              <a:t>	Are serial killers “bad” or “mad”</a:t>
            </a:r>
            <a:endParaRPr/>
          </a:p>
          <a:p>
            <a:pPr indent="-342900" lvl="0" marL="342900" rtl="0" algn="l">
              <a:lnSpc>
                <a:spcPct val="90000"/>
              </a:lnSpc>
              <a:spcBef>
                <a:spcPts val="400"/>
              </a:spcBef>
              <a:spcAft>
                <a:spcPts val="0"/>
              </a:spcAft>
              <a:buClr>
                <a:schemeClr val="dk1"/>
              </a:buClr>
              <a:buSzPts val="2000"/>
              <a:buNone/>
            </a:pPr>
            <a:r>
              <a:t/>
            </a:r>
            <a:endParaRPr b="0" i="1" sz="2000" u="none">
              <a:solidFill>
                <a:srgbClr val="000080"/>
              </a:solidFill>
              <a:latin typeface="Arial"/>
              <a:ea typeface="Arial"/>
              <a:cs typeface="Arial"/>
              <a:sym typeface="Arial"/>
            </a:endParaRPr>
          </a:p>
          <a:p>
            <a:pPr indent="-342900" lvl="0" marL="342900" rtl="0" algn="l">
              <a:lnSpc>
                <a:spcPct val="90000"/>
              </a:lnSpc>
              <a:spcBef>
                <a:spcPts val="560"/>
              </a:spcBef>
              <a:spcAft>
                <a:spcPts val="0"/>
              </a:spcAft>
              <a:buClr>
                <a:srgbClr val="000080"/>
              </a:buClr>
              <a:buSzPts val="2000"/>
              <a:buNone/>
            </a:pPr>
            <a:r>
              <a:rPr b="0" i="1" lang="en-US" sz="2000" u="none">
                <a:solidFill>
                  <a:srgbClr val="000080"/>
                </a:solidFill>
                <a:latin typeface="Arial"/>
                <a:ea typeface="Arial"/>
                <a:cs typeface="Arial"/>
                <a:sym typeface="Arial"/>
              </a:rPr>
              <a:t>	Are people basically good, and corrupted by society, or are people basically bad and must be kept in line by society?</a:t>
            </a:r>
            <a:r>
              <a:rPr b="0" i="1" lang="en-US" sz="2800" u="none">
                <a:solidFill>
                  <a:srgbClr val="000080"/>
                </a:solidFill>
                <a:latin typeface="Verdana"/>
                <a:ea typeface="Verdana"/>
                <a:cs typeface="Verdana"/>
                <a:sym typeface="Verdana"/>
              </a:rPr>
              <a:t> </a:t>
            </a:r>
            <a:r>
              <a:rPr b="0" i="0" lang="en-US" sz="2000" u="none">
                <a:solidFill>
                  <a:schemeClr val="dk1"/>
                </a:solidFill>
                <a:latin typeface="Arial"/>
                <a:ea typeface="Arial"/>
                <a:cs typeface="Arial"/>
                <a:sym typeface="Arial"/>
              </a:rPr>
              <a:t>	</a:t>
            </a:r>
            <a:endParaRPr/>
          </a:p>
          <a:p>
            <a:pPr indent="-342900" lvl="0" marL="3429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endParaRPr/>
          </a:p>
          <a:p>
            <a:pPr indent="-342900" lvl="0" marL="3429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r>
              <a:rPr b="0" i="1" lang="en-US" sz="2000" u="none">
                <a:solidFill>
                  <a:srgbClr val="000080"/>
                </a:solidFill>
                <a:latin typeface="Arial"/>
                <a:ea typeface="Arial"/>
                <a:cs typeface="Arial"/>
                <a:sym typeface="Arial"/>
              </a:rPr>
              <a:t>Imagine that you arrive in a “democratic” country in which adult women have the vote but men have no political power.  When you interview them, the men tell you that they are quite happy with the situation, that public life is for women, and a man’s place is in the home.  To what extent would you accept the situation, and to what extent would you try to “re-educate” the men and make them see the extent to which they have been indoctrinated?</a:t>
            </a:r>
            <a:endParaRPr b="0" i="1" sz="2800" u="none">
              <a:solidFill>
                <a:srgbClr val="00008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1" sz="2800" u="none">
              <a:solidFill>
                <a:srgbClr val="00008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Self Interest Theory</a:t>
            </a:r>
            <a:endParaRPr/>
          </a:p>
        </p:txBody>
      </p:sp>
      <p:sp>
        <p:nvSpPr>
          <p:cNvPr id="126" name="Google Shape;126;p18"/>
          <p:cNvSpPr txBox="1"/>
          <p:nvPr>
            <p:ph idx="1" type="body"/>
          </p:nvPr>
        </p:nvSpPr>
        <p:spPr>
          <a:xfrm>
            <a:off x="0" y="1676400"/>
            <a:ext cx="9144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2400"/>
              <a:buNone/>
            </a:pPr>
            <a:r>
              <a:rPr b="0" i="0" lang="en-US" sz="2400" u="none">
                <a:solidFill>
                  <a:srgbClr val="000000"/>
                </a:solidFill>
                <a:latin typeface="Verdana"/>
                <a:ea typeface="Verdana"/>
                <a:cs typeface="Verdana"/>
                <a:sym typeface="Verdana"/>
              </a:rPr>
              <a:t>Human beings are always and everywhere selfish.  Even if there are objective moral values, we are incapable of living up to them.  </a:t>
            </a:r>
            <a:endParaRPr/>
          </a:p>
          <a:p>
            <a:pPr indent="-342900" lvl="0" marL="342900" rtl="0" algn="l">
              <a:lnSpc>
                <a:spcPct val="90000"/>
              </a:lnSpc>
              <a:spcBef>
                <a:spcPts val="480"/>
              </a:spcBef>
              <a:spcAft>
                <a:spcPts val="0"/>
              </a:spcAft>
              <a:buClr>
                <a:schemeClr val="dk1"/>
              </a:buClr>
              <a:buSzPts val="2400"/>
              <a:buNone/>
            </a:pPr>
            <a:r>
              <a:t/>
            </a:r>
            <a:endParaRPr b="0" i="0" sz="2400" u="none">
              <a:solidFill>
                <a:srgbClr val="000000"/>
              </a:solidFill>
              <a:latin typeface="Verdana"/>
              <a:ea typeface="Verdana"/>
              <a:cs typeface="Verdana"/>
              <a:sym typeface="Verdana"/>
            </a:endParaRPr>
          </a:p>
          <a:p>
            <a:pPr indent="-285750" lvl="1" marL="742950" rtl="0" algn="l">
              <a:lnSpc>
                <a:spcPct val="90000"/>
              </a:lnSpc>
              <a:spcBef>
                <a:spcPts val="480"/>
              </a:spcBef>
              <a:spcAft>
                <a:spcPts val="0"/>
              </a:spcAft>
              <a:buClr>
                <a:srgbClr val="000000"/>
              </a:buClr>
              <a:buSzPts val="2400"/>
              <a:buNone/>
            </a:pPr>
            <a:r>
              <a:rPr b="0" i="0" lang="en-US" sz="2400" u="none">
                <a:solidFill>
                  <a:srgbClr val="000000"/>
                </a:solidFill>
                <a:latin typeface="Noto Sans"/>
                <a:ea typeface="Noto Sans"/>
                <a:cs typeface="Noto Sans"/>
                <a:sym typeface="Noto Sans"/>
              </a:rPr>
              <a:t>ｷ	</a:t>
            </a:r>
            <a:r>
              <a:rPr b="0" i="0" lang="en-US" sz="2400" u="none">
                <a:solidFill>
                  <a:srgbClr val="000000"/>
                </a:solidFill>
                <a:latin typeface="Verdana"/>
                <a:ea typeface="Verdana"/>
                <a:cs typeface="Verdana"/>
                <a:sym typeface="Verdana"/>
              </a:rPr>
              <a:t>Definitional argument – we are selfish when we do what we want to do, and we always do what we want to do.</a:t>
            </a:r>
            <a:endParaRPr/>
          </a:p>
          <a:p>
            <a:pPr indent="-285750" lvl="1" marL="742950" rtl="0" algn="l">
              <a:lnSpc>
                <a:spcPct val="90000"/>
              </a:lnSpc>
              <a:spcBef>
                <a:spcPts val="480"/>
              </a:spcBef>
              <a:spcAft>
                <a:spcPts val="0"/>
              </a:spcAft>
              <a:buClr>
                <a:srgbClr val="000000"/>
              </a:buClr>
              <a:buSzPts val="2400"/>
              <a:buNone/>
            </a:pPr>
            <a:r>
              <a:rPr b="0" i="0" lang="en-US" sz="2400" u="none">
                <a:solidFill>
                  <a:srgbClr val="000000"/>
                </a:solidFill>
                <a:latin typeface="Noto Sans"/>
                <a:ea typeface="Noto Sans"/>
                <a:cs typeface="Noto Sans"/>
                <a:sym typeface="Noto Sans"/>
              </a:rPr>
              <a:t>ｷ	</a:t>
            </a:r>
            <a:r>
              <a:rPr b="0" i="0" lang="en-US" sz="2400" u="none">
                <a:solidFill>
                  <a:srgbClr val="000000"/>
                </a:solidFill>
                <a:latin typeface="Verdana"/>
                <a:ea typeface="Verdana"/>
                <a:cs typeface="Verdana"/>
                <a:sym typeface="Verdana"/>
              </a:rPr>
              <a:t>Evolutionary argument – humans are naturally selfish - programmed (biologically) to survive.</a:t>
            </a:r>
            <a:endParaRPr/>
          </a:p>
          <a:p>
            <a:pPr indent="-285750" lvl="1" marL="742950" rtl="0" algn="l">
              <a:lnSpc>
                <a:spcPct val="90000"/>
              </a:lnSpc>
              <a:spcBef>
                <a:spcPts val="480"/>
              </a:spcBef>
              <a:spcAft>
                <a:spcPts val="0"/>
              </a:spcAft>
              <a:buClr>
                <a:srgbClr val="000000"/>
              </a:buClr>
              <a:buSzPts val="2400"/>
              <a:buNone/>
            </a:pPr>
            <a:r>
              <a:rPr b="0" i="0" lang="en-US" sz="2400" u="none">
                <a:solidFill>
                  <a:srgbClr val="000000"/>
                </a:solidFill>
                <a:latin typeface="Noto Sans"/>
                <a:ea typeface="Noto Sans"/>
                <a:cs typeface="Noto Sans"/>
                <a:sym typeface="Noto Sans"/>
              </a:rPr>
              <a:t>ｷ	</a:t>
            </a:r>
            <a:r>
              <a:rPr b="0" i="0" lang="en-US" sz="2400" u="none">
                <a:solidFill>
                  <a:srgbClr val="000000"/>
                </a:solidFill>
                <a:latin typeface="Verdana"/>
                <a:ea typeface="Verdana"/>
                <a:cs typeface="Verdana"/>
                <a:sym typeface="Verdana"/>
              </a:rPr>
              <a:t>Hidden benefits argument – selfish benefits to helping others.</a:t>
            </a:r>
            <a:endParaRPr b="0" i="0" sz="2400" u="none">
              <a:solidFill>
                <a:schemeClr val="dk1"/>
              </a:solidFill>
              <a:latin typeface="Verdana"/>
              <a:ea typeface="Verdana"/>
              <a:cs typeface="Verdana"/>
              <a:sym typeface="Verdana"/>
            </a:endParaRPr>
          </a:p>
          <a:p>
            <a:pPr indent="-342900" lvl="0" marL="342900" rtl="0" algn="l">
              <a:lnSpc>
                <a:spcPct val="90000"/>
              </a:lnSpc>
              <a:spcBef>
                <a:spcPts val="480"/>
              </a:spcBef>
              <a:spcAft>
                <a:spcPts val="0"/>
              </a:spcAft>
              <a:buClr>
                <a:schemeClr val="dk1"/>
              </a:buClr>
              <a:buSzPts val="2400"/>
              <a:buNone/>
            </a:pPr>
            <a:r>
              <a:rPr b="0" i="0" lang="en-US" sz="2400" u="none">
                <a:solidFill>
                  <a:schemeClr val="dk1"/>
                </a:solidFill>
                <a:latin typeface="Verdana"/>
                <a:ea typeface="Verdana"/>
                <a:cs typeface="Verdana"/>
                <a:sym typeface="Verdana"/>
              </a:rPr>
              <a:t>	</a:t>
            </a:r>
            <a:r>
              <a:rPr b="0" i="0" lang="en-US" sz="2400" u="none">
                <a:solidFill>
                  <a:srgbClr val="000000"/>
                </a:solidFill>
                <a:latin typeface="Noto Sans"/>
                <a:ea typeface="Noto Sans"/>
                <a:cs typeface="Noto Sans"/>
                <a:sym typeface="Noto Sans"/>
              </a:rPr>
              <a:t>ｷ	</a:t>
            </a:r>
            <a:r>
              <a:rPr b="0" i="0" lang="en-US" sz="2400" u="none">
                <a:solidFill>
                  <a:srgbClr val="000000"/>
                </a:solidFill>
                <a:latin typeface="Verdana"/>
                <a:ea typeface="Verdana"/>
                <a:cs typeface="Verdana"/>
                <a:sym typeface="Verdana"/>
              </a:rPr>
              <a:t>Fear of punishment argument – what if I get caught? (Ring of Gyges).</a:t>
            </a:r>
            <a:endParaRPr b="0" i="0" sz="2800" u="none">
              <a:solidFill>
                <a:srgbClr val="00000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0" sz="2800" u="none">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Consider This…</a:t>
            </a:r>
            <a:endParaRPr/>
          </a:p>
        </p:txBody>
      </p:sp>
      <p:sp>
        <p:nvSpPr>
          <p:cNvPr id="133" name="Google Shape;133;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80"/>
              </a:buClr>
              <a:buSzPts val="3200"/>
              <a:buNone/>
            </a:pPr>
            <a:r>
              <a:rPr b="0" i="1" lang="en-US" sz="3200" u="none">
                <a:solidFill>
                  <a:srgbClr val="000080"/>
                </a:solidFill>
                <a:latin typeface="Verdana"/>
                <a:ea typeface="Verdana"/>
                <a:cs typeface="Verdana"/>
                <a:sym typeface="Verdana"/>
              </a:rPr>
              <a:t>Are people basically good, and corrupted by society, or are people basically bad and must be kept in line by society?</a:t>
            </a:r>
            <a:endParaRPr/>
          </a:p>
          <a:p>
            <a:pPr indent="-139700" lvl="0" marL="342900" rtl="0" algn="l">
              <a:lnSpc>
                <a:spcPct val="100000"/>
              </a:lnSpc>
              <a:spcBef>
                <a:spcPts val="640"/>
              </a:spcBef>
              <a:spcAft>
                <a:spcPts val="0"/>
              </a:spcAft>
              <a:buClr>
                <a:schemeClr val="dk1"/>
              </a:buClr>
              <a:buSzPts val="3200"/>
              <a:buNone/>
            </a:pPr>
            <a:r>
              <a:t/>
            </a:r>
            <a:endParaRPr b="0" i="1" sz="3200" u="none">
              <a:solidFill>
                <a:srgbClr val="00008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6096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Theories of Ethics </a:t>
            </a:r>
            <a:endParaRPr/>
          </a:p>
        </p:txBody>
      </p:sp>
      <p:sp>
        <p:nvSpPr>
          <p:cNvPr id="140" name="Google Shape;140;p20"/>
          <p:cNvSpPr txBox="1"/>
          <p:nvPr>
            <p:ph idx="1" type="body"/>
          </p:nvPr>
        </p:nvSpPr>
        <p:spPr>
          <a:xfrm>
            <a:off x="0" y="1295400"/>
            <a:ext cx="8686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	</a:t>
            </a:r>
            <a:r>
              <a:rPr b="0" i="0" lang="en-US" sz="1800" u="none">
                <a:solidFill>
                  <a:srgbClr val="000000"/>
                </a:solidFill>
                <a:latin typeface="Verdana"/>
                <a:ea typeface="Verdana"/>
                <a:cs typeface="Verdana"/>
                <a:sym typeface="Verdana"/>
              </a:rPr>
              <a:t>While it may be that some values are relative and that people are often selfish, we do not have to conclude that all values are relative or that people are always selfish.  An ethical theory attempts to provide a set of fundamental moral principles in harmony with our moral intuitions.</a:t>
            </a:r>
            <a:endParaRPr/>
          </a:p>
          <a:p>
            <a:pPr indent="-342900" lvl="0" marL="342900" rtl="0" algn="l">
              <a:lnSpc>
                <a:spcPct val="90000"/>
              </a:lnSpc>
              <a:spcBef>
                <a:spcPts val="360"/>
              </a:spcBef>
              <a:spcAft>
                <a:spcPts val="0"/>
              </a:spcAft>
              <a:buClr>
                <a:srgbClr val="000000"/>
              </a:buClr>
              <a:buSzPts val="1800"/>
              <a:buNone/>
            </a:pPr>
            <a:r>
              <a:rPr b="0" i="0" lang="en-US" sz="1800" u="none">
                <a:solidFill>
                  <a:srgbClr val="000000"/>
                </a:solidFill>
                <a:latin typeface="Verdana"/>
                <a:ea typeface="Verdana"/>
                <a:cs typeface="Verdana"/>
                <a:sym typeface="Verdana"/>
              </a:rPr>
              <a:t>	</a:t>
            </a:r>
            <a:endParaRPr/>
          </a:p>
          <a:p>
            <a:pPr indent="-342900" lvl="0" marL="342900" rtl="0" algn="l">
              <a:lnSpc>
                <a:spcPct val="90000"/>
              </a:lnSpc>
              <a:spcBef>
                <a:spcPts val="360"/>
              </a:spcBef>
              <a:spcAft>
                <a:spcPts val="0"/>
              </a:spcAft>
              <a:buClr>
                <a:srgbClr val="000000"/>
              </a:buClr>
              <a:buSzPts val="1800"/>
              <a:buNone/>
            </a:pPr>
            <a:r>
              <a:rPr b="0" i="0" lang="en-US" sz="1800" u="none">
                <a:solidFill>
                  <a:srgbClr val="000000"/>
                </a:solidFill>
                <a:latin typeface="Verdana"/>
                <a:ea typeface="Verdana"/>
                <a:cs typeface="Verdana"/>
                <a:sym typeface="Verdana"/>
              </a:rPr>
              <a:t>	</a:t>
            </a:r>
            <a:r>
              <a:rPr b="1" i="0" lang="en-US" sz="1800" u="none">
                <a:solidFill>
                  <a:srgbClr val="000000"/>
                </a:solidFill>
                <a:latin typeface="Verdana"/>
                <a:ea typeface="Verdana"/>
                <a:cs typeface="Verdana"/>
                <a:sym typeface="Verdana"/>
              </a:rPr>
              <a:t>Religious Ethics</a:t>
            </a:r>
            <a:r>
              <a:rPr b="0" i="0" lang="en-US" sz="1800" u="none">
                <a:solidFill>
                  <a:srgbClr val="000000"/>
                </a:solidFill>
                <a:latin typeface="Verdana"/>
                <a:ea typeface="Verdana"/>
                <a:cs typeface="Verdana"/>
                <a:sym typeface="Verdana"/>
              </a:rPr>
              <a:t> – an authoritative rule book to tell us what rules to follow.</a:t>
            </a:r>
            <a:endParaRPr/>
          </a:p>
          <a:p>
            <a:pPr indent="-342900" lvl="0" marL="342900" rtl="0" algn="l">
              <a:lnSpc>
                <a:spcPct val="90000"/>
              </a:lnSpc>
              <a:spcBef>
                <a:spcPts val="360"/>
              </a:spcBef>
              <a:spcAft>
                <a:spcPts val="0"/>
              </a:spcAft>
              <a:buClr>
                <a:srgbClr val="000000"/>
              </a:buClr>
              <a:buSzPts val="1800"/>
              <a:buNone/>
            </a:pPr>
            <a:r>
              <a:rPr b="0" i="0" lang="en-US" sz="1800" u="none">
                <a:solidFill>
                  <a:srgbClr val="000000"/>
                </a:solidFill>
                <a:latin typeface="Verdana"/>
                <a:ea typeface="Verdana"/>
                <a:cs typeface="Verdana"/>
                <a:sym typeface="Verdana"/>
              </a:rPr>
              <a:t>	</a:t>
            </a:r>
            <a:endParaRPr/>
          </a:p>
          <a:p>
            <a:pPr indent="-342900" lvl="0" marL="342900" rtl="0" algn="l">
              <a:lnSpc>
                <a:spcPct val="90000"/>
              </a:lnSpc>
              <a:spcBef>
                <a:spcPts val="360"/>
              </a:spcBef>
              <a:spcAft>
                <a:spcPts val="0"/>
              </a:spcAft>
              <a:buClr>
                <a:srgbClr val="000000"/>
              </a:buClr>
              <a:buSzPts val="1800"/>
              <a:buNone/>
            </a:pPr>
            <a:r>
              <a:rPr b="0" i="0" lang="en-US" sz="1800" u="none">
                <a:solidFill>
                  <a:srgbClr val="000000"/>
                </a:solidFill>
                <a:latin typeface="Verdana"/>
                <a:ea typeface="Verdana"/>
                <a:cs typeface="Verdana"/>
                <a:sym typeface="Verdana"/>
              </a:rPr>
              <a:t>	</a:t>
            </a:r>
            <a:r>
              <a:rPr b="1" i="0" lang="en-US" sz="1800" u="none">
                <a:solidFill>
                  <a:srgbClr val="000000"/>
                </a:solidFill>
                <a:latin typeface="Verdana"/>
                <a:ea typeface="Verdana"/>
                <a:cs typeface="Verdana"/>
                <a:sym typeface="Verdana"/>
              </a:rPr>
              <a:t>Duty Ethics</a:t>
            </a:r>
            <a:r>
              <a:rPr b="0" i="0" lang="en-US" sz="1800" u="none">
                <a:solidFill>
                  <a:srgbClr val="000000"/>
                </a:solidFill>
                <a:latin typeface="Verdana"/>
                <a:ea typeface="Verdana"/>
                <a:cs typeface="Verdana"/>
                <a:sym typeface="Verdana"/>
              </a:rPr>
              <a:t>   -  Fulfill your obligations.  Duties and rights are two sides of the same coin.  </a:t>
            </a:r>
            <a:endParaRPr/>
          </a:p>
          <a:p>
            <a:pPr indent="-342900" lvl="0" marL="342900" rtl="0" algn="l">
              <a:lnSpc>
                <a:spcPct val="90000"/>
              </a:lnSpc>
              <a:spcBef>
                <a:spcPts val="360"/>
              </a:spcBef>
              <a:spcAft>
                <a:spcPts val="0"/>
              </a:spcAft>
              <a:buClr>
                <a:srgbClr val="000000"/>
              </a:buClr>
              <a:buSzPts val="1800"/>
              <a:buNone/>
            </a:pPr>
            <a:r>
              <a:rPr b="0" i="0" lang="en-US" sz="1800" u="none">
                <a:solidFill>
                  <a:srgbClr val="000000"/>
                </a:solidFill>
                <a:latin typeface="Verdana"/>
                <a:ea typeface="Verdana"/>
                <a:cs typeface="Verdana"/>
                <a:sym typeface="Verdana"/>
              </a:rPr>
              <a:t>	</a:t>
            </a:r>
            <a:endParaRPr/>
          </a:p>
          <a:p>
            <a:pPr indent="-342900" lvl="0" marL="342900" rtl="0" algn="l">
              <a:lnSpc>
                <a:spcPct val="90000"/>
              </a:lnSpc>
              <a:spcBef>
                <a:spcPts val="36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	</a:t>
            </a:r>
            <a:r>
              <a:rPr b="1" i="0" lang="en-US" sz="1800" u="none">
                <a:solidFill>
                  <a:srgbClr val="000000"/>
                </a:solidFill>
                <a:latin typeface="Verdana"/>
                <a:ea typeface="Verdana"/>
                <a:cs typeface="Verdana"/>
                <a:sym typeface="Verdana"/>
              </a:rPr>
              <a:t>Utilitarianism</a:t>
            </a:r>
            <a:r>
              <a:rPr b="0" i="0" lang="en-US" sz="1800" u="none">
                <a:solidFill>
                  <a:srgbClr val="000000"/>
                </a:solidFill>
                <a:latin typeface="Verdana"/>
                <a:ea typeface="Verdana"/>
                <a:cs typeface="Verdana"/>
                <a:sym typeface="Verdana"/>
              </a:rPr>
              <a:t> – There is one and only one supreme moral principal – that we should seek the greatest happiness of the greatest number.  Maximize happiness.  Jeremy Bentham and John Stuart Mill (1800).</a:t>
            </a:r>
            <a:endParaRPr b="0" i="0" sz="2800" u="none">
              <a:solidFill>
                <a:srgbClr val="000000"/>
              </a:solidFill>
              <a:latin typeface="Verdana"/>
              <a:ea typeface="Verdana"/>
              <a:cs typeface="Verdana"/>
              <a:sym typeface="Verdana"/>
            </a:endParaRPr>
          </a:p>
          <a:p>
            <a:pPr indent="-342900" lvl="0" marL="342900" rtl="0" algn="l">
              <a:lnSpc>
                <a:spcPct val="90000"/>
              </a:lnSpc>
              <a:spcBef>
                <a:spcPts val="360"/>
              </a:spcBef>
              <a:spcAft>
                <a:spcPts val="0"/>
              </a:spcAft>
              <a:buClr>
                <a:schemeClr val="dk1"/>
              </a:buClr>
              <a:buSzPts val="1800"/>
              <a:buNone/>
            </a:pPr>
            <a:r>
              <a:t/>
            </a:r>
            <a:endParaRPr b="1" i="0" sz="1800" u="none">
              <a:solidFill>
                <a:srgbClr val="000000"/>
              </a:solidFill>
              <a:latin typeface="Verdana"/>
              <a:ea typeface="Verdana"/>
              <a:cs typeface="Verdana"/>
              <a:sym typeface="Verdana"/>
            </a:endParaRPr>
          </a:p>
          <a:p>
            <a:pPr indent="-342900" lvl="0" marL="342900" rtl="0" algn="l">
              <a:lnSpc>
                <a:spcPct val="90000"/>
              </a:lnSpc>
              <a:spcBef>
                <a:spcPts val="360"/>
              </a:spcBef>
              <a:spcAft>
                <a:spcPts val="0"/>
              </a:spcAft>
              <a:buClr>
                <a:srgbClr val="000000"/>
              </a:buClr>
              <a:buSzPts val="1800"/>
              <a:buNone/>
            </a:pPr>
            <a:r>
              <a:rPr b="1" i="0" lang="en-US" sz="1800" u="none">
                <a:solidFill>
                  <a:srgbClr val="000000"/>
                </a:solidFill>
                <a:latin typeface="Verdana"/>
                <a:ea typeface="Verdana"/>
                <a:cs typeface="Verdana"/>
                <a:sym typeface="Verdana"/>
              </a:rPr>
              <a:t>	Kant’s Approach To Ethics</a:t>
            </a:r>
            <a:r>
              <a:rPr b="0" i="0" lang="en-US" sz="1800" u="none">
                <a:solidFill>
                  <a:srgbClr val="000000"/>
                </a:solidFill>
                <a:latin typeface="Verdana"/>
                <a:ea typeface="Verdana"/>
                <a:cs typeface="Verdana"/>
                <a:sym typeface="Verdana"/>
              </a:rPr>
              <a:t> – Can your actions be consistently generalized?  Ask yourself “What if everyone did that?”.   According to Kant, if something is wrong, it is always wrong!</a:t>
            </a:r>
            <a:endParaRPr b="0" i="0" sz="2800" u="none">
              <a:solidFill>
                <a:srgbClr val="000000"/>
              </a:solidFill>
              <a:latin typeface="Verdana"/>
              <a:ea typeface="Verdana"/>
              <a:cs typeface="Verdana"/>
              <a:sym typeface="Verdana"/>
            </a:endParaRPr>
          </a:p>
          <a:p>
            <a:pPr indent="-165100" lvl="0" marL="342900" rtl="0" algn="l">
              <a:lnSpc>
                <a:spcPct val="100000"/>
              </a:lnSpc>
              <a:spcBef>
                <a:spcPts val="560"/>
              </a:spcBef>
              <a:spcAft>
                <a:spcPts val="0"/>
              </a:spcAft>
              <a:buClr>
                <a:schemeClr val="dk1"/>
              </a:buClr>
              <a:buSzPts val="2800"/>
              <a:buNone/>
            </a:pPr>
            <a:r>
              <a:t/>
            </a:r>
            <a:endParaRPr b="0" i="0" sz="2800" u="none">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838200" y="762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Duty Ethics</a:t>
            </a:r>
            <a:endParaRPr/>
          </a:p>
        </p:txBody>
      </p:sp>
      <p:sp>
        <p:nvSpPr>
          <p:cNvPr id="147" name="Google Shape;147;p21"/>
          <p:cNvSpPr txBox="1"/>
          <p:nvPr>
            <p:ph idx="1" type="subTitle"/>
          </p:nvPr>
        </p:nvSpPr>
        <p:spPr>
          <a:xfrm>
            <a:off x="1371600" y="1981200"/>
            <a:ext cx="6400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b="0" i="0" lang="en-US" sz="3200" u="none">
                <a:solidFill>
                  <a:schemeClr val="dk1"/>
                </a:solidFill>
                <a:latin typeface="Arial"/>
                <a:ea typeface="Arial"/>
                <a:cs typeface="Arial"/>
                <a:sym typeface="Arial"/>
              </a:rPr>
              <a:t>Duties and rights are two sides of the same coin.</a:t>
            </a:r>
            <a:endParaRPr/>
          </a:p>
          <a:p>
            <a:pPr indent="0" lvl="0" marL="0" rtl="0" algn="l">
              <a:lnSpc>
                <a:spcPct val="100000"/>
              </a:lnSpc>
              <a:spcBef>
                <a:spcPts val="640"/>
              </a:spcBef>
              <a:spcAft>
                <a:spcPts val="0"/>
              </a:spcAft>
              <a:buClr>
                <a:schemeClr val="dk1"/>
              </a:buClr>
              <a:buSzPts val="3200"/>
              <a:buNone/>
            </a:pPr>
            <a:r>
              <a:t/>
            </a:r>
            <a:endParaRPr b="0" i="0" sz="3200" u="none">
              <a:solidFill>
                <a:schemeClr val="dk1"/>
              </a:solidFill>
              <a:latin typeface="Arial"/>
              <a:ea typeface="Arial"/>
              <a:cs typeface="Arial"/>
              <a:sym typeface="Arial"/>
            </a:endParaRPr>
          </a:p>
          <a:p>
            <a:pPr indent="0" lvl="0" marL="0" rtl="0" algn="l">
              <a:lnSpc>
                <a:spcPct val="100000"/>
              </a:lnSpc>
              <a:spcBef>
                <a:spcPts val="640"/>
              </a:spcBef>
              <a:spcAft>
                <a:spcPts val="0"/>
              </a:spcAft>
              <a:buClr>
                <a:schemeClr val="dk1"/>
              </a:buClr>
              <a:buSzPts val="3200"/>
              <a:buNone/>
            </a:pPr>
            <a:r>
              <a:rPr b="0" i="0" lang="en-US" sz="3200" u="none">
                <a:solidFill>
                  <a:schemeClr val="dk1"/>
                </a:solidFill>
                <a:latin typeface="Arial"/>
                <a:ea typeface="Arial"/>
                <a:cs typeface="Arial"/>
                <a:sym typeface="Arial"/>
              </a:rPr>
              <a:t>Choose 2 rights from the UN Declaration of Human Rights and rewrite these to describe a human “duty”.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609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Utilitarianism </a:t>
            </a:r>
            <a:br>
              <a:rPr b="0" i="0" lang="en-US" sz="44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We care about morality because we care about human happiness</a:t>
            </a:r>
            <a:br>
              <a:rPr b="0" i="0" lang="en-US" sz="2400" u="none">
                <a:solidFill>
                  <a:schemeClr val="dk2"/>
                </a:solidFill>
                <a:latin typeface="Arial"/>
                <a:ea typeface="Arial"/>
                <a:cs typeface="Arial"/>
                <a:sym typeface="Arial"/>
              </a:rPr>
            </a:br>
            <a:endParaRPr/>
          </a:p>
        </p:txBody>
      </p:sp>
      <p:sp>
        <p:nvSpPr>
          <p:cNvPr id="154" name="Google Shape;154;p22"/>
          <p:cNvSpPr txBox="1"/>
          <p:nvPr>
            <p:ph idx="1" type="body"/>
          </p:nvPr>
        </p:nvSpPr>
        <p:spPr>
          <a:xfrm>
            <a:off x="0" y="1828800"/>
            <a:ext cx="9144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None/>
            </a:pPr>
            <a:r>
              <a:rPr b="0" i="0" lang="en-US" sz="2800" u="none">
                <a:solidFill>
                  <a:schemeClr val="dk1"/>
                </a:solidFill>
                <a:latin typeface="Times New Roman"/>
                <a:ea typeface="Times New Roman"/>
                <a:cs typeface="Times New Roman"/>
                <a:sym typeface="Times New Roman"/>
              </a:rPr>
              <a:t>	</a:t>
            </a:r>
            <a:r>
              <a:rPr b="0" i="1" lang="en-US" sz="2800" u="none">
                <a:solidFill>
                  <a:srgbClr val="000080"/>
                </a:solidFill>
                <a:latin typeface="Verdana"/>
                <a:ea typeface="Verdana"/>
                <a:cs typeface="Verdana"/>
                <a:sym typeface="Verdana"/>
              </a:rPr>
              <a:t>What do you think is the relationship between pleasure and happiness?  Is happiness just the sum of pleasures, or can you have many pleasures and still be unhappy?</a:t>
            </a:r>
            <a:endParaRPr/>
          </a:p>
          <a:p>
            <a:pPr indent="-342900" lvl="0" marL="342900" rtl="0" algn="l">
              <a:lnSpc>
                <a:spcPct val="90000"/>
              </a:lnSpc>
              <a:spcBef>
                <a:spcPts val="560"/>
              </a:spcBef>
              <a:spcAft>
                <a:spcPts val="0"/>
              </a:spcAft>
              <a:buClr>
                <a:srgbClr val="000080"/>
              </a:buClr>
              <a:buSzPts val="2800"/>
              <a:buNone/>
            </a:pPr>
            <a:r>
              <a:rPr b="0" i="1" lang="en-US" sz="2800" u="none">
                <a:solidFill>
                  <a:srgbClr val="000080"/>
                </a:solidFill>
                <a:latin typeface="Verdana"/>
                <a:ea typeface="Verdana"/>
                <a:cs typeface="Verdana"/>
                <a:sym typeface="Verdana"/>
              </a:rPr>
              <a:t>	</a:t>
            </a:r>
            <a:endParaRPr/>
          </a:p>
          <a:p>
            <a:pPr indent="-342900" lvl="0" marL="342900" rtl="0" algn="l">
              <a:lnSpc>
                <a:spcPct val="90000"/>
              </a:lnSpc>
              <a:spcBef>
                <a:spcPts val="560"/>
              </a:spcBef>
              <a:spcAft>
                <a:spcPts val="0"/>
              </a:spcAft>
              <a:buClr>
                <a:srgbClr val="000080"/>
              </a:buClr>
              <a:buSzPts val="2800"/>
              <a:buNone/>
            </a:pPr>
            <a:r>
              <a:rPr b="0" i="1" lang="en-US" sz="2800" u="none">
                <a:solidFill>
                  <a:srgbClr val="000080"/>
                </a:solidFill>
                <a:latin typeface="Verdana"/>
                <a:ea typeface="Verdana"/>
                <a:cs typeface="Verdana"/>
                <a:sym typeface="Verdana"/>
              </a:rPr>
              <a:t>	Are the richest nations of the world home to the happiest people in the world?</a:t>
            </a:r>
            <a:endParaRPr/>
          </a:p>
          <a:p>
            <a:pPr indent="-342900" lvl="0" marL="342900" rtl="0" algn="l">
              <a:lnSpc>
                <a:spcPct val="90000"/>
              </a:lnSpc>
              <a:spcBef>
                <a:spcPts val="560"/>
              </a:spcBef>
              <a:spcAft>
                <a:spcPts val="0"/>
              </a:spcAft>
              <a:buClr>
                <a:srgbClr val="000080"/>
              </a:buClr>
              <a:buSzPts val="2800"/>
              <a:buNone/>
            </a:pPr>
            <a:r>
              <a:rPr b="0" i="1" lang="en-US" sz="2800" u="none">
                <a:solidFill>
                  <a:srgbClr val="000080"/>
                </a:solidFill>
                <a:latin typeface="Verdana"/>
                <a:ea typeface="Verdana"/>
                <a:cs typeface="Verdana"/>
                <a:sym typeface="Verdana"/>
              </a:rPr>
              <a:t>	</a:t>
            </a:r>
            <a:endParaRPr/>
          </a:p>
          <a:p>
            <a:pPr indent="-342900" lvl="0" marL="342900" rtl="0" algn="l">
              <a:lnSpc>
                <a:spcPct val="90000"/>
              </a:lnSpc>
              <a:spcBef>
                <a:spcPts val="560"/>
              </a:spcBef>
              <a:spcAft>
                <a:spcPts val="0"/>
              </a:spcAft>
              <a:buClr>
                <a:srgbClr val="000080"/>
              </a:buClr>
              <a:buSzPts val="2800"/>
              <a:buNone/>
            </a:pPr>
            <a:r>
              <a:rPr b="0" i="1" lang="en-US" sz="2800" u="none">
                <a:solidFill>
                  <a:srgbClr val="000080"/>
                </a:solidFill>
                <a:latin typeface="Verdana"/>
                <a:ea typeface="Verdana"/>
                <a:cs typeface="Verdana"/>
                <a:sym typeface="Verdana"/>
              </a:rPr>
              <a:t>	According to Bertrand Russell (1872-1970), “To be without some of the things you want is an indispensable part of happiness.”  What did he mean?  Do you agree?</a:t>
            </a:r>
            <a:endParaRPr/>
          </a:p>
          <a:p>
            <a:pPr indent="-165100" lvl="0" marL="342900" rtl="0" algn="l">
              <a:lnSpc>
                <a:spcPct val="100000"/>
              </a:lnSpc>
              <a:spcBef>
                <a:spcPts val="560"/>
              </a:spcBef>
              <a:spcAft>
                <a:spcPts val="0"/>
              </a:spcAft>
              <a:buClr>
                <a:schemeClr val="dk1"/>
              </a:buClr>
              <a:buSzPts val="2800"/>
              <a:buNone/>
            </a:pPr>
            <a:r>
              <a:t/>
            </a:r>
            <a:endParaRPr b="0" i="1" sz="2800" u="none">
              <a:solidFill>
                <a:srgbClr val="00008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