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 id="2147483660" r:id="rId6"/>
    <p:sldMasterId id="2147483661" r:id="rId7"/>
    <p:sldMasterId id="2147483662" r:id="rId8"/>
    <p:sldMasterId id="2147483663" r:id="rId9"/>
    <p:sldMasterId id="2147483664" r:id="rId10"/>
    <p:sldMasterId id="21474836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Lst>
  <p:sldSz cy="6858000" cx="9144000"/>
  <p:notesSz cx="6858000" cy="9144000"/>
  <p:embeddedFontLst>
    <p:embeddedFont>
      <p:font typeface="Century Schoolbook"/>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47156A-7322-41D1-9D58-9D709EDE3994}">
  <a:tblStyle styleId="{7847156A-7322-41D1-9D58-9D709EDE399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1" Type="http://schemas.openxmlformats.org/officeDocument/2006/relationships/theme" Target="theme/theme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font" Target="fonts/CenturySchoolbook-italic.fntdata"/><Relationship Id="rId72" Type="http://schemas.openxmlformats.org/officeDocument/2006/relationships/font" Target="fonts/CenturySchoolbook-bold.fntdata"/><Relationship Id="rId31" Type="http://schemas.openxmlformats.org/officeDocument/2006/relationships/slide" Target="slides/slide19.xml"/><Relationship Id="rId30" Type="http://schemas.openxmlformats.org/officeDocument/2006/relationships/slide" Target="slides/slide18.xml"/><Relationship Id="rId74" Type="http://schemas.openxmlformats.org/officeDocument/2006/relationships/font" Target="fonts/CenturySchoolbook-boldItalic.fntdata"/><Relationship Id="rId33" Type="http://schemas.openxmlformats.org/officeDocument/2006/relationships/slide" Target="slides/slide21.xml"/><Relationship Id="rId32" Type="http://schemas.openxmlformats.org/officeDocument/2006/relationships/slide" Target="slides/slide20.xml"/><Relationship Id="rId35" Type="http://schemas.openxmlformats.org/officeDocument/2006/relationships/slide" Target="slides/slide23.xml"/><Relationship Id="rId34" Type="http://schemas.openxmlformats.org/officeDocument/2006/relationships/slide" Target="slides/slide22.xml"/><Relationship Id="rId71" Type="http://schemas.openxmlformats.org/officeDocument/2006/relationships/font" Target="fonts/CenturySchoolbook-regular.fntdata"/><Relationship Id="rId70" Type="http://schemas.openxmlformats.org/officeDocument/2006/relationships/slide" Target="slides/slide58.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64" Type="http://schemas.openxmlformats.org/officeDocument/2006/relationships/slide" Target="slides/slide52.xml"/><Relationship Id="rId63" Type="http://schemas.openxmlformats.org/officeDocument/2006/relationships/slide" Target="slides/slide51.xml"/><Relationship Id="rId22" Type="http://schemas.openxmlformats.org/officeDocument/2006/relationships/slide" Target="slides/slide10.xml"/><Relationship Id="rId66" Type="http://schemas.openxmlformats.org/officeDocument/2006/relationships/slide" Target="slides/slide54.xml"/><Relationship Id="rId21" Type="http://schemas.openxmlformats.org/officeDocument/2006/relationships/slide" Target="slides/slide9.xml"/><Relationship Id="rId65" Type="http://schemas.openxmlformats.org/officeDocument/2006/relationships/slide" Target="slides/slide53.xml"/><Relationship Id="rId24" Type="http://schemas.openxmlformats.org/officeDocument/2006/relationships/slide" Target="slides/slide12.xml"/><Relationship Id="rId68" Type="http://schemas.openxmlformats.org/officeDocument/2006/relationships/slide" Target="slides/slide56.xml"/><Relationship Id="rId23" Type="http://schemas.openxmlformats.org/officeDocument/2006/relationships/slide" Target="slides/slide11.xml"/><Relationship Id="rId67" Type="http://schemas.openxmlformats.org/officeDocument/2006/relationships/slide" Target="slides/slide55.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69" Type="http://schemas.openxmlformats.org/officeDocument/2006/relationships/slide" Target="slides/slide57.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9" name="Google Shape;2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0" name="Google Shape;25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8" name="Google Shape;25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66" name="Google Shape;2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7" name="Google Shape;26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74" name="Google Shape;27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5" name="Google Shape;2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82" name="Google Shape;2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3" name="Google Shape;28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90" name="Google Shape;2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1" name="Google Shape;2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0" name="Google Shape;3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1" name="Google Shape;30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08" name="Google Shape;3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9" name="Google Shape;30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2" name="Google Shape;1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0" name="Google Shape;2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95" name="Google Shape;495;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b="1" lang="en-US"/>
              <a:t>Cheating in Online Student Assessment: Beyond Plagiarism, </a:t>
            </a:r>
            <a:r>
              <a:rPr i="1" lang="en-US"/>
              <a:t>Neil C. Rowe  2004</a:t>
            </a:r>
            <a:endParaRPr/>
          </a:p>
        </p:txBody>
      </p:sp>
      <p:sp>
        <p:nvSpPr>
          <p:cNvPr id="496" name="Google Shape;496;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6" name="Google Shape;2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7" name="Google Shape;2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42" name="Google Shape;2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3" name="Google Shape;24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4" name="Google Shape;34;p2"/>
          <p:cNvSpPr txBox="1"/>
          <p:nvPr>
            <p:ph idx="10" type="dt"/>
          </p:nvPr>
        </p:nvSpPr>
        <p:spPr>
          <a:xfrm rot="5400000">
            <a:off x="7764462" y="1174750"/>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1" type="ftr"/>
          </p:nvPr>
        </p:nvSpPr>
        <p:spPr>
          <a:xfrm rot="5400000">
            <a:off x="7077075" y="4181475"/>
            <a:ext cx="36576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
          <p:cNvSpPr txBox="1"/>
          <p:nvPr>
            <p:ph idx="12" type="sldNum"/>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57" name="Shape 157"/>
        <p:cNvGrpSpPr/>
        <p:nvPr/>
      </p:nvGrpSpPr>
      <p:grpSpPr>
        <a:xfrm>
          <a:off x="0" y="0"/>
          <a:ext cx="0" cy="0"/>
          <a:chOff x="0" y="0"/>
          <a:chExt cx="0" cy="0"/>
        </a:xfrm>
      </p:grpSpPr>
      <p:sp>
        <p:nvSpPr>
          <p:cNvPr id="158" name="Google Shape;158;p16"/>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6"/>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0" name="Google Shape;160;p16"/>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61" name="Google Shape;161;p16"/>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6"/>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63" name="Google Shape;163;p16"/>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7" name="Shape 177"/>
        <p:cNvGrpSpPr/>
        <p:nvPr/>
      </p:nvGrpSpPr>
      <p:grpSpPr>
        <a:xfrm>
          <a:off x="0" y="0"/>
          <a:ext cx="0" cy="0"/>
          <a:chOff x="0" y="0"/>
          <a:chExt cx="0" cy="0"/>
        </a:xfrm>
      </p:grpSpPr>
      <p:sp>
        <p:nvSpPr>
          <p:cNvPr id="178" name="Google Shape;178;p18"/>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8"/>
          <p:cNvSpPr/>
          <p:nvPr>
            <p:ph idx="2" type="pic"/>
          </p:nvPr>
        </p:nvSpPr>
        <p:spPr>
          <a:xfrm>
            <a:off x="0" y="0"/>
            <a:ext cx="6172200" cy="6858000"/>
          </a:xfrm>
          <a:prstGeom prst="rect">
            <a:avLst/>
          </a:prstGeom>
          <a:solidFill>
            <a:schemeClr val="lt2"/>
          </a:solidFill>
          <a:ln>
            <a:noFill/>
          </a:ln>
        </p:spPr>
      </p:sp>
      <p:sp>
        <p:nvSpPr>
          <p:cNvPr id="180" name="Google Shape;180;p18"/>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81" name="Google Shape;181;p18"/>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18"/>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3" name="Google Shape;183;p18"/>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4"/>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4"/>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6"/>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7"/>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7"/>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 type="body"/>
          </p:nvPr>
        </p:nvSpPr>
        <p:spPr>
          <a:xfrm rot="5400000">
            <a:off x="1754188" y="303213"/>
            <a:ext cx="4873625"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8"/>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9"/>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9"/>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9"/>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9"/>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9"/>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9"/>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9"/>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1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0"/>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0"/>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6" name="Google Shape;96;p10"/>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0"/>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21" name="Shape 121"/>
        <p:cNvGrpSpPr/>
        <p:nvPr/>
      </p:nvGrpSpPr>
      <p:grpSpPr>
        <a:xfrm>
          <a:off x="0" y="0"/>
          <a:ext cx="0" cy="0"/>
          <a:chOff x="0" y="0"/>
          <a:chExt cx="0" cy="0"/>
        </a:xfrm>
      </p:grpSpPr>
      <p:sp>
        <p:nvSpPr>
          <p:cNvPr id="122" name="Google Shape;122;p12"/>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4" name="Google Shape;124;p12"/>
          <p:cNvSpPr txBox="1"/>
          <p:nvPr>
            <p:ph idx="10" type="dt"/>
          </p:nvPr>
        </p:nvSpPr>
        <p:spPr>
          <a:xfrm rot="5400000">
            <a:off x="7762875" y="1169987"/>
            <a:ext cx="2286000" cy="3810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2"/>
          <p:cNvSpPr txBox="1"/>
          <p:nvPr>
            <p:ph idx="11" type="ftr"/>
          </p:nvPr>
        </p:nvSpPr>
        <p:spPr>
          <a:xfrm rot="5400000">
            <a:off x="7077075" y="4178300"/>
            <a:ext cx="3657600" cy="384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2"/>
          <p:cNvSpPr txBox="1"/>
          <p:nvPr>
            <p:ph idx="12" type="sldNum"/>
          </p:nvPr>
        </p:nvSpPr>
        <p:spPr>
          <a:xfrm>
            <a:off x="1339850" y="4929187"/>
            <a:ext cx="609600" cy="5175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1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4"/>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2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4"/>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3" name="Google Shape;143;p14"/>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81000" y="0"/>
            <a:ext cx="609600" cy="6858000"/>
          </a:xfrm>
          <a:prstGeom prst="rect">
            <a:avLst/>
          </a:prstGeom>
          <a:solidFill>
            <a:srgbClr val="AEC7D0">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txBox="1"/>
          <p:nvPr/>
        </p:nvSpPr>
        <p:spPr>
          <a:xfrm>
            <a:off x="276225" y="0"/>
            <a:ext cx="104775" cy="6858000"/>
          </a:xfrm>
          <a:prstGeom prst="rect">
            <a:avLst/>
          </a:prstGeom>
          <a:solidFill>
            <a:srgbClr val="CEDCE1">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txBox="1"/>
          <p:nvPr/>
        </p:nvSpPr>
        <p:spPr>
          <a:xfrm>
            <a:off x="990600" y="0"/>
            <a:ext cx="182562" cy="6858000"/>
          </a:xfrm>
          <a:prstGeom prst="rect">
            <a:avLst/>
          </a:prstGeom>
          <a:solidFill>
            <a:srgbClr val="CEDCE1">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nvSpPr>
        <p:spPr>
          <a:xfrm>
            <a:off x="1141412" y="0"/>
            <a:ext cx="230187" cy="6858000"/>
          </a:xfrm>
          <a:prstGeom prst="rect">
            <a:avLst/>
          </a:prstGeom>
          <a:solidFill>
            <a:srgbClr val="E8EEF1">
              <a:alpha val="7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 name="Google Shape;14;p1"/>
          <p:cNvCxnSpPr/>
          <p:nvPr/>
        </p:nvCxnSpPr>
        <p:spPr>
          <a:xfrm>
            <a:off x="106362" y="0"/>
            <a:ext cx="0" cy="6858000"/>
          </a:xfrm>
          <a:prstGeom prst="straightConnector1">
            <a:avLst/>
          </a:prstGeom>
          <a:noFill/>
          <a:ln cap="flat" cmpd="sng" w="57150">
            <a:solidFill>
              <a:srgbClr val="AEC7D0">
                <a:alpha val="72549"/>
              </a:srgbClr>
            </a:solidFill>
            <a:prstDash val="solid"/>
            <a:miter lim="800000"/>
            <a:headEnd len="med" w="med" type="none"/>
            <a:tailEnd len="med" w="med" type="none"/>
          </a:ln>
        </p:spPr>
      </p:cxnSp>
      <p:cxnSp>
        <p:nvCxnSpPr>
          <p:cNvPr id="15" name="Google Shape;15;p1"/>
          <p:cNvCxnSpPr/>
          <p:nvPr/>
        </p:nvCxnSpPr>
        <p:spPr>
          <a:xfrm>
            <a:off x="914400" y="0"/>
            <a:ext cx="0" cy="6858000"/>
          </a:xfrm>
          <a:prstGeom prst="straightConnector1">
            <a:avLst/>
          </a:prstGeom>
          <a:noFill/>
          <a:ln cap="flat" cmpd="sng" w="57150">
            <a:solidFill>
              <a:srgbClr val="E8EEF1">
                <a:alpha val="82745"/>
              </a:srgbClr>
            </a:solidFill>
            <a:prstDash val="solid"/>
            <a:miter lim="800000"/>
            <a:headEnd len="med" w="med" type="none"/>
            <a:tailEnd len="med" w="med" type="none"/>
          </a:ln>
        </p:spPr>
      </p:cxnSp>
      <p:cxnSp>
        <p:nvCxnSpPr>
          <p:cNvPr id="16" name="Google Shape;16;p1"/>
          <p:cNvCxnSpPr/>
          <p:nvPr/>
        </p:nvCxnSpPr>
        <p:spPr>
          <a:xfrm>
            <a:off x="854075" y="0"/>
            <a:ext cx="0" cy="6858000"/>
          </a:xfrm>
          <a:prstGeom prst="straightConnector1">
            <a:avLst/>
          </a:prstGeom>
          <a:noFill/>
          <a:ln cap="flat" cmpd="sng" w="57150">
            <a:solidFill>
              <a:srgbClr val="AEC7D0"/>
            </a:solidFill>
            <a:prstDash val="solid"/>
            <a:miter lim="800000"/>
            <a:headEnd len="med" w="med" type="none"/>
            <a:tailEnd len="med" w="med" type="none"/>
          </a:ln>
        </p:spPr>
      </p:cxnSp>
      <p:cxnSp>
        <p:nvCxnSpPr>
          <p:cNvPr id="17" name="Google Shape;17;p1"/>
          <p:cNvCxnSpPr/>
          <p:nvPr/>
        </p:nvCxnSpPr>
        <p:spPr>
          <a:xfrm>
            <a:off x="1727200" y="0"/>
            <a:ext cx="0" cy="6858000"/>
          </a:xfrm>
          <a:prstGeom prst="straightConnector1">
            <a:avLst/>
          </a:prstGeom>
          <a:noFill/>
          <a:ln cap="flat" cmpd="sng" w="28575">
            <a:solidFill>
              <a:srgbClr val="AEC7D0">
                <a:alpha val="81568"/>
              </a:srgbClr>
            </a:solidFill>
            <a:prstDash val="solid"/>
            <a:miter lim="800000"/>
            <a:headEnd len="med" w="med" type="none"/>
            <a:tailEnd len="med" w="med" type="none"/>
          </a:ln>
        </p:spPr>
      </p:cxnSp>
      <p:cxnSp>
        <p:nvCxnSpPr>
          <p:cNvPr id="18" name="Google Shape;18;p1"/>
          <p:cNvCxnSpPr/>
          <p:nvPr/>
        </p:nvCxnSpPr>
        <p:spPr>
          <a:xfrm>
            <a:off x="1066800" y="0"/>
            <a:ext cx="0" cy="6858000"/>
          </a:xfrm>
          <a:prstGeom prst="straightConnector1">
            <a:avLst/>
          </a:prstGeom>
          <a:noFill/>
          <a:ln cap="flat" cmpd="sng" w="9525">
            <a:solidFill>
              <a:srgbClr val="AEC7D0"/>
            </a:solidFill>
            <a:prstDash val="solid"/>
            <a:miter lim="800000"/>
            <a:headEnd len="med" w="med" type="none"/>
            <a:tailEnd len="med" w="med" type="none"/>
          </a:ln>
        </p:spPr>
      </p:cxnSp>
      <p:cxnSp>
        <p:nvCxnSpPr>
          <p:cNvPr id="19" name="Google Shape;19;p1"/>
          <p:cNvCxnSpPr/>
          <p:nvPr/>
        </p:nvCxnSpPr>
        <p:spPr>
          <a:xfrm>
            <a:off x="9113837" y="0"/>
            <a:ext cx="0" cy="6858000"/>
          </a:xfrm>
          <a:prstGeom prst="straightConnector1">
            <a:avLst/>
          </a:prstGeom>
          <a:noFill/>
          <a:ln cap="flat" cmpd="thickThin" w="57150">
            <a:solidFill>
              <a:srgbClr val="AEC7D0"/>
            </a:solidFill>
            <a:prstDash val="solid"/>
            <a:miter lim="800000"/>
            <a:headEnd len="med" w="med" type="none"/>
            <a:tailEnd len="med" w="med" type="none"/>
          </a:ln>
        </p:spPr>
      </p:cxnSp>
      <p:sp>
        <p:nvSpPr>
          <p:cNvPr id="20" name="Google Shape;20;p1"/>
          <p:cNvSpPr txBox="1"/>
          <p:nvPr/>
        </p:nvSpPr>
        <p:spPr>
          <a:xfrm>
            <a:off x="1219200" y="0"/>
            <a:ext cx="76200" cy="6858000"/>
          </a:xfrm>
          <a:prstGeom prst="rect">
            <a:avLst/>
          </a:prstGeom>
          <a:solidFill>
            <a:srgbClr val="AEC7D0">
              <a:alpha val="5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1"/>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1"/>
          <p:cNvSpPr/>
          <p:nvPr/>
        </p:nvSpPr>
        <p:spPr>
          <a:xfrm>
            <a:off x="1309687" y="4867275"/>
            <a:ext cx="641350"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1"/>
          <p:cNvSpPr/>
          <p:nvPr/>
        </p:nvSpPr>
        <p:spPr>
          <a:xfrm>
            <a:off x="1090612" y="5500687"/>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1"/>
          <p:cNvSpPr/>
          <p:nvPr/>
        </p:nvSpPr>
        <p:spPr>
          <a:xfrm>
            <a:off x="1663700" y="5788025"/>
            <a:ext cx="274637" cy="2746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1"/>
          <p:cNvSpPr/>
          <p:nvPr/>
        </p:nvSpPr>
        <p:spPr>
          <a:xfrm>
            <a:off x="1905000" y="4495800"/>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27" name="Google Shape;27;p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28" name="Google Shape;28;p1"/>
          <p:cNvSpPr txBox="1"/>
          <p:nvPr>
            <p:ph idx="10" type="dt"/>
          </p:nvPr>
        </p:nvSpPr>
        <p:spPr>
          <a:xfrm rot="5400000">
            <a:off x="7764462" y="1174750"/>
            <a:ext cx="2286000" cy="381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1"/>
          <p:cNvSpPr txBox="1"/>
          <p:nvPr>
            <p:ph idx="11" type="ftr"/>
          </p:nvPr>
        </p:nvSpPr>
        <p:spPr>
          <a:xfrm rot="5400000">
            <a:off x="7077075" y="4181475"/>
            <a:ext cx="36576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1"/>
          <p:cNvSpPr txBox="1"/>
          <p:nvPr>
            <p:ph idx="12" type="sldNum"/>
          </p:nvPr>
        </p:nvSpPr>
        <p:spPr>
          <a:xfrm>
            <a:off x="1325562" y="4929187"/>
            <a:ext cx="609600" cy="5175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cxnSp>
        <p:nvCxnSpPr>
          <p:cNvPr id="38" name="Google Shape;38;p3"/>
          <p:cNvCxnSpPr/>
          <p:nvPr/>
        </p:nvCxnSpPr>
        <p:spPr>
          <a:xfrm>
            <a:off x="8763000" y="0"/>
            <a:ext cx="0" cy="6858000"/>
          </a:xfrm>
          <a:prstGeom prst="straightConnector1">
            <a:avLst/>
          </a:prstGeom>
          <a:noFill/>
          <a:ln cap="flat" cmpd="sng" w="38100">
            <a:solidFill>
              <a:srgbClr val="AEC7D0">
                <a:alpha val="92549"/>
              </a:srgbClr>
            </a:solidFill>
            <a:prstDash val="solid"/>
            <a:miter lim="800000"/>
            <a:headEnd len="med" w="med" type="none"/>
            <a:tailEnd len="med" w="med" type="none"/>
          </a:ln>
        </p:spPr>
      </p:cxnSp>
      <p:cxnSp>
        <p:nvCxnSpPr>
          <p:cNvPr id="39" name="Google Shape;39;p3"/>
          <p:cNvCxnSpPr/>
          <p:nvPr/>
        </p:nvCxnSpPr>
        <p:spPr>
          <a:xfrm>
            <a:off x="76200" y="0"/>
            <a:ext cx="0" cy="6858000"/>
          </a:xfrm>
          <a:prstGeom prst="straightConnector1">
            <a:avLst/>
          </a:prstGeom>
          <a:noFill/>
          <a:ln cap="flat" cmpd="thickThin" w="57150">
            <a:solidFill>
              <a:srgbClr val="AEC7D0"/>
            </a:solidFill>
            <a:prstDash val="solid"/>
            <a:miter lim="800000"/>
            <a:headEnd len="med" w="med" type="none"/>
            <a:tailEnd len="med" w="med" type="none"/>
          </a:ln>
        </p:spPr>
      </p:cxnSp>
      <p:cxnSp>
        <p:nvCxnSpPr>
          <p:cNvPr id="40" name="Google Shape;40;p3"/>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41" name="Google Shape;41;p3"/>
          <p:cNvSpPr txBox="1"/>
          <p:nvPr/>
        </p:nvSpPr>
        <p:spPr>
          <a:xfrm>
            <a:off x="8839200" y="0"/>
            <a:ext cx="304800" cy="6858000"/>
          </a:xfrm>
          <a:prstGeom prst="rect">
            <a:avLst/>
          </a:prstGeom>
          <a:solidFill>
            <a:srgbClr val="AEC7D0">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2" name="Google Shape;42;p3"/>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43" name="Google Shape;43;p3"/>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 name="Google Shape;44;p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45" name="Google Shape;45;p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46" name="Google Shape;46;p3"/>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3"/>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48" name="Google Shape;48;p3"/>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5"/>
          <p:cNvCxnSpPr/>
          <p:nvPr/>
        </p:nvCxnSpPr>
        <p:spPr>
          <a:xfrm>
            <a:off x="8763000" y="0"/>
            <a:ext cx="0" cy="6858000"/>
          </a:xfrm>
          <a:prstGeom prst="straightConnector1">
            <a:avLst/>
          </a:prstGeom>
          <a:noFill/>
          <a:ln cap="flat" cmpd="sng" w="38100">
            <a:solidFill>
              <a:srgbClr val="AEC7D0">
                <a:alpha val="92549"/>
              </a:srgbClr>
            </a:solidFill>
            <a:prstDash val="solid"/>
            <a:miter lim="800000"/>
            <a:headEnd len="med" w="med" type="none"/>
            <a:tailEnd len="med" w="med" type="none"/>
          </a:ln>
        </p:spPr>
      </p:cxnSp>
      <p:sp>
        <p:nvSpPr>
          <p:cNvPr id="57" name="Google Shape;57;p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58" name="Google Shape;58;p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59" name="Google Shape;59;p5"/>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5"/>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61" name="Google Shape;61;p5"/>
          <p:cNvCxnSpPr/>
          <p:nvPr/>
        </p:nvCxnSpPr>
        <p:spPr>
          <a:xfrm>
            <a:off x="76200" y="0"/>
            <a:ext cx="0" cy="6858000"/>
          </a:xfrm>
          <a:prstGeom prst="straightConnector1">
            <a:avLst/>
          </a:prstGeom>
          <a:noFill/>
          <a:ln cap="flat" cmpd="thickThin" w="57150">
            <a:solidFill>
              <a:srgbClr val="AEC7D0"/>
            </a:solidFill>
            <a:prstDash val="solid"/>
            <a:miter lim="800000"/>
            <a:headEnd len="med" w="med" type="none"/>
            <a:tailEnd len="med" w="med" type="none"/>
          </a:ln>
        </p:spPr>
      </p:cxnSp>
      <p:cxnSp>
        <p:nvCxnSpPr>
          <p:cNvPr id="62" name="Google Shape;62;p5"/>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63" name="Google Shape;63;p5"/>
          <p:cNvSpPr txBox="1"/>
          <p:nvPr/>
        </p:nvSpPr>
        <p:spPr>
          <a:xfrm>
            <a:off x="8839200" y="0"/>
            <a:ext cx="304800" cy="6858000"/>
          </a:xfrm>
          <a:prstGeom prst="rect">
            <a:avLst/>
          </a:prstGeom>
          <a:solidFill>
            <a:srgbClr val="AEC7D0">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4" name="Google Shape;64;p5"/>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65" name="Google Shape;65;p5"/>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5"/>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9" name="Shape 99"/>
        <p:cNvGrpSpPr/>
        <p:nvPr/>
      </p:nvGrpSpPr>
      <p:grpSpPr>
        <a:xfrm>
          <a:off x="0" y="0"/>
          <a:ext cx="0" cy="0"/>
          <a:chOff x="0" y="0"/>
          <a:chExt cx="0" cy="0"/>
        </a:xfrm>
      </p:grpSpPr>
      <p:sp>
        <p:nvSpPr>
          <p:cNvPr id="100" name="Google Shape;100;p11"/>
          <p:cNvSpPr txBox="1"/>
          <p:nvPr/>
        </p:nvSpPr>
        <p:spPr>
          <a:xfrm>
            <a:off x="381000" y="0"/>
            <a:ext cx="609600" cy="6858000"/>
          </a:xfrm>
          <a:prstGeom prst="rect">
            <a:avLst/>
          </a:prstGeom>
          <a:solidFill>
            <a:srgbClr val="AEC7D0">
              <a:alpha val="5372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1" name="Google Shape;101;p11"/>
          <p:cNvSpPr txBox="1"/>
          <p:nvPr/>
        </p:nvSpPr>
        <p:spPr>
          <a:xfrm>
            <a:off x="276225" y="0"/>
            <a:ext cx="104775" cy="6858000"/>
          </a:xfrm>
          <a:prstGeom prst="rect">
            <a:avLst/>
          </a:prstGeom>
          <a:solidFill>
            <a:srgbClr val="CEDCE1">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2" name="Google Shape;102;p11"/>
          <p:cNvSpPr txBox="1"/>
          <p:nvPr/>
        </p:nvSpPr>
        <p:spPr>
          <a:xfrm>
            <a:off x="990600" y="0"/>
            <a:ext cx="182562" cy="6858000"/>
          </a:xfrm>
          <a:prstGeom prst="rect">
            <a:avLst/>
          </a:prstGeom>
          <a:solidFill>
            <a:srgbClr val="CEDCE1">
              <a:alpha val="6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03" name="Google Shape;103;p11"/>
          <p:cNvSpPr txBox="1"/>
          <p:nvPr/>
        </p:nvSpPr>
        <p:spPr>
          <a:xfrm>
            <a:off x="1141412" y="0"/>
            <a:ext cx="230187" cy="6858000"/>
          </a:xfrm>
          <a:prstGeom prst="rect">
            <a:avLst/>
          </a:prstGeom>
          <a:solidFill>
            <a:srgbClr val="E8EEF1">
              <a:alpha val="7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04" name="Google Shape;104;p11"/>
          <p:cNvCxnSpPr/>
          <p:nvPr/>
        </p:nvCxnSpPr>
        <p:spPr>
          <a:xfrm>
            <a:off x="106362" y="0"/>
            <a:ext cx="0" cy="6858000"/>
          </a:xfrm>
          <a:prstGeom prst="straightConnector1">
            <a:avLst/>
          </a:prstGeom>
          <a:noFill/>
          <a:ln cap="flat" cmpd="sng" w="57150">
            <a:solidFill>
              <a:srgbClr val="AEC7D0">
                <a:alpha val="72549"/>
              </a:srgbClr>
            </a:solidFill>
            <a:prstDash val="solid"/>
            <a:miter lim="800000"/>
            <a:headEnd len="med" w="med" type="none"/>
            <a:tailEnd len="med" w="med" type="none"/>
          </a:ln>
        </p:spPr>
      </p:cxnSp>
      <p:cxnSp>
        <p:nvCxnSpPr>
          <p:cNvPr id="105" name="Google Shape;105;p11"/>
          <p:cNvCxnSpPr/>
          <p:nvPr/>
        </p:nvCxnSpPr>
        <p:spPr>
          <a:xfrm>
            <a:off x="914400" y="0"/>
            <a:ext cx="0" cy="6858000"/>
          </a:xfrm>
          <a:prstGeom prst="straightConnector1">
            <a:avLst/>
          </a:prstGeom>
          <a:noFill/>
          <a:ln cap="flat" cmpd="sng" w="57150">
            <a:solidFill>
              <a:srgbClr val="E8EEF1">
                <a:alpha val="82745"/>
              </a:srgbClr>
            </a:solidFill>
            <a:prstDash val="solid"/>
            <a:miter lim="800000"/>
            <a:headEnd len="med" w="med" type="none"/>
            <a:tailEnd len="med" w="med" type="none"/>
          </a:ln>
        </p:spPr>
      </p:cxnSp>
      <p:cxnSp>
        <p:nvCxnSpPr>
          <p:cNvPr id="106" name="Google Shape;106;p11"/>
          <p:cNvCxnSpPr/>
          <p:nvPr/>
        </p:nvCxnSpPr>
        <p:spPr>
          <a:xfrm>
            <a:off x="854075" y="0"/>
            <a:ext cx="0" cy="6858000"/>
          </a:xfrm>
          <a:prstGeom prst="straightConnector1">
            <a:avLst/>
          </a:prstGeom>
          <a:noFill/>
          <a:ln cap="flat" cmpd="sng" w="57150">
            <a:solidFill>
              <a:srgbClr val="AEC7D0"/>
            </a:solidFill>
            <a:prstDash val="solid"/>
            <a:miter lim="800000"/>
            <a:headEnd len="med" w="med" type="none"/>
            <a:tailEnd len="med" w="med" type="none"/>
          </a:ln>
        </p:spPr>
      </p:cxnSp>
      <p:cxnSp>
        <p:nvCxnSpPr>
          <p:cNvPr id="107" name="Google Shape;107;p11"/>
          <p:cNvCxnSpPr/>
          <p:nvPr/>
        </p:nvCxnSpPr>
        <p:spPr>
          <a:xfrm>
            <a:off x="1727200" y="0"/>
            <a:ext cx="0" cy="6858000"/>
          </a:xfrm>
          <a:prstGeom prst="straightConnector1">
            <a:avLst/>
          </a:prstGeom>
          <a:noFill/>
          <a:ln cap="flat" cmpd="sng" w="28575">
            <a:solidFill>
              <a:srgbClr val="AEC7D0">
                <a:alpha val="81568"/>
              </a:srgbClr>
            </a:solidFill>
            <a:prstDash val="solid"/>
            <a:miter lim="800000"/>
            <a:headEnd len="med" w="med" type="none"/>
            <a:tailEnd len="med" w="med" type="none"/>
          </a:ln>
        </p:spPr>
      </p:cxnSp>
      <p:cxnSp>
        <p:nvCxnSpPr>
          <p:cNvPr id="108" name="Google Shape;108;p11"/>
          <p:cNvCxnSpPr/>
          <p:nvPr/>
        </p:nvCxnSpPr>
        <p:spPr>
          <a:xfrm>
            <a:off x="1066800" y="0"/>
            <a:ext cx="0" cy="6858000"/>
          </a:xfrm>
          <a:prstGeom prst="straightConnector1">
            <a:avLst/>
          </a:prstGeom>
          <a:noFill/>
          <a:ln cap="flat" cmpd="sng" w="9525">
            <a:solidFill>
              <a:srgbClr val="AEC7D0"/>
            </a:solidFill>
            <a:prstDash val="solid"/>
            <a:miter lim="800000"/>
            <a:headEnd len="med" w="med" type="none"/>
            <a:tailEnd len="med" w="med" type="none"/>
          </a:ln>
        </p:spPr>
      </p:cxnSp>
      <p:sp>
        <p:nvSpPr>
          <p:cNvPr id="109" name="Google Shape;109;p11"/>
          <p:cNvSpPr txBox="1"/>
          <p:nvPr/>
        </p:nvSpPr>
        <p:spPr>
          <a:xfrm>
            <a:off x="1219200" y="0"/>
            <a:ext cx="76200" cy="6858000"/>
          </a:xfrm>
          <a:prstGeom prst="rect">
            <a:avLst/>
          </a:prstGeom>
          <a:solidFill>
            <a:srgbClr val="AEC7D0">
              <a:alpha val="50588"/>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0" name="Google Shape;110;p11"/>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1" name="Google Shape;111;p11"/>
          <p:cNvSpPr/>
          <p:nvPr/>
        </p:nvSpPr>
        <p:spPr>
          <a:xfrm>
            <a:off x="1323975" y="4867275"/>
            <a:ext cx="642937"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2" name="Google Shape;112;p11"/>
          <p:cNvSpPr/>
          <p:nvPr/>
        </p:nvSpPr>
        <p:spPr>
          <a:xfrm>
            <a:off x="1090612" y="5500687"/>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3" name="Google Shape;113;p11"/>
          <p:cNvSpPr/>
          <p:nvPr/>
        </p:nvSpPr>
        <p:spPr>
          <a:xfrm>
            <a:off x="1663700" y="5791200"/>
            <a:ext cx="274637" cy="27463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4" name="Google Shape;114;p11"/>
          <p:cNvSpPr/>
          <p:nvPr/>
        </p:nvSpPr>
        <p:spPr>
          <a:xfrm>
            <a:off x="1879600" y="4479925"/>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115" name="Google Shape;115;p11"/>
          <p:cNvCxnSpPr/>
          <p:nvPr/>
        </p:nvCxnSpPr>
        <p:spPr>
          <a:xfrm>
            <a:off x="9097962" y="0"/>
            <a:ext cx="0" cy="6858000"/>
          </a:xfrm>
          <a:prstGeom prst="straightConnector1">
            <a:avLst/>
          </a:prstGeom>
          <a:noFill/>
          <a:ln cap="flat" cmpd="thickThin" w="57150">
            <a:solidFill>
              <a:srgbClr val="AEC7D0"/>
            </a:solidFill>
            <a:prstDash val="solid"/>
            <a:miter lim="800000"/>
            <a:headEnd len="med" w="med" type="none"/>
            <a:tailEnd len="med" w="med" type="none"/>
          </a:ln>
        </p:spPr>
      </p:cxnSp>
      <p:sp>
        <p:nvSpPr>
          <p:cNvPr id="116" name="Google Shape;116;p1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lt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lt2"/>
                </a:solidFill>
                <a:latin typeface="Century Schoolbook"/>
                <a:ea typeface="Century Schoolbook"/>
                <a:cs typeface="Century Schoolbook"/>
                <a:sym typeface="Century Schoolbook"/>
              </a:defRPr>
            </a:lvl9pPr>
          </a:lstStyle>
          <a:p/>
        </p:txBody>
      </p:sp>
      <p:sp>
        <p:nvSpPr>
          <p:cNvPr id="117" name="Google Shape;117;p1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lt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lt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lt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lt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lt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lt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lt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lt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lt2"/>
                </a:solidFill>
                <a:latin typeface="Century Schoolbook"/>
                <a:ea typeface="Century Schoolbook"/>
                <a:cs typeface="Century Schoolbook"/>
                <a:sym typeface="Century Schoolbook"/>
              </a:defRPr>
            </a:lvl9pPr>
          </a:lstStyle>
          <a:p/>
        </p:txBody>
      </p:sp>
      <p:sp>
        <p:nvSpPr>
          <p:cNvPr id="118" name="Google Shape;118;p11"/>
          <p:cNvSpPr txBox="1"/>
          <p:nvPr>
            <p:ph idx="10" type="dt"/>
          </p:nvPr>
        </p:nvSpPr>
        <p:spPr>
          <a:xfrm rot="5400000">
            <a:off x="7762875" y="1169987"/>
            <a:ext cx="2286000" cy="381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19" name="Google Shape;119;p11"/>
          <p:cNvSpPr txBox="1"/>
          <p:nvPr>
            <p:ph idx="11" type="ftr"/>
          </p:nvPr>
        </p:nvSpPr>
        <p:spPr>
          <a:xfrm rot="5400000">
            <a:off x="7077075" y="4178300"/>
            <a:ext cx="3657600" cy="3841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0" name="Google Shape;120;p11"/>
          <p:cNvSpPr txBox="1"/>
          <p:nvPr>
            <p:ph idx="12" type="sldNum"/>
          </p:nvPr>
        </p:nvSpPr>
        <p:spPr>
          <a:xfrm>
            <a:off x="1339850" y="4929187"/>
            <a:ext cx="609600" cy="5175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cxnSp>
        <p:nvCxnSpPr>
          <p:cNvPr id="128" name="Google Shape;128;p13"/>
          <p:cNvCxnSpPr/>
          <p:nvPr/>
        </p:nvCxnSpPr>
        <p:spPr>
          <a:xfrm>
            <a:off x="8763000" y="0"/>
            <a:ext cx="0" cy="6858000"/>
          </a:xfrm>
          <a:prstGeom prst="straightConnector1">
            <a:avLst/>
          </a:prstGeom>
          <a:noFill/>
          <a:ln cap="flat" cmpd="sng" w="38100">
            <a:solidFill>
              <a:srgbClr val="AEC7D0">
                <a:alpha val="92549"/>
              </a:srgbClr>
            </a:solidFill>
            <a:prstDash val="solid"/>
            <a:miter lim="800000"/>
            <a:headEnd len="med" w="med" type="none"/>
            <a:tailEnd len="med" w="med" type="none"/>
          </a:ln>
        </p:spPr>
      </p:cxnSp>
      <p:cxnSp>
        <p:nvCxnSpPr>
          <p:cNvPr id="129" name="Google Shape;129;p13"/>
          <p:cNvCxnSpPr/>
          <p:nvPr/>
        </p:nvCxnSpPr>
        <p:spPr>
          <a:xfrm>
            <a:off x="76200" y="0"/>
            <a:ext cx="0" cy="6858000"/>
          </a:xfrm>
          <a:prstGeom prst="straightConnector1">
            <a:avLst/>
          </a:prstGeom>
          <a:noFill/>
          <a:ln cap="flat" cmpd="thickThin" w="57150">
            <a:solidFill>
              <a:srgbClr val="AEC7D0"/>
            </a:solidFill>
            <a:prstDash val="solid"/>
            <a:miter lim="800000"/>
            <a:headEnd len="med" w="med" type="none"/>
            <a:tailEnd len="med" w="med" type="none"/>
          </a:ln>
        </p:spPr>
      </p:cxnSp>
      <p:cxnSp>
        <p:nvCxnSpPr>
          <p:cNvPr id="130" name="Google Shape;130;p13"/>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31" name="Google Shape;131;p13"/>
          <p:cNvSpPr txBox="1"/>
          <p:nvPr/>
        </p:nvSpPr>
        <p:spPr>
          <a:xfrm>
            <a:off x="8839200" y="0"/>
            <a:ext cx="304800" cy="6858000"/>
          </a:xfrm>
          <a:prstGeom prst="rect">
            <a:avLst/>
          </a:prstGeom>
          <a:solidFill>
            <a:srgbClr val="AEC7D0">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32" name="Google Shape;132;p13"/>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33" name="Google Shape;133;p13"/>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35" name="Google Shape;135;p1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6" name="Google Shape;136;p13"/>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7" name="Google Shape;137;p13"/>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138" name="Google Shape;138;p13"/>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a:off x="8763000" y="0"/>
            <a:ext cx="0" cy="6858000"/>
          </a:xfrm>
          <a:prstGeom prst="straightConnector1">
            <a:avLst/>
          </a:prstGeom>
          <a:noFill/>
          <a:ln cap="flat" cmpd="sng" w="38100">
            <a:solidFill>
              <a:srgbClr val="AEC7D0">
                <a:alpha val="92549"/>
              </a:srgbClr>
            </a:solidFill>
            <a:prstDash val="solid"/>
            <a:miter lim="800000"/>
            <a:headEnd len="med" w="med" type="none"/>
            <a:tailEnd len="med" w="med" type="none"/>
          </a:ln>
        </p:spPr>
      </p:cxnSp>
      <p:cxnSp>
        <p:nvCxnSpPr>
          <p:cNvPr id="146" name="Google Shape;146;p15"/>
          <p:cNvCxnSpPr/>
          <p:nvPr/>
        </p:nvCxnSpPr>
        <p:spPr>
          <a:xfrm>
            <a:off x="6248400" y="0"/>
            <a:ext cx="0" cy="6858000"/>
          </a:xfrm>
          <a:prstGeom prst="straightConnector1">
            <a:avLst/>
          </a:prstGeom>
          <a:noFill/>
          <a:ln cap="flat" cmpd="sng" w="38100">
            <a:solidFill>
              <a:srgbClr val="AEC7D0"/>
            </a:solidFill>
            <a:prstDash val="solid"/>
            <a:miter lim="800000"/>
            <a:headEnd len="med" w="med" type="none"/>
            <a:tailEnd len="med" w="med" type="none"/>
          </a:ln>
        </p:spPr>
      </p:cxnSp>
      <p:cxnSp>
        <p:nvCxnSpPr>
          <p:cNvPr id="147" name="Google Shape;147;p15"/>
          <p:cNvCxnSpPr/>
          <p:nvPr/>
        </p:nvCxnSpPr>
        <p:spPr>
          <a:xfrm>
            <a:off x="6192837" y="0"/>
            <a:ext cx="0" cy="6858000"/>
          </a:xfrm>
          <a:prstGeom prst="straightConnector1">
            <a:avLst/>
          </a:prstGeom>
          <a:noFill/>
          <a:ln cap="flat" cmpd="sng" w="12700">
            <a:solidFill>
              <a:schemeClr val="accent1"/>
            </a:solidFill>
            <a:prstDash val="solid"/>
            <a:miter lim="800000"/>
            <a:headEnd len="med" w="med" type="none"/>
            <a:tailEnd len="med" w="med" type="none"/>
          </a:ln>
        </p:spPr>
      </p:cxnSp>
      <p:cxnSp>
        <p:nvCxnSpPr>
          <p:cNvPr id="148" name="Google Shape;148;p15"/>
          <p:cNvCxnSpPr/>
          <p:nvPr/>
        </p:nvCxnSpPr>
        <p:spPr>
          <a:xfrm>
            <a:off x="8991600" y="0"/>
            <a:ext cx="0" cy="6858000"/>
          </a:xfrm>
          <a:prstGeom prst="straightConnector1">
            <a:avLst/>
          </a:prstGeom>
          <a:noFill/>
          <a:ln cap="flat" cmpd="sng" w="19050">
            <a:solidFill>
              <a:schemeClr val="accent1"/>
            </a:solidFill>
            <a:prstDash val="solid"/>
            <a:miter lim="800000"/>
            <a:headEnd len="med" w="med" type="none"/>
            <a:tailEnd len="med" w="med" type="none"/>
          </a:ln>
        </p:spPr>
      </p:cxnSp>
      <p:sp>
        <p:nvSpPr>
          <p:cNvPr id="149" name="Google Shape;149;p15"/>
          <p:cNvSpPr txBox="1"/>
          <p:nvPr/>
        </p:nvSpPr>
        <p:spPr>
          <a:xfrm>
            <a:off x="8839200" y="0"/>
            <a:ext cx="304800" cy="6858000"/>
          </a:xfrm>
          <a:prstGeom prst="rect">
            <a:avLst/>
          </a:prstGeom>
          <a:solidFill>
            <a:srgbClr val="AEC7D0">
              <a:alpha val="8666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50" name="Google Shape;150;p15"/>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sp>
        <p:nvSpPr>
          <p:cNvPr id="151" name="Google Shape;151;p15"/>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1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53" name="Google Shape;153;p1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54" name="Google Shape;154;p15"/>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15"/>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156" name="Google Shape;156;p15"/>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cxnSp>
        <p:nvCxnSpPr>
          <p:cNvPr id="165" name="Google Shape;165;p17"/>
          <p:cNvCxnSpPr/>
          <p:nvPr/>
        </p:nvCxnSpPr>
        <p:spPr>
          <a:xfrm>
            <a:off x="8763000" y="0"/>
            <a:ext cx="0" cy="6858000"/>
          </a:xfrm>
          <a:prstGeom prst="straightConnector1">
            <a:avLst/>
          </a:prstGeom>
          <a:noFill/>
          <a:ln cap="flat" cmpd="sng" w="38100">
            <a:solidFill>
              <a:srgbClr val="AEC7D0"/>
            </a:solidFill>
            <a:prstDash val="solid"/>
            <a:miter lim="800000"/>
            <a:headEnd len="med" w="med" type="none"/>
            <a:tailEnd len="med" w="med" type="none"/>
          </a:ln>
        </p:spPr>
      </p:cxnSp>
      <p:sp>
        <p:nvSpPr>
          <p:cNvPr id="166" name="Google Shape;166;p17"/>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7" name="Google Shape;167;p17"/>
          <p:cNvCxnSpPr/>
          <p:nvPr/>
        </p:nvCxnSpPr>
        <p:spPr>
          <a:xfrm>
            <a:off x="8991600" y="0"/>
            <a:ext cx="0" cy="6858000"/>
          </a:xfrm>
          <a:prstGeom prst="straightConnector1">
            <a:avLst/>
          </a:prstGeom>
          <a:noFill/>
          <a:ln cap="flat" cmpd="sng" w="9525">
            <a:solidFill>
              <a:schemeClr val="dk1"/>
            </a:solidFill>
            <a:prstDash val="solid"/>
            <a:miter lim="800000"/>
            <a:headEnd len="med" w="med" type="none"/>
            <a:tailEnd len="med" w="med" type="none"/>
          </a:ln>
        </p:spPr>
      </p:cxnSp>
      <p:sp>
        <p:nvSpPr>
          <p:cNvPr id="168" name="Google Shape;168;p17"/>
          <p:cNvSpPr txBox="1"/>
          <p:nvPr/>
        </p:nvSpPr>
        <p:spPr>
          <a:xfrm>
            <a:off x="8839200" y="0"/>
            <a:ext cx="304800" cy="6858000"/>
          </a:xfrm>
          <a:prstGeom prst="rect">
            <a:avLst/>
          </a:prstGeom>
          <a:solidFill>
            <a:srgbClr val="AEC7D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69" name="Google Shape;169;p17"/>
          <p:cNvCxnSpPr/>
          <p:nvPr/>
        </p:nvCxnSpPr>
        <p:spPr>
          <a:xfrm>
            <a:off x="8915400" y="0"/>
            <a:ext cx="0" cy="6858000"/>
          </a:xfrm>
          <a:prstGeom prst="straightConnector1">
            <a:avLst/>
          </a:prstGeom>
          <a:noFill/>
          <a:ln cap="flat" cmpd="sng" w="9525">
            <a:solidFill>
              <a:schemeClr val="accent1"/>
            </a:solidFill>
            <a:prstDash val="solid"/>
            <a:miter lim="800000"/>
            <a:headEnd len="med" w="med" type="none"/>
            <a:tailEnd len="med" w="med" type="none"/>
          </a:ln>
        </p:spPr>
      </p:cxnSp>
      <p:cxnSp>
        <p:nvCxnSpPr>
          <p:cNvPr id="170" name="Google Shape;170;p17"/>
          <p:cNvCxnSpPr/>
          <p:nvPr/>
        </p:nvCxnSpPr>
        <p:spPr>
          <a:xfrm>
            <a:off x="6248400" y="0"/>
            <a:ext cx="0" cy="6858000"/>
          </a:xfrm>
          <a:prstGeom prst="straightConnector1">
            <a:avLst/>
          </a:prstGeom>
          <a:noFill/>
          <a:ln cap="flat" cmpd="sng" w="38100">
            <a:solidFill>
              <a:srgbClr val="AEC7D0"/>
            </a:solidFill>
            <a:prstDash val="solid"/>
            <a:miter lim="800000"/>
            <a:headEnd len="med" w="med" type="none"/>
            <a:tailEnd len="med" w="med" type="none"/>
          </a:ln>
        </p:spPr>
      </p:cxnSp>
      <p:cxnSp>
        <p:nvCxnSpPr>
          <p:cNvPr id="171" name="Google Shape;171;p17"/>
          <p:cNvCxnSpPr/>
          <p:nvPr/>
        </p:nvCxnSpPr>
        <p:spPr>
          <a:xfrm>
            <a:off x="6192837" y="0"/>
            <a:ext cx="0" cy="6858000"/>
          </a:xfrm>
          <a:prstGeom prst="straightConnector1">
            <a:avLst/>
          </a:prstGeom>
          <a:noFill/>
          <a:ln cap="flat" cmpd="sng" w="12700">
            <a:solidFill>
              <a:schemeClr val="accent1"/>
            </a:solidFill>
            <a:prstDash val="solid"/>
            <a:miter lim="800000"/>
            <a:headEnd len="med" w="med" type="none"/>
            <a:tailEnd len="med" w="med" type="none"/>
          </a:ln>
        </p:spPr>
      </p:cxnSp>
      <p:sp>
        <p:nvSpPr>
          <p:cNvPr id="172" name="Google Shape;172;p1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73" name="Google Shape;173;p1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307F93"/>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AEC7D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FED8AA"/>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ACC6D0"/>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317F92"/>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74" name="Google Shape;174;p17"/>
          <p:cNvSpPr txBox="1"/>
          <p:nvPr>
            <p:ph idx="10" type="dt"/>
          </p:nvPr>
        </p:nvSpPr>
        <p:spPr>
          <a:xfrm rot="5400000">
            <a:off x="7589043" y="1081881"/>
            <a:ext cx="2011362" cy="3841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5" name="Google Shape;175;p17"/>
          <p:cNvSpPr txBox="1"/>
          <p:nvPr>
            <p:ph idx="12" type="sldNum"/>
          </p:nvPr>
        </p:nvSpPr>
        <p:spPr>
          <a:xfrm>
            <a:off x="8129587" y="5734050"/>
            <a:ext cx="609600" cy="520700"/>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
        <p:nvSpPr>
          <p:cNvPr id="176" name="Google Shape;176;p17"/>
          <p:cNvSpPr txBox="1"/>
          <p:nvPr>
            <p:ph idx="11" type="ftr"/>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ctrTitle"/>
          </p:nvPr>
        </p:nvSpPr>
        <p:spPr>
          <a:xfrm>
            <a:off x="2286000" y="3124200"/>
            <a:ext cx="6172200" cy="189388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Century Schoolbook"/>
              <a:buNone/>
            </a:pPr>
            <a:r>
              <a:rPr b="1" i="0" lang="en-US" sz="3600" u="none">
                <a:solidFill>
                  <a:schemeClr val="dk1"/>
                </a:solidFill>
                <a:latin typeface="Century Schoolbook"/>
                <a:ea typeface="Century Schoolbook"/>
                <a:cs typeface="Century Schoolbook"/>
                <a:sym typeface="Century Schoolbook"/>
              </a:rPr>
              <a:t>ETHICS IN ENGINEERING</a:t>
            </a:r>
            <a:endParaRPr/>
          </a:p>
        </p:txBody>
      </p:sp>
      <p:sp>
        <p:nvSpPr>
          <p:cNvPr id="189" name="Google Shape;189;p19"/>
          <p:cNvSpPr txBox="1"/>
          <p:nvPr>
            <p:ph idx="1" type="subTitle"/>
          </p:nvPr>
        </p:nvSpPr>
        <p:spPr>
          <a:xfrm>
            <a:off x="2286000" y="5003800"/>
            <a:ext cx="6172200" cy="137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80"/>
              <a:buNone/>
            </a:pPr>
            <a:r>
              <a:rPr b="1" i="0" lang="en-US" sz="2400" u="none">
                <a:solidFill>
                  <a:schemeClr val="dk1"/>
                </a:solidFill>
                <a:latin typeface="Century Schoolbook"/>
                <a:ea typeface="Century Schoolbook"/>
                <a:cs typeface="Century Schoolbook"/>
                <a:sym typeface="Century Schoolbook"/>
              </a:rPr>
              <a:t>Lecture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nvSpPr>
        <p:spPr>
          <a:xfrm>
            <a:off x="228600" y="4262437"/>
            <a:ext cx="7818437" cy="2062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The damage to the Fukushima I Nuclear Power Plant (</a:t>
            </a:r>
            <a:r>
              <a:rPr b="0" i="1" lang="en-US" sz="3200" u="none">
                <a:solidFill>
                  <a:schemeClr val="dk2"/>
                </a:solidFill>
                <a:latin typeface="Arial"/>
                <a:ea typeface="Arial"/>
                <a:cs typeface="Arial"/>
                <a:sym typeface="Arial"/>
              </a:rPr>
              <a:t>Fukushima Dai-ichi</a:t>
            </a:r>
            <a:r>
              <a:rPr b="0" i="0" lang="en-US" sz="3200" u="none">
                <a:solidFill>
                  <a:schemeClr val="dk2"/>
                </a:solidFill>
                <a:latin typeface="Arial"/>
                <a:ea typeface="Arial"/>
                <a:cs typeface="Arial"/>
                <a:sym typeface="Arial"/>
              </a:rPr>
              <a:t>)</a:t>
            </a:r>
            <a:endParaRPr/>
          </a:p>
          <a:p>
            <a:pPr indent="0" lvl="0" marL="0" marR="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has led people worldwide to rethink the ethics of nuclear power.   </a:t>
            </a:r>
            <a:endParaRPr/>
          </a:p>
        </p:txBody>
      </p:sp>
      <p:sp>
        <p:nvSpPr>
          <p:cNvPr id="253" name="Google Shape;253;p28"/>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Fukushima-1.JPG" id="254" name="Google Shape;254;p28"/>
          <p:cNvPicPr preferRelativeResize="0"/>
          <p:nvPr/>
        </p:nvPicPr>
        <p:blipFill rotWithShape="1">
          <a:blip r:embed="rId3">
            <a:alphaModFix/>
          </a:blip>
          <a:srcRect b="0" l="0" r="0" t="0"/>
          <a:stretch/>
        </p:blipFill>
        <p:spPr>
          <a:xfrm>
            <a:off x="5029200" y="376237"/>
            <a:ext cx="3657600" cy="38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nvSpPr>
        <p:spPr>
          <a:xfrm>
            <a:off x="228600" y="1143000"/>
            <a:ext cx="464820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ISSUE #1: HEALTH AND SAFETY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A6D7D"/>
              </a:buClr>
              <a:buSzPts val="2000"/>
              <a:buFont typeface="Arial"/>
              <a:buNone/>
            </a:pPr>
            <a:r>
              <a:rPr b="1" i="0" lang="en-US" sz="2000" u="none">
                <a:solidFill>
                  <a:srgbClr val="2A6D7D"/>
                </a:solidFill>
                <a:latin typeface="Arial"/>
                <a:ea typeface="Arial"/>
                <a:cs typeface="Arial"/>
                <a:sym typeface="Arial"/>
              </a:rPr>
              <a:t>RISKS: Danger to current and future</a:t>
            </a:r>
            <a:endParaRPr/>
          </a:p>
          <a:p>
            <a:pPr indent="0" lvl="0" marL="0" marR="0" rtl="0" algn="l">
              <a:lnSpc>
                <a:spcPct val="100000"/>
              </a:lnSpc>
              <a:spcBef>
                <a:spcPts val="0"/>
              </a:spcBef>
              <a:spcAft>
                <a:spcPts val="0"/>
              </a:spcAft>
              <a:buClr>
                <a:srgbClr val="2A6D7D"/>
              </a:buClr>
              <a:buSzPts val="2000"/>
              <a:buFont typeface="Arial"/>
              <a:buNone/>
            </a:pPr>
            <a:r>
              <a:rPr b="1" i="0" lang="en-US" sz="2000" u="none">
                <a:solidFill>
                  <a:srgbClr val="2A6D7D"/>
                </a:solidFill>
                <a:latin typeface="Arial"/>
                <a:ea typeface="Arial"/>
                <a:cs typeface="Arial"/>
                <a:sym typeface="Arial"/>
              </a:rPr>
              <a:t>generations from leakage of radio-</a:t>
            </a:r>
            <a:endParaRPr/>
          </a:p>
          <a:p>
            <a:pPr indent="0" lvl="0" marL="0" marR="0" rtl="0" algn="l">
              <a:lnSpc>
                <a:spcPct val="100000"/>
              </a:lnSpc>
              <a:spcBef>
                <a:spcPts val="0"/>
              </a:spcBef>
              <a:spcAft>
                <a:spcPts val="0"/>
              </a:spcAft>
              <a:buClr>
                <a:srgbClr val="2A6D7D"/>
              </a:buClr>
              <a:buSzPts val="2000"/>
              <a:buFont typeface="Arial"/>
              <a:buNone/>
            </a:pPr>
            <a:r>
              <a:rPr b="1" i="0" lang="en-US" sz="2000" u="none">
                <a:solidFill>
                  <a:srgbClr val="2A6D7D"/>
                </a:solidFill>
                <a:latin typeface="Arial"/>
                <a:ea typeface="Arial"/>
                <a:cs typeface="Arial"/>
                <a:sym typeface="Arial"/>
              </a:rPr>
              <a:t>isotopes used in nuclear power.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Plutonium-239 (half-life = 24,110 yrs) is a particularly toxic radio-isotope.</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Normally, 10 half lives are required before a Pu-239 contaminated area is considered safe again, in the case of plutonium, roughly </a:t>
            </a:r>
            <a:r>
              <a:rPr b="1" i="0" lang="en-US" sz="2000" u="none">
                <a:solidFill>
                  <a:srgbClr val="2A6D7D"/>
                </a:solidFill>
                <a:latin typeface="Arial"/>
                <a:ea typeface="Arial"/>
                <a:cs typeface="Arial"/>
                <a:sym typeface="Arial"/>
              </a:rPr>
              <a:t>250,000 years</a:t>
            </a:r>
            <a:r>
              <a:rPr b="1" i="0" lang="en-US" sz="2000" u="non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So if Pu leaked, -- say,  due to an</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earthquake -- it would cause a</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health risk for roughly 8000 </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generations!!</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261" name="Google Shape;261;p29"/>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Fukushima-1.JPG" id="262" name="Google Shape;262;p29"/>
          <p:cNvPicPr preferRelativeResize="0"/>
          <p:nvPr/>
        </p:nvPicPr>
        <p:blipFill rotWithShape="1">
          <a:blip r:embed="rId3">
            <a:alphaModFix/>
          </a:blip>
          <a:srcRect b="0" l="0" r="0" t="0"/>
          <a:stretch/>
        </p:blipFill>
        <p:spPr>
          <a:xfrm>
            <a:off x="5029200" y="1371600"/>
            <a:ext cx="3657600" cy="3886200"/>
          </a:xfrm>
          <a:prstGeom prst="rect">
            <a:avLst/>
          </a:prstGeom>
          <a:noFill/>
          <a:ln>
            <a:noFill/>
          </a:ln>
        </p:spPr>
      </p:pic>
      <p:sp>
        <p:nvSpPr>
          <p:cNvPr id="263" name="Google Shape;263;p29"/>
          <p:cNvSpPr txBox="1"/>
          <p:nvPr/>
        </p:nvSpPr>
        <p:spPr>
          <a:xfrm>
            <a:off x="228600" y="685800"/>
            <a:ext cx="66294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1" i="0" lang="en-US" sz="2000" u="none">
                <a:solidFill>
                  <a:schemeClr val="accent1"/>
                </a:solidFill>
                <a:latin typeface="Arial"/>
                <a:ea typeface="Arial"/>
                <a:cs typeface="Arial"/>
                <a:sym typeface="Arial"/>
              </a:rPr>
              <a:t>Notice the issues that come up in these discussions:</a:t>
            </a:r>
            <a:endParaRPr/>
          </a:p>
          <a:p>
            <a:pPr indent="0" lvl="0" marL="0" marR="0" rtl="0" algn="l">
              <a:lnSpc>
                <a:spcPct val="100000"/>
              </a:lnSpc>
              <a:spcBef>
                <a:spcPts val="0"/>
              </a:spcBef>
              <a:spcAft>
                <a:spcPts val="0"/>
              </a:spcAft>
              <a:buNone/>
            </a:pPr>
            <a:r>
              <a:t/>
            </a:r>
            <a:endParaRPr b="1" i="0" sz="2000" u="none">
              <a:solidFill>
                <a:schemeClr val="accen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nvSpPr>
        <p:spPr>
          <a:xfrm>
            <a:off x="228600" y="1371600"/>
            <a:ext cx="4572000"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1" i="0" lang="en-US" sz="2000" u="none">
                <a:solidFill>
                  <a:schemeClr val="accent1"/>
                </a:solidFill>
                <a:latin typeface="Arial"/>
                <a:ea typeface="Arial"/>
                <a:cs typeface="Arial"/>
                <a:sym typeface="Arial"/>
              </a:rPr>
              <a:t>Issues (cont.):</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ISSUE #1: HEALTH AND SAFETY RISKS, FURTHER CONSIDERATIONS:</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 The possibility of medical science discovering a cure for cancer sometime in the current or next centuries adds uncertainty to the long-term health risks of leakages of radio-active isotopes.</a:t>
            </a:r>
            <a:endParaRPr/>
          </a:p>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270" name="Google Shape;270;p30"/>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Fukushima-1.JPG" id="271" name="Google Shape;271;p30"/>
          <p:cNvPicPr preferRelativeResize="0"/>
          <p:nvPr/>
        </p:nvPicPr>
        <p:blipFill rotWithShape="1">
          <a:blip r:embed="rId3">
            <a:alphaModFix/>
          </a:blip>
          <a:srcRect b="0" l="0" r="0" t="0"/>
          <a:stretch/>
        </p:blipFill>
        <p:spPr>
          <a:xfrm>
            <a:off x="5029200" y="1371600"/>
            <a:ext cx="3657600" cy="3886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nvSpPr>
        <p:spPr>
          <a:xfrm>
            <a:off x="228600" y="1371600"/>
            <a:ext cx="4572000" cy="3478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1" i="0" lang="en-US" sz="2000" u="none">
                <a:solidFill>
                  <a:schemeClr val="accent1"/>
                </a:solidFill>
                <a:latin typeface="Arial"/>
                <a:ea typeface="Arial"/>
                <a:cs typeface="Arial"/>
                <a:sym typeface="Arial"/>
              </a:rPr>
              <a:t>Issues (cont.):</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ISSUE #1: HEALTH AND SAFETY RISKS, FURTHER CONSIDERATIONS: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b) The use of nuclear power may increase our knowledge of </a:t>
            </a:r>
            <a:r>
              <a:rPr b="1" i="0" lang="en-US" sz="2000" u="none">
                <a:solidFill>
                  <a:schemeClr val="dk1"/>
                </a:solidFill>
                <a:latin typeface="Arial"/>
                <a:ea typeface="Arial"/>
                <a:cs typeface="Arial"/>
                <a:sym typeface="Arial"/>
              </a:rPr>
              <a:t>radioisotopes used for medical purposes (possible benefit?).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278" name="Google Shape;278;p31"/>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Fukushima-1.JPG" id="279" name="Google Shape;279;p31"/>
          <p:cNvPicPr preferRelativeResize="0"/>
          <p:nvPr/>
        </p:nvPicPr>
        <p:blipFill rotWithShape="1">
          <a:blip r:embed="rId3">
            <a:alphaModFix/>
          </a:blip>
          <a:srcRect b="0" l="0" r="0" t="0"/>
          <a:stretch/>
        </p:blipFill>
        <p:spPr>
          <a:xfrm>
            <a:off x="5029200" y="1371600"/>
            <a:ext cx="365760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2"/>
          <p:cNvSpPr txBox="1"/>
          <p:nvPr/>
        </p:nvSpPr>
        <p:spPr>
          <a:xfrm>
            <a:off x="228600" y="704850"/>
            <a:ext cx="4572000" cy="50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1" i="0" lang="en-US" sz="2000" u="none">
                <a:solidFill>
                  <a:schemeClr val="accent1"/>
                </a:solidFill>
                <a:latin typeface="Arial"/>
                <a:ea typeface="Arial"/>
                <a:cs typeface="Arial"/>
                <a:sym typeface="Arial"/>
              </a:rPr>
              <a:t>Issues that come up in these discussions:</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CONSEQUENCES OF</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ALTERNATIVES TO NUCLEAR</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POWER.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ISSUE #2: DEPLETION OF RESOURCES: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Fossil fuels,  oil, natural gas and coal, are non-renewable.  These resources also affect the goal of  </a:t>
            </a:r>
            <a:r>
              <a:rPr b="1" i="1" lang="en-US" sz="2000" u="none">
                <a:solidFill>
                  <a:srgbClr val="FF0000"/>
                </a:solidFill>
                <a:latin typeface="Arial"/>
                <a:ea typeface="Arial"/>
                <a:cs typeface="Arial"/>
                <a:sym typeface="Arial"/>
              </a:rPr>
              <a:t>health</a:t>
            </a:r>
            <a:r>
              <a:rPr b="1" i="0" lang="en-US" sz="2000" u="none">
                <a:solidFill>
                  <a:srgbClr val="000000"/>
                </a:solidFill>
                <a:latin typeface="Arial"/>
                <a:ea typeface="Arial"/>
                <a:cs typeface="Arial"/>
                <a:sym typeface="Arial"/>
              </a:rPr>
              <a:t> because of their impact on pollution and climate changes.</a:t>
            </a:r>
            <a:endParaRPr/>
          </a:p>
          <a:p>
            <a:pPr indent="0" lvl="0" marL="0" marR="0" rtl="0" algn="l">
              <a:lnSpc>
                <a:spcPct val="100000"/>
              </a:lnSpc>
              <a:spcBef>
                <a:spcPts val="0"/>
              </a:spcBef>
              <a:spcAft>
                <a:spcPts val="0"/>
              </a:spcAft>
              <a:buNone/>
            </a:pPr>
            <a:r>
              <a:t/>
            </a:r>
            <a:endParaRPr b="1" i="0" sz="2000" u="none">
              <a:solidFill>
                <a:srgbClr val="000000"/>
              </a:solidFill>
              <a:latin typeface="Arial"/>
              <a:ea typeface="Arial"/>
              <a:cs typeface="Arial"/>
              <a:sym typeface="Arial"/>
            </a:endParaRPr>
          </a:p>
        </p:txBody>
      </p:sp>
      <p:sp>
        <p:nvSpPr>
          <p:cNvPr id="286" name="Google Shape;286;p32"/>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power_clk.jpg" id="287" name="Google Shape;287;p32"/>
          <p:cNvPicPr preferRelativeResize="0"/>
          <p:nvPr/>
        </p:nvPicPr>
        <p:blipFill rotWithShape="1">
          <a:blip r:embed="rId3">
            <a:alphaModFix/>
          </a:blip>
          <a:srcRect b="0" l="0" r="0" t="0"/>
          <a:stretch/>
        </p:blipFill>
        <p:spPr>
          <a:xfrm>
            <a:off x="5334000" y="1143000"/>
            <a:ext cx="3276600" cy="3505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nvSpPr>
        <p:spPr>
          <a:xfrm>
            <a:off x="228600" y="996950"/>
            <a:ext cx="5029200" cy="3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CONSEQUENCES OF</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ALTERNATIVES TO NUCLEAR</a:t>
            </a:r>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POWER.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a:solidFill>
                  <a:srgbClr val="000000"/>
                </a:solidFill>
                <a:latin typeface="Arial"/>
                <a:ea typeface="Arial"/>
                <a:cs typeface="Arial"/>
                <a:sym typeface="Arial"/>
              </a:rPr>
              <a:t>ISSUE #3: COMPARATIVE ECONOMIC COSTS OF RENEWABLE SOURCES.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2A6D7D"/>
              </a:buClr>
              <a:buSzPts val="1800"/>
              <a:buFont typeface="Arial"/>
              <a:buNone/>
            </a:pPr>
            <a:r>
              <a:rPr b="1" i="0" lang="en-US" sz="1800" u="none">
                <a:solidFill>
                  <a:srgbClr val="2A6D7D"/>
                </a:solidFill>
                <a:latin typeface="Arial"/>
                <a:ea typeface="Arial"/>
                <a:cs typeface="Arial"/>
                <a:sym typeface="Arial"/>
              </a:rPr>
              <a:t>Renewable sources </a:t>
            </a:r>
            <a:r>
              <a:rPr b="1" i="0" lang="en-US" sz="1800" u="none">
                <a:solidFill>
                  <a:srgbClr val="000000"/>
                </a:solidFill>
                <a:latin typeface="Arial"/>
                <a:ea typeface="Arial"/>
                <a:cs typeface="Arial"/>
                <a:sym typeface="Arial"/>
              </a:rPr>
              <a:t>such as hydro-electric-power, wind power, solar power, geo-thermal heat, agricultural biomass and tides do not cause the environmental hazards that fossil-fuels do. </a:t>
            </a:r>
            <a:endParaRPr/>
          </a:p>
        </p:txBody>
      </p:sp>
      <p:sp>
        <p:nvSpPr>
          <p:cNvPr id="294" name="Google Shape;294;p33"/>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pic>
        <p:nvPicPr>
          <p:cNvPr descr="power_clk.jpg" id="295" name="Google Shape;295;p33"/>
          <p:cNvPicPr preferRelativeResize="0"/>
          <p:nvPr/>
        </p:nvPicPr>
        <p:blipFill rotWithShape="1">
          <a:blip r:embed="rId3">
            <a:alphaModFix/>
          </a:blip>
          <a:srcRect b="0" l="0" r="0" t="0"/>
          <a:stretch/>
        </p:blipFill>
        <p:spPr>
          <a:xfrm>
            <a:off x="5334000" y="1143000"/>
            <a:ext cx="3276600" cy="3505200"/>
          </a:xfrm>
          <a:prstGeom prst="rect">
            <a:avLst/>
          </a:prstGeom>
          <a:noFill/>
          <a:ln>
            <a:noFill/>
          </a:ln>
        </p:spPr>
      </p:pic>
      <p:sp>
        <p:nvSpPr>
          <p:cNvPr id="296" name="Google Shape;296;p33"/>
          <p:cNvSpPr txBox="1"/>
          <p:nvPr/>
        </p:nvSpPr>
        <p:spPr>
          <a:xfrm>
            <a:off x="228600" y="609600"/>
            <a:ext cx="66294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000"/>
              <a:buFont typeface="Arial"/>
              <a:buNone/>
            </a:pPr>
            <a:r>
              <a:rPr b="1" i="0" lang="en-US" sz="2000" u="none">
                <a:solidFill>
                  <a:schemeClr val="accent1"/>
                </a:solidFill>
                <a:latin typeface="Arial"/>
                <a:ea typeface="Arial"/>
                <a:cs typeface="Arial"/>
                <a:sym typeface="Arial"/>
              </a:rPr>
              <a:t>Issues that come up in these discussions:</a:t>
            </a:r>
            <a:endParaRPr/>
          </a:p>
          <a:p>
            <a:pPr indent="0" lvl="0" marL="0" marR="0" rtl="0" algn="l">
              <a:lnSpc>
                <a:spcPct val="100000"/>
              </a:lnSpc>
              <a:spcBef>
                <a:spcPts val="0"/>
              </a:spcBef>
              <a:spcAft>
                <a:spcPts val="0"/>
              </a:spcAft>
              <a:buNone/>
            </a:pPr>
            <a:r>
              <a:t/>
            </a:r>
            <a:endParaRPr b="1" i="0" sz="2000" u="none">
              <a:solidFill>
                <a:schemeClr val="accent1"/>
              </a:solidFill>
              <a:latin typeface="Arial"/>
              <a:ea typeface="Arial"/>
              <a:cs typeface="Arial"/>
              <a:sym typeface="Arial"/>
            </a:endParaRPr>
          </a:p>
        </p:txBody>
      </p:sp>
      <p:sp>
        <p:nvSpPr>
          <p:cNvPr id="297" name="Google Shape;297;p33"/>
          <p:cNvSpPr txBox="1"/>
          <p:nvPr/>
        </p:nvSpPr>
        <p:spPr>
          <a:xfrm>
            <a:off x="228600" y="4648200"/>
            <a:ext cx="8543925" cy="1784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But renewable sources must be balanced with the amount of energy needed to produce and maintain them and consequent environmental hazards.  Currently, for example, </a:t>
            </a:r>
            <a:r>
              <a:rPr b="1" i="0" lang="en-US" sz="1800" u="none">
                <a:solidFill>
                  <a:schemeClr val="dk1"/>
                </a:solidFill>
                <a:latin typeface="Arial"/>
                <a:ea typeface="Arial"/>
                <a:cs typeface="Arial"/>
                <a:sym typeface="Arial"/>
              </a:rPr>
              <a:t>the energy required to manufacture and install solar energy systems </a:t>
            </a:r>
            <a:r>
              <a:rPr b="1" i="0" lang="en-US" sz="1800" u="none">
                <a:solidFill>
                  <a:srgbClr val="2A6D7D"/>
                </a:solidFill>
                <a:latin typeface="Arial"/>
                <a:ea typeface="Arial"/>
                <a:cs typeface="Arial"/>
                <a:sym typeface="Arial"/>
              </a:rPr>
              <a:t>comes from fossil fuels</a:t>
            </a:r>
            <a:r>
              <a:rPr b="1" i="0" lang="en-US" sz="1800" u="none">
                <a:solidFill>
                  <a:schemeClr val="dk1"/>
                </a:solidFill>
                <a:latin typeface="Arial"/>
                <a:ea typeface="Arial"/>
                <a:cs typeface="Arial"/>
                <a:sym typeface="Arial"/>
              </a:rPr>
              <a:t>.</a:t>
            </a:r>
            <a:endParaRPr b="1" i="0" sz="1800" u="non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nvSpPr>
        <p:spPr>
          <a:xfrm>
            <a:off x="314325" y="1792287"/>
            <a:ext cx="5334000" cy="4154487"/>
          </a:xfrm>
          <a:prstGeom prst="rect">
            <a:avLst/>
          </a:prstGeom>
          <a:solidFill>
            <a:srgbClr val="D4EBF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Schoolbook"/>
              <a:buNone/>
            </a:pPr>
            <a:r>
              <a:rPr b="0" i="0" lang="en-US" sz="2400" u="none">
                <a:solidFill>
                  <a:schemeClr val="dk1"/>
                </a:solidFill>
                <a:latin typeface="Century Schoolbook"/>
                <a:ea typeface="Century Schoolbook"/>
                <a:cs typeface="Century Schoolbook"/>
                <a:sym typeface="Century Schoolbook"/>
              </a:rPr>
              <a:t>The kind of reasoning that goes on in such discussions involves certain </a:t>
            </a:r>
            <a:r>
              <a:rPr b="0" i="1" lang="en-US" sz="2400" u="none">
                <a:solidFill>
                  <a:srgbClr val="FF0000"/>
                </a:solidFill>
                <a:latin typeface="Century Schoolbook"/>
                <a:ea typeface="Century Schoolbook"/>
                <a:cs typeface="Century Schoolbook"/>
                <a:sym typeface="Century Schoolbook"/>
              </a:rPr>
              <a:t>goals</a:t>
            </a:r>
            <a:r>
              <a:rPr b="0" i="0" lang="en-US" sz="2400" u="none">
                <a:solidFill>
                  <a:schemeClr val="dk1"/>
                </a:solidFill>
                <a:latin typeface="Century Schoolbook"/>
                <a:ea typeface="Century Schoolbook"/>
                <a:cs typeface="Century Schoolbook"/>
                <a:sym typeface="Century Schoolbook"/>
              </a:rPr>
              <a:t> </a:t>
            </a:r>
            <a:endParaRPr/>
          </a:p>
          <a:p>
            <a:pPr indent="0" lvl="0" marL="0" marR="0" rtl="0" algn="l">
              <a:lnSpc>
                <a:spcPct val="100000"/>
              </a:lnSpc>
              <a:spcBef>
                <a:spcPts val="0"/>
              </a:spcBef>
              <a:spcAft>
                <a:spcPts val="0"/>
              </a:spcAft>
              <a:buClr>
                <a:schemeClr val="dk1"/>
              </a:buClr>
              <a:buSzPts val="2400"/>
              <a:buFont typeface="Century Schoolbook"/>
              <a:buNone/>
            </a:pPr>
            <a:r>
              <a:rPr b="0" i="0" lang="en-US" sz="2400" u="none">
                <a:solidFill>
                  <a:schemeClr val="dk1"/>
                </a:solidFill>
                <a:latin typeface="Century Schoolbook"/>
                <a:ea typeface="Century Schoolbook"/>
                <a:cs typeface="Century Schoolbook"/>
                <a:sym typeface="Century Schoolbook"/>
              </a:rPr>
              <a:t>such as, in this case, health, safety and biodiversity.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chemeClr val="dk1"/>
              </a:buClr>
              <a:buSzPts val="2400"/>
              <a:buFont typeface="Century Schoolbook"/>
              <a:buNone/>
            </a:pPr>
            <a:r>
              <a:rPr b="0" i="0" lang="en-US" sz="2400" u="none">
                <a:solidFill>
                  <a:schemeClr val="dk1"/>
                </a:solidFill>
                <a:latin typeface="Century Schoolbook"/>
                <a:ea typeface="Century Schoolbook"/>
                <a:cs typeface="Century Schoolbook"/>
                <a:sym typeface="Century Schoolbook"/>
              </a:rPr>
              <a:t>The reasoning then focuses on finding the best – or at least the reasonably better --  </a:t>
            </a:r>
            <a:endParaRPr/>
          </a:p>
          <a:p>
            <a:pPr indent="0" lvl="0" marL="0" marR="0" rtl="0" algn="l">
              <a:lnSpc>
                <a:spcPct val="100000"/>
              </a:lnSpc>
              <a:spcBef>
                <a:spcPts val="0"/>
              </a:spcBef>
              <a:spcAft>
                <a:spcPts val="0"/>
              </a:spcAft>
              <a:buClr>
                <a:srgbClr val="FF0000"/>
              </a:buClr>
              <a:buSzPts val="2400"/>
              <a:buFont typeface="Century Schoolbook"/>
              <a:buNone/>
            </a:pPr>
            <a:r>
              <a:rPr b="0" i="1" lang="en-US" sz="2400" u="none">
                <a:solidFill>
                  <a:srgbClr val="FF0000"/>
                </a:solidFill>
                <a:latin typeface="Century Schoolbook"/>
                <a:ea typeface="Century Schoolbook"/>
                <a:cs typeface="Century Schoolbook"/>
                <a:sym typeface="Century Schoolbook"/>
              </a:rPr>
              <a:t>means</a:t>
            </a:r>
            <a:r>
              <a:rPr b="0" i="0" lang="en-US" sz="2400" u="none">
                <a:solidFill>
                  <a:schemeClr val="dk1"/>
                </a:solidFill>
                <a:latin typeface="Century Schoolbook"/>
                <a:ea typeface="Century Schoolbook"/>
                <a:cs typeface="Century Schoolbook"/>
                <a:sym typeface="Century Schoolbook"/>
              </a:rPr>
              <a:t> </a:t>
            </a:r>
            <a:endParaRPr/>
          </a:p>
          <a:p>
            <a:pPr indent="0" lvl="0" marL="0" marR="0" rtl="0" algn="l">
              <a:lnSpc>
                <a:spcPct val="100000"/>
              </a:lnSpc>
              <a:spcBef>
                <a:spcPts val="0"/>
              </a:spcBef>
              <a:spcAft>
                <a:spcPts val="0"/>
              </a:spcAft>
              <a:buClr>
                <a:schemeClr val="dk1"/>
              </a:buClr>
              <a:buSzPts val="2400"/>
              <a:buFont typeface="Century Schoolbook"/>
              <a:buNone/>
            </a:pPr>
            <a:r>
              <a:rPr b="0" i="0" lang="en-US" sz="2400" u="none">
                <a:solidFill>
                  <a:schemeClr val="dk1"/>
                </a:solidFill>
                <a:latin typeface="Century Schoolbook"/>
                <a:ea typeface="Century Schoolbook"/>
                <a:cs typeface="Century Schoolbook"/>
                <a:sym typeface="Century Schoolbook"/>
              </a:rPr>
              <a:t>for obtaining those goals. </a:t>
            </a:r>
            <a:endParaRPr/>
          </a:p>
        </p:txBody>
      </p:sp>
      <p:sp>
        <p:nvSpPr>
          <p:cNvPr id="304" name="Google Shape;304;p3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REASONING</a:t>
            </a:r>
            <a:endParaRPr/>
          </a:p>
        </p:txBody>
      </p:sp>
      <p:pic>
        <p:nvPicPr>
          <p:cNvPr descr="Fukushima-1.JPG" id="305" name="Google Shape;305;p34"/>
          <p:cNvPicPr preferRelativeResize="0"/>
          <p:nvPr/>
        </p:nvPicPr>
        <p:blipFill rotWithShape="1">
          <a:blip r:embed="rId3">
            <a:alphaModFix/>
          </a:blip>
          <a:srcRect b="0" l="0" r="0" t="0"/>
          <a:stretch/>
        </p:blipFill>
        <p:spPr>
          <a:xfrm>
            <a:off x="5867400" y="990600"/>
            <a:ext cx="2819400" cy="2743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711200" y="1371600"/>
            <a:ext cx="7696200" cy="44291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2800"/>
              <a:buFont typeface="Century Schoolbook"/>
              <a:buNone/>
            </a:pPr>
            <a:r>
              <a:rPr b="0" i="0" lang="en-US" sz="2800" u="none">
                <a:solidFill>
                  <a:schemeClr val="dk2"/>
                </a:solidFill>
                <a:latin typeface="Century Schoolbook"/>
                <a:ea typeface="Century Schoolbook"/>
                <a:cs typeface="Century Schoolbook"/>
                <a:sym typeface="Century Schoolbook"/>
              </a:rPr>
              <a:t>This type of reasoning is often called </a:t>
            </a:r>
            <a:r>
              <a:rPr b="0" i="1" lang="en-US" sz="2800" u="sng">
                <a:solidFill>
                  <a:srgbClr val="FF0000"/>
                </a:solidFill>
                <a:latin typeface="Century Schoolbook"/>
                <a:ea typeface="Century Schoolbook"/>
                <a:cs typeface="Century Schoolbook"/>
                <a:sym typeface="Century Schoolbook"/>
              </a:rPr>
              <a:t>practical reasoning</a:t>
            </a:r>
            <a:r>
              <a:rPr b="0" i="0" lang="en-US" sz="2800" u="none">
                <a:solidFill>
                  <a:schemeClr val="dk2"/>
                </a:solidFill>
                <a:latin typeface="Century Schoolbook"/>
                <a:ea typeface="Century Schoolbook"/>
                <a:cs typeface="Century Schoolbook"/>
                <a:sym typeface="Century Schoolbook"/>
              </a:rPr>
              <a:t>. </a:t>
            </a:r>
            <a:br>
              <a:rPr b="0" i="0" lang="en-US" sz="2800" u="none">
                <a:solidFill>
                  <a:schemeClr val="dk2"/>
                </a:solidFill>
                <a:latin typeface="Century Schoolbook"/>
                <a:ea typeface="Century Schoolbook"/>
                <a:cs typeface="Century Schoolbook"/>
                <a:sym typeface="Century Schoolbook"/>
              </a:rPr>
            </a:br>
            <a:r>
              <a:rPr b="0" i="0" lang="en-US" sz="2800" u="none">
                <a:solidFill>
                  <a:schemeClr val="dk2"/>
                </a:solidFill>
                <a:latin typeface="Century Schoolbook"/>
                <a:ea typeface="Century Schoolbook"/>
                <a:cs typeface="Century Schoolbook"/>
                <a:sym typeface="Century Schoolbook"/>
              </a:rPr>
              <a:t>It uses different methods from mathematics and the sciences.</a:t>
            </a:r>
            <a:br>
              <a:rPr b="1" i="0" lang="en-US" sz="3200" u="none">
                <a:solidFill>
                  <a:schemeClr val="dk2"/>
                </a:solidFill>
                <a:latin typeface="Century Schoolbook"/>
                <a:ea typeface="Century Schoolbook"/>
                <a:cs typeface="Century Schoolbook"/>
                <a:sym typeface="Century Schoolbook"/>
              </a:rPr>
            </a:br>
            <a:br>
              <a:rPr b="1" i="0" lang="en-US" sz="3200" u="none">
                <a:solidFill>
                  <a:schemeClr val="dk2"/>
                </a:solidFill>
                <a:latin typeface="Century Schoolbook"/>
                <a:ea typeface="Century Schoolbook"/>
                <a:cs typeface="Century Schoolbook"/>
                <a:sym typeface="Century Schoolbook"/>
              </a:rPr>
            </a:br>
            <a:r>
              <a:rPr b="0" i="1" lang="en-US" sz="2800" u="sng">
                <a:solidFill>
                  <a:srgbClr val="FF2D1B"/>
                </a:solidFill>
                <a:latin typeface="Century Schoolbook"/>
                <a:ea typeface="Century Schoolbook"/>
                <a:cs typeface="Century Schoolbook"/>
                <a:sym typeface="Century Schoolbook"/>
              </a:rPr>
              <a:t>Ethical reasoning</a:t>
            </a:r>
            <a:r>
              <a:rPr b="0" i="1" lang="en-US" sz="2800" u="none">
                <a:solidFill>
                  <a:srgbClr val="FF2D1B"/>
                </a:solidFill>
                <a:latin typeface="Century Schoolbook"/>
                <a:ea typeface="Century Schoolbook"/>
                <a:cs typeface="Century Schoolbook"/>
                <a:sym typeface="Century Schoolbook"/>
              </a:rPr>
              <a:t>  </a:t>
            </a:r>
            <a:r>
              <a:rPr b="0" i="0" lang="en-US" sz="2800" u="none">
                <a:solidFill>
                  <a:srgbClr val="03495C"/>
                </a:solidFill>
                <a:latin typeface="Century Schoolbook"/>
                <a:ea typeface="Century Schoolbook"/>
                <a:cs typeface="Century Schoolbook"/>
                <a:sym typeface="Century Schoolbook"/>
              </a:rPr>
              <a:t>is a type of practical reasoning that concerns certain societal or life-form goals, such as </a:t>
            </a:r>
            <a:r>
              <a:rPr b="0" i="0" lang="en-US" sz="2800" u="none">
                <a:solidFill>
                  <a:srgbClr val="F88631"/>
                </a:solidFill>
                <a:latin typeface="Century Schoolbook"/>
                <a:ea typeface="Century Schoolbook"/>
                <a:cs typeface="Century Schoolbook"/>
                <a:sym typeface="Century Schoolbook"/>
              </a:rPr>
              <a:t>justice, equality, freedom, health and safety</a:t>
            </a:r>
            <a:r>
              <a:rPr b="0" i="0" lang="en-US" sz="2800" u="none">
                <a:solidFill>
                  <a:srgbClr val="03495C"/>
                </a:solidFill>
                <a:latin typeface="Century Schoolbook"/>
                <a:ea typeface="Century Schoolbook"/>
                <a:cs typeface="Century Schoolbook"/>
                <a:sym typeface="Century Schoolbook"/>
              </a:rPr>
              <a:t>. </a:t>
            </a:r>
            <a:endParaRPr/>
          </a:p>
        </p:txBody>
      </p:sp>
      <p:sp>
        <p:nvSpPr>
          <p:cNvPr id="312" name="Google Shape;312;p35"/>
          <p:cNvSpPr txBox="1"/>
          <p:nvPr/>
        </p:nvSpPr>
        <p:spPr>
          <a:xfrm rot="5400000">
            <a:off x="6989762" y="3736975"/>
            <a:ext cx="3200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1200"/>
              <a:buFont typeface="Arial"/>
              <a:buNone/>
            </a:pPr>
            <a:fld id="{00000000-1234-1234-1234-123412341234}" type="slidenum">
              <a:rPr b="0" i="0" lang="en-US" sz="1200" u="none">
                <a:solidFill>
                  <a:schemeClr val="dk2"/>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THE ESSENCE OF YOUR ENGINEERING CAREER</a:t>
            </a:r>
            <a:endParaRPr/>
          </a:p>
        </p:txBody>
      </p:sp>
      <p:sp>
        <p:nvSpPr>
          <p:cNvPr id="318" name="Google Shape;318;p3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Engineering is one of the most important professions in society.</a:t>
            </a:r>
            <a:endParaRPr/>
          </a:p>
          <a:p>
            <a:pPr indent="-27305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As engineers we </a:t>
            </a:r>
            <a:r>
              <a:rPr b="0" i="1" lang="en-US" sz="2400" u="none">
                <a:solidFill>
                  <a:schemeClr val="dk1"/>
                </a:solidFill>
                <a:latin typeface="Century Schoolbook"/>
                <a:ea typeface="Century Schoolbook"/>
                <a:cs typeface="Century Schoolbook"/>
                <a:sym typeface="Century Schoolbook"/>
              </a:rPr>
              <a:t>don’t just build things and develop processes.</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We build things and make processes </a:t>
            </a:r>
            <a:r>
              <a:rPr b="0" i="1" lang="en-US" sz="2400" u="none">
                <a:solidFill>
                  <a:schemeClr val="dk1"/>
                </a:solidFill>
                <a:latin typeface="Century Schoolbook"/>
                <a:ea typeface="Century Schoolbook"/>
                <a:cs typeface="Century Schoolbook"/>
                <a:sym typeface="Century Schoolbook"/>
              </a:rPr>
              <a:t>in order to better society</a:t>
            </a:r>
            <a:r>
              <a:rPr b="0" i="0" lang="en-US" sz="2400" u="none">
                <a:solidFill>
                  <a:schemeClr val="dk1"/>
                </a:solidFill>
                <a:latin typeface="Century Schoolbook"/>
                <a:ea typeface="Century Schoolbook"/>
                <a:cs typeface="Century Schoolbook"/>
                <a:sym typeface="Century Schoolbook"/>
              </a:rPr>
              <a:t>.</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In order to make society better we have to reflect constantly on the products and processes that we make.</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SOCIAL RESPONSIBILITY</a:t>
            </a:r>
            <a:endParaRPr/>
          </a:p>
        </p:txBody>
      </p:sp>
      <p:sp>
        <p:nvSpPr>
          <p:cNvPr id="324" name="Google Shape;324;p3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One main connection between ethics and engineering comes from the impact that engineered products and processes have on society.</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Engineers have to think about designing, building, and marketing products that benefit society.</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rgbClr val="FF0000"/>
                </a:solidFill>
                <a:latin typeface="Century Schoolbook"/>
                <a:ea typeface="Century Schoolbook"/>
                <a:cs typeface="Century Schoolbook"/>
                <a:sym typeface="Century Schoolbook"/>
              </a:rPr>
              <a:t>Social Responsibility </a:t>
            </a:r>
            <a:r>
              <a:rPr b="0" i="0" lang="en-US" sz="2400" u="none">
                <a:solidFill>
                  <a:schemeClr val="dk1"/>
                </a:solidFill>
                <a:latin typeface="Century Schoolbook"/>
                <a:ea typeface="Century Schoolbook"/>
                <a:cs typeface="Century Schoolbook"/>
                <a:sym typeface="Century Schoolbook"/>
              </a:rPr>
              <a:t>requires taking into consideration the needs of society.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Century Schoolbook"/>
              <a:buNone/>
            </a:pPr>
            <a:r>
              <a:rPr b="0" i="0" lang="en-US" sz="4000" u="none">
                <a:solidFill>
                  <a:schemeClr val="dk2"/>
                </a:solidFill>
                <a:latin typeface="Century Schoolbook"/>
                <a:ea typeface="Century Schoolbook"/>
                <a:cs typeface="Century Schoolbook"/>
                <a:sym typeface="Century Schoolbook"/>
              </a:rPr>
              <a:t>WHAT IS MEANT BY ETHICS?</a:t>
            </a:r>
            <a:endParaRPr/>
          </a:p>
        </p:txBody>
      </p:sp>
      <p:pic>
        <p:nvPicPr>
          <p:cNvPr descr="5 Questions to Test Your Business Ethics" id="196" name="Google Shape;196;p20"/>
          <p:cNvPicPr preferRelativeResize="0"/>
          <p:nvPr/>
        </p:nvPicPr>
        <p:blipFill rotWithShape="1">
          <a:blip r:embed="rId3">
            <a:alphaModFix/>
          </a:blip>
          <a:srcRect b="0" l="0" r="0" t="0"/>
          <a:stretch/>
        </p:blipFill>
        <p:spPr>
          <a:xfrm>
            <a:off x="1317625" y="2386012"/>
            <a:ext cx="5905500" cy="2381250"/>
          </a:xfrm>
          <a:prstGeom prst="rect">
            <a:avLst/>
          </a:prstGeom>
          <a:noFill/>
          <a:ln>
            <a:noFill/>
          </a:ln>
        </p:spPr>
      </p:pic>
      <p:sp>
        <p:nvSpPr>
          <p:cNvPr id="197" name="Google Shape;197;p20"/>
          <p:cNvSpPr txBox="1"/>
          <p:nvPr/>
        </p:nvSpPr>
        <p:spPr>
          <a:xfrm>
            <a:off x="3932237" y="6627812"/>
            <a:ext cx="5211762" cy="23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http://manofthehouse.com/money/career-advice/business-ethics-in-the-workplace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TYPICAL ETHICAL ISSUES THAT ENGINEERS ENCOUNTER</a:t>
            </a:r>
            <a:endParaRPr/>
          </a:p>
        </p:txBody>
      </p:sp>
      <p:sp>
        <p:nvSpPr>
          <p:cNvPr id="330" name="Google Shape;330;p38"/>
          <p:cNvSpPr txBox="1"/>
          <p:nvPr>
            <p:ph idx="1" type="body"/>
          </p:nvPr>
        </p:nvSpPr>
        <p:spPr>
          <a:xfrm>
            <a:off x="457200" y="1600200"/>
            <a:ext cx="7467600" cy="5148262"/>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Safety</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Acceptable risk</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Compliance</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Confidentiality</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Environmental health</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Data integrity</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Conflict of interest</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Honesty/Dishonesty</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Societal impact</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Fairness</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Accounting for uncertainty, etc.</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PROFESSIONAL RESPONSIBILITY</a:t>
            </a:r>
            <a:endParaRPr/>
          </a:p>
        </p:txBody>
      </p:sp>
      <p:sp>
        <p:nvSpPr>
          <p:cNvPr id="336" name="Google Shape;336;p3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Ethics has a second connection with engineering. </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It comes from the way in which being socially responsible puts duties and obligations on us individually.</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Ethics fits into engineering is through </a:t>
            </a:r>
            <a:r>
              <a:rPr b="0" i="0" lang="en-US" sz="2400" u="none">
                <a:solidFill>
                  <a:srgbClr val="FF0000"/>
                </a:solidFill>
                <a:latin typeface="Century Schoolbook"/>
                <a:ea typeface="Century Schoolbook"/>
                <a:cs typeface="Century Schoolbook"/>
                <a:sym typeface="Century Schoolbook"/>
              </a:rPr>
              <a:t>professional responsibility</a:t>
            </a:r>
            <a:r>
              <a:rPr b="0" i="0" lang="en-US" sz="2400" u="none">
                <a:solidFill>
                  <a:schemeClr val="dk1"/>
                </a:solidFill>
                <a:latin typeface="Century Schoolbook"/>
                <a:ea typeface="Century Schoolbook"/>
                <a:cs typeface="Century Schoolbook"/>
                <a:sym typeface="Century Schoolbook"/>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TWO DIMENSIONS OF ETHICS IN ENGINEERING</a:t>
            </a:r>
            <a:endParaRPr/>
          </a:p>
        </p:txBody>
      </p:sp>
      <p:sp>
        <p:nvSpPr>
          <p:cNvPr id="342" name="Google Shape;342;p4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Ethics is part of engineering for two main reasons.</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Century Schoolbook"/>
              <a:buAutoNum type="alphaLcParenR"/>
            </a:pPr>
            <a:r>
              <a:rPr b="0" i="0" lang="en-US" sz="2400" u="none">
                <a:solidFill>
                  <a:schemeClr val="dk1"/>
                </a:solidFill>
                <a:latin typeface="Century Schoolbook"/>
                <a:ea typeface="Century Schoolbook"/>
                <a:cs typeface="Century Schoolbook"/>
                <a:sym typeface="Century Schoolbook"/>
              </a:rPr>
              <a:t>Engineers need to be </a:t>
            </a:r>
            <a:r>
              <a:rPr b="1" i="0" lang="en-US" sz="2400" u="none">
                <a:solidFill>
                  <a:srgbClr val="FF0000"/>
                </a:solidFill>
                <a:latin typeface="Century Schoolbook"/>
                <a:ea typeface="Century Schoolbook"/>
                <a:cs typeface="Century Schoolbook"/>
                <a:sym typeface="Century Schoolbook"/>
              </a:rPr>
              <a:t>socially responsible </a:t>
            </a:r>
            <a:r>
              <a:rPr b="0" i="0" lang="en-US" sz="2400" u="none">
                <a:solidFill>
                  <a:schemeClr val="dk1"/>
                </a:solidFill>
                <a:latin typeface="Century Schoolbook"/>
                <a:ea typeface="Century Schoolbook"/>
                <a:cs typeface="Century Schoolbook"/>
                <a:sym typeface="Century Schoolbook"/>
              </a:rPr>
              <a:t>when building products and processes for society.</a:t>
            </a:r>
            <a:endParaRPr/>
          </a:p>
          <a:p>
            <a:pPr indent="-166370" lvl="0" marL="273050" marR="0" rtl="0" algn="l">
              <a:lnSpc>
                <a:spcPct val="100000"/>
              </a:lnSpc>
              <a:spcBef>
                <a:spcPts val="600"/>
              </a:spcBef>
              <a:spcAft>
                <a:spcPts val="0"/>
              </a:spcAft>
              <a:buClr>
                <a:schemeClr val="accent1"/>
              </a:buClr>
              <a:buSzPts val="1680"/>
              <a:buFont typeface="Century Schoolbook"/>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Century Schoolbook"/>
              <a:buAutoNum type="alphaLcParenR"/>
            </a:pPr>
            <a:r>
              <a:rPr b="0" i="0" lang="en-US" sz="2400" u="none">
                <a:solidFill>
                  <a:schemeClr val="dk1"/>
                </a:solidFill>
                <a:latin typeface="Century Schoolbook"/>
                <a:ea typeface="Century Schoolbook"/>
                <a:cs typeface="Century Schoolbook"/>
                <a:sym typeface="Century Schoolbook"/>
              </a:rPr>
              <a:t>Social responsibility requires </a:t>
            </a:r>
            <a:r>
              <a:rPr b="1" i="0" lang="en-US" sz="2400" u="none">
                <a:solidFill>
                  <a:srgbClr val="FF0000"/>
                </a:solidFill>
                <a:latin typeface="Century Schoolbook"/>
                <a:ea typeface="Century Schoolbook"/>
                <a:cs typeface="Century Schoolbook"/>
                <a:sym typeface="Century Schoolbook"/>
              </a:rPr>
              <a:t>professional responsibility</a:t>
            </a:r>
            <a:r>
              <a:rPr b="1" i="0" lang="en-US" sz="2400" u="none">
                <a:solidFill>
                  <a:schemeClr val="dk1"/>
                </a:solidFill>
                <a:latin typeface="Century Schoolbook"/>
                <a:ea typeface="Century Schoolbook"/>
                <a:cs typeface="Century Schoolbook"/>
                <a:sym typeface="Century Schoolbook"/>
              </a:rPr>
              <a:t>. </a:t>
            </a:r>
            <a:endParaRPr/>
          </a:p>
          <a:p>
            <a:pPr indent="-166370" lvl="0" marL="273050" marR="0" rtl="0" algn="l">
              <a:spcBef>
                <a:spcPts val="600"/>
              </a:spcBef>
              <a:spcAft>
                <a:spcPts val="0"/>
              </a:spcAft>
              <a:buClr>
                <a:schemeClr val="accent1"/>
              </a:buClr>
              <a:buSzPts val="1680"/>
              <a:buFont typeface="Noto Sans Symbols"/>
              <a:buNone/>
            </a:pPr>
            <a:r>
              <a:t/>
            </a:r>
            <a:endParaRPr b="1"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695325"/>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Century Schoolbook"/>
              <a:buNone/>
            </a:pPr>
            <a:r>
              <a:rPr b="0" i="0" lang="en-US" sz="4400" u="none">
                <a:solidFill>
                  <a:schemeClr val="dk2"/>
                </a:solidFill>
                <a:latin typeface="Century Schoolbook"/>
                <a:ea typeface="Century Schoolbook"/>
                <a:cs typeface="Century Schoolbook"/>
                <a:sym typeface="Century Schoolbook"/>
              </a:rPr>
              <a:t>ABET SAYS . . . </a:t>
            </a:r>
            <a:endParaRPr/>
          </a:p>
        </p:txBody>
      </p:sp>
      <p:sp>
        <p:nvSpPr>
          <p:cNvPr id="348" name="Google Shape;348;p41"/>
          <p:cNvSpPr txBox="1"/>
          <p:nvPr>
            <p:ph idx="1" type="body"/>
          </p:nvPr>
        </p:nvSpPr>
        <p:spPr>
          <a:xfrm>
            <a:off x="457200" y="3090862"/>
            <a:ext cx="7467600" cy="2568575"/>
          </a:xfrm>
          <a:prstGeom prst="rect">
            <a:avLst/>
          </a:prstGeom>
          <a:noFill/>
          <a:ln>
            <a:noFill/>
          </a:ln>
        </p:spPr>
        <p:txBody>
          <a:bodyPr anchorCtr="0" anchor="t" bIns="45700" lIns="91425" spcFirstLastPara="1" rIns="91425" wrap="square" tIns="45700">
            <a:noAutofit/>
          </a:bodyPr>
          <a:lstStyle/>
          <a:p>
            <a:pPr indent="-273050" lvl="0" marL="273050" marR="0" rtl="0" algn="ctr">
              <a:lnSpc>
                <a:spcPct val="100000"/>
              </a:lnSpc>
              <a:spcBef>
                <a:spcPts val="0"/>
              </a:spcBef>
              <a:spcAft>
                <a:spcPts val="0"/>
              </a:spcAft>
              <a:buClr>
                <a:schemeClr val="accent1"/>
              </a:buClr>
              <a:buSzPts val="2240"/>
              <a:buFont typeface="Noto Sans Symbols"/>
              <a:buNone/>
            </a:pPr>
            <a:r>
              <a:rPr b="1" i="0" lang="en-US" sz="3200" u="none">
                <a:solidFill>
                  <a:schemeClr val="dk1"/>
                </a:solidFill>
                <a:latin typeface="Century Schoolbook"/>
                <a:ea typeface="Century Schoolbook"/>
                <a:cs typeface="Century Schoolbook"/>
                <a:sym typeface="Century Schoolbook"/>
              </a:rPr>
              <a:t>By the time of graduation students will have an understanding of professional and ethical responsibility </a:t>
            </a:r>
            <a:endParaRPr/>
          </a:p>
        </p:txBody>
      </p:sp>
      <p:pic>
        <p:nvPicPr>
          <p:cNvPr descr="Engineering failures - including Paris's Charles de Gaulle airport roof cave-in - can help improve future public and private building projects." id="349" name="Google Shape;349;p41"/>
          <p:cNvPicPr preferRelativeResize="0"/>
          <p:nvPr/>
        </p:nvPicPr>
        <p:blipFill rotWithShape="1">
          <a:blip r:embed="rId3">
            <a:alphaModFix/>
          </a:blip>
          <a:srcRect b="0" l="0" r="0" t="0"/>
          <a:stretch/>
        </p:blipFill>
        <p:spPr>
          <a:xfrm>
            <a:off x="4810125" y="87312"/>
            <a:ext cx="3905250" cy="2619375"/>
          </a:xfrm>
          <a:prstGeom prst="rect">
            <a:avLst/>
          </a:prstGeom>
          <a:noFill/>
          <a:ln>
            <a:noFill/>
          </a:ln>
        </p:spPr>
      </p:pic>
      <p:sp>
        <p:nvSpPr>
          <p:cNvPr id="350" name="Google Shape;350;p41"/>
          <p:cNvSpPr txBox="1"/>
          <p:nvPr/>
        </p:nvSpPr>
        <p:spPr>
          <a:xfrm>
            <a:off x="3757612" y="6581775"/>
            <a:ext cx="5122862" cy="2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a:solidFill>
                  <a:schemeClr val="dk1"/>
                </a:solidFill>
                <a:latin typeface="Arial"/>
                <a:ea typeface="Arial"/>
                <a:cs typeface="Arial"/>
                <a:sym typeface="Arial"/>
              </a:rPr>
              <a:t>http://www.boston.com/news/globe/magazine/articles/2006/09/10/its_the_engineering_stupid/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Century Schoolbook"/>
              <a:buNone/>
            </a:pPr>
            <a:r>
              <a:rPr b="0" i="0" lang="en-US" sz="3600" u="none">
                <a:solidFill>
                  <a:schemeClr val="dk2"/>
                </a:solidFill>
                <a:latin typeface="Century Schoolbook"/>
                <a:ea typeface="Century Schoolbook"/>
                <a:cs typeface="Century Schoolbook"/>
                <a:sym typeface="Century Schoolbook"/>
              </a:rPr>
              <a:t>WHAT WE WILL DISCUSS</a:t>
            </a:r>
            <a:endParaRPr/>
          </a:p>
        </p:txBody>
      </p:sp>
      <p:sp>
        <p:nvSpPr>
          <p:cNvPr id="356" name="Google Shape;356;p4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code of ethics for engineers.</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Practicing ethics as an engineering student.</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How to identify and analyze ethical dilemmas through case analysis.</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Specific examples of ethical situations you may encounter.</a:t>
            </a:r>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a:t>
            </a:r>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3"/>
          <p:cNvSpPr txBox="1"/>
          <p:nvPr/>
        </p:nvSpPr>
        <p:spPr>
          <a:xfrm>
            <a:off x="1855340" y="1488174"/>
            <a:ext cx="5000490" cy="1200329"/>
          </a:xfrm>
          <a:prstGeom prst="rect">
            <a:avLst/>
          </a:prstGeom>
          <a:gradFill>
            <a:gsLst>
              <a:gs pos="0">
                <a:srgbClr val="DDF5C3"/>
              </a:gs>
              <a:gs pos="30000">
                <a:srgbClr val="DBF3BF"/>
              </a:gs>
              <a:gs pos="75000">
                <a:srgbClr val="CAEE9A"/>
              </a:gs>
              <a:gs pos="100000">
                <a:srgbClr val="BAED72"/>
              </a:gs>
            </a:gsLst>
            <a:path path="circle">
              <a:fillToRect r="100%" t="100%"/>
            </a:path>
            <a:tileRect b="-100%" l="-100%"/>
          </a:gradFill>
          <a:ln cap="flat" cmpd="sng" w="12700">
            <a:solidFill>
              <a:srgbClr val="79A911"/>
            </a:solidFill>
            <a:prstDash val="solid"/>
            <a:round/>
            <a:headEnd len="sm" w="sm" type="none"/>
            <a:tailEnd len="sm" w="sm" type="none"/>
          </a:ln>
          <a:effectLst>
            <a:outerShdw blurRad="50800" rotWithShape="0" dir="5400000" dist="250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entury Schoolbook"/>
              <a:buNone/>
            </a:pPr>
            <a:r>
              <a:rPr b="0" i="0" lang="en-US" sz="3600" u="none" cap="none" strike="noStrike">
                <a:solidFill>
                  <a:schemeClr val="dk1"/>
                </a:solidFill>
                <a:latin typeface="Century Schoolbook"/>
                <a:ea typeface="Century Schoolbook"/>
                <a:cs typeface="Century Schoolbook"/>
                <a:sym typeface="Century Schoolbook"/>
              </a:rPr>
              <a:t>Part 1: The Code of Ethics for Engineers</a:t>
            </a:r>
            <a:endParaRPr/>
          </a:p>
        </p:txBody>
      </p:sp>
      <p:sp>
        <p:nvSpPr>
          <p:cNvPr id="362" name="Google Shape;362;p43"/>
          <p:cNvSpPr txBox="1"/>
          <p:nvPr/>
        </p:nvSpPr>
        <p:spPr>
          <a:xfrm>
            <a:off x="350837" y="3454400"/>
            <a:ext cx="8183562" cy="914400"/>
          </a:xfrm>
          <a:prstGeom prst="rect">
            <a:avLst/>
          </a:prstGeom>
          <a:noFill/>
          <a:ln>
            <a:noFill/>
          </a:ln>
          <a:effectLst>
            <a:outerShdw blurRad="63500" dir="5400000" dist="20000">
              <a:srgbClr val="000000">
                <a:alpha val="4196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entury Schoolbook"/>
              <a:buNone/>
            </a:pPr>
            <a:r>
              <a:rPr b="0" i="0" lang="en-US" sz="2400" u="none">
                <a:solidFill>
                  <a:schemeClr val="dk1"/>
                </a:solidFill>
                <a:latin typeface="Century Schoolbook"/>
                <a:ea typeface="Century Schoolbook"/>
                <a:cs typeface="Century Schoolbook"/>
                <a:sym typeface="Century Schoolbook"/>
              </a:rPr>
              <a:t>http://www.nspe.org/Ethics/CodeofEthics/index.html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Century Schoolbook"/>
              <a:buNone/>
            </a:pPr>
            <a:r>
              <a:rPr b="0" i="0" lang="en-US" sz="3600" u="none">
                <a:solidFill>
                  <a:schemeClr val="dk2"/>
                </a:solidFill>
                <a:latin typeface="Century Schoolbook"/>
                <a:ea typeface="Century Schoolbook"/>
                <a:cs typeface="Century Schoolbook"/>
                <a:sym typeface="Century Schoolbook"/>
              </a:rPr>
              <a:t>ROLE-RESPONSIBILITIES</a:t>
            </a:r>
            <a:endParaRPr/>
          </a:p>
        </p:txBody>
      </p:sp>
      <p:sp>
        <p:nvSpPr>
          <p:cNvPr id="368" name="Google Shape;368;p44"/>
          <p:cNvSpPr txBox="1"/>
          <p:nvPr>
            <p:ph idx="1" type="body"/>
          </p:nvPr>
        </p:nvSpPr>
        <p:spPr>
          <a:xfrm>
            <a:off x="457200" y="1600200"/>
            <a:ext cx="7467600" cy="503713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We need to make a distinction between two ways in which ethics can apply to one’s life.</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two ways ethical issues can apply to one’s life are based on</a:t>
            </a:r>
            <a:r>
              <a:rPr b="0" i="1" lang="en-US" sz="2400" u="none">
                <a:solidFill>
                  <a:schemeClr val="dk1"/>
                </a:solidFill>
                <a:latin typeface="Century Schoolbook"/>
                <a:ea typeface="Century Schoolbook"/>
                <a:cs typeface="Century Schoolbook"/>
                <a:sym typeface="Century Schoolbook"/>
              </a:rPr>
              <a:t> </a:t>
            </a:r>
            <a:r>
              <a:rPr b="0" i="1" lang="en-US" sz="2400" u="none">
                <a:solidFill>
                  <a:srgbClr val="C32D2E"/>
                </a:solidFill>
                <a:latin typeface="Century Schoolbook"/>
                <a:ea typeface="Century Schoolbook"/>
                <a:cs typeface="Century Schoolbook"/>
                <a:sym typeface="Century Schoolbook"/>
              </a:rPr>
              <a:t>role responsibilities</a:t>
            </a:r>
            <a:r>
              <a:rPr b="0" i="0" lang="en-US" sz="2400" u="none">
                <a:solidFill>
                  <a:schemeClr val="dk1"/>
                </a:solidFill>
                <a:latin typeface="Century Schoolbook"/>
                <a:ea typeface="Century Schoolbook"/>
                <a:cs typeface="Century Schoolbook"/>
                <a:sym typeface="Century Schoolbook"/>
              </a:rPr>
              <a:t>. Role responsibilities are responsibilities that attach to us in virtue of a role that we have. Each of us has different roles that we play in our life.</a:t>
            </a:r>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Engineering Student</a:t>
            </a:r>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Friend</a:t>
            </a:r>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Citizen</a:t>
            </a:r>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Employee</a:t>
            </a:r>
            <a:endParaRPr/>
          </a:p>
          <a:p>
            <a:pPr indent="-166370" lvl="0" marL="27305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45"/>
          <p:cNvGraphicFramePr/>
          <p:nvPr/>
        </p:nvGraphicFramePr>
        <p:xfrm>
          <a:off x="1635125" y="858837"/>
          <a:ext cx="3000000" cy="3000000"/>
        </p:xfrm>
        <a:graphic>
          <a:graphicData uri="http://schemas.openxmlformats.org/drawingml/2006/table">
            <a:tbl>
              <a:tblPr>
                <a:noFill/>
                <a:tableStyleId>{7847156A-7322-41D1-9D58-9D709EDE3994}</a:tableStyleId>
              </a:tblPr>
              <a:tblGrid>
                <a:gridCol w="1735125"/>
                <a:gridCol w="3556000"/>
              </a:tblGrid>
              <a:tr h="396875">
                <a:tc>
                  <a:txBody>
                    <a:bodyPr/>
                    <a:lstStyle/>
                    <a:p>
                      <a:pPr indent="0" lvl="0" marL="0" marR="0" rtl="0" algn="l">
                        <a:lnSpc>
                          <a:spcPct val="100000"/>
                        </a:lnSpc>
                        <a:spcBef>
                          <a:spcPts val="0"/>
                        </a:spcBef>
                        <a:spcAft>
                          <a:spcPts val="0"/>
                        </a:spcAft>
                        <a:buClr>
                          <a:schemeClr val="dk1"/>
                        </a:buClr>
                        <a:buSzPts val="2000"/>
                        <a:buFont typeface="Century Schoolbook"/>
                        <a:buNone/>
                      </a:pPr>
                      <a:r>
                        <a:rPr b="1" i="0" lang="en-US" sz="2000" u="none" cap="none" strike="noStrike">
                          <a:solidFill>
                            <a:schemeClr val="dk1"/>
                          </a:solidFill>
                          <a:latin typeface="Century Schoolbook"/>
                          <a:ea typeface="Century Schoolbook"/>
                          <a:cs typeface="Century Schoolbook"/>
                          <a:sym typeface="Century Schoolbook"/>
                        </a:rPr>
                        <a:t>Role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1" i="0" lang="en-US" sz="2000" u="none" cap="none" strike="noStrike">
                          <a:solidFill>
                            <a:schemeClr val="dk1"/>
                          </a:solidFill>
                          <a:latin typeface="Century Schoolbook"/>
                          <a:ea typeface="Century Schoolbook"/>
                          <a:cs typeface="Century Schoolbook"/>
                          <a:sym typeface="Century Schoolbook"/>
                        </a:rPr>
                        <a:t>Responsibilities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r h="915975">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Friend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Look out for the interests of your friend.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r h="993775">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Athlete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Play your sport in a professional manner.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r h="915975">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Employee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Perform the duties of your job.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r h="917575">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Parent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Look after your children and their interests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r h="915975">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Citizen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c>
                  <a:txBody>
                    <a:bodyPr/>
                    <a:lstStyle/>
                    <a:p>
                      <a:pPr indent="0" lvl="0" marL="0" marR="0" rtl="0" algn="l">
                        <a:lnSpc>
                          <a:spcPct val="100000"/>
                        </a:lnSpc>
                        <a:spcBef>
                          <a:spcPts val="0"/>
                        </a:spcBef>
                        <a:spcAft>
                          <a:spcPts val="0"/>
                        </a:spcAft>
                        <a:buClr>
                          <a:schemeClr val="dk1"/>
                        </a:buClr>
                        <a:buSzPts val="2000"/>
                        <a:buFont typeface="Century Schoolbook"/>
                        <a:buNone/>
                      </a:pPr>
                      <a:r>
                        <a:rPr b="0" i="1" lang="en-US" sz="2000" u="none" cap="none" strike="noStrike">
                          <a:solidFill>
                            <a:schemeClr val="dk1"/>
                          </a:solidFill>
                          <a:latin typeface="Century Schoolbook"/>
                          <a:ea typeface="Century Schoolbook"/>
                          <a:cs typeface="Century Schoolbook"/>
                          <a:sym typeface="Century Schoolbook"/>
                        </a:rPr>
                        <a:t>Follow the laws of the country in which you live.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4EBF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Century Schoolbook"/>
              <a:buNone/>
            </a:pPr>
            <a:r>
              <a:rPr b="0" i="0" lang="en-US" sz="3600" u="none">
                <a:solidFill>
                  <a:schemeClr val="dk2"/>
                </a:solidFill>
                <a:latin typeface="Century Schoolbook"/>
                <a:ea typeface="Century Schoolbook"/>
                <a:cs typeface="Century Schoolbook"/>
                <a:sym typeface="Century Schoolbook"/>
              </a:rPr>
              <a:t>ETHICS IN ENGINEERING</a:t>
            </a:r>
            <a:endParaRPr/>
          </a:p>
        </p:txBody>
      </p:sp>
      <p:sp>
        <p:nvSpPr>
          <p:cNvPr id="379" name="Google Shape;379;p4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There are many fields of engineering, such as</a:t>
            </a:r>
            <a:endParaRPr/>
          </a:p>
          <a:p>
            <a:pPr indent="-273049"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Civil</a:t>
            </a:r>
            <a:endParaRPr/>
          </a:p>
          <a:p>
            <a:pPr indent="-273049"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Mechanical</a:t>
            </a:r>
            <a:endParaRPr/>
          </a:p>
          <a:p>
            <a:pPr indent="-273049"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Electrical</a:t>
            </a:r>
            <a:endParaRPr/>
          </a:p>
          <a:p>
            <a:pPr indent="-273049"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Software</a:t>
            </a:r>
            <a:endParaRPr/>
          </a:p>
          <a:p>
            <a:pPr indent="-273049" lvl="1" marL="639762" marR="0" rtl="0" algn="l">
              <a:lnSpc>
                <a:spcPct val="9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Industrial</a:t>
            </a:r>
            <a:endParaRPr/>
          </a:p>
          <a:p>
            <a:pPr indent="-151129" lvl="1" marL="639762" marR="0" rtl="0" algn="l">
              <a:lnSpc>
                <a:spcPct val="90000"/>
              </a:lnSpc>
              <a:spcBef>
                <a:spcPts val="480"/>
              </a:spcBef>
              <a:spcAft>
                <a:spcPts val="0"/>
              </a:spcAft>
              <a:buClr>
                <a:schemeClr val="accent1"/>
              </a:buClr>
              <a:buSzPts val="192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However, there are many ethical issues that arise across all of these fields of engineering.</a:t>
            </a:r>
            <a:endParaRPr/>
          </a:p>
          <a:p>
            <a:pPr indent="-273050" lvl="0" marL="273050" marR="0" rtl="0" algn="l">
              <a:lnSpc>
                <a:spcPct val="9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a:t>
            </a:r>
            <a:endParaRPr/>
          </a:p>
          <a:p>
            <a:pPr indent="-273050" lvl="0" marL="273050" marR="0" rtl="0" algn="l">
              <a:lnSpc>
                <a:spcPct val="90000"/>
              </a:lnSpc>
              <a:spcBef>
                <a:spcPts val="600"/>
              </a:spcBef>
              <a:spcAft>
                <a:spcPts val="0"/>
              </a:spcAft>
              <a:buClr>
                <a:schemeClr val="accent1"/>
              </a:buClr>
              <a:buSzPts val="1680"/>
              <a:buFont typeface="Noto Sans Symbols"/>
              <a:buChar char="🞆"/>
            </a:pPr>
            <a:r>
              <a:rPr b="1" i="0" lang="en-US" sz="2400" u="none">
                <a:solidFill>
                  <a:schemeClr val="dk1"/>
                </a:solidFill>
                <a:latin typeface="Century Schoolbook"/>
                <a:ea typeface="Century Schoolbook"/>
                <a:cs typeface="Century Schoolbook"/>
                <a:sym typeface="Century Schoolbook"/>
              </a:rPr>
              <a:t>The </a:t>
            </a:r>
            <a:r>
              <a:rPr b="1" i="0" lang="en-US" sz="2400" u="none">
                <a:solidFill>
                  <a:srgbClr val="C58D01"/>
                </a:solidFill>
                <a:latin typeface="Century Schoolbook"/>
                <a:ea typeface="Century Schoolbook"/>
                <a:cs typeface="Century Schoolbook"/>
                <a:sym typeface="Century Schoolbook"/>
              </a:rPr>
              <a:t>code of ethics for engineers </a:t>
            </a:r>
            <a:r>
              <a:rPr b="1" i="0" lang="en-US" sz="2400" u="none">
                <a:solidFill>
                  <a:schemeClr val="dk1"/>
                </a:solidFill>
                <a:latin typeface="Century Schoolbook"/>
                <a:ea typeface="Century Schoolbook"/>
                <a:cs typeface="Century Schoolbook"/>
                <a:sym typeface="Century Schoolbook"/>
              </a:rPr>
              <a:t>pertains to engineers of all kinds.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4316412" y="831850"/>
            <a:ext cx="3608387" cy="585787"/>
          </a:xfrm>
          <a:prstGeom prst="rect">
            <a:avLst/>
          </a:prstGeom>
          <a:solidFill>
            <a:schemeClr val="lt2"/>
          </a:solid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CLICKER QUESTION</a:t>
            </a:r>
            <a:endParaRPr/>
          </a:p>
        </p:txBody>
      </p:sp>
      <p:sp>
        <p:nvSpPr>
          <p:cNvPr id="385" name="Google Shape;385;p47"/>
          <p:cNvSpPr txBox="1"/>
          <p:nvPr>
            <p:ph idx="1" type="body"/>
          </p:nvPr>
        </p:nvSpPr>
        <p:spPr>
          <a:xfrm>
            <a:off x="311150" y="1581150"/>
            <a:ext cx="8120062" cy="489267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820"/>
              <a:buFont typeface="Noto Sans Symbols"/>
              <a:buNone/>
            </a:pPr>
            <a:r>
              <a:rPr b="0" i="0" lang="en-US" sz="2600" u="none">
                <a:solidFill>
                  <a:schemeClr val="dk1"/>
                </a:solidFill>
                <a:latin typeface="Century Schoolbook"/>
                <a:ea typeface="Century Schoolbook"/>
                <a:cs typeface="Century Schoolbook"/>
                <a:sym typeface="Century Schoolbook"/>
              </a:rPr>
              <a:t>Engineers should follow their professional code of ethics because:</a:t>
            </a:r>
            <a:endParaRPr/>
          </a:p>
          <a:p>
            <a:pPr indent="-273050" lvl="0" marL="273050" marR="0" rtl="0" algn="l">
              <a:lnSpc>
                <a:spcPct val="100000"/>
              </a:lnSpc>
              <a:spcBef>
                <a:spcPts val="600"/>
              </a:spcBef>
              <a:spcAft>
                <a:spcPts val="0"/>
              </a:spcAft>
              <a:buClr>
                <a:schemeClr val="accent1"/>
              </a:buClr>
              <a:buSzPts val="2340"/>
              <a:buFont typeface="Century Schoolbook"/>
              <a:buAutoNum type="alphaUcPeriod"/>
            </a:pPr>
            <a:r>
              <a:rPr b="0" i="0" lang="en-US" sz="2600" u="none">
                <a:solidFill>
                  <a:schemeClr val="dk1"/>
                </a:solidFill>
                <a:latin typeface="Century Schoolbook"/>
                <a:ea typeface="Century Schoolbook"/>
                <a:cs typeface="Century Schoolbook"/>
                <a:sym typeface="Century Schoolbook"/>
              </a:rPr>
              <a:t>The public will trust engineers more if they know engineers have a code of ethics.</a:t>
            </a:r>
            <a:endParaRPr/>
          </a:p>
          <a:p>
            <a:pPr indent="-273050" lvl="0" marL="273050" marR="0" rtl="0" algn="l">
              <a:lnSpc>
                <a:spcPct val="100000"/>
              </a:lnSpc>
              <a:spcBef>
                <a:spcPts val="600"/>
              </a:spcBef>
              <a:spcAft>
                <a:spcPts val="0"/>
              </a:spcAft>
              <a:buClr>
                <a:schemeClr val="accent1"/>
              </a:buClr>
              <a:buSzPts val="2340"/>
              <a:buFont typeface="Century Schoolbook"/>
              <a:buAutoNum type="alphaUcPeriod"/>
            </a:pPr>
            <a:r>
              <a:rPr b="0" i="0" lang="en-US" sz="2600" u="none">
                <a:solidFill>
                  <a:schemeClr val="dk1"/>
                </a:solidFill>
                <a:latin typeface="Century Schoolbook"/>
                <a:ea typeface="Century Schoolbook"/>
                <a:cs typeface="Century Schoolbook"/>
                <a:sym typeface="Century Schoolbook"/>
              </a:rPr>
              <a:t>It helps them avoid legal problems, such as getting sued.</a:t>
            </a:r>
            <a:endParaRPr/>
          </a:p>
          <a:p>
            <a:pPr indent="-273050" lvl="0" marL="273050" marR="0" rtl="0" algn="l">
              <a:lnSpc>
                <a:spcPct val="100000"/>
              </a:lnSpc>
              <a:spcBef>
                <a:spcPts val="600"/>
              </a:spcBef>
              <a:spcAft>
                <a:spcPts val="0"/>
              </a:spcAft>
              <a:buClr>
                <a:schemeClr val="accent1"/>
              </a:buClr>
              <a:buSzPts val="2340"/>
              <a:buFont typeface="Century Schoolbook"/>
              <a:buAutoNum type="alphaUcPeriod"/>
            </a:pPr>
            <a:r>
              <a:rPr b="0" i="0" lang="en-US" sz="2600" u="none">
                <a:solidFill>
                  <a:schemeClr val="dk1"/>
                </a:solidFill>
                <a:latin typeface="Century Schoolbook"/>
                <a:ea typeface="Century Schoolbook"/>
                <a:cs typeface="Century Schoolbook"/>
                <a:sym typeface="Century Schoolbook"/>
              </a:rPr>
              <a:t>It provides a clear definition of what the public has a right to expect from responsible engineers.</a:t>
            </a:r>
            <a:endParaRPr/>
          </a:p>
          <a:p>
            <a:pPr indent="-273050" lvl="0" marL="273050" marR="0" rtl="0" algn="l">
              <a:lnSpc>
                <a:spcPct val="100000"/>
              </a:lnSpc>
              <a:spcBef>
                <a:spcPts val="600"/>
              </a:spcBef>
              <a:spcAft>
                <a:spcPts val="0"/>
              </a:spcAft>
              <a:buClr>
                <a:schemeClr val="accent1"/>
              </a:buClr>
              <a:buSzPts val="2340"/>
              <a:buFont typeface="Century Schoolbook"/>
              <a:buAutoNum type="alphaUcPeriod"/>
            </a:pPr>
            <a:r>
              <a:rPr b="0" i="0" lang="en-US" sz="2600" u="none">
                <a:solidFill>
                  <a:schemeClr val="dk1"/>
                </a:solidFill>
                <a:latin typeface="Century Schoolbook"/>
                <a:ea typeface="Century Schoolbook"/>
                <a:cs typeface="Century Schoolbook"/>
                <a:sym typeface="Century Schoolbook"/>
              </a:rPr>
              <a:t>It raises the image of the profession and hence gets engineers more pay.</a:t>
            </a:r>
            <a:endParaRPr/>
          </a:p>
          <a:p>
            <a:pPr indent="-157480" lvl="0" marL="273050" marR="0" rtl="0" algn="l">
              <a:spcBef>
                <a:spcPts val="600"/>
              </a:spcBef>
              <a:spcAft>
                <a:spcPts val="0"/>
              </a:spcAft>
              <a:buClr>
                <a:schemeClr val="accent1"/>
              </a:buClr>
              <a:buSzPts val="1820"/>
              <a:buFont typeface="Noto Sans Symbols"/>
              <a:buNone/>
            </a:pPr>
            <a:r>
              <a:t/>
            </a:r>
            <a:endParaRPr b="0" i="0" sz="26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idx="1" type="body"/>
          </p:nvPr>
        </p:nvSpPr>
        <p:spPr>
          <a:xfrm>
            <a:off x="1517650" y="1600200"/>
            <a:ext cx="6407150" cy="4873625"/>
          </a:xfrm>
          <a:prstGeom prst="rect">
            <a:avLst/>
          </a:prstGeom>
          <a:noFill/>
          <a:ln>
            <a:noFill/>
          </a:ln>
        </p:spPr>
        <p:txBody>
          <a:bodyPr anchorCtr="0" anchor="t" bIns="45700" lIns="91425" spcFirstLastPara="1" rIns="91425" wrap="square" tIns="45700">
            <a:normAutofit/>
          </a:bodyPr>
          <a:lstStyle/>
          <a:p>
            <a:pPr indent="-130810" lvl="0" marL="273050" marR="0" rtl="0" algn="l">
              <a:lnSpc>
                <a:spcPct val="100000"/>
              </a:lnSpc>
              <a:spcBef>
                <a:spcPts val="0"/>
              </a:spcBef>
              <a:spcAft>
                <a:spcPts val="0"/>
              </a:spcAft>
              <a:buClr>
                <a:schemeClr val="accent1"/>
              </a:buClr>
              <a:buSzPts val="2240"/>
              <a:buFont typeface="Noto Sans Symbols"/>
              <a:buNone/>
            </a:pPr>
            <a:r>
              <a:t/>
            </a:r>
            <a:endParaRPr b="0" i="0" sz="3200" u="none" cap="none" strike="noStrike">
              <a:solidFill>
                <a:schemeClr val="dk1"/>
              </a:solidFill>
              <a:latin typeface="Century Schoolbook"/>
              <a:ea typeface="Century Schoolbook"/>
              <a:cs typeface="Century Schoolbook"/>
              <a:sym typeface="Century Schoolbook"/>
            </a:endParaRPr>
          </a:p>
          <a:p>
            <a:pPr indent="-130810" lvl="0" marL="273050" marR="0" rtl="0" algn="l">
              <a:lnSpc>
                <a:spcPct val="100000"/>
              </a:lnSpc>
              <a:spcBef>
                <a:spcPts val="600"/>
              </a:spcBef>
              <a:spcAft>
                <a:spcPts val="0"/>
              </a:spcAft>
              <a:buClr>
                <a:schemeClr val="accent1"/>
              </a:buClr>
              <a:buSzPts val="2240"/>
              <a:buFont typeface="Noto Sans Symbols"/>
              <a:buNone/>
            </a:pPr>
            <a:r>
              <a:t/>
            </a:r>
            <a:endParaRPr b="0" i="0" sz="3200" u="none" cap="none" strike="noStrike">
              <a:solidFill>
                <a:schemeClr val="dk1"/>
              </a:solidFill>
              <a:latin typeface="Century Schoolbook"/>
              <a:ea typeface="Century Schoolbook"/>
              <a:cs typeface="Century Schoolbook"/>
              <a:sym typeface="Century Schoolbook"/>
            </a:endParaRPr>
          </a:p>
          <a:p>
            <a:pPr indent="-130810" lvl="0" marL="273050" marR="0" rtl="0" algn="l">
              <a:lnSpc>
                <a:spcPct val="100000"/>
              </a:lnSpc>
              <a:spcBef>
                <a:spcPts val="600"/>
              </a:spcBef>
              <a:spcAft>
                <a:spcPts val="0"/>
              </a:spcAft>
              <a:buClr>
                <a:schemeClr val="accent1"/>
              </a:buClr>
              <a:buSzPts val="2240"/>
              <a:buFont typeface="Noto Sans Symbols"/>
              <a:buNone/>
            </a:pPr>
            <a:r>
              <a:t/>
            </a:r>
            <a:endParaRPr b="0" i="0" sz="3200" u="none" cap="none" strike="noStrik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cap="none" strike="noStrike">
                <a:solidFill>
                  <a:schemeClr val="dk1"/>
                </a:solidFill>
                <a:latin typeface="Century Schoolbook"/>
                <a:ea typeface="Century Schoolbook"/>
                <a:cs typeface="Century Schoolbook"/>
                <a:sym typeface="Century Schoolbook"/>
              </a:rPr>
              <a:t>System of moral principles </a:t>
            </a:r>
            <a:endParaRPr/>
          </a:p>
          <a:p>
            <a:pPr indent="-273049" lvl="1" marL="639762" marR="0" rtl="0" algn="l">
              <a:lnSpc>
                <a:spcPct val="100000"/>
              </a:lnSpc>
              <a:spcBef>
                <a:spcPts val="580"/>
              </a:spcBef>
              <a:spcAft>
                <a:spcPts val="0"/>
              </a:spcAft>
              <a:buClr>
                <a:schemeClr val="accent1"/>
              </a:buClr>
              <a:buSzPts val="2320"/>
              <a:buFont typeface="Noto Sans Symbols"/>
              <a:buChar char="⚫"/>
            </a:pPr>
            <a:r>
              <a:rPr b="0" i="0" lang="en-US" sz="2900" u="none" cap="none" strike="noStrike">
                <a:solidFill>
                  <a:srgbClr val="2A6D7D"/>
                </a:solidFill>
                <a:latin typeface="Century Schoolbook"/>
                <a:ea typeface="Century Schoolbook"/>
                <a:cs typeface="Century Schoolbook"/>
                <a:sym typeface="Century Schoolbook"/>
              </a:rPr>
              <a:t>Principles of right and wrong</a:t>
            </a:r>
            <a:endParaRPr b="0" i="0" sz="3200" u="none" cap="none" strike="noStrik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cap="none" strike="noStrike">
                <a:solidFill>
                  <a:schemeClr val="dk1"/>
                </a:solidFill>
                <a:latin typeface="Century Schoolbook"/>
                <a:ea typeface="Century Schoolbook"/>
                <a:cs typeface="Century Schoolbook"/>
                <a:sym typeface="Century Schoolbook"/>
              </a:rPr>
              <a:t>Principles of conduct governing behavior of an individual or a group</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pic>
        <p:nvPicPr>
          <p:cNvPr descr="http://www.yourdictionary.com/images/articles/lg/779.Ethics.jpg" id="204" name="Google Shape;204;p21"/>
          <p:cNvPicPr preferRelativeResize="0"/>
          <p:nvPr/>
        </p:nvPicPr>
        <p:blipFill rotWithShape="1">
          <a:blip r:embed="rId3">
            <a:alphaModFix/>
          </a:blip>
          <a:srcRect b="0" l="0" r="0" t="0"/>
          <a:stretch/>
        </p:blipFill>
        <p:spPr>
          <a:xfrm>
            <a:off x="2524125" y="695325"/>
            <a:ext cx="3590925" cy="2381250"/>
          </a:xfrm>
          <a:prstGeom prst="rect">
            <a:avLst/>
          </a:prstGeom>
          <a:noFill/>
          <a:ln>
            <a:noFill/>
          </a:ln>
        </p:spPr>
      </p:pic>
      <p:sp>
        <p:nvSpPr>
          <p:cNvPr id="205" name="Google Shape;205;p21"/>
          <p:cNvSpPr txBox="1"/>
          <p:nvPr/>
        </p:nvSpPr>
        <p:spPr>
          <a:xfrm>
            <a:off x="5186362" y="6597650"/>
            <a:ext cx="3554412"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http://</a:t>
            </a:r>
            <a:r>
              <a:rPr b="0" i="0" lang="en-US" sz="900" u="none">
                <a:solidFill>
                  <a:schemeClr val="dk1"/>
                </a:solidFill>
                <a:latin typeface="Arial"/>
                <a:ea typeface="Arial"/>
                <a:cs typeface="Arial"/>
                <a:sym typeface="Arial"/>
              </a:rPr>
              <a:t>www.yourdictionary.com/library/reference/define-ethics.html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THE ENGINEERING CODE OF ETHICS</a:t>
            </a:r>
            <a:endParaRPr/>
          </a:p>
        </p:txBody>
      </p:sp>
      <p:sp>
        <p:nvSpPr>
          <p:cNvPr id="391" name="Google Shape;391;p4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The Engineering Code of Ethics has three components:</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1" i="0" lang="en-US" sz="2400" u="none">
                <a:solidFill>
                  <a:schemeClr val="dk1"/>
                </a:solidFill>
                <a:latin typeface="Century Schoolbook"/>
                <a:ea typeface="Century Schoolbook"/>
                <a:cs typeface="Century Schoolbook"/>
                <a:sym typeface="Century Schoolbook"/>
              </a:rPr>
              <a:t>The Fundamental Canons: </a:t>
            </a:r>
            <a:r>
              <a:rPr b="0" i="0" lang="en-US" sz="2400" u="none">
                <a:solidFill>
                  <a:schemeClr val="dk1"/>
                </a:solidFill>
                <a:latin typeface="Century Schoolbook"/>
                <a:ea typeface="Century Schoolbook"/>
                <a:cs typeface="Century Schoolbook"/>
                <a:sym typeface="Century Schoolbook"/>
              </a:rPr>
              <a:t>which articulate the basic components of ethical engineering.</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1" i="0" lang="en-US" sz="2400" u="none">
                <a:solidFill>
                  <a:schemeClr val="dk1"/>
                </a:solidFill>
                <a:latin typeface="Century Schoolbook"/>
                <a:ea typeface="Century Schoolbook"/>
                <a:cs typeface="Century Schoolbook"/>
                <a:sym typeface="Century Schoolbook"/>
              </a:rPr>
              <a:t>The Rules of Practice: </a:t>
            </a:r>
            <a:r>
              <a:rPr b="0" i="0" lang="en-US" sz="2400" u="none">
                <a:solidFill>
                  <a:schemeClr val="dk1"/>
                </a:solidFill>
                <a:latin typeface="Century Schoolbook"/>
                <a:ea typeface="Century Schoolbook"/>
                <a:cs typeface="Century Schoolbook"/>
                <a:sym typeface="Century Schoolbook"/>
              </a:rPr>
              <a:t>which clarify and specify in detail the fundamental canons of ethics in engineering.</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1" i="0" lang="en-US" sz="2400" u="none">
                <a:solidFill>
                  <a:schemeClr val="dk1"/>
                </a:solidFill>
                <a:latin typeface="Century Schoolbook"/>
                <a:ea typeface="Century Schoolbook"/>
                <a:cs typeface="Century Schoolbook"/>
                <a:sym typeface="Century Schoolbook"/>
              </a:rPr>
              <a:t>Professional Obligations: </a:t>
            </a:r>
            <a:r>
              <a:rPr b="0" i="0" lang="en-US" sz="2400" u="none">
                <a:solidFill>
                  <a:schemeClr val="dk1"/>
                </a:solidFill>
                <a:latin typeface="Century Schoolbook"/>
                <a:ea typeface="Century Schoolbook"/>
                <a:cs typeface="Century Schoolbook"/>
                <a:sym typeface="Century Schoolbook"/>
              </a:rPr>
              <a:t>which elaborate the obligations that engineers have.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457200" y="274637"/>
            <a:ext cx="8266112"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NSPE FUNDAMENTAL CANONS OF ETHICS</a:t>
            </a:r>
            <a:endParaRPr/>
          </a:p>
        </p:txBody>
      </p:sp>
      <p:sp>
        <p:nvSpPr>
          <p:cNvPr id="397" name="Google Shape;397;p4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680"/>
              <a:buFont typeface="Noto Sans Symbols"/>
              <a:buNone/>
            </a:pPr>
            <a:r>
              <a:rPr b="0" i="1" lang="en-US" sz="2400" u="none">
                <a:solidFill>
                  <a:schemeClr val="dk1"/>
                </a:solidFill>
                <a:latin typeface="Century Schoolbook"/>
                <a:ea typeface="Century Schoolbook"/>
                <a:cs typeface="Century Schoolbook"/>
                <a:sym typeface="Century Schoolbook"/>
              </a:rPr>
              <a:t>Engineers in the fulfillment of their professional duties shall:</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0070C0"/>
                </a:solidFill>
                <a:latin typeface="Century Schoolbook"/>
                <a:ea typeface="Century Schoolbook"/>
                <a:cs typeface="Century Schoolbook"/>
                <a:sym typeface="Century Schoolbook"/>
              </a:rPr>
              <a:t>Hold paramount the safety, health, and welfare of the public. </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C58D01"/>
                </a:solidFill>
                <a:latin typeface="Century Schoolbook"/>
                <a:ea typeface="Century Schoolbook"/>
                <a:cs typeface="Century Schoolbook"/>
                <a:sym typeface="Century Schoolbook"/>
              </a:rPr>
              <a:t>Perform services only in areas of their competence.</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0070C0"/>
                </a:solidFill>
                <a:latin typeface="Century Schoolbook"/>
                <a:ea typeface="Century Schoolbook"/>
                <a:cs typeface="Century Schoolbook"/>
                <a:sym typeface="Century Schoolbook"/>
              </a:rPr>
              <a:t>Issue public statements only in an objective and truthful manner. </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C58D01"/>
                </a:solidFill>
                <a:latin typeface="Century Schoolbook"/>
                <a:ea typeface="Century Schoolbook"/>
                <a:cs typeface="Century Schoolbook"/>
                <a:sym typeface="Century Schoolbook"/>
              </a:rPr>
              <a:t>Act for each employer or client as faithful agents or trustees</a:t>
            </a:r>
            <a:r>
              <a:rPr b="0" i="0" lang="en-US" sz="2000" u="none">
                <a:solidFill>
                  <a:srgbClr val="008080"/>
                </a:solidFill>
                <a:latin typeface="Century Schoolbook"/>
                <a:ea typeface="Century Schoolbook"/>
                <a:cs typeface="Century Schoolbook"/>
                <a:sym typeface="Century Schoolbook"/>
              </a:rPr>
              <a:t>.</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0070C0"/>
                </a:solidFill>
                <a:latin typeface="Century Schoolbook"/>
                <a:ea typeface="Century Schoolbook"/>
                <a:cs typeface="Century Schoolbook"/>
                <a:sym typeface="Century Schoolbook"/>
              </a:rPr>
              <a:t>Avoid deceptive acts.</a:t>
            </a:r>
            <a:endParaRPr/>
          </a:p>
          <a:p>
            <a:pPr indent="-88900" lvl="0" marL="0" marR="0" rtl="0" algn="l">
              <a:lnSpc>
                <a:spcPct val="100000"/>
              </a:lnSpc>
              <a:spcBef>
                <a:spcPts val="600"/>
              </a:spcBef>
              <a:spcAft>
                <a:spcPts val="0"/>
              </a:spcAft>
              <a:buClr>
                <a:schemeClr val="accent1"/>
              </a:buClr>
              <a:buSzPts val="1400"/>
              <a:buFont typeface="Noto Sans Symbols"/>
              <a:buChar char="🞆"/>
            </a:pPr>
            <a:r>
              <a:rPr b="0" i="0" lang="en-US" sz="2000" u="none">
                <a:solidFill>
                  <a:srgbClr val="C58D01"/>
                </a:solidFill>
                <a:latin typeface="Century Schoolbook"/>
                <a:ea typeface="Century Schoolbook"/>
                <a:cs typeface="Century Schoolbook"/>
                <a:sym typeface="Century Schoolbook"/>
              </a:rPr>
              <a:t>Conduct themselves honorably, responsibly, ethically, and lawfully, so as to enhance the honor, reputation, and usefulness of the profession.</a:t>
            </a:r>
            <a:endParaRPr/>
          </a:p>
          <a:p>
            <a:pPr indent="0" lvl="0" marL="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1680"/>
              <a:buFont typeface="Noto Sans Symbols"/>
              <a:buNone/>
            </a:pPr>
            <a:r>
              <a:t/>
            </a:r>
            <a:endParaRPr b="0" i="1" sz="24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1680"/>
              <a:buFont typeface="Noto Sans Symbols"/>
              <a:buNone/>
            </a:pPr>
            <a:r>
              <a:t/>
            </a:r>
            <a:endParaRPr b="0" i="1" sz="24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1680"/>
              <a:buFont typeface="Noto Sans Symbols"/>
              <a:buNone/>
            </a:pPr>
            <a:r>
              <a:t/>
            </a:r>
            <a:endParaRPr b="0" i="1" sz="24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TRY IT YOURSELF</a:t>
            </a:r>
            <a:endParaRPr/>
          </a:p>
        </p:txBody>
      </p:sp>
      <p:sp>
        <p:nvSpPr>
          <p:cNvPr id="403" name="Google Shape;403;p5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You are supervising a product with specifications that only U.S.-made parts may be used.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Late in the project you discover a sub-contractor has supplied a part with foreign-made bolts.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They aren’t very noticeable and would function identically to U.S.-made bolts.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Your customer urgently needs the finished product.</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ctr">
              <a:lnSpc>
                <a:spcPct val="100000"/>
              </a:lnSpc>
              <a:spcBef>
                <a:spcPts val="600"/>
              </a:spcBef>
              <a:spcAft>
                <a:spcPts val="0"/>
              </a:spcAft>
              <a:buClr>
                <a:schemeClr val="accent1"/>
              </a:buClr>
              <a:buSzPts val="2240"/>
              <a:buFont typeface="Noto Sans Symbols"/>
              <a:buNone/>
            </a:pPr>
            <a:r>
              <a:rPr b="1" i="0" lang="en-US" sz="3200" u="none">
                <a:solidFill>
                  <a:srgbClr val="2A6D7D"/>
                </a:solidFill>
                <a:latin typeface="Century Schoolbook"/>
                <a:ea typeface="Century Schoolbook"/>
                <a:cs typeface="Century Schoolbook"/>
                <a:sym typeface="Century Schoolbook"/>
              </a:rPr>
              <a:t>What should you do?</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316412" y="831850"/>
            <a:ext cx="3608387" cy="585787"/>
          </a:xfrm>
          <a:prstGeom prst="rect">
            <a:avLst/>
          </a:prstGeom>
          <a:solidFill>
            <a:schemeClr val="lt2"/>
          </a:solid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CLICKER QUESTION</a:t>
            </a:r>
            <a:endParaRPr/>
          </a:p>
        </p:txBody>
      </p:sp>
      <p:sp>
        <p:nvSpPr>
          <p:cNvPr id="409" name="Google Shape;409;p51"/>
          <p:cNvSpPr txBox="1"/>
          <p:nvPr>
            <p:ph idx="1" type="body"/>
          </p:nvPr>
        </p:nvSpPr>
        <p:spPr>
          <a:xfrm>
            <a:off x="311150" y="1417637"/>
            <a:ext cx="8283575" cy="5056187"/>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820"/>
              <a:buFont typeface="Noto Sans Symbols"/>
              <a:buNone/>
            </a:pPr>
            <a:r>
              <a:rPr i="0" lang="en-US" sz="2600" u="none">
                <a:solidFill>
                  <a:schemeClr val="dk1"/>
                </a:solidFill>
              </a:rPr>
              <a:t>Should you:</a:t>
            </a:r>
            <a:endParaRPr/>
          </a:p>
          <a:p>
            <a:pPr indent="-273050" lvl="0" marL="273050" marR="0" rtl="0" algn="l">
              <a:lnSpc>
                <a:spcPct val="90000"/>
              </a:lnSpc>
              <a:spcBef>
                <a:spcPts val="1000"/>
              </a:spcBef>
              <a:spcAft>
                <a:spcPts val="0"/>
              </a:spcAft>
              <a:buClr>
                <a:schemeClr val="accent1"/>
              </a:buClr>
              <a:buSzPts val="2340"/>
              <a:buFont typeface="Century Schoolbook"/>
              <a:buAutoNum type="alphaUcPeriod"/>
            </a:pPr>
            <a:r>
              <a:rPr i="0" lang="en-US" sz="2600" u="none">
                <a:solidFill>
                  <a:schemeClr val="dk1"/>
                </a:solidFill>
              </a:rPr>
              <a:t>Say nothing and deliver the product with the foreign bolts because the customer won’t notice.</a:t>
            </a:r>
            <a:endParaRPr/>
          </a:p>
          <a:p>
            <a:pPr indent="-273050" lvl="0" marL="273050" marR="0" rtl="0" algn="l">
              <a:lnSpc>
                <a:spcPct val="90000"/>
              </a:lnSpc>
              <a:spcBef>
                <a:spcPts val="1000"/>
              </a:spcBef>
              <a:spcAft>
                <a:spcPts val="0"/>
              </a:spcAft>
              <a:buClr>
                <a:schemeClr val="accent1"/>
              </a:buClr>
              <a:buSzPts val="2340"/>
              <a:buFont typeface="Century Schoolbook"/>
              <a:buAutoNum type="alphaUcPeriod"/>
            </a:pPr>
            <a:r>
              <a:rPr i="0" lang="en-US" sz="2600" u="none">
                <a:solidFill>
                  <a:schemeClr val="dk1"/>
                </a:solidFill>
              </a:rPr>
              <a:t>Find some roughly equivalent violation of the contract/specs for which the customer is responsible and tell them you will ignore their violation if they ignore yours.</a:t>
            </a:r>
            <a:endParaRPr/>
          </a:p>
          <a:p>
            <a:pPr indent="-273050" lvl="0" marL="273050" marR="0" rtl="0" algn="l">
              <a:lnSpc>
                <a:spcPct val="90000"/>
              </a:lnSpc>
              <a:spcBef>
                <a:spcPts val="1000"/>
              </a:spcBef>
              <a:spcAft>
                <a:spcPts val="0"/>
              </a:spcAft>
              <a:buClr>
                <a:schemeClr val="accent1"/>
              </a:buClr>
              <a:buSzPts val="2340"/>
              <a:buFont typeface="Century Schoolbook"/>
              <a:buAutoNum type="alphaUcPeriod"/>
            </a:pPr>
            <a:r>
              <a:rPr i="0" lang="en-US" sz="2600" u="none">
                <a:solidFill>
                  <a:schemeClr val="dk1"/>
                </a:solidFill>
              </a:rPr>
              <a:t>Tell the customer about the problem, and let them decide what you should do next.</a:t>
            </a:r>
            <a:endParaRPr/>
          </a:p>
          <a:p>
            <a:pPr indent="-273050" lvl="0" marL="273050" marR="0" rtl="0" algn="l">
              <a:lnSpc>
                <a:spcPct val="90000"/>
              </a:lnSpc>
              <a:spcBef>
                <a:spcPts val="1000"/>
              </a:spcBef>
              <a:spcAft>
                <a:spcPts val="0"/>
              </a:spcAft>
              <a:buClr>
                <a:schemeClr val="accent1"/>
              </a:buClr>
              <a:buSzPts val="2340"/>
              <a:buFont typeface="Century Schoolbook"/>
              <a:buAutoNum type="alphaUcPeriod"/>
            </a:pPr>
            <a:r>
              <a:rPr i="0" lang="en-US" sz="2600" u="none">
                <a:solidFill>
                  <a:schemeClr val="dk1"/>
                </a:solidFill>
              </a:rPr>
              <a:t>Find loopholes in the original specifications so that your company hasn’t legally violated the specs.</a:t>
            </a:r>
            <a:endParaRPr/>
          </a:p>
          <a:p>
            <a:pPr indent="-157480" lvl="0" marL="273050" marR="0" rtl="0" algn="l">
              <a:spcBef>
                <a:spcPts val="600"/>
              </a:spcBef>
              <a:spcAft>
                <a:spcPts val="0"/>
              </a:spcAft>
              <a:buClr>
                <a:schemeClr val="accent1"/>
              </a:buClr>
              <a:buSzPts val="1820"/>
              <a:buFont typeface="Noto Sans Symbols"/>
              <a:buNone/>
            </a:pPr>
            <a:r>
              <a:t/>
            </a:r>
            <a:endParaRPr b="0" i="0" sz="2600" u="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t/>
            </a:r>
            <a:endParaRPr sz="3000" cap="small">
              <a:solidFill>
                <a:schemeClr val="dk2"/>
              </a:solidFill>
              <a:latin typeface="Century Schoolbook"/>
              <a:ea typeface="Century Schoolbook"/>
              <a:cs typeface="Century Schoolbook"/>
              <a:sym typeface="Century Schoolbook"/>
            </a:endParaRPr>
          </a:p>
        </p:txBody>
      </p:sp>
      <p:sp>
        <p:nvSpPr>
          <p:cNvPr id="415" name="Google Shape;415;p5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C (tell the customer) is the correct answer because it lets the customer decide what is in their best interest given new information.</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This may be tough, because your job may be on the line and your company’s reputation may be at stake.</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ctr">
              <a:lnSpc>
                <a:spcPct val="100000"/>
              </a:lnSpc>
              <a:spcBef>
                <a:spcPts val="600"/>
              </a:spcBef>
              <a:spcAft>
                <a:spcPts val="0"/>
              </a:spcAft>
              <a:buClr>
                <a:schemeClr val="accent1"/>
              </a:buClr>
              <a:buSzPts val="1680"/>
              <a:buFont typeface="Noto Sans Symbols"/>
              <a:buNone/>
            </a:pPr>
            <a:r>
              <a:rPr b="0" i="0" lang="en-US" sz="2400" u="none">
                <a:solidFill>
                  <a:srgbClr val="2A6D7D"/>
                </a:solidFill>
                <a:latin typeface="Century Schoolbook"/>
                <a:ea typeface="Century Schoolbook"/>
                <a:cs typeface="Century Schoolbook"/>
                <a:sym typeface="Century Schoolbook"/>
              </a:rPr>
              <a:t>Avoid deceptive acts </a:t>
            </a:r>
            <a:endParaRPr/>
          </a:p>
          <a:p>
            <a:pPr indent="-273050" lvl="0" marL="273050" marR="0" rtl="0" algn="ctr">
              <a:lnSpc>
                <a:spcPct val="100000"/>
              </a:lnSpc>
              <a:spcBef>
                <a:spcPts val="600"/>
              </a:spcBef>
              <a:spcAft>
                <a:spcPts val="0"/>
              </a:spcAft>
              <a:buClr>
                <a:schemeClr val="accent1"/>
              </a:buClr>
              <a:buSzPts val="1680"/>
              <a:buFont typeface="Noto Sans Symbols"/>
              <a:buNone/>
            </a:pPr>
            <a:r>
              <a:rPr b="0" i="0" lang="en-US" sz="2400" u="none">
                <a:solidFill>
                  <a:srgbClr val="2A6D7D"/>
                </a:solidFill>
                <a:latin typeface="Century Schoolbook"/>
                <a:ea typeface="Century Schoolbook"/>
                <a:cs typeface="Century Schoolbook"/>
                <a:sym typeface="Century Schoolbook"/>
              </a:rPr>
              <a:t>Act for each employer or client as faithful agents or trustees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IMPORTANT NOTES ABOUT THE CODE OF ETHICS</a:t>
            </a:r>
            <a:endParaRPr/>
          </a:p>
        </p:txBody>
      </p:sp>
      <p:sp>
        <p:nvSpPr>
          <p:cNvPr id="421" name="Google Shape;421;p53"/>
          <p:cNvSpPr txBox="1"/>
          <p:nvPr>
            <p:ph idx="1" type="body"/>
          </p:nvPr>
        </p:nvSpPr>
        <p:spPr>
          <a:xfrm>
            <a:off x="457200" y="1417637"/>
            <a:ext cx="7467600" cy="523875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It is not a legally binding document.</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It is not something that we want (or need) engineers to memorize.</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It is something we want engineers to understand and be able to live by as engineers. </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However, in the beginning knowing the code is a guide to understanding how to apply it.</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REVIEW THE LAROM CASE</a:t>
            </a:r>
            <a:endParaRPr/>
          </a:p>
        </p:txBody>
      </p:sp>
      <p:sp>
        <p:nvSpPr>
          <p:cNvPr id="427" name="Google Shape;427;p5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Hired at Larom because of the promising research with catalysts as a student at SJSU.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Supervisor, Alex Smith, announces that your unit must make a recommendation within next two days on which catalyst should be used in processing a major product.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The overwhelming consensus of the engineers in your unit, based on many years of experience, is that catalyst A is best for the job.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Your research provides preliminary evidence that catalyst B might be more reliable, more efficient, and considerably less costly.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ph type="title"/>
          </p:nvPr>
        </p:nvSpPr>
        <p:spPr>
          <a:xfrm>
            <a:off x="457200" y="274637"/>
            <a:ext cx="7467600" cy="6667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REVIEW THE LAROM CASE</a:t>
            </a:r>
            <a:endParaRPr/>
          </a:p>
        </p:txBody>
      </p:sp>
      <p:sp>
        <p:nvSpPr>
          <p:cNvPr id="433" name="Google Shape;433;p55"/>
          <p:cNvSpPr txBox="1"/>
          <p:nvPr>
            <p:ph idx="1" type="body"/>
          </p:nvPr>
        </p:nvSpPr>
        <p:spPr>
          <a:xfrm>
            <a:off x="457200" y="1050925"/>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You ask if the recommendation can be delayed a month to see if firmer evidence can be found.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Alex asks you to write up the report, leaving out the preliminary data about catalyst B.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He says, “we've already taken too much time on this project. … we have to be decisive--and we have to look decisive …Besides, we've had a lot of experience in this area."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You have no desire to challenge your colleagues. You don't necessarily disagree with them about which catalyst is best. BUT you wish you had been given more time to work on catalyst B and feel uncomfortable about leaving the preliminary data out of the report. </a:t>
            </a:r>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WHAT RECOMMENDATION DID YOU MAKE</a:t>
            </a:r>
            <a:endParaRPr/>
          </a:p>
        </p:txBody>
      </p:sp>
      <p:sp>
        <p:nvSpPr>
          <p:cNvPr id="439" name="Google Shape;439;p5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Discuss this with a group</a:t>
            </a:r>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Identify the issues</a:t>
            </a:r>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Compare courses of action</a:t>
            </a:r>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Identify best course of action</a:t>
            </a:r>
            <a:endParaRPr/>
          </a:p>
          <a:p>
            <a:pPr indent="-273050" lvl="0" marL="273050" marR="0" rtl="0" algn="l">
              <a:lnSpc>
                <a:spcPct val="100000"/>
              </a:lnSpc>
              <a:spcBef>
                <a:spcPts val="600"/>
              </a:spcBef>
              <a:spcAft>
                <a:spcPts val="0"/>
              </a:spcAft>
              <a:buClr>
                <a:schemeClr val="accent1"/>
              </a:buClr>
              <a:buSzPts val="2240"/>
              <a:buFont typeface="Noto Sans Symbols"/>
              <a:buChar char="🞆"/>
            </a:pPr>
            <a:r>
              <a:rPr b="0" i="0" lang="en-US" sz="3200" u="none">
                <a:solidFill>
                  <a:schemeClr val="dk1"/>
                </a:solidFill>
                <a:latin typeface="Century Schoolbook"/>
                <a:ea typeface="Century Schoolbook"/>
                <a:cs typeface="Century Schoolbook"/>
                <a:sym typeface="Century Schoolbook"/>
              </a:rPr>
              <a:t>One of you may be asked to report out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ETHICS TAKES PRACTICE</a:t>
            </a:r>
            <a:br>
              <a:rPr b="0" i="0" lang="en-US" sz="3000" u="none">
                <a:solidFill>
                  <a:schemeClr val="dk2"/>
                </a:solidFill>
                <a:latin typeface="Century Schoolbook"/>
                <a:ea typeface="Century Schoolbook"/>
                <a:cs typeface="Century Schoolbook"/>
                <a:sym typeface="Century Schoolbook"/>
              </a:rPr>
            </a:br>
            <a:r>
              <a:rPr b="0" i="0" lang="en-US" sz="3000" u="none">
                <a:solidFill>
                  <a:schemeClr val="dk2"/>
                </a:solidFill>
                <a:latin typeface="Century Schoolbook"/>
                <a:ea typeface="Century Schoolbook"/>
                <a:cs typeface="Century Schoolbook"/>
                <a:sym typeface="Century Schoolbook"/>
              </a:rPr>
              <a:t>KNOWLEDGE VS. BEHAVIOR</a:t>
            </a:r>
            <a:endParaRPr/>
          </a:p>
        </p:txBody>
      </p:sp>
      <p:sp>
        <p:nvSpPr>
          <p:cNvPr id="445" name="Google Shape;445;p5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Unlike robots, no one can just program you to be an ethical engineer that follows the codes.</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It is possible to know the codes of ethics for engineering (or being a student), yet fail to follow them.</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Ethical behavior is about practice and virtue. It is about going beyond the codes, and practicing behavior that leads to an ethical life.</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316412" y="831850"/>
            <a:ext cx="3608387" cy="585787"/>
          </a:xfrm>
          <a:prstGeom prst="rect">
            <a:avLst/>
          </a:prstGeom>
          <a:solidFill>
            <a:schemeClr val="lt2"/>
          </a:solid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CLICKER QUESTION</a:t>
            </a:r>
            <a:endParaRPr/>
          </a:p>
        </p:txBody>
      </p:sp>
      <p:sp>
        <p:nvSpPr>
          <p:cNvPr id="211" name="Google Shape;211;p22"/>
          <p:cNvSpPr txBox="1"/>
          <p:nvPr>
            <p:ph idx="1" type="body"/>
          </p:nvPr>
        </p:nvSpPr>
        <p:spPr>
          <a:xfrm>
            <a:off x="457200" y="2259012"/>
            <a:ext cx="8120062" cy="4214812"/>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1960"/>
              <a:buFont typeface="Noto Sans Symbols"/>
              <a:buNone/>
            </a:pPr>
            <a:r>
              <a:rPr b="0" i="0" lang="en-US" sz="2800" u="none">
                <a:solidFill>
                  <a:schemeClr val="dk1"/>
                </a:solidFill>
                <a:latin typeface="Century Schoolbook"/>
                <a:ea typeface="Century Schoolbook"/>
                <a:cs typeface="Century Schoolbook"/>
                <a:sym typeface="Century Schoolbook"/>
              </a:rPr>
              <a:t>A person’s behavior is always ethical when one:</a:t>
            </a:r>
            <a:endParaRPr/>
          </a:p>
          <a:p>
            <a:pPr indent="-273050" lvl="0" marL="273050" marR="0" rtl="0" algn="l">
              <a:lnSpc>
                <a:spcPct val="100000"/>
              </a:lnSpc>
              <a:spcBef>
                <a:spcPts val="600"/>
              </a:spcBef>
              <a:spcAft>
                <a:spcPts val="0"/>
              </a:spcAft>
              <a:buClr>
                <a:schemeClr val="accent1"/>
              </a:buClr>
              <a:buSzPts val="1960"/>
              <a:buFont typeface="Noto Sans Symbols"/>
              <a:buNone/>
            </a:pPr>
            <a:r>
              <a:t/>
            </a:r>
            <a:endParaRPr b="0" i="0" sz="28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520"/>
              <a:buFont typeface="Century Schoolbook"/>
              <a:buAutoNum type="alphaUcPeriod"/>
            </a:pPr>
            <a:r>
              <a:rPr b="0" i="0" lang="en-US" sz="2800" u="none">
                <a:solidFill>
                  <a:schemeClr val="dk1"/>
                </a:solidFill>
                <a:latin typeface="Century Schoolbook"/>
                <a:ea typeface="Century Schoolbook"/>
                <a:cs typeface="Century Schoolbook"/>
                <a:sym typeface="Century Schoolbook"/>
              </a:rPr>
              <a:t>Does what is best for oneself</a:t>
            </a:r>
            <a:endParaRPr/>
          </a:p>
          <a:p>
            <a:pPr indent="-273050" lvl="0" marL="273050" marR="0" rtl="0" algn="l">
              <a:lnSpc>
                <a:spcPct val="100000"/>
              </a:lnSpc>
              <a:spcBef>
                <a:spcPts val="600"/>
              </a:spcBef>
              <a:spcAft>
                <a:spcPts val="0"/>
              </a:spcAft>
              <a:buClr>
                <a:schemeClr val="accent1"/>
              </a:buClr>
              <a:buSzPts val="2520"/>
              <a:buFont typeface="Century Schoolbook"/>
              <a:buAutoNum type="alphaUcPeriod"/>
            </a:pPr>
            <a:r>
              <a:rPr b="0" i="0" lang="en-US" sz="2800" u="none">
                <a:solidFill>
                  <a:schemeClr val="dk1"/>
                </a:solidFill>
                <a:latin typeface="Century Schoolbook"/>
                <a:ea typeface="Century Schoolbook"/>
                <a:cs typeface="Century Schoolbook"/>
                <a:sym typeface="Century Schoolbook"/>
              </a:rPr>
              <a:t>Has good intentions, no matter how things turn out</a:t>
            </a:r>
            <a:endParaRPr/>
          </a:p>
          <a:p>
            <a:pPr indent="-273050" lvl="0" marL="273050" marR="0" rtl="0" algn="l">
              <a:lnSpc>
                <a:spcPct val="100000"/>
              </a:lnSpc>
              <a:spcBef>
                <a:spcPts val="600"/>
              </a:spcBef>
              <a:spcAft>
                <a:spcPts val="0"/>
              </a:spcAft>
              <a:buClr>
                <a:schemeClr val="accent1"/>
              </a:buClr>
              <a:buSzPts val="2520"/>
              <a:buFont typeface="Century Schoolbook"/>
              <a:buAutoNum type="alphaUcPeriod"/>
            </a:pPr>
            <a:r>
              <a:rPr b="0" i="0" lang="en-US" sz="2800" u="none">
                <a:solidFill>
                  <a:schemeClr val="dk1"/>
                </a:solidFill>
                <a:latin typeface="Century Schoolbook"/>
                <a:ea typeface="Century Schoolbook"/>
                <a:cs typeface="Century Schoolbook"/>
                <a:sym typeface="Century Schoolbook"/>
              </a:rPr>
              <a:t>Does what is best for everyone</a:t>
            </a:r>
            <a:endParaRPr/>
          </a:p>
          <a:p>
            <a:pPr indent="-273050" lvl="0" marL="273050" marR="0" rtl="0" algn="l">
              <a:lnSpc>
                <a:spcPct val="100000"/>
              </a:lnSpc>
              <a:spcBef>
                <a:spcPts val="600"/>
              </a:spcBef>
              <a:spcAft>
                <a:spcPts val="0"/>
              </a:spcAft>
              <a:buClr>
                <a:schemeClr val="accent1"/>
              </a:buClr>
              <a:buSzPts val="2520"/>
              <a:buFont typeface="Century Schoolbook"/>
              <a:buAutoNum type="alphaUcPeriod"/>
            </a:pPr>
            <a:r>
              <a:rPr b="0" i="0" lang="en-US" sz="2800" u="none">
                <a:solidFill>
                  <a:schemeClr val="dk1"/>
                </a:solidFill>
                <a:latin typeface="Century Schoolbook"/>
                <a:ea typeface="Century Schoolbook"/>
                <a:cs typeface="Century Schoolbook"/>
                <a:sym typeface="Century Schoolbook"/>
              </a:rPr>
              <a:t>Does what is legal</a:t>
            </a:r>
            <a:endParaRPr/>
          </a:p>
          <a:p>
            <a:pPr indent="-148590" lvl="0" marL="273050" marR="0" rtl="0" algn="l">
              <a:spcBef>
                <a:spcPts val="600"/>
              </a:spcBef>
              <a:spcAft>
                <a:spcPts val="0"/>
              </a:spcAft>
              <a:buClr>
                <a:schemeClr val="accent1"/>
              </a:buClr>
              <a:buSzPts val="1960"/>
              <a:buFont typeface="Noto Sans Symbols"/>
              <a:buNone/>
            </a:pPr>
            <a:r>
              <a:t/>
            </a:r>
            <a:endParaRPr b="0" i="0" sz="28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THE EXAMPLE OF INTEGRITY</a:t>
            </a:r>
            <a:endParaRPr/>
          </a:p>
        </p:txBody>
      </p:sp>
      <p:sp>
        <p:nvSpPr>
          <p:cNvPr id="451" name="Google Shape;451;p5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 building has structural integrity when it is designed in way such that it appropriately responds to the stresses and loads that it is designed to act under. </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Just as a building can have poor integrity or good integrity. A person can also.</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 person has integrity when she/he can follow the codes he/she is supposed to follow under the stresses and loads of his/her role.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4727575" y="887412"/>
            <a:ext cx="3197225" cy="530225"/>
          </a:xfrm>
          <a:prstGeom prst="rect">
            <a:avLst/>
          </a:prstGeom>
          <a:solidFill>
            <a:srgbClr val="DACCAB"/>
          </a:solid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2700"/>
              <a:buFont typeface="Century Schoolbook"/>
              <a:buNone/>
            </a:pPr>
            <a:r>
              <a:rPr b="0" i="0" lang="en-US" sz="2700" u="none">
                <a:solidFill>
                  <a:schemeClr val="dk2"/>
                </a:solidFill>
                <a:latin typeface="Century Schoolbook"/>
                <a:ea typeface="Century Schoolbook"/>
                <a:cs typeface="Century Schoolbook"/>
                <a:sym typeface="Century Schoolbook"/>
              </a:rPr>
              <a:t>CLICKER QUESTION</a:t>
            </a:r>
            <a:endParaRPr/>
          </a:p>
        </p:txBody>
      </p:sp>
      <p:sp>
        <p:nvSpPr>
          <p:cNvPr id="457" name="Google Shape;457;p5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1960"/>
              <a:buFont typeface="Noto Sans Symbols"/>
              <a:buNone/>
            </a:pPr>
            <a:r>
              <a:rPr b="0" i="0" lang="en-US" sz="2800" u="none">
                <a:solidFill>
                  <a:srgbClr val="2A6D7D"/>
                </a:solidFill>
                <a:latin typeface="Century Schoolbook"/>
                <a:ea typeface="Century Schoolbook"/>
                <a:cs typeface="Century Schoolbook"/>
                <a:sym typeface="Century Schoolbook"/>
              </a:rPr>
              <a:t>Which of the following ensure that behavior is ethical?</a:t>
            </a:r>
            <a:endParaRPr/>
          </a:p>
          <a:p>
            <a:pPr indent="-124460" lvl="0" marL="0" marR="0" rtl="0" algn="l">
              <a:lnSpc>
                <a:spcPct val="90000"/>
              </a:lnSpc>
              <a:spcBef>
                <a:spcPts val="600"/>
              </a:spcBef>
              <a:spcAft>
                <a:spcPts val="0"/>
              </a:spcAft>
              <a:buClr>
                <a:schemeClr val="accent1"/>
              </a:buClr>
              <a:buSzPts val="1960"/>
              <a:buFont typeface="Noto Sans Symbols"/>
              <a:buAutoNum type="romanUcPeriod"/>
            </a:pPr>
            <a:r>
              <a:rPr b="0" i="0" lang="en-US" sz="2800" u="none">
                <a:solidFill>
                  <a:srgbClr val="2A6D7D"/>
                </a:solidFill>
                <a:latin typeface="Century Schoolbook"/>
                <a:ea typeface="Century Schoolbook"/>
                <a:cs typeface="Century Schoolbook"/>
                <a:sym typeface="Century Schoolbook"/>
              </a:rPr>
              <a:t>Following the law</a:t>
            </a:r>
            <a:endParaRPr/>
          </a:p>
          <a:p>
            <a:pPr indent="-124460" lvl="0" marL="0" marR="0" rtl="0" algn="l">
              <a:lnSpc>
                <a:spcPct val="90000"/>
              </a:lnSpc>
              <a:spcBef>
                <a:spcPts val="600"/>
              </a:spcBef>
              <a:spcAft>
                <a:spcPts val="0"/>
              </a:spcAft>
              <a:buClr>
                <a:schemeClr val="accent1"/>
              </a:buClr>
              <a:buSzPts val="1960"/>
              <a:buFont typeface="Noto Sans Symbols"/>
              <a:buAutoNum type="romanUcPeriod"/>
            </a:pPr>
            <a:r>
              <a:rPr b="0" i="0" lang="en-US" sz="2800" u="none">
                <a:solidFill>
                  <a:srgbClr val="2A6D7D"/>
                </a:solidFill>
                <a:latin typeface="Century Schoolbook"/>
                <a:ea typeface="Century Schoolbook"/>
                <a:cs typeface="Century Schoolbook"/>
                <a:sym typeface="Century Schoolbook"/>
              </a:rPr>
              <a:t>Acting in the best interest of society</a:t>
            </a:r>
            <a:endParaRPr/>
          </a:p>
          <a:p>
            <a:pPr indent="-124460" lvl="0" marL="0" marR="0" rtl="0" algn="l">
              <a:lnSpc>
                <a:spcPct val="90000"/>
              </a:lnSpc>
              <a:spcBef>
                <a:spcPts val="600"/>
              </a:spcBef>
              <a:spcAft>
                <a:spcPts val="0"/>
              </a:spcAft>
              <a:buClr>
                <a:schemeClr val="accent1"/>
              </a:buClr>
              <a:buSzPts val="1960"/>
              <a:buFont typeface="Noto Sans Symbols"/>
              <a:buAutoNum type="romanUcPeriod"/>
            </a:pPr>
            <a:r>
              <a:rPr b="0" i="0" lang="en-US" sz="2800" u="none">
                <a:solidFill>
                  <a:srgbClr val="2A6D7D"/>
                </a:solidFill>
                <a:latin typeface="Century Schoolbook"/>
                <a:ea typeface="Century Schoolbook"/>
                <a:cs typeface="Century Schoolbook"/>
                <a:sym typeface="Century Schoolbook"/>
              </a:rPr>
              <a:t>Following non-legal standards for socially appropriate conduct</a:t>
            </a:r>
            <a:endParaRPr/>
          </a:p>
          <a:p>
            <a:pPr indent="0" lvl="0" marL="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37160" lvl="0" marL="0" marR="0" rtl="0" algn="l">
              <a:lnSpc>
                <a:spcPct val="90000"/>
              </a:lnSpc>
              <a:spcBef>
                <a:spcPts val="600"/>
              </a:spcBef>
              <a:spcAft>
                <a:spcPts val="0"/>
              </a:spcAft>
              <a:buClr>
                <a:schemeClr val="dk1"/>
              </a:buClr>
              <a:buSzPts val="2160"/>
              <a:buFont typeface="Noto Sans Symbols"/>
              <a:buAutoNum type="alphaUcPeriod"/>
            </a:pPr>
            <a:r>
              <a:rPr b="0" i="0" lang="en-US" sz="2400" u="none">
                <a:solidFill>
                  <a:schemeClr val="dk1"/>
                </a:solidFill>
                <a:latin typeface="Century Schoolbook"/>
                <a:ea typeface="Century Schoolbook"/>
                <a:cs typeface="Century Schoolbook"/>
                <a:sym typeface="Century Schoolbook"/>
              </a:rPr>
              <a:t>All of the above</a:t>
            </a:r>
            <a:endParaRPr/>
          </a:p>
          <a:p>
            <a:pPr indent="-137160" lvl="0" marL="0" marR="0" rtl="0" algn="l">
              <a:lnSpc>
                <a:spcPct val="90000"/>
              </a:lnSpc>
              <a:spcBef>
                <a:spcPts val="600"/>
              </a:spcBef>
              <a:spcAft>
                <a:spcPts val="0"/>
              </a:spcAft>
              <a:buClr>
                <a:schemeClr val="dk1"/>
              </a:buClr>
              <a:buSzPts val="2160"/>
              <a:buFont typeface="Noto Sans Symbols"/>
              <a:buAutoNum type="alphaUcPeriod"/>
            </a:pPr>
            <a:r>
              <a:rPr b="0" i="0" lang="en-US" sz="2400" u="none">
                <a:solidFill>
                  <a:schemeClr val="dk1"/>
                </a:solidFill>
                <a:latin typeface="Century Schoolbook"/>
                <a:ea typeface="Century Schoolbook"/>
                <a:cs typeface="Century Schoolbook"/>
                <a:sym typeface="Century Schoolbook"/>
              </a:rPr>
              <a:t>II and III only</a:t>
            </a:r>
            <a:endParaRPr/>
          </a:p>
          <a:p>
            <a:pPr indent="-137160" lvl="0" marL="0" marR="0" rtl="0" algn="l">
              <a:lnSpc>
                <a:spcPct val="90000"/>
              </a:lnSpc>
              <a:spcBef>
                <a:spcPts val="600"/>
              </a:spcBef>
              <a:spcAft>
                <a:spcPts val="0"/>
              </a:spcAft>
              <a:buClr>
                <a:schemeClr val="dk1"/>
              </a:buClr>
              <a:buSzPts val="2160"/>
              <a:buFont typeface="Noto Sans Symbols"/>
              <a:buAutoNum type="alphaUcPeriod"/>
            </a:pPr>
            <a:r>
              <a:rPr b="0" i="0" lang="en-US" sz="2400" u="none">
                <a:solidFill>
                  <a:schemeClr val="dk1"/>
                </a:solidFill>
                <a:latin typeface="Century Schoolbook"/>
                <a:ea typeface="Century Schoolbook"/>
                <a:cs typeface="Century Schoolbook"/>
                <a:sym typeface="Century Schoolbook"/>
              </a:rPr>
              <a:t>None of the above</a:t>
            </a:r>
            <a:endParaRPr/>
          </a:p>
          <a:p>
            <a:pPr indent="-137160" lvl="0" marL="0" marR="0" rtl="0" algn="l">
              <a:lnSpc>
                <a:spcPct val="90000"/>
              </a:lnSpc>
              <a:spcBef>
                <a:spcPts val="600"/>
              </a:spcBef>
              <a:spcAft>
                <a:spcPts val="0"/>
              </a:spcAft>
              <a:buClr>
                <a:schemeClr val="dk1"/>
              </a:buClr>
              <a:buSzPts val="2160"/>
              <a:buFont typeface="Noto Sans Symbols"/>
              <a:buAutoNum type="alphaUcPeriod"/>
            </a:pPr>
            <a:r>
              <a:rPr b="0" i="0" lang="en-US" sz="2400" u="none">
                <a:solidFill>
                  <a:schemeClr val="dk1"/>
                </a:solidFill>
                <a:latin typeface="Century Schoolbook"/>
                <a:ea typeface="Century Schoolbook"/>
                <a:cs typeface="Century Schoolbook"/>
                <a:sym typeface="Century Schoolbook"/>
              </a:rPr>
              <a:t>I only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LAW VS. MORALITY: </a:t>
            </a:r>
            <a:br>
              <a:rPr b="0" i="0" lang="en-US" sz="3000" u="none">
                <a:solidFill>
                  <a:schemeClr val="dk2"/>
                </a:solidFill>
                <a:latin typeface="Century Schoolbook"/>
                <a:ea typeface="Century Schoolbook"/>
                <a:cs typeface="Century Schoolbook"/>
                <a:sym typeface="Century Schoolbook"/>
              </a:rPr>
            </a:br>
            <a:r>
              <a:rPr b="0" i="0" lang="en-US" sz="3000" u="none">
                <a:solidFill>
                  <a:schemeClr val="dk2"/>
                </a:solidFill>
                <a:latin typeface="Century Schoolbook"/>
                <a:ea typeface="Century Schoolbook"/>
                <a:cs typeface="Century Schoolbook"/>
                <a:sym typeface="Century Schoolbook"/>
              </a:rPr>
              <a:t>DON’T CONFUSE THE TWO</a:t>
            </a:r>
            <a:endParaRPr/>
          </a:p>
        </p:txBody>
      </p:sp>
      <p:graphicFrame>
        <p:nvGraphicFramePr>
          <p:cNvPr id="463" name="Google Shape;463;p60"/>
          <p:cNvGraphicFramePr/>
          <p:nvPr/>
        </p:nvGraphicFramePr>
        <p:xfrm>
          <a:off x="744537" y="2082800"/>
          <a:ext cx="3000000" cy="3000000"/>
        </p:xfrm>
        <a:graphic>
          <a:graphicData uri="http://schemas.openxmlformats.org/drawingml/2006/table">
            <a:tbl>
              <a:tblPr>
                <a:noFill/>
                <a:tableStyleId>{7847156A-7322-41D1-9D58-9D709EDE3994}</a:tableStyleId>
              </a:tblPr>
              <a:tblGrid>
                <a:gridCol w="3730625"/>
                <a:gridCol w="3736975"/>
              </a:tblGrid>
              <a:tr h="1189025">
                <a:tc>
                  <a:txBody>
                    <a:bodyPr/>
                    <a:lstStyle/>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Legal</a:t>
                      </a:r>
                      <a:endParaRPr/>
                    </a:p>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&amp;</a:t>
                      </a:r>
                      <a:endParaRPr/>
                    </a:p>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Moral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Legal</a:t>
                      </a:r>
                      <a:endParaRPr/>
                    </a:p>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&amp;</a:t>
                      </a:r>
                      <a:endParaRPr/>
                    </a:p>
                    <a:p>
                      <a:pPr indent="0" lvl="0" marL="0" marR="0" rtl="0" algn="ctr">
                        <a:lnSpc>
                          <a:spcPct val="100000"/>
                        </a:lnSpc>
                        <a:spcBef>
                          <a:spcPts val="0"/>
                        </a:spcBef>
                        <a:spcAft>
                          <a:spcPts val="0"/>
                        </a:spcAft>
                        <a:buClr>
                          <a:srgbClr val="FFFFFF"/>
                        </a:buClr>
                        <a:buSzPts val="2400"/>
                        <a:buFont typeface="Century Schoolbook"/>
                        <a:buNone/>
                      </a:pPr>
                      <a:r>
                        <a:rPr b="1" i="0" lang="en-US" sz="2400" u="none" cap="none" strike="noStrike">
                          <a:solidFill>
                            <a:srgbClr val="FFFFFF"/>
                          </a:solidFill>
                          <a:latin typeface="Century Schoolbook"/>
                          <a:ea typeface="Century Schoolbook"/>
                          <a:cs typeface="Century Schoolbook"/>
                          <a:sym typeface="Century Schoolbook"/>
                        </a:rPr>
                        <a:t>Immoral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189025">
                <a:tc>
                  <a:txBody>
                    <a:bodyPr/>
                    <a:lstStyle/>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Illegal</a:t>
                      </a:r>
                      <a:endParaRPr/>
                    </a:p>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&amp;</a:t>
                      </a:r>
                      <a:endParaRPr/>
                    </a:p>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Moral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EDCE1"/>
                    </a:solidFill>
                  </a:tcPr>
                </a:tc>
                <a:tc>
                  <a:txBody>
                    <a:bodyPr/>
                    <a:lstStyle/>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Illegal</a:t>
                      </a:r>
                      <a:endParaRPr/>
                    </a:p>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&amp;</a:t>
                      </a:r>
                      <a:endParaRPr/>
                    </a:p>
                    <a:p>
                      <a:pPr indent="0" lvl="0" marL="0" marR="0" rtl="0" algn="ctr">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Immoral</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EDCE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EXAMPLES OF THE CATEGORIES</a:t>
            </a:r>
            <a:endParaRPr/>
          </a:p>
        </p:txBody>
      </p:sp>
      <p:graphicFrame>
        <p:nvGraphicFramePr>
          <p:cNvPr id="469" name="Google Shape;469;p61"/>
          <p:cNvGraphicFramePr/>
          <p:nvPr/>
        </p:nvGraphicFramePr>
        <p:xfrm>
          <a:off x="1200150" y="1944687"/>
          <a:ext cx="3000000" cy="3000000"/>
        </p:xfrm>
        <a:graphic>
          <a:graphicData uri="http://schemas.openxmlformats.org/drawingml/2006/table">
            <a:tbl>
              <a:tblPr>
                <a:noFill/>
                <a:tableStyleId>{7847156A-7322-41D1-9D58-9D709EDE3994}</a:tableStyleId>
              </a:tblPr>
              <a:tblGrid>
                <a:gridCol w="2628900"/>
                <a:gridCol w="3740150"/>
              </a:tblGrid>
              <a:tr h="822325">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Legal &amp; Moral</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EFE9E7"/>
                    </a:solidFill>
                  </a:tcPr>
                </a:tc>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Designing a system to be safe.</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EFE9E7"/>
                    </a:solidFill>
                  </a:tcPr>
                </a:tc>
              </a:tr>
              <a:tr h="823900">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Legal &amp; Immoral</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DDCFCC"/>
                    </a:solidFill>
                  </a:tcPr>
                </a:tc>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Owning a slave pre-civil war in the US. </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DDCFCC"/>
                    </a:solidFill>
                  </a:tcPr>
                </a:tc>
              </a:tr>
              <a:tr h="1189025">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Illegal &amp; Moral</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EFE9E7"/>
                    </a:solidFill>
                  </a:tcPr>
                </a:tc>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Parking in a no parking zone, to come to the aid of an injured person</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EFE9E7"/>
                    </a:solidFill>
                  </a:tcPr>
                </a:tc>
              </a:tr>
              <a:tr h="925500">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Illegal &amp; Immoral</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DDCFCC"/>
                    </a:solidFill>
                  </a:tcPr>
                </a:tc>
                <a:tc>
                  <a:txBody>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Killing an innocent person.</a:t>
                      </a:r>
                      <a:endParaRPr/>
                    </a:p>
                  </a:txBody>
                  <a:tcPr marT="45725" marB="45725" marR="91450" marL="91450">
                    <a:lnL cap="flat" cmpd="sng" w="12700">
                      <a:solidFill>
                        <a:srgbClr val="964305"/>
                      </a:solidFill>
                      <a:prstDash val="solid"/>
                      <a:round/>
                      <a:headEnd len="sm" w="sm" type="none"/>
                      <a:tailEnd len="sm" w="sm" type="none"/>
                    </a:lnL>
                    <a:lnR cap="flat" cmpd="sng" w="12700">
                      <a:solidFill>
                        <a:srgbClr val="964305"/>
                      </a:solidFill>
                      <a:prstDash val="solid"/>
                      <a:round/>
                      <a:headEnd len="sm" w="sm" type="none"/>
                      <a:tailEnd len="sm" w="sm" type="none"/>
                    </a:lnR>
                    <a:lnT cap="flat" cmpd="sng" w="12700">
                      <a:solidFill>
                        <a:srgbClr val="964305"/>
                      </a:solidFill>
                      <a:prstDash val="solid"/>
                      <a:round/>
                      <a:headEnd len="sm" w="sm" type="none"/>
                      <a:tailEnd len="sm" w="sm" type="none"/>
                    </a:lnT>
                    <a:lnB cap="flat" cmpd="sng" w="12700">
                      <a:solidFill>
                        <a:srgbClr val="964305"/>
                      </a:solidFill>
                      <a:prstDash val="solid"/>
                      <a:round/>
                      <a:headEnd len="sm" w="sm" type="none"/>
                      <a:tailEnd len="sm" w="sm" type="none"/>
                    </a:lnB>
                    <a:solidFill>
                      <a:srgbClr val="DDCFCC"/>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2"/>
          <p:cNvSpPr txBox="1"/>
          <p:nvPr/>
        </p:nvSpPr>
        <p:spPr>
          <a:xfrm>
            <a:off x="1438633" y="1355096"/>
            <a:ext cx="5258452" cy="1754326"/>
          </a:xfrm>
          <a:prstGeom prst="rect">
            <a:avLst/>
          </a:prstGeom>
          <a:gradFill>
            <a:gsLst>
              <a:gs pos="0">
                <a:srgbClr val="C4E6F3"/>
              </a:gs>
              <a:gs pos="30000">
                <a:srgbClr val="BFE4F1"/>
              </a:gs>
              <a:gs pos="75000">
                <a:srgbClr val="9CD7EC"/>
              </a:gs>
              <a:gs pos="100000">
                <a:srgbClr val="76CAE8"/>
              </a:gs>
            </a:gsLst>
            <a:path path="circle">
              <a:fillToRect r="100%" t="100%"/>
            </a:path>
            <a:tileRect b="-100%" l="-100%"/>
          </a:gradFill>
          <a:ln cap="flat" cmpd="sng" w="12700">
            <a:solidFill>
              <a:srgbClr val="1789A5"/>
            </a:solidFill>
            <a:prstDash val="solid"/>
            <a:round/>
            <a:headEnd len="sm" w="sm" type="none"/>
            <a:tailEnd len="sm" w="sm" type="none"/>
          </a:ln>
          <a:effectLst>
            <a:outerShdw blurRad="50800" rotWithShape="0" dir="5400000" dist="25000">
              <a:srgbClr val="000000">
                <a:alpha val="4000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entury Schoolbook"/>
              <a:buNone/>
            </a:pPr>
            <a:r>
              <a:rPr b="0" i="0" lang="en-US" sz="3600" u="none" cap="none" strike="noStrike">
                <a:solidFill>
                  <a:schemeClr val="dk1"/>
                </a:solidFill>
                <a:latin typeface="Century Schoolbook"/>
                <a:ea typeface="Century Schoolbook"/>
                <a:cs typeface="Century Schoolbook"/>
                <a:sym typeface="Century Schoolbook"/>
              </a:rPr>
              <a:t>Part 2: Practicing ethics as an engineering student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STUDENTS HAVE A CODE OF ETHICS TOO</a:t>
            </a:r>
            <a:endParaRPr/>
          </a:p>
        </p:txBody>
      </p:sp>
      <p:sp>
        <p:nvSpPr>
          <p:cNvPr id="480" name="Google Shape;480;p63"/>
          <p:cNvSpPr txBox="1"/>
          <p:nvPr>
            <p:ph idx="1" type="body"/>
          </p:nvPr>
        </p:nvSpPr>
        <p:spPr>
          <a:xfrm>
            <a:off x="457200" y="1600200"/>
            <a:ext cx="8047037" cy="4873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The </a:t>
            </a:r>
            <a:r>
              <a:rPr lang="en-US"/>
              <a:t>SUST </a:t>
            </a:r>
            <a:r>
              <a:rPr b="0" i="0" lang="en-US" sz="2400" u="none">
                <a:solidFill>
                  <a:schemeClr val="dk1"/>
                </a:solidFill>
                <a:latin typeface="Century Schoolbook"/>
                <a:ea typeface="Century Schoolbook"/>
                <a:cs typeface="Century Schoolbook"/>
                <a:sym typeface="Century Schoolbook"/>
              </a:rPr>
              <a:t>University Academic Integrity Policy requires that each student:</a:t>
            </a:r>
            <a:endParaRPr b="0" i="1" sz="2400" u="none">
              <a:solidFill>
                <a:schemeClr val="dk1"/>
              </a:solidFill>
              <a:latin typeface="Century Schoolbook"/>
              <a:ea typeface="Century Schoolbook"/>
              <a:cs typeface="Century Schoolbook"/>
              <a:sym typeface="Century Schoolbook"/>
            </a:endParaRPr>
          </a:p>
          <a:p>
            <a:pPr indent="-411162" lvl="1" marL="639762" marR="0" rtl="0" algn="l">
              <a:lnSpc>
                <a:spcPct val="100000"/>
              </a:lnSpc>
              <a:spcBef>
                <a:spcPts val="420"/>
              </a:spcBef>
              <a:spcAft>
                <a:spcPts val="0"/>
              </a:spcAft>
              <a:buClr>
                <a:schemeClr val="accent1"/>
              </a:buClr>
              <a:buSzPts val="1680"/>
              <a:buFont typeface="Noto Sans Symbols"/>
              <a:buNone/>
            </a:pPr>
            <a:r>
              <a:rPr b="0" i="0" lang="en-US" sz="2100" u="none" cap="none" strike="noStrike">
                <a:solidFill>
                  <a:srgbClr val="4B2203"/>
                </a:solidFill>
                <a:latin typeface="Century Schoolbook"/>
                <a:ea typeface="Century Schoolbook"/>
                <a:cs typeface="Century Schoolbook"/>
                <a:sym typeface="Century Schoolbook"/>
              </a:rPr>
              <a:t>1.  Know the rules that preserve academic integrity and abide by them at all times. This includes learning and abiding by rules associated with specific classes, exams and course assignments.</a:t>
            </a:r>
            <a:endParaRPr b="0" i="1" sz="2100" u="none" cap="none" strike="noStrike">
              <a:solidFill>
                <a:srgbClr val="4B2203"/>
              </a:solidFill>
              <a:latin typeface="Century Schoolbook"/>
              <a:ea typeface="Century Schoolbook"/>
              <a:cs typeface="Century Schoolbook"/>
              <a:sym typeface="Century Schoolbook"/>
            </a:endParaRPr>
          </a:p>
          <a:p>
            <a:pPr indent="-411162" lvl="1" marL="639762" marR="0" rtl="0" algn="l">
              <a:lnSpc>
                <a:spcPct val="100000"/>
              </a:lnSpc>
              <a:spcBef>
                <a:spcPts val="420"/>
              </a:spcBef>
              <a:spcAft>
                <a:spcPts val="0"/>
              </a:spcAft>
              <a:buClr>
                <a:schemeClr val="accent1"/>
              </a:buClr>
              <a:buSzPts val="1680"/>
              <a:buFont typeface="Noto Sans Symbols"/>
              <a:buNone/>
            </a:pPr>
            <a:r>
              <a:rPr b="0" i="0" lang="en-US" sz="2100" u="none" cap="none" strike="noStrike">
                <a:solidFill>
                  <a:srgbClr val="4B2203"/>
                </a:solidFill>
                <a:latin typeface="Century Schoolbook"/>
                <a:ea typeface="Century Schoolbook"/>
                <a:cs typeface="Century Schoolbook"/>
                <a:sym typeface="Century Schoolbook"/>
              </a:rPr>
              <a:t>2.  Know the consequences of violating the Academic Integrity Policy.</a:t>
            </a:r>
            <a:endParaRPr b="0" i="1" sz="2100" u="none" cap="none" strike="noStrike">
              <a:solidFill>
                <a:srgbClr val="4B2203"/>
              </a:solidFill>
              <a:latin typeface="Century Schoolbook"/>
              <a:ea typeface="Century Schoolbook"/>
              <a:cs typeface="Century Schoolbook"/>
              <a:sym typeface="Century Schoolbook"/>
            </a:endParaRPr>
          </a:p>
          <a:p>
            <a:pPr indent="-411162" lvl="1" marL="639762" marR="0" rtl="0" algn="l">
              <a:lnSpc>
                <a:spcPct val="100000"/>
              </a:lnSpc>
              <a:spcBef>
                <a:spcPts val="420"/>
              </a:spcBef>
              <a:spcAft>
                <a:spcPts val="0"/>
              </a:spcAft>
              <a:buClr>
                <a:schemeClr val="accent1"/>
              </a:buClr>
              <a:buSzPts val="1680"/>
              <a:buFont typeface="Noto Sans Symbols"/>
              <a:buNone/>
            </a:pPr>
            <a:r>
              <a:rPr b="0" i="0" lang="en-US" sz="2100" u="none" cap="none" strike="noStrike">
                <a:solidFill>
                  <a:srgbClr val="4B2203"/>
                </a:solidFill>
                <a:latin typeface="Century Schoolbook"/>
                <a:ea typeface="Century Schoolbook"/>
                <a:cs typeface="Century Schoolbook"/>
                <a:sym typeface="Century Schoolbook"/>
              </a:rPr>
              <a:t>3.  Know the appeal rights, and the procedures to be followed in the event of an appeal.</a:t>
            </a:r>
            <a:endParaRPr b="0" i="1" sz="2100" u="none" cap="none" strike="noStrike">
              <a:solidFill>
                <a:srgbClr val="4B2203"/>
              </a:solidFill>
              <a:latin typeface="Century Schoolbook"/>
              <a:ea typeface="Century Schoolbook"/>
              <a:cs typeface="Century Schoolbook"/>
              <a:sym typeface="Century Schoolbook"/>
            </a:endParaRPr>
          </a:p>
          <a:p>
            <a:pPr indent="-411162" lvl="1" marL="639762" marR="0" rtl="0" algn="l">
              <a:lnSpc>
                <a:spcPct val="100000"/>
              </a:lnSpc>
              <a:spcBef>
                <a:spcPts val="420"/>
              </a:spcBef>
              <a:spcAft>
                <a:spcPts val="0"/>
              </a:spcAft>
              <a:buClr>
                <a:schemeClr val="accent1"/>
              </a:buClr>
              <a:buSzPts val="1680"/>
              <a:buFont typeface="Noto Sans Symbols"/>
              <a:buNone/>
            </a:pPr>
            <a:r>
              <a:rPr b="0" i="0" lang="en-US" sz="2100" u="none" cap="none" strike="noStrike">
                <a:solidFill>
                  <a:srgbClr val="4B2203"/>
                </a:solidFill>
                <a:latin typeface="Century Schoolbook"/>
                <a:ea typeface="Century Schoolbook"/>
                <a:cs typeface="Century Schoolbook"/>
                <a:sym typeface="Century Schoolbook"/>
              </a:rPr>
              <a:t>4.  Foster academic integrity among peers.</a:t>
            </a:r>
            <a:endParaRPr b="0" i="1" sz="2100" u="none" cap="none" strike="noStrike">
              <a:solidFill>
                <a:srgbClr val="4B2203"/>
              </a:solidFill>
              <a:latin typeface="Century Schoolbook"/>
              <a:ea typeface="Century Schoolbook"/>
              <a:cs typeface="Century Schoolbook"/>
              <a:sym typeface="Century Schoolbook"/>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S07-2 PREAMBLE</a:t>
            </a:r>
            <a:endParaRPr/>
          </a:p>
        </p:txBody>
      </p:sp>
      <p:sp>
        <p:nvSpPr>
          <p:cNvPr id="486" name="Google Shape;486;p6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1587" lvl="0" marL="455612" marR="0" rtl="0" algn="l">
              <a:lnSpc>
                <a:spcPct val="100000"/>
              </a:lnSpc>
              <a:spcBef>
                <a:spcPts val="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The University emphasizes responsible citizenship and an awareness of ethical choices inherent in human development. </a:t>
            </a:r>
            <a:endParaRPr/>
          </a:p>
          <a:p>
            <a:pPr indent="1587" lvl="0" marL="455612" marR="0" rtl="0" algn="l">
              <a:lnSpc>
                <a:spcPct val="100000"/>
              </a:lnSpc>
              <a:spcBef>
                <a:spcPts val="12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Academic honesty and fairness foster ethical standards for all those who depend upon the integrity of the university, its courses, and its degrees. </a:t>
            </a:r>
            <a:endParaRPr/>
          </a:p>
          <a:p>
            <a:pPr indent="1587" lvl="0" marL="455612" marR="0" rtl="0" algn="l">
              <a:lnSpc>
                <a:spcPct val="100000"/>
              </a:lnSpc>
              <a:spcBef>
                <a:spcPts val="12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University degrees are compromised and the public is defrauded if faculty members or students knowingly or unwittingly allow dishonest acts to be rewarded academically.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PLAGIARISM &amp; CHEATING</a:t>
            </a:r>
            <a:endParaRPr/>
          </a:p>
        </p:txBody>
      </p:sp>
      <p:sp>
        <p:nvSpPr>
          <p:cNvPr id="492" name="Google Shape;492;p6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Many components go into being a good engineering student. </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One of the most important, as reflected by the codes of ethics for engineers, is to be </a:t>
            </a:r>
            <a:r>
              <a:rPr b="1" i="1" lang="en-US" sz="2400" u="none">
                <a:solidFill>
                  <a:schemeClr val="dk1"/>
                </a:solidFill>
                <a:latin typeface="Century Schoolbook"/>
                <a:ea typeface="Century Schoolbook"/>
                <a:cs typeface="Century Schoolbook"/>
                <a:sym typeface="Century Schoolbook"/>
              </a:rPr>
              <a:t>competent</a:t>
            </a:r>
            <a:r>
              <a:rPr b="0" i="0" lang="en-US" sz="2400" u="none">
                <a:solidFill>
                  <a:schemeClr val="dk1"/>
                </a:solidFill>
                <a:latin typeface="Century Schoolbook"/>
                <a:ea typeface="Century Schoolbook"/>
                <a:cs typeface="Century Schoolbook"/>
                <a:sym typeface="Century Schoolbook"/>
              </a:rPr>
              <a:t> in your field of engineering.</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To be competent, it is </a:t>
            </a:r>
            <a:r>
              <a:rPr b="0" i="1" lang="en-US" sz="2400" u="none">
                <a:solidFill>
                  <a:schemeClr val="dk1"/>
                </a:solidFill>
                <a:latin typeface="Century Schoolbook"/>
                <a:ea typeface="Century Schoolbook"/>
                <a:cs typeface="Century Schoolbook"/>
                <a:sym typeface="Century Schoolbook"/>
              </a:rPr>
              <a:t>necessary</a:t>
            </a:r>
            <a:r>
              <a:rPr b="0" i="0" lang="en-US" sz="2400" u="none">
                <a:solidFill>
                  <a:schemeClr val="dk1"/>
                </a:solidFill>
                <a:latin typeface="Century Schoolbook"/>
                <a:ea typeface="Century Schoolbook"/>
                <a:cs typeface="Century Schoolbook"/>
                <a:sym typeface="Century Schoolbook"/>
              </a:rPr>
              <a:t> that one actually knows what they claim to know. </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Proving to others that you know what you are supposed to know requires certification through a degree. </a:t>
            </a:r>
            <a:endParaRPr/>
          </a:p>
          <a:p>
            <a:pPr indent="-166370" lvl="0" marL="273050" marR="0" rtl="0" algn="l">
              <a:lnSpc>
                <a:spcPct val="9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166370" lvl="0" marL="273050" marR="0" rtl="0" algn="l">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WHAT STUDENTS SAY</a:t>
            </a:r>
            <a:endParaRPr/>
          </a:p>
        </p:txBody>
      </p:sp>
      <p:sp>
        <p:nvSpPr>
          <p:cNvPr id="499" name="Google Shape;499;p6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70% of American high school seniors admit to cheating on at least one test </a:t>
            </a:r>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95% of the students who said they cheated were never caught. </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An average of 75% of college students report cheating sometime during their college career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7"/>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ACADEMIC DISHONESTY</a:t>
            </a:r>
            <a:endParaRPr/>
          </a:p>
        </p:txBody>
      </p:sp>
      <p:sp>
        <p:nvSpPr>
          <p:cNvPr id="505" name="Google Shape;505;p6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100000"/>
              </a:lnSpc>
              <a:spcBef>
                <a:spcPts val="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	Cheating</a:t>
            </a:r>
            <a:endParaRPr/>
          </a:p>
          <a:p>
            <a:pPr indent="-126365" lvl="0" marL="273050" marR="0" rtl="0" algn="l">
              <a:lnSpc>
                <a:spcPct val="100000"/>
              </a:lnSpc>
              <a:spcBef>
                <a:spcPts val="600"/>
              </a:spcBef>
              <a:spcAft>
                <a:spcPts val="0"/>
              </a:spcAft>
              <a:buClr>
                <a:schemeClr val="accent1"/>
              </a:buClr>
              <a:buSzPts val="2310"/>
              <a:buFont typeface="Noto Sans Symbols"/>
              <a:buNone/>
            </a:pPr>
            <a:r>
              <a:t/>
            </a:r>
            <a:endParaRPr b="0" i="0" sz="33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	At </a:t>
            </a:r>
            <a:r>
              <a:rPr lang="en-US" sz="3300"/>
              <a:t>SUST</a:t>
            </a:r>
            <a:r>
              <a:rPr b="0" i="0" lang="en-US" sz="3300" u="none">
                <a:solidFill>
                  <a:schemeClr val="dk1"/>
                </a:solidFill>
                <a:latin typeface="Century Schoolbook"/>
                <a:ea typeface="Century Schoolbook"/>
                <a:cs typeface="Century Schoolbook"/>
                <a:sym typeface="Century Schoolbook"/>
              </a:rPr>
              <a:t>, cheating is the act of obtaining or attempting to obtain credit for academic work through the use of any dishonest, deceptive, or fraudulent means.</a:t>
            </a:r>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b="0" i="0" sz="22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54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7"/>
            <a:ext cx="8110537" cy="93186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1" i="0" lang="en-US" sz="3000" u="none">
                <a:solidFill>
                  <a:schemeClr val="dk2"/>
                </a:solidFill>
                <a:latin typeface="Century Schoolbook"/>
                <a:ea typeface="Century Schoolbook"/>
                <a:cs typeface="Century Schoolbook"/>
                <a:sym typeface="Century Schoolbook"/>
              </a:rPr>
              <a:t>ETHICS IN AN ENGINEERING COURSE????</a:t>
            </a:r>
            <a:endParaRPr/>
          </a:p>
        </p:txBody>
      </p:sp>
      <p:sp>
        <p:nvSpPr>
          <p:cNvPr id="217" name="Google Shape;217;p23"/>
          <p:cNvSpPr txBox="1"/>
          <p:nvPr>
            <p:ph idx="1" type="body"/>
          </p:nvPr>
        </p:nvSpPr>
        <p:spPr>
          <a:xfrm>
            <a:off x="457200" y="1344612"/>
            <a:ext cx="7662862" cy="487362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We have been studying engineering, such as design, analysis, and performance measurement.</a:t>
            </a:r>
            <a:endParaRPr/>
          </a:p>
          <a:p>
            <a:pPr indent="0" lvl="0" marL="0" marR="0" rtl="0" algn="l">
              <a:lnSpc>
                <a:spcPct val="100000"/>
              </a:lnSpc>
              <a:spcBef>
                <a:spcPts val="600"/>
              </a:spcBef>
              <a:spcAft>
                <a:spcPts val="0"/>
              </a:spcAft>
              <a:buClr>
                <a:schemeClr val="accent1"/>
              </a:buClr>
              <a:buSzPts val="2310"/>
              <a:buFont typeface="Noto Sans Symbols"/>
              <a:buNone/>
            </a:pPr>
            <a:r>
              <a:t/>
            </a:r>
            <a:endParaRPr b="0" i="0" sz="33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	</a:t>
            </a:r>
            <a:endParaRPr/>
          </a:p>
          <a:p>
            <a:pPr indent="0" lvl="0" marL="0" marR="0" rtl="0" algn="l">
              <a:lnSpc>
                <a:spcPct val="100000"/>
              </a:lnSpc>
              <a:spcBef>
                <a:spcPts val="600"/>
              </a:spcBef>
              <a:spcAft>
                <a:spcPts val="0"/>
              </a:spcAft>
              <a:buClr>
                <a:schemeClr val="accent1"/>
              </a:buClr>
              <a:buSzPts val="2310"/>
              <a:buFont typeface="Noto Sans Symbols"/>
              <a:buNone/>
            </a:pPr>
            <a:r>
              <a:t/>
            </a:r>
            <a:endParaRPr b="0" i="0" sz="3300" u="none">
              <a:solidFill>
                <a:schemeClr val="dk1"/>
              </a:solidFill>
              <a:latin typeface="Century Schoolbook"/>
              <a:ea typeface="Century Schoolbook"/>
              <a:cs typeface="Century Schoolbook"/>
              <a:sym typeface="Century Schoolbook"/>
            </a:endParaRPr>
          </a:p>
          <a:p>
            <a:pPr indent="0" lvl="0" marL="0" marR="0" rtl="0" algn="l">
              <a:lnSpc>
                <a:spcPct val="100000"/>
              </a:lnSpc>
              <a:spcBef>
                <a:spcPts val="600"/>
              </a:spcBef>
              <a:spcAft>
                <a:spcPts val="0"/>
              </a:spcAft>
              <a:buClr>
                <a:schemeClr val="accent1"/>
              </a:buClr>
              <a:buSzPts val="2310"/>
              <a:buFont typeface="Noto Sans Symbols"/>
              <a:buNone/>
            </a:pPr>
            <a:r>
              <a:t/>
            </a:r>
            <a:endParaRPr b="0" i="0" sz="3300" u="none">
              <a:solidFill>
                <a:schemeClr val="dk1"/>
              </a:solidFill>
              <a:latin typeface="Century Schoolbook"/>
              <a:ea typeface="Century Schoolbook"/>
              <a:cs typeface="Century Schoolbook"/>
              <a:sym typeface="Century Schoolbook"/>
            </a:endParaRPr>
          </a:p>
          <a:p>
            <a:pPr indent="0" lvl="0" marL="0" marR="0" rtl="0" algn="ctr">
              <a:lnSpc>
                <a:spcPct val="100000"/>
              </a:lnSpc>
              <a:spcBef>
                <a:spcPts val="60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Where does ethics fit in? </a:t>
            </a:r>
            <a:endParaRPr/>
          </a:p>
        </p:txBody>
      </p:sp>
      <p:pic>
        <p:nvPicPr>
          <p:cNvPr descr="http://www.free-clep-prep.com/images/Business-Ethics-and-Society-DSST.jpg" id="218" name="Google Shape;218;p23"/>
          <p:cNvPicPr preferRelativeResize="0"/>
          <p:nvPr/>
        </p:nvPicPr>
        <p:blipFill rotWithShape="1">
          <a:blip r:embed="rId3">
            <a:alphaModFix/>
          </a:blip>
          <a:srcRect b="0" l="15466" r="9892" t="17082"/>
          <a:stretch/>
        </p:blipFill>
        <p:spPr>
          <a:xfrm>
            <a:off x="3024187" y="3017837"/>
            <a:ext cx="2827337" cy="2066925"/>
          </a:xfrm>
          <a:prstGeom prst="rect">
            <a:avLst/>
          </a:prstGeom>
          <a:noFill/>
          <a:ln>
            <a:noFill/>
          </a:ln>
        </p:spPr>
      </p:pic>
      <p:sp>
        <p:nvSpPr>
          <p:cNvPr id="219" name="Google Shape;219;p23"/>
          <p:cNvSpPr txBox="1"/>
          <p:nvPr/>
        </p:nvSpPr>
        <p:spPr>
          <a:xfrm>
            <a:off x="4800600" y="6611937"/>
            <a:ext cx="4343400" cy="230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http://www.free-clep-prep.com/Business-Ethics-and-Society-DSST.html</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8"/>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CHEATING IS WRONG?</a:t>
            </a:r>
            <a:endParaRPr/>
          </a:p>
        </p:txBody>
      </p:sp>
      <p:sp>
        <p:nvSpPr>
          <p:cNvPr id="511" name="Google Shape;511;p6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Cheating also undermines the work of fellow students who are honest. </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When you cheat, all the other students who didn’t cheat are penalized. They end up getting lower grades. As a consequence of lower grades they lose out on scholarships and recommendations.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9"/>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CHEATING VS. TEAMWORK</a:t>
            </a:r>
            <a:endParaRPr/>
          </a:p>
        </p:txBody>
      </p:sp>
      <p:sp>
        <p:nvSpPr>
          <p:cNvPr id="517" name="Google Shape;517;p6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Working on a team for an assigned project is </a:t>
            </a:r>
            <a:r>
              <a:rPr b="0" i="1" lang="en-US" sz="2400" u="none">
                <a:solidFill>
                  <a:schemeClr val="dk1"/>
                </a:solidFill>
                <a:latin typeface="Century Schoolbook"/>
                <a:ea typeface="Century Schoolbook"/>
                <a:cs typeface="Century Schoolbook"/>
                <a:sym typeface="Century Schoolbook"/>
              </a:rPr>
              <a:t>not </a:t>
            </a:r>
            <a:r>
              <a:rPr b="0" i="0" lang="en-US" sz="2400" u="none">
                <a:solidFill>
                  <a:schemeClr val="dk1"/>
                </a:solidFill>
                <a:latin typeface="Century Schoolbook"/>
                <a:ea typeface="Century Schoolbook"/>
                <a:cs typeface="Century Schoolbook"/>
                <a:sym typeface="Century Schoolbook"/>
              </a:rPr>
              <a:t>cheating.</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However, failing do due your assigned task on an a team project is a form of cheating. It is called </a:t>
            </a:r>
            <a:r>
              <a:rPr b="0" i="1" lang="en-US" sz="2400" u="none">
                <a:solidFill>
                  <a:schemeClr val="dk1"/>
                </a:solidFill>
                <a:latin typeface="Century Schoolbook"/>
                <a:ea typeface="Century Schoolbook"/>
                <a:cs typeface="Century Schoolbook"/>
                <a:sym typeface="Century Schoolbook"/>
              </a:rPr>
              <a:t>free-riding</a:t>
            </a:r>
            <a:r>
              <a:rPr b="0" i="0" lang="en-US" sz="2400" u="none">
                <a:solidFill>
                  <a:schemeClr val="dk1"/>
                </a:solidFill>
                <a:latin typeface="Century Schoolbook"/>
                <a:ea typeface="Century Schoolbook"/>
                <a:cs typeface="Century Schoolbook"/>
                <a:sym typeface="Century Schoolbook"/>
              </a:rPr>
              <a:t>, which is benefiting from the work of others without doing any work of your own.</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Teamwork is important in engineering, but free-riding is wrong, since if everyone did it nothing would get done.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COPYING</a:t>
            </a:r>
            <a:endParaRPr/>
          </a:p>
        </p:txBody>
      </p:sp>
      <p:sp>
        <p:nvSpPr>
          <p:cNvPr id="523" name="Google Shape;523;p7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One obvious type of cheating that we all recognize is copying someone’s work on a homework assignment, exam, or paper. </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Submitting someone’s work as your own is a kind of cheating.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MULTIPLE SUBMISSIONS</a:t>
            </a:r>
            <a:endParaRPr/>
          </a:p>
        </p:txBody>
      </p:sp>
      <p:sp>
        <p:nvSpPr>
          <p:cNvPr id="529" name="Google Shape;529;p7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Submitting your own work from one class to another class or submitting one piece of work to two distinct classes is a kind of cheating.</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A paper for one class is not a paper for another class.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2"/>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UNAUTHORIZED SOURCES</a:t>
            </a:r>
            <a:endParaRPr/>
          </a:p>
        </p:txBody>
      </p:sp>
      <p:sp>
        <p:nvSpPr>
          <p:cNvPr id="535" name="Google Shape;535;p7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3050" lvl="0" marL="273050" marR="0" rtl="0" algn="l">
              <a:lnSpc>
                <a:spcPct val="90000"/>
              </a:lnSpc>
              <a:spcBef>
                <a:spcPts val="0"/>
              </a:spcBef>
              <a:spcAft>
                <a:spcPts val="0"/>
              </a:spcAft>
              <a:buClr>
                <a:schemeClr val="accent1"/>
              </a:buClr>
              <a:buSzPts val="1540"/>
              <a:buFont typeface="Noto Sans Symbols"/>
              <a:buNone/>
            </a:pPr>
            <a:r>
              <a:rPr b="0" i="0" lang="en-US" sz="2200" u="none">
                <a:solidFill>
                  <a:schemeClr val="dk1"/>
                </a:solidFill>
                <a:latin typeface="Century Schoolbook"/>
                <a:ea typeface="Century Schoolbook"/>
                <a:cs typeface="Century Schoolbook"/>
                <a:sym typeface="Century Schoolbook"/>
              </a:rPr>
              <a:t>	</a:t>
            </a:r>
            <a:r>
              <a:rPr b="0" i="0" lang="en-US" sz="3300" u="none">
                <a:solidFill>
                  <a:schemeClr val="dk1"/>
                </a:solidFill>
                <a:latin typeface="Century Schoolbook"/>
                <a:ea typeface="Century Schoolbook"/>
                <a:cs typeface="Century Schoolbook"/>
                <a:sym typeface="Century Schoolbook"/>
              </a:rPr>
              <a:t>Using sources that one is not allowed to use as deemed by the instructor or the university as a whole is a kind of cheating, such as solution manuals. </a:t>
            </a:r>
            <a:endParaRPr/>
          </a:p>
          <a:p>
            <a:pPr indent="-273050" lvl="0" marL="273050" marR="0" rtl="0" algn="l">
              <a:lnSpc>
                <a:spcPct val="90000"/>
              </a:lnSpc>
              <a:spcBef>
                <a:spcPts val="600"/>
              </a:spcBef>
              <a:spcAft>
                <a:spcPts val="0"/>
              </a:spcAft>
              <a:buClr>
                <a:schemeClr val="accent1"/>
              </a:buClr>
              <a:buSzPts val="2310"/>
              <a:buFont typeface="Noto Sans Symbols"/>
              <a:buNone/>
            </a:pPr>
            <a:r>
              <a:t/>
            </a:r>
            <a:endParaRPr b="0" i="0" sz="3300" u="none">
              <a:solidFill>
                <a:schemeClr val="dk1"/>
              </a:solidFill>
              <a:latin typeface="Century Schoolbook"/>
              <a:ea typeface="Century Schoolbook"/>
              <a:cs typeface="Century Schoolbook"/>
              <a:sym typeface="Century Schoolbook"/>
            </a:endParaRPr>
          </a:p>
          <a:p>
            <a:pPr indent="-273050" lvl="0" marL="273050" marR="0" rtl="0" algn="l">
              <a:lnSpc>
                <a:spcPct val="90000"/>
              </a:lnSpc>
              <a:spcBef>
                <a:spcPts val="600"/>
              </a:spcBef>
              <a:spcAft>
                <a:spcPts val="0"/>
              </a:spcAft>
              <a:buClr>
                <a:schemeClr val="accent1"/>
              </a:buClr>
              <a:buSzPts val="2310"/>
              <a:buFont typeface="Noto Sans Symbols"/>
              <a:buNone/>
            </a:pPr>
            <a:r>
              <a:rPr b="0" i="0" lang="en-US" sz="3300" u="none">
                <a:solidFill>
                  <a:schemeClr val="dk1"/>
                </a:solidFill>
                <a:latin typeface="Century Schoolbook"/>
                <a:ea typeface="Century Schoolbook"/>
                <a:cs typeface="Century Schoolbook"/>
                <a:sym typeface="Century Schoolbook"/>
              </a:rPr>
              <a:t>	Also a text message from your friend with the answer to a question on the exam is a form of cheating.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3"/>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ALTERING GRADES</a:t>
            </a:r>
            <a:endParaRPr/>
          </a:p>
        </p:txBody>
      </p:sp>
      <p:sp>
        <p:nvSpPr>
          <p:cNvPr id="541" name="Google Shape;541;p7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Altering your grade in any way is a form of cheating. </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If you are given a C on your homework, paper, or exam and then you change your grade to a B+, you have cheated.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4"/>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SURROGATE</a:t>
            </a:r>
            <a:endParaRPr/>
          </a:p>
        </p:txBody>
      </p:sp>
      <p:sp>
        <p:nvSpPr>
          <p:cNvPr id="547" name="Google Shape;547;p7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Surrogate cheating occurs when someone else either does your homework, takes an exam for you, or writes your paper.</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Doing someone’s work for them is a kind of cheating.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WHY IS CHEATING WRONG?</a:t>
            </a:r>
            <a:endParaRPr/>
          </a:p>
        </p:txBody>
      </p:sp>
      <p:sp>
        <p:nvSpPr>
          <p:cNvPr id="553" name="Google Shape;553;p7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520"/>
              <a:buFont typeface="Noto Sans Symbols"/>
              <a:buNone/>
            </a:pPr>
            <a:r>
              <a:rPr b="0" i="0" lang="en-US" sz="3600" u="none">
                <a:solidFill>
                  <a:schemeClr val="dk1"/>
                </a:solidFill>
                <a:latin typeface="Century Schoolbook"/>
                <a:ea typeface="Century Schoolbook"/>
                <a:cs typeface="Century Schoolbook"/>
                <a:sym typeface="Century Schoolbook"/>
              </a:rPr>
              <a:t>	Cheating undermines the credibility of the university and the degrees it awards. </a:t>
            </a:r>
            <a:endParaRPr/>
          </a:p>
          <a:p>
            <a:pPr indent="-273050" lvl="0" marL="273050" marR="0" rtl="0" algn="l">
              <a:lnSpc>
                <a:spcPct val="100000"/>
              </a:lnSpc>
              <a:spcBef>
                <a:spcPts val="600"/>
              </a:spcBef>
              <a:spcAft>
                <a:spcPts val="0"/>
              </a:spcAft>
              <a:buClr>
                <a:schemeClr val="accent1"/>
              </a:buClr>
              <a:buSzPts val="2520"/>
              <a:buFont typeface="Noto Sans Symbols"/>
              <a:buNone/>
            </a:pPr>
            <a:r>
              <a:t/>
            </a:r>
            <a:endParaRPr b="0" i="0" sz="3600" u="none">
              <a:solidFill>
                <a:schemeClr val="dk1"/>
              </a:solidFill>
              <a:latin typeface="Century Schoolbook"/>
              <a:ea typeface="Century Schoolbook"/>
              <a:cs typeface="Century Schoolbook"/>
              <a:sym typeface="Century Schoolbook"/>
            </a:endParaRPr>
          </a:p>
          <a:p>
            <a:pPr indent="-273050" lvl="0" marL="273050" marR="0" rtl="0" algn="l">
              <a:lnSpc>
                <a:spcPct val="100000"/>
              </a:lnSpc>
              <a:spcBef>
                <a:spcPts val="600"/>
              </a:spcBef>
              <a:spcAft>
                <a:spcPts val="0"/>
              </a:spcAft>
              <a:buClr>
                <a:schemeClr val="accent1"/>
              </a:buClr>
              <a:buSzPts val="1680"/>
              <a:buFont typeface="Noto Sans Symbols"/>
              <a:buNone/>
            </a:pPr>
            <a:r>
              <a:rPr b="0" i="0" lang="en-US" sz="2400" u="none">
                <a:solidFill>
                  <a:schemeClr val="dk1"/>
                </a:solidFill>
                <a:latin typeface="Century Schoolbook"/>
                <a:ea typeface="Century Schoolbook"/>
                <a:cs typeface="Century Schoolbook"/>
                <a:sym typeface="Century Schoolbook"/>
              </a:rPr>
              <a:t>	If too many people cheat at S</a:t>
            </a:r>
            <a:r>
              <a:rPr lang="en-US"/>
              <a:t>UST</a:t>
            </a:r>
            <a:r>
              <a:rPr b="0" i="0" lang="en-US" sz="2400" u="none">
                <a:solidFill>
                  <a:schemeClr val="dk1"/>
                </a:solidFill>
                <a:latin typeface="Century Schoolbook"/>
                <a:ea typeface="Century Schoolbook"/>
                <a:cs typeface="Century Schoolbook"/>
                <a:sym typeface="Century Schoolbook"/>
              </a:rPr>
              <a:t>, then the degrees awarded by </a:t>
            </a:r>
            <a:r>
              <a:rPr lang="en-US"/>
              <a:t>SUST</a:t>
            </a:r>
            <a:r>
              <a:rPr b="0" i="0" lang="en-US" sz="2400" u="none">
                <a:solidFill>
                  <a:schemeClr val="dk1"/>
                </a:solidFill>
                <a:latin typeface="Century Schoolbook"/>
                <a:ea typeface="Century Schoolbook"/>
                <a:cs typeface="Century Schoolbook"/>
                <a:sym typeface="Century Schoolbook"/>
              </a:rPr>
              <a:t> won’t certify that its students are competent. So, by cheating you not only hurt yourself, you also hurt others.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6"/>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ETHICS – COURAGE &amp; INTEGRITY</a:t>
            </a:r>
            <a:endParaRPr/>
          </a:p>
        </p:txBody>
      </p:sp>
      <p:sp>
        <p:nvSpPr>
          <p:cNvPr id="559" name="Google Shape;559;p7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As we will be seeing more and more being ethical requires:</a:t>
            </a:r>
            <a:endParaRPr/>
          </a:p>
          <a:p>
            <a:pPr indent="-166370" lvl="0" marL="2730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Courage to do the right thing the situation calls for.</a:t>
            </a:r>
            <a:endParaRPr/>
          </a:p>
          <a:p>
            <a:pPr indent="-151129" lvl="1" marL="639762" marR="0" rtl="0" algn="l">
              <a:lnSpc>
                <a:spcPct val="100000"/>
              </a:lnSpc>
              <a:spcBef>
                <a:spcPts val="480"/>
              </a:spcBef>
              <a:spcAft>
                <a:spcPts val="0"/>
              </a:spcAft>
              <a:buClr>
                <a:schemeClr val="accent1"/>
              </a:buClr>
              <a:buSzPts val="192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80"/>
              </a:spcBef>
              <a:spcAft>
                <a:spcPts val="0"/>
              </a:spcAft>
              <a:buClr>
                <a:schemeClr val="accent1"/>
              </a:buClr>
              <a:buSzPts val="1920"/>
              <a:buFont typeface="Noto Sans Symbols"/>
              <a:buNone/>
            </a:pPr>
            <a:r>
              <a:rPr b="0" i="0" lang="en-US" sz="2400" u="none" cap="none" strike="noStrike">
                <a:solidFill>
                  <a:schemeClr val="dk1"/>
                </a:solidFill>
                <a:latin typeface="Century Schoolbook"/>
                <a:ea typeface="Century Schoolbook"/>
                <a:cs typeface="Century Schoolbook"/>
                <a:sym typeface="Century Schoolbook"/>
              </a:rPr>
              <a:t>&amp;</a:t>
            </a:r>
            <a:endParaRPr b="0" i="0" sz="2100" u="none" cap="none" strike="noStrike">
              <a:solidFill>
                <a:schemeClr val="dk1"/>
              </a:solidFill>
              <a:latin typeface="Century Schoolbook"/>
              <a:ea typeface="Century Schoolbook"/>
              <a:cs typeface="Century Schoolbook"/>
              <a:sym typeface="Century Schoolbook"/>
            </a:endParaRPr>
          </a:p>
          <a:p>
            <a:pPr indent="-166369" lvl="1" marL="639762" marR="0" rtl="0" algn="l">
              <a:lnSpc>
                <a:spcPct val="100000"/>
              </a:lnSpc>
              <a:spcBef>
                <a:spcPts val="420"/>
              </a:spcBef>
              <a:spcAft>
                <a:spcPts val="0"/>
              </a:spcAft>
              <a:buClr>
                <a:schemeClr val="accent1"/>
              </a:buClr>
              <a:buSzPts val="1680"/>
              <a:buFont typeface="Noto Sans Symbols"/>
              <a:buNone/>
            </a:pPr>
            <a:r>
              <a:t/>
            </a:r>
            <a:endParaRPr b="0" i="0" sz="2100" u="none" cap="none" strike="noStrike">
              <a:solidFill>
                <a:schemeClr val="dk1"/>
              </a:solidFill>
              <a:latin typeface="Century Schoolbook"/>
              <a:ea typeface="Century Schoolbook"/>
              <a:cs typeface="Century Schoolbook"/>
              <a:sym typeface="Century Schoolbook"/>
            </a:endParaRPr>
          </a:p>
          <a:p>
            <a:pPr indent="-273049" lvl="1" marL="639762"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1"/>
                </a:solidFill>
                <a:latin typeface="Century Schoolbook"/>
                <a:ea typeface="Century Schoolbook"/>
                <a:cs typeface="Century Schoolbook"/>
                <a:sym typeface="Century Schoolbook"/>
              </a:rPr>
              <a:t>The integrity to withstand the pressures that push you in the wrong direction.  </a:t>
            </a:r>
            <a:endParaRPr/>
          </a:p>
          <a:p>
            <a:pPr indent="-166370" lvl="0" marL="273050" marR="0" rtl="0" algn="l">
              <a:spcBef>
                <a:spcPts val="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457200" y="1095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HOW ETHICS FITS INTO ENGINEERING</a:t>
            </a:r>
            <a:endParaRPr/>
          </a:p>
        </p:txBody>
      </p:sp>
      <p:sp>
        <p:nvSpPr>
          <p:cNvPr id="225" name="Google Shape;225;p24"/>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lnSpcReduction="10000"/>
          </a:bodyPr>
          <a:lstStyle/>
          <a:p>
            <a:pPr indent="-273050" lvl="0" marL="273050" marR="0" rtl="0" algn="just">
              <a:lnSpc>
                <a:spcPct val="90000"/>
              </a:lnSpc>
              <a:spcBef>
                <a:spcPts val="0"/>
              </a:spcBef>
              <a:spcAft>
                <a:spcPts val="0"/>
              </a:spcAft>
              <a:buClr>
                <a:schemeClr val="accent1"/>
              </a:buClr>
              <a:buSzPts val="1960"/>
              <a:buFont typeface="Noto Sans Symbols"/>
              <a:buChar char="🞆"/>
            </a:pPr>
            <a:r>
              <a:rPr b="0" i="0" lang="en-US" sz="2800" u="none">
                <a:solidFill>
                  <a:schemeClr val="dk1"/>
                </a:solidFill>
                <a:latin typeface="Century Schoolbook"/>
                <a:ea typeface="Century Schoolbook"/>
                <a:cs typeface="Century Schoolbook"/>
                <a:sym typeface="Century Schoolbook"/>
              </a:rPr>
              <a:t>Engineers . . .</a:t>
            </a:r>
            <a:endParaRPr/>
          </a:p>
          <a:p>
            <a:pPr indent="-273050" lvl="0" marL="273050" marR="0" rtl="0" algn="just">
              <a:lnSpc>
                <a:spcPct val="90000"/>
              </a:lnSpc>
              <a:spcBef>
                <a:spcPts val="600"/>
              </a:spcBef>
              <a:spcAft>
                <a:spcPts val="0"/>
              </a:spcAft>
              <a:buClr>
                <a:schemeClr val="accent1"/>
              </a:buClr>
              <a:buSzPts val="1960"/>
              <a:buFont typeface="Noto Sans Symbols"/>
              <a:buNone/>
            </a:pPr>
            <a:r>
              <a:t/>
            </a:r>
            <a:endParaRPr b="0" i="0" sz="2800" u="none">
              <a:solidFill>
                <a:schemeClr val="dk1"/>
              </a:solidFill>
              <a:latin typeface="Century Schoolbook"/>
              <a:ea typeface="Century Schoolbook"/>
              <a:cs typeface="Century Schoolbook"/>
              <a:sym typeface="Century Schoolbook"/>
            </a:endParaRPr>
          </a:p>
          <a:p>
            <a:pPr indent="-273049" lvl="1" marL="639762" marR="0" rtl="0" algn="just">
              <a:lnSpc>
                <a:spcPct val="90000"/>
              </a:lnSpc>
              <a:spcBef>
                <a:spcPts val="500"/>
              </a:spcBef>
              <a:spcAft>
                <a:spcPts val="0"/>
              </a:spcAft>
              <a:buClr>
                <a:schemeClr val="accent1"/>
              </a:buClr>
              <a:buSzPts val="2000"/>
              <a:buFont typeface="Noto Sans Symbols"/>
              <a:buChar char="⚫"/>
            </a:pPr>
            <a:r>
              <a:rPr b="1" i="0" lang="en-US" sz="2500" u="none" cap="none" strike="noStrike">
                <a:solidFill>
                  <a:srgbClr val="2A6D7D"/>
                </a:solidFill>
                <a:latin typeface="Century Schoolbook"/>
                <a:ea typeface="Century Schoolbook"/>
                <a:cs typeface="Century Schoolbook"/>
                <a:sym typeface="Century Schoolbook"/>
              </a:rPr>
              <a:t>Build products</a:t>
            </a:r>
            <a:r>
              <a:rPr b="0" i="0" lang="en-US" sz="2500" u="none" cap="none" strike="noStrike">
                <a:solidFill>
                  <a:schemeClr val="dk1"/>
                </a:solidFill>
                <a:latin typeface="Century Schoolbook"/>
                <a:ea typeface="Century Schoolbook"/>
                <a:cs typeface="Century Schoolbook"/>
                <a:sym typeface="Century Schoolbook"/>
              </a:rPr>
              <a:t> such as cell phones, home appliances, heart valves, bridges, &amp; cars. In general they advance society by building new technology.</a:t>
            </a:r>
            <a:endParaRPr/>
          </a:p>
          <a:p>
            <a:pPr indent="-146049" lvl="1" marL="639762" marR="0" rtl="0" algn="just">
              <a:lnSpc>
                <a:spcPct val="90000"/>
              </a:lnSpc>
              <a:spcBef>
                <a:spcPts val="500"/>
              </a:spcBef>
              <a:spcAft>
                <a:spcPts val="0"/>
              </a:spcAft>
              <a:buClr>
                <a:schemeClr val="accent1"/>
              </a:buClr>
              <a:buSzPts val="2000"/>
              <a:buFont typeface="Noto Sans Symbols"/>
              <a:buNone/>
            </a:pPr>
            <a:r>
              <a:t/>
            </a:r>
            <a:endParaRPr b="0" i="0" sz="2500" u="none" cap="none" strike="noStrike">
              <a:solidFill>
                <a:schemeClr val="dk1"/>
              </a:solidFill>
              <a:latin typeface="Century Schoolbook"/>
              <a:ea typeface="Century Schoolbook"/>
              <a:cs typeface="Century Schoolbook"/>
              <a:sym typeface="Century Schoolbook"/>
            </a:endParaRPr>
          </a:p>
          <a:p>
            <a:pPr indent="-273049" lvl="1" marL="639762" marR="0" rtl="0" algn="just">
              <a:lnSpc>
                <a:spcPct val="90000"/>
              </a:lnSpc>
              <a:spcBef>
                <a:spcPts val="500"/>
              </a:spcBef>
              <a:spcAft>
                <a:spcPts val="0"/>
              </a:spcAft>
              <a:buClr>
                <a:schemeClr val="accent1"/>
              </a:buClr>
              <a:buSzPts val="2000"/>
              <a:buFont typeface="Noto Sans Symbols"/>
              <a:buChar char="⚫"/>
            </a:pPr>
            <a:r>
              <a:rPr b="1" i="0" lang="en-US" sz="2500" u="none" cap="none" strike="noStrike">
                <a:solidFill>
                  <a:srgbClr val="2A6D7D"/>
                </a:solidFill>
                <a:latin typeface="Century Schoolbook"/>
                <a:ea typeface="Century Schoolbook"/>
                <a:cs typeface="Century Schoolbook"/>
                <a:sym typeface="Century Schoolbook"/>
              </a:rPr>
              <a:t>Develop processes</a:t>
            </a:r>
            <a:r>
              <a:rPr b="0" i="0" lang="en-US" sz="2500" u="none" cap="none" strike="noStrike">
                <a:solidFill>
                  <a:schemeClr val="dk1"/>
                </a:solidFill>
                <a:latin typeface="Century Schoolbook"/>
                <a:ea typeface="Century Schoolbook"/>
                <a:cs typeface="Century Schoolbook"/>
                <a:sym typeface="Century Schoolbook"/>
              </a:rPr>
              <a:t>, such as the process to convert salt water into fresh water or the process to recycle bottles. These processes change how we live and what we can accomplish.</a:t>
            </a:r>
            <a:endParaRPr/>
          </a:p>
          <a:p>
            <a:pPr indent="-161925" lvl="0" marL="273050" marR="0" rtl="0" algn="just">
              <a:spcBef>
                <a:spcPts val="600"/>
              </a:spcBef>
              <a:spcAft>
                <a:spcPts val="0"/>
              </a:spcAft>
              <a:buClr>
                <a:schemeClr val="accent1"/>
              </a:buClr>
              <a:buSzPts val="1750"/>
              <a:buFont typeface="Noto Sans Symbols"/>
              <a:buNone/>
            </a:pPr>
            <a:r>
              <a:t/>
            </a:r>
            <a:endParaRPr b="0" i="0" sz="25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457200" y="274637"/>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000"/>
              <a:buFont typeface="Century Schoolbook"/>
              <a:buNone/>
            </a:pPr>
            <a:r>
              <a:rPr b="0" i="0" lang="en-US" sz="3000" u="none">
                <a:solidFill>
                  <a:schemeClr val="dk2"/>
                </a:solidFill>
                <a:latin typeface="Century Schoolbook"/>
                <a:ea typeface="Century Schoolbook"/>
                <a:cs typeface="Century Schoolbook"/>
                <a:sym typeface="Century Schoolbook"/>
              </a:rPr>
              <a:t>PRODUCTS AND PROCESSES HAVE CONSEQUENCES FOR SOCIETY:</a:t>
            </a:r>
            <a:endParaRPr/>
          </a:p>
        </p:txBody>
      </p:sp>
      <p:sp>
        <p:nvSpPr>
          <p:cNvPr id="231" name="Google Shape;231;p25"/>
          <p:cNvSpPr txBox="1"/>
          <p:nvPr>
            <p:ph idx="1" type="body"/>
          </p:nvPr>
        </p:nvSpPr>
        <p:spPr>
          <a:xfrm>
            <a:off x="457200" y="1600200"/>
            <a:ext cx="7467600" cy="5083175"/>
          </a:xfrm>
          <a:prstGeom prst="rect">
            <a:avLst/>
          </a:prstGeom>
          <a:noFill/>
          <a:ln>
            <a:noFill/>
          </a:ln>
        </p:spPr>
        <p:txBody>
          <a:bodyPr anchorCtr="0" anchor="t" bIns="45700" lIns="91425" spcFirstLastPara="1" rIns="91425" wrap="square" tIns="45700">
            <a:normAutofit/>
          </a:bodyPr>
          <a:lstStyle/>
          <a:p>
            <a:pPr indent="-514350" lvl="0" marL="514350" marR="0" rtl="0" algn="l">
              <a:lnSpc>
                <a:spcPct val="100000"/>
              </a:lnSpc>
              <a:spcBef>
                <a:spcPts val="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the bridge has an inadequate support, it will fail.</a:t>
            </a:r>
            <a:endParaRPr/>
          </a:p>
          <a:p>
            <a:pPr indent="-514350" lvl="0" marL="5143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the gas tank is positioned too close to the bumper, it might explode from a small accident.</a:t>
            </a:r>
            <a:endParaRPr/>
          </a:p>
          <a:p>
            <a:pPr indent="-514350" lvl="0" marL="5143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a medical instrument isn’t accurate, improper doses of medication can be given. </a:t>
            </a:r>
            <a:endParaRPr/>
          </a:p>
          <a:p>
            <a:pPr indent="-514350" lvl="0" marL="514350" marR="0" rtl="0" algn="l">
              <a:lnSpc>
                <a:spcPct val="100000"/>
              </a:lnSpc>
              <a:spcBef>
                <a:spcPts val="600"/>
              </a:spcBef>
              <a:spcAft>
                <a:spcPts val="0"/>
              </a:spcAft>
              <a:buClr>
                <a:schemeClr val="accent1"/>
              </a:buClr>
              <a:buSzPts val="1680"/>
              <a:buFont typeface="Noto Sans Symbols"/>
              <a:buChar char="🞆"/>
            </a:pPr>
            <a:r>
              <a:rPr b="0" i="0" lang="en-US" sz="2400" u="none">
                <a:solidFill>
                  <a:schemeClr val="dk1"/>
                </a:solidFill>
                <a:latin typeface="Century Schoolbook"/>
                <a:ea typeface="Century Schoolbook"/>
                <a:cs typeface="Century Schoolbook"/>
                <a:sym typeface="Century Schoolbook"/>
              </a:rPr>
              <a:t>If the process for refining gas produces too much toxins, it harms the local community.</a:t>
            </a:r>
            <a:endParaRPr b="0" i="0" sz="2500" u="none">
              <a:solidFill>
                <a:schemeClr val="dk1"/>
              </a:solidFill>
              <a:latin typeface="Century Schoolbook"/>
              <a:ea typeface="Century Schoolbook"/>
              <a:cs typeface="Century Schoolbook"/>
              <a:sym typeface="Century Schoolbook"/>
            </a:endParaRPr>
          </a:p>
          <a:p>
            <a:pPr indent="-514350" lvl="0" marL="514350" marR="0" rtl="0" algn="l">
              <a:lnSpc>
                <a:spcPct val="100000"/>
              </a:lnSpc>
              <a:spcBef>
                <a:spcPts val="600"/>
              </a:spcBef>
              <a:spcAft>
                <a:spcPts val="0"/>
              </a:spcAft>
              <a:buClr>
                <a:schemeClr val="accent1"/>
              </a:buClr>
              <a:buSzPts val="1680"/>
              <a:buFont typeface="Noto Sans Symbols"/>
              <a:buNone/>
            </a:pPr>
            <a:r>
              <a:t/>
            </a:r>
            <a:endParaRPr b="0" i="0" sz="2400" u="none">
              <a:solidFill>
                <a:schemeClr val="dk1"/>
              </a:solidFill>
              <a:latin typeface="Century Schoolbook"/>
              <a:ea typeface="Century Schoolbook"/>
              <a:cs typeface="Century Schoolbook"/>
              <a:sym typeface="Century Schoolbook"/>
            </a:endParaRPr>
          </a:p>
          <a:p>
            <a:pPr indent="-514350" lvl="0" marL="514350" marR="0" rtl="0" algn="l">
              <a:lnSpc>
                <a:spcPct val="100000"/>
              </a:lnSpc>
              <a:spcBef>
                <a:spcPts val="600"/>
              </a:spcBef>
              <a:spcAft>
                <a:spcPts val="0"/>
              </a:spcAft>
              <a:buClr>
                <a:schemeClr val="accent1"/>
              </a:buClr>
              <a:buSzPts val="2240"/>
              <a:buFont typeface="Noto Sans Symbols"/>
              <a:buNone/>
            </a:pPr>
            <a:r>
              <a:rPr b="0" i="0" lang="en-US" sz="3200" u="none">
                <a:solidFill>
                  <a:schemeClr val="dk1"/>
                </a:solidFill>
                <a:latin typeface="Century Schoolbook"/>
                <a:ea typeface="Century Schoolbook"/>
                <a:cs typeface="Century Schoolbook"/>
                <a:sym typeface="Century Schoolbook"/>
              </a:rPr>
              <a:t>	</a:t>
            </a:r>
            <a:endParaRPr/>
          </a:p>
        </p:txBody>
      </p:sp>
      <p:sp>
        <p:nvSpPr>
          <p:cNvPr descr="data:image/jpg;base64,/9j/4AAQSkZJRgABAQAAAQABAAD/2wCEAAkGBhQSEBUUExQWFBQVFRYYGBQYFx0YGBgYFxgXFRcXFxgaHSYfGBsjHBcXHy8gIycpLCwsGB4xNTAqNSYsLCkBCQoKDgwOGg8PGiwkHyQsLCwsKSwsLCwsLCwsLCwsLCwsLCwsLCwsLCwsLCwsLCwsKSwsLCwsLCwsLCwsLCwsLP/AABEIAMIBAwMBIgACEQEDEQH/xAAcAAABBQEBAQAAAAAAAAAAAAAFAAIDBAYBBwj/xABDEAACAQMCAwYEAwYDCAEFAQABAhEAAyEEEgUxQQYTIlFhcTKBkaGxwdEHFCNCUvAVYuEkM0NygpKi8bJTY8LD4iX/xAAZAQADAQEBAAAAAAAAAAAAAAABAgMABAX/xAAtEQACAgICAAQFAgcAAAAAAAAAAQIRAyESMRMiQVEEFDJhcUJSI2KBkaGx8P/aAAwDAQACEQMRAD8AGCuzTZpV7xwDt1d3U2ugUBqOzXDSrhNYahTXCa5NcNYx2aU02uVgj91d3Uya6KwR00ia5XCawRE00mkaYTWMdJpTTRSrGHg12aYKcKxh012aaBTqxhwNN1Gp2KW5RE+0gH7V0UiJxQZqKT8VF0lQ24BpwZ/kUCfPkfvUfDLRW85xDge+JmagNkJcG0RI9fX6chVuz8a8+f8AYqUVrfuc36wnNdBplOFVOgkBp1RinigzDq4RUd0NthTBJAnnEkAn6TXLKKh3A5MeImSYMj+xQsw+KVN1XEC7szyzEyTHP7V2hZtFc12K7SqgiOUq7FICsNQqaRTzTTWCNNcIrprhrGOGuUjTWuAczFYw6nKKqnUzO0ek/nFXNCpPiEtBAkcgc/IVOU0heabpDdYrqpIUxs3BjyPP9KCWNbcUgMSefPynFet8b16XeFkG34lWJECABn8a8k1ESrj4DI3dOfnXNHM3uWgZk01xYVs3gw9fLyrpFVuG8LN5+8XcqAFQZjxAzIA5gjJB8/SpEv52scgld0QGI57enyrohkUh4vWyUClXTSqpShU4U0U6sCjtNuNCk+QJ+lOikxwfagzUCeHcVd7kMBtJMQPLPnRtay/DWG+1g8wf0+9acGpwdoTG2wvxzTaJdCCjsdRtDE9MOoZOXkx5eVZPTWgfGBmfwnFCOLai67lIIVWKjGD5SesxRjhGnNu1BMxn5T/7qGN+ZiZNyQXAp1MRpAPmJqQCukvxOinimgU8UDcSHVqe7eOe0ke4Ej70IHFJYd3tZiIJYwBJkcstjotHorF8LuFLsLK8gTyPkwkdJFRySaaonkVbNTp+yV+8ouF2G7otgFcYwWugkY6gUqYbdKp+HL9xPn9h9KuxXK7SlCpUqVYNCrhp0VSv68KxWCSAfrAMfeg2kB0uywRUVy+F5moH1JJ8hH95quiEgQCYPsOvWlc0ibyexHqda5aFxBYe6wOdSKJIJM+tcTSNLkx+gj2rloM2ACM4YCR5Z9PpXPLMovZOnIllFILt1B2+n/KMmr3DOJhvAg2iCZOCCpWPCOkMaA39QisV2F7gJB2Db9Tnd9PnV398c3C6Wlsq0lbaknbITkWkx4SY9a5MmSculRWMVEIdobTtp0JuMYe4IMBcFQIjE++aq8P0wCIGADgHcBjdkxI5H3FCLoud7c7vdjezqfEDt+JmU4/OprHHJG11gkgArlZny6fKmxODlchl3ZoLd1kVhbhZB9gT196tPbtiz/kUfMR/+X5mqjCmkcvIEGOhjlP9+Vd0o+qLONkKbwBvWJ6g8vRvX2qSrHEtWO68Ilmwq+sTn0Az8qrDTMqxJbw9fi8p9aMcnoxU6dMcKcBUuk0xuMAoktER61d4rwO5p2C3FgkTHoaZzV0WoHRXYp2yuxRsFGVt3AtwweVyB7BoFavbWavptuMOisT9fF+B+9aa2ZAPmAfrU4EMPbRR4oPCPcfiKdpXGQSBKtz9AT+VFOJ9nrpsB9pCOYDRzPkKiXhXc6ruWGVdk+oKz96VyVujZYtSTI7RlR7VKKracgKM+f8Af3qwBVLLLokFOFMAp6itYaHVkuJaQJqJEwTOT67jHpJrXBaBcdt/xEgcwc+sHH/jUcvVk8i0FLYEV2odOpKL4jyHQfpSprOSmOIqO7dCiWIA8yQPxqVqz3a/WFUVBEPunrgY/OqZJ8YtnVFJvYaXUoW2BlLDO2c+fKpZrEcO1TfvAcgHxKDiYyFEZrcEUmLLzsdxSSK+pvwImCfw86HG2SzEDpzPt5Vc1Kbm9jj5Cqmpe4v8hz1OQfYjFLlmo9nJLzMlFpRljPqas6TWJv2gFycCPeZ9cUPtcOdoZ22g/wApyflRjg2gRXBEjmZbykqcc+Vc85zq0qQ0YNM2PG+z+nXSJdt/7yACpySflisCush+7dGRgWncIMEgZ68632pvTpFEA46HOT5N7+dAeyWvfiGsshypNpXksAZQgBgZ5jrmue/D81l35mkjK8UTu33JBLwd3oen2Bz51ueC8DtNp9O+0bmtHd0BId/iPyHLyoZ+021YS4iWSCEXaQCAJ3buY9+VUOD9ttN3aWb6KFQFd2zfP8R3nGR8UdTTufKInFRk0x3GuDQzMkhrlwpCSDDAllOZ2kTgzQT/AAoWHVwoKsgYTEmeZX2yP/VFOIdpNMVi3fLHvVIRrZwORIeN31Jpa7V21tWu8JR/EoKvICgsTMjnJXHKpqXGSDXsKy25QYiehqQLUeikp4SjhQM7gp+hMHlzxXW1HKAckjOIjJn/AEmvTjNNFotNCuIOZxE5mI889K5oO01iwzEuD/Djwjc0yObRBwD0PKomv5y2P8o8iP5jjr6UFfSacA94jMNoHgYbgxDZ8jkZHrUM8vYnPs0/BeJKLiXUbcJkEGDOYmCNrf3FX+Paw3L24k5VDkycosyfevPtNwpxsuWrkK7EKx54nmo8vI+larSXGZBvMsMTEcsDHtTY5cnbQ8JXomrtICnBK6BzO6+3/FuAqMkHPlA/9VorDeFT6D8KC8VtfxuZyo9ORIovoj/DX2FIjnxanJF3W9tG2WluXYtqSogSQFMTAyeXMZ9azB40b2pJLO5IJLHmxEZ5k+f1qHi3DGDEiNpeSczB6GTHWMD6USXh6Io2rERH/UJqEeXLoXK30zmqvbAwE7ygKwCT5jly96IaAlrYJ5+89fOq93S94CAxQlFyvPwsAR9Jq7p7W1QomAAJPM+9VjbdlsSb2SBKkFquCpAKey1DrVsTmtZouzukuam2EfeVQljGCSCgA9ixrI3WhSfIE/aqtrtUmn8e6WKSFGYM7hIHISBkmufNtdiypLZZ11lbVxk3L4THOlWX1/a03LrvsbxMT5fgIpVOOZJdnI47DTVnu02iNxkggQD9z/pWhIoFx/XqjqDM7Zx7muvN9DsdproGaHgbB1YMDDKSPmJrYxWd4RxNGYLkGR0/TlR99So9anhSSbQybrzFYWpncZzy5Dr0oze0ShA0Qdo9OlBltEjJgeQ/U1puI6dv3ZtoJ22yY5zC/WlyV2yUFdmU1fHBbbaqM7EYAAjn1MT9KbpE1TOptAbntn+GOhLOsjcTMGDPSqF1rikFlhmxBEQvPA9T1r2Ls9wa2lrT3Qo3NpBugQT8LST548q58suasZWzzDU9oNXaYW3Tu9mwlCCUleTEMW5weRjniheq4s4jaq6cgeIqWLt1J29Aee3Ar17iGjTvLzRuD2VTz+Dc2T5yfrXi/EuDahrxLqFNxiwY8jJPLqYOIANc7fuamiprOJBzMM583P32j9a7puJXUZciDySIXOOQiqlnSuWIUFwkyQCR78gY9TVq3ZbcrGBsKiPc+nrTK30Bugnrmvd2W27QCDujIz5k+tc4u1x7dlTltrElhLSWI59MLVjXm4bRXBDbZgHoQfOiWl4O95bTYkDPl4Wn8DTOHuBNvoyWla6u7arRAJ2gsseZ8qO6i/fFkN3Y3BmJBBJAIImPc8ulE9B2M1JubbY5gA+RyD9MfarnaPs/fsuy3XUkyxUKGmTugtA+cUcUk5NepRQaVmQuaK9c/wB5dgHoPXxRAwau6XsVdvvbt2XzcAw3TwAkmMgRUel1Dd8PIEGPYx+Veta42/3raCom5ugQDmJj60+StCQ83Z4xc4Res3DbePCSPiESPIiZOa0+gsG3bCs245M+/wCNWNfw3czKbYjvrwVw2dwLREHwmR1ptjTBLYzgAZ94/Wn+HdXZXHHzD99LfTtOVedpmDB9OvWpxYFdSmntHTxYA4uD3iR/SfXr/rRHQKe7E+v41Bx5INsgdWH2FXuEZt5xnz9qHI5or+M0UOLWRtJjMCB/1CrDLNpT520P0EflWl4Twyxd39/cFtVQn1PtQfXWFBdUO5V7xQfRbjx9qlz89BzR9Srpk+A9DuX6Z/Or4t1W4fbm2ggyLw/8h/8AzVxVp0+x8HRwLTwKsrw9u5a9K93bdVYgyRI6gcslfrTbQBEjIPWkU0+joVFLUsQj+FoAMEDd057RnHt0rCWdF3qhkSNrAFgDMnGZY9Y5CvRtbf7tQcfEozjnifrFZjifELanareF3DOqzBO4MxB9658rt0RyxVW2FuH8H32kbGVH15H70qfw/UhLYXykfc12txRxWindvqvM0E4lprb3N78gAACYGJ+Z51Cram7/ALu3tB/m5fc/lVfV8NCNF66C0cgfn1q0szktL+5RuTJn4tbQQg+QG0fqaja7fdSwUonnyH1OSfarvB+4DAjZjrgn9aNraNy4Cw+HxbfL+lT/AJjzPkAB1MqlKXbNGCZWsqYzj7nlXq3BtdZs2S7/ABAYUiSYE15KrMeke5n7D9as9pe0D2iVG1mKwAQQAsQTE5JP4elDN6C4pcSt2x1obUlgBJMwM9SenvW24Txu3etWrR3MbekJI2RBU7QQZ+4rx3ifFruobdcZmaAJwFAHQAU2zp3YqBORzBbl6ZioTlyGvbZ6/quJMlpGF1wHuC2VKbwAJmNxLE486znEe3YbTmwQJ7wqSPA6hnbcVVgQpgkTMCesVjX1lx7aW5iHwZad3Lnu9PLrTrGov6dwVILM6swPi3MCYLA5PxHr1NSjaA5WW9Xed71xbdgWwbdvwCYVUUjDSJBY5kEeuJqtwtvEQRBJnz5550U7McSbvLpNsT3W3aFjHd3RMeed3qaboOHnu+86AqvzILflXRjElsKkLsMwPU1qezujBspHRnE+62m/Wstp7QYgHlI/EVreG3+7a3bBCq907pMH/chsMeWVknn5U2aVMpBBW/2pXRArs3XGgKBzz6fOsJx7tCXZjdZUYg+GdzyQpAjp8Xl0NM7b9o9PuZEfey3iYt5UiZnvZzzj5V55eveX0GT8z0qUXUrHeR9BYX4ciBAxLH2/vlR/R9o7F9x34squxBDCfhhehBBIE/OsPbUv5z6mSalXQtuxkR5H5UZSsgtG4PE9MGvBdQoRb020CB0YFiRljKiMT61U0+oVrdxbLFjtBUqSpkCcrOII/SshuKGATzBI5CRyxU+lsu3wI24fzKc8x0kUI6ZSMqdmw4I9xWfes7mXqARkqce4o2TWS4e+qV1R03SVM3NpIG4mdwbB+LnWu7qunFqNHZCTkCO0BGxCejj7g1NwdhsIHp5/n7V3jtsdzPkyn7x+dd4S2D/f986pZB6zL8EPGeJLaIDEhXVhifboJ6iu9nr3fWZJ3GX9OYUnHuTV7VaNLgh0VomJEwY6VHwCwFcooheg+X+lTdp2HNF3ZT07C2Ny81dG/wCwsRRXWajahKxkKZPTcwEmPLdPMUNa14nX1/OPzqrxXShxbQ3SIQgxkSFUgFR0waXI2m6J45VZFY4yVUruCCLZgY8ancSQu4zG4zIOPlT+HcfFtlNwmGVm5kkzymTnKn69aqafQJcyFuOzEkhR4ZiMHM880W03C8QdOsIMd54iOsRJ85zUl2BSlplLifaRLqG2qMwY+Q5STMR+dCm00hxasbADO54BXBBBLdMGtNe0d424woLBdqrAgnbyBH4U272PKqtxnNzvWBRQ0tHNiw6fzH5Urdsq1J7ZT0uqGxeWRP1zSrRaXsiSikco/pb9K7SeJWjl8Nj/AN0gkE9JBPOPX1H5ivOe1Y/2u5HQqP8AxWvRb92SMef4V59x29/tFw/5j9oFdeX6TtyPiiDgTbNRbxJDSRz6YA9Zit5aQqpB55Zz6np+XsBWT7PLF62cSTPyg/n+Fa3XsNuyfjmT12gS5+mP+oUMWkLB2rAaXScAH54/1+1T9puypLG6S8kBmAG5IAjBwZ9P1qGzdkgCSZHIf2K9D49Y2ae47CFCScdP1pcu2kcuNWeMarTLbuhV+EgEywMc+RGINEODXIuyASipAABOTG4/WuXtN4b29RuDzMCVJAbYCc4iPrVrS3+6UAAHHMn1Pp6UsY1oMlTOcJ4O9+8qW1J/jTnGAWY/YGjfavsrctruFtyZQAAAtk5gA84k/Ki37L9YG14QqMh7kzy8HKI/znr0r0LtFq2tldmN960hx/KxzHlMxUpoaMVVs+etNxLuNQ3gZdx5EQwUB1iD1Ib2xRO3xJu5Koh7vvEyYkHawEwYyJ+lS60qqaxGQb1uWdk/FtF29InnB3L9FPSqegaY/wCWfmCo+uSKfHYkg1pDy961fFf2evrdOnd3lWVVyhkZG5YESMgjJHTyNYi7rzbKkeflPKOlazQdrRaUEM+9rABUqds42jnjEzA8udH4jtDwaMRxDsO+nulLquTnbtjaQP8AMu8zHMbcUIPCQBBIXJ5uCeX9OTP0r0bh+p/ebji6ZUK5GCCGFsbTzwQW5xQLtIo/eQr/AA7SQfhBwuYMwfMVzwfILj7GY0NgyRHiBGOuCCcDlRPuWRmIUhWiBHI9eZ5TRTW6dLd9raCFQkDziSQSepg86deWRzrsxxtEqMpqrLF3MfFJ6U6zw94DEQILAkYlRuMeeB70S1KgXBP9LflRfhTbtJtid3hHzVhQlFI0S6427OuQSepJKCT9atyaWp4Yf3VNSH592otbZBjaxYMPh5AcjPliql/jC213XAyDzIMfIjn7c/SqLItnoQlGhnG47k7jEkR7zP5VzgunyY6j9Ko37qay0zKBFthtLdcTn+kH8qaLN7aFXcHkeH4SRGecYik8VbJZNZYs3f8AhItdy974LmYUy0TnpVkcCt/viC0xKNIBPORII+9ZbUa1mC+IyFMeIAzEgDmeccqt2O0jWbqFgEC3CfETuzEmWInl9uVSlJ2bJO3RW1mljU3Vj+o/SGqhxLTEXLqhiCptFY5w6spAj1irN3XLe4rCXAyOQJVgfjtMI8PWelC+02o23zG470UrDciLhBM9MAjOM0uWd0c7NjqTbCrsW2DbNsGPiIvIWMmcRAgcoNVrmtUAZgumR6kFSPtWc0nGL5U7UAUbPFNsEbQEydsnIjniapa17kqztKljAVmaNpySACOeMVGOWSdVoosjS0aXivFlCtkCCGgkDkVfE8+VP03HIVdm1u4S5kS0hlgxgThY59Tmstxa2DqG+MBmXcQgAAIAPi3CTBPT0rQfs+4El+86ObhXYrEboLQG5EcwYIg4z1503iuzeI5UiFu3l0Y74qAAAvdgwAIHX0pVuWsaFvELV2CBEFAIjEClUPFG8N/uMjrNZubYpIP8zeQIOB5MfsM+VYDXWwdRcAEKGbl0UHp+HzrVrodsBXbJJkgH8I86y+vvYbwLLFhumCYfbME5zPpXp5OtgySbqy5wC5N9T6n/AOJGK0gJZnfoAUHyyx+uP+msRae9bhreDLdAeQznl1qTU6O/aUeBoKg7lLbSG6ERBPnSQnxQIulRpLF9Q6kkDI5+9ej9vNWRZVFR7isGuNsg+G2yBRkjwlnU4n4Y614na71mGDt6jkPuYrQcQ7Y6nfaNxlOweGVEGGQw4UAMJUGD5Us5uW6JQqIJ1XFCXuA2yJuTBwVwshpxPh/GqmjugkBuUcyR0z196e+tEssja7K3zG735zJz1qBbdonqxoN/c0tuzYdgeOLY1CNtG6XlpWdndARIBIE+kfStjxztWGtrc3rPe6a4qO6rMkEiQCQAOZg15ZpUxK2wcfj7VMyL3Z7x9h3rBChyAGAmAc9cY9+lSa32GM/QZx7ir3WdotgXHDEKSxGxn2mYAg7j9ByqGwxB3bsxEYA6ZOSQTA+lDr+mc7mBLIsjcRBIkxiTHLlJq/w3szduZVWf2E+tVVrYr2XdSQY3uo6gIdx/8Wx86ja+Djc/KBOcenlyFWL/AAd7TL3qsMEgHE9JGPendzDgD60/mtMQMdjdSELl2JLJcjnzIKRkYGJqLtLaF5lJB2qGmBJwqkdR6596HWtQUiPi2mME/wA8x96L6Ad4ucgjnAgDaPP0P2rmqpMqpaoD6Sybl5t8klpycmRifka0H+EKiyFgxE+mMfaoeE6ZTfYqGZAYVtpaQMAyBHSr2u1LvZJ2OkMceFcDHxEjrP2rphPVhSoyfEbkXBIOJ/EVe4Gzd1bCCW71IH4j5yR86q3FJdfDmerKfvMdKelm5bsEMoyZB3r0bl4TIIiZ9KEpWIg8/aJV0Vq0GEgEkRy8L+QPPFG+H9vbSKyd2bttsMNogjJjxkD7Vj14Y50rsWG0H/d7AcMPiDHIEzj0qhDWvhVnlQ3Pl8hz51GTtlVqm+i3oOFo5uW7Vkl0Zrgm5lrckhQFABIBE56GncZ4qLtwnTWWULt8G526BfCSORPr1qtoeMXbF57iwu9NhaBtIIVyAWPsD7xVzhepJW0TkKVWOon05860YuwNpukR8E4e2odTeuiwjT49jNtIHhBzzOORxUuo7Gr3b3AwuFWsgKoIkPO4yemB06jyqvYv7SVjncf5QTUt3tJ3bYYEbFVgGAnaxGI6x6/OhJb7A2uqHWeEJb1On8IUP3JdPIhxbMjHMZ+dO7c6RbCWSFM95qLZAO0Rb7ojAx/MaF6/jiteDzIUADmeTBpz9PlRbieps6m07sxtj94dkZkPO5aUzEnE28dPahPpGjQzspxK0Wh91uVKgwrSx3bQZEjmevP3rS8X1VzUaX93V7QClbn7wAyGHG7kojAYc/KsddvKjBlht21wBiNnhBB5CQPxpXu06m8z7WRXLeGROVZRlQoIBM/IVBxsMXRS7ZIXv7znwAkgEAkliSARPXr5ijv7M9RGrCtu2OhGCy5WGAkHHM8vOqmu7QrtVtqsjmQrjJCtBBIOJAExNVOH8fA1KPbRbe0kwCY+EgfFjy5DpVH2MjYWONwoBts0dd4E/IuD9qVGeAcH0b6dGubQx3Ti2f5mAyyk8vM0qHBg2ZW9fAYSYEHJIH9PnWQayWNkwSpbJjGbrczyq4yALISMjLJu+Z8ZphA32AGMkqQIiR3jmYkge2a7sk7FlLkGr9gLbeMQrcvY1mE191myMcvM4EdcRWo1lrwPk/A3X/Kaz+6+jshX4WYEDlIMHPWlyPonElt6S6dpBIX2iR6VDq7IFxZUMIMhiT1A/lIPyojbsOwUSwYF93ICI8IHXBmZ6cqIcO7GXrzJutkqVJ7yGAgsBu5wc4+dSb+wUnejM2+Go1yOYgGB5nmPOBRC1orS83RfSCzfQD8TXq3C/wBkOmtpu1DkxkjdtWPJjgx86rcS7N8KsndOCITZaLpPMQ5Vp8+dJza+w7xv1PNmdP5UBWOZxP3q9quFtftlLdu0hm3EEjmV6sTjPlVzXcLslGuWSVKOFKuIkODtYSOUggj2qnwfUuL4YkbdysCTJAIBAypzyB/sVpzpWnYsY72Z7iOlvWptuu0RE9DB86v8O4vrBbWymoZbRJhV5A8+RI863n7QOK29QtiwLfiCNubGI2gfKSDWQ4aWsW1ubSRLbQykjdyCllIIBAMex59Ei3JFJJRdIl0Nu61i8HYtsZSNwGCyvuiD1CfhUfDdKSfOFJ/8nH5UY4UP4GtBCzNrkCP5bh9f6qn4KiLbJMS1m6APXcxH/wAqsnSX5E42zK6xdrKrbhuUZAGJKmeea3fYXsZZ1H8ZmBtr/wAM5ALZyZkzzzWQ7RrN1CAMae2xgeynrHQUY03FtmptWhM3GsuAuJ37ZDeYqGRu2PjpPZ6NxfQWICoqjZBmcwGUHBxt8Q+tDO0fB+77w25xbDXFAbllRcBEgQEM4JwKuNm4CBztXAfMktYII+SVF254r/8A598qxB27cY+IsvPny8qddFZMyHBOD99ctsAzLu58p8LnE7T0rScU0lm0m26HEtcwd0fGP6Jn4wKr9i7u3T2piV2cjPMGPs33qft3rwIPldb/APW/5UZquhV0X+0XDdHb0zW9wtMqgRzJwSpivItbaeQFdgASMYwBEeceH71qe3t8fvV5jJiV2+u5gpjyyfpWbvFW2EhYL7o9ZOflzpYt8mbI00DVtXXCgMACoYbniSD3ZMefvRjgmr3W/Hab+G9uWVZ8k5bhGB0HM1Q4Lpd1y2IECQwJAwHJiDzxNEtLw9/4uwgAbSxkg4IM45won5U/JoiFE1WkuCGUm2XXvE2d3diZJXxSzfrQXX9mLffkW7VwW4O03ObLnpJjl6VFp+G3zc5qcZbvF2+4bcAcec16XwLi1gpp7dy2S5kM5iCSrCB6fmKhz8yXv9yiXKJ5a/DlnI9M+VWtZwwXbQVXW3tIO4g8gIjwgn/1VriFmCfc1SYsBKxgEEFd3PqPI10tLic11Ir8Q4I1sW1YuxKAAhGG5QzNuUtBPOIjMUwdmkKNc8W1ee5lViSYAC5Mz09QeRozc1LXdGGghkLwRgghROBy+MfQetB/3a6wKMzERMFpEggGJMek1zSbXqWTCWt4VasW0lbd0BZCFnld3j3HCzM8ukVU4roVQW9wS3vRXG0A+Fg8SQzHy9eeBGY9LwvcogLuJWP4uc9No/T50ePYK7c09t7dqSwbmVyV8WPECMA8xU3P7jR2UNGmj7td+s2NAlRbJAPlO3PvSoj2f0y/u6A9C46dHYflSqtC2vYs9j+z/fqj3LjtAdiNwAYLc2BSYmDnlmgPacCxqu7Dptt3PgJ8WGczMTFb3sHd221Mf8E9P6tRd/SsN2611795vBGUI11jgkNKtuzGIyIroNSpHLJN3vArJ4bTOSpLxA+E+EQciqWr7QF7zBwjMGeShITLFjtE5Ek8zIon2X7O3XV3uO21lZSqtBaRgbiRI6wcYro7D6p2baQu1gIcgMJHLAYT1I9RU5tvsFegY7G8R01y7pxcZWk3t6gAGYGwMAJPMwOvrWu4doAxV1uMVViyKwwoywCwwxgYrA8K4I9u4wuXNrd0TuEHZyPlBk/Sa0HAeLqFSdQsOjLsFySvgcfCcCTt+gqHFLZWMtUaHX2rptd7ednVym1Q0YMysEieTEfKof2iBRwsIg5XdOoAEmNwaOWceXlQvg9+2Qq3dQQbfLxhTMghoA6Lu9CCQR4aE9qeNbrZthrRCXGcXluHexCvbAjaIPwmQR0ijDaGlI0faewqWmYYk2iekxuImvP9dqVVbZGd1hlbGMq6gEjrgfSr44hYWxcCvuLqpLGeeYXxc48WfQ1jyxkGD8Mg/DiSJmPPrVJJtIk3s0vF9Tuc3FS4yW1Kg7YGSo+Ich4TE+lX+yl0W9LMBryulxSzp0ZSVEtiVDDl5TWMLncN5JA5E8/Lr5QOVF9L2hFu4+zTLc3EmJPqxPLy/Cmj0C9h3Shg2oUgA3LYeAwOF8IJj0oZwzVyy28SS2Sf+QQBGT4p59DVXhnFbjNcuLaVQyMsDkJaNsnyFQaDR3v3q34FnfKknAIWfyqtOgDeNaki6Mgfw1UnqAGPKjOhZbgDYbUIsq3iWEFtCAMiIn8KG6vgl26WKlC1sbWBwCWb4QcDAE/Og17VXlu7SdrSEJHhAiBHh6CB9KjKLbdDLRu+EanUXbIYsWtsdhG7a6ywgqQAfMxMGD51ztTxi6QdL3BghZdpO7YdwKyYAjdIjFY48Ud7Qtm6xW34QvIQCWkYnEnB5Tj0IJbF23uZ926dw6kgHxLnD49iKX6djX6BTU6y4l1xb7m2qssJtQ8ojJXMfepDqbm0d7csOgaGwkglSobdtxEDkaN9kv2VaW/p7d5rrPuBJXYRGY6GaIcY/ZPp1tv3RfwozlSxQHaOYOwyfSi5J7oZQdGC/elu2mZ3tq215UuCxJLmcc2mM46YzU3ZXs4mo1Lo7pbUZDNMExyHiXzxn5GlpOxSsFupvA3ABQ6798SFA25P08ulEeG2Dp7pZA1xVn4hteNqmTmCYCmATz5danySevU3EscO7L2WVvGWdSYAHhIVWZgTzJ8OKtL2bfS23lO83oygI2F/h7llWgR4oJyZpvZrjBO4CRuZoBgEqQREnGdw+3nWx0922523HBXYhmTuyGUiFHlA9xRUnuxuMaTRh+FdiNw3uogHL79oifBA/m3D8KpbU07hHuWwbd4FQTkguCIMcoYmt3q+K2FXubctuKACHYyBtGRyoNrg5BUEBWNuQbYYZu4PXkxMDry9KyS9BHGtGY4nVbhG7vRtOZgYJMkECAoJnygGrOtuSmSGO45iOWM/OfpWcvXH3jbca2JGVwefMEZrq/Scz+o9A4bw4bXDuC8sAhRwHJKKQAuzxDzzy9MLh/AWuI9op3V1gvdAgFf6viOZhlweVYu5w6zp7jqL983A5CqLZ2uN0KS3kQZNQW+LXO9Vd5QFipeMAiRIkecda53FNXZe0vQ22h7KaxWm5fZQrbSQ0id0QYiBNRns5dZrio91lUyAEY5Z9gUdOWfnVnScHXv7Ivktbu2lZc95uPiJLL4QvJRGfemdteKrpbrIluRcMwAQo+EjbBA8/DGPnXO0+hqQ3hXE0sWhbIypefD5ux6j1pVg340zGQpz5LjGMUqom0JRuOznHltLbSVLtbtqF3QSe9uueh6Gf/dRcW7NnVlspbIGSCW3b3dpaRzgRjGBWO4W/wDtlk+RYn/titqvF1tbyzALCZ5Yl+ma6n7i2q2aP9n+P9muKpVjc8QzO0QZB6YrR63SKjiI5mek4Jn3rx7gnbVrWsXYAFYtD5/4kyc9fKlxP9p2p3+JFnMGWyOU+3Opc/00Ui9Gi1vELaam8bk7FtIDHM7tggZ/zCsbdNlAGAINxSygA+Fd7KAYIiY9cEEZiuW9SdRp9RcY5CoSAf8A7iCB8qh4fxK2njCAbWEHdLRBwZwR8ugqc21Rox5WHuHPpzcCjviCigliENu6biiJ/mUHEnkWPSqXazhioSE3BtznmxJDFtmCOUKI/wCag3Eu0dt9Q11bHhwWQtjcOZEKIBGIz71plXvXcMSQQxknc8HxKGYiWgNzj8YpHFxfIMuqoh4XqrC6S0hJ74s+9Sp8/BkiORbrRfhdgXAqjI3QRMqAsbYHIiGJ9YqqyW3AVXt2ltmNrvksu0EcuRIP2ozwApuEPajx8juCAmRvM5gc/aklmc0ohit2O7e6PTJq9FaS2ApV2LZLMMwrA5iRz/zGgHa5P9pvAq8AqslFWAACAVU849vlVjtxrFua7TuMKtsJ33LfGTABkAbsZzu8qsdqWDa3VS4CMZ2TmRbENy5TA55p7UVaA3ybMbw1riI+1NwLj+aIJBhYznB5UW0mq1G7w20klMG5nLQpiBMmaraK6SboWAjMxMwCIVim2SGk8sZ9KOcN1yIGYsYVEQSoUBwGZTk5gEt8h6VSWaS8qESLfCNKX1rWLkLyZtpBaWcJBOQDkedCr3Zqz+9XBdume8ukKMBYI7uTBknIPt6139m2qLa5txJPdjJMknvLZBJPPJmp+LlV4pd7wuE3vnaTEsdu1SNsz1jrU5SkvUoqfYO4zwGxa1tmyneC3cFpnYnJLuVYqYxGPPlUXEuDtYKgHxQzCMh0BYEnPhdYIKgRiQal4/eufvFi5cwFjaCIICXMgn+bPin1jpU/aXiKu792AcMN0P8A1lwwJ+EiW/s0/PoRrsJaHtdet6XTJavNb/3iGAsFmYECSDkCT861PZHtU19rlu7cLsbLDxc90EkCMRAacdBXk4vEMBCbkBbzFyDEgeYEiB+HLTdhmJ1dhhknvixIM5Uj4pMnPKB18qz1JbGjJ0EezvG0s7bW0gklyenhG7nJ5hj9PWouKbO5vPPh/ggldoO2EkklZAkKIBEwOdBuEcHZ9Su4qqtvVl5MAqLuLA8sfXNWePcJ7m062dQiAqhKF1lmUAlIgmQRM4mSOlT4tvQ6emZ/Qcca0xMydwy0kyoDgeR5kZGJNWtZ2tu3WY+BQ42+EAbRIwCBIk5MR1rNWxcVyBLZ5wGHlILCOVXrugwvwg3DK+IdZ8umDV/LaI3JLRorfHStthcuu5cAL4mYgq07hOFGAOvI0KvdpXa1vA2kMoKbzDbWVpIECJE7YqO1/CbbuDQylrimUM7pScYqPWWbLeG2rBSecEkk8p5AAelLW+h1tpfgKcV1DFA1oSXuzHo5ZjH1oJrNT4xBggj5EHr5Zrut0haNoPIdCP6RmSSfb3q6nZoELvusGMyoWQAOZmc9PrV1dUScdlTU9o7u5nW4v85IUSIfbMSeXhXHvVC1rLjbSTPjG1SJkk9J6STU78M2m4AhbaDEq3LIB+1VtBtdSpGcHC5gETEClWtIf0N1c47KaSNRvuoGUk4NsF02icDC4q32j4sxS6t4KDctB1JgkG0yyFPmc4mOZ6wAfGtaHsi3bLFd4bb3UeIDbvwgBMYM+lUb3f3gvePcO0fE5YQBGOXL9K5nik5I1ou2O1ZVEUNt2oixMZVQDjb1IJpUD0/EgF/3Cvk+IgmZJPOflSqnyae9f9/QbxJe5V/xHub1u4QTG7E+YI/Oi1rtEtw7rlkPb2N/DZmILLO2dhU8z50C7T3d17HkPwFG+AcTKWEQbgRJPQZYn866Hb0LFJU2Fezxt3tRYTuVVN+1vC0FdomdxIySx6UW7Y9m0/eV2W9loWlUNt2pulmiYiT5UI/xp/6z/wBx/WmPxh2wzlvmTmoPG27so5LtIJ6PgezT3w1u4UdDDKP6JbnBEBgPpWAS6SNs8yD8+XP51qb3F7ndsodo2kRJAyD0oVp0sOQoQgnr4ug8zitHHJNtvv8AwaEktUA7xZZHQnPrGa9J4NwsuilVKEKpWVZpVkWQSeYweWYb0mslfFlGYFFZpmSJmc+3X7Ve0/GW2IO8OFAjccQI86GXBLIlUqNKcbejSP2dZbryt1gxJG1FwCZ+Ioxn3p+n4klklFtlnMoVZgSS3hK7Ao5+UVnDxlv/AKrfU/rVf95lpGTz3RmfP3qHyF9zf+geLXSD/HFvX7ltmsFFtABbYteCBEAgrBGOXrUuv4hduXWuNZEtGO6ECBEglZzQD/EH/rb6ml/iD/1N9ao/gk1TkweJW6Lmm0rKzMbRfcZhreFP+WAIqsNIfESjEtgyp6E8sVH/AIg/9R+tNPEn/rb6mm+T/mYOaLnDr72Lm+3bIeCN0OTBz50XHaG+7m4bCPcgLJsliAJIjy51mzxR/wCtv+4/rXG4k/Lex/6jSy+AjLtsyzUHNfc1F28LjW7hKkbYVwFj+kDl5+9WtJxHVW0KraeGJJJtuxJIgkk1lRrW8z9TXf3xvP7ms/gIyVN6N427CursXmVVa3eARtykrclD5qTyqXhwvo25VuAxBItk7sEbiu2N0GJoKdW3nXG1LeZP99Kf5JVVsHi7s02s4TqXtXH7gbiDz2B23cyBhpzNDNP2Z1JdS4W2u5SxlZAChZAnJicSM+VCWvEkHOP7864b5qmP4WMFSKfNOqo3Cdl9KPjvOx9Sqj6LJ+9XSulUR3gMCP6jA5CSSa8572uM2cRVVhiukR8Q9Au6jT9Dy67R+lDuJahGQgNESRy5gGMVkTcNRXASMscnyFPxro3ib6NhY1SBFHeHl5jrnzqLUiy8FjuiYlvryNZB9Nu5s32FWUkdSff/AErUBzsN3dDpj0HuGz9d1UOEaK3bNsttDhWDeIGSSYMT5H7VBb+p/vrSIEzAn2z9a3EHI0Xfp5/cU25fTaQCJIIGfTFA+9jrTe+o0YjThlwAD+H9W/SlUjak9M+tKl4gI9x86erUqVIVQ1uVM3HOeldpVjMr6hjiq1seL5/kKVKgwx7RbSysEwJzmPWn2lEcqVKqQ6RPJ9bHgc/amMc/KlSoiEBYzSU/h+lKlRMdt8/lSY5FKlRAMT4qeeVdpURTidK550qVEBwfnXQf7+RrtKgEaGzTrhyK7SrAHPy/v0rv+v5VylWCJfi+n4CnN8X9+dcpVjHLXxf36U4/kPyrlKiEcnM+g/SmFsUqVKxiNWyPauFpYTnH50qVAJxeVKlSpTH/2Q==" id="232" name="Google Shape;232;p25"/>
          <p:cNvSpPr txBox="1"/>
          <p:nvPr/>
        </p:nvSpPr>
        <p:spPr>
          <a:xfrm>
            <a:off x="155575" y="-144462"/>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http://tijara-g.com/yahoo_site_admin/assets/images/oil_refinery.256122810_std.jpg" id="233" name="Google Shape;233;p25"/>
          <p:cNvPicPr preferRelativeResize="0"/>
          <p:nvPr/>
        </p:nvPicPr>
        <p:blipFill rotWithShape="1">
          <a:blip r:embed="rId3">
            <a:alphaModFix/>
          </a:blip>
          <a:srcRect b="0" l="0" r="0" t="0"/>
          <a:stretch/>
        </p:blipFill>
        <p:spPr>
          <a:xfrm>
            <a:off x="6146800" y="4810125"/>
            <a:ext cx="2595562" cy="19478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nvSpPr>
        <p:spPr>
          <a:xfrm>
            <a:off x="611187" y="1014412"/>
            <a:ext cx="7796212" cy="5018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000"/>
              <a:buFont typeface="Century Schoolbook"/>
              <a:buNone/>
            </a:pPr>
            <a:r>
              <a:rPr b="1" i="0" lang="en-US" sz="4000" u="none">
                <a:solidFill>
                  <a:schemeClr val="dk2"/>
                </a:solidFill>
                <a:latin typeface="Century Schoolbook"/>
                <a:ea typeface="Century Schoolbook"/>
                <a:cs typeface="Century Schoolbook"/>
                <a:sym typeface="Century Schoolbook"/>
              </a:rPr>
              <a:t>Decisions made by engineers usually have serious consequences to people -- often to multitudes of people. </a:t>
            </a:r>
            <a:endParaRPr/>
          </a:p>
          <a:p>
            <a:pPr indent="0" lvl="0" marL="0" marR="0" rtl="0" algn="l">
              <a:lnSpc>
                <a:spcPct val="100000"/>
              </a:lnSpc>
              <a:spcBef>
                <a:spcPts val="0"/>
              </a:spcBef>
              <a:spcAft>
                <a:spcPts val="0"/>
              </a:spcAft>
              <a:buClr>
                <a:schemeClr val="dk1"/>
              </a:buClr>
              <a:buSzPts val="4000"/>
              <a:buFont typeface="Arial"/>
              <a:buNone/>
            </a:pPr>
            <a:r>
              <a:t/>
            </a:r>
            <a:endParaRPr b="1" i="0" sz="4000" u="none">
              <a:solidFill>
                <a:schemeClr val="dk2"/>
              </a:solidFill>
              <a:latin typeface="Century Schoolbook"/>
              <a:ea typeface="Century Schoolbook"/>
              <a:cs typeface="Century Schoolbook"/>
              <a:sym typeface="Century Schoolbook"/>
            </a:endParaRPr>
          </a:p>
          <a:p>
            <a:pPr indent="0" lvl="0" marL="0" marR="0" rtl="0" algn="l">
              <a:lnSpc>
                <a:spcPct val="100000"/>
              </a:lnSpc>
              <a:spcBef>
                <a:spcPts val="0"/>
              </a:spcBef>
              <a:spcAft>
                <a:spcPts val="0"/>
              </a:spcAft>
              <a:buClr>
                <a:schemeClr val="dk2"/>
              </a:buClr>
              <a:buSzPts val="4000"/>
              <a:buFont typeface="Century Schoolbook"/>
              <a:buNone/>
            </a:pPr>
            <a:r>
              <a:rPr b="1" i="0" lang="en-US" sz="4000" u="none">
                <a:solidFill>
                  <a:schemeClr val="dk2"/>
                </a:solidFill>
                <a:latin typeface="Century Schoolbook"/>
                <a:ea typeface="Century Schoolbook"/>
                <a:cs typeface="Century Schoolbook"/>
                <a:sym typeface="Century Schoolbook"/>
              </a:rPr>
              <a:t>Ethics and ethical reasoning guide decision-making.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nvSpPr>
        <p:spPr>
          <a:xfrm>
            <a:off x="1143000" y="1447800"/>
            <a:ext cx="74676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Consider the March 11, 2011 8.9 magnitude earthquake near Sendai, Japan.</a:t>
            </a:r>
            <a:endParaRPr/>
          </a:p>
        </p:txBody>
      </p:sp>
      <p:pic>
        <p:nvPicPr>
          <p:cNvPr descr="http://www.maggiesnotebook.com/wp-content/uploads/2011/03/Japan_Sendai_earthquake_25.jpg" id="246" name="Google Shape;246;p27"/>
          <p:cNvPicPr preferRelativeResize="0"/>
          <p:nvPr/>
        </p:nvPicPr>
        <p:blipFill rotWithShape="1">
          <a:blip r:embed="rId3">
            <a:alphaModFix/>
          </a:blip>
          <a:srcRect b="0" l="0" r="0" t="0"/>
          <a:stretch/>
        </p:blipFill>
        <p:spPr>
          <a:xfrm>
            <a:off x="3236912" y="3387725"/>
            <a:ext cx="4286250" cy="309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5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Oriel">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