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9"/>
  </p:notesMasterIdLst>
  <p:handoutMasterIdLst>
    <p:handoutMasterId r:id="rId60"/>
  </p:handoutMasterIdLst>
  <p:sldIdLst>
    <p:sldId id="330"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93"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94" r:id="rId43"/>
    <p:sldId id="395" r:id="rId44"/>
    <p:sldId id="396" r:id="rId45"/>
    <p:sldId id="386" r:id="rId46"/>
    <p:sldId id="398" r:id="rId47"/>
    <p:sldId id="397" r:id="rId48"/>
    <p:sldId id="389" r:id="rId49"/>
    <p:sldId id="390" r:id="rId50"/>
    <p:sldId id="391" r:id="rId51"/>
    <p:sldId id="399" r:id="rId52"/>
    <p:sldId id="400" r:id="rId53"/>
    <p:sldId id="401" r:id="rId54"/>
    <p:sldId id="402" r:id="rId55"/>
    <p:sldId id="387" r:id="rId56"/>
    <p:sldId id="392" r:id="rId57"/>
    <p:sldId id="331" r:id="rId58"/>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00" d="100"/>
          <a:sy n="100" d="100"/>
        </p:scale>
        <p:origin x="-584" y="-880"/>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40CCF10-389C-4EF6-ABE9-A4A6974C2F6C}"/>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A6651B2C-2238-4838-A35C-DEC699605954}"/>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C47EA152-A898-45EA-8B7B-13EE0020F839}"/>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BF13162D-9803-4BEF-8DC7-1432CC8C7BD3}"/>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anose="020B0604020202020204" pitchFamily="34" charset="0"/>
              </a:defRPr>
            </a:lvl1pPr>
          </a:lstStyle>
          <a:p>
            <a:fld id="{F384941F-6F7A-4403-ADD1-45D1F333C386}"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ECC4FD6-D26B-4BC9-BED6-F5F2421590E9}"/>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66659590-5DE9-4B5C-AFD4-674A25396CA3}"/>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14340" name="Rectangle 4">
            <a:extLst>
              <a:ext uri="{FF2B5EF4-FFF2-40B4-BE49-F238E27FC236}">
                <a16:creationId xmlns:a16="http://schemas.microsoft.com/office/drawing/2014/main" id="{ABA1529F-607B-4A5D-B903-6FECF55D4925}"/>
              </a:ext>
            </a:extLst>
          </p:cNvPr>
          <p:cNvSpPr>
            <a:spLocks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6F62E240-63F6-43DC-BA67-85ACD79AA75F}"/>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C17ACCFF-17D5-493B-8EA4-E10C07868F0B}"/>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DC4710B0-0C19-40D6-8122-1EC5F108F0C3}"/>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fld id="{9FF39EDB-4FF9-474E-BC1A-573DFD4F146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128"/>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E6AFBB48-22ED-411C-99E0-83BE836132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anose="020B0604030504040204" pitchFamily="34" charset="0"/>
                <a:ea typeface="MS PGothic" panose="020B0600070205080204" pitchFamily="34" charset="-128"/>
              </a:defRPr>
            </a:lvl1pPr>
            <a:lvl2pPr marL="37931725" indent="-37474525" defTabSz="923925">
              <a:defRPr sz="2400">
                <a:solidFill>
                  <a:schemeClr val="tx1"/>
                </a:solidFill>
                <a:latin typeface="Verdana" panose="020B0604030504040204" pitchFamily="34" charset="0"/>
                <a:ea typeface="MS PGothic" panose="020B0600070205080204" pitchFamily="34" charset="-128"/>
              </a:defRPr>
            </a:lvl2pPr>
            <a:lvl3pPr>
              <a:defRPr sz="2400">
                <a:solidFill>
                  <a:schemeClr val="tx1"/>
                </a:solidFill>
                <a:latin typeface="Verdana" panose="020B0604030504040204" pitchFamily="34" charset="0"/>
                <a:ea typeface="MS PGothic" panose="020B0600070205080204" pitchFamily="34" charset="-128"/>
              </a:defRPr>
            </a:lvl3pPr>
            <a:lvl4pPr>
              <a:defRPr sz="2400">
                <a:solidFill>
                  <a:schemeClr val="tx1"/>
                </a:solidFill>
                <a:latin typeface="Verdana" panose="020B0604030504040204" pitchFamily="34" charset="0"/>
                <a:ea typeface="MS PGothic" panose="020B0600070205080204" pitchFamily="34" charset="-128"/>
              </a:defRPr>
            </a:lvl4pPr>
            <a:lvl5pPr>
              <a:defRPr sz="2400">
                <a:solidFill>
                  <a:schemeClr val="tx1"/>
                </a:solidFill>
                <a:latin typeface="Verdana" panose="020B060403050404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398A33A7-A4E3-4672-94AD-8F2CDCA79253}"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16387" name="Rectangle 2">
            <a:extLst>
              <a:ext uri="{FF2B5EF4-FFF2-40B4-BE49-F238E27FC236}">
                <a16:creationId xmlns:a16="http://schemas.microsoft.com/office/drawing/2014/main" id="{0DC64B68-5568-435D-B6C4-0AF0CC456C4E}"/>
              </a:ext>
            </a:extLst>
          </p:cNvPr>
          <p:cNvSpPr>
            <a:spLocks noChangeArrowheads="1" noTextEdit="1"/>
          </p:cNvSpPr>
          <p:nvPr>
            <p:ph type="sldImg"/>
          </p:nvPr>
        </p:nvSpPr>
        <p:spPr>
          <a:ln/>
        </p:spPr>
      </p:sp>
      <p:sp>
        <p:nvSpPr>
          <p:cNvPr id="16388" name="Rectangle 3">
            <a:extLst>
              <a:ext uri="{FF2B5EF4-FFF2-40B4-BE49-F238E27FC236}">
                <a16:creationId xmlns:a16="http://schemas.microsoft.com/office/drawing/2014/main" id="{54EF4B0B-533F-43C7-8ACE-D2D4DA062A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8A43A64-77F3-473A-B1DD-3AFDFACF2602}"/>
              </a:ext>
            </a:extLst>
          </p:cNvPr>
          <p:cNvSpPr>
            <a:spLocks noRot="1" noChangeArrowheads="1" noTextEdit="1"/>
          </p:cNvSpPr>
          <p:nvPr>
            <p:ph type="sldImg"/>
          </p:nvPr>
        </p:nvSpPr>
        <p:spPr>
          <a:xfrm>
            <a:off x="1117600" y="696913"/>
            <a:ext cx="4648200" cy="3486150"/>
          </a:xfrm>
          <a:ln/>
        </p:spPr>
      </p:sp>
      <p:sp>
        <p:nvSpPr>
          <p:cNvPr id="35843" name="Rectangle 3">
            <a:extLst>
              <a:ext uri="{FF2B5EF4-FFF2-40B4-BE49-F238E27FC236}">
                <a16:creationId xmlns:a16="http://schemas.microsoft.com/office/drawing/2014/main" id="{EAF276EB-C9FD-492E-B2F8-5AA076A75C1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fr-FR" altLang="en-US">
                <a:latin typeface="Times New Roman" panose="02020603050405020304" pitchFamily="18" charset="0"/>
              </a:rPr>
              <a:t>La memoire a aussi un controleur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37EC6D1-40F4-4DF5-B01B-EA89F781C9DC}"/>
              </a:ext>
            </a:extLst>
          </p:cNvPr>
          <p:cNvSpPr>
            <a:spLocks noRot="1" noChangeArrowheads="1" noTextEdit="1"/>
          </p:cNvSpPr>
          <p:nvPr>
            <p:ph type="sldImg"/>
          </p:nvPr>
        </p:nvSpPr>
        <p:spPr>
          <a:xfrm>
            <a:off x="1117600" y="696913"/>
            <a:ext cx="4648200" cy="3486150"/>
          </a:xfrm>
          <a:ln/>
        </p:spPr>
      </p:sp>
      <p:sp>
        <p:nvSpPr>
          <p:cNvPr id="37891" name="Rectangle 3">
            <a:extLst>
              <a:ext uri="{FF2B5EF4-FFF2-40B4-BE49-F238E27FC236}">
                <a16:creationId xmlns:a16="http://schemas.microsoft.com/office/drawing/2014/main" id="{072D3F4B-017C-40FA-B237-F2A86A50E52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846F48D-16B8-4C74-97F6-F5373DF74A78}"/>
              </a:ext>
            </a:extLst>
          </p:cNvPr>
          <p:cNvSpPr>
            <a:spLocks noRot="1" noChangeArrowheads="1" noTextEdit="1"/>
          </p:cNvSpPr>
          <p:nvPr>
            <p:ph type="sldImg"/>
          </p:nvPr>
        </p:nvSpPr>
        <p:spPr>
          <a:xfrm>
            <a:off x="1117600" y="696913"/>
            <a:ext cx="4648200" cy="3486150"/>
          </a:xfrm>
          <a:ln/>
        </p:spPr>
      </p:sp>
      <p:sp>
        <p:nvSpPr>
          <p:cNvPr id="39939" name="Rectangle 3">
            <a:extLst>
              <a:ext uri="{FF2B5EF4-FFF2-40B4-BE49-F238E27FC236}">
                <a16:creationId xmlns:a16="http://schemas.microsoft.com/office/drawing/2014/main" id="{F0DF99CA-D3A1-4159-84AB-D774096954B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9431184-1931-4DE1-9D7D-65A5B2A2BB37}"/>
              </a:ext>
            </a:extLst>
          </p:cNvPr>
          <p:cNvSpPr>
            <a:spLocks noRot="1" noChangeArrowheads="1" noTextEdit="1"/>
          </p:cNvSpPr>
          <p:nvPr>
            <p:ph type="sldImg"/>
          </p:nvPr>
        </p:nvSpPr>
        <p:spPr>
          <a:xfrm>
            <a:off x="1117600" y="696913"/>
            <a:ext cx="4648200" cy="3486150"/>
          </a:xfrm>
          <a:ln/>
        </p:spPr>
      </p:sp>
      <p:sp>
        <p:nvSpPr>
          <p:cNvPr id="41987" name="Rectangle 3">
            <a:extLst>
              <a:ext uri="{FF2B5EF4-FFF2-40B4-BE49-F238E27FC236}">
                <a16:creationId xmlns:a16="http://schemas.microsoft.com/office/drawing/2014/main" id="{8C868517-8D06-4B1C-97A8-499C09F1277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C92629F-D60D-4003-8DC6-CDCFC6F688D4}"/>
              </a:ext>
            </a:extLst>
          </p:cNvPr>
          <p:cNvSpPr>
            <a:spLocks noRot="1" noChangeArrowheads="1" noTextEdit="1"/>
          </p:cNvSpPr>
          <p:nvPr>
            <p:ph type="sldImg"/>
          </p:nvPr>
        </p:nvSpPr>
        <p:spPr>
          <a:xfrm>
            <a:off x="1117600" y="696913"/>
            <a:ext cx="4648200" cy="3486150"/>
          </a:xfrm>
          <a:ln/>
        </p:spPr>
      </p:sp>
      <p:sp>
        <p:nvSpPr>
          <p:cNvPr id="44035" name="Rectangle 3">
            <a:extLst>
              <a:ext uri="{FF2B5EF4-FFF2-40B4-BE49-F238E27FC236}">
                <a16:creationId xmlns:a16="http://schemas.microsoft.com/office/drawing/2014/main" id="{3ED5BF6E-821C-44AA-8326-91258381864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67D0551-F804-4699-8280-3CC098AAD608}"/>
              </a:ext>
            </a:extLst>
          </p:cNvPr>
          <p:cNvSpPr>
            <a:spLocks noRot="1" noChangeArrowheads="1" noTextEdit="1"/>
          </p:cNvSpPr>
          <p:nvPr>
            <p:ph type="sldImg"/>
          </p:nvPr>
        </p:nvSpPr>
        <p:spPr>
          <a:xfrm>
            <a:off x="1117600" y="696913"/>
            <a:ext cx="4648200" cy="3486150"/>
          </a:xfrm>
          <a:ln/>
        </p:spPr>
      </p:sp>
      <p:sp>
        <p:nvSpPr>
          <p:cNvPr id="46083" name="Rectangle 3">
            <a:extLst>
              <a:ext uri="{FF2B5EF4-FFF2-40B4-BE49-F238E27FC236}">
                <a16:creationId xmlns:a16="http://schemas.microsoft.com/office/drawing/2014/main" id="{B15C94CE-E069-470A-BE40-F1A1EF3C669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AB5744D-CAF1-4D0F-BA17-8364BFC9F3AB}"/>
              </a:ext>
            </a:extLst>
          </p:cNvPr>
          <p:cNvSpPr>
            <a:spLocks noRot="1" noChangeArrowheads="1" noTextEdit="1"/>
          </p:cNvSpPr>
          <p:nvPr>
            <p:ph type="sldImg"/>
          </p:nvPr>
        </p:nvSpPr>
        <p:spPr>
          <a:xfrm>
            <a:off x="1117600" y="696913"/>
            <a:ext cx="4648200" cy="3486150"/>
          </a:xfrm>
          <a:ln/>
        </p:spPr>
      </p:sp>
      <p:sp>
        <p:nvSpPr>
          <p:cNvPr id="49155" name="Rectangle 3">
            <a:extLst>
              <a:ext uri="{FF2B5EF4-FFF2-40B4-BE49-F238E27FC236}">
                <a16:creationId xmlns:a16="http://schemas.microsoft.com/office/drawing/2014/main" id="{D234D48D-DB3A-4CEA-9059-0ABACB092B9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fr-FR" altLang="en-US">
                <a:latin typeface="Times New Roman" panose="02020603050405020304" pitchFamily="18" charset="0"/>
              </a:rPr>
              <a:t>DMA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8862A05-257F-46CD-AE76-25CE4DFC6C97}"/>
              </a:ext>
            </a:extLst>
          </p:cNvPr>
          <p:cNvSpPr>
            <a:spLocks noRot="1" noChangeArrowheads="1" noTextEdit="1"/>
          </p:cNvSpPr>
          <p:nvPr>
            <p:ph type="sldImg"/>
          </p:nvPr>
        </p:nvSpPr>
        <p:spPr>
          <a:xfrm>
            <a:off x="1117600" y="696913"/>
            <a:ext cx="4648200" cy="3486150"/>
          </a:xfrm>
          <a:ln/>
        </p:spPr>
      </p:sp>
      <p:sp>
        <p:nvSpPr>
          <p:cNvPr id="51203" name="Rectangle 3">
            <a:extLst>
              <a:ext uri="{FF2B5EF4-FFF2-40B4-BE49-F238E27FC236}">
                <a16:creationId xmlns:a16="http://schemas.microsoft.com/office/drawing/2014/main" id="{110C8D55-26AE-4C19-9B5A-5948BEED26B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F6DA830-3802-488F-B3A2-051B14CC89DE}"/>
              </a:ext>
            </a:extLst>
          </p:cNvPr>
          <p:cNvSpPr>
            <a:spLocks noRot="1" noChangeArrowheads="1" noTextEdit="1"/>
          </p:cNvSpPr>
          <p:nvPr>
            <p:ph type="sldImg"/>
          </p:nvPr>
        </p:nvSpPr>
        <p:spPr>
          <a:xfrm>
            <a:off x="1117600" y="696913"/>
            <a:ext cx="4648200" cy="3486150"/>
          </a:xfrm>
          <a:ln/>
        </p:spPr>
      </p:sp>
      <p:sp>
        <p:nvSpPr>
          <p:cNvPr id="53251" name="Rectangle 3">
            <a:extLst>
              <a:ext uri="{FF2B5EF4-FFF2-40B4-BE49-F238E27FC236}">
                <a16:creationId xmlns:a16="http://schemas.microsoft.com/office/drawing/2014/main" id="{F8B958C7-9BC1-46AA-9711-EC76DF0FD1C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3587570-268F-48C8-B3B1-281FD677CDB8}"/>
              </a:ext>
            </a:extLst>
          </p:cNvPr>
          <p:cNvSpPr>
            <a:spLocks noRot="1" noChangeArrowheads="1" noTextEdit="1"/>
          </p:cNvSpPr>
          <p:nvPr>
            <p:ph type="sldImg"/>
          </p:nvPr>
        </p:nvSpPr>
        <p:spPr>
          <a:xfrm>
            <a:off x="1117600" y="696913"/>
            <a:ext cx="4648200" cy="3486150"/>
          </a:xfrm>
          <a:ln/>
        </p:spPr>
      </p:sp>
      <p:sp>
        <p:nvSpPr>
          <p:cNvPr id="55299" name="Rectangle 3">
            <a:extLst>
              <a:ext uri="{FF2B5EF4-FFF2-40B4-BE49-F238E27FC236}">
                <a16:creationId xmlns:a16="http://schemas.microsoft.com/office/drawing/2014/main" id="{F66412C0-C1A9-4FC7-92FA-D75E7DF5D0C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B1D7FF6-993B-4D17-8C3D-80223DEB4B0B}"/>
              </a:ext>
            </a:extLst>
          </p:cNvPr>
          <p:cNvSpPr>
            <a:spLocks noRot="1" noChangeArrowheads="1" noTextEdit="1"/>
          </p:cNvSpPr>
          <p:nvPr>
            <p:ph type="sldImg"/>
          </p:nvPr>
        </p:nvSpPr>
        <p:spPr>
          <a:xfrm>
            <a:off x="1117600" y="696913"/>
            <a:ext cx="4648200" cy="3486150"/>
          </a:xfrm>
          <a:ln/>
        </p:spPr>
      </p:sp>
      <p:sp>
        <p:nvSpPr>
          <p:cNvPr id="18435" name="Rectangle 3">
            <a:extLst>
              <a:ext uri="{FF2B5EF4-FFF2-40B4-BE49-F238E27FC236}">
                <a16:creationId xmlns:a16="http://schemas.microsoft.com/office/drawing/2014/main" id="{31E5E05E-1596-4D69-A5C1-1BA8BC2B629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8C6F3BC-5CF5-4ACD-A96C-382EC0AAAF3D}"/>
              </a:ext>
            </a:extLst>
          </p:cNvPr>
          <p:cNvSpPr>
            <a:spLocks noRot="1" noChangeArrowheads="1" noTextEdit="1"/>
          </p:cNvSpPr>
          <p:nvPr>
            <p:ph type="sldImg"/>
          </p:nvPr>
        </p:nvSpPr>
        <p:spPr>
          <a:xfrm>
            <a:off x="1117600" y="696913"/>
            <a:ext cx="4648200" cy="3486150"/>
          </a:xfrm>
          <a:ln/>
        </p:spPr>
      </p:sp>
      <p:sp>
        <p:nvSpPr>
          <p:cNvPr id="57347" name="Rectangle 3">
            <a:extLst>
              <a:ext uri="{FF2B5EF4-FFF2-40B4-BE49-F238E27FC236}">
                <a16:creationId xmlns:a16="http://schemas.microsoft.com/office/drawing/2014/main" id="{CB17A0DC-255B-442F-8743-CDB37A30CEE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82C20BD-58FE-42C6-BD18-F605D4D95F13}"/>
              </a:ext>
            </a:extLst>
          </p:cNvPr>
          <p:cNvSpPr>
            <a:spLocks noRot="1" noChangeArrowheads="1" noTextEdit="1"/>
          </p:cNvSpPr>
          <p:nvPr>
            <p:ph type="sldImg"/>
          </p:nvPr>
        </p:nvSpPr>
        <p:spPr>
          <a:xfrm>
            <a:off x="1117600" y="696913"/>
            <a:ext cx="4648200" cy="3486150"/>
          </a:xfrm>
          <a:ln/>
        </p:spPr>
      </p:sp>
      <p:sp>
        <p:nvSpPr>
          <p:cNvPr id="59395" name="Rectangle 3">
            <a:extLst>
              <a:ext uri="{FF2B5EF4-FFF2-40B4-BE49-F238E27FC236}">
                <a16:creationId xmlns:a16="http://schemas.microsoft.com/office/drawing/2014/main" id="{DC19B201-3CB9-4C75-B9CF-17642933696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fr-FR" altLang="en-US">
                <a:latin typeface="Times New Roman" panose="02020603050405020304" pitchFamily="18" charset="0"/>
              </a:rPr>
              <a:t>N processeurs accomplissent moins qu’un facteur de speed-up de n, synchronisation, partage ressources</a:t>
            </a:r>
          </a:p>
          <a:p>
            <a:r>
              <a:rPr lang="fr-FR" altLang="en-US">
                <a:latin typeface="Times New Roman" panose="02020603050405020304" pitchFamily="18" charset="0"/>
              </a:rPr>
              <a:t>Asymetrique designe un boss-CPU, symetrique est tous egaux, et le plus populaire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FDD4547-F26F-4648-96FE-73C7AB1BB10D}"/>
              </a:ext>
            </a:extLst>
          </p:cNvPr>
          <p:cNvSpPr>
            <a:spLocks noRot="1" noChangeArrowheads="1" noTextEdit="1"/>
          </p:cNvSpPr>
          <p:nvPr>
            <p:ph type="sldImg"/>
          </p:nvPr>
        </p:nvSpPr>
        <p:spPr>
          <a:xfrm>
            <a:off x="1117600" y="696913"/>
            <a:ext cx="4648200" cy="3486150"/>
          </a:xfrm>
          <a:ln/>
        </p:spPr>
      </p:sp>
      <p:sp>
        <p:nvSpPr>
          <p:cNvPr id="61443" name="Rectangle 3">
            <a:extLst>
              <a:ext uri="{FF2B5EF4-FFF2-40B4-BE49-F238E27FC236}">
                <a16:creationId xmlns:a16="http://schemas.microsoft.com/office/drawing/2014/main" id="{23775105-DC29-4048-806F-0BFEB6A6CCD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AF48483-A2E7-44D4-8695-FF802DF6CF2C}"/>
              </a:ext>
            </a:extLst>
          </p:cNvPr>
          <p:cNvSpPr>
            <a:spLocks noRot="1" noChangeArrowheads="1" noTextEdit="1"/>
          </p:cNvSpPr>
          <p:nvPr>
            <p:ph type="sldImg"/>
          </p:nvPr>
        </p:nvSpPr>
        <p:spPr>
          <a:xfrm>
            <a:off x="1117600" y="696913"/>
            <a:ext cx="4648200" cy="3486150"/>
          </a:xfrm>
          <a:ln/>
        </p:spPr>
      </p:sp>
      <p:sp>
        <p:nvSpPr>
          <p:cNvPr id="63491" name="Rectangle 3">
            <a:extLst>
              <a:ext uri="{FF2B5EF4-FFF2-40B4-BE49-F238E27FC236}">
                <a16:creationId xmlns:a16="http://schemas.microsoft.com/office/drawing/2014/main" id="{289921E3-43D2-45F9-94D5-B117BE1B666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92FECD2-604E-4B1D-9456-941FC379B0F2}"/>
              </a:ext>
            </a:extLst>
          </p:cNvPr>
          <p:cNvSpPr>
            <a:spLocks noRot="1" noChangeArrowheads="1" noTextEdit="1"/>
          </p:cNvSpPr>
          <p:nvPr>
            <p:ph type="sldImg"/>
          </p:nvPr>
        </p:nvSpPr>
        <p:spPr>
          <a:xfrm>
            <a:off x="1117600" y="696913"/>
            <a:ext cx="4648200" cy="3486150"/>
          </a:xfrm>
          <a:ln/>
        </p:spPr>
      </p:sp>
      <p:sp>
        <p:nvSpPr>
          <p:cNvPr id="65539" name="Rectangle 3">
            <a:extLst>
              <a:ext uri="{FF2B5EF4-FFF2-40B4-BE49-F238E27FC236}">
                <a16:creationId xmlns:a16="http://schemas.microsoft.com/office/drawing/2014/main" id="{D0696687-998C-4765-81D8-0EFE81D05D3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fr-FR" altLang="en-US">
                <a:latin typeface="Times New Roman" panose="02020603050405020304" pitchFamily="18" charset="0"/>
              </a:rPr>
              <a:t>Uniform memory access, prend le meme temps d’acces, alors que non uniform MA non</a:t>
            </a:r>
          </a:p>
          <a:p>
            <a:r>
              <a:rPr lang="fr-FR" altLang="en-US">
                <a:latin typeface="Times New Roman" panose="02020603050405020304" pitchFamily="18" charset="0"/>
              </a:rPr>
              <a:t>Communication sur multi-chip est plus longue que sur multi-cores sur un meme chip, et multicore demande moins d’electricite</a:t>
            </a:r>
          </a:p>
          <a:p>
            <a:r>
              <a:rPr lang="fr-FR" altLang="en-US">
                <a:latin typeface="Times New Roman" panose="02020603050405020304" pitchFamily="18" charset="0"/>
              </a:rPr>
              <a:t>Multicore est multiproc, mais pas tous les multiprocs sont multicores</a:t>
            </a:r>
          </a:p>
          <a:p>
            <a:r>
              <a:rPr lang="fr-FR" altLang="en-US">
                <a:latin typeface="Times New Roman" panose="02020603050405020304" pitchFamily="18" charset="0"/>
              </a:rPr>
              <a:t>Blade servers: chaque board a son propre OS, I/O, reseaux, etc.</a:t>
            </a:r>
          </a:p>
          <a:p>
            <a:endParaRPr lang="fr-FR"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194DB0B2-CA75-4DEF-B891-43498A648534}"/>
              </a:ext>
            </a:extLst>
          </p:cNvPr>
          <p:cNvSpPr>
            <a:spLocks noRot="1" noChangeArrowheads="1" noTextEdit="1"/>
          </p:cNvSpPr>
          <p:nvPr>
            <p:ph type="sldImg"/>
          </p:nvPr>
        </p:nvSpPr>
        <p:spPr>
          <a:xfrm>
            <a:off x="1117600" y="696913"/>
            <a:ext cx="4648200" cy="3486150"/>
          </a:xfrm>
          <a:ln/>
        </p:spPr>
      </p:sp>
      <p:sp>
        <p:nvSpPr>
          <p:cNvPr id="67587" name="Rectangle 3">
            <a:extLst>
              <a:ext uri="{FF2B5EF4-FFF2-40B4-BE49-F238E27FC236}">
                <a16:creationId xmlns:a16="http://schemas.microsoft.com/office/drawing/2014/main" id="{A6B2C73A-3418-4FC5-932A-37E5EBDAFAF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fr-FR" altLang="en-US">
                <a:latin typeface="Times New Roman" panose="02020603050405020304" pitchFamily="18" charset="0"/>
              </a:rPr>
              <a:t>Hot-standby mode: moniteur les autres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38319C3-6FD9-444B-97E2-0DEB7A9E24C1}"/>
              </a:ext>
            </a:extLst>
          </p:cNvPr>
          <p:cNvSpPr>
            <a:spLocks noRot="1" noChangeArrowheads="1" noTextEdit="1"/>
          </p:cNvSpPr>
          <p:nvPr>
            <p:ph type="sldImg"/>
          </p:nvPr>
        </p:nvSpPr>
        <p:spPr>
          <a:xfrm>
            <a:off x="1117600" y="696913"/>
            <a:ext cx="4648200" cy="3486150"/>
          </a:xfrm>
          <a:ln/>
        </p:spPr>
      </p:sp>
      <p:sp>
        <p:nvSpPr>
          <p:cNvPr id="70659" name="Rectangle 3">
            <a:extLst>
              <a:ext uri="{FF2B5EF4-FFF2-40B4-BE49-F238E27FC236}">
                <a16:creationId xmlns:a16="http://schemas.microsoft.com/office/drawing/2014/main" id="{70B64B58-A9E6-4061-A367-75763CD5DE0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D0D7581-DD84-46E1-98C6-5746F1CE5B2E}"/>
              </a:ext>
            </a:extLst>
          </p:cNvPr>
          <p:cNvSpPr>
            <a:spLocks noRot="1" noChangeArrowheads="1" noTextEdit="1"/>
          </p:cNvSpPr>
          <p:nvPr>
            <p:ph type="sldImg"/>
          </p:nvPr>
        </p:nvSpPr>
        <p:spPr>
          <a:xfrm>
            <a:off x="1117600" y="696913"/>
            <a:ext cx="4648200" cy="3486150"/>
          </a:xfrm>
          <a:ln/>
        </p:spPr>
      </p:sp>
      <p:sp>
        <p:nvSpPr>
          <p:cNvPr id="72707" name="Rectangle 3">
            <a:extLst>
              <a:ext uri="{FF2B5EF4-FFF2-40B4-BE49-F238E27FC236}">
                <a16:creationId xmlns:a16="http://schemas.microsoft.com/office/drawing/2014/main" id="{F14E06E2-238A-4BBA-97C1-F3088552211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555FCBF4-7EAF-47CD-96E4-D2180B409DE1}"/>
              </a:ext>
            </a:extLst>
          </p:cNvPr>
          <p:cNvSpPr>
            <a:spLocks noRot="1" noChangeArrowheads="1" noTextEdit="1"/>
          </p:cNvSpPr>
          <p:nvPr>
            <p:ph type="sldImg"/>
          </p:nvPr>
        </p:nvSpPr>
        <p:spPr>
          <a:xfrm>
            <a:off x="1117600" y="696913"/>
            <a:ext cx="4648200" cy="3486150"/>
          </a:xfrm>
          <a:ln/>
        </p:spPr>
      </p:sp>
      <p:sp>
        <p:nvSpPr>
          <p:cNvPr id="74755" name="Rectangle 3">
            <a:extLst>
              <a:ext uri="{FF2B5EF4-FFF2-40B4-BE49-F238E27FC236}">
                <a16:creationId xmlns:a16="http://schemas.microsoft.com/office/drawing/2014/main" id="{65544E6F-9002-4754-B876-B9416B3E685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fr-FR" altLang="en-US">
                <a:latin typeface="Times New Roman" panose="02020603050405020304" pitchFamily="18" charset="0"/>
              </a:rPr>
              <a:t>L’instruction pour switcher en mode kernel est une instruction priviledged</a:t>
            </a:r>
          </a:p>
          <a:p>
            <a:r>
              <a:rPr lang="fr-FR" altLang="en-US">
                <a:latin typeface="Times New Roman" panose="02020603050405020304" pitchFamily="18" charset="0"/>
              </a:rPr>
              <a:t>VMM a besoin de plus de bits mode pour gerer ses propres processus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A7A132F-304F-4920-955C-D9025DAAF8FD}"/>
              </a:ext>
            </a:extLst>
          </p:cNvPr>
          <p:cNvSpPr>
            <a:spLocks noRo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4FA3E1F0-90EE-4FB8-8233-1F4FCF96F98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fr-FR" altLang="en-US">
                <a:latin typeface="Times New Roman" panose="02020603050405020304" pitchFamily="18" charset="0"/>
              </a:rPr>
              <a:t>Instructions qui changed le timer sont en mode priviledged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8BBE5A4-4DDD-4B13-9792-930CE7B0D006}"/>
              </a:ext>
            </a:extLst>
          </p:cNvPr>
          <p:cNvSpPr>
            <a:spLocks noRot="1" noChangeArrowheads="1" noTextEdit="1"/>
          </p:cNvSpPr>
          <p:nvPr>
            <p:ph type="sldImg"/>
          </p:nvPr>
        </p:nvSpPr>
        <p:spPr>
          <a:xfrm>
            <a:off x="1117600" y="696913"/>
            <a:ext cx="4648200" cy="3486150"/>
          </a:xfrm>
          <a:ln/>
        </p:spPr>
      </p:sp>
      <p:sp>
        <p:nvSpPr>
          <p:cNvPr id="20483" name="Rectangle 3">
            <a:extLst>
              <a:ext uri="{FF2B5EF4-FFF2-40B4-BE49-F238E27FC236}">
                <a16:creationId xmlns:a16="http://schemas.microsoft.com/office/drawing/2014/main" id="{A1DF0DB5-0F96-4CD1-9DAC-F37149D0029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E7F0F126-298E-4F52-8781-62ED85FFC13C}"/>
              </a:ext>
            </a:extLst>
          </p:cNvPr>
          <p:cNvSpPr>
            <a:spLocks noRot="1" noChangeArrowheads="1" noTextEdit="1"/>
          </p:cNvSpPr>
          <p:nvPr>
            <p:ph type="sldImg"/>
          </p:nvPr>
        </p:nvSpPr>
        <p:spPr>
          <a:xfrm>
            <a:off x="1117600" y="696913"/>
            <a:ext cx="4648200" cy="3486150"/>
          </a:xfrm>
          <a:ln/>
        </p:spPr>
      </p:sp>
      <p:sp>
        <p:nvSpPr>
          <p:cNvPr id="78851" name="Rectangle 3">
            <a:extLst>
              <a:ext uri="{FF2B5EF4-FFF2-40B4-BE49-F238E27FC236}">
                <a16:creationId xmlns:a16="http://schemas.microsoft.com/office/drawing/2014/main" id="{A79D182F-ACC2-48E2-8C47-7FAB3B85C8B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906F4E3-A2C5-45B6-8AA3-8CEF2B817057}"/>
              </a:ext>
            </a:extLst>
          </p:cNvPr>
          <p:cNvSpPr>
            <a:spLocks noRot="1" noChangeArrowheads="1" noTextEdit="1"/>
          </p:cNvSpPr>
          <p:nvPr>
            <p:ph type="sldImg"/>
          </p:nvPr>
        </p:nvSpPr>
        <p:spPr>
          <a:xfrm>
            <a:off x="1117600" y="696913"/>
            <a:ext cx="4648200" cy="3486150"/>
          </a:xfrm>
          <a:ln/>
        </p:spPr>
      </p:sp>
      <p:sp>
        <p:nvSpPr>
          <p:cNvPr id="80899" name="Rectangle 3">
            <a:extLst>
              <a:ext uri="{FF2B5EF4-FFF2-40B4-BE49-F238E27FC236}">
                <a16:creationId xmlns:a16="http://schemas.microsoft.com/office/drawing/2014/main" id="{7180EAE2-632A-4B71-AC21-2D25346ECEB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E5F2B7F-19BF-47B2-9371-6B6E6F468DAE}"/>
              </a:ext>
            </a:extLst>
          </p:cNvPr>
          <p:cNvSpPr>
            <a:spLocks noRot="1" noChangeArrowheads="1" noTextEdit="1"/>
          </p:cNvSpPr>
          <p:nvPr>
            <p:ph type="sldImg"/>
          </p:nvPr>
        </p:nvSpPr>
        <p:spPr>
          <a:xfrm>
            <a:off x="1117600" y="696913"/>
            <a:ext cx="4648200" cy="3486150"/>
          </a:xfrm>
          <a:ln/>
        </p:spPr>
      </p:sp>
      <p:sp>
        <p:nvSpPr>
          <p:cNvPr id="82947" name="Rectangle 3">
            <a:extLst>
              <a:ext uri="{FF2B5EF4-FFF2-40B4-BE49-F238E27FC236}">
                <a16:creationId xmlns:a16="http://schemas.microsoft.com/office/drawing/2014/main" id="{4238E4AB-31F6-4D10-873F-521E4AF50EC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3FDA3D24-39AB-4087-8EC4-AFC51AC5B087}"/>
              </a:ext>
            </a:extLst>
          </p:cNvPr>
          <p:cNvSpPr>
            <a:spLocks noRot="1" noChangeArrowheads="1" noTextEdit="1"/>
          </p:cNvSpPr>
          <p:nvPr>
            <p:ph type="sldImg"/>
          </p:nvPr>
        </p:nvSpPr>
        <p:spPr>
          <a:xfrm>
            <a:off x="1117600" y="696913"/>
            <a:ext cx="4648200" cy="3486150"/>
          </a:xfrm>
          <a:ln/>
        </p:spPr>
      </p:sp>
      <p:sp>
        <p:nvSpPr>
          <p:cNvPr id="84995" name="Rectangle 3">
            <a:extLst>
              <a:ext uri="{FF2B5EF4-FFF2-40B4-BE49-F238E27FC236}">
                <a16:creationId xmlns:a16="http://schemas.microsoft.com/office/drawing/2014/main" id="{201D6EBD-EDB5-4A6F-AC5D-9A94ED3B2F6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69765CF-DA88-4C50-8EDC-D62DC41D5216}"/>
              </a:ext>
            </a:extLst>
          </p:cNvPr>
          <p:cNvSpPr>
            <a:spLocks noRot="1" noChangeArrowheads="1" noTextEdit="1"/>
          </p:cNvSpPr>
          <p:nvPr>
            <p:ph type="sldImg"/>
          </p:nvPr>
        </p:nvSpPr>
        <p:spPr>
          <a:xfrm>
            <a:off x="1117600" y="696913"/>
            <a:ext cx="4648200" cy="3486150"/>
          </a:xfrm>
          <a:ln/>
        </p:spPr>
      </p:sp>
      <p:sp>
        <p:nvSpPr>
          <p:cNvPr id="87043" name="Rectangle 3">
            <a:extLst>
              <a:ext uri="{FF2B5EF4-FFF2-40B4-BE49-F238E27FC236}">
                <a16:creationId xmlns:a16="http://schemas.microsoft.com/office/drawing/2014/main" id="{0DF2F64F-10D5-40B0-B926-AEE48227792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135EF5D0-350E-4C79-9F14-9937E004F54F}"/>
              </a:ext>
            </a:extLst>
          </p:cNvPr>
          <p:cNvSpPr>
            <a:spLocks noRot="1" noChangeArrowheads="1" noTextEdit="1"/>
          </p:cNvSpPr>
          <p:nvPr>
            <p:ph type="sldImg"/>
          </p:nvPr>
        </p:nvSpPr>
        <p:spPr>
          <a:xfrm>
            <a:off x="1117600" y="696913"/>
            <a:ext cx="4648200" cy="3486150"/>
          </a:xfrm>
          <a:ln/>
        </p:spPr>
      </p:sp>
      <p:sp>
        <p:nvSpPr>
          <p:cNvPr id="89091" name="Rectangle 3">
            <a:extLst>
              <a:ext uri="{FF2B5EF4-FFF2-40B4-BE49-F238E27FC236}">
                <a16:creationId xmlns:a16="http://schemas.microsoft.com/office/drawing/2014/main" id="{DF874208-331E-4C4A-B587-DBE72E32B4A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9E33D79B-EF6A-494C-A9C5-EDB4AFE480E4}"/>
              </a:ext>
            </a:extLst>
          </p:cNvPr>
          <p:cNvSpPr>
            <a:spLocks noRot="1" noChangeArrowheads="1" noTextEdit="1"/>
          </p:cNvSpPr>
          <p:nvPr>
            <p:ph type="sldImg"/>
          </p:nvPr>
        </p:nvSpPr>
        <p:spPr>
          <a:xfrm>
            <a:off x="1117600" y="696913"/>
            <a:ext cx="4648200" cy="3486150"/>
          </a:xfrm>
          <a:ln/>
        </p:spPr>
      </p:sp>
      <p:sp>
        <p:nvSpPr>
          <p:cNvPr id="91139" name="Rectangle 3">
            <a:extLst>
              <a:ext uri="{FF2B5EF4-FFF2-40B4-BE49-F238E27FC236}">
                <a16:creationId xmlns:a16="http://schemas.microsoft.com/office/drawing/2014/main" id="{6B6AA06A-5229-4D44-90C9-9DB169ED745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10D3DD17-F8F4-4ECD-9593-0944BF6062F0}"/>
              </a:ext>
            </a:extLst>
          </p:cNvPr>
          <p:cNvSpPr>
            <a:spLocks noRot="1" noChangeArrowheads="1" noTextEdit="1"/>
          </p:cNvSpPr>
          <p:nvPr>
            <p:ph type="sldImg"/>
          </p:nvPr>
        </p:nvSpPr>
        <p:spPr>
          <a:xfrm>
            <a:off x="1117600" y="696913"/>
            <a:ext cx="4648200" cy="3486150"/>
          </a:xfrm>
          <a:ln/>
        </p:spPr>
      </p:sp>
      <p:sp>
        <p:nvSpPr>
          <p:cNvPr id="93187" name="Rectangle 3">
            <a:extLst>
              <a:ext uri="{FF2B5EF4-FFF2-40B4-BE49-F238E27FC236}">
                <a16:creationId xmlns:a16="http://schemas.microsoft.com/office/drawing/2014/main" id="{75108855-06EE-48E3-8C4C-3976A1DBC2E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0215FD1-8C77-471B-9C13-7DDADFEBAC5C}"/>
              </a:ext>
            </a:extLst>
          </p:cNvPr>
          <p:cNvSpPr>
            <a:spLocks noRot="1" noChangeArrowheads="1" noTextEdit="1"/>
          </p:cNvSpPr>
          <p:nvPr>
            <p:ph type="sldImg"/>
          </p:nvPr>
        </p:nvSpPr>
        <p:spPr>
          <a:xfrm>
            <a:off x="1117600" y="696913"/>
            <a:ext cx="4648200" cy="3486150"/>
          </a:xfrm>
          <a:ln/>
        </p:spPr>
      </p:sp>
      <p:sp>
        <p:nvSpPr>
          <p:cNvPr id="95235" name="Rectangle 3">
            <a:extLst>
              <a:ext uri="{FF2B5EF4-FFF2-40B4-BE49-F238E27FC236}">
                <a16:creationId xmlns:a16="http://schemas.microsoft.com/office/drawing/2014/main" id="{C997DAD4-F2EC-4F7E-BAA5-09749A83942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Espace réservé de l'image des diapositives 1">
            <a:extLst>
              <a:ext uri="{FF2B5EF4-FFF2-40B4-BE49-F238E27FC236}">
                <a16:creationId xmlns:a16="http://schemas.microsoft.com/office/drawing/2014/main" id="{EB1BCB07-43A9-4D92-90B3-A868949E7BD2}"/>
              </a:ext>
            </a:extLst>
          </p:cNvPr>
          <p:cNvSpPr>
            <a:spLocks noGrp="1" noRot="1" noChangeAspect="1"/>
          </p:cNvSpPr>
          <p:nvPr>
            <p:ph type="sldImg"/>
          </p:nvPr>
        </p:nvSpPr>
        <p:spPr>
          <a:ln/>
        </p:spPr>
      </p:sp>
      <p:sp>
        <p:nvSpPr>
          <p:cNvPr id="101379" name="Espace réservé des commentaires 2">
            <a:extLst>
              <a:ext uri="{FF2B5EF4-FFF2-40B4-BE49-F238E27FC236}">
                <a16:creationId xmlns:a16="http://schemas.microsoft.com/office/drawing/2014/main" id="{3A40BD82-F3A9-4076-A986-53AF44FD63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en-US">
                <a:latin typeface="Times New Roman" panose="02020603050405020304" pitchFamily="18" charset="0"/>
              </a:rPr>
              <a:t>La consommation de la batterie est un soucis serieux en mobile</a:t>
            </a:r>
          </a:p>
        </p:txBody>
      </p:sp>
      <p:sp>
        <p:nvSpPr>
          <p:cNvPr id="101380" name="Espace réservé du numéro de diapositive 3">
            <a:extLst>
              <a:ext uri="{FF2B5EF4-FFF2-40B4-BE49-F238E27FC236}">
                <a16:creationId xmlns:a16="http://schemas.microsoft.com/office/drawing/2014/main" id="{11951AAC-B255-4AAC-8570-C7F7EA4E8C1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anose="020B0604030504040204" pitchFamily="34" charset="0"/>
                <a:ea typeface="MS PGothic" panose="020B0600070205080204" pitchFamily="34" charset="-128"/>
              </a:defRPr>
            </a:lvl1pPr>
            <a:lvl2pPr marL="37931725" indent="-37474525" defTabSz="923925">
              <a:defRPr sz="2400">
                <a:solidFill>
                  <a:schemeClr val="tx1"/>
                </a:solidFill>
                <a:latin typeface="Verdana" panose="020B0604030504040204" pitchFamily="34" charset="0"/>
                <a:ea typeface="MS PGothic" panose="020B0600070205080204" pitchFamily="34" charset="-128"/>
              </a:defRPr>
            </a:lvl2pPr>
            <a:lvl3pPr>
              <a:defRPr sz="2400">
                <a:solidFill>
                  <a:schemeClr val="tx1"/>
                </a:solidFill>
                <a:latin typeface="Verdana" panose="020B0604030504040204" pitchFamily="34" charset="0"/>
                <a:ea typeface="MS PGothic" panose="020B0600070205080204" pitchFamily="34" charset="-128"/>
              </a:defRPr>
            </a:lvl3pPr>
            <a:lvl4pPr>
              <a:defRPr sz="2400">
                <a:solidFill>
                  <a:schemeClr val="tx1"/>
                </a:solidFill>
                <a:latin typeface="Verdana" panose="020B0604030504040204" pitchFamily="34" charset="0"/>
                <a:ea typeface="MS PGothic" panose="020B0600070205080204" pitchFamily="34" charset="-128"/>
              </a:defRPr>
            </a:lvl4pPr>
            <a:lvl5pPr>
              <a:defRPr sz="2400">
                <a:solidFill>
                  <a:schemeClr val="tx1"/>
                </a:solidFill>
                <a:latin typeface="Verdana" panose="020B060403050404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B34B463F-126C-4823-83CF-336C0B168B68}"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FE6F0DF-F8B7-40F4-8DA3-A672CF04CD9A}"/>
              </a:ext>
            </a:extLst>
          </p:cNvPr>
          <p:cNvSpPr>
            <a:spLocks noRot="1" noChangeArrowheads="1" noTextEdit="1"/>
          </p:cNvSpPr>
          <p:nvPr>
            <p:ph type="sldImg"/>
          </p:nvPr>
        </p:nvSpPr>
        <p:spPr>
          <a:xfrm>
            <a:off x="1117600" y="696913"/>
            <a:ext cx="4648200" cy="3486150"/>
          </a:xfrm>
          <a:ln/>
        </p:spPr>
      </p:sp>
      <p:sp>
        <p:nvSpPr>
          <p:cNvPr id="22531" name="Rectangle 3">
            <a:extLst>
              <a:ext uri="{FF2B5EF4-FFF2-40B4-BE49-F238E27FC236}">
                <a16:creationId xmlns:a16="http://schemas.microsoft.com/office/drawing/2014/main" id="{CB329AEA-9BEE-4B2E-B9EA-536B9D8E7E1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Espace réservé de l'image des diapositives 1">
            <a:extLst>
              <a:ext uri="{FF2B5EF4-FFF2-40B4-BE49-F238E27FC236}">
                <a16:creationId xmlns:a16="http://schemas.microsoft.com/office/drawing/2014/main" id="{E0886052-3C7C-440E-BB92-9042B9707D48}"/>
              </a:ext>
            </a:extLst>
          </p:cNvPr>
          <p:cNvSpPr>
            <a:spLocks noGrp="1" noRot="1" noChangeAspect="1"/>
          </p:cNvSpPr>
          <p:nvPr>
            <p:ph type="sldImg"/>
          </p:nvPr>
        </p:nvSpPr>
        <p:spPr>
          <a:ln/>
        </p:spPr>
      </p:sp>
      <p:sp>
        <p:nvSpPr>
          <p:cNvPr id="103427" name="Espace réservé des commentaires 2">
            <a:extLst>
              <a:ext uri="{FF2B5EF4-FFF2-40B4-BE49-F238E27FC236}">
                <a16:creationId xmlns:a16="http://schemas.microsoft.com/office/drawing/2014/main" id="{C57B5763-5E43-4BB6-8EB3-DEE4F33F93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en-US">
                <a:latin typeface="Times New Roman" panose="02020603050405020304" pitchFamily="18" charset="0"/>
              </a:rPr>
              <a:t>PAN: un cell et les ecouteurs, ou un cell et un PC</a:t>
            </a:r>
          </a:p>
        </p:txBody>
      </p:sp>
      <p:sp>
        <p:nvSpPr>
          <p:cNvPr id="103428" name="Espace réservé du numéro de diapositive 3">
            <a:extLst>
              <a:ext uri="{FF2B5EF4-FFF2-40B4-BE49-F238E27FC236}">
                <a16:creationId xmlns:a16="http://schemas.microsoft.com/office/drawing/2014/main" id="{5AAB82D5-E47D-4823-84B0-22483AA26A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anose="020B0604030504040204" pitchFamily="34" charset="0"/>
                <a:ea typeface="MS PGothic" panose="020B0600070205080204" pitchFamily="34" charset="-128"/>
              </a:defRPr>
            </a:lvl1pPr>
            <a:lvl2pPr marL="37931725" indent="-37474525" defTabSz="923925">
              <a:defRPr sz="2400">
                <a:solidFill>
                  <a:schemeClr val="tx1"/>
                </a:solidFill>
                <a:latin typeface="Verdana" panose="020B0604030504040204" pitchFamily="34" charset="0"/>
                <a:ea typeface="MS PGothic" panose="020B0600070205080204" pitchFamily="34" charset="-128"/>
              </a:defRPr>
            </a:lvl2pPr>
            <a:lvl3pPr>
              <a:defRPr sz="2400">
                <a:solidFill>
                  <a:schemeClr val="tx1"/>
                </a:solidFill>
                <a:latin typeface="Verdana" panose="020B0604030504040204" pitchFamily="34" charset="0"/>
                <a:ea typeface="MS PGothic" panose="020B0600070205080204" pitchFamily="34" charset="-128"/>
              </a:defRPr>
            </a:lvl3pPr>
            <a:lvl4pPr>
              <a:defRPr sz="2400">
                <a:solidFill>
                  <a:schemeClr val="tx1"/>
                </a:solidFill>
                <a:latin typeface="Verdana" panose="020B0604030504040204" pitchFamily="34" charset="0"/>
                <a:ea typeface="MS PGothic" panose="020B0600070205080204" pitchFamily="34" charset="-128"/>
              </a:defRPr>
            </a:lvl4pPr>
            <a:lvl5pPr>
              <a:defRPr sz="2400">
                <a:solidFill>
                  <a:schemeClr val="tx1"/>
                </a:solidFill>
                <a:latin typeface="Verdana" panose="020B060403050404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6069C8F7-C120-4D68-970C-730CFF3B0DE9}"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70C05B55-CE78-44D0-88B3-F8446149C96D}"/>
              </a:ext>
            </a:extLst>
          </p:cNvPr>
          <p:cNvSpPr>
            <a:spLocks noRot="1" noChangeArrowheads="1" noTextEdit="1"/>
          </p:cNvSpPr>
          <p:nvPr>
            <p:ph type="sldImg"/>
          </p:nvPr>
        </p:nvSpPr>
        <p:spPr>
          <a:xfrm>
            <a:off x="1117600" y="696913"/>
            <a:ext cx="4648200" cy="3486150"/>
          </a:xfrm>
          <a:ln/>
        </p:spPr>
      </p:sp>
      <p:sp>
        <p:nvSpPr>
          <p:cNvPr id="105475" name="Rectangle 3">
            <a:extLst>
              <a:ext uri="{FF2B5EF4-FFF2-40B4-BE49-F238E27FC236}">
                <a16:creationId xmlns:a16="http://schemas.microsoft.com/office/drawing/2014/main" id="{98071C90-5D0E-4511-9E8B-A3757E8E3DC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DF22FEBE-2E39-4757-9CEA-3C785F62B570}"/>
              </a:ext>
            </a:extLst>
          </p:cNvPr>
          <p:cNvSpPr>
            <a:spLocks noRot="1" noChangeArrowheads="1" noTextEdit="1"/>
          </p:cNvSpPr>
          <p:nvPr>
            <p:ph type="sldImg"/>
          </p:nvPr>
        </p:nvSpPr>
        <p:spPr>
          <a:xfrm>
            <a:off x="1117600" y="696913"/>
            <a:ext cx="4648200" cy="3486150"/>
          </a:xfrm>
          <a:ln/>
        </p:spPr>
      </p:sp>
      <p:sp>
        <p:nvSpPr>
          <p:cNvPr id="107523" name="Rectangle 3">
            <a:extLst>
              <a:ext uri="{FF2B5EF4-FFF2-40B4-BE49-F238E27FC236}">
                <a16:creationId xmlns:a16="http://schemas.microsoft.com/office/drawing/2014/main" id="{280671FA-41F7-47DC-A6FC-61FD7F5A523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fr-FR" altLang="en-US">
                <a:latin typeface="Times New Roman" panose="02020603050405020304" pitchFamily="18" charset="0"/>
              </a:rPr>
              <a:t>Skype a un serveur central pour se connecter/identifier, mais permet a deux peers de communiquer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1E129EC1-0D5C-4953-B355-EC803BAC0CEA}"/>
              </a:ext>
            </a:extLst>
          </p:cNvPr>
          <p:cNvSpPr>
            <a:spLocks noRot="1" noChangeArrowheads="1" noTextEdit="1"/>
          </p:cNvSpPr>
          <p:nvPr>
            <p:ph type="sldImg"/>
          </p:nvPr>
        </p:nvSpPr>
        <p:spPr>
          <a:xfrm>
            <a:off x="1117600" y="696913"/>
            <a:ext cx="4648200" cy="3486150"/>
          </a:xfrm>
          <a:ln/>
        </p:spPr>
      </p:sp>
      <p:sp>
        <p:nvSpPr>
          <p:cNvPr id="109571" name="Rectangle 3">
            <a:extLst>
              <a:ext uri="{FF2B5EF4-FFF2-40B4-BE49-F238E27FC236}">
                <a16:creationId xmlns:a16="http://schemas.microsoft.com/office/drawing/2014/main" id="{7D82D17E-3406-4092-9B2B-6DDD46D8198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95C4F525-DB95-4E1E-AD23-1CF8D80E3A15}"/>
              </a:ext>
            </a:extLst>
          </p:cNvPr>
          <p:cNvSpPr>
            <a:spLocks noRot="1" noChangeArrowheads="1" noTextEdit="1"/>
          </p:cNvSpPr>
          <p:nvPr>
            <p:ph type="sldImg"/>
          </p:nvPr>
        </p:nvSpPr>
        <p:spPr>
          <a:xfrm>
            <a:off x="1117600" y="696913"/>
            <a:ext cx="4648200" cy="3486150"/>
          </a:xfrm>
          <a:ln/>
        </p:spPr>
      </p:sp>
      <p:sp>
        <p:nvSpPr>
          <p:cNvPr id="111619" name="Rectangle 3">
            <a:extLst>
              <a:ext uri="{FF2B5EF4-FFF2-40B4-BE49-F238E27FC236}">
                <a16:creationId xmlns:a16="http://schemas.microsoft.com/office/drawing/2014/main" id="{8D44818B-4C59-49EA-AD69-D9281BE131F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7CB088D4-AACC-4677-8DB2-3994676B1BBD}"/>
              </a:ext>
            </a:extLst>
          </p:cNvPr>
          <p:cNvSpPr>
            <a:spLocks noRot="1" noChangeArrowheads="1" noTextEdit="1"/>
          </p:cNvSpPr>
          <p:nvPr>
            <p:ph type="sldImg"/>
          </p:nvPr>
        </p:nvSpPr>
        <p:spPr>
          <a:xfrm>
            <a:off x="1117600" y="696913"/>
            <a:ext cx="4648200" cy="3486150"/>
          </a:xfrm>
          <a:ln/>
        </p:spPr>
      </p:sp>
      <p:sp>
        <p:nvSpPr>
          <p:cNvPr id="113667" name="Rectangle 3">
            <a:extLst>
              <a:ext uri="{FF2B5EF4-FFF2-40B4-BE49-F238E27FC236}">
                <a16:creationId xmlns:a16="http://schemas.microsoft.com/office/drawing/2014/main" id="{CD7253E5-843B-4ED3-AD0C-06DA271E5FA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D30BDD12-2A26-4646-97AE-E5982370A0DA}"/>
              </a:ext>
            </a:extLst>
          </p:cNvPr>
          <p:cNvSpPr>
            <a:spLocks noRot="1" noChangeArrowheads="1" noTextEdit="1"/>
          </p:cNvSpPr>
          <p:nvPr>
            <p:ph type="sldImg"/>
          </p:nvPr>
        </p:nvSpPr>
        <p:spPr>
          <a:xfrm>
            <a:off x="1117600" y="696913"/>
            <a:ext cx="4648200" cy="3486150"/>
          </a:xfrm>
          <a:ln/>
        </p:spPr>
      </p:sp>
      <p:sp>
        <p:nvSpPr>
          <p:cNvPr id="115715" name="Rectangle 3">
            <a:extLst>
              <a:ext uri="{FF2B5EF4-FFF2-40B4-BE49-F238E27FC236}">
                <a16:creationId xmlns:a16="http://schemas.microsoft.com/office/drawing/2014/main" id="{C5D53525-0F5E-4985-8ED5-9A2A31FED19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8AA79773-B077-4111-9447-03B13ECCBDDA}"/>
              </a:ext>
            </a:extLst>
          </p:cNvPr>
          <p:cNvSpPr>
            <a:spLocks noRot="1" noChangeArrowheads="1" noTextEdit="1"/>
          </p:cNvSpPr>
          <p:nvPr>
            <p:ph type="sldImg"/>
          </p:nvPr>
        </p:nvSpPr>
        <p:spPr>
          <a:xfrm>
            <a:off x="1117600" y="696913"/>
            <a:ext cx="4648200" cy="3486150"/>
          </a:xfrm>
          <a:ln/>
        </p:spPr>
      </p:sp>
      <p:sp>
        <p:nvSpPr>
          <p:cNvPr id="117763" name="Rectangle 3">
            <a:extLst>
              <a:ext uri="{FF2B5EF4-FFF2-40B4-BE49-F238E27FC236}">
                <a16:creationId xmlns:a16="http://schemas.microsoft.com/office/drawing/2014/main" id="{00EA6BED-3955-42AE-A1C1-4024F2F4DF7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F481BF49-B786-4178-98E1-1424F32AB7D4}"/>
              </a:ext>
            </a:extLst>
          </p:cNvPr>
          <p:cNvSpPr>
            <a:spLocks noRot="1" noChangeArrowheads="1" noTextEdit="1"/>
          </p:cNvSpPr>
          <p:nvPr>
            <p:ph type="sldImg"/>
          </p:nvPr>
        </p:nvSpPr>
        <p:spPr>
          <a:xfrm>
            <a:off x="1117600" y="696913"/>
            <a:ext cx="4648200" cy="3486150"/>
          </a:xfrm>
          <a:ln/>
        </p:spPr>
      </p:sp>
      <p:sp>
        <p:nvSpPr>
          <p:cNvPr id="120835" name="Rectangle 3">
            <a:extLst>
              <a:ext uri="{FF2B5EF4-FFF2-40B4-BE49-F238E27FC236}">
                <a16:creationId xmlns:a16="http://schemas.microsoft.com/office/drawing/2014/main" id="{D9816B24-81CA-4C5A-87A6-8FABD23DF20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fr-FR" altLang="en-US">
                <a:latin typeface="Times New Roman" panose="02020603050405020304" pitchFamily="18" charset="0"/>
              </a:rPr>
              <a:t>Mac OS X et iOS ont un open-source kernel, Darwin, mais aussi des composantes privees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1054D7A4-28EC-499D-BCBE-E193D4B8F4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anose="020B0604030504040204" pitchFamily="34" charset="0"/>
                <a:ea typeface="MS PGothic" panose="020B0600070205080204" pitchFamily="34" charset="-128"/>
              </a:defRPr>
            </a:lvl1pPr>
            <a:lvl2pPr marL="37931725" indent="-37474525" defTabSz="923925">
              <a:defRPr sz="2400">
                <a:solidFill>
                  <a:schemeClr val="tx1"/>
                </a:solidFill>
                <a:latin typeface="Verdana" panose="020B0604030504040204" pitchFamily="34" charset="0"/>
                <a:ea typeface="MS PGothic" panose="020B0600070205080204" pitchFamily="34" charset="-128"/>
              </a:defRPr>
            </a:lvl2pPr>
            <a:lvl3pPr>
              <a:defRPr sz="2400">
                <a:solidFill>
                  <a:schemeClr val="tx1"/>
                </a:solidFill>
                <a:latin typeface="Verdana" panose="020B0604030504040204" pitchFamily="34" charset="0"/>
                <a:ea typeface="MS PGothic" panose="020B0600070205080204" pitchFamily="34" charset="-128"/>
              </a:defRPr>
            </a:lvl3pPr>
            <a:lvl4pPr>
              <a:defRPr sz="2400">
                <a:solidFill>
                  <a:schemeClr val="tx1"/>
                </a:solidFill>
                <a:latin typeface="Verdana" panose="020B0604030504040204" pitchFamily="34" charset="0"/>
                <a:ea typeface="MS PGothic" panose="020B0600070205080204" pitchFamily="34" charset="-128"/>
              </a:defRPr>
            </a:lvl4pPr>
            <a:lvl5pPr>
              <a:defRPr sz="2400">
                <a:solidFill>
                  <a:schemeClr val="tx1"/>
                </a:solidFill>
                <a:latin typeface="Verdana" panose="020B060403050404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fld id="{61E1D3E4-8FD2-4BC9-8561-AD7A35901F50}" type="slidenum">
              <a:rPr lang="en-US" altLang="en-US" sz="1200">
                <a:latin typeface="Times New Roman" panose="02020603050405020304" pitchFamily="18" charset="0"/>
              </a:rPr>
              <a:pPr/>
              <a:t>57</a:t>
            </a:fld>
            <a:endParaRPr lang="en-US" altLang="en-US" sz="1200">
              <a:latin typeface="Times New Roman" panose="02020603050405020304" pitchFamily="18" charset="0"/>
            </a:endParaRPr>
          </a:p>
        </p:txBody>
      </p:sp>
      <p:sp>
        <p:nvSpPr>
          <p:cNvPr id="122883" name="Rectangle 2">
            <a:extLst>
              <a:ext uri="{FF2B5EF4-FFF2-40B4-BE49-F238E27FC236}">
                <a16:creationId xmlns:a16="http://schemas.microsoft.com/office/drawing/2014/main" id="{BB349A68-80EF-4380-B6E3-58C3AB08FB1E}"/>
              </a:ext>
            </a:extLst>
          </p:cNvPr>
          <p:cNvSpPr>
            <a:spLocks noChangeArrowheads="1" noTextEdit="1"/>
          </p:cNvSpPr>
          <p:nvPr>
            <p:ph type="sldImg"/>
          </p:nvPr>
        </p:nvSpPr>
        <p:spPr>
          <a:ln/>
        </p:spPr>
      </p:sp>
      <p:sp>
        <p:nvSpPr>
          <p:cNvPr id="122884" name="Rectangle 3">
            <a:extLst>
              <a:ext uri="{FF2B5EF4-FFF2-40B4-BE49-F238E27FC236}">
                <a16:creationId xmlns:a16="http://schemas.microsoft.com/office/drawing/2014/main" id="{5F8E6B49-DC40-40FB-88AC-4CE673FC10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CA31858-2ADB-491A-8121-1CA42A7D215A}"/>
              </a:ext>
            </a:extLst>
          </p:cNvPr>
          <p:cNvSpPr>
            <a:spLocks noRot="1" noChangeArrowheads="1" noTextEdit="1"/>
          </p:cNvSpPr>
          <p:nvPr>
            <p:ph type="sldImg"/>
          </p:nvPr>
        </p:nvSpPr>
        <p:spPr>
          <a:xfrm>
            <a:off x="1117600" y="696913"/>
            <a:ext cx="4648200" cy="3486150"/>
          </a:xfrm>
          <a:ln/>
        </p:spPr>
      </p:sp>
      <p:sp>
        <p:nvSpPr>
          <p:cNvPr id="24579" name="Rectangle 3">
            <a:extLst>
              <a:ext uri="{FF2B5EF4-FFF2-40B4-BE49-F238E27FC236}">
                <a16:creationId xmlns:a16="http://schemas.microsoft.com/office/drawing/2014/main" id="{C494E7A2-D631-4C57-A52B-19298F90BB0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B8316BE-2A2B-44DE-9C2F-E402F964CE38}"/>
              </a:ext>
            </a:extLst>
          </p:cNvPr>
          <p:cNvSpPr>
            <a:spLocks noRot="1" noChangeArrowheads="1" noTextEdit="1"/>
          </p:cNvSpPr>
          <p:nvPr>
            <p:ph type="sldImg"/>
          </p:nvPr>
        </p:nvSpPr>
        <p:spPr>
          <a:xfrm>
            <a:off x="1117600" y="696913"/>
            <a:ext cx="4648200" cy="3486150"/>
          </a:xfrm>
          <a:ln/>
        </p:spPr>
      </p:sp>
      <p:sp>
        <p:nvSpPr>
          <p:cNvPr id="26627" name="Rectangle 3">
            <a:extLst>
              <a:ext uri="{FF2B5EF4-FFF2-40B4-BE49-F238E27FC236}">
                <a16:creationId xmlns:a16="http://schemas.microsoft.com/office/drawing/2014/main" id="{D4891578-C70D-416D-9A26-AC9816695E3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C7B7291-178D-478B-9102-955DB684FA58}"/>
              </a:ext>
            </a:extLst>
          </p:cNvPr>
          <p:cNvSpPr>
            <a:spLocks noRot="1" noChangeArrowheads="1" noTextEdit="1"/>
          </p:cNvSpPr>
          <p:nvPr>
            <p:ph type="sldImg"/>
          </p:nvPr>
        </p:nvSpPr>
        <p:spPr>
          <a:xfrm>
            <a:off x="1117600" y="696913"/>
            <a:ext cx="4648200" cy="3486150"/>
          </a:xfrm>
          <a:ln/>
        </p:spPr>
      </p:sp>
      <p:sp>
        <p:nvSpPr>
          <p:cNvPr id="29699" name="Rectangle 3">
            <a:extLst>
              <a:ext uri="{FF2B5EF4-FFF2-40B4-BE49-F238E27FC236}">
                <a16:creationId xmlns:a16="http://schemas.microsoft.com/office/drawing/2014/main" id="{461A81A1-D053-4CD8-A0B3-9BCCEF13E5C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fr-FR"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250CBAA-796B-43C4-AE22-1F1EEE2587B4}"/>
              </a:ext>
            </a:extLst>
          </p:cNvPr>
          <p:cNvSpPr>
            <a:spLocks noRot="1" noChangeArrowheads="1" noTextEdit="1"/>
          </p:cNvSpPr>
          <p:nvPr>
            <p:ph type="sldImg"/>
          </p:nvPr>
        </p:nvSpPr>
        <p:spPr>
          <a:xfrm>
            <a:off x="1117600" y="696913"/>
            <a:ext cx="4648200" cy="3486150"/>
          </a:xfrm>
          <a:ln/>
        </p:spPr>
      </p:sp>
      <p:sp>
        <p:nvSpPr>
          <p:cNvPr id="31747" name="Rectangle 3">
            <a:extLst>
              <a:ext uri="{FF2B5EF4-FFF2-40B4-BE49-F238E27FC236}">
                <a16:creationId xmlns:a16="http://schemas.microsoft.com/office/drawing/2014/main" id="{76D722A0-FC49-4B4E-81E8-A7BACBB0FE0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fr-FR" altLang="en-US">
                <a:latin typeface="Times New Roman" panose="02020603050405020304" pitchFamily="18" charset="0"/>
              </a:rPr>
              <a:t>Microsoft a perdu une poursuite parce qu’il introduisait trop d’applications directement dans son OS, et limitait la competition avec son monopole. Mais aujourd’hui, ca redevient de plus en plus present…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4260725-AC06-4656-A4F6-3AB3DC54D08D}"/>
              </a:ext>
            </a:extLst>
          </p:cNvPr>
          <p:cNvSpPr>
            <a:spLocks noRot="1" noChangeArrowheads="1" noTextEdit="1"/>
          </p:cNvSpPr>
          <p:nvPr>
            <p:ph type="sldImg"/>
          </p:nvPr>
        </p:nvSpPr>
        <p:spPr>
          <a:xfrm>
            <a:off x="1117600" y="696913"/>
            <a:ext cx="4648200" cy="3486150"/>
          </a:xfrm>
          <a:ln/>
        </p:spPr>
      </p:sp>
      <p:sp>
        <p:nvSpPr>
          <p:cNvPr id="33795" name="Rectangle 3">
            <a:extLst>
              <a:ext uri="{FF2B5EF4-FFF2-40B4-BE49-F238E27FC236}">
                <a16:creationId xmlns:a16="http://schemas.microsoft.com/office/drawing/2014/main" id="{01EAF18F-F40B-4B12-BC88-227D498B94D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fr-FR" altLang="en-US">
                <a:latin typeface="Times New Roman" panose="02020603050405020304" pitchFamily="18" charset="0"/>
              </a:rPr>
              <a:t>Dans le cours d’architecture?</a:t>
            </a:r>
          </a:p>
          <a:p>
            <a:r>
              <a:rPr lang="fr-FR" altLang="en-US">
                <a:latin typeface="Times New Roman" panose="02020603050405020304" pitchFamily="18" charset="0"/>
              </a:rPr>
              <a:t>Panneau de leviers binaires du PDP-11 a ULaval</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3CDC44E6-0E33-46C3-A785-FE84FAD380A8}"/>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3F0556C4-FCEE-4532-AA9C-7F79B193BF5F}"/>
                </a:ext>
              </a:extLst>
            </p:cNvPr>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a:defRPr/>
              </a:pPr>
              <a:endParaRPr lang="en-US"/>
            </a:p>
          </p:txBody>
        </p:sp>
        <p:sp>
          <p:nvSpPr>
            <p:cNvPr id="5" name="Rectangle 5">
              <a:extLst>
                <a:ext uri="{FF2B5EF4-FFF2-40B4-BE49-F238E27FC236}">
                  <a16:creationId xmlns:a16="http://schemas.microsoft.com/office/drawing/2014/main" id="{42239F54-277A-45E2-8C56-C7A05252A8F7}"/>
                </a:ext>
              </a:extLst>
            </p:cNvPr>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a:defRPr/>
              </a:pPr>
              <a:endParaRPr lang="en-US"/>
            </a:p>
          </p:txBody>
        </p:sp>
        <p:sp>
          <p:nvSpPr>
            <p:cNvPr id="6" name="Rectangle 6">
              <a:extLst>
                <a:ext uri="{FF2B5EF4-FFF2-40B4-BE49-F238E27FC236}">
                  <a16:creationId xmlns:a16="http://schemas.microsoft.com/office/drawing/2014/main" id="{245E79FF-86B5-43F0-A869-EBF52E8C471E}"/>
                </a:ext>
              </a:extLst>
            </p:cNvPr>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a:defRPr/>
              </a:pPr>
              <a:endParaRPr lang="en-US"/>
            </a:p>
          </p:txBody>
        </p:sp>
      </p:grpSp>
      <p:sp>
        <p:nvSpPr>
          <p:cNvPr id="7" name="Text Box 7">
            <a:extLst>
              <a:ext uri="{FF2B5EF4-FFF2-40B4-BE49-F238E27FC236}">
                <a16:creationId xmlns:a16="http://schemas.microsoft.com/office/drawing/2014/main" id="{7A8B5611-441F-477C-BFA4-9CC91C87D271}"/>
              </a:ext>
            </a:extLst>
          </p:cNvPr>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lvl1pPr>
              <a:defRPr sz="2400">
                <a:solidFill>
                  <a:schemeClr val="tx1"/>
                </a:solidFill>
                <a:latin typeface="Verdana" panose="020B0604030504040204" pitchFamily="34" charset="0"/>
                <a:ea typeface="MS PGothic" panose="020B0600070205080204" pitchFamily="34" charset="-128"/>
              </a:defRPr>
            </a:lvl1pPr>
            <a:lvl2pPr marL="37931725" indent="-37474525">
              <a:defRPr sz="2400">
                <a:solidFill>
                  <a:schemeClr val="tx1"/>
                </a:solidFill>
                <a:latin typeface="Verdana" panose="020B0604030504040204" pitchFamily="34" charset="0"/>
                <a:ea typeface="MS PGothic" panose="020B0600070205080204" pitchFamily="34" charset="-128"/>
              </a:defRPr>
            </a:lvl2pPr>
            <a:lvl3pPr>
              <a:defRPr sz="2400">
                <a:solidFill>
                  <a:schemeClr val="tx1"/>
                </a:solidFill>
                <a:latin typeface="Verdana" panose="020B0604030504040204" pitchFamily="34" charset="0"/>
                <a:ea typeface="MS PGothic" panose="020B0600070205080204" pitchFamily="34" charset="-128"/>
              </a:defRPr>
            </a:lvl3pPr>
            <a:lvl4pPr>
              <a:defRPr sz="2400">
                <a:solidFill>
                  <a:schemeClr val="tx1"/>
                </a:solidFill>
                <a:latin typeface="Verdana" panose="020B0604030504040204" pitchFamily="34" charset="0"/>
                <a:ea typeface="MS PGothic" panose="020B0600070205080204" pitchFamily="34" charset="-128"/>
              </a:defRPr>
            </a:lvl4pPr>
            <a:lvl5pPr>
              <a:defRPr sz="2400">
                <a:solidFill>
                  <a:schemeClr val="tx1"/>
                </a:solidFill>
                <a:latin typeface="Verdana" panose="020B060403050404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336699"/>
                </a:solidFill>
                <a:latin typeface="Helvetica" panose="020B0604020202020204" pitchFamily="34" charset="0"/>
              </a:rPr>
              <a:t>Silberschatz, Galvin and Gagne ©2013</a:t>
            </a:r>
          </a:p>
        </p:txBody>
      </p:sp>
      <p:sp>
        <p:nvSpPr>
          <p:cNvPr id="8" name="Text Box 8">
            <a:extLst>
              <a:ext uri="{FF2B5EF4-FFF2-40B4-BE49-F238E27FC236}">
                <a16:creationId xmlns:a16="http://schemas.microsoft.com/office/drawing/2014/main" id="{49D16F96-227A-4096-9543-34A5C0EE870C}"/>
              </a:ext>
            </a:extLst>
          </p:cNvPr>
          <p:cNvSpPr txBox="1">
            <a:spLocks noChangeArrowheads="1"/>
          </p:cNvSpPr>
          <p:nvPr/>
        </p:nvSpPr>
        <p:spPr bwMode="auto">
          <a:xfrm>
            <a:off x="26988" y="6613525"/>
            <a:ext cx="2695575" cy="246063"/>
          </a:xfrm>
          <a:prstGeom prst="rect">
            <a:avLst/>
          </a:prstGeom>
          <a:noFill/>
          <a:ln w="9525">
            <a:noFill/>
            <a:miter lim="800000"/>
            <a:headEnd/>
            <a:tailEnd/>
          </a:ln>
          <a:effec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37931725" indent="-37474525">
              <a:defRPr sz="2400">
                <a:solidFill>
                  <a:schemeClr val="tx1"/>
                </a:solidFill>
                <a:latin typeface="Verdana" panose="020B0604030504040204" pitchFamily="34" charset="0"/>
                <a:ea typeface="MS PGothic" panose="020B0600070205080204" pitchFamily="34" charset="-128"/>
              </a:defRPr>
            </a:lvl2pPr>
            <a:lvl3pPr>
              <a:defRPr sz="2400">
                <a:solidFill>
                  <a:schemeClr val="tx1"/>
                </a:solidFill>
                <a:latin typeface="Verdana" panose="020B0604030504040204" pitchFamily="34" charset="0"/>
                <a:ea typeface="MS PGothic" panose="020B0600070205080204" pitchFamily="34" charset="-128"/>
              </a:defRPr>
            </a:lvl3pPr>
            <a:lvl4pPr>
              <a:defRPr sz="2400">
                <a:solidFill>
                  <a:schemeClr val="tx1"/>
                </a:solidFill>
                <a:latin typeface="Verdana" panose="020B0604030504040204" pitchFamily="34" charset="0"/>
                <a:ea typeface="MS PGothic" panose="020B0600070205080204" pitchFamily="34" charset="-128"/>
              </a:defRPr>
            </a:lvl4pPr>
            <a:lvl5pPr>
              <a:defRPr sz="2400">
                <a:solidFill>
                  <a:schemeClr val="tx1"/>
                </a:solidFill>
                <a:latin typeface="Verdana" panose="020B060403050404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sz="1000" b="1">
                <a:solidFill>
                  <a:srgbClr val="336699"/>
                </a:solidFill>
                <a:latin typeface="Helvetica" panose="020B0604020202020204" pitchFamily="34" charset="0"/>
              </a:rPr>
              <a:t>Operating System Concepts – 9</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Edit9on</a:t>
            </a:r>
          </a:p>
        </p:txBody>
      </p:sp>
      <p:pic>
        <p:nvPicPr>
          <p:cNvPr id="9" name="Picture 9" descr="dino_4">
            <a:extLst>
              <a:ext uri="{FF2B5EF4-FFF2-40B4-BE49-F238E27FC236}">
                <a16:creationId xmlns:a16="http://schemas.microsoft.com/office/drawing/2014/main" id="{69441D2A-D225-4206-AF32-2685476A85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3357A45E-C4B2-4CD5-B599-1B0A48033538}"/>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a:defRPr/>
            </a:pPr>
            <a:endParaRPr 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74578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291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668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632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16924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504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444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3286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54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399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896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A2E0A055-847C-4022-A8A6-2712A8922C1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F27F12A1-8A36-4740-B28A-3D83B9A6234B}"/>
              </a:ext>
            </a:extLst>
          </p:cNvPr>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5693E730-E022-40AC-90BC-579572FD171D}"/>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B9F02A6E-AB4C-46B0-A3D8-1C6DEFAB30C9}"/>
              </a:ext>
            </a:extLst>
          </p:cNvPr>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030" name="Line 6">
            <a:extLst>
              <a:ext uri="{FF2B5EF4-FFF2-40B4-BE49-F238E27FC236}">
                <a16:creationId xmlns:a16="http://schemas.microsoft.com/office/drawing/2014/main" id="{432C32BD-8A0B-4DDD-8E2B-E60DB11843C4}"/>
              </a:ext>
            </a:extLst>
          </p:cNvPr>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a:defRPr/>
            </a:pPr>
            <a:endParaRPr lang="en-US"/>
          </a:p>
        </p:txBody>
      </p:sp>
      <p:sp>
        <p:nvSpPr>
          <p:cNvPr id="1031" name="Rectangle 7">
            <a:extLst>
              <a:ext uri="{FF2B5EF4-FFF2-40B4-BE49-F238E27FC236}">
                <a16:creationId xmlns:a16="http://schemas.microsoft.com/office/drawing/2014/main" id="{08DABCE6-2CEA-4EE8-B033-5AC9544A8437}"/>
              </a:ext>
            </a:extLst>
          </p:cNvPr>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032" name="Rectangle 8">
            <a:extLst>
              <a:ext uri="{FF2B5EF4-FFF2-40B4-BE49-F238E27FC236}">
                <a16:creationId xmlns:a16="http://schemas.microsoft.com/office/drawing/2014/main" id="{BE3ED658-2012-4751-8346-22909BF127DC}"/>
              </a:ext>
            </a:extLst>
          </p:cNvPr>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51561" name="Text Box 9">
            <a:extLst>
              <a:ext uri="{FF2B5EF4-FFF2-40B4-BE49-F238E27FC236}">
                <a16:creationId xmlns:a16="http://schemas.microsoft.com/office/drawing/2014/main" id="{BEB81749-8A9A-41BD-9170-527F2D8B7C9C}"/>
              </a:ext>
            </a:extLst>
          </p:cNvPr>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37931725" indent="-37474525">
              <a:defRPr sz="2400">
                <a:solidFill>
                  <a:schemeClr val="tx1"/>
                </a:solidFill>
                <a:latin typeface="Verdana" panose="020B0604030504040204" pitchFamily="34" charset="0"/>
                <a:ea typeface="MS PGothic" panose="020B0600070205080204" pitchFamily="34" charset="-128"/>
              </a:defRPr>
            </a:lvl2pPr>
            <a:lvl3pPr>
              <a:defRPr sz="2400">
                <a:solidFill>
                  <a:schemeClr val="tx1"/>
                </a:solidFill>
                <a:latin typeface="Verdana" panose="020B0604030504040204" pitchFamily="34" charset="0"/>
                <a:ea typeface="MS PGothic" panose="020B0600070205080204" pitchFamily="34" charset="-128"/>
              </a:defRPr>
            </a:lvl3pPr>
            <a:lvl4pPr>
              <a:defRPr sz="2400">
                <a:solidFill>
                  <a:schemeClr val="tx1"/>
                </a:solidFill>
                <a:latin typeface="Verdana" panose="020B0604030504040204" pitchFamily="34" charset="0"/>
                <a:ea typeface="MS PGothic" panose="020B0600070205080204" pitchFamily="34" charset="-128"/>
              </a:defRPr>
            </a:lvl4pPr>
            <a:lvl5pPr>
              <a:defRPr sz="2400">
                <a:solidFill>
                  <a:schemeClr val="tx1"/>
                </a:solidFill>
                <a:latin typeface="Verdana" panose="020B060403050404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006699"/>
                </a:solidFill>
                <a:latin typeface="Helvetica" panose="020B0604020202020204" pitchFamily="34" charset="0"/>
              </a:rPr>
              <a:t>1.</a:t>
            </a:r>
            <a:fld id="{E04A2ED5-18D6-44F1-8311-F72787DEACAC}" type="slidenum">
              <a:rPr lang="en-US" altLang="en-US" sz="1000" b="1">
                <a:solidFill>
                  <a:srgbClr val="006699"/>
                </a:solidFill>
                <a:latin typeface="Helvetica" panose="020B0604020202020204" pitchFamily="34" charset="0"/>
              </a:rPr>
              <a:pPr algn="ctr">
                <a:spcBef>
                  <a:spcPct val="50000"/>
                </a:spcBef>
              </a:pPr>
              <a:t>‹#›</a:t>
            </a:fld>
            <a:endParaRPr lang="en-US" altLang="en-US" sz="1000" b="1">
              <a:solidFill>
                <a:srgbClr val="006699"/>
              </a:solidFill>
              <a:latin typeface="Helvetica" panose="020B0604020202020204" pitchFamily="34" charset="0"/>
            </a:endParaRPr>
          </a:p>
        </p:txBody>
      </p:sp>
      <p:sp>
        <p:nvSpPr>
          <p:cNvPr id="151562" name="Text Box 10">
            <a:extLst>
              <a:ext uri="{FF2B5EF4-FFF2-40B4-BE49-F238E27FC236}">
                <a16:creationId xmlns:a16="http://schemas.microsoft.com/office/drawing/2014/main" id="{66DF5AD2-A3D0-46CF-93A5-CE8CE08186B9}"/>
              </a:ext>
            </a:extLst>
          </p:cNvPr>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lvl1pPr>
              <a:defRPr sz="2400">
                <a:solidFill>
                  <a:schemeClr val="tx1"/>
                </a:solidFill>
                <a:latin typeface="Verdana" panose="020B0604030504040204" pitchFamily="34" charset="0"/>
                <a:ea typeface="MS PGothic" panose="020B0600070205080204" pitchFamily="34" charset="-128"/>
              </a:defRPr>
            </a:lvl1pPr>
            <a:lvl2pPr marL="37931725" indent="-37474525">
              <a:defRPr sz="2400">
                <a:solidFill>
                  <a:schemeClr val="tx1"/>
                </a:solidFill>
                <a:latin typeface="Verdana" panose="020B0604030504040204" pitchFamily="34" charset="0"/>
                <a:ea typeface="MS PGothic" panose="020B0600070205080204" pitchFamily="34" charset="-128"/>
              </a:defRPr>
            </a:lvl2pPr>
            <a:lvl3pPr>
              <a:defRPr sz="2400">
                <a:solidFill>
                  <a:schemeClr val="tx1"/>
                </a:solidFill>
                <a:latin typeface="Verdana" panose="020B0604030504040204" pitchFamily="34" charset="0"/>
                <a:ea typeface="MS PGothic" panose="020B0600070205080204" pitchFamily="34" charset="-128"/>
              </a:defRPr>
            </a:lvl3pPr>
            <a:lvl4pPr>
              <a:defRPr sz="2400">
                <a:solidFill>
                  <a:schemeClr val="tx1"/>
                </a:solidFill>
                <a:latin typeface="Verdana" panose="020B0604030504040204" pitchFamily="34" charset="0"/>
                <a:ea typeface="MS PGothic" panose="020B0600070205080204" pitchFamily="34" charset="-128"/>
              </a:defRPr>
            </a:lvl4pPr>
            <a:lvl5pPr>
              <a:defRPr sz="2400">
                <a:solidFill>
                  <a:schemeClr val="tx1"/>
                </a:solidFill>
                <a:latin typeface="Verdana" panose="020B060403050404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006699"/>
                </a:solidFill>
                <a:latin typeface="Helvetica" panose="020B0604020202020204" pitchFamily="34" charset="0"/>
              </a:rPr>
              <a:t>Silberschatz, Galvin and Gagne ©2013</a:t>
            </a:r>
          </a:p>
        </p:txBody>
      </p:sp>
      <p:sp>
        <p:nvSpPr>
          <p:cNvPr id="151563" name="Text Box 11">
            <a:extLst>
              <a:ext uri="{FF2B5EF4-FFF2-40B4-BE49-F238E27FC236}">
                <a16:creationId xmlns:a16="http://schemas.microsoft.com/office/drawing/2014/main" id="{E19D1E2E-65D6-41EA-A247-2B053E04F1BB}"/>
              </a:ext>
            </a:extLst>
          </p:cNvPr>
          <p:cNvSpPr txBox="1">
            <a:spLocks noChangeArrowheads="1"/>
          </p:cNvSpPr>
          <p:nvPr/>
        </p:nvSpPr>
        <p:spPr bwMode="auto">
          <a:xfrm>
            <a:off x="185738" y="6621463"/>
            <a:ext cx="2638425" cy="244475"/>
          </a:xfrm>
          <a:prstGeom prst="rect">
            <a:avLst/>
          </a:prstGeom>
          <a:noFill/>
          <a:ln w="9525">
            <a:noFill/>
            <a:miter lim="800000"/>
            <a:headEnd/>
            <a:tailEnd/>
          </a:ln>
          <a:effectLst/>
        </p:spPr>
        <p:txBody>
          <a:bodyPr wrap="none">
            <a:spAutoFit/>
          </a:bodyPr>
          <a:lstStyle>
            <a:lvl1pPr>
              <a:defRPr sz="2400">
                <a:solidFill>
                  <a:schemeClr val="tx1"/>
                </a:solidFill>
                <a:latin typeface="Verdana" panose="020B0604030504040204" pitchFamily="34" charset="0"/>
                <a:ea typeface="MS PGothic" panose="020B0600070205080204" pitchFamily="34" charset="-128"/>
              </a:defRPr>
            </a:lvl1pPr>
            <a:lvl2pPr marL="37931725" indent="-37474525">
              <a:defRPr sz="2400">
                <a:solidFill>
                  <a:schemeClr val="tx1"/>
                </a:solidFill>
                <a:latin typeface="Verdana" panose="020B0604030504040204" pitchFamily="34" charset="0"/>
                <a:ea typeface="MS PGothic" panose="020B0600070205080204" pitchFamily="34" charset="-128"/>
              </a:defRPr>
            </a:lvl2pPr>
            <a:lvl3pPr>
              <a:defRPr sz="2400">
                <a:solidFill>
                  <a:schemeClr val="tx1"/>
                </a:solidFill>
                <a:latin typeface="Verdana" panose="020B0604030504040204" pitchFamily="34" charset="0"/>
                <a:ea typeface="MS PGothic" panose="020B0600070205080204" pitchFamily="34" charset="-128"/>
              </a:defRPr>
            </a:lvl3pPr>
            <a:lvl4pPr>
              <a:defRPr sz="2400">
                <a:solidFill>
                  <a:schemeClr val="tx1"/>
                </a:solidFill>
                <a:latin typeface="Verdana" panose="020B0604030504040204" pitchFamily="34" charset="0"/>
                <a:ea typeface="MS PGothic" panose="020B0600070205080204" pitchFamily="34" charset="-128"/>
              </a:defRPr>
            </a:lvl4pPr>
            <a:lvl5pPr>
              <a:defRPr sz="2400">
                <a:solidFill>
                  <a:schemeClr val="tx1"/>
                </a:solidFill>
                <a:latin typeface="Verdana" panose="020B060403050404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sz="1000" b="1">
                <a:solidFill>
                  <a:srgbClr val="006699"/>
                </a:solidFill>
                <a:latin typeface="Helvetica" panose="020B0604020202020204" pitchFamily="34" charset="0"/>
              </a:rPr>
              <a:t>Operating System Concepts – 9</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3140B7DD-BB05-49CE-9672-E4F7DE23204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1"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itchFamily="34" charset="-128"/>
          <a:cs typeface="MS PGothic" pitchFamily="34"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cs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4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14408467-2A2E-40FF-B979-C72D257AAE6C}"/>
              </a:ext>
            </a:extLst>
          </p:cNvPr>
          <p:cNvSpPr>
            <a:spLocks noGrp="1" noChangeArrowheads="1"/>
          </p:cNvSpPr>
          <p:nvPr>
            <p:ph type="ctrTitle"/>
          </p:nvPr>
        </p:nvSpPr>
        <p:spPr>
          <a:xfrm>
            <a:off x="371475" y="1900238"/>
            <a:ext cx="8458200" cy="1143000"/>
          </a:xfrm>
          <a:noFill/>
        </p:spPr>
        <p:txBody>
          <a:bodyPr/>
          <a:lstStyle/>
          <a:p>
            <a:pPr eaLnBrk="1" hangingPunct="1"/>
            <a:r>
              <a:rPr lang="en-US" altLang="en-US"/>
              <a:t>Chapter 1: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0B62638-B2E0-48B7-94F5-929D59571BB9}"/>
              </a:ext>
            </a:extLst>
          </p:cNvPr>
          <p:cNvSpPr>
            <a:spLocks noGrp="1" noChangeArrowheads="1"/>
          </p:cNvSpPr>
          <p:nvPr>
            <p:ph type="title" idx="4294967295"/>
          </p:nvPr>
        </p:nvSpPr>
        <p:spPr/>
        <p:txBody>
          <a:bodyPr/>
          <a:lstStyle/>
          <a:p>
            <a:pPr eaLnBrk="1" hangingPunct="1"/>
            <a:r>
              <a:rPr lang="en-US" altLang="en-US"/>
              <a:t>Computer Startup</a:t>
            </a:r>
          </a:p>
        </p:txBody>
      </p:sp>
      <p:sp>
        <p:nvSpPr>
          <p:cNvPr id="32771" name="Rectangle 3">
            <a:extLst>
              <a:ext uri="{FF2B5EF4-FFF2-40B4-BE49-F238E27FC236}">
                <a16:creationId xmlns:a16="http://schemas.microsoft.com/office/drawing/2014/main" id="{35170F57-D53C-456F-9DF2-78CD4B9FC61F}"/>
              </a:ext>
            </a:extLst>
          </p:cNvPr>
          <p:cNvSpPr>
            <a:spLocks noGrp="1" noChangeArrowheads="1"/>
          </p:cNvSpPr>
          <p:nvPr>
            <p:ph type="body" idx="4294967295"/>
          </p:nvPr>
        </p:nvSpPr>
        <p:spPr/>
        <p:txBody>
          <a:bodyPr/>
          <a:lstStyle/>
          <a:p>
            <a:r>
              <a:rPr lang="en-US" altLang="en-US" b="1">
                <a:solidFill>
                  <a:srgbClr val="3366FF"/>
                </a:solidFill>
              </a:rPr>
              <a:t>bootstrap program</a:t>
            </a:r>
            <a:r>
              <a:rPr lang="en-US" altLang="en-US">
                <a:solidFill>
                  <a:srgbClr val="3366FF"/>
                </a:solidFill>
              </a:rPr>
              <a:t> </a:t>
            </a:r>
            <a:r>
              <a:rPr lang="en-US" altLang="en-US"/>
              <a:t>is loaded at power-up or reboot</a:t>
            </a:r>
          </a:p>
          <a:p>
            <a:pPr lvl="1"/>
            <a:r>
              <a:rPr lang="en-US" altLang="en-US"/>
              <a:t>Typically stored in ROM or EPROM, generally known as </a:t>
            </a:r>
            <a:r>
              <a:rPr lang="en-US" altLang="en-US" b="1">
                <a:solidFill>
                  <a:srgbClr val="3366FF"/>
                </a:solidFill>
              </a:rPr>
              <a:t>firmware</a:t>
            </a:r>
          </a:p>
          <a:p>
            <a:pPr lvl="1"/>
            <a:r>
              <a:rPr lang="en-US" altLang="en-US"/>
              <a:t>Initializes all aspects of system</a:t>
            </a:r>
          </a:p>
          <a:p>
            <a:pPr lvl="1"/>
            <a:r>
              <a:rPr lang="en-US" altLang="en-US"/>
              <a:t>Loads operating system kernel and starts execution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BAE8F9E-B644-46E5-8D35-A87E8BEA5238}"/>
              </a:ext>
            </a:extLst>
          </p:cNvPr>
          <p:cNvSpPr>
            <a:spLocks noGrp="1" noChangeArrowheads="1"/>
          </p:cNvSpPr>
          <p:nvPr>
            <p:ph type="title" idx="4294967295"/>
          </p:nvPr>
        </p:nvSpPr>
        <p:spPr/>
        <p:txBody>
          <a:bodyPr/>
          <a:lstStyle/>
          <a:p>
            <a:pPr eaLnBrk="1" hangingPunct="1"/>
            <a:r>
              <a:rPr lang="en-US" altLang="en-US"/>
              <a:t>Computer System Organization</a:t>
            </a:r>
          </a:p>
        </p:txBody>
      </p:sp>
      <p:sp>
        <p:nvSpPr>
          <p:cNvPr id="34819" name="Rectangle 3">
            <a:extLst>
              <a:ext uri="{FF2B5EF4-FFF2-40B4-BE49-F238E27FC236}">
                <a16:creationId xmlns:a16="http://schemas.microsoft.com/office/drawing/2014/main" id="{877018B7-8CA6-479E-A441-23E9CBA76A35}"/>
              </a:ext>
            </a:extLst>
          </p:cNvPr>
          <p:cNvSpPr>
            <a:spLocks noGrp="1" noChangeArrowheads="1"/>
          </p:cNvSpPr>
          <p:nvPr>
            <p:ph type="body" idx="4294967295"/>
          </p:nvPr>
        </p:nvSpPr>
        <p:spPr>
          <a:xfrm>
            <a:off x="815975" y="1233488"/>
            <a:ext cx="7597775" cy="4530725"/>
          </a:xfrm>
        </p:spPr>
        <p:txBody>
          <a:bodyPr/>
          <a:lstStyle/>
          <a:p>
            <a:r>
              <a:rPr lang="en-US" altLang="en-US"/>
              <a:t>Computer-system operation</a:t>
            </a:r>
          </a:p>
          <a:p>
            <a:pPr lvl="1"/>
            <a:r>
              <a:rPr lang="en-US" altLang="en-US"/>
              <a:t>One or more CPUs, device controllers connect through common bus providing access to shared memory</a:t>
            </a:r>
          </a:p>
          <a:p>
            <a:pPr lvl="1"/>
            <a:r>
              <a:rPr lang="en-US" altLang="en-US"/>
              <a:t>Concurrent execution of CPUs and devices competing for memory cycles</a:t>
            </a:r>
          </a:p>
          <a:p>
            <a:pPr lvl="1"/>
            <a:endParaRPr lang="en-US" altLang="en-US"/>
          </a:p>
        </p:txBody>
      </p:sp>
      <p:pic>
        <p:nvPicPr>
          <p:cNvPr id="34820" name="Picture 5">
            <a:extLst>
              <a:ext uri="{FF2B5EF4-FFF2-40B4-BE49-F238E27FC236}">
                <a16:creationId xmlns:a16="http://schemas.microsoft.com/office/drawing/2014/main" id="{1CA4D563-043D-4389-9182-FD4C1F41F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881313"/>
            <a:ext cx="6737350" cy="332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068386F-3128-4D4F-A598-A3F6EDA0C824}"/>
              </a:ext>
            </a:extLst>
          </p:cNvPr>
          <p:cNvSpPr>
            <a:spLocks noGrp="1" noChangeArrowheads="1"/>
          </p:cNvSpPr>
          <p:nvPr>
            <p:ph type="title" idx="4294967295"/>
          </p:nvPr>
        </p:nvSpPr>
        <p:spPr/>
        <p:txBody>
          <a:bodyPr/>
          <a:lstStyle/>
          <a:p>
            <a:pPr eaLnBrk="1" hangingPunct="1"/>
            <a:r>
              <a:rPr lang="en-US" altLang="en-US"/>
              <a:t>Computer-System Operation</a:t>
            </a:r>
          </a:p>
        </p:txBody>
      </p:sp>
      <p:sp>
        <p:nvSpPr>
          <p:cNvPr id="36867" name="Rectangle 3">
            <a:extLst>
              <a:ext uri="{FF2B5EF4-FFF2-40B4-BE49-F238E27FC236}">
                <a16:creationId xmlns:a16="http://schemas.microsoft.com/office/drawing/2014/main" id="{EECE43B1-E9F4-43F1-9426-C269CAC7B0A0}"/>
              </a:ext>
            </a:extLst>
          </p:cNvPr>
          <p:cNvSpPr>
            <a:spLocks noGrp="1" noChangeArrowheads="1"/>
          </p:cNvSpPr>
          <p:nvPr>
            <p:ph type="body" idx="4294967295"/>
          </p:nvPr>
        </p:nvSpPr>
        <p:spPr>
          <a:xfrm>
            <a:off x="806450" y="1233488"/>
            <a:ext cx="7743825" cy="4530725"/>
          </a:xfrm>
        </p:spPr>
        <p:txBody>
          <a:bodyPr/>
          <a:lstStyle/>
          <a:p>
            <a:r>
              <a:rPr lang="en-US" altLang="en-US"/>
              <a:t>I/O devices and the CPU can execute concurrently</a:t>
            </a:r>
          </a:p>
          <a:p>
            <a:endParaRPr lang="en-US" altLang="en-US" sz="800"/>
          </a:p>
          <a:p>
            <a:r>
              <a:rPr lang="en-US" altLang="en-US"/>
              <a:t>Each device controller is in charge of a particular device type</a:t>
            </a:r>
          </a:p>
          <a:p>
            <a:endParaRPr lang="en-US" altLang="en-US" sz="800"/>
          </a:p>
          <a:p>
            <a:r>
              <a:rPr lang="en-US" altLang="en-US"/>
              <a:t>Each device controller has a local buffer</a:t>
            </a:r>
          </a:p>
          <a:p>
            <a:endParaRPr lang="en-US" altLang="en-US" sz="800"/>
          </a:p>
          <a:p>
            <a:r>
              <a:rPr lang="en-US" altLang="en-US"/>
              <a:t>CPU moves data from/to main memory to/from local buffers</a:t>
            </a:r>
          </a:p>
          <a:p>
            <a:endParaRPr lang="en-US" altLang="en-US" sz="800"/>
          </a:p>
          <a:p>
            <a:r>
              <a:rPr lang="en-US" altLang="en-US"/>
              <a:t>I/O is from the device to local buffer of controller</a:t>
            </a:r>
          </a:p>
          <a:p>
            <a:endParaRPr lang="en-US" altLang="en-US" sz="800"/>
          </a:p>
          <a:p>
            <a:r>
              <a:rPr lang="en-US" altLang="en-US"/>
              <a:t>Device controller informs CPU that it has finished its operation by causing an </a:t>
            </a:r>
            <a:r>
              <a:rPr lang="en-US" altLang="en-US">
                <a:solidFill>
                  <a:srgbClr val="0000FF"/>
                </a:solidFill>
              </a:rPr>
              <a:t>interrupt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5E4C556-B44E-4A33-B5C5-E16BBB98704A}"/>
              </a:ext>
            </a:extLst>
          </p:cNvPr>
          <p:cNvSpPr>
            <a:spLocks noGrp="1" noChangeArrowheads="1"/>
          </p:cNvSpPr>
          <p:nvPr>
            <p:ph type="title" idx="4294967295"/>
          </p:nvPr>
        </p:nvSpPr>
        <p:spPr/>
        <p:txBody>
          <a:bodyPr/>
          <a:lstStyle/>
          <a:p>
            <a:pPr eaLnBrk="1" hangingPunct="1"/>
            <a:r>
              <a:rPr lang="en-US" altLang="en-US"/>
              <a:t>Common Functions of Interrupts</a:t>
            </a:r>
          </a:p>
        </p:txBody>
      </p:sp>
      <p:sp>
        <p:nvSpPr>
          <p:cNvPr id="38915" name="Rectangle 3">
            <a:extLst>
              <a:ext uri="{FF2B5EF4-FFF2-40B4-BE49-F238E27FC236}">
                <a16:creationId xmlns:a16="http://schemas.microsoft.com/office/drawing/2014/main" id="{22DE3D64-F43B-4E9A-8D56-EC0DDFCF2850}"/>
              </a:ext>
            </a:extLst>
          </p:cNvPr>
          <p:cNvSpPr>
            <a:spLocks noGrp="1" noChangeArrowheads="1"/>
          </p:cNvSpPr>
          <p:nvPr>
            <p:ph type="body" idx="4294967295"/>
          </p:nvPr>
        </p:nvSpPr>
        <p:spPr>
          <a:xfrm>
            <a:off x="806450" y="1233488"/>
            <a:ext cx="7577138" cy="4530725"/>
          </a:xfrm>
        </p:spPr>
        <p:txBody>
          <a:bodyPr/>
          <a:lstStyle/>
          <a:p>
            <a:r>
              <a:rPr lang="en-US" altLang="en-US"/>
              <a:t>Interrupt transfers control to the interrupt service routine generally, through the </a:t>
            </a:r>
            <a:r>
              <a:rPr lang="en-US" altLang="en-US" b="1">
                <a:solidFill>
                  <a:srgbClr val="3366FF"/>
                </a:solidFill>
              </a:rPr>
              <a:t>interrupt</a:t>
            </a:r>
            <a:r>
              <a:rPr lang="en-US" altLang="en-US" i="1"/>
              <a:t> </a:t>
            </a:r>
            <a:r>
              <a:rPr lang="en-US" altLang="en-US" b="1">
                <a:solidFill>
                  <a:srgbClr val="3366FF"/>
                </a:solidFill>
              </a:rPr>
              <a:t>vector</a:t>
            </a:r>
            <a:r>
              <a:rPr lang="en-US" altLang="en-US"/>
              <a:t>, which contains the addresses of all the service routines</a:t>
            </a:r>
          </a:p>
          <a:p>
            <a:endParaRPr lang="en-US" altLang="en-US" sz="800"/>
          </a:p>
          <a:p>
            <a:r>
              <a:rPr lang="en-US" altLang="en-US"/>
              <a:t>Interrupt architecture must save the address of the interrupted instruction</a:t>
            </a:r>
          </a:p>
          <a:p>
            <a:pPr>
              <a:buFont typeface="Monotype Sorts" charset="2"/>
              <a:buNone/>
            </a:pPr>
            <a:endParaRPr lang="en-US" altLang="en-US" sz="800" i="1"/>
          </a:p>
          <a:p>
            <a:r>
              <a:rPr lang="en-US" altLang="en-US"/>
              <a:t>A </a:t>
            </a:r>
            <a:r>
              <a:rPr lang="en-US" altLang="en-US" b="1">
                <a:solidFill>
                  <a:srgbClr val="3366FF"/>
                </a:solidFill>
              </a:rPr>
              <a:t>trap</a:t>
            </a:r>
            <a:r>
              <a:rPr lang="en-US" altLang="en-US"/>
              <a:t> or </a:t>
            </a:r>
            <a:r>
              <a:rPr lang="en-US" altLang="en-US" b="1">
                <a:solidFill>
                  <a:srgbClr val="3366FF"/>
                </a:solidFill>
              </a:rPr>
              <a:t>exception</a:t>
            </a:r>
            <a:r>
              <a:rPr lang="en-US" altLang="en-US"/>
              <a:t> is a software-generated interrupt caused either by an error or a user request</a:t>
            </a:r>
          </a:p>
          <a:p>
            <a:endParaRPr lang="en-US" altLang="en-US" sz="800"/>
          </a:p>
          <a:p>
            <a:r>
              <a:rPr lang="en-US" altLang="en-US"/>
              <a:t>An operating system is </a:t>
            </a:r>
            <a:r>
              <a:rPr lang="en-US" altLang="en-US" b="1">
                <a:solidFill>
                  <a:srgbClr val="3366FF"/>
                </a:solidFill>
              </a:rPr>
              <a:t>interrupt driven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C249509-B07D-4A34-9C08-A830A2870683}"/>
              </a:ext>
            </a:extLst>
          </p:cNvPr>
          <p:cNvSpPr>
            <a:spLocks noGrp="1" noChangeArrowheads="1"/>
          </p:cNvSpPr>
          <p:nvPr>
            <p:ph type="title" idx="4294967295"/>
          </p:nvPr>
        </p:nvSpPr>
        <p:spPr>
          <a:xfrm>
            <a:off x="1063625" y="0"/>
            <a:ext cx="7772400" cy="844550"/>
          </a:xfrm>
        </p:spPr>
        <p:txBody>
          <a:bodyPr/>
          <a:lstStyle/>
          <a:p>
            <a:pPr eaLnBrk="1" hangingPunct="1"/>
            <a:r>
              <a:rPr lang="en-US" altLang="en-US"/>
              <a:t>Interrupt Handling</a:t>
            </a:r>
          </a:p>
        </p:txBody>
      </p:sp>
      <p:sp>
        <p:nvSpPr>
          <p:cNvPr id="40963" name="Rectangle 3">
            <a:extLst>
              <a:ext uri="{FF2B5EF4-FFF2-40B4-BE49-F238E27FC236}">
                <a16:creationId xmlns:a16="http://schemas.microsoft.com/office/drawing/2014/main" id="{0E8A0E8C-3650-46FE-85AD-B6893483F447}"/>
              </a:ext>
            </a:extLst>
          </p:cNvPr>
          <p:cNvSpPr>
            <a:spLocks noGrp="1" noChangeArrowheads="1"/>
          </p:cNvSpPr>
          <p:nvPr>
            <p:ph type="body" idx="4294967295"/>
          </p:nvPr>
        </p:nvSpPr>
        <p:spPr>
          <a:xfrm>
            <a:off x="806450" y="1233488"/>
            <a:ext cx="7685088" cy="4530725"/>
          </a:xfrm>
        </p:spPr>
        <p:txBody>
          <a:bodyPr/>
          <a:lstStyle/>
          <a:p>
            <a:r>
              <a:rPr lang="en-US" altLang="en-US"/>
              <a:t>The operating system preserves the state of the CPU by storing registers and the program counter</a:t>
            </a:r>
          </a:p>
          <a:p>
            <a:endParaRPr lang="en-US" altLang="en-US"/>
          </a:p>
          <a:p>
            <a:r>
              <a:rPr lang="en-US" altLang="en-US"/>
              <a:t>Determines which type of interrupt has occurred:</a:t>
            </a:r>
          </a:p>
          <a:p>
            <a:pPr lvl="1"/>
            <a:r>
              <a:rPr lang="en-US" altLang="en-US" b="1">
                <a:solidFill>
                  <a:srgbClr val="3366FF"/>
                </a:solidFill>
              </a:rPr>
              <a:t>polling</a:t>
            </a:r>
          </a:p>
          <a:p>
            <a:pPr lvl="1"/>
            <a:r>
              <a:rPr lang="en-US" altLang="en-US" b="1">
                <a:solidFill>
                  <a:srgbClr val="3366FF"/>
                </a:solidFill>
              </a:rPr>
              <a:t>vectored</a:t>
            </a:r>
            <a:r>
              <a:rPr lang="en-US" altLang="en-US"/>
              <a:t> interrupt system</a:t>
            </a:r>
          </a:p>
          <a:p>
            <a:pPr lvl="1"/>
            <a:endParaRPr lang="en-US" altLang="en-US"/>
          </a:p>
          <a:p>
            <a:r>
              <a:rPr lang="en-US" altLang="en-US"/>
              <a:t>Separate segments of code determine what action should be taken for each type of interrupt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65BEFD3-9241-445E-B92F-6DA24DF34124}"/>
              </a:ext>
            </a:extLst>
          </p:cNvPr>
          <p:cNvSpPr>
            <a:spLocks noGrp="1" noChangeArrowheads="1"/>
          </p:cNvSpPr>
          <p:nvPr>
            <p:ph type="title" idx="4294967295"/>
          </p:nvPr>
        </p:nvSpPr>
        <p:spPr/>
        <p:txBody>
          <a:bodyPr/>
          <a:lstStyle/>
          <a:p>
            <a:pPr eaLnBrk="1" hangingPunct="1"/>
            <a:r>
              <a:rPr lang="en-US" altLang="en-US"/>
              <a:t>Interrupt Timeline</a:t>
            </a:r>
          </a:p>
        </p:txBody>
      </p:sp>
      <p:pic>
        <p:nvPicPr>
          <p:cNvPr id="43011" name="Picture 4">
            <a:extLst>
              <a:ext uri="{FF2B5EF4-FFF2-40B4-BE49-F238E27FC236}">
                <a16:creationId xmlns:a16="http://schemas.microsoft.com/office/drawing/2014/main" id="{011486DB-58AC-49D0-B913-BC98B7F2C4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625" y="1717675"/>
            <a:ext cx="7138988"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1412227-195B-43B6-8A71-9428725B1209}"/>
              </a:ext>
            </a:extLst>
          </p:cNvPr>
          <p:cNvSpPr>
            <a:spLocks noGrp="1" noChangeArrowheads="1"/>
          </p:cNvSpPr>
          <p:nvPr>
            <p:ph type="title" idx="4294967295"/>
          </p:nvPr>
        </p:nvSpPr>
        <p:spPr/>
        <p:txBody>
          <a:bodyPr/>
          <a:lstStyle/>
          <a:p>
            <a:pPr eaLnBrk="1" hangingPunct="1"/>
            <a:r>
              <a:rPr lang="en-US" altLang="en-US"/>
              <a:t>I/O Structure</a:t>
            </a:r>
          </a:p>
        </p:txBody>
      </p:sp>
      <p:sp>
        <p:nvSpPr>
          <p:cNvPr id="45059" name="Rectangle 3">
            <a:extLst>
              <a:ext uri="{FF2B5EF4-FFF2-40B4-BE49-F238E27FC236}">
                <a16:creationId xmlns:a16="http://schemas.microsoft.com/office/drawing/2014/main" id="{8B4D9008-B8B7-4C68-A106-E6C8BF5928FA}"/>
              </a:ext>
            </a:extLst>
          </p:cNvPr>
          <p:cNvSpPr>
            <a:spLocks noGrp="1" noChangeArrowheads="1"/>
          </p:cNvSpPr>
          <p:nvPr>
            <p:ph type="body" idx="4294967295"/>
          </p:nvPr>
        </p:nvSpPr>
        <p:spPr>
          <a:xfrm>
            <a:off x="1020763" y="1244600"/>
            <a:ext cx="7496175" cy="4114800"/>
          </a:xfrm>
        </p:spPr>
        <p:txBody>
          <a:bodyPr/>
          <a:lstStyle/>
          <a:p>
            <a:pPr>
              <a:lnSpc>
                <a:spcPct val="90000"/>
              </a:lnSpc>
            </a:pPr>
            <a:r>
              <a:rPr lang="en-US" altLang="en-US"/>
              <a:t>After I/O starts, control returns to user program only upon I/O completion</a:t>
            </a:r>
          </a:p>
          <a:p>
            <a:pPr lvl="1">
              <a:lnSpc>
                <a:spcPct val="90000"/>
              </a:lnSpc>
            </a:pPr>
            <a:r>
              <a:rPr lang="en-US" altLang="en-US"/>
              <a:t>Wait instruction idles the CPU until the next interrupt</a:t>
            </a:r>
          </a:p>
          <a:p>
            <a:pPr lvl="1">
              <a:lnSpc>
                <a:spcPct val="90000"/>
              </a:lnSpc>
            </a:pPr>
            <a:r>
              <a:rPr lang="en-US" altLang="en-US"/>
              <a:t>Wait loop (contention for memory access)</a:t>
            </a:r>
          </a:p>
          <a:p>
            <a:pPr lvl="1">
              <a:lnSpc>
                <a:spcPct val="90000"/>
              </a:lnSpc>
            </a:pPr>
            <a:r>
              <a:rPr lang="en-US" altLang="en-US"/>
              <a:t>At most one I/O request is outstanding at a time, no simultaneous I/O processing</a:t>
            </a:r>
          </a:p>
          <a:p>
            <a:pPr lvl="1">
              <a:lnSpc>
                <a:spcPct val="90000"/>
              </a:lnSpc>
            </a:pPr>
            <a:endParaRPr lang="en-US" altLang="en-US"/>
          </a:p>
          <a:p>
            <a:pPr>
              <a:lnSpc>
                <a:spcPct val="90000"/>
              </a:lnSpc>
            </a:pPr>
            <a:r>
              <a:rPr lang="en-US" altLang="en-US"/>
              <a:t>After I/O starts, control returns to user program without waiting for I/O completion</a:t>
            </a:r>
          </a:p>
          <a:p>
            <a:pPr lvl="1">
              <a:lnSpc>
                <a:spcPct val="90000"/>
              </a:lnSpc>
            </a:pPr>
            <a:r>
              <a:rPr lang="en-US" altLang="en-US" b="1">
                <a:solidFill>
                  <a:srgbClr val="3366FF"/>
                </a:solidFill>
              </a:rPr>
              <a:t>System call </a:t>
            </a:r>
            <a:r>
              <a:rPr lang="en-US" altLang="en-US"/>
              <a:t>– request to the OS to allow user to wait for I/O completion</a:t>
            </a:r>
          </a:p>
          <a:p>
            <a:pPr lvl="1">
              <a:lnSpc>
                <a:spcPct val="90000"/>
              </a:lnSpc>
            </a:pPr>
            <a:r>
              <a:rPr lang="en-US" altLang="en-US" b="1">
                <a:solidFill>
                  <a:srgbClr val="3366FF"/>
                </a:solidFill>
              </a:rPr>
              <a:t>Device-status table </a:t>
            </a:r>
            <a:r>
              <a:rPr lang="en-US" altLang="en-US"/>
              <a:t>contains entry for each I/O device indicating its type, address, and state</a:t>
            </a:r>
          </a:p>
          <a:p>
            <a:pPr lvl="1">
              <a:lnSpc>
                <a:spcPct val="90000"/>
              </a:lnSpc>
            </a:pPr>
            <a:r>
              <a:rPr lang="en-US" altLang="en-US"/>
              <a:t>OS indexes into I/O device table to determine device status and to modify table entry to include interrupt</a:t>
            </a:r>
          </a:p>
          <a:p>
            <a:pPr lvl="1">
              <a:lnSpc>
                <a:spcPct val="90000"/>
              </a:lnSpc>
            </a:pP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a:extLst>
              <a:ext uri="{FF2B5EF4-FFF2-40B4-BE49-F238E27FC236}">
                <a16:creationId xmlns:a16="http://schemas.microsoft.com/office/drawing/2014/main" id="{21811BEA-212C-4515-B9FC-88248403E381}"/>
              </a:ext>
            </a:extLst>
          </p:cNvPr>
          <p:cNvSpPr>
            <a:spLocks noGrp="1"/>
          </p:cNvSpPr>
          <p:nvPr>
            <p:ph type="title"/>
          </p:nvPr>
        </p:nvSpPr>
        <p:spPr>
          <a:xfrm>
            <a:off x="1287463" y="277813"/>
            <a:ext cx="7399337" cy="576262"/>
          </a:xfrm>
        </p:spPr>
        <p:txBody>
          <a:bodyPr/>
          <a:lstStyle/>
          <a:p>
            <a:r>
              <a:rPr lang="en-US" altLang="en-US" sz="2800"/>
              <a:t>Storage Definitions and Notation Review</a:t>
            </a:r>
          </a:p>
        </p:txBody>
      </p:sp>
      <p:sp>
        <p:nvSpPr>
          <p:cNvPr id="47107" name="Rectangle 5">
            <a:extLst>
              <a:ext uri="{FF2B5EF4-FFF2-40B4-BE49-F238E27FC236}">
                <a16:creationId xmlns:a16="http://schemas.microsoft.com/office/drawing/2014/main" id="{29881D25-D950-4EB6-8FA7-75F9765C505F}"/>
              </a:ext>
            </a:extLst>
          </p:cNvPr>
          <p:cNvSpPr>
            <a:spLocks noChangeArrowheads="1"/>
          </p:cNvSpPr>
          <p:nvPr/>
        </p:nvSpPr>
        <p:spPr bwMode="auto">
          <a:xfrm>
            <a:off x="946150" y="1457325"/>
            <a:ext cx="7440613" cy="39909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MS PGothic" panose="020B0600070205080204" pitchFamily="34" charset="-128"/>
              </a:defRPr>
            </a:lvl1pPr>
            <a:lvl2pPr marL="37931725" indent="-37474525">
              <a:defRPr sz="2400">
                <a:solidFill>
                  <a:schemeClr val="tx1"/>
                </a:solidFill>
                <a:latin typeface="Verdana" panose="020B0604030504040204" pitchFamily="34" charset="0"/>
                <a:ea typeface="MS PGothic" panose="020B0600070205080204" pitchFamily="34" charset="-128"/>
              </a:defRPr>
            </a:lvl2pPr>
            <a:lvl3pPr>
              <a:defRPr sz="2400">
                <a:solidFill>
                  <a:schemeClr val="tx1"/>
                </a:solidFill>
                <a:latin typeface="Verdana" panose="020B0604030504040204" pitchFamily="34" charset="0"/>
                <a:ea typeface="MS PGothic" panose="020B0600070205080204" pitchFamily="34" charset="-128"/>
              </a:defRPr>
            </a:lvl3pPr>
            <a:lvl4pPr>
              <a:defRPr sz="2400">
                <a:solidFill>
                  <a:schemeClr val="tx1"/>
                </a:solidFill>
                <a:latin typeface="Verdana" panose="020B0604030504040204" pitchFamily="34" charset="0"/>
                <a:ea typeface="MS PGothic" panose="020B0600070205080204" pitchFamily="34" charset="-128"/>
              </a:defRPr>
            </a:lvl4pPr>
            <a:lvl5pPr>
              <a:defRPr sz="2400">
                <a:solidFill>
                  <a:schemeClr val="tx1"/>
                </a:solidFill>
                <a:latin typeface="Verdana" panose="020B060403050404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2000" baseline="-25000"/>
              <a:t>The basic unit of computer storage is the </a:t>
            </a:r>
            <a:r>
              <a:rPr lang="en-US" altLang="en-US" sz="2000" b="1" baseline="-25000"/>
              <a:t>bit</a:t>
            </a:r>
            <a:r>
              <a:rPr lang="en-US" altLang="en-US" sz="2000" baseline="-25000"/>
              <a:t>. A bit can contain one of two values, 0 and 1. All other storage in a computer is based on collections of bits. Given enough bits, it is amazing how many things a computer can represent: numbers, letters, images, movies, sounds, documents, and programs, to name a few. A </a:t>
            </a:r>
            <a:r>
              <a:rPr lang="en-US" altLang="en-US" sz="2000" b="1" baseline="-25000"/>
              <a:t>byte </a:t>
            </a:r>
            <a:r>
              <a:rPr lang="en-US" altLang="en-US" sz="2000" baseline="-25000"/>
              <a:t>is 8 bits, and on most computers it is the smallest convenient chunk of storage. For example, most computers don’t have an instruction to move a bit but do have one to move a byte. A less common term is </a:t>
            </a:r>
            <a:r>
              <a:rPr lang="en-US" altLang="en-US" sz="2000" b="1" baseline="-25000"/>
              <a:t>word</a:t>
            </a:r>
            <a:r>
              <a:rPr lang="en-US" altLang="en-US" sz="2000" baseline="-25000"/>
              <a:t>, which is a given computer architecture’s native unit of data. A word is made up of one or more bytes. For example, a computer that has 64-bit registers and 64-bit memory addressing typically has 64-bit (8-byte) words. A computer executes many operations in its native word size rather than a byte at a time.</a:t>
            </a:r>
          </a:p>
          <a:p>
            <a:r>
              <a:rPr lang="en-US" altLang="en-US" sz="2000" baseline="-25000"/>
              <a:t>Computer storage, along with most computer throughput, is generally measured and manipulated in bytes and collections of bytes. A </a:t>
            </a:r>
            <a:r>
              <a:rPr lang="en-US" altLang="en-US" sz="2000" b="1" baseline="-25000"/>
              <a:t>kilobyte</a:t>
            </a:r>
            <a:r>
              <a:rPr lang="en-US" altLang="en-US" sz="2000" baseline="-25000"/>
              <a:t>, or </a:t>
            </a:r>
            <a:r>
              <a:rPr lang="en-US" altLang="en-US" sz="2000" b="1" baseline="-25000"/>
              <a:t>KB</a:t>
            </a:r>
            <a:r>
              <a:rPr lang="en-US" altLang="en-US" sz="2000" baseline="-25000"/>
              <a:t>, is 1,024 bytes; a </a:t>
            </a:r>
            <a:r>
              <a:rPr lang="en-US" altLang="en-US" sz="2000" b="1" baseline="-25000"/>
              <a:t>megabyte</a:t>
            </a:r>
            <a:r>
              <a:rPr lang="en-US" altLang="en-US" sz="2000" baseline="-25000"/>
              <a:t>, or </a:t>
            </a:r>
            <a:r>
              <a:rPr lang="en-US" altLang="en-US" sz="2000" b="1" baseline="-25000"/>
              <a:t>MB</a:t>
            </a:r>
            <a:r>
              <a:rPr lang="en-US" altLang="en-US" sz="2000" baseline="-25000"/>
              <a:t>, is 1,024^2 bytes; a </a:t>
            </a:r>
            <a:r>
              <a:rPr lang="en-US" altLang="en-US" sz="2000" b="1" baseline="-25000"/>
              <a:t>gigabyte</a:t>
            </a:r>
            <a:r>
              <a:rPr lang="en-US" altLang="en-US" sz="2000" baseline="-25000"/>
              <a:t>, or </a:t>
            </a:r>
            <a:r>
              <a:rPr lang="en-US" altLang="en-US" sz="2000" b="1" baseline="-25000"/>
              <a:t>GB</a:t>
            </a:r>
            <a:r>
              <a:rPr lang="en-US" altLang="en-US" sz="2000" baseline="-25000"/>
              <a:t>, is 1,024^3 bytes; a </a:t>
            </a:r>
            <a:r>
              <a:rPr lang="en-US" altLang="en-US" sz="2000" b="1" baseline="-25000"/>
              <a:t>terabyte</a:t>
            </a:r>
            <a:r>
              <a:rPr lang="en-US" altLang="en-US" sz="2000" baseline="-25000"/>
              <a:t>, or </a:t>
            </a:r>
            <a:r>
              <a:rPr lang="en-US" altLang="en-US" sz="2000" b="1" baseline="-25000"/>
              <a:t>TB</a:t>
            </a:r>
            <a:r>
              <a:rPr lang="en-US" altLang="en-US" sz="2000" baseline="-25000"/>
              <a:t>, is 1,024^4 bytes; and a </a:t>
            </a:r>
            <a:r>
              <a:rPr lang="en-US" altLang="en-US" sz="2000" b="1" baseline="-25000"/>
              <a:t>petabyte</a:t>
            </a:r>
            <a:r>
              <a:rPr lang="en-US" altLang="en-US" sz="2000" baseline="-25000"/>
              <a:t>, or </a:t>
            </a:r>
            <a:r>
              <a:rPr lang="en-US" altLang="en-US" sz="2000" b="1" baseline="-25000"/>
              <a:t>PB</a:t>
            </a:r>
            <a:r>
              <a:rPr lang="en-US" altLang="en-US" sz="2000" baseline="-25000"/>
              <a:t>, is 1,024^5 bytes. Computer manufacturers often round off these numbers and say that a megabyte is 1 million bytes and a gigabyte is 1 billion bytes. Networking measurements are an exception to this general rule; they are given in bits (because networks move data a bit at a time).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54AAC72-11AE-4B60-BA3D-5DF919B8980B}"/>
              </a:ext>
            </a:extLst>
          </p:cNvPr>
          <p:cNvSpPr>
            <a:spLocks noGrp="1" noChangeArrowheads="1"/>
          </p:cNvSpPr>
          <p:nvPr>
            <p:ph type="title" idx="4294967295"/>
          </p:nvPr>
        </p:nvSpPr>
        <p:spPr>
          <a:xfrm>
            <a:off x="1020763" y="277813"/>
            <a:ext cx="7666037" cy="576262"/>
          </a:xfrm>
        </p:spPr>
        <p:txBody>
          <a:bodyPr/>
          <a:lstStyle/>
          <a:p>
            <a:pPr eaLnBrk="1" hangingPunct="1"/>
            <a:r>
              <a:rPr lang="en-US" altLang="en-US"/>
              <a:t>Direct Memory Access Structure</a:t>
            </a:r>
          </a:p>
        </p:txBody>
      </p:sp>
      <p:sp>
        <p:nvSpPr>
          <p:cNvPr id="48131" name="Rectangle 3">
            <a:extLst>
              <a:ext uri="{FF2B5EF4-FFF2-40B4-BE49-F238E27FC236}">
                <a16:creationId xmlns:a16="http://schemas.microsoft.com/office/drawing/2014/main" id="{4D3DBD58-ACA6-454A-90AD-9371B7B5F579}"/>
              </a:ext>
            </a:extLst>
          </p:cNvPr>
          <p:cNvSpPr>
            <a:spLocks noGrp="1" noChangeArrowheads="1"/>
          </p:cNvSpPr>
          <p:nvPr>
            <p:ph type="body" idx="4294967295"/>
          </p:nvPr>
        </p:nvSpPr>
        <p:spPr>
          <a:xfrm>
            <a:off x="806450" y="1233488"/>
            <a:ext cx="7704138" cy="4530725"/>
          </a:xfrm>
        </p:spPr>
        <p:txBody>
          <a:bodyPr/>
          <a:lstStyle/>
          <a:p>
            <a:r>
              <a:rPr lang="en-US" altLang="en-US"/>
              <a:t>Used for high-speed I/O devices able to transmit information at close to memory speeds</a:t>
            </a:r>
          </a:p>
          <a:p>
            <a:endParaRPr lang="en-US" altLang="en-US"/>
          </a:p>
          <a:p>
            <a:r>
              <a:rPr lang="en-US" altLang="en-US"/>
              <a:t>Device controller transfers blocks of data from buffer storage directly to main memory without CPU intervention</a:t>
            </a:r>
          </a:p>
          <a:p>
            <a:endParaRPr lang="en-US" altLang="en-US"/>
          </a:p>
          <a:p>
            <a:r>
              <a:rPr lang="en-US" altLang="en-US"/>
              <a:t>Only one interrupt is generated per block, rather than the one interrupt per byte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B7045E9-DB6F-4D25-9599-218885955C55}"/>
              </a:ext>
            </a:extLst>
          </p:cNvPr>
          <p:cNvSpPr>
            <a:spLocks noGrp="1" noChangeArrowheads="1"/>
          </p:cNvSpPr>
          <p:nvPr>
            <p:ph type="title" idx="4294967295"/>
          </p:nvPr>
        </p:nvSpPr>
        <p:spPr/>
        <p:txBody>
          <a:bodyPr/>
          <a:lstStyle/>
          <a:p>
            <a:pPr eaLnBrk="1" hangingPunct="1"/>
            <a:r>
              <a:rPr lang="en-US" altLang="en-US"/>
              <a:t>Storage Structure</a:t>
            </a:r>
          </a:p>
        </p:txBody>
      </p:sp>
      <p:sp>
        <p:nvSpPr>
          <p:cNvPr id="50179" name="Rectangle 3">
            <a:extLst>
              <a:ext uri="{FF2B5EF4-FFF2-40B4-BE49-F238E27FC236}">
                <a16:creationId xmlns:a16="http://schemas.microsoft.com/office/drawing/2014/main" id="{6200C1C9-9BD9-4934-8647-D2389E3FCE40}"/>
              </a:ext>
            </a:extLst>
          </p:cNvPr>
          <p:cNvSpPr>
            <a:spLocks noGrp="1" noChangeArrowheads="1"/>
          </p:cNvSpPr>
          <p:nvPr>
            <p:ph type="body" idx="4294967295"/>
          </p:nvPr>
        </p:nvSpPr>
        <p:spPr>
          <a:xfrm>
            <a:off x="806450" y="1233488"/>
            <a:ext cx="7675563" cy="4530725"/>
          </a:xfrm>
        </p:spPr>
        <p:txBody>
          <a:bodyPr/>
          <a:lstStyle/>
          <a:p>
            <a:r>
              <a:rPr lang="en-US" altLang="en-US"/>
              <a:t>Main memory – only large storage media that the CPU can access directly</a:t>
            </a:r>
          </a:p>
          <a:p>
            <a:pPr lvl="1"/>
            <a:r>
              <a:rPr lang="en-US" altLang="en-US" b="1">
                <a:solidFill>
                  <a:srgbClr val="3366FF"/>
                </a:solidFill>
              </a:rPr>
              <a:t>Random</a:t>
            </a:r>
            <a:r>
              <a:rPr lang="en-US" altLang="en-US">
                <a:solidFill>
                  <a:srgbClr val="0000FF"/>
                </a:solidFill>
              </a:rPr>
              <a:t> </a:t>
            </a:r>
            <a:r>
              <a:rPr lang="en-US" altLang="en-US" b="1">
                <a:solidFill>
                  <a:srgbClr val="3366FF"/>
                </a:solidFill>
              </a:rPr>
              <a:t>access</a:t>
            </a:r>
          </a:p>
          <a:p>
            <a:pPr lvl="1"/>
            <a:r>
              <a:rPr lang="en-US" altLang="en-US"/>
              <a:t>Typically </a:t>
            </a:r>
            <a:r>
              <a:rPr lang="en-US" altLang="en-US" b="1">
                <a:solidFill>
                  <a:srgbClr val="3366FF"/>
                </a:solidFill>
              </a:rPr>
              <a:t>volatile</a:t>
            </a:r>
          </a:p>
          <a:p>
            <a:r>
              <a:rPr lang="en-US" altLang="en-US"/>
              <a:t>Secondary storage – extension of main memory that provides large </a:t>
            </a:r>
            <a:r>
              <a:rPr lang="en-US" altLang="en-US" b="1">
                <a:solidFill>
                  <a:srgbClr val="3366FF"/>
                </a:solidFill>
              </a:rPr>
              <a:t>nonvolatile</a:t>
            </a:r>
            <a:r>
              <a:rPr lang="en-US" altLang="en-US">
                <a:solidFill>
                  <a:srgbClr val="0000FF"/>
                </a:solidFill>
              </a:rPr>
              <a:t> </a:t>
            </a:r>
            <a:r>
              <a:rPr lang="en-US" altLang="en-US"/>
              <a:t>storage capacity</a:t>
            </a:r>
          </a:p>
          <a:p>
            <a:r>
              <a:rPr lang="en-US" altLang="en-US"/>
              <a:t>Magnetic disks – rigid metal or glass platters covered with magnetic recording material </a:t>
            </a:r>
          </a:p>
          <a:p>
            <a:pPr lvl="1"/>
            <a:r>
              <a:rPr lang="en-US" altLang="en-US"/>
              <a:t>Disk surface is logically divided into </a:t>
            </a:r>
            <a:r>
              <a:rPr lang="en-US" altLang="en-US" b="1">
                <a:solidFill>
                  <a:srgbClr val="3366FF"/>
                </a:solidFill>
              </a:rPr>
              <a:t>tracks</a:t>
            </a:r>
            <a:r>
              <a:rPr lang="en-US" altLang="en-US"/>
              <a:t>, which are subdivided into </a:t>
            </a:r>
            <a:r>
              <a:rPr lang="en-US" altLang="en-US" b="1">
                <a:solidFill>
                  <a:srgbClr val="3366FF"/>
                </a:solidFill>
              </a:rPr>
              <a:t>sectors</a:t>
            </a:r>
          </a:p>
          <a:p>
            <a:pPr lvl="1"/>
            <a:r>
              <a:rPr lang="en-US" altLang="en-US"/>
              <a:t>The </a:t>
            </a:r>
            <a:r>
              <a:rPr lang="en-US" altLang="en-US" b="1">
                <a:solidFill>
                  <a:srgbClr val="3366FF"/>
                </a:solidFill>
              </a:rPr>
              <a:t>disk controller </a:t>
            </a:r>
            <a:r>
              <a:rPr lang="en-US" altLang="en-US"/>
              <a:t>determines the logical interaction between the device and the computer </a:t>
            </a:r>
          </a:p>
          <a:p>
            <a:r>
              <a:rPr lang="en-US" altLang="en-US" b="1">
                <a:solidFill>
                  <a:srgbClr val="3366FF"/>
                </a:solidFill>
              </a:rPr>
              <a:t>Solid-state disks </a:t>
            </a:r>
            <a:r>
              <a:rPr lang="en-US" altLang="en-US"/>
              <a:t>– faster than magnetic disks, nonvolatile</a:t>
            </a:r>
          </a:p>
          <a:p>
            <a:pPr lvl="1"/>
            <a:r>
              <a:rPr lang="en-US" altLang="en-US"/>
              <a:t>Various technologies</a:t>
            </a:r>
          </a:p>
          <a:p>
            <a:pPr lvl="1"/>
            <a:r>
              <a:rPr lang="en-US" altLang="en-US"/>
              <a:t>Becoming more popular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892B608-78AB-4F84-B351-19343DBDF5D6}"/>
              </a:ext>
            </a:extLst>
          </p:cNvPr>
          <p:cNvSpPr>
            <a:spLocks noGrp="1" noChangeArrowheads="1"/>
          </p:cNvSpPr>
          <p:nvPr>
            <p:ph type="title" idx="4294967295"/>
          </p:nvPr>
        </p:nvSpPr>
        <p:spPr/>
        <p:txBody>
          <a:bodyPr/>
          <a:lstStyle/>
          <a:p>
            <a:pPr eaLnBrk="1" hangingPunct="1"/>
            <a:r>
              <a:rPr lang="en-US" altLang="en-US"/>
              <a:t>Chapter 1: Introduction</a:t>
            </a:r>
          </a:p>
        </p:txBody>
      </p:sp>
      <p:sp>
        <p:nvSpPr>
          <p:cNvPr id="17411" name="Rectangle 3">
            <a:extLst>
              <a:ext uri="{FF2B5EF4-FFF2-40B4-BE49-F238E27FC236}">
                <a16:creationId xmlns:a16="http://schemas.microsoft.com/office/drawing/2014/main" id="{AFAD8FB4-7EA5-47B3-911F-A4F43E1B8A99}"/>
              </a:ext>
            </a:extLst>
          </p:cNvPr>
          <p:cNvSpPr>
            <a:spLocks noGrp="1" noChangeArrowheads="1"/>
          </p:cNvSpPr>
          <p:nvPr>
            <p:ph type="body" idx="4294967295"/>
          </p:nvPr>
        </p:nvSpPr>
        <p:spPr/>
        <p:txBody>
          <a:bodyPr/>
          <a:lstStyle/>
          <a:p>
            <a:r>
              <a:rPr lang="en-US" altLang="en-US"/>
              <a:t>What Operating Systems Do</a:t>
            </a:r>
          </a:p>
          <a:p>
            <a:r>
              <a:rPr lang="en-US" altLang="en-US"/>
              <a:t>Computer-System Organization</a:t>
            </a:r>
          </a:p>
          <a:p>
            <a:r>
              <a:rPr lang="en-US" altLang="en-US"/>
              <a:t>Computer-System Architecture</a:t>
            </a:r>
          </a:p>
          <a:p>
            <a:r>
              <a:rPr lang="en-US" altLang="en-US"/>
              <a:t>Operating-System Structure</a:t>
            </a:r>
          </a:p>
          <a:p>
            <a:r>
              <a:rPr lang="en-US" altLang="en-US"/>
              <a:t>Operating-System Operations</a:t>
            </a:r>
          </a:p>
          <a:p>
            <a:r>
              <a:rPr lang="en-US" altLang="en-US"/>
              <a:t>Process Management</a:t>
            </a:r>
          </a:p>
          <a:p>
            <a:r>
              <a:rPr lang="en-US" altLang="en-US"/>
              <a:t>Memory Management</a:t>
            </a:r>
          </a:p>
          <a:p>
            <a:r>
              <a:rPr lang="en-US" altLang="en-US"/>
              <a:t>Storage Management</a:t>
            </a:r>
          </a:p>
          <a:p>
            <a:r>
              <a:rPr lang="en-US" altLang="en-US"/>
              <a:t>Protection and Security</a:t>
            </a:r>
          </a:p>
          <a:p>
            <a:r>
              <a:rPr lang="en-US" altLang="en-US"/>
              <a:t>Kernel Data Structures</a:t>
            </a:r>
          </a:p>
          <a:p>
            <a:r>
              <a:rPr lang="en-US" altLang="en-US"/>
              <a:t>Computing Environments</a:t>
            </a:r>
          </a:p>
          <a:p>
            <a:r>
              <a:rPr lang="en-US" altLang="en-US"/>
              <a:t>Open-Source Operating Systems</a:t>
            </a:r>
          </a:p>
          <a:p>
            <a:pPr>
              <a:buFont typeface="Monotype Sorts" charset="2"/>
              <a:buNone/>
            </a:pPr>
            <a:endParaRPr lang="en-US" altLang="en-US"/>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DE795EB-B38E-4AAC-9042-E655BAB11C3E}"/>
              </a:ext>
            </a:extLst>
          </p:cNvPr>
          <p:cNvSpPr>
            <a:spLocks noGrp="1" noChangeArrowheads="1"/>
          </p:cNvSpPr>
          <p:nvPr>
            <p:ph type="title" idx="4294967295"/>
          </p:nvPr>
        </p:nvSpPr>
        <p:spPr>
          <a:xfrm>
            <a:off x="876300" y="277813"/>
            <a:ext cx="7810500" cy="576262"/>
          </a:xfrm>
        </p:spPr>
        <p:txBody>
          <a:bodyPr/>
          <a:lstStyle/>
          <a:p>
            <a:pPr eaLnBrk="1" hangingPunct="1"/>
            <a:r>
              <a:rPr lang="en-US" altLang="en-US"/>
              <a:t>Storage Hierarchy</a:t>
            </a:r>
          </a:p>
        </p:txBody>
      </p:sp>
      <p:sp>
        <p:nvSpPr>
          <p:cNvPr id="52227" name="Rectangle 3">
            <a:extLst>
              <a:ext uri="{FF2B5EF4-FFF2-40B4-BE49-F238E27FC236}">
                <a16:creationId xmlns:a16="http://schemas.microsoft.com/office/drawing/2014/main" id="{03E8AFEF-EDD1-4D05-A7EA-25614A4B3243}"/>
              </a:ext>
            </a:extLst>
          </p:cNvPr>
          <p:cNvSpPr>
            <a:spLocks noGrp="1" noChangeArrowheads="1"/>
          </p:cNvSpPr>
          <p:nvPr>
            <p:ph type="body" idx="4294967295"/>
          </p:nvPr>
        </p:nvSpPr>
        <p:spPr>
          <a:xfrm>
            <a:off x="806450" y="1233488"/>
            <a:ext cx="7762875" cy="4530725"/>
          </a:xfrm>
        </p:spPr>
        <p:txBody>
          <a:bodyPr/>
          <a:lstStyle/>
          <a:p>
            <a:r>
              <a:rPr lang="en-US" altLang="en-US"/>
              <a:t>Storage systems organized in hierarchy</a:t>
            </a:r>
          </a:p>
          <a:p>
            <a:pPr lvl="1"/>
            <a:r>
              <a:rPr lang="en-US" altLang="en-US"/>
              <a:t>Speed</a:t>
            </a:r>
          </a:p>
          <a:p>
            <a:pPr lvl="1"/>
            <a:r>
              <a:rPr lang="en-US" altLang="en-US"/>
              <a:t>Cost</a:t>
            </a:r>
          </a:p>
          <a:p>
            <a:pPr lvl="1"/>
            <a:r>
              <a:rPr lang="en-US" altLang="en-US"/>
              <a:t>Volatility</a:t>
            </a:r>
          </a:p>
          <a:p>
            <a:pPr lvl="1"/>
            <a:endParaRPr lang="en-US" altLang="en-US"/>
          </a:p>
          <a:p>
            <a:r>
              <a:rPr lang="en-US" altLang="en-US" b="1">
                <a:solidFill>
                  <a:srgbClr val="3366FF"/>
                </a:solidFill>
              </a:rPr>
              <a:t>Caching</a:t>
            </a:r>
            <a:r>
              <a:rPr lang="en-US" altLang="en-US"/>
              <a:t> – copying information into faster storage system; main memory can be viewed as a cache for secondary storage</a:t>
            </a:r>
          </a:p>
          <a:p>
            <a:endParaRPr lang="en-US" altLang="en-US"/>
          </a:p>
          <a:p>
            <a:r>
              <a:rPr lang="en-US" altLang="en-US" b="1">
                <a:solidFill>
                  <a:srgbClr val="3366FF"/>
                </a:solidFill>
              </a:rPr>
              <a:t>Device Driver </a:t>
            </a:r>
            <a:r>
              <a:rPr lang="en-US" altLang="en-US"/>
              <a:t>for each device controller to manage I/O</a:t>
            </a:r>
          </a:p>
          <a:p>
            <a:pPr lvl="1"/>
            <a:r>
              <a:rPr lang="en-US" altLang="en-US"/>
              <a:t>Provides uniform interface between controller and kernel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6449281-DA49-4063-9EFA-A12F9580A69F}"/>
              </a:ext>
            </a:extLst>
          </p:cNvPr>
          <p:cNvSpPr>
            <a:spLocks noGrp="1" noChangeArrowheads="1"/>
          </p:cNvSpPr>
          <p:nvPr>
            <p:ph type="title" idx="4294967295"/>
          </p:nvPr>
        </p:nvSpPr>
        <p:spPr/>
        <p:txBody>
          <a:bodyPr/>
          <a:lstStyle/>
          <a:p>
            <a:pPr eaLnBrk="1" hangingPunct="1"/>
            <a:r>
              <a:rPr lang="en-US" altLang="en-US"/>
              <a:t>Storage-Device Hierarchy</a:t>
            </a:r>
          </a:p>
        </p:txBody>
      </p:sp>
      <p:pic>
        <p:nvPicPr>
          <p:cNvPr id="54275" name="Picture 1" descr="1_04.pdf">
            <a:extLst>
              <a:ext uri="{FF2B5EF4-FFF2-40B4-BE49-F238E27FC236}">
                <a16:creationId xmlns:a16="http://schemas.microsoft.com/office/drawing/2014/main" id="{94CC2579-F84D-46DA-8A58-F17BC4D05B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1613" y="1374775"/>
            <a:ext cx="5751512"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D3A465B-1F15-4BA1-8D17-FF4F2058B080}"/>
              </a:ext>
            </a:extLst>
          </p:cNvPr>
          <p:cNvSpPr>
            <a:spLocks noGrp="1" noChangeArrowheads="1"/>
          </p:cNvSpPr>
          <p:nvPr>
            <p:ph type="title" idx="4294967295"/>
          </p:nvPr>
        </p:nvSpPr>
        <p:spPr/>
        <p:txBody>
          <a:bodyPr/>
          <a:lstStyle/>
          <a:p>
            <a:pPr eaLnBrk="1" hangingPunct="1"/>
            <a:r>
              <a:rPr lang="en-US" altLang="en-US"/>
              <a:t>Caching</a:t>
            </a:r>
          </a:p>
        </p:txBody>
      </p:sp>
      <p:sp>
        <p:nvSpPr>
          <p:cNvPr id="56323" name="Rectangle 3">
            <a:extLst>
              <a:ext uri="{FF2B5EF4-FFF2-40B4-BE49-F238E27FC236}">
                <a16:creationId xmlns:a16="http://schemas.microsoft.com/office/drawing/2014/main" id="{C89105A6-15A3-4C8C-8D45-C08CE67B9624}"/>
              </a:ext>
            </a:extLst>
          </p:cNvPr>
          <p:cNvSpPr>
            <a:spLocks noGrp="1" noChangeArrowheads="1"/>
          </p:cNvSpPr>
          <p:nvPr>
            <p:ph type="body" idx="4294967295"/>
          </p:nvPr>
        </p:nvSpPr>
        <p:spPr>
          <a:xfrm>
            <a:off x="806450" y="1233488"/>
            <a:ext cx="7272338" cy="4910137"/>
          </a:xfrm>
        </p:spPr>
        <p:txBody>
          <a:bodyPr/>
          <a:lstStyle/>
          <a:p>
            <a:r>
              <a:rPr lang="en-US" altLang="en-US"/>
              <a:t>Important principle, performed at many levels in a computer (in hardware, operating system, software)</a:t>
            </a:r>
          </a:p>
          <a:p>
            <a:endParaRPr lang="en-US" altLang="en-US" sz="800"/>
          </a:p>
          <a:p>
            <a:r>
              <a:rPr lang="en-US" altLang="en-US"/>
              <a:t>Information in use copied from slower to faster storage temporarily</a:t>
            </a:r>
          </a:p>
          <a:p>
            <a:endParaRPr lang="en-US" altLang="en-US" sz="800"/>
          </a:p>
          <a:p>
            <a:r>
              <a:rPr lang="en-US" altLang="en-US"/>
              <a:t>Faster storage (cache) checked first to determine if information is there</a:t>
            </a:r>
          </a:p>
          <a:p>
            <a:pPr lvl="1"/>
            <a:r>
              <a:rPr lang="en-US" altLang="en-US"/>
              <a:t>If it is, information used directly from the cache (fast)</a:t>
            </a:r>
          </a:p>
          <a:p>
            <a:pPr lvl="1"/>
            <a:r>
              <a:rPr lang="en-US" altLang="en-US"/>
              <a:t>If not, data copied to cache and used there</a:t>
            </a:r>
          </a:p>
          <a:p>
            <a:pPr lvl="1"/>
            <a:endParaRPr lang="en-US" altLang="en-US" sz="800"/>
          </a:p>
          <a:p>
            <a:r>
              <a:rPr lang="en-US" altLang="en-US"/>
              <a:t>Cache smaller than storage being cached</a:t>
            </a:r>
          </a:p>
          <a:p>
            <a:pPr lvl="1"/>
            <a:r>
              <a:rPr lang="en-US" altLang="en-US"/>
              <a:t>Cache management important design problem</a:t>
            </a:r>
          </a:p>
          <a:p>
            <a:pPr lvl="1"/>
            <a:r>
              <a:rPr lang="en-US" altLang="en-US"/>
              <a:t>Cache size and replacement policy</a:t>
            </a:r>
          </a:p>
          <a:p>
            <a:pPr>
              <a:buFont typeface="Monotype Sorts" charset="2"/>
              <a:buNone/>
            </a:pP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38FC8F72-4722-4198-BAAD-B284DABFC652}"/>
              </a:ext>
            </a:extLst>
          </p:cNvPr>
          <p:cNvSpPr>
            <a:spLocks noGrp="1"/>
          </p:cNvSpPr>
          <p:nvPr>
            <p:ph type="title" idx="4294967295"/>
          </p:nvPr>
        </p:nvSpPr>
        <p:spPr>
          <a:xfrm>
            <a:off x="1100138" y="277813"/>
            <a:ext cx="7586662" cy="576262"/>
          </a:xfrm>
        </p:spPr>
        <p:txBody>
          <a:bodyPr/>
          <a:lstStyle/>
          <a:p>
            <a:r>
              <a:rPr lang="en-US" altLang="en-US"/>
              <a:t>Computer-System Architecture</a:t>
            </a:r>
          </a:p>
        </p:txBody>
      </p:sp>
      <p:sp>
        <p:nvSpPr>
          <p:cNvPr id="58371" name="Content Placeholder 2">
            <a:extLst>
              <a:ext uri="{FF2B5EF4-FFF2-40B4-BE49-F238E27FC236}">
                <a16:creationId xmlns:a16="http://schemas.microsoft.com/office/drawing/2014/main" id="{AC2E05C6-A73C-46A7-A121-F577E81A82E8}"/>
              </a:ext>
            </a:extLst>
          </p:cNvPr>
          <p:cNvSpPr>
            <a:spLocks noGrp="1"/>
          </p:cNvSpPr>
          <p:nvPr>
            <p:ph idx="4294967295"/>
          </p:nvPr>
        </p:nvSpPr>
        <p:spPr/>
        <p:txBody>
          <a:bodyPr/>
          <a:lstStyle/>
          <a:p>
            <a:r>
              <a:rPr lang="en-US" altLang="en-US"/>
              <a:t>Most systems use a single general-purpose processor (PDAs through mainframes)</a:t>
            </a:r>
          </a:p>
          <a:p>
            <a:pPr lvl="1"/>
            <a:r>
              <a:rPr lang="en-US" altLang="en-US"/>
              <a:t>Most systems have special-purpose processors as well</a:t>
            </a:r>
          </a:p>
          <a:p>
            <a:pPr lvl="1"/>
            <a:endParaRPr lang="en-US" altLang="en-US" sz="800"/>
          </a:p>
          <a:p>
            <a:r>
              <a:rPr lang="en-US" altLang="en-US" b="1">
                <a:solidFill>
                  <a:srgbClr val="3366FF"/>
                </a:solidFill>
              </a:rPr>
              <a:t>Multiprocessors</a:t>
            </a:r>
            <a:r>
              <a:rPr lang="en-US" altLang="en-US">
                <a:solidFill>
                  <a:srgbClr val="3366FF"/>
                </a:solidFill>
              </a:rPr>
              <a:t> </a:t>
            </a:r>
            <a:r>
              <a:rPr lang="en-US" altLang="en-US"/>
              <a:t>systems growing in use and importance</a:t>
            </a:r>
          </a:p>
          <a:p>
            <a:pPr lvl="1"/>
            <a:r>
              <a:rPr lang="en-US" altLang="en-US"/>
              <a:t>Also known as </a:t>
            </a:r>
            <a:r>
              <a:rPr lang="en-US" altLang="en-US" b="1">
                <a:solidFill>
                  <a:srgbClr val="3366FF"/>
                </a:solidFill>
              </a:rPr>
              <a:t>parallel systems</a:t>
            </a:r>
            <a:r>
              <a:rPr lang="en-US" altLang="en-US"/>
              <a:t>, </a:t>
            </a:r>
            <a:r>
              <a:rPr lang="en-US" altLang="en-US" b="1">
                <a:solidFill>
                  <a:srgbClr val="3366FF"/>
                </a:solidFill>
              </a:rPr>
              <a:t>tightly-coupled systems</a:t>
            </a:r>
          </a:p>
          <a:p>
            <a:pPr lvl="1"/>
            <a:r>
              <a:rPr lang="en-US" altLang="en-US"/>
              <a:t>Advantages include:</a:t>
            </a:r>
          </a:p>
          <a:p>
            <a:pPr marL="1200150" lvl="2" indent="-342900">
              <a:buFont typeface="Arial" panose="020B0604020202020204" pitchFamily="34" charset="0"/>
              <a:buAutoNum type="arabicPeriod"/>
            </a:pPr>
            <a:r>
              <a:rPr lang="en-US" altLang="en-US" b="1">
                <a:solidFill>
                  <a:srgbClr val="3366FF"/>
                </a:solidFill>
              </a:rPr>
              <a:t>Increased throughput</a:t>
            </a:r>
          </a:p>
          <a:p>
            <a:pPr marL="1200150" lvl="2" indent="-342900">
              <a:buFont typeface="Arial" panose="020B0604020202020204" pitchFamily="34" charset="0"/>
              <a:buAutoNum type="arabicPeriod"/>
            </a:pPr>
            <a:r>
              <a:rPr lang="en-US" altLang="en-US" b="1">
                <a:solidFill>
                  <a:srgbClr val="3366FF"/>
                </a:solidFill>
              </a:rPr>
              <a:t>Economy of scale</a:t>
            </a:r>
          </a:p>
          <a:p>
            <a:pPr marL="1200150" lvl="2" indent="-342900">
              <a:buFont typeface="Arial" panose="020B0604020202020204" pitchFamily="34" charset="0"/>
              <a:buAutoNum type="arabicPeriod"/>
            </a:pPr>
            <a:r>
              <a:rPr lang="en-US" altLang="en-US" b="1">
                <a:solidFill>
                  <a:srgbClr val="3366FF"/>
                </a:solidFill>
              </a:rPr>
              <a:t>Increased reliability – graceful degradation</a:t>
            </a:r>
            <a:r>
              <a:rPr lang="en-US" altLang="en-US">
                <a:solidFill>
                  <a:srgbClr val="3366FF"/>
                </a:solidFill>
              </a:rPr>
              <a:t> </a:t>
            </a:r>
            <a:r>
              <a:rPr lang="en-US" altLang="en-US">
                <a:solidFill>
                  <a:srgbClr val="000000"/>
                </a:solidFill>
              </a:rPr>
              <a:t>or </a:t>
            </a:r>
            <a:r>
              <a:rPr lang="en-US" altLang="en-US" b="1">
                <a:solidFill>
                  <a:srgbClr val="3366FF"/>
                </a:solidFill>
              </a:rPr>
              <a:t>fault tolerance</a:t>
            </a:r>
          </a:p>
          <a:p>
            <a:pPr lvl="1"/>
            <a:r>
              <a:rPr lang="en-US" altLang="en-US"/>
              <a:t>Two types:</a:t>
            </a:r>
          </a:p>
          <a:p>
            <a:pPr marL="1200150" lvl="2" indent="-342900">
              <a:buFont typeface="Arial" panose="020B0604020202020204" pitchFamily="34" charset="0"/>
              <a:buAutoNum type="arabicPeriod"/>
            </a:pPr>
            <a:r>
              <a:rPr lang="en-US" altLang="en-US" b="1">
                <a:solidFill>
                  <a:srgbClr val="3366FF"/>
                </a:solidFill>
              </a:rPr>
              <a:t>Asymmetric Multiprocessing</a:t>
            </a:r>
          </a:p>
          <a:p>
            <a:pPr marL="1200150" lvl="2" indent="-342900">
              <a:buFont typeface="Arial" panose="020B0604020202020204" pitchFamily="34" charset="0"/>
              <a:buAutoNum type="arabicPeriod"/>
            </a:pPr>
            <a:r>
              <a:rPr lang="en-US" altLang="en-US" b="1">
                <a:solidFill>
                  <a:srgbClr val="3366FF"/>
                </a:solidFill>
              </a:rPr>
              <a:t>Symmetric Multiprocessing</a:t>
            </a:r>
          </a:p>
          <a:p>
            <a:pPr marL="1200150" lvl="2" indent="-342900">
              <a:buFont typeface="Webdings" panose="05030102010509060703" pitchFamily="18" charset="2"/>
              <a:buNone/>
            </a:pPr>
            <a:endParaRPr lang="en-US" altLang="en-US">
              <a:solidFill>
                <a:srgbClr val="3366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6BC2FCB2-D161-4AFA-839E-EA53242EF422}"/>
              </a:ext>
            </a:extLst>
          </p:cNvPr>
          <p:cNvSpPr>
            <a:spLocks noGrp="1"/>
          </p:cNvSpPr>
          <p:nvPr>
            <p:ph type="title" idx="4294967295"/>
          </p:nvPr>
        </p:nvSpPr>
        <p:spPr/>
        <p:txBody>
          <a:bodyPr/>
          <a:lstStyle/>
          <a:p>
            <a:r>
              <a:rPr lang="en-US" altLang="en-US"/>
              <a:t>How a Modern Computer Works</a:t>
            </a:r>
          </a:p>
        </p:txBody>
      </p:sp>
      <p:pic>
        <p:nvPicPr>
          <p:cNvPr id="60419" name="Picture 5" descr="1">
            <a:extLst>
              <a:ext uri="{FF2B5EF4-FFF2-40B4-BE49-F238E27FC236}">
                <a16:creationId xmlns:a16="http://schemas.microsoft.com/office/drawing/2014/main" id="{823B4EE8-0C89-4233-9F45-559BFAEDD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1276350"/>
            <a:ext cx="5746750"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TextBox 3">
            <a:extLst>
              <a:ext uri="{FF2B5EF4-FFF2-40B4-BE49-F238E27FC236}">
                <a16:creationId xmlns:a16="http://schemas.microsoft.com/office/drawing/2014/main" id="{BF7A8037-36A0-42AF-BB6D-51AC35B9E4AF}"/>
              </a:ext>
            </a:extLst>
          </p:cNvPr>
          <p:cNvSpPr txBox="1">
            <a:spLocks noChangeArrowheads="1"/>
          </p:cNvSpPr>
          <p:nvPr/>
        </p:nvSpPr>
        <p:spPr bwMode="auto">
          <a:xfrm>
            <a:off x="4787900" y="5637213"/>
            <a:ext cx="287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MS PGothic" panose="020B0600070205080204" pitchFamily="34" charset="-128"/>
              </a:defRPr>
            </a:lvl1pPr>
            <a:lvl2pPr marL="37931725" indent="-37474525">
              <a:defRPr sz="2400">
                <a:solidFill>
                  <a:schemeClr val="tx1"/>
                </a:solidFill>
                <a:latin typeface="Verdana" panose="020B0604030504040204" pitchFamily="34" charset="0"/>
                <a:ea typeface="MS PGothic" panose="020B0600070205080204" pitchFamily="34" charset="-128"/>
              </a:defRPr>
            </a:lvl2pPr>
            <a:lvl3pPr>
              <a:defRPr sz="2400">
                <a:solidFill>
                  <a:schemeClr val="tx1"/>
                </a:solidFill>
                <a:latin typeface="Verdana" panose="020B0604030504040204" pitchFamily="34" charset="0"/>
                <a:ea typeface="MS PGothic" panose="020B0600070205080204" pitchFamily="34" charset="-128"/>
              </a:defRPr>
            </a:lvl3pPr>
            <a:lvl4pPr>
              <a:defRPr sz="2400">
                <a:solidFill>
                  <a:schemeClr val="tx1"/>
                </a:solidFill>
                <a:latin typeface="Verdana" panose="020B0604030504040204" pitchFamily="34" charset="0"/>
                <a:ea typeface="MS PGothic" panose="020B0600070205080204" pitchFamily="34" charset="-128"/>
              </a:defRPr>
            </a:lvl4pPr>
            <a:lvl5pPr>
              <a:defRPr sz="2400">
                <a:solidFill>
                  <a:schemeClr val="tx1"/>
                </a:solidFill>
                <a:latin typeface="Verdana" panose="020B060403050404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r>
              <a:rPr lang="en-US" altLang="en-US" sz="1400" i="1"/>
              <a:t>A von Neumann architecture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52AB2C8D-0DB9-4BE8-9BCE-9A2E2EBFED84}"/>
              </a:ext>
            </a:extLst>
          </p:cNvPr>
          <p:cNvSpPr>
            <a:spLocks noGrp="1"/>
          </p:cNvSpPr>
          <p:nvPr>
            <p:ph type="title" idx="4294967295"/>
          </p:nvPr>
        </p:nvSpPr>
        <p:spPr>
          <a:xfrm>
            <a:off x="828675" y="277813"/>
            <a:ext cx="8229600" cy="576262"/>
          </a:xfrm>
        </p:spPr>
        <p:txBody>
          <a:bodyPr/>
          <a:lstStyle/>
          <a:p>
            <a:r>
              <a:rPr lang="en-US" altLang="en-US" sz="2800"/>
              <a:t>Symmetric Multiprocessing Architecture</a:t>
            </a:r>
          </a:p>
        </p:txBody>
      </p:sp>
      <p:pic>
        <p:nvPicPr>
          <p:cNvPr id="62467" name="Picture 7" descr="1">
            <a:extLst>
              <a:ext uri="{FF2B5EF4-FFF2-40B4-BE49-F238E27FC236}">
                <a16:creationId xmlns:a16="http://schemas.microsoft.com/office/drawing/2014/main" id="{E9E5B0A2-5015-4FC4-8899-830608CB0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3" y="1760538"/>
            <a:ext cx="6319837"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86071E34-5B49-4DCC-A016-620920E23128}"/>
              </a:ext>
            </a:extLst>
          </p:cNvPr>
          <p:cNvSpPr>
            <a:spLocks noGrp="1"/>
          </p:cNvSpPr>
          <p:nvPr>
            <p:ph type="title"/>
          </p:nvPr>
        </p:nvSpPr>
        <p:spPr/>
        <p:txBody>
          <a:bodyPr/>
          <a:lstStyle/>
          <a:p>
            <a:r>
              <a:rPr lang="en-US" altLang="en-US"/>
              <a:t>A Dual-Core Design</a:t>
            </a:r>
          </a:p>
        </p:txBody>
      </p:sp>
      <p:sp>
        <p:nvSpPr>
          <p:cNvPr id="64515" name="Content Placeholder 1">
            <a:extLst>
              <a:ext uri="{FF2B5EF4-FFF2-40B4-BE49-F238E27FC236}">
                <a16:creationId xmlns:a16="http://schemas.microsoft.com/office/drawing/2014/main" id="{7928D76B-BAA0-4A12-88A9-4400B07C1B8A}"/>
              </a:ext>
            </a:extLst>
          </p:cNvPr>
          <p:cNvSpPr>
            <a:spLocks noGrp="1"/>
          </p:cNvSpPr>
          <p:nvPr>
            <p:ph sz="half" idx="1"/>
          </p:nvPr>
        </p:nvSpPr>
        <p:spPr>
          <a:xfrm>
            <a:off x="806450" y="1233488"/>
            <a:ext cx="4989513" cy="5089525"/>
          </a:xfrm>
        </p:spPr>
        <p:txBody>
          <a:bodyPr/>
          <a:lstStyle/>
          <a:p>
            <a:r>
              <a:rPr lang="en-US" altLang="en-US" b="1">
                <a:solidFill>
                  <a:srgbClr val="3366FF"/>
                </a:solidFill>
              </a:rPr>
              <a:t>UMA</a:t>
            </a:r>
            <a:r>
              <a:rPr lang="en-US" altLang="en-US"/>
              <a:t> and </a:t>
            </a:r>
            <a:r>
              <a:rPr lang="en-US" altLang="en-US" b="1">
                <a:solidFill>
                  <a:srgbClr val="3366FF"/>
                </a:solidFill>
              </a:rPr>
              <a:t>NUMA</a:t>
            </a:r>
            <a:r>
              <a:rPr lang="en-US" altLang="en-US"/>
              <a:t> architecture variations</a:t>
            </a:r>
          </a:p>
          <a:p>
            <a:r>
              <a:rPr lang="en-US" altLang="en-US"/>
              <a:t>Multi-chip and </a:t>
            </a:r>
            <a:r>
              <a:rPr lang="en-US" altLang="en-US" b="1">
                <a:solidFill>
                  <a:srgbClr val="3366FF"/>
                </a:solidFill>
              </a:rPr>
              <a:t>multicore</a:t>
            </a:r>
          </a:p>
          <a:p>
            <a:r>
              <a:rPr lang="en-US" altLang="en-US"/>
              <a:t>Systems containing all chips vs. </a:t>
            </a:r>
            <a:r>
              <a:rPr lang="en-US" altLang="en-US" b="1">
                <a:solidFill>
                  <a:srgbClr val="3366FF"/>
                </a:solidFill>
              </a:rPr>
              <a:t>blade servers</a:t>
            </a:r>
          </a:p>
          <a:p>
            <a:pPr lvl="1"/>
            <a:r>
              <a:rPr lang="en-US" altLang="en-US"/>
              <a:t>Chassis containing multiple separate systems</a:t>
            </a:r>
          </a:p>
        </p:txBody>
      </p:sp>
      <p:pic>
        <p:nvPicPr>
          <p:cNvPr id="64516" name="Picture 10" descr="1">
            <a:extLst>
              <a:ext uri="{FF2B5EF4-FFF2-40B4-BE49-F238E27FC236}">
                <a16:creationId xmlns:a16="http://schemas.microsoft.com/office/drawing/2014/main" id="{4F89A02B-40A9-4775-866C-598B2E70A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2363788"/>
            <a:ext cx="282575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2EEF9F8D-1C9E-4E31-9D03-7742782CEC01}"/>
              </a:ext>
            </a:extLst>
          </p:cNvPr>
          <p:cNvSpPr>
            <a:spLocks noGrp="1"/>
          </p:cNvSpPr>
          <p:nvPr>
            <p:ph type="title" idx="4294967295"/>
          </p:nvPr>
        </p:nvSpPr>
        <p:spPr/>
        <p:txBody>
          <a:bodyPr/>
          <a:lstStyle/>
          <a:p>
            <a:r>
              <a:rPr lang="en-US" altLang="en-US"/>
              <a:t>Clustered Systems</a:t>
            </a:r>
          </a:p>
        </p:txBody>
      </p:sp>
      <p:sp>
        <p:nvSpPr>
          <p:cNvPr id="66563" name="Content Placeholder 2">
            <a:extLst>
              <a:ext uri="{FF2B5EF4-FFF2-40B4-BE49-F238E27FC236}">
                <a16:creationId xmlns:a16="http://schemas.microsoft.com/office/drawing/2014/main" id="{5ECE7A2C-373C-45D0-9789-E26139D9C306}"/>
              </a:ext>
            </a:extLst>
          </p:cNvPr>
          <p:cNvSpPr>
            <a:spLocks noGrp="1"/>
          </p:cNvSpPr>
          <p:nvPr>
            <p:ph idx="4294967295"/>
          </p:nvPr>
        </p:nvSpPr>
        <p:spPr/>
        <p:txBody>
          <a:bodyPr/>
          <a:lstStyle/>
          <a:p>
            <a:r>
              <a:rPr lang="en-US" altLang="en-US"/>
              <a:t>Like multiprocessor systems, but multiple systems working together</a:t>
            </a:r>
          </a:p>
          <a:p>
            <a:pPr lvl="1"/>
            <a:r>
              <a:rPr lang="en-US" altLang="en-US"/>
              <a:t>Usually sharing storage via a </a:t>
            </a:r>
            <a:r>
              <a:rPr lang="en-US" altLang="en-US" b="1">
                <a:solidFill>
                  <a:srgbClr val="3366FF"/>
                </a:solidFill>
              </a:rPr>
              <a:t>storage-area network (SAN)</a:t>
            </a:r>
          </a:p>
          <a:p>
            <a:pPr lvl="1"/>
            <a:r>
              <a:rPr lang="en-US" altLang="en-US"/>
              <a:t>Provides a </a:t>
            </a:r>
            <a:r>
              <a:rPr lang="en-US" altLang="en-US" b="1">
                <a:solidFill>
                  <a:srgbClr val="3366FF"/>
                </a:solidFill>
              </a:rPr>
              <a:t>high-availability</a:t>
            </a:r>
            <a:r>
              <a:rPr lang="en-US" altLang="en-US" b="1"/>
              <a:t> </a:t>
            </a:r>
            <a:r>
              <a:rPr lang="en-US" altLang="en-US"/>
              <a:t>service which survives failures</a:t>
            </a:r>
          </a:p>
          <a:p>
            <a:pPr lvl="2"/>
            <a:r>
              <a:rPr lang="en-US" altLang="en-US" b="1">
                <a:solidFill>
                  <a:srgbClr val="3366FF"/>
                </a:solidFill>
              </a:rPr>
              <a:t>Asymmetric clustering</a:t>
            </a:r>
            <a:r>
              <a:rPr lang="en-US" altLang="en-US">
                <a:solidFill>
                  <a:srgbClr val="3366FF"/>
                </a:solidFill>
              </a:rPr>
              <a:t> </a:t>
            </a:r>
            <a:r>
              <a:rPr lang="en-US" altLang="en-US"/>
              <a:t>has one machine in hot-standby mode</a:t>
            </a:r>
          </a:p>
          <a:p>
            <a:pPr lvl="2"/>
            <a:r>
              <a:rPr lang="en-US" altLang="en-US" b="1">
                <a:solidFill>
                  <a:srgbClr val="3366FF"/>
                </a:solidFill>
              </a:rPr>
              <a:t>Symmetric clustering</a:t>
            </a:r>
            <a:r>
              <a:rPr lang="en-US" altLang="en-US">
                <a:solidFill>
                  <a:srgbClr val="3366FF"/>
                </a:solidFill>
              </a:rPr>
              <a:t> </a:t>
            </a:r>
            <a:r>
              <a:rPr lang="en-US" altLang="en-US"/>
              <a:t>has multiple nodes running applications, monitoring each other</a:t>
            </a:r>
          </a:p>
          <a:p>
            <a:pPr lvl="1"/>
            <a:r>
              <a:rPr lang="en-US" altLang="en-US"/>
              <a:t>Some clusters are for </a:t>
            </a:r>
            <a:r>
              <a:rPr lang="en-US" altLang="en-US" b="1">
                <a:solidFill>
                  <a:srgbClr val="3366FF"/>
                </a:solidFill>
              </a:rPr>
              <a:t>high-performance computing (HPC)</a:t>
            </a:r>
          </a:p>
          <a:p>
            <a:pPr lvl="2"/>
            <a:r>
              <a:rPr lang="en-US" altLang="en-US"/>
              <a:t>Applications must be written to use </a:t>
            </a:r>
            <a:r>
              <a:rPr lang="en-US" altLang="en-US" b="1">
                <a:solidFill>
                  <a:srgbClr val="3366FF"/>
                </a:solidFill>
              </a:rPr>
              <a:t>parallelization</a:t>
            </a:r>
          </a:p>
          <a:p>
            <a:pPr lvl="1"/>
            <a:r>
              <a:rPr lang="en-US" altLang="en-US"/>
              <a:t>Some have</a:t>
            </a:r>
            <a:r>
              <a:rPr lang="en-US" altLang="en-US" b="1">
                <a:solidFill>
                  <a:srgbClr val="3366FF"/>
                </a:solidFill>
              </a:rPr>
              <a:t> distributed lock manager </a:t>
            </a:r>
            <a:r>
              <a:rPr lang="en-US" altLang="en-US"/>
              <a:t>(</a:t>
            </a:r>
            <a:r>
              <a:rPr lang="en-US" altLang="en-US" b="1">
                <a:solidFill>
                  <a:srgbClr val="3366FF"/>
                </a:solidFill>
              </a:rPr>
              <a:t>DLM</a:t>
            </a:r>
            <a:r>
              <a:rPr lang="en-US" altLang="en-US"/>
              <a:t>) to avoid conflicting operations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21015BA1-EE49-4E25-9360-2B56BE23139D}"/>
              </a:ext>
            </a:extLst>
          </p:cNvPr>
          <p:cNvSpPr>
            <a:spLocks noGrp="1"/>
          </p:cNvSpPr>
          <p:nvPr>
            <p:ph type="title" idx="4294967295"/>
          </p:nvPr>
        </p:nvSpPr>
        <p:spPr/>
        <p:txBody>
          <a:bodyPr/>
          <a:lstStyle/>
          <a:p>
            <a:r>
              <a:rPr lang="en-US" altLang="en-US"/>
              <a:t>Clustered Systems</a:t>
            </a:r>
          </a:p>
        </p:txBody>
      </p:sp>
      <p:pic>
        <p:nvPicPr>
          <p:cNvPr id="68611" name="Content Placeholder 3" descr="1.08.pdf">
            <a:extLst>
              <a:ext uri="{FF2B5EF4-FFF2-40B4-BE49-F238E27FC236}">
                <a16:creationId xmlns:a16="http://schemas.microsoft.com/office/drawing/2014/main" id="{CE82C224-189D-4E28-B92B-AF5B7D1359E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t="-3476" b="-3476"/>
          <a:stretch>
            <a:fillRect/>
          </a:stretch>
        </p:blip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104ED18-2BC3-4DCE-8368-E8424923438E}"/>
              </a:ext>
            </a:extLst>
          </p:cNvPr>
          <p:cNvSpPr>
            <a:spLocks noGrp="1" noChangeArrowheads="1"/>
          </p:cNvSpPr>
          <p:nvPr>
            <p:ph type="title" idx="4294967295"/>
          </p:nvPr>
        </p:nvSpPr>
        <p:spPr>
          <a:xfrm>
            <a:off x="1069975" y="277813"/>
            <a:ext cx="7616825" cy="576262"/>
          </a:xfrm>
        </p:spPr>
        <p:txBody>
          <a:bodyPr/>
          <a:lstStyle/>
          <a:p>
            <a:pPr eaLnBrk="1" hangingPunct="1"/>
            <a:r>
              <a:rPr lang="en-US" altLang="en-US"/>
              <a:t>Operating System Structure</a:t>
            </a:r>
          </a:p>
        </p:txBody>
      </p:sp>
      <p:sp>
        <p:nvSpPr>
          <p:cNvPr id="69635" name="Rectangle 3">
            <a:extLst>
              <a:ext uri="{FF2B5EF4-FFF2-40B4-BE49-F238E27FC236}">
                <a16:creationId xmlns:a16="http://schemas.microsoft.com/office/drawing/2014/main" id="{76428191-4195-40DE-9681-9E8BFCC2EECA}"/>
              </a:ext>
            </a:extLst>
          </p:cNvPr>
          <p:cNvSpPr>
            <a:spLocks noGrp="1" noChangeArrowheads="1"/>
          </p:cNvSpPr>
          <p:nvPr>
            <p:ph type="body" idx="4294967295"/>
          </p:nvPr>
        </p:nvSpPr>
        <p:spPr>
          <a:xfrm>
            <a:off x="827088" y="1039813"/>
            <a:ext cx="7832725" cy="5462587"/>
          </a:xfrm>
        </p:spPr>
        <p:txBody>
          <a:bodyPr/>
          <a:lstStyle/>
          <a:p>
            <a:pPr>
              <a:lnSpc>
                <a:spcPct val="90000"/>
              </a:lnSpc>
              <a:buFont typeface="Monotype Sorts" charset="2"/>
              <a:buNone/>
            </a:pPr>
            <a:endParaRPr lang="en-US" altLang="en-US" sz="1600"/>
          </a:p>
          <a:p>
            <a:pPr>
              <a:lnSpc>
                <a:spcPct val="90000"/>
              </a:lnSpc>
            </a:pPr>
            <a:r>
              <a:rPr lang="en-US" altLang="en-US" b="1">
                <a:solidFill>
                  <a:srgbClr val="3366FF"/>
                </a:solidFill>
              </a:rPr>
              <a:t>Multiprogramming</a:t>
            </a:r>
            <a:r>
              <a:rPr lang="en-US" altLang="en-US" sz="1600"/>
              <a:t> needed for efficiency</a:t>
            </a:r>
          </a:p>
          <a:p>
            <a:pPr lvl="1">
              <a:lnSpc>
                <a:spcPct val="90000"/>
              </a:lnSpc>
            </a:pPr>
            <a:r>
              <a:rPr lang="en-US" altLang="en-US" sz="1600"/>
              <a:t>Single user cannot keep CPU and I/O devices busy at all times</a:t>
            </a:r>
          </a:p>
          <a:p>
            <a:pPr lvl="1">
              <a:lnSpc>
                <a:spcPct val="90000"/>
              </a:lnSpc>
            </a:pPr>
            <a:r>
              <a:rPr lang="en-US" altLang="en-US" sz="1600"/>
              <a:t>Multiprogramming organizes jobs (code and data) so CPU always has one to execute</a:t>
            </a:r>
          </a:p>
          <a:p>
            <a:pPr lvl="1">
              <a:lnSpc>
                <a:spcPct val="90000"/>
              </a:lnSpc>
            </a:pPr>
            <a:r>
              <a:rPr lang="en-US" altLang="en-US" sz="1600"/>
              <a:t>A subset of total jobs in system is kept in memory</a:t>
            </a:r>
          </a:p>
          <a:p>
            <a:pPr lvl="1">
              <a:lnSpc>
                <a:spcPct val="90000"/>
              </a:lnSpc>
            </a:pPr>
            <a:r>
              <a:rPr lang="en-US" altLang="en-US" sz="1600"/>
              <a:t>One job selected and run via </a:t>
            </a:r>
            <a:r>
              <a:rPr lang="en-US" altLang="en-US" b="1">
                <a:solidFill>
                  <a:srgbClr val="3366FF"/>
                </a:solidFill>
              </a:rPr>
              <a:t>job scheduling</a:t>
            </a:r>
          </a:p>
          <a:p>
            <a:pPr lvl="1">
              <a:lnSpc>
                <a:spcPct val="90000"/>
              </a:lnSpc>
            </a:pPr>
            <a:r>
              <a:rPr lang="en-US" altLang="en-US" sz="1600"/>
              <a:t>When it has to wait (for I/O for example), OS switches to another job</a:t>
            </a:r>
          </a:p>
          <a:p>
            <a:pPr lvl="1">
              <a:lnSpc>
                <a:spcPct val="90000"/>
              </a:lnSpc>
            </a:pPr>
            <a:endParaRPr lang="en-US" altLang="en-US" sz="800"/>
          </a:p>
          <a:p>
            <a:pPr>
              <a:lnSpc>
                <a:spcPct val="90000"/>
              </a:lnSpc>
            </a:pPr>
            <a:r>
              <a:rPr lang="en-US" altLang="en-US" b="1">
                <a:solidFill>
                  <a:srgbClr val="3366FF"/>
                </a:solidFill>
              </a:rPr>
              <a:t>Timesharing </a:t>
            </a:r>
            <a:r>
              <a:rPr lang="en-US" altLang="en-US" sz="1600"/>
              <a:t>(</a:t>
            </a:r>
            <a:r>
              <a:rPr lang="en-US" altLang="en-US" b="1">
                <a:solidFill>
                  <a:srgbClr val="3366FF"/>
                </a:solidFill>
              </a:rPr>
              <a:t>multitasking</a:t>
            </a:r>
            <a:r>
              <a:rPr lang="en-US" altLang="en-US" sz="1600"/>
              <a:t>)</a:t>
            </a:r>
            <a:r>
              <a:rPr lang="en-US" altLang="en-US" b="1">
                <a:solidFill>
                  <a:srgbClr val="3366FF"/>
                </a:solidFill>
              </a:rPr>
              <a:t> </a:t>
            </a:r>
            <a:r>
              <a:rPr lang="en-US" altLang="en-US" sz="1600"/>
              <a:t>is logical extension in which CPU switches jobs so frequently that users can interact with each job while it is running, creating </a:t>
            </a:r>
            <a:r>
              <a:rPr lang="en-US" altLang="en-US" b="1">
                <a:solidFill>
                  <a:srgbClr val="3366FF"/>
                </a:solidFill>
              </a:rPr>
              <a:t>interactive</a:t>
            </a:r>
            <a:r>
              <a:rPr lang="en-US" altLang="en-US" sz="1600"/>
              <a:t> computing</a:t>
            </a:r>
          </a:p>
          <a:p>
            <a:pPr lvl="1">
              <a:lnSpc>
                <a:spcPct val="90000"/>
              </a:lnSpc>
            </a:pPr>
            <a:r>
              <a:rPr lang="en-US" altLang="en-US" b="1">
                <a:solidFill>
                  <a:srgbClr val="3366FF"/>
                </a:solidFill>
              </a:rPr>
              <a:t>Response time </a:t>
            </a:r>
            <a:r>
              <a:rPr lang="en-US" altLang="en-US" sz="1600"/>
              <a:t>should be &lt; 1 second</a:t>
            </a:r>
          </a:p>
          <a:p>
            <a:pPr lvl="1">
              <a:lnSpc>
                <a:spcPct val="90000"/>
              </a:lnSpc>
            </a:pPr>
            <a:r>
              <a:rPr lang="en-US" altLang="en-US" sz="1600"/>
              <a:t>Each user has at least one program executing in memory </a:t>
            </a:r>
            <a:r>
              <a:rPr lang="en-US" altLang="en-US" sz="1600">
                <a:sym typeface="Wingdings 3" panose="05040102010807070707" pitchFamily="18" charset="2"/>
              </a:rPr>
              <a:t></a:t>
            </a:r>
            <a:r>
              <a:rPr lang="en-US" altLang="en-US" b="1">
                <a:solidFill>
                  <a:srgbClr val="3366FF"/>
                </a:solidFill>
                <a:sym typeface="Wingdings 3" panose="05040102010807070707" pitchFamily="18" charset="2"/>
              </a:rPr>
              <a:t>process</a:t>
            </a:r>
          </a:p>
          <a:p>
            <a:pPr lvl="1">
              <a:lnSpc>
                <a:spcPct val="90000"/>
              </a:lnSpc>
            </a:pPr>
            <a:r>
              <a:rPr lang="en-US" altLang="en-US" sz="1600">
                <a:sym typeface="Wingdings 3" panose="05040102010807070707" pitchFamily="18" charset="2"/>
              </a:rPr>
              <a:t>If several jobs ready to run at the same time  </a:t>
            </a:r>
            <a:r>
              <a:rPr lang="en-US" altLang="en-US" b="1">
                <a:solidFill>
                  <a:srgbClr val="3366FF"/>
                </a:solidFill>
                <a:sym typeface="Wingdings 3" panose="05040102010807070707" pitchFamily="18" charset="2"/>
              </a:rPr>
              <a:t>CPU scheduling</a:t>
            </a:r>
          </a:p>
          <a:p>
            <a:pPr lvl="1">
              <a:lnSpc>
                <a:spcPct val="90000"/>
              </a:lnSpc>
            </a:pPr>
            <a:r>
              <a:rPr lang="en-US" altLang="en-US" sz="1600">
                <a:sym typeface="Wingdings 3" panose="05040102010807070707" pitchFamily="18" charset="2"/>
              </a:rPr>
              <a:t>If processes do no</a:t>
            </a:r>
            <a:r>
              <a:rPr lang="en-US" altLang="ja-JP" sz="1600">
                <a:sym typeface="Wingdings 3" panose="05040102010807070707" pitchFamily="18" charset="2"/>
              </a:rPr>
              <a:t>t fit in memory, </a:t>
            </a:r>
            <a:r>
              <a:rPr lang="en-US" altLang="ja-JP" b="1">
                <a:solidFill>
                  <a:srgbClr val="3366FF"/>
                </a:solidFill>
                <a:sym typeface="Wingdings 3" panose="05040102010807070707" pitchFamily="18" charset="2"/>
              </a:rPr>
              <a:t>swapping</a:t>
            </a:r>
            <a:r>
              <a:rPr lang="en-US" altLang="ja-JP" sz="1600">
                <a:sym typeface="Wingdings 3" panose="05040102010807070707" pitchFamily="18" charset="2"/>
              </a:rPr>
              <a:t> moves them in and out to run</a:t>
            </a:r>
          </a:p>
          <a:p>
            <a:pPr lvl="1">
              <a:lnSpc>
                <a:spcPct val="90000"/>
              </a:lnSpc>
            </a:pPr>
            <a:r>
              <a:rPr lang="en-US" altLang="en-US" b="1">
                <a:solidFill>
                  <a:srgbClr val="3366FF"/>
                </a:solidFill>
                <a:sym typeface="Wingdings 3" panose="05040102010807070707" pitchFamily="18" charset="2"/>
              </a:rPr>
              <a:t>Virtual memory </a:t>
            </a:r>
            <a:r>
              <a:rPr lang="en-US" altLang="en-US" sz="1600">
                <a:sym typeface="Wingdings 3" panose="05040102010807070707" pitchFamily="18" charset="2"/>
              </a:rPr>
              <a:t>allows execution of processes not completely in memory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D05C30B-E823-4A8D-B323-A7195CD9AB7A}"/>
              </a:ext>
            </a:extLst>
          </p:cNvPr>
          <p:cNvSpPr>
            <a:spLocks noGrp="1" noChangeArrowheads="1"/>
          </p:cNvSpPr>
          <p:nvPr>
            <p:ph type="title" idx="4294967295"/>
          </p:nvPr>
        </p:nvSpPr>
        <p:spPr/>
        <p:txBody>
          <a:bodyPr/>
          <a:lstStyle/>
          <a:p>
            <a:pPr eaLnBrk="1" hangingPunct="1"/>
            <a:r>
              <a:rPr lang="en-US" altLang="en-US"/>
              <a:t>Objectives</a:t>
            </a:r>
          </a:p>
        </p:txBody>
      </p:sp>
      <p:sp>
        <p:nvSpPr>
          <p:cNvPr id="19459" name="Rectangle 3">
            <a:extLst>
              <a:ext uri="{FF2B5EF4-FFF2-40B4-BE49-F238E27FC236}">
                <a16:creationId xmlns:a16="http://schemas.microsoft.com/office/drawing/2014/main" id="{86CF8077-92C9-42A1-9ADB-873FC09C56FA}"/>
              </a:ext>
            </a:extLst>
          </p:cNvPr>
          <p:cNvSpPr>
            <a:spLocks noGrp="1" noChangeArrowheads="1"/>
          </p:cNvSpPr>
          <p:nvPr>
            <p:ph type="body" idx="4294967295"/>
          </p:nvPr>
        </p:nvSpPr>
        <p:spPr/>
        <p:txBody>
          <a:bodyPr/>
          <a:lstStyle/>
          <a:p>
            <a:r>
              <a:rPr lang="en-US" altLang="en-US"/>
              <a:t>To describe the basic organization of computer systems</a:t>
            </a:r>
          </a:p>
          <a:p>
            <a:endParaRPr lang="en-US" altLang="en-US"/>
          </a:p>
          <a:p>
            <a:r>
              <a:rPr lang="en-US" altLang="en-US"/>
              <a:t>To provide a grand tour of the major components of operating systems</a:t>
            </a:r>
          </a:p>
          <a:p>
            <a:endParaRPr lang="en-US" altLang="en-US"/>
          </a:p>
          <a:p>
            <a:r>
              <a:rPr lang="en-US" altLang="en-US"/>
              <a:t>To give an overview of the many types of computing environments</a:t>
            </a:r>
          </a:p>
          <a:p>
            <a:endParaRPr lang="en-US" altLang="en-US"/>
          </a:p>
          <a:p>
            <a:r>
              <a:rPr lang="en-US" altLang="en-US"/>
              <a:t>To explore several open-source operating systems</a:t>
            </a:r>
          </a:p>
          <a:p>
            <a:pPr>
              <a:buFont typeface="Monotype Sorts" charset="2"/>
              <a:buNone/>
            </a:pP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F3600E7-6EA3-4F32-A2E6-1E569EC7D9DA}"/>
              </a:ext>
            </a:extLst>
          </p:cNvPr>
          <p:cNvSpPr>
            <a:spLocks noGrp="1" noChangeArrowheads="1"/>
          </p:cNvSpPr>
          <p:nvPr>
            <p:ph type="title" idx="4294967295"/>
          </p:nvPr>
        </p:nvSpPr>
        <p:spPr>
          <a:xfrm>
            <a:off x="985838" y="277813"/>
            <a:ext cx="8229600" cy="576262"/>
          </a:xfrm>
        </p:spPr>
        <p:txBody>
          <a:bodyPr/>
          <a:lstStyle/>
          <a:p>
            <a:pPr eaLnBrk="1" hangingPunct="1"/>
            <a:r>
              <a:rPr lang="en-US" altLang="en-US" sz="2800"/>
              <a:t>Memory Layout for Multiprogrammed System</a:t>
            </a:r>
          </a:p>
        </p:txBody>
      </p:sp>
      <p:pic>
        <p:nvPicPr>
          <p:cNvPr id="71683" name="Picture 4">
            <a:extLst>
              <a:ext uri="{FF2B5EF4-FFF2-40B4-BE49-F238E27FC236}">
                <a16:creationId xmlns:a16="http://schemas.microsoft.com/office/drawing/2014/main" id="{797450CB-6A53-48A6-8262-9B3AA874E8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276350"/>
            <a:ext cx="31115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2F50DC3-FEC0-4B6E-B69A-6BEED0C3F05D}"/>
              </a:ext>
            </a:extLst>
          </p:cNvPr>
          <p:cNvSpPr>
            <a:spLocks noGrp="1" noChangeArrowheads="1"/>
          </p:cNvSpPr>
          <p:nvPr>
            <p:ph type="title" idx="4294967295"/>
          </p:nvPr>
        </p:nvSpPr>
        <p:spPr>
          <a:xfrm>
            <a:off x="895350" y="277813"/>
            <a:ext cx="7791450" cy="576262"/>
          </a:xfrm>
        </p:spPr>
        <p:txBody>
          <a:bodyPr/>
          <a:lstStyle/>
          <a:p>
            <a:pPr eaLnBrk="1" hangingPunct="1"/>
            <a:r>
              <a:rPr lang="en-US" altLang="en-US"/>
              <a:t>Operating-System Operations</a:t>
            </a:r>
          </a:p>
        </p:txBody>
      </p:sp>
      <p:sp>
        <p:nvSpPr>
          <p:cNvPr id="73731" name="Rectangle 3">
            <a:extLst>
              <a:ext uri="{FF2B5EF4-FFF2-40B4-BE49-F238E27FC236}">
                <a16:creationId xmlns:a16="http://schemas.microsoft.com/office/drawing/2014/main" id="{FD5C9779-1044-4064-A9A8-81D1CC0BAED6}"/>
              </a:ext>
            </a:extLst>
          </p:cNvPr>
          <p:cNvSpPr>
            <a:spLocks noGrp="1" noChangeArrowheads="1"/>
          </p:cNvSpPr>
          <p:nvPr>
            <p:ph type="body" idx="4294967295"/>
          </p:nvPr>
        </p:nvSpPr>
        <p:spPr>
          <a:xfrm>
            <a:off x="806450" y="1233488"/>
            <a:ext cx="7762875" cy="4938712"/>
          </a:xfrm>
        </p:spPr>
        <p:txBody>
          <a:bodyPr/>
          <a:lstStyle/>
          <a:p>
            <a:pPr>
              <a:lnSpc>
                <a:spcPct val="90000"/>
              </a:lnSpc>
            </a:pPr>
            <a:r>
              <a:rPr lang="en-US" altLang="en-US" sz="1600" b="1">
                <a:solidFill>
                  <a:srgbClr val="3366FF"/>
                </a:solidFill>
              </a:rPr>
              <a:t>Interrupt driven </a:t>
            </a:r>
            <a:r>
              <a:rPr lang="en-US" altLang="en-US" sz="1600"/>
              <a:t>by hardware</a:t>
            </a:r>
          </a:p>
          <a:p>
            <a:pPr>
              <a:lnSpc>
                <a:spcPct val="90000"/>
              </a:lnSpc>
            </a:pPr>
            <a:r>
              <a:rPr lang="en-US" altLang="en-US" sz="1600"/>
              <a:t>Software error or request creates </a:t>
            </a:r>
            <a:r>
              <a:rPr lang="en-US" altLang="en-US" sz="1600" b="1">
                <a:solidFill>
                  <a:srgbClr val="3366FF"/>
                </a:solidFill>
              </a:rPr>
              <a:t>exception </a:t>
            </a:r>
            <a:r>
              <a:rPr lang="en-US" altLang="en-US" sz="1600"/>
              <a:t>or </a:t>
            </a:r>
            <a:r>
              <a:rPr lang="en-US" altLang="en-US" sz="1600" b="1">
                <a:solidFill>
                  <a:srgbClr val="3366FF"/>
                </a:solidFill>
              </a:rPr>
              <a:t>trap</a:t>
            </a:r>
          </a:p>
          <a:p>
            <a:pPr lvl="1">
              <a:lnSpc>
                <a:spcPct val="90000"/>
              </a:lnSpc>
            </a:pPr>
            <a:r>
              <a:rPr lang="en-US" altLang="en-US" sz="1600"/>
              <a:t>Division by zero, request for operating system service</a:t>
            </a:r>
          </a:p>
          <a:p>
            <a:pPr>
              <a:lnSpc>
                <a:spcPct val="90000"/>
              </a:lnSpc>
            </a:pPr>
            <a:r>
              <a:rPr lang="en-US" altLang="en-US" sz="1600"/>
              <a:t>Other process problems include infinite loop, processes modifying each other or the operating system</a:t>
            </a:r>
          </a:p>
          <a:p>
            <a:pPr>
              <a:lnSpc>
                <a:spcPct val="90000"/>
              </a:lnSpc>
            </a:pPr>
            <a:r>
              <a:rPr lang="en-US" altLang="en-US" sz="1600" b="1">
                <a:solidFill>
                  <a:srgbClr val="3366FF"/>
                </a:solidFill>
              </a:rPr>
              <a:t>Dual-mode </a:t>
            </a:r>
            <a:r>
              <a:rPr lang="en-US" altLang="en-US" sz="1600"/>
              <a:t>operation allows OS to protect itself and other system components</a:t>
            </a:r>
          </a:p>
          <a:p>
            <a:pPr lvl="1">
              <a:lnSpc>
                <a:spcPct val="90000"/>
              </a:lnSpc>
            </a:pPr>
            <a:r>
              <a:rPr lang="en-US" altLang="en-US" sz="1600" b="1">
                <a:solidFill>
                  <a:srgbClr val="3366FF"/>
                </a:solidFill>
              </a:rPr>
              <a:t>User mode </a:t>
            </a:r>
            <a:r>
              <a:rPr lang="en-US" altLang="en-US" sz="1600"/>
              <a:t>and </a:t>
            </a:r>
            <a:r>
              <a:rPr lang="en-US" altLang="en-US" sz="1600" b="1">
                <a:solidFill>
                  <a:srgbClr val="3366FF"/>
                </a:solidFill>
              </a:rPr>
              <a:t>kernel mode </a:t>
            </a:r>
          </a:p>
          <a:p>
            <a:pPr lvl="1">
              <a:lnSpc>
                <a:spcPct val="90000"/>
              </a:lnSpc>
            </a:pPr>
            <a:r>
              <a:rPr lang="en-US" altLang="en-US" sz="1600" b="1">
                <a:solidFill>
                  <a:srgbClr val="3366FF"/>
                </a:solidFill>
              </a:rPr>
              <a:t>Mode bit </a:t>
            </a:r>
            <a:r>
              <a:rPr lang="en-US" altLang="en-US" sz="1600"/>
              <a:t>provided by hardware</a:t>
            </a:r>
          </a:p>
          <a:p>
            <a:pPr lvl="2">
              <a:lnSpc>
                <a:spcPct val="90000"/>
              </a:lnSpc>
            </a:pPr>
            <a:r>
              <a:rPr lang="en-US" altLang="en-US" sz="1600"/>
              <a:t>Provides ability to distinguish when system is running user code or kernel code</a:t>
            </a:r>
          </a:p>
          <a:p>
            <a:pPr lvl="2">
              <a:lnSpc>
                <a:spcPct val="90000"/>
              </a:lnSpc>
            </a:pPr>
            <a:r>
              <a:rPr lang="en-US" altLang="en-US" sz="1600"/>
              <a:t>Some instructions designated as </a:t>
            </a:r>
            <a:r>
              <a:rPr lang="en-US" altLang="en-US" sz="1600" b="1">
                <a:solidFill>
                  <a:srgbClr val="3366FF"/>
                </a:solidFill>
              </a:rPr>
              <a:t>privileged</a:t>
            </a:r>
            <a:r>
              <a:rPr lang="en-US" altLang="en-US" sz="1600"/>
              <a:t>, only executable in kernel mode</a:t>
            </a:r>
          </a:p>
          <a:p>
            <a:pPr lvl="2">
              <a:lnSpc>
                <a:spcPct val="90000"/>
              </a:lnSpc>
            </a:pPr>
            <a:r>
              <a:rPr lang="en-US" altLang="en-US" sz="1600"/>
              <a:t>System call changes mode to kernel, return from call resets it to user</a:t>
            </a:r>
          </a:p>
          <a:p>
            <a:pPr>
              <a:lnSpc>
                <a:spcPct val="90000"/>
              </a:lnSpc>
            </a:pPr>
            <a:r>
              <a:rPr lang="en-US" altLang="en-US" sz="1600"/>
              <a:t>Increasingly CPUs support multi-mode operations</a:t>
            </a:r>
          </a:p>
          <a:p>
            <a:pPr lvl="1">
              <a:lnSpc>
                <a:spcPct val="90000"/>
              </a:lnSpc>
            </a:pPr>
            <a:r>
              <a:rPr lang="en-US" altLang="en-US" sz="1600"/>
              <a:t>i.e. </a:t>
            </a:r>
            <a:r>
              <a:rPr lang="en-US" altLang="en-US" sz="1600" b="1">
                <a:solidFill>
                  <a:srgbClr val="3366FF"/>
                </a:solidFill>
              </a:rPr>
              <a:t>virtual machine manager </a:t>
            </a:r>
            <a:r>
              <a:rPr lang="en-US" altLang="en-US" sz="1600"/>
              <a:t>(</a:t>
            </a:r>
            <a:r>
              <a:rPr lang="en-US" altLang="en-US" sz="1600" b="1">
                <a:solidFill>
                  <a:srgbClr val="3366FF"/>
                </a:solidFill>
              </a:rPr>
              <a:t>VMM</a:t>
            </a:r>
            <a:r>
              <a:rPr lang="en-US" altLang="en-US" sz="1600"/>
              <a:t>) mode for guest </a:t>
            </a:r>
            <a:r>
              <a:rPr lang="en-US" altLang="en-US" sz="1600" b="1">
                <a:solidFill>
                  <a:srgbClr val="3366FF"/>
                </a:solidFill>
              </a:rPr>
              <a:t>VMs</a:t>
            </a:r>
          </a:p>
          <a:p>
            <a:pPr lvl="1">
              <a:lnSpc>
                <a:spcPct val="90000"/>
              </a:lnSpc>
            </a:pPr>
            <a:endParaRPr lang="en-US" alt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84AD3F9-FFCA-42B8-97F6-7A6A120BDA33}"/>
              </a:ext>
            </a:extLst>
          </p:cNvPr>
          <p:cNvSpPr>
            <a:spLocks noGrp="1" noChangeArrowheads="1"/>
          </p:cNvSpPr>
          <p:nvPr>
            <p:ph type="title" idx="4294967295"/>
          </p:nvPr>
        </p:nvSpPr>
        <p:spPr>
          <a:xfrm>
            <a:off x="771525" y="277813"/>
            <a:ext cx="8415338" cy="576262"/>
          </a:xfrm>
        </p:spPr>
        <p:txBody>
          <a:bodyPr/>
          <a:lstStyle/>
          <a:p>
            <a:pPr eaLnBrk="1" hangingPunct="1"/>
            <a:r>
              <a:rPr lang="en-US" altLang="en-US"/>
              <a:t>Transition from User to Kernel Mode</a:t>
            </a:r>
          </a:p>
        </p:txBody>
      </p:sp>
      <p:sp>
        <p:nvSpPr>
          <p:cNvPr id="75779" name="Rectangle 4">
            <a:extLst>
              <a:ext uri="{FF2B5EF4-FFF2-40B4-BE49-F238E27FC236}">
                <a16:creationId xmlns:a16="http://schemas.microsoft.com/office/drawing/2014/main" id="{F9F5A56A-B9E3-4BE0-8B17-E6E8ABA1BFE5}"/>
              </a:ext>
            </a:extLst>
          </p:cNvPr>
          <p:cNvSpPr>
            <a:spLocks noGrp="1" noChangeArrowheads="1"/>
          </p:cNvSpPr>
          <p:nvPr>
            <p:ph type="body" idx="4294967295"/>
          </p:nvPr>
        </p:nvSpPr>
        <p:spPr>
          <a:xfrm>
            <a:off x="806450" y="1233488"/>
            <a:ext cx="7753350" cy="4530725"/>
          </a:xfrm>
        </p:spPr>
        <p:txBody>
          <a:bodyPr/>
          <a:lstStyle/>
          <a:p>
            <a:r>
              <a:rPr lang="en-US" altLang="en-US"/>
              <a:t>Timer to prevent infinite loop / process hogging resources</a:t>
            </a:r>
          </a:p>
          <a:p>
            <a:pPr lvl="1"/>
            <a:r>
              <a:rPr lang="en-US" altLang="en-US"/>
              <a:t>Set interrupt after specific period</a:t>
            </a:r>
          </a:p>
          <a:p>
            <a:pPr lvl="1"/>
            <a:r>
              <a:rPr lang="en-US" altLang="en-US"/>
              <a:t>Operating system decrements counter</a:t>
            </a:r>
          </a:p>
          <a:p>
            <a:pPr lvl="1"/>
            <a:r>
              <a:rPr lang="en-US" altLang="en-US"/>
              <a:t>When counter zero generate an interrupt</a:t>
            </a:r>
          </a:p>
          <a:p>
            <a:pPr lvl="1"/>
            <a:r>
              <a:rPr lang="en-US" altLang="en-US"/>
              <a:t>Set up before scheduling process to regain control or terminate program that exceeds allotted time</a:t>
            </a:r>
          </a:p>
        </p:txBody>
      </p:sp>
      <p:pic>
        <p:nvPicPr>
          <p:cNvPr id="75780" name="Picture 5">
            <a:extLst>
              <a:ext uri="{FF2B5EF4-FFF2-40B4-BE49-F238E27FC236}">
                <a16:creationId xmlns:a16="http://schemas.microsoft.com/office/drawing/2014/main" id="{C69AD77D-7509-413A-BF7B-66D2D6336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3581400"/>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8780AE3-F9B7-4405-B18D-7E63FA6CD355}"/>
              </a:ext>
            </a:extLst>
          </p:cNvPr>
          <p:cNvSpPr>
            <a:spLocks noGrp="1" noChangeArrowheads="1"/>
          </p:cNvSpPr>
          <p:nvPr>
            <p:ph type="title" idx="4294967295"/>
          </p:nvPr>
        </p:nvSpPr>
        <p:spPr>
          <a:xfrm>
            <a:off x="1089025" y="277813"/>
            <a:ext cx="7597775" cy="576262"/>
          </a:xfrm>
        </p:spPr>
        <p:txBody>
          <a:bodyPr/>
          <a:lstStyle/>
          <a:p>
            <a:pPr eaLnBrk="1" hangingPunct="1"/>
            <a:r>
              <a:rPr lang="en-US" altLang="en-US"/>
              <a:t>Process Management</a:t>
            </a:r>
          </a:p>
        </p:txBody>
      </p:sp>
      <p:sp>
        <p:nvSpPr>
          <p:cNvPr id="77827" name="Rectangle 3">
            <a:extLst>
              <a:ext uri="{FF2B5EF4-FFF2-40B4-BE49-F238E27FC236}">
                <a16:creationId xmlns:a16="http://schemas.microsoft.com/office/drawing/2014/main" id="{956FA99F-7387-40E6-A5EA-22098EDA0ACA}"/>
              </a:ext>
            </a:extLst>
          </p:cNvPr>
          <p:cNvSpPr>
            <a:spLocks noGrp="1" noChangeArrowheads="1"/>
          </p:cNvSpPr>
          <p:nvPr>
            <p:ph type="body" idx="4294967295"/>
          </p:nvPr>
        </p:nvSpPr>
        <p:spPr>
          <a:xfrm>
            <a:off x="827088" y="935038"/>
            <a:ext cx="7361237" cy="5105400"/>
          </a:xfrm>
        </p:spPr>
        <p:txBody>
          <a:bodyPr/>
          <a:lstStyle/>
          <a:p>
            <a:pPr>
              <a:lnSpc>
                <a:spcPct val="90000"/>
              </a:lnSpc>
            </a:pPr>
            <a:endParaRPr lang="en-US" altLang="en-US"/>
          </a:p>
          <a:p>
            <a:pPr>
              <a:lnSpc>
                <a:spcPct val="90000"/>
              </a:lnSpc>
            </a:pPr>
            <a:r>
              <a:rPr lang="en-US" altLang="en-US"/>
              <a:t>A process is a program in execution. It is a unit of work within the system. Program is a </a:t>
            </a:r>
            <a:r>
              <a:rPr lang="en-US" altLang="en-US" b="1" i="1"/>
              <a:t>passive entity</a:t>
            </a:r>
            <a:r>
              <a:rPr lang="en-US" altLang="en-US"/>
              <a:t>, process is </a:t>
            </a:r>
            <a:r>
              <a:rPr lang="en-US" altLang="en-US">
                <a:solidFill>
                  <a:srgbClr val="000000"/>
                </a:solidFill>
              </a:rPr>
              <a:t>an </a:t>
            </a:r>
            <a:r>
              <a:rPr lang="en-US" altLang="en-US" b="1" i="1">
                <a:solidFill>
                  <a:srgbClr val="000000"/>
                </a:solidFill>
              </a:rPr>
              <a:t>active entity</a:t>
            </a:r>
            <a:r>
              <a:rPr lang="en-US" altLang="en-US"/>
              <a:t>.</a:t>
            </a:r>
          </a:p>
          <a:p>
            <a:pPr>
              <a:lnSpc>
                <a:spcPct val="90000"/>
              </a:lnSpc>
            </a:pPr>
            <a:r>
              <a:rPr lang="en-US" altLang="en-US"/>
              <a:t>Process needs resources to accomplish its task</a:t>
            </a:r>
          </a:p>
          <a:p>
            <a:pPr lvl="1">
              <a:lnSpc>
                <a:spcPct val="90000"/>
              </a:lnSpc>
            </a:pPr>
            <a:r>
              <a:rPr lang="en-US" altLang="en-US"/>
              <a:t>CPU, memory, I/O, files</a:t>
            </a:r>
          </a:p>
          <a:p>
            <a:pPr lvl="1">
              <a:lnSpc>
                <a:spcPct val="90000"/>
              </a:lnSpc>
            </a:pPr>
            <a:r>
              <a:rPr lang="en-US" altLang="en-US"/>
              <a:t>Initialization data</a:t>
            </a:r>
          </a:p>
          <a:p>
            <a:pPr>
              <a:lnSpc>
                <a:spcPct val="90000"/>
              </a:lnSpc>
            </a:pPr>
            <a:r>
              <a:rPr lang="en-US" altLang="en-US"/>
              <a:t>Process termination requires reclaim of any reusable resources</a:t>
            </a:r>
          </a:p>
          <a:p>
            <a:pPr>
              <a:lnSpc>
                <a:spcPct val="90000"/>
              </a:lnSpc>
            </a:pPr>
            <a:r>
              <a:rPr lang="en-US" altLang="en-US"/>
              <a:t>Single-threaded process has one </a:t>
            </a:r>
            <a:r>
              <a:rPr lang="en-US" altLang="en-US" b="1">
                <a:solidFill>
                  <a:srgbClr val="3366FF"/>
                </a:solidFill>
              </a:rPr>
              <a:t>program counter</a:t>
            </a:r>
            <a:r>
              <a:rPr lang="en-US" altLang="en-US" sz="2000" b="1">
                <a:solidFill>
                  <a:srgbClr val="3366FF"/>
                </a:solidFill>
              </a:rPr>
              <a:t> </a:t>
            </a:r>
            <a:r>
              <a:rPr lang="en-US" altLang="en-US"/>
              <a:t>specifying location of next instruction to execute</a:t>
            </a:r>
          </a:p>
          <a:p>
            <a:pPr lvl="1">
              <a:lnSpc>
                <a:spcPct val="90000"/>
              </a:lnSpc>
            </a:pPr>
            <a:r>
              <a:rPr lang="en-US" altLang="en-US"/>
              <a:t>Process executes instructions sequentially, one at a time, until completion</a:t>
            </a:r>
          </a:p>
          <a:p>
            <a:pPr>
              <a:lnSpc>
                <a:spcPct val="90000"/>
              </a:lnSpc>
            </a:pPr>
            <a:r>
              <a:rPr lang="en-US" altLang="en-US"/>
              <a:t>Multi-threaded process has one program counter per thread</a:t>
            </a:r>
          </a:p>
          <a:p>
            <a:pPr>
              <a:lnSpc>
                <a:spcPct val="90000"/>
              </a:lnSpc>
            </a:pPr>
            <a:r>
              <a:rPr lang="en-US" altLang="en-US"/>
              <a:t>Typically system has many processes, some user, some operating system running concurrently on one or more CPUs</a:t>
            </a:r>
          </a:p>
          <a:p>
            <a:pPr lvl="1">
              <a:lnSpc>
                <a:spcPct val="90000"/>
              </a:lnSpc>
            </a:pPr>
            <a:r>
              <a:rPr lang="en-US" altLang="en-US"/>
              <a:t>Concurrency by multiplexing the CPUs among the processes / threads</a:t>
            </a:r>
          </a:p>
          <a:p>
            <a:pPr>
              <a:lnSpc>
                <a:spcPct val="90000"/>
              </a:lnSpc>
              <a:buFont typeface="Monotype Sorts" charset="2"/>
              <a:buNone/>
            </a:pP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E81E484-2D81-4B8B-B047-778079809A16}"/>
              </a:ext>
            </a:extLst>
          </p:cNvPr>
          <p:cNvSpPr>
            <a:spLocks noGrp="1" noChangeArrowheads="1"/>
          </p:cNvSpPr>
          <p:nvPr>
            <p:ph type="title" idx="4294967295"/>
          </p:nvPr>
        </p:nvSpPr>
        <p:spPr>
          <a:xfrm>
            <a:off x="1128713" y="277813"/>
            <a:ext cx="7558087" cy="576262"/>
          </a:xfrm>
        </p:spPr>
        <p:txBody>
          <a:bodyPr/>
          <a:lstStyle/>
          <a:p>
            <a:pPr eaLnBrk="1" hangingPunct="1"/>
            <a:r>
              <a:rPr lang="en-US" altLang="en-US"/>
              <a:t>Process Management Activities</a:t>
            </a:r>
          </a:p>
        </p:txBody>
      </p:sp>
      <p:sp>
        <p:nvSpPr>
          <p:cNvPr id="79875" name="Rectangle 3">
            <a:extLst>
              <a:ext uri="{FF2B5EF4-FFF2-40B4-BE49-F238E27FC236}">
                <a16:creationId xmlns:a16="http://schemas.microsoft.com/office/drawing/2014/main" id="{022571B9-F6E2-4843-AE87-B8A1C400807C}"/>
              </a:ext>
            </a:extLst>
          </p:cNvPr>
          <p:cNvSpPr>
            <a:spLocks noGrp="1" noChangeArrowheads="1"/>
          </p:cNvSpPr>
          <p:nvPr>
            <p:ph type="body" idx="4294967295"/>
          </p:nvPr>
        </p:nvSpPr>
        <p:spPr>
          <a:xfrm>
            <a:off x="1077913" y="1728788"/>
            <a:ext cx="7958137" cy="4035425"/>
          </a:xfrm>
        </p:spPr>
        <p:txBody>
          <a:bodyPr/>
          <a:lstStyle/>
          <a:p>
            <a:pPr>
              <a:buFont typeface="Monotype Sorts" charset="2"/>
              <a:buNone/>
            </a:pPr>
            <a:r>
              <a:rPr lang="en-US" altLang="en-US"/>
              <a:t>     </a:t>
            </a:r>
          </a:p>
          <a:p>
            <a:r>
              <a:rPr lang="en-US" altLang="en-US"/>
              <a:t>Creating and deleting both user and system processes</a:t>
            </a:r>
          </a:p>
          <a:p>
            <a:r>
              <a:rPr lang="en-US" altLang="en-US"/>
              <a:t>Suspending and resuming processes</a:t>
            </a:r>
          </a:p>
          <a:p>
            <a:r>
              <a:rPr lang="en-US" altLang="en-US"/>
              <a:t>Providing mechanisms for process synchronization</a:t>
            </a:r>
          </a:p>
          <a:p>
            <a:r>
              <a:rPr lang="en-US" altLang="en-US"/>
              <a:t>Providing mechanisms for process communication</a:t>
            </a:r>
          </a:p>
          <a:p>
            <a:r>
              <a:rPr lang="en-US" altLang="en-US"/>
              <a:t>Providing mechanisms for deadlock handling</a:t>
            </a:r>
          </a:p>
        </p:txBody>
      </p:sp>
      <p:sp>
        <p:nvSpPr>
          <p:cNvPr id="79876" name="Text Box 4">
            <a:extLst>
              <a:ext uri="{FF2B5EF4-FFF2-40B4-BE49-F238E27FC236}">
                <a16:creationId xmlns:a16="http://schemas.microsoft.com/office/drawing/2014/main" id="{702AA714-E8CD-4306-981C-6A3FF356C60B}"/>
              </a:ext>
            </a:extLst>
          </p:cNvPr>
          <p:cNvSpPr txBox="1">
            <a:spLocks noChangeArrowheads="1"/>
          </p:cNvSpPr>
          <p:nvPr/>
        </p:nvSpPr>
        <p:spPr bwMode="auto">
          <a:xfrm>
            <a:off x="885825" y="1238250"/>
            <a:ext cx="7586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MS PGothic" panose="020B0600070205080204" pitchFamily="34" charset="-128"/>
              </a:defRPr>
            </a:lvl1pPr>
            <a:lvl2pPr marL="37931725" indent="-37474525">
              <a:defRPr sz="2400">
                <a:solidFill>
                  <a:schemeClr val="tx1"/>
                </a:solidFill>
                <a:latin typeface="Verdana" panose="020B0604030504040204" pitchFamily="34" charset="0"/>
                <a:ea typeface="MS PGothic" panose="020B0600070205080204" pitchFamily="34" charset="-128"/>
              </a:defRPr>
            </a:lvl2pPr>
            <a:lvl3pPr>
              <a:defRPr sz="2400">
                <a:solidFill>
                  <a:schemeClr val="tx1"/>
                </a:solidFill>
                <a:latin typeface="Verdana" panose="020B0604030504040204" pitchFamily="34" charset="0"/>
                <a:ea typeface="MS PGothic" panose="020B0600070205080204" pitchFamily="34" charset="-128"/>
              </a:defRPr>
            </a:lvl3pPr>
            <a:lvl4pPr>
              <a:defRPr sz="2400">
                <a:solidFill>
                  <a:schemeClr val="tx1"/>
                </a:solidFill>
                <a:latin typeface="Verdana" panose="020B0604030504040204" pitchFamily="34" charset="0"/>
                <a:ea typeface="MS PGothic" panose="020B0600070205080204" pitchFamily="34" charset="-128"/>
              </a:defRPr>
            </a:lvl4pPr>
            <a:lvl5pPr>
              <a:defRPr sz="2400">
                <a:solidFill>
                  <a:schemeClr val="tx1"/>
                </a:solidFill>
                <a:latin typeface="Verdana" panose="020B060403050404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sz="1800">
                <a:latin typeface="Helvetica" panose="020B0604020202020204" pitchFamily="34" charset="0"/>
              </a:rPr>
              <a:t>The operating system is responsible for the following activities in connection with process management: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251BF130-736B-41D0-9CC8-6E32FF83D644}"/>
              </a:ext>
            </a:extLst>
          </p:cNvPr>
          <p:cNvSpPr>
            <a:spLocks noGrp="1" noChangeArrowheads="1"/>
          </p:cNvSpPr>
          <p:nvPr>
            <p:ph type="title" idx="4294967295"/>
          </p:nvPr>
        </p:nvSpPr>
        <p:spPr>
          <a:xfrm>
            <a:off x="1090613" y="277813"/>
            <a:ext cx="7596187" cy="576262"/>
          </a:xfrm>
        </p:spPr>
        <p:txBody>
          <a:bodyPr/>
          <a:lstStyle/>
          <a:p>
            <a:pPr eaLnBrk="1" hangingPunct="1"/>
            <a:r>
              <a:rPr lang="en-US" altLang="en-US"/>
              <a:t>Memory Management</a:t>
            </a:r>
          </a:p>
        </p:txBody>
      </p:sp>
      <p:sp>
        <p:nvSpPr>
          <p:cNvPr id="81923" name="Rectangle 3">
            <a:extLst>
              <a:ext uri="{FF2B5EF4-FFF2-40B4-BE49-F238E27FC236}">
                <a16:creationId xmlns:a16="http://schemas.microsoft.com/office/drawing/2014/main" id="{14ABEF0C-2FDD-449F-9C30-F63BD26425A4}"/>
              </a:ext>
            </a:extLst>
          </p:cNvPr>
          <p:cNvSpPr>
            <a:spLocks noGrp="1" noChangeArrowheads="1"/>
          </p:cNvSpPr>
          <p:nvPr>
            <p:ph type="body" idx="4294967295"/>
          </p:nvPr>
        </p:nvSpPr>
        <p:spPr>
          <a:xfrm>
            <a:off x="806450" y="1233488"/>
            <a:ext cx="7654925" cy="4530725"/>
          </a:xfrm>
        </p:spPr>
        <p:txBody>
          <a:bodyPr/>
          <a:lstStyle/>
          <a:p>
            <a:r>
              <a:rPr lang="en-US" altLang="en-US"/>
              <a:t>All data in memory before and after processing</a:t>
            </a:r>
          </a:p>
          <a:p>
            <a:endParaRPr lang="en-US" altLang="en-US" sz="800"/>
          </a:p>
          <a:p>
            <a:r>
              <a:rPr lang="en-US" altLang="en-US"/>
              <a:t>All instructions in memory in order to execute</a:t>
            </a:r>
          </a:p>
          <a:p>
            <a:endParaRPr lang="en-US" altLang="en-US" sz="800"/>
          </a:p>
          <a:p>
            <a:r>
              <a:rPr lang="en-US" altLang="en-US"/>
              <a:t>Memory management determines what is in memory when</a:t>
            </a:r>
          </a:p>
          <a:p>
            <a:pPr lvl="1"/>
            <a:r>
              <a:rPr lang="en-US" altLang="en-US"/>
              <a:t>Optimizing CPU utilization and computer response to users</a:t>
            </a:r>
          </a:p>
          <a:p>
            <a:pPr lvl="1"/>
            <a:endParaRPr lang="en-US" altLang="en-US" sz="800"/>
          </a:p>
          <a:p>
            <a:r>
              <a:rPr lang="en-US" altLang="en-US"/>
              <a:t>Memory management activities</a:t>
            </a:r>
          </a:p>
          <a:p>
            <a:pPr lvl="1"/>
            <a:r>
              <a:rPr lang="en-US" altLang="en-US"/>
              <a:t>Keeping track of which parts of memory are currently being used and by whom</a:t>
            </a:r>
          </a:p>
          <a:p>
            <a:pPr lvl="1"/>
            <a:r>
              <a:rPr lang="en-US" altLang="en-US"/>
              <a:t>Deciding which processes (or parts thereof) and data to move into and out of memory</a:t>
            </a:r>
          </a:p>
          <a:p>
            <a:pPr lvl="1"/>
            <a:r>
              <a:rPr lang="en-US" altLang="en-US"/>
              <a:t>Allocating and deallocating memory space as needed</a:t>
            </a:r>
          </a:p>
          <a:p>
            <a:pPr lvl="1">
              <a:buFont typeface="Monotype Sorts" charset="2"/>
              <a:buNone/>
            </a:pP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7BDECF2-1792-4ECB-A7B4-31716BA13EDD}"/>
              </a:ext>
            </a:extLst>
          </p:cNvPr>
          <p:cNvSpPr>
            <a:spLocks noGrp="1" noChangeArrowheads="1"/>
          </p:cNvSpPr>
          <p:nvPr>
            <p:ph type="title" idx="4294967295"/>
          </p:nvPr>
        </p:nvSpPr>
        <p:spPr>
          <a:xfrm>
            <a:off x="1128713" y="277813"/>
            <a:ext cx="7558087" cy="576262"/>
          </a:xfrm>
        </p:spPr>
        <p:txBody>
          <a:bodyPr/>
          <a:lstStyle/>
          <a:p>
            <a:pPr eaLnBrk="1" hangingPunct="1"/>
            <a:r>
              <a:rPr lang="en-US" altLang="en-US"/>
              <a:t>Storage Management</a:t>
            </a:r>
          </a:p>
        </p:txBody>
      </p:sp>
      <p:sp>
        <p:nvSpPr>
          <p:cNvPr id="83971" name="Rectangle 3">
            <a:extLst>
              <a:ext uri="{FF2B5EF4-FFF2-40B4-BE49-F238E27FC236}">
                <a16:creationId xmlns:a16="http://schemas.microsoft.com/office/drawing/2014/main" id="{AA5D6D51-8ABE-48C8-A496-32C993128637}"/>
              </a:ext>
            </a:extLst>
          </p:cNvPr>
          <p:cNvSpPr>
            <a:spLocks noGrp="1" noChangeArrowheads="1"/>
          </p:cNvSpPr>
          <p:nvPr>
            <p:ph type="body" idx="4294967295"/>
          </p:nvPr>
        </p:nvSpPr>
        <p:spPr>
          <a:xfrm>
            <a:off x="1016000" y="1428750"/>
            <a:ext cx="7583488" cy="4992688"/>
          </a:xfrm>
        </p:spPr>
        <p:txBody>
          <a:bodyPr/>
          <a:lstStyle/>
          <a:p>
            <a:pPr>
              <a:lnSpc>
                <a:spcPct val="90000"/>
              </a:lnSpc>
            </a:pPr>
            <a:r>
              <a:rPr lang="en-US" altLang="en-US"/>
              <a:t>OS provides uniform, logical view of information storage</a:t>
            </a:r>
          </a:p>
          <a:p>
            <a:pPr lvl="1">
              <a:lnSpc>
                <a:spcPct val="90000"/>
              </a:lnSpc>
            </a:pPr>
            <a:r>
              <a:rPr lang="en-US" altLang="en-US"/>
              <a:t>Abstracts physical properties to logical storage unit  - </a:t>
            </a:r>
            <a:r>
              <a:rPr lang="en-US" altLang="en-US" b="1">
                <a:solidFill>
                  <a:srgbClr val="3366FF"/>
                </a:solidFill>
              </a:rPr>
              <a:t>file</a:t>
            </a:r>
          </a:p>
          <a:p>
            <a:pPr lvl="1">
              <a:lnSpc>
                <a:spcPct val="90000"/>
              </a:lnSpc>
            </a:pPr>
            <a:r>
              <a:rPr lang="en-US" altLang="en-US"/>
              <a:t>Each medium is controlled by device (i.e., disk drive, tape drive)</a:t>
            </a:r>
          </a:p>
          <a:p>
            <a:pPr lvl="2">
              <a:lnSpc>
                <a:spcPct val="90000"/>
              </a:lnSpc>
            </a:pPr>
            <a:r>
              <a:rPr lang="en-US" altLang="en-US"/>
              <a:t>Varying properties include access speed, capacity, data-transfer rate, access method (sequential or random)</a:t>
            </a:r>
          </a:p>
          <a:p>
            <a:pPr lvl="2">
              <a:lnSpc>
                <a:spcPct val="90000"/>
              </a:lnSpc>
            </a:pPr>
            <a:endParaRPr lang="en-US" altLang="en-US" sz="800"/>
          </a:p>
          <a:p>
            <a:pPr>
              <a:lnSpc>
                <a:spcPct val="90000"/>
              </a:lnSpc>
            </a:pPr>
            <a:r>
              <a:rPr lang="en-US" altLang="en-US"/>
              <a:t>File-System management</a:t>
            </a:r>
          </a:p>
          <a:p>
            <a:pPr lvl="1">
              <a:lnSpc>
                <a:spcPct val="90000"/>
              </a:lnSpc>
            </a:pPr>
            <a:r>
              <a:rPr lang="en-US" altLang="en-US"/>
              <a:t>Files usually organized into directories</a:t>
            </a:r>
          </a:p>
          <a:p>
            <a:pPr lvl="1">
              <a:lnSpc>
                <a:spcPct val="90000"/>
              </a:lnSpc>
            </a:pPr>
            <a:r>
              <a:rPr lang="en-US" altLang="en-US"/>
              <a:t>Access control on most systems to determine who can access what</a:t>
            </a:r>
          </a:p>
          <a:p>
            <a:pPr lvl="1">
              <a:lnSpc>
                <a:spcPct val="90000"/>
              </a:lnSpc>
            </a:pPr>
            <a:r>
              <a:rPr lang="en-US" altLang="en-US"/>
              <a:t>OS activities include</a:t>
            </a:r>
          </a:p>
          <a:p>
            <a:pPr lvl="2">
              <a:lnSpc>
                <a:spcPct val="90000"/>
              </a:lnSpc>
            </a:pPr>
            <a:r>
              <a:rPr lang="en-US" altLang="en-US"/>
              <a:t>Creating and deleting files and directories</a:t>
            </a:r>
          </a:p>
          <a:p>
            <a:pPr lvl="2">
              <a:lnSpc>
                <a:spcPct val="90000"/>
              </a:lnSpc>
            </a:pPr>
            <a:r>
              <a:rPr lang="en-US" altLang="en-US"/>
              <a:t>Primitives to manipulate files and dirs</a:t>
            </a:r>
          </a:p>
          <a:p>
            <a:pPr lvl="2">
              <a:lnSpc>
                <a:spcPct val="90000"/>
              </a:lnSpc>
            </a:pPr>
            <a:r>
              <a:rPr lang="en-US" altLang="en-US"/>
              <a:t>Mapping files onto secondary storage</a:t>
            </a:r>
          </a:p>
          <a:p>
            <a:pPr lvl="2">
              <a:lnSpc>
                <a:spcPct val="90000"/>
              </a:lnSpc>
            </a:pPr>
            <a:r>
              <a:rPr lang="en-US" altLang="en-US"/>
              <a:t>Backup files onto stable (non-volatile) storage media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5E84CA47-1703-457F-835B-6A3885BFF147}"/>
              </a:ext>
            </a:extLst>
          </p:cNvPr>
          <p:cNvSpPr>
            <a:spLocks noGrp="1" noChangeArrowheads="1"/>
          </p:cNvSpPr>
          <p:nvPr>
            <p:ph type="title" idx="4294967295"/>
          </p:nvPr>
        </p:nvSpPr>
        <p:spPr>
          <a:xfrm>
            <a:off x="1331913" y="277813"/>
            <a:ext cx="7354887" cy="576262"/>
          </a:xfrm>
        </p:spPr>
        <p:txBody>
          <a:bodyPr/>
          <a:lstStyle/>
          <a:p>
            <a:pPr eaLnBrk="1" hangingPunct="1"/>
            <a:r>
              <a:rPr lang="en-US" altLang="en-US"/>
              <a:t>Mass-Storage Management</a:t>
            </a:r>
          </a:p>
        </p:txBody>
      </p:sp>
      <p:sp>
        <p:nvSpPr>
          <p:cNvPr id="86019" name="Rectangle 3">
            <a:extLst>
              <a:ext uri="{FF2B5EF4-FFF2-40B4-BE49-F238E27FC236}">
                <a16:creationId xmlns:a16="http://schemas.microsoft.com/office/drawing/2014/main" id="{0C08BD66-C4DD-4A00-AED4-A2DED9CFA513}"/>
              </a:ext>
            </a:extLst>
          </p:cNvPr>
          <p:cNvSpPr>
            <a:spLocks noGrp="1" noChangeArrowheads="1"/>
          </p:cNvSpPr>
          <p:nvPr>
            <p:ph type="body" idx="4294967295"/>
          </p:nvPr>
        </p:nvSpPr>
        <p:spPr>
          <a:xfrm>
            <a:off x="806450" y="1233488"/>
            <a:ext cx="7575550" cy="4938712"/>
          </a:xfrm>
        </p:spPr>
        <p:txBody>
          <a:bodyPr/>
          <a:lstStyle/>
          <a:p>
            <a:r>
              <a:rPr lang="en-US" altLang="en-US"/>
              <a:t>Usually disks used to store data that does not fit in main memory or data that must be kept for a </a:t>
            </a:r>
            <a:r>
              <a:rPr lang="ja-JP" altLang="en-US"/>
              <a:t>“</a:t>
            </a:r>
            <a:r>
              <a:rPr lang="en-US" altLang="ja-JP"/>
              <a:t>long</a:t>
            </a:r>
            <a:r>
              <a:rPr lang="ja-JP" altLang="en-US"/>
              <a:t>”</a:t>
            </a:r>
            <a:r>
              <a:rPr lang="en-US" altLang="ja-JP"/>
              <a:t> period of time</a:t>
            </a:r>
          </a:p>
          <a:p>
            <a:r>
              <a:rPr lang="en-US" altLang="en-US"/>
              <a:t>Proper management is of central importance</a:t>
            </a:r>
          </a:p>
          <a:p>
            <a:r>
              <a:rPr lang="en-US" altLang="en-US"/>
              <a:t>Entire speed of computer operation hinges on disk subsystem and its algorithms</a:t>
            </a:r>
          </a:p>
          <a:p>
            <a:r>
              <a:rPr lang="en-US" altLang="en-US"/>
              <a:t>OS activities</a:t>
            </a:r>
          </a:p>
          <a:p>
            <a:pPr lvl="1"/>
            <a:r>
              <a:rPr lang="en-US" altLang="en-US"/>
              <a:t>Free-space management</a:t>
            </a:r>
          </a:p>
          <a:p>
            <a:pPr lvl="1"/>
            <a:r>
              <a:rPr lang="en-US" altLang="en-US"/>
              <a:t>Storage allocation</a:t>
            </a:r>
          </a:p>
          <a:p>
            <a:pPr lvl="1"/>
            <a:r>
              <a:rPr lang="en-US" altLang="en-US"/>
              <a:t>Disk scheduling</a:t>
            </a:r>
          </a:p>
          <a:p>
            <a:r>
              <a:rPr lang="en-US" altLang="en-US"/>
              <a:t>Some storage need not be fast</a:t>
            </a:r>
          </a:p>
          <a:p>
            <a:pPr lvl="1"/>
            <a:r>
              <a:rPr lang="en-US" altLang="en-US"/>
              <a:t>Tertiary storage includes optical storage, magnetic tape</a:t>
            </a:r>
          </a:p>
          <a:p>
            <a:pPr lvl="1"/>
            <a:r>
              <a:rPr lang="en-US" altLang="en-US"/>
              <a:t>Still must be managed – by OS or applications</a:t>
            </a:r>
          </a:p>
          <a:p>
            <a:pPr lvl="1"/>
            <a:r>
              <a:rPr lang="en-US" altLang="en-US"/>
              <a:t>Varies between WORM (write-once, read-many-times) and RW (read-write)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9EADE0A-22DA-4DF4-813B-9A92DC693131}"/>
              </a:ext>
            </a:extLst>
          </p:cNvPr>
          <p:cNvSpPr>
            <a:spLocks noGrp="1" noChangeArrowheads="1"/>
          </p:cNvSpPr>
          <p:nvPr>
            <p:ph type="title" idx="4294967295"/>
          </p:nvPr>
        </p:nvSpPr>
        <p:spPr>
          <a:xfrm>
            <a:off x="612775" y="277813"/>
            <a:ext cx="8531225" cy="576262"/>
          </a:xfrm>
        </p:spPr>
        <p:txBody>
          <a:bodyPr/>
          <a:lstStyle/>
          <a:p>
            <a:pPr eaLnBrk="1" hangingPunct="1"/>
            <a:r>
              <a:rPr lang="en-US" altLang="en-US" sz="2800"/>
              <a:t>Performance of Various Levels of Storage</a:t>
            </a:r>
          </a:p>
        </p:txBody>
      </p:sp>
      <p:sp>
        <p:nvSpPr>
          <p:cNvPr id="88067" name="Rectangle 3">
            <a:extLst>
              <a:ext uri="{FF2B5EF4-FFF2-40B4-BE49-F238E27FC236}">
                <a16:creationId xmlns:a16="http://schemas.microsoft.com/office/drawing/2014/main" id="{D1C970DC-B0E5-4296-A558-00CE37A64DFA}"/>
              </a:ext>
            </a:extLst>
          </p:cNvPr>
          <p:cNvSpPr>
            <a:spLocks noGrp="1" noChangeArrowheads="1"/>
          </p:cNvSpPr>
          <p:nvPr>
            <p:ph type="body" idx="4294967295"/>
          </p:nvPr>
        </p:nvSpPr>
        <p:spPr>
          <a:xfrm>
            <a:off x="806450" y="1233488"/>
            <a:ext cx="7607300" cy="4530725"/>
          </a:xfrm>
        </p:spPr>
        <p:txBody>
          <a:body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a:buFont typeface="Monotype Sorts" charset="2"/>
              <a:buNone/>
            </a:pPr>
            <a:endParaRPr lang="en-US" altLang="en-US"/>
          </a:p>
          <a:p>
            <a:pPr>
              <a:buFont typeface="Monotype Sorts" charset="2"/>
              <a:buNone/>
            </a:pPr>
            <a:endParaRPr lang="en-US" altLang="en-US"/>
          </a:p>
          <a:p>
            <a:r>
              <a:rPr lang="en-US" altLang="en-US"/>
              <a:t>Movement between levels of storage hierarchy can be explicit or implicit</a:t>
            </a:r>
          </a:p>
        </p:txBody>
      </p:sp>
      <p:pic>
        <p:nvPicPr>
          <p:cNvPr id="88068" name="Picture 1" descr="1_11.pdf">
            <a:extLst>
              <a:ext uri="{FF2B5EF4-FFF2-40B4-BE49-F238E27FC236}">
                <a16:creationId xmlns:a16="http://schemas.microsoft.com/office/drawing/2014/main" id="{32BE1FEE-FF3F-4777-95E0-59B564DFAE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4088" y="1452563"/>
            <a:ext cx="7310437"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860F119-BF0A-4189-BCE3-B2341EBF2597}"/>
              </a:ext>
            </a:extLst>
          </p:cNvPr>
          <p:cNvSpPr>
            <a:spLocks noGrp="1" noChangeArrowheads="1"/>
          </p:cNvSpPr>
          <p:nvPr>
            <p:ph type="title" idx="4294967295"/>
          </p:nvPr>
        </p:nvSpPr>
        <p:spPr>
          <a:xfrm>
            <a:off x="914400" y="277813"/>
            <a:ext cx="8229600" cy="576262"/>
          </a:xfrm>
        </p:spPr>
        <p:txBody>
          <a:bodyPr/>
          <a:lstStyle/>
          <a:p>
            <a:pPr eaLnBrk="1" hangingPunct="1"/>
            <a:r>
              <a:rPr lang="en-US" altLang="en-US" sz="2800"/>
              <a:t>Migration of Integer A from Disk to Register</a:t>
            </a:r>
          </a:p>
        </p:txBody>
      </p:sp>
      <p:sp>
        <p:nvSpPr>
          <p:cNvPr id="90115" name="Rectangle 3">
            <a:extLst>
              <a:ext uri="{FF2B5EF4-FFF2-40B4-BE49-F238E27FC236}">
                <a16:creationId xmlns:a16="http://schemas.microsoft.com/office/drawing/2014/main" id="{B9759815-57CF-4D2A-8367-76842732AD5E}"/>
              </a:ext>
            </a:extLst>
          </p:cNvPr>
          <p:cNvSpPr>
            <a:spLocks noGrp="1" noChangeArrowheads="1"/>
          </p:cNvSpPr>
          <p:nvPr>
            <p:ph type="body" idx="4294967295"/>
          </p:nvPr>
        </p:nvSpPr>
        <p:spPr>
          <a:xfrm>
            <a:off x="806450" y="1233488"/>
            <a:ext cx="7781925" cy="4530725"/>
          </a:xfrm>
        </p:spPr>
        <p:txBody>
          <a:bodyPr/>
          <a:lstStyle/>
          <a:p>
            <a:r>
              <a:rPr lang="en-US" altLang="en-US"/>
              <a:t>Multitasking environments must be careful to use most recent value, no matter where it is stored in the storage hierarchy</a:t>
            </a:r>
            <a:br>
              <a:rPr lang="en-US" altLang="en-US"/>
            </a:br>
            <a:br>
              <a:rPr lang="en-US" altLang="en-US"/>
            </a:br>
            <a:br>
              <a:rPr lang="en-US" altLang="en-US"/>
            </a:br>
            <a:br>
              <a:rPr lang="en-US" altLang="en-US"/>
            </a:br>
            <a:br>
              <a:rPr lang="en-US" altLang="en-US"/>
            </a:br>
            <a:br>
              <a:rPr lang="en-US" altLang="en-US"/>
            </a:br>
            <a:endParaRPr lang="en-US" altLang="en-US"/>
          </a:p>
          <a:p>
            <a:r>
              <a:rPr lang="en-US" altLang="en-US"/>
              <a:t>Multiprocessor environment must provide </a:t>
            </a:r>
            <a:r>
              <a:rPr lang="en-US" altLang="en-US" b="1">
                <a:solidFill>
                  <a:srgbClr val="3366FF"/>
                </a:solidFill>
              </a:rPr>
              <a:t>cache coherency </a:t>
            </a:r>
            <a:r>
              <a:rPr lang="en-US" altLang="en-US"/>
              <a:t>in hardware such that all CPUs have the most recent value in their cache</a:t>
            </a:r>
          </a:p>
          <a:p>
            <a:endParaRPr lang="en-US" altLang="en-US" sz="800"/>
          </a:p>
          <a:p>
            <a:r>
              <a:rPr lang="en-US" altLang="en-US"/>
              <a:t>Distributed environment situation even more complex</a:t>
            </a:r>
          </a:p>
          <a:p>
            <a:pPr lvl="1"/>
            <a:r>
              <a:rPr lang="en-US" altLang="en-US"/>
              <a:t>Several copies of a datum can exist</a:t>
            </a:r>
          </a:p>
          <a:p>
            <a:pPr lvl="1"/>
            <a:r>
              <a:rPr lang="en-US" altLang="en-US"/>
              <a:t>Various solutions covered in Chapter 17</a:t>
            </a:r>
          </a:p>
        </p:txBody>
      </p:sp>
      <p:pic>
        <p:nvPicPr>
          <p:cNvPr id="90116" name="Picture 5">
            <a:extLst>
              <a:ext uri="{FF2B5EF4-FFF2-40B4-BE49-F238E27FC236}">
                <a16:creationId xmlns:a16="http://schemas.microsoft.com/office/drawing/2014/main" id="{D9E8050A-DDFD-479E-B375-AA6738EF9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413" y="2195513"/>
            <a:ext cx="7256462"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323B635-C463-4216-A8F6-D5DD49B340F6}"/>
              </a:ext>
            </a:extLst>
          </p:cNvPr>
          <p:cNvSpPr>
            <a:spLocks noGrp="1" noChangeArrowheads="1"/>
          </p:cNvSpPr>
          <p:nvPr>
            <p:ph type="title" idx="4294967295"/>
          </p:nvPr>
        </p:nvSpPr>
        <p:spPr>
          <a:xfrm>
            <a:off x="963613" y="277813"/>
            <a:ext cx="7723187" cy="576262"/>
          </a:xfrm>
        </p:spPr>
        <p:txBody>
          <a:bodyPr/>
          <a:lstStyle/>
          <a:p>
            <a:pPr eaLnBrk="1" hangingPunct="1"/>
            <a:r>
              <a:rPr lang="en-US" altLang="en-US"/>
              <a:t>What is an Operating System?</a:t>
            </a:r>
          </a:p>
        </p:txBody>
      </p:sp>
      <p:sp>
        <p:nvSpPr>
          <p:cNvPr id="21507" name="Rectangle 3">
            <a:extLst>
              <a:ext uri="{FF2B5EF4-FFF2-40B4-BE49-F238E27FC236}">
                <a16:creationId xmlns:a16="http://schemas.microsoft.com/office/drawing/2014/main" id="{F064A136-B34F-49F9-8518-B98AB11F825C}"/>
              </a:ext>
            </a:extLst>
          </p:cNvPr>
          <p:cNvSpPr>
            <a:spLocks noGrp="1" noChangeArrowheads="1"/>
          </p:cNvSpPr>
          <p:nvPr>
            <p:ph type="body" idx="4294967295"/>
          </p:nvPr>
        </p:nvSpPr>
        <p:spPr>
          <a:xfrm>
            <a:off x="862013" y="1535113"/>
            <a:ext cx="7867650" cy="4159250"/>
          </a:xfrm>
        </p:spPr>
        <p:txBody>
          <a:bodyPr/>
          <a:lstStyle/>
          <a:p>
            <a:r>
              <a:rPr lang="en-US" altLang="en-US"/>
              <a:t>A program that acts as an intermediary between a user of a computer and the computer hardware</a:t>
            </a:r>
          </a:p>
          <a:p>
            <a:endParaRPr lang="en-US" altLang="en-US"/>
          </a:p>
          <a:p>
            <a:r>
              <a:rPr lang="en-US" altLang="en-US"/>
              <a:t>Operating system goals:</a:t>
            </a:r>
          </a:p>
          <a:p>
            <a:pPr lvl="1"/>
            <a:r>
              <a:rPr lang="en-US" altLang="en-US"/>
              <a:t>Execute user programs and make solving user problems easier</a:t>
            </a:r>
          </a:p>
          <a:p>
            <a:pPr lvl="1"/>
            <a:r>
              <a:rPr lang="en-US" altLang="en-US"/>
              <a:t>Make the computer system convenient to use</a:t>
            </a:r>
          </a:p>
          <a:p>
            <a:pPr lvl="1"/>
            <a:r>
              <a:rPr lang="en-US" altLang="en-US"/>
              <a:t>Use the computer hardware in an efficient manner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4106069-D729-4572-834D-F23707421F71}"/>
              </a:ext>
            </a:extLst>
          </p:cNvPr>
          <p:cNvSpPr>
            <a:spLocks noGrp="1" noChangeArrowheads="1"/>
          </p:cNvSpPr>
          <p:nvPr>
            <p:ph type="title" idx="4294967295"/>
          </p:nvPr>
        </p:nvSpPr>
        <p:spPr/>
        <p:txBody>
          <a:bodyPr/>
          <a:lstStyle/>
          <a:p>
            <a:pPr eaLnBrk="1" hangingPunct="1"/>
            <a:r>
              <a:rPr lang="en-US" altLang="en-US"/>
              <a:t>I/O Subsystem</a:t>
            </a:r>
          </a:p>
        </p:txBody>
      </p:sp>
      <p:sp>
        <p:nvSpPr>
          <p:cNvPr id="92163" name="Rectangle 3">
            <a:extLst>
              <a:ext uri="{FF2B5EF4-FFF2-40B4-BE49-F238E27FC236}">
                <a16:creationId xmlns:a16="http://schemas.microsoft.com/office/drawing/2014/main" id="{1C55A5C4-AD81-4EF5-8ACC-D3AEA6E56CE8}"/>
              </a:ext>
            </a:extLst>
          </p:cNvPr>
          <p:cNvSpPr>
            <a:spLocks noGrp="1" noChangeArrowheads="1"/>
          </p:cNvSpPr>
          <p:nvPr>
            <p:ph type="body" idx="4294967295"/>
          </p:nvPr>
        </p:nvSpPr>
        <p:spPr>
          <a:xfrm>
            <a:off x="806450" y="1233488"/>
            <a:ext cx="7713663" cy="4530725"/>
          </a:xfrm>
        </p:spPr>
        <p:txBody>
          <a:bodyPr/>
          <a:lstStyle/>
          <a:p>
            <a:r>
              <a:rPr lang="en-US" altLang="en-US"/>
              <a:t>One purpose of OS is to hide peculiarities of hardware devices from the user</a:t>
            </a:r>
          </a:p>
          <a:p>
            <a:endParaRPr lang="en-US" altLang="en-US"/>
          </a:p>
          <a:p>
            <a:r>
              <a:rPr lang="en-US" altLang="en-US"/>
              <a:t>I/O subsystem responsible for</a:t>
            </a:r>
          </a:p>
          <a:p>
            <a:pPr lvl="1"/>
            <a:r>
              <a:rPr lang="en-US" altLang="en-US"/>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a:t>General device-driver interface</a:t>
            </a:r>
          </a:p>
          <a:p>
            <a:pPr lvl="1"/>
            <a:r>
              <a:rPr lang="en-US" altLang="en-US"/>
              <a:t>Drivers for specific hardware devices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D68C031-6C05-4539-90B1-ED4EA0A6EB8E}"/>
              </a:ext>
            </a:extLst>
          </p:cNvPr>
          <p:cNvSpPr>
            <a:spLocks noGrp="1" noChangeArrowheads="1"/>
          </p:cNvSpPr>
          <p:nvPr>
            <p:ph type="title" idx="4294967295"/>
          </p:nvPr>
        </p:nvSpPr>
        <p:spPr>
          <a:xfrm>
            <a:off x="1022350" y="277813"/>
            <a:ext cx="7664450" cy="576262"/>
          </a:xfrm>
        </p:spPr>
        <p:txBody>
          <a:bodyPr/>
          <a:lstStyle/>
          <a:p>
            <a:pPr eaLnBrk="1" hangingPunct="1"/>
            <a:r>
              <a:rPr lang="en-US" altLang="en-US"/>
              <a:t>Protection and Security</a:t>
            </a:r>
          </a:p>
        </p:txBody>
      </p:sp>
      <p:sp>
        <p:nvSpPr>
          <p:cNvPr id="94211" name="Rectangle 3">
            <a:extLst>
              <a:ext uri="{FF2B5EF4-FFF2-40B4-BE49-F238E27FC236}">
                <a16:creationId xmlns:a16="http://schemas.microsoft.com/office/drawing/2014/main" id="{53F39467-BC74-4FF9-A01E-D12A3D78FBB2}"/>
              </a:ext>
            </a:extLst>
          </p:cNvPr>
          <p:cNvSpPr>
            <a:spLocks noGrp="1" noChangeArrowheads="1"/>
          </p:cNvSpPr>
          <p:nvPr>
            <p:ph type="body" idx="4294967295"/>
          </p:nvPr>
        </p:nvSpPr>
        <p:spPr>
          <a:xfrm>
            <a:off x="806450" y="1233488"/>
            <a:ext cx="7648575" cy="5183187"/>
          </a:xfrm>
        </p:spPr>
        <p:txBody>
          <a:bodyPr/>
          <a:lstStyle/>
          <a:p>
            <a:pPr>
              <a:lnSpc>
                <a:spcPct val="90000"/>
              </a:lnSpc>
            </a:pPr>
            <a:r>
              <a:rPr lang="en-US" altLang="en-US" b="1">
                <a:solidFill>
                  <a:srgbClr val="3366FF"/>
                </a:solidFill>
              </a:rPr>
              <a:t>Protection </a:t>
            </a:r>
            <a:r>
              <a:rPr lang="en-US" altLang="en-US"/>
              <a:t>– any mechanism for controlling access of processes or users to resources defined by the OS</a:t>
            </a:r>
          </a:p>
          <a:p>
            <a:pPr>
              <a:lnSpc>
                <a:spcPct val="90000"/>
              </a:lnSpc>
            </a:pPr>
            <a:endParaRPr lang="en-US" altLang="en-US" sz="800"/>
          </a:p>
          <a:p>
            <a:pPr>
              <a:lnSpc>
                <a:spcPct val="90000"/>
              </a:lnSpc>
            </a:pPr>
            <a:r>
              <a:rPr lang="en-US" altLang="en-US" b="1">
                <a:solidFill>
                  <a:srgbClr val="3366FF"/>
                </a:solidFill>
              </a:rPr>
              <a:t>Security </a:t>
            </a:r>
            <a:r>
              <a:rPr lang="en-US" altLang="en-US"/>
              <a:t>– defense of the system against internal and external attacks</a:t>
            </a:r>
          </a:p>
          <a:p>
            <a:pPr lvl="1">
              <a:lnSpc>
                <a:spcPct val="90000"/>
              </a:lnSpc>
            </a:pPr>
            <a:r>
              <a:rPr lang="en-US" altLang="en-US"/>
              <a:t>Huge range, including denial-of-service, worms, viruses, identity theft, theft of service</a:t>
            </a:r>
          </a:p>
          <a:p>
            <a:pPr lvl="1">
              <a:lnSpc>
                <a:spcPct val="90000"/>
              </a:lnSpc>
            </a:pPr>
            <a:endParaRPr lang="en-US" altLang="en-US" sz="800"/>
          </a:p>
          <a:p>
            <a:pPr>
              <a:lnSpc>
                <a:spcPct val="90000"/>
              </a:lnSpc>
            </a:pPr>
            <a:r>
              <a:rPr lang="en-US" altLang="en-US"/>
              <a:t>Systems generally first distinguish among users, to determine who can do what</a:t>
            </a:r>
          </a:p>
          <a:p>
            <a:pPr lvl="1">
              <a:lnSpc>
                <a:spcPct val="90000"/>
              </a:lnSpc>
            </a:pPr>
            <a:r>
              <a:rPr lang="en-US" altLang="en-US"/>
              <a:t>User identities (</a:t>
            </a:r>
            <a:r>
              <a:rPr lang="en-US" altLang="en-US" b="1">
                <a:solidFill>
                  <a:srgbClr val="3366FF"/>
                </a:solidFill>
              </a:rPr>
              <a:t>user IDs</a:t>
            </a:r>
            <a:r>
              <a:rPr lang="en-US" altLang="en-US"/>
              <a:t>, security IDs) include name and associated number, one per user</a:t>
            </a:r>
          </a:p>
          <a:p>
            <a:pPr lvl="1">
              <a:lnSpc>
                <a:spcPct val="90000"/>
              </a:lnSpc>
            </a:pPr>
            <a:r>
              <a:rPr lang="en-US" altLang="en-US"/>
              <a:t>User ID then associated with all files, processes of that user to determine access control</a:t>
            </a:r>
          </a:p>
          <a:p>
            <a:pPr lvl="1">
              <a:lnSpc>
                <a:spcPct val="90000"/>
              </a:lnSpc>
            </a:pPr>
            <a:r>
              <a:rPr lang="en-US" altLang="en-US"/>
              <a:t>Group identifier (</a:t>
            </a:r>
            <a:r>
              <a:rPr lang="en-US" altLang="en-US" b="1">
                <a:solidFill>
                  <a:srgbClr val="3366FF"/>
                </a:solidFill>
              </a:rPr>
              <a:t>group ID</a:t>
            </a:r>
            <a:r>
              <a:rPr lang="en-US" altLang="en-US"/>
              <a:t>) allows set of users to be defined and controls managed, then also associated with each process, file</a:t>
            </a:r>
          </a:p>
          <a:p>
            <a:pPr lvl="1">
              <a:lnSpc>
                <a:spcPct val="90000"/>
              </a:lnSpc>
            </a:pPr>
            <a:r>
              <a:rPr lang="en-US" altLang="en-US" b="1">
                <a:solidFill>
                  <a:srgbClr val="3366FF"/>
                </a:solidFill>
              </a:rPr>
              <a:t>Privilege escalation </a:t>
            </a:r>
            <a:r>
              <a:rPr lang="en-US" altLang="en-US"/>
              <a:t>allows user to change to effective ID with more rights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3A9C8FE1-5A98-4961-8491-24F98862A0C6}"/>
              </a:ext>
            </a:extLst>
          </p:cNvPr>
          <p:cNvSpPr>
            <a:spLocks noGrp="1"/>
          </p:cNvSpPr>
          <p:nvPr>
            <p:ph type="title"/>
          </p:nvPr>
        </p:nvSpPr>
        <p:spPr/>
        <p:txBody>
          <a:bodyPr/>
          <a:lstStyle/>
          <a:p>
            <a:r>
              <a:rPr lang="en-US" altLang="en-US"/>
              <a:t>Kernel Data Structures</a:t>
            </a:r>
          </a:p>
        </p:txBody>
      </p:sp>
      <p:sp>
        <p:nvSpPr>
          <p:cNvPr id="96259" name="Content Placeholder 2">
            <a:extLst>
              <a:ext uri="{FF2B5EF4-FFF2-40B4-BE49-F238E27FC236}">
                <a16:creationId xmlns:a16="http://schemas.microsoft.com/office/drawing/2014/main" id="{59C8AB1D-2FE1-4DCA-84EF-4C527BAC2F18}"/>
              </a:ext>
            </a:extLst>
          </p:cNvPr>
          <p:cNvSpPr>
            <a:spLocks noGrp="1"/>
          </p:cNvSpPr>
          <p:nvPr>
            <p:ph idx="1"/>
          </p:nvPr>
        </p:nvSpPr>
        <p:spPr/>
        <p:txBody>
          <a:bodyPr/>
          <a:lstStyle/>
          <a:p>
            <a:r>
              <a:rPr lang="en-US" altLang="en-US"/>
              <a:t>Many similar to standard programming data structures</a:t>
            </a:r>
          </a:p>
          <a:p>
            <a:r>
              <a:rPr lang="en-US" altLang="en-US" b="1" i="1"/>
              <a:t>Singly linked list</a:t>
            </a:r>
          </a:p>
          <a:p>
            <a:endParaRPr lang="en-US" altLang="en-US"/>
          </a:p>
          <a:p>
            <a:endParaRPr lang="en-US" altLang="en-US"/>
          </a:p>
          <a:p>
            <a:endParaRPr lang="en-US" altLang="en-US"/>
          </a:p>
          <a:p>
            <a:r>
              <a:rPr lang="en-US" altLang="en-US" b="1" i="1"/>
              <a:t>Doubly linked list</a:t>
            </a:r>
          </a:p>
          <a:p>
            <a:endParaRPr lang="en-US" altLang="en-US"/>
          </a:p>
          <a:p>
            <a:endParaRPr lang="en-US" altLang="en-US"/>
          </a:p>
          <a:p>
            <a:endParaRPr lang="en-US" altLang="en-US"/>
          </a:p>
          <a:p>
            <a:r>
              <a:rPr lang="en-US" altLang="en-US" b="1" i="1"/>
              <a:t>Circular linked list</a:t>
            </a:r>
          </a:p>
          <a:p>
            <a:endParaRPr lang="en-US" altLang="en-US"/>
          </a:p>
          <a:p>
            <a:endParaRPr lang="en-US" altLang="en-US"/>
          </a:p>
          <a:p>
            <a:endParaRPr lang="en-US" altLang="en-US"/>
          </a:p>
          <a:p>
            <a:endParaRPr lang="en-US" altLang="en-US"/>
          </a:p>
          <a:p>
            <a:pPr>
              <a:buFont typeface="Monotype Sorts" charset="2"/>
              <a:buNone/>
            </a:pPr>
            <a:endParaRPr lang="en-US" altLang="en-US"/>
          </a:p>
          <a:p>
            <a:endParaRPr lang="en-US" altLang="en-US"/>
          </a:p>
        </p:txBody>
      </p:sp>
      <p:pic>
        <p:nvPicPr>
          <p:cNvPr id="96260" name="Picture 3" descr="1_13.pdf">
            <a:extLst>
              <a:ext uri="{FF2B5EF4-FFF2-40B4-BE49-F238E27FC236}">
                <a16:creationId xmlns:a16="http://schemas.microsoft.com/office/drawing/2014/main" id="{CEA84518-C9B9-406F-AB12-BFCDF278D7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7150" y="2068513"/>
            <a:ext cx="693261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1" name="Picture 4" descr="1_14.pdf">
            <a:extLst>
              <a:ext uri="{FF2B5EF4-FFF2-40B4-BE49-F238E27FC236}">
                <a16:creationId xmlns:a16="http://schemas.microsoft.com/office/drawing/2014/main" id="{A2BF2D0D-A6C1-498A-9928-106DF42BFF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3632200"/>
            <a:ext cx="702627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2" name="Picture 5" descr="1_15.pdf">
            <a:extLst>
              <a:ext uri="{FF2B5EF4-FFF2-40B4-BE49-F238E27FC236}">
                <a16:creationId xmlns:a16="http://schemas.microsoft.com/office/drawing/2014/main" id="{D5D4348E-9CDE-4968-910E-38EA7BD8566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31900" y="5099050"/>
            <a:ext cx="6842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E4336C6E-5850-4A3B-AA92-30B64BAB9543}"/>
              </a:ext>
            </a:extLst>
          </p:cNvPr>
          <p:cNvSpPr>
            <a:spLocks noGrp="1"/>
          </p:cNvSpPr>
          <p:nvPr>
            <p:ph type="title"/>
          </p:nvPr>
        </p:nvSpPr>
        <p:spPr/>
        <p:txBody>
          <a:bodyPr/>
          <a:lstStyle/>
          <a:p>
            <a:r>
              <a:rPr lang="en-US" altLang="en-US"/>
              <a:t>Kernel Data Structures</a:t>
            </a:r>
          </a:p>
        </p:txBody>
      </p:sp>
      <p:sp>
        <p:nvSpPr>
          <p:cNvPr id="97283" name="Content Placeholder 2">
            <a:extLst>
              <a:ext uri="{FF2B5EF4-FFF2-40B4-BE49-F238E27FC236}">
                <a16:creationId xmlns:a16="http://schemas.microsoft.com/office/drawing/2014/main" id="{E1A8575B-2E78-4F78-950F-D69492A3B238}"/>
              </a:ext>
            </a:extLst>
          </p:cNvPr>
          <p:cNvSpPr>
            <a:spLocks noGrp="1"/>
          </p:cNvSpPr>
          <p:nvPr>
            <p:ph sz="half" idx="1"/>
          </p:nvPr>
        </p:nvSpPr>
        <p:spPr>
          <a:xfrm>
            <a:off x="806450" y="1233488"/>
            <a:ext cx="4772025" cy="4530725"/>
          </a:xfrm>
        </p:spPr>
        <p:txBody>
          <a:bodyPr/>
          <a:lstStyle/>
          <a:p>
            <a:r>
              <a:rPr lang="en-US" altLang="en-US" b="1">
                <a:solidFill>
                  <a:srgbClr val="3366FF"/>
                </a:solidFill>
              </a:rPr>
              <a:t>Binary search tree</a:t>
            </a:r>
            <a:br>
              <a:rPr lang="en-US" altLang="en-US"/>
            </a:br>
            <a:r>
              <a:rPr lang="en-US" altLang="en-US"/>
              <a:t>left &lt;= right</a:t>
            </a:r>
          </a:p>
          <a:p>
            <a:pPr lvl="1"/>
            <a:r>
              <a:rPr lang="en-US" altLang="en-US"/>
              <a:t>Search performance is </a:t>
            </a:r>
            <a:r>
              <a:rPr lang="en-US" altLang="en-US" i="1"/>
              <a:t>O(n)</a:t>
            </a:r>
          </a:p>
          <a:p>
            <a:pPr lvl="1"/>
            <a:r>
              <a:rPr lang="en-US" altLang="en-US" sz="2800" b="1">
                <a:solidFill>
                  <a:srgbClr val="3366FF"/>
                </a:solidFill>
              </a:rPr>
              <a:t>Balanced binary search tree </a:t>
            </a:r>
            <a:r>
              <a:rPr lang="en-US" altLang="en-US"/>
              <a:t>is </a:t>
            </a:r>
            <a:r>
              <a:rPr lang="en-US" altLang="en-US" i="1"/>
              <a:t>O(lg n)</a:t>
            </a:r>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a:buFont typeface="Monotype Sorts" charset="2"/>
              <a:buNone/>
            </a:pPr>
            <a:endParaRPr lang="en-US" altLang="en-US"/>
          </a:p>
          <a:p>
            <a:endParaRPr lang="en-US" altLang="en-US"/>
          </a:p>
        </p:txBody>
      </p:sp>
      <p:pic>
        <p:nvPicPr>
          <p:cNvPr id="97284" name="Picture 7" descr="1_16.pdf">
            <a:extLst>
              <a:ext uri="{FF2B5EF4-FFF2-40B4-BE49-F238E27FC236}">
                <a16:creationId xmlns:a16="http://schemas.microsoft.com/office/drawing/2014/main" id="{D6719162-0B4D-4EE0-8848-C8113122E0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5150" y="2000250"/>
            <a:ext cx="2855913" cy="325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85D89333-6B58-4A9F-8724-CD28FAF05DE6}"/>
              </a:ext>
            </a:extLst>
          </p:cNvPr>
          <p:cNvSpPr>
            <a:spLocks noGrp="1"/>
          </p:cNvSpPr>
          <p:nvPr>
            <p:ph type="title"/>
          </p:nvPr>
        </p:nvSpPr>
        <p:spPr/>
        <p:txBody>
          <a:bodyPr/>
          <a:lstStyle/>
          <a:p>
            <a:r>
              <a:rPr lang="en-US" altLang="en-US"/>
              <a:t>Kernel Data Structures</a:t>
            </a:r>
          </a:p>
        </p:txBody>
      </p:sp>
      <p:sp>
        <p:nvSpPr>
          <p:cNvPr id="98307" name="Content Placeholder 2">
            <a:extLst>
              <a:ext uri="{FF2B5EF4-FFF2-40B4-BE49-F238E27FC236}">
                <a16:creationId xmlns:a16="http://schemas.microsoft.com/office/drawing/2014/main" id="{400E0D8B-E21C-4933-BDCD-4BC6DB2C6998}"/>
              </a:ext>
            </a:extLst>
          </p:cNvPr>
          <p:cNvSpPr>
            <a:spLocks noGrp="1"/>
          </p:cNvSpPr>
          <p:nvPr>
            <p:ph sz="half" idx="1"/>
          </p:nvPr>
        </p:nvSpPr>
        <p:spPr>
          <a:xfrm>
            <a:off x="806450" y="1233488"/>
            <a:ext cx="7726363" cy="4983162"/>
          </a:xfrm>
        </p:spPr>
        <p:txBody>
          <a:bodyPr/>
          <a:lstStyle/>
          <a:p>
            <a:r>
              <a:rPr lang="en-US" altLang="en-US" b="1">
                <a:solidFill>
                  <a:srgbClr val="3366FF"/>
                </a:solidFill>
              </a:rPr>
              <a:t>Hash function </a:t>
            </a:r>
            <a:r>
              <a:rPr lang="en-US" altLang="en-US"/>
              <a:t>can create a</a:t>
            </a:r>
            <a:r>
              <a:rPr lang="en-US" altLang="en-US" b="1">
                <a:solidFill>
                  <a:srgbClr val="3366FF"/>
                </a:solidFill>
              </a:rPr>
              <a:t> hash map</a:t>
            </a:r>
          </a:p>
          <a:p>
            <a:endParaRPr lang="en-US" altLang="en-US" b="1" i="1">
              <a:solidFill>
                <a:srgbClr val="3366FF"/>
              </a:solidFill>
            </a:endParaRPr>
          </a:p>
          <a:p>
            <a:endParaRPr lang="en-US" altLang="en-US" b="1" i="1">
              <a:solidFill>
                <a:srgbClr val="3366FF"/>
              </a:solidFill>
            </a:endParaRPr>
          </a:p>
          <a:p>
            <a:endParaRPr lang="en-US" altLang="en-US" b="1" i="1">
              <a:solidFill>
                <a:srgbClr val="3366FF"/>
              </a:solidFill>
            </a:endParaRPr>
          </a:p>
          <a:p>
            <a:pPr>
              <a:buFont typeface="Monotype Sorts" charset="2"/>
              <a:buNone/>
            </a:pPr>
            <a:endParaRPr lang="en-US" altLang="en-US" b="1" i="1">
              <a:solidFill>
                <a:srgbClr val="3366FF"/>
              </a:solidFill>
            </a:endParaRPr>
          </a:p>
          <a:p>
            <a:r>
              <a:rPr lang="en-US" altLang="en-US" b="1">
                <a:solidFill>
                  <a:srgbClr val="3366FF"/>
                </a:solidFill>
              </a:rPr>
              <a:t>Bitmap</a:t>
            </a:r>
            <a:r>
              <a:rPr lang="en-US" altLang="en-US"/>
              <a:t> – string of </a:t>
            </a:r>
            <a:r>
              <a:rPr lang="en-US" altLang="en-US" i="1"/>
              <a:t>n</a:t>
            </a:r>
            <a:r>
              <a:rPr lang="en-US" altLang="en-US"/>
              <a:t> binary digits representing the status of </a:t>
            </a:r>
            <a:r>
              <a:rPr lang="en-US" altLang="en-US" i="1"/>
              <a:t>n</a:t>
            </a:r>
            <a:r>
              <a:rPr lang="en-US" altLang="en-US"/>
              <a:t> items</a:t>
            </a:r>
          </a:p>
          <a:p>
            <a:r>
              <a:rPr lang="en-US" altLang="en-US"/>
              <a:t>Linux data structures defined in </a:t>
            </a:r>
            <a:r>
              <a:rPr lang="en-US" altLang="en-US" b="1" i="1"/>
              <a:t>include</a:t>
            </a:r>
            <a:r>
              <a:rPr lang="en-US" altLang="en-US"/>
              <a:t> files </a:t>
            </a:r>
            <a:r>
              <a:rPr lang="en-US" altLang="en-US">
                <a:latin typeface="Courier New" panose="02070309020205020404" pitchFamily="49" charset="0"/>
                <a:cs typeface="Courier New" panose="02070309020205020404" pitchFamily="49" charset="0"/>
              </a:rPr>
              <a:t>&lt;linux/list.h&gt;, &lt;linux/kfifo.h&gt;, &lt;linux/rbtree.h&gt;</a:t>
            </a:r>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a:buFont typeface="Monotype Sorts" charset="2"/>
              <a:buNone/>
            </a:pPr>
            <a:endParaRPr lang="en-US" altLang="en-US"/>
          </a:p>
          <a:p>
            <a:endParaRPr lang="en-US" altLang="en-US"/>
          </a:p>
        </p:txBody>
      </p:sp>
      <p:pic>
        <p:nvPicPr>
          <p:cNvPr id="98308" name="Picture 3" descr="1_17.pdf">
            <a:extLst>
              <a:ext uri="{FF2B5EF4-FFF2-40B4-BE49-F238E27FC236}">
                <a16:creationId xmlns:a16="http://schemas.microsoft.com/office/drawing/2014/main" id="{D0EEF394-952A-40A1-B640-4E0A52D04C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2325" y="2020888"/>
            <a:ext cx="487362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2603F1F9-8148-4396-BDB4-E8D601D8DDB0}"/>
              </a:ext>
            </a:extLst>
          </p:cNvPr>
          <p:cNvSpPr>
            <a:spLocks noGrp="1"/>
          </p:cNvSpPr>
          <p:nvPr>
            <p:ph type="title" idx="4294967295"/>
          </p:nvPr>
        </p:nvSpPr>
        <p:spPr/>
        <p:txBody>
          <a:bodyPr/>
          <a:lstStyle/>
          <a:p>
            <a:r>
              <a:rPr lang="en-US" altLang="en-US" sz="2800"/>
              <a:t>Computing Environments - Traditional</a:t>
            </a:r>
          </a:p>
        </p:txBody>
      </p:sp>
      <p:sp>
        <p:nvSpPr>
          <p:cNvPr id="99331" name="Content Placeholder 2">
            <a:extLst>
              <a:ext uri="{FF2B5EF4-FFF2-40B4-BE49-F238E27FC236}">
                <a16:creationId xmlns:a16="http://schemas.microsoft.com/office/drawing/2014/main" id="{39448074-9C7B-4DA7-BBA2-D200D42DB626}"/>
              </a:ext>
            </a:extLst>
          </p:cNvPr>
          <p:cNvSpPr>
            <a:spLocks noGrp="1"/>
          </p:cNvSpPr>
          <p:nvPr>
            <p:ph idx="4294967295"/>
          </p:nvPr>
        </p:nvSpPr>
        <p:spPr/>
        <p:txBody>
          <a:bodyPr/>
          <a:lstStyle/>
          <a:p>
            <a:r>
              <a:rPr lang="en-US" altLang="en-US"/>
              <a:t>Stand-alone general purpose machines</a:t>
            </a:r>
          </a:p>
          <a:p>
            <a:r>
              <a:rPr lang="en-US" altLang="en-US"/>
              <a:t>But blurred as most systems interconnect with others (i.e. the Internet)</a:t>
            </a:r>
          </a:p>
          <a:p>
            <a:r>
              <a:rPr lang="en-US" altLang="en-US" b="1">
                <a:solidFill>
                  <a:srgbClr val="3366FF"/>
                </a:solidFill>
              </a:rPr>
              <a:t>Portals</a:t>
            </a:r>
            <a:r>
              <a:rPr lang="en-US" altLang="en-US"/>
              <a:t> provide web access to internal systems</a:t>
            </a:r>
          </a:p>
          <a:p>
            <a:r>
              <a:rPr lang="en-US" altLang="en-US" b="1">
                <a:solidFill>
                  <a:srgbClr val="3366FF"/>
                </a:solidFill>
              </a:rPr>
              <a:t>Network computers </a:t>
            </a:r>
            <a:r>
              <a:rPr lang="en-US" altLang="en-US"/>
              <a:t>(</a:t>
            </a:r>
            <a:r>
              <a:rPr lang="en-US" altLang="en-US" b="1">
                <a:solidFill>
                  <a:srgbClr val="3366FF"/>
                </a:solidFill>
              </a:rPr>
              <a:t>thin clients</a:t>
            </a:r>
            <a:r>
              <a:rPr lang="en-US" altLang="en-US"/>
              <a:t>) are like Web terminals</a:t>
            </a:r>
          </a:p>
          <a:p>
            <a:r>
              <a:rPr lang="en-US" altLang="en-US"/>
              <a:t>Mobile computers interconnect via </a:t>
            </a:r>
            <a:r>
              <a:rPr lang="en-US" altLang="en-US" b="1">
                <a:solidFill>
                  <a:srgbClr val="3366FF"/>
                </a:solidFill>
              </a:rPr>
              <a:t>wireless networks</a:t>
            </a:r>
          </a:p>
          <a:p>
            <a:r>
              <a:rPr lang="en-US" altLang="en-US"/>
              <a:t>Networking becoming ubiquitous – even home systems use </a:t>
            </a:r>
            <a:r>
              <a:rPr lang="en-US" altLang="en-US" b="1">
                <a:solidFill>
                  <a:srgbClr val="3366FF"/>
                </a:solidFill>
              </a:rPr>
              <a:t>firewalls</a:t>
            </a:r>
            <a:r>
              <a:rPr lang="en-US" altLang="en-US"/>
              <a:t> to protect home computers from Internet attacks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DAA6AC7B-F0D3-4B72-AA37-45A1D92ADE79}"/>
              </a:ext>
            </a:extLst>
          </p:cNvPr>
          <p:cNvSpPr>
            <a:spLocks noGrp="1"/>
          </p:cNvSpPr>
          <p:nvPr>
            <p:ph type="title" idx="4294967295"/>
          </p:nvPr>
        </p:nvSpPr>
        <p:spPr/>
        <p:txBody>
          <a:bodyPr/>
          <a:lstStyle/>
          <a:p>
            <a:r>
              <a:rPr lang="en-US" altLang="en-US" sz="2800"/>
              <a:t>Computing Environments - Mobile</a:t>
            </a:r>
          </a:p>
        </p:txBody>
      </p:sp>
      <p:sp>
        <p:nvSpPr>
          <p:cNvPr id="100355" name="Content Placeholder 2">
            <a:extLst>
              <a:ext uri="{FF2B5EF4-FFF2-40B4-BE49-F238E27FC236}">
                <a16:creationId xmlns:a16="http://schemas.microsoft.com/office/drawing/2014/main" id="{DEEF4458-6284-4B07-BDBE-19AC01A17827}"/>
              </a:ext>
            </a:extLst>
          </p:cNvPr>
          <p:cNvSpPr>
            <a:spLocks noGrp="1"/>
          </p:cNvSpPr>
          <p:nvPr>
            <p:ph idx="4294967295"/>
          </p:nvPr>
        </p:nvSpPr>
        <p:spPr/>
        <p:txBody>
          <a:bodyPr/>
          <a:lstStyle/>
          <a:p>
            <a:r>
              <a:rPr lang="en-US" altLang="en-US"/>
              <a:t>Handheld smartphones, tablets, etc</a:t>
            </a:r>
          </a:p>
          <a:p>
            <a:r>
              <a:rPr lang="en-US" altLang="en-US"/>
              <a:t>What is the functional difference between them and a “traditional” laptop?</a:t>
            </a:r>
          </a:p>
          <a:p>
            <a:r>
              <a:rPr lang="en-US" altLang="en-US"/>
              <a:t>Extra feature – more OS features (GPS, gyroscope)</a:t>
            </a:r>
          </a:p>
          <a:p>
            <a:r>
              <a:rPr lang="en-US" altLang="en-US"/>
              <a:t>Allows new types of apps like </a:t>
            </a:r>
            <a:r>
              <a:rPr lang="en-US" altLang="en-US" b="1" i="1"/>
              <a:t>augmented reality</a:t>
            </a:r>
          </a:p>
          <a:p>
            <a:r>
              <a:rPr lang="en-US" altLang="en-US"/>
              <a:t>Use IEEE 802.11 wireless, or cellular data networks for connectivity</a:t>
            </a:r>
          </a:p>
          <a:p>
            <a:r>
              <a:rPr lang="en-US" altLang="en-US"/>
              <a:t>Leaders are </a:t>
            </a:r>
            <a:r>
              <a:rPr lang="en-US" altLang="en-US" b="1">
                <a:solidFill>
                  <a:srgbClr val="3366FF"/>
                </a:solidFill>
              </a:rPr>
              <a:t>Apple iOS </a:t>
            </a:r>
            <a:r>
              <a:rPr lang="en-US" altLang="en-US"/>
              <a:t>and </a:t>
            </a:r>
            <a:r>
              <a:rPr lang="en-US" altLang="en-US" b="1">
                <a:solidFill>
                  <a:srgbClr val="3366FF"/>
                </a:solidFill>
              </a:rPr>
              <a:t>Google Android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692A9984-0835-43A8-8D34-4DDE22A3D20F}"/>
              </a:ext>
            </a:extLst>
          </p:cNvPr>
          <p:cNvSpPr>
            <a:spLocks noGrp="1"/>
          </p:cNvSpPr>
          <p:nvPr>
            <p:ph type="title" idx="4294967295"/>
          </p:nvPr>
        </p:nvSpPr>
        <p:spPr/>
        <p:txBody>
          <a:bodyPr/>
          <a:lstStyle/>
          <a:p>
            <a:r>
              <a:rPr lang="en-US" altLang="en-US" sz="2800"/>
              <a:t>Computing Environments – Distributed</a:t>
            </a:r>
          </a:p>
        </p:txBody>
      </p:sp>
      <p:sp>
        <p:nvSpPr>
          <p:cNvPr id="102403" name="Content Placeholder 2">
            <a:extLst>
              <a:ext uri="{FF2B5EF4-FFF2-40B4-BE49-F238E27FC236}">
                <a16:creationId xmlns:a16="http://schemas.microsoft.com/office/drawing/2014/main" id="{CA9C40DF-52FC-43D6-88C4-777FCA0955B0}"/>
              </a:ext>
            </a:extLst>
          </p:cNvPr>
          <p:cNvSpPr>
            <a:spLocks noGrp="1"/>
          </p:cNvSpPr>
          <p:nvPr>
            <p:ph idx="4294967295"/>
          </p:nvPr>
        </p:nvSpPr>
        <p:spPr/>
        <p:txBody>
          <a:bodyPr/>
          <a:lstStyle/>
          <a:p>
            <a:r>
              <a:rPr lang="en-US" altLang="en-US"/>
              <a:t>Distributed</a:t>
            </a:r>
          </a:p>
          <a:p>
            <a:pPr lvl="1"/>
            <a:r>
              <a:rPr lang="en-US" altLang="en-US"/>
              <a:t>Collection of separate, possibly heterogeneous, systems networked together</a:t>
            </a:r>
          </a:p>
          <a:p>
            <a:pPr lvl="2"/>
            <a:r>
              <a:rPr lang="en-US" altLang="en-US" b="1">
                <a:solidFill>
                  <a:srgbClr val="3366FF"/>
                </a:solidFill>
              </a:rPr>
              <a:t>Network</a:t>
            </a:r>
            <a:r>
              <a:rPr lang="en-US" altLang="en-US"/>
              <a:t> is a communications path, </a:t>
            </a:r>
            <a:r>
              <a:rPr lang="en-US" altLang="en-US" b="1">
                <a:solidFill>
                  <a:srgbClr val="3366FF"/>
                </a:solidFill>
              </a:rPr>
              <a:t>TCP/IP </a:t>
            </a:r>
            <a:r>
              <a:rPr lang="en-US" altLang="en-US"/>
              <a:t>most common</a:t>
            </a:r>
          </a:p>
          <a:p>
            <a:pPr lvl="3"/>
            <a:r>
              <a:rPr lang="en-US" altLang="en-US" b="1">
                <a:solidFill>
                  <a:srgbClr val="3366FF"/>
                </a:solidFill>
              </a:rPr>
              <a:t>Local Area Network </a:t>
            </a:r>
            <a:r>
              <a:rPr lang="en-US" altLang="en-US"/>
              <a:t>(</a:t>
            </a:r>
            <a:r>
              <a:rPr lang="en-US" altLang="en-US" b="1">
                <a:solidFill>
                  <a:srgbClr val="3366FF"/>
                </a:solidFill>
              </a:rPr>
              <a:t>LAN</a:t>
            </a:r>
            <a:r>
              <a:rPr lang="en-US" altLang="en-US"/>
              <a:t>)</a:t>
            </a:r>
          </a:p>
          <a:p>
            <a:pPr lvl="3"/>
            <a:r>
              <a:rPr lang="en-US" altLang="en-US" b="1">
                <a:solidFill>
                  <a:srgbClr val="3366FF"/>
                </a:solidFill>
              </a:rPr>
              <a:t>Wide Area Network </a:t>
            </a:r>
            <a:r>
              <a:rPr lang="en-US" altLang="en-US"/>
              <a:t>(</a:t>
            </a:r>
            <a:r>
              <a:rPr lang="en-US" altLang="en-US" b="1">
                <a:solidFill>
                  <a:srgbClr val="3366FF"/>
                </a:solidFill>
              </a:rPr>
              <a:t>WAN</a:t>
            </a:r>
            <a:r>
              <a:rPr lang="en-US" altLang="en-US"/>
              <a:t>)</a:t>
            </a:r>
          </a:p>
          <a:p>
            <a:pPr lvl="3"/>
            <a:r>
              <a:rPr lang="en-US" altLang="en-US" b="1">
                <a:solidFill>
                  <a:srgbClr val="3366FF"/>
                </a:solidFill>
              </a:rPr>
              <a:t>Metropolitan Area Network </a:t>
            </a:r>
            <a:r>
              <a:rPr lang="en-US" altLang="en-US"/>
              <a:t>(</a:t>
            </a:r>
            <a:r>
              <a:rPr lang="en-US" altLang="en-US" b="1">
                <a:solidFill>
                  <a:srgbClr val="3366FF"/>
                </a:solidFill>
              </a:rPr>
              <a:t>MAN</a:t>
            </a:r>
            <a:r>
              <a:rPr lang="en-US" altLang="en-US"/>
              <a:t>)</a:t>
            </a:r>
            <a:endParaRPr lang="en-US" altLang="en-US" b="1">
              <a:solidFill>
                <a:srgbClr val="3366FF"/>
              </a:solidFill>
            </a:endParaRPr>
          </a:p>
          <a:p>
            <a:pPr lvl="3"/>
            <a:r>
              <a:rPr lang="en-US" altLang="en-US" b="1">
                <a:solidFill>
                  <a:srgbClr val="3366FF"/>
                </a:solidFill>
              </a:rPr>
              <a:t>Personal Area Network </a:t>
            </a:r>
            <a:r>
              <a:rPr lang="en-US" altLang="en-US"/>
              <a:t>(</a:t>
            </a:r>
            <a:r>
              <a:rPr lang="en-US" altLang="en-US" b="1">
                <a:solidFill>
                  <a:srgbClr val="3366FF"/>
                </a:solidFill>
              </a:rPr>
              <a:t>PAN</a:t>
            </a:r>
            <a:r>
              <a:rPr lang="en-US" altLang="en-US"/>
              <a:t>)</a:t>
            </a:r>
          </a:p>
          <a:p>
            <a:pPr lvl="1"/>
            <a:r>
              <a:rPr lang="en-US" altLang="en-US" b="1">
                <a:solidFill>
                  <a:srgbClr val="3366FF"/>
                </a:solidFill>
              </a:rPr>
              <a:t>Network Operating System </a:t>
            </a:r>
            <a:r>
              <a:rPr lang="en-US" altLang="en-US"/>
              <a:t>provides features between systems across network</a:t>
            </a:r>
          </a:p>
          <a:p>
            <a:pPr lvl="2"/>
            <a:r>
              <a:rPr lang="en-US" altLang="en-US"/>
              <a:t>Communication scheme allows systems to exchange messages</a:t>
            </a:r>
          </a:p>
          <a:p>
            <a:pPr lvl="2"/>
            <a:r>
              <a:rPr lang="en-US" altLang="en-US"/>
              <a:t>Illusion of a single system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1BBCBE3B-23DB-453C-AA43-1D20FBB7F36F}"/>
              </a:ext>
            </a:extLst>
          </p:cNvPr>
          <p:cNvSpPr>
            <a:spLocks noGrp="1" noChangeArrowheads="1"/>
          </p:cNvSpPr>
          <p:nvPr>
            <p:ph type="title" idx="4294967295"/>
          </p:nvPr>
        </p:nvSpPr>
        <p:spPr>
          <a:xfrm>
            <a:off x="1071563" y="277813"/>
            <a:ext cx="7615237" cy="576262"/>
          </a:xfrm>
        </p:spPr>
        <p:txBody>
          <a:bodyPr/>
          <a:lstStyle/>
          <a:p>
            <a:pPr eaLnBrk="1" hangingPunct="1"/>
            <a:r>
              <a:rPr lang="en-US" altLang="en-US" sz="2800"/>
              <a:t>Computing Environments – Client-Server</a:t>
            </a:r>
          </a:p>
        </p:txBody>
      </p:sp>
      <p:sp>
        <p:nvSpPr>
          <p:cNvPr id="104451" name="Rectangle 4">
            <a:extLst>
              <a:ext uri="{FF2B5EF4-FFF2-40B4-BE49-F238E27FC236}">
                <a16:creationId xmlns:a16="http://schemas.microsoft.com/office/drawing/2014/main" id="{55333045-B88E-4A6A-A96B-C8BEEC12824C}"/>
              </a:ext>
            </a:extLst>
          </p:cNvPr>
          <p:cNvSpPr>
            <a:spLocks noChangeArrowheads="1"/>
          </p:cNvSpPr>
          <p:nvPr/>
        </p:nvSpPr>
        <p:spPr bwMode="auto">
          <a:xfrm>
            <a:off x="827088" y="1277938"/>
            <a:ext cx="7351712"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Verdana" panose="020B0604030504040204" pitchFamily="34" charset="0"/>
                <a:ea typeface="MS PGothic" panose="020B0600070205080204" pitchFamily="34" charset="-128"/>
              </a:defRPr>
            </a:lvl1pPr>
            <a:lvl2pPr marL="742950" indent="-285750">
              <a:defRPr sz="2400">
                <a:solidFill>
                  <a:schemeClr val="tx1"/>
                </a:solidFill>
                <a:latin typeface="Verdana" panose="020B0604030504040204" pitchFamily="34" charset="0"/>
                <a:ea typeface="MS PGothic" panose="020B0600070205080204" pitchFamily="34" charset="-128"/>
              </a:defRPr>
            </a:lvl2pPr>
            <a:lvl3pPr marL="1085850" indent="-228600">
              <a:defRPr sz="2400">
                <a:solidFill>
                  <a:schemeClr val="tx1"/>
                </a:solidFill>
                <a:latin typeface="Verdana" panose="020B0604030504040204" pitchFamily="34" charset="0"/>
                <a:ea typeface="MS PGothic" panose="020B0600070205080204" pitchFamily="34" charset="-128"/>
              </a:defRPr>
            </a:lvl3pPr>
            <a:lvl4pPr>
              <a:defRPr sz="2400">
                <a:solidFill>
                  <a:schemeClr val="tx1"/>
                </a:solidFill>
                <a:latin typeface="Verdana" panose="020B0604030504040204" pitchFamily="34" charset="0"/>
                <a:ea typeface="MS PGothic" panose="020B0600070205080204" pitchFamily="34" charset="-128"/>
              </a:defRPr>
            </a:lvl4pPr>
            <a:lvl5pPr>
              <a:defRPr sz="2400">
                <a:solidFill>
                  <a:schemeClr val="tx1"/>
                </a:solidFill>
                <a:latin typeface="Verdana" panose="020B060403050404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nSpc>
                <a:spcPct val="90000"/>
              </a:lnSpc>
              <a:spcBef>
                <a:spcPct val="35000"/>
              </a:spcBef>
              <a:buClr>
                <a:srgbClr val="993300"/>
              </a:buClr>
              <a:buSzPct val="90000"/>
              <a:buFont typeface="Monotype Sorts" charset="2"/>
              <a:buChar char="n"/>
            </a:pPr>
            <a:r>
              <a:rPr kumimoji="1" lang="en-US" altLang="en-US" sz="1800">
                <a:latin typeface="Helvetica" panose="020B0604020202020204" pitchFamily="34" charset="0"/>
              </a:rPr>
              <a:t>Client-Server Computing</a:t>
            </a:r>
          </a:p>
          <a:p>
            <a:pPr lvl="1">
              <a:lnSpc>
                <a:spcPct val="90000"/>
              </a:lnSpc>
              <a:spcBef>
                <a:spcPct val="35000"/>
              </a:spcBef>
              <a:buClr>
                <a:srgbClr val="CC6600"/>
              </a:buClr>
              <a:buSzPct val="80000"/>
              <a:buFont typeface="Monotype Sorts" charset="2"/>
              <a:buChar char="l"/>
            </a:pPr>
            <a:r>
              <a:rPr kumimoji="1" lang="en-US" altLang="en-US" sz="1800">
                <a:latin typeface="Helvetica" panose="020B0604020202020204" pitchFamily="34" charset="0"/>
              </a:rPr>
              <a:t>Dumb terminals supplanted by smart PCs</a:t>
            </a:r>
          </a:p>
          <a:p>
            <a:pPr lvl="1">
              <a:lnSpc>
                <a:spcPct val="90000"/>
              </a:lnSpc>
              <a:spcBef>
                <a:spcPct val="35000"/>
              </a:spcBef>
              <a:buClr>
                <a:srgbClr val="CC6600"/>
              </a:buClr>
              <a:buSzPct val="80000"/>
              <a:buFont typeface="Monotype Sorts" charset="2"/>
              <a:buChar char="l"/>
            </a:pPr>
            <a:r>
              <a:rPr kumimoji="1" lang="en-US" altLang="en-US" sz="1800">
                <a:latin typeface="Helvetica" panose="020B0604020202020204" pitchFamily="34" charset="0"/>
              </a:rPr>
              <a:t>Many systems now </a:t>
            </a:r>
            <a:r>
              <a:rPr kumimoji="1" lang="en-US" altLang="en-US" sz="1800" b="1">
                <a:solidFill>
                  <a:srgbClr val="3366FF"/>
                </a:solidFill>
                <a:latin typeface="Helvetica" panose="020B0604020202020204" pitchFamily="34" charset="0"/>
              </a:rPr>
              <a:t>servers</a:t>
            </a:r>
            <a:r>
              <a:rPr kumimoji="1" lang="en-US" altLang="en-US" sz="1800">
                <a:latin typeface="Helvetica" panose="020B0604020202020204" pitchFamily="34" charset="0"/>
              </a:rPr>
              <a:t>, responding to requests generated by </a:t>
            </a:r>
            <a:r>
              <a:rPr kumimoji="1" lang="en-US" altLang="en-US" sz="1800" b="1">
                <a:solidFill>
                  <a:srgbClr val="3366FF"/>
                </a:solidFill>
                <a:latin typeface="Helvetica" panose="020B0604020202020204" pitchFamily="34" charset="0"/>
              </a:rPr>
              <a:t>clients</a:t>
            </a:r>
          </a:p>
          <a:p>
            <a:pPr lvl="2">
              <a:lnSpc>
                <a:spcPct val="90000"/>
              </a:lnSpc>
              <a:spcBef>
                <a:spcPct val="35000"/>
              </a:spcBef>
              <a:buClr>
                <a:srgbClr val="009900"/>
              </a:buClr>
              <a:buSzPct val="75000"/>
              <a:buFont typeface="Webdings" panose="05030102010509060703" pitchFamily="18" charset="2"/>
              <a:buChar char="4"/>
            </a:pPr>
            <a:r>
              <a:rPr kumimoji="1" lang="en-US" altLang="en-US" sz="1800" b="1">
                <a:solidFill>
                  <a:srgbClr val="3366FF"/>
                </a:solidFill>
                <a:latin typeface="Helvetica" panose="020B0604020202020204" pitchFamily="34" charset="0"/>
              </a:rPr>
              <a:t>Compute-server system </a:t>
            </a:r>
            <a:r>
              <a:rPr kumimoji="1" lang="en-US" altLang="en-US" sz="1800">
                <a:latin typeface="Helvetica" panose="020B0604020202020204" pitchFamily="34" charset="0"/>
              </a:rPr>
              <a:t>provides an interface to client to request services (i.e., database)</a:t>
            </a:r>
          </a:p>
          <a:p>
            <a:pPr lvl="2">
              <a:lnSpc>
                <a:spcPct val="90000"/>
              </a:lnSpc>
              <a:spcBef>
                <a:spcPct val="35000"/>
              </a:spcBef>
              <a:buClr>
                <a:srgbClr val="009900"/>
              </a:buClr>
              <a:buSzPct val="75000"/>
              <a:buFont typeface="Webdings" panose="05030102010509060703" pitchFamily="18" charset="2"/>
              <a:buChar char="4"/>
            </a:pPr>
            <a:r>
              <a:rPr kumimoji="1" lang="en-US" altLang="en-US" sz="1800" b="1">
                <a:solidFill>
                  <a:srgbClr val="3366FF"/>
                </a:solidFill>
                <a:latin typeface="Helvetica" panose="020B0604020202020204" pitchFamily="34" charset="0"/>
              </a:rPr>
              <a:t>File-server system </a:t>
            </a:r>
            <a:r>
              <a:rPr kumimoji="1" lang="en-US" altLang="en-US" sz="1800">
                <a:latin typeface="Helvetica" panose="020B0604020202020204" pitchFamily="34" charset="0"/>
              </a:rPr>
              <a:t>provides interface for clients to store and retrieve files</a:t>
            </a:r>
          </a:p>
        </p:txBody>
      </p:sp>
      <p:pic>
        <p:nvPicPr>
          <p:cNvPr id="104452" name="Picture 1" descr="1_18.pdf">
            <a:extLst>
              <a:ext uri="{FF2B5EF4-FFF2-40B4-BE49-F238E27FC236}">
                <a16:creationId xmlns:a16="http://schemas.microsoft.com/office/drawing/2014/main" id="{BBA35308-A303-4A93-A488-184BB9C3FA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3805238"/>
            <a:ext cx="4610100"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F0FF5354-E2BC-4FFE-925F-828DE8B01B36}"/>
              </a:ext>
            </a:extLst>
          </p:cNvPr>
          <p:cNvSpPr>
            <a:spLocks noGrp="1" noChangeArrowheads="1"/>
          </p:cNvSpPr>
          <p:nvPr>
            <p:ph type="title" idx="4294967295"/>
          </p:nvPr>
        </p:nvSpPr>
        <p:spPr>
          <a:xfrm>
            <a:off x="1041400" y="277813"/>
            <a:ext cx="7645400" cy="576262"/>
          </a:xfrm>
        </p:spPr>
        <p:txBody>
          <a:bodyPr/>
          <a:lstStyle/>
          <a:p>
            <a:pPr eaLnBrk="1" hangingPunct="1"/>
            <a:r>
              <a:rPr lang="en-US" altLang="en-US" sz="2800"/>
              <a:t>Computing Environments - Peer-to-Peer</a:t>
            </a:r>
          </a:p>
        </p:txBody>
      </p:sp>
      <p:sp>
        <p:nvSpPr>
          <p:cNvPr id="106499" name="Rectangle 3">
            <a:extLst>
              <a:ext uri="{FF2B5EF4-FFF2-40B4-BE49-F238E27FC236}">
                <a16:creationId xmlns:a16="http://schemas.microsoft.com/office/drawing/2014/main" id="{A7F455EE-898A-4A7F-9FFA-1E7FA972F261}"/>
              </a:ext>
            </a:extLst>
          </p:cNvPr>
          <p:cNvSpPr>
            <a:spLocks noGrp="1" noChangeArrowheads="1"/>
          </p:cNvSpPr>
          <p:nvPr>
            <p:ph type="body" idx="4294967295"/>
          </p:nvPr>
        </p:nvSpPr>
        <p:spPr>
          <a:xfrm>
            <a:off x="806450" y="1233488"/>
            <a:ext cx="5308600" cy="4530725"/>
          </a:xfrm>
        </p:spPr>
        <p:txBody>
          <a:bodyPr/>
          <a:lstStyle/>
          <a:p>
            <a:r>
              <a:rPr lang="en-US" altLang="en-US"/>
              <a:t>Another model of distributed system</a:t>
            </a:r>
          </a:p>
          <a:p>
            <a:endParaRPr lang="en-US" altLang="en-US"/>
          </a:p>
          <a:p>
            <a:r>
              <a:rPr lang="en-US" altLang="en-US"/>
              <a:t>P2P does not distinguish clients and servers</a:t>
            </a:r>
          </a:p>
          <a:p>
            <a:pPr lvl="1"/>
            <a:r>
              <a:rPr lang="en-US" altLang="en-US"/>
              <a:t>Instead all nodes are considered peers</a:t>
            </a:r>
          </a:p>
          <a:p>
            <a:pPr lvl="1"/>
            <a:r>
              <a:rPr lang="en-US" altLang="en-US"/>
              <a:t>May each act as client, server or both</a:t>
            </a:r>
          </a:p>
          <a:p>
            <a:pPr lvl="1"/>
            <a:r>
              <a:rPr lang="en-US" altLang="en-US"/>
              <a:t>Node must join P2P network</a:t>
            </a:r>
          </a:p>
          <a:p>
            <a:pPr lvl="2"/>
            <a:r>
              <a:rPr lang="en-US" altLang="en-US"/>
              <a:t>Registers its service with central lookup service on network, or</a:t>
            </a:r>
          </a:p>
          <a:p>
            <a:pPr lvl="2"/>
            <a:r>
              <a:rPr lang="en-US" altLang="en-US"/>
              <a:t>Broadcast request for service and respond to requests for service via </a:t>
            </a:r>
            <a:r>
              <a:rPr lang="en-US" altLang="en-US" b="1" i="1"/>
              <a:t>discovery protocol</a:t>
            </a:r>
          </a:p>
          <a:p>
            <a:pPr lvl="1"/>
            <a:r>
              <a:rPr lang="en-US" altLang="en-US"/>
              <a:t>Examples include</a:t>
            </a:r>
            <a:r>
              <a:rPr lang="en-US" altLang="en-US" i="1"/>
              <a:t> </a:t>
            </a:r>
            <a:r>
              <a:rPr lang="en-US" altLang="en-US"/>
              <a:t>Napster</a:t>
            </a:r>
            <a:r>
              <a:rPr lang="en-US" altLang="en-US" i="1"/>
              <a:t> </a:t>
            </a:r>
            <a:r>
              <a:rPr lang="en-US" altLang="en-US"/>
              <a:t>and</a:t>
            </a:r>
            <a:r>
              <a:rPr lang="en-US" altLang="en-US" i="1"/>
              <a:t> </a:t>
            </a:r>
            <a:r>
              <a:rPr lang="en-US" altLang="en-US"/>
              <a:t>Gnutella</a:t>
            </a:r>
            <a:r>
              <a:rPr lang="en-US" altLang="en-US" i="1"/>
              <a:t>, </a:t>
            </a:r>
            <a:r>
              <a:rPr lang="en-US" altLang="en-US" b="1">
                <a:solidFill>
                  <a:srgbClr val="3366FF"/>
                </a:solidFill>
              </a:rPr>
              <a:t>Voice over IP </a:t>
            </a:r>
            <a:r>
              <a:rPr lang="en-US" altLang="en-US" i="1"/>
              <a:t>(</a:t>
            </a:r>
            <a:r>
              <a:rPr lang="en-US" altLang="en-US" b="1">
                <a:solidFill>
                  <a:srgbClr val="3366FF"/>
                </a:solidFill>
              </a:rPr>
              <a:t>VoIP</a:t>
            </a:r>
            <a:r>
              <a:rPr lang="en-US" altLang="en-US" i="1"/>
              <a:t>) </a:t>
            </a:r>
            <a:r>
              <a:rPr lang="en-US" altLang="en-US"/>
              <a:t>such as Skype </a:t>
            </a:r>
          </a:p>
        </p:txBody>
      </p:sp>
      <p:pic>
        <p:nvPicPr>
          <p:cNvPr id="106500" name="Picture 1" descr="1_19.pdf">
            <a:extLst>
              <a:ext uri="{FF2B5EF4-FFF2-40B4-BE49-F238E27FC236}">
                <a16:creationId xmlns:a16="http://schemas.microsoft.com/office/drawing/2014/main" id="{492AE187-80E2-4417-B671-8319766580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9488" y="1401763"/>
            <a:ext cx="2668587"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A3E42B4-18A2-4F2D-AF28-FCD0317E863F}"/>
              </a:ext>
            </a:extLst>
          </p:cNvPr>
          <p:cNvSpPr>
            <a:spLocks noGrp="1" noChangeArrowheads="1"/>
          </p:cNvSpPr>
          <p:nvPr>
            <p:ph type="title" idx="4294967295"/>
          </p:nvPr>
        </p:nvSpPr>
        <p:spPr>
          <a:xfrm>
            <a:off x="1041400" y="277813"/>
            <a:ext cx="7645400" cy="576262"/>
          </a:xfrm>
        </p:spPr>
        <p:txBody>
          <a:bodyPr/>
          <a:lstStyle/>
          <a:p>
            <a:pPr eaLnBrk="1" hangingPunct="1"/>
            <a:r>
              <a:rPr lang="en-US" altLang="en-US"/>
              <a:t>Computer System Structure</a:t>
            </a:r>
          </a:p>
        </p:txBody>
      </p:sp>
      <p:sp>
        <p:nvSpPr>
          <p:cNvPr id="23555" name="Rectangle 3">
            <a:extLst>
              <a:ext uri="{FF2B5EF4-FFF2-40B4-BE49-F238E27FC236}">
                <a16:creationId xmlns:a16="http://schemas.microsoft.com/office/drawing/2014/main" id="{7874D94D-B580-4EED-82C8-18B68975B829}"/>
              </a:ext>
            </a:extLst>
          </p:cNvPr>
          <p:cNvSpPr>
            <a:spLocks noGrp="1" noChangeArrowheads="1"/>
          </p:cNvSpPr>
          <p:nvPr>
            <p:ph type="body" idx="4294967295"/>
          </p:nvPr>
        </p:nvSpPr>
        <p:spPr>
          <a:xfrm>
            <a:off x="827088" y="1482725"/>
            <a:ext cx="7351712" cy="4483100"/>
          </a:xfrm>
        </p:spPr>
        <p:txBody>
          <a:bodyPr/>
          <a:lstStyle/>
          <a:p>
            <a:r>
              <a:rPr lang="en-US" altLang="en-US"/>
              <a:t>Computer system can be divided into four components:</a:t>
            </a:r>
          </a:p>
          <a:p>
            <a:pPr lvl="1"/>
            <a:r>
              <a:rPr lang="en-US" altLang="en-US"/>
              <a:t>Hardware – provides basic computing resources</a:t>
            </a:r>
          </a:p>
          <a:p>
            <a:pPr lvl="2"/>
            <a:r>
              <a:rPr lang="en-US" altLang="en-US"/>
              <a:t>CPU, memory, I/O devices</a:t>
            </a:r>
          </a:p>
          <a:p>
            <a:pPr lvl="1"/>
            <a:r>
              <a:rPr lang="en-US" altLang="en-US"/>
              <a:t>Operating system</a:t>
            </a:r>
          </a:p>
          <a:p>
            <a:pPr lvl="2"/>
            <a:r>
              <a:rPr lang="en-US" altLang="en-US"/>
              <a:t>Controls and coordinates use of hardware among various applications and users</a:t>
            </a:r>
          </a:p>
          <a:p>
            <a:pPr lvl="1"/>
            <a:r>
              <a:rPr lang="en-US" altLang="en-US"/>
              <a:t>Application programs – define the ways in which the system resources are used to solve the computing problems of the users</a:t>
            </a:r>
          </a:p>
          <a:p>
            <a:pPr lvl="2"/>
            <a:r>
              <a:rPr lang="en-US" altLang="en-US"/>
              <a:t>Word processors, compilers, web browsers, database systems, video games</a:t>
            </a:r>
          </a:p>
          <a:p>
            <a:pPr lvl="1"/>
            <a:r>
              <a:rPr lang="en-US" altLang="en-US"/>
              <a:t>Users</a:t>
            </a:r>
          </a:p>
          <a:p>
            <a:pPr lvl="2"/>
            <a:r>
              <a:rPr lang="en-US" altLang="en-US"/>
              <a:t>People, machines, other computers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7D68D056-8A32-4D32-8AFE-23B580609570}"/>
              </a:ext>
            </a:extLst>
          </p:cNvPr>
          <p:cNvSpPr>
            <a:spLocks noGrp="1" noChangeArrowheads="1"/>
          </p:cNvSpPr>
          <p:nvPr>
            <p:ph type="title" idx="4294967295"/>
          </p:nvPr>
        </p:nvSpPr>
        <p:spPr>
          <a:xfrm>
            <a:off x="1041400" y="277813"/>
            <a:ext cx="7645400" cy="576262"/>
          </a:xfrm>
        </p:spPr>
        <p:txBody>
          <a:bodyPr/>
          <a:lstStyle/>
          <a:p>
            <a:pPr eaLnBrk="1" hangingPunct="1"/>
            <a:r>
              <a:rPr lang="en-US" altLang="en-US" sz="2800"/>
              <a:t>Computing Environments - Virtualization</a:t>
            </a:r>
          </a:p>
        </p:txBody>
      </p:sp>
      <p:sp>
        <p:nvSpPr>
          <p:cNvPr id="108547" name="Rectangle 3">
            <a:extLst>
              <a:ext uri="{FF2B5EF4-FFF2-40B4-BE49-F238E27FC236}">
                <a16:creationId xmlns:a16="http://schemas.microsoft.com/office/drawing/2014/main" id="{77ECE2CE-8231-49AA-BB0F-BD0C41083969}"/>
              </a:ext>
            </a:extLst>
          </p:cNvPr>
          <p:cNvSpPr>
            <a:spLocks noGrp="1" noChangeArrowheads="1"/>
          </p:cNvSpPr>
          <p:nvPr>
            <p:ph type="body" idx="4294967295"/>
          </p:nvPr>
        </p:nvSpPr>
        <p:spPr>
          <a:xfrm>
            <a:off x="806450" y="1233488"/>
            <a:ext cx="7666038" cy="4530725"/>
          </a:xfrm>
        </p:spPr>
        <p:txBody>
          <a:bodyPr/>
          <a:lstStyle/>
          <a:p>
            <a:r>
              <a:rPr lang="en-US" altLang="en-US"/>
              <a:t>Allows operating systems to run applications within other OSes</a:t>
            </a:r>
          </a:p>
          <a:p>
            <a:pPr lvl="1"/>
            <a:r>
              <a:rPr lang="en-US" altLang="en-US"/>
              <a:t>Vast and growing industry</a:t>
            </a:r>
          </a:p>
          <a:p>
            <a:endParaRPr lang="en-US" altLang="en-US" sz="800"/>
          </a:p>
          <a:p>
            <a:r>
              <a:rPr lang="en-US" altLang="en-US" b="1">
                <a:solidFill>
                  <a:srgbClr val="3366FF"/>
                </a:solidFill>
              </a:rPr>
              <a:t>Emulation</a:t>
            </a:r>
            <a:r>
              <a:rPr lang="en-US" altLang="en-US"/>
              <a:t> used when source CPU type different from target type (i.e. PowerPC to Intel x86)</a:t>
            </a:r>
          </a:p>
          <a:p>
            <a:pPr lvl="1"/>
            <a:r>
              <a:rPr lang="en-US" altLang="en-US"/>
              <a:t>Generally slowest method</a:t>
            </a:r>
          </a:p>
          <a:p>
            <a:pPr lvl="1"/>
            <a:r>
              <a:rPr lang="en-US" altLang="en-US"/>
              <a:t>When computer language not compiled to native code – </a:t>
            </a:r>
            <a:r>
              <a:rPr lang="en-US" altLang="en-US" b="1">
                <a:solidFill>
                  <a:srgbClr val="3366FF"/>
                </a:solidFill>
              </a:rPr>
              <a:t>Interpretation</a:t>
            </a:r>
          </a:p>
          <a:p>
            <a:r>
              <a:rPr lang="en-US" altLang="en-US" b="1">
                <a:solidFill>
                  <a:srgbClr val="3366FF"/>
                </a:solidFill>
              </a:rPr>
              <a:t>Virtualization</a:t>
            </a:r>
            <a:r>
              <a:rPr lang="en-US" altLang="en-US"/>
              <a:t> – OS natively compiled for CPU, running </a:t>
            </a:r>
            <a:r>
              <a:rPr lang="en-US" altLang="en-US" b="1">
                <a:solidFill>
                  <a:srgbClr val="3366FF"/>
                </a:solidFill>
              </a:rPr>
              <a:t>guest</a:t>
            </a:r>
            <a:r>
              <a:rPr lang="en-US" altLang="en-US"/>
              <a:t> OSes  also natively compiled </a:t>
            </a:r>
          </a:p>
          <a:p>
            <a:pPr lvl="1"/>
            <a:r>
              <a:rPr lang="en-US" altLang="en-US"/>
              <a:t>Consider VMware running WinXP guests, each running applications, all on native WinXP </a:t>
            </a:r>
            <a:r>
              <a:rPr lang="en-US" altLang="en-US" b="1">
                <a:solidFill>
                  <a:srgbClr val="3366FF"/>
                </a:solidFill>
              </a:rPr>
              <a:t>host</a:t>
            </a:r>
            <a:r>
              <a:rPr lang="en-US" altLang="en-US"/>
              <a:t> OS</a:t>
            </a:r>
          </a:p>
          <a:p>
            <a:pPr lvl="1"/>
            <a:r>
              <a:rPr lang="en-US" altLang="en-US" b="1">
                <a:solidFill>
                  <a:srgbClr val="3366FF"/>
                </a:solidFill>
              </a:rPr>
              <a:t>VMM</a:t>
            </a:r>
            <a:r>
              <a:rPr lang="en-US" altLang="en-US"/>
              <a:t> provides virtualization services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0D32C743-9E91-4628-8303-7C0F9922ED8C}"/>
              </a:ext>
            </a:extLst>
          </p:cNvPr>
          <p:cNvSpPr>
            <a:spLocks noGrp="1" noChangeArrowheads="1"/>
          </p:cNvSpPr>
          <p:nvPr>
            <p:ph type="title" idx="4294967295"/>
          </p:nvPr>
        </p:nvSpPr>
        <p:spPr>
          <a:xfrm>
            <a:off x="1041400" y="277813"/>
            <a:ext cx="7645400" cy="576262"/>
          </a:xfrm>
        </p:spPr>
        <p:txBody>
          <a:bodyPr/>
          <a:lstStyle/>
          <a:p>
            <a:pPr eaLnBrk="1" hangingPunct="1"/>
            <a:r>
              <a:rPr lang="en-US" altLang="en-US" sz="2800"/>
              <a:t>Computing Environments - Virtualization</a:t>
            </a:r>
          </a:p>
        </p:txBody>
      </p:sp>
      <p:sp>
        <p:nvSpPr>
          <p:cNvPr id="110595" name="Rectangle 3">
            <a:extLst>
              <a:ext uri="{FF2B5EF4-FFF2-40B4-BE49-F238E27FC236}">
                <a16:creationId xmlns:a16="http://schemas.microsoft.com/office/drawing/2014/main" id="{DEA6C332-2856-419A-8123-129AD260DC01}"/>
              </a:ext>
            </a:extLst>
          </p:cNvPr>
          <p:cNvSpPr>
            <a:spLocks noGrp="1" noChangeArrowheads="1"/>
          </p:cNvSpPr>
          <p:nvPr>
            <p:ph type="body" idx="4294967295"/>
          </p:nvPr>
        </p:nvSpPr>
        <p:spPr>
          <a:xfrm>
            <a:off x="806450" y="1233488"/>
            <a:ext cx="7666038" cy="4530725"/>
          </a:xfrm>
        </p:spPr>
        <p:txBody>
          <a:bodyPr/>
          <a:lstStyle/>
          <a:p>
            <a:r>
              <a:rPr lang="en-US" altLang="en-US"/>
              <a:t>Use cases involve laptops and desktops running multiple OSes for exploration or compatibility</a:t>
            </a:r>
          </a:p>
          <a:p>
            <a:pPr lvl="1"/>
            <a:r>
              <a:rPr lang="en-US" altLang="en-US"/>
              <a:t>Apple laptop running Mac OS X host, Windows as a guest</a:t>
            </a:r>
          </a:p>
          <a:p>
            <a:pPr lvl="1"/>
            <a:r>
              <a:rPr lang="en-US" altLang="en-US"/>
              <a:t>Developing apps for multiple OSes without having multiple systems</a:t>
            </a:r>
          </a:p>
          <a:p>
            <a:pPr lvl="1"/>
            <a:r>
              <a:rPr lang="en-US" altLang="en-US"/>
              <a:t>QA testing applications without having multiple systems</a:t>
            </a:r>
          </a:p>
          <a:p>
            <a:pPr lvl="1"/>
            <a:r>
              <a:rPr lang="en-US" altLang="en-US"/>
              <a:t>Executing and managing compute environments within data centers</a:t>
            </a:r>
          </a:p>
          <a:p>
            <a:r>
              <a:rPr lang="en-US" altLang="en-US"/>
              <a:t>VMM can run natively, in which case they are also the host</a:t>
            </a:r>
          </a:p>
          <a:p>
            <a:pPr lvl="1"/>
            <a:r>
              <a:rPr lang="en-US" altLang="en-US"/>
              <a:t>There is no general purpose host then (VMware ESX and Citrix XenServer)</a:t>
            </a:r>
          </a:p>
          <a:p>
            <a:pPr lvl="2"/>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7C9BF6AC-2AA2-4C6F-9500-37BB635D0C38}"/>
              </a:ext>
            </a:extLst>
          </p:cNvPr>
          <p:cNvSpPr>
            <a:spLocks noGrp="1" noChangeArrowheads="1"/>
          </p:cNvSpPr>
          <p:nvPr>
            <p:ph type="title" idx="4294967295"/>
          </p:nvPr>
        </p:nvSpPr>
        <p:spPr>
          <a:xfrm>
            <a:off x="1041400" y="277813"/>
            <a:ext cx="7645400" cy="576262"/>
          </a:xfrm>
        </p:spPr>
        <p:txBody>
          <a:bodyPr/>
          <a:lstStyle/>
          <a:p>
            <a:pPr eaLnBrk="1" hangingPunct="1"/>
            <a:r>
              <a:rPr lang="en-US" altLang="en-US" sz="2800"/>
              <a:t>Computing Environments - Virtualization</a:t>
            </a:r>
          </a:p>
        </p:txBody>
      </p:sp>
      <p:pic>
        <p:nvPicPr>
          <p:cNvPr id="112643" name="Picture 1" descr="1_20.pdf">
            <a:extLst>
              <a:ext uri="{FF2B5EF4-FFF2-40B4-BE49-F238E27FC236}">
                <a16:creationId xmlns:a16="http://schemas.microsoft.com/office/drawing/2014/main" id="{510F2553-8A9C-4771-834F-18989826E8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1554163"/>
            <a:ext cx="6396037"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48BA992F-D881-487E-8528-089E7B676132}"/>
              </a:ext>
            </a:extLst>
          </p:cNvPr>
          <p:cNvSpPr>
            <a:spLocks noGrp="1" noChangeArrowheads="1"/>
          </p:cNvSpPr>
          <p:nvPr>
            <p:ph type="title" idx="4294967295"/>
          </p:nvPr>
        </p:nvSpPr>
        <p:spPr>
          <a:xfrm>
            <a:off x="1041400" y="277813"/>
            <a:ext cx="7645400" cy="576262"/>
          </a:xfrm>
        </p:spPr>
        <p:txBody>
          <a:bodyPr/>
          <a:lstStyle/>
          <a:p>
            <a:pPr eaLnBrk="1" hangingPunct="1"/>
            <a:r>
              <a:rPr lang="en-US" altLang="en-US" sz="2400"/>
              <a:t>Computing Environments – Cloud Computing</a:t>
            </a:r>
          </a:p>
        </p:txBody>
      </p:sp>
      <p:sp>
        <p:nvSpPr>
          <p:cNvPr id="114691" name="Rectangle 3">
            <a:extLst>
              <a:ext uri="{FF2B5EF4-FFF2-40B4-BE49-F238E27FC236}">
                <a16:creationId xmlns:a16="http://schemas.microsoft.com/office/drawing/2014/main" id="{3DBFE50F-E310-41D2-A5C9-4DC6EDD6580B}"/>
              </a:ext>
            </a:extLst>
          </p:cNvPr>
          <p:cNvSpPr>
            <a:spLocks noGrp="1" noChangeArrowheads="1"/>
          </p:cNvSpPr>
          <p:nvPr>
            <p:ph type="body" idx="4294967295"/>
          </p:nvPr>
        </p:nvSpPr>
        <p:spPr>
          <a:xfrm>
            <a:off x="806450" y="1233488"/>
            <a:ext cx="7666038" cy="4530725"/>
          </a:xfrm>
        </p:spPr>
        <p:txBody>
          <a:bodyPr/>
          <a:lstStyle/>
          <a:p>
            <a:r>
              <a:rPr lang="en-US" altLang="en-US"/>
              <a:t>Delivers computing, storage, even apps as a service across a network</a:t>
            </a:r>
          </a:p>
          <a:p>
            <a:r>
              <a:rPr lang="en-US" altLang="en-US"/>
              <a:t>Logical extension of virtualization as based on virtualization</a:t>
            </a:r>
          </a:p>
          <a:p>
            <a:pPr lvl="1"/>
            <a:r>
              <a:rPr lang="en-US" altLang="en-US"/>
              <a:t>Amazon </a:t>
            </a:r>
            <a:r>
              <a:rPr lang="en-US" altLang="en-US" b="1">
                <a:solidFill>
                  <a:srgbClr val="3366FF"/>
                </a:solidFill>
              </a:rPr>
              <a:t>EC2</a:t>
            </a:r>
            <a:r>
              <a:rPr lang="en-US" altLang="en-US"/>
              <a:t>  has thousands of servers, millions of VMs, PBs of storage available across the Internet, pay based on usage</a:t>
            </a:r>
            <a:endParaRPr lang="en-US" altLang="en-US" sz="800"/>
          </a:p>
          <a:p>
            <a:r>
              <a:rPr lang="en-US" altLang="en-US"/>
              <a:t>Many types</a:t>
            </a:r>
          </a:p>
          <a:p>
            <a:pPr lvl="1"/>
            <a:r>
              <a:rPr lang="en-US" altLang="en-US" b="1">
                <a:solidFill>
                  <a:srgbClr val="3366FF"/>
                </a:solidFill>
              </a:rPr>
              <a:t>Public cloud </a:t>
            </a:r>
            <a:r>
              <a:rPr lang="en-US" altLang="en-US"/>
              <a:t>– available via Internet to anyone willing to pay</a:t>
            </a:r>
          </a:p>
          <a:p>
            <a:pPr lvl="1"/>
            <a:r>
              <a:rPr lang="en-US" altLang="en-US" b="1">
                <a:solidFill>
                  <a:srgbClr val="3366FF"/>
                </a:solidFill>
              </a:rPr>
              <a:t>Private cloud </a:t>
            </a:r>
            <a:r>
              <a:rPr lang="en-US" altLang="en-US"/>
              <a:t>– run by a company for the company’s own use</a:t>
            </a:r>
          </a:p>
          <a:p>
            <a:pPr lvl="1"/>
            <a:r>
              <a:rPr lang="en-US" altLang="en-US" b="1">
                <a:solidFill>
                  <a:srgbClr val="3366FF"/>
                </a:solidFill>
              </a:rPr>
              <a:t>Hybrid cloud </a:t>
            </a:r>
            <a:r>
              <a:rPr lang="en-US" altLang="en-US"/>
              <a:t>– includes both public and private cloud components</a:t>
            </a:r>
          </a:p>
          <a:p>
            <a:pPr lvl="1"/>
            <a:r>
              <a:rPr lang="en-US" altLang="en-US"/>
              <a:t>Software as a Service (</a:t>
            </a:r>
            <a:r>
              <a:rPr lang="en-US" altLang="en-US" b="1">
                <a:solidFill>
                  <a:srgbClr val="3366FF"/>
                </a:solidFill>
              </a:rPr>
              <a:t>SaaS</a:t>
            </a:r>
            <a:r>
              <a:rPr lang="en-US" altLang="en-US"/>
              <a:t>) – one or more applications available via the Internet (i.e. word processor)</a:t>
            </a:r>
          </a:p>
          <a:p>
            <a:pPr lvl="1"/>
            <a:r>
              <a:rPr lang="en-US" altLang="en-US"/>
              <a:t>Platform as a Service (</a:t>
            </a:r>
            <a:r>
              <a:rPr lang="en-US" altLang="en-US" b="1">
                <a:solidFill>
                  <a:srgbClr val="3366FF"/>
                </a:solidFill>
              </a:rPr>
              <a:t>PaaS</a:t>
            </a:r>
            <a:r>
              <a:rPr lang="en-US" altLang="en-US"/>
              <a:t>) – software stack ready for application use via the Internet (i.e a database server)</a:t>
            </a:r>
          </a:p>
          <a:p>
            <a:pPr lvl="1"/>
            <a:r>
              <a:rPr lang="en-US" altLang="en-US"/>
              <a:t>Infrastructure as a Service (</a:t>
            </a:r>
            <a:r>
              <a:rPr lang="en-US" altLang="en-US" b="1">
                <a:solidFill>
                  <a:srgbClr val="3366FF"/>
                </a:solidFill>
              </a:rPr>
              <a:t>IaaS</a:t>
            </a:r>
            <a:r>
              <a:rPr lang="en-US" altLang="en-US"/>
              <a:t>) – servers or storage available over Internet (i.e. storage available for backup use)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79FD88D2-B39E-41EB-B170-5FA7C46954F9}"/>
              </a:ext>
            </a:extLst>
          </p:cNvPr>
          <p:cNvSpPr>
            <a:spLocks noGrp="1" noChangeArrowheads="1"/>
          </p:cNvSpPr>
          <p:nvPr>
            <p:ph type="title" idx="4294967295"/>
          </p:nvPr>
        </p:nvSpPr>
        <p:spPr>
          <a:xfrm>
            <a:off x="1041400" y="277813"/>
            <a:ext cx="7645400" cy="576262"/>
          </a:xfrm>
        </p:spPr>
        <p:txBody>
          <a:bodyPr/>
          <a:lstStyle/>
          <a:p>
            <a:pPr eaLnBrk="1" hangingPunct="1"/>
            <a:r>
              <a:rPr lang="en-US" altLang="en-US" sz="2400"/>
              <a:t>Computing Environments – Cloud Computing</a:t>
            </a:r>
          </a:p>
        </p:txBody>
      </p:sp>
      <p:sp>
        <p:nvSpPr>
          <p:cNvPr id="116739" name="Rectangle 3">
            <a:extLst>
              <a:ext uri="{FF2B5EF4-FFF2-40B4-BE49-F238E27FC236}">
                <a16:creationId xmlns:a16="http://schemas.microsoft.com/office/drawing/2014/main" id="{83F19B00-52EB-494F-B9F5-25CA59EF91C7}"/>
              </a:ext>
            </a:extLst>
          </p:cNvPr>
          <p:cNvSpPr>
            <a:spLocks noGrp="1" noChangeArrowheads="1"/>
          </p:cNvSpPr>
          <p:nvPr>
            <p:ph type="body" idx="4294967295"/>
          </p:nvPr>
        </p:nvSpPr>
        <p:spPr>
          <a:xfrm>
            <a:off x="806450" y="1233488"/>
            <a:ext cx="7666038" cy="4530725"/>
          </a:xfrm>
        </p:spPr>
        <p:txBody>
          <a:bodyPr/>
          <a:lstStyle/>
          <a:p>
            <a:r>
              <a:rPr lang="en-US" altLang="en-US"/>
              <a:t>Cloud compute environments composed of traditional OSes, plus VMMs, plus cloud management tools</a:t>
            </a:r>
          </a:p>
          <a:p>
            <a:pPr lvl="1"/>
            <a:r>
              <a:rPr lang="en-US" altLang="en-US"/>
              <a:t>Internet connectivity requires security like firewalls</a:t>
            </a:r>
            <a:endParaRPr lang="en-US" altLang="en-US" sz="800"/>
          </a:p>
          <a:p>
            <a:pPr lvl="1"/>
            <a:r>
              <a:rPr lang="en-US" altLang="en-US"/>
              <a:t>Load balancers spread traffic across multiple applications</a:t>
            </a:r>
          </a:p>
        </p:txBody>
      </p:sp>
      <p:pic>
        <p:nvPicPr>
          <p:cNvPr id="116740" name="Picture 1" descr="1_21.pdf">
            <a:extLst>
              <a:ext uri="{FF2B5EF4-FFF2-40B4-BE49-F238E27FC236}">
                <a16:creationId xmlns:a16="http://schemas.microsoft.com/office/drawing/2014/main" id="{9BBFBA9A-664A-4750-9A16-A33FB6320C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2800350"/>
            <a:ext cx="4119562"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a:extLst>
              <a:ext uri="{FF2B5EF4-FFF2-40B4-BE49-F238E27FC236}">
                <a16:creationId xmlns:a16="http://schemas.microsoft.com/office/drawing/2014/main" id="{DDA70AAF-BF10-4034-A7CF-599639C406DE}"/>
              </a:ext>
            </a:extLst>
          </p:cNvPr>
          <p:cNvSpPr>
            <a:spLocks noGrp="1"/>
          </p:cNvSpPr>
          <p:nvPr>
            <p:ph type="title" idx="4294967295"/>
          </p:nvPr>
        </p:nvSpPr>
        <p:spPr/>
        <p:txBody>
          <a:bodyPr/>
          <a:lstStyle/>
          <a:p>
            <a:r>
              <a:rPr lang="en-US" altLang="en-US" sz="2000"/>
              <a:t>Computing Environments – Real-Time Embedded Systems</a:t>
            </a:r>
          </a:p>
        </p:txBody>
      </p:sp>
      <p:sp>
        <p:nvSpPr>
          <p:cNvPr id="118787" name="Content Placeholder 2">
            <a:extLst>
              <a:ext uri="{FF2B5EF4-FFF2-40B4-BE49-F238E27FC236}">
                <a16:creationId xmlns:a16="http://schemas.microsoft.com/office/drawing/2014/main" id="{5D8CC1DE-0E9C-46CE-A25E-6B6A14DF0E54}"/>
              </a:ext>
            </a:extLst>
          </p:cNvPr>
          <p:cNvSpPr>
            <a:spLocks noGrp="1"/>
          </p:cNvSpPr>
          <p:nvPr>
            <p:ph idx="4294967295"/>
          </p:nvPr>
        </p:nvSpPr>
        <p:spPr/>
        <p:txBody>
          <a:bodyPr/>
          <a:lstStyle/>
          <a:p>
            <a:r>
              <a:rPr lang="en-US" altLang="en-US"/>
              <a:t>Real-time embedded systems most prevalent form of computers</a:t>
            </a:r>
          </a:p>
          <a:p>
            <a:pPr lvl="1"/>
            <a:r>
              <a:rPr lang="en-US" altLang="en-US"/>
              <a:t>Vary considerable, special purpose, limited purpose OS, </a:t>
            </a:r>
            <a:r>
              <a:rPr lang="en-US" altLang="en-US" b="1">
                <a:solidFill>
                  <a:srgbClr val="3366FF"/>
                </a:solidFill>
              </a:rPr>
              <a:t>real-time OS</a:t>
            </a:r>
          </a:p>
          <a:p>
            <a:pPr lvl="1"/>
            <a:r>
              <a:rPr lang="en-US" altLang="en-US"/>
              <a:t>Use expanding</a:t>
            </a:r>
          </a:p>
          <a:p>
            <a:r>
              <a:rPr lang="en-US" altLang="en-US"/>
              <a:t>Many other special computing environments as well</a:t>
            </a:r>
          </a:p>
          <a:p>
            <a:pPr lvl="1"/>
            <a:r>
              <a:rPr lang="en-US" altLang="en-US"/>
              <a:t>Some have OSes, some perform tasks without an OS</a:t>
            </a:r>
          </a:p>
          <a:p>
            <a:r>
              <a:rPr lang="en-US" altLang="en-US"/>
              <a:t>Real-time OS has well-defined fixed time constraints</a:t>
            </a:r>
          </a:p>
          <a:p>
            <a:pPr lvl="1"/>
            <a:r>
              <a:rPr lang="en-US" altLang="en-US"/>
              <a:t>Processing </a:t>
            </a:r>
            <a:r>
              <a:rPr lang="en-US" altLang="en-US" b="1" i="1"/>
              <a:t>must</a:t>
            </a:r>
            <a:r>
              <a:rPr lang="en-US" altLang="en-US"/>
              <a:t> be done within constraint</a:t>
            </a:r>
          </a:p>
          <a:p>
            <a:pPr lvl="1"/>
            <a:r>
              <a:rPr lang="en-US" altLang="en-US"/>
              <a:t>Correct operation only if constraints met</a:t>
            </a:r>
          </a:p>
          <a:p>
            <a:pPr lvl="1"/>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58379F02-5E76-42F7-9F80-517193D336D1}"/>
              </a:ext>
            </a:extLst>
          </p:cNvPr>
          <p:cNvSpPr>
            <a:spLocks noGrp="1"/>
          </p:cNvSpPr>
          <p:nvPr>
            <p:ph type="title" idx="4294967295"/>
          </p:nvPr>
        </p:nvSpPr>
        <p:spPr>
          <a:xfrm>
            <a:off x="982663" y="277813"/>
            <a:ext cx="7704137" cy="576262"/>
          </a:xfrm>
        </p:spPr>
        <p:txBody>
          <a:bodyPr/>
          <a:lstStyle/>
          <a:p>
            <a:r>
              <a:rPr lang="en-US" altLang="en-US"/>
              <a:t>Open-Source Operating Systems</a:t>
            </a:r>
          </a:p>
        </p:txBody>
      </p:sp>
      <p:sp>
        <p:nvSpPr>
          <p:cNvPr id="119811" name="Content Placeholder 2">
            <a:extLst>
              <a:ext uri="{FF2B5EF4-FFF2-40B4-BE49-F238E27FC236}">
                <a16:creationId xmlns:a16="http://schemas.microsoft.com/office/drawing/2014/main" id="{50725BEF-3B6B-452D-B0B0-BE4D254B6399}"/>
              </a:ext>
            </a:extLst>
          </p:cNvPr>
          <p:cNvSpPr>
            <a:spLocks noGrp="1"/>
          </p:cNvSpPr>
          <p:nvPr>
            <p:ph idx="4294967295"/>
          </p:nvPr>
        </p:nvSpPr>
        <p:spPr>
          <a:xfrm>
            <a:off x="806450" y="1233488"/>
            <a:ext cx="7645400" cy="4530725"/>
          </a:xfrm>
        </p:spPr>
        <p:txBody>
          <a:bodyPr/>
          <a:lstStyle/>
          <a:p>
            <a:r>
              <a:rPr lang="en-US" altLang="en-US"/>
              <a:t>Operating systems made available in source-code format rather than just binary </a:t>
            </a:r>
            <a:r>
              <a:rPr lang="en-US" altLang="en-US" b="1">
                <a:solidFill>
                  <a:srgbClr val="3366FF"/>
                </a:solidFill>
              </a:rPr>
              <a:t>closed-source</a:t>
            </a:r>
          </a:p>
          <a:p>
            <a:endParaRPr lang="en-US" altLang="en-US" sz="800" b="1">
              <a:solidFill>
                <a:srgbClr val="3366FF"/>
              </a:solidFill>
            </a:endParaRPr>
          </a:p>
          <a:p>
            <a:r>
              <a:rPr lang="en-US" altLang="en-US"/>
              <a:t>Counter to the </a:t>
            </a:r>
            <a:r>
              <a:rPr lang="en-US" altLang="en-US" b="1">
                <a:solidFill>
                  <a:srgbClr val="3366FF"/>
                </a:solidFill>
              </a:rPr>
              <a:t>copy protection</a:t>
            </a:r>
            <a:r>
              <a:rPr lang="en-US" altLang="en-US">
                <a:solidFill>
                  <a:srgbClr val="3366FF"/>
                </a:solidFill>
              </a:rPr>
              <a:t> </a:t>
            </a:r>
            <a:r>
              <a:rPr lang="en-US" altLang="en-US">
                <a:solidFill>
                  <a:srgbClr val="000000"/>
                </a:solidFill>
              </a:rPr>
              <a:t>and </a:t>
            </a:r>
            <a:r>
              <a:rPr lang="en-US" altLang="en-US" b="1">
                <a:solidFill>
                  <a:srgbClr val="3366FF"/>
                </a:solidFill>
              </a:rPr>
              <a:t>Digital Rights Management (DRM)</a:t>
            </a:r>
            <a:r>
              <a:rPr lang="en-US" altLang="en-US">
                <a:solidFill>
                  <a:srgbClr val="3366FF"/>
                </a:solidFill>
              </a:rPr>
              <a:t> </a:t>
            </a:r>
            <a:r>
              <a:rPr lang="en-US" altLang="en-US">
                <a:solidFill>
                  <a:srgbClr val="000000"/>
                </a:solidFill>
              </a:rPr>
              <a:t>movement</a:t>
            </a:r>
          </a:p>
          <a:p>
            <a:endParaRPr lang="en-US" altLang="en-US" sz="800">
              <a:solidFill>
                <a:srgbClr val="000000"/>
              </a:solidFill>
            </a:endParaRPr>
          </a:p>
          <a:p>
            <a:r>
              <a:rPr lang="en-US" altLang="en-US">
                <a:solidFill>
                  <a:srgbClr val="000000"/>
                </a:solidFill>
              </a:rPr>
              <a:t>Started by </a:t>
            </a:r>
            <a:r>
              <a:rPr lang="en-US" altLang="en-US" b="1">
                <a:solidFill>
                  <a:srgbClr val="3366FF"/>
                </a:solidFill>
              </a:rPr>
              <a:t>Free Software Foundation (FSF)</a:t>
            </a:r>
            <a:r>
              <a:rPr lang="en-US" altLang="en-US">
                <a:solidFill>
                  <a:srgbClr val="000000"/>
                </a:solidFill>
              </a:rPr>
              <a:t>, which has </a:t>
            </a:r>
            <a:r>
              <a:rPr lang="ja-JP" altLang="en-US">
                <a:solidFill>
                  <a:srgbClr val="000000"/>
                </a:solidFill>
              </a:rPr>
              <a:t>“</a:t>
            </a:r>
            <a:r>
              <a:rPr lang="en-US" altLang="ja-JP">
                <a:solidFill>
                  <a:srgbClr val="000000"/>
                </a:solidFill>
              </a:rPr>
              <a:t>copyleft</a:t>
            </a:r>
            <a:r>
              <a:rPr lang="ja-JP" altLang="en-US">
                <a:solidFill>
                  <a:srgbClr val="000000"/>
                </a:solidFill>
              </a:rPr>
              <a:t>”</a:t>
            </a:r>
            <a:r>
              <a:rPr lang="en-US" altLang="ja-JP">
                <a:solidFill>
                  <a:srgbClr val="000000"/>
                </a:solidFill>
              </a:rPr>
              <a:t> </a:t>
            </a:r>
            <a:r>
              <a:rPr lang="en-US" altLang="ja-JP" b="1">
                <a:solidFill>
                  <a:srgbClr val="3366FF"/>
                </a:solidFill>
              </a:rPr>
              <a:t>GNU Public License (GPL)</a:t>
            </a:r>
          </a:p>
          <a:p>
            <a:endParaRPr lang="en-US" altLang="en-US" sz="800" b="1">
              <a:solidFill>
                <a:srgbClr val="3366FF"/>
              </a:solidFill>
            </a:endParaRPr>
          </a:p>
          <a:p>
            <a:r>
              <a:rPr lang="en-US" altLang="en-US">
                <a:solidFill>
                  <a:srgbClr val="000000"/>
                </a:solidFill>
              </a:rPr>
              <a:t>Examples include </a:t>
            </a:r>
            <a:r>
              <a:rPr lang="en-US" altLang="en-US" b="1">
                <a:solidFill>
                  <a:srgbClr val="3366FF"/>
                </a:solidFill>
              </a:rPr>
              <a:t>GNU/Linux</a:t>
            </a:r>
            <a:r>
              <a:rPr lang="en-US" altLang="en-US"/>
              <a:t> and </a:t>
            </a:r>
            <a:r>
              <a:rPr lang="en-US" altLang="en-US" b="1">
                <a:solidFill>
                  <a:srgbClr val="3366FF"/>
                </a:solidFill>
              </a:rPr>
              <a:t>BSD UNIX</a:t>
            </a:r>
            <a:r>
              <a:rPr lang="en-US" altLang="en-US">
                <a:solidFill>
                  <a:srgbClr val="3366FF"/>
                </a:solidFill>
              </a:rPr>
              <a:t> </a:t>
            </a:r>
            <a:r>
              <a:rPr lang="en-US" altLang="en-US">
                <a:solidFill>
                  <a:srgbClr val="000000"/>
                </a:solidFill>
              </a:rPr>
              <a:t>(including core of </a:t>
            </a:r>
            <a:r>
              <a:rPr lang="en-US" altLang="en-US" b="1">
                <a:solidFill>
                  <a:srgbClr val="3366FF"/>
                </a:solidFill>
              </a:rPr>
              <a:t>Mac OS X</a:t>
            </a:r>
            <a:r>
              <a:rPr lang="en-US" altLang="en-US">
                <a:solidFill>
                  <a:srgbClr val="000000"/>
                </a:solidFill>
              </a:rPr>
              <a:t>), and many more</a:t>
            </a:r>
          </a:p>
          <a:p>
            <a:r>
              <a:rPr lang="en-US" altLang="en-US">
                <a:solidFill>
                  <a:srgbClr val="000000"/>
                </a:solidFill>
              </a:rPr>
              <a:t>Can use VMM like VMware Player (Free on Windows), Virtualbox (open source and free on many platforms - </a:t>
            </a:r>
            <a:r>
              <a:rPr lang="en-US" altLang="en-US"/>
              <a:t>http://www.virtualbox.com) </a:t>
            </a:r>
          </a:p>
          <a:p>
            <a:pPr lvl="1"/>
            <a:r>
              <a:rPr lang="en-US" altLang="en-US">
                <a:solidFill>
                  <a:srgbClr val="000000"/>
                </a:solidFill>
              </a:rPr>
              <a:t>Use to run guest operating systems for exploration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FD313461-B6CB-4B65-8DD3-079A8A5CB01F}"/>
              </a:ext>
            </a:extLst>
          </p:cNvPr>
          <p:cNvSpPr>
            <a:spLocks noGrp="1" noChangeArrowheads="1"/>
          </p:cNvSpPr>
          <p:nvPr>
            <p:ph type="ctrTitle"/>
          </p:nvPr>
        </p:nvSpPr>
        <p:spPr/>
        <p:txBody>
          <a:bodyPr/>
          <a:lstStyle/>
          <a:p>
            <a:pPr eaLnBrk="1" hangingPunct="1"/>
            <a:r>
              <a:rPr lang="en-US" altLang="en-US"/>
              <a:t>End of Chapter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ED216F3-39C8-43DB-AD48-056C72B4AF34}"/>
              </a:ext>
            </a:extLst>
          </p:cNvPr>
          <p:cNvSpPr>
            <a:spLocks noGrp="1" noChangeArrowheads="1"/>
          </p:cNvSpPr>
          <p:nvPr>
            <p:ph type="title" idx="4294967295"/>
          </p:nvPr>
        </p:nvSpPr>
        <p:spPr>
          <a:xfrm>
            <a:off x="828675" y="277813"/>
            <a:ext cx="8229600" cy="576262"/>
          </a:xfrm>
        </p:spPr>
        <p:txBody>
          <a:bodyPr/>
          <a:lstStyle/>
          <a:p>
            <a:pPr eaLnBrk="1" hangingPunct="1"/>
            <a:r>
              <a:rPr lang="en-US" altLang="en-US" sz="2800"/>
              <a:t>Four Components of a Computer System</a:t>
            </a:r>
          </a:p>
        </p:txBody>
      </p:sp>
      <p:pic>
        <p:nvPicPr>
          <p:cNvPr id="25603" name="Picture 4">
            <a:extLst>
              <a:ext uri="{FF2B5EF4-FFF2-40B4-BE49-F238E27FC236}">
                <a16:creationId xmlns:a16="http://schemas.microsoft.com/office/drawing/2014/main" id="{4080277A-3199-43F6-B290-3C669C4DA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533525"/>
            <a:ext cx="54483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EF2DCD40-0C7A-4D38-9F18-27640BA49336}"/>
              </a:ext>
            </a:extLst>
          </p:cNvPr>
          <p:cNvSpPr>
            <a:spLocks noGrp="1"/>
          </p:cNvSpPr>
          <p:nvPr>
            <p:ph type="title" idx="4294967295"/>
          </p:nvPr>
        </p:nvSpPr>
        <p:spPr/>
        <p:txBody>
          <a:bodyPr/>
          <a:lstStyle/>
          <a:p>
            <a:r>
              <a:rPr lang="en-US" altLang="en-US"/>
              <a:t>What Operating Systems Do</a:t>
            </a:r>
          </a:p>
        </p:txBody>
      </p:sp>
      <p:sp>
        <p:nvSpPr>
          <p:cNvPr id="27651" name="Content Placeholder 2">
            <a:extLst>
              <a:ext uri="{FF2B5EF4-FFF2-40B4-BE49-F238E27FC236}">
                <a16:creationId xmlns:a16="http://schemas.microsoft.com/office/drawing/2014/main" id="{E222E276-87DF-4937-A5C9-B747447D56BB}"/>
              </a:ext>
            </a:extLst>
          </p:cNvPr>
          <p:cNvSpPr>
            <a:spLocks noGrp="1"/>
          </p:cNvSpPr>
          <p:nvPr>
            <p:ph idx="4294967295"/>
          </p:nvPr>
        </p:nvSpPr>
        <p:spPr/>
        <p:txBody>
          <a:bodyPr/>
          <a:lstStyle/>
          <a:p>
            <a:r>
              <a:rPr lang="en-US" altLang="en-US"/>
              <a:t>Depends on the point of view</a:t>
            </a:r>
          </a:p>
          <a:p>
            <a:r>
              <a:rPr lang="en-US" altLang="en-US"/>
              <a:t>Users isolated at home want convenience, </a:t>
            </a:r>
            <a:r>
              <a:rPr lang="en-US" altLang="en-US" b="1">
                <a:solidFill>
                  <a:srgbClr val="3366FF"/>
                </a:solidFill>
              </a:rPr>
              <a:t>ease</a:t>
            </a:r>
            <a:r>
              <a:rPr lang="en-US" altLang="en-US">
                <a:solidFill>
                  <a:srgbClr val="3366FF"/>
                </a:solidFill>
              </a:rPr>
              <a:t> </a:t>
            </a:r>
            <a:r>
              <a:rPr lang="en-US" altLang="en-US" b="1">
                <a:solidFill>
                  <a:srgbClr val="3366FF"/>
                </a:solidFill>
              </a:rPr>
              <a:t>of</a:t>
            </a:r>
            <a:r>
              <a:rPr lang="en-US" altLang="en-US">
                <a:solidFill>
                  <a:srgbClr val="3366FF"/>
                </a:solidFill>
              </a:rPr>
              <a:t> </a:t>
            </a:r>
            <a:r>
              <a:rPr lang="en-US" altLang="en-US" b="1">
                <a:solidFill>
                  <a:srgbClr val="3366FF"/>
                </a:solidFill>
              </a:rPr>
              <a:t>use</a:t>
            </a:r>
          </a:p>
          <a:p>
            <a:pPr lvl="1"/>
            <a:r>
              <a:rPr lang="en-US" altLang="en-US"/>
              <a:t>Do not</a:t>
            </a:r>
            <a:r>
              <a:rPr lang="en-US" altLang="ja-JP"/>
              <a:t> care about </a:t>
            </a:r>
            <a:r>
              <a:rPr lang="en-US" altLang="ja-JP" b="1">
                <a:solidFill>
                  <a:srgbClr val="3366FF"/>
                </a:solidFill>
              </a:rPr>
              <a:t>resource</a:t>
            </a:r>
            <a:r>
              <a:rPr lang="en-US" altLang="ja-JP">
                <a:solidFill>
                  <a:srgbClr val="3366FF"/>
                </a:solidFill>
              </a:rPr>
              <a:t> </a:t>
            </a:r>
            <a:r>
              <a:rPr lang="en-US" altLang="ja-JP" b="1">
                <a:solidFill>
                  <a:srgbClr val="3366FF"/>
                </a:solidFill>
              </a:rPr>
              <a:t>utilization</a:t>
            </a:r>
          </a:p>
          <a:p>
            <a:r>
              <a:rPr lang="en-US" altLang="en-US"/>
              <a:t>But shared computer such as </a:t>
            </a:r>
            <a:r>
              <a:rPr lang="en-US" altLang="en-US" b="1">
                <a:solidFill>
                  <a:srgbClr val="3366FF"/>
                </a:solidFill>
              </a:rPr>
              <a:t>mainframe</a:t>
            </a:r>
            <a:r>
              <a:rPr lang="en-US" altLang="en-US"/>
              <a:t> or </a:t>
            </a:r>
            <a:r>
              <a:rPr lang="en-US" altLang="en-US" b="1">
                <a:solidFill>
                  <a:srgbClr val="3366FF"/>
                </a:solidFill>
              </a:rPr>
              <a:t>minicomputer</a:t>
            </a:r>
            <a:r>
              <a:rPr lang="en-US" altLang="en-US"/>
              <a:t> must keep all users happy</a:t>
            </a:r>
          </a:p>
          <a:p>
            <a:r>
              <a:rPr lang="en-US" altLang="en-US"/>
              <a:t>Users of dedicate systems such as </a:t>
            </a:r>
            <a:r>
              <a:rPr lang="en-US" altLang="en-US" b="1">
                <a:solidFill>
                  <a:srgbClr val="3366FF"/>
                </a:solidFill>
              </a:rPr>
              <a:t>workstations</a:t>
            </a:r>
            <a:r>
              <a:rPr lang="en-US" altLang="en-US"/>
              <a:t> have dedicated resources but frequently use shared resources from </a:t>
            </a:r>
            <a:r>
              <a:rPr lang="en-US" altLang="en-US" b="1">
                <a:solidFill>
                  <a:srgbClr val="3366FF"/>
                </a:solidFill>
              </a:rPr>
              <a:t>servers</a:t>
            </a:r>
          </a:p>
          <a:p>
            <a:r>
              <a:rPr lang="en-US" altLang="en-US">
                <a:solidFill>
                  <a:srgbClr val="000000"/>
                </a:solidFill>
              </a:rPr>
              <a:t>Handheld computers are resource poor,  optimized for usability and battery life</a:t>
            </a:r>
          </a:p>
          <a:p>
            <a:r>
              <a:rPr lang="en-US" altLang="en-US">
                <a:solidFill>
                  <a:srgbClr val="000000"/>
                </a:solidFill>
              </a:rPr>
              <a:t>Some computers have little or no user interface, such as embedded computers in devices and automobiles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74FB876-6B15-4D53-8B33-5A50563EB0C7}"/>
              </a:ext>
            </a:extLst>
          </p:cNvPr>
          <p:cNvSpPr>
            <a:spLocks noGrp="1" noChangeArrowheads="1"/>
          </p:cNvSpPr>
          <p:nvPr>
            <p:ph type="title" idx="4294967295"/>
          </p:nvPr>
        </p:nvSpPr>
        <p:spPr>
          <a:xfrm>
            <a:off x="1176338" y="277813"/>
            <a:ext cx="7510462" cy="576262"/>
          </a:xfrm>
        </p:spPr>
        <p:txBody>
          <a:bodyPr/>
          <a:lstStyle/>
          <a:p>
            <a:pPr eaLnBrk="1" hangingPunct="1"/>
            <a:r>
              <a:rPr lang="en-US" altLang="en-US"/>
              <a:t>Operating System Definition</a:t>
            </a:r>
          </a:p>
        </p:txBody>
      </p:sp>
      <p:sp>
        <p:nvSpPr>
          <p:cNvPr id="28675" name="Rectangle 3">
            <a:extLst>
              <a:ext uri="{FF2B5EF4-FFF2-40B4-BE49-F238E27FC236}">
                <a16:creationId xmlns:a16="http://schemas.microsoft.com/office/drawing/2014/main" id="{3D4464B2-2330-49A7-8D67-0A3EFC45AC63}"/>
              </a:ext>
            </a:extLst>
          </p:cNvPr>
          <p:cNvSpPr>
            <a:spLocks noGrp="1" noChangeArrowheads="1"/>
          </p:cNvSpPr>
          <p:nvPr>
            <p:ph type="body" idx="4294967295"/>
          </p:nvPr>
        </p:nvSpPr>
        <p:spPr>
          <a:xfrm>
            <a:off x="827088" y="1028700"/>
            <a:ext cx="7688262" cy="4265613"/>
          </a:xfrm>
        </p:spPr>
        <p:txBody>
          <a:bodyPr/>
          <a:lstStyle/>
          <a:p>
            <a:pPr>
              <a:buFont typeface="Monotype Sorts" charset="2"/>
              <a:buNone/>
            </a:pPr>
            <a:endParaRPr lang="en-US" altLang="en-US"/>
          </a:p>
          <a:p>
            <a:r>
              <a:rPr lang="en-US" altLang="en-US"/>
              <a:t>OS is a </a:t>
            </a:r>
            <a:r>
              <a:rPr lang="en-US" altLang="en-US" b="1">
                <a:solidFill>
                  <a:srgbClr val="3366FF"/>
                </a:solidFill>
              </a:rPr>
              <a:t>resource allocator</a:t>
            </a:r>
          </a:p>
          <a:p>
            <a:pPr lvl="1"/>
            <a:r>
              <a:rPr lang="en-US" altLang="en-US"/>
              <a:t>Manages all resources</a:t>
            </a:r>
          </a:p>
          <a:p>
            <a:pPr lvl="1"/>
            <a:r>
              <a:rPr lang="en-US" altLang="en-US"/>
              <a:t>Decides between conflicting requests for efficient and fair resource use</a:t>
            </a:r>
          </a:p>
          <a:p>
            <a:pPr lvl="1"/>
            <a:endParaRPr lang="en-US" altLang="en-US"/>
          </a:p>
          <a:p>
            <a:r>
              <a:rPr lang="en-US" altLang="en-US"/>
              <a:t>OS is a </a:t>
            </a:r>
            <a:r>
              <a:rPr lang="en-US" altLang="en-US" b="1">
                <a:solidFill>
                  <a:srgbClr val="3366FF"/>
                </a:solidFill>
              </a:rPr>
              <a:t>control program</a:t>
            </a:r>
          </a:p>
          <a:p>
            <a:pPr lvl="1"/>
            <a:r>
              <a:rPr lang="en-US" altLang="en-US"/>
              <a:t>Controls execution of programs to prevent errors and improper use of the computer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3B7120E-EB95-477A-83EE-DF03AB97ABF0}"/>
              </a:ext>
            </a:extLst>
          </p:cNvPr>
          <p:cNvSpPr>
            <a:spLocks noGrp="1" noChangeArrowheads="1"/>
          </p:cNvSpPr>
          <p:nvPr>
            <p:ph type="title" idx="4294967295"/>
          </p:nvPr>
        </p:nvSpPr>
        <p:spPr>
          <a:xfrm>
            <a:off x="876300" y="277813"/>
            <a:ext cx="8024813" cy="576262"/>
          </a:xfrm>
        </p:spPr>
        <p:txBody>
          <a:bodyPr/>
          <a:lstStyle/>
          <a:p>
            <a:pPr eaLnBrk="1" hangingPunct="1"/>
            <a:r>
              <a:rPr lang="en-US" altLang="en-US"/>
              <a:t>Operating System Definition (Cont.)</a:t>
            </a:r>
          </a:p>
        </p:txBody>
      </p:sp>
      <p:sp>
        <p:nvSpPr>
          <p:cNvPr id="30723" name="Rectangle 3">
            <a:extLst>
              <a:ext uri="{FF2B5EF4-FFF2-40B4-BE49-F238E27FC236}">
                <a16:creationId xmlns:a16="http://schemas.microsoft.com/office/drawing/2014/main" id="{2A4223A1-7424-43DD-B4E5-F78D770B007D}"/>
              </a:ext>
            </a:extLst>
          </p:cNvPr>
          <p:cNvSpPr>
            <a:spLocks noGrp="1" noChangeArrowheads="1"/>
          </p:cNvSpPr>
          <p:nvPr>
            <p:ph type="body" idx="4294967295"/>
          </p:nvPr>
        </p:nvSpPr>
        <p:spPr>
          <a:xfrm>
            <a:off x="862013" y="1404938"/>
            <a:ext cx="7524750" cy="3167062"/>
          </a:xfrm>
        </p:spPr>
        <p:txBody>
          <a:bodyPr/>
          <a:lstStyle/>
          <a:p>
            <a:r>
              <a:rPr lang="en-US" altLang="en-US"/>
              <a:t>No universally accepted definition</a:t>
            </a:r>
          </a:p>
          <a:p>
            <a:endParaRPr lang="en-US" altLang="en-US"/>
          </a:p>
          <a:p>
            <a:r>
              <a:rPr lang="ja-JP" altLang="en-US"/>
              <a:t>“</a:t>
            </a:r>
            <a:r>
              <a:rPr lang="en-US" altLang="ja-JP"/>
              <a:t>Everything a vendor ships when you order an operating system</a:t>
            </a:r>
            <a:r>
              <a:rPr lang="ja-JP" altLang="en-US"/>
              <a:t>”</a:t>
            </a:r>
            <a:r>
              <a:rPr lang="en-US" altLang="ja-JP"/>
              <a:t> is good approximation</a:t>
            </a:r>
          </a:p>
          <a:p>
            <a:pPr lvl="1"/>
            <a:r>
              <a:rPr lang="en-US" altLang="en-US"/>
              <a:t>But varies wildly</a:t>
            </a:r>
          </a:p>
          <a:p>
            <a:pPr lvl="1"/>
            <a:endParaRPr lang="en-US" altLang="en-US"/>
          </a:p>
          <a:p>
            <a:r>
              <a:rPr lang="ja-JP" altLang="en-US"/>
              <a:t>“</a:t>
            </a:r>
            <a:r>
              <a:rPr lang="en-US" altLang="ja-JP"/>
              <a:t>The one program running at all times on the computer</a:t>
            </a:r>
            <a:r>
              <a:rPr lang="ja-JP" altLang="en-US"/>
              <a:t>”</a:t>
            </a:r>
            <a:r>
              <a:rPr lang="en-US" altLang="ja-JP"/>
              <a:t> is the </a:t>
            </a:r>
            <a:r>
              <a:rPr lang="en-US" altLang="ja-JP" b="1">
                <a:solidFill>
                  <a:srgbClr val="3366FF"/>
                </a:solidFill>
              </a:rPr>
              <a:t>kernel</a:t>
            </a:r>
            <a:r>
              <a:rPr lang="en-US" altLang="ja-JP"/>
              <a:t>.</a:t>
            </a:r>
            <a:r>
              <a:rPr lang="en-US" altLang="ja-JP" b="1"/>
              <a:t>  </a:t>
            </a:r>
            <a:r>
              <a:rPr lang="en-US" altLang="ja-JP"/>
              <a:t>Everything else is either a system program (ships with the operating system) or an application program.</a:t>
            </a:r>
            <a:endParaRPr lang="en-US" altLang="en-US"/>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8192</TotalTime>
  <Words>3904</Words>
  <Application>Microsoft Office PowerPoint</Application>
  <PresentationFormat>On-screen Show (4:3)</PresentationFormat>
  <Paragraphs>474</Paragraphs>
  <Slides>57</Slides>
  <Notes>49</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os-8</vt:lpstr>
      <vt:lpstr>Chapter 1:  Introduction</vt:lpstr>
      <vt:lpstr>Chapter 1: Introduction</vt:lpstr>
      <vt:lpstr>Objectives</vt:lpstr>
      <vt:lpstr>What is an Operating System?</vt:lpstr>
      <vt:lpstr>Computer System Structure</vt:lpstr>
      <vt:lpstr>Four Components of a Computer System</vt:lpstr>
      <vt:lpstr>What Operating Systems Do</vt:lpstr>
      <vt:lpstr>Operating System Definition</vt:lpstr>
      <vt:lpstr>Operating System Definition (Cont.)</vt:lpstr>
      <vt:lpstr>Computer Startup</vt:lpstr>
      <vt:lpstr>Computer System Organization</vt:lpstr>
      <vt:lpstr>Computer-System Operation</vt:lpstr>
      <vt:lpstr>Common Functions of Interrupts</vt:lpstr>
      <vt:lpstr>Interrupt Handling</vt:lpstr>
      <vt:lpstr>Interrupt Timeline</vt:lpstr>
      <vt:lpstr>I/O Structure</vt:lpstr>
      <vt:lpstr>Storage Definitions and Notation Review</vt:lpstr>
      <vt:lpstr>Direct Memory Access Structure</vt:lpstr>
      <vt:lpstr>Storage Structure</vt:lpstr>
      <vt:lpstr>Storage Hierarchy</vt:lpstr>
      <vt:lpstr>Storage-Device Hierarchy</vt:lpstr>
      <vt:lpstr>Caching</vt:lpstr>
      <vt:lpstr>Computer-System Architecture</vt:lpstr>
      <vt:lpstr>How a Modern Computer Works</vt:lpstr>
      <vt:lpstr>Symmetric Multiprocessing Architecture</vt:lpstr>
      <vt:lpstr>A Dual-Core Design</vt:lpstr>
      <vt:lpstr>Clustered Systems</vt:lpstr>
      <vt:lpstr>Clustered Systems</vt:lpstr>
      <vt:lpstr>Operating System Structure</vt:lpstr>
      <vt:lpstr>Memory Layout for Multiprogrammed System</vt:lpstr>
      <vt:lpstr>Operating-System Operations</vt:lpstr>
      <vt:lpstr>Transition from User to Kernel Mode</vt:lpstr>
      <vt:lpstr>Process Management</vt:lpstr>
      <vt:lpstr>Process Management Activities</vt:lpstr>
      <vt:lpstr>Memory Management</vt:lpstr>
      <vt:lpstr>Storage Management</vt:lpstr>
      <vt:lpstr>Mass-Storage Management</vt:lpstr>
      <vt:lpstr>Performance of Various Levels of Storage</vt:lpstr>
      <vt:lpstr>Migration of Integer A from Disk to Register</vt:lpstr>
      <vt:lpstr>I/O Subsystem</vt:lpstr>
      <vt:lpstr>Protection and Security</vt:lpstr>
      <vt:lpstr>Kernel Data Structures</vt:lpstr>
      <vt:lpstr>Kernel Data Structures</vt:lpstr>
      <vt:lpstr>Kernel Data Structures</vt:lpstr>
      <vt:lpstr>Computing Environments - Traditional</vt:lpstr>
      <vt:lpstr>Computing Environments - Mobile</vt:lpstr>
      <vt:lpstr>Computing Environments – Distributed</vt:lpstr>
      <vt:lpstr>Computing Environments – Client-Server</vt:lpstr>
      <vt:lpstr>Computing Environments - Peer-to-Peer</vt:lpstr>
      <vt:lpstr>Computing Environments - Virtualization</vt:lpstr>
      <vt:lpstr>Computing Environments - Virtualization</vt:lpstr>
      <vt:lpstr>Computing Environments - Virtualization</vt:lpstr>
      <vt:lpstr>Computing Environments – Cloud Computing</vt:lpstr>
      <vt:lpstr>Computing Environments – Cloud Computing</vt:lpstr>
      <vt:lpstr>Computing Environments – Real-Time Embedded Systems</vt:lpstr>
      <vt:lpstr>Open-Source Operating Systems</vt:lpstr>
      <vt:lpstr>End of Chapter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Pierre Poulin</cp:lastModifiedBy>
  <cp:revision>150</cp:revision>
  <cp:lastPrinted>2001-06-14T13:58:17Z</cp:lastPrinted>
  <dcterms:created xsi:type="dcterms:W3CDTF">2013-01-21T00:48:11Z</dcterms:created>
  <dcterms:modified xsi:type="dcterms:W3CDTF">2018-12-30T15:53:24Z</dcterms:modified>
</cp:coreProperties>
</file>