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327" r:id="rId2"/>
    <p:sldId id="263" r:id="rId3"/>
    <p:sldId id="329" r:id="rId4"/>
    <p:sldId id="339" r:id="rId5"/>
    <p:sldId id="330" r:id="rId6"/>
    <p:sldId id="285" r:id="rId7"/>
    <p:sldId id="331" r:id="rId8"/>
    <p:sldId id="333" r:id="rId9"/>
    <p:sldId id="264" r:id="rId10"/>
    <p:sldId id="279" r:id="rId11"/>
    <p:sldId id="349" r:id="rId12"/>
    <p:sldId id="281" r:id="rId13"/>
    <p:sldId id="282" r:id="rId14"/>
    <p:sldId id="283" r:id="rId15"/>
    <p:sldId id="286" r:id="rId16"/>
    <p:sldId id="304" r:id="rId17"/>
    <p:sldId id="334" r:id="rId18"/>
    <p:sldId id="288" r:id="rId19"/>
    <p:sldId id="340" r:id="rId20"/>
    <p:sldId id="341" r:id="rId21"/>
    <p:sldId id="350" r:id="rId22"/>
    <p:sldId id="342" r:id="rId23"/>
    <p:sldId id="343" r:id="rId24"/>
    <p:sldId id="265" r:id="rId25"/>
    <p:sldId id="344" r:id="rId26"/>
    <p:sldId id="345" r:id="rId27"/>
    <p:sldId id="308" r:id="rId28"/>
    <p:sldId id="353" r:id="rId29"/>
    <p:sldId id="351" r:id="rId30"/>
    <p:sldId id="352" r:id="rId31"/>
    <p:sldId id="287" r:id="rId32"/>
    <p:sldId id="305" r:id="rId33"/>
    <p:sldId id="307" r:id="rId34"/>
    <p:sldId id="306" r:id="rId35"/>
    <p:sldId id="354" r:id="rId36"/>
    <p:sldId id="309" r:id="rId37"/>
    <p:sldId id="310" r:id="rId38"/>
    <p:sldId id="338" r:id="rId39"/>
    <p:sldId id="289" r:id="rId40"/>
    <p:sldId id="337" r:id="rId41"/>
    <p:sldId id="290" r:id="rId42"/>
    <p:sldId id="328" r:id="rId43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-1242" y="-96"/>
      </p:cViewPr>
      <p:guideLst>
        <p:guide orient="horz" pos="1527"/>
        <p:guide pos="1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EC7841E-3A3F-4353-966B-E9DDDD2FA0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7DFE16A-8C11-4752-9559-B5ADB2E6B5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3451B9B7-41B1-45BA-8A0D-E45D8FE89EF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6386EE6B-D468-4DFC-8CC1-2263C8D9F5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fld id="{8F721878-23AC-4D71-9606-B07F1B026D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45FC6C8-B735-4BF4-A38F-3867536315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46EAE0E-DE22-4110-8359-67610F1550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4713EF8E-D09B-4654-84E4-FEFA6A498B9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D6BB8809-D07C-4CD7-8CBC-DFA64B84AB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00B9F807-0BE5-4A50-81A1-7310FD0488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1A52BFC6-89D4-4D57-B600-2129ABDE7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fld id="{4EAC4E7E-2B67-4DE6-8E3B-9AF101B01A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04CC890-DB72-4FDA-A25B-3D5E443D88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C86732-C4B4-45B1-A283-049645608952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BF8964F-9447-4DDB-B81A-C0E9ADB7B1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9D7B5B1-408B-4730-AE91-E1D9ABDAB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F00F8CDB-6C2D-482C-B758-F12FBDA4B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992618-95E4-43FD-87D9-155A7BD50F40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733E123-24AA-4120-AC04-AD26F0D57B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AED7235-E7AE-40DD-ADC0-F8F07EBC7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76147C2-5C0F-4CD8-BBA2-4F0A55791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231D7D-A615-4626-9DF2-6320230118B1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9557F03-6984-47C0-B5B5-DE96FDA9B2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83DEE9B-C710-468C-9A4F-F75968897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1413FB7-6ED1-4A17-B8A7-EE4BDE8B5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F790D84-A526-468E-8602-FA3FB2F3C3EF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EB9EFCB-33CC-45E3-8D6A-43E643FC59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D4A46EC-2EA4-4D42-8CF9-A2EBD3BFC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2F9E49C2-6EB9-4042-B5EC-D1E553E77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D521D74-A474-4A76-9993-D87A052E30E9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7ADEFF1-7944-40FC-A3BF-E9C1195E34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92DC0F1-294C-4E7C-9F3D-CCCCC61AA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BCDFDB30-044F-440B-9A6D-5D8F2744C3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065F95-30C6-4653-AECB-1751E57783F8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B6C9279-5658-49F2-907E-97694D421F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7A6D2F3-1A6C-404F-86C3-0153D5764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1BBF9C2-A89E-4EEE-A153-331E8AD3FC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181340A-4F6B-4320-84DA-4A6EDF4CAA63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8616D31-FEF5-4C38-B3D3-F56B04E915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91EF2BD-BF99-4406-828D-CE9600B3A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0CD4D79-285D-497F-B7F4-8E112F10C0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034028C-A3E0-432A-9D9F-3AC421CC1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C92DED42-D4A7-4B55-8C73-EB92340253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3581DF-DC66-4689-931E-5B75473321FC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E35BAB5-68EF-4CA6-8C25-C795934DAE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7ECF824-13EC-4ED3-9950-2624CEF11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06FBDE4E-772E-415D-99FC-9AEAE5293D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7782B1-7487-4242-A3F9-663C3EDC2AC2}" type="slidenum">
              <a:rPr lang="en-US" altLang="en-US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A90ACD6-A120-4D92-85B2-A7A0D0485E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AE7EA6A-C3F8-4A95-A9A2-9103CEA86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F97A7293-7263-499B-91CF-E08793470A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EF4CC8-585A-460B-8118-A8063A03FA06}" type="slidenum">
              <a:rPr lang="en-US" altLang="en-US">
                <a:latin typeface="Helvetica" panose="020B0604020202020204" pitchFamily="34" charset="0"/>
              </a:rPr>
              <a:pPr/>
              <a:t>27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66965AE-DEE7-4273-BFE2-F49B92F121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8664195-F23E-42A6-8567-F30BCE572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BA4591DF-511C-44BA-9A31-BD3F061549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724650-6C17-45F1-8D9B-E14FC0E1DBE3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EE05DC8-56C8-4CC6-ADB4-0F70DC96E9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DA518EA-33B1-4C8B-A452-98E6DABD0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A22CEBDF-0B44-4A7D-8FDF-933E52903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BC3108E-CBC6-42E3-8669-80EDE03E7A71}" type="slidenum">
              <a:rPr lang="en-US" altLang="en-US">
                <a:latin typeface="Helvetica" panose="020B0604020202020204" pitchFamily="34" charset="0"/>
              </a:rPr>
              <a:pPr/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50A0017-B78A-4D93-8980-F01F17A012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D76C718-570E-410C-A66C-20E4B04FF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B0489359-430E-47FC-AD92-101D5B6DA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CDB100F-29D9-4A40-B1AF-FF7AB10A63CA}" type="slidenum">
              <a:rPr lang="en-US" altLang="en-US">
                <a:latin typeface="Helvetica" panose="020B0604020202020204" pitchFamily="34" charset="0"/>
              </a:rPr>
              <a:pPr/>
              <a:t>29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66496777-D819-40CD-B6B6-E4729C65C7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3CCB74F-E9A9-4CF8-8818-3C162F8A8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4C1E7FB-597B-48E7-9425-5F12D0B05A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C7A9306-AE72-4A00-94DE-E633BE41E05F}" type="slidenum">
              <a:rPr lang="en-US" altLang="en-US">
                <a:latin typeface="Helvetica" panose="020B0604020202020204" pitchFamily="34" charset="0"/>
              </a:rPr>
              <a:pPr/>
              <a:t>30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6683600-F6C8-49DE-AC5B-D34F3E70B8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BF53FE0-1CDC-4474-8662-B572C9C19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E009CE0D-CD53-4056-9D00-56ACF8EB8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3FC757-4887-4A73-8E79-A1A9ED4E5849}" type="slidenum">
              <a:rPr lang="en-US" altLang="en-US">
                <a:latin typeface="Helvetica" panose="020B0604020202020204" pitchFamily="34" charset="0"/>
              </a:rPr>
              <a:pPr/>
              <a:t>31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9B299C1-5178-46CF-9896-01559EF4EC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26079C58-CC22-43EA-B817-9001282A8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A74907A6-113D-4D80-8160-DBF54F1EF7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57FD587-6A57-4E9D-A85D-B4EA04112E27}" type="slidenum">
              <a:rPr lang="en-US" altLang="en-US">
                <a:latin typeface="Helvetica" panose="020B0604020202020204" pitchFamily="34" charset="0"/>
              </a:rPr>
              <a:pPr/>
              <a:t>32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1DD6F89-053E-463F-B549-D84D4AF6FC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B1549C5-9B86-4552-8BCA-CFFA75E75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B2124300-E34E-49BD-BA40-5A0B9CBBCC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40DCED-D4E0-4F95-917D-ED2FEB3E4E4A}" type="slidenum">
              <a:rPr lang="en-US" altLang="en-US">
                <a:latin typeface="Helvetica" panose="020B0604020202020204" pitchFamily="34" charset="0"/>
              </a:rPr>
              <a:pPr/>
              <a:t>33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ACC2116-84AD-4074-A2F4-7A75AD37F3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A666560-D9C4-47DE-8518-AD7DEA5D6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8698F651-3EFE-4CBB-96F1-8C82DF5695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91B56A-6503-49FA-8694-FE8D0B133182}" type="slidenum">
              <a:rPr lang="en-US" altLang="en-US">
                <a:latin typeface="Helvetica" panose="020B0604020202020204" pitchFamily="34" charset="0"/>
              </a:rPr>
              <a:pPr/>
              <a:t>34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88E0D83-3264-452C-A194-7239F84F8F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287AB80-A7F8-4A32-8B82-ADA9CA796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E91A303-48CF-4BD0-A33D-FD86BA3BDB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C5A23D-7789-41C8-B2B4-B87ED54D6871}" type="slidenum">
              <a:rPr lang="en-US" altLang="en-US">
                <a:latin typeface="Helvetica" panose="020B0604020202020204" pitchFamily="34" charset="0"/>
              </a:rPr>
              <a:pPr/>
              <a:t>35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0FD7FDB2-56C3-477E-A712-1C2B03F0F9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33DFDF7-A261-47E7-A4CC-58156A131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E98218B-8C7B-4D57-A053-732E39658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B2B765-69A0-4C92-8942-04AEE595739A}" type="slidenum">
              <a:rPr lang="en-US" altLang="en-US">
                <a:latin typeface="Helvetica" panose="020B0604020202020204" pitchFamily="34" charset="0"/>
              </a:rPr>
              <a:pPr/>
              <a:t>36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679F080-872C-493B-BFBB-5FDB5A325D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E2E68A6-16F9-4A17-AADA-91C3754FF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54D56673-8C04-415E-8FF9-125330980F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5139F-8576-4A0C-ABAB-29B20B26791D}" type="slidenum">
              <a:rPr lang="en-US" altLang="en-US">
                <a:latin typeface="Helvetica" panose="020B0604020202020204" pitchFamily="34" charset="0"/>
              </a:rPr>
              <a:pPr/>
              <a:t>37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98A9CDF-9069-47A1-B93C-83AB598302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6EFA775D-5CBF-444A-AA1E-9BC31D4D0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4D3EC41-CC06-4A9F-BD14-8F6FE00155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9E62CAB-9FD7-42E7-A480-EFBEB9C29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DE04A7B5-655D-4105-8286-B0F3FB5805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92" tIns="45445" rIns="90892" bIns="45445" anchor="b"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E1C0D73-2897-4183-8CCB-A15D0D22C9C1}" type="slidenum">
              <a:rPr lang="en-US" altLang="en-US" sz="1200">
                <a:latin typeface="Helvetica" panose="020B0604020202020204" pitchFamily="34" charset="0"/>
              </a:rPr>
              <a:pPr algn="r"/>
              <a:t>38</a:t>
            </a:fld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3A77F82-813A-4517-AA82-FA22D8C067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3F9FBB1-8EAB-417E-9D0C-18531A97F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5CDD27F9-341B-4066-B4AF-79EA104E84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FF9DB3-3A99-4DA7-97EB-409B546E861E}" type="slidenum">
              <a:rPr lang="en-US" altLang="en-US">
                <a:latin typeface="Helvetica" panose="020B0604020202020204" pitchFamily="34" charset="0"/>
              </a:rPr>
              <a:pPr/>
              <a:t>39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54BB6FE8-1A1B-4C48-9990-8E6AA9B800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889BF36-8157-4AB8-8087-B27CC09E2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DF37D64-44F0-4323-AAC6-E3B443B820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6615956-107B-413A-AC75-BECA3D156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A2F051E6-2ABD-45AC-9234-A069B5CE1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6E5AA7D-61CC-4E32-B7C7-94C949696A36}" type="slidenum">
              <a:rPr lang="en-US" altLang="en-US">
                <a:latin typeface="Helvetica" panose="020B0604020202020204" pitchFamily="34" charset="0"/>
              </a:rPr>
              <a:pPr/>
              <a:t>41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85B3714-9FA8-4B85-A752-662DBA3E7A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8A2CE4BC-BA17-4C50-9321-192C9ADE2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509A6903-220A-4E6F-B973-781A93939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79029C2-DE4D-4A22-9A09-3BDBDE7E96B8}" type="slidenum">
              <a:rPr lang="en-US" altLang="en-US">
                <a:latin typeface="Helvetica" panose="020B0604020202020204" pitchFamily="34" charset="0"/>
              </a:rPr>
              <a:pPr/>
              <a:t>42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1F8E0D1-F368-417E-8AD6-E5B363368D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97E26FD-EE36-43D0-A0F7-3CA5D7272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911B066-80BD-4493-9BF9-90CEA6198A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29925D8-66BC-40D9-86EF-7B3DDA88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D3D9B19-C59C-4C83-B05C-7321F34803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C31268F-2F9C-42CE-8FB0-1D634DB886B9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2C45ADC-ADF8-4123-8573-D98D4BF5ED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90A69A5-2D33-4146-8314-ACEFFE730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7E377A8-17D7-4FF6-80B3-DC1CBCE4B8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EB5E464-C3DC-4B24-98BB-4C868AB5C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A3B8819-2130-419B-8143-6AA0F355F8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85A02D7-A15B-48A1-AC7A-CCC28C543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A6248F2-E8BA-487D-9498-9A8A8E2B1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133892-84C9-4697-B75D-0894C51189B6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2D0E170-F5AA-4CBC-AB5C-0255DB164B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5758E12-31CA-41CC-96EC-F28E6E147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AF91895-28D1-4708-99AF-04D63C9DF8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101A69-2687-40C5-8322-74A313A22C84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37C491C-E90E-449B-88D3-5D9FF24A2E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CABAD3D-06E7-45E2-85A8-B8522AED7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E09D9B9-AA0F-4B63-9DB7-E5C04366814A}"/>
              </a:ext>
            </a:extLst>
          </p:cNvPr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255C0BCD-671F-4849-8544-66EAF36D0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A97A5E1-06F0-407F-9FC1-EF5722813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BED5628-6352-4FF9-954C-01845433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0A4C65FF-DD81-4871-82B3-47A67F939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7238" y="8818563"/>
            <a:ext cx="406876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0205732-7705-4A6B-9974-7938ACCCA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8818563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4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97BA4E40-3D61-4F58-BB5D-5AC5EBA0A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5DA69A94-7A46-4C62-8A54-B18766A75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89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968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487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25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71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0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211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269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75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13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141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B07018AC-D8DE-4651-B50E-A8C7F7A5A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820B383A-B625-42C5-A8D6-E61CCBD9D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95AD79B-A050-44C5-8D7D-29EC736FA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A3533-6C94-4030-BE90-53224928D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72B11420-074C-45B9-BBEA-D3EF99F73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 lIns="130622" tIns="65311" rIns="130622" bIns="65311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3490538-F966-414D-A6D8-D11688393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4C354E5-B2FF-4D94-903B-36EFB827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>
              <a:latin typeface="Times New Roman" pitchFamily="18" charset="0"/>
            </a:endParaRPr>
          </a:p>
        </p:txBody>
      </p:sp>
      <p:sp>
        <p:nvSpPr>
          <p:cNvPr id="146441" name="Text Box 9">
            <a:extLst>
              <a:ext uri="{FF2B5EF4-FFF2-40B4-BE49-F238E27FC236}">
                <a16:creationId xmlns:a16="http://schemas.microsoft.com/office/drawing/2014/main" id="{F063435D-61FE-44AF-9F94-3E0BF2E2E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4.</a:t>
            </a:r>
            <a:fld id="{6BD6B5D3-53EE-4B71-84EE-0E7ED927003A}" type="slidenum"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46442" name="Text Box 10">
            <a:extLst>
              <a:ext uri="{FF2B5EF4-FFF2-40B4-BE49-F238E27FC236}">
                <a16:creationId xmlns:a16="http://schemas.microsoft.com/office/drawing/2014/main" id="{851DEEDD-AF67-425D-8A71-114E90DF7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46443" name="Text Box 11">
            <a:extLst>
              <a:ext uri="{FF2B5EF4-FFF2-40B4-BE49-F238E27FC236}">
                <a16:creationId xmlns:a16="http://schemas.microsoft.com/office/drawing/2014/main" id="{2D9C8C87-8253-463D-83A7-E0BF105F0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8828088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4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4885F5DE-ECB0-4D7F-AD12-242C3BA3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D591273-4059-4FCD-9A63-DC9099C420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altLang="en-US"/>
              <a:t>Chapter 4:  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5FF0492-8D5C-48A1-A5A6-0A83CFB15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Amdahl’s Law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392414C-7C25-476E-BDC0-EECC0A041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Identifies performance gains from adding additional cores to an application that has both serial and parallel components</a:t>
            </a:r>
          </a:p>
          <a:p>
            <a:r>
              <a:rPr lang="en-US" altLang="en-US" i="1"/>
              <a:t>S</a:t>
            </a:r>
            <a:r>
              <a:rPr lang="en-US" altLang="en-US"/>
              <a:t> is serial portion</a:t>
            </a:r>
          </a:p>
          <a:p>
            <a:r>
              <a:rPr lang="en-US" altLang="en-US" i="1"/>
              <a:t>N</a:t>
            </a:r>
            <a:r>
              <a:rPr lang="en-US" altLang="en-US"/>
              <a:t> processing cores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I.e. if application is 75% parallel / 25% serial, moving from 1 to 2 cores results in speedup of 1.6 times</a:t>
            </a:r>
          </a:p>
          <a:p>
            <a:r>
              <a:rPr lang="en-US" altLang="en-US"/>
              <a:t>As </a:t>
            </a:r>
            <a:r>
              <a:rPr lang="en-US" altLang="en-US" i="1"/>
              <a:t>N</a:t>
            </a:r>
            <a:r>
              <a:rPr lang="en-US" altLang="en-US"/>
              <a:t> approaches infinity, speedup approaches 1 / </a:t>
            </a:r>
            <a:r>
              <a:rPr lang="en-US" altLang="en-US" i="1"/>
              <a:t>S</a:t>
            </a:r>
          </a:p>
          <a:p>
            <a:pPr>
              <a:buFont typeface="Monotype Sorts" pitchFamily="-84" charset="2"/>
              <a:buNone/>
            </a:pPr>
            <a:br>
              <a:rPr lang="en-US" altLang="en-US" b="1"/>
            </a:br>
            <a:r>
              <a:rPr lang="en-US" altLang="en-US" b="1"/>
              <a:t>Serial portion of an application has disproportionate  effect on performance gained by adding additional cores</a:t>
            </a:r>
          </a:p>
          <a:p>
            <a:pPr>
              <a:buFont typeface="Monotype Sorts" pitchFamily="-84" charset="2"/>
              <a:buNone/>
            </a:pPr>
            <a:endParaRPr lang="en-US" altLang="en-US" b="1"/>
          </a:p>
          <a:p>
            <a:r>
              <a:rPr lang="en-US" altLang="en-US"/>
              <a:t>But does the law take into account contemporary multicore systems?</a:t>
            </a:r>
          </a:p>
        </p:txBody>
      </p:sp>
      <p:pic>
        <p:nvPicPr>
          <p:cNvPr id="12292" name="Picture 1">
            <a:extLst>
              <a:ext uri="{FF2B5EF4-FFF2-40B4-BE49-F238E27FC236}">
                <a16:creationId xmlns:a16="http://schemas.microsoft.com/office/drawing/2014/main" id="{71668F39-F5B4-4637-B047-D4760ECD5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3313113"/>
            <a:ext cx="36464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2CADB9D-5EB7-4075-9F7E-E7DFA5300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Threads and Kernel Threads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F457C78-F0BC-4622-842B-7497CA99F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User threads</a:t>
            </a:r>
            <a:r>
              <a:rPr lang="en-US" altLang="en-US"/>
              <a:t> - management done by user-level threads library</a:t>
            </a:r>
          </a:p>
          <a:p>
            <a:r>
              <a:rPr lang="en-US" altLang="en-US"/>
              <a:t>Three primary thread libraries:</a:t>
            </a:r>
          </a:p>
          <a:p>
            <a:pPr lvl="1"/>
            <a:r>
              <a:rPr lang="en-US" altLang="en-US"/>
              <a:t> POSIX </a:t>
            </a:r>
            <a:r>
              <a:rPr lang="en-US" altLang="en-US" b="1">
                <a:solidFill>
                  <a:srgbClr val="3366FF"/>
                </a:solidFill>
              </a:rPr>
              <a:t>Pthreads</a:t>
            </a:r>
            <a:endParaRPr lang="en-US" altLang="en-US" b="1" i="1">
              <a:solidFill>
                <a:srgbClr val="3366FF"/>
              </a:solidFill>
            </a:endParaRPr>
          </a:p>
          <a:p>
            <a:pPr lvl="1"/>
            <a:r>
              <a:rPr lang="en-US" altLang="en-US"/>
              <a:t> Win32 threads</a:t>
            </a:r>
          </a:p>
          <a:p>
            <a:pPr lvl="1"/>
            <a:r>
              <a:rPr lang="en-US" altLang="en-US"/>
              <a:t> Java threads</a:t>
            </a:r>
          </a:p>
          <a:p>
            <a:pPr lvl="1"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 b="1">
                <a:solidFill>
                  <a:srgbClr val="3366FF"/>
                </a:solidFill>
              </a:rPr>
              <a:t>Kernel threads </a:t>
            </a:r>
            <a:r>
              <a:rPr lang="en-US" altLang="en-US"/>
              <a:t>- Supported by the Kernel</a:t>
            </a:r>
          </a:p>
          <a:p>
            <a:r>
              <a:rPr lang="en-US" altLang="en-US"/>
              <a:t>Examples – virtually all general purpose operating systems, including:</a:t>
            </a:r>
          </a:p>
          <a:p>
            <a:pPr lvl="1"/>
            <a:r>
              <a:rPr lang="en-US" altLang="en-US"/>
              <a:t>Windows </a:t>
            </a:r>
          </a:p>
          <a:p>
            <a:pPr lvl="1"/>
            <a:r>
              <a:rPr lang="en-US" altLang="en-US"/>
              <a:t>Solaris</a:t>
            </a:r>
          </a:p>
          <a:p>
            <a:pPr lvl="1"/>
            <a:r>
              <a:rPr lang="en-US" altLang="en-US"/>
              <a:t>Linux</a:t>
            </a:r>
          </a:p>
          <a:p>
            <a:pPr lvl="1"/>
            <a:r>
              <a:rPr lang="en-US" altLang="en-US"/>
              <a:t>Tru64 UNIX</a:t>
            </a:r>
          </a:p>
          <a:p>
            <a:pPr lvl="1"/>
            <a:r>
              <a:rPr lang="en-US" altLang="en-US"/>
              <a:t>Mac OS X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1810589-ACB2-4CD1-896F-11CD96E49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Multithreading Models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DDED384-CDCE-4E36-A31E-B1A07703A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Many-to-One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One-to-One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Many-to-Many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77C99F4-BA17-4F52-8B8D-E44BA259E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Many-to-One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D8BE3E2-A7CF-4BF9-B007-9AAFB40B8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7277100" cy="6040438"/>
          </a:xfrm>
        </p:spPr>
        <p:txBody>
          <a:bodyPr/>
          <a:lstStyle/>
          <a:p>
            <a:r>
              <a:rPr lang="en-US" altLang="en-US"/>
              <a:t>Many user-level threads mapped to single kernel thread</a:t>
            </a:r>
          </a:p>
          <a:p>
            <a:r>
              <a:rPr lang="en-US" altLang="en-US"/>
              <a:t>One thread blocking causes all to block</a:t>
            </a:r>
          </a:p>
          <a:p>
            <a:r>
              <a:rPr lang="en-US" altLang="en-US"/>
              <a:t>Multiple threads may not run in parallel on muticore system because only one may be in kernel at a time</a:t>
            </a:r>
          </a:p>
          <a:p>
            <a:endParaRPr lang="en-US" altLang="en-US"/>
          </a:p>
          <a:p>
            <a:r>
              <a:rPr lang="en-US" altLang="en-US"/>
              <a:t>Few systems currently use this model</a:t>
            </a:r>
          </a:p>
          <a:p>
            <a:endParaRPr lang="en-US" altLang="en-US"/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15364" name="Picture 1" descr="4_05.pdf">
            <a:extLst>
              <a:ext uri="{FF2B5EF4-FFF2-40B4-BE49-F238E27FC236}">
                <a16:creationId xmlns:a16="http://schemas.microsoft.com/office/drawing/2014/main" id="{AB2B7C4C-4DCA-4200-A99D-F2E4BDA12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3186113"/>
            <a:ext cx="46482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5E30514-BD3E-4B7A-A868-FCEEAF889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One-to-One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C9A52F6-CE09-4CAD-8C9A-73E0779C9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user-level thread maps to kernel thread</a:t>
            </a:r>
          </a:p>
          <a:p>
            <a:r>
              <a:rPr lang="en-US" altLang="en-US"/>
              <a:t>Creating a user-level thread creates a kernel thread</a:t>
            </a:r>
          </a:p>
          <a:p>
            <a:r>
              <a:rPr lang="en-US" altLang="en-US"/>
              <a:t>More concurrency than many-to-one</a:t>
            </a:r>
          </a:p>
          <a:p>
            <a:r>
              <a:rPr lang="en-US" altLang="en-US"/>
              <a:t>Number of threads per process sometimes restricted due to overhead</a:t>
            </a:r>
          </a:p>
          <a:p>
            <a:endParaRPr lang="en-US" altLang="en-US"/>
          </a:p>
          <a:p>
            <a:r>
              <a:rPr lang="en-US" altLang="en-US"/>
              <a:t>Examples</a:t>
            </a:r>
          </a:p>
          <a:p>
            <a:pPr lvl="1"/>
            <a:r>
              <a:rPr lang="en-US" altLang="en-US"/>
              <a:t>Windows NT/XP/2000</a:t>
            </a:r>
          </a:p>
          <a:p>
            <a:pPr lvl="1"/>
            <a:r>
              <a:rPr lang="en-US" altLang="en-US"/>
              <a:t>Linux</a:t>
            </a:r>
          </a:p>
          <a:p>
            <a:pPr lvl="1"/>
            <a:r>
              <a:rPr lang="en-US" altLang="en-US"/>
              <a:t>Solaris 9 and later</a:t>
            </a:r>
          </a:p>
        </p:txBody>
      </p:sp>
      <p:pic>
        <p:nvPicPr>
          <p:cNvPr id="16388" name="Picture 1" descr="4_06.pdf">
            <a:extLst>
              <a:ext uri="{FF2B5EF4-FFF2-40B4-BE49-F238E27FC236}">
                <a16:creationId xmlns:a16="http://schemas.microsoft.com/office/drawing/2014/main" id="{D41B7C1C-44DA-4380-B5CD-5B2A748B9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5453063"/>
            <a:ext cx="7604125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33D9BA1-A270-405C-9156-CD1116CC0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Many-to-Many Model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54B38C2-E504-4419-B549-2555B35AA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2100263"/>
            <a:ext cx="6672263" cy="5926137"/>
          </a:xfrm>
        </p:spPr>
        <p:txBody>
          <a:bodyPr/>
          <a:lstStyle/>
          <a:p>
            <a:r>
              <a:rPr lang="en-US" altLang="en-US"/>
              <a:t>Allows many user level threads to be mapped to many kernel threads</a:t>
            </a:r>
          </a:p>
          <a:p>
            <a:endParaRPr lang="en-US" altLang="en-US"/>
          </a:p>
          <a:p>
            <a:r>
              <a:rPr lang="en-US" altLang="en-US"/>
              <a:t>Allows the  operating system to create a sufficient number of kernel threads</a:t>
            </a:r>
          </a:p>
          <a:p>
            <a:endParaRPr lang="en-US" altLang="en-US"/>
          </a:p>
          <a:p>
            <a:r>
              <a:rPr lang="en-US" altLang="en-US"/>
              <a:t>Solaris prior to version 9</a:t>
            </a:r>
          </a:p>
          <a:p>
            <a:endParaRPr lang="en-US" altLang="en-US"/>
          </a:p>
          <a:p>
            <a:r>
              <a:rPr lang="en-US" altLang="en-US"/>
              <a:t>Windows NT/2000 with the </a:t>
            </a:r>
            <a:r>
              <a:rPr lang="en-US" altLang="en-US" i="1"/>
              <a:t>ThreadFiber</a:t>
            </a:r>
            <a:r>
              <a:rPr lang="en-US" altLang="en-US"/>
              <a:t> package</a:t>
            </a:r>
          </a:p>
        </p:txBody>
      </p:sp>
      <p:pic>
        <p:nvPicPr>
          <p:cNvPr id="17412" name="Picture 1" descr="4_07.pdf">
            <a:extLst>
              <a:ext uri="{FF2B5EF4-FFF2-40B4-BE49-F238E27FC236}">
                <a16:creationId xmlns:a16="http://schemas.microsoft.com/office/drawing/2014/main" id="{B6C73062-6BBA-4F90-8E17-28C9517C3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3438525"/>
            <a:ext cx="5094288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4BA1C0B-C483-4A20-8EBA-B19496805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Two-level Model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C81044A-BD6E-44E9-B91D-3E59C4850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930400"/>
            <a:ext cx="11283950" cy="5942013"/>
          </a:xfrm>
        </p:spPr>
        <p:txBody>
          <a:bodyPr/>
          <a:lstStyle/>
          <a:p>
            <a:r>
              <a:rPr lang="en-US" altLang="en-US"/>
              <a:t>Similar to M:M, except that it allows a user thread to be </a:t>
            </a:r>
            <a:r>
              <a:rPr lang="en-US" altLang="en-US" b="1"/>
              <a:t>bound</a:t>
            </a:r>
            <a:r>
              <a:rPr lang="en-US" altLang="en-US"/>
              <a:t> to kernel thread</a:t>
            </a:r>
          </a:p>
          <a:p>
            <a:endParaRPr lang="en-US" altLang="en-US"/>
          </a:p>
          <a:p>
            <a:r>
              <a:rPr lang="en-US" altLang="en-US"/>
              <a:t>Examples</a:t>
            </a:r>
          </a:p>
          <a:p>
            <a:pPr lvl="1"/>
            <a:r>
              <a:rPr lang="en-US" altLang="en-US"/>
              <a:t>IRIX</a:t>
            </a:r>
          </a:p>
          <a:p>
            <a:pPr lvl="1"/>
            <a:r>
              <a:rPr lang="en-US" altLang="en-US"/>
              <a:t>HP-UX</a:t>
            </a:r>
          </a:p>
          <a:p>
            <a:pPr lvl="1"/>
            <a:r>
              <a:rPr lang="en-US" altLang="en-US"/>
              <a:t>Tru64 UNIX</a:t>
            </a:r>
          </a:p>
          <a:p>
            <a:pPr lvl="1"/>
            <a:r>
              <a:rPr lang="en-US" altLang="en-US"/>
              <a:t>Solaris 8 and earlier</a:t>
            </a:r>
          </a:p>
        </p:txBody>
      </p:sp>
      <p:pic>
        <p:nvPicPr>
          <p:cNvPr id="18436" name="Picture 1" descr="4_08.pdf">
            <a:extLst>
              <a:ext uri="{FF2B5EF4-FFF2-40B4-BE49-F238E27FC236}">
                <a16:creationId xmlns:a16="http://schemas.microsoft.com/office/drawing/2014/main" id="{720B8D3F-6A81-4BA6-BA79-3FBEE6B3F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3003550"/>
            <a:ext cx="6429375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F21C195-0B1C-4AAE-A647-939B87A6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Libraries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F9E1FE0-0450-43E5-8CAC-5996CEAA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1309350" cy="6040438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Thread library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provides programmer with API for creating and managing threads</a:t>
            </a:r>
          </a:p>
          <a:p>
            <a:endParaRPr lang="en-US" altLang="en-US"/>
          </a:p>
          <a:p>
            <a:r>
              <a:rPr lang="en-US" altLang="en-US"/>
              <a:t>Two primary ways of implementing</a:t>
            </a:r>
          </a:p>
          <a:p>
            <a:pPr lvl="1"/>
            <a:r>
              <a:rPr lang="en-US" altLang="en-US"/>
              <a:t>Library entirely in user space</a:t>
            </a:r>
          </a:p>
          <a:p>
            <a:pPr lvl="1"/>
            <a:r>
              <a:rPr lang="en-US" altLang="en-US"/>
              <a:t>Kernel-level library supported by the 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158C044-CCAF-4314-A4ED-C2F749ABC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Pthreads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B447E72-3B3F-4DEA-A0C1-42D915FD2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39513" cy="5954713"/>
          </a:xfrm>
        </p:spPr>
        <p:txBody>
          <a:bodyPr/>
          <a:lstStyle/>
          <a:p>
            <a:r>
              <a:rPr lang="en-US" altLang="en-US"/>
              <a:t>May be provided either as user-level or kernel-level</a:t>
            </a:r>
          </a:p>
          <a:p>
            <a:endParaRPr lang="en-US" altLang="en-US"/>
          </a:p>
          <a:p>
            <a:r>
              <a:rPr lang="en-US" altLang="en-US"/>
              <a:t>A POSIX standard (IEEE 1003.1c) API for thread creation and synchronization</a:t>
            </a:r>
          </a:p>
          <a:p>
            <a:endParaRPr lang="en-US" altLang="en-US"/>
          </a:p>
          <a:p>
            <a:r>
              <a:rPr lang="en-US" altLang="en-US" b="1" i="1"/>
              <a:t>Specification</a:t>
            </a:r>
            <a:r>
              <a:rPr lang="en-US" altLang="en-US"/>
              <a:t>, not </a:t>
            </a:r>
            <a:r>
              <a:rPr lang="en-US" altLang="en-US" b="1" i="1"/>
              <a:t>implementation</a:t>
            </a:r>
          </a:p>
          <a:p>
            <a:endParaRPr lang="en-US" altLang="en-US"/>
          </a:p>
          <a:p>
            <a:r>
              <a:rPr lang="en-US" altLang="en-US"/>
              <a:t>API specifies behavior of the thread library, implementation is up to development of the library</a:t>
            </a:r>
          </a:p>
          <a:p>
            <a:endParaRPr lang="en-US" altLang="en-US"/>
          </a:p>
          <a:p>
            <a:r>
              <a:rPr lang="en-US" altLang="en-US"/>
              <a:t>Common in UNIX operating systems (Solaris, Linux, Mac OS X)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CD63FFD-58BA-4FD7-A470-7442F76F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Pthreads Example</a:t>
            </a:r>
          </a:p>
        </p:txBody>
      </p:sp>
      <p:pic>
        <p:nvPicPr>
          <p:cNvPr id="21507" name="Picture 1">
            <a:extLst>
              <a:ext uri="{FF2B5EF4-FFF2-40B4-BE49-F238E27FC236}">
                <a16:creationId xmlns:a16="http://schemas.microsoft.com/office/drawing/2014/main" id="{8440DC0D-2A4D-4B2E-B3BC-BDCAD5307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1454150"/>
            <a:ext cx="9794875" cy="649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38A960B-5E39-4AE1-8E14-C45F89CF8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4: Threads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7CD524E-AF98-4D40-AF5A-F274D4198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  <a:p>
            <a:r>
              <a:rPr lang="en-US" altLang="en-US"/>
              <a:t>Multicore Programming</a:t>
            </a:r>
          </a:p>
          <a:p>
            <a:r>
              <a:rPr lang="en-US" altLang="en-US"/>
              <a:t>Multithreading Models</a:t>
            </a:r>
          </a:p>
          <a:p>
            <a:r>
              <a:rPr lang="en-US" altLang="en-US"/>
              <a:t>Thread Libraries</a:t>
            </a:r>
          </a:p>
          <a:p>
            <a:r>
              <a:rPr lang="en-US" altLang="en-US"/>
              <a:t>Implicit Threading</a:t>
            </a:r>
          </a:p>
          <a:p>
            <a:r>
              <a:rPr lang="en-US" altLang="en-US"/>
              <a:t>Threading Issues</a:t>
            </a:r>
          </a:p>
          <a:p>
            <a:r>
              <a:rPr lang="en-US" altLang="en-US"/>
              <a:t>Operating System Examples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9CF8AD2-D85B-4228-AA59-026115F5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Pthreads Example (Cont.)</a:t>
            </a:r>
          </a:p>
        </p:txBody>
      </p:sp>
      <p:pic>
        <p:nvPicPr>
          <p:cNvPr id="22531" name="Picture 1">
            <a:extLst>
              <a:ext uri="{FF2B5EF4-FFF2-40B4-BE49-F238E27FC236}">
                <a16:creationId xmlns:a16="http://schemas.microsoft.com/office/drawing/2014/main" id="{5CB3A1C8-D8EA-48F0-8971-C62E000B2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1285875"/>
            <a:ext cx="9355137" cy="720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5F2C918-EACC-4437-8CA8-03F342DE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050" y="369888"/>
            <a:ext cx="11233150" cy="768350"/>
          </a:xfrm>
        </p:spPr>
        <p:txBody>
          <a:bodyPr/>
          <a:lstStyle/>
          <a:p>
            <a:r>
              <a:rPr lang="en-US" altLang="en-US"/>
              <a:t>Pthreads Code for Joining 10 Threads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D94FBF4B-04D7-4F91-849B-A86D8C7F6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540000"/>
            <a:ext cx="8770937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7ECC470-0A1E-478F-926E-22E1C30B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Win32 API  Multithreaded C Program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03E7C877-C904-4B8B-BEDB-0C8272800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38" y="1252538"/>
            <a:ext cx="7959725" cy="759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0AE43B8-3E1D-4676-A6B9-2C7B2554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3" y="369888"/>
            <a:ext cx="12344400" cy="768350"/>
          </a:xfrm>
        </p:spPr>
        <p:txBody>
          <a:bodyPr/>
          <a:lstStyle/>
          <a:p>
            <a:r>
              <a:rPr lang="en-US" altLang="en-US" sz="4000"/>
              <a:t>Win32 API  Multithreaded C Program (Cont.)</a:t>
            </a:r>
          </a:p>
        </p:txBody>
      </p:sp>
      <p:pic>
        <p:nvPicPr>
          <p:cNvPr id="25603" name="Picture 1">
            <a:extLst>
              <a:ext uri="{FF2B5EF4-FFF2-40B4-BE49-F238E27FC236}">
                <a16:creationId xmlns:a16="http://schemas.microsoft.com/office/drawing/2014/main" id="{C388B44C-6115-4547-A6FE-25BD0CDB7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595438"/>
            <a:ext cx="9783763" cy="667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F34E7614-ADAB-42D2-8C94-14B449A9D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Threads</a:t>
            </a: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0F1C61E0-F61C-422D-A370-8DF607E3F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1643063"/>
            <a:ext cx="10545762" cy="4130675"/>
          </a:xfrm>
        </p:spPr>
        <p:txBody>
          <a:bodyPr/>
          <a:lstStyle/>
          <a:p>
            <a:r>
              <a:rPr lang="en-US" altLang="en-US"/>
              <a:t>Java threads are managed by the JVM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Typically implemented using the threads model provided by underlying OS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Java threads may be created by: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Extending Thread class</a:t>
            </a:r>
          </a:p>
          <a:p>
            <a:pPr lvl="1"/>
            <a:r>
              <a:rPr lang="en-US" altLang="en-US"/>
              <a:t>Implementing the Runnable interface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26628" name="Picture 1">
            <a:extLst>
              <a:ext uri="{FF2B5EF4-FFF2-40B4-BE49-F238E27FC236}">
                <a16:creationId xmlns:a16="http://schemas.microsoft.com/office/drawing/2014/main" id="{18936639-7D64-4732-8DD1-7A13CB3BC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4703763"/>
            <a:ext cx="56594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E769F76-6F9C-42F0-B9FF-A990BC85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Multithreaded Program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269C0611-E38D-4477-B5A3-BAAC02F58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1171575"/>
            <a:ext cx="6303963" cy="758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35EE1615-B3DA-41AF-8682-6B6B8143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Multithreaded Program (Cont.)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1BD4DFBD-7581-4D72-8FBD-AA1B274BB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155700"/>
            <a:ext cx="11185525" cy="714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C299FB7-A01F-4614-AB4E-7F84F91E2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Implicit Threading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A701B85-3493-45D1-9E68-A9BF98855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47463" cy="5970588"/>
          </a:xfrm>
        </p:spPr>
        <p:txBody>
          <a:bodyPr/>
          <a:lstStyle/>
          <a:p>
            <a:r>
              <a:rPr lang="en-US" altLang="en-US"/>
              <a:t>Growing in popularity as numbers of threads increase, program correctness more difficult with explicit threads</a:t>
            </a:r>
          </a:p>
          <a:p>
            <a:r>
              <a:rPr lang="en-US" altLang="en-US"/>
              <a:t>Creation and management of threads done by compilers and run-time libraries rather than programmers</a:t>
            </a:r>
          </a:p>
          <a:p>
            <a:endParaRPr lang="en-US" altLang="en-US"/>
          </a:p>
          <a:p>
            <a:r>
              <a:rPr lang="en-US" altLang="en-US"/>
              <a:t>Three methods explored</a:t>
            </a:r>
          </a:p>
          <a:p>
            <a:pPr lvl="1"/>
            <a:r>
              <a:rPr lang="en-US" altLang="en-US"/>
              <a:t>Thread Pools</a:t>
            </a:r>
          </a:p>
          <a:p>
            <a:pPr lvl="1"/>
            <a:r>
              <a:rPr lang="en-US" altLang="en-US"/>
              <a:t>OpenMP</a:t>
            </a:r>
          </a:p>
          <a:p>
            <a:pPr lvl="1"/>
            <a:r>
              <a:rPr lang="en-US" altLang="en-US"/>
              <a:t>Grand Central Dispatch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Other methods include Microsoft Threading Building Blocks (TBB),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java.util.concurrent </a:t>
            </a:r>
            <a:r>
              <a:rPr lang="en-US" altLang="en-US"/>
              <a:t>package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ADECB80-11EF-4623-A625-5F47486A6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Pools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0FF61CC-8762-473F-8DD6-F8E6AEF69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47463" cy="5970588"/>
          </a:xfrm>
        </p:spPr>
        <p:txBody>
          <a:bodyPr/>
          <a:lstStyle/>
          <a:p>
            <a:r>
              <a:rPr lang="en-US" altLang="en-US"/>
              <a:t>Create a number of threads in a pool where they await work</a:t>
            </a:r>
          </a:p>
          <a:p>
            <a:endParaRPr lang="en-US" altLang="en-US"/>
          </a:p>
          <a:p>
            <a:r>
              <a:rPr lang="en-US" altLang="en-US"/>
              <a:t>Advantages:</a:t>
            </a:r>
          </a:p>
          <a:p>
            <a:pPr lvl="1"/>
            <a:r>
              <a:rPr lang="en-US" altLang="en-US"/>
              <a:t>Usually slightly faster to service a request with an existing thread than create a new thread</a:t>
            </a:r>
          </a:p>
          <a:p>
            <a:pPr lvl="1"/>
            <a:r>
              <a:rPr lang="en-US" altLang="en-US"/>
              <a:t>Allows the number of threads in the application(s) to be bound to the size of the pool</a:t>
            </a:r>
          </a:p>
          <a:p>
            <a:pPr lvl="1"/>
            <a:r>
              <a:rPr lang="en-US" altLang="en-US"/>
              <a:t>Separating task to be performed from mechanics of creating task allows different strategies for running task</a:t>
            </a:r>
          </a:p>
          <a:p>
            <a:pPr lvl="2"/>
            <a:r>
              <a:rPr lang="en-US" altLang="en-US"/>
              <a:t>i.e.Tasks could be scheduled to run periodically</a:t>
            </a:r>
          </a:p>
          <a:p>
            <a:endParaRPr lang="en-US" altLang="en-US"/>
          </a:p>
          <a:p>
            <a:r>
              <a:rPr lang="en-US" altLang="en-US"/>
              <a:t>Windows API supports thread pools:</a:t>
            </a:r>
          </a:p>
        </p:txBody>
      </p:sp>
      <p:pic>
        <p:nvPicPr>
          <p:cNvPr id="30724" name="Picture 1">
            <a:extLst>
              <a:ext uri="{FF2B5EF4-FFF2-40B4-BE49-F238E27FC236}">
                <a16:creationId xmlns:a16="http://schemas.microsoft.com/office/drawing/2014/main" id="{DBB12FED-4EE7-4E5A-8FBC-14C8A28FA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5815013"/>
            <a:ext cx="965835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7C65561-24E3-44BA-89EF-0FA632FBD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OpenMP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35BC295-D699-460A-BD95-EAACEA39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5341938" cy="5970588"/>
          </a:xfrm>
        </p:spPr>
        <p:txBody>
          <a:bodyPr/>
          <a:lstStyle/>
          <a:p>
            <a:r>
              <a:rPr lang="en-US" altLang="en-US"/>
              <a:t>Set of compiler directives and an API for C, C++, FORTRAN </a:t>
            </a:r>
          </a:p>
          <a:p>
            <a:r>
              <a:rPr lang="en-US" altLang="en-US"/>
              <a:t>Provides support for parallel programming in shared-memory environments</a:t>
            </a:r>
          </a:p>
          <a:p>
            <a:r>
              <a:rPr lang="en-US" altLang="en-US"/>
              <a:t>Identifies </a:t>
            </a:r>
            <a:r>
              <a:rPr lang="en-US" altLang="en-US" b="1">
                <a:solidFill>
                  <a:srgbClr val="3366FF"/>
                </a:solidFill>
              </a:rPr>
              <a:t>parallel regions </a:t>
            </a:r>
            <a:r>
              <a:rPr lang="en-US" altLang="en-US"/>
              <a:t>– blocks of code that can run in parallel</a:t>
            </a:r>
          </a:p>
          <a:p>
            <a:endParaRPr lang="en-US" altLang="en-US"/>
          </a:p>
          <a:p>
            <a:pPr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Create as many threads as there are cores</a:t>
            </a:r>
          </a:p>
          <a:p>
            <a:pPr lvl="1"/>
            <a:endParaRPr lang="en-US" altLang="en-US"/>
          </a:p>
          <a:p>
            <a:pPr>
              <a:buFont typeface="Monotype Sorts" pitchFamily="-84" charset="2"/>
              <a:buNone/>
            </a:pPr>
            <a:r>
              <a:rPr lang="da-DK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for for(i=0;i&lt;N;i++) { </a:t>
            </a:r>
          </a:p>
          <a:p>
            <a:pPr>
              <a:buFont typeface="Monotype Sorts" pitchFamily="-84" charset="2"/>
              <a:buNone/>
            </a:pPr>
            <a:r>
              <a:rPr lang="da-DK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c[i] = a[i] + b[i]; </a:t>
            </a:r>
          </a:p>
          <a:p>
            <a:pPr>
              <a:buFont typeface="Monotype Sorts" pitchFamily="-84" charset="2"/>
              <a:buNone/>
            </a:pPr>
            <a:r>
              <a:rPr lang="da-DK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Run for loop in parallel</a:t>
            </a:r>
          </a:p>
          <a:p>
            <a:endParaRPr lang="en-US" altLang="en-US"/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3EC08CAF-06AB-4287-BF6A-0DF4A1140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1963738"/>
            <a:ext cx="69532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305C0BE-7768-4027-BB9B-F0A6EAA8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71C1BDFD-1431-4C61-84C7-F1FA5EC8E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altLang="en-US"/>
              <a:t>To introduce the notion of a thread—a fundamental unit of CPU utilization that forms the basis of multithreaded computer systems</a:t>
            </a:r>
          </a:p>
          <a:p>
            <a:endParaRPr lang="en-US" altLang="en-US"/>
          </a:p>
          <a:p>
            <a:r>
              <a:rPr lang="en-US" altLang="en-US"/>
              <a:t>To discuss the APIs for the Pthreads, Windows, and Java thread libraries</a:t>
            </a:r>
          </a:p>
          <a:p>
            <a:endParaRPr lang="en-US" altLang="en-US"/>
          </a:p>
          <a:p>
            <a:r>
              <a:rPr lang="en-US" altLang="en-US"/>
              <a:t>To explore several strategies that provide implicit threading</a:t>
            </a:r>
          </a:p>
          <a:p>
            <a:endParaRPr lang="en-US" altLang="en-US"/>
          </a:p>
          <a:p>
            <a:r>
              <a:rPr lang="en-US" altLang="en-US"/>
              <a:t>To examine issues related to multithreaded programming</a:t>
            </a:r>
          </a:p>
          <a:p>
            <a:endParaRPr lang="en-US" altLang="en-US"/>
          </a:p>
          <a:p>
            <a:r>
              <a:rPr lang="en-US" altLang="en-US"/>
              <a:t>To cover operating system support for threads in Windows and Linux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A43328A-15E2-4A56-92F6-4F1BFEDCD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Grand Central Dispatch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44859E2-8E1F-4FDC-9A2E-9702E8AB4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47463" cy="5970588"/>
          </a:xfrm>
        </p:spPr>
        <p:txBody>
          <a:bodyPr/>
          <a:lstStyle/>
          <a:p>
            <a:r>
              <a:rPr lang="en-US" altLang="en-US"/>
              <a:t>Apple technology for Mac OS X and iOS operating systems</a:t>
            </a:r>
          </a:p>
          <a:p>
            <a:r>
              <a:rPr lang="en-US" altLang="en-US"/>
              <a:t>Extensions to C, C++ languages, API, and run-time library</a:t>
            </a:r>
          </a:p>
          <a:p>
            <a:r>
              <a:rPr lang="en-US" altLang="en-US"/>
              <a:t>Allows identification of parallel sections</a:t>
            </a:r>
          </a:p>
          <a:p>
            <a:r>
              <a:rPr lang="en-US" altLang="en-US"/>
              <a:t>Manages most of the details of threading</a:t>
            </a:r>
          </a:p>
          <a:p>
            <a:r>
              <a:rPr lang="en-US" altLang="en-US"/>
              <a:t>Block is in “^{ }” -   </a:t>
            </a:r>
            <a:r>
              <a:rPr lang="ro-RO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ˆ{ printf("I am a block"); } </a:t>
            </a:r>
            <a:endParaRPr lang="en-US" altLang="en-US"/>
          </a:p>
          <a:p>
            <a:r>
              <a:rPr lang="en-US" altLang="en-US"/>
              <a:t>Blocks placed in dispatch queue</a:t>
            </a:r>
          </a:p>
          <a:p>
            <a:pPr lvl="1"/>
            <a:r>
              <a:rPr lang="en-US" altLang="en-US"/>
              <a:t>Assigned to available thread in thread pool when removed from queue</a:t>
            </a:r>
          </a:p>
          <a:p>
            <a:r>
              <a:rPr lang="en-US" altLang="en-US"/>
              <a:t>Two types of dispatch queues:</a:t>
            </a:r>
          </a:p>
          <a:p>
            <a:pPr lvl="1"/>
            <a:r>
              <a:rPr lang="en-US" altLang="en-US"/>
              <a:t>serial – blocks removed in FIFO order, queue is per process, called </a:t>
            </a:r>
            <a:r>
              <a:rPr lang="en-US" altLang="en-US" b="1">
                <a:solidFill>
                  <a:srgbClr val="3366FF"/>
                </a:solidFill>
              </a:rPr>
              <a:t>main queue</a:t>
            </a:r>
          </a:p>
          <a:p>
            <a:pPr lvl="2"/>
            <a:r>
              <a:rPr lang="en-US" altLang="en-US"/>
              <a:t>Programmers can create additional serial queues within program</a:t>
            </a:r>
          </a:p>
          <a:p>
            <a:pPr lvl="1"/>
            <a:r>
              <a:rPr lang="en-US" altLang="en-US"/>
              <a:t>concurrent – removed in FIFO order but several may be removed at a time</a:t>
            </a:r>
          </a:p>
          <a:p>
            <a:pPr lvl="2"/>
            <a:r>
              <a:rPr lang="en-US" altLang="en-US"/>
              <a:t>Three system wide queues with priorities low, default, high</a:t>
            </a:r>
          </a:p>
          <a:p>
            <a:pPr lvl="2"/>
            <a:endParaRPr lang="en-US" altLang="en-US"/>
          </a:p>
          <a:p>
            <a:endParaRPr lang="en-US" altLang="en-US"/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D13B6975-2B44-4A4D-B6B9-2688681D8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6276975"/>
            <a:ext cx="8266112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6AE4B00-CF66-4F41-83C2-E359B20AE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Threading Issues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9F08B9-9FF9-4F14-8185-DBF73E7EA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375" y="1981200"/>
            <a:ext cx="11026775" cy="5976938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Semantics of </a:t>
            </a:r>
            <a:r>
              <a:rPr lang="en-US" b="1" dirty="0">
                <a:ea typeface="ＭＳ Ｐゴシック" charset="0"/>
                <a:cs typeface="ＭＳ Ｐゴシック" charset="0"/>
              </a:rPr>
              <a:t>fork()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b="1" dirty="0">
                <a:ea typeface="ＭＳ Ｐゴシック" charset="0"/>
                <a:cs typeface="ＭＳ Ｐゴシック" charset="0"/>
              </a:rPr>
              <a:t>exec()</a:t>
            </a:r>
            <a:r>
              <a:rPr lang="en-US" dirty="0">
                <a:ea typeface="ＭＳ Ｐゴシック" charset="0"/>
                <a:cs typeface="ＭＳ Ｐゴシック" charset="0"/>
              </a:rPr>
              <a:t> system calls</a:t>
            </a:r>
          </a:p>
          <a:p>
            <a:pPr>
              <a:buFont typeface="Monotype Sorts" charset="0"/>
              <a:buChar char="n"/>
              <a:defRPr/>
            </a:pPr>
            <a:endParaRPr lang="en-US" sz="11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sz="11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Signal handling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Synchronous and asynchronous</a:t>
            </a:r>
          </a:p>
          <a:p>
            <a:pPr marL="0" indent="0">
              <a:buFont typeface="Monotype Sorts" charset="0"/>
              <a:buNone/>
              <a:defRPr/>
            </a:pPr>
            <a:endParaRPr lang="en-US" sz="11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Thread cancellation of target thread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Asynchronous or deferred</a:t>
            </a:r>
          </a:p>
          <a:p>
            <a:pPr lvl="1">
              <a:buFont typeface="Monotype Sorts" charset="0"/>
              <a:buChar char="l"/>
              <a:defRPr/>
            </a:pPr>
            <a:endParaRPr lang="en-US" sz="1100" dirty="0">
              <a:ea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Thread-local storage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Scheduler Activations</a:t>
            </a:r>
          </a:p>
          <a:p>
            <a:pPr>
              <a:buFont typeface="Monotype Sorts" charset="0"/>
              <a:buChar char="n"/>
              <a:defRPr/>
            </a:pPr>
            <a:endParaRPr lang="en-US" sz="1100" dirty="0">
              <a:ea typeface="ＭＳ Ｐゴシック" charset="0"/>
            </a:endParaRPr>
          </a:p>
          <a:p>
            <a:pPr lvl="1">
              <a:buFont typeface="Monotype Sorts" charset="0"/>
              <a:buNone/>
              <a:defRPr/>
            </a:pPr>
            <a:endParaRPr lang="en-US" sz="11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55C99ED-D286-4D16-A051-9EB2A3FAD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/>
          <a:lstStyle/>
          <a:p>
            <a:pPr eaLnBrk="1" hangingPunct="1"/>
            <a:r>
              <a:rPr lang="en-US" altLang="en-US"/>
              <a:t>Semantics of fork() and exec()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C3183A6-31E2-43FC-8C21-E38A8B0D2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Does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/>
              <a:t>duplicate only the calling thread or all threads?</a:t>
            </a:r>
          </a:p>
          <a:p>
            <a:pPr lvl="1"/>
            <a:r>
              <a:rPr lang="en-US" altLang="en-US"/>
              <a:t>Some UNIXes have two versions of fork</a:t>
            </a:r>
          </a:p>
          <a:p>
            <a:pPr lvl="1"/>
            <a:endParaRPr lang="en-US" altLang="en-US"/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altLang="en-US"/>
              <a:t>usually works as normal – replace the running process including all threads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FF9C402-36F0-4822-A3D4-FE5E1121B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69888"/>
            <a:ext cx="11277600" cy="768350"/>
          </a:xfrm>
        </p:spPr>
        <p:txBody>
          <a:bodyPr/>
          <a:lstStyle/>
          <a:p>
            <a:pPr eaLnBrk="1" hangingPunct="1"/>
            <a:r>
              <a:rPr lang="en-US" altLang="en-US"/>
              <a:t>Signal Handling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4380B08-C581-4897-AFE2-D07946CC9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862138"/>
            <a:ext cx="11441113" cy="6540500"/>
          </a:xfrm>
        </p:spPr>
        <p:txBody>
          <a:bodyPr/>
          <a:lstStyle/>
          <a:p>
            <a:pPr marL="542925" indent="-542925">
              <a:buFont typeface="Monotype Sorts" charset="0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Signals </a:t>
            </a:r>
            <a:r>
              <a:rPr lang="en-US" dirty="0">
                <a:ea typeface="ＭＳ Ｐゴシック" charset="0"/>
                <a:cs typeface="ＭＳ Ｐゴシック" charset="0"/>
              </a:rPr>
              <a:t>are used in UNIX systems to notify a process that a particular event has occurred.</a:t>
            </a:r>
          </a:p>
          <a:p>
            <a:pPr marL="542925" indent="-542925">
              <a:buFont typeface="Monotype Sorts" charset="0"/>
              <a:buChar char="n"/>
              <a:defRPr/>
            </a:pPr>
            <a:endParaRPr lang="en-US" sz="1100" dirty="0">
              <a:ea typeface="ＭＳ Ｐゴシック" charset="0"/>
              <a:cs typeface="ＭＳ Ｐゴシック" charset="0"/>
            </a:endParaRPr>
          </a:p>
          <a:p>
            <a:pPr marL="542925" indent="-542925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signal handler</a:t>
            </a:r>
            <a:r>
              <a:rPr lang="en-US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used to process signals</a:t>
            </a:r>
          </a:p>
          <a:p>
            <a:pPr marL="1141413" lvl="1" indent="-488950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generated by particular event</a:t>
            </a:r>
          </a:p>
          <a:p>
            <a:pPr marL="1141413" lvl="1" indent="-488950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delivered to a process</a:t>
            </a:r>
          </a:p>
          <a:p>
            <a:pPr marL="1141413" lvl="1" indent="-488950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handled by one of two signal handlers:</a:t>
            </a:r>
          </a:p>
          <a:p>
            <a:pPr marL="1631951" lvl="2" indent="-488950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default</a:t>
            </a:r>
          </a:p>
          <a:p>
            <a:pPr marL="1631951" lvl="2" indent="-488950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user-defined</a:t>
            </a:r>
          </a:p>
          <a:p>
            <a:pPr marL="1141413" lvl="1" indent="-488950">
              <a:buFont typeface="Webdings" charset="0"/>
              <a:buAutoNum type="arabicPeriod"/>
              <a:defRPr/>
            </a:pPr>
            <a:endParaRPr lang="en-US" sz="1100" dirty="0">
              <a:ea typeface="ＭＳ Ｐゴシック" charset="0"/>
            </a:endParaRPr>
          </a:p>
          <a:p>
            <a:pPr marL="542925" indent="-542925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Every signal has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default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that kernel runs when handling signal</a:t>
            </a:r>
          </a:p>
          <a:p>
            <a:pPr marL="1114425" lvl="1" indent="-542925">
              <a:buFont typeface="Monotype Sorts" charset="0"/>
              <a:buChar char="l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User-defined 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can override default</a:t>
            </a:r>
          </a:p>
          <a:p>
            <a:pPr marL="1114425" lvl="1" indent="-542925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single-threaded, signal delivered to process</a:t>
            </a:r>
          </a:p>
          <a:p>
            <a:pPr marL="1114425" lvl="1" indent="-542925">
              <a:buFont typeface="Monotype Sorts" charset="0"/>
              <a:buChar char="l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542925" indent="-542925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Where should a signal be delivered for multi-threaded? </a:t>
            </a:r>
          </a:p>
          <a:p>
            <a:pPr marL="1114425" lvl="1" indent="-542925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Deliver the signal to the thread to which the signal applies</a:t>
            </a:r>
          </a:p>
          <a:p>
            <a:pPr marL="1141413" lvl="1" indent="-488950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Deliver the signal to every thread in the process</a:t>
            </a:r>
          </a:p>
          <a:p>
            <a:pPr marL="1141413" lvl="1" indent="-488950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Deliver the signal to certain threads in the process</a:t>
            </a:r>
          </a:p>
          <a:p>
            <a:pPr marL="1141413" lvl="1" indent="-488950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Assign a specific thread to receive all signals for the process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4C5E8BC-1ADB-4A73-B095-E8517B115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altLang="en-US"/>
              <a:t>Thread Cancellation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91B7195-B757-4406-94BF-A468A314D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912938"/>
            <a:ext cx="11107738" cy="5908675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Terminating a thread before it has finished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Thread to be canceled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target thread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Two general approaches: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b="1" dirty="0">
                <a:ea typeface="ＭＳ Ｐゴシック" charset="0"/>
              </a:rPr>
              <a:t>Asynchronous cancellation</a:t>
            </a:r>
            <a:r>
              <a:rPr lang="en-US" dirty="0">
                <a:ea typeface="ＭＳ Ｐゴシック" charset="0"/>
              </a:rPr>
              <a:t> terminates the target thread immediately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b="1" dirty="0">
                <a:ea typeface="ＭＳ Ｐゴシック" charset="0"/>
              </a:rPr>
              <a:t>Deferred cancellation</a:t>
            </a:r>
            <a:r>
              <a:rPr lang="en-US" dirty="0">
                <a:ea typeface="ＭＳ Ｐゴシック" charset="0"/>
              </a:rPr>
              <a:t> allows the target thread to periodically check if it should be cancelled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 err="1">
                <a:ea typeface="ＭＳ Ｐゴシック" charset="0"/>
              </a:rPr>
              <a:t>Pthread</a:t>
            </a:r>
            <a:r>
              <a:rPr lang="en-US" dirty="0">
                <a:ea typeface="ＭＳ Ｐゴシック" charset="0"/>
              </a:rPr>
              <a:t> code to create and cancel a thread: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36868" name="Picture 1">
            <a:extLst>
              <a:ext uri="{FF2B5EF4-FFF2-40B4-BE49-F238E27FC236}">
                <a16:creationId xmlns:a16="http://schemas.microsoft.com/office/drawing/2014/main" id="{8A71B86D-8F95-400C-8186-CB15467BE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88" y="5019675"/>
            <a:ext cx="581818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3BA041A-D0CA-4256-ADA8-D968E5046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altLang="en-US"/>
              <a:t>Thread Cancellation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7192DDA-40B7-4309-B140-1E0258545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912938"/>
            <a:ext cx="11107738" cy="5908675"/>
          </a:xfrm>
        </p:spPr>
        <p:txBody>
          <a:bodyPr/>
          <a:lstStyle/>
          <a:p>
            <a:r>
              <a:rPr lang="en-US" altLang="en-US"/>
              <a:t>Invoking thread cancellation requests cancellation, but actual cancellation depends on thread state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If thread has cancellation disabled, cancellation remains pending until thread enables it</a:t>
            </a:r>
          </a:p>
          <a:p>
            <a:r>
              <a:rPr lang="en-US" altLang="en-US"/>
              <a:t>Default type is deferred</a:t>
            </a:r>
          </a:p>
          <a:p>
            <a:pPr lvl="1"/>
            <a:r>
              <a:rPr lang="en-US" altLang="en-US"/>
              <a:t>Cancellation only occurs when thread reaches </a:t>
            </a:r>
            <a:r>
              <a:rPr lang="en-US" altLang="en-US" b="1">
                <a:solidFill>
                  <a:srgbClr val="3366FF"/>
                </a:solidFill>
              </a:rPr>
              <a:t>cancellation point</a:t>
            </a:r>
          </a:p>
          <a:p>
            <a:pPr lvl="2"/>
            <a:r>
              <a:rPr lang="en-US" altLang="en-US"/>
              <a:t>I.e.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pthread_testcancel()</a:t>
            </a:r>
          </a:p>
          <a:p>
            <a:pPr lvl="2"/>
            <a:r>
              <a:rPr lang="en-US" altLang="en-US"/>
              <a:t>Then </a:t>
            </a:r>
            <a:r>
              <a:rPr lang="en-US" altLang="en-US" b="1">
                <a:solidFill>
                  <a:srgbClr val="3366FF"/>
                </a:solidFill>
              </a:rPr>
              <a:t>cleanup handler </a:t>
            </a:r>
            <a:r>
              <a:rPr lang="en-US" altLang="en-US"/>
              <a:t>is invoked</a:t>
            </a:r>
          </a:p>
          <a:p>
            <a:pPr lvl="1"/>
            <a:endParaRPr lang="en-US" altLang="en-US"/>
          </a:p>
          <a:p>
            <a:r>
              <a:rPr lang="en-US" altLang="en-US"/>
              <a:t>On Linux systems, thread cancellation is handled through signals</a:t>
            </a:r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6493CF66-4E2A-4ADF-ADB3-B3D860E2A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2351088"/>
            <a:ext cx="75819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7BCDBA2-FD86-4424-A263-06E8E663B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Thread-Local Storage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953386F-AAB3-4CD0-BC39-2089F0211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0813" cy="5970588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Thread-local storage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TLS</a:t>
            </a:r>
            <a:r>
              <a:rPr lang="en-US" altLang="en-US"/>
              <a:t>) allows each thread to have its own copy of data</a:t>
            </a:r>
          </a:p>
          <a:p>
            <a:endParaRPr lang="en-US" altLang="en-US"/>
          </a:p>
          <a:p>
            <a:r>
              <a:rPr lang="en-US" altLang="en-US"/>
              <a:t>Useful when you do not have control over the thread creation process (i.e., when using a thread pool)</a:t>
            </a:r>
          </a:p>
          <a:p>
            <a:endParaRPr lang="en-US" altLang="en-US"/>
          </a:p>
          <a:p>
            <a:r>
              <a:rPr lang="en-US" altLang="en-US"/>
              <a:t>Different from local variables</a:t>
            </a:r>
          </a:p>
          <a:p>
            <a:pPr lvl="1"/>
            <a:r>
              <a:rPr lang="en-US" altLang="en-US"/>
              <a:t>Local variables visible only during single function invocation</a:t>
            </a:r>
          </a:p>
          <a:p>
            <a:pPr lvl="1"/>
            <a:r>
              <a:rPr lang="en-US" altLang="en-US"/>
              <a:t>TLS visible across function invocations</a:t>
            </a:r>
          </a:p>
          <a:p>
            <a:pPr lvl="1"/>
            <a:endParaRPr lang="en-US" altLang="en-US"/>
          </a:p>
          <a:p>
            <a:r>
              <a:rPr lang="en-US" altLang="en-US"/>
              <a:t>Similar to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/>
              <a:t> data</a:t>
            </a:r>
          </a:p>
          <a:p>
            <a:pPr lvl="1"/>
            <a:r>
              <a:rPr lang="en-US" altLang="en-US"/>
              <a:t>TLS is unique to each thread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1643838-FCB9-458C-A812-D979E913A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Scheduler Activations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B4FB271-6DEE-4EBA-B282-24BF4FF60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7974013" cy="5989638"/>
          </a:xfrm>
        </p:spPr>
        <p:txBody>
          <a:bodyPr/>
          <a:lstStyle/>
          <a:p>
            <a:r>
              <a:rPr lang="en-US" altLang="en-US"/>
              <a:t>Both M:M and Two-level models require communication to maintain the appropriate number of kernel threads allocated to the application</a:t>
            </a:r>
          </a:p>
          <a:p>
            <a:endParaRPr lang="en-US" altLang="en-US"/>
          </a:p>
          <a:p>
            <a:r>
              <a:rPr lang="en-US" altLang="en-US"/>
              <a:t>Typically use an intermediate data structure between user and kernel threads – </a:t>
            </a:r>
            <a:r>
              <a:rPr lang="en-US" altLang="en-US" b="1">
                <a:solidFill>
                  <a:srgbClr val="3366FF"/>
                </a:solidFill>
              </a:rPr>
              <a:t>lightweight process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LWP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Appears to be a virtual processor on which process can schedule user thread to run</a:t>
            </a:r>
          </a:p>
          <a:p>
            <a:pPr lvl="1"/>
            <a:r>
              <a:rPr lang="en-US" altLang="en-US"/>
              <a:t>Each LWP attached to kernel thread</a:t>
            </a:r>
          </a:p>
          <a:p>
            <a:pPr lvl="1"/>
            <a:r>
              <a:rPr lang="en-US" altLang="en-US"/>
              <a:t>How many LWPs to create?</a:t>
            </a:r>
          </a:p>
          <a:p>
            <a:endParaRPr lang="en-US" altLang="en-US"/>
          </a:p>
          <a:p>
            <a:r>
              <a:rPr lang="en-US" altLang="en-US"/>
              <a:t>Scheduler activations provide </a:t>
            </a:r>
            <a:r>
              <a:rPr lang="en-US" altLang="en-US" b="1">
                <a:solidFill>
                  <a:srgbClr val="3366FF"/>
                </a:solidFill>
              </a:rPr>
              <a:t>upcalls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- a communication mechanism from the kernel to the </a:t>
            </a:r>
            <a:r>
              <a:rPr lang="en-US" altLang="en-US" b="1">
                <a:solidFill>
                  <a:srgbClr val="3366FF"/>
                </a:solidFill>
              </a:rPr>
              <a:t>upcall handler </a:t>
            </a:r>
            <a:r>
              <a:rPr lang="en-US" altLang="en-US"/>
              <a:t>in the thread library</a:t>
            </a:r>
          </a:p>
          <a:p>
            <a:endParaRPr lang="en-US" altLang="en-US"/>
          </a:p>
          <a:p>
            <a:r>
              <a:rPr lang="en-US" altLang="en-US"/>
              <a:t>This communication allows an application to maintain the correct number kernel threads</a:t>
            </a:r>
          </a:p>
        </p:txBody>
      </p:sp>
      <p:pic>
        <p:nvPicPr>
          <p:cNvPr id="39940" name="Picture 3">
            <a:extLst>
              <a:ext uri="{FF2B5EF4-FFF2-40B4-BE49-F238E27FC236}">
                <a16:creationId xmlns:a16="http://schemas.microsoft.com/office/drawing/2014/main" id="{832D3C8A-71A8-44A6-AF68-67D1289EF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888" y="2063750"/>
            <a:ext cx="3492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9B459C0-3ECA-4A03-82C6-492560EB1D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altLang="en-US"/>
              <a:t>Operating System Examples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FDCC835-F97B-4436-AB6B-DC2256670F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09675" y="1644650"/>
            <a:ext cx="11204575" cy="5989638"/>
          </a:xfrm>
        </p:spPr>
        <p:txBody>
          <a:bodyPr/>
          <a:lstStyle/>
          <a:p>
            <a:r>
              <a:rPr lang="en-US" altLang="en-US"/>
              <a:t>Windows XP Threads</a:t>
            </a:r>
          </a:p>
          <a:p>
            <a:endParaRPr lang="en-US" altLang="en-US"/>
          </a:p>
          <a:p>
            <a:r>
              <a:rPr lang="en-US" altLang="en-US"/>
              <a:t>Linux Thread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2651E72-A0D8-4D24-B864-E68F9C284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Windows Threads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3A195B4-FE9A-4F2E-9675-8C0F39109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709738"/>
            <a:ext cx="11463338" cy="6856412"/>
          </a:xfrm>
        </p:spPr>
        <p:txBody>
          <a:bodyPr/>
          <a:lstStyle/>
          <a:p>
            <a:r>
              <a:rPr lang="en-US" altLang="en-US"/>
              <a:t>Windows implements the Windows API – primary API for Win 98, Win NT, Win 2000, Win XP, and Win 7</a:t>
            </a:r>
          </a:p>
          <a:p>
            <a:endParaRPr lang="en-US" altLang="en-US"/>
          </a:p>
          <a:p>
            <a:r>
              <a:rPr lang="en-US" altLang="en-US"/>
              <a:t>Implements the one-to-one mapping, kernel-level</a:t>
            </a:r>
          </a:p>
          <a:p>
            <a:endParaRPr lang="en-US" altLang="en-US" sz="1100"/>
          </a:p>
          <a:p>
            <a:r>
              <a:rPr lang="en-US" altLang="en-US"/>
              <a:t>Each thread contains</a:t>
            </a:r>
          </a:p>
          <a:p>
            <a:pPr lvl="1"/>
            <a:r>
              <a:rPr lang="en-US" altLang="en-US"/>
              <a:t>A thread id</a:t>
            </a:r>
          </a:p>
          <a:p>
            <a:pPr lvl="1"/>
            <a:r>
              <a:rPr lang="en-US" altLang="en-US"/>
              <a:t>Register set representing state of processor</a:t>
            </a:r>
          </a:p>
          <a:p>
            <a:pPr lvl="1"/>
            <a:r>
              <a:rPr lang="en-US" altLang="en-US"/>
              <a:t>Separate user and kernel stacks for when thread runs in user mode or kernel mode</a:t>
            </a:r>
          </a:p>
          <a:p>
            <a:pPr lvl="1"/>
            <a:r>
              <a:rPr lang="en-US" altLang="en-US"/>
              <a:t>Private data storage area used by run-time libraries and dynamic link libraries (DLLs)</a:t>
            </a:r>
          </a:p>
          <a:p>
            <a:pPr lvl="1"/>
            <a:endParaRPr lang="en-US" altLang="en-US" sz="1100"/>
          </a:p>
          <a:p>
            <a:r>
              <a:rPr lang="en-US" altLang="en-US"/>
              <a:t>The register set, stacks, and private storage area are known as the </a:t>
            </a:r>
            <a:r>
              <a:rPr lang="en-US" altLang="en-US" b="1">
                <a:solidFill>
                  <a:srgbClr val="3366FF"/>
                </a:solidFill>
              </a:rPr>
              <a:t>context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of the thread</a:t>
            </a:r>
          </a:p>
          <a:p>
            <a:endParaRPr lang="en-US" altLang="en-US" sz="1100"/>
          </a:p>
          <a:p>
            <a:r>
              <a:rPr lang="en-US" altLang="en-US"/>
              <a:t>The primary data structures of a thread include:</a:t>
            </a:r>
          </a:p>
          <a:p>
            <a:pPr lvl="1"/>
            <a:r>
              <a:rPr lang="en-US" altLang="en-US"/>
              <a:t>ETHREAD (executive thread block) – includes pointer to process to which thread belongs and to KTHREAD, in kernel space</a:t>
            </a:r>
          </a:p>
          <a:p>
            <a:pPr lvl="1"/>
            <a:r>
              <a:rPr lang="en-US" altLang="en-US"/>
              <a:t>KTHREAD (kernel thread block) – scheduling and synchronization info, kernel-mode stack, pointer to TEB, in kernel space</a:t>
            </a:r>
          </a:p>
          <a:p>
            <a:pPr lvl="1"/>
            <a:r>
              <a:rPr lang="en-US" altLang="en-US"/>
              <a:t>TEB (thread environment block) – thread id, user-mode stack, thread-local storage, in user space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F303A13-2F5F-45C7-8A2E-E411995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C15E9CF-8543-4865-AEFE-5398353A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Most modern applications are multithreaded</a:t>
            </a:r>
          </a:p>
          <a:p>
            <a:r>
              <a:rPr lang="en-US" altLang="en-US"/>
              <a:t>Threads run within application</a:t>
            </a:r>
          </a:p>
          <a:p>
            <a:r>
              <a:rPr lang="en-US" altLang="en-US"/>
              <a:t>Multiple tasks with the application can be implemented by separate threads</a:t>
            </a:r>
          </a:p>
          <a:p>
            <a:pPr lvl="1"/>
            <a:r>
              <a:rPr lang="en-US" altLang="en-US"/>
              <a:t>Update display</a:t>
            </a:r>
          </a:p>
          <a:p>
            <a:pPr lvl="1"/>
            <a:r>
              <a:rPr lang="en-US" altLang="en-US"/>
              <a:t>Fetch data</a:t>
            </a:r>
          </a:p>
          <a:p>
            <a:pPr lvl="1"/>
            <a:r>
              <a:rPr lang="en-US" altLang="en-US"/>
              <a:t>Spell checking</a:t>
            </a:r>
          </a:p>
          <a:p>
            <a:pPr lvl="1"/>
            <a:r>
              <a:rPr lang="en-US" altLang="en-US"/>
              <a:t>Answer a network request</a:t>
            </a:r>
          </a:p>
          <a:p>
            <a:r>
              <a:rPr lang="en-US" altLang="en-US"/>
              <a:t>Process creation is heavy-weight while thread creation is light-weight</a:t>
            </a:r>
          </a:p>
          <a:p>
            <a:r>
              <a:rPr lang="en-US" altLang="en-US"/>
              <a:t>Can simplify code, increase efficiency</a:t>
            </a:r>
          </a:p>
          <a:p>
            <a:r>
              <a:rPr lang="en-US" altLang="en-US"/>
              <a:t>Kernels are generally multithreaded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A940A38-CBC8-4451-AED3-04574A2AD6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90663" y="369888"/>
            <a:ext cx="11539537" cy="768350"/>
          </a:xfrm>
        </p:spPr>
        <p:txBody>
          <a:bodyPr/>
          <a:lstStyle/>
          <a:p>
            <a:pPr eaLnBrk="1" hangingPunct="1"/>
            <a:r>
              <a:rPr lang="en-US" altLang="en-US"/>
              <a:t>Windows XP Threads Data Structures</a:t>
            </a:r>
          </a:p>
        </p:txBody>
      </p:sp>
      <p:pic>
        <p:nvPicPr>
          <p:cNvPr id="43011" name="Picture 1" descr="4_14.pdf">
            <a:extLst>
              <a:ext uri="{FF2B5EF4-FFF2-40B4-BE49-F238E27FC236}">
                <a16:creationId xmlns:a16="http://schemas.microsoft.com/office/drawing/2014/main" id="{C5914E9E-8B86-445A-9CA4-0F503FC1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352550"/>
            <a:ext cx="7392988" cy="718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1348F34-87A2-4F10-A5C1-B2E1B96B3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Linux Threads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0A4DCF1-F30E-4300-BCA7-0C7EE2923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947863"/>
            <a:ext cx="11345863" cy="5994400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Linux refers to them as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tasks</a:t>
            </a:r>
            <a:r>
              <a:rPr lang="en-US" dirty="0">
                <a:ea typeface="ＭＳ Ｐゴシック" charset="0"/>
                <a:cs typeface="ＭＳ Ｐゴシック" charset="0"/>
              </a:rPr>
              <a:t> rather than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threads</a:t>
            </a:r>
          </a:p>
          <a:p>
            <a:pPr>
              <a:buFont typeface="Monotype Sort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Thread creation is done through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clone()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system call</a:t>
            </a:r>
          </a:p>
          <a:p>
            <a:pPr>
              <a:buFont typeface="Monotype Sort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clone() </a:t>
            </a:r>
            <a:r>
              <a:rPr lang="en-US" dirty="0">
                <a:ea typeface="ＭＳ Ｐゴシック" charset="0"/>
                <a:cs typeface="ＭＳ Ｐゴシック" charset="0"/>
              </a:rPr>
              <a:t>allows a child task to share the address space of the parent task (process)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Flags control behavior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 charset="0"/>
              <a:ea typeface="ＭＳ Ｐゴシック" charset="0"/>
              <a:cs typeface="Courier New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struct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task_struct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dirty="0">
                <a:ea typeface="ＭＳ Ｐゴシック" charset="0"/>
                <a:cs typeface="Courier New" charset="0"/>
              </a:rPr>
              <a:t>points to process data structures (shared or unique)</a:t>
            </a:r>
            <a:endParaRPr lang="en-US" dirty="0">
              <a:latin typeface="Courier New" charset="0"/>
              <a:ea typeface="ＭＳ Ｐゴシック" charset="0"/>
              <a:cs typeface="Courier New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4036" name="Picture 3" descr="4_15.pdf">
            <a:extLst>
              <a:ext uri="{FF2B5EF4-FFF2-40B4-BE49-F238E27FC236}">
                <a16:creationId xmlns:a16="http://schemas.microsoft.com/office/drawing/2014/main" id="{26E5FD47-649F-4217-A377-97299A426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4518025"/>
            <a:ext cx="568325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31AD4E0-E5DA-4566-B26A-8ED6878A886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altLang="en-US"/>
              <a:t>End of Chapter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AD9B2D1-FEAA-40F0-88B8-6A03D845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/>
              <a:t>Multithreaded Server Architecture</a:t>
            </a:r>
          </a:p>
        </p:txBody>
      </p:sp>
      <p:pic>
        <p:nvPicPr>
          <p:cNvPr id="7171" name="Picture 1" descr="4_02.pdf">
            <a:extLst>
              <a:ext uri="{FF2B5EF4-FFF2-40B4-BE49-F238E27FC236}">
                <a16:creationId xmlns:a16="http://schemas.microsoft.com/office/drawing/2014/main" id="{5B42F386-7389-4BDA-A655-03F351368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2652713"/>
            <a:ext cx="959643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7023AE-7EB1-4A93-9B43-C63FFF769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3813" y="611188"/>
            <a:ext cx="10426700" cy="417512"/>
          </a:xfrm>
        </p:spPr>
        <p:txBody>
          <a:bodyPr/>
          <a:lstStyle/>
          <a:p>
            <a:pPr eaLnBrk="1" hangingPunct="1"/>
            <a:r>
              <a:rPr lang="en-US" altLang="en-US"/>
              <a:t>Benefits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AA9F2B1-CFAF-414E-A490-466082903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Responsiveness – </a:t>
            </a:r>
            <a:r>
              <a:rPr lang="en-US" altLang="en-US"/>
              <a:t>may allow continued execution if part of process is blocked, especially important for user interfaces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Resource Sharing – </a:t>
            </a:r>
            <a:r>
              <a:rPr lang="en-US" altLang="en-US"/>
              <a:t>threads share resources of process, easier than shared memory or message passing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Economy – </a:t>
            </a:r>
            <a:r>
              <a:rPr lang="en-US" altLang="en-US"/>
              <a:t>cheaper than process creation, thread switching lower overhead than context switching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Scalability – </a:t>
            </a:r>
            <a:r>
              <a:rPr lang="en-US" altLang="en-US"/>
              <a:t>process can take advantage of multiprocessor architectures</a:t>
            </a:r>
            <a:br>
              <a:rPr lang="en-US" altLang="en-US"/>
            </a:br>
            <a:endParaRPr lang="en-US" altLang="en-US"/>
          </a:p>
          <a:p>
            <a:endParaRPr lang="en-US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822CADC-178C-4B87-B0B0-875ED96A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altLang="en-US"/>
              <a:t>Multicore Programming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473737C-E898-44EB-83D5-57B52584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2128500" cy="6902450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Multicore</a:t>
            </a:r>
            <a:r>
              <a:rPr lang="en-US" altLang="en-US"/>
              <a:t> or </a:t>
            </a:r>
            <a:r>
              <a:rPr lang="en-US" altLang="en-US" b="1">
                <a:solidFill>
                  <a:srgbClr val="3366FF"/>
                </a:solidFill>
              </a:rPr>
              <a:t>multiprocessor</a:t>
            </a:r>
            <a:r>
              <a:rPr lang="en-US" altLang="en-US"/>
              <a:t> systems putting pressure on programmers, challenges include:</a:t>
            </a:r>
          </a:p>
          <a:p>
            <a:pPr lvl="1"/>
            <a:r>
              <a:rPr lang="en-US" altLang="en-US" b="1"/>
              <a:t>Dividing activities</a:t>
            </a:r>
          </a:p>
          <a:p>
            <a:pPr lvl="1"/>
            <a:r>
              <a:rPr lang="en-US" altLang="en-US" b="1"/>
              <a:t>Balance</a:t>
            </a:r>
          </a:p>
          <a:p>
            <a:pPr lvl="1"/>
            <a:r>
              <a:rPr lang="en-US" altLang="en-US" b="1"/>
              <a:t>Data splitting</a:t>
            </a:r>
          </a:p>
          <a:p>
            <a:pPr lvl="1"/>
            <a:r>
              <a:rPr lang="en-US" altLang="en-US" b="1"/>
              <a:t>Data dependency</a:t>
            </a:r>
          </a:p>
          <a:p>
            <a:pPr lvl="1"/>
            <a:r>
              <a:rPr lang="en-US" altLang="en-US" b="1"/>
              <a:t>Testing and debugging</a:t>
            </a:r>
          </a:p>
          <a:p>
            <a:pPr lvl="1"/>
            <a:endParaRPr lang="en-US" altLang="en-US" b="1"/>
          </a:p>
          <a:p>
            <a:r>
              <a:rPr lang="en-US" altLang="en-US" b="1" i="1"/>
              <a:t>Parallelism</a:t>
            </a:r>
            <a:r>
              <a:rPr lang="en-US" altLang="en-US"/>
              <a:t> implies a system can perform more than one task simultaneously</a:t>
            </a:r>
          </a:p>
          <a:p>
            <a:r>
              <a:rPr lang="en-US" altLang="en-US" b="1" i="1"/>
              <a:t>Concurrency</a:t>
            </a:r>
            <a:r>
              <a:rPr lang="en-US" altLang="en-US"/>
              <a:t> supports more than one task making progress</a:t>
            </a:r>
          </a:p>
          <a:p>
            <a:pPr lvl="1"/>
            <a:r>
              <a:rPr lang="en-US" altLang="en-US"/>
              <a:t>Single processor / core, scheduler providing concurrency</a:t>
            </a:r>
          </a:p>
          <a:p>
            <a:r>
              <a:rPr lang="en-US" altLang="en-US"/>
              <a:t>Types of parallelism 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Data parallelism</a:t>
            </a:r>
            <a:r>
              <a:rPr lang="en-US" altLang="en-US"/>
              <a:t> – distributes subsets of the same data across multiple cores, same operation on each</a:t>
            </a:r>
            <a:endParaRPr lang="en-US" altLang="en-US" b="1">
              <a:solidFill>
                <a:srgbClr val="3366FF"/>
              </a:solidFill>
            </a:endParaRP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Task parallelism </a:t>
            </a:r>
            <a:r>
              <a:rPr lang="en-US" altLang="en-US"/>
              <a:t>– distributing threads across cores, each thread performing unique operation</a:t>
            </a:r>
          </a:p>
          <a:p>
            <a:pPr lvl="1"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As # of threads grows, so does architectural support for threading</a:t>
            </a:r>
          </a:p>
          <a:p>
            <a:pPr lvl="1"/>
            <a:r>
              <a:rPr lang="en-US" altLang="en-US"/>
              <a:t>CPUs have cores as well as </a:t>
            </a:r>
            <a:r>
              <a:rPr lang="en-US" altLang="en-US" b="1" i="1"/>
              <a:t>hardware threads</a:t>
            </a:r>
          </a:p>
          <a:p>
            <a:pPr lvl="1"/>
            <a:r>
              <a:rPr lang="en-US" altLang="en-US"/>
              <a:t>Consider Oracle SPARC T4 with 8 cores, and 8 hardware threads per core</a:t>
            </a:r>
          </a:p>
          <a:p>
            <a:pPr lvl="1"/>
            <a:endParaRPr lang="en-US" altLang="en-US"/>
          </a:p>
          <a:p>
            <a:pPr lvl="1"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48C265C-4CA9-404E-9D79-BEF55212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3" y="3952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 sz="4000"/>
              <a:t>Concurrency vs. Parallelism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CA271B-D29E-4AE9-999D-E94D91E237A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1550988"/>
            <a:ext cx="12344400" cy="604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latin typeface="Helvetica" panose="020B0604020202020204" pitchFamily="34" charset="0"/>
              </a:rPr>
              <a:t>Concurrent execution on single-core system: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latin typeface="Helvetica" panose="020B0604020202020204" pitchFamily="34" charset="0"/>
              </a:rPr>
              <a:t>Parallelism on a multi-core system: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anose="020B0604020202020204" pitchFamily="34" charset="0"/>
            </a:endParaRPr>
          </a:p>
        </p:txBody>
      </p:sp>
      <p:pic>
        <p:nvPicPr>
          <p:cNvPr id="10244" name="Picture 1" descr="4_03.pdf">
            <a:extLst>
              <a:ext uri="{FF2B5EF4-FFF2-40B4-BE49-F238E27FC236}">
                <a16:creationId xmlns:a16="http://schemas.microsoft.com/office/drawing/2014/main" id="{BF686B81-7E89-48AB-9A41-22623FB45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2400300"/>
            <a:ext cx="118491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2" descr="4_04.pdf">
            <a:extLst>
              <a:ext uri="{FF2B5EF4-FFF2-40B4-BE49-F238E27FC236}">
                <a16:creationId xmlns:a16="http://schemas.microsoft.com/office/drawing/2014/main" id="{F0EA1B85-FE3C-41B6-B340-ED45F9EF3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4949825"/>
            <a:ext cx="10274300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B1E9014-D183-4ED1-9DB3-B5783F461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3013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/>
              <a:t>Single and Multithreaded Processes</a:t>
            </a:r>
          </a:p>
        </p:txBody>
      </p:sp>
      <p:pic>
        <p:nvPicPr>
          <p:cNvPr id="11267" name="Picture 1" descr="4_01.pdf">
            <a:extLst>
              <a:ext uri="{FF2B5EF4-FFF2-40B4-BE49-F238E27FC236}">
                <a16:creationId xmlns:a16="http://schemas.microsoft.com/office/drawing/2014/main" id="{EE1E7865-E39C-4E67-A3C5-5FCE9BACE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1673225"/>
            <a:ext cx="11623675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1993</TotalTime>
  <Words>1763</Words>
  <Application>Microsoft Office PowerPoint</Application>
  <PresentationFormat>Custom</PresentationFormat>
  <Paragraphs>356</Paragraphs>
  <Slides>42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os-8</vt:lpstr>
      <vt:lpstr>Chapter 4:  Threads</vt:lpstr>
      <vt:lpstr>Chapter 4: Threads</vt:lpstr>
      <vt:lpstr>Objectives</vt:lpstr>
      <vt:lpstr>Motivation</vt:lpstr>
      <vt:lpstr>Multithreaded Server Architecture</vt:lpstr>
      <vt:lpstr>Benefits</vt:lpstr>
      <vt:lpstr>Multicore Programming</vt:lpstr>
      <vt:lpstr>Concurrency vs. Parallelism</vt:lpstr>
      <vt:lpstr>Single and Multithreaded Processes</vt:lpstr>
      <vt:lpstr>Amdahl’s Law</vt:lpstr>
      <vt:lpstr>User Threads and 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Pthreads</vt:lpstr>
      <vt:lpstr>Pthreads Example</vt:lpstr>
      <vt:lpstr>Pthreads Example (Cont.)</vt:lpstr>
      <vt:lpstr>Pthreads Code for Joining 10 Threads</vt:lpstr>
      <vt:lpstr>Win32 API  Multithreaded C Program</vt:lpstr>
      <vt:lpstr>Win32 API  Multithreaded C Program (Cont.)</vt:lpstr>
      <vt:lpstr>Java Threads</vt:lpstr>
      <vt:lpstr>Java Multithreaded Program</vt:lpstr>
      <vt:lpstr>Java Multithreaded Program (Cont.)</vt:lpstr>
      <vt:lpstr>Implicit Threading</vt:lpstr>
      <vt:lpstr>Thread Pools</vt:lpstr>
      <vt:lpstr>OpenMP</vt:lpstr>
      <vt:lpstr>Grand Central Dispatch</vt:lpstr>
      <vt:lpstr>Threading Issues</vt:lpstr>
      <vt:lpstr>Semantics of fork() and exec()</vt:lpstr>
      <vt:lpstr>Signal Handling</vt:lpstr>
      <vt:lpstr>Thread Cancellation</vt:lpstr>
      <vt:lpstr>Thread Cancellation (Cont.)</vt:lpstr>
      <vt:lpstr>Thread-Local Storage</vt:lpstr>
      <vt:lpstr>Scheduler Activations</vt:lpstr>
      <vt:lpstr>Operating System Examples</vt:lpstr>
      <vt:lpstr>Windows Threads</vt:lpstr>
      <vt:lpstr>Windows XP Threads Data Structures</vt:lpstr>
      <vt:lpstr>Linux Threads</vt:lpstr>
      <vt:lpstr>End of Chapter 4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Samir</cp:lastModifiedBy>
  <cp:revision>223</cp:revision>
  <cp:lastPrinted>2011-01-26T17:51:27Z</cp:lastPrinted>
  <dcterms:created xsi:type="dcterms:W3CDTF">2011-01-26T16:51:35Z</dcterms:created>
  <dcterms:modified xsi:type="dcterms:W3CDTF">2019-08-27T05:32:57Z</dcterms:modified>
</cp:coreProperties>
</file>