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69"/>
  </p:notesMasterIdLst>
  <p:handoutMasterIdLst>
    <p:handoutMasterId r:id="rId70"/>
  </p:handoutMasterIdLst>
  <p:sldIdLst>
    <p:sldId id="318" r:id="rId2"/>
    <p:sldId id="256" r:id="rId3"/>
    <p:sldId id="353" r:id="rId4"/>
    <p:sldId id="257" r:id="rId5"/>
    <p:sldId id="279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352" r:id="rId15"/>
    <p:sldId id="291" r:id="rId16"/>
    <p:sldId id="343" r:id="rId17"/>
    <p:sldId id="360" r:id="rId18"/>
    <p:sldId id="269" r:id="rId19"/>
    <p:sldId id="361" r:id="rId20"/>
    <p:sldId id="270" r:id="rId21"/>
    <p:sldId id="271" r:id="rId22"/>
    <p:sldId id="281" r:id="rId23"/>
    <p:sldId id="282" r:id="rId24"/>
    <p:sldId id="272" r:id="rId25"/>
    <p:sldId id="283" r:id="rId26"/>
    <p:sldId id="273" r:id="rId27"/>
    <p:sldId id="274" r:id="rId28"/>
    <p:sldId id="320" r:id="rId29"/>
    <p:sldId id="354" r:id="rId30"/>
    <p:sldId id="355" r:id="rId31"/>
    <p:sldId id="322" r:id="rId32"/>
    <p:sldId id="275" r:id="rId33"/>
    <p:sldId id="356" r:id="rId34"/>
    <p:sldId id="372" r:id="rId35"/>
    <p:sldId id="357" r:id="rId36"/>
    <p:sldId id="358" r:id="rId37"/>
    <p:sldId id="373" r:id="rId38"/>
    <p:sldId id="374" r:id="rId39"/>
    <p:sldId id="375" r:id="rId40"/>
    <p:sldId id="362" r:id="rId41"/>
    <p:sldId id="376" r:id="rId42"/>
    <p:sldId id="377" r:id="rId43"/>
    <p:sldId id="378" r:id="rId44"/>
    <p:sldId id="379" r:id="rId45"/>
    <p:sldId id="380" r:id="rId46"/>
    <p:sldId id="381" r:id="rId47"/>
    <p:sldId id="382" r:id="rId48"/>
    <p:sldId id="329" r:id="rId49"/>
    <p:sldId id="301" r:id="rId50"/>
    <p:sldId id="383" r:id="rId51"/>
    <p:sldId id="384" r:id="rId52"/>
    <p:sldId id="367" r:id="rId53"/>
    <p:sldId id="365" r:id="rId54"/>
    <p:sldId id="366" r:id="rId55"/>
    <p:sldId id="290" r:id="rId56"/>
    <p:sldId id="363" r:id="rId57"/>
    <p:sldId id="348" r:id="rId58"/>
    <p:sldId id="359" r:id="rId59"/>
    <p:sldId id="364" r:id="rId60"/>
    <p:sldId id="326" r:id="rId61"/>
    <p:sldId id="385" r:id="rId62"/>
    <p:sldId id="368" r:id="rId63"/>
    <p:sldId id="369" r:id="rId64"/>
    <p:sldId id="370" r:id="rId65"/>
    <p:sldId id="351" r:id="rId66"/>
    <p:sldId id="371" r:id="rId67"/>
    <p:sldId id="319" r:id="rId68"/>
  </p:sldIdLst>
  <p:sldSz cx="13716000" cy="9144000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1pPr>
    <a:lvl2pPr marL="650875" indent="-1936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2pPr>
    <a:lvl3pPr marL="1303338" indent="-38893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3pPr>
    <a:lvl4pPr marL="1957388" indent="-5857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4pPr>
    <a:lvl5pPr marL="2609850" indent="-7810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17">
          <p15:clr>
            <a:srgbClr val="A4A3A4"/>
          </p15:clr>
        </p15:guide>
        <p15:guide id="2" pos="19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slideViewPr>
    <p:cSldViewPr snapToGrid="0">
      <p:cViewPr varScale="1">
        <p:scale>
          <a:sx n="91" d="100"/>
          <a:sy n="91" d="100"/>
        </p:scale>
        <p:origin x="-96" y="-960"/>
      </p:cViewPr>
      <p:guideLst>
        <p:guide orient="horz" pos="1517"/>
        <p:guide pos="19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DD8C53AA-3AFE-4953-8C3C-39283415E3A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0ED5BB51-28F3-4A42-B73B-DE4D82BF999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id="{0D66D67B-77C6-4291-9EC8-8BFAA416788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FFF181F4-FD86-465E-97B0-E9EDFE2FDE5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panose="020B0604020202020204" pitchFamily="34" charset="0"/>
              </a:defRPr>
            </a:lvl1pPr>
          </a:lstStyle>
          <a:p>
            <a:fld id="{3567CFCF-837C-4238-8E1A-D26DD411EAF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B44C827-56A4-44A8-A577-36AD65C5A0D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CCA0C56-3865-4B02-A9EB-1A81569E4B6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5E8A9983-DC52-4309-962F-1DBF412B09D5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90588" y="696913"/>
            <a:ext cx="521970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925C523F-6747-403F-AA41-6D9F600AC52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38B0AF82-4E48-4C1A-959D-A8CF5CF4C7B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B1500ABF-4929-44FB-A29D-975938B84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anose="02020603050405020304" pitchFamily="18" charset="0"/>
              </a:defRPr>
            </a:lvl1pPr>
          </a:lstStyle>
          <a:p>
            <a:fld id="{ADFE3F5F-EF34-48B9-A267-EB01CBEBA76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65087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130333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95738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2609850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3264898" algn="l" defTabSz="65297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7878" algn="l" defTabSz="65297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0857" algn="l" defTabSz="65297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3836" algn="l" defTabSz="65297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8D06E0A9-C92D-40F2-B163-E6D3064CB6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37B3DD14-60EB-4C8A-A672-F97056583FD5}" type="slidenum">
              <a:rPr lang="en-US" altLang="en-US" sz="1300">
                <a:latin typeface="Times New Roman" panose="02020603050405020304" pitchFamily="18" charset="0"/>
              </a:rPr>
              <a:pPr/>
              <a:t>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C6295ED9-90E9-4CE6-9BAD-D226DD5D99E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816B32F-56D7-43F1-97AF-72DA0E7C08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9508E387-0F65-41D1-A4C5-9012F381FC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55417B78-E813-4D67-AFE9-0BC6F42E717E}" type="slidenum">
              <a:rPr lang="en-US" altLang="en-US" sz="1300">
                <a:latin typeface="Times New Roman" panose="02020603050405020304" pitchFamily="18" charset="0"/>
              </a:rPr>
              <a:pPr/>
              <a:t>10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BCB8A276-CFE4-4209-A862-4A7B6391B53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34AD3562-6DB7-4592-9933-F8FEC6BBE0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AAAC3D46-E4D5-4AC2-B716-B5672EC3AB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9353708-D9CE-4E65-9EB3-AB7F51C8AF3F}" type="slidenum">
              <a:rPr lang="en-US" altLang="en-US" sz="1300">
                <a:latin typeface="Times New Roman" panose="02020603050405020304" pitchFamily="18" charset="0"/>
              </a:rPr>
              <a:pPr/>
              <a:t>11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BFE618E4-A267-4674-AD47-D9CA30A6FC5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6E13A5EF-E0F5-4763-ADC8-F32D2AC99B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87DD3436-01D2-48EC-87D3-9827F4E875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199ACE66-08D7-48A7-AD9D-61BE45A36D59}" type="slidenum">
              <a:rPr lang="en-US" altLang="en-US" sz="1300">
                <a:latin typeface="Times New Roman" panose="02020603050405020304" pitchFamily="18" charset="0"/>
              </a:rPr>
              <a:pPr/>
              <a:t>12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EA81DA75-C60E-47AD-8B2F-47F48E25C60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ADB92FC-0CA3-4989-B5DF-A7B063FC53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157AB062-76D6-4687-BBAE-5197379488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8484092D-3203-4482-9B31-51FBA0ADD147}" type="slidenum">
              <a:rPr lang="en-US" altLang="en-US" sz="1300">
                <a:latin typeface="Times New Roman" panose="02020603050405020304" pitchFamily="18" charset="0"/>
              </a:rPr>
              <a:pPr/>
              <a:t>13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13868C25-C78F-4F9A-A871-DE866CE7CC1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BDBCF6AB-335D-4C01-8536-23A0B68062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CC88505C-2B83-4D5B-9F90-642CAFA53B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E3E6DC0-3B59-43CC-9705-B8B69A14AD11}" type="slidenum">
              <a:rPr lang="en-US" altLang="en-US" sz="1300">
                <a:latin typeface="Times New Roman" panose="02020603050405020304" pitchFamily="18" charset="0"/>
              </a:rPr>
              <a:pPr/>
              <a:t>14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35800AAD-015E-490D-B550-C98FCF2ACA2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36DAF42C-391C-4007-9D5C-DBC91DF2A0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FCCBC5FD-931C-43C1-8E9C-3EF7905F0F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AECA6206-D089-41A9-BB12-65A8ADAA27B5}" type="slidenum">
              <a:rPr lang="en-US" altLang="en-US" sz="1300">
                <a:latin typeface="Times New Roman" panose="02020603050405020304" pitchFamily="18" charset="0"/>
              </a:rPr>
              <a:pPr/>
              <a:t>15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A640FB23-1061-46E4-A6FC-19176E2BC69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D6EFD8C-BB5D-4569-BAB4-45053CCD13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0E4DEF89-C2B3-4C45-AC4B-AFCC57FF0B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ACDE15BC-2D49-455C-822B-5E594B482798}" type="slidenum">
              <a:rPr lang="en-US" altLang="en-US" sz="1300">
                <a:latin typeface="Times New Roman" panose="02020603050405020304" pitchFamily="18" charset="0"/>
              </a:rPr>
              <a:pPr/>
              <a:t>16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E4D7B230-FE3A-4ABF-BEED-720772FFA48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5629B29A-D017-4485-A47B-8B0DCED5B4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5548F8BD-2C54-4248-9E32-B142DAE215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69C182D6-40C8-4A4D-979B-873C58BF8321}" type="slidenum">
              <a:rPr lang="en-US" altLang="en-US" sz="1300">
                <a:latin typeface="Times New Roman" panose="02020603050405020304" pitchFamily="18" charset="0"/>
              </a:rPr>
              <a:pPr/>
              <a:t>17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C4BA9DB2-D2E1-4900-A06A-6A1BF019159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E5D5002C-02C6-48C8-BB46-D979F95871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3CB711C8-25CD-4536-829C-CD1280B0C4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B8BAA046-8DCC-4ECB-8EDD-0AED45BF9148}" type="slidenum">
              <a:rPr lang="en-US" altLang="en-US" sz="1300">
                <a:latin typeface="Times New Roman" panose="02020603050405020304" pitchFamily="18" charset="0"/>
              </a:rPr>
              <a:pPr/>
              <a:t>18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8F674D9E-23E4-4E70-AD3B-F40216468F7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DF656B44-5D9C-41FA-ADE3-E064453783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BE48B411-B715-4759-A8C1-4E5E9F4CE5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78DCCE5-A8D4-4234-8693-4247B0B1058E}" type="slidenum">
              <a:rPr lang="en-US" altLang="en-US" sz="1300">
                <a:latin typeface="Times New Roman" panose="02020603050405020304" pitchFamily="18" charset="0"/>
              </a:rPr>
              <a:pPr/>
              <a:t>19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6CCB86C2-EE04-4CD9-88B5-CB020595286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A91CFB80-5DDB-43DF-9033-FE996E14C2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E3ED939F-2EA6-463C-A94F-2E0F10E3F1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3B9D1631-D3A4-4F9D-8C95-015574FC2BC8}" type="slidenum">
              <a:rPr lang="en-US" altLang="en-US" sz="1300">
                <a:latin typeface="Times New Roman" panose="02020603050405020304" pitchFamily="18" charset="0"/>
              </a:rPr>
              <a:pPr/>
              <a:t>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79FAC31B-B446-4EEA-936F-7B49017EB95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0A1C8BF-5AEE-437C-B93D-93483CBF86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8BFF4811-2EDB-46FE-8080-A9BDA096C3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29657F0A-FAF8-483F-A958-4F3571BC4302}" type="slidenum">
              <a:rPr lang="en-US" altLang="en-US" sz="1300">
                <a:latin typeface="Times New Roman" panose="02020603050405020304" pitchFamily="18" charset="0"/>
              </a:rPr>
              <a:pPr/>
              <a:t>20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35291A29-48BC-436A-96D8-2E7DF7871B8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A48F3383-92C1-4D9D-8E21-3B8FC758FF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117CA843-4EE3-4A69-807F-3DE2344BCA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28EA3B9B-99BD-463B-AABC-B795F8C871B1}" type="slidenum">
              <a:rPr lang="en-US" altLang="en-US" sz="1300">
                <a:latin typeface="Times New Roman" panose="02020603050405020304" pitchFamily="18" charset="0"/>
              </a:rPr>
              <a:pPr/>
              <a:t>21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16ACD6A1-0C8C-4A7D-BEC8-1853F7C3ECE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9AC3EA50-9060-4D88-8A2A-83E44910E4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8C83A292-67C0-49DF-801C-C30031037A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9A95F13B-3445-4535-81A7-238C56436C90}" type="slidenum">
              <a:rPr lang="en-US" altLang="en-US" sz="1300">
                <a:latin typeface="Times New Roman" panose="02020603050405020304" pitchFamily="18" charset="0"/>
              </a:rPr>
              <a:pPr/>
              <a:t>22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D4B8EA4B-FEDE-4DDE-9B77-E33C5181F9E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E8E499CE-57B2-4AEB-B40C-5DF1B04100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9C6F9A79-5867-429D-915A-69A6B905E0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08C9CCE-EAA1-4894-AB6F-9E78D87EE70A}" type="slidenum">
              <a:rPr lang="en-US" altLang="en-US" sz="1300">
                <a:latin typeface="Times New Roman" panose="02020603050405020304" pitchFamily="18" charset="0"/>
              </a:rPr>
              <a:pPr/>
              <a:t>23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41137397-7AF9-4422-9AA8-440D0EED2FB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6A65C63C-708C-4645-8883-1C27FF7EF2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D2DC8406-9613-48F3-B985-2D1A054B86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DFCCE353-86C0-4D1A-B72D-8537877DAD4F}" type="slidenum">
              <a:rPr lang="en-US" altLang="en-US" sz="1300">
                <a:latin typeface="Times New Roman" panose="02020603050405020304" pitchFamily="18" charset="0"/>
              </a:rPr>
              <a:pPr/>
              <a:t>24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5C039C4E-8FA2-4660-9FED-236EE41B839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62CF7686-FDF5-4796-9D2B-7A72EBF06A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87EE67B2-280D-4225-882A-BEA5509ADF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FA5F1F73-8015-4F42-8B94-6E95B19661C9}" type="slidenum">
              <a:rPr lang="en-US" altLang="en-US" sz="1300">
                <a:latin typeface="Times New Roman" panose="02020603050405020304" pitchFamily="18" charset="0"/>
              </a:rPr>
              <a:pPr/>
              <a:t>25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AE5EF9C2-3DD8-45D3-ABCA-012CC55E5D8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FBE9E33B-19FB-47E3-A084-A93CABD0BB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9C873F7E-8ED9-4D36-8ED2-E732022622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86556F4E-32B3-4856-9680-C653FFA31FE6}" type="slidenum">
              <a:rPr lang="en-US" altLang="en-US" sz="1300">
                <a:latin typeface="Times New Roman" panose="02020603050405020304" pitchFamily="18" charset="0"/>
              </a:rPr>
              <a:pPr/>
              <a:t>26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642421D8-29C6-4DAA-96DE-66F7D56D5EC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8B15AF7D-C2C8-44D5-96CB-97CC2D0D97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3FFCF547-ED28-4521-9BF4-BB7EAD8BF6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D8CEB98-FAA7-4B74-A09C-2CA3F397F07B}" type="slidenum">
              <a:rPr lang="en-US" altLang="en-US" sz="1300">
                <a:latin typeface="Times New Roman" panose="02020603050405020304" pitchFamily="18" charset="0"/>
              </a:rPr>
              <a:pPr/>
              <a:t>27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1A927068-4A3F-49A1-AECA-D04ED527625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36E02DAB-B565-4390-93B8-F1E8330CCF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855B7CBE-970F-4DE7-B8CF-A525E2EA32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22B6F57-5B6C-4513-B73C-A2A96D1E45E4}" type="slidenum">
              <a:rPr lang="en-US" altLang="en-US" sz="1300">
                <a:latin typeface="Times New Roman" panose="02020603050405020304" pitchFamily="18" charset="0"/>
              </a:rPr>
              <a:pPr/>
              <a:t>28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5C2913EC-ECAC-4BDA-AFCA-7762A936C9D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4727477F-136A-40CC-B5E0-0A629E43C1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2151B46C-AD30-42C2-9435-950DAA301B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5B330E96-8F31-4DFF-ACB6-1FA3A88037A4}" type="slidenum">
              <a:rPr lang="en-US" altLang="en-US" sz="1300">
                <a:latin typeface="Times New Roman" panose="02020603050405020304" pitchFamily="18" charset="0"/>
              </a:rPr>
              <a:pPr/>
              <a:t>29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DCD33E01-476C-427A-96B6-926BDBB957B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3C309AD5-0297-4A78-8DDB-DCB7CB7825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366482A5-5294-442C-8E11-1579D1EC06A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2B9D0275-ED95-415B-9E30-ABCE3D11B1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85ADB2CA-3B13-49BD-947D-2AD97B4096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D56F3134-FAD7-4578-9D4E-E89EDA7A2F64}" type="slidenum">
              <a:rPr lang="en-US" altLang="en-US" sz="1300">
                <a:latin typeface="Times New Roman" panose="02020603050405020304" pitchFamily="18" charset="0"/>
              </a:rPr>
              <a:pPr/>
              <a:t>30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6A89BBC6-B370-45FA-8593-C742CC64F1A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C934E387-3A98-4D2B-86DE-50E78933F5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>
            <a:extLst>
              <a:ext uri="{FF2B5EF4-FFF2-40B4-BE49-F238E27FC236}">
                <a16:creationId xmlns:a16="http://schemas.microsoft.com/office/drawing/2014/main" id="{3A354402-17AF-451B-A5AC-0BE480AA8E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39314E6D-17FF-4250-B226-1809BF441F49}" type="slidenum">
              <a:rPr lang="en-US" altLang="en-US" sz="1300">
                <a:latin typeface="Times New Roman" panose="02020603050405020304" pitchFamily="18" charset="0"/>
              </a:rPr>
              <a:pPr/>
              <a:t>31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9B58EF10-6E5E-4805-84A1-0DF3C6017C2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62E7D723-BD10-4082-91E2-F009F12CEB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:a16="http://schemas.microsoft.com/office/drawing/2014/main" id="{F8CD552F-A02C-48A1-99C6-DEA805999B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6D3FB715-EC87-4E51-B16E-BDF5A769A7D5}" type="slidenum">
              <a:rPr lang="en-US" altLang="en-US" sz="1300">
                <a:latin typeface="Times New Roman" panose="02020603050405020304" pitchFamily="18" charset="0"/>
              </a:rPr>
              <a:pPr/>
              <a:t>32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3E1FB49E-55F8-49DA-B6FF-2FE04F4D449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7A5E5188-DE5D-49AD-AEA8-B0DEFFC816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>
            <a:extLst>
              <a:ext uri="{FF2B5EF4-FFF2-40B4-BE49-F238E27FC236}">
                <a16:creationId xmlns:a16="http://schemas.microsoft.com/office/drawing/2014/main" id="{A7922C7A-3310-4A50-A90E-911D4893B7C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2" name="Rectangle 3">
            <a:extLst>
              <a:ext uri="{FF2B5EF4-FFF2-40B4-BE49-F238E27FC236}">
                <a16:creationId xmlns:a16="http://schemas.microsoft.com/office/drawing/2014/main" id="{78B50A92-9D67-4A5C-A999-6119F56BF8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id="{ECA90392-7720-4ADD-858F-A8358EB340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9C92F3D-4AE7-4762-BB69-9C406400E2CA}" type="slidenum">
              <a:rPr lang="en-US" altLang="en-US" sz="1300">
                <a:latin typeface="Times New Roman" panose="02020603050405020304" pitchFamily="18" charset="0"/>
              </a:rPr>
              <a:pPr/>
              <a:t>34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567B503B-B631-4EC8-92A9-43BB94B0835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55AD40BC-393A-42F0-B937-5EB9084A70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2966C830-6B5F-4F62-882E-CD758C1432D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8" name="Rectangle 3">
            <a:extLst>
              <a:ext uri="{FF2B5EF4-FFF2-40B4-BE49-F238E27FC236}">
                <a16:creationId xmlns:a16="http://schemas.microsoft.com/office/drawing/2014/main" id="{4E03FA9B-3004-48B9-89B4-172774A2D0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id="{644F30BF-A989-4728-8CFB-EBB5A860E5F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Rectangle 3">
            <a:extLst>
              <a:ext uri="{FF2B5EF4-FFF2-40B4-BE49-F238E27FC236}">
                <a16:creationId xmlns:a16="http://schemas.microsoft.com/office/drawing/2014/main" id="{D812D188-D91B-4E02-A917-4FC8B81E4C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>
            <a:extLst>
              <a:ext uri="{FF2B5EF4-FFF2-40B4-BE49-F238E27FC236}">
                <a16:creationId xmlns:a16="http://schemas.microsoft.com/office/drawing/2014/main" id="{A45EBD38-70C2-4BF3-8A57-90755907629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>
            <a:extLst>
              <a:ext uri="{FF2B5EF4-FFF2-40B4-BE49-F238E27FC236}">
                <a16:creationId xmlns:a16="http://schemas.microsoft.com/office/drawing/2014/main" id="{4E7C4AD4-E7D9-4FE4-BE17-E1343671DA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>
            <a:extLst>
              <a:ext uri="{FF2B5EF4-FFF2-40B4-BE49-F238E27FC236}">
                <a16:creationId xmlns:a16="http://schemas.microsoft.com/office/drawing/2014/main" id="{3072DF19-01E4-44F7-B605-270C5767C2A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2" name="Rectangle 3">
            <a:extLst>
              <a:ext uri="{FF2B5EF4-FFF2-40B4-BE49-F238E27FC236}">
                <a16:creationId xmlns:a16="http://schemas.microsoft.com/office/drawing/2014/main" id="{22767BE3-2724-4624-8FF2-3EC1F73BE0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>
            <a:extLst>
              <a:ext uri="{FF2B5EF4-FFF2-40B4-BE49-F238E27FC236}">
                <a16:creationId xmlns:a16="http://schemas.microsoft.com/office/drawing/2014/main" id="{B640AC0C-F589-494C-B82D-826C6BF2A00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0" name="Rectangle 3">
            <a:extLst>
              <a:ext uri="{FF2B5EF4-FFF2-40B4-BE49-F238E27FC236}">
                <a16:creationId xmlns:a16="http://schemas.microsoft.com/office/drawing/2014/main" id="{5FD8E208-9862-409A-8C6F-210AB225F6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EAC8140A-5253-4374-BAEC-FC33A73D18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98F7D285-3FBB-4029-A463-47C82FC825D3}" type="slidenum">
              <a:rPr lang="en-US" altLang="en-US" sz="1300">
                <a:latin typeface="Times New Roman" panose="02020603050405020304" pitchFamily="18" charset="0"/>
              </a:rPr>
              <a:pPr/>
              <a:t>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B93F9A45-1C01-4D0C-95E0-160F1FB47DA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0F86762-A7D9-404F-9454-8686B96A4C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>
            <a:extLst>
              <a:ext uri="{FF2B5EF4-FFF2-40B4-BE49-F238E27FC236}">
                <a16:creationId xmlns:a16="http://schemas.microsoft.com/office/drawing/2014/main" id="{EC5A3FB0-BCB5-4D21-930C-81C2D9857C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3C855141-7F30-440B-9ED5-CA8D7D2B49F7}" type="slidenum">
              <a:rPr lang="en-US" altLang="en-US" sz="1300">
                <a:latin typeface="Times New Roman" panose="02020603050405020304" pitchFamily="18" charset="0"/>
              </a:rPr>
              <a:pPr/>
              <a:t>41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E441050D-9C6A-455A-8DAB-B3176B7B174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E93190AA-169D-4EC8-B2F3-1A55F23ADC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>
            <a:extLst>
              <a:ext uri="{FF2B5EF4-FFF2-40B4-BE49-F238E27FC236}">
                <a16:creationId xmlns:a16="http://schemas.microsoft.com/office/drawing/2014/main" id="{BCE43D36-DD78-45B2-9E3D-B0DAF4B7DE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B7C9C79F-45FC-48A5-BE07-493B0F5D9A14}" type="slidenum">
              <a:rPr lang="en-US" altLang="en-US" sz="1300">
                <a:latin typeface="Times New Roman" panose="02020603050405020304" pitchFamily="18" charset="0"/>
              </a:rPr>
              <a:pPr/>
              <a:t>42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34F6F3CE-CC42-44D8-994C-8B05497B028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6A7440C9-4320-46A6-A4B4-88B5C28CE9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>
            <a:extLst>
              <a:ext uri="{FF2B5EF4-FFF2-40B4-BE49-F238E27FC236}">
                <a16:creationId xmlns:a16="http://schemas.microsoft.com/office/drawing/2014/main" id="{3A99F967-E6B5-4888-BB9E-6403CA462E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17996D2A-46D7-40C7-9BAA-AD9BB10C7A18}" type="slidenum">
              <a:rPr lang="en-US" altLang="en-US" sz="1300">
                <a:latin typeface="Times New Roman" panose="02020603050405020304" pitchFamily="18" charset="0"/>
              </a:rPr>
              <a:pPr/>
              <a:t>43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5CDCEA95-6E10-441B-8064-8B14D16F836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EB8125D9-1FCE-4E5C-9833-EFEB54D397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>
            <a:extLst>
              <a:ext uri="{FF2B5EF4-FFF2-40B4-BE49-F238E27FC236}">
                <a16:creationId xmlns:a16="http://schemas.microsoft.com/office/drawing/2014/main" id="{C4EE8895-5831-4C8B-8D65-A738C9A98B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13414A5B-1A90-4FB3-82A9-31EEE9E33A6B}" type="slidenum">
              <a:rPr lang="en-US" altLang="en-US" sz="1300">
                <a:latin typeface="Times New Roman" panose="02020603050405020304" pitchFamily="18" charset="0"/>
              </a:rPr>
              <a:pPr/>
              <a:t>44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24042C00-07C2-4C7C-8174-56CC0CD3635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84B3A57B-3D80-4EED-8CBB-1F7249BAFB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>
            <a:extLst>
              <a:ext uri="{FF2B5EF4-FFF2-40B4-BE49-F238E27FC236}">
                <a16:creationId xmlns:a16="http://schemas.microsoft.com/office/drawing/2014/main" id="{529966CA-82AD-46C7-8FDC-C726C54379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BCC08ED-7DA1-45B5-B8B7-16234D0CBDC3}" type="slidenum">
              <a:rPr lang="en-US" altLang="en-US" sz="1300">
                <a:latin typeface="Times New Roman" panose="02020603050405020304" pitchFamily="18" charset="0"/>
              </a:rPr>
              <a:pPr/>
              <a:t>45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951302E0-487F-4C7E-B8AA-0DEAEFF572E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9DDB961B-BDD7-4496-B26C-9E3C8FF50C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>
            <a:extLst>
              <a:ext uri="{FF2B5EF4-FFF2-40B4-BE49-F238E27FC236}">
                <a16:creationId xmlns:a16="http://schemas.microsoft.com/office/drawing/2014/main" id="{976F4F58-A147-4252-9A09-024CEEAB6B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4B4CC9C-EE22-4C57-9C93-D355FEFAD52E}" type="slidenum">
              <a:rPr lang="en-US" altLang="en-US" sz="1300">
                <a:latin typeface="Times New Roman" panose="02020603050405020304" pitchFamily="18" charset="0"/>
              </a:rPr>
              <a:pPr/>
              <a:t>46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2EB56540-A85E-4212-8E8B-CF834E05059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F4E78B93-9CBE-4C53-8464-69A0266218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>
            <a:extLst>
              <a:ext uri="{FF2B5EF4-FFF2-40B4-BE49-F238E27FC236}">
                <a16:creationId xmlns:a16="http://schemas.microsoft.com/office/drawing/2014/main" id="{9253D783-3AC1-49D7-80CB-5958383DEF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54B26591-AAAB-4B07-848B-5F3508924282}" type="slidenum">
              <a:rPr lang="en-US" altLang="en-US" sz="1300">
                <a:latin typeface="Times New Roman" panose="02020603050405020304" pitchFamily="18" charset="0"/>
              </a:rPr>
              <a:pPr/>
              <a:t>47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1B36A2A9-6508-4B34-AE33-888C97EACA7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4C935073-A049-464B-BDC5-F22513AEC7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>
            <a:extLst>
              <a:ext uri="{FF2B5EF4-FFF2-40B4-BE49-F238E27FC236}">
                <a16:creationId xmlns:a16="http://schemas.microsoft.com/office/drawing/2014/main" id="{6E940C8F-643C-4DA5-852A-CE041DE055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C99F7DA3-B30B-4E7F-A6EB-DFE9591C80FB}" type="slidenum">
              <a:rPr lang="en-US" altLang="en-US" sz="1300">
                <a:latin typeface="Times New Roman" panose="02020603050405020304" pitchFamily="18" charset="0"/>
              </a:rPr>
              <a:pPr/>
              <a:t>48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D8D9C651-B267-48C8-901F-3286612CF3D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DB13B358-3C0E-4875-8ECE-FE353C8EFC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>
            <a:extLst>
              <a:ext uri="{FF2B5EF4-FFF2-40B4-BE49-F238E27FC236}">
                <a16:creationId xmlns:a16="http://schemas.microsoft.com/office/drawing/2014/main" id="{074F6050-9438-4577-9D00-0313D58370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6BCBBF9C-5E70-4607-81F5-7023007873CF}" type="slidenum">
              <a:rPr lang="en-US" altLang="en-US" sz="1300">
                <a:latin typeface="Times New Roman" panose="02020603050405020304" pitchFamily="18" charset="0"/>
              </a:rPr>
              <a:pPr/>
              <a:t>49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3958686F-5BB9-4664-AC3F-CB809432BC8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ADC7845C-FFE0-4ECC-BD2E-8540744007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>
            <a:extLst>
              <a:ext uri="{FF2B5EF4-FFF2-40B4-BE49-F238E27FC236}">
                <a16:creationId xmlns:a16="http://schemas.microsoft.com/office/drawing/2014/main" id="{3037B688-EC37-44D6-AB9B-301E780443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E4A2070E-32E2-4A56-8EF6-A47F286614D3}" type="slidenum">
              <a:rPr lang="en-US" altLang="en-US" sz="1300">
                <a:latin typeface="Times New Roman" panose="02020603050405020304" pitchFamily="18" charset="0"/>
              </a:rPr>
              <a:pPr/>
              <a:t>50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F5ACB48D-03BB-4607-9954-836EC2C9BB6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BB966504-4300-49E6-B193-8F7772C1C4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id="{CC630CA2-A9CA-47BD-A4AF-503D8B1463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3B00765E-F078-438C-B296-BC13FC6EAE4E}" type="slidenum">
              <a:rPr lang="en-US" altLang="en-US" sz="1300">
                <a:latin typeface="Times New Roman" panose="02020603050405020304" pitchFamily="18" charset="0"/>
              </a:rPr>
              <a:pPr/>
              <a:t>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2CF2A6E7-F5A6-4611-AC3B-6C3DBF9C04D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A4FCD0B-B478-4183-A620-A644E227E6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>
            <a:extLst>
              <a:ext uri="{FF2B5EF4-FFF2-40B4-BE49-F238E27FC236}">
                <a16:creationId xmlns:a16="http://schemas.microsoft.com/office/drawing/2014/main" id="{E4AE28C9-0C86-4960-8A79-F0B1B7E384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A04945B0-2243-4BCF-9F12-9F69D5882D6C}" type="slidenum">
              <a:rPr lang="en-US" altLang="en-US" sz="1300">
                <a:latin typeface="Times New Roman" panose="02020603050405020304" pitchFamily="18" charset="0"/>
              </a:rPr>
              <a:pPr/>
              <a:t>51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10E7552A-7419-4EBA-9136-39A91483646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D3493E02-2932-432D-AB2B-A089FA6DDB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>
            <a:extLst>
              <a:ext uri="{FF2B5EF4-FFF2-40B4-BE49-F238E27FC236}">
                <a16:creationId xmlns:a16="http://schemas.microsoft.com/office/drawing/2014/main" id="{C3790964-9B04-4772-9949-389308B814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1B23FE75-792C-4F0F-A91C-92E8B6D04E21}" type="slidenum">
              <a:rPr lang="en-US" altLang="en-US" sz="1300">
                <a:latin typeface="Times New Roman" panose="02020603050405020304" pitchFamily="18" charset="0"/>
              </a:rPr>
              <a:pPr/>
              <a:t>55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2D7812D2-C0BD-4C36-AD52-B3352F1E151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C1FD8E8F-0A5F-412D-9747-D29EBD3C72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>
            <a:extLst>
              <a:ext uri="{FF2B5EF4-FFF2-40B4-BE49-F238E27FC236}">
                <a16:creationId xmlns:a16="http://schemas.microsoft.com/office/drawing/2014/main" id="{37FA97AF-8B15-48BF-BBB2-CEC7610DE2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BE2A74A-408D-4AFA-AFB6-0B4E91B46CC9}" type="slidenum">
              <a:rPr lang="en-US" altLang="en-US" sz="1300">
                <a:latin typeface="Times New Roman" panose="02020603050405020304" pitchFamily="18" charset="0"/>
              </a:rPr>
              <a:pPr/>
              <a:t>57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8A2CA7BA-2075-4478-B158-2C795030131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41C22A6C-89A5-480B-A823-DA73CEB614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>
            <a:extLst>
              <a:ext uri="{FF2B5EF4-FFF2-40B4-BE49-F238E27FC236}">
                <a16:creationId xmlns:a16="http://schemas.microsoft.com/office/drawing/2014/main" id="{DEF9DC5F-EA74-41E0-B2AE-362F02753BF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2" name="Rectangle 3">
            <a:extLst>
              <a:ext uri="{FF2B5EF4-FFF2-40B4-BE49-F238E27FC236}">
                <a16:creationId xmlns:a16="http://schemas.microsoft.com/office/drawing/2014/main" id="{5A6AB6EB-EC0C-4EFC-B8E8-36317F7C5E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>
            <a:extLst>
              <a:ext uri="{FF2B5EF4-FFF2-40B4-BE49-F238E27FC236}">
                <a16:creationId xmlns:a16="http://schemas.microsoft.com/office/drawing/2014/main" id="{BAEC241F-4282-4533-9081-FC2AF6208F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33CB73CE-D2D9-4D83-A81D-E63514F05DE9}" type="slidenum">
              <a:rPr lang="en-US" altLang="en-US" sz="1300">
                <a:latin typeface="Times New Roman" panose="02020603050405020304" pitchFamily="18" charset="0"/>
              </a:rPr>
              <a:pPr/>
              <a:t>60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22B4E493-2D52-4932-8DDE-0C0E3E5C8E6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58FE6428-CF15-430B-99AD-A2141C9E8F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>
            <a:extLst>
              <a:ext uri="{FF2B5EF4-FFF2-40B4-BE49-F238E27FC236}">
                <a16:creationId xmlns:a16="http://schemas.microsoft.com/office/drawing/2014/main" id="{12396DB5-3A4D-4EB3-939C-B2D0C18076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0C02E559-861D-41BA-B948-C3B8D8CC7FFB}" type="slidenum">
              <a:rPr lang="en-US" altLang="en-US" sz="1300">
                <a:latin typeface="Times New Roman" panose="02020603050405020304" pitchFamily="18" charset="0"/>
              </a:rPr>
              <a:pPr/>
              <a:t>61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D6E103C4-ADBD-4E59-BBC2-BD3AB205D6D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4AE276C9-D22D-45D8-932D-0F0ABDFCEA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>
            <a:extLst>
              <a:ext uri="{FF2B5EF4-FFF2-40B4-BE49-F238E27FC236}">
                <a16:creationId xmlns:a16="http://schemas.microsoft.com/office/drawing/2014/main" id="{5C9E28B5-893D-451B-9236-E0CC115131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05C1A6CD-2E39-4CD6-9383-8863E3A352BF}" type="slidenum">
              <a:rPr lang="en-US" altLang="en-US" sz="1300">
                <a:latin typeface="Times New Roman" panose="02020603050405020304" pitchFamily="18" charset="0"/>
              </a:rPr>
              <a:pPr/>
              <a:t>65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7EA380A1-75AF-4285-BC79-BEE84968537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3A6BDFCD-EA90-401F-9270-CA2538C15C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>
            <a:extLst>
              <a:ext uri="{FF2B5EF4-FFF2-40B4-BE49-F238E27FC236}">
                <a16:creationId xmlns:a16="http://schemas.microsoft.com/office/drawing/2014/main" id="{D618914F-3EEA-42E3-B44E-4393E27F1B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81791A47-16AD-45BE-9F4F-BC0454009298}" type="slidenum">
              <a:rPr lang="en-US" altLang="en-US" sz="1300">
                <a:latin typeface="Times New Roman" panose="02020603050405020304" pitchFamily="18" charset="0"/>
              </a:rPr>
              <a:pPr/>
              <a:t>67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EEE380FB-0AA1-4615-AE0E-24D5C71086C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25E671D3-D3BE-497C-A477-1ABD9361B8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8C9238FB-E2D3-400C-8C11-70DAE97661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6AF347EA-23B5-4F0D-B88D-5C4C7C01C06B}" type="slidenum">
              <a:rPr lang="en-US" altLang="en-US" sz="1300">
                <a:latin typeface="Times New Roman" panose="02020603050405020304" pitchFamily="18" charset="0"/>
              </a:rPr>
              <a:pPr/>
              <a:t>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352B5021-AFD8-41DA-90CF-C6E4F53B4CA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0BA0AE3-BE7F-44DF-8504-FC9B463473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D44F5825-EFE5-429F-A862-E932E883C5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397FF945-596E-4124-BC0E-600134372B66}" type="slidenum">
              <a:rPr lang="en-US" altLang="en-US" sz="1300">
                <a:latin typeface="Times New Roman" panose="02020603050405020304" pitchFamily="18" charset="0"/>
              </a:rPr>
              <a:pPr/>
              <a:t>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CACDA9B2-5AE6-4AAD-ABCF-3667D7A307D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223FD15-B080-4761-B872-E20BE0BB5B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B24A0003-8778-48DC-80E9-CC44A2E8F3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5DFC3F91-53ED-454E-BE5D-139BC4594DF6}" type="slidenum">
              <a:rPr lang="en-US" altLang="en-US" sz="1300">
                <a:latin typeface="Times New Roman" panose="02020603050405020304" pitchFamily="18" charset="0"/>
              </a:rPr>
              <a:pPr/>
              <a:t>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69932753-2A20-4C85-BA40-0C461F82C73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B8B2086-2FD6-4526-8071-0F910658B7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B51645FC-5D28-4BE3-966F-6EA439260F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11C525C2-EEDA-4183-AE83-25537C09999B}" type="slidenum">
              <a:rPr lang="en-US" altLang="en-US" sz="1300">
                <a:latin typeface="Times New Roman" panose="02020603050405020304" pitchFamily="18" charset="0"/>
              </a:rPr>
              <a:pPr/>
              <a:t>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D15F990C-E314-46FA-97D2-439FB939A81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A13586D-2DE0-4DA0-B682-3E9A34DFEC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2E04CD06-A06A-4C81-8858-86A1EAF4E30B}"/>
              </a:ext>
            </a:extLst>
          </p:cNvPr>
          <p:cNvGrpSpPr>
            <a:grpSpLocks/>
          </p:cNvGrpSpPr>
          <p:nvPr/>
        </p:nvGrpSpPr>
        <p:grpSpPr bwMode="auto">
          <a:xfrm>
            <a:off x="298450" y="3948113"/>
            <a:ext cx="12915900" cy="268287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3049F277-267B-4316-901C-481601DEF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195AA5E0-02B2-4447-A3AC-A8F998398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C4185B9E-7BCF-4065-9877-0628FDD0F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55A74778-9E08-46E8-9E91-F44903262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4550" y="8783638"/>
            <a:ext cx="40703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595" tIns="65298" rIns="130595" bIns="65298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 b="1">
                <a:solidFill>
                  <a:srgbClr val="336699"/>
                </a:solidFill>
                <a:latin typeface="Helvetica" panose="020B0604020202020204" pitchFamily="34" charset="0"/>
              </a:rPr>
              <a:t>Silberschatz, Galvin and Gagne ©2013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2E268B81-C932-496E-BEC3-2DF9C5340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" y="8818563"/>
            <a:ext cx="3789363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595" tIns="65298" rIns="130595" bIns="65298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336699"/>
                </a:solidFill>
                <a:latin typeface="Helvetica" panose="020B0604020202020204" pitchFamily="34" charset="0"/>
              </a:rPr>
              <a:t>Operating System Concepts  – 9</a:t>
            </a:r>
            <a:r>
              <a:rPr lang="en-US" altLang="en-US" sz="1400" b="1" baseline="30000">
                <a:solidFill>
                  <a:srgbClr val="336699"/>
                </a:solidFill>
                <a:latin typeface="Helvetica" panose="020B0604020202020204" pitchFamily="34" charset="0"/>
              </a:rPr>
              <a:t>th</a:t>
            </a:r>
            <a:r>
              <a:rPr lang="en-US" altLang="en-US" sz="1400" b="1">
                <a:solidFill>
                  <a:srgbClr val="336699"/>
                </a:solidFill>
                <a:latin typeface="Helvetica" panose="020B0604020202020204" pitchFamily="3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54F86418-1BFA-4658-82B3-B60A90531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5543550"/>
            <a:ext cx="3092450" cy="2125663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DD137F33-0B79-4905-8C2E-F4235B3DD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113" y="5354638"/>
            <a:ext cx="3505200" cy="2517775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30595" tIns="65298" rIns="130595" bIns="65298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333"/>
          </a:xfrm>
        </p:spPr>
        <p:txBody>
          <a:bodyPr/>
          <a:lstStyle>
            <a:lvl1pPr>
              <a:defRPr sz="61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880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485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37007" y="370417"/>
            <a:ext cx="3217068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70417"/>
            <a:ext cx="9422607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83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780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24"/>
            <a:ext cx="11658600" cy="2000249"/>
          </a:xfrm>
        </p:spPr>
        <p:txBody>
          <a:bodyPr anchor="b"/>
          <a:lstStyle>
            <a:lvl1pPr marL="0" indent="0">
              <a:buNone/>
              <a:defRPr sz="2900"/>
            </a:lvl1pPr>
            <a:lvl2pPr marL="652979" indent="0">
              <a:buNone/>
              <a:defRPr sz="2600"/>
            </a:lvl2pPr>
            <a:lvl3pPr marL="1305960" indent="0">
              <a:buNone/>
              <a:defRPr sz="2300"/>
            </a:lvl3pPr>
            <a:lvl4pPr marL="1958941" indent="0">
              <a:buNone/>
              <a:defRPr sz="2000"/>
            </a:lvl4pPr>
            <a:lvl5pPr marL="2611921" indent="0">
              <a:buNone/>
              <a:defRPr sz="2000"/>
            </a:lvl5pPr>
            <a:lvl6pPr marL="3264898" indent="0">
              <a:buNone/>
              <a:defRPr sz="2000"/>
            </a:lvl6pPr>
            <a:lvl7pPr marL="3917878" indent="0">
              <a:buNone/>
              <a:defRPr sz="2000"/>
            </a:lvl7pPr>
            <a:lvl8pPr marL="4570857" indent="0">
              <a:buNone/>
              <a:defRPr sz="2000"/>
            </a:lvl8pPr>
            <a:lvl9pPr marL="5223836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2800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9675" y="1644657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6175" y="1644657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046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2979" indent="0">
              <a:buNone/>
              <a:defRPr sz="2900" b="1"/>
            </a:lvl2pPr>
            <a:lvl3pPr marL="1305960" indent="0">
              <a:buNone/>
              <a:defRPr sz="2600" b="1"/>
            </a:lvl3pPr>
            <a:lvl4pPr marL="1958941" indent="0">
              <a:buNone/>
              <a:defRPr sz="2300" b="1"/>
            </a:lvl4pPr>
            <a:lvl5pPr marL="2611921" indent="0">
              <a:buNone/>
              <a:defRPr sz="2300" b="1"/>
            </a:lvl5pPr>
            <a:lvl6pPr marL="3264898" indent="0">
              <a:buNone/>
              <a:defRPr sz="2300" b="1"/>
            </a:lvl6pPr>
            <a:lvl7pPr marL="3917878" indent="0">
              <a:buNone/>
              <a:defRPr sz="2300" b="1"/>
            </a:lvl7pPr>
            <a:lvl8pPr marL="4570857" indent="0">
              <a:buNone/>
              <a:defRPr sz="2300" b="1"/>
            </a:lvl8pPr>
            <a:lvl9pPr marL="5223836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44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2979" indent="0">
              <a:buNone/>
              <a:defRPr sz="2900" b="1"/>
            </a:lvl2pPr>
            <a:lvl3pPr marL="1305960" indent="0">
              <a:buNone/>
              <a:defRPr sz="2600" b="1"/>
            </a:lvl3pPr>
            <a:lvl4pPr marL="1958941" indent="0">
              <a:buNone/>
              <a:defRPr sz="2300" b="1"/>
            </a:lvl4pPr>
            <a:lvl5pPr marL="2611921" indent="0">
              <a:buNone/>
              <a:defRPr sz="2300" b="1"/>
            </a:lvl5pPr>
            <a:lvl6pPr marL="3264898" indent="0">
              <a:buNone/>
              <a:defRPr sz="2300" b="1"/>
            </a:lvl6pPr>
            <a:lvl7pPr marL="3917878" indent="0">
              <a:buNone/>
              <a:defRPr sz="2300" b="1"/>
            </a:lvl7pPr>
            <a:lvl8pPr marL="4570857" indent="0">
              <a:buNone/>
              <a:defRPr sz="2300" b="1"/>
            </a:lvl8pPr>
            <a:lvl9pPr marL="5223836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44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699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810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062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7" y="364067"/>
            <a:ext cx="4512470" cy="1549400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73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7" y="1913473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2979" indent="0">
              <a:buNone/>
              <a:defRPr sz="1700"/>
            </a:lvl2pPr>
            <a:lvl3pPr marL="1305960" indent="0">
              <a:buNone/>
              <a:defRPr sz="1400"/>
            </a:lvl3pPr>
            <a:lvl4pPr marL="1958941" indent="0">
              <a:buNone/>
              <a:defRPr sz="1300"/>
            </a:lvl4pPr>
            <a:lvl5pPr marL="2611921" indent="0">
              <a:buNone/>
              <a:defRPr sz="1300"/>
            </a:lvl5pPr>
            <a:lvl6pPr marL="3264898" indent="0">
              <a:buNone/>
              <a:defRPr sz="1300"/>
            </a:lvl6pPr>
            <a:lvl7pPr marL="3917878" indent="0">
              <a:buNone/>
              <a:defRPr sz="1300"/>
            </a:lvl7pPr>
            <a:lvl8pPr marL="4570857" indent="0">
              <a:buNone/>
              <a:defRPr sz="1300"/>
            </a:lvl8pPr>
            <a:lvl9pPr marL="5223836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3560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1"/>
            <a:ext cx="8229600" cy="755651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2979" indent="0">
              <a:buNone/>
              <a:defRPr sz="4000"/>
            </a:lvl2pPr>
            <a:lvl3pPr marL="1305960" indent="0">
              <a:buNone/>
              <a:defRPr sz="3400"/>
            </a:lvl3pPr>
            <a:lvl4pPr marL="1958941" indent="0">
              <a:buNone/>
              <a:defRPr sz="2900"/>
            </a:lvl4pPr>
            <a:lvl5pPr marL="2611921" indent="0">
              <a:buNone/>
              <a:defRPr sz="2900"/>
            </a:lvl5pPr>
            <a:lvl6pPr marL="3264898" indent="0">
              <a:buNone/>
              <a:defRPr sz="2900"/>
            </a:lvl6pPr>
            <a:lvl7pPr marL="3917878" indent="0">
              <a:buNone/>
              <a:defRPr sz="2900"/>
            </a:lvl7pPr>
            <a:lvl8pPr marL="4570857" indent="0">
              <a:buNone/>
              <a:defRPr sz="2900"/>
            </a:lvl8pPr>
            <a:lvl9pPr marL="5223836" indent="0">
              <a:buNone/>
              <a:defRPr sz="29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2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2979" indent="0">
              <a:buNone/>
              <a:defRPr sz="1700"/>
            </a:lvl2pPr>
            <a:lvl3pPr marL="1305960" indent="0">
              <a:buNone/>
              <a:defRPr sz="1400"/>
            </a:lvl3pPr>
            <a:lvl4pPr marL="1958941" indent="0">
              <a:buNone/>
              <a:defRPr sz="1300"/>
            </a:lvl4pPr>
            <a:lvl5pPr marL="2611921" indent="0">
              <a:buNone/>
              <a:defRPr sz="1300"/>
            </a:lvl5pPr>
            <a:lvl6pPr marL="3264898" indent="0">
              <a:buNone/>
              <a:defRPr sz="1300"/>
            </a:lvl6pPr>
            <a:lvl7pPr marL="3917878" indent="0">
              <a:buNone/>
              <a:defRPr sz="1300"/>
            </a:lvl7pPr>
            <a:lvl8pPr marL="4570857" indent="0">
              <a:buNone/>
              <a:defRPr sz="1300"/>
            </a:lvl8pPr>
            <a:lvl9pPr marL="5223836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743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97CB0A6B-2460-42F1-AEE7-4EE6BC0AC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0"/>
            <a:ext cx="1793875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C642B482-7488-4179-B10C-1B739E08D8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69888"/>
            <a:ext cx="123444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595" tIns="65298" rIns="130595" bIns="6529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C297984-B0DA-4495-A334-EDE73DAA4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09675" y="1644650"/>
            <a:ext cx="12344400" cy="604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595" tIns="65298" rIns="130595" bIns="652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7F6CE7B-131F-4CA0-A2E2-717ED2589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42900" cy="3048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595" tIns="65298" rIns="130595" bIns="65298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3400">
              <a:latin typeface="Times New Roman" panose="02020603050405020304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FDE8259D-9124-48BD-8A10-91CF058E1A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1147763"/>
            <a:ext cx="121158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30595" tIns="65298" rIns="130595" bIns="65298"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200086F9-0C16-4C3D-B737-36C414775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0"/>
            <a:ext cx="342900" cy="3048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595" tIns="65298" rIns="130595" bIns="65298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3400">
              <a:latin typeface="Times New Roman" panose="02020603050405020304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552AFFC6-BEA0-4880-B865-8D6BBE432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96000"/>
            <a:ext cx="342900" cy="3048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595" tIns="65298" rIns="130595" bIns="65298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3400">
              <a:latin typeface="Times New Roman" panose="02020603050405020304" pitchFamily="18" charset="0"/>
            </a:endParaRPr>
          </a:p>
        </p:txBody>
      </p:sp>
      <p:sp>
        <p:nvSpPr>
          <p:cNvPr id="213001" name="Text Box 9">
            <a:extLst>
              <a:ext uri="{FF2B5EF4-FFF2-40B4-BE49-F238E27FC236}">
                <a16:creationId xmlns:a16="http://schemas.microsoft.com/office/drawing/2014/main" id="{6DD6D9AF-426B-4D75-B282-C573F84B4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3975" y="8818563"/>
            <a:ext cx="63182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595" tIns="65298" rIns="130595" bIns="65298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t>6.</a:t>
            </a:r>
            <a:fld id="{93DF6A36-B74F-40B2-8F4B-FCFC6C578684}" type="slidenum">
              <a:rPr lang="en-US" alt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4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213002" name="Text Box 10">
            <a:extLst>
              <a:ext uri="{FF2B5EF4-FFF2-40B4-BE49-F238E27FC236}">
                <a16:creationId xmlns:a16="http://schemas.microsoft.com/office/drawing/2014/main" id="{399FD1D0-8B31-452B-A48D-EAAA567C1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4550" y="8783638"/>
            <a:ext cx="40703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595" tIns="65298" rIns="130595" bIns="65298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t>Silberschatz, Galvin and Gagne ©2013</a:t>
            </a:r>
          </a:p>
        </p:txBody>
      </p:sp>
      <p:sp>
        <p:nvSpPr>
          <p:cNvPr id="213003" name="Text Box 11">
            <a:extLst>
              <a:ext uri="{FF2B5EF4-FFF2-40B4-BE49-F238E27FC236}">
                <a16:creationId xmlns:a16="http://schemas.microsoft.com/office/drawing/2014/main" id="{C0199A91-E269-4A51-9B61-C59248E1F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8828088"/>
            <a:ext cx="3738563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595" tIns="65298" rIns="130595" bIns="65298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t>Operating System Concepts – 9</a:t>
            </a:r>
            <a:r>
              <a:rPr lang="en-US" altLang="en-US" sz="1400" b="1" baseline="30000">
                <a:solidFill>
                  <a:srgbClr val="006699"/>
                </a:solidFill>
                <a:latin typeface="Helvetica" panose="020B0604020202020204" pitchFamily="34" charset="0"/>
              </a:rPr>
              <a:t>th</a:t>
            </a:r>
            <a:r>
              <a:rPr lang="en-US" alt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EA6DA528-A43B-4DC3-A45A-73ED44566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775" y="7799388"/>
            <a:ext cx="1925638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5pPr>
      <a:lvl6pPr marL="652979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6pPr>
      <a:lvl7pPr marL="130596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7pPr>
      <a:lvl8pPr marL="195894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8pPr>
      <a:lvl9pPr marL="261192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9pPr>
    </p:titleStyle>
    <p:bodyStyle>
      <a:lvl1pPr marL="487363" indent="-487363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1058863" indent="-40640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549400" indent="-32385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2038350" indent="-3238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2528888" indent="-32385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3183272" indent="-3264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3836255" indent="-3264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4489236" indent="-3264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5142214" indent="-3264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65297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2979" algn="l" defTabSz="65297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5960" algn="l" defTabSz="65297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8941" algn="l" defTabSz="65297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1921" algn="l" defTabSz="65297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4898" algn="l" defTabSz="65297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7878" algn="l" defTabSz="65297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7" algn="l" defTabSz="65297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3836" algn="l" defTabSz="65297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CA397BD5-4E9B-4E08-96FE-B2CE9E0339D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Chapter 6:  CPU Scheduling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726EC4AC-3475-4328-8815-9FD57EE741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5900" y="533400"/>
            <a:ext cx="12006263" cy="609600"/>
          </a:xfrm>
        </p:spPr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First-Come, First-Served (FCFS) Scheduling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205FE662-D761-4B1A-B579-418054B0B1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36650" y="1854200"/>
            <a:ext cx="11349038" cy="5486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329113" algn="ctr"/>
                <a:tab pos="6619875" algn="ctr"/>
              </a:tabLst>
            </a:pPr>
            <a:r>
              <a:rPr lang="en-US" altLang="en-US" sz="2300">
                <a:ea typeface="ＭＳ Ｐゴシック" panose="020B0600070205080204" pitchFamily="34" charset="-128"/>
              </a:rPr>
              <a:t>		</a:t>
            </a:r>
            <a:r>
              <a:rPr lang="en-US" altLang="en-US" u="sng">
                <a:ea typeface="ＭＳ Ｐゴシック" panose="020B0600070205080204" pitchFamily="34" charset="-128"/>
              </a:rPr>
              <a:t>Process</a:t>
            </a:r>
            <a:r>
              <a:rPr lang="en-US" altLang="en-US">
                <a:ea typeface="ＭＳ Ｐゴシック" panose="020B0600070205080204" pitchFamily="34" charset="-128"/>
              </a:rPr>
              <a:t>	</a:t>
            </a:r>
            <a:r>
              <a:rPr lang="en-US" altLang="en-US" u="sng">
                <a:ea typeface="ＭＳ Ｐゴシック" panose="020B0600070205080204" pitchFamily="34" charset="-128"/>
              </a:rPr>
              <a:t>Burst Time	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329113" algn="ctr"/>
                <a:tab pos="6619875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		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	24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329113" algn="ctr"/>
                <a:tab pos="6619875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		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2</a:t>
            </a:r>
            <a:r>
              <a:rPr lang="en-US" altLang="en-US">
                <a:ea typeface="ＭＳ Ｐゴシック" panose="020B0600070205080204" pitchFamily="34" charset="-128"/>
              </a:rPr>
              <a:t> 	3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329113" algn="ctr"/>
                <a:tab pos="6619875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		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3	 </a:t>
            </a:r>
            <a:r>
              <a:rPr lang="en-US" altLang="en-US">
                <a:ea typeface="ＭＳ Ｐゴシック" panose="020B0600070205080204" pitchFamily="34" charset="-128"/>
              </a:rPr>
              <a:t>3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  <a:tabLst>
                <a:tab pos="4329113" algn="ctr"/>
                <a:tab pos="6619875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Suppose that the processes arrive in the order: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 ,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2</a:t>
            </a:r>
            <a:r>
              <a:rPr lang="en-US" altLang="en-US">
                <a:ea typeface="ＭＳ Ｐゴシック" panose="020B0600070205080204" pitchFamily="34" charset="-128"/>
              </a:rPr>
              <a:t> ,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3  </a:t>
            </a:r>
            <a:br>
              <a:rPr lang="en-US" altLang="en-US" i="1" baseline="-25000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The Gantt Chart for the schedule is:</a:t>
            </a:r>
            <a:br>
              <a:rPr lang="en-US" altLang="en-US">
                <a:ea typeface="ＭＳ Ｐゴシック" panose="020B0600070205080204" pitchFamily="34" charset="-128"/>
              </a:rPr>
            </a:br>
            <a:br>
              <a:rPr lang="en-US" altLang="en-US" sz="2300">
                <a:ea typeface="ＭＳ Ｐゴシック" panose="020B0600070205080204" pitchFamily="34" charset="-128"/>
              </a:rPr>
            </a:br>
            <a:br>
              <a:rPr lang="en-US" altLang="en-US" sz="2300">
                <a:ea typeface="ＭＳ Ｐゴシック" panose="020B0600070205080204" pitchFamily="34" charset="-128"/>
              </a:rPr>
            </a:br>
            <a:br>
              <a:rPr lang="en-US" altLang="en-US" sz="2300">
                <a:ea typeface="ＭＳ Ｐゴシック" panose="020B0600070205080204" pitchFamily="34" charset="-128"/>
              </a:rPr>
            </a:br>
            <a:br>
              <a:rPr lang="en-US" altLang="en-US" sz="2300">
                <a:ea typeface="ＭＳ Ｐゴシック" panose="020B0600070205080204" pitchFamily="34" charset="-128"/>
              </a:rPr>
            </a:br>
            <a:endParaRPr lang="en-US" altLang="en-US" sz="23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329113" algn="ctr"/>
                <a:tab pos="6619875" algn="ctr"/>
              </a:tabLst>
            </a:pPr>
            <a:endParaRPr lang="en-US" altLang="en-US" sz="23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tabLst>
                <a:tab pos="4329113" algn="ctr"/>
                <a:tab pos="6619875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Waiting time for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  = 0;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2</a:t>
            </a:r>
            <a:r>
              <a:rPr lang="en-US" altLang="en-US">
                <a:ea typeface="ＭＳ Ｐゴシック" panose="020B0600070205080204" pitchFamily="34" charset="-128"/>
              </a:rPr>
              <a:t>  = 24;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3 </a:t>
            </a:r>
            <a:r>
              <a:rPr lang="en-US" altLang="en-US">
                <a:ea typeface="ＭＳ Ｐゴシック" panose="020B0600070205080204" pitchFamily="34" charset="-128"/>
              </a:rPr>
              <a:t>= 27</a:t>
            </a:r>
          </a:p>
          <a:p>
            <a:pPr>
              <a:lnSpc>
                <a:spcPct val="90000"/>
              </a:lnSpc>
              <a:tabLst>
                <a:tab pos="4329113" algn="ctr"/>
                <a:tab pos="6619875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Average waiting time:  (0 + 24 + 27)/3 = 17</a:t>
            </a:r>
          </a:p>
        </p:txBody>
      </p:sp>
      <p:grpSp>
        <p:nvGrpSpPr>
          <p:cNvPr id="23555" name="Group 18">
            <a:extLst>
              <a:ext uri="{FF2B5EF4-FFF2-40B4-BE49-F238E27FC236}">
                <a16:creationId xmlns:a16="http://schemas.microsoft.com/office/drawing/2014/main" id="{AFE806F7-A5F2-4560-A6F8-E4C870B4EA31}"/>
              </a:ext>
            </a:extLst>
          </p:cNvPr>
          <p:cNvGrpSpPr>
            <a:grpSpLocks/>
          </p:cNvGrpSpPr>
          <p:nvPr/>
        </p:nvGrpSpPr>
        <p:grpSpPr bwMode="auto">
          <a:xfrm>
            <a:off x="1717675" y="4276725"/>
            <a:ext cx="8161338" cy="1452563"/>
            <a:chOff x="886" y="2688"/>
            <a:chExt cx="3427" cy="686"/>
          </a:xfrm>
        </p:grpSpPr>
        <p:sp>
          <p:nvSpPr>
            <p:cNvPr id="23556" name="Rectangle 4">
              <a:extLst>
                <a:ext uri="{FF2B5EF4-FFF2-40B4-BE49-F238E27FC236}">
                  <a16:creationId xmlns:a16="http://schemas.microsoft.com/office/drawing/2014/main" id="{28CA5633-9446-4826-BD74-99B98602D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3557" name="Text Box 5">
              <a:extLst>
                <a:ext uri="{FF2B5EF4-FFF2-40B4-BE49-F238E27FC236}">
                  <a16:creationId xmlns:a16="http://schemas.microsoft.com/office/drawing/2014/main" id="{19868973-9D1B-48E8-A600-64F1B83C22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6" y="2760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panose="020B0604020202020204" pitchFamily="34" charset="0"/>
                </a:rPr>
                <a:t>P</a:t>
              </a:r>
              <a:r>
                <a:rPr lang="en-US" altLang="en-US" sz="1900" baseline="-25000">
                  <a:latin typeface="Helvetica" panose="020B0604020202020204" pitchFamily="34" charset="0"/>
                </a:rPr>
                <a:t>1</a:t>
              </a:r>
              <a:endParaRPr lang="en-US" altLang="en-US" sz="1900">
                <a:latin typeface="Helvetica" panose="020B0604020202020204" pitchFamily="34" charset="0"/>
              </a:endParaRPr>
            </a:p>
          </p:txBody>
        </p:sp>
        <p:sp>
          <p:nvSpPr>
            <p:cNvPr id="23558" name="Text Box 6">
              <a:extLst>
                <a:ext uri="{FF2B5EF4-FFF2-40B4-BE49-F238E27FC236}">
                  <a16:creationId xmlns:a16="http://schemas.microsoft.com/office/drawing/2014/main" id="{12D8661E-6748-4866-8CC6-2DAD53B88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4" y="2760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panose="020B0604020202020204" pitchFamily="34" charset="0"/>
                </a:rPr>
                <a:t>P</a:t>
              </a:r>
              <a:r>
                <a:rPr lang="en-US" altLang="en-US" sz="1900" baseline="-25000">
                  <a:latin typeface="Helvetica" panose="020B0604020202020204" pitchFamily="34" charset="0"/>
                </a:rPr>
                <a:t>2</a:t>
              </a:r>
              <a:endParaRPr lang="en-US" altLang="en-US" sz="1900">
                <a:latin typeface="Helvetica" panose="020B0604020202020204" pitchFamily="34" charset="0"/>
              </a:endParaRPr>
            </a:p>
          </p:txBody>
        </p:sp>
        <p:sp>
          <p:nvSpPr>
            <p:cNvPr id="23559" name="Text Box 7">
              <a:extLst>
                <a:ext uri="{FF2B5EF4-FFF2-40B4-BE49-F238E27FC236}">
                  <a16:creationId xmlns:a16="http://schemas.microsoft.com/office/drawing/2014/main" id="{6201FDCC-611E-48C3-B2F4-B241BA803D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0" y="2760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panose="020B0604020202020204" pitchFamily="34" charset="0"/>
                </a:rPr>
                <a:t>P</a:t>
              </a:r>
              <a:r>
                <a:rPr lang="en-US" altLang="en-US" sz="1900" baseline="-25000">
                  <a:latin typeface="Helvetica" panose="020B0604020202020204" pitchFamily="34" charset="0"/>
                </a:rPr>
                <a:t>3</a:t>
              </a:r>
              <a:endParaRPr lang="en-US" altLang="en-US" sz="1900">
                <a:latin typeface="Helvetica" panose="020B0604020202020204" pitchFamily="34" charset="0"/>
              </a:endParaRPr>
            </a:p>
          </p:txBody>
        </p:sp>
        <p:sp>
          <p:nvSpPr>
            <p:cNvPr id="23560" name="Line 8">
              <a:extLst>
                <a:ext uri="{FF2B5EF4-FFF2-40B4-BE49-F238E27FC236}">
                  <a16:creationId xmlns:a16="http://schemas.microsoft.com/office/drawing/2014/main" id="{3ACA40B8-BD97-4BDA-8E88-A872B2B133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1" name="Line 9">
              <a:extLst>
                <a:ext uri="{FF2B5EF4-FFF2-40B4-BE49-F238E27FC236}">
                  <a16:creationId xmlns:a16="http://schemas.microsoft.com/office/drawing/2014/main" id="{3B661D7C-F317-4EAD-9392-7C47708B26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2" name="Line 10">
              <a:extLst>
                <a:ext uri="{FF2B5EF4-FFF2-40B4-BE49-F238E27FC236}">
                  <a16:creationId xmlns:a16="http://schemas.microsoft.com/office/drawing/2014/main" id="{007F2714-B77E-47B8-880D-418D353D6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3" name="Line 11">
              <a:extLst>
                <a:ext uri="{FF2B5EF4-FFF2-40B4-BE49-F238E27FC236}">
                  <a16:creationId xmlns:a16="http://schemas.microsoft.com/office/drawing/2014/main" id="{C0AC5AEE-DE58-4E72-A02B-D8B438158E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4" name="Line 12">
              <a:extLst>
                <a:ext uri="{FF2B5EF4-FFF2-40B4-BE49-F238E27FC236}">
                  <a16:creationId xmlns:a16="http://schemas.microsoft.com/office/drawing/2014/main" id="{588D26D1-6AE5-4BE9-882E-40B3D62ABE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5" name="Line 13">
              <a:extLst>
                <a:ext uri="{FF2B5EF4-FFF2-40B4-BE49-F238E27FC236}">
                  <a16:creationId xmlns:a16="http://schemas.microsoft.com/office/drawing/2014/main" id="{571C7937-2B25-4815-A8F1-860A6013A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Text Box 14">
              <a:extLst>
                <a:ext uri="{FF2B5EF4-FFF2-40B4-BE49-F238E27FC236}">
                  <a16:creationId xmlns:a16="http://schemas.microsoft.com/office/drawing/2014/main" id="{88B6770D-C17A-4940-838F-8E7CBFB66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0" y="3192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panose="020B0604020202020204" pitchFamily="34" charset="0"/>
                </a:rPr>
                <a:t>24</a:t>
              </a:r>
            </a:p>
          </p:txBody>
        </p:sp>
        <p:sp>
          <p:nvSpPr>
            <p:cNvPr id="23567" name="Text Box 15">
              <a:extLst>
                <a:ext uri="{FF2B5EF4-FFF2-40B4-BE49-F238E27FC236}">
                  <a16:creationId xmlns:a16="http://schemas.microsoft.com/office/drawing/2014/main" id="{AEE94904-A6BD-453D-8DE8-4F4D5C1287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" y="3192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panose="020B0604020202020204" pitchFamily="34" charset="0"/>
                </a:rPr>
                <a:t>27</a:t>
              </a:r>
            </a:p>
          </p:txBody>
        </p:sp>
        <p:sp>
          <p:nvSpPr>
            <p:cNvPr id="23568" name="Text Box 16">
              <a:extLst>
                <a:ext uri="{FF2B5EF4-FFF2-40B4-BE49-F238E27FC236}">
                  <a16:creationId xmlns:a16="http://schemas.microsoft.com/office/drawing/2014/main" id="{2DDECE9E-C0DB-4F91-886C-D6769E77AD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2" y="3192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panose="020B0604020202020204" pitchFamily="34" charset="0"/>
                </a:rPr>
                <a:t>30</a:t>
              </a:r>
            </a:p>
          </p:txBody>
        </p:sp>
        <p:sp>
          <p:nvSpPr>
            <p:cNvPr id="23569" name="Text Box 17">
              <a:extLst>
                <a:ext uri="{FF2B5EF4-FFF2-40B4-BE49-F238E27FC236}">
                  <a16:creationId xmlns:a16="http://schemas.microsoft.com/office/drawing/2014/main" id="{683CC8A1-8095-4307-82F0-160A920C0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6" y="3192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panose="020B0604020202020204" pitchFamily="34" charset="0"/>
                </a:rPr>
                <a:t>0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3F9D5281-A83B-4ACC-BBF1-0853848185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4788" y="369888"/>
            <a:ext cx="11555412" cy="7683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FCFS Scheduling (Cont.)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31897356-5B33-4AB6-9AC1-6D1A4AE763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-84" charset="2"/>
              <a:buNone/>
              <a:tabLst>
                <a:tab pos="5213350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Suppose that the processes arrive in the order:</a:t>
            </a:r>
          </a:p>
          <a:p>
            <a:pPr>
              <a:buFont typeface="Monotype Sorts" pitchFamily="-84" charset="2"/>
              <a:buNone/>
              <a:tabLst>
                <a:tab pos="5213350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		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2</a:t>
            </a:r>
            <a:r>
              <a:rPr lang="en-US" altLang="en-US">
                <a:ea typeface="ＭＳ Ｐゴシック" panose="020B0600070205080204" pitchFamily="34" charset="-128"/>
              </a:rPr>
              <a:t> ,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3</a:t>
            </a:r>
            <a:r>
              <a:rPr lang="en-US" altLang="en-US">
                <a:ea typeface="ＭＳ Ｐゴシック" panose="020B0600070205080204" pitchFamily="34" charset="-128"/>
              </a:rPr>
              <a:t> ,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 </a:t>
            </a:r>
          </a:p>
          <a:p>
            <a:pPr>
              <a:tabLst>
                <a:tab pos="5213350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The Gantt chart for the schedule is:</a:t>
            </a:r>
            <a:br>
              <a:rPr lang="en-US" altLang="en-US">
                <a:ea typeface="ＭＳ Ｐゴシック" panose="020B0600070205080204" pitchFamily="34" charset="-128"/>
              </a:rPr>
            </a:br>
            <a:endParaRPr lang="en-US" altLang="en-US">
              <a:ea typeface="ＭＳ Ｐゴシック" panose="020B0600070205080204" pitchFamily="34" charset="-128"/>
            </a:endParaRPr>
          </a:p>
          <a:p>
            <a:pPr>
              <a:tabLst>
                <a:tab pos="5213350" algn="ctr"/>
              </a:tabLst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tabLst>
                <a:tab pos="5213350" algn="ctr"/>
              </a:tabLst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tabLst>
                <a:tab pos="5213350" algn="ctr"/>
              </a:tabLst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tabLst>
                <a:tab pos="5213350" algn="ctr"/>
              </a:tabLst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tabLst>
                <a:tab pos="5213350" algn="ctr"/>
              </a:tabLst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tabLst>
                <a:tab pos="5213350" algn="ctr"/>
              </a:tabLst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tabLst>
                <a:tab pos="5213350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Waiting time for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1 </a:t>
            </a:r>
            <a:r>
              <a:rPr lang="en-US" altLang="en-US" i="1">
                <a:ea typeface="ＭＳ Ｐゴシック" panose="020B0600070205080204" pitchFamily="34" charset="-128"/>
              </a:rPr>
              <a:t>=</a:t>
            </a:r>
            <a:r>
              <a:rPr lang="en-US" altLang="en-US">
                <a:ea typeface="ＭＳ Ｐゴシック" panose="020B0600070205080204" pitchFamily="34" charset="-128"/>
              </a:rPr>
              <a:t> 6</a:t>
            </a:r>
            <a:r>
              <a:rPr lang="en-US" altLang="en-US" i="1">
                <a:ea typeface="ＭＳ Ｐゴシック" panose="020B0600070205080204" pitchFamily="34" charset="-128"/>
              </a:rPr>
              <a:t>;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2</a:t>
            </a:r>
            <a:r>
              <a:rPr lang="en-US" altLang="en-US">
                <a:ea typeface="ＭＳ Ｐゴシック" panose="020B0600070205080204" pitchFamily="34" charset="-128"/>
              </a:rPr>
              <a:t> = 0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;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3 </a:t>
            </a:r>
            <a:r>
              <a:rPr lang="en-US" altLang="en-US" i="1">
                <a:ea typeface="ＭＳ Ｐゴシック" panose="020B0600070205080204" pitchFamily="34" charset="-128"/>
              </a:rPr>
              <a:t>= </a:t>
            </a:r>
            <a:r>
              <a:rPr lang="en-US" altLang="en-US">
                <a:ea typeface="ＭＳ Ｐゴシック" panose="020B0600070205080204" pitchFamily="34" charset="-128"/>
              </a:rPr>
              <a:t>3</a:t>
            </a:r>
            <a:endParaRPr lang="en-US" altLang="en-US" i="1">
              <a:ea typeface="ＭＳ Ｐゴシック" panose="020B0600070205080204" pitchFamily="34" charset="-128"/>
            </a:endParaRPr>
          </a:p>
          <a:p>
            <a:pPr>
              <a:tabLst>
                <a:tab pos="5213350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Average waiting time:   (6 + 0 + 3)/3 = 3</a:t>
            </a:r>
          </a:p>
          <a:p>
            <a:pPr>
              <a:tabLst>
                <a:tab pos="5213350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Much better than previous case</a:t>
            </a:r>
          </a:p>
          <a:p>
            <a:pPr>
              <a:tabLst>
                <a:tab pos="5213350" algn="ctr"/>
              </a:tabLst>
            </a:pP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Convoy effect </a:t>
            </a:r>
            <a:r>
              <a:rPr lang="en-US" altLang="en-US">
                <a:ea typeface="ＭＳ Ｐゴシック" panose="020B0600070205080204" pitchFamily="34" charset="-128"/>
              </a:rPr>
              <a:t>- short process behind long process</a:t>
            </a:r>
          </a:p>
          <a:p>
            <a:pPr lvl="1">
              <a:tabLst>
                <a:tab pos="5213350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Consider one CPU-bound and many I/O-bound processes</a:t>
            </a:r>
          </a:p>
        </p:txBody>
      </p:sp>
      <p:grpSp>
        <p:nvGrpSpPr>
          <p:cNvPr id="25603" name="Group 20">
            <a:extLst>
              <a:ext uri="{FF2B5EF4-FFF2-40B4-BE49-F238E27FC236}">
                <a16:creationId xmlns:a16="http://schemas.microsoft.com/office/drawing/2014/main" id="{71448682-58CC-4B55-8313-D50D7AEB1E67}"/>
              </a:ext>
            </a:extLst>
          </p:cNvPr>
          <p:cNvGrpSpPr>
            <a:grpSpLocks/>
          </p:cNvGrpSpPr>
          <p:nvPr/>
        </p:nvGrpSpPr>
        <p:grpSpPr bwMode="auto">
          <a:xfrm>
            <a:off x="2905125" y="3473450"/>
            <a:ext cx="8189913" cy="1450975"/>
            <a:chOff x="882" y="1650"/>
            <a:chExt cx="3439" cy="686"/>
          </a:xfrm>
        </p:grpSpPr>
        <p:sp>
          <p:nvSpPr>
            <p:cNvPr id="25604" name="Rectangle 6">
              <a:extLst>
                <a:ext uri="{FF2B5EF4-FFF2-40B4-BE49-F238E27FC236}">
                  <a16:creationId xmlns:a16="http://schemas.microsoft.com/office/drawing/2014/main" id="{62EA3944-5EF2-47A1-B238-98238FEBA5C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48" y="1650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5605" name="Text Box 7">
              <a:extLst>
                <a:ext uri="{FF2B5EF4-FFF2-40B4-BE49-F238E27FC236}">
                  <a16:creationId xmlns:a16="http://schemas.microsoft.com/office/drawing/2014/main" id="{9F4ED9B3-BE76-4059-816E-25A753203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219" y="1722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panose="020B0604020202020204" pitchFamily="34" charset="0"/>
                </a:rPr>
                <a:t>P</a:t>
              </a:r>
              <a:r>
                <a:rPr lang="en-US" altLang="en-US" sz="1900" baseline="-25000">
                  <a:latin typeface="Helvetica" panose="020B0604020202020204" pitchFamily="34" charset="0"/>
                </a:rPr>
                <a:t>1</a:t>
              </a:r>
              <a:endParaRPr lang="en-US" altLang="en-US" sz="1900">
                <a:latin typeface="Helvetica" panose="020B0604020202020204" pitchFamily="34" charset="0"/>
              </a:endParaRPr>
            </a:p>
          </p:txBody>
        </p:sp>
        <p:sp>
          <p:nvSpPr>
            <p:cNvPr id="25606" name="Text Box 8">
              <a:extLst>
                <a:ext uri="{FF2B5EF4-FFF2-40B4-BE49-F238E27FC236}">
                  <a16:creationId xmlns:a16="http://schemas.microsoft.com/office/drawing/2014/main" id="{51719D9F-3E47-4587-9E79-36CCE93354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731" y="1722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panose="020B0604020202020204" pitchFamily="34" charset="0"/>
                </a:rPr>
                <a:t>P</a:t>
              </a:r>
              <a:r>
                <a:rPr lang="en-US" altLang="en-US" sz="1900" baseline="-25000">
                  <a:latin typeface="Helvetica" panose="020B0604020202020204" pitchFamily="34" charset="0"/>
                </a:rPr>
                <a:t>3</a:t>
              </a:r>
              <a:endParaRPr lang="en-US" altLang="en-US" sz="1900">
                <a:latin typeface="Helvetica" panose="020B0604020202020204" pitchFamily="34" charset="0"/>
              </a:endParaRPr>
            </a:p>
          </p:txBody>
        </p:sp>
        <p:sp>
          <p:nvSpPr>
            <p:cNvPr id="25607" name="Text Box 9">
              <a:extLst>
                <a:ext uri="{FF2B5EF4-FFF2-40B4-BE49-F238E27FC236}">
                  <a16:creationId xmlns:a16="http://schemas.microsoft.com/office/drawing/2014/main" id="{1FC44D91-36CE-41B6-8C8E-F9C5B9A4A0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155" y="1722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panose="020B0604020202020204" pitchFamily="34" charset="0"/>
                </a:rPr>
                <a:t>P</a:t>
              </a:r>
              <a:r>
                <a:rPr lang="en-US" altLang="en-US" sz="1900" baseline="-25000">
                  <a:latin typeface="Helvetica" panose="020B0604020202020204" pitchFamily="34" charset="0"/>
                </a:rPr>
                <a:t>2</a:t>
              </a:r>
              <a:endParaRPr lang="en-US" altLang="en-US" sz="1900">
                <a:latin typeface="Helvetica" panose="020B0604020202020204" pitchFamily="34" charset="0"/>
              </a:endParaRPr>
            </a:p>
          </p:txBody>
        </p:sp>
        <p:sp>
          <p:nvSpPr>
            <p:cNvPr id="25608" name="Line 10">
              <a:extLst>
                <a:ext uri="{FF2B5EF4-FFF2-40B4-BE49-F238E27FC236}">
                  <a16:creationId xmlns:a16="http://schemas.microsoft.com/office/drawing/2014/main" id="{EBC75876-35E6-4A7D-BA4D-DC8E5443AB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60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9" name="Line 11">
              <a:extLst>
                <a:ext uri="{FF2B5EF4-FFF2-40B4-BE49-F238E27FC236}">
                  <a16:creationId xmlns:a16="http://schemas.microsoft.com/office/drawing/2014/main" id="{8820D04F-ACA7-4CBB-9630-629491E823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0" name="Line 12">
              <a:extLst>
                <a:ext uri="{FF2B5EF4-FFF2-40B4-BE49-F238E27FC236}">
                  <a16:creationId xmlns:a16="http://schemas.microsoft.com/office/drawing/2014/main" id="{A176196B-E79C-4BD2-984B-47D2018DAF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48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1" name="Line 13">
              <a:extLst>
                <a:ext uri="{FF2B5EF4-FFF2-40B4-BE49-F238E27FC236}">
                  <a16:creationId xmlns:a16="http://schemas.microsoft.com/office/drawing/2014/main" id="{8A8C2646-9F0A-4D91-BC11-BFBE7F6C75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72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2" name="Line 14">
              <a:extLst>
                <a:ext uri="{FF2B5EF4-FFF2-40B4-BE49-F238E27FC236}">
                  <a16:creationId xmlns:a16="http://schemas.microsoft.com/office/drawing/2014/main" id="{6459998B-1701-4064-8317-5497CE9594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3" name="Line 15">
              <a:extLst>
                <a:ext uri="{FF2B5EF4-FFF2-40B4-BE49-F238E27FC236}">
                  <a16:creationId xmlns:a16="http://schemas.microsoft.com/office/drawing/2014/main" id="{1FE09044-8A91-4E48-AE39-70C04F72FA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72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Text Box 16">
              <a:extLst>
                <a:ext uri="{FF2B5EF4-FFF2-40B4-BE49-F238E27FC236}">
                  <a16:creationId xmlns:a16="http://schemas.microsoft.com/office/drawing/2014/main" id="{5B587217-5905-4538-BE59-BFF537BAEF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086" y="2154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panose="020B0604020202020204" pitchFamily="34" charset="0"/>
                </a:rPr>
                <a:t>6</a:t>
              </a:r>
            </a:p>
          </p:txBody>
        </p:sp>
        <p:sp>
          <p:nvSpPr>
            <p:cNvPr id="25615" name="Text Box 17">
              <a:extLst>
                <a:ext uri="{FF2B5EF4-FFF2-40B4-BE49-F238E27FC236}">
                  <a16:creationId xmlns:a16="http://schemas.microsoft.com/office/drawing/2014/main" id="{C8E573C1-D234-4B62-A485-D3CBA7D07E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510" y="2154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25616" name="Text Box 18">
              <a:extLst>
                <a:ext uri="{FF2B5EF4-FFF2-40B4-BE49-F238E27FC236}">
                  <a16:creationId xmlns:a16="http://schemas.microsoft.com/office/drawing/2014/main" id="{E6EC9FF0-0602-4613-8C27-4BBB1B0957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130" y="2154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panose="020B0604020202020204" pitchFamily="34" charset="0"/>
                </a:rPr>
                <a:t>30</a:t>
              </a:r>
            </a:p>
          </p:txBody>
        </p:sp>
        <p:sp>
          <p:nvSpPr>
            <p:cNvPr id="25617" name="Text Box 19">
              <a:extLst>
                <a:ext uri="{FF2B5EF4-FFF2-40B4-BE49-F238E27FC236}">
                  <a16:creationId xmlns:a16="http://schemas.microsoft.com/office/drawing/2014/main" id="{32B46152-A9FC-4F6A-893C-319B7A0DB8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882" y="2154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panose="020B0604020202020204" pitchFamily="34" charset="0"/>
                </a:rPr>
                <a:t>0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5CFD37EF-28DF-4673-9281-B451CCD401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4288" y="369888"/>
            <a:ext cx="11745912" cy="7683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Shortest-Job-First (SJF) Scheduling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30286410-7AE1-4499-9DCF-1843A178E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352213" cy="6040438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Associate with each process the length of its next CPU burst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 Use these lengths to schedule the process with the shortest time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SJF is optimal – gives minimum average waiting time for a given set of processes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The difficulty is knowing the length of the next CPU request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Could ask the user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716305C8-95E6-46B4-B14E-3650D666B6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Example of SJF</a:t>
            </a:r>
          </a:p>
        </p:txBody>
      </p:sp>
      <p:sp>
        <p:nvSpPr>
          <p:cNvPr id="29698" name="Rectangle 36">
            <a:extLst>
              <a:ext uri="{FF2B5EF4-FFF2-40B4-BE49-F238E27FC236}">
                <a16:creationId xmlns:a16="http://schemas.microsoft.com/office/drawing/2014/main" id="{FE747B3F-2BD6-4A49-91BB-518585D22A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	      	                </a:t>
            </a:r>
            <a:r>
              <a:rPr lang="en-US" altLang="en-US" u="sng">
                <a:ea typeface="ＭＳ Ｐゴシック" panose="020B0600070205080204" pitchFamily="34" charset="-128"/>
              </a:rPr>
              <a:t>Process</a:t>
            </a:r>
            <a:r>
              <a:rPr lang="en-US" altLang="en-US" u="sng">
                <a:solidFill>
                  <a:schemeClr val="bg1"/>
                </a:solidFill>
                <a:ea typeface="ＭＳ Ｐゴシック" panose="020B0600070205080204" pitchFamily="34" charset="-128"/>
              </a:rPr>
              <a:t>Arriva	l Time</a:t>
            </a:r>
            <a:r>
              <a:rPr lang="en-US" altLang="en-US">
                <a:ea typeface="ＭＳ Ｐゴシック" panose="020B0600070205080204" pitchFamily="34" charset="-128"/>
              </a:rPr>
              <a:t>	</a:t>
            </a:r>
            <a:r>
              <a:rPr lang="en-US" altLang="en-US" u="sng">
                <a:ea typeface="ＭＳ Ｐゴシック" panose="020B0600070205080204" pitchFamily="34" charset="-128"/>
              </a:rPr>
              <a:t>Burst Time</a:t>
            </a:r>
            <a:endParaRPr lang="en-US" altLang="en-US">
              <a:ea typeface="ＭＳ Ｐゴシック" panose="020B0600070205080204" pitchFamily="34" charset="-128"/>
            </a:endParaRP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		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	</a:t>
            </a:r>
            <a:r>
              <a:rPr lang="en-US" altLang="en-US">
                <a:solidFill>
                  <a:schemeClr val="bg1"/>
                </a:solidFill>
                <a:ea typeface="ＭＳ Ｐゴシック" panose="020B0600070205080204" pitchFamily="34" charset="-128"/>
              </a:rPr>
              <a:t>0.0</a:t>
            </a:r>
            <a:r>
              <a:rPr lang="en-US" altLang="en-US">
                <a:ea typeface="ＭＳ Ｐゴシック" panose="020B0600070205080204" pitchFamily="34" charset="-128"/>
              </a:rPr>
              <a:t>	6</a:t>
            </a: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		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2 	</a:t>
            </a:r>
            <a:r>
              <a:rPr lang="en-US" altLang="en-US">
                <a:solidFill>
                  <a:schemeClr val="bg1"/>
                </a:solidFill>
                <a:ea typeface="ＭＳ Ｐゴシック" panose="020B0600070205080204" pitchFamily="34" charset="-128"/>
              </a:rPr>
              <a:t>2.0</a:t>
            </a:r>
            <a:r>
              <a:rPr lang="en-US" altLang="en-US">
                <a:ea typeface="ＭＳ Ｐゴシック" panose="020B0600070205080204" pitchFamily="34" charset="-128"/>
              </a:rPr>
              <a:t>	8</a:t>
            </a: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		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3</a:t>
            </a:r>
            <a:r>
              <a:rPr lang="en-US" altLang="en-US">
                <a:ea typeface="ＭＳ Ｐゴシック" panose="020B0600070205080204" pitchFamily="34" charset="-128"/>
              </a:rPr>
              <a:t>	</a:t>
            </a:r>
            <a:r>
              <a:rPr lang="en-US" altLang="en-US">
                <a:solidFill>
                  <a:schemeClr val="bg1"/>
                </a:solidFill>
                <a:ea typeface="ＭＳ Ｐゴシック" panose="020B0600070205080204" pitchFamily="34" charset="-128"/>
              </a:rPr>
              <a:t>4.0</a:t>
            </a:r>
            <a:r>
              <a:rPr lang="en-US" altLang="en-US">
                <a:ea typeface="ＭＳ Ｐゴシック" panose="020B0600070205080204" pitchFamily="34" charset="-128"/>
              </a:rPr>
              <a:t>	7</a:t>
            </a: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		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4</a:t>
            </a:r>
            <a:r>
              <a:rPr lang="en-US" altLang="en-US">
                <a:ea typeface="ＭＳ Ｐゴシック" panose="020B0600070205080204" pitchFamily="34" charset="-128"/>
              </a:rPr>
              <a:t>	</a:t>
            </a:r>
            <a:r>
              <a:rPr lang="en-US" altLang="en-US">
                <a:solidFill>
                  <a:schemeClr val="bg1"/>
                </a:solidFill>
                <a:ea typeface="ＭＳ Ｐゴシック" panose="020B0600070205080204" pitchFamily="34" charset="-128"/>
              </a:rPr>
              <a:t>5.0</a:t>
            </a:r>
            <a:r>
              <a:rPr lang="en-US" altLang="en-US">
                <a:ea typeface="ＭＳ Ｐゴシック" panose="020B0600070205080204" pitchFamily="34" charset="-128"/>
              </a:rPr>
              <a:t>	3</a:t>
            </a:r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SJF scheduling chart</a:t>
            </a:r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Average waiting time = (3 + 16 + 9 + 0) / 4 = 7</a:t>
            </a:r>
            <a:endParaRPr lang="en-US" altLang="en-US" i="1" baseline="-25000">
              <a:ea typeface="ＭＳ Ｐゴシック" panose="020B0600070205080204" pitchFamily="34" charset="-128"/>
            </a:endParaRPr>
          </a:p>
        </p:txBody>
      </p:sp>
      <p:grpSp>
        <p:nvGrpSpPr>
          <p:cNvPr id="29699" name="Group 74">
            <a:extLst>
              <a:ext uri="{FF2B5EF4-FFF2-40B4-BE49-F238E27FC236}">
                <a16:creationId xmlns:a16="http://schemas.microsoft.com/office/drawing/2014/main" id="{7889E69D-E024-4CD4-952D-1A451D4CF805}"/>
              </a:ext>
            </a:extLst>
          </p:cNvPr>
          <p:cNvGrpSpPr>
            <a:grpSpLocks/>
          </p:cNvGrpSpPr>
          <p:nvPr/>
        </p:nvGrpSpPr>
        <p:grpSpPr bwMode="auto">
          <a:xfrm>
            <a:off x="1770063" y="3992563"/>
            <a:ext cx="8716962" cy="1495425"/>
            <a:chOff x="894" y="2352"/>
            <a:chExt cx="3660" cy="707"/>
          </a:xfrm>
        </p:grpSpPr>
        <p:sp>
          <p:nvSpPr>
            <p:cNvPr id="29700" name="Rectangle 37">
              <a:extLst>
                <a:ext uri="{FF2B5EF4-FFF2-40B4-BE49-F238E27FC236}">
                  <a16:creationId xmlns:a16="http://schemas.microsoft.com/office/drawing/2014/main" id="{74DFF9FD-32E5-4DB7-B034-9F182E760BD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9701" name="Text Box 38">
              <a:extLst>
                <a:ext uri="{FF2B5EF4-FFF2-40B4-BE49-F238E27FC236}">
                  <a16:creationId xmlns:a16="http://schemas.microsoft.com/office/drawing/2014/main" id="{54DDCA56-0F0D-4AEC-8CAC-84058D30B3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49" y="2437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panose="020B0604020202020204" pitchFamily="34" charset="0"/>
                </a:rPr>
                <a:t>P</a:t>
              </a:r>
              <a:r>
                <a:rPr lang="en-US" altLang="en-US" sz="1900" baseline="-25000">
                  <a:latin typeface="Helvetica" panose="020B0604020202020204" pitchFamily="34" charset="0"/>
                </a:rPr>
                <a:t>4</a:t>
              </a:r>
              <a:endParaRPr lang="en-US" altLang="en-US" sz="1900">
                <a:latin typeface="Helvetica" panose="020B0604020202020204" pitchFamily="34" charset="0"/>
              </a:endParaRPr>
            </a:p>
          </p:txBody>
        </p:sp>
        <p:sp>
          <p:nvSpPr>
            <p:cNvPr id="29702" name="Text Box 39">
              <a:extLst>
                <a:ext uri="{FF2B5EF4-FFF2-40B4-BE49-F238E27FC236}">
                  <a16:creationId xmlns:a16="http://schemas.microsoft.com/office/drawing/2014/main" id="{6565334A-472F-499A-BCB2-B2AEDD854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016" y="2424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panose="020B0604020202020204" pitchFamily="34" charset="0"/>
                </a:rPr>
                <a:t>P</a:t>
              </a:r>
              <a:r>
                <a:rPr lang="en-US" altLang="en-US" sz="1900" baseline="-25000">
                  <a:latin typeface="Helvetica" panose="020B0604020202020204" pitchFamily="34" charset="0"/>
                </a:rPr>
                <a:t>3</a:t>
              </a:r>
              <a:endParaRPr lang="en-US" altLang="en-US" sz="1900">
                <a:latin typeface="Helvetica" panose="020B0604020202020204" pitchFamily="34" charset="0"/>
              </a:endParaRPr>
            </a:p>
          </p:txBody>
        </p:sp>
        <p:sp>
          <p:nvSpPr>
            <p:cNvPr id="29703" name="Text Box 40">
              <a:extLst>
                <a:ext uri="{FF2B5EF4-FFF2-40B4-BE49-F238E27FC236}">
                  <a16:creationId xmlns:a16="http://schemas.microsoft.com/office/drawing/2014/main" id="{A6CCF659-9877-42E6-85D2-CE84E6F863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009" y="2473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panose="020B0604020202020204" pitchFamily="34" charset="0"/>
                </a:rPr>
                <a:t>P</a:t>
              </a:r>
              <a:r>
                <a:rPr lang="en-US" altLang="en-US" sz="1900" baseline="-25000">
                  <a:latin typeface="Helvetica" panose="020B0604020202020204" pitchFamily="34" charset="0"/>
                </a:rPr>
                <a:t>1</a:t>
              </a:r>
              <a:endParaRPr lang="en-US" altLang="en-US" sz="1900">
                <a:latin typeface="Helvetica" panose="020B0604020202020204" pitchFamily="34" charset="0"/>
              </a:endParaRPr>
            </a:p>
          </p:txBody>
        </p:sp>
        <p:sp>
          <p:nvSpPr>
            <p:cNvPr id="29704" name="Line 41">
              <a:extLst>
                <a:ext uri="{FF2B5EF4-FFF2-40B4-BE49-F238E27FC236}">
                  <a16:creationId xmlns:a16="http://schemas.microsoft.com/office/drawing/2014/main" id="{07887DDB-15BF-491A-B20E-A39635E0BB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52" y="27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Line 42">
              <a:extLst>
                <a:ext uri="{FF2B5EF4-FFF2-40B4-BE49-F238E27FC236}">
                  <a16:creationId xmlns:a16="http://schemas.microsoft.com/office/drawing/2014/main" id="{D8A168E4-6864-44C4-94C1-930FD151DB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6" name="Line 43">
              <a:extLst>
                <a:ext uri="{FF2B5EF4-FFF2-40B4-BE49-F238E27FC236}">
                  <a16:creationId xmlns:a16="http://schemas.microsoft.com/office/drawing/2014/main" id="{79D63F15-C94F-40F1-96E8-3E441181AF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8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7" name="Text Box 48">
              <a:extLst>
                <a:ext uri="{FF2B5EF4-FFF2-40B4-BE49-F238E27FC236}">
                  <a16:creationId xmlns:a16="http://schemas.microsoft.com/office/drawing/2014/main" id="{0636D077-9598-483A-A533-DDC08418E2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567" y="2857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29708" name="Text Box 49">
              <a:extLst>
                <a:ext uri="{FF2B5EF4-FFF2-40B4-BE49-F238E27FC236}">
                  <a16:creationId xmlns:a16="http://schemas.microsoft.com/office/drawing/2014/main" id="{B747CDC9-5B1A-4613-B513-4039084F96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355" y="2869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panose="020B0604020202020204" pitchFamily="34" charset="0"/>
                </a:rPr>
                <a:t>16</a:t>
              </a:r>
            </a:p>
          </p:txBody>
        </p:sp>
        <p:sp>
          <p:nvSpPr>
            <p:cNvPr id="29709" name="Text Box 50">
              <a:extLst>
                <a:ext uri="{FF2B5EF4-FFF2-40B4-BE49-F238E27FC236}">
                  <a16:creationId xmlns:a16="http://schemas.microsoft.com/office/drawing/2014/main" id="{0BA2E4D7-7D46-46EB-A45D-78B69DFF9C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894" y="2877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29710" name="Line 52">
              <a:extLst>
                <a:ext uri="{FF2B5EF4-FFF2-40B4-BE49-F238E27FC236}">
                  <a16:creationId xmlns:a16="http://schemas.microsoft.com/office/drawing/2014/main" id="{CA3B0C83-E8BC-4CFF-AD50-FCC1D9DBEC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1" name="Line 54">
              <a:extLst>
                <a:ext uri="{FF2B5EF4-FFF2-40B4-BE49-F238E27FC236}">
                  <a16:creationId xmlns:a16="http://schemas.microsoft.com/office/drawing/2014/main" id="{9D201064-E530-4EA8-8B41-579C48A468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2" name="Line 58">
              <a:extLst>
                <a:ext uri="{FF2B5EF4-FFF2-40B4-BE49-F238E27FC236}">
                  <a16:creationId xmlns:a16="http://schemas.microsoft.com/office/drawing/2014/main" id="{4EC6D925-E83F-4494-80AE-E55E0A5F56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8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3" name="Line 63">
              <a:extLst>
                <a:ext uri="{FF2B5EF4-FFF2-40B4-BE49-F238E27FC236}">
                  <a16:creationId xmlns:a16="http://schemas.microsoft.com/office/drawing/2014/main" id="{88B55D71-E1D1-40BE-9AA5-0E4317E2A1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4" name="Text Box 64">
              <a:extLst>
                <a:ext uri="{FF2B5EF4-FFF2-40B4-BE49-F238E27FC236}">
                  <a16:creationId xmlns:a16="http://schemas.microsoft.com/office/drawing/2014/main" id="{B08182D3-A73E-4539-9BA2-00C9107BC2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623" y="2857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panose="020B0604020202020204" pitchFamily="34" charset="0"/>
                </a:rPr>
                <a:t>9</a:t>
              </a:r>
            </a:p>
          </p:txBody>
        </p:sp>
        <p:sp>
          <p:nvSpPr>
            <p:cNvPr id="29715" name="Line 69">
              <a:extLst>
                <a:ext uri="{FF2B5EF4-FFF2-40B4-BE49-F238E27FC236}">
                  <a16:creationId xmlns:a16="http://schemas.microsoft.com/office/drawing/2014/main" id="{C8966FAB-EE1B-41D0-A442-7EE37F22BE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235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6" name="Text Box 70">
              <a:extLst>
                <a:ext uri="{FF2B5EF4-FFF2-40B4-BE49-F238E27FC236}">
                  <a16:creationId xmlns:a16="http://schemas.microsoft.com/office/drawing/2014/main" id="{03C02873-7C6B-416B-AD9C-4E55E2720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784" y="2424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panose="020B0604020202020204" pitchFamily="34" charset="0"/>
                </a:rPr>
                <a:t>P</a:t>
              </a:r>
              <a:r>
                <a:rPr lang="en-US" altLang="en-US" sz="1900" baseline="-25000">
                  <a:latin typeface="Helvetica" panose="020B0604020202020204" pitchFamily="34" charset="0"/>
                </a:rPr>
                <a:t>2</a:t>
              </a:r>
              <a:endParaRPr lang="en-US" altLang="en-US" sz="1900">
                <a:latin typeface="Helvetica" panose="020B0604020202020204" pitchFamily="34" charset="0"/>
              </a:endParaRPr>
            </a:p>
          </p:txBody>
        </p:sp>
        <p:sp>
          <p:nvSpPr>
            <p:cNvPr id="29717" name="Text Box 73">
              <a:extLst>
                <a:ext uri="{FF2B5EF4-FFF2-40B4-BE49-F238E27FC236}">
                  <a16:creationId xmlns:a16="http://schemas.microsoft.com/office/drawing/2014/main" id="{2463C250-F78A-42AE-9F82-0263ED306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363" y="2869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panose="020B0604020202020204" pitchFamily="34" charset="0"/>
                </a:rPr>
                <a:t>24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14724B25-6873-4385-960F-93CA9B25BE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14488" y="323850"/>
            <a:ext cx="11658600" cy="814388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Determining Length of Next CPU Burst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18D85C84-095F-468F-9BB7-2D3DC5F0EB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53813" cy="6580188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Can only estimate the length – should be similar to the previous one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Then pick process with shortest predicted next CPU burst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Can be done by using the length of previous CPU bursts, using exponential averaging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Commonly, </a:t>
            </a:r>
            <a:r>
              <a:rPr lang="en-US" altLang="en-US">
                <a:latin typeface="Lucida Grande" pitchFamily="-84" charset="0"/>
                <a:ea typeface="ＭＳ Ｐゴシック" panose="020B0600070205080204" pitchFamily="34" charset="-128"/>
              </a:rPr>
              <a:t>α </a:t>
            </a:r>
            <a:r>
              <a:rPr lang="en-US" altLang="en-US">
                <a:ea typeface="ＭＳ Ｐゴシック" panose="020B0600070205080204" pitchFamily="34" charset="-128"/>
              </a:rPr>
              <a:t>set to ½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Preemptive version called 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shortest-remaining-time-first</a:t>
            </a:r>
          </a:p>
          <a:p>
            <a:pPr lvl="1">
              <a:buFont typeface="Monotype Sorts" pitchFamily="-84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lvl="1">
              <a:buFont typeface="Monotype Sorts" pitchFamily="-84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graphicFrame>
        <p:nvGraphicFramePr>
          <p:cNvPr id="31747" name="Object 2">
            <a:extLst>
              <a:ext uri="{FF2B5EF4-FFF2-40B4-BE49-F238E27FC236}">
                <a16:creationId xmlns:a16="http://schemas.microsoft.com/office/drawing/2014/main" id="{701F8D6E-7FBD-406F-AB01-00BA5A22DB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6713" y="3659188"/>
          <a:ext cx="6640512" cy="167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Equation" r:id="rId4" imgW="6400800" imgH="1778000" progId="Equation.3">
                  <p:embed/>
                </p:oleObj>
              </mc:Choice>
              <mc:Fallback>
                <p:oleObj name="Equation" r:id="rId4" imgW="6400800" imgH="1778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3659188"/>
                        <a:ext cx="6640512" cy="167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3">
            <a:extLst>
              <a:ext uri="{FF2B5EF4-FFF2-40B4-BE49-F238E27FC236}">
                <a16:creationId xmlns:a16="http://schemas.microsoft.com/office/drawing/2014/main" id="{1CBCA6D9-5889-4698-BDF2-7E59083A1B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4550" y="4989513"/>
          <a:ext cx="333375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Equation" r:id="rId6" imgW="2221536" imgH="317362" progId="Equation.3">
                  <p:embed/>
                </p:oleObj>
              </mc:Choice>
              <mc:Fallback>
                <p:oleObj name="Equation" r:id="rId6" imgW="2221536" imgH="31736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4989513"/>
                        <a:ext cx="333375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440F4346-F95D-4C04-86F0-21C5EDC5F7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1088" y="322263"/>
            <a:ext cx="12334875" cy="904875"/>
          </a:xfrm>
        </p:spPr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Prediction of the Length of the </a:t>
            </a:r>
            <a:br>
              <a:rPr lang="en-US" altLang="en-US" sz="4000">
                <a:ea typeface="ＭＳ Ｐゴシック" panose="020B0600070205080204" pitchFamily="34" charset="-128"/>
              </a:rPr>
            </a:br>
            <a:r>
              <a:rPr lang="en-US" altLang="en-US" sz="4000">
                <a:ea typeface="ＭＳ Ｐゴシック" panose="020B0600070205080204" pitchFamily="34" charset="-128"/>
              </a:rPr>
              <a:t>Next CPU Burst</a:t>
            </a:r>
          </a:p>
        </p:txBody>
      </p:sp>
      <p:pic>
        <p:nvPicPr>
          <p:cNvPr id="33794" name="Picture 1" descr="6_03.pdf">
            <a:extLst>
              <a:ext uri="{FF2B5EF4-FFF2-40B4-BE49-F238E27FC236}">
                <a16:creationId xmlns:a16="http://schemas.microsoft.com/office/drawing/2014/main" id="{D3EB5317-6DE4-45CF-99F8-3C9C5E47D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638" y="1422400"/>
            <a:ext cx="9090025" cy="657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129E7D47-35A3-450D-90E4-8A084A097C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52613" y="369888"/>
            <a:ext cx="11177587" cy="7683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Examples of Exponential Averaging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5A204C1B-6130-4DEB-8EB3-9B1A1B0931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14138" cy="60404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 =0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</a:t>
            </a:r>
            <a:r>
              <a:rPr lang="en-US" altLang="en-US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n+1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 = </a:t>
            </a:r>
            <a:r>
              <a:rPr lang="en-US" altLang="en-US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n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Recent history does not count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 =1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 </a:t>
            </a:r>
            <a:r>
              <a:rPr lang="en-US" altLang="en-US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n+1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 =  </a:t>
            </a:r>
            <a:r>
              <a:rPr lang="en-US" altLang="en-US" i="1">
                <a:ea typeface="ＭＳ Ｐゴシック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n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Only the actual last CPU burst counts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If we expand the formula, we get:</a:t>
            </a:r>
          </a:p>
          <a:p>
            <a:pPr lvl="2"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</a:t>
            </a:r>
            <a:r>
              <a:rPr lang="en-US" altLang="en-US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n</a:t>
            </a:r>
            <a:r>
              <a:rPr lang="en-US" altLang="en-US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+1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 =  t</a:t>
            </a:r>
            <a:r>
              <a:rPr lang="en-US" altLang="en-US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n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+(1</a:t>
            </a:r>
            <a:r>
              <a:rPr lang="en-US" altLang="en-US" i="1">
                <a:ea typeface="ＭＳ Ｐゴシック" panose="020B0600070205080204" pitchFamily="34" charset="-128"/>
                <a:sym typeface="Symbol" panose="05050102010706020507" pitchFamily="18" charset="2"/>
              </a:rPr>
              <a:t> - 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</a:t>
            </a:r>
            <a:r>
              <a:rPr lang="en-US" altLang="en-US" i="1">
                <a:ea typeface="ＭＳ Ｐゴシック" panose="020B0600070205080204" pitchFamily="34" charset="-128"/>
                <a:sym typeface="Symbol" panose="05050102010706020507" pitchFamily="18" charset="2"/>
              </a:rPr>
              <a:t>)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 </a:t>
            </a:r>
            <a:r>
              <a:rPr lang="en-US" altLang="en-US" i="1">
                <a:ea typeface="ＭＳ Ｐゴシック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n</a:t>
            </a:r>
            <a:r>
              <a:rPr lang="en-US" altLang="en-US" i="1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-1</a:t>
            </a:r>
            <a:r>
              <a:rPr lang="en-US" altLang="en-US" i="1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+ …</a:t>
            </a:r>
          </a:p>
          <a:p>
            <a:pPr lvl="2"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            </a:t>
            </a:r>
            <a:r>
              <a:rPr lang="en-US" altLang="en-US" i="1">
                <a:ea typeface="ＭＳ Ｐゴシック" panose="020B0600070205080204" pitchFamily="34" charset="-128"/>
                <a:sym typeface="Symbol" panose="05050102010706020507" pitchFamily="18" charset="2"/>
              </a:rPr>
              <a:t>+(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1 -  </a:t>
            </a:r>
            <a:r>
              <a:rPr lang="en-US" altLang="en-US" i="1">
                <a:ea typeface="ＭＳ Ｐゴシック" panose="020B0600070205080204" pitchFamily="34" charset="-128"/>
                <a:sym typeface="Symbol" panose="05050102010706020507" pitchFamily="18" charset="2"/>
              </a:rPr>
              <a:t>)</a:t>
            </a:r>
            <a:r>
              <a:rPr lang="en-US" altLang="en-US" i="1" baseline="30000">
                <a:ea typeface="ＭＳ Ｐゴシック" panose="020B0600070205080204" pitchFamily="34" charset="-128"/>
                <a:sym typeface="Symbol" panose="05050102010706020507" pitchFamily="18" charset="2"/>
              </a:rPr>
              <a:t>j</a:t>
            </a:r>
            <a:r>
              <a:rPr lang="en-US" altLang="en-US" baseline="3000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 </a:t>
            </a:r>
            <a:r>
              <a:rPr lang="en-US" altLang="en-US" i="1">
                <a:ea typeface="ＭＳ Ｐゴシック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n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-</a:t>
            </a:r>
            <a:r>
              <a:rPr lang="en-US" altLang="en-US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j</a:t>
            </a:r>
            <a:r>
              <a:rPr lang="en-US" altLang="en-US" i="1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+ …</a:t>
            </a:r>
          </a:p>
          <a:p>
            <a:pPr lvl="2"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            </a:t>
            </a:r>
            <a:r>
              <a:rPr lang="en-US" altLang="en-US" i="1">
                <a:ea typeface="ＭＳ Ｐゴシック" panose="020B0600070205080204" pitchFamily="34" charset="-128"/>
                <a:sym typeface="Symbol" panose="05050102010706020507" pitchFamily="18" charset="2"/>
              </a:rPr>
              <a:t>+(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1 -  </a:t>
            </a:r>
            <a:r>
              <a:rPr lang="en-US" altLang="en-US" i="1">
                <a:ea typeface="ＭＳ Ｐゴシック" panose="020B0600070205080204" pitchFamily="34" charset="-128"/>
                <a:sym typeface="Symbol" panose="05050102010706020507" pitchFamily="18" charset="2"/>
              </a:rPr>
              <a:t>)</a:t>
            </a:r>
            <a:r>
              <a:rPr lang="en-US" altLang="en-US" i="1" baseline="30000">
                <a:ea typeface="ＭＳ Ｐゴシック" panose="020B0600070205080204" pitchFamily="34" charset="-128"/>
                <a:sym typeface="Symbol" panose="05050102010706020507" pitchFamily="18" charset="2"/>
              </a:rPr>
              <a:t>n</a:t>
            </a:r>
            <a:r>
              <a:rPr lang="en-US" altLang="en-US" baseline="30000">
                <a:ea typeface="ＭＳ Ｐゴシック" panose="020B0600070205080204" pitchFamily="34" charset="-128"/>
                <a:sym typeface="Symbol" panose="05050102010706020507" pitchFamily="18" charset="2"/>
              </a:rPr>
              <a:t> +1 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</a:t>
            </a:r>
            <a:r>
              <a:rPr lang="en-US" altLang="en-US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0</a:t>
            </a:r>
            <a:br>
              <a:rPr lang="en-US" altLang="en-US" baseline="-2500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endParaRPr lang="en-US" altLang="en-US" baseline="-2500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Since both  and (1 - ) are less than or equal to 1, each successive term has less weight than its predecessor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>
              <a:ea typeface="ＭＳ Ｐゴシック" panose="020B0600070205080204" pitchFamily="34" charset="-128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791D46E1-AE30-4BF3-9486-A49F6EABB8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09788" y="369888"/>
            <a:ext cx="10920412" cy="768350"/>
          </a:xfrm>
        </p:spPr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Example of Shortest-remaining-time-first</a:t>
            </a:r>
          </a:p>
        </p:txBody>
      </p:sp>
      <p:sp>
        <p:nvSpPr>
          <p:cNvPr id="37890" name="Rectangle 36">
            <a:extLst>
              <a:ext uri="{FF2B5EF4-FFF2-40B4-BE49-F238E27FC236}">
                <a16:creationId xmlns:a16="http://schemas.microsoft.com/office/drawing/2014/main" id="{F9B0C0D2-9972-44C0-98BC-703F8A0C8A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2287588" algn="ctr"/>
                <a:tab pos="4646613" algn="ctr"/>
                <a:tab pos="7345363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Now we add the concepts of varying arrival times and preemption to the analysis</a:t>
            </a: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		         </a:t>
            </a:r>
            <a:r>
              <a:rPr lang="en-US" altLang="en-US" u="sng">
                <a:ea typeface="ＭＳ Ｐゴシック" panose="020B0600070205080204" pitchFamily="34" charset="-128"/>
              </a:rPr>
              <a:t>Process</a:t>
            </a:r>
            <a:r>
              <a:rPr lang="en-US" altLang="en-US" u="sng">
                <a:solidFill>
                  <a:schemeClr val="bg1"/>
                </a:solidFill>
                <a:ea typeface="ＭＳ Ｐゴシック" panose="020B0600070205080204" pitchFamily="34" charset="-128"/>
              </a:rPr>
              <a:t>A	arri </a:t>
            </a:r>
            <a:r>
              <a:rPr lang="en-US" altLang="en-US" i="1" u="sng">
                <a:ea typeface="ＭＳ Ｐゴシック" panose="020B0600070205080204" pitchFamily="34" charset="-128"/>
              </a:rPr>
              <a:t>Arrival </a:t>
            </a:r>
            <a:r>
              <a:rPr lang="en-US" altLang="en-US" u="sng">
                <a:ea typeface="ＭＳ Ｐゴシック" panose="020B0600070205080204" pitchFamily="34" charset="-128"/>
              </a:rPr>
              <a:t>Time</a:t>
            </a:r>
            <a:r>
              <a:rPr lang="en-US" altLang="en-US" u="sng">
                <a:solidFill>
                  <a:schemeClr val="bg1"/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en-US">
                <a:ea typeface="ＭＳ Ｐゴシック" panose="020B0600070205080204" pitchFamily="34" charset="-128"/>
              </a:rPr>
              <a:t>	</a:t>
            </a:r>
            <a:r>
              <a:rPr lang="en-US" altLang="en-US" u="sng">
                <a:ea typeface="ＭＳ Ｐゴシック" panose="020B0600070205080204" pitchFamily="34" charset="-128"/>
              </a:rPr>
              <a:t>Burst Time</a:t>
            </a:r>
            <a:endParaRPr lang="en-US" altLang="en-US">
              <a:ea typeface="ＭＳ Ｐゴシック" panose="020B0600070205080204" pitchFamily="34" charset="-128"/>
            </a:endParaRP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		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	</a:t>
            </a:r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0</a:t>
            </a:r>
            <a:r>
              <a:rPr lang="en-US" altLang="en-US">
                <a:ea typeface="ＭＳ Ｐゴシック" panose="020B0600070205080204" pitchFamily="34" charset="-128"/>
              </a:rPr>
              <a:t>	8</a:t>
            </a: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		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2 	</a:t>
            </a:r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	4</a:t>
            </a: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		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3</a:t>
            </a:r>
            <a:r>
              <a:rPr lang="en-US" altLang="en-US">
                <a:ea typeface="ＭＳ Ｐゴシック" panose="020B0600070205080204" pitchFamily="34" charset="-128"/>
              </a:rPr>
              <a:t>	</a:t>
            </a:r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>
                <a:ea typeface="ＭＳ Ｐゴシック" panose="020B0600070205080204" pitchFamily="34" charset="-128"/>
              </a:rPr>
              <a:t>	9</a:t>
            </a: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		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4</a:t>
            </a:r>
            <a:r>
              <a:rPr lang="en-US" altLang="en-US">
                <a:ea typeface="ＭＳ Ｐゴシック" panose="020B0600070205080204" pitchFamily="34" charset="-128"/>
              </a:rPr>
              <a:t>	</a:t>
            </a:r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3</a:t>
            </a:r>
            <a:r>
              <a:rPr lang="en-US" altLang="en-US">
                <a:ea typeface="ＭＳ Ｐゴシック" panose="020B0600070205080204" pitchFamily="34" charset="-128"/>
              </a:rPr>
              <a:t>	5</a:t>
            </a:r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r>
              <a:rPr lang="en-US" altLang="en-US" i="1">
                <a:ea typeface="ＭＳ Ｐゴシック" panose="020B0600070205080204" pitchFamily="34" charset="-128"/>
              </a:rPr>
              <a:t>Preemptive </a:t>
            </a:r>
            <a:r>
              <a:rPr lang="en-US" altLang="en-US">
                <a:ea typeface="ＭＳ Ｐゴシック" panose="020B0600070205080204" pitchFamily="34" charset="-128"/>
              </a:rPr>
              <a:t>SJF Gantt Chart</a:t>
            </a:r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Average waiting time = [(10-1)+(1-1)+(17-2)+5-3)]/4 = 26/4 = 6.5 msec</a:t>
            </a:r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altLang="en-US" i="1" baseline="-25000">
              <a:ea typeface="ＭＳ Ｐゴシック" panose="020B0600070205080204" pitchFamily="34" charset="-128"/>
            </a:endParaRP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endParaRPr lang="en-US" altLang="en-US" i="1" baseline="-25000">
              <a:ea typeface="ＭＳ Ｐゴシック" panose="020B0600070205080204" pitchFamily="34" charset="-128"/>
            </a:endParaRPr>
          </a:p>
        </p:txBody>
      </p:sp>
      <p:grpSp>
        <p:nvGrpSpPr>
          <p:cNvPr id="37891" name="Group 74">
            <a:extLst>
              <a:ext uri="{FF2B5EF4-FFF2-40B4-BE49-F238E27FC236}">
                <a16:creationId xmlns:a16="http://schemas.microsoft.com/office/drawing/2014/main" id="{895AED51-C901-4787-B9DE-1C317F17BCFF}"/>
              </a:ext>
            </a:extLst>
          </p:cNvPr>
          <p:cNvGrpSpPr>
            <a:grpSpLocks/>
          </p:cNvGrpSpPr>
          <p:nvPr/>
        </p:nvGrpSpPr>
        <p:grpSpPr bwMode="auto">
          <a:xfrm>
            <a:off x="1409700" y="4964113"/>
            <a:ext cx="8715375" cy="1392237"/>
            <a:chOff x="899" y="2366"/>
            <a:chExt cx="3660" cy="658"/>
          </a:xfrm>
        </p:grpSpPr>
        <p:sp>
          <p:nvSpPr>
            <p:cNvPr id="37892" name="Rectangle 37">
              <a:extLst>
                <a:ext uri="{FF2B5EF4-FFF2-40B4-BE49-F238E27FC236}">
                  <a16:creationId xmlns:a16="http://schemas.microsoft.com/office/drawing/2014/main" id="{8AEEF441-68E7-4557-A58D-64BECA828D3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7893" name="Text Box 38">
              <a:extLst>
                <a:ext uri="{FF2B5EF4-FFF2-40B4-BE49-F238E27FC236}">
                  <a16:creationId xmlns:a16="http://schemas.microsoft.com/office/drawing/2014/main" id="{A2CDEF79-66FE-4BBA-8B71-95A8C2ACD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49" y="2437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panose="020B0604020202020204" pitchFamily="34" charset="0"/>
                </a:rPr>
                <a:t>P</a:t>
              </a:r>
              <a:r>
                <a:rPr lang="en-US" altLang="en-US" sz="1900" baseline="-25000">
                  <a:latin typeface="Helvetica" panose="020B0604020202020204" pitchFamily="34" charset="0"/>
                </a:rPr>
                <a:t>1</a:t>
              </a:r>
              <a:endParaRPr lang="en-US" altLang="en-US" sz="1900">
                <a:latin typeface="Helvetica" panose="020B0604020202020204" pitchFamily="34" charset="0"/>
              </a:endParaRPr>
            </a:p>
          </p:txBody>
        </p:sp>
        <p:sp>
          <p:nvSpPr>
            <p:cNvPr id="37894" name="Text Box 39">
              <a:extLst>
                <a:ext uri="{FF2B5EF4-FFF2-40B4-BE49-F238E27FC236}">
                  <a16:creationId xmlns:a16="http://schemas.microsoft.com/office/drawing/2014/main" id="{ED7C4091-D5DB-4E14-9B56-E0E31B112F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016" y="2424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panose="020B0604020202020204" pitchFamily="34" charset="0"/>
                </a:rPr>
                <a:t>P</a:t>
              </a:r>
              <a:r>
                <a:rPr lang="en-US" altLang="en-US" sz="1900" baseline="-25000">
                  <a:latin typeface="Helvetica" panose="020B0604020202020204" pitchFamily="34" charset="0"/>
                </a:rPr>
                <a:t>1</a:t>
              </a:r>
              <a:endParaRPr lang="en-US" altLang="en-US" sz="1900">
                <a:latin typeface="Helvetica" panose="020B0604020202020204" pitchFamily="34" charset="0"/>
              </a:endParaRPr>
            </a:p>
          </p:txBody>
        </p:sp>
        <p:sp>
          <p:nvSpPr>
            <p:cNvPr id="37895" name="Text Box 40">
              <a:extLst>
                <a:ext uri="{FF2B5EF4-FFF2-40B4-BE49-F238E27FC236}">
                  <a16:creationId xmlns:a16="http://schemas.microsoft.com/office/drawing/2014/main" id="{4F9E8F90-39AF-4BF9-BC48-46317AB980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495" y="2435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panose="020B0604020202020204" pitchFamily="34" charset="0"/>
                </a:rPr>
                <a:t>P</a:t>
              </a:r>
              <a:r>
                <a:rPr lang="en-US" altLang="en-US" sz="1900" baseline="-25000">
                  <a:latin typeface="Helvetica" panose="020B0604020202020204" pitchFamily="34" charset="0"/>
                </a:rPr>
                <a:t>2</a:t>
              </a:r>
              <a:endParaRPr lang="en-US" altLang="en-US" sz="1900">
                <a:latin typeface="Helvetica" panose="020B0604020202020204" pitchFamily="34" charset="0"/>
              </a:endParaRPr>
            </a:p>
          </p:txBody>
        </p:sp>
        <p:sp>
          <p:nvSpPr>
            <p:cNvPr id="37896" name="Line 43">
              <a:extLst>
                <a:ext uri="{FF2B5EF4-FFF2-40B4-BE49-F238E27FC236}">
                  <a16:creationId xmlns:a16="http://schemas.microsoft.com/office/drawing/2014/main" id="{03F0149C-9E15-4816-8226-F7EE73F4E9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8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7" name="Text Box 48">
              <a:extLst>
                <a:ext uri="{FF2B5EF4-FFF2-40B4-BE49-F238E27FC236}">
                  <a16:creationId xmlns:a16="http://schemas.microsoft.com/office/drawing/2014/main" id="{F3427985-88CF-4D22-82D9-6AF603B7B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242" y="2841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37898" name="Text Box 49">
              <a:extLst>
                <a:ext uri="{FF2B5EF4-FFF2-40B4-BE49-F238E27FC236}">
                  <a16:creationId xmlns:a16="http://schemas.microsoft.com/office/drawing/2014/main" id="{B4D4A297-6BE8-46E1-9C89-07AFCC3062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350" y="2842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panose="020B0604020202020204" pitchFamily="34" charset="0"/>
                </a:rPr>
                <a:t>17</a:t>
              </a:r>
            </a:p>
          </p:txBody>
        </p:sp>
        <p:sp>
          <p:nvSpPr>
            <p:cNvPr id="37899" name="Text Box 50">
              <a:extLst>
                <a:ext uri="{FF2B5EF4-FFF2-40B4-BE49-F238E27FC236}">
                  <a16:creationId xmlns:a16="http://schemas.microsoft.com/office/drawing/2014/main" id="{AF2C8EB9-84A8-4E25-8DAA-CCF7AD0099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899" y="2839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37900" name="Line 52">
              <a:extLst>
                <a:ext uri="{FF2B5EF4-FFF2-40B4-BE49-F238E27FC236}">
                  <a16:creationId xmlns:a16="http://schemas.microsoft.com/office/drawing/2014/main" id="{C614DD9E-C3B4-420C-A8BA-68B25F2751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1" name="Text Box 64">
              <a:extLst>
                <a:ext uri="{FF2B5EF4-FFF2-40B4-BE49-F238E27FC236}">
                  <a16:creationId xmlns:a16="http://schemas.microsoft.com/office/drawing/2014/main" id="{6D0C1679-007B-4C26-844E-F030333E4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594" y="2841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panose="020B0604020202020204" pitchFamily="34" charset="0"/>
                </a:rPr>
                <a:t>10</a:t>
              </a:r>
            </a:p>
          </p:txBody>
        </p:sp>
        <p:sp>
          <p:nvSpPr>
            <p:cNvPr id="37902" name="Line 69">
              <a:extLst>
                <a:ext uri="{FF2B5EF4-FFF2-40B4-BE49-F238E27FC236}">
                  <a16:creationId xmlns:a16="http://schemas.microsoft.com/office/drawing/2014/main" id="{00E75A5A-B7FD-42C1-9AF8-52953F7187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13" y="2374"/>
              <a:ext cx="5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Text Box 70">
              <a:extLst>
                <a:ext uri="{FF2B5EF4-FFF2-40B4-BE49-F238E27FC236}">
                  <a16:creationId xmlns:a16="http://schemas.microsoft.com/office/drawing/2014/main" id="{0A5EBD84-7F86-4AE3-B945-73B17A9B8E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784" y="2424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panose="020B0604020202020204" pitchFamily="34" charset="0"/>
                </a:rPr>
                <a:t>P</a:t>
              </a:r>
              <a:r>
                <a:rPr lang="en-US" altLang="en-US" sz="1900" baseline="-25000">
                  <a:latin typeface="Helvetica" panose="020B0604020202020204" pitchFamily="34" charset="0"/>
                </a:rPr>
                <a:t>3</a:t>
              </a:r>
              <a:endParaRPr lang="en-US" altLang="en-US" sz="1900">
                <a:latin typeface="Helvetica" panose="020B0604020202020204" pitchFamily="34" charset="0"/>
              </a:endParaRPr>
            </a:p>
          </p:txBody>
        </p:sp>
        <p:sp>
          <p:nvSpPr>
            <p:cNvPr id="37904" name="Text Box 73">
              <a:extLst>
                <a:ext uri="{FF2B5EF4-FFF2-40B4-BE49-F238E27FC236}">
                  <a16:creationId xmlns:a16="http://schemas.microsoft.com/office/drawing/2014/main" id="{0F089946-3E52-4FE6-B8B0-4B886BCCF1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368" y="2842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panose="020B0604020202020204" pitchFamily="34" charset="0"/>
                </a:rPr>
                <a:t>26</a:t>
              </a:r>
            </a:p>
          </p:txBody>
        </p:sp>
        <p:sp>
          <p:nvSpPr>
            <p:cNvPr id="37905" name="Line 43">
              <a:extLst>
                <a:ext uri="{FF2B5EF4-FFF2-40B4-BE49-F238E27FC236}">
                  <a16:creationId xmlns:a16="http://schemas.microsoft.com/office/drawing/2014/main" id="{68C63226-7CCD-4EFD-8CD3-721B733C7A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5" y="236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6" name="Text Box 64">
              <a:extLst>
                <a:ext uri="{FF2B5EF4-FFF2-40B4-BE49-F238E27FC236}">
                  <a16:creationId xmlns:a16="http://schemas.microsoft.com/office/drawing/2014/main" id="{27357FF7-CA6C-4F10-BAF8-1730AA30F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859" y="2839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panose="020B0604020202020204" pitchFamily="34" charset="0"/>
                </a:rPr>
                <a:t>5</a:t>
              </a:r>
            </a:p>
          </p:txBody>
        </p:sp>
        <p:sp>
          <p:nvSpPr>
            <p:cNvPr id="37907" name="Text Box 39">
              <a:extLst>
                <a:ext uri="{FF2B5EF4-FFF2-40B4-BE49-F238E27FC236}">
                  <a16:creationId xmlns:a16="http://schemas.microsoft.com/office/drawing/2014/main" id="{D59D8CB0-3CCD-40B9-9F43-A068097AC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182" y="2434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panose="020B0604020202020204" pitchFamily="34" charset="0"/>
                </a:rPr>
                <a:t>P</a:t>
              </a:r>
              <a:r>
                <a:rPr lang="en-US" altLang="en-US" sz="1900" baseline="-25000">
                  <a:latin typeface="Helvetica" panose="020B0604020202020204" pitchFamily="34" charset="0"/>
                </a:rPr>
                <a:t>4</a:t>
              </a:r>
              <a:endParaRPr lang="en-US" altLang="en-US" sz="1900">
                <a:latin typeface="Helvetica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AE316854-6E0E-4078-BC0A-A34F4B3453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6213" y="369888"/>
            <a:ext cx="11583987" cy="7683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Priority Scheduling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2F19206F-A74E-42A3-BC5F-309A638A94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71288" cy="6040438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 priority number (integer) is associated with each process</a:t>
            </a:r>
          </a:p>
          <a:p>
            <a:endParaRPr lang="en-US" altLang="en-US" sz="1100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The CPU is allocated to the process with the highest priority (smallest integer 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 highest priority)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Preemptive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Nonpreemptive</a:t>
            </a:r>
          </a:p>
          <a:p>
            <a:pPr lvl="1"/>
            <a:endParaRPr lang="en-US" altLang="en-US" sz="1100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SJF is priority scheduling where priority is the inverse of predicted next CPU burst time</a:t>
            </a:r>
          </a:p>
          <a:p>
            <a:endParaRPr lang="en-US" altLang="en-US" sz="1100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Problem 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 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Starvation</a:t>
            </a:r>
            <a:r>
              <a:rPr lang="en-US" altLang="en-US" b="1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– low priority processes may never execute</a:t>
            </a:r>
          </a:p>
          <a:p>
            <a:endParaRPr lang="en-US" altLang="en-US" sz="110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Solution  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Aging</a:t>
            </a:r>
            <a:r>
              <a:rPr lang="en-US" altLang="en-US" b="1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– as time progresses increase the priority of the process</a:t>
            </a:r>
          </a:p>
          <a:p>
            <a:pPr>
              <a:buFont typeface="Monotype Sorts" pitchFamily="-84" charset="2"/>
              <a:buNone/>
            </a:pPr>
            <a:endParaRPr lang="en-US" altLang="en-US" b="1">
              <a:solidFill>
                <a:srgbClr val="3366FF"/>
              </a:solidFill>
              <a:ea typeface="ＭＳ Ｐゴシック" panose="020B0600070205080204" pitchFamily="34" charset="-128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16945514-9298-40A1-9A78-50D901BB4C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09788" y="369888"/>
            <a:ext cx="10920412" cy="768350"/>
          </a:xfrm>
        </p:spPr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Example of Priority Scheduling</a:t>
            </a:r>
          </a:p>
        </p:txBody>
      </p:sp>
      <p:sp>
        <p:nvSpPr>
          <p:cNvPr id="41986" name="Rectangle 36">
            <a:extLst>
              <a:ext uri="{FF2B5EF4-FFF2-40B4-BE49-F238E27FC236}">
                <a16:creationId xmlns:a16="http://schemas.microsoft.com/office/drawing/2014/main" id="{4940B8F3-0614-4BF0-ACAD-B734DB24F8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		         </a:t>
            </a:r>
            <a:r>
              <a:rPr lang="en-US" altLang="en-US" u="sng">
                <a:ea typeface="ＭＳ Ｐゴシック" panose="020B0600070205080204" pitchFamily="34" charset="-128"/>
              </a:rPr>
              <a:t>Process</a:t>
            </a:r>
            <a:r>
              <a:rPr lang="en-US" altLang="en-US" u="sng">
                <a:solidFill>
                  <a:schemeClr val="bg1"/>
                </a:solidFill>
                <a:ea typeface="ＭＳ Ｐゴシック" panose="020B0600070205080204" pitchFamily="34" charset="-128"/>
              </a:rPr>
              <a:t>A	arri </a:t>
            </a:r>
            <a:r>
              <a:rPr lang="en-US" altLang="en-US" u="sng">
                <a:ea typeface="ＭＳ Ｐゴシック" panose="020B0600070205080204" pitchFamily="34" charset="-128"/>
              </a:rPr>
              <a:t>Burst Time</a:t>
            </a:r>
            <a:r>
              <a:rPr lang="en-US" altLang="en-US" u="sng">
                <a:solidFill>
                  <a:schemeClr val="bg1"/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en-US">
                <a:ea typeface="ＭＳ Ｐゴシック" panose="020B0600070205080204" pitchFamily="34" charset="-128"/>
              </a:rPr>
              <a:t>	</a:t>
            </a:r>
            <a:r>
              <a:rPr lang="en-US" altLang="en-US" u="sng">
                <a:ea typeface="ＭＳ Ｐゴシック" panose="020B0600070205080204" pitchFamily="34" charset="-128"/>
              </a:rPr>
              <a:t>Priority</a:t>
            </a:r>
            <a:endParaRPr lang="en-US" altLang="en-US">
              <a:ea typeface="ＭＳ Ｐゴシック" panose="020B0600070205080204" pitchFamily="34" charset="-128"/>
            </a:endParaRP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		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	1</a:t>
            </a:r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0</a:t>
            </a:r>
            <a:r>
              <a:rPr lang="en-US" altLang="en-US">
                <a:ea typeface="ＭＳ Ｐゴシック" panose="020B0600070205080204" pitchFamily="34" charset="-128"/>
              </a:rPr>
              <a:t>	3</a:t>
            </a: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		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2 	</a:t>
            </a:r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	1</a:t>
            </a: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		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3</a:t>
            </a:r>
            <a:r>
              <a:rPr lang="en-US" altLang="en-US">
                <a:ea typeface="ＭＳ Ｐゴシック" panose="020B0600070205080204" pitchFamily="34" charset="-128"/>
              </a:rPr>
              <a:t>	</a:t>
            </a:r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>
                <a:ea typeface="ＭＳ Ｐゴシック" panose="020B0600070205080204" pitchFamily="34" charset="-128"/>
              </a:rPr>
              <a:t>	4</a:t>
            </a: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		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4</a:t>
            </a:r>
            <a:r>
              <a:rPr lang="en-US" altLang="en-US">
                <a:ea typeface="ＭＳ Ｐゴシック" panose="020B0600070205080204" pitchFamily="34" charset="-128"/>
              </a:rPr>
              <a:t>	</a:t>
            </a:r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	5</a:t>
            </a: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		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5	</a:t>
            </a:r>
            <a:r>
              <a:rPr lang="en-US" altLang="en-US">
                <a:ea typeface="ＭＳ Ｐゴシック" panose="020B0600070205080204" pitchFamily="34" charset="-128"/>
              </a:rPr>
              <a:t>5	2</a:t>
            </a:r>
            <a:endParaRPr lang="en-US" altLang="en-US" baseline="-25000">
              <a:ea typeface="ＭＳ Ｐゴシック" panose="020B0600070205080204" pitchFamily="34" charset="-128"/>
            </a:endParaRPr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Priority scheduling Gantt Chart</a:t>
            </a:r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Average waiting time = 8.2 msec</a:t>
            </a:r>
            <a:endParaRPr lang="en-US" altLang="en-US" i="1" baseline="-25000">
              <a:ea typeface="ＭＳ Ｐゴシック" panose="020B0600070205080204" pitchFamily="34" charset="-128"/>
            </a:endParaRPr>
          </a:p>
        </p:txBody>
      </p:sp>
      <p:grpSp>
        <p:nvGrpSpPr>
          <p:cNvPr id="41987" name="Group 74">
            <a:extLst>
              <a:ext uri="{FF2B5EF4-FFF2-40B4-BE49-F238E27FC236}">
                <a16:creationId xmlns:a16="http://schemas.microsoft.com/office/drawing/2014/main" id="{4673A84A-6DE5-4E99-AA65-F252C7AA0FDC}"/>
              </a:ext>
            </a:extLst>
          </p:cNvPr>
          <p:cNvGrpSpPr>
            <a:grpSpLocks/>
          </p:cNvGrpSpPr>
          <p:nvPr/>
        </p:nvGrpSpPr>
        <p:grpSpPr bwMode="auto">
          <a:xfrm>
            <a:off x="1962150" y="4392613"/>
            <a:ext cx="7570788" cy="1392237"/>
            <a:chOff x="899" y="2366"/>
            <a:chExt cx="3179" cy="658"/>
          </a:xfrm>
        </p:grpSpPr>
        <p:sp>
          <p:nvSpPr>
            <p:cNvPr id="41988" name="Rectangle 37">
              <a:extLst>
                <a:ext uri="{FF2B5EF4-FFF2-40B4-BE49-F238E27FC236}">
                  <a16:creationId xmlns:a16="http://schemas.microsoft.com/office/drawing/2014/main" id="{9BBB0BCA-BD2B-4269-BF81-3AD0FEB2ADA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60" y="2373"/>
              <a:ext cx="302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1989" name="Text Box 38">
              <a:extLst>
                <a:ext uri="{FF2B5EF4-FFF2-40B4-BE49-F238E27FC236}">
                  <a16:creationId xmlns:a16="http://schemas.microsoft.com/office/drawing/2014/main" id="{7D7DDBD1-7F06-44ED-A77A-DF0D881AA2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49" y="2437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panose="020B0604020202020204" pitchFamily="34" charset="0"/>
                </a:rPr>
                <a:t>P</a:t>
              </a:r>
              <a:r>
                <a:rPr lang="en-US" altLang="en-US" sz="1900" baseline="-25000">
                  <a:latin typeface="Helvetica" panose="020B0604020202020204" pitchFamily="34" charset="0"/>
                </a:rPr>
                <a:t>2</a:t>
              </a:r>
              <a:endParaRPr lang="en-US" altLang="en-US" sz="1900">
                <a:latin typeface="Helvetica" panose="020B0604020202020204" pitchFamily="34" charset="0"/>
              </a:endParaRPr>
            </a:p>
          </p:txBody>
        </p:sp>
        <p:sp>
          <p:nvSpPr>
            <p:cNvPr id="41990" name="Text Box 39">
              <a:extLst>
                <a:ext uri="{FF2B5EF4-FFF2-40B4-BE49-F238E27FC236}">
                  <a16:creationId xmlns:a16="http://schemas.microsoft.com/office/drawing/2014/main" id="{7EC5740C-F889-4A98-8924-4678CB5A67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232" y="2435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panose="020B0604020202020204" pitchFamily="34" charset="0"/>
                </a:rPr>
                <a:t>P</a:t>
              </a:r>
              <a:r>
                <a:rPr lang="en-US" altLang="en-US" sz="1900" baseline="-25000">
                  <a:latin typeface="Helvetica" panose="020B0604020202020204" pitchFamily="34" charset="0"/>
                </a:rPr>
                <a:t>3</a:t>
              </a:r>
              <a:endParaRPr lang="en-US" altLang="en-US" sz="1900">
                <a:latin typeface="Helvetica" panose="020B0604020202020204" pitchFamily="34" charset="0"/>
              </a:endParaRPr>
            </a:p>
          </p:txBody>
        </p:sp>
        <p:sp>
          <p:nvSpPr>
            <p:cNvPr id="41991" name="Text Box 40">
              <a:extLst>
                <a:ext uri="{FF2B5EF4-FFF2-40B4-BE49-F238E27FC236}">
                  <a16:creationId xmlns:a16="http://schemas.microsoft.com/office/drawing/2014/main" id="{88F087C1-13CF-4C55-8B56-3CC8CD9773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495" y="2435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panose="020B0604020202020204" pitchFamily="34" charset="0"/>
                </a:rPr>
                <a:t>P</a:t>
              </a:r>
              <a:r>
                <a:rPr lang="en-US" altLang="en-US" sz="1900" baseline="-25000">
                  <a:latin typeface="Helvetica" panose="020B0604020202020204" pitchFamily="34" charset="0"/>
                </a:rPr>
                <a:t>5</a:t>
              </a:r>
              <a:endParaRPr lang="en-US" altLang="en-US" sz="1900">
                <a:latin typeface="Helvetica" panose="020B0604020202020204" pitchFamily="34" charset="0"/>
              </a:endParaRPr>
            </a:p>
          </p:txBody>
        </p:sp>
        <p:sp>
          <p:nvSpPr>
            <p:cNvPr id="41992" name="Line 43">
              <a:extLst>
                <a:ext uri="{FF2B5EF4-FFF2-40B4-BE49-F238E27FC236}">
                  <a16:creationId xmlns:a16="http://schemas.microsoft.com/office/drawing/2014/main" id="{E811A526-E262-4DD8-A36D-36DE27A0A4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74" y="237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3" name="Text Box 48">
              <a:extLst>
                <a:ext uri="{FF2B5EF4-FFF2-40B4-BE49-F238E27FC236}">
                  <a16:creationId xmlns:a16="http://schemas.microsoft.com/office/drawing/2014/main" id="{9BC40293-2EDF-46A0-B91F-E3567215C5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242" y="2841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41994" name="Text Box 49">
              <a:extLst>
                <a:ext uri="{FF2B5EF4-FFF2-40B4-BE49-F238E27FC236}">
                  <a16:creationId xmlns:a16="http://schemas.microsoft.com/office/drawing/2014/main" id="{AC0958A0-3CF9-4423-A9E6-946871269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577" y="2842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panose="020B0604020202020204" pitchFamily="34" charset="0"/>
                </a:rPr>
                <a:t>18</a:t>
              </a:r>
            </a:p>
          </p:txBody>
        </p:sp>
        <p:sp>
          <p:nvSpPr>
            <p:cNvPr id="41995" name="Text Box 50">
              <a:extLst>
                <a:ext uri="{FF2B5EF4-FFF2-40B4-BE49-F238E27FC236}">
                  <a16:creationId xmlns:a16="http://schemas.microsoft.com/office/drawing/2014/main" id="{EEF65EC7-7F10-4932-B7CF-25D4E4ABB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899" y="2839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41996" name="Line 52">
              <a:extLst>
                <a:ext uri="{FF2B5EF4-FFF2-40B4-BE49-F238E27FC236}">
                  <a16:creationId xmlns:a16="http://schemas.microsoft.com/office/drawing/2014/main" id="{519AEC2E-C1E6-4E31-929D-F72E96BF5D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83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7" name="Text Box 64">
              <a:extLst>
                <a:ext uri="{FF2B5EF4-FFF2-40B4-BE49-F238E27FC236}">
                  <a16:creationId xmlns:a16="http://schemas.microsoft.com/office/drawing/2014/main" id="{643B564E-0CC2-412F-8D33-19192AE79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086" y="2841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panose="020B0604020202020204" pitchFamily="34" charset="0"/>
                </a:rPr>
                <a:t>16</a:t>
              </a:r>
            </a:p>
          </p:txBody>
        </p:sp>
        <p:sp>
          <p:nvSpPr>
            <p:cNvPr id="41998" name="Line 69">
              <a:extLst>
                <a:ext uri="{FF2B5EF4-FFF2-40B4-BE49-F238E27FC236}">
                  <a16:creationId xmlns:a16="http://schemas.microsoft.com/office/drawing/2014/main" id="{F3C82929-D1DD-4A4A-A3D1-2C7B6D683A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13" y="2374"/>
              <a:ext cx="5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9" name="Text Box 70">
              <a:extLst>
                <a:ext uri="{FF2B5EF4-FFF2-40B4-BE49-F238E27FC236}">
                  <a16:creationId xmlns:a16="http://schemas.microsoft.com/office/drawing/2014/main" id="{B4DCFC78-A77F-4241-B4E3-A524C6589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719" y="2435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panose="020B0604020202020204" pitchFamily="34" charset="0"/>
                </a:rPr>
                <a:t>P</a:t>
              </a:r>
              <a:r>
                <a:rPr lang="en-US" altLang="en-US" sz="1900" baseline="-25000">
                  <a:latin typeface="Helvetica" panose="020B0604020202020204" pitchFamily="34" charset="0"/>
                </a:rPr>
                <a:t>4</a:t>
              </a:r>
              <a:endParaRPr lang="en-US" altLang="en-US" sz="1900">
                <a:latin typeface="Helvetica" panose="020B0604020202020204" pitchFamily="34" charset="0"/>
              </a:endParaRPr>
            </a:p>
          </p:txBody>
        </p:sp>
        <p:sp>
          <p:nvSpPr>
            <p:cNvPr id="42000" name="Text Box 73">
              <a:extLst>
                <a:ext uri="{FF2B5EF4-FFF2-40B4-BE49-F238E27FC236}">
                  <a16:creationId xmlns:a16="http://schemas.microsoft.com/office/drawing/2014/main" id="{E4F31DF4-34A6-401D-BAA5-B6E18FD10E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887" y="2842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panose="020B0604020202020204" pitchFamily="34" charset="0"/>
                </a:rPr>
                <a:t>19</a:t>
              </a:r>
            </a:p>
          </p:txBody>
        </p:sp>
        <p:sp>
          <p:nvSpPr>
            <p:cNvPr id="42001" name="Line 43">
              <a:extLst>
                <a:ext uri="{FF2B5EF4-FFF2-40B4-BE49-F238E27FC236}">
                  <a16:creationId xmlns:a16="http://schemas.microsoft.com/office/drawing/2014/main" id="{D53ECE09-4172-4E5B-AE4B-C8E74D66A8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5" y="236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2" name="Text Box 64">
              <a:extLst>
                <a:ext uri="{FF2B5EF4-FFF2-40B4-BE49-F238E27FC236}">
                  <a16:creationId xmlns:a16="http://schemas.microsoft.com/office/drawing/2014/main" id="{929BBC36-0D3F-414C-9490-498A910B6B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859" y="2839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panose="020B0604020202020204" pitchFamily="34" charset="0"/>
                </a:rPr>
                <a:t>6</a:t>
              </a:r>
            </a:p>
          </p:txBody>
        </p:sp>
        <p:sp>
          <p:nvSpPr>
            <p:cNvPr id="42003" name="Text Box 39">
              <a:extLst>
                <a:ext uri="{FF2B5EF4-FFF2-40B4-BE49-F238E27FC236}">
                  <a16:creationId xmlns:a16="http://schemas.microsoft.com/office/drawing/2014/main" id="{25EB5158-F601-4FAF-8B18-7DD3C80C1A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566" y="2434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panose="020B0604020202020204" pitchFamily="34" charset="0"/>
                </a:rPr>
                <a:t>P</a:t>
              </a:r>
              <a:r>
                <a:rPr lang="en-US" altLang="en-US" sz="1900" baseline="-25000">
                  <a:latin typeface="Helvetica" panose="020B0604020202020204" pitchFamily="34" charset="0"/>
                </a:rPr>
                <a:t>1</a:t>
              </a:r>
              <a:endParaRPr lang="en-US" altLang="en-US" sz="1900">
                <a:latin typeface="Helvetica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79CDC30F-1122-46C6-BBC3-A425D4EAB6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69888"/>
            <a:ext cx="11658600" cy="7683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Chapter 6:  CPU Scheduling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B9331AA3-0231-4556-A315-971801A9F5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28725" y="1662113"/>
            <a:ext cx="11004550" cy="5030787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Basic Concepts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Scheduling Criteria 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Scheduling Algorithms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Thread Scheduling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Multiple-Processor Scheduling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Real-Time CPU Scheduling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Operating Systems Examples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Algorithm Evaluation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33E8F208-7F71-44D7-B996-BA3BC0199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Round Robin (RR)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36EF4D61-ABA8-4944-858D-944C0AFC44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862138"/>
            <a:ext cx="11553825" cy="5978525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Each process gets a small unit of CPU time (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time</a:t>
            </a:r>
            <a:r>
              <a:rPr lang="en-US" altLang="en-US" b="1">
                <a:ea typeface="ＭＳ Ｐゴシック" panose="020B0600070205080204" pitchFamily="34" charset="-128"/>
              </a:rPr>
              <a:t> 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quantum</a:t>
            </a:r>
            <a:r>
              <a:rPr lang="en-US" altLang="en-US" b="1">
                <a:ea typeface="ＭＳ Ｐゴシック" panose="020B0600070205080204" pitchFamily="34" charset="-128"/>
              </a:rPr>
              <a:t> </a:t>
            </a:r>
            <a:r>
              <a:rPr lang="en-US" altLang="en-US" i="1">
                <a:ea typeface="ＭＳ Ｐゴシック" panose="020B0600070205080204" pitchFamily="34" charset="-128"/>
              </a:rPr>
              <a:t>q</a:t>
            </a:r>
            <a:r>
              <a:rPr lang="en-US" altLang="en-US">
                <a:ea typeface="ＭＳ Ｐゴシック" panose="020B0600070205080204" pitchFamily="34" charset="-128"/>
              </a:rPr>
              <a:t>), usually 10-100 milliseconds.  After this time has elapsed, the process is preempted and added to the end of the ready queue.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If there are </a:t>
            </a:r>
            <a:r>
              <a:rPr lang="en-US" altLang="en-US" i="1">
                <a:ea typeface="ＭＳ Ｐゴシック" panose="020B0600070205080204" pitchFamily="34" charset="-128"/>
              </a:rPr>
              <a:t>n</a:t>
            </a:r>
            <a:r>
              <a:rPr lang="en-US" altLang="en-US">
                <a:ea typeface="ＭＳ Ｐゴシック" panose="020B0600070205080204" pitchFamily="34" charset="-128"/>
              </a:rPr>
              <a:t> processes in the ready queue and the time quantum is </a:t>
            </a:r>
            <a:r>
              <a:rPr lang="en-US" altLang="en-US" i="1">
                <a:ea typeface="ＭＳ Ｐゴシック" panose="020B0600070205080204" pitchFamily="34" charset="-128"/>
              </a:rPr>
              <a:t>q</a:t>
            </a:r>
            <a:r>
              <a:rPr lang="en-US" altLang="en-US">
                <a:ea typeface="ＭＳ Ｐゴシック" panose="020B0600070205080204" pitchFamily="34" charset="-128"/>
              </a:rPr>
              <a:t>, then each process gets 1/</a:t>
            </a:r>
            <a:r>
              <a:rPr lang="en-US" altLang="en-US" i="1">
                <a:ea typeface="ＭＳ Ｐゴシック" panose="020B0600070205080204" pitchFamily="34" charset="-128"/>
              </a:rPr>
              <a:t>n</a:t>
            </a:r>
            <a:r>
              <a:rPr lang="en-US" altLang="en-US">
                <a:ea typeface="ＭＳ Ｐゴシック" panose="020B0600070205080204" pitchFamily="34" charset="-128"/>
              </a:rPr>
              <a:t> of the CPU time in chunks of at most </a:t>
            </a:r>
            <a:r>
              <a:rPr lang="en-US" altLang="en-US" i="1">
                <a:ea typeface="ＭＳ Ｐゴシック" panose="020B0600070205080204" pitchFamily="34" charset="-128"/>
              </a:rPr>
              <a:t>q</a:t>
            </a:r>
            <a:r>
              <a:rPr lang="en-US" altLang="en-US">
                <a:ea typeface="ＭＳ Ｐゴシック" panose="020B0600070205080204" pitchFamily="34" charset="-128"/>
              </a:rPr>
              <a:t> time units at once.  No process waits more than (</a:t>
            </a:r>
            <a:r>
              <a:rPr lang="en-US" altLang="en-US" i="1">
                <a:ea typeface="ＭＳ Ｐゴシック" panose="020B0600070205080204" pitchFamily="34" charset="-128"/>
              </a:rPr>
              <a:t>n</a:t>
            </a:r>
            <a:r>
              <a:rPr lang="en-US" altLang="en-US">
                <a:ea typeface="ＭＳ Ｐゴシック" panose="020B0600070205080204" pitchFamily="34" charset="-128"/>
              </a:rPr>
              <a:t>-1)</a:t>
            </a:r>
            <a:r>
              <a:rPr lang="en-US" altLang="en-US" i="1">
                <a:ea typeface="ＭＳ Ｐゴシック" panose="020B0600070205080204" pitchFamily="34" charset="-128"/>
              </a:rPr>
              <a:t>q </a:t>
            </a:r>
            <a:r>
              <a:rPr lang="en-US" altLang="en-US">
                <a:ea typeface="ＭＳ Ｐゴシック" panose="020B0600070205080204" pitchFamily="34" charset="-128"/>
              </a:rPr>
              <a:t>time units.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Timer interrupts every quantum to schedule next process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Performance</a:t>
            </a:r>
          </a:p>
          <a:p>
            <a:pPr lvl="1"/>
            <a:r>
              <a:rPr lang="en-US" altLang="en-US" i="1">
                <a:ea typeface="ＭＳ Ｐゴシック" panose="020B0600070205080204" pitchFamily="34" charset="-128"/>
              </a:rPr>
              <a:t>q</a:t>
            </a:r>
            <a:r>
              <a:rPr lang="en-US" altLang="en-US">
                <a:ea typeface="ＭＳ Ｐゴシック" panose="020B0600070205080204" pitchFamily="34" charset="-128"/>
              </a:rPr>
              <a:t> large 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 FIFO</a:t>
            </a:r>
          </a:p>
          <a:p>
            <a:pPr lvl="1"/>
            <a:r>
              <a:rPr lang="en-US" altLang="en-US" i="1">
                <a:ea typeface="ＭＳ Ｐゴシック" panose="020B0600070205080204" pitchFamily="34" charset="-128"/>
                <a:sym typeface="Symbol" panose="05050102010706020507" pitchFamily="18" charset="2"/>
              </a:rPr>
              <a:t>q 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small  </a:t>
            </a:r>
            <a:r>
              <a:rPr lang="en-US" altLang="en-US" i="1">
                <a:ea typeface="ＭＳ Ｐゴシック" panose="020B0600070205080204" pitchFamily="34" charset="-128"/>
                <a:sym typeface="Symbol" panose="05050102010706020507" pitchFamily="18" charset="2"/>
              </a:rPr>
              <a:t>q 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must be large with respect to context switch, otherwise overhead is too high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8CC754CC-2CE0-4AB1-B7C6-FF2E02E5A9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25400"/>
            <a:ext cx="12082463" cy="1125538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Example of RR with Time Quantum = 4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EE08A7C9-BED5-479A-8286-D197587A10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1425" y="2014538"/>
            <a:ext cx="11026775" cy="5978525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171825" algn="ctr"/>
                <a:tab pos="5707063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		</a:t>
            </a:r>
            <a:r>
              <a:rPr lang="en-US" altLang="en-US" u="sng">
                <a:ea typeface="ＭＳ Ｐゴシック" panose="020B0600070205080204" pitchFamily="34" charset="-128"/>
              </a:rPr>
              <a:t>Process</a:t>
            </a:r>
            <a:r>
              <a:rPr lang="en-US" altLang="en-US">
                <a:ea typeface="ＭＳ Ｐゴシック" panose="020B0600070205080204" pitchFamily="34" charset="-128"/>
              </a:rPr>
              <a:t>	</a:t>
            </a:r>
            <a:r>
              <a:rPr lang="en-US" altLang="en-US" u="sng">
                <a:ea typeface="ＭＳ Ｐゴシック" panose="020B0600070205080204" pitchFamily="34" charset="-128"/>
              </a:rPr>
              <a:t>Burst Time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171825" algn="ctr"/>
                <a:tab pos="5707063" algn="ctr"/>
              </a:tabLst>
            </a:pPr>
            <a:r>
              <a:rPr lang="en-US" altLang="en-US" i="1">
                <a:ea typeface="ＭＳ Ｐゴシック" panose="020B0600070205080204" pitchFamily="34" charset="-128"/>
              </a:rPr>
              <a:t>		P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1	</a:t>
            </a:r>
            <a:r>
              <a:rPr lang="en-US" altLang="en-US">
                <a:ea typeface="ＭＳ Ｐゴシック" panose="020B0600070205080204" pitchFamily="34" charset="-128"/>
              </a:rPr>
              <a:t>24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171825" algn="ctr"/>
                <a:tab pos="5707063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		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2	 </a:t>
            </a:r>
            <a:r>
              <a:rPr lang="en-US" altLang="en-US">
                <a:ea typeface="ＭＳ Ｐゴシック" panose="020B0600070205080204" pitchFamily="34" charset="-128"/>
              </a:rPr>
              <a:t>3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171825" algn="ctr"/>
                <a:tab pos="5707063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		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3	</a:t>
            </a:r>
            <a:r>
              <a:rPr lang="en-US" altLang="en-US">
                <a:ea typeface="ＭＳ Ｐゴシック" panose="020B0600070205080204" pitchFamily="34" charset="-128"/>
              </a:rPr>
              <a:t>3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171825" algn="ctr"/>
                <a:tab pos="5707063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		</a:t>
            </a:r>
          </a:p>
          <a:p>
            <a:pPr>
              <a:lnSpc>
                <a:spcPct val="90000"/>
              </a:lnSpc>
              <a:tabLst>
                <a:tab pos="3171825" algn="ctr"/>
                <a:tab pos="5707063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The Gantt chart is: </a:t>
            </a:r>
            <a:br>
              <a:rPr lang="en-US" altLang="en-US">
                <a:ea typeface="ＭＳ Ｐゴシック" panose="020B0600070205080204" pitchFamily="34" charset="-128"/>
              </a:rPr>
            </a:br>
            <a:br>
              <a:rPr lang="en-US" altLang="en-US">
                <a:ea typeface="ＭＳ Ｐゴシック" panose="020B0600070205080204" pitchFamily="34" charset="-128"/>
              </a:rPr>
            </a:br>
            <a:br>
              <a:rPr lang="en-US" altLang="en-US">
                <a:ea typeface="ＭＳ Ｐゴシック" panose="020B0600070205080204" pitchFamily="34" charset="-128"/>
              </a:rPr>
            </a:br>
            <a:br>
              <a:rPr lang="en-US" altLang="en-US">
                <a:ea typeface="ＭＳ Ｐゴシック" panose="020B0600070205080204" pitchFamily="34" charset="-128"/>
              </a:rPr>
            </a:br>
            <a:br>
              <a:rPr lang="en-US" altLang="en-US">
                <a:ea typeface="ＭＳ Ｐゴシック" panose="020B0600070205080204" pitchFamily="34" charset="-128"/>
              </a:rPr>
            </a:br>
            <a:br>
              <a:rPr lang="en-US" altLang="en-US">
                <a:ea typeface="ＭＳ Ｐゴシック" panose="020B0600070205080204" pitchFamily="34" charset="-128"/>
              </a:rPr>
            </a:br>
            <a:endParaRPr lang="en-US" altLang="en-US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tabLst>
                <a:tab pos="3171825" algn="ctr"/>
                <a:tab pos="5707063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Typically, higher average turnaround than SJF, but better </a:t>
            </a:r>
            <a:r>
              <a:rPr lang="en-US" altLang="en-US" b="1" i="1">
                <a:ea typeface="ＭＳ Ｐゴシック" panose="020B0600070205080204" pitchFamily="34" charset="-128"/>
              </a:rPr>
              <a:t>response</a:t>
            </a:r>
          </a:p>
          <a:p>
            <a:pPr>
              <a:lnSpc>
                <a:spcPct val="90000"/>
              </a:lnSpc>
              <a:tabLst>
                <a:tab pos="3171825" algn="ctr"/>
                <a:tab pos="5707063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q should be large compared to context switch time</a:t>
            </a:r>
          </a:p>
          <a:p>
            <a:pPr>
              <a:lnSpc>
                <a:spcPct val="90000"/>
              </a:lnSpc>
              <a:tabLst>
                <a:tab pos="3171825" algn="ctr"/>
                <a:tab pos="5707063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q usually 10ms to 100ms, context switch &lt; 10 usec</a:t>
            </a:r>
          </a:p>
        </p:txBody>
      </p:sp>
      <p:grpSp>
        <p:nvGrpSpPr>
          <p:cNvPr id="46083" name="Group 27">
            <a:extLst>
              <a:ext uri="{FF2B5EF4-FFF2-40B4-BE49-F238E27FC236}">
                <a16:creationId xmlns:a16="http://schemas.microsoft.com/office/drawing/2014/main" id="{AD186EE8-C954-4566-8ED3-F6C15119446C}"/>
              </a:ext>
            </a:extLst>
          </p:cNvPr>
          <p:cNvGrpSpPr>
            <a:grpSpLocks/>
          </p:cNvGrpSpPr>
          <p:nvPr/>
        </p:nvGrpSpPr>
        <p:grpSpPr bwMode="auto">
          <a:xfrm>
            <a:off x="2262188" y="4298950"/>
            <a:ext cx="7040562" cy="1266825"/>
            <a:chOff x="1086" y="2640"/>
            <a:chExt cx="2956" cy="598"/>
          </a:xfrm>
        </p:grpSpPr>
        <p:grpSp>
          <p:nvGrpSpPr>
            <p:cNvPr id="46084" name="Group 14">
              <a:extLst>
                <a:ext uri="{FF2B5EF4-FFF2-40B4-BE49-F238E27FC236}">
                  <a16:creationId xmlns:a16="http://schemas.microsoft.com/office/drawing/2014/main" id="{12A028AB-062D-4A99-BD52-96F172CC3B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640"/>
              <a:ext cx="2842" cy="384"/>
              <a:chOff x="1152" y="2736"/>
              <a:chExt cx="2304" cy="288"/>
            </a:xfrm>
          </p:grpSpPr>
          <p:sp>
            <p:nvSpPr>
              <p:cNvPr id="46094" name="Rectangle 4">
                <a:extLst>
                  <a:ext uri="{FF2B5EF4-FFF2-40B4-BE49-F238E27FC236}">
                    <a16:creationId xmlns:a16="http://schemas.microsoft.com/office/drawing/2014/main" id="{7CF1B7CB-8B06-4E65-93BB-56507044A7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800">
                    <a:latin typeface="Helvetica" panose="020B0604020202020204" pitchFamily="34" charset="0"/>
                  </a:rPr>
                  <a:t>P</a:t>
                </a:r>
                <a:r>
                  <a:rPr lang="en-US" altLang="en-US" sz="1800" baseline="-25000">
                    <a:latin typeface="Helvetica" panose="020B0604020202020204" pitchFamily="34" charset="0"/>
                  </a:rPr>
                  <a:t>1</a:t>
                </a:r>
                <a:endParaRPr lang="en-US" altLang="en-US" sz="1800">
                  <a:latin typeface="Helvetica" panose="020B0604020202020204" pitchFamily="34" charset="0"/>
                </a:endParaRPr>
              </a:p>
            </p:txBody>
          </p:sp>
          <p:sp>
            <p:nvSpPr>
              <p:cNvPr id="46095" name="Rectangle 5">
                <a:extLst>
                  <a:ext uri="{FF2B5EF4-FFF2-40B4-BE49-F238E27FC236}">
                    <a16:creationId xmlns:a16="http://schemas.microsoft.com/office/drawing/2014/main" id="{E837342B-8DB3-4C46-B466-0CF3D84C3D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800">
                    <a:latin typeface="Helvetica" panose="020B0604020202020204" pitchFamily="34" charset="0"/>
                  </a:rPr>
                  <a:t>P</a:t>
                </a:r>
                <a:r>
                  <a:rPr lang="en-US" altLang="en-US" sz="1800" baseline="-25000">
                    <a:latin typeface="Helvetica" panose="020B0604020202020204" pitchFamily="34" charset="0"/>
                  </a:rPr>
                  <a:t>2</a:t>
                </a:r>
              </a:p>
            </p:txBody>
          </p:sp>
          <p:sp>
            <p:nvSpPr>
              <p:cNvPr id="46096" name="Rectangle 6">
                <a:extLst>
                  <a:ext uri="{FF2B5EF4-FFF2-40B4-BE49-F238E27FC236}">
                    <a16:creationId xmlns:a16="http://schemas.microsoft.com/office/drawing/2014/main" id="{15850679-A3B9-43A3-BB33-2C8811DD8B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800">
                    <a:latin typeface="Helvetica" panose="020B0604020202020204" pitchFamily="34" charset="0"/>
                  </a:rPr>
                  <a:t>P</a:t>
                </a:r>
                <a:r>
                  <a:rPr lang="en-US" altLang="en-US" sz="1800" baseline="-25000">
                    <a:latin typeface="Helvetica" panose="020B0604020202020204" pitchFamily="34" charset="0"/>
                  </a:rPr>
                  <a:t>3</a:t>
                </a:r>
              </a:p>
            </p:txBody>
          </p:sp>
          <p:sp>
            <p:nvSpPr>
              <p:cNvPr id="46097" name="Rectangle 7">
                <a:extLst>
                  <a:ext uri="{FF2B5EF4-FFF2-40B4-BE49-F238E27FC236}">
                    <a16:creationId xmlns:a16="http://schemas.microsoft.com/office/drawing/2014/main" id="{21E4CDA2-DD00-4532-B951-F865EF4D93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800">
                    <a:latin typeface="Helvetica" panose="020B0604020202020204" pitchFamily="34" charset="0"/>
                  </a:rPr>
                  <a:t>P</a:t>
                </a:r>
                <a:r>
                  <a:rPr lang="en-US" altLang="en-US" sz="1800" baseline="-25000">
                    <a:latin typeface="Helvetica" panose="020B0604020202020204" pitchFamily="34" charset="0"/>
                  </a:rPr>
                  <a:t>1</a:t>
                </a:r>
              </a:p>
            </p:txBody>
          </p:sp>
          <p:sp>
            <p:nvSpPr>
              <p:cNvPr id="46098" name="Rectangle 8">
                <a:extLst>
                  <a:ext uri="{FF2B5EF4-FFF2-40B4-BE49-F238E27FC236}">
                    <a16:creationId xmlns:a16="http://schemas.microsoft.com/office/drawing/2014/main" id="{95C6958C-1DB8-4E87-8C0D-C2A20FA7C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800">
                    <a:latin typeface="Helvetica" panose="020B0604020202020204" pitchFamily="34" charset="0"/>
                  </a:rPr>
                  <a:t>P</a:t>
                </a:r>
                <a:r>
                  <a:rPr lang="en-US" altLang="en-US" sz="1800" baseline="-25000">
                    <a:latin typeface="Helvetica" panose="020B0604020202020204" pitchFamily="34" charset="0"/>
                  </a:rPr>
                  <a:t>1</a:t>
                </a:r>
              </a:p>
            </p:txBody>
          </p:sp>
          <p:sp>
            <p:nvSpPr>
              <p:cNvPr id="46099" name="Rectangle 9">
                <a:extLst>
                  <a:ext uri="{FF2B5EF4-FFF2-40B4-BE49-F238E27FC236}">
                    <a16:creationId xmlns:a16="http://schemas.microsoft.com/office/drawing/2014/main" id="{E7CE3501-F81D-4CBC-9BD0-971437E17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800">
                    <a:latin typeface="Helvetica" panose="020B0604020202020204" pitchFamily="34" charset="0"/>
                  </a:rPr>
                  <a:t>P</a:t>
                </a:r>
                <a:r>
                  <a:rPr lang="en-US" altLang="en-US" sz="1800" baseline="-25000">
                    <a:latin typeface="Helvetica" panose="020B0604020202020204" pitchFamily="34" charset="0"/>
                  </a:rPr>
                  <a:t>1</a:t>
                </a:r>
              </a:p>
            </p:txBody>
          </p:sp>
          <p:sp>
            <p:nvSpPr>
              <p:cNvPr id="46100" name="Rectangle 10">
                <a:extLst>
                  <a:ext uri="{FF2B5EF4-FFF2-40B4-BE49-F238E27FC236}">
                    <a16:creationId xmlns:a16="http://schemas.microsoft.com/office/drawing/2014/main" id="{C0FECEE8-145D-4930-A837-138E224A92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800">
                    <a:latin typeface="Helvetica" panose="020B0604020202020204" pitchFamily="34" charset="0"/>
                  </a:rPr>
                  <a:t>P</a:t>
                </a:r>
                <a:r>
                  <a:rPr lang="en-US" altLang="en-US" sz="1800" baseline="-25000">
                    <a:latin typeface="Helvetica" panose="020B0604020202020204" pitchFamily="34" charset="0"/>
                  </a:rPr>
                  <a:t>1</a:t>
                </a:r>
              </a:p>
            </p:txBody>
          </p:sp>
          <p:sp>
            <p:nvSpPr>
              <p:cNvPr id="46101" name="Rectangle 11">
                <a:extLst>
                  <a:ext uri="{FF2B5EF4-FFF2-40B4-BE49-F238E27FC236}">
                    <a16:creationId xmlns:a16="http://schemas.microsoft.com/office/drawing/2014/main" id="{0A7D2965-6728-47BB-95A0-248C342E2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800">
                    <a:latin typeface="Helvetica" panose="020B0604020202020204" pitchFamily="34" charset="0"/>
                  </a:rPr>
                  <a:t>P</a:t>
                </a:r>
                <a:r>
                  <a:rPr lang="en-US" altLang="en-US" sz="1800" baseline="-25000">
                    <a:latin typeface="Helvetica" panose="020B0604020202020204" pitchFamily="34" charset="0"/>
                  </a:rPr>
                  <a:t>1</a:t>
                </a:r>
              </a:p>
            </p:txBody>
          </p:sp>
        </p:grpSp>
        <p:sp>
          <p:nvSpPr>
            <p:cNvPr id="46085" name="Text Box 15">
              <a:extLst>
                <a:ext uri="{FF2B5EF4-FFF2-40B4-BE49-F238E27FC236}">
                  <a16:creationId xmlns:a16="http://schemas.microsoft.com/office/drawing/2014/main" id="{A5432919-D1D5-48CC-A555-6007E403D7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3048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46086" name="Text Box 16">
              <a:extLst>
                <a:ext uri="{FF2B5EF4-FFF2-40B4-BE49-F238E27FC236}">
                  <a16:creationId xmlns:a16="http://schemas.microsoft.com/office/drawing/2014/main" id="{B122EF81-87EF-41B5-B302-19FB09DFD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6" y="3054"/>
              <a:ext cx="19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panose="020B0604020202020204" pitchFamily="34" charset="0"/>
                </a:rPr>
                <a:t>4</a:t>
              </a:r>
            </a:p>
          </p:txBody>
        </p:sp>
        <p:sp>
          <p:nvSpPr>
            <p:cNvPr id="46087" name="Text Box 17">
              <a:extLst>
                <a:ext uri="{FF2B5EF4-FFF2-40B4-BE49-F238E27FC236}">
                  <a16:creationId xmlns:a16="http://schemas.microsoft.com/office/drawing/2014/main" id="{5EE2BD52-039A-40D4-9B3A-9A73827E2B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1" y="3055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panose="020B0604020202020204" pitchFamily="34" charset="0"/>
                </a:rPr>
                <a:t>7</a:t>
              </a:r>
            </a:p>
          </p:txBody>
        </p:sp>
        <p:sp>
          <p:nvSpPr>
            <p:cNvPr id="46088" name="Text Box 18">
              <a:extLst>
                <a:ext uri="{FF2B5EF4-FFF2-40B4-BE49-F238E27FC236}">
                  <a16:creationId xmlns:a16="http://schemas.microsoft.com/office/drawing/2014/main" id="{2CDC2A7F-2ECF-42B4-8498-8BE1ED776B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1" y="3049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panose="020B0604020202020204" pitchFamily="34" charset="0"/>
                </a:rPr>
                <a:t>10</a:t>
              </a:r>
            </a:p>
          </p:txBody>
        </p:sp>
        <p:sp>
          <p:nvSpPr>
            <p:cNvPr id="46089" name="Text Box 19">
              <a:extLst>
                <a:ext uri="{FF2B5EF4-FFF2-40B4-BE49-F238E27FC236}">
                  <a16:creationId xmlns:a16="http://schemas.microsoft.com/office/drawing/2014/main" id="{8D09575B-7279-4C5D-8212-B166654829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9" y="3049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panose="020B0604020202020204" pitchFamily="34" charset="0"/>
                </a:rPr>
                <a:t>14</a:t>
              </a:r>
            </a:p>
          </p:txBody>
        </p:sp>
        <p:sp>
          <p:nvSpPr>
            <p:cNvPr id="46090" name="Text Box 20">
              <a:extLst>
                <a:ext uri="{FF2B5EF4-FFF2-40B4-BE49-F238E27FC236}">
                  <a16:creationId xmlns:a16="http://schemas.microsoft.com/office/drawing/2014/main" id="{9AF78E1D-7D03-4DA0-BD1F-F8E996E3D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5" y="3049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panose="020B0604020202020204" pitchFamily="34" charset="0"/>
                </a:rPr>
                <a:t>18</a:t>
              </a:r>
            </a:p>
          </p:txBody>
        </p:sp>
        <p:sp>
          <p:nvSpPr>
            <p:cNvPr id="46091" name="Text Box 21">
              <a:extLst>
                <a:ext uri="{FF2B5EF4-FFF2-40B4-BE49-F238E27FC236}">
                  <a16:creationId xmlns:a16="http://schemas.microsoft.com/office/drawing/2014/main" id="{DE01C099-95D5-4AEA-899D-F6B98B1D7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1" y="3049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panose="020B0604020202020204" pitchFamily="34" charset="0"/>
                </a:rPr>
                <a:t>22</a:t>
              </a:r>
            </a:p>
          </p:txBody>
        </p:sp>
        <p:sp>
          <p:nvSpPr>
            <p:cNvPr id="46092" name="Text Box 22">
              <a:extLst>
                <a:ext uri="{FF2B5EF4-FFF2-40B4-BE49-F238E27FC236}">
                  <a16:creationId xmlns:a16="http://schemas.microsoft.com/office/drawing/2014/main" id="{E7EE5F14-1D27-4C45-B77C-B094045E0C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3049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panose="020B0604020202020204" pitchFamily="34" charset="0"/>
                </a:rPr>
                <a:t>26</a:t>
              </a:r>
            </a:p>
          </p:txBody>
        </p:sp>
        <p:sp>
          <p:nvSpPr>
            <p:cNvPr id="46093" name="Text Box 24">
              <a:extLst>
                <a:ext uri="{FF2B5EF4-FFF2-40B4-BE49-F238E27FC236}">
                  <a16:creationId xmlns:a16="http://schemas.microsoft.com/office/drawing/2014/main" id="{9AFF8E17-4407-4934-B8CA-B704B58112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1" y="3049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panose="020B0604020202020204" pitchFamily="34" charset="0"/>
                </a:rPr>
                <a:t>30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901987E9-1464-43E7-AF03-1B4F4F6E1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8288" y="514350"/>
            <a:ext cx="11744325" cy="700088"/>
          </a:xfrm>
        </p:spPr>
        <p:txBody>
          <a:bodyPr/>
          <a:lstStyle/>
          <a:p>
            <a:pPr eaLnBrk="1" hangingPunct="1"/>
            <a:r>
              <a:rPr lang="en-US" altLang="en-US" sz="4400">
                <a:ea typeface="ＭＳ Ｐゴシック" panose="020B0600070205080204" pitchFamily="34" charset="-128"/>
              </a:rPr>
              <a:t>Time Quantum and Context Switch Time</a:t>
            </a:r>
          </a:p>
        </p:txBody>
      </p:sp>
      <p:pic>
        <p:nvPicPr>
          <p:cNvPr id="48130" name="Picture 7">
            <a:extLst>
              <a:ext uri="{FF2B5EF4-FFF2-40B4-BE49-F238E27FC236}">
                <a16:creationId xmlns:a16="http://schemas.microsoft.com/office/drawing/2014/main" id="{61B7F13A-3892-4155-AA48-80F6C9F48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2476500"/>
            <a:ext cx="105981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EEB32548-852C-4146-B5E9-6EA66336B7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9938" y="636588"/>
            <a:ext cx="12803187" cy="609600"/>
          </a:xfrm>
        </p:spPr>
        <p:txBody>
          <a:bodyPr/>
          <a:lstStyle/>
          <a:p>
            <a:pPr eaLnBrk="1" hangingPunct="1"/>
            <a:r>
              <a:rPr lang="en-US" altLang="en-US" sz="3700">
                <a:ea typeface="ＭＳ Ｐゴシック" panose="020B0600070205080204" pitchFamily="34" charset="-128"/>
              </a:rPr>
              <a:t>Turnaround Time Varies With </a:t>
            </a:r>
            <a:br>
              <a:rPr lang="en-US" altLang="en-US" sz="3700">
                <a:ea typeface="ＭＳ Ｐゴシック" panose="020B0600070205080204" pitchFamily="34" charset="-128"/>
              </a:rPr>
            </a:br>
            <a:r>
              <a:rPr lang="en-US" altLang="en-US" sz="3700">
                <a:ea typeface="ＭＳ Ｐゴシック" panose="020B0600070205080204" pitchFamily="34" charset="-128"/>
              </a:rPr>
              <a:t>The Time Quantum</a:t>
            </a:r>
          </a:p>
        </p:txBody>
      </p:sp>
      <p:pic>
        <p:nvPicPr>
          <p:cNvPr id="50178" name="Picture 7">
            <a:extLst>
              <a:ext uri="{FF2B5EF4-FFF2-40B4-BE49-F238E27FC236}">
                <a16:creationId xmlns:a16="http://schemas.microsoft.com/office/drawing/2014/main" id="{E26742CC-6693-4B35-831B-D1D64A977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75" y="1839913"/>
            <a:ext cx="7507288" cy="549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TextBox 3">
            <a:extLst>
              <a:ext uri="{FF2B5EF4-FFF2-40B4-BE49-F238E27FC236}">
                <a16:creationId xmlns:a16="http://schemas.microsoft.com/office/drawing/2014/main" id="{77F606D8-381A-4AD6-B143-7EEB93077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875" y="4992688"/>
            <a:ext cx="3470275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595" tIns="65298" rIns="130595" bIns="65298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900"/>
              <a:t>80% of CPU bursts should be shorter than q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7D1FD255-4266-4E6E-AC16-B68CC94AF1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60500" y="407988"/>
            <a:ext cx="11569700" cy="7683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Multilevel Queue</a:t>
            </a: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CBDD806A-84E6-48F0-BC2E-199FB8A2A0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615738" cy="6961188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Ready queue is partitioned into separate queues, eg: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foreground</a:t>
            </a:r>
            <a:r>
              <a:rPr lang="en-US" altLang="en-US">
                <a:ea typeface="ＭＳ Ｐゴシック" panose="020B0600070205080204" pitchFamily="34" charset="-128"/>
              </a:rPr>
              <a:t> (interactive)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background</a:t>
            </a:r>
            <a:r>
              <a:rPr lang="en-US" altLang="en-US">
                <a:ea typeface="ＭＳ Ｐゴシック" panose="020B0600070205080204" pitchFamily="34" charset="-128"/>
              </a:rPr>
              <a:t> (batch)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Process permanently in a given queue</a:t>
            </a:r>
          </a:p>
          <a:p>
            <a:pPr lvl="1"/>
            <a:endParaRPr lang="en-US" altLang="en-US" sz="1100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Each queue has its own scheduling algorithm: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foreground – RR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background – FCFS</a:t>
            </a:r>
          </a:p>
          <a:p>
            <a:pPr lvl="1"/>
            <a:endParaRPr lang="en-US" altLang="en-US" sz="1100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Scheduling must be done between the queues: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Fixed priority scheduling; (i.e., serve all from foreground then from background).  Possibility of starvation.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Time slice – each queue gets a certain amount of CPU time which it can schedule amongst its processes; i.e., 80% to foreground in RR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20% to background in FCFS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0FEC840E-3A85-4B32-82AF-4F3B3AF775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6713" y="369888"/>
            <a:ext cx="11393487" cy="7683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Multilevel Queue Scheduling</a:t>
            </a:r>
          </a:p>
        </p:txBody>
      </p:sp>
      <p:pic>
        <p:nvPicPr>
          <p:cNvPr id="54274" name="Picture 4" descr="5">
            <a:extLst>
              <a:ext uri="{FF2B5EF4-FFF2-40B4-BE49-F238E27FC236}">
                <a16:creationId xmlns:a16="http://schemas.microsoft.com/office/drawing/2014/main" id="{945BF796-F1DE-44A7-8846-382C38C54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566863"/>
            <a:ext cx="10691812" cy="628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1B95E4C0-F072-4F22-A74E-95605F7F8A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369888"/>
            <a:ext cx="12039600" cy="7683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Multilevel Feedback Queue</a:t>
            </a:r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748729C5-4371-4C15-B6DA-0236093A55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1425" y="1957388"/>
            <a:ext cx="11026775" cy="5978525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 process can move between the various queues; aging can be implemented this way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Multilevel-feedback-queue scheduler defined by the following parameters: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number of queues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scheduling algorithms for each queue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method used to determine when to upgrade a process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method used to determine when to demote a process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method used to determine which queue a process will enter when that process needs service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C767743E-0849-4796-A6E5-54024469AC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25" y="0"/>
            <a:ext cx="11658600" cy="1125538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Example of Multilevel Feedback Queue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1A4B4F45-BED6-4F61-8E2F-846B849B91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6099175" cy="6040438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Three queues: </a:t>
            </a:r>
          </a:p>
          <a:p>
            <a:pPr lvl="1"/>
            <a:r>
              <a:rPr lang="en-US" altLang="en-US" i="1">
                <a:ea typeface="ＭＳ Ｐゴシック" panose="020B0600070205080204" pitchFamily="34" charset="-128"/>
              </a:rPr>
              <a:t>Q</a:t>
            </a:r>
            <a:r>
              <a:rPr lang="en-US" altLang="en-US" baseline="-25000">
                <a:ea typeface="ＭＳ Ｐゴシック" panose="020B0600070205080204" pitchFamily="34" charset="-128"/>
              </a:rPr>
              <a:t>0</a:t>
            </a:r>
            <a:r>
              <a:rPr lang="en-US" altLang="en-US">
                <a:ea typeface="ＭＳ Ｐゴシック" panose="020B0600070205080204" pitchFamily="34" charset="-128"/>
              </a:rPr>
              <a:t> – RR with time quantum 8 milliseconds</a:t>
            </a:r>
          </a:p>
          <a:p>
            <a:pPr lvl="1"/>
            <a:r>
              <a:rPr lang="en-US" altLang="en-US" i="1">
                <a:ea typeface="ＭＳ Ｐゴシック" panose="020B0600070205080204" pitchFamily="34" charset="-128"/>
              </a:rPr>
              <a:t>Q</a:t>
            </a:r>
            <a:r>
              <a:rPr lang="en-US" altLang="en-US" baseline="-25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 – RR time quantum 16 milliseconds</a:t>
            </a:r>
          </a:p>
          <a:p>
            <a:pPr lvl="1"/>
            <a:r>
              <a:rPr lang="en-US" altLang="en-US" i="1">
                <a:ea typeface="ＭＳ Ｐゴシック" panose="020B0600070205080204" pitchFamily="34" charset="-128"/>
              </a:rPr>
              <a:t>Q</a:t>
            </a:r>
            <a:r>
              <a:rPr lang="en-US" altLang="en-US" baseline="-25000">
                <a:ea typeface="ＭＳ Ｐゴシック" panose="020B0600070205080204" pitchFamily="34" charset="-128"/>
              </a:rPr>
              <a:t>2</a:t>
            </a:r>
            <a:r>
              <a:rPr lang="en-US" altLang="en-US">
                <a:ea typeface="ＭＳ Ｐゴシック" panose="020B0600070205080204" pitchFamily="34" charset="-128"/>
              </a:rPr>
              <a:t> – FCFS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Scheduling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 new job enters queue </a:t>
            </a:r>
            <a:r>
              <a:rPr lang="en-US" altLang="en-US" i="1">
                <a:ea typeface="ＭＳ Ｐゴシック" panose="020B0600070205080204" pitchFamily="34" charset="-128"/>
              </a:rPr>
              <a:t>Q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0</a:t>
            </a:r>
            <a:r>
              <a:rPr lang="en-US" altLang="en-US" i="1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which is served</a:t>
            </a:r>
            <a:r>
              <a:rPr lang="en-US" altLang="en-US" i="1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FCFS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When it gains CPU, job receives 8 milliseconds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If it does not finish in 8 milliseconds, job is moved to queue </a:t>
            </a:r>
            <a:r>
              <a:rPr lang="en-US" altLang="en-US" i="1">
                <a:ea typeface="ＭＳ Ｐゴシック" panose="020B0600070205080204" pitchFamily="34" charset="-128"/>
              </a:rPr>
              <a:t>Q</a:t>
            </a:r>
            <a:r>
              <a:rPr lang="en-US" altLang="en-US" baseline="-25000">
                <a:ea typeface="ＭＳ Ｐゴシック" panose="020B0600070205080204" pitchFamily="34" charset="-128"/>
              </a:rPr>
              <a:t>1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At </a:t>
            </a:r>
            <a:r>
              <a:rPr lang="en-US" altLang="en-US" i="1">
                <a:ea typeface="ＭＳ Ｐゴシック" panose="020B0600070205080204" pitchFamily="34" charset="-128"/>
              </a:rPr>
              <a:t>Q</a:t>
            </a:r>
            <a:r>
              <a:rPr lang="en-US" altLang="en-US" baseline="-25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 job is again served FCFS and receives 16 additional milliseconds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If it still does not complete, it is preempted and moved to queue </a:t>
            </a:r>
            <a:r>
              <a:rPr lang="en-US" altLang="en-US" i="1">
                <a:ea typeface="ＭＳ Ｐゴシック" panose="020B0600070205080204" pitchFamily="34" charset="-128"/>
              </a:rPr>
              <a:t>Q</a:t>
            </a:r>
            <a:r>
              <a:rPr lang="en-US" altLang="en-US" baseline="-25000">
                <a:ea typeface="ＭＳ Ｐゴシック" panose="020B0600070205080204" pitchFamily="34" charset="-128"/>
              </a:rPr>
              <a:t>2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58371" name="Picture 4" descr="5">
            <a:extLst>
              <a:ext uri="{FF2B5EF4-FFF2-40B4-BE49-F238E27FC236}">
                <a16:creationId xmlns:a16="http://schemas.microsoft.com/office/drawing/2014/main" id="{1D561247-7F86-4104-B53D-4715B50B8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2878138"/>
            <a:ext cx="5794375" cy="343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418819CF-7824-4A25-8764-03C612F665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Thread Scheduling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5CF4A558-C49F-49C4-97D1-4C0617C1A6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2103438"/>
            <a:ext cx="11491913" cy="4729162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Distinction between user-level and kernel-level threads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When threads supported, threads scheduled, not processes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Many-to-one and many-to-many models, thread library schedules user-level threads to run on LWP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Known as 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process-contention scope </a:t>
            </a:r>
            <a:r>
              <a:rPr lang="en-US" altLang="en-US" b="1">
                <a:ea typeface="ＭＳ Ｐゴシック" panose="020B0600070205080204" pitchFamily="34" charset="-128"/>
              </a:rPr>
              <a:t>(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PCS</a:t>
            </a:r>
            <a:r>
              <a:rPr lang="en-US" altLang="en-US" b="1">
                <a:ea typeface="ＭＳ Ｐゴシック" panose="020B0600070205080204" pitchFamily="34" charset="-128"/>
              </a:rPr>
              <a:t>) </a:t>
            </a:r>
            <a:r>
              <a:rPr lang="en-US" altLang="en-US">
                <a:ea typeface="ＭＳ Ｐゴシック" panose="020B0600070205080204" pitchFamily="34" charset="-128"/>
              </a:rPr>
              <a:t>since scheduling competition is within the process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Typically done via priority set by programmer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Kernel thread scheduled onto available CPU is 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system-contention scope</a:t>
            </a:r>
            <a:r>
              <a:rPr lang="en-US" altLang="en-US" b="1">
                <a:ea typeface="ＭＳ Ｐゴシック" panose="020B0600070205080204" pitchFamily="34" charset="-128"/>
              </a:rPr>
              <a:t> (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SCS</a:t>
            </a:r>
            <a:r>
              <a:rPr lang="en-US" altLang="en-US" b="1">
                <a:ea typeface="ＭＳ Ｐゴシック" panose="020B0600070205080204" pitchFamily="34" charset="-128"/>
              </a:rPr>
              <a:t>) </a:t>
            </a:r>
            <a:r>
              <a:rPr lang="en-US" altLang="en-US">
                <a:ea typeface="ＭＳ Ｐゴシック" panose="020B0600070205080204" pitchFamily="34" charset="-128"/>
              </a:rPr>
              <a:t>– competition among all threads in system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F818B86C-DCBF-4FE3-A5E5-3BF03D8A61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5213" y="369888"/>
            <a:ext cx="11964987" cy="7683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Pthread Scheduling</a:t>
            </a:r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C9DDAF03-26E3-47F7-88CF-E2ECE166D4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2103438"/>
            <a:ext cx="11491913" cy="4729162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API allows specifying either PCS or SCS during thread creation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PTHREAD_SCOPE_PROCESS schedules threads using PCS scheduling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PTHREAD_SCOPE_SYSTEM schedules threads using SCS scheduling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Can be limited by OS – Linux and Mac OS X only allow PTHREAD_SCOPE_SYSTEM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>
            <a:extLst>
              <a:ext uri="{FF2B5EF4-FFF2-40B4-BE49-F238E27FC236}">
                <a16:creationId xmlns:a16="http://schemas.microsoft.com/office/drawing/2014/main" id="{4BAF6F2A-88BE-4FFB-8DBB-BD395C679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Objectives</a:t>
            </a:r>
          </a:p>
        </p:txBody>
      </p:sp>
      <p:sp>
        <p:nvSpPr>
          <p:cNvPr id="9218" name="Content Placeholder 2">
            <a:extLst>
              <a:ext uri="{FF2B5EF4-FFF2-40B4-BE49-F238E27FC236}">
                <a16:creationId xmlns:a16="http://schemas.microsoft.com/office/drawing/2014/main" id="{76681599-4E1B-4D33-B78A-A480385C3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675" y="1644650"/>
            <a:ext cx="11591925" cy="6040438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To introduce CPU scheduling, which is the basis for multiprogrammed operating systems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To describe various CPU-scheduling algorithms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To discuss evaluation criteria for selecting a CPU-scheduling algorithm for a particular system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To examine the scheduling algorithms of several operating systems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4928794A-503F-4699-B7F4-18AEF7A9E9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Pthread Scheduling API</a:t>
            </a: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D2482435-5601-4D18-BDA0-2EE9651D0B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08225" y="1657350"/>
            <a:ext cx="10226675" cy="6559550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#include &lt;pthread.h&gt;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#include &lt;stdio.h&gt;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#define NUM THREADS 5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int main(int argc, char *argv[]) {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int i, scope;</a:t>
            </a:r>
            <a:b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pthread t tid[NUM THREADS];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pthread attr t attr;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/* get the default attributes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pthread attr init(&amp;attr);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/* first inquire on the current scope */</a:t>
            </a:r>
            <a:b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if (pthread attr getscope(&amp;attr, &amp;scope) != 0)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fprintf(stderr, "Unable to get scheduling scope\n");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else {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if (scope == PTHREAD SCOPE PROCESS)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printf("PTHREAD SCOPE PROCESS");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else if (scope == PTHREAD SCOPE SYSTEM)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printf("PTHREAD SCOPE SYSTEM");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else</a:t>
            </a:r>
            <a:b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fprintf(stderr, "Illegal scope value.\n");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}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633F9829-4DAE-40F4-BAA6-AB20890D5B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7313" y="369888"/>
            <a:ext cx="11672887" cy="7683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Pthread Scheduling API</a:t>
            </a:r>
          </a:p>
        </p:txBody>
      </p:sp>
      <p:sp>
        <p:nvSpPr>
          <p:cNvPr id="66562" name="Rectangle 3">
            <a:extLst>
              <a:ext uri="{FF2B5EF4-FFF2-40B4-BE49-F238E27FC236}">
                <a16:creationId xmlns:a16="http://schemas.microsoft.com/office/drawing/2014/main" id="{9B8018B0-69F2-4343-A4E3-32F2D7AA21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58913" y="1590675"/>
            <a:ext cx="10983912" cy="6354763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/* set the scheduling algorithm to PCS or SCS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pthread attr setscope(&amp;attr, PTHREAD SCOPE SYSTEM);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/* create the threads */</a:t>
            </a:r>
            <a:b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for (i = 0; i &lt; NUM THREADS; i++)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pthread create(&amp;tid[i],&amp;attr,runner,NULL);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/* now join on each thread */</a:t>
            </a:r>
            <a:b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for (i = 0; i &lt; NUM THREADS; i++)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pthread join(tid[i], NULL);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}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/* Each thread will begin control in this function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void *runner(void *param)</a:t>
            </a:r>
            <a:b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{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/* do some work ...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pthread exit(0);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}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>
            <a:extLst>
              <a:ext uri="{FF2B5EF4-FFF2-40B4-BE49-F238E27FC236}">
                <a16:creationId xmlns:a16="http://schemas.microsoft.com/office/drawing/2014/main" id="{ECE46497-5EFC-488C-A63B-7675F0F12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6213" y="369888"/>
            <a:ext cx="11583987" cy="7683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Multiple-Processor Scheduling</a:t>
            </a:r>
          </a:p>
        </p:txBody>
      </p:sp>
      <p:sp>
        <p:nvSpPr>
          <p:cNvPr id="68610" name="Rectangle 3">
            <a:extLst>
              <a:ext uri="{FF2B5EF4-FFF2-40B4-BE49-F238E27FC236}">
                <a16:creationId xmlns:a16="http://schemas.microsoft.com/office/drawing/2014/main" id="{8F187A30-ADBC-464E-B5CA-3BED9547E4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1425" y="1881188"/>
            <a:ext cx="11407775" cy="6411912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CPU scheduling more complex when multiple CPUs are available</a:t>
            </a:r>
          </a:p>
          <a:p>
            <a:endParaRPr lang="en-US" altLang="en-US" sz="1100">
              <a:ea typeface="ＭＳ Ｐゴシック" panose="020B0600070205080204" pitchFamily="34" charset="-128"/>
            </a:endParaRPr>
          </a:p>
          <a:p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Homogeneous</a:t>
            </a:r>
            <a:r>
              <a:rPr lang="en-US" altLang="en-US" b="1">
                <a:ea typeface="ＭＳ Ｐゴシック" panose="020B0600070205080204" pitchFamily="34" charset="-128"/>
              </a:rPr>
              <a:t> 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processors</a:t>
            </a:r>
            <a:r>
              <a:rPr lang="en-US" altLang="en-US" b="1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within a multiprocessor</a:t>
            </a:r>
          </a:p>
          <a:p>
            <a:endParaRPr lang="en-US" altLang="en-US" sz="1100">
              <a:ea typeface="ＭＳ Ｐゴシック" panose="020B0600070205080204" pitchFamily="34" charset="-128"/>
            </a:endParaRPr>
          </a:p>
          <a:p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Asymmetric multiprocessing </a:t>
            </a:r>
            <a:r>
              <a:rPr lang="en-US" altLang="en-US">
                <a:ea typeface="ＭＳ Ｐゴシック" panose="020B0600070205080204" pitchFamily="34" charset="-128"/>
              </a:rPr>
              <a:t>– only one processor accesses the system data structures, alleviating the need for data sharing</a:t>
            </a:r>
          </a:p>
          <a:p>
            <a:endParaRPr lang="en-US" altLang="en-US" sz="1100">
              <a:ea typeface="ＭＳ Ｐゴシック" panose="020B0600070205080204" pitchFamily="34" charset="-128"/>
            </a:endParaRPr>
          </a:p>
          <a:p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Symmetric multiprocessing </a:t>
            </a:r>
            <a:r>
              <a:rPr lang="en-US" altLang="en-US" b="1">
                <a:ea typeface="ＭＳ Ｐゴシック" panose="020B0600070205080204" pitchFamily="34" charset="-128"/>
              </a:rPr>
              <a:t>(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SMP</a:t>
            </a:r>
            <a:r>
              <a:rPr lang="en-US" altLang="en-US" b="1">
                <a:ea typeface="ＭＳ Ｐゴシック" panose="020B0600070205080204" pitchFamily="34" charset="-128"/>
              </a:rPr>
              <a:t>) </a:t>
            </a:r>
            <a:r>
              <a:rPr lang="en-US" altLang="en-US">
                <a:ea typeface="ＭＳ Ｐゴシック" panose="020B0600070205080204" pitchFamily="34" charset="-128"/>
              </a:rPr>
              <a:t>– each processor is self-scheduling, all processes in common ready queue, or each has its own private queue of ready processes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Currently, most common</a:t>
            </a:r>
          </a:p>
          <a:p>
            <a:endParaRPr lang="en-US" altLang="en-US" sz="1100">
              <a:ea typeface="ＭＳ Ｐゴシック" panose="020B0600070205080204" pitchFamily="34" charset="-128"/>
            </a:endParaRPr>
          </a:p>
          <a:p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Processor affinity </a:t>
            </a:r>
            <a:r>
              <a:rPr lang="en-US" altLang="en-US">
                <a:ea typeface="ＭＳ Ｐゴシック" panose="020B0600070205080204" pitchFamily="34" charset="-128"/>
              </a:rPr>
              <a:t>– process has affinity for processor on which it is currently running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soft affinity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hard affinity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Variations including 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processor sets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>
            <a:extLst>
              <a:ext uri="{FF2B5EF4-FFF2-40B4-BE49-F238E27FC236}">
                <a16:creationId xmlns:a16="http://schemas.microsoft.com/office/drawing/2014/main" id="{EACDE361-CA41-42EF-BC03-32553238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5" y="369888"/>
            <a:ext cx="11350625" cy="7683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NUMA and CPU Scheduling</a:t>
            </a:r>
          </a:p>
        </p:txBody>
      </p:sp>
      <p:sp>
        <p:nvSpPr>
          <p:cNvPr id="70658" name="TextBox 3">
            <a:extLst>
              <a:ext uri="{FF2B5EF4-FFF2-40B4-BE49-F238E27FC236}">
                <a16:creationId xmlns:a16="http://schemas.microsoft.com/office/drawing/2014/main" id="{05747BAA-2349-415D-A625-186FA807A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2288" y="7265988"/>
            <a:ext cx="7115175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595" tIns="65298" rIns="130595" bIns="65298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900"/>
              <a:t>Note that memory-placement algorithms can also consider affinity</a:t>
            </a:r>
          </a:p>
        </p:txBody>
      </p:sp>
      <p:pic>
        <p:nvPicPr>
          <p:cNvPr id="70659" name="Picture 1" descr="6_09.pdf">
            <a:extLst>
              <a:ext uri="{FF2B5EF4-FFF2-40B4-BE49-F238E27FC236}">
                <a16:creationId xmlns:a16="http://schemas.microsoft.com/office/drawing/2014/main" id="{787772D3-8846-48BA-BA43-5D10630C6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8" y="1417638"/>
            <a:ext cx="10121900" cy="540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2B96F9A2-661F-428F-B2A8-ECECC753C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6213" y="369888"/>
            <a:ext cx="11583987" cy="768350"/>
          </a:xfrm>
        </p:spPr>
        <p:txBody>
          <a:bodyPr/>
          <a:lstStyle/>
          <a:p>
            <a:pPr eaLnBrk="1" hangingPunct="1"/>
            <a:r>
              <a:rPr lang="en-US" altLang="en-US" sz="3600">
                <a:ea typeface="ＭＳ Ｐゴシック" panose="020B0600070205080204" pitchFamily="34" charset="-128"/>
              </a:rPr>
              <a:t>Multiple-Processor Scheduling – Load Balancing</a:t>
            </a:r>
          </a:p>
        </p:txBody>
      </p:sp>
      <p:sp>
        <p:nvSpPr>
          <p:cNvPr id="72706" name="Rectangle 3">
            <a:extLst>
              <a:ext uri="{FF2B5EF4-FFF2-40B4-BE49-F238E27FC236}">
                <a16:creationId xmlns:a16="http://schemas.microsoft.com/office/drawing/2014/main" id="{215B5213-2266-498D-A7E4-87180EF85C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1425" y="1881188"/>
            <a:ext cx="11407775" cy="6411912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If SMP, need to keep all CPUs loaded for efficiency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Load balancing </a:t>
            </a:r>
            <a:r>
              <a:rPr lang="en-US" altLang="en-US">
                <a:ea typeface="ＭＳ Ｐゴシック" panose="020B0600070205080204" pitchFamily="34" charset="-128"/>
              </a:rPr>
              <a:t>attempts to keep workload evenly distributed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Push migration </a:t>
            </a:r>
            <a:r>
              <a:rPr lang="en-US" altLang="en-US">
                <a:ea typeface="ＭＳ Ｐゴシック" panose="020B0600070205080204" pitchFamily="34" charset="-128"/>
              </a:rPr>
              <a:t>– periodic task checks load on each processor, and if found pushes task from overloaded CPU to other CPUs</a:t>
            </a:r>
          </a:p>
          <a:p>
            <a:endParaRPr lang="en-US" altLang="en-US" b="1">
              <a:solidFill>
                <a:srgbClr val="3366FF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Pull migration </a:t>
            </a:r>
            <a:r>
              <a:rPr lang="en-US" altLang="en-US">
                <a:ea typeface="ＭＳ Ｐゴシック" panose="020B0600070205080204" pitchFamily="34" charset="-128"/>
              </a:rPr>
              <a:t>– idle processors pulls waiting task from busy processor</a:t>
            </a:r>
          </a:p>
          <a:p>
            <a:endParaRPr lang="en-US" altLang="en-US" sz="11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>
            <a:extLst>
              <a:ext uri="{FF2B5EF4-FFF2-40B4-BE49-F238E27FC236}">
                <a16:creationId xmlns:a16="http://schemas.microsoft.com/office/drawing/2014/main" id="{0F314082-BCB2-424F-9AFE-B84DB024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575" y="369888"/>
            <a:ext cx="11731625" cy="7683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Multicore Processors</a:t>
            </a:r>
          </a:p>
        </p:txBody>
      </p:sp>
      <p:sp>
        <p:nvSpPr>
          <p:cNvPr id="74754" name="Content Placeholder 2">
            <a:extLst>
              <a:ext uri="{FF2B5EF4-FFF2-40B4-BE49-F238E27FC236}">
                <a16:creationId xmlns:a16="http://schemas.microsoft.com/office/drawing/2014/main" id="{597E6262-8B09-4585-A711-688D7E6BF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675" y="1644650"/>
            <a:ext cx="11599863" cy="6040438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Recent trend to place multiple processor cores on same physical chip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Faster and consumes less power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Multiple threads per core also growing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Takes advantage of memory stall to make progress on another thread while memory retrieve happens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>
            <a:extLst>
              <a:ext uri="{FF2B5EF4-FFF2-40B4-BE49-F238E27FC236}">
                <a16:creationId xmlns:a16="http://schemas.microsoft.com/office/drawing/2014/main" id="{EA61A0D0-3C8D-4A34-BAE8-4D918F0D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463" y="369888"/>
            <a:ext cx="11234737" cy="7683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Multithreaded Multicore System</a:t>
            </a:r>
          </a:p>
        </p:txBody>
      </p:sp>
      <p:pic>
        <p:nvPicPr>
          <p:cNvPr id="76802" name="Picture 4" descr="5">
            <a:extLst>
              <a:ext uri="{FF2B5EF4-FFF2-40B4-BE49-F238E27FC236}">
                <a16:creationId xmlns:a16="http://schemas.microsoft.com/office/drawing/2014/main" id="{E6A0CF9D-446A-4AFF-A654-A0FDE72F4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1868488"/>
            <a:ext cx="101727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3" name="Picture 3">
            <a:extLst>
              <a:ext uri="{FF2B5EF4-FFF2-40B4-BE49-F238E27FC236}">
                <a16:creationId xmlns:a16="http://schemas.microsoft.com/office/drawing/2014/main" id="{94ABD284-9E31-4FD5-96FC-2AAF6A71EA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8" y="4964113"/>
            <a:ext cx="1030922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>
            <a:extLst>
              <a:ext uri="{FF2B5EF4-FFF2-40B4-BE49-F238E27FC236}">
                <a16:creationId xmlns:a16="http://schemas.microsoft.com/office/drawing/2014/main" id="{8A3CF571-E7B9-4EAE-BA5A-719ABA732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575" y="369888"/>
            <a:ext cx="11731625" cy="7683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Real-Time CPU Scheduling</a:t>
            </a:r>
          </a:p>
        </p:txBody>
      </p:sp>
      <p:sp>
        <p:nvSpPr>
          <p:cNvPr id="78850" name="Content Placeholder 2">
            <a:extLst>
              <a:ext uri="{FF2B5EF4-FFF2-40B4-BE49-F238E27FC236}">
                <a16:creationId xmlns:a16="http://schemas.microsoft.com/office/drawing/2014/main" id="{7EAC6E82-D9E8-4169-A41A-B9C4FCAAC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675" y="1644650"/>
            <a:ext cx="5329238" cy="6040438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Can present obvious challenges</a:t>
            </a:r>
          </a:p>
          <a:p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Soft real-time systems </a:t>
            </a:r>
            <a:r>
              <a:rPr lang="en-US" altLang="en-US">
                <a:ea typeface="ＭＳ Ｐゴシック" panose="020B0600070205080204" pitchFamily="34" charset="-128"/>
              </a:rPr>
              <a:t>– no guarantee as to when critical real-time process will be scheduled</a:t>
            </a:r>
          </a:p>
          <a:p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Hard real-time systems</a:t>
            </a:r>
            <a:r>
              <a:rPr lang="en-US" altLang="en-US">
                <a:ea typeface="ＭＳ Ｐゴシック" panose="020B0600070205080204" pitchFamily="34" charset="-128"/>
              </a:rPr>
              <a:t> – task must be serviced by its deadline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Two types of latencies affect performance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>
                <a:ea typeface="ＭＳ Ｐゴシック" panose="020B0600070205080204" pitchFamily="34" charset="-128"/>
              </a:rPr>
              <a:t>Interrupt latency – time from arrival of interrupt to start of routine that services interrupt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>
                <a:ea typeface="ＭＳ Ｐゴシック" panose="020B0600070205080204" pitchFamily="34" charset="-128"/>
              </a:rPr>
              <a:t>Dispatch latency – time for schedule to take current process off CPU and switch to another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pPr lvl="1">
              <a:buFont typeface="Monotype Sorts" pitchFamily="-84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</a:t>
            </a:r>
          </a:p>
        </p:txBody>
      </p:sp>
      <p:pic>
        <p:nvPicPr>
          <p:cNvPr id="78851" name="Picture 1" descr="Screen Shot 2012-12-17 at 8.37.21 PM.png">
            <a:extLst>
              <a:ext uri="{FF2B5EF4-FFF2-40B4-BE49-F238E27FC236}">
                <a16:creationId xmlns:a16="http://schemas.microsoft.com/office/drawing/2014/main" id="{44D31ADD-E71D-4843-ABF8-5F326EDA7D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475" y="1985963"/>
            <a:ext cx="7219950" cy="529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>
            <a:extLst>
              <a:ext uri="{FF2B5EF4-FFF2-40B4-BE49-F238E27FC236}">
                <a16:creationId xmlns:a16="http://schemas.microsoft.com/office/drawing/2014/main" id="{2B3CAC2D-4403-4A53-B2CA-810032426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575" y="369888"/>
            <a:ext cx="11731625" cy="7683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Real-Time CPU Scheduling (Cont.)</a:t>
            </a:r>
          </a:p>
        </p:txBody>
      </p:sp>
      <p:sp>
        <p:nvSpPr>
          <p:cNvPr id="80898" name="Content Placeholder 2">
            <a:extLst>
              <a:ext uri="{FF2B5EF4-FFF2-40B4-BE49-F238E27FC236}">
                <a16:creationId xmlns:a16="http://schemas.microsoft.com/office/drawing/2014/main" id="{4D9CB580-C74D-494F-8D75-4A26844DF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675" y="1644650"/>
            <a:ext cx="3951288" cy="6040438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Conflict phase of dispatch latency: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>
                <a:ea typeface="ＭＳ Ｐゴシック" panose="020B0600070205080204" pitchFamily="34" charset="-128"/>
              </a:rPr>
              <a:t>Preemption of any process running in kernel mode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>
                <a:ea typeface="ＭＳ Ｐゴシック" panose="020B0600070205080204" pitchFamily="34" charset="-128"/>
              </a:rPr>
              <a:t>Release by low-priority process of resources needed by high-priority processes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pPr lvl="1">
              <a:buFont typeface="Monotype Sorts" pitchFamily="-84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</a:t>
            </a:r>
          </a:p>
        </p:txBody>
      </p:sp>
      <p:pic>
        <p:nvPicPr>
          <p:cNvPr id="80899" name="Picture 3" descr="6_14.pdf">
            <a:extLst>
              <a:ext uri="{FF2B5EF4-FFF2-40B4-BE49-F238E27FC236}">
                <a16:creationId xmlns:a16="http://schemas.microsoft.com/office/drawing/2014/main" id="{3354E30F-8BD0-4442-9A23-E1925E2D1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950" y="1574800"/>
            <a:ext cx="8416925" cy="621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>
            <a:extLst>
              <a:ext uri="{FF2B5EF4-FFF2-40B4-BE49-F238E27FC236}">
                <a16:creationId xmlns:a16="http://schemas.microsoft.com/office/drawing/2014/main" id="{4C71CC12-42D5-4D47-90F8-05068547C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575" y="369888"/>
            <a:ext cx="11731625" cy="7683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Priority-based Scheduling</a:t>
            </a:r>
          </a:p>
        </p:txBody>
      </p:sp>
      <p:sp>
        <p:nvSpPr>
          <p:cNvPr id="82946" name="Content Placeholder 2">
            <a:extLst>
              <a:ext uri="{FF2B5EF4-FFF2-40B4-BE49-F238E27FC236}">
                <a16:creationId xmlns:a16="http://schemas.microsoft.com/office/drawing/2014/main" id="{435C5CE4-94F9-4A03-B399-D77B066CF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675" y="1644650"/>
            <a:ext cx="11355388" cy="6040438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For real-time scheduling, scheduler must support preemptive, priority-based scheduling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But only guarantees soft real-time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For hard real-time must also provide ability to meet deadlines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Processes have new characteristics: 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periodic</a:t>
            </a:r>
            <a:r>
              <a:rPr lang="en-US" altLang="en-US">
                <a:ea typeface="ＭＳ Ｐゴシック" panose="020B0600070205080204" pitchFamily="34" charset="-128"/>
              </a:rPr>
              <a:t> ones require CPU at constant intervals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Has processing time </a:t>
            </a:r>
            <a:r>
              <a:rPr lang="en-US" altLang="en-US" i="1">
                <a:ea typeface="ＭＳ Ｐゴシック" panose="020B0600070205080204" pitchFamily="34" charset="-128"/>
              </a:rPr>
              <a:t>t</a:t>
            </a:r>
            <a:r>
              <a:rPr lang="en-US" altLang="en-US">
                <a:ea typeface="ＭＳ Ｐゴシック" panose="020B0600070205080204" pitchFamily="34" charset="-128"/>
              </a:rPr>
              <a:t>, deadline </a:t>
            </a:r>
            <a:r>
              <a:rPr lang="en-US" altLang="en-US" i="1">
                <a:ea typeface="ＭＳ Ｐゴシック" panose="020B0600070205080204" pitchFamily="34" charset="-128"/>
              </a:rPr>
              <a:t>d, </a:t>
            </a:r>
            <a:r>
              <a:rPr lang="en-US" altLang="en-US">
                <a:ea typeface="ＭＳ Ｐゴシック" panose="020B0600070205080204" pitchFamily="34" charset="-128"/>
              </a:rPr>
              <a:t>period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0 ≤ </a:t>
            </a:r>
            <a:r>
              <a:rPr lang="en-US" altLang="en-US" i="1">
                <a:ea typeface="ＭＳ Ｐゴシック" panose="020B0600070205080204" pitchFamily="34" charset="-128"/>
              </a:rPr>
              <a:t>t</a:t>
            </a:r>
            <a:r>
              <a:rPr lang="en-US" altLang="en-US">
                <a:ea typeface="ＭＳ Ｐゴシック" panose="020B0600070205080204" pitchFamily="34" charset="-128"/>
              </a:rPr>
              <a:t> ≤ </a:t>
            </a:r>
            <a:r>
              <a:rPr lang="en-US" altLang="en-US" i="1">
                <a:ea typeface="ＭＳ Ｐゴシック" panose="020B0600070205080204" pitchFamily="34" charset="-128"/>
              </a:rPr>
              <a:t>d</a:t>
            </a:r>
            <a:r>
              <a:rPr lang="en-US" altLang="en-US">
                <a:ea typeface="ＭＳ Ｐゴシック" panose="020B0600070205080204" pitchFamily="34" charset="-128"/>
              </a:rPr>
              <a:t> ≤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Rate</a:t>
            </a:r>
            <a:r>
              <a:rPr lang="en-US" altLang="en-US">
                <a:ea typeface="ＭＳ Ｐゴシック" panose="020B0600070205080204" pitchFamily="34" charset="-128"/>
              </a:rPr>
              <a:t> of periodic task is 1/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pPr lvl="1">
              <a:buFont typeface="Monotype Sorts" pitchFamily="-84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</a:t>
            </a:r>
          </a:p>
        </p:txBody>
      </p:sp>
      <p:pic>
        <p:nvPicPr>
          <p:cNvPr id="82947" name="Picture 1" descr="Screen Shot 2012-12-17 at 8.41.54 PM.png">
            <a:extLst>
              <a:ext uri="{FF2B5EF4-FFF2-40B4-BE49-F238E27FC236}">
                <a16:creationId xmlns:a16="http://schemas.microsoft.com/office/drawing/2014/main" id="{233EBC92-0684-4CD6-A148-6B3743A95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550" y="4814888"/>
            <a:ext cx="8756650" cy="326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9FAEAFB5-2536-42BE-823F-981D8CAEF4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Basic Concepts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D49E4533-0E1E-4774-A9AF-2362278683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62063" y="1700213"/>
            <a:ext cx="5967412" cy="6742112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Maximum CPU utilization obtained with multiprogramming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CPU–I/O Burst Cycle – Process execution consists of a 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cycle</a:t>
            </a:r>
            <a:r>
              <a:rPr lang="en-US" altLang="en-US">
                <a:ea typeface="ＭＳ Ｐゴシック" panose="020B0600070205080204" pitchFamily="34" charset="-128"/>
              </a:rPr>
              <a:t> of CPU execution and I/O wait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CPU burst </a:t>
            </a:r>
            <a:r>
              <a:rPr lang="en-US" altLang="en-US">
                <a:ea typeface="ＭＳ Ｐゴシック" panose="020B0600070205080204" pitchFamily="34" charset="-128"/>
              </a:rPr>
              <a:t>followed by 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I/O burst</a:t>
            </a:r>
            <a:b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</a:br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CPU burst distribution is of main concern</a:t>
            </a:r>
          </a:p>
          <a:p>
            <a:pPr>
              <a:buFont typeface="Monotype Sorts" pitchFamily="-84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1267" name="Picture 1" descr="6_01.pdf">
            <a:extLst>
              <a:ext uri="{FF2B5EF4-FFF2-40B4-BE49-F238E27FC236}">
                <a16:creationId xmlns:a16="http://schemas.microsoft.com/office/drawing/2014/main" id="{8DA9A3B8-3AB2-4DE4-86A4-46176F096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0" y="1311275"/>
            <a:ext cx="3960813" cy="740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>
            <a:extLst>
              <a:ext uri="{FF2B5EF4-FFF2-40B4-BE49-F238E27FC236}">
                <a16:creationId xmlns:a16="http://schemas.microsoft.com/office/drawing/2014/main" id="{8B6B0B7E-0354-4301-85B9-1EB84C661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Virtualization and Scheduling</a:t>
            </a:r>
          </a:p>
        </p:txBody>
      </p:sp>
      <p:sp>
        <p:nvSpPr>
          <p:cNvPr id="84994" name="Content Placeholder 2">
            <a:extLst>
              <a:ext uri="{FF2B5EF4-FFF2-40B4-BE49-F238E27FC236}">
                <a16:creationId xmlns:a16="http://schemas.microsoft.com/office/drawing/2014/main" id="{6C295FB9-FEC4-436A-87E0-8186DFF57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Virtualization software schedules multiple guests onto CPU(s)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Each guest doing its own scheduling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Not knowing it doesn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t own the CPUs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Can result in poor response time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Can effect time-of-day clocks in guests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Can undo good scheduling algorithm efforts of guests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>
            <a:extLst>
              <a:ext uri="{FF2B5EF4-FFF2-40B4-BE49-F238E27FC236}">
                <a16:creationId xmlns:a16="http://schemas.microsoft.com/office/drawing/2014/main" id="{769FD148-93F0-479B-A3DC-980ACCF2B0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14450" y="369888"/>
            <a:ext cx="11715750" cy="7683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Rate Montonic Scheduling</a:t>
            </a:r>
          </a:p>
        </p:txBody>
      </p:sp>
      <p:sp>
        <p:nvSpPr>
          <p:cNvPr id="86018" name="Rectangle 4">
            <a:extLst>
              <a:ext uri="{FF2B5EF4-FFF2-40B4-BE49-F238E27FC236}">
                <a16:creationId xmlns:a16="http://schemas.microsoft.com/office/drawing/2014/main" id="{676BFD73-9090-4E3A-B97F-D10C80EF0C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731963"/>
            <a:ext cx="11028363" cy="5976937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 priority is assigned based on the inverse of its period</a:t>
            </a:r>
          </a:p>
          <a:p>
            <a:endParaRPr lang="en-US" altLang="en-US" sz="1100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Shorter periods = higher priority;</a:t>
            </a:r>
          </a:p>
          <a:p>
            <a:endParaRPr lang="en-US" altLang="en-US" sz="1100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Longer periods = lower priority</a:t>
            </a:r>
          </a:p>
          <a:p>
            <a:endParaRPr lang="en-US" altLang="en-US" sz="1100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P</a:t>
            </a:r>
            <a:r>
              <a:rPr lang="en-US" altLang="en-US" baseline="-25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 is assigned a higher priority than P</a:t>
            </a:r>
            <a:r>
              <a:rPr lang="en-US" altLang="en-US" baseline="-25000">
                <a:ea typeface="ＭＳ Ｐゴシック" panose="020B0600070205080204" pitchFamily="34" charset="-128"/>
              </a:rPr>
              <a:t>2</a:t>
            </a:r>
            <a:r>
              <a:rPr lang="en-US" altLang="en-US">
                <a:ea typeface="ＭＳ Ｐゴシック" panose="020B0600070205080204" pitchFamily="34" charset="-128"/>
              </a:rPr>
              <a:t>.</a:t>
            </a:r>
            <a:br>
              <a:rPr lang="en-US" altLang="en-US">
                <a:ea typeface="ＭＳ Ｐゴシック" panose="020B0600070205080204" pitchFamily="34" charset="-128"/>
              </a:rPr>
            </a:b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86019" name="Picture 5">
            <a:extLst>
              <a:ext uri="{FF2B5EF4-FFF2-40B4-BE49-F238E27FC236}">
                <a16:creationId xmlns:a16="http://schemas.microsoft.com/office/drawing/2014/main" id="{23CE5F53-FE2B-45C5-A014-708364A41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38" y="4878388"/>
            <a:ext cx="10301287" cy="170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>
            <a:extLst>
              <a:ext uri="{FF2B5EF4-FFF2-40B4-BE49-F238E27FC236}">
                <a16:creationId xmlns:a16="http://schemas.microsoft.com/office/drawing/2014/main" id="{FEACCEEC-F507-47AD-8512-1A941D3F51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0150" y="361950"/>
            <a:ext cx="12115800" cy="812800"/>
          </a:xfrm>
        </p:spPr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Missed Deadlines with </a:t>
            </a:r>
            <a:br>
              <a:rPr lang="en-US" altLang="en-US" sz="4000">
                <a:ea typeface="ＭＳ Ｐゴシック" panose="020B0600070205080204" pitchFamily="34" charset="-128"/>
              </a:rPr>
            </a:br>
            <a:r>
              <a:rPr lang="en-US" altLang="en-US" sz="4000">
                <a:ea typeface="ＭＳ Ｐゴシック" panose="020B0600070205080204" pitchFamily="34" charset="-128"/>
              </a:rPr>
              <a:t>Rate Monotonic Scheduling</a:t>
            </a:r>
          </a:p>
        </p:txBody>
      </p:sp>
      <p:pic>
        <p:nvPicPr>
          <p:cNvPr id="88066" name="Picture 3">
            <a:extLst>
              <a:ext uri="{FF2B5EF4-FFF2-40B4-BE49-F238E27FC236}">
                <a16:creationId xmlns:a16="http://schemas.microsoft.com/office/drawing/2014/main" id="{8BB9ED1C-20E5-49B1-A912-A5D203B24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" t="40077" r="664" b="40047"/>
          <a:stretch>
            <a:fillRect/>
          </a:stretch>
        </p:blipFill>
        <p:spPr bwMode="auto">
          <a:xfrm>
            <a:off x="1209675" y="2889250"/>
            <a:ext cx="11996738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>
            <a:extLst>
              <a:ext uri="{FF2B5EF4-FFF2-40B4-BE49-F238E27FC236}">
                <a16:creationId xmlns:a16="http://schemas.microsoft.com/office/drawing/2014/main" id="{66B2169D-294E-49E0-9535-FAA19AEC98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9075" y="369888"/>
            <a:ext cx="11541125" cy="7683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Earliest Deadline First Scheduling (EDF)</a:t>
            </a:r>
          </a:p>
        </p:txBody>
      </p:sp>
      <p:sp>
        <p:nvSpPr>
          <p:cNvPr id="90114" name="Rectangle 3">
            <a:extLst>
              <a:ext uri="{FF2B5EF4-FFF2-40B4-BE49-F238E27FC236}">
                <a16:creationId xmlns:a16="http://schemas.microsoft.com/office/drawing/2014/main" id="{AE5D2AAD-5757-49A5-8085-D71A31F89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731963"/>
            <a:ext cx="11028363" cy="5976937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Priorities are assigned according to deadlines:</a:t>
            </a:r>
            <a:br>
              <a:rPr lang="en-US" altLang="en-US">
                <a:ea typeface="ＭＳ Ｐゴシック" panose="020B0600070205080204" pitchFamily="34" charset="-128"/>
              </a:rPr>
            </a:b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the earlier the deadline, the higher the priority;</a:t>
            </a:r>
          </a:p>
          <a:p>
            <a:pPr>
              <a:buFont typeface="Monotype Sorts" pitchFamily="-84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	the later the deadline, the lower the priority</a:t>
            </a:r>
          </a:p>
        </p:txBody>
      </p:sp>
      <p:pic>
        <p:nvPicPr>
          <p:cNvPr id="90115" name="Picture 4">
            <a:extLst>
              <a:ext uri="{FF2B5EF4-FFF2-40B4-BE49-F238E27FC236}">
                <a16:creationId xmlns:a16="http://schemas.microsoft.com/office/drawing/2014/main" id="{EE378E9E-5769-4863-A6A1-E998B4EF7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" t="40184" r="711" b="39867"/>
          <a:stretch>
            <a:fillRect/>
          </a:stretch>
        </p:blipFill>
        <p:spPr bwMode="auto">
          <a:xfrm>
            <a:off x="1336675" y="4827588"/>
            <a:ext cx="11241088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>
            <a:extLst>
              <a:ext uri="{FF2B5EF4-FFF2-40B4-BE49-F238E27FC236}">
                <a16:creationId xmlns:a16="http://schemas.microsoft.com/office/drawing/2014/main" id="{8A1297DC-E408-416A-95A0-2E26BD9B05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350" y="369888"/>
            <a:ext cx="11626850" cy="7683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Proportional Share Scheduling</a:t>
            </a:r>
          </a:p>
        </p:txBody>
      </p:sp>
      <p:sp>
        <p:nvSpPr>
          <p:cNvPr id="92162" name="Rectangle 3">
            <a:extLst>
              <a:ext uri="{FF2B5EF4-FFF2-40B4-BE49-F238E27FC236}">
                <a16:creationId xmlns:a16="http://schemas.microsoft.com/office/drawing/2014/main" id="{6AEBE065-700C-491E-BFBC-97323D3993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731963"/>
            <a:ext cx="11553825" cy="5976937"/>
          </a:xfrm>
        </p:spPr>
        <p:txBody>
          <a:bodyPr/>
          <a:lstStyle/>
          <a:p>
            <a:r>
              <a:rPr lang="en-US" altLang="en-US" i="1">
                <a:ea typeface="ＭＳ Ｐゴシック" panose="020B0600070205080204" pitchFamily="34" charset="-128"/>
              </a:rPr>
              <a:t>T</a:t>
            </a:r>
            <a:r>
              <a:rPr lang="en-US" altLang="en-US">
                <a:ea typeface="ＭＳ Ｐゴシック" panose="020B0600070205080204" pitchFamily="34" charset="-128"/>
              </a:rPr>
              <a:t> shares are allocated among all processes in the system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An application receives </a:t>
            </a:r>
            <a:r>
              <a:rPr lang="en-US" altLang="en-US" i="1">
                <a:ea typeface="ＭＳ Ｐゴシック" panose="020B0600070205080204" pitchFamily="34" charset="-128"/>
              </a:rPr>
              <a:t>N</a:t>
            </a:r>
            <a:r>
              <a:rPr lang="en-US" altLang="en-US">
                <a:ea typeface="ＭＳ Ｐゴシック" panose="020B0600070205080204" pitchFamily="34" charset="-128"/>
              </a:rPr>
              <a:t> shares where </a:t>
            </a:r>
            <a:r>
              <a:rPr lang="en-US" altLang="en-US" i="1">
                <a:ea typeface="ＭＳ Ｐゴシック" panose="020B0600070205080204" pitchFamily="34" charset="-128"/>
              </a:rPr>
              <a:t>N &lt; T</a:t>
            </a:r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This ensures each application will receive </a:t>
            </a:r>
            <a:r>
              <a:rPr lang="en-US" altLang="en-US" b="1" i="1">
                <a:ea typeface="ＭＳ Ｐゴシック" panose="020B0600070205080204" pitchFamily="34" charset="-128"/>
              </a:rPr>
              <a:t>N</a:t>
            </a:r>
            <a:r>
              <a:rPr lang="en-US" altLang="en-US" i="1">
                <a:ea typeface="ＭＳ Ｐゴシック" panose="020B0600070205080204" pitchFamily="34" charset="-128"/>
              </a:rPr>
              <a:t> / T</a:t>
            </a:r>
            <a:r>
              <a:rPr lang="en-US" altLang="en-US">
                <a:ea typeface="ＭＳ Ｐゴシック" panose="020B0600070205080204" pitchFamily="34" charset="-128"/>
              </a:rPr>
              <a:t> of the total processor time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>
            <a:extLst>
              <a:ext uri="{FF2B5EF4-FFF2-40B4-BE49-F238E27FC236}">
                <a16:creationId xmlns:a16="http://schemas.microsoft.com/office/drawing/2014/main" id="{683BAD55-583A-4AC3-8D47-D29D9D0B88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POSIX Real-Time Scheduling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11352E5D-D319-43E7-B677-33CCA9359F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731963"/>
            <a:ext cx="11553825" cy="5976937"/>
          </a:xfrm>
        </p:spPr>
        <p:txBody>
          <a:bodyPr/>
          <a:lstStyle/>
          <a:p>
            <a:pPr marL="494368" indent="-494368">
              <a:buFont typeface="Monotype Sorts" charset="0"/>
              <a:buChar char="n"/>
              <a:defRPr/>
            </a:pPr>
            <a:r>
              <a:rPr lang="en-US" dirty="0"/>
              <a:t>The POSIX.1b standard</a:t>
            </a:r>
          </a:p>
          <a:p>
            <a:pPr marL="494368" indent="-494368">
              <a:buFont typeface="Monotype Sorts" charset="0"/>
              <a:buChar char="n"/>
              <a:defRPr/>
            </a:pPr>
            <a:endParaRPr lang="en-US" dirty="0"/>
          </a:p>
          <a:p>
            <a:pPr marL="494368" indent="-494368">
              <a:buFont typeface="Monotype Sorts" charset="0"/>
              <a:buChar char="n"/>
              <a:defRPr/>
            </a:pPr>
            <a:r>
              <a:rPr lang="en-US" dirty="0"/>
              <a:t>API provides functions for managing real-time threads</a:t>
            </a:r>
          </a:p>
          <a:p>
            <a:pPr marL="494368" indent="-494368">
              <a:buFont typeface="Monotype Sorts" charset="0"/>
              <a:buChar char="n"/>
              <a:defRPr/>
            </a:pPr>
            <a:endParaRPr lang="en-US" dirty="0"/>
          </a:p>
          <a:p>
            <a:pPr marL="494368" indent="-494368">
              <a:buFont typeface="Monotype Sorts" charset="0"/>
              <a:buChar char="n"/>
              <a:defRPr/>
            </a:pPr>
            <a:r>
              <a:rPr lang="en-US" dirty="0"/>
              <a:t>Defines two scheduling classes for real-time threads:</a:t>
            </a:r>
          </a:p>
          <a:p>
            <a:pPr marL="494368" indent="-494368">
              <a:buFont typeface="Monotype Sorts" charset="0"/>
              <a:buNone/>
              <a:defRPr/>
            </a:pPr>
            <a:r>
              <a:rPr lang="en-US" sz="1400" dirty="0"/>
              <a:t>	</a:t>
            </a:r>
          </a:p>
          <a:p>
            <a:pPr marL="494368" indent="-494368">
              <a:buFont typeface="+mj-lt"/>
              <a:buAutoNum type="arabicPeriod"/>
              <a:defRPr/>
            </a:pPr>
            <a:r>
              <a:rPr lang="en-US" dirty="0"/>
              <a:t>SCHED_FIFO - threads are scheduled using a FCFS strategy with a FIFO queue. There is no time-slicing for threads of equal priority</a:t>
            </a:r>
          </a:p>
          <a:p>
            <a:pPr marL="494368" indent="-494368">
              <a:buFont typeface="+mj-lt"/>
              <a:buAutoNum type="arabicPeriod"/>
              <a:defRPr/>
            </a:pPr>
            <a:r>
              <a:rPr lang="en-US" dirty="0"/>
              <a:t>SCHED_RR - similar to SCHED_FIFO except time-slicing occurs for threads of equal priority</a:t>
            </a:r>
          </a:p>
          <a:p>
            <a:pPr marL="494368" indent="-494368">
              <a:buFont typeface="+mj-lt"/>
              <a:buAutoNum type="arabicPeriod"/>
              <a:defRPr/>
            </a:pPr>
            <a:endParaRPr lang="en-US" dirty="0"/>
          </a:p>
          <a:p>
            <a:pPr marL="488853" indent="-488853">
              <a:buFont typeface="Monotype Sorts" charset="0"/>
              <a:buChar char="n"/>
              <a:defRPr/>
            </a:pPr>
            <a:r>
              <a:rPr lang="en-US" dirty="0"/>
              <a:t>Defines two functions for getting and setting scheduling policy:</a:t>
            </a:r>
          </a:p>
          <a:p>
            <a:pPr marL="342900" indent="-342900">
              <a:buFont typeface="+mj-lt"/>
              <a:buAutoNum type="arabicPeriod"/>
              <a:defRPr/>
            </a:pPr>
            <a:endParaRPr lang="en-US" dirty="0"/>
          </a:p>
          <a:p>
            <a:pPr marL="488853" indent="-488853" fontAlgn="auto">
              <a:buFont typeface="+mj-lt"/>
              <a:buAutoNum type="arabicPeriod"/>
              <a:defRPr/>
            </a:pPr>
            <a:r>
              <a:rPr lang="en-US" b="1" dirty="0" err="1">
                <a:latin typeface="Courier New"/>
                <a:cs typeface="Courier New"/>
              </a:rPr>
              <a:t>pthread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attr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getsched</a:t>
            </a:r>
            <a:r>
              <a:rPr lang="en-US" b="1" dirty="0">
                <a:latin typeface="Courier New"/>
                <a:cs typeface="Courier New"/>
              </a:rPr>
              <a:t> policy(</a:t>
            </a:r>
            <a:r>
              <a:rPr lang="en-US" b="1" dirty="0" err="1">
                <a:latin typeface="Courier New"/>
                <a:cs typeface="Courier New"/>
              </a:rPr>
              <a:t>pthread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attr</a:t>
            </a:r>
            <a:r>
              <a:rPr lang="en-US" b="1" dirty="0">
                <a:latin typeface="Courier New"/>
                <a:cs typeface="Courier New"/>
              </a:rPr>
              <a:t> t *</a:t>
            </a:r>
            <a:r>
              <a:rPr lang="en-US" b="1" dirty="0" err="1">
                <a:latin typeface="Courier New"/>
                <a:cs typeface="Courier New"/>
              </a:rPr>
              <a:t>attr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*policy) </a:t>
            </a:r>
          </a:p>
          <a:p>
            <a:pPr marL="488853" indent="-488853" fontAlgn="auto">
              <a:buFont typeface="+mj-lt"/>
              <a:buAutoNum type="arabicPeriod"/>
              <a:defRPr/>
            </a:pPr>
            <a:r>
              <a:rPr lang="en-US" b="1" dirty="0" err="1">
                <a:latin typeface="Courier New"/>
                <a:cs typeface="Courier New"/>
              </a:rPr>
              <a:t>pthread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attr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setsched</a:t>
            </a:r>
            <a:r>
              <a:rPr lang="en-US" b="1" dirty="0">
                <a:latin typeface="Courier New"/>
                <a:cs typeface="Courier New"/>
              </a:rPr>
              <a:t> policy(</a:t>
            </a:r>
            <a:r>
              <a:rPr lang="en-US" b="1" dirty="0" err="1">
                <a:latin typeface="Courier New"/>
                <a:cs typeface="Courier New"/>
              </a:rPr>
              <a:t>pthread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attr</a:t>
            </a:r>
            <a:r>
              <a:rPr lang="en-US" b="1" dirty="0">
                <a:latin typeface="Courier New"/>
                <a:cs typeface="Courier New"/>
              </a:rPr>
              <a:t> t *</a:t>
            </a:r>
            <a:r>
              <a:rPr lang="en-US" b="1" dirty="0" err="1">
                <a:latin typeface="Courier New"/>
                <a:cs typeface="Courier New"/>
              </a:rPr>
              <a:t>attr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policy)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>
            <a:extLst>
              <a:ext uri="{FF2B5EF4-FFF2-40B4-BE49-F238E27FC236}">
                <a16:creationId xmlns:a16="http://schemas.microsoft.com/office/drawing/2014/main" id="{5B4D50A2-885A-48CE-ADB8-BC486CAEE7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POSIX Real-Time Scheduling API</a:t>
            </a:r>
          </a:p>
        </p:txBody>
      </p:sp>
      <p:sp>
        <p:nvSpPr>
          <p:cNvPr id="96258" name="Rectangle 3">
            <a:extLst>
              <a:ext uri="{FF2B5EF4-FFF2-40B4-BE49-F238E27FC236}">
                <a16:creationId xmlns:a16="http://schemas.microsoft.com/office/drawing/2014/main" id="{C3832448-7D4E-4265-8B3C-AE742CE7F1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731963"/>
            <a:ext cx="11553825" cy="5976937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#include &lt;pthread.h&gt;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#include &lt;stdio.h&gt;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#define NUM THREADS 5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int main(int argc, char *argv[])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{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int i, policy;</a:t>
            </a:r>
            <a:b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pthread t tid[NUM THREADS];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pthread attr t attr;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/* get the default attributes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pthread attr init(&amp;attr);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/* get the current scheduling policy */</a:t>
            </a:r>
            <a:b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if (pthread attr getschedpolicy(&amp;attr, &amp;policy) != 0)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fprintf(stderr, "Unable to get policy.\n");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else {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if (policy == SCHED OTHER) printf("SCHED OTHER\n");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else if (policy == SCHED RR) printf("SCHED RR\n");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else if (policy == SCHED FIFO) printf("SCHED FIFO\n");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}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>
            <a:extLst>
              <a:ext uri="{FF2B5EF4-FFF2-40B4-BE49-F238E27FC236}">
                <a16:creationId xmlns:a16="http://schemas.microsoft.com/office/drawing/2014/main" id="{B1AD6259-1048-4B13-B7D1-DDA72945A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0763" y="369888"/>
            <a:ext cx="12344400" cy="768350"/>
          </a:xfrm>
        </p:spPr>
        <p:txBody>
          <a:bodyPr/>
          <a:lstStyle/>
          <a:p>
            <a:pPr eaLnBrk="1" hangingPunct="1"/>
            <a:r>
              <a:rPr lang="en-US" altLang="en-US" sz="4400">
                <a:ea typeface="ＭＳ Ｐゴシック" panose="020B0600070205080204" pitchFamily="34" charset="-128"/>
              </a:rPr>
              <a:t>POSIX Real-Time Scheduling API (Cont.)</a:t>
            </a:r>
          </a:p>
        </p:txBody>
      </p:sp>
      <p:sp>
        <p:nvSpPr>
          <p:cNvPr id="98306" name="Rectangle 3">
            <a:extLst>
              <a:ext uri="{FF2B5EF4-FFF2-40B4-BE49-F238E27FC236}">
                <a16:creationId xmlns:a16="http://schemas.microsoft.com/office/drawing/2014/main" id="{E1EE791C-55F3-4339-8B09-C4965F2D61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731963"/>
            <a:ext cx="11553825" cy="5976937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/* set the scheduling policy - FIFO, RR, or OTHER */ </a:t>
            </a:r>
            <a:b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if (pthread attr setschedpolicy(&amp;attr, SCHED FIFO) != 0)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fprintf(stderr, "Unable to set policy.\n");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/* create the threads */</a:t>
            </a:r>
            <a:b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for (i = 0; i &lt; NUM THREADS; i++)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pthread create(&amp;tid[i],&amp;attr,runner,NULL);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/* now join on each thread */</a:t>
            </a:r>
            <a:b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for (i = 0; i &lt; NUM THREADS; i++)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pthread join(tid[i], NULL);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/* Each thread will begin control in this function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void *runner(void *param)</a:t>
            </a:r>
            <a:b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{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/* do some work ...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pthread exit(0);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}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>
            <a:extLst>
              <a:ext uri="{FF2B5EF4-FFF2-40B4-BE49-F238E27FC236}">
                <a16:creationId xmlns:a16="http://schemas.microsoft.com/office/drawing/2014/main" id="{25A1D575-C534-41A8-9D0C-B521187E27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8150" y="369888"/>
            <a:ext cx="11322050" cy="7683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Operating System Examples</a:t>
            </a:r>
          </a:p>
        </p:txBody>
      </p:sp>
      <p:sp>
        <p:nvSpPr>
          <p:cNvPr id="100354" name="Rectangle 3">
            <a:extLst>
              <a:ext uri="{FF2B5EF4-FFF2-40B4-BE49-F238E27FC236}">
                <a16:creationId xmlns:a16="http://schemas.microsoft.com/office/drawing/2014/main" id="{419DA4EC-6A8B-494C-B5E3-82A17E2B15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33475" y="1479550"/>
            <a:ext cx="10266363" cy="4678363"/>
          </a:xfrm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Linux scheduling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Windows scheduling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Solaris scheduling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>
            <a:extLst>
              <a:ext uri="{FF2B5EF4-FFF2-40B4-BE49-F238E27FC236}">
                <a16:creationId xmlns:a16="http://schemas.microsoft.com/office/drawing/2014/main" id="{BD842260-815D-4FA3-84D7-203D529C8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41425" y="369888"/>
            <a:ext cx="11788775" cy="7683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Linux Scheduling Through Version 2.5</a:t>
            </a:r>
          </a:p>
        </p:txBody>
      </p:sp>
      <p:sp>
        <p:nvSpPr>
          <p:cNvPr id="102402" name="Rectangle 3">
            <a:extLst>
              <a:ext uri="{FF2B5EF4-FFF2-40B4-BE49-F238E27FC236}">
                <a16:creationId xmlns:a16="http://schemas.microsoft.com/office/drawing/2014/main" id="{9BAA8738-1ED7-4D4C-96EA-6593AF2709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1425" y="1881188"/>
            <a:ext cx="11026775" cy="5978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Prior to kernel version 2.5, ran variation of standard UNIX scheduling algorithm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Version 2.5 moved to constant order </a:t>
            </a:r>
            <a:r>
              <a:rPr lang="en-US" altLang="en-US" i="1">
                <a:ea typeface="ＭＳ Ｐゴシック" panose="020B0600070205080204" pitchFamily="34" charset="-128"/>
              </a:rPr>
              <a:t>O</a:t>
            </a:r>
            <a:r>
              <a:rPr lang="en-US" altLang="en-US">
                <a:ea typeface="ＭＳ Ｐゴシック" panose="020B0600070205080204" pitchFamily="34" charset="-128"/>
              </a:rPr>
              <a:t>(1) scheduling time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Preemptive, priority based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Two priority ranges: time-sharing and real-time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ea typeface="ＭＳ Ｐゴシック" panose="020B0600070205080204" pitchFamily="34" charset="-128"/>
              </a:rPr>
              <a:t>Real-time </a:t>
            </a:r>
            <a:r>
              <a:rPr lang="en-US" altLang="en-US">
                <a:ea typeface="ＭＳ Ｐゴシック" panose="020B0600070205080204" pitchFamily="34" charset="-128"/>
              </a:rPr>
              <a:t>range from 0 to 99 and </a:t>
            </a:r>
            <a:r>
              <a:rPr lang="en-US" altLang="en-US" b="1">
                <a:ea typeface="ＭＳ Ｐゴシック" panose="020B0600070205080204" pitchFamily="34" charset="-128"/>
              </a:rPr>
              <a:t>nice </a:t>
            </a:r>
            <a:r>
              <a:rPr lang="en-US" altLang="en-US">
                <a:ea typeface="ＭＳ Ｐゴシック" panose="020B0600070205080204" pitchFamily="34" charset="-128"/>
              </a:rPr>
              <a:t>value from 100 to 140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Map into  global priority with numerically lower values indicating higher priority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Higher priority gets larger q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Task run-able as long as time left in time slice (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active</a:t>
            </a:r>
            <a:r>
              <a:rPr lang="en-US" altLang="en-US">
                <a:ea typeface="ＭＳ Ｐゴシック" panose="020B0600070205080204" pitchFamily="34" charset="-128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If no time left (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expired</a:t>
            </a:r>
            <a:r>
              <a:rPr lang="en-US" altLang="en-US">
                <a:ea typeface="ＭＳ Ｐゴシック" panose="020B0600070205080204" pitchFamily="34" charset="-128"/>
              </a:rPr>
              <a:t>), not run-able until all other tasks use their slices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All run-able tasks tracked in per-CPU 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runqueue </a:t>
            </a:r>
            <a:r>
              <a:rPr lang="en-US" altLang="en-US">
                <a:ea typeface="ＭＳ Ｐゴシック" panose="020B0600070205080204" pitchFamily="34" charset="-128"/>
              </a:rPr>
              <a:t>data structure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Two priority arrays (active, expired)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Tasks indexed by priority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When no more active, arrays are exchanged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Worked well, but poor response times for interactive processes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23306484-B578-4B70-9B15-588E179881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369888"/>
            <a:ext cx="11430000" cy="7683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Histogram of CPU-burst Times</a:t>
            </a:r>
          </a:p>
        </p:txBody>
      </p:sp>
      <p:pic>
        <p:nvPicPr>
          <p:cNvPr id="13314" name="Picture 9">
            <a:extLst>
              <a:ext uri="{FF2B5EF4-FFF2-40B4-BE49-F238E27FC236}">
                <a16:creationId xmlns:a16="http://schemas.microsoft.com/office/drawing/2014/main" id="{1B2A6427-D82A-472A-85D3-DE3FA5912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5" y="2033588"/>
            <a:ext cx="8582025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>
            <a:extLst>
              <a:ext uri="{FF2B5EF4-FFF2-40B4-BE49-F238E27FC236}">
                <a16:creationId xmlns:a16="http://schemas.microsoft.com/office/drawing/2014/main" id="{43464292-89D9-4FFB-B5BC-C6A0882B1A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41425" y="369888"/>
            <a:ext cx="11788775" cy="7683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Linux Scheduling in Version 2.6.23 +</a:t>
            </a:r>
          </a:p>
        </p:txBody>
      </p:sp>
      <p:sp>
        <p:nvSpPr>
          <p:cNvPr id="94210" name="Rectangle 3">
            <a:extLst>
              <a:ext uri="{FF2B5EF4-FFF2-40B4-BE49-F238E27FC236}">
                <a16:creationId xmlns:a16="http://schemas.microsoft.com/office/drawing/2014/main" id="{C5D24AB5-03F7-45C5-B3FB-E7BD9B3F49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1425" y="1881188"/>
            <a:ext cx="11026775" cy="5978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i="1">
                <a:ea typeface="ＭＳ Ｐゴシック" panose="020B0600070205080204" pitchFamily="34" charset="-128"/>
              </a:rPr>
              <a:t>Completely Fair Scheduler </a:t>
            </a:r>
            <a:r>
              <a:rPr lang="en-US" altLang="en-US">
                <a:ea typeface="ＭＳ Ｐゴシック" panose="020B0600070205080204" pitchFamily="34" charset="-128"/>
              </a:rPr>
              <a:t>(CFS)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Scheduling classes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Each has specific priority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Scheduler picks highest priority task in highest scheduling class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Rather than quantum based on fixed time allotments, based on proportion of CPU time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2 scheduling classes included, others can be added</a:t>
            </a:r>
          </a:p>
          <a:p>
            <a:pPr marL="1566863" lvl="2" indent="-3429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en-US">
                <a:ea typeface="ＭＳ Ｐゴシック" panose="020B0600070205080204" pitchFamily="34" charset="-128"/>
              </a:rPr>
              <a:t>default</a:t>
            </a:r>
          </a:p>
          <a:p>
            <a:pPr marL="1566863" lvl="2" indent="-3429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en-US">
                <a:ea typeface="ＭＳ Ｐゴシック" panose="020B0600070205080204" pitchFamily="34" charset="-128"/>
              </a:rPr>
              <a:t>real-time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Quantum calculated based on 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nice value </a:t>
            </a:r>
            <a:r>
              <a:rPr lang="en-US" altLang="en-US">
                <a:ea typeface="ＭＳ Ｐゴシック" panose="020B0600070205080204" pitchFamily="34" charset="-128"/>
              </a:rPr>
              <a:t>from -20 to +19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Lower value is higher priority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Calculates 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target latency </a:t>
            </a:r>
            <a:r>
              <a:rPr lang="en-US" altLang="en-US">
                <a:ea typeface="ＭＳ Ｐゴシック" panose="020B0600070205080204" pitchFamily="34" charset="-128"/>
              </a:rPr>
              <a:t>– interval of time during which task should run at least once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Target latency can increase if say number of active tasks increases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CFS scheduler maintains per task 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virtual run time </a:t>
            </a:r>
            <a:r>
              <a:rPr lang="en-US" altLang="en-US">
                <a:ea typeface="ＭＳ Ｐゴシック" panose="020B0600070205080204" pitchFamily="34" charset="-128"/>
              </a:rPr>
              <a:t>in variable 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vruntime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Associated with decay factor based on priority of task – lower priority is higher decay rate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Normal default priority yields virtual run time = actual run time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To decide next task to run, scheduler picks task with lowest virtual run time</a:t>
            </a:r>
          </a:p>
          <a:p>
            <a:pPr lvl="1">
              <a:lnSpc>
                <a:spcPct val="9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1566863" lvl="2" indent="-342900">
              <a:lnSpc>
                <a:spcPct val="9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>
            <a:extLst>
              <a:ext uri="{FF2B5EF4-FFF2-40B4-BE49-F238E27FC236}">
                <a16:creationId xmlns:a16="http://schemas.microsoft.com/office/drawing/2014/main" id="{4E3420A1-ABA5-470D-A70C-3AF20B39CF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41425" y="369888"/>
            <a:ext cx="11788775" cy="7683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CFS Performance</a:t>
            </a:r>
          </a:p>
        </p:txBody>
      </p:sp>
      <p:pic>
        <p:nvPicPr>
          <p:cNvPr id="106498" name="Picture 4" descr="Screen Shot 2012-12-17 at 9.25.06 PM.png">
            <a:extLst>
              <a:ext uri="{FF2B5EF4-FFF2-40B4-BE49-F238E27FC236}">
                <a16:creationId xmlns:a16="http://schemas.microsoft.com/office/drawing/2014/main" id="{29B086EC-2B5A-4D1E-8978-52E06D570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825" y="1141413"/>
            <a:ext cx="6954838" cy="756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itle 1">
            <a:extLst>
              <a:ext uri="{FF2B5EF4-FFF2-40B4-BE49-F238E27FC236}">
                <a16:creationId xmlns:a16="http://schemas.microsoft.com/office/drawing/2014/main" id="{1783AABB-DD39-4E26-A185-8A2020CB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Linux Scheduling (Cont.)</a:t>
            </a:r>
          </a:p>
        </p:txBody>
      </p:sp>
      <p:sp>
        <p:nvSpPr>
          <p:cNvPr id="108546" name="Content Placeholder 2">
            <a:extLst>
              <a:ext uri="{FF2B5EF4-FFF2-40B4-BE49-F238E27FC236}">
                <a16:creationId xmlns:a16="http://schemas.microsoft.com/office/drawing/2014/main" id="{75A98C2B-6BFE-41AA-8CF2-03E04007A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Real-time scheduling according to POSIX.1b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Real-time tasks have static priorities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Real-time plus normal map into global priority scheme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Nice value of -20 maps to global priority 100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Nice value of +19 maps to priority 139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08547" name="Picture 1" descr="Screen Shot 2012-12-17 at 9.28.34 PM.png">
            <a:extLst>
              <a:ext uri="{FF2B5EF4-FFF2-40B4-BE49-F238E27FC236}">
                <a16:creationId xmlns:a16="http://schemas.microsoft.com/office/drawing/2014/main" id="{496247C4-E674-462E-938B-3FED67BF7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8" y="4783138"/>
            <a:ext cx="100996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le 1">
            <a:extLst>
              <a:ext uri="{FF2B5EF4-FFF2-40B4-BE49-F238E27FC236}">
                <a16:creationId xmlns:a16="http://schemas.microsoft.com/office/drawing/2014/main" id="{331E96E1-E815-481E-8FE3-80F4B0BD4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Windows Scheduling</a:t>
            </a:r>
          </a:p>
        </p:txBody>
      </p:sp>
      <p:sp>
        <p:nvSpPr>
          <p:cNvPr id="109570" name="Content Placeholder 2">
            <a:extLst>
              <a:ext uri="{FF2B5EF4-FFF2-40B4-BE49-F238E27FC236}">
                <a16:creationId xmlns:a16="http://schemas.microsoft.com/office/drawing/2014/main" id="{F0E9B34D-9E39-4646-8FAD-C3E2181EE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Windows uses priority-based preemptive scheduling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Highest-priority thread runs next</a:t>
            </a:r>
          </a:p>
          <a:p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Dispatcher</a:t>
            </a:r>
            <a:r>
              <a:rPr lang="en-US" altLang="en-US" i="1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is scheduler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Thread runs until (1) blocks, (2) uses time slice, (3) preempted by higher-priority thread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Real-time threads can preempt non-real-time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32-level priority scheme</a:t>
            </a:r>
          </a:p>
          <a:p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Variable class </a:t>
            </a:r>
            <a:r>
              <a:rPr lang="en-US" altLang="en-US">
                <a:ea typeface="ＭＳ Ｐゴシック" panose="020B0600070205080204" pitchFamily="34" charset="-128"/>
              </a:rPr>
              <a:t>is 1-15, 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real-time class </a:t>
            </a:r>
            <a:r>
              <a:rPr lang="en-US" altLang="en-US">
                <a:ea typeface="ＭＳ Ｐゴシック" panose="020B0600070205080204" pitchFamily="34" charset="-128"/>
              </a:rPr>
              <a:t>is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16-31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Priority 0 is memory-management thread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Queue for each priority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If no run-able thread, runs 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idle thread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itle 1">
            <a:extLst>
              <a:ext uri="{FF2B5EF4-FFF2-40B4-BE49-F238E27FC236}">
                <a16:creationId xmlns:a16="http://schemas.microsoft.com/office/drawing/2014/main" id="{A3796DF0-B03F-4D65-BB51-5CE98751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Windows Priority Classes</a:t>
            </a:r>
          </a:p>
        </p:txBody>
      </p:sp>
      <p:sp>
        <p:nvSpPr>
          <p:cNvPr id="110594" name="Content Placeholder 2">
            <a:extLst>
              <a:ext uri="{FF2B5EF4-FFF2-40B4-BE49-F238E27FC236}">
                <a16:creationId xmlns:a16="http://schemas.microsoft.com/office/drawing/2014/main" id="{26B76566-DF06-45B2-B9A0-F5CB04C28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Win32 API identifies several priority classes to which a process can belong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REALTIME_PRIORITY_CLASS, HIGH_PRIORITY_CLASS, ABOVE_NORMAL_PRIORITY_CLASS,NORMAL_PRIORITY_CLASS, BELOW_NORMAL_PRIORITY_CLASS, IDLE_PRIORITY_CLASS</a:t>
            </a:r>
            <a:endParaRPr lang="en-US" altLang="en-US" b="1">
              <a:solidFill>
                <a:srgbClr val="3366FF"/>
              </a:solidFill>
              <a:ea typeface="ＭＳ Ｐゴシック" panose="020B0600070205080204" pitchFamily="34" charset="-128"/>
            </a:endParaRP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All are variable except REALTIME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 thread within a given priority class has a relative priority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TIME_CRITICAL, HIGHEST, ABOVE_NORMAL, NORMAL, BELOW_NORMAL, LOWEST, IDLE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Priority class and relative priority combine to give numeric priority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Base priority is NORMAL within the class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If quantum expires, priority lowered, but never below base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If wait occurs, priority boosted depending on what was waited for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Foreground window given 3x priority boost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Windows 7 added 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user-mode scheduling </a:t>
            </a:r>
            <a:r>
              <a:rPr lang="en-US" altLang="en-US">
                <a:ea typeface="ＭＳ Ｐゴシック" panose="020B0600070205080204" pitchFamily="34" charset="-128"/>
              </a:rPr>
              <a:t>(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UMS</a:t>
            </a:r>
            <a:r>
              <a:rPr lang="en-US" altLang="en-US">
                <a:ea typeface="ＭＳ Ｐゴシック" panose="020B0600070205080204" pitchFamily="34" charset="-128"/>
              </a:rPr>
              <a:t>)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Applications create and manage threads independent of kernel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For large number of threads, much more efficient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UMS schedulers come from programming language libraries like C++ 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Concurrent Runtime </a:t>
            </a:r>
            <a:r>
              <a:rPr lang="en-US" altLang="en-US">
                <a:ea typeface="ＭＳ Ｐゴシック" panose="020B0600070205080204" pitchFamily="34" charset="-128"/>
              </a:rPr>
              <a:t>(ConcRT) framework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>
            <a:extLst>
              <a:ext uri="{FF2B5EF4-FFF2-40B4-BE49-F238E27FC236}">
                <a16:creationId xmlns:a16="http://schemas.microsoft.com/office/drawing/2014/main" id="{DADDBFBD-0427-402F-ADCC-F38F4019AD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8738" y="369888"/>
            <a:ext cx="11701462" cy="7683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Windows Priorities</a:t>
            </a:r>
          </a:p>
        </p:txBody>
      </p:sp>
      <p:pic>
        <p:nvPicPr>
          <p:cNvPr id="111618" name="Picture 1" descr="6_22.pdf">
            <a:extLst>
              <a:ext uri="{FF2B5EF4-FFF2-40B4-BE49-F238E27FC236}">
                <a16:creationId xmlns:a16="http://schemas.microsoft.com/office/drawing/2014/main" id="{1BCEB50B-F2B3-427E-90BF-3E9077FBC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2566988"/>
            <a:ext cx="1111885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>
            <a:extLst>
              <a:ext uri="{FF2B5EF4-FFF2-40B4-BE49-F238E27FC236}">
                <a16:creationId xmlns:a16="http://schemas.microsoft.com/office/drawing/2014/main" id="{B2F420F3-F7F6-4E5E-9943-319A6EF45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Solaris</a:t>
            </a:r>
          </a:p>
        </p:txBody>
      </p:sp>
      <p:sp>
        <p:nvSpPr>
          <p:cNvPr id="113666" name="Content Placeholder 2">
            <a:extLst>
              <a:ext uri="{FF2B5EF4-FFF2-40B4-BE49-F238E27FC236}">
                <a16:creationId xmlns:a16="http://schemas.microsoft.com/office/drawing/2014/main" id="{15B0ADF8-823F-477C-AF10-B3DCCEBCB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Priority-based scheduling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Six classes available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Time sharing (default) (TS)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Interactive (IA)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Real time (RT)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System (SYS)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Fair Share (FSS)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Fixed priority (FP)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Given thread can be in one class at a time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Each class has its own scheduling algorithm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Time sharing is multi-level feedback queue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Loadable table configurable by sysadmin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>
            <a:extLst>
              <a:ext uri="{FF2B5EF4-FFF2-40B4-BE49-F238E27FC236}">
                <a16:creationId xmlns:a16="http://schemas.microsoft.com/office/drawing/2014/main" id="{2CBA7A6A-9685-4876-BA10-B6361E8476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41425" y="369888"/>
            <a:ext cx="11788775" cy="7683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Solaris Dispatch Table </a:t>
            </a:r>
          </a:p>
        </p:txBody>
      </p:sp>
      <p:pic>
        <p:nvPicPr>
          <p:cNvPr id="114690" name="Picture 1" descr="6_23.pdf">
            <a:extLst>
              <a:ext uri="{FF2B5EF4-FFF2-40B4-BE49-F238E27FC236}">
                <a16:creationId xmlns:a16="http://schemas.microsoft.com/office/drawing/2014/main" id="{0FCD9E9A-D03A-437A-9AA7-73E61A5E3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363" y="1174750"/>
            <a:ext cx="8059737" cy="728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Title 1">
            <a:extLst>
              <a:ext uri="{FF2B5EF4-FFF2-40B4-BE49-F238E27FC236}">
                <a16:creationId xmlns:a16="http://schemas.microsoft.com/office/drawing/2014/main" id="{8D95BCE0-8BFA-4AAB-B241-1957EB23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Solaris Scheduling</a:t>
            </a:r>
          </a:p>
        </p:txBody>
      </p:sp>
      <p:pic>
        <p:nvPicPr>
          <p:cNvPr id="116738" name="Picture 1" descr="6_24.pdf">
            <a:extLst>
              <a:ext uri="{FF2B5EF4-FFF2-40B4-BE49-F238E27FC236}">
                <a16:creationId xmlns:a16="http://schemas.microsoft.com/office/drawing/2014/main" id="{1FF917D5-346D-4443-AAA3-1B49A2E86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0" y="1179513"/>
            <a:ext cx="4843463" cy="753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itle 1">
            <a:extLst>
              <a:ext uri="{FF2B5EF4-FFF2-40B4-BE49-F238E27FC236}">
                <a16:creationId xmlns:a16="http://schemas.microsoft.com/office/drawing/2014/main" id="{0A2730D9-C1CA-4DD3-80F7-6B7F73BE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Solaris Scheduling (Cont.)</a:t>
            </a:r>
          </a:p>
        </p:txBody>
      </p:sp>
      <p:sp>
        <p:nvSpPr>
          <p:cNvPr id="118786" name="Content Placeholder 2">
            <a:extLst>
              <a:ext uri="{FF2B5EF4-FFF2-40B4-BE49-F238E27FC236}">
                <a16:creationId xmlns:a16="http://schemas.microsoft.com/office/drawing/2014/main" id="{01F752BB-71C5-4C45-8728-BD574C286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Scheduler converts class-specific priorities into a per-thread global priority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Thread with highest priority runs next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Runs until (1) blocks, (2) uses time slice, (3) preempted by higher-priority thread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Multiple threads at same priority selected via RR</a:t>
            </a:r>
          </a:p>
          <a:p>
            <a:pPr lvl="1">
              <a:buFont typeface="Monotype Sorts" pitchFamily="-84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A30A2AEB-5DE2-4789-85CF-3FD5498BDD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7300" y="369888"/>
            <a:ext cx="11772900" cy="7683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CPU Scheduler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A3DA607-25AD-4272-9CE0-D757C1BA48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14138" cy="6040438"/>
          </a:xfrm>
        </p:spPr>
        <p:txBody>
          <a:bodyPr/>
          <a:lstStyle/>
          <a:p>
            <a:pPr marL="489736" indent="-489736">
              <a:buFont typeface="Monotype Sorts" charset="2"/>
              <a:buChar char="n"/>
              <a:defRPr/>
            </a:pP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Short-term scheduler </a:t>
            </a:r>
            <a:r>
              <a:rPr lang="en-US" dirty="0"/>
              <a:t>selects from among the processes in ready queue, and allocates the CPU to one of them</a:t>
            </a:r>
          </a:p>
          <a:p>
            <a:pPr marL="1061093" lvl="1" indent="-408114">
              <a:buFont typeface="Monotype Sorts" charset="2"/>
              <a:buChar char="l"/>
              <a:defRPr/>
            </a:pPr>
            <a:r>
              <a:rPr lang="en-US" dirty="0"/>
              <a:t>Queue may be ordered in various ways</a:t>
            </a:r>
          </a:p>
          <a:p>
            <a:pPr marL="489736" indent="-489736">
              <a:buFont typeface="Monotype Sorts" charset="2"/>
              <a:buChar char="n"/>
              <a:defRPr/>
            </a:pPr>
            <a:r>
              <a:rPr lang="en-US" dirty="0"/>
              <a:t>CPU scheduling decisions may take place when a process:</a:t>
            </a:r>
          </a:p>
          <a:p>
            <a:pPr marL="1142714" lvl="1" indent="-489736">
              <a:buFont typeface="Monotype Sorts" charset="0"/>
              <a:buNone/>
              <a:defRPr/>
            </a:pPr>
            <a:r>
              <a:rPr lang="en-US" dirty="0">
                <a:solidFill>
                  <a:srgbClr val="CC6600"/>
                </a:solidFill>
              </a:rPr>
              <a:t>1.	</a:t>
            </a:r>
            <a:r>
              <a:rPr lang="en-US" dirty="0"/>
              <a:t>Switches from running to waiting state</a:t>
            </a:r>
          </a:p>
          <a:p>
            <a:pPr marL="1142714" lvl="1" indent="-489736">
              <a:buFont typeface="Monotype Sorts" charset="0"/>
              <a:buNone/>
              <a:defRPr/>
            </a:pPr>
            <a:r>
              <a:rPr lang="en-US" dirty="0">
                <a:solidFill>
                  <a:srgbClr val="CC6600"/>
                </a:solidFill>
              </a:rPr>
              <a:t>2.</a:t>
            </a:r>
            <a:r>
              <a:rPr lang="en-US" dirty="0"/>
              <a:t>	Switches from running to ready state</a:t>
            </a:r>
          </a:p>
          <a:p>
            <a:pPr marL="1142714" lvl="1" indent="-489736">
              <a:buFont typeface="Monotype Sorts" charset="0"/>
              <a:buNone/>
              <a:defRPr/>
            </a:pPr>
            <a:r>
              <a:rPr lang="en-US" dirty="0">
                <a:solidFill>
                  <a:srgbClr val="CC6600"/>
                </a:solidFill>
              </a:rPr>
              <a:t>3.</a:t>
            </a:r>
            <a:r>
              <a:rPr lang="en-US" dirty="0"/>
              <a:t>	Switches from waiting to ready</a:t>
            </a:r>
          </a:p>
          <a:p>
            <a:pPr marL="1142714" lvl="1" indent="-489736">
              <a:buFont typeface="Monotype Sorts" charset="2"/>
              <a:buAutoNum type="arabicPeriod" startAt="4"/>
              <a:defRPr/>
            </a:pPr>
            <a:r>
              <a:rPr lang="en-US" dirty="0"/>
              <a:t>Terminates</a:t>
            </a:r>
          </a:p>
          <a:p>
            <a:pPr marL="489736" indent="-489736">
              <a:buFont typeface="Monotype Sorts" charset="2"/>
              <a:buChar char="n"/>
              <a:defRPr/>
            </a:pPr>
            <a:r>
              <a:rPr lang="en-US" dirty="0"/>
              <a:t>Scheduling under 1 and 4 is </a:t>
            </a:r>
            <a:r>
              <a:rPr lang="en-US" b="1" dirty="0" err="1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nonpreemptive</a:t>
            </a:r>
            <a:endParaRPr lang="en-US" b="1" dirty="0">
              <a:solidFill>
                <a:srgbClr val="3366FF"/>
              </a:solidFill>
              <a:ea typeface="ＭＳ Ｐゴシック" charset="0"/>
              <a:cs typeface="ＭＳ Ｐゴシック" charset="0"/>
            </a:endParaRPr>
          </a:p>
          <a:p>
            <a:pPr marL="489736" indent="-489736">
              <a:buFont typeface="Monotype Sorts" charset="2"/>
              <a:buChar char="n"/>
              <a:defRPr/>
            </a:pPr>
            <a:r>
              <a:rPr lang="en-US" dirty="0"/>
              <a:t>All other scheduling is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preemptive</a:t>
            </a:r>
          </a:p>
          <a:p>
            <a:pPr marL="1061093" lvl="1" indent="-408114">
              <a:buFont typeface="Monotype Sorts" charset="2"/>
              <a:buChar char="l"/>
              <a:defRPr/>
            </a:pPr>
            <a:r>
              <a:rPr lang="en-US" dirty="0"/>
              <a:t>Consider access to shared data</a:t>
            </a:r>
          </a:p>
          <a:p>
            <a:pPr marL="1061093" lvl="1" indent="-408114">
              <a:buFont typeface="Monotype Sorts" charset="2"/>
              <a:buChar char="l"/>
              <a:defRPr/>
            </a:pPr>
            <a:r>
              <a:rPr lang="en-US" dirty="0"/>
              <a:t>Consider preemption while in kernel mode</a:t>
            </a:r>
          </a:p>
          <a:p>
            <a:pPr marL="1061093" lvl="1" indent="-408114">
              <a:buFont typeface="Monotype Sorts" charset="2"/>
              <a:buChar char="l"/>
              <a:defRPr/>
            </a:pPr>
            <a:r>
              <a:rPr lang="en-US" dirty="0"/>
              <a:t>Consider interrupts occurring during crucial OS activities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789D339E-1F17-4EE5-A4DB-F66E71626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4963" y="369888"/>
            <a:ext cx="11425237" cy="7683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Algorithm Evaluation</a:t>
            </a:r>
          </a:p>
        </p:txBody>
      </p:sp>
      <p:sp>
        <p:nvSpPr>
          <p:cNvPr id="119810" name="Rectangle 3">
            <a:extLst>
              <a:ext uri="{FF2B5EF4-FFF2-40B4-BE49-F238E27FC236}">
                <a16:creationId xmlns:a16="http://schemas.microsoft.com/office/drawing/2014/main" id="{29F4ED8A-885B-466F-85B2-10DAC56D50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1425" y="1843088"/>
            <a:ext cx="11349038" cy="619125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How to select CPU-scheduling algorithm for an OS?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Determine criteria, then evaluate algorithms</a:t>
            </a:r>
          </a:p>
          <a:p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Deterministic modeling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Type of 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analytic evaluation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Takes a particular predetermined workload and defines the performance of each algorithm  for that workload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Consider 5 processes arriving at time 0:</a:t>
            </a:r>
          </a:p>
        </p:txBody>
      </p:sp>
      <p:pic>
        <p:nvPicPr>
          <p:cNvPr id="119811" name="Picture 1" descr="Screen Shot 2012-12-17 at 9.44.14 PM.png">
            <a:extLst>
              <a:ext uri="{FF2B5EF4-FFF2-40B4-BE49-F238E27FC236}">
                <a16:creationId xmlns:a16="http://schemas.microsoft.com/office/drawing/2014/main" id="{23C534C6-25AE-4FAE-953D-28152CE9F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975" y="4635500"/>
            <a:ext cx="2844800" cy="236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>
            <a:extLst>
              <a:ext uri="{FF2B5EF4-FFF2-40B4-BE49-F238E27FC236}">
                <a16:creationId xmlns:a16="http://schemas.microsoft.com/office/drawing/2014/main" id="{DA2C33E3-CA9C-403D-BBE1-561BB70F2B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4963" y="369888"/>
            <a:ext cx="11425237" cy="7683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Deterministic Evaluation</a:t>
            </a:r>
          </a:p>
        </p:txBody>
      </p:sp>
      <p:sp>
        <p:nvSpPr>
          <p:cNvPr id="101378" name="Rectangle 3">
            <a:extLst>
              <a:ext uri="{FF2B5EF4-FFF2-40B4-BE49-F238E27FC236}">
                <a16:creationId xmlns:a16="http://schemas.microsoft.com/office/drawing/2014/main" id="{4F0CAFCD-E56F-4645-9541-4A0B563A47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1425" y="1843088"/>
            <a:ext cx="11349038" cy="6191250"/>
          </a:xfrm>
        </p:spPr>
        <p:txBody>
          <a:bodyPr/>
          <a:lstStyle/>
          <a:p>
            <a:pPr marL="488853" indent="-488853"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For each algorithm, calculate minimum average waiting time</a:t>
            </a:r>
          </a:p>
          <a:p>
            <a:pPr marL="488853" indent="-488853"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Simple and fast, but requires exact numbers for input, applies only to those inputs</a:t>
            </a:r>
          </a:p>
          <a:p>
            <a:pPr marL="1060238" lvl="1" indent="-407908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FCS is 28ms:</a:t>
            </a:r>
          </a:p>
          <a:p>
            <a:pPr marL="488853" indent="-488853"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488853" indent="-488853"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488853" indent="-488853"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1060238" lvl="1" indent="-407908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Non-preemptive SFJ is 13ms:</a:t>
            </a:r>
          </a:p>
          <a:p>
            <a:pPr marL="488853" indent="-488853"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488853" indent="-488853"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488853" indent="-488853"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488853" indent="-488853"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1060238" lvl="1" indent="-407908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RR is 23ms:</a:t>
            </a: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121859" name="Picture 2" descr="Screen Shot 2012-12-17 at 9.47.12 PM.png">
            <a:extLst>
              <a:ext uri="{FF2B5EF4-FFF2-40B4-BE49-F238E27FC236}">
                <a16:creationId xmlns:a16="http://schemas.microsoft.com/office/drawing/2014/main" id="{1D92BA0E-D47B-4092-A86A-B8F161139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538" y="3008313"/>
            <a:ext cx="66675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860" name="Picture 3" descr="Screen Shot 2012-12-17 at 9.47.18 PM.png">
            <a:extLst>
              <a:ext uri="{FF2B5EF4-FFF2-40B4-BE49-F238E27FC236}">
                <a16:creationId xmlns:a16="http://schemas.microsoft.com/office/drawing/2014/main" id="{2D73EFEC-4C47-487A-9057-EDB7863E67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038" y="4610100"/>
            <a:ext cx="67945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861" name="Picture 4" descr="Screen Shot 2012-12-17 at 9.47.24 PM.png">
            <a:extLst>
              <a:ext uri="{FF2B5EF4-FFF2-40B4-BE49-F238E27FC236}">
                <a16:creationId xmlns:a16="http://schemas.microsoft.com/office/drawing/2014/main" id="{FDBA1701-694B-4474-BE7E-487C2ECD15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6408738"/>
            <a:ext cx="66675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itle 1">
            <a:extLst>
              <a:ext uri="{FF2B5EF4-FFF2-40B4-BE49-F238E27FC236}">
                <a16:creationId xmlns:a16="http://schemas.microsoft.com/office/drawing/2014/main" id="{4E11D48F-1F42-45C3-B7E9-6C55299D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Queueing Models</a:t>
            </a:r>
          </a:p>
        </p:txBody>
      </p:sp>
      <p:sp>
        <p:nvSpPr>
          <p:cNvPr id="123906" name="Content Placeholder 2">
            <a:extLst>
              <a:ext uri="{FF2B5EF4-FFF2-40B4-BE49-F238E27FC236}">
                <a16:creationId xmlns:a16="http://schemas.microsoft.com/office/drawing/2014/main" id="{68CC5657-1AE9-4FB7-9DBD-11B6AB3EF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Describes the arrival of processes, and CPU and I/O bursts probabilistically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Commonly exponential, and described by mean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Computes average throughput, utilization, waiting time, etc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Computer system described as network of servers, each with queue of waiting processes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Knowing arrival rates and service rates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Computes utilization, average queue length, average wait time, etc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Title 1">
            <a:extLst>
              <a:ext uri="{FF2B5EF4-FFF2-40B4-BE49-F238E27FC236}">
                <a16:creationId xmlns:a16="http://schemas.microsoft.com/office/drawing/2014/main" id="{A961F057-1259-4603-8E48-845AA00EC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Little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Formula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24930" name="Content Placeholder 2">
            <a:extLst>
              <a:ext uri="{FF2B5EF4-FFF2-40B4-BE49-F238E27FC236}">
                <a16:creationId xmlns:a16="http://schemas.microsoft.com/office/drawing/2014/main" id="{723B0E48-4B07-424E-9959-D64D759FD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>
                <a:ea typeface="ＭＳ Ｐゴシック" panose="020B0600070205080204" pitchFamily="34" charset="-128"/>
              </a:rPr>
              <a:t>n</a:t>
            </a:r>
            <a:r>
              <a:rPr lang="en-US" altLang="en-US">
                <a:ea typeface="ＭＳ Ｐゴシック" panose="020B0600070205080204" pitchFamily="34" charset="-128"/>
              </a:rPr>
              <a:t> = average queue length</a:t>
            </a:r>
          </a:p>
          <a:p>
            <a:r>
              <a:rPr lang="en-US" altLang="en-US" i="1">
                <a:ea typeface="ＭＳ Ｐゴシック" panose="020B0600070205080204" pitchFamily="34" charset="-128"/>
              </a:rPr>
              <a:t>W</a:t>
            </a:r>
            <a:r>
              <a:rPr lang="en-US" altLang="en-US">
                <a:ea typeface="ＭＳ Ｐゴシック" panose="020B0600070205080204" pitchFamily="34" charset="-128"/>
              </a:rPr>
              <a:t> = average waiting time in queue</a:t>
            </a:r>
          </a:p>
          <a:p>
            <a:r>
              <a:rPr lang="en-US" altLang="en-US" i="1">
                <a:ea typeface="ＭＳ Ｐゴシック" panose="020B0600070205080204" pitchFamily="34" charset="-128"/>
              </a:rPr>
              <a:t>λ</a:t>
            </a:r>
            <a:r>
              <a:rPr lang="en-US" altLang="en-US">
                <a:ea typeface="ＭＳ Ｐゴシック" panose="020B0600070205080204" pitchFamily="34" charset="-128"/>
              </a:rPr>
              <a:t> = average arrival rate into queue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Little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law – in steady state, processes leaving queue must equal processes arriving, thus</a:t>
            </a:r>
            <a:br>
              <a:rPr lang="en-US" altLang="ja-JP">
                <a:ea typeface="ＭＳ Ｐゴシック" panose="020B0600070205080204" pitchFamily="34" charset="-128"/>
              </a:rPr>
            </a:br>
            <a:r>
              <a:rPr lang="en-US" altLang="ja-JP" i="1">
                <a:ea typeface="ＭＳ Ｐゴシック" panose="020B0600070205080204" pitchFamily="34" charset="-128"/>
              </a:rPr>
              <a:t>n </a:t>
            </a:r>
            <a:r>
              <a:rPr lang="en-US" altLang="ja-JP">
                <a:ea typeface="ＭＳ Ｐゴシック" panose="020B0600070205080204" pitchFamily="34" charset="-128"/>
              </a:rPr>
              <a:t>= </a:t>
            </a:r>
            <a:r>
              <a:rPr lang="en-US" altLang="ja-JP" i="1">
                <a:ea typeface="ＭＳ Ｐゴシック" panose="020B0600070205080204" pitchFamily="34" charset="-128"/>
              </a:rPr>
              <a:t>λ </a:t>
            </a:r>
            <a:r>
              <a:rPr lang="en-US" altLang="ja-JP">
                <a:ea typeface="ＭＳ Ｐゴシック" panose="020B0600070205080204" pitchFamily="34" charset="-128"/>
              </a:rPr>
              <a:t>x</a:t>
            </a:r>
            <a:r>
              <a:rPr lang="en-US" altLang="ja-JP" i="1">
                <a:ea typeface="ＭＳ Ｐゴシック" panose="020B0600070205080204" pitchFamily="34" charset="-128"/>
              </a:rPr>
              <a:t> W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Valid for any scheduling algorithm and arrival distribution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For example, if on average 7 processes arrive per second, and normally 14 processes in queue, then average wait time per process = 2 seconds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Title 1">
            <a:extLst>
              <a:ext uri="{FF2B5EF4-FFF2-40B4-BE49-F238E27FC236}">
                <a16:creationId xmlns:a16="http://schemas.microsoft.com/office/drawing/2014/main" id="{CEB6C3A2-0D48-4D3B-A72D-2B0602698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Simulations</a:t>
            </a:r>
          </a:p>
        </p:txBody>
      </p:sp>
      <p:sp>
        <p:nvSpPr>
          <p:cNvPr id="125954" name="Content Placeholder 2">
            <a:extLst>
              <a:ext uri="{FF2B5EF4-FFF2-40B4-BE49-F238E27FC236}">
                <a16:creationId xmlns:a16="http://schemas.microsoft.com/office/drawing/2014/main" id="{2F33E648-D7DF-4382-9901-AD55D4681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Queueing models limited</a:t>
            </a:r>
          </a:p>
          <a:p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Simulations</a:t>
            </a:r>
            <a:r>
              <a:rPr lang="en-US" altLang="en-US" b="1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more accurate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Programmed model of computer system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Clock is a variable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Gather statistics  indicating algorithm performance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Data to drive simulation gathered via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Random number generator according to probabilities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Distributions defined mathematically or empirically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Trace tapes record sequences of real events in real systems</a:t>
            </a:r>
          </a:p>
          <a:p>
            <a:pPr lvl="2"/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>
            <a:extLst>
              <a:ext uri="{FF2B5EF4-FFF2-40B4-BE49-F238E27FC236}">
                <a16:creationId xmlns:a16="http://schemas.microsoft.com/office/drawing/2014/main" id="{F65CAEDE-0E6C-4E97-A3FD-8BBA4E0F5A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700" y="407988"/>
            <a:ext cx="12344400" cy="768350"/>
          </a:xfrm>
        </p:spPr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Evaluation of CPU Schedulers </a:t>
            </a:r>
            <a:br>
              <a:rPr lang="en-US" altLang="en-US" sz="4000">
                <a:ea typeface="ＭＳ Ｐゴシック" panose="020B0600070205080204" pitchFamily="34" charset="-128"/>
              </a:rPr>
            </a:br>
            <a:r>
              <a:rPr lang="en-US" altLang="en-US" sz="4000">
                <a:ea typeface="ＭＳ Ｐゴシック" panose="020B0600070205080204" pitchFamily="34" charset="-128"/>
              </a:rPr>
              <a:t>by Simulation</a:t>
            </a:r>
          </a:p>
        </p:txBody>
      </p:sp>
      <p:pic>
        <p:nvPicPr>
          <p:cNvPr id="126978" name="Picture 1" descr="6_25.pdf">
            <a:extLst>
              <a:ext uri="{FF2B5EF4-FFF2-40B4-BE49-F238E27FC236}">
                <a16:creationId xmlns:a16="http://schemas.microsoft.com/office/drawing/2014/main" id="{DFD67473-3980-4EF1-9041-F74E99F02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1619250"/>
            <a:ext cx="9904413" cy="617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Title 1">
            <a:extLst>
              <a:ext uri="{FF2B5EF4-FFF2-40B4-BE49-F238E27FC236}">
                <a16:creationId xmlns:a16="http://schemas.microsoft.com/office/drawing/2014/main" id="{4AD220E5-29FF-4E2C-9581-3C9ACAAC2F7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9888"/>
            <a:ext cx="12344400" cy="76835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Implementation</a:t>
            </a:r>
          </a:p>
        </p:txBody>
      </p:sp>
      <p:sp>
        <p:nvSpPr>
          <p:cNvPr id="129026" name="Content Placeholder 2">
            <a:extLst>
              <a:ext uri="{FF2B5EF4-FFF2-40B4-BE49-F238E27FC236}">
                <a16:creationId xmlns:a16="http://schemas.microsoft.com/office/drawing/2014/main" id="{069F06D2-3424-4FFE-B485-994DB75D95AC}"/>
              </a:ext>
            </a:extLst>
          </p:cNvPr>
          <p:cNvSpPr txBox="1">
            <a:spLocks/>
          </p:cNvSpPr>
          <p:nvPr/>
        </p:nvSpPr>
        <p:spPr bwMode="auto">
          <a:xfrm>
            <a:off x="1209675" y="1644650"/>
            <a:ext cx="12344400" cy="604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595" tIns="65298" rIns="130595" bIns="65298"/>
          <a:lstStyle>
            <a:lvl1pPr marL="488950" indent="-488950" defTabSz="13049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1141413" indent="-488950" defTabSz="13049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550988" indent="-325438" defTabSz="13049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13049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13049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2600">
                <a:latin typeface="Helvetica" panose="020B0604020202020204" pitchFamily="34" charset="0"/>
              </a:rPr>
              <a:t>Even simulations have limited accuracy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1900">
                <a:latin typeface="Helvetica" panose="020B0604020202020204" pitchFamily="34" charset="0"/>
              </a:rPr>
              <a:t>Just implement new scheduler and test in real systems</a:t>
            </a:r>
          </a:p>
          <a:p>
            <a:pPr lvl="1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1900">
                <a:latin typeface="Helvetica" panose="020B0604020202020204" pitchFamily="34" charset="0"/>
              </a:rPr>
              <a:t>High cost, high risk</a:t>
            </a:r>
          </a:p>
          <a:p>
            <a:pPr lvl="1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1900">
                <a:latin typeface="Helvetica" panose="020B0604020202020204" pitchFamily="34" charset="0"/>
              </a:rPr>
              <a:t>Environments vary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1900">
                <a:latin typeface="Helvetica" panose="020B0604020202020204" pitchFamily="34" charset="0"/>
              </a:rPr>
              <a:t>Most flexible schedulers can be modified per-site or per-system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1900">
                <a:latin typeface="Helvetica" panose="020B0604020202020204" pitchFamily="34" charset="0"/>
              </a:rPr>
              <a:t>Or APIs to modify priorities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1900">
                <a:latin typeface="Helvetica" panose="020B0604020202020204" pitchFamily="34" charset="0"/>
              </a:rPr>
              <a:t>But again environments vary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sz="2600">
              <a:latin typeface="Helvetica" panose="020B0604020202020204" pitchFamily="34" charset="0"/>
            </a:endParaRPr>
          </a:p>
          <a:p>
            <a:pPr lvl="2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</a:pPr>
            <a:endParaRPr kumimoji="1" lang="en-US" altLang="en-US" sz="2600">
              <a:latin typeface="Helvetica" panose="020B0604020202020204" pitchFamily="34" charset="0"/>
            </a:endParaRP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endParaRPr kumimoji="1" lang="en-US" altLang="en-US" sz="260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>
            <a:extLst>
              <a:ext uri="{FF2B5EF4-FFF2-40B4-BE49-F238E27FC236}">
                <a16:creationId xmlns:a16="http://schemas.microsoft.com/office/drawing/2014/main" id="{0A45693D-76A0-4548-9E87-8151C1AB65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End of Chapter 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F3292F74-E812-40B8-BAB4-13BEF678E0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Dispatcher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F9DC210A-7F6E-403C-B453-245AD83542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1425" y="1843088"/>
            <a:ext cx="11596688" cy="5978525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Dispatcher module gives control of the CPU to the process selected by the short-term scheduler; this involves: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switching context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switching to user mode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jumping to the proper location in the user program to restart that program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Dispatch latency </a:t>
            </a:r>
            <a:r>
              <a:rPr lang="en-US" altLang="en-US">
                <a:ea typeface="ＭＳ Ｐゴシック" panose="020B0600070205080204" pitchFamily="34" charset="-128"/>
              </a:rPr>
              <a:t>– time it takes for the dispatcher to stop one process and start another running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F253BDEB-B60A-4A36-A455-9C8050F1D5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5900" y="369888"/>
            <a:ext cx="11544300" cy="7683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Scheduling Criteria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E1A5590C-703C-48EA-9F97-9776CCDA67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28725" y="1662113"/>
            <a:ext cx="11456988" cy="6611937"/>
          </a:xfrm>
        </p:spPr>
        <p:txBody>
          <a:bodyPr/>
          <a:lstStyle/>
          <a:p>
            <a:r>
              <a:rPr lang="en-US" altLang="en-US" b="1">
                <a:ea typeface="ＭＳ Ｐゴシック" panose="020B0600070205080204" pitchFamily="34" charset="-128"/>
              </a:rPr>
              <a:t>CPU utilization </a:t>
            </a:r>
            <a:r>
              <a:rPr lang="en-US" altLang="en-US">
                <a:ea typeface="ＭＳ Ｐゴシック" panose="020B0600070205080204" pitchFamily="34" charset="-128"/>
              </a:rPr>
              <a:t>– keep the CPU as busy as possible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 b="1">
                <a:ea typeface="ＭＳ Ｐゴシック" panose="020B0600070205080204" pitchFamily="34" charset="-128"/>
              </a:rPr>
              <a:t>Throughput</a:t>
            </a:r>
            <a:r>
              <a:rPr lang="en-US" altLang="en-US">
                <a:ea typeface="ＭＳ Ｐゴシック" panose="020B0600070205080204" pitchFamily="34" charset="-128"/>
              </a:rPr>
              <a:t> – # of processes that complete their execution per time unit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 b="1">
                <a:ea typeface="ＭＳ Ｐゴシック" panose="020B0600070205080204" pitchFamily="34" charset="-128"/>
              </a:rPr>
              <a:t>Turnaround time </a:t>
            </a:r>
            <a:r>
              <a:rPr lang="en-US" altLang="en-US">
                <a:ea typeface="ＭＳ Ｐゴシック" panose="020B0600070205080204" pitchFamily="34" charset="-128"/>
              </a:rPr>
              <a:t>– amount of time to execute a particular process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 b="1">
                <a:ea typeface="ＭＳ Ｐゴシック" panose="020B0600070205080204" pitchFamily="34" charset="-128"/>
              </a:rPr>
              <a:t>Waiting time </a:t>
            </a:r>
            <a:r>
              <a:rPr lang="en-US" altLang="en-US">
                <a:ea typeface="ＭＳ Ｐゴシック" panose="020B0600070205080204" pitchFamily="34" charset="-128"/>
              </a:rPr>
              <a:t>– amount of time a process has been waiting in the ready queue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 b="1">
                <a:ea typeface="ＭＳ Ｐゴシック" panose="020B0600070205080204" pitchFamily="34" charset="-128"/>
              </a:rPr>
              <a:t>Response time </a:t>
            </a:r>
            <a:r>
              <a:rPr lang="en-US" altLang="en-US">
                <a:ea typeface="ＭＳ Ｐゴシック" panose="020B0600070205080204" pitchFamily="34" charset="-128"/>
              </a:rPr>
              <a:t>– amount of time it takes from when a request was submitted until the first response is produced, not output  (for time-sharing environment)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56EFB142-147E-4017-8853-383315EAEE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5900" y="369888"/>
            <a:ext cx="11544300" cy="768350"/>
          </a:xfrm>
        </p:spPr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Scheduling Algorithm Optimization Criteria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82AF7415-5A0B-415A-8505-EB9FDE7DBE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1425" y="1919288"/>
            <a:ext cx="11026775" cy="5978525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Max CPU utilization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Max throughput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Min turnaround time 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Min waiting time 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Min response time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9838</TotalTime>
  <Words>3061</Words>
  <Application>Microsoft Office PowerPoint</Application>
  <PresentationFormat>Custom</PresentationFormat>
  <Paragraphs>668</Paragraphs>
  <Slides>67</Slides>
  <Notes>57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os-8</vt:lpstr>
      <vt:lpstr>Chapter 6:  CPU Scheduling</vt:lpstr>
      <vt:lpstr>Chapter 6:  CPU Scheduling</vt:lpstr>
      <vt:lpstr>Objectives</vt:lpstr>
      <vt:lpstr>Basic Concepts</vt:lpstr>
      <vt:lpstr>Histogram of CPU-burst Times</vt:lpstr>
      <vt:lpstr>CPU Scheduler</vt:lpstr>
      <vt:lpstr>Dispatcher</vt:lpstr>
      <vt:lpstr>Scheduling Criteria</vt:lpstr>
      <vt:lpstr>Scheduling Algorithm Optimization Criteria</vt:lpstr>
      <vt:lpstr>First-Come, First-Served (FCFS) Scheduling</vt:lpstr>
      <vt:lpstr>FCFS Scheduling (Cont.)</vt:lpstr>
      <vt:lpstr>Shortest-Job-First (SJF) Scheduling</vt:lpstr>
      <vt:lpstr>Example of SJF</vt:lpstr>
      <vt:lpstr>Determining Length of Next CPU Burst</vt:lpstr>
      <vt:lpstr>Prediction of the Length of the  Next CPU Burst</vt:lpstr>
      <vt:lpstr>Examples of Exponential Averaging</vt:lpstr>
      <vt:lpstr>Example of Shortest-remaining-time-first</vt:lpstr>
      <vt:lpstr>Priority Scheduling</vt:lpstr>
      <vt:lpstr>Example of Priority Scheduling</vt:lpstr>
      <vt:lpstr>Round Robin (RR)</vt:lpstr>
      <vt:lpstr>Example of RR with Time Quantum = 4</vt:lpstr>
      <vt:lpstr>Time Quantum and Context Switch Time</vt:lpstr>
      <vt:lpstr>Turnaround Time Varies With  The Time Quantum</vt:lpstr>
      <vt:lpstr>Multilevel Queue</vt:lpstr>
      <vt:lpstr>Multilevel Queue Scheduling</vt:lpstr>
      <vt:lpstr>Multilevel Feedback Queue</vt:lpstr>
      <vt:lpstr>Example of Multilevel Feedback Queue</vt:lpstr>
      <vt:lpstr>Thread Scheduling</vt:lpstr>
      <vt:lpstr>Pthread Scheduling</vt:lpstr>
      <vt:lpstr>Pthread Scheduling API</vt:lpstr>
      <vt:lpstr>Pthread Scheduling API</vt:lpstr>
      <vt:lpstr>Multiple-Processor Scheduling</vt:lpstr>
      <vt:lpstr>NUMA and CPU Scheduling</vt:lpstr>
      <vt:lpstr>Multiple-Processor Scheduling – Load Balancing</vt:lpstr>
      <vt:lpstr>Multicore Processors</vt:lpstr>
      <vt:lpstr>Multithreaded Multicore System</vt:lpstr>
      <vt:lpstr>Real-Time CPU Scheduling</vt:lpstr>
      <vt:lpstr>Real-Time CPU Scheduling (Cont.)</vt:lpstr>
      <vt:lpstr>Priority-based Scheduling</vt:lpstr>
      <vt:lpstr>Virtualization and Scheduling</vt:lpstr>
      <vt:lpstr>Rate Montonic Scheduling</vt:lpstr>
      <vt:lpstr>Missed Deadlines with  Rate Monotonic Scheduling</vt:lpstr>
      <vt:lpstr>Earliest Deadline First Scheduling (EDF)</vt:lpstr>
      <vt:lpstr>Proportional Share Scheduling</vt:lpstr>
      <vt:lpstr>POSIX Real-Time Scheduling</vt:lpstr>
      <vt:lpstr>POSIX Real-Time Scheduling API</vt:lpstr>
      <vt:lpstr>POSIX Real-Time Scheduling API (Cont.)</vt:lpstr>
      <vt:lpstr>Operating System Examples</vt:lpstr>
      <vt:lpstr>Linux Scheduling Through Version 2.5</vt:lpstr>
      <vt:lpstr>Linux Scheduling in Version 2.6.23 +</vt:lpstr>
      <vt:lpstr>CFS Performance</vt:lpstr>
      <vt:lpstr>Linux Scheduling (Cont.)</vt:lpstr>
      <vt:lpstr>Windows Scheduling</vt:lpstr>
      <vt:lpstr>Windows Priority Classes</vt:lpstr>
      <vt:lpstr>Windows Priorities</vt:lpstr>
      <vt:lpstr>Solaris</vt:lpstr>
      <vt:lpstr>Solaris Dispatch Table </vt:lpstr>
      <vt:lpstr>Solaris Scheduling</vt:lpstr>
      <vt:lpstr>Solaris Scheduling (Cont.)</vt:lpstr>
      <vt:lpstr>Algorithm Evaluation</vt:lpstr>
      <vt:lpstr>Deterministic Evaluation</vt:lpstr>
      <vt:lpstr>Queueing Models</vt:lpstr>
      <vt:lpstr>Little’s Formula</vt:lpstr>
      <vt:lpstr>Simulations</vt:lpstr>
      <vt:lpstr>Evaluation of CPU Schedulers  by Simulation</vt:lpstr>
      <vt:lpstr>Implementation</vt:lpstr>
      <vt:lpstr>End of Chapter 6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6:  CPU Scheduling</dc:title>
  <dc:creator>Marilyn Turnamian</dc:creator>
  <cp:lastModifiedBy>Peter Galvin</cp:lastModifiedBy>
  <cp:revision>180</cp:revision>
  <cp:lastPrinted>2011-02-07T04:52:44Z</cp:lastPrinted>
  <dcterms:created xsi:type="dcterms:W3CDTF">2011-02-10T17:10:04Z</dcterms:created>
  <dcterms:modified xsi:type="dcterms:W3CDTF">2019-09-30T05:34:43Z</dcterms:modified>
</cp:coreProperties>
</file>