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57" r:id="rId5"/>
    <p:sldId id="268" r:id="rId6"/>
    <p:sldId id="259" r:id="rId7"/>
    <p:sldId id="261" r:id="rId8"/>
    <p:sldId id="272" r:id="rId9"/>
    <p:sldId id="263" r:id="rId10"/>
    <p:sldId id="271" r:id="rId11"/>
    <p:sldId id="262" r:id="rId12"/>
    <p:sldId id="265" r:id="rId13"/>
    <p:sldId id="273" r:id="rId14"/>
    <p:sldId id="274" r:id="rId15"/>
    <p:sldId id="277" r:id="rId16"/>
    <p:sldId id="279" r:id="rId17"/>
    <p:sldId id="278" r:id="rId18"/>
    <p:sldId id="280" r:id="rId19"/>
    <p:sldId id="275" r:id="rId20"/>
    <p:sldId id="276" r:id="rId21"/>
    <p:sldId id="281" r:id="rId22"/>
    <p:sldId id="282" r:id="rId23"/>
    <p:sldId id="283" r:id="rId24"/>
    <p:sldId id="284" r:id="rId25"/>
    <p:sldId id="285" r:id="rId26"/>
    <p:sldId id="286" r:id="rId27"/>
    <p:sldId id="288" r:id="rId28"/>
    <p:sldId id="287" r:id="rId2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7" d="100"/>
          <a:sy n="117" d="100"/>
        </p:scale>
        <p:origin x="294" y="8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11/23/2021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11/23/2021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11/23/2021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11/23/2021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11/23/2021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11/23/2021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11/23/2021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11/23/2021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11/23/2021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11/23/2021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11/23/2021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erplexicorum.com/2017/02/16/verhaal-de-kameleon-en-de-vuursalamander/"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Polymorphism</a:t>
            </a:r>
          </a:p>
        </p:txBody>
      </p:sp>
      <p:sp>
        <p:nvSpPr>
          <p:cNvPr id="5" name="Subtitle 4"/>
          <p:cNvSpPr>
            <a:spLocks noGrp="1"/>
          </p:cNvSpPr>
          <p:nvPr>
            <p:ph type="subTitle" idx="1"/>
          </p:nvPr>
        </p:nvSpPr>
        <p:spPr/>
        <p:txBody>
          <a:bodyPr>
            <a:normAutofit/>
          </a:bodyPr>
          <a:lstStyle/>
          <a:p>
            <a:r>
              <a:rPr lang="en-US" dirty="0"/>
              <a:t>A deep dive into one of the core concept of object-oriented programming.</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F73093-53CE-4395-8772-BF57851D2664}"/>
              </a:ext>
            </a:extLst>
          </p:cNvPr>
          <p:cNvSpPr>
            <a:spLocks noGrp="1"/>
          </p:cNvSpPr>
          <p:nvPr>
            <p:ph type="title"/>
          </p:nvPr>
        </p:nvSpPr>
        <p:spPr/>
        <p:txBody>
          <a:bodyPr/>
          <a:lstStyle/>
          <a:p>
            <a:r>
              <a:rPr lang="en-US" dirty="0"/>
              <a:t>Dynamic Polymorphism</a:t>
            </a:r>
          </a:p>
        </p:txBody>
      </p:sp>
      <p:sp>
        <p:nvSpPr>
          <p:cNvPr id="6" name="Content Placeholder 5">
            <a:extLst>
              <a:ext uri="{FF2B5EF4-FFF2-40B4-BE49-F238E27FC236}">
                <a16:creationId xmlns:a16="http://schemas.microsoft.com/office/drawing/2014/main" id="{F2447E68-9239-46BD-B55B-C4B55920F278}"/>
              </a:ext>
            </a:extLst>
          </p:cNvPr>
          <p:cNvSpPr>
            <a:spLocks noGrp="1"/>
          </p:cNvSpPr>
          <p:nvPr>
            <p:ph idx="1"/>
          </p:nvPr>
        </p:nvSpPr>
        <p:spPr/>
        <p:txBody>
          <a:bodyPr>
            <a:normAutofit/>
          </a:bodyPr>
          <a:lstStyle/>
          <a:p>
            <a:pPr marL="0" indent="0">
              <a:buNone/>
            </a:pPr>
            <a:r>
              <a:rPr lang="en-US" sz="2400" dirty="0">
                <a:solidFill>
                  <a:schemeClr val="bg2">
                    <a:lumMod val="40000"/>
                    <a:lumOff val="60000"/>
                  </a:schemeClr>
                </a:solidFill>
              </a:rPr>
              <a:t>Method/Function Overriding: </a:t>
            </a:r>
            <a:r>
              <a:rPr lang="en-US" sz="2400" dirty="0"/>
              <a:t>If a subclass provides the specific implementation of the method that has been declared by one of its parent class, it is known as method overriding.</a:t>
            </a:r>
          </a:p>
          <a:p>
            <a:pPr marL="0" indent="0">
              <a:buNone/>
            </a:pPr>
            <a:endParaRPr lang="en-US" sz="2400" dirty="0"/>
          </a:p>
          <a:p>
            <a:pPr>
              <a:buFont typeface="Wingdings" panose="05000000000000000000" pitchFamily="2" charset="2"/>
              <a:buChar char="Ø"/>
            </a:pPr>
            <a:r>
              <a:rPr lang="en-US" sz="2400" dirty="0"/>
              <a:t>Method overriding is used to provide the specific implementation of a method which is already provided by its superclass.</a:t>
            </a:r>
          </a:p>
          <a:p>
            <a:pPr>
              <a:buFont typeface="Wingdings" panose="05000000000000000000" pitchFamily="2" charset="2"/>
              <a:buChar char="Ø"/>
            </a:pPr>
            <a:r>
              <a:rPr lang="en-US" sz="2400" dirty="0"/>
              <a:t>Method overriding is used for runtime polymorphism.</a:t>
            </a:r>
          </a:p>
        </p:txBody>
      </p:sp>
    </p:spTree>
    <p:extLst>
      <p:ext uri="{BB962C8B-B14F-4D97-AF65-F5344CB8AC3E}">
        <p14:creationId xmlns:p14="http://schemas.microsoft.com/office/powerpoint/2010/main" val="138242698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7094-24AD-4FC6-B131-A8F4B0900A36}"/>
              </a:ext>
            </a:extLst>
          </p:cNvPr>
          <p:cNvSpPr>
            <a:spLocks noGrp="1"/>
          </p:cNvSpPr>
          <p:nvPr>
            <p:ph type="title"/>
          </p:nvPr>
        </p:nvSpPr>
        <p:spPr>
          <a:xfrm>
            <a:off x="1218883" y="274637"/>
            <a:ext cx="10360501" cy="1223963"/>
          </a:xfrm>
        </p:spPr>
        <p:txBody>
          <a:bodyPr anchor="b">
            <a:normAutofit/>
          </a:bodyPr>
          <a:lstStyle/>
          <a:p>
            <a:r>
              <a:rPr lang="en-US" dirty="0"/>
              <a:t>Dynamic Polymorphism</a:t>
            </a:r>
          </a:p>
        </p:txBody>
      </p:sp>
      <p:pic>
        <p:nvPicPr>
          <p:cNvPr id="5" name="Picture 4" descr="A computer with a message on the screen&#10;&#10;Description automatically generated with low confidence">
            <a:extLst>
              <a:ext uri="{FF2B5EF4-FFF2-40B4-BE49-F238E27FC236}">
                <a16:creationId xmlns:a16="http://schemas.microsoft.com/office/drawing/2014/main" id="{AEB6B596-8033-465D-8206-17A7E52B0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608" y="1701797"/>
            <a:ext cx="6685051" cy="4462272"/>
          </a:xfrm>
          <a:prstGeom prst="rect">
            <a:avLst/>
          </a:prstGeom>
          <a:noFill/>
        </p:spPr>
      </p:pic>
    </p:spTree>
    <p:extLst>
      <p:ext uri="{BB962C8B-B14F-4D97-AF65-F5344CB8AC3E}">
        <p14:creationId xmlns:p14="http://schemas.microsoft.com/office/powerpoint/2010/main" val="388982531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B5A1-3257-4FD8-AD09-229C963EBAFA}"/>
              </a:ext>
            </a:extLst>
          </p:cNvPr>
          <p:cNvSpPr>
            <a:spLocks noGrp="1"/>
          </p:cNvSpPr>
          <p:nvPr>
            <p:ph type="title"/>
          </p:nvPr>
        </p:nvSpPr>
        <p:spPr>
          <a:xfrm>
            <a:off x="989012" y="2590800"/>
            <a:ext cx="4342129" cy="1223963"/>
          </a:xfrm>
        </p:spPr>
        <p:txBody>
          <a:bodyPr anchor="b">
            <a:normAutofit/>
          </a:bodyPr>
          <a:lstStyle/>
          <a:p>
            <a:r>
              <a:rPr lang="en-US" dirty="0"/>
              <a:t>Other classifications</a:t>
            </a:r>
          </a:p>
        </p:txBody>
      </p:sp>
      <p:sp>
        <p:nvSpPr>
          <p:cNvPr id="3" name="Content Placeholder 2">
            <a:extLst>
              <a:ext uri="{FF2B5EF4-FFF2-40B4-BE49-F238E27FC236}">
                <a16:creationId xmlns:a16="http://schemas.microsoft.com/office/drawing/2014/main" id="{8BE52866-6FDD-4982-A932-80DC850CEF6B}"/>
              </a:ext>
            </a:extLst>
          </p:cNvPr>
          <p:cNvSpPr>
            <a:spLocks noGrp="1"/>
          </p:cNvSpPr>
          <p:nvPr>
            <p:ph idx="1"/>
          </p:nvPr>
        </p:nvSpPr>
        <p:spPr>
          <a:xfrm>
            <a:off x="5408612" y="1371600"/>
            <a:ext cx="6170772" cy="4462272"/>
          </a:xfrm>
        </p:spPr>
        <p:txBody>
          <a:bodyPr>
            <a:normAutofit/>
          </a:bodyPr>
          <a:lstStyle/>
          <a:p>
            <a:r>
              <a:rPr lang="en-US" dirty="0"/>
              <a:t>Ad-Hoc: The Ad-Hoc polymorphism is called as overloading. This allows function with same name to act in different manner for different types. The function and the operator both can be overloaded. Some language does not support operator overloading, but function overloading is common. This is similar to method overloading in static polymorphism.</a:t>
            </a:r>
          </a:p>
        </p:txBody>
      </p:sp>
    </p:spTree>
    <p:extLst>
      <p:ext uri="{BB962C8B-B14F-4D97-AF65-F5344CB8AC3E}">
        <p14:creationId xmlns:p14="http://schemas.microsoft.com/office/powerpoint/2010/main" val="179250040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B5A1-3257-4FD8-AD09-229C963EBAFA}"/>
              </a:ext>
            </a:extLst>
          </p:cNvPr>
          <p:cNvSpPr>
            <a:spLocks noGrp="1"/>
          </p:cNvSpPr>
          <p:nvPr>
            <p:ph type="title"/>
          </p:nvPr>
        </p:nvSpPr>
        <p:spPr>
          <a:xfrm>
            <a:off x="912812" y="2209800"/>
            <a:ext cx="3275329" cy="1935163"/>
          </a:xfrm>
        </p:spPr>
        <p:txBody>
          <a:bodyPr/>
          <a:lstStyle/>
          <a:p>
            <a:r>
              <a:rPr lang="en-US" dirty="0"/>
              <a:t>Other classifications</a:t>
            </a:r>
          </a:p>
        </p:txBody>
      </p:sp>
      <p:sp>
        <p:nvSpPr>
          <p:cNvPr id="3" name="Content Placeholder 2">
            <a:extLst>
              <a:ext uri="{FF2B5EF4-FFF2-40B4-BE49-F238E27FC236}">
                <a16:creationId xmlns:a16="http://schemas.microsoft.com/office/drawing/2014/main" id="{8BE52866-6FDD-4982-A932-80DC850CEF6B}"/>
              </a:ext>
            </a:extLst>
          </p:cNvPr>
          <p:cNvSpPr>
            <a:spLocks noGrp="1"/>
          </p:cNvSpPr>
          <p:nvPr>
            <p:ph idx="1"/>
          </p:nvPr>
        </p:nvSpPr>
        <p:spPr>
          <a:xfrm>
            <a:off x="4875212" y="1447800"/>
            <a:ext cx="6705600" cy="3657600"/>
          </a:xfrm>
        </p:spPr>
        <p:txBody>
          <a:bodyPr>
            <a:normAutofit/>
          </a:bodyPr>
          <a:lstStyle/>
          <a:p>
            <a:r>
              <a:rPr lang="en-US" dirty="0"/>
              <a:t>Inclusion: The Inclusion polymorphism is called as subtyping. This allows to point derived classes using base class pointers and references. This is runtime polymorphism. We do not know type of the actual object until it is executing. We need virtual function in C++ to achieve this inclusion polymorphism</a:t>
            </a:r>
          </a:p>
        </p:txBody>
      </p:sp>
    </p:spTree>
    <p:extLst>
      <p:ext uri="{BB962C8B-B14F-4D97-AF65-F5344CB8AC3E}">
        <p14:creationId xmlns:p14="http://schemas.microsoft.com/office/powerpoint/2010/main" val="32681910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B5A1-3257-4FD8-AD09-229C963EBAFA}"/>
              </a:ext>
            </a:extLst>
          </p:cNvPr>
          <p:cNvSpPr>
            <a:spLocks noGrp="1"/>
          </p:cNvSpPr>
          <p:nvPr>
            <p:ph type="title"/>
          </p:nvPr>
        </p:nvSpPr>
        <p:spPr>
          <a:xfrm>
            <a:off x="1142683" y="2209800"/>
            <a:ext cx="3275329" cy="1935163"/>
          </a:xfrm>
        </p:spPr>
        <p:txBody>
          <a:bodyPr/>
          <a:lstStyle/>
          <a:p>
            <a:r>
              <a:rPr lang="en-US" dirty="0"/>
              <a:t>Other classifications</a:t>
            </a:r>
          </a:p>
        </p:txBody>
      </p:sp>
      <p:sp>
        <p:nvSpPr>
          <p:cNvPr id="3" name="Content Placeholder 2">
            <a:extLst>
              <a:ext uri="{FF2B5EF4-FFF2-40B4-BE49-F238E27FC236}">
                <a16:creationId xmlns:a16="http://schemas.microsoft.com/office/drawing/2014/main" id="{8BE52866-6FDD-4982-A932-80DC850CEF6B}"/>
              </a:ext>
            </a:extLst>
          </p:cNvPr>
          <p:cNvSpPr>
            <a:spLocks noGrp="1"/>
          </p:cNvSpPr>
          <p:nvPr>
            <p:ph idx="1"/>
          </p:nvPr>
        </p:nvSpPr>
        <p:spPr>
          <a:xfrm>
            <a:off x="4951412" y="2514600"/>
            <a:ext cx="6324600" cy="1828800"/>
          </a:xfrm>
        </p:spPr>
        <p:txBody>
          <a:bodyPr>
            <a:normAutofit lnSpcReduction="10000"/>
          </a:bodyPr>
          <a:lstStyle/>
          <a:p>
            <a:r>
              <a:rPr lang="en-US" dirty="0"/>
              <a:t>Coercion: The Coercion polymorphism is called as casting. This type of polymorphism occurs when an object or the primitive is cast into some other type.</a:t>
            </a:r>
          </a:p>
          <a:p>
            <a:pPr marL="0" indent="0">
              <a:buNone/>
            </a:pPr>
            <a:endParaRPr lang="en-US" dirty="0"/>
          </a:p>
        </p:txBody>
      </p:sp>
    </p:spTree>
    <p:extLst>
      <p:ext uri="{BB962C8B-B14F-4D97-AF65-F5344CB8AC3E}">
        <p14:creationId xmlns:p14="http://schemas.microsoft.com/office/powerpoint/2010/main" val="366244878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B5A1-3257-4FD8-AD09-229C963EBAFA}"/>
              </a:ext>
            </a:extLst>
          </p:cNvPr>
          <p:cNvSpPr>
            <a:spLocks noGrp="1"/>
          </p:cNvSpPr>
          <p:nvPr>
            <p:ph type="title"/>
          </p:nvPr>
        </p:nvSpPr>
        <p:spPr>
          <a:xfrm>
            <a:off x="1142683" y="2209800"/>
            <a:ext cx="3275329" cy="1935163"/>
          </a:xfrm>
        </p:spPr>
        <p:txBody>
          <a:bodyPr/>
          <a:lstStyle/>
          <a:p>
            <a:r>
              <a:rPr lang="en-US" dirty="0"/>
              <a:t>Other classifications</a:t>
            </a:r>
          </a:p>
        </p:txBody>
      </p:sp>
      <p:sp>
        <p:nvSpPr>
          <p:cNvPr id="3" name="Content Placeholder 2">
            <a:extLst>
              <a:ext uri="{FF2B5EF4-FFF2-40B4-BE49-F238E27FC236}">
                <a16:creationId xmlns:a16="http://schemas.microsoft.com/office/drawing/2014/main" id="{8BE52866-6FDD-4982-A932-80DC850CEF6B}"/>
              </a:ext>
            </a:extLst>
          </p:cNvPr>
          <p:cNvSpPr>
            <a:spLocks noGrp="1"/>
          </p:cNvSpPr>
          <p:nvPr>
            <p:ph idx="1"/>
          </p:nvPr>
        </p:nvSpPr>
        <p:spPr>
          <a:xfrm>
            <a:off x="4951412" y="2438400"/>
            <a:ext cx="6400800" cy="2239963"/>
          </a:xfrm>
        </p:spPr>
        <p:txBody>
          <a:bodyPr>
            <a:normAutofit/>
          </a:bodyPr>
          <a:lstStyle/>
          <a:p>
            <a:r>
              <a:rPr lang="en-US" dirty="0"/>
              <a:t>Parametric: The Parametric polymorphism is called as Early Binding. This type of polymorphism allows to use same piece of code for different types.</a:t>
            </a:r>
          </a:p>
          <a:p>
            <a:pPr marL="0" indent="0">
              <a:buNone/>
            </a:pPr>
            <a:endParaRPr lang="en-US" dirty="0"/>
          </a:p>
        </p:txBody>
      </p:sp>
    </p:spTree>
    <p:extLst>
      <p:ext uri="{BB962C8B-B14F-4D97-AF65-F5344CB8AC3E}">
        <p14:creationId xmlns:p14="http://schemas.microsoft.com/office/powerpoint/2010/main" val="263713783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24F6-6BD1-461C-92A5-CB540F0EDCF6}"/>
              </a:ext>
            </a:extLst>
          </p:cNvPr>
          <p:cNvSpPr>
            <a:spLocks noGrp="1"/>
          </p:cNvSpPr>
          <p:nvPr>
            <p:ph type="title"/>
          </p:nvPr>
        </p:nvSpPr>
        <p:spPr>
          <a:xfrm>
            <a:off x="1218882" y="1701800"/>
            <a:ext cx="4062942" cy="2438400"/>
          </a:xfrm>
        </p:spPr>
        <p:txBody>
          <a:bodyPr anchor="b">
            <a:normAutofit/>
          </a:bodyPr>
          <a:lstStyle/>
          <a:p>
            <a:r>
              <a:rPr lang="en-US" sz="3600" dirty="0">
                <a:solidFill>
                  <a:schemeClr val="tx1"/>
                </a:solidFill>
              </a:rPr>
              <a:t>Advantages and Disadvantages of Polymorphism</a:t>
            </a:r>
          </a:p>
        </p:txBody>
      </p:sp>
      <p:sp>
        <p:nvSpPr>
          <p:cNvPr id="3" name="Content Placeholder 2">
            <a:extLst>
              <a:ext uri="{FF2B5EF4-FFF2-40B4-BE49-F238E27FC236}">
                <a16:creationId xmlns:a16="http://schemas.microsoft.com/office/drawing/2014/main" id="{3C36230C-41BF-4995-B63A-0D623559F1CB}"/>
              </a:ext>
            </a:extLst>
          </p:cNvPr>
          <p:cNvSpPr>
            <a:spLocks noGrp="1"/>
          </p:cNvSpPr>
          <p:nvPr>
            <p:ph idx="1"/>
          </p:nvPr>
        </p:nvSpPr>
        <p:spPr>
          <a:xfrm>
            <a:off x="5484971" y="584200"/>
            <a:ext cx="6094413" cy="5588000"/>
          </a:xfrm>
        </p:spPr>
        <p:txBody>
          <a:bodyPr>
            <a:normAutofit/>
          </a:bodyPr>
          <a:lstStyle/>
          <a:p>
            <a:r>
              <a:rPr lang="en-US" dirty="0"/>
              <a:t>Advantages of Polymorphism:</a:t>
            </a:r>
          </a:p>
          <a:p>
            <a:pPr lvl="1"/>
            <a:r>
              <a:rPr lang="en-US" sz="2800" dirty="0"/>
              <a:t>It helps programmers reuse the code and classes once written, tested and implemented. They can be reused in many ways.</a:t>
            </a:r>
          </a:p>
          <a:p>
            <a:pPr lvl="1"/>
            <a:r>
              <a:rPr lang="en-US" sz="2800" dirty="0"/>
              <a:t>Single variable name can be used to store variables of multiple data types(Float, double, Long, Int </a:t>
            </a:r>
            <a:r>
              <a:rPr lang="en-US" sz="2800" dirty="0" err="1"/>
              <a:t>etc</a:t>
            </a:r>
            <a:r>
              <a:rPr lang="en-US" sz="2800" dirty="0"/>
              <a:t>).</a:t>
            </a:r>
          </a:p>
          <a:p>
            <a:pPr lvl="1"/>
            <a:r>
              <a:rPr lang="en-US" sz="2800" dirty="0"/>
              <a:t>Polymorphism helps in reducing the coupling between different functionalities.</a:t>
            </a:r>
          </a:p>
        </p:txBody>
      </p:sp>
    </p:spTree>
    <p:extLst>
      <p:ext uri="{BB962C8B-B14F-4D97-AF65-F5344CB8AC3E}">
        <p14:creationId xmlns:p14="http://schemas.microsoft.com/office/powerpoint/2010/main" val="59850638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24F6-6BD1-461C-92A5-CB540F0EDCF6}"/>
              </a:ext>
            </a:extLst>
          </p:cNvPr>
          <p:cNvSpPr>
            <a:spLocks noGrp="1"/>
          </p:cNvSpPr>
          <p:nvPr>
            <p:ph type="title"/>
          </p:nvPr>
        </p:nvSpPr>
        <p:spPr>
          <a:xfrm>
            <a:off x="1218882" y="1701800"/>
            <a:ext cx="4062942" cy="2438400"/>
          </a:xfrm>
        </p:spPr>
        <p:txBody>
          <a:bodyPr anchor="b">
            <a:normAutofit/>
          </a:bodyPr>
          <a:lstStyle/>
          <a:p>
            <a:r>
              <a:rPr lang="en-US" sz="3600" dirty="0">
                <a:solidFill>
                  <a:schemeClr val="tx1"/>
                </a:solidFill>
              </a:rPr>
              <a:t>Advantages and Disadvantages of Polymorphism</a:t>
            </a:r>
          </a:p>
        </p:txBody>
      </p:sp>
      <p:sp>
        <p:nvSpPr>
          <p:cNvPr id="3" name="Content Placeholder 2">
            <a:extLst>
              <a:ext uri="{FF2B5EF4-FFF2-40B4-BE49-F238E27FC236}">
                <a16:creationId xmlns:a16="http://schemas.microsoft.com/office/drawing/2014/main" id="{3C36230C-41BF-4995-B63A-0D623559F1CB}"/>
              </a:ext>
            </a:extLst>
          </p:cNvPr>
          <p:cNvSpPr>
            <a:spLocks noGrp="1"/>
          </p:cNvSpPr>
          <p:nvPr>
            <p:ph idx="1"/>
          </p:nvPr>
        </p:nvSpPr>
        <p:spPr>
          <a:xfrm>
            <a:off x="5484971" y="584200"/>
            <a:ext cx="6094413" cy="5588000"/>
          </a:xfrm>
        </p:spPr>
        <p:txBody>
          <a:bodyPr>
            <a:normAutofit/>
          </a:bodyPr>
          <a:lstStyle/>
          <a:p>
            <a:r>
              <a:rPr lang="en-US" dirty="0"/>
              <a:t>Disadvantages of Polymorphism:</a:t>
            </a:r>
          </a:p>
          <a:p>
            <a:pPr lvl="1"/>
            <a:r>
              <a:rPr lang="en-US" dirty="0"/>
              <a:t>One of the disadvantages of polymorphism is that developers find it difficult to implement polymorphism in codes.</a:t>
            </a:r>
          </a:p>
          <a:p>
            <a:pPr lvl="1"/>
            <a:r>
              <a:rPr lang="en-US" dirty="0"/>
              <a:t>Run time polymorphism can lead to the performance issue as machine needs to decide which method or variable to invoke so it basically degrades the performances as decisions are taken at run time.</a:t>
            </a:r>
          </a:p>
          <a:p>
            <a:pPr lvl="1"/>
            <a:r>
              <a:rPr lang="en-US" dirty="0"/>
              <a:t>Polymorphism reduces the readability of the program. One needs to identify the runtime behavior of the program to identify actual execution time.</a:t>
            </a:r>
          </a:p>
        </p:txBody>
      </p:sp>
    </p:spTree>
    <p:extLst>
      <p:ext uri="{BB962C8B-B14F-4D97-AF65-F5344CB8AC3E}">
        <p14:creationId xmlns:p14="http://schemas.microsoft.com/office/powerpoint/2010/main" val="102655445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346C70-9D40-4BFC-A979-D28C928416C1}"/>
              </a:ext>
            </a:extLst>
          </p:cNvPr>
          <p:cNvSpPr>
            <a:spLocks noGrp="1"/>
          </p:cNvSpPr>
          <p:nvPr>
            <p:ph type="title"/>
          </p:nvPr>
        </p:nvSpPr>
        <p:spPr>
          <a:xfrm>
            <a:off x="1141412" y="2286000"/>
            <a:ext cx="3657600" cy="1752600"/>
          </a:xfrm>
        </p:spPr>
        <p:txBody>
          <a:bodyPr anchor="b">
            <a:normAutofit/>
          </a:bodyPr>
          <a:lstStyle/>
          <a:p>
            <a:pPr algn="ctr"/>
            <a:r>
              <a:rPr lang="en-US" dirty="0"/>
              <a:t>Polymorphism </a:t>
            </a:r>
            <a:br>
              <a:rPr lang="en-US" dirty="0"/>
            </a:br>
            <a:r>
              <a:rPr lang="en-US" dirty="0"/>
              <a:t>vs.</a:t>
            </a:r>
            <a:br>
              <a:rPr lang="en-US" dirty="0"/>
            </a:br>
            <a:r>
              <a:rPr lang="en-US" dirty="0"/>
              <a:t>Inheritance.</a:t>
            </a:r>
          </a:p>
        </p:txBody>
      </p:sp>
      <p:sp>
        <p:nvSpPr>
          <p:cNvPr id="11" name="Content Placeholder 2">
            <a:extLst>
              <a:ext uri="{FF2B5EF4-FFF2-40B4-BE49-F238E27FC236}">
                <a16:creationId xmlns:a16="http://schemas.microsoft.com/office/drawing/2014/main" id="{0DCC9074-0B77-48FF-A901-B78F030CC396}"/>
              </a:ext>
            </a:extLst>
          </p:cNvPr>
          <p:cNvSpPr>
            <a:spLocks noGrp="1"/>
          </p:cNvSpPr>
          <p:nvPr>
            <p:ph sz="half" idx="1"/>
          </p:nvPr>
        </p:nvSpPr>
        <p:spPr>
          <a:xfrm>
            <a:off x="5561012" y="1523999"/>
            <a:ext cx="6450277" cy="4427479"/>
          </a:xfrm>
        </p:spPr>
        <p:txBody>
          <a:bodyPr>
            <a:normAutofit/>
          </a:bodyPr>
          <a:lstStyle/>
          <a:p>
            <a:r>
              <a:rPr lang="en-US" dirty="0"/>
              <a:t>Inheritance is creating a new class using the properties of the already existing class. Where polymorphism is basically a common interface for multiple form.</a:t>
            </a:r>
          </a:p>
          <a:p>
            <a:endParaRPr lang="en-US" dirty="0"/>
          </a:p>
          <a:p>
            <a:r>
              <a:rPr lang="en-US" dirty="0"/>
              <a:t>Inheritance is basically implemented on classes. Polymorphism is basically implemented on function/methods.</a:t>
            </a:r>
          </a:p>
        </p:txBody>
      </p:sp>
    </p:spTree>
    <p:extLst>
      <p:ext uri="{BB962C8B-B14F-4D97-AF65-F5344CB8AC3E}">
        <p14:creationId xmlns:p14="http://schemas.microsoft.com/office/powerpoint/2010/main" val="20070764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346C70-9D40-4BFC-A979-D28C928416C1}"/>
              </a:ext>
            </a:extLst>
          </p:cNvPr>
          <p:cNvSpPr>
            <a:spLocks noGrp="1"/>
          </p:cNvSpPr>
          <p:nvPr>
            <p:ph type="title"/>
          </p:nvPr>
        </p:nvSpPr>
        <p:spPr>
          <a:xfrm>
            <a:off x="1141412" y="2286000"/>
            <a:ext cx="3657600" cy="1752600"/>
          </a:xfrm>
        </p:spPr>
        <p:txBody>
          <a:bodyPr anchor="b">
            <a:normAutofit/>
          </a:bodyPr>
          <a:lstStyle/>
          <a:p>
            <a:pPr algn="ctr"/>
            <a:r>
              <a:rPr lang="en-US" dirty="0"/>
              <a:t>Polymorphism </a:t>
            </a:r>
            <a:br>
              <a:rPr lang="en-US" dirty="0"/>
            </a:br>
            <a:r>
              <a:rPr lang="en-US" dirty="0"/>
              <a:t>vs.</a:t>
            </a:r>
            <a:br>
              <a:rPr lang="en-US" dirty="0"/>
            </a:br>
            <a:r>
              <a:rPr lang="en-US" dirty="0"/>
              <a:t>Inheritance.</a:t>
            </a:r>
          </a:p>
        </p:txBody>
      </p:sp>
      <p:sp>
        <p:nvSpPr>
          <p:cNvPr id="11" name="Content Placeholder 2">
            <a:extLst>
              <a:ext uri="{FF2B5EF4-FFF2-40B4-BE49-F238E27FC236}">
                <a16:creationId xmlns:a16="http://schemas.microsoft.com/office/drawing/2014/main" id="{0DCC9074-0B77-48FF-A901-B78F030CC396}"/>
              </a:ext>
            </a:extLst>
          </p:cNvPr>
          <p:cNvSpPr>
            <a:spLocks noGrp="1"/>
          </p:cNvSpPr>
          <p:nvPr>
            <p:ph sz="half" idx="1"/>
          </p:nvPr>
        </p:nvSpPr>
        <p:spPr>
          <a:xfrm>
            <a:off x="5166650" y="1828800"/>
            <a:ext cx="6374077" cy="3276601"/>
          </a:xfrm>
        </p:spPr>
        <p:txBody>
          <a:bodyPr>
            <a:normAutofit/>
          </a:bodyPr>
          <a:lstStyle/>
          <a:p>
            <a:r>
              <a:rPr lang="en-US" dirty="0"/>
              <a:t>Inheritance is used to support the concept of reusability in OOP and reduces the length of code. Whereas polymorphism allows object to decide which form of the function to be invoked when, at compile time(overloading) as well as run time(overriding).</a:t>
            </a:r>
          </a:p>
          <a:p>
            <a:endParaRPr lang="en-US" dirty="0"/>
          </a:p>
        </p:txBody>
      </p:sp>
    </p:spTree>
    <p:extLst>
      <p:ext uri="{BB962C8B-B14F-4D97-AF65-F5344CB8AC3E}">
        <p14:creationId xmlns:p14="http://schemas.microsoft.com/office/powerpoint/2010/main" val="270422438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28600"/>
            <a:ext cx="10209529" cy="804669"/>
          </a:xfrm>
        </p:spPr>
        <p:txBody>
          <a:bodyPr/>
          <a:lstStyle/>
          <a:p>
            <a:r>
              <a:rPr lang="en-US" dirty="0"/>
              <a:t>Contents we aim to present</a:t>
            </a:r>
          </a:p>
        </p:txBody>
      </p:sp>
      <p:sp>
        <p:nvSpPr>
          <p:cNvPr id="14" name="Content Placeholder 13"/>
          <p:cNvSpPr>
            <a:spLocks noGrp="1"/>
          </p:cNvSpPr>
          <p:nvPr>
            <p:ph idx="1"/>
          </p:nvPr>
        </p:nvSpPr>
        <p:spPr>
          <a:xfrm>
            <a:off x="1218883" y="1143000"/>
            <a:ext cx="10360501" cy="5334000"/>
          </a:xfrm>
        </p:spPr>
        <p:txBody>
          <a:bodyPr>
            <a:normAutofit lnSpcReduction="10000"/>
          </a:bodyPr>
          <a:lstStyle/>
          <a:p>
            <a:r>
              <a:rPr lang="en-US" sz="2000" dirty="0"/>
              <a:t>What is Polymorphism?</a:t>
            </a:r>
          </a:p>
          <a:p>
            <a:r>
              <a:rPr lang="en-US" sz="2000" dirty="0"/>
              <a:t>How is polymorphism achieved?</a:t>
            </a:r>
          </a:p>
          <a:p>
            <a:r>
              <a:rPr lang="en-US" sz="2000" dirty="0"/>
              <a:t>Dynamic and Static polymorphism .</a:t>
            </a:r>
          </a:p>
          <a:p>
            <a:pPr lvl="1">
              <a:buFont typeface="Wingdings" panose="05000000000000000000" pitchFamily="2" charset="2"/>
              <a:buChar char="Ø"/>
            </a:pPr>
            <a:r>
              <a:rPr lang="en-US" sz="2000" dirty="0"/>
              <a:t>Method/Function Overloading.</a:t>
            </a:r>
          </a:p>
          <a:p>
            <a:pPr lvl="1">
              <a:buFont typeface="Wingdings" panose="05000000000000000000" pitchFamily="2" charset="2"/>
              <a:buChar char="Ø"/>
            </a:pPr>
            <a:r>
              <a:rPr lang="en-US" sz="2000" dirty="0"/>
              <a:t>Method/Function Overriding.</a:t>
            </a:r>
          </a:p>
          <a:p>
            <a:r>
              <a:rPr lang="en-US" sz="2000" dirty="0"/>
              <a:t>Different classification of Polymorphism?</a:t>
            </a:r>
          </a:p>
          <a:p>
            <a:pPr lvl="1">
              <a:buFont typeface="Wingdings" panose="05000000000000000000" pitchFamily="2" charset="2"/>
              <a:buChar char="Ø"/>
            </a:pPr>
            <a:r>
              <a:rPr lang="en-US" sz="2000" dirty="0"/>
              <a:t>Ad-Hoc</a:t>
            </a:r>
          </a:p>
          <a:p>
            <a:pPr lvl="1">
              <a:buFont typeface="Wingdings" panose="05000000000000000000" pitchFamily="2" charset="2"/>
              <a:buChar char="Ø"/>
            </a:pPr>
            <a:r>
              <a:rPr lang="en-US" sz="2000" dirty="0"/>
              <a:t>Inclusion</a:t>
            </a:r>
          </a:p>
          <a:p>
            <a:pPr lvl="1">
              <a:buFont typeface="Wingdings" panose="05000000000000000000" pitchFamily="2" charset="2"/>
              <a:buChar char="Ø"/>
            </a:pPr>
            <a:r>
              <a:rPr lang="en-US" sz="2000" dirty="0"/>
              <a:t>Parametric</a:t>
            </a:r>
          </a:p>
          <a:p>
            <a:pPr lvl="1">
              <a:buFont typeface="Wingdings" panose="05000000000000000000" pitchFamily="2" charset="2"/>
              <a:buChar char="Ø"/>
            </a:pPr>
            <a:r>
              <a:rPr lang="en-US" sz="2000" dirty="0"/>
              <a:t>Coercion</a:t>
            </a:r>
          </a:p>
          <a:p>
            <a:r>
              <a:rPr lang="en-US" sz="2000" dirty="0"/>
              <a:t>Advantages and Disadvantages of Polymorphism.</a:t>
            </a:r>
          </a:p>
          <a:p>
            <a:r>
              <a:rPr lang="en-US" sz="2000" dirty="0"/>
              <a:t>Polymorphism vs. Inheritance.</a:t>
            </a:r>
          </a:p>
          <a:p>
            <a:r>
              <a:rPr lang="en-US" sz="2000" dirty="0"/>
              <a:t>Summary.</a:t>
            </a:r>
          </a:p>
          <a:p>
            <a:pPr marL="0" indent="0">
              <a:buNone/>
            </a:pPr>
            <a:endParaRPr lang="en-US" sz="2000" dirty="0"/>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346C70-9D40-4BFC-A979-D28C928416C1}"/>
              </a:ext>
            </a:extLst>
          </p:cNvPr>
          <p:cNvSpPr>
            <a:spLocks noGrp="1"/>
          </p:cNvSpPr>
          <p:nvPr>
            <p:ph type="title"/>
          </p:nvPr>
        </p:nvSpPr>
        <p:spPr>
          <a:xfrm>
            <a:off x="1141412" y="2286000"/>
            <a:ext cx="3657600" cy="1752600"/>
          </a:xfrm>
        </p:spPr>
        <p:txBody>
          <a:bodyPr anchor="b">
            <a:normAutofit/>
          </a:bodyPr>
          <a:lstStyle/>
          <a:p>
            <a:pPr algn="ctr"/>
            <a:r>
              <a:rPr lang="en-US" dirty="0"/>
              <a:t>Polymorphism </a:t>
            </a:r>
            <a:br>
              <a:rPr lang="en-US" dirty="0"/>
            </a:br>
            <a:r>
              <a:rPr lang="en-US" dirty="0"/>
              <a:t>vs.</a:t>
            </a:r>
            <a:br>
              <a:rPr lang="en-US" dirty="0"/>
            </a:br>
            <a:r>
              <a:rPr lang="en-US" dirty="0"/>
              <a:t>Inheritance.</a:t>
            </a:r>
          </a:p>
        </p:txBody>
      </p:sp>
      <p:sp>
        <p:nvSpPr>
          <p:cNvPr id="11" name="Content Placeholder 2">
            <a:extLst>
              <a:ext uri="{FF2B5EF4-FFF2-40B4-BE49-F238E27FC236}">
                <a16:creationId xmlns:a16="http://schemas.microsoft.com/office/drawing/2014/main" id="{0DCC9074-0B77-48FF-A901-B78F030CC396}"/>
              </a:ext>
            </a:extLst>
          </p:cNvPr>
          <p:cNvSpPr>
            <a:spLocks noGrp="1"/>
          </p:cNvSpPr>
          <p:nvPr>
            <p:ph sz="half" idx="1"/>
          </p:nvPr>
        </p:nvSpPr>
        <p:spPr>
          <a:xfrm>
            <a:off x="5103812" y="1981200"/>
            <a:ext cx="6374077" cy="3276601"/>
          </a:xfrm>
        </p:spPr>
        <p:txBody>
          <a:bodyPr>
            <a:normAutofit/>
          </a:bodyPr>
          <a:lstStyle/>
          <a:p>
            <a:r>
              <a:rPr lang="en-US" dirty="0"/>
              <a:t>Inheritance may be a single inheritance, multiple inheritance, multilevel inheritance, hierarchical inheritance and hybrid inheritance. Polymorphism may be a compile time polymorphism (overloading) or run-time polymorphism (overriding).</a:t>
            </a:r>
          </a:p>
        </p:txBody>
      </p:sp>
    </p:spTree>
    <p:extLst>
      <p:ext uri="{BB962C8B-B14F-4D97-AF65-F5344CB8AC3E}">
        <p14:creationId xmlns:p14="http://schemas.microsoft.com/office/powerpoint/2010/main" val="334459884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F71D8-3E5C-4FA8-88BB-0564698D6059}"/>
              </a:ext>
            </a:extLst>
          </p:cNvPr>
          <p:cNvSpPr>
            <a:spLocks noGrp="1"/>
          </p:cNvSpPr>
          <p:nvPr>
            <p:ph type="title"/>
          </p:nvPr>
        </p:nvSpPr>
        <p:spPr>
          <a:xfrm>
            <a:off x="1217612" y="381000"/>
            <a:ext cx="6475729" cy="804669"/>
          </a:xfrm>
        </p:spPr>
        <p:txBody>
          <a:bodyPr anchor="b">
            <a:normAutofit/>
          </a:bodyPr>
          <a:lstStyle/>
          <a:p>
            <a:r>
              <a:rPr lang="en-US" dirty="0"/>
              <a:t>Summary</a:t>
            </a:r>
          </a:p>
        </p:txBody>
      </p:sp>
      <p:sp>
        <p:nvSpPr>
          <p:cNvPr id="3" name="Content Placeholder 2">
            <a:extLst>
              <a:ext uri="{FF2B5EF4-FFF2-40B4-BE49-F238E27FC236}">
                <a16:creationId xmlns:a16="http://schemas.microsoft.com/office/drawing/2014/main" id="{810D98F8-22A6-4E37-97E8-3296179D443F}"/>
              </a:ext>
            </a:extLst>
          </p:cNvPr>
          <p:cNvSpPr>
            <a:spLocks noGrp="1"/>
          </p:cNvSpPr>
          <p:nvPr>
            <p:ph idx="1"/>
          </p:nvPr>
        </p:nvSpPr>
        <p:spPr>
          <a:xfrm>
            <a:off x="1903412" y="1600201"/>
            <a:ext cx="9675972" cy="4563868"/>
          </a:xfrm>
        </p:spPr>
        <p:txBody>
          <a:bodyPr>
            <a:normAutofit lnSpcReduction="10000"/>
          </a:bodyPr>
          <a:lstStyle/>
          <a:p>
            <a:r>
              <a:rPr lang="en-US" dirty="0"/>
              <a:t>Polymorphism is one of the most important concepts of object-oriented programming.</a:t>
            </a:r>
          </a:p>
          <a:p>
            <a:r>
              <a:rPr lang="en-US" dirty="0"/>
              <a:t>Acts differently under different contexts.</a:t>
            </a:r>
          </a:p>
          <a:p>
            <a:r>
              <a:rPr lang="en-US" dirty="0"/>
              <a:t>Method overloading increases the readability of program.</a:t>
            </a:r>
          </a:p>
          <a:p>
            <a:r>
              <a:rPr lang="en-US" dirty="0"/>
              <a:t>Method overriding is used to achieve run-time polymorphism.</a:t>
            </a:r>
          </a:p>
          <a:p>
            <a:r>
              <a:rPr lang="en-US" dirty="0"/>
              <a:t>The idea behind bringing the concept of polymorphism is flexibility. Further the ability to process a large number of objects in a single reference variable, makes the coding a bit easier. Therefore, the concept should be used in the daily coding tasks and embrace its effectiveness.</a:t>
            </a:r>
          </a:p>
        </p:txBody>
      </p:sp>
    </p:spTree>
    <p:extLst>
      <p:ext uri="{BB962C8B-B14F-4D97-AF65-F5344CB8AC3E}">
        <p14:creationId xmlns:p14="http://schemas.microsoft.com/office/powerpoint/2010/main" val="195482898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0101-C389-48B4-AC53-B6A9A8185639}"/>
              </a:ext>
            </a:extLst>
          </p:cNvPr>
          <p:cNvSpPr>
            <a:spLocks noGrp="1"/>
          </p:cNvSpPr>
          <p:nvPr>
            <p:ph type="title"/>
          </p:nvPr>
        </p:nvSpPr>
        <p:spPr>
          <a:xfrm>
            <a:off x="2132012" y="304800"/>
            <a:ext cx="8304372" cy="868363"/>
          </a:xfrm>
        </p:spPr>
        <p:txBody>
          <a:bodyPr/>
          <a:lstStyle/>
          <a:p>
            <a:pPr algn="ctr"/>
            <a:r>
              <a:rPr lang="en-US" dirty="0"/>
              <a:t>If polymorphism had a face</a:t>
            </a:r>
          </a:p>
        </p:txBody>
      </p:sp>
      <p:pic>
        <p:nvPicPr>
          <p:cNvPr id="5" name="Picture 4" descr="A picture containing lizard, colorful, reptile&#10;&#10;Description automatically generated">
            <a:extLst>
              <a:ext uri="{FF2B5EF4-FFF2-40B4-BE49-F238E27FC236}">
                <a16:creationId xmlns:a16="http://schemas.microsoft.com/office/drawing/2014/main" id="{E8A48E92-0653-4A81-A435-C204B5CD2DE7}"/>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65412" y="1752600"/>
            <a:ext cx="7239000" cy="4524375"/>
          </a:xfrm>
          <a:prstGeom prst="rect">
            <a:avLst/>
          </a:prstGeom>
        </p:spPr>
      </p:pic>
    </p:spTree>
    <p:extLst>
      <p:ext uri="{BB962C8B-B14F-4D97-AF65-F5344CB8AC3E}">
        <p14:creationId xmlns:p14="http://schemas.microsoft.com/office/powerpoint/2010/main" val="290910592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person, wearing, suit&#10;&#10;Description automatically generated">
            <a:extLst>
              <a:ext uri="{FF2B5EF4-FFF2-40B4-BE49-F238E27FC236}">
                <a16:creationId xmlns:a16="http://schemas.microsoft.com/office/drawing/2014/main" id="{C2AD7346-4789-44CD-82A6-5408F93E6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476250"/>
            <a:ext cx="10548993" cy="5933808"/>
          </a:xfrm>
          <a:prstGeom prst="rect">
            <a:avLst/>
          </a:prstGeom>
        </p:spPr>
      </p:pic>
      <p:sp>
        <p:nvSpPr>
          <p:cNvPr id="2" name="Title 1">
            <a:extLst>
              <a:ext uri="{FF2B5EF4-FFF2-40B4-BE49-F238E27FC236}">
                <a16:creationId xmlns:a16="http://schemas.microsoft.com/office/drawing/2014/main" id="{3F301955-D191-4A30-AB5B-7150CA8B2A9D}"/>
              </a:ext>
            </a:extLst>
          </p:cNvPr>
          <p:cNvSpPr>
            <a:spLocks noGrp="1"/>
          </p:cNvSpPr>
          <p:nvPr>
            <p:ph type="title"/>
          </p:nvPr>
        </p:nvSpPr>
        <p:spPr>
          <a:xfrm>
            <a:off x="4951413" y="5105401"/>
            <a:ext cx="3581399" cy="838200"/>
          </a:xfrm>
          <a:solidFill>
            <a:schemeClr val="bg2">
              <a:lumMod val="50000"/>
            </a:schemeClr>
          </a:solidFill>
        </p:spPr>
        <p:txBody>
          <a:bodyPr>
            <a:normAutofit/>
          </a:bodyPr>
          <a:lstStyle/>
          <a:p>
            <a:r>
              <a:rPr lang="en-US" sz="4000" dirty="0"/>
              <a:t>Any Questions?</a:t>
            </a:r>
          </a:p>
        </p:txBody>
      </p:sp>
    </p:spTree>
    <p:extLst>
      <p:ext uri="{BB962C8B-B14F-4D97-AF65-F5344CB8AC3E}">
        <p14:creationId xmlns:p14="http://schemas.microsoft.com/office/powerpoint/2010/main" val="220705272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3C59A-A802-4C9D-B47B-99058ECF215A}"/>
              </a:ext>
            </a:extLst>
          </p:cNvPr>
          <p:cNvSpPr>
            <a:spLocks noGrp="1"/>
          </p:cNvSpPr>
          <p:nvPr>
            <p:ph idx="1"/>
          </p:nvPr>
        </p:nvSpPr>
        <p:spPr>
          <a:xfrm>
            <a:off x="1293812" y="1371600"/>
            <a:ext cx="10285572" cy="5402069"/>
          </a:xfrm>
        </p:spPr>
        <p:txBody>
          <a:bodyPr>
            <a:normAutofit/>
          </a:bodyPr>
          <a:lstStyle/>
          <a:p>
            <a:pPr marL="0" indent="0">
              <a:buNone/>
            </a:pPr>
            <a:r>
              <a:rPr lang="en-US" sz="3200" dirty="0"/>
              <a:t>This presentation was brought to you by:</a:t>
            </a:r>
          </a:p>
          <a:p>
            <a:pPr marL="647646" lvl="1" indent="-342900">
              <a:buFont typeface="Wingdings" panose="05000000000000000000" pitchFamily="2" charset="2"/>
              <a:buChar char="v"/>
            </a:pPr>
            <a:r>
              <a:rPr lang="en-US" sz="2800" dirty="0"/>
              <a:t>MD. Raisul Islam (2018831005)</a:t>
            </a:r>
          </a:p>
          <a:p>
            <a:pPr marL="647646" lvl="1" indent="-342900">
              <a:buFont typeface="Wingdings" panose="05000000000000000000" pitchFamily="2" charset="2"/>
              <a:buChar char="v"/>
            </a:pPr>
            <a:r>
              <a:rPr lang="en-US" sz="2800" dirty="0" err="1"/>
              <a:t>Jowher</a:t>
            </a:r>
            <a:r>
              <a:rPr lang="en-US" sz="2800" dirty="0"/>
              <a:t> </a:t>
            </a:r>
            <a:r>
              <a:rPr lang="en-US" sz="2800" dirty="0" err="1"/>
              <a:t>Mehajabeen</a:t>
            </a:r>
            <a:r>
              <a:rPr lang="en-US" sz="2800" dirty="0"/>
              <a:t> (2018831011)</a:t>
            </a:r>
          </a:p>
          <a:p>
            <a:pPr marL="647646" lvl="1" indent="-342900">
              <a:buFont typeface="Wingdings" panose="05000000000000000000" pitchFamily="2" charset="2"/>
              <a:buChar char="v"/>
            </a:pPr>
            <a:r>
              <a:rPr lang="en-US" sz="2800" dirty="0"/>
              <a:t>Maruf </a:t>
            </a:r>
            <a:r>
              <a:rPr lang="en-US" sz="2800" dirty="0" err="1"/>
              <a:t>Pulok</a:t>
            </a:r>
            <a:r>
              <a:rPr lang="en-US" sz="2800" dirty="0"/>
              <a:t> (2018831012)</a:t>
            </a:r>
          </a:p>
          <a:p>
            <a:pPr marL="647646" lvl="1" indent="-342900">
              <a:buFont typeface="Wingdings" panose="05000000000000000000" pitchFamily="2" charset="2"/>
              <a:buChar char="v"/>
            </a:pPr>
            <a:r>
              <a:rPr lang="en-US" sz="2800" dirty="0"/>
              <a:t>Sajjad Hossain (2018831032)</a:t>
            </a:r>
          </a:p>
          <a:p>
            <a:pPr marL="647646" lvl="1" indent="-342900">
              <a:buFont typeface="Wingdings" panose="05000000000000000000" pitchFamily="2" charset="2"/>
              <a:buChar char="v"/>
            </a:pPr>
            <a:r>
              <a:rPr lang="en-US" sz="2800" dirty="0"/>
              <a:t>MD. </a:t>
            </a:r>
            <a:r>
              <a:rPr lang="en-US" sz="2800" dirty="0" err="1"/>
              <a:t>Shahria</a:t>
            </a:r>
            <a:r>
              <a:rPr lang="en-US" sz="2800" dirty="0"/>
              <a:t> Islam Nihal (2018831033)</a:t>
            </a:r>
          </a:p>
          <a:p>
            <a:pPr marL="647646" lvl="1" indent="-342900">
              <a:buFont typeface="Wingdings" panose="05000000000000000000" pitchFamily="2" charset="2"/>
              <a:buChar char="v"/>
            </a:pPr>
            <a:r>
              <a:rPr lang="en-US" sz="2800" dirty="0"/>
              <a:t>Md. </a:t>
            </a:r>
            <a:r>
              <a:rPr lang="en-US" sz="2800" dirty="0" err="1"/>
              <a:t>Jamilur</a:t>
            </a:r>
            <a:r>
              <a:rPr lang="en-US" sz="2800" dirty="0"/>
              <a:t> Rahman (2018831035)</a:t>
            </a:r>
          </a:p>
          <a:p>
            <a:pPr marL="647646" lvl="1" indent="-342900">
              <a:buFont typeface="Wingdings" panose="05000000000000000000" pitchFamily="2" charset="2"/>
              <a:buChar char="v"/>
            </a:pPr>
            <a:r>
              <a:rPr lang="en-US" sz="2800" dirty="0" err="1"/>
              <a:t>Rumman</a:t>
            </a:r>
            <a:r>
              <a:rPr lang="en-US" sz="2800" dirty="0"/>
              <a:t> Ahmed </a:t>
            </a:r>
            <a:r>
              <a:rPr lang="en-US" sz="2800" dirty="0" err="1"/>
              <a:t>Prottoy</a:t>
            </a:r>
            <a:r>
              <a:rPr lang="en-US" sz="2800" dirty="0"/>
              <a:t> (2018831063)</a:t>
            </a:r>
          </a:p>
        </p:txBody>
      </p:sp>
    </p:spTree>
    <p:extLst>
      <p:ext uri="{BB962C8B-B14F-4D97-AF65-F5344CB8AC3E}">
        <p14:creationId xmlns:p14="http://schemas.microsoft.com/office/powerpoint/2010/main" val="276383610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2C61-F37B-4BB2-AF4B-EDF9F51E2E40}"/>
              </a:ext>
            </a:extLst>
          </p:cNvPr>
          <p:cNvSpPr>
            <a:spLocks noGrp="1"/>
          </p:cNvSpPr>
          <p:nvPr>
            <p:ph type="title"/>
          </p:nvPr>
        </p:nvSpPr>
        <p:spPr>
          <a:xfrm>
            <a:off x="1751012" y="2667000"/>
            <a:ext cx="8077200" cy="1295400"/>
          </a:xfrm>
        </p:spPr>
        <p:txBody>
          <a:bodyPr>
            <a:normAutofit/>
          </a:bodyPr>
          <a:lstStyle/>
          <a:p>
            <a:pPr algn="ctr"/>
            <a:r>
              <a:rPr lang="en-US" sz="7200" dirty="0"/>
              <a:t>Thanks Everybody</a:t>
            </a:r>
          </a:p>
        </p:txBody>
      </p:sp>
      <p:pic>
        <p:nvPicPr>
          <p:cNvPr id="5" name="Graphic 4" descr="Angel face with solid fill with solid fill">
            <a:extLst>
              <a:ext uri="{FF2B5EF4-FFF2-40B4-BE49-F238E27FC236}">
                <a16:creationId xmlns:a16="http://schemas.microsoft.com/office/drawing/2014/main" id="{EAB60C12-71CB-4429-9E68-76EC36911B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18612" y="2971800"/>
            <a:ext cx="914400" cy="914400"/>
          </a:xfrm>
          <a:prstGeom prst="rect">
            <a:avLst/>
          </a:prstGeom>
        </p:spPr>
      </p:pic>
    </p:spTree>
    <p:extLst>
      <p:ext uri="{BB962C8B-B14F-4D97-AF65-F5344CB8AC3E}">
        <p14:creationId xmlns:p14="http://schemas.microsoft.com/office/powerpoint/2010/main" val="380058230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8882" y="1701800"/>
            <a:ext cx="4062942" cy="2438400"/>
          </a:xfrm>
        </p:spPr>
        <p:txBody>
          <a:bodyPr vert="horz" lIns="121899" tIns="60949" rIns="121899" bIns="60949" rtlCol="0" anchor="b">
            <a:normAutofit/>
          </a:bodyPr>
          <a:lstStyle/>
          <a:p>
            <a:r>
              <a:rPr lang="en-US" sz="3600" dirty="0">
                <a:solidFill>
                  <a:schemeClr val="tx1"/>
                </a:solidFill>
              </a:rPr>
              <a:t>What is Polymorphism?</a:t>
            </a:r>
          </a:p>
        </p:txBody>
      </p:sp>
      <p:sp>
        <p:nvSpPr>
          <p:cNvPr id="18" name="Content Placeholder 2">
            <a:extLst>
              <a:ext uri="{FF2B5EF4-FFF2-40B4-BE49-F238E27FC236}">
                <a16:creationId xmlns:a16="http://schemas.microsoft.com/office/drawing/2014/main" id="{1D0D1CB5-31D5-4282-8C91-0D06C7E0B10F}"/>
              </a:ext>
            </a:extLst>
          </p:cNvPr>
          <p:cNvSpPr txBox="1">
            <a:spLocks/>
          </p:cNvSpPr>
          <p:nvPr/>
        </p:nvSpPr>
        <p:spPr>
          <a:xfrm>
            <a:off x="1218882" y="4241800"/>
            <a:ext cx="4062942" cy="1930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spcAft>
                <a:spcPts val="600"/>
              </a:spcAft>
              <a:buNone/>
            </a:pPr>
            <a:r>
              <a:rPr lang="en-US" sz="2000" i="1" kern="1200">
                <a:latin typeface="+mn-lt"/>
                <a:ea typeface="+mn-ea"/>
                <a:cs typeface="+mn-cs"/>
              </a:rPr>
              <a:t>Poly </a:t>
            </a:r>
            <a:r>
              <a:rPr lang="en-US" sz="2000" kern="1200">
                <a:latin typeface="+mn-lt"/>
                <a:ea typeface="+mn-ea"/>
                <a:cs typeface="+mn-cs"/>
              </a:rPr>
              <a:t>(Multiple), </a:t>
            </a:r>
            <a:r>
              <a:rPr lang="en-US" sz="2000" i="1" kern="1200">
                <a:latin typeface="+mn-lt"/>
                <a:ea typeface="+mn-ea"/>
                <a:cs typeface="+mn-cs"/>
              </a:rPr>
              <a:t>morph </a:t>
            </a:r>
            <a:r>
              <a:rPr lang="en-US" sz="2000" kern="1200">
                <a:latin typeface="+mn-lt"/>
                <a:ea typeface="+mn-ea"/>
                <a:cs typeface="+mn-cs"/>
              </a:rPr>
              <a:t>(form).</a:t>
            </a:r>
          </a:p>
          <a:p>
            <a:pPr marL="0" indent="0">
              <a:spcAft>
                <a:spcPts val="600"/>
              </a:spcAft>
              <a:buNone/>
            </a:pPr>
            <a:endParaRPr lang="en-US" sz="2000" kern="1200">
              <a:latin typeface="+mn-lt"/>
              <a:ea typeface="+mn-ea"/>
              <a:cs typeface="+mn-cs"/>
            </a:endParaRPr>
          </a:p>
        </p:txBody>
      </p:sp>
      <p:pic>
        <p:nvPicPr>
          <p:cNvPr id="6" name="Picture 5" descr="Shape&#10;&#10;Description automatically generated with medium confidence">
            <a:extLst>
              <a:ext uri="{FF2B5EF4-FFF2-40B4-BE49-F238E27FC236}">
                <a16:creationId xmlns:a16="http://schemas.microsoft.com/office/drawing/2014/main" id="{66A25FFD-EDFE-4BBF-904C-B47ED1F17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971" y="1699127"/>
            <a:ext cx="6094413" cy="3358145"/>
          </a:xfrm>
          <a:prstGeom prst="rect">
            <a:avLst/>
          </a:prstGeom>
          <a:noFill/>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BD6D976-51E0-4813-963A-D3C5B4E4D928}"/>
              </a:ext>
            </a:extLst>
          </p:cNvPr>
          <p:cNvSpPr>
            <a:spLocks noGrp="1"/>
          </p:cNvSpPr>
          <p:nvPr>
            <p:ph type="title"/>
          </p:nvPr>
        </p:nvSpPr>
        <p:spPr>
          <a:xfrm>
            <a:off x="1218883" y="274637"/>
            <a:ext cx="10360501" cy="1223963"/>
          </a:xfrm>
        </p:spPr>
        <p:txBody>
          <a:bodyPr anchor="b">
            <a:normAutofit/>
          </a:bodyPr>
          <a:lstStyle/>
          <a:p>
            <a:r>
              <a:rPr lang="en-US" dirty="0"/>
              <a:t>Polymorphism</a:t>
            </a:r>
          </a:p>
        </p:txBody>
      </p:sp>
      <p:pic>
        <p:nvPicPr>
          <p:cNvPr id="18" name="Picture 17" descr="A picture containing text, monitor, indoor, sitting&#10;&#10;Description automatically generated">
            <a:extLst>
              <a:ext uri="{FF2B5EF4-FFF2-40B4-BE49-F238E27FC236}">
                <a16:creationId xmlns:a16="http://schemas.microsoft.com/office/drawing/2014/main" id="{AF7A24CC-6A12-4DCF-8A83-9013DE44C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2" y="2244531"/>
            <a:ext cx="6190791" cy="4132352"/>
          </a:xfrm>
          <a:prstGeom prst="rect">
            <a:avLst/>
          </a:prstGeom>
          <a:noFill/>
        </p:spPr>
      </p:pic>
      <p:sp>
        <p:nvSpPr>
          <p:cNvPr id="10" name="Content Placeholder 9"/>
          <p:cNvSpPr>
            <a:spLocks noGrp="1"/>
          </p:cNvSpPr>
          <p:nvPr>
            <p:ph sz="half" idx="2"/>
          </p:nvPr>
        </p:nvSpPr>
        <p:spPr>
          <a:xfrm>
            <a:off x="6500707" y="1706880"/>
            <a:ext cx="5078677" cy="4465320"/>
          </a:xfrm>
        </p:spPr>
        <p:txBody>
          <a:bodyPr>
            <a:normAutofit/>
          </a:bodyPr>
          <a:lstStyle/>
          <a:p>
            <a:pPr marL="0" indent="0">
              <a:buNone/>
            </a:pPr>
            <a:r>
              <a:rPr lang="en-US"/>
              <a:t>Polymorphism is the ability of an object to take on many forms. The most common use of polymorphism in OOP occurs when a parent class reference is used to refer to a child class object.</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Man with solid fill">
            <a:extLst>
              <a:ext uri="{FF2B5EF4-FFF2-40B4-BE49-F238E27FC236}">
                <a16:creationId xmlns:a16="http://schemas.microsoft.com/office/drawing/2014/main" id="{EC6C42D4-A110-4308-9703-0EC8AC0FB6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012" y="2628900"/>
            <a:ext cx="1600200" cy="1600200"/>
          </a:xfrm>
          <a:prstGeom prst="rect">
            <a:avLst/>
          </a:prstGeom>
        </p:spPr>
      </p:pic>
      <p:pic>
        <p:nvPicPr>
          <p:cNvPr id="10" name="Graphic 9" descr="Family with boy with solid fill">
            <a:extLst>
              <a:ext uri="{FF2B5EF4-FFF2-40B4-BE49-F238E27FC236}">
                <a16:creationId xmlns:a16="http://schemas.microsoft.com/office/drawing/2014/main" id="{1663671C-B0B3-4317-B8D5-B4B0F3D81B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84612" y="1066800"/>
            <a:ext cx="1066800" cy="1066800"/>
          </a:xfrm>
          <a:prstGeom prst="rect">
            <a:avLst/>
          </a:prstGeom>
        </p:spPr>
      </p:pic>
      <p:pic>
        <p:nvPicPr>
          <p:cNvPr id="12" name="Graphic 11" descr="Boardroom with solid fill">
            <a:extLst>
              <a:ext uri="{FF2B5EF4-FFF2-40B4-BE49-F238E27FC236}">
                <a16:creationId xmlns:a16="http://schemas.microsoft.com/office/drawing/2014/main" id="{F413E50C-6EE2-4C5B-86F3-1465B3E66A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9353" y="2552700"/>
            <a:ext cx="1066800" cy="1066800"/>
          </a:xfrm>
          <a:prstGeom prst="rect">
            <a:avLst/>
          </a:prstGeom>
        </p:spPr>
      </p:pic>
      <p:pic>
        <p:nvPicPr>
          <p:cNvPr id="14" name="Graphic 13" descr="Office worker male with solid fill">
            <a:extLst>
              <a:ext uri="{FF2B5EF4-FFF2-40B4-BE49-F238E27FC236}">
                <a16:creationId xmlns:a16="http://schemas.microsoft.com/office/drawing/2014/main" id="{158A2865-C99F-469A-9677-7649F3DEA78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99353" y="4038600"/>
            <a:ext cx="1066800" cy="1066800"/>
          </a:xfrm>
          <a:prstGeom prst="rect">
            <a:avLst/>
          </a:prstGeom>
        </p:spPr>
      </p:pic>
      <p:pic>
        <p:nvPicPr>
          <p:cNvPr id="16" name="Graphic 15" descr="Group with solid fill">
            <a:extLst>
              <a:ext uri="{FF2B5EF4-FFF2-40B4-BE49-F238E27FC236}">
                <a16:creationId xmlns:a16="http://schemas.microsoft.com/office/drawing/2014/main" id="{2788F2A1-58DA-4F0F-A68B-647A1A89CA2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39720" y="5638800"/>
            <a:ext cx="1066800" cy="1066800"/>
          </a:xfrm>
          <a:prstGeom prst="rect">
            <a:avLst/>
          </a:prstGeom>
        </p:spPr>
      </p:pic>
      <p:sp>
        <p:nvSpPr>
          <p:cNvPr id="17" name="Title 16">
            <a:extLst>
              <a:ext uri="{FF2B5EF4-FFF2-40B4-BE49-F238E27FC236}">
                <a16:creationId xmlns:a16="http://schemas.microsoft.com/office/drawing/2014/main" id="{E65F88F1-EB51-4BDC-BACA-1CC81C413A1A}"/>
              </a:ext>
            </a:extLst>
          </p:cNvPr>
          <p:cNvSpPr>
            <a:spLocks noGrp="1"/>
          </p:cNvSpPr>
          <p:nvPr>
            <p:ph type="title"/>
          </p:nvPr>
        </p:nvSpPr>
        <p:spPr>
          <a:xfrm>
            <a:off x="5561012" y="1280318"/>
            <a:ext cx="4953000" cy="639763"/>
          </a:xfrm>
        </p:spPr>
        <p:txBody>
          <a:bodyPr>
            <a:normAutofit/>
          </a:bodyPr>
          <a:lstStyle/>
          <a:p>
            <a:r>
              <a:rPr lang="en-US" sz="2400" dirty="0"/>
              <a:t>In a family as a guardian.</a:t>
            </a:r>
          </a:p>
        </p:txBody>
      </p:sp>
      <p:sp>
        <p:nvSpPr>
          <p:cNvPr id="18" name="Title 16">
            <a:extLst>
              <a:ext uri="{FF2B5EF4-FFF2-40B4-BE49-F238E27FC236}">
                <a16:creationId xmlns:a16="http://schemas.microsoft.com/office/drawing/2014/main" id="{4A764F6E-F5C4-4E51-8B1E-0390EAD10725}"/>
              </a:ext>
            </a:extLst>
          </p:cNvPr>
          <p:cNvSpPr txBox="1">
            <a:spLocks/>
          </p:cNvSpPr>
          <p:nvPr/>
        </p:nvSpPr>
        <p:spPr>
          <a:xfrm>
            <a:off x="1371283" y="427037"/>
            <a:ext cx="10057129" cy="6397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a:t>Real life example of Polymorphism</a:t>
            </a:r>
            <a:endParaRPr lang="en-US" dirty="0"/>
          </a:p>
        </p:txBody>
      </p:sp>
      <p:sp>
        <p:nvSpPr>
          <p:cNvPr id="20" name="Title 16">
            <a:extLst>
              <a:ext uri="{FF2B5EF4-FFF2-40B4-BE49-F238E27FC236}">
                <a16:creationId xmlns:a16="http://schemas.microsoft.com/office/drawing/2014/main" id="{06587372-6C4D-419F-B692-84D3AF77E908}"/>
              </a:ext>
            </a:extLst>
          </p:cNvPr>
          <p:cNvSpPr txBox="1">
            <a:spLocks/>
          </p:cNvSpPr>
          <p:nvPr/>
        </p:nvSpPr>
        <p:spPr>
          <a:xfrm>
            <a:off x="5561012" y="2819400"/>
            <a:ext cx="4953000" cy="6397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In a sitting as a friend.</a:t>
            </a:r>
          </a:p>
        </p:txBody>
      </p:sp>
      <p:sp>
        <p:nvSpPr>
          <p:cNvPr id="21" name="Title 16">
            <a:extLst>
              <a:ext uri="{FF2B5EF4-FFF2-40B4-BE49-F238E27FC236}">
                <a16:creationId xmlns:a16="http://schemas.microsoft.com/office/drawing/2014/main" id="{61FC7AAE-245C-4C2E-A4A3-2AABDDA60D68}"/>
              </a:ext>
            </a:extLst>
          </p:cNvPr>
          <p:cNvSpPr txBox="1">
            <a:spLocks/>
          </p:cNvSpPr>
          <p:nvPr/>
        </p:nvSpPr>
        <p:spPr>
          <a:xfrm>
            <a:off x="5561012" y="4267200"/>
            <a:ext cx="4953000" cy="6397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In an office as an employee</a:t>
            </a:r>
          </a:p>
        </p:txBody>
      </p:sp>
      <p:sp>
        <p:nvSpPr>
          <p:cNvPr id="22" name="Title 16">
            <a:extLst>
              <a:ext uri="{FF2B5EF4-FFF2-40B4-BE49-F238E27FC236}">
                <a16:creationId xmlns:a16="http://schemas.microsoft.com/office/drawing/2014/main" id="{EC1DB1FE-0FC9-444D-9E06-CEBA86B40CA1}"/>
              </a:ext>
            </a:extLst>
          </p:cNvPr>
          <p:cNvSpPr txBox="1">
            <a:spLocks/>
          </p:cNvSpPr>
          <p:nvPr/>
        </p:nvSpPr>
        <p:spPr>
          <a:xfrm>
            <a:off x="5561012" y="5791200"/>
            <a:ext cx="4953000" cy="6397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In a sports team as a player.</a:t>
            </a:r>
          </a:p>
        </p:txBody>
      </p:sp>
      <p:sp>
        <p:nvSpPr>
          <p:cNvPr id="23" name="Title 16">
            <a:extLst>
              <a:ext uri="{FF2B5EF4-FFF2-40B4-BE49-F238E27FC236}">
                <a16:creationId xmlns:a16="http://schemas.microsoft.com/office/drawing/2014/main" id="{F27AD8F5-D256-449C-B086-B98EA774106D}"/>
              </a:ext>
            </a:extLst>
          </p:cNvPr>
          <p:cNvSpPr txBox="1">
            <a:spLocks/>
          </p:cNvSpPr>
          <p:nvPr/>
        </p:nvSpPr>
        <p:spPr>
          <a:xfrm>
            <a:off x="908503" y="4419600"/>
            <a:ext cx="1752600" cy="472281"/>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2400" dirty="0"/>
              <a:t>A Person</a:t>
            </a:r>
          </a:p>
        </p:txBody>
      </p:sp>
    </p:spTree>
    <p:extLst>
      <p:ext uri="{BB962C8B-B14F-4D97-AF65-F5344CB8AC3E}">
        <p14:creationId xmlns:p14="http://schemas.microsoft.com/office/powerpoint/2010/main" val="217899879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F907-0298-4C32-AEEE-AD1C4AFDEEE2}"/>
              </a:ext>
            </a:extLst>
          </p:cNvPr>
          <p:cNvSpPr>
            <a:spLocks noGrp="1"/>
          </p:cNvSpPr>
          <p:nvPr>
            <p:ph type="title"/>
          </p:nvPr>
        </p:nvSpPr>
        <p:spPr>
          <a:xfrm>
            <a:off x="1218883" y="274637"/>
            <a:ext cx="10209529" cy="792163"/>
          </a:xfrm>
        </p:spPr>
        <p:txBody>
          <a:bodyPr/>
          <a:lstStyle/>
          <a:p>
            <a:r>
              <a:rPr lang="en-US" dirty="0"/>
              <a:t>Classification of Polymorphism</a:t>
            </a:r>
          </a:p>
        </p:txBody>
      </p:sp>
      <p:pic>
        <p:nvPicPr>
          <p:cNvPr id="6" name="Picture 5" descr="Diagram&#10;&#10;Description automatically generated">
            <a:extLst>
              <a:ext uri="{FF2B5EF4-FFF2-40B4-BE49-F238E27FC236}">
                <a16:creationId xmlns:a16="http://schemas.microsoft.com/office/drawing/2014/main" id="{E3E04198-9840-4A8B-9871-1D1C4A967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812" y="1315802"/>
            <a:ext cx="8000999" cy="4932598"/>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1981200"/>
            <a:ext cx="4062942" cy="2438400"/>
          </a:xfrm>
        </p:spPr>
        <p:txBody>
          <a:bodyPr anchor="b">
            <a:normAutofit/>
          </a:bodyPr>
          <a:lstStyle/>
          <a:p>
            <a:r>
              <a:rPr lang="en-US" sz="3600" dirty="0">
                <a:solidFill>
                  <a:schemeClr val="tx1"/>
                </a:solidFill>
              </a:rPr>
              <a:t>Static Polymorphism </a:t>
            </a:r>
            <a:br>
              <a:rPr lang="en-US" sz="3600" dirty="0">
                <a:solidFill>
                  <a:schemeClr val="tx1"/>
                </a:solidFill>
              </a:rPr>
            </a:br>
            <a:r>
              <a:rPr lang="en-US" sz="3600" dirty="0">
                <a:solidFill>
                  <a:schemeClr val="tx1"/>
                </a:solidFill>
              </a:rPr>
              <a:t>(Compile time polymorphism)</a:t>
            </a:r>
          </a:p>
        </p:txBody>
      </p:sp>
      <p:sp>
        <p:nvSpPr>
          <p:cNvPr id="9" name="Content Placeholder 2">
            <a:extLst>
              <a:ext uri="{FF2B5EF4-FFF2-40B4-BE49-F238E27FC236}">
                <a16:creationId xmlns:a16="http://schemas.microsoft.com/office/drawing/2014/main" id="{C03F26DF-4633-4E52-B2F9-4045A015F494}"/>
              </a:ext>
            </a:extLst>
          </p:cNvPr>
          <p:cNvSpPr>
            <a:spLocks noGrp="1"/>
          </p:cNvSpPr>
          <p:nvPr>
            <p:ph idx="1"/>
          </p:nvPr>
        </p:nvSpPr>
        <p:spPr>
          <a:xfrm>
            <a:off x="5484971" y="584200"/>
            <a:ext cx="6094413" cy="5588000"/>
          </a:xfrm>
        </p:spPr>
        <p:txBody>
          <a:bodyPr>
            <a:normAutofit/>
          </a:bodyPr>
          <a:lstStyle/>
          <a:p>
            <a:pPr marL="0" indent="0">
              <a:buNone/>
            </a:pPr>
            <a:r>
              <a:rPr lang="en-US" sz="2400" dirty="0"/>
              <a:t>Static Polymorphism is the linking of a function with an object during compile time is called static. It is also called static binding. This type of polymorphism is achieved by method/function overloading or operator overloading.</a:t>
            </a:r>
          </a:p>
          <a:p>
            <a:pPr marL="0" indent="0">
              <a:buNone/>
            </a:pPr>
            <a:endParaRPr lang="en-US" sz="2400" dirty="0"/>
          </a:p>
          <a:p>
            <a:pPr marL="0" indent="0">
              <a:buNone/>
            </a:pPr>
            <a:r>
              <a:rPr lang="en-US" sz="2400" dirty="0">
                <a:solidFill>
                  <a:schemeClr val="bg2">
                    <a:lumMod val="40000"/>
                    <a:lumOff val="60000"/>
                  </a:schemeClr>
                </a:solidFill>
              </a:rPr>
              <a:t>Method/Function Overloading: </a:t>
            </a:r>
            <a:r>
              <a:rPr lang="en-US" sz="2400" dirty="0"/>
              <a:t>When there are multiple functions/methods with same name but different parameters then these functions are said to be overloaded. Functions/methods can be overloaded by change in number of arguments or/and change in type of arguments or change in sequence of arguments.</a:t>
            </a: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C965-D911-42D7-9511-1E191B831411}"/>
              </a:ext>
            </a:extLst>
          </p:cNvPr>
          <p:cNvSpPr>
            <a:spLocks noGrp="1"/>
          </p:cNvSpPr>
          <p:nvPr>
            <p:ph type="title"/>
          </p:nvPr>
        </p:nvSpPr>
        <p:spPr>
          <a:xfrm>
            <a:off x="1218883" y="274637"/>
            <a:ext cx="10360501" cy="1223963"/>
          </a:xfrm>
        </p:spPr>
        <p:txBody>
          <a:bodyPr anchor="b">
            <a:normAutofit/>
          </a:bodyPr>
          <a:lstStyle/>
          <a:p>
            <a:r>
              <a:rPr lang="en-US" dirty="0"/>
              <a:t>Static Polymorphism</a:t>
            </a:r>
          </a:p>
        </p:txBody>
      </p:sp>
      <p:pic>
        <p:nvPicPr>
          <p:cNvPr id="6" name="Picture 5" descr="A computer with a message on the screen&#10;&#10;Description automatically generated with low confidence">
            <a:extLst>
              <a:ext uri="{FF2B5EF4-FFF2-40B4-BE49-F238E27FC236}">
                <a16:creationId xmlns:a16="http://schemas.microsoft.com/office/drawing/2014/main" id="{0FB9AD9A-92F5-405A-B132-EB0E85A85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608" y="1701797"/>
            <a:ext cx="6685051" cy="4462272"/>
          </a:xfrm>
          <a:prstGeom prst="rect">
            <a:avLst/>
          </a:prstGeom>
          <a:noFill/>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5212" y="1752600"/>
            <a:ext cx="3733800" cy="2438400"/>
          </a:xfrm>
        </p:spPr>
        <p:txBody>
          <a:bodyPr anchor="b">
            <a:normAutofit/>
          </a:bodyPr>
          <a:lstStyle/>
          <a:p>
            <a:r>
              <a:rPr lang="en-US" sz="3600" dirty="0">
                <a:solidFill>
                  <a:schemeClr val="tx1"/>
                </a:solidFill>
              </a:rPr>
              <a:t>Dynamic Polymorphism</a:t>
            </a:r>
          </a:p>
        </p:txBody>
      </p:sp>
      <p:sp>
        <p:nvSpPr>
          <p:cNvPr id="16" name="Content Placeholder 2">
            <a:extLst>
              <a:ext uri="{FF2B5EF4-FFF2-40B4-BE49-F238E27FC236}">
                <a16:creationId xmlns:a16="http://schemas.microsoft.com/office/drawing/2014/main" id="{C0599154-686D-477D-84BB-177B5D7C612C}"/>
              </a:ext>
            </a:extLst>
          </p:cNvPr>
          <p:cNvSpPr>
            <a:spLocks noGrp="1"/>
          </p:cNvSpPr>
          <p:nvPr>
            <p:ph idx="1"/>
          </p:nvPr>
        </p:nvSpPr>
        <p:spPr>
          <a:xfrm>
            <a:off x="5103812" y="533400"/>
            <a:ext cx="6705599" cy="5867400"/>
          </a:xfrm>
        </p:spPr>
        <p:txBody>
          <a:bodyPr>
            <a:noAutofit/>
          </a:bodyPr>
          <a:lstStyle/>
          <a:p>
            <a:pPr marL="0" indent="0">
              <a:buNone/>
            </a:pPr>
            <a:r>
              <a:rPr lang="en-US" sz="2400" dirty="0"/>
              <a:t>Dynamic polymorphism is a process or mechanism in which a call to an overridden method/function is to resolve at runtime rather than compile-time. It is also known as runtime polymorphism or dynamic method dispatch. We can achieve dynamic polymorphism by using the method/function overriding.</a:t>
            </a:r>
          </a:p>
          <a:p>
            <a:pPr marL="0" indent="0">
              <a:buNone/>
            </a:pPr>
            <a:r>
              <a:rPr lang="en-US" sz="2400" dirty="0">
                <a:solidFill>
                  <a:schemeClr val="bg2">
                    <a:lumMod val="40000"/>
                    <a:lumOff val="60000"/>
                  </a:schemeClr>
                </a:solidFill>
              </a:rPr>
              <a:t>Properties of Dynamic Polymorphism:</a:t>
            </a:r>
          </a:p>
          <a:p>
            <a:pPr>
              <a:buFont typeface="Wingdings" panose="05000000000000000000" pitchFamily="2" charset="2"/>
              <a:buChar char="q"/>
            </a:pPr>
            <a:r>
              <a:rPr lang="en-US" sz="2400" dirty="0"/>
              <a:t>It decides which method is to execute at runtime.</a:t>
            </a:r>
          </a:p>
          <a:p>
            <a:pPr>
              <a:buFont typeface="Wingdings" panose="05000000000000000000" pitchFamily="2" charset="2"/>
              <a:buChar char="q"/>
            </a:pPr>
            <a:r>
              <a:rPr lang="en-US" sz="2400" dirty="0"/>
              <a:t>It can be achieved through dynamic binding.</a:t>
            </a:r>
          </a:p>
          <a:p>
            <a:pPr>
              <a:buFont typeface="Wingdings" panose="05000000000000000000" pitchFamily="2" charset="2"/>
              <a:buChar char="q"/>
            </a:pPr>
            <a:r>
              <a:rPr lang="en-US" sz="2400" dirty="0"/>
              <a:t>It is required where a subclass object is assigned to a super-class object for dynamic polymorphism.</a:t>
            </a:r>
          </a:p>
          <a:p>
            <a:pPr>
              <a:buFont typeface="Wingdings" panose="05000000000000000000" pitchFamily="2" charset="2"/>
              <a:buChar char="q"/>
            </a:pPr>
            <a:r>
              <a:rPr lang="en-US" sz="2400" dirty="0"/>
              <a:t>Inheritance involved in dynamic polymorphism.</a:t>
            </a: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261</TotalTime>
  <Words>1040</Words>
  <Application>Microsoft Office PowerPoint</Application>
  <PresentationFormat>Custom</PresentationFormat>
  <Paragraphs>88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Tech 16x9</vt:lpstr>
      <vt:lpstr>Polymorphism</vt:lpstr>
      <vt:lpstr>Contents we aim to present</vt:lpstr>
      <vt:lpstr>What is Polymorphism?</vt:lpstr>
      <vt:lpstr>Polymorphism</vt:lpstr>
      <vt:lpstr>In a family as a guardian.</vt:lpstr>
      <vt:lpstr>Classification of Polymorphism</vt:lpstr>
      <vt:lpstr>Static Polymorphism  (Compile time polymorphism)</vt:lpstr>
      <vt:lpstr>Static Polymorphism</vt:lpstr>
      <vt:lpstr>Dynamic Polymorphism</vt:lpstr>
      <vt:lpstr>Dynamic Polymorphism</vt:lpstr>
      <vt:lpstr>Dynamic Polymorphism</vt:lpstr>
      <vt:lpstr>Other classifications</vt:lpstr>
      <vt:lpstr>Other classifications</vt:lpstr>
      <vt:lpstr>Other classifications</vt:lpstr>
      <vt:lpstr>Other classifications</vt:lpstr>
      <vt:lpstr>Advantages and Disadvantages of Polymorphism</vt:lpstr>
      <vt:lpstr>Advantages and Disadvantages of Polymorphism</vt:lpstr>
      <vt:lpstr>Polymorphism  vs. Inheritance.</vt:lpstr>
      <vt:lpstr>Polymorphism  vs. Inheritance.</vt:lpstr>
      <vt:lpstr>Polymorphism  vs. Inheritance.</vt:lpstr>
      <vt:lpstr>Summary</vt:lpstr>
      <vt:lpstr>If polymorphism had a face</vt:lpstr>
      <vt:lpstr>Any Questions?</vt:lpstr>
      <vt:lpstr>PowerPoint Presentation</vt:lpstr>
      <vt:lpstr>Thanks Everybody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Raisul islam</dc:creator>
  <cp:lastModifiedBy>Raisul islam</cp:lastModifiedBy>
  <cp:revision>3</cp:revision>
  <dcterms:created xsi:type="dcterms:W3CDTF">2021-11-22T14:23:29Z</dcterms:created>
  <dcterms:modified xsi:type="dcterms:W3CDTF">2021-11-23T13:11:11Z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