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36" r:id="rId63"/>
    <p:sldId id="437" r:id="rId64"/>
    <p:sldId id="438" r:id="rId65"/>
    <p:sldId id="439" r:id="rId66"/>
    <p:sldId id="440" r:id="rId67"/>
    <p:sldId id="441" r:id="rId68"/>
    <p:sldId id="442" r:id="rId69"/>
    <p:sldId id="443" r:id="rId70"/>
    <p:sldId id="444" r:id="rId71"/>
    <p:sldId id="445" r:id="rId72"/>
    <p:sldId id="446" r:id="rId73"/>
    <p:sldId id="447" r:id="rId74"/>
    <p:sldId id="448" r:id="rId75"/>
    <p:sldId id="449" r:id="rId76"/>
    <p:sldId id="450" r:id="rId77"/>
    <p:sldId id="451" r:id="rId78"/>
    <p:sldId id="452" r:id="rId79"/>
    <p:sldId id="453" r:id="rId80"/>
    <p:sldId id="454" r:id="rId81"/>
    <p:sldId id="455" r:id="rId82"/>
    <p:sldId id="456" r:id="rId83"/>
    <p:sldId id="457" r:id="rId84"/>
    <p:sldId id="458" r:id="rId85"/>
    <p:sldId id="459" r:id="rId86"/>
    <p:sldId id="460" r:id="rId87"/>
    <p:sldId id="461" r:id="rId88"/>
    <p:sldId id="462" r:id="rId89"/>
    <p:sldId id="463" r:id="rId90"/>
    <p:sldId id="464" r:id="rId91"/>
    <p:sldId id="465" r:id="rId92"/>
    <p:sldId id="466" r:id="rId93"/>
    <p:sldId id="467" r:id="rId94"/>
    <p:sldId id="468" r:id="rId95"/>
    <p:sldId id="469" r:id="rId96"/>
    <p:sldId id="470" r:id="rId97"/>
    <p:sldId id="471" r:id="rId98"/>
    <p:sldId id="472" r:id="rId99"/>
    <p:sldId id="473" r:id="rId100"/>
    <p:sldId id="474" r:id="rId101"/>
    <p:sldId id="475" r:id="rId102"/>
    <p:sldId id="476" r:id="rId103"/>
    <p:sldId id="477" r:id="rId104"/>
    <p:sldId id="478" r:id="rId105"/>
    <p:sldId id="479" r:id="rId106"/>
    <p:sldId id="480" r:id="rId107"/>
    <p:sldId id="481" r:id="rId108"/>
    <p:sldId id="482" r:id="rId109"/>
    <p:sldId id="483" r:id="rId110"/>
    <p:sldId id="484" r:id="rId111"/>
    <p:sldId id="485" r:id="rId112"/>
    <p:sldId id="486" r:id="rId113"/>
    <p:sldId id="487" r:id="rId114"/>
    <p:sldId id="488" r:id="rId115"/>
    <p:sldId id="489" r:id="rId116"/>
    <p:sldId id="490" r:id="rId117"/>
    <p:sldId id="491" r:id="rId118"/>
    <p:sldId id="492" r:id="rId119"/>
    <p:sldId id="493" r:id="rId120"/>
    <p:sldId id="494" r:id="rId121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FF"/>
    <a:srgbClr val="000099"/>
    <a:srgbClr val="000066"/>
    <a:srgbClr val="FFFF66"/>
    <a:srgbClr val="66FF66"/>
    <a:srgbClr val="FF66FF"/>
    <a:srgbClr val="66FFFF"/>
    <a:srgbClr val="FF99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8221" autoAdjust="0"/>
  </p:normalViewPr>
  <p:slideViewPr>
    <p:cSldViewPr>
      <p:cViewPr varScale="1">
        <p:scale>
          <a:sx n="52" d="100"/>
          <a:sy n="52" d="100"/>
        </p:scale>
        <p:origin x="-147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6C443-04BC-4639-B5F7-E14A7E3E004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46349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55278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44626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93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93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56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1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72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691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72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848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2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918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68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908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811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911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061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268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211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995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63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654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433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618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666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6063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606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983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891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717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30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633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3044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1778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2375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0162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516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9467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4570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897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8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5043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6266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6266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2987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7024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0260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9743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5347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816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3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2578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1201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120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1201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1201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4106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1086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2987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2987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55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1021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9426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7429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7429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1400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6580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532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482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5933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89506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5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5196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1461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9202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5843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9844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7656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6886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4747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9372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12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31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08747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60705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98468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6070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5219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60185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64726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22503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00059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754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16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4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82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5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1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0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5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98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wmf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1.jpe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9.wmf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10" Type="http://schemas.openxmlformats.org/officeDocument/2006/relationships/image" Target="../media/image2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12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第 </a:t>
            </a:r>
            <a:r>
              <a:rPr lang="en-US" altLang="zh-CN" dirty="0" smtClean="0">
                <a:latin typeface="+mn-lt"/>
              </a:rPr>
              <a:t>7 </a:t>
            </a:r>
            <a:r>
              <a:rPr lang="zh-CN" altLang="en-US" dirty="0">
                <a:latin typeface="+mn-lt"/>
              </a:rPr>
              <a:t>章 </a:t>
            </a:r>
            <a:r>
              <a:rPr lang="zh-CN" altLang="en-US" dirty="0" smtClean="0">
                <a:latin typeface="+mn-lt"/>
              </a:rPr>
              <a:t> 网络安全</a:t>
            </a:r>
            <a:endParaRPr lang="zh-CN" altLang="en-US" dirty="0">
              <a:latin typeface="+mn-l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9403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zh-CN" dirty="0"/>
              <a:t>安全的计算机网络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网络的安全性是不可判定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一个安全的计算机网络</a:t>
            </a:r>
            <a:r>
              <a:rPr lang="zh-CN" altLang="zh-CN" dirty="0" smtClean="0"/>
              <a:t>应达到四</a:t>
            </a:r>
            <a:r>
              <a:rPr lang="zh-CN" altLang="zh-CN" dirty="0"/>
              <a:t>个目标：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 smtClean="0"/>
              <a:t>保密性</a:t>
            </a:r>
            <a:endParaRPr lang="en-US" altLang="zh-CN" dirty="0" smtClean="0"/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端点</a:t>
            </a:r>
            <a:r>
              <a:rPr lang="zh-CN" altLang="zh-CN" dirty="0" smtClean="0"/>
              <a:t>鉴别</a:t>
            </a:r>
            <a:endParaRPr lang="en-US" altLang="zh-CN" dirty="0" smtClean="0"/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信息的完整性</a:t>
            </a:r>
          </a:p>
          <a:p>
            <a:pPr lvl="1"/>
            <a:r>
              <a:rPr lang="en-US" altLang="zh-CN" dirty="0"/>
              <a:t>4. </a:t>
            </a:r>
            <a:r>
              <a:rPr lang="zh-CN" altLang="zh-CN" dirty="0"/>
              <a:t>运行的</a:t>
            </a:r>
            <a:r>
              <a:rPr lang="zh-CN" altLang="zh-CN" dirty="0" smtClean="0"/>
              <a:t>安全性</a:t>
            </a:r>
            <a:endParaRPr lang="zh-CN" altLang="zh-CN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4448944" y="2564904"/>
            <a:ext cx="4968552" cy="3600400"/>
          </a:xfrm>
          <a:prstGeom prst="wedgeRectCallout">
            <a:avLst>
              <a:gd name="adj1" fmla="val -79805"/>
              <a:gd name="adj2" fmla="val -46410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9875" indent="-269875">
              <a:spcBef>
                <a:spcPts val="6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只有信息的发送方和接收方才能懂得所发送信息的内容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  <a:p>
            <a:pPr marL="269875" indent="-269875">
              <a:spcBef>
                <a:spcPts val="600"/>
              </a:spcBef>
              <a:buSzPct val="7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是网络</a:t>
            </a:r>
            <a:r>
              <a:rPr lang="zh-CN" altLang="en-US" sz="2600" b="1" dirty="0" smtClean="0">
                <a:solidFill>
                  <a:srgbClr val="000099"/>
                </a:solidFill>
                <a:ea typeface="黑体" pitchFamily="2" charset="-122"/>
              </a:rPr>
              <a:t>安全通信的</a:t>
            </a:r>
            <a:r>
              <a:rPr lang="zh-CN" altLang="en-US" sz="2600" b="1" dirty="0" smtClean="0">
                <a:solidFill>
                  <a:srgbClr val="FF0000"/>
                </a:solidFill>
                <a:ea typeface="黑体" pitchFamily="2" charset="-122"/>
              </a:rPr>
              <a:t>最基本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000099"/>
                </a:solidFill>
                <a:ea typeface="黑体" pitchFamily="2" charset="-122"/>
              </a:rPr>
              <a:t>内容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，也是对付被动攻击必须具备的功能。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  <a:p>
            <a:pPr marL="269875" indent="-269875">
              <a:spcBef>
                <a:spcPts val="6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为了使网络具有保密性，需要使用各种</a:t>
            </a:r>
            <a:r>
              <a:rPr lang="zh-CN" altLang="zh-CN" sz="2600" b="1" dirty="0">
                <a:solidFill>
                  <a:srgbClr val="FF0000"/>
                </a:solidFill>
                <a:ea typeface="黑体" pitchFamily="2" charset="-122"/>
              </a:rPr>
              <a:t>密码技术。</a:t>
            </a:r>
            <a:endParaRPr lang="zh-CN" altLang="en-US" sz="26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0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TLS</a:t>
            </a:r>
            <a:endParaRPr lang="zh-CN" alt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应用层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SSL </a:t>
            </a:r>
            <a:r>
              <a:rPr lang="zh-CN" altLang="zh-CN" dirty="0" smtClean="0"/>
              <a:t>最多</a:t>
            </a:r>
            <a:r>
              <a:rPr lang="zh-CN" altLang="zh-CN" dirty="0"/>
              <a:t>的</a:t>
            </a:r>
            <a:r>
              <a:rPr lang="zh-CN" altLang="zh-CN" dirty="0" smtClean="0"/>
              <a:t>就是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zh-CN" dirty="0" smtClean="0"/>
              <a:t>但</a:t>
            </a:r>
            <a:r>
              <a:rPr lang="en-US" altLang="zh-CN" dirty="0" smtClean="0"/>
              <a:t> SSL </a:t>
            </a:r>
            <a:r>
              <a:rPr lang="zh-CN" altLang="zh-CN" dirty="0" smtClean="0"/>
              <a:t>并非</a:t>
            </a:r>
            <a:r>
              <a:rPr lang="zh-CN" altLang="zh-CN" dirty="0"/>
              <a:t>仅</a:t>
            </a:r>
            <a:r>
              <a:rPr lang="zh-CN" altLang="zh-CN" dirty="0" smtClean="0"/>
              <a:t>用于</a:t>
            </a:r>
            <a:r>
              <a:rPr lang="en-US" altLang="zh-CN" dirty="0" smtClean="0"/>
              <a:t> HTTP</a:t>
            </a:r>
            <a:r>
              <a:rPr lang="zh-CN" altLang="zh-CN" dirty="0"/>
              <a:t>，而是可用于任何应用层的协议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应用程序</a:t>
            </a:r>
            <a:r>
              <a:rPr lang="en-US" altLang="zh-CN" dirty="0" smtClean="0"/>
              <a:t> HTTP </a:t>
            </a:r>
            <a:r>
              <a:rPr lang="zh-CN" altLang="zh-CN" dirty="0" smtClean="0"/>
              <a:t>调用</a:t>
            </a:r>
            <a:r>
              <a:rPr lang="en-US" altLang="zh-CN" dirty="0" smtClean="0"/>
              <a:t> SSL </a:t>
            </a:r>
            <a:r>
              <a:rPr lang="zh-CN" altLang="zh-CN" dirty="0" smtClean="0"/>
              <a:t>对</a:t>
            </a:r>
            <a:r>
              <a:rPr lang="zh-CN" altLang="zh-CN" dirty="0"/>
              <a:t>整个网页进行</a:t>
            </a:r>
            <a:r>
              <a:rPr lang="zh-CN" altLang="zh-CN" dirty="0" smtClean="0"/>
              <a:t>加密</a:t>
            </a:r>
            <a:r>
              <a:rPr lang="zh-CN" altLang="en-US" dirty="0" smtClean="0"/>
              <a:t>时，</a:t>
            </a:r>
            <a:r>
              <a:rPr lang="zh-CN" altLang="zh-CN" dirty="0" smtClean="0"/>
              <a:t>网页</a:t>
            </a:r>
            <a:r>
              <a:rPr lang="zh-CN" altLang="zh-CN" dirty="0"/>
              <a:t>上会提示用户，在网址栏原来</a:t>
            </a:r>
            <a:r>
              <a:rPr lang="zh-CN" altLang="zh-CN" dirty="0" smtClean="0"/>
              <a:t>显示</a:t>
            </a:r>
            <a:r>
              <a:rPr lang="en-US" altLang="zh-CN" dirty="0" smtClean="0"/>
              <a:t> http </a:t>
            </a:r>
            <a:r>
              <a:rPr lang="zh-CN" altLang="zh-CN" dirty="0" smtClean="0"/>
              <a:t>的</a:t>
            </a:r>
            <a:r>
              <a:rPr lang="zh-CN" altLang="zh-CN" dirty="0"/>
              <a:t>地方，现在变成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https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http </a:t>
            </a:r>
            <a:r>
              <a:rPr lang="zh-CN" altLang="zh-CN" dirty="0" smtClean="0"/>
              <a:t>后面</a:t>
            </a:r>
            <a:r>
              <a:rPr lang="zh-CN" altLang="zh-CN" dirty="0"/>
              <a:t>加上的</a:t>
            </a:r>
            <a:r>
              <a:rPr lang="en-US" altLang="zh-CN" dirty="0"/>
              <a:t>s</a:t>
            </a:r>
            <a:r>
              <a:rPr lang="zh-CN" altLang="zh-CN" dirty="0" smtClean="0"/>
              <a:t>代表</a:t>
            </a:r>
            <a:r>
              <a:rPr lang="en-US" altLang="zh-CN" dirty="0" smtClean="0"/>
              <a:t> security</a:t>
            </a:r>
            <a:r>
              <a:rPr lang="zh-CN" altLang="zh-CN" dirty="0"/>
              <a:t>，表明现在使用的是提供安全服务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HTTP </a:t>
            </a:r>
            <a:r>
              <a:rPr lang="zh-CN" altLang="zh-CN" dirty="0" smtClean="0"/>
              <a:t>协议</a:t>
            </a:r>
            <a:r>
              <a:rPr lang="zh-CN" altLang="zh-CN" dirty="0"/>
              <a:t>（</a:t>
            </a:r>
            <a:r>
              <a:rPr lang="en-US" altLang="zh-CN" dirty="0" smtClean="0"/>
              <a:t>TCP 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HTTPS </a:t>
            </a:r>
            <a:r>
              <a:rPr lang="zh-CN" altLang="zh-CN" dirty="0" smtClean="0"/>
              <a:t>端口</a:t>
            </a:r>
            <a:r>
              <a:rPr lang="zh-CN" altLang="zh-CN" dirty="0"/>
              <a:t>号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443</a:t>
            </a:r>
            <a:r>
              <a:rPr lang="zh-CN" altLang="zh-CN" dirty="0"/>
              <a:t>，而不是平时使用的端口</a:t>
            </a:r>
            <a:r>
              <a:rPr lang="zh-CN" altLang="zh-CN" dirty="0" smtClean="0"/>
              <a:t>号</a:t>
            </a:r>
            <a:r>
              <a:rPr lang="en-US" altLang="zh-CN" dirty="0" smtClean="0"/>
              <a:t> 80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6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zh-CN" dirty="0" smtClean="0"/>
              <a:t>提供</a:t>
            </a:r>
            <a:r>
              <a:rPr lang="zh-CN" altLang="zh-CN" dirty="0"/>
              <a:t>的安全服务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(1)	</a:t>
            </a:r>
            <a:r>
              <a:rPr lang="en-US" altLang="zh-CN" dirty="0" smtClean="0">
                <a:solidFill>
                  <a:srgbClr val="FF0000"/>
                </a:solidFill>
              </a:rPr>
              <a:t>SSL </a:t>
            </a:r>
            <a:r>
              <a:rPr lang="zh-CN" altLang="zh-CN" dirty="0" smtClean="0">
                <a:solidFill>
                  <a:srgbClr val="FF0000"/>
                </a:solidFill>
              </a:rPr>
              <a:t>服务器</a:t>
            </a:r>
            <a:r>
              <a:rPr lang="zh-CN" altLang="zh-CN" dirty="0">
                <a:solidFill>
                  <a:srgbClr val="FF0000"/>
                </a:solidFill>
              </a:rPr>
              <a:t>鉴别，</a:t>
            </a:r>
            <a:r>
              <a:rPr lang="zh-CN" altLang="zh-CN" dirty="0"/>
              <a:t>允许用户证实服务器的身份。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 SSL </a:t>
            </a:r>
            <a:r>
              <a:rPr lang="zh-CN" altLang="zh-CN" dirty="0" smtClean="0"/>
              <a:t>的</a:t>
            </a:r>
            <a:r>
              <a:rPr lang="zh-CN" altLang="zh-CN" dirty="0"/>
              <a:t>客户端通过验证来自服务器的证书，来鉴别服务器的真实身份并获得服务器的公钥。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(2)	</a:t>
            </a:r>
            <a:r>
              <a:rPr lang="en-US" altLang="zh-CN" dirty="0" smtClean="0">
                <a:solidFill>
                  <a:srgbClr val="FF0000"/>
                </a:solidFill>
              </a:rPr>
              <a:t>SSL </a:t>
            </a:r>
            <a:r>
              <a:rPr lang="zh-CN" altLang="zh-CN" dirty="0" smtClean="0">
                <a:solidFill>
                  <a:srgbClr val="FF0000"/>
                </a:solidFill>
              </a:rPr>
              <a:t>客户</a:t>
            </a:r>
            <a:r>
              <a:rPr lang="zh-CN" altLang="zh-CN" dirty="0">
                <a:solidFill>
                  <a:srgbClr val="FF0000"/>
                </a:solidFill>
              </a:rPr>
              <a:t>鉴别</a:t>
            </a:r>
            <a:r>
              <a:rPr lang="zh-CN" altLang="zh-CN" dirty="0"/>
              <a:t>，</a:t>
            </a:r>
            <a:r>
              <a:rPr lang="en-US" altLang="zh-CN" dirty="0" smtClean="0"/>
              <a:t>SSL </a:t>
            </a:r>
            <a:r>
              <a:rPr lang="zh-CN" altLang="zh-CN" dirty="0" smtClean="0"/>
              <a:t>的</a:t>
            </a:r>
            <a:r>
              <a:rPr lang="zh-CN" altLang="zh-CN" dirty="0"/>
              <a:t>可选安全服务，允许服务器证实客户的身份。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(3)	</a:t>
            </a:r>
            <a:r>
              <a:rPr lang="zh-CN" altLang="zh-CN" dirty="0">
                <a:solidFill>
                  <a:srgbClr val="FF0000"/>
                </a:solidFill>
              </a:rPr>
              <a:t>加密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 SSL </a:t>
            </a:r>
            <a:r>
              <a:rPr lang="zh-CN" altLang="zh-CN" dirty="0" smtClean="0">
                <a:solidFill>
                  <a:srgbClr val="FF0000"/>
                </a:solidFill>
              </a:rPr>
              <a:t>会话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zh-CN" dirty="0"/>
              <a:t>对客户和服务器间发送的所有报文进行加密，并检测报文是否被篡改。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2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en-US" dirty="0" smtClean="0"/>
              <a:t>安全</a:t>
            </a:r>
            <a:r>
              <a:rPr lang="zh-CN" altLang="en-US" dirty="0"/>
              <a:t>会话建立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61" name="Line 582"/>
          <p:cNvSpPr>
            <a:spLocks noChangeShapeType="1"/>
          </p:cNvSpPr>
          <p:nvPr/>
        </p:nvSpPr>
        <p:spPr bwMode="auto">
          <a:xfrm flipV="1">
            <a:off x="3420643" y="2886953"/>
            <a:ext cx="387048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62" name="Text Box 456"/>
          <p:cNvSpPr txBox="1">
            <a:spLocks noChangeArrowheads="1"/>
          </p:cNvSpPr>
          <p:nvPr/>
        </p:nvSpPr>
        <p:spPr bwMode="auto">
          <a:xfrm>
            <a:off x="2000672" y="1527695"/>
            <a:ext cx="1205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浏览器 </a:t>
            </a: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3" name="Text Box 484"/>
          <p:cNvSpPr txBox="1">
            <a:spLocks noChangeArrowheads="1"/>
          </p:cNvSpPr>
          <p:nvPr/>
        </p:nvSpPr>
        <p:spPr bwMode="auto">
          <a:xfrm>
            <a:off x="7533937" y="1566632"/>
            <a:ext cx="12153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服务器 </a:t>
            </a: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64" name="Line 515"/>
          <p:cNvSpPr>
            <a:spLocks noChangeShapeType="1"/>
          </p:cNvSpPr>
          <p:nvPr/>
        </p:nvSpPr>
        <p:spPr bwMode="auto">
          <a:xfrm flipV="1">
            <a:off x="3409771" y="2341834"/>
            <a:ext cx="387048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65" name="Rectangle 516"/>
          <p:cNvSpPr>
            <a:spLocks noChangeArrowheads="1"/>
          </p:cNvSpPr>
          <p:nvPr/>
        </p:nvSpPr>
        <p:spPr bwMode="auto">
          <a:xfrm>
            <a:off x="4227704" y="2150628"/>
            <a:ext cx="223824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支持的加密算法</a:t>
            </a:r>
            <a:endParaRPr kumimoji="1" lang="zh-CN" altLang="en-US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6" name="Picture 5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70397" y="1382566"/>
            <a:ext cx="574412" cy="83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Group 551"/>
          <p:cNvGrpSpPr>
            <a:grpSpLocks/>
          </p:cNvGrpSpPr>
          <p:nvPr/>
        </p:nvGrpSpPr>
        <p:grpSpPr bwMode="auto">
          <a:xfrm>
            <a:off x="3172395" y="1476369"/>
            <a:ext cx="608840" cy="536269"/>
            <a:chOff x="717" y="1446"/>
            <a:chExt cx="274" cy="237"/>
          </a:xfrm>
        </p:grpSpPr>
        <p:sp>
          <p:nvSpPr>
            <p:cNvPr id="68" name="Arc 552"/>
            <p:cNvSpPr>
              <a:spLocks/>
            </p:cNvSpPr>
            <p:nvPr/>
          </p:nvSpPr>
          <p:spPr bwMode="auto">
            <a:xfrm>
              <a:off x="930" y="1618"/>
              <a:ext cx="58" cy="39"/>
            </a:xfrm>
            <a:custGeom>
              <a:avLst/>
              <a:gdLst>
                <a:gd name="T0" fmla="*/ 0 w 38273"/>
                <a:gd name="T1" fmla="*/ 0 h 35142"/>
                <a:gd name="T2" fmla="*/ 0 w 38273"/>
                <a:gd name="T3" fmla="*/ 0 h 35142"/>
                <a:gd name="T4" fmla="*/ 0 w 38273"/>
                <a:gd name="T5" fmla="*/ 0 h 35142"/>
                <a:gd name="T6" fmla="*/ 0 60000 65536"/>
                <a:gd name="T7" fmla="*/ 0 60000 65536"/>
                <a:gd name="T8" fmla="*/ 0 60000 65536"/>
                <a:gd name="T9" fmla="*/ 0 w 38273"/>
                <a:gd name="T10" fmla="*/ 0 h 35142"/>
                <a:gd name="T11" fmla="*/ 38273 w 38273"/>
                <a:gd name="T12" fmla="*/ 35142 h 351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73" h="35142" fill="none" extrusionOk="0">
                  <a:moveTo>
                    <a:pt x="-1" y="7867"/>
                  </a:moveTo>
                  <a:cubicBezTo>
                    <a:pt x="4103" y="2886"/>
                    <a:pt x="10218" y="-1"/>
                    <a:pt x="16673" y="0"/>
                  </a:cubicBezTo>
                  <a:cubicBezTo>
                    <a:pt x="28602" y="0"/>
                    <a:pt x="38273" y="9670"/>
                    <a:pt x="38273" y="21600"/>
                  </a:cubicBezTo>
                  <a:cubicBezTo>
                    <a:pt x="38273" y="26526"/>
                    <a:pt x="36589" y="31304"/>
                    <a:pt x="33500" y="35141"/>
                  </a:cubicBezTo>
                </a:path>
                <a:path w="38273" h="35142" stroke="0" extrusionOk="0">
                  <a:moveTo>
                    <a:pt x="-1" y="7867"/>
                  </a:moveTo>
                  <a:cubicBezTo>
                    <a:pt x="4103" y="2886"/>
                    <a:pt x="10218" y="-1"/>
                    <a:pt x="16673" y="0"/>
                  </a:cubicBezTo>
                  <a:cubicBezTo>
                    <a:pt x="28602" y="0"/>
                    <a:pt x="38273" y="9670"/>
                    <a:pt x="38273" y="21600"/>
                  </a:cubicBezTo>
                  <a:cubicBezTo>
                    <a:pt x="38273" y="26526"/>
                    <a:pt x="36589" y="31304"/>
                    <a:pt x="33500" y="35141"/>
                  </a:cubicBezTo>
                  <a:lnTo>
                    <a:pt x="16673" y="21600"/>
                  </a:lnTo>
                  <a:close/>
                </a:path>
              </a:pathLst>
            </a:custGeom>
            <a:noFill/>
            <a:ln w="4763">
              <a:solidFill>
                <a:srgbClr val="49493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69" name="Arc 553"/>
            <p:cNvSpPr>
              <a:spLocks/>
            </p:cNvSpPr>
            <p:nvPr/>
          </p:nvSpPr>
          <p:spPr bwMode="auto">
            <a:xfrm>
              <a:off x="929" y="1618"/>
              <a:ext cx="55" cy="36"/>
            </a:xfrm>
            <a:custGeom>
              <a:avLst/>
              <a:gdLst>
                <a:gd name="T0" fmla="*/ 0 w 38146"/>
                <a:gd name="T1" fmla="*/ 0 h 34928"/>
                <a:gd name="T2" fmla="*/ 0 w 38146"/>
                <a:gd name="T3" fmla="*/ 0 h 34928"/>
                <a:gd name="T4" fmla="*/ 0 w 38146"/>
                <a:gd name="T5" fmla="*/ 0 h 34928"/>
                <a:gd name="T6" fmla="*/ 0 60000 65536"/>
                <a:gd name="T7" fmla="*/ 0 60000 65536"/>
                <a:gd name="T8" fmla="*/ 0 60000 65536"/>
                <a:gd name="T9" fmla="*/ 0 w 38146"/>
                <a:gd name="T10" fmla="*/ 0 h 34928"/>
                <a:gd name="T11" fmla="*/ 38146 w 38146"/>
                <a:gd name="T12" fmla="*/ 34928 h 349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46" h="34928" fill="none" extrusionOk="0">
                  <a:moveTo>
                    <a:pt x="0" y="7715"/>
                  </a:moveTo>
                  <a:cubicBezTo>
                    <a:pt x="4104" y="2824"/>
                    <a:pt x="10161" y="-1"/>
                    <a:pt x="16546" y="0"/>
                  </a:cubicBezTo>
                  <a:cubicBezTo>
                    <a:pt x="28475" y="0"/>
                    <a:pt x="38146" y="9670"/>
                    <a:pt x="38146" y="21600"/>
                  </a:cubicBezTo>
                  <a:cubicBezTo>
                    <a:pt x="38146" y="26432"/>
                    <a:pt x="36525" y="31125"/>
                    <a:pt x="33543" y="34927"/>
                  </a:cubicBezTo>
                </a:path>
                <a:path w="38146" h="34928" stroke="0" extrusionOk="0">
                  <a:moveTo>
                    <a:pt x="0" y="7715"/>
                  </a:moveTo>
                  <a:cubicBezTo>
                    <a:pt x="4104" y="2824"/>
                    <a:pt x="10161" y="-1"/>
                    <a:pt x="16546" y="0"/>
                  </a:cubicBezTo>
                  <a:cubicBezTo>
                    <a:pt x="28475" y="0"/>
                    <a:pt x="38146" y="9670"/>
                    <a:pt x="38146" y="21600"/>
                  </a:cubicBezTo>
                  <a:cubicBezTo>
                    <a:pt x="38146" y="26432"/>
                    <a:pt x="36525" y="31125"/>
                    <a:pt x="33543" y="34927"/>
                  </a:cubicBezTo>
                  <a:lnTo>
                    <a:pt x="16546" y="21600"/>
                  </a:lnTo>
                  <a:close/>
                </a:path>
              </a:pathLst>
            </a:custGeom>
            <a:noFill/>
            <a:ln w="4763">
              <a:solidFill>
                <a:srgbClr val="DBDBC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0" name="Freeform 554"/>
            <p:cNvSpPr>
              <a:spLocks/>
            </p:cNvSpPr>
            <p:nvPr/>
          </p:nvSpPr>
          <p:spPr bwMode="auto">
            <a:xfrm>
              <a:off x="751" y="1591"/>
              <a:ext cx="205" cy="26"/>
            </a:xfrm>
            <a:custGeom>
              <a:avLst/>
              <a:gdLst>
                <a:gd name="T0" fmla="*/ 0 w 205"/>
                <a:gd name="T1" fmla="*/ 26 h 26"/>
                <a:gd name="T2" fmla="*/ 25 w 205"/>
                <a:gd name="T3" fmla="*/ 0 h 26"/>
                <a:gd name="T4" fmla="*/ 205 w 205"/>
                <a:gd name="T5" fmla="*/ 0 h 26"/>
                <a:gd name="T6" fmla="*/ 180 w 205"/>
                <a:gd name="T7" fmla="*/ 26 h 26"/>
                <a:gd name="T8" fmla="*/ 0 w 205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6"/>
                <a:gd name="T17" fmla="*/ 205 w 205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6">
                  <a:moveTo>
                    <a:pt x="0" y="26"/>
                  </a:moveTo>
                  <a:lnTo>
                    <a:pt x="25" y="0"/>
                  </a:lnTo>
                  <a:lnTo>
                    <a:pt x="205" y="0"/>
                  </a:lnTo>
                  <a:lnTo>
                    <a:pt x="18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1" name="Freeform 555"/>
            <p:cNvSpPr>
              <a:spLocks/>
            </p:cNvSpPr>
            <p:nvPr/>
          </p:nvSpPr>
          <p:spPr bwMode="auto">
            <a:xfrm>
              <a:off x="751" y="1591"/>
              <a:ext cx="205" cy="26"/>
            </a:xfrm>
            <a:custGeom>
              <a:avLst/>
              <a:gdLst>
                <a:gd name="T0" fmla="*/ 0 w 205"/>
                <a:gd name="T1" fmla="*/ 26 h 26"/>
                <a:gd name="T2" fmla="*/ 25 w 205"/>
                <a:gd name="T3" fmla="*/ 0 h 26"/>
                <a:gd name="T4" fmla="*/ 205 w 205"/>
                <a:gd name="T5" fmla="*/ 0 h 26"/>
                <a:gd name="T6" fmla="*/ 180 w 205"/>
                <a:gd name="T7" fmla="*/ 26 h 26"/>
                <a:gd name="T8" fmla="*/ 0 w 205"/>
                <a:gd name="T9" fmla="*/ 2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26"/>
                <a:gd name="T17" fmla="*/ 205 w 205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26">
                  <a:moveTo>
                    <a:pt x="0" y="26"/>
                  </a:moveTo>
                  <a:lnTo>
                    <a:pt x="25" y="0"/>
                  </a:lnTo>
                  <a:lnTo>
                    <a:pt x="205" y="0"/>
                  </a:lnTo>
                  <a:lnTo>
                    <a:pt x="18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2" name="Rectangle 556"/>
            <p:cNvSpPr>
              <a:spLocks noChangeArrowheads="1"/>
            </p:cNvSpPr>
            <p:nvPr/>
          </p:nvSpPr>
          <p:spPr bwMode="auto">
            <a:xfrm>
              <a:off x="751" y="1617"/>
              <a:ext cx="180" cy="31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3" name="Rectangle 557"/>
            <p:cNvSpPr>
              <a:spLocks noChangeArrowheads="1"/>
            </p:cNvSpPr>
            <p:nvPr/>
          </p:nvSpPr>
          <p:spPr bwMode="auto">
            <a:xfrm>
              <a:off x="752" y="1618"/>
              <a:ext cx="178" cy="29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4" name="Freeform 558"/>
            <p:cNvSpPr>
              <a:spLocks/>
            </p:cNvSpPr>
            <p:nvPr/>
          </p:nvSpPr>
          <p:spPr bwMode="auto">
            <a:xfrm>
              <a:off x="931" y="1591"/>
              <a:ext cx="25" cy="57"/>
            </a:xfrm>
            <a:custGeom>
              <a:avLst/>
              <a:gdLst>
                <a:gd name="T0" fmla="*/ 0 w 25"/>
                <a:gd name="T1" fmla="*/ 57 h 57"/>
                <a:gd name="T2" fmla="*/ 25 w 25"/>
                <a:gd name="T3" fmla="*/ 35 h 57"/>
                <a:gd name="T4" fmla="*/ 25 w 25"/>
                <a:gd name="T5" fmla="*/ 0 h 57"/>
                <a:gd name="T6" fmla="*/ 0 w 25"/>
                <a:gd name="T7" fmla="*/ 26 h 57"/>
                <a:gd name="T8" fmla="*/ 0 w 25"/>
                <a:gd name="T9" fmla="*/ 5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57"/>
                <a:gd name="T17" fmla="*/ 25 w 2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57">
                  <a:moveTo>
                    <a:pt x="0" y="57"/>
                  </a:moveTo>
                  <a:lnTo>
                    <a:pt x="25" y="35"/>
                  </a:lnTo>
                  <a:lnTo>
                    <a:pt x="25" y="0"/>
                  </a:lnTo>
                  <a:lnTo>
                    <a:pt x="0" y="2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A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5" name="Freeform 559"/>
            <p:cNvSpPr>
              <a:spLocks/>
            </p:cNvSpPr>
            <p:nvPr/>
          </p:nvSpPr>
          <p:spPr bwMode="auto">
            <a:xfrm>
              <a:off x="931" y="1591"/>
              <a:ext cx="25" cy="57"/>
            </a:xfrm>
            <a:custGeom>
              <a:avLst/>
              <a:gdLst>
                <a:gd name="T0" fmla="*/ 0 w 25"/>
                <a:gd name="T1" fmla="*/ 57 h 57"/>
                <a:gd name="T2" fmla="*/ 25 w 25"/>
                <a:gd name="T3" fmla="*/ 35 h 57"/>
                <a:gd name="T4" fmla="*/ 25 w 25"/>
                <a:gd name="T5" fmla="*/ 0 h 57"/>
                <a:gd name="T6" fmla="*/ 0 w 25"/>
                <a:gd name="T7" fmla="*/ 26 h 57"/>
                <a:gd name="T8" fmla="*/ 0 w 25"/>
                <a:gd name="T9" fmla="*/ 5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57"/>
                <a:gd name="T17" fmla="*/ 25 w 2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57">
                  <a:moveTo>
                    <a:pt x="0" y="57"/>
                  </a:moveTo>
                  <a:lnTo>
                    <a:pt x="25" y="35"/>
                  </a:lnTo>
                  <a:lnTo>
                    <a:pt x="25" y="0"/>
                  </a:lnTo>
                  <a:lnTo>
                    <a:pt x="0" y="2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6" name="Freeform 560"/>
            <p:cNvSpPr>
              <a:spLocks/>
            </p:cNvSpPr>
            <p:nvPr/>
          </p:nvSpPr>
          <p:spPr bwMode="auto">
            <a:xfrm>
              <a:off x="757" y="1591"/>
              <a:ext cx="196" cy="19"/>
            </a:xfrm>
            <a:custGeom>
              <a:avLst/>
              <a:gdLst>
                <a:gd name="T0" fmla="*/ 0 w 196"/>
                <a:gd name="T1" fmla="*/ 19 h 19"/>
                <a:gd name="T2" fmla="*/ 19 w 196"/>
                <a:gd name="T3" fmla="*/ 0 h 19"/>
                <a:gd name="T4" fmla="*/ 196 w 196"/>
                <a:gd name="T5" fmla="*/ 0 h 19"/>
                <a:gd name="T6" fmla="*/ 177 w 196"/>
                <a:gd name="T7" fmla="*/ 19 h 19"/>
                <a:gd name="T8" fmla="*/ 0 w 196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19"/>
                <a:gd name="T17" fmla="*/ 196 w 19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19">
                  <a:moveTo>
                    <a:pt x="0" y="19"/>
                  </a:moveTo>
                  <a:lnTo>
                    <a:pt x="19" y="0"/>
                  </a:lnTo>
                  <a:lnTo>
                    <a:pt x="196" y="0"/>
                  </a:lnTo>
                  <a:lnTo>
                    <a:pt x="177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7" name="Freeform 561"/>
            <p:cNvSpPr>
              <a:spLocks/>
            </p:cNvSpPr>
            <p:nvPr/>
          </p:nvSpPr>
          <p:spPr bwMode="auto">
            <a:xfrm>
              <a:off x="757" y="1591"/>
              <a:ext cx="196" cy="19"/>
            </a:xfrm>
            <a:custGeom>
              <a:avLst/>
              <a:gdLst>
                <a:gd name="T0" fmla="*/ 0 w 196"/>
                <a:gd name="T1" fmla="*/ 19 h 19"/>
                <a:gd name="T2" fmla="*/ 19 w 196"/>
                <a:gd name="T3" fmla="*/ 0 h 19"/>
                <a:gd name="T4" fmla="*/ 196 w 196"/>
                <a:gd name="T5" fmla="*/ 0 h 19"/>
                <a:gd name="T6" fmla="*/ 177 w 196"/>
                <a:gd name="T7" fmla="*/ 19 h 19"/>
                <a:gd name="T8" fmla="*/ 0 w 196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"/>
                <a:gd name="T16" fmla="*/ 0 h 19"/>
                <a:gd name="T17" fmla="*/ 196 w 19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" h="19">
                  <a:moveTo>
                    <a:pt x="0" y="19"/>
                  </a:moveTo>
                  <a:lnTo>
                    <a:pt x="19" y="0"/>
                  </a:lnTo>
                  <a:lnTo>
                    <a:pt x="196" y="0"/>
                  </a:lnTo>
                  <a:lnTo>
                    <a:pt x="177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8" name="Freeform 562"/>
            <p:cNvSpPr>
              <a:spLocks/>
            </p:cNvSpPr>
            <p:nvPr/>
          </p:nvSpPr>
          <p:spPr bwMode="auto">
            <a:xfrm>
              <a:off x="751" y="1446"/>
              <a:ext cx="202" cy="19"/>
            </a:xfrm>
            <a:custGeom>
              <a:avLst/>
              <a:gdLst>
                <a:gd name="T0" fmla="*/ 0 w 202"/>
                <a:gd name="T1" fmla="*/ 19 h 19"/>
                <a:gd name="T2" fmla="*/ 19 w 202"/>
                <a:gd name="T3" fmla="*/ 0 h 19"/>
                <a:gd name="T4" fmla="*/ 202 w 202"/>
                <a:gd name="T5" fmla="*/ 0 h 19"/>
                <a:gd name="T6" fmla="*/ 180 w 202"/>
                <a:gd name="T7" fmla="*/ 19 h 19"/>
                <a:gd name="T8" fmla="*/ 0 w 202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9"/>
                <a:gd name="T17" fmla="*/ 202 w 20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9">
                  <a:moveTo>
                    <a:pt x="0" y="19"/>
                  </a:moveTo>
                  <a:lnTo>
                    <a:pt x="19" y="0"/>
                  </a:lnTo>
                  <a:lnTo>
                    <a:pt x="202" y="0"/>
                  </a:lnTo>
                  <a:lnTo>
                    <a:pt x="18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79" name="Freeform 563"/>
            <p:cNvSpPr>
              <a:spLocks/>
            </p:cNvSpPr>
            <p:nvPr/>
          </p:nvSpPr>
          <p:spPr bwMode="auto">
            <a:xfrm>
              <a:off x="751" y="1446"/>
              <a:ext cx="202" cy="19"/>
            </a:xfrm>
            <a:custGeom>
              <a:avLst/>
              <a:gdLst>
                <a:gd name="T0" fmla="*/ 0 w 202"/>
                <a:gd name="T1" fmla="*/ 19 h 19"/>
                <a:gd name="T2" fmla="*/ 19 w 202"/>
                <a:gd name="T3" fmla="*/ 0 h 19"/>
                <a:gd name="T4" fmla="*/ 202 w 202"/>
                <a:gd name="T5" fmla="*/ 0 h 19"/>
                <a:gd name="T6" fmla="*/ 180 w 202"/>
                <a:gd name="T7" fmla="*/ 19 h 19"/>
                <a:gd name="T8" fmla="*/ 0 w 202"/>
                <a:gd name="T9" fmla="*/ 1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"/>
                <a:gd name="T16" fmla="*/ 0 h 19"/>
                <a:gd name="T17" fmla="*/ 202 w 20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" h="19">
                  <a:moveTo>
                    <a:pt x="0" y="19"/>
                  </a:moveTo>
                  <a:lnTo>
                    <a:pt x="19" y="0"/>
                  </a:lnTo>
                  <a:lnTo>
                    <a:pt x="202" y="0"/>
                  </a:lnTo>
                  <a:lnTo>
                    <a:pt x="18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0" name="Rectangle 564"/>
            <p:cNvSpPr>
              <a:spLocks noChangeArrowheads="1"/>
            </p:cNvSpPr>
            <p:nvPr/>
          </p:nvSpPr>
          <p:spPr bwMode="auto">
            <a:xfrm>
              <a:off x="752" y="1466"/>
              <a:ext cx="181" cy="140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1" name="Rectangle 565"/>
            <p:cNvSpPr>
              <a:spLocks noChangeArrowheads="1"/>
            </p:cNvSpPr>
            <p:nvPr/>
          </p:nvSpPr>
          <p:spPr bwMode="auto">
            <a:xfrm>
              <a:off x="768" y="1485"/>
              <a:ext cx="149" cy="10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2" name="Freeform 566"/>
            <p:cNvSpPr>
              <a:spLocks/>
            </p:cNvSpPr>
            <p:nvPr/>
          </p:nvSpPr>
          <p:spPr bwMode="auto">
            <a:xfrm>
              <a:off x="931" y="1446"/>
              <a:ext cx="22" cy="161"/>
            </a:xfrm>
            <a:custGeom>
              <a:avLst/>
              <a:gdLst>
                <a:gd name="T0" fmla="*/ 0 w 22"/>
                <a:gd name="T1" fmla="*/ 161 h 161"/>
                <a:gd name="T2" fmla="*/ 22 w 22"/>
                <a:gd name="T3" fmla="*/ 142 h 161"/>
                <a:gd name="T4" fmla="*/ 22 w 22"/>
                <a:gd name="T5" fmla="*/ 0 h 161"/>
                <a:gd name="T6" fmla="*/ 0 w 22"/>
                <a:gd name="T7" fmla="*/ 19 h 161"/>
                <a:gd name="T8" fmla="*/ 0 w 22"/>
                <a:gd name="T9" fmla="*/ 161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61"/>
                <a:gd name="T17" fmla="*/ 22 w 22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61">
                  <a:moveTo>
                    <a:pt x="0" y="161"/>
                  </a:moveTo>
                  <a:lnTo>
                    <a:pt x="22" y="142"/>
                  </a:lnTo>
                  <a:lnTo>
                    <a:pt x="22" y="0"/>
                  </a:lnTo>
                  <a:lnTo>
                    <a:pt x="0" y="19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7A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3" name="Freeform 567"/>
            <p:cNvSpPr>
              <a:spLocks/>
            </p:cNvSpPr>
            <p:nvPr/>
          </p:nvSpPr>
          <p:spPr bwMode="auto">
            <a:xfrm>
              <a:off x="931" y="1446"/>
              <a:ext cx="22" cy="161"/>
            </a:xfrm>
            <a:custGeom>
              <a:avLst/>
              <a:gdLst>
                <a:gd name="T0" fmla="*/ 0 w 22"/>
                <a:gd name="T1" fmla="*/ 161 h 161"/>
                <a:gd name="T2" fmla="*/ 22 w 22"/>
                <a:gd name="T3" fmla="*/ 142 h 161"/>
                <a:gd name="T4" fmla="*/ 22 w 22"/>
                <a:gd name="T5" fmla="*/ 0 h 161"/>
                <a:gd name="T6" fmla="*/ 0 w 22"/>
                <a:gd name="T7" fmla="*/ 19 h 161"/>
                <a:gd name="T8" fmla="*/ 0 w 22"/>
                <a:gd name="T9" fmla="*/ 161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61"/>
                <a:gd name="T17" fmla="*/ 22 w 22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61">
                  <a:moveTo>
                    <a:pt x="0" y="161"/>
                  </a:moveTo>
                  <a:lnTo>
                    <a:pt x="22" y="142"/>
                  </a:lnTo>
                  <a:lnTo>
                    <a:pt x="22" y="0"/>
                  </a:lnTo>
                  <a:lnTo>
                    <a:pt x="0" y="19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4" name="Freeform 568"/>
            <p:cNvSpPr>
              <a:spLocks/>
            </p:cNvSpPr>
            <p:nvPr/>
          </p:nvSpPr>
          <p:spPr bwMode="auto">
            <a:xfrm>
              <a:off x="717" y="1642"/>
              <a:ext cx="223" cy="35"/>
            </a:xfrm>
            <a:custGeom>
              <a:avLst/>
              <a:gdLst>
                <a:gd name="T0" fmla="*/ 0 w 223"/>
                <a:gd name="T1" fmla="*/ 35 h 35"/>
                <a:gd name="T2" fmla="*/ 28 w 223"/>
                <a:gd name="T3" fmla="*/ 0 h 35"/>
                <a:gd name="T4" fmla="*/ 223 w 223"/>
                <a:gd name="T5" fmla="*/ 0 h 35"/>
                <a:gd name="T6" fmla="*/ 195 w 223"/>
                <a:gd name="T7" fmla="*/ 35 h 35"/>
                <a:gd name="T8" fmla="*/ 0 w 223"/>
                <a:gd name="T9" fmla="*/ 3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"/>
                <a:gd name="T16" fmla="*/ 0 h 35"/>
                <a:gd name="T17" fmla="*/ 223 w 22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" h="35">
                  <a:moveTo>
                    <a:pt x="0" y="35"/>
                  </a:moveTo>
                  <a:lnTo>
                    <a:pt x="28" y="0"/>
                  </a:lnTo>
                  <a:lnTo>
                    <a:pt x="223" y="0"/>
                  </a:lnTo>
                  <a:lnTo>
                    <a:pt x="195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5" name="Freeform 569"/>
            <p:cNvSpPr>
              <a:spLocks/>
            </p:cNvSpPr>
            <p:nvPr/>
          </p:nvSpPr>
          <p:spPr bwMode="auto">
            <a:xfrm>
              <a:off x="717" y="1642"/>
              <a:ext cx="223" cy="35"/>
            </a:xfrm>
            <a:custGeom>
              <a:avLst/>
              <a:gdLst>
                <a:gd name="T0" fmla="*/ 0 w 223"/>
                <a:gd name="T1" fmla="*/ 35 h 35"/>
                <a:gd name="T2" fmla="*/ 28 w 223"/>
                <a:gd name="T3" fmla="*/ 0 h 35"/>
                <a:gd name="T4" fmla="*/ 223 w 223"/>
                <a:gd name="T5" fmla="*/ 0 h 35"/>
                <a:gd name="T6" fmla="*/ 195 w 223"/>
                <a:gd name="T7" fmla="*/ 35 h 35"/>
                <a:gd name="T8" fmla="*/ 0 w 223"/>
                <a:gd name="T9" fmla="*/ 3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"/>
                <a:gd name="T16" fmla="*/ 0 h 35"/>
                <a:gd name="T17" fmla="*/ 223 w 22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" h="35">
                  <a:moveTo>
                    <a:pt x="0" y="35"/>
                  </a:moveTo>
                  <a:lnTo>
                    <a:pt x="28" y="0"/>
                  </a:lnTo>
                  <a:lnTo>
                    <a:pt x="223" y="0"/>
                  </a:lnTo>
                  <a:lnTo>
                    <a:pt x="195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6" name="Freeform 570"/>
            <p:cNvSpPr>
              <a:spLocks/>
            </p:cNvSpPr>
            <p:nvPr/>
          </p:nvSpPr>
          <p:spPr bwMode="auto">
            <a:xfrm>
              <a:off x="912" y="1642"/>
              <a:ext cx="28" cy="41"/>
            </a:xfrm>
            <a:custGeom>
              <a:avLst/>
              <a:gdLst>
                <a:gd name="T0" fmla="*/ 0 w 28"/>
                <a:gd name="T1" fmla="*/ 41 h 41"/>
                <a:gd name="T2" fmla="*/ 28 w 28"/>
                <a:gd name="T3" fmla="*/ 13 h 41"/>
                <a:gd name="T4" fmla="*/ 28 w 28"/>
                <a:gd name="T5" fmla="*/ 0 h 41"/>
                <a:gd name="T6" fmla="*/ 0 w 28"/>
                <a:gd name="T7" fmla="*/ 35 h 41"/>
                <a:gd name="T8" fmla="*/ 0 w 28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41"/>
                <a:gd name="T17" fmla="*/ 28 w 28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41">
                  <a:moveTo>
                    <a:pt x="0" y="41"/>
                  </a:moveTo>
                  <a:lnTo>
                    <a:pt x="28" y="13"/>
                  </a:lnTo>
                  <a:lnTo>
                    <a:pt x="28" y="0"/>
                  </a:lnTo>
                  <a:lnTo>
                    <a:pt x="0" y="35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7A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7" name="Freeform 571"/>
            <p:cNvSpPr>
              <a:spLocks/>
            </p:cNvSpPr>
            <p:nvPr/>
          </p:nvSpPr>
          <p:spPr bwMode="auto">
            <a:xfrm>
              <a:off x="912" y="1642"/>
              <a:ext cx="28" cy="41"/>
            </a:xfrm>
            <a:custGeom>
              <a:avLst/>
              <a:gdLst>
                <a:gd name="T0" fmla="*/ 0 w 28"/>
                <a:gd name="T1" fmla="*/ 41 h 41"/>
                <a:gd name="T2" fmla="*/ 28 w 28"/>
                <a:gd name="T3" fmla="*/ 13 h 41"/>
                <a:gd name="T4" fmla="*/ 28 w 28"/>
                <a:gd name="T5" fmla="*/ 0 h 41"/>
                <a:gd name="T6" fmla="*/ 0 w 28"/>
                <a:gd name="T7" fmla="*/ 35 h 41"/>
                <a:gd name="T8" fmla="*/ 0 w 28"/>
                <a:gd name="T9" fmla="*/ 4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41"/>
                <a:gd name="T17" fmla="*/ 28 w 28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41">
                  <a:moveTo>
                    <a:pt x="0" y="41"/>
                  </a:moveTo>
                  <a:lnTo>
                    <a:pt x="28" y="13"/>
                  </a:lnTo>
                  <a:lnTo>
                    <a:pt x="28" y="0"/>
                  </a:lnTo>
                  <a:lnTo>
                    <a:pt x="0" y="35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8" name="Rectangle 572"/>
            <p:cNvSpPr>
              <a:spLocks noChangeArrowheads="1"/>
            </p:cNvSpPr>
            <p:nvPr/>
          </p:nvSpPr>
          <p:spPr bwMode="auto">
            <a:xfrm>
              <a:off x="717" y="1677"/>
              <a:ext cx="195" cy="6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89" name="Rectangle 573"/>
            <p:cNvSpPr>
              <a:spLocks noChangeArrowheads="1"/>
            </p:cNvSpPr>
            <p:nvPr/>
          </p:nvSpPr>
          <p:spPr bwMode="auto">
            <a:xfrm>
              <a:off x="718" y="1678"/>
              <a:ext cx="193" cy="4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0" name="Freeform 574"/>
            <p:cNvSpPr>
              <a:spLocks/>
            </p:cNvSpPr>
            <p:nvPr/>
          </p:nvSpPr>
          <p:spPr bwMode="auto">
            <a:xfrm>
              <a:off x="953" y="1651"/>
              <a:ext cx="38" cy="23"/>
            </a:xfrm>
            <a:custGeom>
              <a:avLst/>
              <a:gdLst>
                <a:gd name="T0" fmla="*/ 0 w 38"/>
                <a:gd name="T1" fmla="*/ 23 h 23"/>
                <a:gd name="T2" fmla="*/ 13 w 38"/>
                <a:gd name="T3" fmla="*/ 0 h 23"/>
                <a:gd name="T4" fmla="*/ 38 w 38"/>
                <a:gd name="T5" fmla="*/ 0 h 23"/>
                <a:gd name="T6" fmla="*/ 25 w 38"/>
                <a:gd name="T7" fmla="*/ 23 h 23"/>
                <a:gd name="T8" fmla="*/ 0 w 38"/>
                <a:gd name="T9" fmla="*/ 23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3"/>
                <a:gd name="T17" fmla="*/ 38 w 3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3">
                  <a:moveTo>
                    <a:pt x="0" y="23"/>
                  </a:moveTo>
                  <a:lnTo>
                    <a:pt x="13" y="0"/>
                  </a:lnTo>
                  <a:lnTo>
                    <a:pt x="38" y="0"/>
                  </a:lnTo>
                  <a:lnTo>
                    <a:pt x="25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C9C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1" name="Freeform 575"/>
            <p:cNvSpPr>
              <a:spLocks/>
            </p:cNvSpPr>
            <p:nvPr/>
          </p:nvSpPr>
          <p:spPr bwMode="auto">
            <a:xfrm>
              <a:off x="953" y="1651"/>
              <a:ext cx="38" cy="23"/>
            </a:xfrm>
            <a:custGeom>
              <a:avLst/>
              <a:gdLst>
                <a:gd name="T0" fmla="*/ 0 w 38"/>
                <a:gd name="T1" fmla="*/ 23 h 23"/>
                <a:gd name="T2" fmla="*/ 13 w 38"/>
                <a:gd name="T3" fmla="*/ 0 h 23"/>
                <a:gd name="T4" fmla="*/ 38 w 38"/>
                <a:gd name="T5" fmla="*/ 0 h 23"/>
                <a:gd name="T6" fmla="*/ 25 w 38"/>
                <a:gd name="T7" fmla="*/ 23 h 23"/>
                <a:gd name="T8" fmla="*/ 0 w 38"/>
                <a:gd name="T9" fmla="*/ 23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3"/>
                <a:gd name="T17" fmla="*/ 38 w 3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3">
                  <a:moveTo>
                    <a:pt x="0" y="23"/>
                  </a:moveTo>
                  <a:lnTo>
                    <a:pt x="13" y="0"/>
                  </a:lnTo>
                  <a:lnTo>
                    <a:pt x="38" y="0"/>
                  </a:lnTo>
                  <a:lnTo>
                    <a:pt x="25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2" name="Freeform 576"/>
            <p:cNvSpPr>
              <a:spLocks/>
            </p:cNvSpPr>
            <p:nvPr/>
          </p:nvSpPr>
          <p:spPr bwMode="auto">
            <a:xfrm>
              <a:off x="978" y="1651"/>
              <a:ext cx="13" cy="29"/>
            </a:xfrm>
            <a:custGeom>
              <a:avLst/>
              <a:gdLst>
                <a:gd name="T0" fmla="*/ 0 w 13"/>
                <a:gd name="T1" fmla="*/ 29 h 29"/>
                <a:gd name="T2" fmla="*/ 13 w 13"/>
                <a:gd name="T3" fmla="*/ 16 h 29"/>
                <a:gd name="T4" fmla="*/ 13 w 13"/>
                <a:gd name="T5" fmla="*/ 0 h 29"/>
                <a:gd name="T6" fmla="*/ 0 w 13"/>
                <a:gd name="T7" fmla="*/ 23 h 29"/>
                <a:gd name="T8" fmla="*/ 0 w 13"/>
                <a:gd name="T9" fmla="*/ 29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9"/>
                <a:gd name="T17" fmla="*/ 13 w 13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9">
                  <a:moveTo>
                    <a:pt x="0" y="29"/>
                  </a:moveTo>
                  <a:lnTo>
                    <a:pt x="13" y="16"/>
                  </a:lnTo>
                  <a:lnTo>
                    <a:pt x="13" y="0"/>
                  </a:lnTo>
                  <a:lnTo>
                    <a:pt x="0" y="2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A7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3" name="Freeform 577"/>
            <p:cNvSpPr>
              <a:spLocks/>
            </p:cNvSpPr>
            <p:nvPr/>
          </p:nvSpPr>
          <p:spPr bwMode="auto">
            <a:xfrm>
              <a:off x="978" y="1651"/>
              <a:ext cx="13" cy="29"/>
            </a:xfrm>
            <a:custGeom>
              <a:avLst/>
              <a:gdLst>
                <a:gd name="T0" fmla="*/ 0 w 13"/>
                <a:gd name="T1" fmla="*/ 29 h 29"/>
                <a:gd name="T2" fmla="*/ 13 w 13"/>
                <a:gd name="T3" fmla="*/ 16 h 29"/>
                <a:gd name="T4" fmla="*/ 13 w 13"/>
                <a:gd name="T5" fmla="*/ 0 h 29"/>
                <a:gd name="T6" fmla="*/ 0 w 13"/>
                <a:gd name="T7" fmla="*/ 23 h 29"/>
                <a:gd name="T8" fmla="*/ 0 w 13"/>
                <a:gd name="T9" fmla="*/ 29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9"/>
                <a:gd name="T17" fmla="*/ 13 w 13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9">
                  <a:moveTo>
                    <a:pt x="0" y="29"/>
                  </a:moveTo>
                  <a:lnTo>
                    <a:pt x="13" y="16"/>
                  </a:lnTo>
                  <a:lnTo>
                    <a:pt x="13" y="0"/>
                  </a:lnTo>
                  <a:lnTo>
                    <a:pt x="0" y="2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4" name="Rectangle 578"/>
            <p:cNvSpPr>
              <a:spLocks noChangeArrowheads="1"/>
            </p:cNvSpPr>
            <p:nvPr/>
          </p:nvSpPr>
          <p:spPr bwMode="auto">
            <a:xfrm>
              <a:off x="950" y="1674"/>
              <a:ext cx="28" cy="6"/>
            </a:xfrm>
            <a:prstGeom prst="rect">
              <a:avLst/>
            </a:prstGeom>
            <a:solidFill>
              <a:srgbClr val="B7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95" name="Rectangle 579"/>
            <p:cNvSpPr>
              <a:spLocks noChangeArrowheads="1"/>
            </p:cNvSpPr>
            <p:nvPr/>
          </p:nvSpPr>
          <p:spPr bwMode="auto">
            <a:xfrm>
              <a:off x="951" y="1675"/>
              <a:ext cx="26" cy="4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96" name="Rectangle 580"/>
          <p:cNvSpPr>
            <a:spLocks noChangeArrowheads="1"/>
          </p:cNvSpPr>
          <p:nvPr/>
        </p:nvSpPr>
        <p:spPr bwMode="auto">
          <a:xfrm>
            <a:off x="4222053" y="2679818"/>
            <a:ext cx="224773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选定的加密算法</a:t>
            </a:r>
            <a:endParaRPr kumimoji="1" lang="zh-CN" altLang="en-US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7" name="Line 583"/>
          <p:cNvSpPr>
            <a:spLocks noChangeShapeType="1"/>
          </p:cNvSpPr>
          <p:nvPr/>
        </p:nvSpPr>
        <p:spPr bwMode="auto">
          <a:xfrm flipV="1">
            <a:off x="3420643" y="3430303"/>
            <a:ext cx="387048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98" name="Rectangle 581"/>
          <p:cNvSpPr>
            <a:spLocks noChangeArrowheads="1"/>
          </p:cNvSpPr>
          <p:nvPr/>
        </p:nvSpPr>
        <p:spPr bwMode="auto">
          <a:xfrm>
            <a:off x="4346320" y="3223167"/>
            <a:ext cx="2013693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  B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的数字证书  </a:t>
            </a:r>
            <a:endParaRPr kumimoji="1" lang="zh-CN" altLang="en-US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9" name="Line 584"/>
          <p:cNvSpPr>
            <a:spLocks noChangeShapeType="1"/>
          </p:cNvSpPr>
          <p:nvPr/>
        </p:nvSpPr>
        <p:spPr bwMode="auto">
          <a:xfrm flipV="1">
            <a:off x="3411582" y="4090463"/>
            <a:ext cx="387048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100" name="Rectangle 585"/>
          <p:cNvSpPr>
            <a:spLocks noChangeArrowheads="1"/>
          </p:cNvSpPr>
          <p:nvPr/>
        </p:nvSpPr>
        <p:spPr bwMode="auto">
          <a:xfrm>
            <a:off x="3803286" y="3899256"/>
            <a:ext cx="3092513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用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的公钥加密的秘密数</a:t>
            </a:r>
            <a:endParaRPr kumimoji="1" lang="zh-CN" altLang="en-US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1" name="Line 586"/>
          <p:cNvSpPr>
            <a:spLocks noChangeShapeType="1"/>
          </p:cNvSpPr>
          <p:nvPr/>
        </p:nvSpPr>
        <p:spPr bwMode="auto">
          <a:xfrm flipV="1">
            <a:off x="3413395" y="4773631"/>
            <a:ext cx="387048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102" name="Rectangle 587"/>
          <p:cNvSpPr>
            <a:spLocks noChangeArrowheads="1"/>
          </p:cNvSpPr>
          <p:nvPr/>
        </p:nvSpPr>
        <p:spPr bwMode="auto">
          <a:xfrm>
            <a:off x="4091303" y="4566497"/>
            <a:ext cx="2507418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会话密钥的产生完成</a:t>
            </a:r>
          </a:p>
        </p:txBody>
      </p:sp>
      <p:sp>
        <p:nvSpPr>
          <p:cNvPr id="103" name="AutoShape 588"/>
          <p:cNvSpPr>
            <a:spLocks noChangeArrowheads="1"/>
          </p:cNvSpPr>
          <p:nvPr/>
        </p:nvSpPr>
        <p:spPr bwMode="auto">
          <a:xfrm>
            <a:off x="3435139" y="5138224"/>
            <a:ext cx="3843302" cy="569897"/>
          </a:xfrm>
          <a:prstGeom prst="leftRightArrow">
            <a:avLst>
              <a:gd name="adj1" fmla="val 61667"/>
              <a:gd name="adj2" fmla="val 18328"/>
            </a:avLst>
          </a:prstGeom>
          <a:solidFill>
            <a:srgbClr val="66FF66"/>
          </a:soli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+mn-lt"/>
                <a:ea typeface="黑体" pitchFamily="2" charset="-122"/>
              </a:rPr>
              <a:t>数据传输（用会话密钥加密）</a:t>
            </a:r>
          </a:p>
        </p:txBody>
      </p:sp>
      <p:sp>
        <p:nvSpPr>
          <p:cNvPr id="104" name="Text Box 589"/>
          <p:cNvSpPr txBox="1">
            <a:spLocks noChangeArrowheads="1"/>
          </p:cNvSpPr>
          <p:nvPr/>
        </p:nvSpPr>
        <p:spPr bwMode="auto">
          <a:xfrm>
            <a:off x="883743" y="2276349"/>
            <a:ext cx="1766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1">
              <a:latin typeface="+mn-lt"/>
              <a:ea typeface="黑体" pitchFamily="2" charset="-122"/>
            </a:endParaRPr>
          </a:p>
        </p:txBody>
      </p:sp>
      <p:sp>
        <p:nvSpPr>
          <p:cNvPr id="105" name="Text Box 590"/>
          <p:cNvSpPr txBox="1">
            <a:spLocks noChangeArrowheads="1"/>
          </p:cNvSpPr>
          <p:nvPr/>
        </p:nvSpPr>
        <p:spPr bwMode="auto">
          <a:xfrm>
            <a:off x="947460" y="2393160"/>
            <a:ext cx="2302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2000" b="1" dirty="0">
                <a:latin typeface="+mn-lt"/>
                <a:ea typeface="黑体" pitchFamily="2" charset="-122"/>
              </a:rPr>
              <a:t>协商加密算法</a:t>
            </a:r>
          </a:p>
        </p:txBody>
      </p:sp>
      <p:sp>
        <p:nvSpPr>
          <p:cNvPr id="106" name="Text Box 591"/>
          <p:cNvSpPr txBox="1">
            <a:spLocks noChangeArrowheads="1"/>
          </p:cNvSpPr>
          <p:nvPr/>
        </p:nvSpPr>
        <p:spPr bwMode="auto">
          <a:xfrm>
            <a:off x="405710" y="3068960"/>
            <a:ext cx="29631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用 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CA </a:t>
            </a:r>
            <a:r>
              <a:rPr lang="zh-CN" altLang="en-US" sz="2000" b="1" dirty="0">
                <a:latin typeface="+mn-lt"/>
                <a:ea typeface="黑体" pitchFamily="2" charset="-122"/>
              </a:rPr>
              <a:t>发布的公钥</a:t>
            </a:r>
          </a:p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鉴别 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B </a:t>
            </a:r>
            <a:r>
              <a:rPr lang="zh-CN" altLang="en-US" sz="2000" b="1" dirty="0">
                <a:latin typeface="+mn-lt"/>
                <a:ea typeface="黑体" pitchFamily="2" charset="-122"/>
              </a:rPr>
              <a:t>的证书</a:t>
            </a:r>
          </a:p>
        </p:txBody>
      </p:sp>
      <p:sp>
        <p:nvSpPr>
          <p:cNvPr id="107" name="Text Box 592"/>
          <p:cNvSpPr txBox="1">
            <a:spLocks noChangeArrowheads="1"/>
          </p:cNvSpPr>
          <p:nvPr/>
        </p:nvSpPr>
        <p:spPr bwMode="auto">
          <a:xfrm>
            <a:off x="558397" y="3781489"/>
            <a:ext cx="28104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产生秘密数</a:t>
            </a:r>
          </a:p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用秘密数产生</a:t>
            </a:r>
          </a:p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会话密钥</a:t>
            </a:r>
          </a:p>
        </p:txBody>
      </p:sp>
      <p:sp>
        <p:nvSpPr>
          <p:cNvPr id="108" name="Text Box 593"/>
          <p:cNvSpPr txBox="1">
            <a:spLocks noChangeArrowheads="1"/>
          </p:cNvSpPr>
          <p:nvPr/>
        </p:nvSpPr>
        <p:spPr bwMode="auto">
          <a:xfrm>
            <a:off x="7399712" y="4377298"/>
            <a:ext cx="2017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用秘密数</a:t>
            </a:r>
          </a:p>
          <a:p>
            <a:pPr algn="ctr" eaLnBrk="1" hangingPunct="1"/>
            <a:r>
              <a:rPr lang="zh-CN" altLang="en-US" sz="2000" b="1" dirty="0">
                <a:latin typeface="+mn-lt"/>
                <a:ea typeface="黑体" pitchFamily="2" charset="-122"/>
              </a:rPr>
              <a:t>产生会话密钥</a:t>
            </a:r>
          </a:p>
        </p:txBody>
      </p:sp>
      <p:sp>
        <p:nvSpPr>
          <p:cNvPr id="109" name="Text Box 594"/>
          <p:cNvSpPr txBox="1">
            <a:spLocks noChangeArrowheads="1"/>
          </p:cNvSpPr>
          <p:nvPr/>
        </p:nvSpPr>
        <p:spPr bwMode="auto">
          <a:xfrm>
            <a:off x="7426554" y="2419708"/>
            <a:ext cx="19189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lt"/>
                <a:ea typeface="黑体" pitchFamily="2" charset="-122"/>
              </a:rPr>
              <a:t>协商加密算法</a:t>
            </a:r>
          </a:p>
        </p:txBody>
      </p:sp>
      <p:grpSp>
        <p:nvGrpSpPr>
          <p:cNvPr id="110" name="Group 596"/>
          <p:cNvGrpSpPr>
            <a:grpSpLocks/>
          </p:cNvGrpSpPr>
          <p:nvPr/>
        </p:nvGrpSpPr>
        <p:grpSpPr bwMode="auto">
          <a:xfrm>
            <a:off x="3409771" y="2118831"/>
            <a:ext cx="4182151" cy="4142814"/>
            <a:chOff x="1691" y="1266"/>
            <a:chExt cx="2308" cy="2043"/>
          </a:xfrm>
        </p:grpSpPr>
        <p:sp>
          <p:nvSpPr>
            <p:cNvPr id="111" name="Line 512"/>
            <p:cNvSpPr>
              <a:spLocks noChangeShapeType="1"/>
            </p:cNvSpPr>
            <p:nvPr/>
          </p:nvSpPr>
          <p:spPr bwMode="auto">
            <a:xfrm rot="16200000" flipH="1">
              <a:off x="745" y="2228"/>
              <a:ext cx="1895" cy="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112" name="Line 513"/>
            <p:cNvSpPr>
              <a:spLocks noChangeShapeType="1"/>
            </p:cNvSpPr>
            <p:nvPr/>
          </p:nvSpPr>
          <p:spPr bwMode="auto">
            <a:xfrm rot="16200000" flipH="1">
              <a:off x="2877" y="2224"/>
              <a:ext cx="191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lt"/>
                <a:ea typeface="黑体" pitchFamily="2" charset="-122"/>
              </a:endParaRPr>
            </a:p>
          </p:txBody>
        </p:sp>
        <p:sp>
          <p:nvSpPr>
            <p:cNvPr id="113" name="Text Box 530"/>
            <p:cNvSpPr txBox="1">
              <a:spLocks noChangeArrowheads="1"/>
            </p:cNvSpPr>
            <p:nvPr/>
          </p:nvSpPr>
          <p:spPr bwMode="auto">
            <a:xfrm>
              <a:off x="1711" y="3106"/>
              <a:ext cx="14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endParaRPr lang="en-US" altLang="zh-CN" sz="20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" name="Text Box 595"/>
            <p:cNvSpPr txBox="1">
              <a:spLocks noChangeArrowheads="1"/>
            </p:cNvSpPr>
            <p:nvPr/>
          </p:nvSpPr>
          <p:spPr bwMode="auto">
            <a:xfrm>
              <a:off x="3850" y="3112"/>
              <a:ext cx="14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endParaRPr lang="en-US" altLang="zh-CN" sz="20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5" name="Text Box 597"/>
          <p:cNvSpPr txBox="1">
            <a:spLocks noChangeArrowheads="1"/>
          </p:cNvSpPr>
          <p:nvPr/>
        </p:nvSpPr>
        <p:spPr bwMode="auto">
          <a:xfrm>
            <a:off x="3074546" y="1060450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C00000"/>
                </a:solidFill>
                <a:latin typeface="+mn-lt"/>
                <a:ea typeface="黑体" pitchFamily="2" charset="-122"/>
              </a:rPr>
              <a:t>顾客</a:t>
            </a:r>
          </a:p>
        </p:txBody>
      </p:sp>
      <p:sp>
        <p:nvSpPr>
          <p:cNvPr id="116" name="TextBox 57"/>
          <p:cNvSpPr txBox="1">
            <a:spLocks noChangeArrowheads="1"/>
          </p:cNvSpPr>
          <p:nvPr/>
        </p:nvSpPr>
        <p:spPr bwMode="auto">
          <a:xfrm>
            <a:off x="3413183" y="1959223"/>
            <a:ext cx="675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黑体" pitchFamily="2" charset="-122"/>
                <a:sym typeface="Wingdings" pitchFamily="2" charset="2"/>
              </a:rPr>
              <a:t>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117" name="TextBox 58"/>
          <p:cNvSpPr txBox="1">
            <a:spLocks noChangeArrowheads="1"/>
          </p:cNvSpPr>
          <p:nvPr/>
        </p:nvSpPr>
        <p:spPr bwMode="auto">
          <a:xfrm>
            <a:off x="6868924" y="2511741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+mn-lt"/>
                <a:ea typeface="黑体" pitchFamily="2" charset="-122"/>
                <a:sym typeface="Wingdings" pitchFamily="2" charset="2"/>
              </a:rPr>
              <a:t></a:t>
            </a:r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118" name="TextBox 59"/>
          <p:cNvSpPr txBox="1">
            <a:spLocks noChangeArrowheads="1"/>
          </p:cNvSpPr>
          <p:nvPr/>
        </p:nvSpPr>
        <p:spPr bwMode="auto">
          <a:xfrm>
            <a:off x="416496" y="3039343"/>
            <a:ext cx="675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黑体" pitchFamily="2" charset="-122"/>
                <a:sym typeface="Wingdings" pitchFamily="2" charset="2"/>
              </a:rPr>
              <a:t>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6859864" y="3055091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+mn-lt"/>
                <a:ea typeface="黑体" pitchFamily="2" charset="-122"/>
                <a:sym typeface="Wingdings" pitchFamily="2" charset="2"/>
              </a:rPr>
              <a:t></a:t>
            </a:r>
            <a:endParaRPr lang="zh-CN" altLang="en-US" sz="2400" b="1">
              <a:latin typeface="+mn-lt"/>
              <a:ea typeface="黑体" pitchFamily="2" charset="-122"/>
            </a:endParaRPr>
          </a:p>
        </p:txBody>
      </p:sp>
      <p:sp>
        <p:nvSpPr>
          <p:cNvPr id="120" name="TextBox 61"/>
          <p:cNvSpPr txBox="1">
            <a:spLocks noChangeArrowheads="1"/>
          </p:cNvSpPr>
          <p:nvPr/>
        </p:nvSpPr>
        <p:spPr bwMode="auto">
          <a:xfrm>
            <a:off x="6850804" y="4365104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黑体" pitchFamily="2" charset="-122"/>
                <a:sym typeface="Wingdings" pitchFamily="2" charset="2"/>
              </a:rPr>
              <a:t>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121" name="TextBox 62"/>
          <p:cNvSpPr txBox="1">
            <a:spLocks noChangeArrowheads="1"/>
          </p:cNvSpPr>
          <p:nvPr/>
        </p:nvSpPr>
        <p:spPr bwMode="auto">
          <a:xfrm>
            <a:off x="3368824" y="3692243"/>
            <a:ext cx="675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黑体" pitchFamily="2" charset="-122"/>
                <a:sym typeface="Wingdings" pitchFamily="2" charset="2"/>
              </a:rPr>
              <a:t>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122" name="TextBox 61"/>
          <p:cNvSpPr txBox="1">
            <a:spLocks noChangeArrowheads="1"/>
          </p:cNvSpPr>
          <p:nvPr/>
        </p:nvSpPr>
        <p:spPr bwMode="auto">
          <a:xfrm>
            <a:off x="5181930" y="4941769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+mn-lt"/>
                <a:ea typeface="黑体" pitchFamily="2" charset="-122"/>
                <a:sym typeface="Wingdings" pitchFamily="2" charset="2"/>
              </a:rPr>
              <a:t></a:t>
            </a:r>
            <a:endParaRPr lang="zh-CN" altLang="en-US" sz="2400" b="1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9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en-US" dirty="0" smtClean="0"/>
              <a:t>安全</a:t>
            </a:r>
            <a:r>
              <a:rPr lang="zh-CN" altLang="en-US" dirty="0"/>
              <a:t>会话建立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(1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zh-CN" altLang="zh-CN" sz="2400" dirty="0" smtClean="0">
                <a:solidFill>
                  <a:srgbClr val="FF0000"/>
                </a:solidFill>
              </a:rPr>
              <a:t>协商</a:t>
            </a:r>
            <a:r>
              <a:rPr lang="zh-CN" altLang="zh-CN" sz="2400" dirty="0">
                <a:solidFill>
                  <a:srgbClr val="FF0000"/>
                </a:solidFill>
              </a:rPr>
              <a:t>加密算法。</a:t>
            </a:r>
            <a:r>
              <a:rPr lang="en-US" altLang="zh-CN" sz="2400" dirty="0">
                <a:sym typeface="Wingdings"/>
              </a:rPr>
              <a:t></a:t>
            </a:r>
            <a:r>
              <a:rPr lang="en-US" altLang="zh-CN" sz="2400" dirty="0"/>
              <a:t> </a:t>
            </a:r>
            <a:r>
              <a:rPr lang="zh-CN" altLang="zh-CN" sz="2400" dirty="0" smtClean="0"/>
              <a:t>浏览器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向服务器</a:t>
            </a:r>
            <a:r>
              <a:rPr lang="en-US" altLang="zh-CN" sz="2400" dirty="0" smtClean="0"/>
              <a:t> B </a:t>
            </a:r>
            <a:r>
              <a:rPr lang="zh-CN" altLang="zh-CN" sz="2400" dirty="0" smtClean="0"/>
              <a:t>发送</a:t>
            </a:r>
            <a:r>
              <a:rPr lang="zh-CN" altLang="zh-CN" sz="2400" dirty="0"/>
              <a:t>浏览器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 SSL </a:t>
            </a:r>
            <a:r>
              <a:rPr lang="zh-CN" altLang="zh-CN" sz="2400" dirty="0" smtClean="0"/>
              <a:t>版本号</a:t>
            </a:r>
            <a:r>
              <a:rPr lang="zh-CN" altLang="zh-CN" sz="2400" dirty="0"/>
              <a:t>和一些可选的加密算法。</a:t>
            </a:r>
            <a:r>
              <a:rPr lang="en-US" altLang="zh-CN" sz="2400" dirty="0">
                <a:sym typeface="Wingdings"/>
              </a:rPr>
              <a:t>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B </a:t>
            </a:r>
            <a:r>
              <a:rPr lang="zh-CN" altLang="zh-CN" sz="2400" dirty="0" smtClean="0"/>
              <a:t>从中</a:t>
            </a:r>
            <a:r>
              <a:rPr lang="zh-CN" altLang="zh-CN" sz="2400" dirty="0"/>
              <a:t>选定自己所支持的算法（如</a:t>
            </a:r>
            <a:r>
              <a:rPr lang="en-US" altLang="zh-CN" sz="2400" dirty="0"/>
              <a:t>RSA</a:t>
            </a:r>
            <a:r>
              <a:rPr lang="zh-CN" altLang="zh-CN" sz="2400" dirty="0" smtClean="0"/>
              <a:t>），并</a:t>
            </a:r>
            <a:r>
              <a:rPr lang="zh-CN" altLang="zh-CN" sz="2400" dirty="0" smtClean="0"/>
              <a:t>告知</a:t>
            </a:r>
            <a:r>
              <a:rPr lang="en-US" altLang="zh-CN" sz="2400" dirty="0" smtClean="0"/>
              <a:t> A</a:t>
            </a:r>
            <a:r>
              <a:rPr lang="zh-CN" altLang="zh-CN" sz="2400" dirty="0"/>
              <a:t>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(2) </a:t>
            </a:r>
            <a:r>
              <a:rPr lang="zh-CN" altLang="zh-CN" sz="2400" dirty="0">
                <a:solidFill>
                  <a:srgbClr val="FF0000"/>
                </a:solidFill>
              </a:rPr>
              <a:t>服务器鉴别。</a:t>
            </a:r>
            <a:r>
              <a:rPr lang="en-US" altLang="zh-CN" sz="2400" dirty="0">
                <a:sym typeface="Wingdings"/>
              </a:rPr>
              <a:t></a:t>
            </a:r>
            <a:r>
              <a:rPr lang="en-US" altLang="zh-CN" sz="2400" dirty="0"/>
              <a:t> </a:t>
            </a:r>
            <a:r>
              <a:rPr lang="zh-CN" altLang="zh-CN" sz="2400" dirty="0" smtClean="0"/>
              <a:t>服务器</a:t>
            </a:r>
            <a:r>
              <a:rPr lang="en-US" altLang="zh-CN" sz="2400" dirty="0" smtClean="0"/>
              <a:t> B </a:t>
            </a:r>
            <a:r>
              <a:rPr lang="zh-CN" altLang="zh-CN" sz="2400" dirty="0" smtClean="0"/>
              <a:t>向浏览器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发送</a:t>
            </a:r>
            <a:r>
              <a:rPr lang="zh-CN" altLang="zh-CN" sz="2400" dirty="0"/>
              <a:t>包含</a:t>
            </a:r>
            <a:r>
              <a:rPr lang="zh-CN" altLang="zh-CN" sz="2400" dirty="0" smtClean="0"/>
              <a:t>其</a:t>
            </a:r>
            <a:r>
              <a:rPr lang="en-US" altLang="zh-CN" sz="2400" dirty="0" smtClean="0"/>
              <a:t> RSA </a:t>
            </a:r>
            <a:r>
              <a:rPr lang="zh-CN" altLang="zh-CN" sz="2400" dirty="0" smtClean="0"/>
              <a:t>公</a:t>
            </a:r>
            <a:r>
              <a:rPr lang="zh-CN" altLang="zh-CN" sz="2400" dirty="0"/>
              <a:t>钥的数字证书。</a:t>
            </a:r>
            <a:r>
              <a:rPr lang="en-US" altLang="zh-CN" sz="2400" dirty="0">
                <a:sym typeface="Wingdings"/>
              </a:rPr>
              <a:t>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使用</a:t>
            </a:r>
            <a:r>
              <a:rPr lang="zh-CN" altLang="zh-CN" sz="2400" dirty="0"/>
              <a:t>该证书的认证</a:t>
            </a:r>
            <a:r>
              <a:rPr lang="zh-CN" altLang="zh-CN" sz="2400" dirty="0" smtClean="0"/>
              <a:t>机构</a:t>
            </a:r>
            <a:r>
              <a:rPr lang="en-US" altLang="zh-CN" sz="2400" dirty="0" smtClean="0"/>
              <a:t> CA 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公开发布的</a:t>
            </a:r>
            <a:r>
              <a:rPr lang="en-US" altLang="zh-CN" sz="2400" dirty="0"/>
              <a:t>RSA</a:t>
            </a:r>
            <a:r>
              <a:rPr lang="zh-CN" altLang="zh-CN" sz="2400" dirty="0"/>
              <a:t>公钥对该证书进行验证。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(3) </a:t>
            </a:r>
            <a:r>
              <a:rPr lang="zh-CN" altLang="zh-CN" sz="2400" dirty="0">
                <a:solidFill>
                  <a:srgbClr val="FF0000"/>
                </a:solidFill>
              </a:rPr>
              <a:t>会话密钥计算。</a:t>
            </a:r>
            <a:r>
              <a:rPr lang="zh-CN" altLang="zh-CN" sz="2400" dirty="0"/>
              <a:t>由</a:t>
            </a:r>
            <a:r>
              <a:rPr lang="zh-CN" altLang="zh-CN" sz="2400" dirty="0" smtClean="0"/>
              <a:t>浏览器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随机</a:t>
            </a:r>
            <a:r>
              <a:rPr lang="zh-CN" altLang="zh-CN" sz="2400" dirty="0"/>
              <a:t>产生一个秘密数。</a:t>
            </a:r>
            <a:r>
              <a:rPr lang="en-US" altLang="zh-CN" sz="2400" dirty="0">
                <a:sym typeface="Wingdings"/>
              </a:rPr>
              <a:t></a:t>
            </a:r>
            <a:r>
              <a:rPr lang="en-US" altLang="zh-CN" sz="2400" dirty="0"/>
              <a:t> </a:t>
            </a:r>
            <a:r>
              <a:rPr lang="zh-CN" altLang="zh-CN" sz="2400" dirty="0"/>
              <a:t>用</a:t>
            </a:r>
            <a:r>
              <a:rPr lang="zh-CN" altLang="zh-CN" sz="2400" dirty="0" smtClean="0"/>
              <a:t>服务器</a:t>
            </a:r>
            <a:r>
              <a:rPr lang="en-US" altLang="zh-CN" sz="2400" dirty="0" smtClean="0"/>
              <a:t> B 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 RSA </a:t>
            </a:r>
            <a:r>
              <a:rPr lang="zh-CN" altLang="zh-CN" sz="2400" dirty="0" smtClean="0"/>
              <a:t>公</a:t>
            </a:r>
            <a:r>
              <a:rPr lang="zh-CN" altLang="zh-CN" sz="2400" dirty="0"/>
              <a:t>钥进行加密后发送</a:t>
            </a:r>
            <a:r>
              <a:rPr lang="zh-CN" altLang="zh-CN" sz="2400" dirty="0" smtClean="0"/>
              <a:t>给</a:t>
            </a:r>
            <a:r>
              <a:rPr lang="en-US" altLang="zh-CN" sz="2400" dirty="0" smtClean="0"/>
              <a:t> B</a:t>
            </a:r>
            <a:r>
              <a:rPr lang="zh-CN" altLang="zh-CN" sz="2400" dirty="0"/>
              <a:t>。</a:t>
            </a:r>
            <a:r>
              <a:rPr lang="en-US" altLang="zh-CN" sz="2400" dirty="0">
                <a:sym typeface="Wingdings"/>
              </a:rPr>
              <a:t></a:t>
            </a:r>
            <a:r>
              <a:rPr lang="en-US" altLang="zh-CN" sz="2400" dirty="0"/>
              <a:t> </a:t>
            </a:r>
            <a:r>
              <a:rPr lang="zh-CN" altLang="zh-CN" sz="2400" dirty="0"/>
              <a:t>双方根据协商的算法产生共享的对称会话密钥。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(4) </a:t>
            </a:r>
            <a:r>
              <a:rPr lang="zh-CN" altLang="zh-CN" sz="2400" dirty="0">
                <a:solidFill>
                  <a:srgbClr val="FF0000"/>
                </a:solidFill>
              </a:rPr>
              <a:t>安全数据传输。</a:t>
            </a:r>
            <a:r>
              <a:rPr lang="en-US" altLang="zh-CN" sz="2400" dirty="0">
                <a:sym typeface="Wingdings"/>
              </a:rPr>
              <a:t></a:t>
            </a:r>
            <a:r>
              <a:rPr lang="en-US" altLang="zh-CN" sz="2400" dirty="0"/>
              <a:t> </a:t>
            </a:r>
            <a:r>
              <a:rPr lang="zh-CN" altLang="zh-CN" sz="2400" dirty="0"/>
              <a:t>双方用会话密钥加密和解密它们之间传送的数据并验证其完整性。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88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7.6.3  </a:t>
            </a:r>
            <a:r>
              <a:rPr lang="zh-CN" altLang="en-US" dirty="0"/>
              <a:t>应用层的安全协议 </a:t>
            </a:r>
            <a:endParaRPr lang="en-US" altLang="zh-CN" dirty="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zh-CN" dirty="0" smtClean="0"/>
              <a:t>节</a:t>
            </a:r>
            <a:r>
              <a:rPr lang="zh-CN" altLang="zh-CN" dirty="0"/>
              <a:t>仅讨论应用层中有关电子邮件的安全协议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发送电子邮件是个即时的行为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发送</a:t>
            </a:r>
            <a:r>
              <a:rPr lang="zh-CN" altLang="en-US" dirty="0" smtClean="0"/>
              <a:t>方 </a:t>
            </a:r>
            <a:r>
              <a:rPr lang="en-US" altLang="zh-CN" dirty="0" smtClean="0"/>
              <a:t>A </a:t>
            </a:r>
            <a:r>
              <a:rPr lang="zh-CN" altLang="zh-CN" dirty="0" smtClean="0"/>
              <a:t>和</a:t>
            </a:r>
            <a:r>
              <a:rPr lang="zh-CN" altLang="en-US" dirty="0" smtClean="0"/>
              <a:t>接收</a:t>
            </a:r>
            <a:r>
              <a:rPr lang="zh-CN" altLang="en-US" dirty="0" smtClean="0"/>
              <a:t>方 </a:t>
            </a:r>
            <a:r>
              <a:rPr lang="en-US" altLang="zh-CN" dirty="0" smtClean="0"/>
              <a:t>B </a:t>
            </a:r>
            <a:r>
              <a:rPr lang="zh-CN" altLang="zh-CN" dirty="0" smtClean="0"/>
              <a:t>并不</a:t>
            </a:r>
            <a:r>
              <a:rPr lang="zh-CN" altLang="zh-CN" dirty="0"/>
              <a:t>会为此而建立任何会话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电子邮件安全</a:t>
            </a:r>
            <a:r>
              <a:rPr lang="zh-CN" altLang="zh-CN" dirty="0"/>
              <a:t>协议就应当为每种加密操作定义相应</a:t>
            </a:r>
            <a:r>
              <a:rPr lang="zh-CN" altLang="zh-CN" dirty="0" smtClean="0"/>
              <a:t>的算法</a:t>
            </a:r>
            <a:r>
              <a:rPr lang="zh-CN" altLang="en-US" dirty="0" smtClean="0"/>
              <a:t>，以及密钥管理、鉴别、完整性保护等方法。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PGP (Pretty Good Privacy)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PGP </a:t>
            </a:r>
            <a:r>
              <a:rPr lang="en-US" altLang="zh-CN" dirty="0"/>
              <a:t>(Pretty Good Privacy)  </a:t>
            </a:r>
            <a:r>
              <a:rPr lang="zh-CN" altLang="en-US" dirty="0"/>
              <a:t>是一个完整的电子邮件安全软件包，包括加密、鉴别、电子签名和压缩等技术。</a:t>
            </a:r>
          </a:p>
          <a:p>
            <a:r>
              <a:rPr lang="en-US" altLang="zh-CN" dirty="0"/>
              <a:t>PGP </a:t>
            </a:r>
            <a:r>
              <a:rPr lang="zh-CN" altLang="en-US" dirty="0"/>
              <a:t>并没有使用什么新的概念，它只是将现有的一些算法如 </a:t>
            </a:r>
            <a:r>
              <a:rPr lang="en-US" altLang="zh-CN" dirty="0"/>
              <a:t>MD5</a:t>
            </a:r>
            <a:r>
              <a:rPr lang="zh-CN" altLang="en-US" dirty="0"/>
              <a:t>，</a:t>
            </a:r>
            <a:r>
              <a:rPr lang="en-US" altLang="zh-CN" dirty="0"/>
              <a:t>RSA</a:t>
            </a:r>
            <a:r>
              <a:rPr lang="zh-CN" altLang="en-US" dirty="0"/>
              <a:t>，以及 </a:t>
            </a:r>
            <a:r>
              <a:rPr lang="en-US" altLang="zh-CN" dirty="0"/>
              <a:t>IDEA </a:t>
            </a:r>
            <a:r>
              <a:rPr lang="zh-CN" altLang="en-US" dirty="0"/>
              <a:t>等综合在一起而已。</a:t>
            </a:r>
          </a:p>
          <a:p>
            <a:r>
              <a:rPr lang="zh-CN" altLang="en-US" dirty="0"/>
              <a:t>虽然 </a:t>
            </a:r>
            <a:r>
              <a:rPr lang="en-US" altLang="zh-CN" dirty="0"/>
              <a:t>PGP </a:t>
            </a:r>
            <a:r>
              <a:rPr lang="zh-CN" altLang="en-US" dirty="0"/>
              <a:t>已被广泛使用，但 </a:t>
            </a:r>
            <a:r>
              <a:rPr lang="en-US" altLang="zh-CN" dirty="0"/>
              <a:t>PGP </a:t>
            </a:r>
            <a:r>
              <a:rPr lang="zh-CN" altLang="en-US" dirty="0" smtClean="0"/>
              <a:t>并不是互联网的</a:t>
            </a:r>
            <a:r>
              <a:rPr lang="zh-CN" altLang="en-US" dirty="0"/>
              <a:t>正式标准。</a:t>
            </a:r>
            <a:r>
              <a:rPr lang="zh-CN" altLang="en-US" sz="3600" dirty="0"/>
              <a:t> 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34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PGP 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668727" name="Text Box 55"/>
          <p:cNvSpPr txBox="1">
            <a:spLocks noChangeArrowheads="1"/>
          </p:cNvSpPr>
          <p:nvPr/>
        </p:nvSpPr>
        <p:spPr bwMode="auto">
          <a:xfrm>
            <a:off x="416496" y="1724615"/>
            <a:ext cx="9345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b="1">
                <a:solidFill>
                  <a:srgbClr val="000066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zh-CN" sz="2400" dirty="0" smtClean="0">
                <a:solidFill>
                  <a:schemeClr val="tx1"/>
                </a:solidFill>
              </a:rPr>
              <a:t>假定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向</a:t>
            </a:r>
            <a:r>
              <a:rPr lang="en-US" altLang="zh-CN" sz="2400" dirty="0" smtClean="0">
                <a:solidFill>
                  <a:schemeClr val="tx1"/>
                </a:solidFill>
              </a:rPr>
              <a:t> B </a:t>
            </a:r>
            <a:r>
              <a:rPr lang="zh-CN" altLang="zh-CN" sz="2400" dirty="0" smtClean="0">
                <a:solidFill>
                  <a:schemeClr val="tx1"/>
                </a:solidFill>
              </a:rPr>
              <a:t>发送</a:t>
            </a:r>
            <a:r>
              <a:rPr lang="zh-CN" altLang="zh-CN" sz="2400" dirty="0">
                <a:solidFill>
                  <a:schemeClr val="tx1"/>
                </a:solidFill>
              </a:rPr>
              <a:t>电子邮件</a:t>
            </a:r>
            <a:r>
              <a:rPr lang="zh-CN" altLang="zh-CN" sz="2400" dirty="0" smtClean="0">
                <a:solidFill>
                  <a:schemeClr val="tx1"/>
                </a:solidFill>
              </a:rPr>
              <a:t>明文</a:t>
            </a:r>
            <a:r>
              <a:rPr lang="en-US" altLang="zh-CN" sz="2400" dirty="0" smtClean="0">
                <a:solidFill>
                  <a:schemeClr val="tx1"/>
                </a:solidFill>
              </a:rPr>
              <a:t> X</a:t>
            </a:r>
            <a:r>
              <a:rPr lang="zh-CN" altLang="zh-CN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</a:rPr>
              <a:t>使用 </a:t>
            </a:r>
            <a:r>
              <a:rPr lang="en-US" altLang="zh-CN" sz="2400" dirty="0" smtClean="0">
                <a:solidFill>
                  <a:schemeClr val="tx1"/>
                </a:solidFill>
              </a:rPr>
              <a:t>PGP </a:t>
            </a:r>
            <a:r>
              <a:rPr lang="zh-CN" altLang="zh-CN" sz="2400" dirty="0" smtClean="0">
                <a:solidFill>
                  <a:schemeClr val="tx1"/>
                </a:solidFill>
              </a:rPr>
              <a:t>进行</a:t>
            </a:r>
            <a:r>
              <a:rPr lang="zh-CN" altLang="zh-CN" sz="2400" dirty="0">
                <a:solidFill>
                  <a:schemeClr val="tx1"/>
                </a:solidFill>
              </a:rPr>
              <a:t>加密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 </a:t>
            </a:r>
            <a:r>
              <a:rPr lang="zh-CN" altLang="zh-CN" sz="2400" dirty="0" smtClean="0">
                <a:solidFill>
                  <a:srgbClr val="FF0000"/>
                </a:solidFill>
              </a:rPr>
              <a:t>有</a:t>
            </a:r>
            <a:r>
              <a:rPr lang="zh-CN" altLang="zh-CN" sz="2400" dirty="0">
                <a:solidFill>
                  <a:srgbClr val="FF0000"/>
                </a:solidFill>
              </a:rPr>
              <a:t>三个密钥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A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私钥、</a:t>
            </a:r>
            <a:r>
              <a:rPr lang="en-US" altLang="zh-CN" sz="2400" dirty="0" smtClean="0">
                <a:solidFill>
                  <a:schemeClr val="tx1"/>
                </a:solidFill>
              </a:rPr>
              <a:t>B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公钥</a:t>
            </a:r>
            <a:r>
              <a:rPr lang="zh-CN" altLang="zh-CN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生成</a:t>
            </a:r>
            <a:r>
              <a:rPr lang="zh-CN" altLang="zh-CN" sz="2400" dirty="0">
                <a:solidFill>
                  <a:schemeClr val="tx1"/>
                </a:solidFill>
              </a:rPr>
              <a:t>的一次性密钥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B </a:t>
            </a:r>
            <a:r>
              <a:rPr lang="zh-CN" altLang="zh-CN" sz="2400" dirty="0" smtClean="0">
                <a:solidFill>
                  <a:srgbClr val="FF0000"/>
                </a:solidFill>
              </a:rPr>
              <a:t>有</a:t>
            </a:r>
            <a:r>
              <a:rPr lang="zh-CN" altLang="zh-CN" sz="2400" dirty="0">
                <a:solidFill>
                  <a:srgbClr val="FF0000"/>
                </a:solidFill>
              </a:rPr>
              <a:t>两个密钥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B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私钥</a:t>
            </a:r>
            <a:r>
              <a:rPr lang="zh-CN" altLang="zh-CN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公钥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496" y="1124744"/>
            <a:ext cx="9345488" cy="523220"/>
          </a:xfrm>
          <a:prstGeom prst="rect">
            <a:avLst/>
          </a:prstGeom>
          <a:solidFill>
            <a:srgbClr val="FF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PGP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提供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电子邮件的安全性、发送方鉴别和报文完整性。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77" name="Line 5"/>
          <p:cNvSpPr>
            <a:spLocks noChangeShapeType="1"/>
          </p:cNvSpPr>
          <p:nvPr/>
        </p:nvSpPr>
        <p:spPr bwMode="auto">
          <a:xfrm>
            <a:off x="6702348" y="4753378"/>
            <a:ext cx="50261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78" name="Line 6"/>
          <p:cNvSpPr>
            <a:spLocks noChangeShapeType="1"/>
          </p:cNvSpPr>
          <p:nvPr/>
        </p:nvSpPr>
        <p:spPr bwMode="auto">
          <a:xfrm>
            <a:off x="1497620" y="5342975"/>
            <a:ext cx="4363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1712640" y="5865438"/>
            <a:ext cx="1205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的私钥</a:t>
            </a:r>
            <a:endParaRPr kumimoji="1" lang="zh-CN" altLang="en-US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0" name="Rectangle 8"/>
          <p:cNvSpPr>
            <a:spLocks noChangeArrowheads="1"/>
          </p:cNvSpPr>
          <p:nvPr/>
        </p:nvSpPr>
        <p:spPr bwMode="auto">
          <a:xfrm>
            <a:off x="941614" y="3800565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668681" name="Rectangle 9"/>
          <p:cNvSpPr>
            <a:spLocks noChangeArrowheads="1"/>
          </p:cNvSpPr>
          <p:nvPr/>
        </p:nvSpPr>
        <p:spPr bwMode="auto">
          <a:xfrm>
            <a:off x="941614" y="4485871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散列</a:t>
            </a:r>
          </a:p>
        </p:txBody>
      </p:sp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1073374" y="5169290"/>
            <a:ext cx="495250" cy="34548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</a:p>
        </p:txBody>
      </p:sp>
      <p:sp>
        <p:nvSpPr>
          <p:cNvPr id="668683" name="Line 11"/>
          <p:cNvSpPr>
            <a:spLocks noChangeShapeType="1"/>
          </p:cNvSpPr>
          <p:nvPr/>
        </p:nvSpPr>
        <p:spPr bwMode="auto">
          <a:xfrm>
            <a:off x="1311671" y="4144163"/>
            <a:ext cx="0" cy="3417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4" name="Line 12"/>
          <p:cNvSpPr>
            <a:spLocks noChangeShapeType="1"/>
          </p:cNvSpPr>
          <p:nvPr/>
        </p:nvSpPr>
        <p:spPr bwMode="auto">
          <a:xfrm>
            <a:off x="1311671" y="4816254"/>
            <a:ext cx="0" cy="3417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5" name="Rectangle 13"/>
          <p:cNvSpPr>
            <a:spLocks noChangeArrowheads="1"/>
          </p:cNvSpPr>
          <p:nvPr/>
        </p:nvSpPr>
        <p:spPr bwMode="auto">
          <a:xfrm>
            <a:off x="5700801" y="3800565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</a:t>
            </a:r>
          </a:p>
        </p:txBody>
      </p:sp>
      <p:sp>
        <p:nvSpPr>
          <p:cNvPr id="668686" name="Rectangle 14"/>
          <p:cNvSpPr>
            <a:spLocks noChangeArrowheads="1"/>
          </p:cNvSpPr>
          <p:nvPr/>
        </p:nvSpPr>
        <p:spPr bwMode="auto">
          <a:xfrm>
            <a:off x="3103039" y="5171177"/>
            <a:ext cx="360851" cy="34548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7" name="Line 15"/>
          <p:cNvSpPr>
            <a:spLocks noChangeShapeType="1"/>
          </p:cNvSpPr>
          <p:nvPr/>
        </p:nvSpPr>
        <p:spPr bwMode="auto">
          <a:xfrm>
            <a:off x="2675909" y="5342975"/>
            <a:ext cx="4363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8" name="Line 16"/>
          <p:cNvSpPr>
            <a:spLocks noChangeShapeType="1"/>
          </p:cNvSpPr>
          <p:nvPr/>
        </p:nvSpPr>
        <p:spPr bwMode="auto">
          <a:xfrm flipV="1">
            <a:off x="2331628" y="5514773"/>
            <a:ext cx="0" cy="34515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89" name="Text Box 17"/>
          <p:cNvSpPr txBox="1">
            <a:spLocks noChangeArrowheads="1"/>
          </p:cNvSpPr>
          <p:nvPr/>
        </p:nvSpPr>
        <p:spPr bwMode="auto">
          <a:xfrm>
            <a:off x="632520" y="5549170"/>
            <a:ext cx="1217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报文摘要</a:t>
            </a:r>
            <a:endParaRPr kumimoji="1" lang="zh-CN" altLang="en-US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0" name="Text Box 18"/>
          <p:cNvSpPr txBox="1">
            <a:spLocks noChangeArrowheads="1"/>
          </p:cNvSpPr>
          <p:nvPr/>
        </p:nvSpPr>
        <p:spPr bwMode="auto">
          <a:xfrm>
            <a:off x="3477916" y="4485871"/>
            <a:ext cx="14750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报文鉴别码</a:t>
            </a:r>
          </a:p>
          <a:p>
            <a:pPr algn="ctr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MAC</a:t>
            </a:r>
            <a:endParaRPr kumimoji="1" lang="en-US" altLang="zh-CN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1" name="Text Box 19"/>
          <p:cNvSpPr txBox="1">
            <a:spLocks noChangeArrowheads="1"/>
          </p:cNvSpPr>
          <p:nvPr/>
        </p:nvSpPr>
        <p:spPr bwMode="auto">
          <a:xfrm>
            <a:off x="3052457" y="3726103"/>
            <a:ext cx="460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</a:t>
            </a:r>
          </a:p>
        </p:txBody>
      </p:sp>
      <p:sp>
        <p:nvSpPr>
          <p:cNvPr id="668692" name="Line 20"/>
          <p:cNvSpPr>
            <a:spLocks noChangeShapeType="1"/>
          </p:cNvSpPr>
          <p:nvPr/>
        </p:nvSpPr>
        <p:spPr bwMode="auto">
          <a:xfrm flipV="1">
            <a:off x="3298193" y="4144161"/>
            <a:ext cx="0" cy="10270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3" name="Line 21"/>
          <p:cNvSpPr>
            <a:spLocks noChangeShapeType="1"/>
          </p:cNvSpPr>
          <p:nvPr/>
        </p:nvSpPr>
        <p:spPr bwMode="auto">
          <a:xfrm>
            <a:off x="1692774" y="3972362"/>
            <a:ext cx="1447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4" name="Rectangle 22"/>
          <p:cNvSpPr>
            <a:spLocks noChangeArrowheads="1"/>
          </p:cNvSpPr>
          <p:nvPr/>
        </p:nvSpPr>
        <p:spPr bwMode="auto">
          <a:xfrm>
            <a:off x="3920478" y="3800564"/>
            <a:ext cx="360851" cy="34548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5" name="Rectangle 23"/>
          <p:cNvSpPr>
            <a:spLocks noChangeArrowheads="1"/>
          </p:cNvSpPr>
          <p:nvPr/>
        </p:nvSpPr>
        <p:spPr bwMode="auto">
          <a:xfrm>
            <a:off x="4281329" y="3800565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668696" name="Line 24"/>
          <p:cNvSpPr>
            <a:spLocks noChangeShapeType="1"/>
          </p:cNvSpPr>
          <p:nvPr/>
        </p:nvSpPr>
        <p:spPr bwMode="auto">
          <a:xfrm>
            <a:off x="3463890" y="3981802"/>
            <a:ext cx="44554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7" name="Line 25"/>
          <p:cNvSpPr>
            <a:spLocks noChangeShapeType="1"/>
          </p:cNvSpPr>
          <p:nvPr/>
        </p:nvSpPr>
        <p:spPr bwMode="auto">
          <a:xfrm flipH="1">
            <a:off x="3279783" y="5086221"/>
            <a:ext cx="583623" cy="256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8" name="Line 26"/>
          <p:cNvSpPr>
            <a:spLocks noChangeShapeType="1"/>
          </p:cNvSpPr>
          <p:nvPr/>
        </p:nvSpPr>
        <p:spPr bwMode="auto">
          <a:xfrm flipH="1" flipV="1">
            <a:off x="4100902" y="4002333"/>
            <a:ext cx="114556" cy="48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699" name="Rectangle 27"/>
          <p:cNvSpPr>
            <a:spLocks noChangeArrowheads="1"/>
          </p:cNvSpPr>
          <p:nvPr/>
        </p:nvSpPr>
        <p:spPr bwMode="auto">
          <a:xfrm>
            <a:off x="5089241" y="4553797"/>
            <a:ext cx="1591952" cy="433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rIns="0" anchor="ctr"/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一次性密钥</a:t>
            </a:r>
          </a:p>
        </p:txBody>
      </p:sp>
      <p:sp>
        <p:nvSpPr>
          <p:cNvPr id="668700" name="Rectangle 28"/>
          <p:cNvSpPr>
            <a:spLocks noChangeArrowheads="1"/>
          </p:cNvSpPr>
          <p:nvPr/>
        </p:nvSpPr>
        <p:spPr bwMode="auto">
          <a:xfrm>
            <a:off x="1943160" y="5171178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</a:t>
            </a:r>
          </a:p>
        </p:txBody>
      </p:sp>
      <p:sp>
        <p:nvSpPr>
          <p:cNvPr id="668702" name="Line 30"/>
          <p:cNvSpPr>
            <a:spLocks noChangeShapeType="1"/>
          </p:cNvSpPr>
          <p:nvPr/>
        </p:nvSpPr>
        <p:spPr bwMode="auto">
          <a:xfrm flipV="1">
            <a:off x="6091109" y="4177314"/>
            <a:ext cx="0" cy="35299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03" name="Line 31"/>
          <p:cNvSpPr>
            <a:spLocks noChangeShapeType="1"/>
          </p:cNvSpPr>
          <p:nvPr/>
        </p:nvSpPr>
        <p:spPr bwMode="auto">
          <a:xfrm>
            <a:off x="5032489" y="3981802"/>
            <a:ext cx="6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04" name="Text Box 32"/>
          <p:cNvSpPr txBox="1">
            <a:spLocks noChangeArrowheads="1"/>
          </p:cNvSpPr>
          <p:nvPr/>
        </p:nvSpPr>
        <p:spPr bwMode="auto">
          <a:xfrm>
            <a:off x="7070563" y="5331318"/>
            <a:ext cx="121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的公钥</a:t>
            </a:r>
            <a:endParaRPr kumimoji="1" lang="zh-CN" altLang="en-US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68705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47004" y="5404604"/>
            <a:ext cx="475250" cy="23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68706" name="Line 34"/>
          <p:cNvSpPr>
            <a:spLocks noChangeShapeType="1"/>
          </p:cNvSpPr>
          <p:nvPr/>
        </p:nvSpPr>
        <p:spPr bwMode="auto">
          <a:xfrm flipV="1">
            <a:off x="7593428" y="4926285"/>
            <a:ext cx="0" cy="35995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07" name="Text Box 35"/>
          <p:cNvSpPr txBox="1">
            <a:spLocks noChangeArrowheads="1"/>
          </p:cNvSpPr>
          <p:nvPr/>
        </p:nvSpPr>
        <p:spPr bwMode="auto">
          <a:xfrm>
            <a:off x="7372937" y="3673259"/>
            <a:ext cx="460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</a:t>
            </a:r>
          </a:p>
        </p:txBody>
      </p:sp>
      <p:sp>
        <p:nvSpPr>
          <p:cNvPr id="668708" name="Line 36"/>
          <p:cNvSpPr>
            <a:spLocks noChangeShapeType="1"/>
          </p:cNvSpPr>
          <p:nvPr/>
        </p:nvSpPr>
        <p:spPr bwMode="auto">
          <a:xfrm>
            <a:off x="6451961" y="3972362"/>
            <a:ext cx="97392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09" name="Line 37"/>
          <p:cNvSpPr>
            <a:spLocks noChangeShapeType="1"/>
          </p:cNvSpPr>
          <p:nvPr/>
        </p:nvSpPr>
        <p:spPr bwMode="auto">
          <a:xfrm>
            <a:off x="7740715" y="3981802"/>
            <a:ext cx="54864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10" name="Line 38"/>
          <p:cNvSpPr>
            <a:spLocks noChangeShapeType="1"/>
          </p:cNvSpPr>
          <p:nvPr/>
        </p:nvSpPr>
        <p:spPr bwMode="auto">
          <a:xfrm flipV="1">
            <a:off x="7584223" y="4174878"/>
            <a:ext cx="0" cy="36247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11" name="Rectangle 39"/>
          <p:cNvSpPr>
            <a:spLocks noChangeArrowheads="1"/>
          </p:cNvSpPr>
          <p:nvPr/>
        </p:nvSpPr>
        <p:spPr bwMode="auto">
          <a:xfrm>
            <a:off x="7204961" y="4553797"/>
            <a:ext cx="751160" cy="3435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</a:t>
            </a:r>
          </a:p>
        </p:txBody>
      </p:sp>
      <p:grpSp>
        <p:nvGrpSpPr>
          <p:cNvPr id="668712" name="Group 40"/>
          <p:cNvGrpSpPr>
            <a:grpSpLocks/>
          </p:cNvGrpSpPr>
          <p:nvPr/>
        </p:nvGrpSpPr>
        <p:grpSpPr bwMode="auto">
          <a:xfrm>
            <a:off x="8298561" y="3847762"/>
            <a:ext cx="489727" cy="247315"/>
            <a:chOff x="2736" y="3648"/>
            <a:chExt cx="432" cy="240"/>
          </a:xfrm>
        </p:grpSpPr>
        <p:grpSp>
          <p:nvGrpSpPr>
            <p:cNvPr id="668713" name="Group 41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</p:grpSpPr>
          <p:sp>
            <p:nvSpPr>
              <p:cNvPr id="668714" name="Rectangle 4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15" name="Freeform 43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16" name="Line 44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17" name="Line 45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668718" name="Line 46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pic>
        <p:nvPicPr>
          <p:cNvPr id="668719" name="Picture 4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506" y="3630655"/>
            <a:ext cx="250387" cy="28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68723" name="Text Box 51"/>
          <p:cNvSpPr txBox="1">
            <a:spLocks noChangeArrowheads="1"/>
          </p:cNvSpPr>
          <p:nvPr/>
        </p:nvSpPr>
        <p:spPr bwMode="auto">
          <a:xfrm>
            <a:off x="560512" y="3726936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68724" name="Text Box 52"/>
          <p:cNvSpPr txBox="1">
            <a:spLocks noChangeArrowheads="1"/>
          </p:cNvSpPr>
          <p:nvPr/>
        </p:nvSpPr>
        <p:spPr bwMode="auto">
          <a:xfrm>
            <a:off x="991323" y="3385227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邮件</a:t>
            </a:r>
          </a:p>
        </p:txBody>
      </p:sp>
      <p:sp>
        <p:nvSpPr>
          <p:cNvPr id="668725" name="AutoShape 53"/>
          <p:cNvSpPr>
            <a:spLocks noChangeArrowheads="1"/>
          </p:cNvSpPr>
          <p:nvPr/>
        </p:nvSpPr>
        <p:spPr bwMode="auto">
          <a:xfrm>
            <a:off x="8957667" y="3887409"/>
            <a:ext cx="668312" cy="169911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26" name="Text Box 54"/>
          <p:cNvSpPr txBox="1">
            <a:spLocks noChangeArrowheads="1"/>
          </p:cNvSpPr>
          <p:nvPr/>
        </p:nvSpPr>
        <p:spPr bwMode="auto">
          <a:xfrm>
            <a:off x="8941098" y="3487173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发送</a:t>
            </a:r>
            <a:endParaRPr kumimoji="1" lang="zh-CN" altLang="en-US" sz="2000" b="1" i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36775" y="5833497"/>
            <a:ext cx="342903" cy="475823"/>
            <a:chOff x="2936775" y="5445223"/>
            <a:chExt cx="342903" cy="475823"/>
          </a:xfrm>
        </p:grpSpPr>
        <p:sp>
          <p:nvSpPr>
            <p:cNvPr id="668722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68721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8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91380" y="4672161"/>
            <a:ext cx="475250" cy="23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604210" y="2996952"/>
            <a:ext cx="4811445" cy="523220"/>
          </a:xfrm>
          <a:prstGeom prst="rect">
            <a:avLst/>
          </a:prstGeom>
          <a:solidFill>
            <a:srgbClr val="66FF66"/>
          </a:solidFill>
          <a:ln>
            <a:solidFill>
              <a:srgbClr val="000099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lt"/>
                <a:ea typeface="黑体" pitchFamily="2" charset="-122"/>
              </a:rPr>
              <a:t>在发送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方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A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的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PGP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处理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过程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1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发送</a:t>
            </a:r>
            <a:r>
              <a:rPr lang="zh-CN" altLang="zh-CN" dirty="0" smtClean="0"/>
              <a:t>方</a:t>
            </a:r>
            <a:r>
              <a:rPr lang="en-US" altLang="zh-CN" dirty="0" smtClean="0"/>
              <a:t> A 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(1) </a:t>
            </a:r>
            <a:r>
              <a:rPr lang="zh-CN" altLang="zh-CN" sz="2800" dirty="0"/>
              <a:t>对明文</a:t>
            </a:r>
            <a:r>
              <a:rPr lang="zh-CN" altLang="zh-CN" sz="2800" dirty="0" smtClean="0"/>
              <a:t>邮件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X </a:t>
            </a:r>
            <a:r>
              <a:rPr lang="zh-CN" altLang="zh-CN" sz="2800" dirty="0" smtClean="0"/>
              <a:t>进行</a:t>
            </a:r>
            <a:r>
              <a:rPr lang="en-US" altLang="zh-CN" sz="2800" dirty="0" smtClean="0"/>
              <a:t> MD5 </a:t>
            </a:r>
            <a:r>
              <a:rPr lang="zh-CN" altLang="zh-CN" sz="2800" dirty="0" smtClean="0"/>
              <a:t>运算</a:t>
            </a:r>
            <a:r>
              <a:rPr lang="zh-CN" altLang="zh-CN" sz="2800" dirty="0"/>
              <a:t>，</a:t>
            </a:r>
            <a:r>
              <a:rPr lang="zh-CN" altLang="zh-CN" sz="2800" dirty="0" smtClean="0"/>
              <a:t>得出</a:t>
            </a:r>
            <a:r>
              <a:rPr lang="en-US" altLang="zh-CN" sz="2800" dirty="0" smtClean="0"/>
              <a:t> MD5 </a:t>
            </a:r>
            <a:r>
              <a:rPr lang="zh-CN" altLang="zh-CN" sz="2800" dirty="0" smtClean="0"/>
              <a:t>报文摘要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H</a:t>
            </a:r>
            <a:r>
              <a:rPr lang="zh-CN" altLang="zh-CN" sz="2800" dirty="0"/>
              <a:t>。</a:t>
            </a:r>
            <a:r>
              <a:rPr lang="zh-CN" altLang="zh-CN" sz="2800" dirty="0" smtClean="0"/>
              <a:t>用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私钥</a:t>
            </a:r>
            <a:r>
              <a:rPr lang="zh-CN" altLang="zh-CN" sz="2800" dirty="0" smtClean="0"/>
              <a:t>对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H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加密（即数字签名），得出报文鉴别</a:t>
            </a:r>
            <a:r>
              <a:rPr lang="zh-CN" altLang="zh-CN" sz="2800" dirty="0" smtClean="0"/>
              <a:t>码</a:t>
            </a:r>
            <a:r>
              <a:rPr lang="en-US" altLang="zh-CN" sz="2800" dirty="0" smtClean="0"/>
              <a:t> MAC</a:t>
            </a:r>
            <a:r>
              <a:rPr lang="zh-CN" altLang="zh-CN" sz="2800" dirty="0"/>
              <a:t>，把它拼接在</a:t>
            </a:r>
            <a:r>
              <a:rPr lang="zh-CN" altLang="zh-CN" sz="2800" dirty="0" smtClean="0"/>
              <a:t>明文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X </a:t>
            </a:r>
            <a:r>
              <a:rPr lang="zh-CN" altLang="zh-CN" sz="2800" dirty="0" smtClean="0"/>
              <a:t>后面</a:t>
            </a:r>
            <a:r>
              <a:rPr lang="zh-CN" altLang="zh-CN" sz="2800" dirty="0"/>
              <a:t>，得到扩展的</a:t>
            </a:r>
            <a:r>
              <a:rPr lang="zh-CN" altLang="zh-CN" sz="2800" dirty="0" smtClean="0"/>
              <a:t>邮件</a:t>
            </a:r>
            <a:r>
              <a:rPr lang="en-US" altLang="zh-CN" sz="2800" dirty="0" smtClean="0"/>
              <a:t> (</a:t>
            </a:r>
            <a:r>
              <a:rPr lang="en-US" altLang="zh-CN" sz="2800" i="1" dirty="0"/>
              <a:t>X</a:t>
            </a:r>
            <a:r>
              <a:rPr lang="en-US" altLang="zh-CN" sz="2800" dirty="0"/>
              <a:t>, MAC)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/>
              <a:t>(2) </a:t>
            </a:r>
            <a:r>
              <a:rPr lang="zh-CN" altLang="zh-CN" sz="2800" dirty="0" smtClean="0"/>
              <a:t>使用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自己</a:t>
            </a:r>
            <a:r>
              <a:rPr lang="zh-CN" altLang="zh-CN" sz="2800" dirty="0"/>
              <a:t>生成的一次性密钥对扩展的</a:t>
            </a:r>
            <a:r>
              <a:rPr lang="zh-CN" altLang="zh-CN" sz="2800" dirty="0" smtClean="0"/>
              <a:t>邮件</a:t>
            </a:r>
            <a:r>
              <a:rPr lang="en-US" altLang="zh-CN" sz="2800" dirty="0" smtClean="0"/>
              <a:t> (</a:t>
            </a:r>
            <a:r>
              <a:rPr lang="en-US" altLang="zh-CN" sz="2800" i="1" dirty="0" smtClean="0"/>
              <a:t>X</a:t>
            </a:r>
            <a:r>
              <a:rPr lang="en-US" altLang="zh-CN" sz="2800" dirty="0"/>
              <a:t>, MAC)</a:t>
            </a:r>
            <a:r>
              <a:rPr lang="zh-CN" altLang="zh-CN" sz="2800" dirty="0"/>
              <a:t>进行加密。</a:t>
            </a:r>
          </a:p>
          <a:p>
            <a:r>
              <a:rPr lang="en-US" altLang="zh-CN" sz="2800" dirty="0"/>
              <a:t>(3) </a:t>
            </a:r>
            <a:r>
              <a:rPr lang="zh-CN" altLang="zh-CN" sz="2800" dirty="0" smtClean="0"/>
              <a:t>用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公钥</a:t>
            </a:r>
            <a:r>
              <a:rPr lang="zh-CN" altLang="zh-CN" sz="2800" dirty="0" smtClean="0"/>
              <a:t>对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生成</a:t>
            </a:r>
            <a:r>
              <a:rPr lang="zh-CN" altLang="zh-CN" sz="2800" dirty="0"/>
              <a:t>的一次性密钥进行加密。</a:t>
            </a:r>
          </a:p>
          <a:p>
            <a:r>
              <a:rPr lang="en-US" altLang="zh-CN" sz="2800" dirty="0"/>
              <a:t>(4) </a:t>
            </a:r>
            <a:r>
              <a:rPr lang="zh-CN" altLang="zh-CN" sz="2800" dirty="0"/>
              <a:t>把加了密的一次性密钥和加了密的扩展的邮件发送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B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82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PGP 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668727" name="Text Box 55"/>
          <p:cNvSpPr txBox="1">
            <a:spLocks noChangeArrowheads="1"/>
          </p:cNvSpPr>
          <p:nvPr/>
        </p:nvSpPr>
        <p:spPr bwMode="auto">
          <a:xfrm>
            <a:off x="416496" y="1724615"/>
            <a:ext cx="9345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b="1">
                <a:solidFill>
                  <a:srgbClr val="000066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zh-CN" sz="2400" dirty="0" smtClean="0">
                <a:solidFill>
                  <a:schemeClr val="tx1"/>
                </a:solidFill>
              </a:rPr>
              <a:t>假定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向</a:t>
            </a:r>
            <a:r>
              <a:rPr lang="en-US" altLang="zh-CN" sz="2400" dirty="0" smtClean="0">
                <a:solidFill>
                  <a:schemeClr val="tx1"/>
                </a:solidFill>
              </a:rPr>
              <a:t> B </a:t>
            </a:r>
            <a:r>
              <a:rPr lang="zh-CN" altLang="zh-CN" sz="2400" dirty="0" smtClean="0">
                <a:solidFill>
                  <a:schemeClr val="tx1"/>
                </a:solidFill>
              </a:rPr>
              <a:t>发送</a:t>
            </a:r>
            <a:r>
              <a:rPr lang="zh-CN" altLang="zh-CN" sz="2400" dirty="0">
                <a:solidFill>
                  <a:schemeClr val="tx1"/>
                </a:solidFill>
              </a:rPr>
              <a:t>电子邮件</a:t>
            </a:r>
            <a:r>
              <a:rPr lang="zh-CN" altLang="zh-CN" sz="2400" dirty="0" smtClean="0">
                <a:solidFill>
                  <a:schemeClr val="tx1"/>
                </a:solidFill>
              </a:rPr>
              <a:t>明文</a:t>
            </a:r>
            <a:r>
              <a:rPr lang="en-US" altLang="zh-CN" sz="2400" dirty="0" smtClean="0">
                <a:solidFill>
                  <a:schemeClr val="tx1"/>
                </a:solidFill>
              </a:rPr>
              <a:t> X</a:t>
            </a:r>
            <a:r>
              <a:rPr lang="zh-CN" altLang="zh-CN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</a:rPr>
              <a:t>使用 </a:t>
            </a:r>
            <a:r>
              <a:rPr lang="en-US" altLang="zh-CN" sz="2400" dirty="0" smtClean="0">
                <a:solidFill>
                  <a:schemeClr val="tx1"/>
                </a:solidFill>
              </a:rPr>
              <a:t>PGP </a:t>
            </a:r>
            <a:r>
              <a:rPr lang="zh-CN" altLang="zh-CN" sz="2400" dirty="0" smtClean="0">
                <a:solidFill>
                  <a:schemeClr val="tx1"/>
                </a:solidFill>
              </a:rPr>
              <a:t>进行</a:t>
            </a:r>
            <a:r>
              <a:rPr lang="zh-CN" altLang="zh-CN" sz="2400" dirty="0">
                <a:solidFill>
                  <a:schemeClr val="tx1"/>
                </a:solidFill>
              </a:rPr>
              <a:t>加密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zh-CN" sz="2400" dirty="0">
                <a:solidFill>
                  <a:srgbClr val="FF0000"/>
                </a:solidFill>
              </a:rPr>
              <a:t>有三个密钥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A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私钥、</a:t>
            </a:r>
            <a:r>
              <a:rPr lang="en-US" altLang="zh-CN" sz="2400" dirty="0" smtClean="0">
                <a:solidFill>
                  <a:schemeClr val="tx1"/>
                </a:solidFill>
              </a:rPr>
              <a:t>B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公钥</a:t>
            </a:r>
            <a:r>
              <a:rPr lang="zh-CN" altLang="zh-CN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生成</a:t>
            </a:r>
            <a:r>
              <a:rPr lang="zh-CN" altLang="zh-CN" sz="2400" dirty="0">
                <a:solidFill>
                  <a:schemeClr val="tx1"/>
                </a:solidFill>
              </a:rPr>
              <a:t>的一次性密钥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zh-CN" sz="2400" dirty="0">
                <a:solidFill>
                  <a:srgbClr val="FF0000"/>
                </a:solidFill>
              </a:rPr>
              <a:t>有两个密钥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B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私钥</a:t>
            </a:r>
            <a:r>
              <a:rPr lang="zh-CN" altLang="zh-CN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 A 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>
                <a:solidFill>
                  <a:schemeClr val="tx1"/>
                </a:solidFill>
              </a:rPr>
              <a:t>公钥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496" y="1124744"/>
            <a:ext cx="9345488" cy="523220"/>
          </a:xfrm>
          <a:prstGeom prst="rect">
            <a:avLst/>
          </a:prstGeom>
          <a:solidFill>
            <a:srgbClr val="FF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PGP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提供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电子邮件的安全性、发送方鉴别和报文完整性。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4210" y="2996952"/>
            <a:ext cx="4838119" cy="523220"/>
          </a:xfrm>
          <a:prstGeom prst="rect">
            <a:avLst/>
          </a:prstGeom>
          <a:solidFill>
            <a:srgbClr val="FFCC00"/>
          </a:solidFill>
          <a:ln>
            <a:solidFill>
              <a:srgbClr val="000099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+mn-lt"/>
                <a:ea typeface="黑体" pitchFamily="2" charset="-122"/>
              </a:rPr>
              <a:t>在</a:t>
            </a:r>
            <a:r>
              <a:rPr lang="zh-CN" altLang="en-US" sz="2800" b="1" dirty="0" smtClean="0">
                <a:latin typeface="+mn-lt"/>
                <a:ea typeface="黑体" pitchFamily="2" charset="-122"/>
              </a:rPr>
              <a:t>接收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方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B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的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PGP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处理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过程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 flipH="1">
            <a:off x="8288663" y="5978701"/>
            <a:ext cx="43297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Line 66"/>
          <p:cNvSpPr>
            <a:spLocks noChangeShapeType="1"/>
          </p:cNvSpPr>
          <p:nvPr/>
        </p:nvSpPr>
        <p:spPr bwMode="auto">
          <a:xfrm>
            <a:off x="7265607" y="5988086"/>
            <a:ext cx="46363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5003057" y="5119016"/>
            <a:ext cx="13180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的公钥</a:t>
            </a:r>
            <a:endParaRPr lang="zh-CN" altLang="en-US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" name="Rectangle 52"/>
          <p:cNvSpPr>
            <a:spLocks noChangeArrowheads="1"/>
          </p:cNvSpPr>
          <p:nvPr/>
        </p:nvSpPr>
        <p:spPr bwMode="auto">
          <a:xfrm>
            <a:off x="8193360" y="5133197"/>
            <a:ext cx="1441863" cy="38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MD5 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运算</a:t>
            </a:r>
          </a:p>
        </p:txBody>
      </p:sp>
      <p:sp>
        <p:nvSpPr>
          <p:cNvPr id="63" name="Line 55"/>
          <p:cNvSpPr>
            <a:spLocks noChangeShapeType="1"/>
          </p:cNvSpPr>
          <p:nvPr/>
        </p:nvSpPr>
        <p:spPr bwMode="auto">
          <a:xfrm>
            <a:off x="7083602" y="5486916"/>
            <a:ext cx="0" cy="3397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 rot="5400000" flipV="1">
            <a:off x="6506937" y="5174102"/>
            <a:ext cx="0" cy="30653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7535740" y="3870785"/>
            <a:ext cx="375504" cy="34349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7911243" y="3870785"/>
            <a:ext cx="781661" cy="341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67" name="Rectangle 69"/>
          <p:cNvSpPr>
            <a:spLocks noChangeArrowheads="1"/>
          </p:cNvSpPr>
          <p:nvPr/>
        </p:nvSpPr>
        <p:spPr bwMode="auto">
          <a:xfrm>
            <a:off x="4186860" y="4522118"/>
            <a:ext cx="1630236" cy="356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rIns="0"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一次性密钥</a:t>
            </a:r>
          </a:p>
        </p:txBody>
      </p:sp>
      <p:sp>
        <p:nvSpPr>
          <p:cNvPr id="69" name="Line 72"/>
          <p:cNvSpPr>
            <a:spLocks noChangeShapeType="1"/>
          </p:cNvSpPr>
          <p:nvPr/>
        </p:nvSpPr>
        <p:spPr bwMode="auto">
          <a:xfrm flipH="1" flipV="1">
            <a:off x="4891887" y="4229299"/>
            <a:ext cx="1916" cy="28906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" name="Text Box 76"/>
          <p:cNvSpPr txBox="1">
            <a:spLocks noChangeArrowheads="1"/>
          </p:cNvSpPr>
          <p:nvPr/>
        </p:nvSpPr>
        <p:spPr bwMode="auto">
          <a:xfrm>
            <a:off x="3656856" y="5837202"/>
            <a:ext cx="1330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的私钥</a:t>
            </a:r>
            <a:endParaRPr lang="zh-CN" altLang="en-US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" name="Line 81"/>
          <p:cNvSpPr>
            <a:spLocks noChangeShapeType="1"/>
          </p:cNvSpPr>
          <p:nvPr/>
        </p:nvSpPr>
        <p:spPr bwMode="auto">
          <a:xfrm flipV="1">
            <a:off x="1782487" y="4719207"/>
            <a:ext cx="915769" cy="18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73" name="Group 85"/>
          <p:cNvGrpSpPr>
            <a:grpSpLocks/>
          </p:cNvGrpSpPr>
          <p:nvPr/>
        </p:nvGrpSpPr>
        <p:grpSpPr bwMode="auto">
          <a:xfrm>
            <a:off x="1269043" y="4597200"/>
            <a:ext cx="509612" cy="245892"/>
            <a:chOff x="2736" y="3648"/>
            <a:chExt cx="432" cy="240"/>
          </a:xfrm>
        </p:grpSpPr>
        <p:grpSp>
          <p:nvGrpSpPr>
            <p:cNvPr id="75" name="Group 86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</p:grpSpPr>
          <p:sp>
            <p:nvSpPr>
              <p:cNvPr id="77" name="Rectangle 87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8" name="Freeform 88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40"/>
                  <a:gd name="T11" fmla="*/ 576 w 57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9" name="Line 89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0" name="Line 90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pic>
        <p:nvPicPr>
          <p:cNvPr id="74" name="Picture 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51" y="4381340"/>
            <a:ext cx="260554" cy="27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97"/>
          <p:cNvSpPr>
            <a:spLocks noChangeArrowheads="1"/>
          </p:cNvSpPr>
          <p:nvPr/>
        </p:nvSpPr>
        <p:spPr bwMode="auto">
          <a:xfrm>
            <a:off x="1782487" y="3640073"/>
            <a:ext cx="1563322" cy="7412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加密的</a:t>
            </a:r>
            <a:endParaRPr lang="en-US" altLang="zh-CN" sz="20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扩展的邮件</a:t>
            </a:r>
          </a:p>
        </p:txBody>
      </p:sp>
      <p:sp>
        <p:nvSpPr>
          <p:cNvPr id="82" name="Line 99"/>
          <p:cNvSpPr>
            <a:spLocks noChangeShapeType="1"/>
          </p:cNvSpPr>
          <p:nvPr/>
        </p:nvSpPr>
        <p:spPr bwMode="auto">
          <a:xfrm>
            <a:off x="2690593" y="4381340"/>
            <a:ext cx="0" cy="7658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3" name="Rectangle 101"/>
          <p:cNvSpPr>
            <a:spLocks noChangeArrowheads="1"/>
          </p:cNvSpPr>
          <p:nvPr/>
        </p:nvSpPr>
        <p:spPr bwMode="auto">
          <a:xfrm>
            <a:off x="4495310" y="3868908"/>
            <a:ext cx="781661" cy="341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解密</a:t>
            </a:r>
          </a:p>
        </p:txBody>
      </p:sp>
      <p:sp>
        <p:nvSpPr>
          <p:cNvPr id="84" name="Line 102"/>
          <p:cNvSpPr>
            <a:spLocks noChangeShapeType="1"/>
          </p:cNvSpPr>
          <p:nvPr/>
        </p:nvSpPr>
        <p:spPr bwMode="auto">
          <a:xfrm>
            <a:off x="3345809" y="4039719"/>
            <a:ext cx="11303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5" name="Freeform 103"/>
          <p:cNvSpPr>
            <a:spLocks/>
          </p:cNvSpPr>
          <p:nvPr/>
        </p:nvSpPr>
        <p:spPr bwMode="auto">
          <a:xfrm flipV="1">
            <a:off x="4535542" y="4878755"/>
            <a:ext cx="348682" cy="437351"/>
          </a:xfrm>
          <a:custGeom>
            <a:avLst/>
            <a:gdLst>
              <a:gd name="T0" fmla="*/ 0 w 182"/>
              <a:gd name="T1" fmla="*/ 0 h 272"/>
              <a:gd name="T2" fmla="*/ 2147483647 w 182"/>
              <a:gd name="T3" fmla="*/ 0 h 272"/>
              <a:gd name="T4" fmla="*/ 2147483647 w 182"/>
              <a:gd name="T5" fmla="*/ 2147483647 h 272"/>
              <a:gd name="T6" fmla="*/ 0 60000 65536"/>
              <a:gd name="T7" fmla="*/ 0 60000 65536"/>
              <a:gd name="T8" fmla="*/ 0 60000 65536"/>
              <a:gd name="T9" fmla="*/ 0 w 182"/>
              <a:gd name="T10" fmla="*/ 0 h 272"/>
              <a:gd name="T11" fmla="*/ 182 w 18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272">
                <a:moveTo>
                  <a:pt x="0" y="0"/>
                </a:moveTo>
                <a:lnTo>
                  <a:pt x="182" y="0"/>
                </a:lnTo>
                <a:lnTo>
                  <a:pt x="182" y="27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6" name="Line 104"/>
          <p:cNvSpPr>
            <a:spLocks noChangeShapeType="1"/>
          </p:cNvSpPr>
          <p:nvPr/>
        </p:nvSpPr>
        <p:spPr bwMode="auto">
          <a:xfrm>
            <a:off x="5267391" y="4041595"/>
            <a:ext cx="224919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7" name="Rectangle 96"/>
          <p:cNvSpPr>
            <a:spLocks noChangeArrowheads="1"/>
          </p:cNvSpPr>
          <p:nvPr/>
        </p:nvSpPr>
        <p:spPr bwMode="auto">
          <a:xfrm>
            <a:off x="1782487" y="5117141"/>
            <a:ext cx="1563322" cy="37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加密的密钥</a:t>
            </a:r>
          </a:p>
        </p:txBody>
      </p:sp>
      <p:sp>
        <p:nvSpPr>
          <p:cNvPr id="88" name="Line 105"/>
          <p:cNvSpPr>
            <a:spLocks noChangeShapeType="1"/>
          </p:cNvSpPr>
          <p:nvPr/>
        </p:nvSpPr>
        <p:spPr bwMode="auto">
          <a:xfrm flipV="1">
            <a:off x="4263493" y="5486915"/>
            <a:ext cx="0" cy="31722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9" name="Line 80"/>
          <p:cNvSpPr>
            <a:spLocks noChangeShapeType="1"/>
          </p:cNvSpPr>
          <p:nvPr/>
        </p:nvSpPr>
        <p:spPr bwMode="auto">
          <a:xfrm>
            <a:off x="3345809" y="5327368"/>
            <a:ext cx="52110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0" name="Rectangle 73"/>
          <p:cNvSpPr>
            <a:spLocks noChangeArrowheads="1"/>
          </p:cNvSpPr>
          <p:nvPr/>
        </p:nvSpPr>
        <p:spPr bwMode="auto">
          <a:xfrm>
            <a:off x="3866916" y="5147173"/>
            <a:ext cx="781661" cy="341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解密</a:t>
            </a:r>
          </a:p>
        </p:txBody>
      </p:sp>
      <p:sp>
        <p:nvSpPr>
          <p:cNvPr id="91" name="Rectangle 106"/>
          <p:cNvSpPr>
            <a:spLocks noChangeArrowheads="1"/>
          </p:cNvSpPr>
          <p:nvPr/>
        </p:nvSpPr>
        <p:spPr bwMode="auto">
          <a:xfrm>
            <a:off x="6687025" y="5147173"/>
            <a:ext cx="781661" cy="341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解密</a:t>
            </a:r>
          </a:p>
        </p:txBody>
      </p:sp>
      <p:sp>
        <p:nvSpPr>
          <p:cNvPr id="92" name="Freeform 107"/>
          <p:cNvSpPr>
            <a:spLocks/>
          </p:cNvSpPr>
          <p:nvPr/>
        </p:nvSpPr>
        <p:spPr bwMode="auto">
          <a:xfrm>
            <a:off x="7083602" y="4210529"/>
            <a:ext cx="607320" cy="936643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3" name="Freeform 108"/>
          <p:cNvSpPr>
            <a:spLocks/>
          </p:cNvSpPr>
          <p:nvPr/>
        </p:nvSpPr>
        <p:spPr bwMode="auto">
          <a:xfrm flipH="1">
            <a:off x="8348054" y="4210529"/>
            <a:ext cx="559424" cy="936643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4" name="Rectangle 109"/>
          <p:cNvSpPr>
            <a:spLocks noChangeArrowheads="1"/>
          </p:cNvSpPr>
          <p:nvPr/>
        </p:nvSpPr>
        <p:spPr bwMode="auto">
          <a:xfrm>
            <a:off x="6840292" y="5813521"/>
            <a:ext cx="503864" cy="34349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H</a:t>
            </a:r>
          </a:p>
        </p:txBody>
      </p:sp>
      <p:sp>
        <p:nvSpPr>
          <p:cNvPr id="95" name="Text Box 110"/>
          <p:cNvSpPr txBox="1">
            <a:spLocks noChangeArrowheads="1"/>
          </p:cNvSpPr>
          <p:nvPr/>
        </p:nvSpPr>
        <p:spPr bwMode="auto">
          <a:xfrm>
            <a:off x="6512684" y="6170159"/>
            <a:ext cx="13320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报文摘要</a:t>
            </a:r>
            <a:endParaRPr lang="zh-CN" altLang="en-US" sz="2000" b="1" i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" name="Line 111"/>
          <p:cNvSpPr>
            <a:spLocks noChangeShapeType="1"/>
          </p:cNvSpPr>
          <p:nvPr/>
        </p:nvSpPr>
        <p:spPr bwMode="auto">
          <a:xfrm>
            <a:off x="8911309" y="5537527"/>
            <a:ext cx="0" cy="3397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7" name="Rectangle 112"/>
          <p:cNvSpPr>
            <a:spLocks noChangeArrowheads="1"/>
          </p:cNvSpPr>
          <p:nvPr/>
        </p:nvSpPr>
        <p:spPr bwMode="auto">
          <a:xfrm>
            <a:off x="8685241" y="5851167"/>
            <a:ext cx="660247" cy="30585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H(X)</a:t>
            </a:r>
          </a:p>
        </p:txBody>
      </p:sp>
      <p:sp>
        <p:nvSpPr>
          <p:cNvPr id="98" name="Text Box 113"/>
          <p:cNvSpPr txBox="1">
            <a:spLocks noChangeArrowheads="1"/>
          </p:cNvSpPr>
          <p:nvPr/>
        </p:nvSpPr>
        <p:spPr bwMode="auto">
          <a:xfrm>
            <a:off x="8338475" y="6170159"/>
            <a:ext cx="13320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报文摘要</a:t>
            </a:r>
            <a:endParaRPr lang="zh-CN" altLang="en-US" sz="2000" b="1" i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9" name="Text Box 115"/>
          <p:cNvSpPr txBox="1">
            <a:spLocks noChangeArrowheads="1"/>
          </p:cNvSpPr>
          <p:nvPr/>
        </p:nvSpPr>
        <p:spPr bwMode="auto">
          <a:xfrm>
            <a:off x="7650690" y="5815399"/>
            <a:ext cx="767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比较</a:t>
            </a:r>
            <a:endParaRPr lang="zh-CN" altLang="en-US" sz="2000" b="1" i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" name="AutoShape 116"/>
          <p:cNvSpPr>
            <a:spLocks noChangeArrowheads="1"/>
          </p:cNvSpPr>
          <p:nvPr/>
        </p:nvSpPr>
        <p:spPr bwMode="auto">
          <a:xfrm>
            <a:off x="539109" y="4630986"/>
            <a:ext cx="695449" cy="168934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1" name="Text Box 117"/>
          <p:cNvSpPr txBox="1">
            <a:spLocks noChangeArrowheads="1"/>
          </p:cNvSpPr>
          <p:nvPr/>
        </p:nvSpPr>
        <p:spPr bwMode="auto">
          <a:xfrm>
            <a:off x="416496" y="4208653"/>
            <a:ext cx="767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接收</a:t>
            </a:r>
            <a:endParaRPr lang="zh-CN" altLang="en-US" sz="2000" b="1" i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5" name="Text Box 124"/>
          <p:cNvSpPr txBox="1">
            <a:spLocks noChangeArrowheads="1"/>
          </p:cNvSpPr>
          <p:nvPr/>
        </p:nvSpPr>
        <p:spPr bwMode="auto">
          <a:xfrm>
            <a:off x="6091405" y="4181285"/>
            <a:ext cx="842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MAC</a:t>
            </a:r>
            <a:endParaRPr lang="en-US" altLang="zh-CN" sz="2000" b="1" i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6" name="Line 125"/>
          <p:cNvSpPr>
            <a:spLocks noChangeShapeType="1"/>
          </p:cNvSpPr>
          <p:nvPr/>
        </p:nvSpPr>
        <p:spPr bwMode="auto">
          <a:xfrm flipV="1">
            <a:off x="6840292" y="4011562"/>
            <a:ext cx="888947" cy="362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4826121" y="5761489"/>
            <a:ext cx="342903" cy="475823"/>
            <a:chOff x="2936775" y="5445223"/>
            <a:chExt cx="342903" cy="475823"/>
          </a:xfrm>
        </p:grpSpPr>
        <p:sp>
          <p:nvSpPr>
            <p:cNvPr id="108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109" name="Picture 4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110" name="Picture 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26051" y="4596193"/>
            <a:ext cx="475250" cy="23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1" name="Picture 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35100" y="5162240"/>
            <a:ext cx="475250" cy="23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5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接收</a:t>
            </a:r>
            <a:r>
              <a:rPr lang="zh-CN" altLang="en-US" dirty="0" smtClean="0"/>
              <a:t>方 </a:t>
            </a:r>
            <a:r>
              <a:rPr lang="en-US" altLang="zh-CN" dirty="0" smtClean="0"/>
              <a:t>B 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(1) </a:t>
            </a:r>
            <a:r>
              <a:rPr lang="zh-CN" altLang="zh-CN" sz="2400" dirty="0"/>
              <a:t>把被加密的一次性密钥和被加密的</a:t>
            </a:r>
            <a:r>
              <a:rPr lang="zh-CN" altLang="zh-CN" sz="2400" dirty="0" smtClean="0"/>
              <a:t>扩展</a:t>
            </a:r>
            <a:r>
              <a:rPr lang="zh-CN" altLang="zh-CN" sz="2400" dirty="0" smtClean="0"/>
              <a:t>报文</a:t>
            </a:r>
            <a:r>
              <a:rPr lang="en-US" altLang="zh-CN" sz="2400" dirty="0" smtClean="0"/>
              <a:t> 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MAC</a:t>
            </a:r>
            <a:r>
              <a:rPr lang="en-US" altLang="zh-CN" sz="2400" dirty="0" smtClean="0"/>
              <a:t>) </a:t>
            </a:r>
            <a:r>
              <a:rPr lang="zh-CN" altLang="zh-CN" sz="2400" dirty="0" smtClean="0"/>
              <a:t>分</a:t>
            </a:r>
            <a:r>
              <a:rPr lang="zh-CN" altLang="zh-CN" sz="2400" dirty="0"/>
              <a:t>离开。</a:t>
            </a:r>
          </a:p>
          <a:p>
            <a:r>
              <a:rPr lang="en-US" altLang="zh-CN" sz="2400" dirty="0"/>
              <a:t>(2) </a:t>
            </a:r>
            <a:r>
              <a:rPr lang="zh-CN" altLang="zh-CN" sz="2400" dirty="0" smtClean="0"/>
              <a:t>用</a:t>
            </a:r>
            <a:r>
              <a:rPr lang="en-US" altLang="zh-CN" sz="2400" dirty="0" smtClean="0"/>
              <a:t> B </a:t>
            </a:r>
            <a:r>
              <a:rPr lang="zh-CN" altLang="zh-CN" sz="2400" dirty="0" smtClean="0"/>
              <a:t>自己</a:t>
            </a:r>
            <a:r>
              <a:rPr lang="zh-CN" altLang="zh-CN" sz="2400" dirty="0"/>
              <a:t>的私钥解</a:t>
            </a:r>
            <a:r>
              <a:rPr lang="zh-CN" altLang="zh-CN" sz="2400" dirty="0" smtClean="0"/>
              <a:t>出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一次性密钥。</a:t>
            </a:r>
          </a:p>
          <a:p>
            <a:r>
              <a:rPr lang="en-US" altLang="zh-CN" sz="2400" dirty="0"/>
              <a:t>(3) </a:t>
            </a:r>
            <a:r>
              <a:rPr lang="zh-CN" altLang="zh-CN" sz="2400" dirty="0"/>
              <a:t>用解出的一次性密钥对报文进行解密，然后分离出</a:t>
            </a:r>
            <a:r>
              <a:rPr lang="zh-CN" altLang="zh-CN" sz="2400" dirty="0" smtClean="0"/>
              <a:t>明文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X 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 MAC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r>
              <a:rPr lang="en-US" altLang="zh-CN" sz="2400" dirty="0"/>
              <a:t>(4) </a:t>
            </a:r>
            <a:r>
              <a:rPr lang="zh-CN" altLang="zh-CN" sz="2400" dirty="0" smtClean="0"/>
              <a:t>用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公钥</a:t>
            </a:r>
            <a:r>
              <a:rPr lang="zh-CN" altLang="zh-CN" sz="2400" dirty="0" smtClean="0"/>
              <a:t>对</a:t>
            </a:r>
            <a:r>
              <a:rPr lang="en-US" altLang="zh-CN" sz="2400" dirty="0" smtClean="0"/>
              <a:t> MAC </a:t>
            </a:r>
            <a:r>
              <a:rPr lang="zh-CN" altLang="zh-CN" sz="2400" dirty="0" smtClean="0"/>
              <a:t>进行</a:t>
            </a:r>
            <a:r>
              <a:rPr lang="zh-CN" altLang="zh-CN" sz="2400" dirty="0"/>
              <a:t>解密（即签名核实），得出报文</a:t>
            </a:r>
            <a:r>
              <a:rPr lang="zh-CN" altLang="zh-CN" sz="2400" dirty="0" smtClean="0"/>
              <a:t>摘要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H</a:t>
            </a:r>
            <a:r>
              <a:rPr lang="zh-CN" altLang="zh-CN" sz="2400" dirty="0"/>
              <a:t>。这个报文摘要</a:t>
            </a:r>
            <a:r>
              <a:rPr lang="zh-CN" altLang="zh-CN" sz="2400" dirty="0" smtClean="0"/>
              <a:t>就是</a:t>
            </a:r>
            <a:r>
              <a:rPr lang="en-US" altLang="zh-CN" sz="2400" dirty="0" smtClean="0"/>
              <a:t> A </a:t>
            </a:r>
            <a:r>
              <a:rPr lang="zh-CN" altLang="zh-CN" sz="2400" dirty="0" smtClean="0"/>
              <a:t>原先</a:t>
            </a:r>
            <a:r>
              <a:rPr lang="zh-CN" altLang="zh-CN" sz="2400" dirty="0"/>
              <a:t>用明文</a:t>
            </a:r>
            <a:r>
              <a:rPr lang="zh-CN" altLang="zh-CN" sz="2400" dirty="0" smtClean="0"/>
              <a:t>邮件</a:t>
            </a:r>
            <a:r>
              <a:rPr lang="en-US" altLang="zh-CN" sz="2400" dirty="0" smtClean="0"/>
              <a:t> X </a:t>
            </a:r>
            <a:r>
              <a:rPr lang="zh-CN" altLang="zh-CN" sz="2400" dirty="0" smtClean="0"/>
              <a:t>通过</a:t>
            </a:r>
            <a:r>
              <a:rPr lang="en-US" altLang="zh-CN" sz="2400" dirty="0" smtClean="0"/>
              <a:t> MD5 </a:t>
            </a:r>
            <a:r>
              <a:rPr lang="zh-CN" altLang="zh-CN" sz="2400" dirty="0" smtClean="0"/>
              <a:t>运算</a:t>
            </a:r>
            <a:r>
              <a:rPr lang="zh-CN" altLang="zh-CN" sz="2400" dirty="0"/>
              <a:t>生成的那个报文摘要。</a:t>
            </a:r>
          </a:p>
          <a:p>
            <a:r>
              <a:rPr lang="en-US" altLang="zh-CN" sz="2400" dirty="0"/>
              <a:t>(5) </a:t>
            </a:r>
            <a:r>
              <a:rPr lang="zh-CN" altLang="zh-CN" sz="2400" dirty="0"/>
              <a:t>对分离出的明文</a:t>
            </a:r>
            <a:r>
              <a:rPr lang="zh-CN" altLang="zh-CN" sz="2400" dirty="0" smtClean="0"/>
              <a:t>邮件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X </a:t>
            </a:r>
            <a:r>
              <a:rPr lang="zh-CN" altLang="zh-CN" sz="2400" dirty="0" smtClean="0"/>
              <a:t>进行</a:t>
            </a:r>
            <a:r>
              <a:rPr lang="en-US" altLang="zh-CN" sz="2400" dirty="0" smtClean="0"/>
              <a:t> MD5 </a:t>
            </a:r>
            <a:r>
              <a:rPr lang="zh-CN" altLang="zh-CN" sz="2400" dirty="0" smtClean="0"/>
              <a:t>报文</a:t>
            </a:r>
            <a:r>
              <a:rPr lang="zh-CN" altLang="zh-CN" sz="2400" dirty="0"/>
              <a:t>摘要运算，得出另一个报文</a:t>
            </a:r>
            <a:r>
              <a:rPr lang="zh-CN" altLang="zh-CN" sz="2400" dirty="0" smtClean="0"/>
              <a:t>摘要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H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  <a:r>
              <a:rPr lang="zh-CN" altLang="zh-CN" sz="2400" dirty="0" smtClean="0"/>
              <a:t>把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H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) </a:t>
            </a:r>
            <a:r>
              <a:rPr lang="zh-CN" altLang="zh-CN" sz="2400" dirty="0" smtClean="0"/>
              <a:t>和</a:t>
            </a:r>
            <a:r>
              <a:rPr lang="zh-CN" altLang="zh-CN" sz="2400" dirty="0"/>
              <a:t>前面得出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H </a:t>
            </a:r>
            <a:r>
              <a:rPr lang="zh-CN" altLang="zh-CN" sz="2400" dirty="0" smtClean="0"/>
              <a:t>进行</a:t>
            </a:r>
            <a:r>
              <a:rPr lang="zh-CN" altLang="zh-CN" sz="2400" dirty="0"/>
              <a:t>比较，是否和一样。如一样，则对邮件的发送方的鉴别就通过了，报文的完整性也得到肯定。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54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zh-CN" dirty="0"/>
              <a:t>安全的计算机网络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网络的安全性是不可判定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一个安全的计算机网络</a:t>
            </a:r>
            <a:r>
              <a:rPr lang="zh-CN" altLang="zh-CN" dirty="0" smtClean="0"/>
              <a:t>应达到四</a:t>
            </a:r>
            <a:r>
              <a:rPr lang="zh-CN" altLang="zh-CN" dirty="0"/>
              <a:t>个目标：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 smtClean="0"/>
              <a:t>保密性</a:t>
            </a:r>
            <a:endParaRPr lang="en-US" altLang="zh-CN" dirty="0" smtClean="0"/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端点</a:t>
            </a:r>
            <a:r>
              <a:rPr lang="zh-CN" altLang="zh-CN" dirty="0" smtClean="0"/>
              <a:t>鉴别</a:t>
            </a:r>
            <a:endParaRPr lang="en-US" altLang="zh-CN" dirty="0" smtClean="0"/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信息的完整性</a:t>
            </a:r>
          </a:p>
          <a:p>
            <a:pPr lvl="1"/>
            <a:r>
              <a:rPr lang="en-US" altLang="zh-CN" dirty="0"/>
              <a:t>4. </a:t>
            </a:r>
            <a:r>
              <a:rPr lang="zh-CN" altLang="zh-CN" dirty="0"/>
              <a:t>运行的</a:t>
            </a:r>
            <a:r>
              <a:rPr lang="zh-CN" altLang="zh-CN" dirty="0" smtClean="0"/>
              <a:t>安全性</a:t>
            </a:r>
            <a:endParaRPr lang="zh-CN" altLang="zh-CN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4448944" y="2564904"/>
            <a:ext cx="4968552" cy="3600400"/>
          </a:xfrm>
          <a:prstGeom prst="wedgeRectCallout">
            <a:avLst>
              <a:gd name="adj1" fmla="val -73246"/>
              <a:gd name="adj2" fmla="val -31422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鉴别信息的发送方和接收方的</a:t>
            </a:r>
            <a:r>
              <a:rPr lang="zh-CN" altLang="zh-CN" sz="2600" b="1" dirty="0">
                <a:solidFill>
                  <a:srgbClr val="FF0000"/>
                </a:solidFill>
                <a:ea typeface="黑体" pitchFamily="2" charset="-122"/>
              </a:rPr>
              <a:t>真实身份。 </a:t>
            </a:r>
            <a:endParaRPr lang="en-US" altLang="zh-CN" sz="2600" b="1" dirty="0">
              <a:solidFill>
                <a:srgbClr val="FF0000"/>
              </a:solidFill>
              <a:ea typeface="黑体" pitchFamily="2" charset="-122"/>
            </a:endParaRPr>
          </a:p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在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对付主动攻击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中是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非常重要的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5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7.7  </a:t>
            </a:r>
            <a:r>
              <a:rPr lang="zh-CN" altLang="zh-CN" sz="4000" dirty="0"/>
              <a:t>系统安全：防火墙与入侵检测</a:t>
            </a:r>
            <a:endParaRPr lang="zh-CN" altLang="en-US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7.7.1 </a:t>
            </a:r>
            <a:r>
              <a:rPr lang="en-US" altLang="zh-CN" dirty="0" smtClean="0"/>
              <a:t> </a:t>
            </a:r>
            <a:r>
              <a:rPr lang="zh-CN" altLang="zh-CN" dirty="0" smtClean="0"/>
              <a:t>防火墙</a:t>
            </a:r>
            <a:endParaRPr lang="zh-CN" altLang="zh-CN" dirty="0"/>
          </a:p>
          <a:p>
            <a:r>
              <a:rPr lang="en-US" altLang="zh-CN" dirty="0"/>
              <a:t>7.7.2  </a:t>
            </a:r>
            <a:r>
              <a:rPr lang="zh-CN" altLang="zh-CN" dirty="0"/>
              <a:t>入侵检测系统</a:t>
            </a:r>
          </a:p>
        </p:txBody>
      </p:sp>
    </p:spTree>
    <p:extLst>
      <p:ext uri="{BB962C8B-B14F-4D97-AF65-F5344CB8AC3E}">
        <p14:creationId xmlns:p14="http://schemas.microsoft.com/office/powerpoint/2010/main" val="24221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7.7.1  </a:t>
            </a:r>
            <a:r>
              <a:rPr lang="zh-CN" altLang="zh-CN" dirty="0"/>
              <a:t>防火墙</a:t>
            </a:r>
            <a:endParaRPr lang="zh-CN" altLang="en-US" sz="4000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防火墙</a:t>
            </a:r>
            <a:r>
              <a:rPr lang="zh-CN" altLang="en-US" dirty="0"/>
              <a:t>是由软件、硬件构成的系统，是一种特殊编程的路由器，用来在两个网络之间</a:t>
            </a:r>
            <a:r>
              <a:rPr lang="zh-CN" altLang="en-US" dirty="0" smtClean="0"/>
              <a:t>实施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zh-CN" altLang="en-US" dirty="0" smtClean="0">
                <a:solidFill>
                  <a:srgbClr val="FF0000"/>
                </a:solidFill>
              </a:rPr>
              <a:t>控制</a:t>
            </a:r>
            <a:r>
              <a:rPr lang="zh-CN" altLang="en-US" dirty="0">
                <a:solidFill>
                  <a:srgbClr val="FF0000"/>
                </a:solidFill>
              </a:rPr>
              <a:t>策略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/>
              <a:t>访问控制</a:t>
            </a:r>
            <a:r>
              <a:rPr lang="zh-CN" altLang="en-US" dirty="0"/>
              <a:t>策略是由使用防火墙的单位自行制订的，为的是可以最适合本单位的需要。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防火墙内的网络称为“</a:t>
            </a:r>
            <a:r>
              <a:rPr lang="zh-CN" altLang="en-US" dirty="0">
                <a:solidFill>
                  <a:srgbClr val="FF0000"/>
                </a:solidFill>
              </a:rPr>
              <a:t>可信的网络</a:t>
            </a:r>
            <a:r>
              <a:rPr lang="zh-CN" altLang="en-US" dirty="0"/>
              <a:t>”</a:t>
            </a:r>
            <a:r>
              <a:rPr lang="en-US" altLang="zh-CN" dirty="0"/>
              <a:t>(trusted network)</a:t>
            </a:r>
            <a:r>
              <a:rPr lang="zh-CN" altLang="en-US" dirty="0"/>
              <a:t>，而将外部的因特网称为“</a:t>
            </a:r>
            <a:r>
              <a:rPr lang="zh-CN" altLang="en-US" dirty="0">
                <a:solidFill>
                  <a:srgbClr val="FF0000"/>
                </a:solidFill>
              </a:rPr>
              <a:t>不可信的网络</a:t>
            </a:r>
            <a:r>
              <a:rPr lang="zh-CN" altLang="en-US" dirty="0"/>
              <a:t>”</a:t>
            </a:r>
            <a:r>
              <a:rPr lang="en-US" altLang="zh-CN" dirty="0"/>
              <a:t>(untrusted network)</a:t>
            </a:r>
            <a:r>
              <a:rPr lang="zh-CN" altLang="en-US" dirty="0"/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防火墙可用来解决内联网和外联网的安全问题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6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防火墙在互连网络中的位置 </a:t>
            </a:r>
          </a:p>
        </p:txBody>
      </p:sp>
      <p:sp>
        <p:nvSpPr>
          <p:cNvPr id="626722" name="AutoShape 34"/>
          <p:cNvSpPr>
            <a:spLocks noChangeArrowheads="1"/>
          </p:cNvSpPr>
          <p:nvPr/>
        </p:nvSpPr>
        <p:spPr bwMode="auto">
          <a:xfrm>
            <a:off x="3047554" y="2248072"/>
            <a:ext cx="4292600" cy="2209800"/>
          </a:xfrm>
          <a:prstGeom prst="cube">
            <a:avLst>
              <a:gd name="adj" fmla="val 11935"/>
            </a:avLst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23" name="Line 35"/>
          <p:cNvSpPr>
            <a:spLocks noChangeShapeType="1"/>
          </p:cNvSpPr>
          <p:nvPr/>
        </p:nvSpPr>
        <p:spPr bwMode="auto">
          <a:xfrm>
            <a:off x="6514654" y="3543472"/>
            <a:ext cx="132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26724" name="Picture 3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54" y="3010072"/>
            <a:ext cx="1898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6725" name="Line 37"/>
          <p:cNvSpPr>
            <a:spLocks noChangeShapeType="1"/>
          </p:cNvSpPr>
          <p:nvPr/>
        </p:nvSpPr>
        <p:spPr bwMode="auto">
          <a:xfrm>
            <a:off x="3460304" y="4076872"/>
            <a:ext cx="140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26" name="Line 38"/>
          <p:cNvSpPr>
            <a:spLocks noChangeShapeType="1"/>
          </p:cNvSpPr>
          <p:nvPr/>
        </p:nvSpPr>
        <p:spPr bwMode="auto">
          <a:xfrm rot="-5400000">
            <a:off x="3555554" y="392447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27" name="Line 39"/>
          <p:cNvSpPr>
            <a:spLocks noChangeShapeType="1"/>
          </p:cNvSpPr>
          <p:nvPr/>
        </p:nvSpPr>
        <p:spPr bwMode="auto">
          <a:xfrm rot="-5400000">
            <a:off x="4546154" y="392447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26728" name="Group 40"/>
          <p:cNvGrpSpPr>
            <a:grpSpLocks/>
          </p:cNvGrpSpPr>
          <p:nvPr/>
        </p:nvGrpSpPr>
        <p:grpSpPr bwMode="auto">
          <a:xfrm>
            <a:off x="5028754" y="3619672"/>
            <a:ext cx="1403350" cy="457200"/>
            <a:chOff x="1440" y="1872"/>
            <a:chExt cx="816" cy="192"/>
          </a:xfrm>
        </p:grpSpPr>
        <p:sp>
          <p:nvSpPr>
            <p:cNvPr id="626729" name="Line 41"/>
            <p:cNvSpPr>
              <a:spLocks noChangeShapeType="1"/>
            </p:cNvSpPr>
            <p:nvPr/>
          </p:nvSpPr>
          <p:spPr bwMode="auto">
            <a:xfrm>
              <a:off x="1440" y="206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30" name="Line 42"/>
            <p:cNvSpPr>
              <a:spLocks noChangeShapeType="1"/>
            </p:cNvSpPr>
            <p:nvPr/>
          </p:nvSpPr>
          <p:spPr bwMode="auto">
            <a:xfrm rot="-5400000">
              <a:off x="1440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31" name="Line 43"/>
            <p:cNvSpPr>
              <a:spLocks noChangeShapeType="1"/>
            </p:cNvSpPr>
            <p:nvPr/>
          </p:nvSpPr>
          <p:spPr bwMode="auto">
            <a:xfrm rot="-5400000">
              <a:off x="2064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33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26732" name="Line 44"/>
          <p:cNvSpPr>
            <a:spLocks noChangeShapeType="1"/>
          </p:cNvSpPr>
          <p:nvPr/>
        </p:nvSpPr>
        <p:spPr bwMode="auto">
          <a:xfrm>
            <a:off x="2717354" y="3619672"/>
            <a:ext cx="66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33" name="Text Box 45"/>
          <p:cNvSpPr txBox="1">
            <a:spLocks noChangeArrowheads="1"/>
          </p:cNvSpPr>
          <p:nvPr/>
        </p:nvSpPr>
        <p:spPr bwMode="auto">
          <a:xfrm>
            <a:off x="8000554" y="3356992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3399"/>
                </a:solidFill>
                <a:latin typeface="+mn-lt"/>
                <a:ea typeface="黑体" pitchFamily="2" charset="-122"/>
              </a:rPr>
              <a:t>内联网</a:t>
            </a:r>
          </a:p>
        </p:txBody>
      </p:sp>
      <p:sp>
        <p:nvSpPr>
          <p:cNvPr id="626734" name="Oval 46"/>
          <p:cNvSpPr>
            <a:spLocks noChangeArrowheads="1"/>
          </p:cNvSpPr>
          <p:nvPr/>
        </p:nvSpPr>
        <p:spPr bwMode="auto">
          <a:xfrm>
            <a:off x="7422704" y="2476672"/>
            <a:ext cx="2063750" cy="1905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35" name="Text Box 47"/>
          <p:cNvSpPr txBox="1">
            <a:spLocks noChangeArrowheads="1"/>
          </p:cNvSpPr>
          <p:nvPr/>
        </p:nvSpPr>
        <p:spPr bwMode="auto">
          <a:xfrm>
            <a:off x="7789020" y="2692572"/>
            <a:ext cx="1346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可信的网络</a:t>
            </a:r>
          </a:p>
        </p:txBody>
      </p:sp>
      <p:sp>
        <p:nvSpPr>
          <p:cNvPr id="626736" name="Text Box 48"/>
          <p:cNvSpPr txBox="1">
            <a:spLocks noChangeArrowheads="1"/>
          </p:cNvSpPr>
          <p:nvPr/>
        </p:nvSpPr>
        <p:spPr bwMode="auto">
          <a:xfrm>
            <a:off x="939089" y="2489372"/>
            <a:ext cx="1579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不可信的网络</a:t>
            </a:r>
          </a:p>
        </p:txBody>
      </p:sp>
      <p:sp>
        <p:nvSpPr>
          <p:cNvPr id="626737" name="Text Box 49"/>
          <p:cNvSpPr txBox="1">
            <a:spLocks noChangeArrowheads="1"/>
          </p:cNvSpPr>
          <p:nvPr/>
        </p:nvSpPr>
        <p:spPr bwMode="auto">
          <a:xfrm>
            <a:off x="3229852" y="2629073"/>
            <a:ext cx="1114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分组过滤</a:t>
            </a:r>
          </a:p>
          <a:p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路由器</a:t>
            </a:r>
          </a:p>
        </p:txBody>
      </p:sp>
      <p:sp>
        <p:nvSpPr>
          <p:cNvPr id="626738" name="Text Box 50"/>
          <p:cNvSpPr txBox="1">
            <a:spLocks noChangeArrowheads="1"/>
          </p:cNvSpPr>
          <p:nvPr/>
        </p:nvSpPr>
        <p:spPr bwMode="auto">
          <a:xfrm>
            <a:off x="5764825" y="2629073"/>
            <a:ext cx="1114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分组过滤</a:t>
            </a:r>
          </a:p>
          <a:p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路由器</a:t>
            </a:r>
          </a:p>
        </p:txBody>
      </p:sp>
      <p:sp>
        <p:nvSpPr>
          <p:cNvPr id="626739" name="Text Box 51"/>
          <p:cNvSpPr txBox="1">
            <a:spLocks noChangeArrowheads="1"/>
          </p:cNvSpPr>
          <p:nvPr/>
        </p:nvSpPr>
        <p:spPr bwMode="auto">
          <a:xfrm>
            <a:off x="4450904" y="2781472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应用网关</a:t>
            </a:r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3368824" y="4076872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003399"/>
                </a:solidFill>
                <a:latin typeface="+mn-lt"/>
                <a:ea typeface="黑体" pitchFamily="2" charset="-122"/>
              </a:rPr>
              <a:t>外局域网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5186975" y="4076872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b="1">
                <a:solidFill>
                  <a:srgbClr val="003399"/>
                </a:solidFill>
                <a:latin typeface="+mn-lt"/>
                <a:ea typeface="黑体" pitchFamily="2" charset="-122"/>
              </a:rPr>
              <a:t>内局域网</a:t>
            </a:r>
          </a:p>
        </p:txBody>
      </p:sp>
      <p:sp>
        <p:nvSpPr>
          <p:cNvPr id="626742" name="Text Box 54"/>
          <p:cNvSpPr txBox="1">
            <a:spLocks noChangeArrowheads="1"/>
          </p:cNvSpPr>
          <p:nvPr/>
        </p:nvSpPr>
        <p:spPr bwMode="auto">
          <a:xfrm>
            <a:off x="4736976" y="1867072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防火墙</a:t>
            </a:r>
          </a:p>
        </p:txBody>
      </p:sp>
      <p:pic>
        <p:nvPicPr>
          <p:cNvPr id="626743" name="Picture 5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479" y="3429172"/>
            <a:ext cx="7429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26744" name="Picture 5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529" y="3378372"/>
            <a:ext cx="7429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26745" name="Group 57"/>
          <p:cNvGrpSpPr>
            <a:grpSpLocks/>
          </p:cNvGrpSpPr>
          <p:nvPr/>
        </p:nvGrpSpPr>
        <p:grpSpPr bwMode="auto">
          <a:xfrm>
            <a:off x="4616004" y="3162472"/>
            <a:ext cx="660400" cy="609600"/>
            <a:chOff x="2256" y="1488"/>
            <a:chExt cx="384" cy="384"/>
          </a:xfrm>
        </p:grpSpPr>
        <p:sp>
          <p:nvSpPr>
            <p:cNvPr id="626746" name="AutoShape 58"/>
            <p:cNvSpPr>
              <a:spLocks noChangeArrowheads="1"/>
            </p:cNvSpPr>
            <p:nvPr/>
          </p:nvSpPr>
          <p:spPr bwMode="auto">
            <a:xfrm>
              <a:off x="2256" y="1488"/>
              <a:ext cx="384" cy="384"/>
            </a:xfrm>
            <a:prstGeom prst="cube">
              <a:avLst>
                <a:gd name="adj" fmla="val 1296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47" name="Text Box 59"/>
            <p:cNvSpPr txBox="1">
              <a:spLocks noChangeArrowheads="1"/>
            </p:cNvSpPr>
            <p:nvPr/>
          </p:nvSpPr>
          <p:spPr bwMode="auto">
            <a:xfrm>
              <a:off x="2315" y="1606"/>
              <a:ext cx="212" cy="23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>
                  <a:solidFill>
                    <a:srgbClr val="003399"/>
                  </a:solidFill>
                  <a:latin typeface="+mn-lt"/>
                  <a:ea typeface="黑体" pitchFamily="2" charset="-122"/>
                </a:rPr>
                <a:t>G</a:t>
              </a:r>
            </a:p>
          </p:txBody>
        </p:sp>
      </p:grpSp>
      <p:graphicFrame>
        <p:nvGraphicFramePr>
          <p:cNvPr id="62674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10535"/>
              </p:ext>
            </p:extLst>
          </p:nvPr>
        </p:nvGraphicFramePr>
        <p:xfrm>
          <a:off x="488504" y="2857672"/>
          <a:ext cx="23939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VISIO" r:id="rId6" imgW="1689840" imgH="964440" progId="Visio.Drawing.6">
                  <p:embed/>
                </p:oleObj>
              </mc:Choice>
              <mc:Fallback>
                <p:oleObj name="VISIO" r:id="rId6" imgW="1689840" imgH="96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04" y="2857672"/>
                        <a:ext cx="23939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49" name="Text Box 61"/>
          <p:cNvSpPr txBox="1">
            <a:spLocks noChangeArrowheads="1"/>
          </p:cNvSpPr>
          <p:nvPr/>
        </p:nvSpPr>
        <p:spPr bwMode="auto">
          <a:xfrm>
            <a:off x="1208584" y="3343447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 smtClean="0">
                <a:solidFill>
                  <a:srgbClr val="003399"/>
                </a:solidFill>
                <a:latin typeface="+mn-lt"/>
                <a:ea typeface="黑体" pitchFamily="2" charset="-122"/>
              </a:rPr>
              <a:t>互联网</a:t>
            </a:r>
            <a:endParaRPr kumimoji="1" lang="zh-CN" altLang="en-US" sz="2000" b="1" dirty="0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50" name="Line 62"/>
          <p:cNvSpPr>
            <a:spLocks noChangeShapeType="1"/>
          </p:cNvSpPr>
          <p:nvPr/>
        </p:nvSpPr>
        <p:spPr bwMode="auto">
          <a:xfrm flipH="1">
            <a:off x="3083670" y="2060747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51" name="Text Box 63"/>
          <p:cNvSpPr txBox="1">
            <a:spLocks noChangeArrowheads="1"/>
          </p:cNvSpPr>
          <p:nvPr/>
        </p:nvSpPr>
        <p:spPr bwMode="auto">
          <a:xfrm>
            <a:off x="7324289" y="1868660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3399"/>
                </a:solidFill>
                <a:latin typeface="+mn-lt"/>
                <a:ea typeface="黑体" pitchFamily="2" charset="-122"/>
              </a:rPr>
              <a:t>防火墙的里面</a:t>
            </a:r>
          </a:p>
        </p:txBody>
      </p: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280592" y="1844824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3399"/>
                </a:solidFill>
                <a:latin typeface="+mn-lt"/>
                <a:ea typeface="黑体" pitchFamily="2" charset="-122"/>
              </a:rPr>
              <a:t>防火墙的外面</a:t>
            </a:r>
          </a:p>
        </p:txBody>
      </p:sp>
      <p:sp>
        <p:nvSpPr>
          <p:cNvPr id="626753" name="AutoShape 65"/>
          <p:cNvSpPr>
            <a:spLocks noChangeArrowheads="1"/>
          </p:cNvSpPr>
          <p:nvPr/>
        </p:nvSpPr>
        <p:spPr bwMode="auto">
          <a:xfrm>
            <a:off x="4487021" y="1773411"/>
            <a:ext cx="5149056" cy="28797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防火墙的功能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防火墙的功能有两个：</a:t>
            </a:r>
            <a:r>
              <a:rPr lang="zh-CN" altLang="en-US" dirty="0">
                <a:solidFill>
                  <a:srgbClr val="FF0000"/>
                </a:solidFill>
              </a:rPr>
              <a:t>阻止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允许。</a:t>
            </a:r>
          </a:p>
          <a:p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阻止</a:t>
            </a:r>
            <a:r>
              <a:rPr lang="zh-CN" altLang="en-US" dirty="0"/>
              <a:t>”就是阻止某种类型的通信量通过防火墙（从外部网络到内部网络，或反过来）。</a:t>
            </a:r>
          </a:p>
          <a:p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允许</a:t>
            </a:r>
            <a:r>
              <a:rPr lang="zh-CN" altLang="en-US" dirty="0"/>
              <a:t>”的功能与“阻止”恰好相反。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防火墙</a:t>
            </a:r>
            <a:r>
              <a:rPr lang="zh-CN" altLang="en-US" dirty="0">
                <a:solidFill>
                  <a:srgbClr val="0000FF"/>
                </a:solidFill>
              </a:rPr>
              <a:t>必须能够识别通信量的各种类型。不过在大多数情况下防火墙的主要功能是“阻止”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1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防火墙技术一般分为两类 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分组过滤路由器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是一种具有分组过滤功能的路由器，它根据过滤规则对进出内部网络的分组执行转发或者丢弃（即过滤）。过滤规则基于分组的网络层或运输层首部的信息，例如：源</a:t>
            </a:r>
            <a:r>
              <a:rPr lang="en-US" altLang="zh-CN" dirty="0"/>
              <a:t>/</a:t>
            </a:r>
            <a:r>
              <a:rPr lang="zh-CN" altLang="zh-CN" dirty="0" smtClean="0"/>
              <a:t>目的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r>
              <a:rPr lang="zh-CN" altLang="zh-CN" dirty="0"/>
              <a:t>、源</a:t>
            </a:r>
            <a:r>
              <a:rPr lang="en-US" altLang="zh-CN" dirty="0"/>
              <a:t>/</a:t>
            </a:r>
            <a:r>
              <a:rPr lang="zh-CN" altLang="zh-CN" dirty="0"/>
              <a:t>目的端口、协议类型（</a:t>
            </a:r>
            <a:r>
              <a:rPr lang="en-US" altLang="zh-CN" dirty="0" smtClean="0"/>
              <a:t>TCP </a:t>
            </a:r>
            <a:r>
              <a:rPr lang="zh-CN" altLang="zh-CN" dirty="0" smtClean="0"/>
              <a:t>或</a:t>
            </a:r>
            <a:r>
              <a:rPr lang="en-US" altLang="zh-CN" dirty="0" smtClean="0"/>
              <a:t> UDP</a:t>
            </a:r>
            <a:r>
              <a:rPr lang="zh-CN" altLang="zh-CN" dirty="0"/>
              <a:t>）等。</a:t>
            </a:r>
            <a:endParaRPr lang="en-US" altLang="zh-CN" dirty="0"/>
          </a:p>
          <a:p>
            <a:pPr lvl="1"/>
            <a:r>
              <a:rPr lang="zh-CN" altLang="zh-CN" dirty="0"/>
              <a:t>分组过滤可以是无状态的，即独立地处理每一个分组。也可以是有状态的，即要跟踪每个连接或会话的通信状态，并根据这些状态信息来决定是否转发分组。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87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防火墙技术一般分为两类 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2800" dirty="0" smtClean="0">
                <a:solidFill>
                  <a:srgbClr val="FF0000"/>
                </a:solidFill>
              </a:rPr>
              <a:t>应用</a:t>
            </a:r>
            <a:r>
              <a:rPr lang="zh-CN" altLang="zh-CN" sz="2800" dirty="0">
                <a:solidFill>
                  <a:srgbClr val="FF0000"/>
                </a:solidFill>
              </a:rPr>
              <a:t>网关也称为代理服务器</a:t>
            </a:r>
            <a:r>
              <a:rPr lang="en-US" altLang="zh-CN" sz="2800" dirty="0"/>
              <a:t>(proxy server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zh-CN" sz="2400" dirty="0" smtClean="0"/>
              <a:t>它</a:t>
            </a:r>
            <a:r>
              <a:rPr lang="zh-CN" altLang="zh-CN" sz="2400" dirty="0"/>
              <a:t>在应用层通信中扮演</a:t>
            </a:r>
            <a:r>
              <a:rPr lang="zh-CN" altLang="zh-CN" sz="2400" dirty="0">
                <a:solidFill>
                  <a:srgbClr val="0000FF"/>
                </a:solidFill>
              </a:rPr>
              <a:t>报文中继</a:t>
            </a:r>
            <a:r>
              <a:rPr lang="zh-CN" altLang="zh-CN" sz="2400" dirty="0"/>
              <a:t>的角色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一</a:t>
            </a:r>
            <a:r>
              <a:rPr lang="zh-CN" altLang="zh-CN" sz="2400" dirty="0"/>
              <a:t>种网络应用需要一个应用网关，</a:t>
            </a:r>
            <a:r>
              <a:rPr lang="zh-CN" altLang="zh-CN" sz="2400" dirty="0" smtClean="0"/>
              <a:t>例如 万维网</a:t>
            </a:r>
            <a:r>
              <a:rPr lang="zh-CN" altLang="zh-CN" sz="2400" dirty="0"/>
              <a:t>缓存就是一种万维网应用的代理服务器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在</a:t>
            </a:r>
            <a:r>
              <a:rPr lang="zh-CN" altLang="zh-CN" sz="2400" dirty="0"/>
              <a:t>应用网关中，可以实现基于应用层数据的过滤和高层用户鉴别。</a:t>
            </a:r>
          </a:p>
          <a:p>
            <a:pPr lvl="1"/>
            <a:r>
              <a:rPr lang="zh-CN" altLang="zh-CN" sz="2400" dirty="0">
                <a:solidFill>
                  <a:srgbClr val="0000FF"/>
                </a:solidFill>
              </a:rPr>
              <a:t>所有进出网络的应用程序报文都必须通过应用网关</a:t>
            </a:r>
            <a:r>
              <a:rPr lang="zh-CN" altLang="zh-CN" sz="2400" dirty="0" smtClean="0">
                <a:solidFill>
                  <a:srgbClr val="0000FF"/>
                </a:solidFill>
              </a:rPr>
              <a:t>。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zh-CN" altLang="zh-CN" sz="2400" dirty="0"/>
              <a:t>应用网关也有一些</a:t>
            </a:r>
            <a:r>
              <a:rPr lang="zh-CN" altLang="zh-CN" sz="2400" dirty="0" smtClean="0"/>
              <a:t>缺点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/>
            <a:r>
              <a:rPr lang="zh-CN" altLang="zh-CN" sz="2000" dirty="0" smtClean="0"/>
              <a:t>首先</a:t>
            </a:r>
            <a:r>
              <a:rPr lang="zh-CN" altLang="zh-CN" sz="2000" dirty="0"/>
              <a:t>，每种应用都需要一个不同的应用</a:t>
            </a:r>
            <a:r>
              <a:rPr lang="zh-CN" altLang="zh-CN" sz="2000" dirty="0" smtClean="0"/>
              <a:t>网关。</a:t>
            </a:r>
            <a:endParaRPr lang="en-US" altLang="zh-CN" sz="2000" dirty="0" smtClean="0"/>
          </a:p>
          <a:p>
            <a:pPr lvl="2"/>
            <a:r>
              <a:rPr lang="zh-CN" altLang="zh-CN" sz="2000" dirty="0" smtClean="0"/>
              <a:t>其次</a:t>
            </a:r>
            <a:r>
              <a:rPr lang="zh-CN" altLang="zh-CN" sz="2000" dirty="0"/>
              <a:t>，在应用层转发和处理报文，处理负担较重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zh-CN" sz="2000" dirty="0" smtClean="0"/>
              <a:t>另外</a:t>
            </a:r>
            <a:r>
              <a:rPr lang="zh-CN" altLang="zh-CN" sz="2000" dirty="0"/>
              <a:t>，对应用程序不透明，需要在应用程序客户端配置应用网关地址。</a:t>
            </a: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7.7.2  </a:t>
            </a:r>
            <a:r>
              <a:rPr lang="zh-CN" altLang="en-US" dirty="0"/>
              <a:t>入侵检测系统 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防火墙试图在入侵行为发生之前阻止所有可疑的通信。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入侵</a:t>
            </a:r>
            <a:r>
              <a:rPr lang="zh-CN" altLang="en-US" dirty="0">
                <a:solidFill>
                  <a:srgbClr val="FF0000"/>
                </a:solidFill>
              </a:rPr>
              <a:t>检测系统 </a:t>
            </a:r>
            <a:r>
              <a:rPr lang="en-US" altLang="zh-CN" dirty="0">
                <a:solidFill>
                  <a:srgbClr val="FF0000"/>
                </a:solidFill>
              </a:rPr>
              <a:t>IDS </a:t>
            </a:r>
            <a:r>
              <a:rPr lang="en-US" altLang="zh-CN" dirty="0"/>
              <a:t>(Intrusion Detection System)</a:t>
            </a:r>
            <a:r>
              <a:rPr lang="zh-CN" altLang="en-US" dirty="0"/>
              <a:t>能够在入侵已经开始，但还没有造成危害或在造成更大危害前，及时检测到入侵，以便尽快阻止入侵，把危害降低到最小。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28236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7.7.2  </a:t>
            </a:r>
            <a:r>
              <a:rPr lang="zh-CN" altLang="en-US" dirty="0"/>
              <a:t>入侵检测系统 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IDS </a:t>
            </a:r>
            <a:r>
              <a:rPr lang="zh-CN" altLang="zh-CN" dirty="0" smtClean="0"/>
              <a:t>对</a:t>
            </a:r>
            <a:r>
              <a:rPr lang="zh-CN" altLang="zh-CN" dirty="0"/>
              <a:t>进入网络的分组执行</a:t>
            </a:r>
            <a:r>
              <a:rPr lang="zh-CN" altLang="zh-CN" dirty="0">
                <a:solidFill>
                  <a:srgbClr val="FF0000"/>
                </a:solidFill>
              </a:rPr>
              <a:t>深度分组检查，</a:t>
            </a:r>
            <a:r>
              <a:rPr lang="zh-CN" altLang="zh-CN" dirty="0"/>
              <a:t>当观察到可疑分组时，向网络管理员发出告警或执行阻断操作（</a:t>
            </a:r>
            <a:r>
              <a:rPr lang="zh-CN" altLang="zh-CN" dirty="0" smtClean="0"/>
              <a:t>由于</a:t>
            </a:r>
            <a:r>
              <a:rPr lang="en-US" altLang="zh-CN" dirty="0" smtClean="0"/>
              <a:t> IDS </a:t>
            </a:r>
            <a:r>
              <a:rPr lang="zh-CN" altLang="zh-CN" dirty="0" smtClean="0"/>
              <a:t>的</a:t>
            </a:r>
            <a:r>
              <a:rPr lang="zh-CN" altLang="zh-CN" dirty="0"/>
              <a:t>“误报”率通常较高，多数情况不执行自动阻断）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IDS </a:t>
            </a:r>
            <a:r>
              <a:rPr lang="zh-CN" altLang="zh-CN" dirty="0" smtClean="0"/>
              <a:t>能</a:t>
            </a:r>
            <a:r>
              <a:rPr lang="zh-CN" altLang="zh-CN" dirty="0"/>
              <a:t>用于检测多种网络攻击，包括网络映射、端口扫描、</a:t>
            </a:r>
            <a:r>
              <a:rPr lang="en-US" altLang="zh-CN" dirty="0" err="1" smtClean="0"/>
              <a:t>DoS</a:t>
            </a:r>
            <a:r>
              <a:rPr lang="en-US" altLang="zh-CN" dirty="0" smtClean="0"/>
              <a:t> </a:t>
            </a:r>
            <a:r>
              <a:rPr lang="zh-CN" altLang="zh-CN" dirty="0" smtClean="0"/>
              <a:t>攻击</a:t>
            </a:r>
            <a:r>
              <a:rPr lang="zh-CN" altLang="zh-CN" dirty="0"/>
              <a:t>、蠕虫和病毒、系统漏洞攻击等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0602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两种入侵检测方法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特征的 </a:t>
            </a:r>
            <a:r>
              <a:rPr lang="en-US" altLang="zh-CN" dirty="0">
                <a:solidFill>
                  <a:srgbClr val="FF0000"/>
                </a:solidFill>
              </a:rPr>
              <a:t>IDS </a:t>
            </a:r>
            <a:r>
              <a:rPr lang="zh-CN" altLang="en-US" dirty="0"/>
              <a:t>维护一个</a:t>
            </a:r>
            <a:r>
              <a:rPr lang="zh-CN" altLang="en-US" dirty="0">
                <a:solidFill>
                  <a:srgbClr val="0000FF"/>
                </a:solidFill>
              </a:rPr>
              <a:t>所有已知攻击标志性特征的数据库。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zh-CN" dirty="0"/>
              <a:t>这些特征和规则通常由网络安全专家生成，机构的网络管理员定制并将其加入到数据库中。</a:t>
            </a:r>
            <a:endParaRPr lang="zh-CN" altLang="en-US" dirty="0"/>
          </a:p>
          <a:p>
            <a:r>
              <a:rPr lang="zh-CN" altLang="en-US" dirty="0"/>
              <a:t>基于特征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IDS </a:t>
            </a:r>
            <a:r>
              <a:rPr lang="zh-CN" altLang="en-US" dirty="0" smtClean="0"/>
              <a:t>只能</a:t>
            </a:r>
            <a:r>
              <a:rPr lang="zh-CN" altLang="en-US" dirty="0"/>
              <a:t>检测已知攻击，对于未知攻击则束手无策。  </a:t>
            </a:r>
          </a:p>
        </p:txBody>
      </p:sp>
    </p:spTree>
    <p:extLst>
      <p:ext uri="{BB962C8B-B14F-4D97-AF65-F5344CB8AC3E}">
        <p14:creationId xmlns:p14="http://schemas.microsoft.com/office/powerpoint/2010/main" val="2959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两种入侵检测方法 </a:t>
            </a:r>
            <a:endParaRPr lang="zh-CN" altLang="en-US" dirty="0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基于异常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 IDS </a:t>
            </a:r>
            <a:r>
              <a:rPr lang="zh-CN" altLang="zh-CN" dirty="0" smtClean="0"/>
              <a:t>通过</a:t>
            </a:r>
            <a:r>
              <a:rPr lang="zh-CN" altLang="zh-CN" dirty="0"/>
              <a:t>观察正常运行的网络流量，学习正常流量的统计特性和</a:t>
            </a:r>
            <a:r>
              <a:rPr lang="zh-CN" altLang="zh-CN" dirty="0" smtClean="0"/>
              <a:t>规律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当</a:t>
            </a:r>
            <a:r>
              <a:rPr lang="zh-CN" altLang="zh-CN" dirty="0"/>
              <a:t>检测到网络中流量某种统计规律不符合正常情况时，则认为可能发生了入侵行为。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92560" y="3573016"/>
            <a:ext cx="8064896" cy="1569660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至今为止，大多数部署</a:t>
            </a:r>
            <a:r>
              <a:rPr lang="zh-CN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的</a:t>
            </a:r>
            <a:r>
              <a:rPr lang="en-US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IDS </a:t>
            </a:r>
            <a:r>
              <a:rPr lang="zh-CN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主要</a:t>
            </a: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是基于特征的，尽管</a:t>
            </a:r>
            <a:r>
              <a:rPr lang="zh-CN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某些</a:t>
            </a:r>
            <a:r>
              <a:rPr lang="en-US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IDS </a:t>
            </a:r>
            <a:r>
              <a:rPr lang="zh-CN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包括</a:t>
            </a: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了某些基于异常的特性。</a:t>
            </a:r>
            <a:endParaRPr lang="zh-CN" altLang="en-US" sz="32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7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zh-CN" dirty="0"/>
              <a:t>安全的计算机网络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网络的安全性是不可判定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一个安全的计算机网络</a:t>
            </a:r>
            <a:r>
              <a:rPr lang="zh-CN" altLang="zh-CN" dirty="0" smtClean="0"/>
              <a:t>应达到四</a:t>
            </a:r>
            <a:r>
              <a:rPr lang="zh-CN" altLang="zh-CN" dirty="0"/>
              <a:t>个目标：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 smtClean="0"/>
              <a:t>保密性</a:t>
            </a:r>
            <a:endParaRPr lang="en-US" altLang="zh-CN" dirty="0" smtClean="0"/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端点</a:t>
            </a:r>
            <a:r>
              <a:rPr lang="zh-CN" altLang="zh-CN" dirty="0" smtClean="0"/>
              <a:t>鉴别</a:t>
            </a:r>
            <a:endParaRPr lang="en-US" altLang="zh-CN" dirty="0" smtClean="0"/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信息的完整性</a:t>
            </a:r>
          </a:p>
          <a:p>
            <a:pPr lvl="1"/>
            <a:r>
              <a:rPr lang="en-US" altLang="zh-CN" dirty="0"/>
              <a:t>4. </a:t>
            </a:r>
            <a:r>
              <a:rPr lang="zh-CN" altLang="zh-CN" dirty="0"/>
              <a:t>运行的</a:t>
            </a:r>
            <a:r>
              <a:rPr lang="zh-CN" altLang="zh-CN" dirty="0" smtClean="0"/>
              <a:t>安全性</a:t>
            </a:r>
            <a:endParaRPr lang="zh-CN" altLang="zh-CN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4448944" y="2564904"/>
            <a:ext cx="4968552" cy="3600400"/>
          </a:xfrm>
          <a:prstGeom prst="wedgeRectCallout">
            <a:avLst>
              <a:gd name="adj1" fmla="val -58702"/>
              <a:gd name="adj2" fmla="val -16017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信息的内容</a:t>
            </a:r>
            <a:r>
              <a:rPr lang="zh-CN" altLang="en-US" sz="2600" b="1" dirty="0">
                <a:solidFill>
                  <a:srgbClr val="FF0000"/>
                </a:solidFill>
                <a:ea typeface="黑体" pitchFamily="2" charset="-122"/>
              </a:rPr>
              <a:t>未</a:t>
            </a:r>
            <a:r>
              <a:rPr lang="zh-CN" altLang="zh-CN" sz="2600" b="1" dirty="0">
                <a:solidFill>
                  <a:srgbClr val="FF0000"/>
                </a:solidFill>
                <a:ea typeface="黑体" pitchFamily="2" charset="-122"/>
              </a:rPr>
              <a:t>被篡改过。</a:t>
            </a:r>
            <a:endParaRPr lang="en-US" altLang="zh-CN" sz="2600" b="1" dirty="0">
              <a:solidFill>
                <a:srgbClr val="FF0000"/>
              </a:solidFill>
              <a:ea typeface="黑体" pitchFamily="2" charset="-122"/>
            </a:endParaRPr>
          </a:p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在应对主动攻击中是必不可少的。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信息的完整性与端点鉴别往往是不可分割的。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在谈到“鉴别”时，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也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同时包含了端点鉴别和</a:t>
            </a:r>
            <a:r>
              <a:rPr lang="zh-CN" altLang="zh-CN" sz="2600" b="1" dirty="0" smtClean="0">
                <a:solidFill>
                  <a:srgbClr val="000099"/>
                </a:solidFill>
                <a:ea typeface="黑体" pitchFamily="2" charset="-122"/>
              </a:rPr>
              <a:t>报文完整性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7.8  </a:t>
            </a:r>
            <a:r>
              <a:rPr lang="zh-CN" altLang="zh-CN" sz="4000" dirty="0"/>
              <a:t>一些未来的发展方向</a:t>
            </a:r>
            <a:endParaRPr lang="zh-CN" altLang="en-US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2400" dirty="0" smtClean="0"/>
              <a:t>网络</a:t>
            </a:r>
            <a:r>
              <a:rPr lang="zh-CN" altLang="zh-CN" sz="2400" dirty="0"/>
              <a:t>安全是一个很大的</a:t>
            </a:r>
            <a:r>
              <a:rPr lang="zh-CN" altLang="zh-CN" sz="2400" dirty="0" smtClean="0"/>
              <a:t>领域。</a:t>
            </a:r>
            <a:r>
              <a:rPr lang="zh-CN" altLang="zh-CN" sz="2400" dirty="0"/>
              <a:t>对于有志于这一领域的读者，可在下面几个方向作进一步的研究：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zh-CN" sz="2400" dirty="0">
                <a:solidFill>
                  <a:srgbClr val="FF0000"/>
                </a:solidFill>
              </a:rPr>
              <a:t>．椭圆曲线</a:t>
            </a:r>
            <a:r>
              <a:rPr lang="zh-CN" altLang="zh-CN" sz="2400" dirty="0" smtClean="0">
                <a:solidFill>
                  <a:srgbClr val="FF0000"/>
                </a:solidFill>
              </a:rPr>
              <a:t>密码</a:t>
            </a:r>
            <a:r>
              <a:rPr lang="en-US" altLang="zh-CN" sz="2400" dirty="0" smtClean="0">
                <a:solidFill>
                  <a:srgbClr val="FF0000"/>
                </a:solidFill>
              </a:rPr>
              <a:t> (Elliptic </a:t>
            </a:r>
            <a:r>
              <a:rPr lang="en-US" altLang="zh-CN" sz="2400" dirty="0">
                <a:solidFill>
                  <a:srgbClr val="FF0000"/>
                </a:solidFill>
              </a:rPr>
              <a:t>Curve Cryptography</a:t>
            </a:r>
            <a:r>
              <a:rPr lang="zh-CN" altLang="zh-CN" sz="2400" dirty="0">
                <a:solidFill>
                  <a:srgbClr val="FF0000"/>
                </a:solidFill>
              </a:rPr>
              <a:t>，简写</a:t>
            </a:r>
            <a:r>
              <a:rPr lang="zh-CN" altLang="zh-CN" sz="2400" dirty="0" smtClean="0">
                <a:solidFill>
                  <a:srgbClr val="FF0000"/>
                </a:solidFill>
              </a:rPr>
              <a:t>为</a:t>
            </a:r>
            <a:r>
              <a:rPr lang="en-US" altLang="zh-CN" sz="2400" dirty="0" smtClean="0">
                <a:solidFill>
                  <a:srgbClr val="FF0000"/>
                </a:solidFill>
              </a:rPr>
              <a:t> ECC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zh-CN" altLang="zh-CN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 AES </a:t>
            </a:r>
            <a:r>
              <a:rPr lang="en-US" altLang="zh-CN" sz="2400" dirty="0" smtClean="0"/>
              <a:t>—— </a:t>
            </a:r>
            <a:r>
              <a:rPr lang="zh-CN" altLang="zh-CN" sz="2400" dirty="0"/>
              <a:t>这一系统现在已广泛用于电子护照中，也是下一代金融系统使用的加密系统。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zh-CN" sz="2400" dirty="0">
                <a:solidFill>
                  <a:srgbClr val="FF0000"/>
                </a:solidFill>
              </a:rPr>
              <a:t>．移动</a:t>
            </a:r>
            <a:r>
              <a:rPr lang="zh-CN" altLang="zh-CN" sz="2400" dirty="0" smtClean="0">
                <a:solidFill>
                  <a:srgbClr val="FF0000"/>
                </a:solidFill>
              </a:rPr>
              <a:t>安全</a:t>
            </a:r>
            <a:r>
              <a:rPr lang="en-US" altLang="zh-CN" sz="2400" dirty="0" smtClean="0">
                <a:solidFill>
                  <a:srgbClr val="FF0000"/>
                </a:solidFill>
              </a:rPr>
              <a:t> (Mobile Security) </a:t>
            </a:r>
            <a:r>
              <a:rPr lang="en-US" altLang="zh-CN" sz="2400" dirty="0" smtClean="0"/>
              <a:t>—— </a:t>
            </a:r>
            <a:r>
              <a:rPr lang="zh-CN" altLang="zh-CN" sz="2400" dirty="0"/>
              <a:t>移动通信带来的广泛应用（如移动支付，</a:t>
            </a:r>
            <a:r>
              <a:rPr lang="en-US" altLang="zh-CN" sz="2400" dirty="0"/>
              <a:t>Mobile Payment</a:t>
            </a:r>
            <a:r>
              <a:rPr lang="zh-CN" altLang="zh-CN" sz="2400" dirty="0"/>
              <a:t>）向网络安全提出了更高的要求。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zh-CN" sz="2400" dirty="0">
                <a:solidFill>
                  <a:srgbClr val="FF0000"/>
                </a:solidFill>
              </a:rPr>
              <a:t>．量子</a:t>
            </a:r>
            <a:r>
              <a:rPr lang="zh-CN" altLang="zh-CN" sz="2400" dirty="0" smtClean="0">
                <a:solidFill>
                  <a:srgbClr val="FF0000"/>
                </a:solidFill>
              </a:rPr>
              <a:t>密码</a:t>
            </a:r>
            <a:r>
              <a:rPr lang="en-US" altLang="zh-CN" sz="2400" dirty="0" smtClean="0">
                <a:solidFill>
                  <a:srgbClr val="FF0000"/>
                </a:solidFill>
              </a:rPr>
              <a:t> (Quantum Cryptography) </a:t>
            </a:r>
            <a:r>
              <a:rPr lang="en-US" altLang="zh-CN" sz="2400" dirty="0" smtClean="0"/>
              <a:t>—— </a:t>
            </a:r>
            <a:r>
              <a:rPr lang="zh-CN" altLang="zh-CN" sz="2400" dirty="0"/>
              <a:t>量子计算机的到来将使得目前许多使用中的密码技术无效，后量子密码学（</a:t>
            </a:r>
            <a:r>
              <a:rPr lang="en-US" altLang="zh-CN" sz="2400" dirty="0"/>
              <a:t>Post-Quantum Cryptography</a:t>
            </a:r>
            <a:r>
              <a:rPr lang="zh-CN" altLang="zh-CN" sz="2400" dirty="0"/>
              <a:t>）的研究方兴未艾。</a:t>
            </a:r>
          </a:p>
        </p:txBody>
      </p:sp>
    </p:spTree>
    <p:extLst>
      <p:ext uri="{BB962C8B-B14F-4D97-AF65-F5344CB8AC3E}">
        <p14:creationId xmlns:p14="http://schemas.microsoft.com/office/powerpoint/2010/main" val="20311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zh-CN" dirty="0"/>
              <a:t>安全的计算机网络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网络的安全性是不可判定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一个安全的计算机网络</a:t>
            </a:r>
            <a:r>
              <a:rPr lang="zh-CN" altLang="zh-CN" dirty="0" smtClean="0"/>
              <a:t>应达到四</a:t>
            </a:r>
            <a:r>
              <a:rPr lang="zh-CN" altLang="zh-CN" dirty="0"/>
              <a:t>个目标：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 smtClean="0"/>
              <a:t>保密性</a:t>
            </a:r>
            <a:endParaRPr lang="en-US" altLang="zh-CN" dirty="0" smtClean="0"/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端点</a:t>
            </a:r>
            <a:r>
              <a:rPr lang="zh-CN" altLang="zh-CN" dirty="0" smtClean="0"/>
              <a:t>鉴别</a:t>
            </a:r>
            <a:endParaRPr lang="en-US" altLang="zh-CN" dirty="0" smtClean="0"/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信息的完整性</a:t>
            </a:r>
          </a:p>
          <a:p>
            <a:pPr lvl="1"/>
            <a:r>
              <a:rPr lang="en-US" altLang="zh-CN" dirty="0"/>
              <a:t>4. </a:t>
            </a:r>
            <a:r>
              <a:rPr lang="zh-CN" altLang="zh-CN" dirty="0"/>
              <a:t>运行的</a:t>
            </a:r>
            <a:r>
              <a:rPr lang="zh-CN" altLang="zh-CN" dirty="0" smtClean="0"/>
              <a:t>安全性</a:t>
            </a:r>
            <a:endParaRPr lang="zh-CN" altLang="zh-CN" dirty="0"/>
          </a:p>
        </p:txBody>
      </p:sp>
      <p:sp>
        <p:nvSpPr>
          <p:cNvPr id="7" name="矩形标注 6"/>
          <p:cNvSpPr/>
          <p:nvPr/>
        </p:nvSpPr>
        <p:spPr bwMode="auto">
          <a:xfrm>
            <a:off x="4448944" y="2564904"/>
            <a:ext cx="4968552" cy="3600400"/>
          </a:xfrm>
          <a:prstGeom prst="wedgeRectCallout">
            <a:avLst>
              <a:gd name="adj1" fmla="val -59272"/>
              <a:gd name="adj2" fmla="val -612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系统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能正常</a:t>
            </a:r>
            <a:r>
              <a:rPr lang="zh-CN" altLang="en-US" sz="2600" b="1" dirty="0">
                <a:solidFill>
                  <a:srgbClr val="000099"/>
                </a:solidFill>
                <a:ea typeface="黑体" pitchFamily="2" charset="-122"/>
              </a:rPr>
              <a:t>运行并提供服务。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  <a:p>
            <a:pPr marL="269875" indent="-269875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sz="2600" b="1" dirty="0">
                <a:solidFill>
                  <a:srgbClr val="FF0000"/>
                </a:solidFill>
                <a:ea typeface="黑体" pitchFamily="2" charset="-122"/>
              </a:rPr>
              <a:t>访问控制</a:t>
            </a:r>
            <a:r>
              <a:rPr lang="en-US" altLang="zh-CN" sz="2600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en-US" altLang="zh-CN" sz="2600" b="1" dirty="0">
                <a:solidFill>
                  <a:srgbClr val="000099"/>
                </a:solidFill>
                <a:ea typeface="黑体" pitchFamily="2" charset="-122"/>
              </a:rPr>
              <a:t>(access control) 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对计算机系统的</a:t>
            </a:r>
            <a:r>
              <a:rPr lang="zh-CN" altLang="zh-CN" sz="2600" b="1" dirty="0" smtClean="0">
                <a:solidFill>
                  <a:srgbClr val="000099"/>
                </a:solidFill>
                <a:ea typeface="黑体" pitchFamily="2" charset="-122"/>
              </a:rPr>
              <a:t>安全性</a:t>
            </a:r>
            <a:r>
              <a:rPr lang="zh-CN" altLang="en-US" sz="2600" b="1" dirty="0" smtClean="0">
                <a:solidFill>
                  <a:srgbClr val="000099"/>
                </a:solidFill>
                <a:ea typeface="黑体" pitchFamily="2" charset="-122"/>
              </a:rPr>
              <a:t>是</a:t>
            </a:r>
            <a:r>
              <a:rPr lang="zh-CN" altLang="zh-CN" sz="2600" b="1" dirty="0" smtClean="0">
                <a:solidFill>
                  <a:srgbClr val="000099"/>
                </a:solidFill>
                <a:ea typeface="黑体" pitchFamily="2" charset="-122"/>
              </a:rPr>
              <a:t>非常重要</a:t>
            </a:r>
            <a:r>
              <a:rPr lang="zh-CN" altLang="en-US" sz="2600" b="1" dirty="0" smtClean="0">
                <a:solidFill>
                  <a:srgbClr val="000099"/>
                </a:solidFill>
                <a:ea typeface="黑体" pitchFamily="2" charset="-122"/>
              </a:rPr>
              <a:t>的</a:t>
            </a:r>
            <a:r>
              <a:rPr lang="zh-CN" altLang="zh-CN" sz="2600" b="1" dirty="0" smtClean="0">
                <a:solidFill>
                  <a:srgbClr val="000099"/>
                </a:solidFill>
                <a:ea typeface="黑体" pitchFamily="2" charset="-122"/>
              </a:rPr>
              <a:t>。</a:t>
            </a:r>
            <a:r>
              <a:rPr lang="zh-CN" altLang="zh-CN" sz="2600" b="1" dirty="0">
                <a:solidFill>
                  <a:srgbClr val="000099"/>
                </a:solidFill>
                <a:ea typeface="黑体" pitchFamily="2" charset="-122"/>
              </a:rPr>
              <a:t>必须对访问网络的权限加以控制，并规定每个用户的访问权限。</a:t>
            </a:r>
            <a:endParaRPr lang="en-US" altLang="zh-CN" sz="26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1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7.1.3  </a:t>
            </a:r>
            <a:r>
              <a:rPr lang="zh-CN" altLang="zh-CN" dirty="0"/>
              <a:t>数据加密模型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97670" y="1304603"/>
            <a:ext cx="9523882" cy="5022720"/>
            <a:chOff x="397670" y="1304603"/>
            <a:chExt cx="9523882" cy="5022720"/>
          </a:xfrm>
        </p:grpSpPr>
        <p:sp>
          <p:nvSpPr>
            <p:cNvPr id="4" name="Line 52"/>
            <p:cNvSpPr>
              <a:spLocks noChangeShapeType="1"/>
            </p:cNvSpPr>
            <p:nvPr/>
          </p:nvSpPr>
          <p:spPr bwMode="auto">
            <a:xfrm>
              <a:off x="2475037" y="2955603"/>
              <a:ext cx="13922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5" name="Line 53"/>
            <p:cNvSpPr>
              <a:spLocks noChangeShapeType="1"/>
            </p:cNvSpPr>
            <p:nvPr/>
          </p:nvSpPr>
          <p:spPr bwMode="auto">
            <a:xfrm>
              <a:off x="4886450" y="2966715"/>
              <a:ext cx="220027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6" name="Text Box 56"/>
            <p:cNvSpPr txBox="1">
              <a:spLocks noChangeArrowheads="1"/>
            </p:cNvSpPr>
            <p:nvPr/>
          </p:nvSpPr>
          <p:spPr bwMode="auto">
            <a:xfrm>
              <a:off x="8491662" y="2776215"/>
              <a:ext cx="10567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  <a:r>
                <a:rPr kumimoji="1" lang="en-US" altLang="zh-CN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</a:p>
          </p:txBody>
        </p:sp>
        <p:sp>
          <p:nvSpPr>
            <p:cNvPr id="7" name="Freeform 51"/>
            <p:cNvSpPr>
              <a:spLocks/>
            </p:cNvSpPr>
            <p:nvPr/>
          </p:nvSpPr>
          <p:spPr bwMode="auto">
            <a:xfrm>
              <a:off x="1212975" y="2515865"/>
              <a:ext cx="349250" cy="45402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3413250" y="1304603"/>
              <a:ext cx="697627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截获</a:t>
              </a:r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 flipH="1" flipV="1">
              <a:off x="2117850" y="2179315"/>
              <a:ext cx="79375" cy="42068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0" name="Freeform 134"/>
            <p:cNvSpPr>
              <a:spLocks/>
            </p:cNvSpPr>
            <p:nvPr/>
          </p:nvSpPr>
          <p:spPr bwMode="auto">
            <a:xfrm flipH="1" flipV="1">
              <a:off x="7629650" y="2179315"/>
              <a:ext cx="79375" cy="42068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1" name="Freeform 50"/>
            <p:cNvSpPr>
              <a:spLocks/>
            </p:cNvSpPr>
            <p:nvPr/>
          </p:nvSpPr>
          <p:spPr bwMode="auto">
            <a:xfrm rot="16200000">
              <a:off x="8458325" y="2569840"/>
              <a:ext cx="219075" cy="57467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2" name="Text Box 68"/>
            <p:cNvSpPr txBox="1">
              <a:spLocks noChangeArrowheads="1"/>
            </p:cNvSpPr>
            <p:nvPr/>
          </p:nvSpPr>
          <p:spPr bwMode="auto">
            <a:xfrm>
              <a:off x="6007225" y="2565078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14" name="Text Box 55"/>
            <p:cNvSpPr txBox="1">
              <a:spLocks noChangeArrowheads="1"/>
            </p:cNvSpPr>
            <p:nvPr/>
          </p:nvSpPr>
          <p:spPr bwMode="auto">
            <a:xfrm>
              <a:off x="416496" y="2955603"/>
              <a:ext cx="10393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2843337" y="2565078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16" name="Text Box 58"/>
            <p:cNvSpPr txBox="1">
              <a:spLocks noChangeArrowheads="1"/>
            </p:cNvSpPr>
            <p:nvPr/>
          </p:nvSpPr>
          <p:spPr bwMode="auto">
            <a:xfrm>
              <a:off x="4488267" y="1376611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截取者</a:t>
              </a:r>
            </a:p>
          </p:txBody>
        </p:sp>
        <p:sp>
          <p:nvSpPr>
            <p:cNvPr id="17" name="Rectangle 59"/>
            <p:cNvSpPr>
              <a:spLocks noChangeArrowheads="1"/>
            </p:cNvSpPr>
            <p:nvPr/>
          </p:nvSpPr>
          <p:spPr bwMode="auto">
            <a:xfrm>
              <a:off x="3979987" y="1749103"/>
              <a:ext cx="354013" cy="358775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8" name="Rectangle 60"/>
            <p:cNvSpPr>
              <a:spLocks noChangeArrowheads="1"/>
            </p:cNvSpPr>
            <p:nvPr/>
          </p:nvSpPr>
          <p:spPr bwMode="auto">
            <a:xfrm>
              <a:off x="5651625" y="1749103"/>
              <a:ext cx="354012" cy="358775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9" name="Line 61"/>
            <p:cNvSpPr>
              <a:spLocks noChangeShapeType="1"/>
            </p:cNvSpPr>
            <p:nvPr/>
          </p:nvSpPr>
          <p:spPr bwMode="auto">
            <a:xfrm>
              <a:off x="3624387" y="1928490"/>
              <a:ext cx="1063625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0" name="Line 62"/>
            <p:cNvSpPr>
              <a:spLocks noChangeShapeType="1"/>
            </p:cNvSpPr>
            <p:nvPr/>
          </p:nvSpPr>
          <p:spPr bwMode="auto">
            <a:xfrm flipV="1">
              <a:off x="4156200" y="1366515"/>
              <a:ext cx="0" cy="5619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1" name="Freeform 63"/>
            <p:cNvSpPr>
              <a:spLocks/>
            </p:cNvSpPr>
            <p:nvPr/>
          </p:nvSpPr>
          <p:spPr bwMode="auto">
            <a:xfrm>
              <a:off x="5342062" y="1345878"/>
              <a:ext cx="427038" cy="574675"/>
            </a:xfrm>
            <a:custGeom>
              <a:avLst/>
              <a:gdLst>
                <a:gd name="T0" fmla="*/ 0 w 290"/>
                <a:gd name="T1" fmla="*/ 384 h 385"/>
                <a:gd name="T2" fmla="*/ 215 w 290"/>
                <a:gd name="T3" fmla="*/ 384 h 385"/>
                <a:gd name="T4" fmla="*/ 246 w 290"/>
                <a:gd name="T5" fmla="*/ 381 h 385"/>
                <a:gd name="T6" fmla="*/ 276 w 290"/>
                <a:gd name="T7" fmla="*/ 369 h 385"/>
                <a:gd name="T8" fmla="*/ 288 w 290"/>
                <a:gd name="T9" fmla="*/ 336 h 385"/>
                <a:gd name="T10" fmla="*/ 288 w 290"/>
                <a:gd name="T11" fmla="*/ 291 h 385"/>
                <a:gd name="T12" fmla="*/ 288 w 290"/>
                <a:gd name="T1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385">
                  <a:moveTo>
                    <a:pt x="0" y="384"/>
                  </a:moveTo>
                  <a:lnTo>
                    <a:pt x="215" y="384"/>
                  </a:lnTo>
                  <a:cubicBezTo>
                    <a:pt x="256" y="384"/>
                    <a:pt x="257" y="377"/>
                    <a:pt x="246" y="381"/>
                  </a:cubicBezTo>
                  <a:cubicBezTo>
                    <a:pt x="235" y="385"/>
                    <a:pt x="269" y="377"/>
                    <a:pt x="276" y="369"/>
                  </a:cubicBezTo>
                  <a:cubicBezTo>
                    <a:pt x="283" y="361"/>
                    <a:pt x="286" y="349"/>
                    <a:pt x="288" y="336"/>
                  </a:cubicBezTo>
                  <a:cubicBezTo>
                    <a:pt x="290" y="323"/>
                    <a:pt x="288" y="347"/>
                    <a:pt x="288" y="291"/>
                  </a:cubicBezTo>
                  <a:lnTo>
                    <a:pt x="288" y="0"/>
                  </a:lnTo>
                </a:path>
              </a:pathLst>
            </a:custGeom>
            <a:noFill/>
            <a:ln w="19050" cmpd="sng">
              <a:solidFill>
                <a:srgbClr val="3333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auto">
            <a:xfrm>
              <a:off x="5910387" y="1341115"/>
              <a:ext cx="428625" cy="577850"/>
            </a:xfrm>
            <a:custGeom>
              <a:avLst/>
              <a:gdLst>
                <a:gd name="T0" fmla="*/ 290 w 290"/>
                <a:gd name="T1" fmla="*/ 384 h 387"/>
                <a:gd name="T2" fmla="*/ 75 w 290"/>
                <a:gd name="T3" fmla="*/ 384 h 387"/>
                <a:gd name="T4" fmla="*/ 45 w 290"/>
                <a:gd name="T5" fmla="*/ 384 h 387"/>
                <a:gd name="T6" fmla="*/ 14 w 290"/>
                <a:gd name="T7" fmla="*/ 369 h 387"/>
                <a:gd name="T8" fmla="*/ 2 w 290"/>
                <a:gd name="T9" fmla="*/ 336 h 387"/>
                <a:gd name="T10" fmla="*/ 2 w 290"/>
                <a:gd name="T11" fmla="*/ 291 h 387"/>
                <a:gd name="T12" fmla="*/ 2 w 290"/>
                <a:gd name="T1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387">
                  <a:moveTo>
                    <a:pt x="290" y="384"/>
                  </a:moveTo>
                  <a:lnTo>
                    <a:pt x="75" y="384"/>
                  </a:lnTo>
                  <a:cubicBezTo>
                    <a:pt x="75" y="384"/>
                    <a:pt x="55" y="387"/>
                    <a:pt x="45" y="384"/>
                  </a:cubicBezTo>
                  <a:cubicBezTo>
                    <a:pt x="35" y="381"/>
                    <a:pt x="21" y="377"/>
                    <a:pt x="14" y="369"/>
                  </a:cubicBezTo>
                  <a:cubicBezTo>
                    <a:pt x="7" y="361"/>
                    <a:pt x="4" y="349"/>
                    <a:pt x="2" y="336"/>
                  </a:cubicBezTo>
                  <a:cubicBezTo>
                    <a:pt x="0" y="323"/>
                    <a:pt x="2" y="347"/>
                    <a:pt x="2" y="291"/>
                  </a:cubicBezTo>
                  <a:lnTo>
                    <a:pt x="2" y="0"/>
                  </a:lnTo>
                </a:path>
              </a:pathLst>
            </a:custGeom>
            <a:noFill/>
            <a:ln w="19050" cmpd="sng">
              <a:solidFill>
                <a:srgbClr val="333399"/>
              </a:solidFill>
              <a:round/>
              <a:headEnd type="triangle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6116762" y="1315715"/>
              <a:ext cx="70083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篡改</a:t>
              </a:r>
            </a:p>
          </p:txBody>
        </p:sp>
        <p:sp>
          <p:nvSpPr>
            <p:cNvPr id="24" name="Oval 67"/>
            <p:cNvSpPr>
              <a:spLocks noChangeArrowheads="1"/>
            </p:cNvSpPr>
            <p:nvPr/>
          </p:nvSpPr>
          <p:spPr bwMode="auto">
            <a:xfrm>
              <a:off x="4121275" y="1884040"/>
              <a:ext cx="69850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pic>
          <p:nvPicPr>
            <p:cNvPr id="25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22600" y="3567930"/>
              <a:ext cx="503238" cy="227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6" name="Text Box 70"/>
            <p:cNvSpPr txBox="1">
              <a:spLocks noChangeArrowheads="1"/>
            </p:cNvSpPr>
            <p:nvPr/>
          </p:nvSpPr>
          <p:spPr bwMode="auto">
            <a:xfrm>
              <a:off x="595437" y="2017390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9067925" y="2017390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</a:t>
              </a:r>
            </a:p>
          </p:txBody>
        </p:sp>
        <p:graphicFrame>
          <p:nvGraphicFramePr>
            <p:cNvPr id="28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137998"/>
                </p:ext>
              </p:extLst>
            </p:nvPr>
          </p:nvGraphicFramePr>
          <p:xfrm>
            <a:off x="3786312" y="2290440"/>
            <a:ext cx="2293938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VISIO" r:id="rId5" imgW="1689840" imgH="964440" progId="Visio.Drawing.6">
                    <p:embed/>
                  </p:oleObj>
                </mc:Choice>
                <mc:Fallback>
                  <p:oleObj name="VISIO" r:id="rId5" imgW="1689840" imgH="96444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312" y="2290440"/>
                          <a:ext cx="2293938" cy="149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rgbClr val="1C1C1C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74"/>
            <p:cNvGrpSpPr>
              <a:grpSpLocks/>
            </p:cNvGrpSpPr>
            <p:nvPr/>
          </p:nvGrpSpPr>
          <p:grpSpPr bwMode="auto">
            <a:xfrm>
              <a:off x="889125" y="2157090"/>
              <a:ext cx="574675" cy="620713"/>
              <a:chOff x="921" y="2412"/>
              <a:chExt cx="284" cy="265"/>
            </a:xfrm>
          </p:grpSpPr>
          <p:grpSp>
            <p:nvGrpSpPr>
              <p:cNvPr id="30" name="Group 7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44" name="Freeform 7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5" name="Freeform 7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6" name="Freeform 7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7" name="Freeform 7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8" name="Rectangle 8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9" name="Rectangle 8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0" name="Rectangle 8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52" name="Group 8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53" name="Freeform 8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4" name="Freeform 8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2" name="Freeform 8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3" name="Freeform 9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4" name="Freeform 9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5" name="Freeform 9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6" name="Rectangle 9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7" name="Rectangle 9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8" name="Rectangle 9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40" name="Group 9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41" name="Freeform 9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" name="Freeform 9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56" name="Rectangle 102"/>
            <p:cNvSpPr>
              <a:spLocks noChangeArrowheads="1"/>
            </p:cNvSpPr>
            <p:nvPr/>
          </p:nvSpPr>
          <p:spPr bwMode="auto">
            <a:xfrm>
              <a:off x="1562225" y="2609528"/>
              <a:ext cx="1276350" cy="715962"/>
            </a:xfrm>
            <a:prstGeom prst="rect">
              <a:avLst/>
            </a:prstGeom>
            <a:solidFill>
              <a:srgbClr val="FF66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E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加密算法</a:t>
              </a:r>
            </a:p>
          </p:txBody>
        </p:sp>
        <p:sp>
          <p:nvSpPr>
            <p:cNvPr id="57" name="Rectangle 103"/>
            <p:cNvSpPr>
              <a:spLocks noChangeArrowheads="1"/>
            </p:cNvSpPr>
            <p:nvPr/>
          </p:nvSpPr>
          <p:spPr bwMode="auto">
            <a:xfrm>
              <a:off x="7086725" y="2609528"/>
              <a:ext cx="1277937" cy="715962"/>
            </a:xfrm>
            <a:prstGeom prst="rect">
              <a:avLst/>
            </a:prstGeom>
            <a:solidFill>
              <a:srgbClr val="FFFF66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D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解密算法</a:t>
              </a:r>
            </a:p>
          </p:txBody>
        </p:sp>
        <p:grpSp>
          <p:nvGrpSpPr>
            <p:cNvPr id="58" name="Group 104"/>
            <p:cNvGrpSpPr>
              <a:grpSpLocks/>
            </p:cNvGrpSpPr>
            <p:nvPr/>
          </p:nvGrpSpPr>
          <p:grpSpPr bwMode="auto">
            <a:xfrm>
              <a:off x="8583737" y="2131690"/>
              <a:ext cx="574675" cy="620713"/>
              <a:chOff x="921" y="2412"/>
              <a:chExt cx="284" cy="265"/>
            </a:xfrm>
          </p:grpSpPr>
          <p:grpSp>
            <p:nvGrpSpPr>
              <p:cNvPr id="59" name="Group 10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73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4" name="Freeform 10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5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6" name="Freeform 10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7" name="Rectangle 1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8" name="Rectangle 1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9" name="Rectangle 1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0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81" name="Group 1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82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83" name="Freeform 1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84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0" name="Group 1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61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2" name="Freeform 1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3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4" name="Freeform 1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5" name="Rectangle 1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6" name="Rectangle 1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7" name="Rectangle 1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8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9" name="Group 1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70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1" name="Freeform 1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85" name="Text Box 131"/>
            <p:cNvSpPr txBox="1">
              <a:spLocks noChangeArrowheads="1"/>
            </p:cNvSpPr>
            <p:nvPr/>
          </p:nvSpPr>
          <p:spPr bwMode="auto">
            <a:xfrm>
              <a:off x="4448944" y="2787154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互联网</a:t>
              </a:r>
            </a:p>
          </p:txBody>
        </p:sp>
        <p:pic>
          <p:nvPicPr>
            <p:cNvPr id="87" name="Picture 13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7324972" y="3640732"/>
              <a:ext cx="503238" cy="22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8" name="Line 101"/>
            <p:cNvSpPr>
              <a:spLocks noChangeShapeType="1"/>
            </p:cNvSpPr>
            <p:nvPr/>
          </p:nvSpPr>
          <p:spPr bwMode="auto">
            <a:xfrm rot="16200000">
              <a:off x="4548312" y="2309490"/>
              <a:ext cx="9779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032794" y="5373216"/>
              <a:ext cx="8234602" cy="95410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  <a:effectLst>
              <a:outerShdw dist="35921" sx="1000" sy="1000" algn="ctr" rotWithShape="0">
                <a:srgbClr val="1C1C1C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用户</a:t>
              </a:r>
              <a:r>
                <a:rPr lang="en-US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A </a:t>
              </a: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向</a:t>
              </a:r>
              <a:r>
                <a:rPr lang="en-US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B </a:t>
              </a: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发送明文</a:t>
              </a:r>
              <a:r>
                <a:rPr lang="en-US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X</a:t>
              </a: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，通过</a:t>
              </a: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加密算法</a:t>
              </a:r>
              <a:r>
                <a:rPr lang="en-US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E </a:t>
              </a: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运算</a:t>
              </a:r>
              <a:r>
                <a:rPr lang="zh-CN" altLang="zh-CN" sz="2800" b="1" kern="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后，就得出</a:t>
              </a:r>
              <a:r>
                <a:rPr lang="zh-CN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密文</a:t>
              </a:r>
              <a:r>
                <a:rPr lang="en-US" altLang="zh-CN" sz="28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Y</a:t>
              </a:r>
              <a:r>
                <a:rPr lang="zh-CN" altLang="zh-CN" sz="2800" b="1" kern="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。</a:t>
              </a:r>
              <a:endParaRPr lang="zh-CN" altLang="en-US" sz="2800" b="1" kern="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653112" y="3361754"/>
              <a:ext cx="2108200" cy="765175"/>
            </a:xfrm>
            <a:custGeom>
              <a:avLst/>
              <a:gdLst>
                <a:gd name="T0" fmla="*/ 0 w 1056"/>
                <a:gd name="T1" fmla="*/ 384 h 384"/>
                <a:gd name="T2" fmla="*/ 1056 w 1056"/>
                <a:gd name="T3" fmla="*/ 384 h 384"/>
                <a:gd name="T4" fmla="*/ 1056 w 1056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84">
                  <a:moveTo>
                    <a:pt x="0" y="384"/>
                  </a:moveTo>
                  <a:lnTo>
                    <a:pt x="1056" y="384"/>
                  </a:lnTo>
                  <a:lnTo>
                    <a:pt x="1056" y="0"/>
                  </a:lnTo>
                </a:path>
              </a:pathLst>
            </a:custGeom>
            <a:noFill/>
            <a:ln w="28575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1" name="AutoShape 21"/>
            <p:cNvSpPr>
              <a:spLocks noChangeArrowheads="1"/>
            </p:cNvSpPr>
            <p:nvPr/>
          </p:nvSpPr>
          <p:spPr bwMode="auto">
            <a:xfrm rot="16200000">
              <a:off x="4798108" y="1956705"/>
              <a:ext cx="587375" cy="4330924"/>
            </a:xfrm>
            <a:prstGeom prst="can">
              <a:avLst>
                <a:gd name="adj" fmla="val 41409"/>
              </a:avLst>
            </a:prstGeom>
            <a:gradFill rotWithShape="1">
              <a:gsLst>
                <a:gs pos="0">
                  <a:srgbClr val="333399"/>
                </a:gs>
                <a:gs pos="50000">
                  <a:srgbClr val="66FFFF"/>
                </a:gs>
                <a:gs pos="100000">
                  <a:srgbClr val="333399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2" name="Line 28"/>
            <p:cNvSpPr>
              <a:spLocks noChangeShapeType="1"/>
            </p:cNvSpPr>
            <p:nvPr/>
          </p:nvSpPr>
          <p:spPr bwMode="auto">
            <a:xfrm rot="16200000">
              <a:off x="1626171" y="4001517"/>
              <a:ext cx="1277938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397670" y="3450456"/>
              <a:ext cx="186509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加密密钥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</a:t>
              </a:r>
            </a:p>
          </p:txBody>
        </p:sp>
        <p:sp>
          <p:nvSpPr>
            <p:cNvPr id="94" name="Text Box 30"/>
            <p:cNvSpPr txBox="1">
              <a:spLocks noChangeArrowheads="1"/>
            </p:cNvSpPr>
            <p:nvPr/>
          </p:nvSpPr>
          <p:spPr bwMode="auto">
            <a:xfrm>
              <a:off x="7819702" y="3475856"/>
              <a:ext cx="21018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解密密钥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1713484" y="4517454"/>
              <a:ext cx="1233488" cy="4826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密钥源</a:t>
              </a: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>
              <a:off x="2262759" y="4126930"/>
              <a:ext cx="9083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7" name="Text Box 48"/>
            <p:cNvSpPr txBox="1">
              <a:spLocks noChangeArrowheads="1"/>
            </p:cNvSpPr>
            <p:nvPr/>
          </p:nvSpPr>
          <p:spPr bwMode="auto">
            <a:xfrm>
              <a:off x="4250896" y="3903439"/>
              <a:ext cx="1422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安全信道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7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密钥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加密和解密用的</a:t>
            </a:r>
            <a:r>
              <a:rPr lang="zh-CN" altLang="zh-CN" sz="2800" dirty="0">
                <a:solidFill>
                  <a:srgbClr val="FF0000"/>
                </a:solidFill>
              </a:rPr>
              <a:t>密钥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K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smtClean="0"/>
              <a:t>key) 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一串秘密的字符串（即比特串</a:t>
            </a:r>
            <a:r>
              <a:rPr lang="zh-CN" altLang="zh-CN" sz="2800" dirty="0" smtClean="0"/>
              <a:t>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明文通过</a:t>
            </a:r>
            <a:r>
              <a:rPr lang="zh-CN" altLang="zh-CN" sz="2800" dirty="0" smtClean="0">
                <a:solidFill>
                  <a:srgbClr val="FF0000"/>
                </a:solidFill>
              </a:rPr>
              <a:t>加密算法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E  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加</a:t>
            </a:r>
            <a:r>
              <a:rPr lang="zh-CN" altLang="zh-CN" sz="2800" dirty="0" smtClean="0">
                <a:solidFill>
                  <a:srgbClr val="FF0000"/>
                </a:solidFill>
              </a:rPr>
              <a:t>密</a:t>
            </a:r>
            <a:r>
              <a:rPr lang="zh-CN" altLang="zh-CN" sz="2800" dirty="0" smtClean="0">
                <a:solidFill>
                  <a:srgbClr val="FF0000"/>
                </a:solidFill>
              </a:rPr>
              <a:t>密钥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K  </a:t>
            </a:r>
            <a:r>
              <a:rPr lang="zh-CN" altLang="zh-CN" sz="2800" dirty="0" smtClean="0"/>
              <a:t>变成密文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/>
              <a:t>接收端利用</a:t>
            </a:r>
            <a:r>
              <a:rPr lang="zh-CN" altLang="zh-CN" sz="2800" dirty="0">
                <a:solidFill>
                  <a:srgbClr val="FF0000"/>
                </a:solidFill>
              </a:rPr>
              <a:t>解密</a:t>
            </a:r>
            <a:r>
              <a:rPr lang="zh-CN" altLang="zh-CN" sz="2800" dirty="0" smtClean="0">
                <a:solidFill>
                  <a:srgbClr val="FF0000"/>
                </a:solidFill>
              </a:rPr>
              <a:t>算法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D </a:t>
            </a:r>
            <a:r>
              <a:rPr lang="zh-CN" altLang="zh-CN" sz="2800" dirty="0" smtClean="0"/>
              <a:t>运算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FF0000"/>
                </a:solidFill>
              </a:rPr>
              <a:t>解密</a:t>
            </a:r>
            <a:r>
              <a:rPr lang="zh-CN" altLang="zh-CN" sz="2800" dirty="0" smtClean="0">
                <a:solidFill>
                  <a:srgbClr val="FF0000"/>
                </a:solidFill>
              </a:rPr>
              <a:t>密钥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K </a:t>
            </a:r>
            <a:r>
              <a:rPr lang="zh-CN" altLang="zh-CN" sz="2800" dirty="0" smtClean="0"/>
              <a:t>解</a:t>
            </a:r>
            <a:r>
              <a:rPr lang="zh-CN" altLang="zh-CN" sz="2800" dirty="0"/>
              <a:t>出</a:t>
            </a:r>
            <a:r>
              <a:rPr lang="zh-CN" altLang="zh-CN" sz="2800" dirty="0" smtClean="0"/>
              <a:t>明文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X</a:t>
            </a:r>
            <a:r>
              <a:rPr lang="zh-CN" altLang="zh-CN" sz="2800" dirty="0"/>
              <a:t>。解密算法是加密算法的</a:t>
            </a:r>
            <a:r>
              <a:rPr lang="zh-CN" altLang="zh-CN" sz="2800" dirty="0" smtClean="0"/>
              <a:t>逆运算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 bwMode="auto">
          <a:xfrm>
            <a:off x="1208584" y="2708920"/>
            <a:ext cx="7488832" cy="576064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 Y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/>
              </a:rPr>
              <a:t>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E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)                       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             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(7-1)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+mn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08584" y="4293096"/>
            <a:ext cx="7488832" cy="576064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 D</a:t>
            </a:r>
            <a:r>
              <a:rPr lang="en-US" altLang="zh-CN" sz="2800" b="1" i="1" baseline="-25000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US" altLang="zh-CN" sz="28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(Y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) 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  <a:sym typeface="Symbol"/>
              </a:rPr>
              <a:t>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D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(E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(X)) 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  <a:sym typeface="Symbol"/>
              </a:rPr>
              <a:t>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X               </a:t>
            </a:r>
            <a:r>
              <a:rPr lang="en-US" altLang="zh-CN" sz="28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7-2)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8544" y="5157192"/>
            <a:ext cx="8568952" cy="1200329"/>
          </a:xfrm>
          <a:prstGeom prst="rect">
            <a:avLst/>
          </a:prstGeom>
          <a:solidFill>
            <a:srgbClr val="FFC000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 marL="269875" indent="-269875">
              <a:buSzPct val="70000"/>
              <a:buFont typeface="Wingdings" pitchFamily="2" charset="2"/>
              <a:buChar char="l"/>
            </a:pP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加密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密钥和解密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密钥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可以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一样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，也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可以不一样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400" b="1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269875" indent="-269875">
              <a:buSzPct val="70000"/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密钥通常是由密钥中心提供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400" b="1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269875" indent="-269875">
              <a:buSzPct val="70000"/>
              <a:buFont typeface="Wingdings" pitchFamily="2" charset="2"/>
              <a:buChar char="l"/>
            </a:pP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当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密钥需要向远地传送时，一定要通过另一个安全信道。</a:t>
            </a:r>
            <a:endParaRPr lang="zh-CN" altLang="en-US" sz="24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7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/>
              <a:t>一些重要概念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密码编码</a:t>
            </a:r>
            <a:r>
              <a:rPr lang="zh-CN" altLang="en-US" dirty="0" smtClean="0">
                <a:solidFill>
                  <a:srgbClr val="FF0000"/>
                </a:solidFill>
              </a:rPr>
              <a:t>学 </a:t>
            </a:r>
            <a:r>
              <a:rPr lang="en-US" altLang="zh-CN" dirty="0" smtClean="0"/>
              <a:t>(</a:t>
            </a:r>
            <a:r>
              <a:rPr lang="en-US" altLang="zh-CN" dirty="0"/>
              <a:t>cryptography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密码体制的设计</a:t>
            </a:r>
            <a:r>
              <a:rPr lang="zh-CN" altLang="en-US" dirty="0" smtClean="0"/>
              <a:t>学。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密码分析学 </a:t>
            </a:r>
            <a:r>
              <a:rPr lang="en-US" altLang="zh-CN" dirty="0" smtClean="0"/>
              <a:t>(</a:t>
            </a:r>
            <a:r>
              <a:rPr lang="en-US" altLang="zh-CN" dirty="0"/>
              <a:t>cryptanalysis</a:t>
            </a:r>
            <a:r>
              <a:rPr lang="en-US" altLang="zh-CN" dirty="0" smtClean="0"/>
              <a:t>) </a:t>
            </a:r>
            <a:r>
              <a:rPr lang="zh-CN" altLang="en-US" dirty="0" smtClean="0"/>
              <a:t>则</a:t>
            </a:r>
            <a:r>
              <a:rPr lang="zh-CN" altLang="en-US" dirty="0"/>
              <a:t>是在未知密钥的情况下从密文推演出明文或密钥的技术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r>
              <a:rPr lang="zh-CN" altLang="en-US" dirty="0"/>
              <a:t>编码学与密码分析学合起来即为</a:t>
            </a:r>
            <a:r>
              <a:rPr lang="zh-CN" altLang="en-US" dirty="0" smtClean="0">
                <a:solidFill>
                  <a:srgbClr val="FF0000"/>
                </a:solidFill>
              </a:rPr>
              <a:t>密码学 </a:t>
            </a:r>
            <a:r>
              <a:rPr lang="en-US" altLang="zh-CN" dirty="0" smtClean="0"/>
              <a:t>(</a:t>
            </a:r>
            <a:r>
              <a:rPr lang="en-US" altLang="zh-CN" dirty="0"/>
              <a:t>cryptology)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3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/>
              <a:t>一些重要概念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不论截取者获得了多少密文，但在密文中都没有足够的信息来唯一地确定出对应的明文，则这一密码体制称为</a:t>
            </a:r>
            <a:r>
              <a:rPr lang="zh-CN" altLang="en-US" dirty="0">
                <a:solidFill>
                  <a:srgbClr val="FF0000"/>
                </a:solidFill>
              </a:rPr>
              <a:t>无条件安全的，</a:t>
            </a:r>
            <a:r>
              <a:rPr lang="zh-CN" altLang="en-US" dirty="0"/>
              <a:t>或称为</a:t>
            </a:r>
            <a:r>
              <a:rPr lang="zh-CN" altLang="en-US" dirty="0">
                <a:solidFill>
                  <a:srgbClr val="FF0000"/>
                </a:solidFill>
              </a:rPr>
              <a:t>理论上是不可破的。</a:t>
            </a:r>
          </a:p>
          <a:p>
            <a:r>
              <a:rPr lang="zh-CN" altLang="en-US" dirty="0"/>
              <a:t>如果密码体制中的密码不能被可使用的计算资源破译，则这一密码体制称为在</a:t>
            </a:r>
            <a:r>
              <a:rPr lang="zh-CN" altLang="en-US" dirty="0">
                <a:solidFill>
                  <a:srgbClr val="FF0000"/>
                </a:solidFill>
              </a:rPr>
              <a:t>计算上是安全的。 </a:t>
            </a:r>
          </a:p>
        </p:txBody>
      </p:sp>
    </p:spTree>
    <p:extLst>
      <p:ext uri="{BB962C8B-B14F-4D97-AF65-F5344CB8AC3E}">
        <p14:creationId xmlns:p14="http://schemas.microsoft.com/office/powerpoint/2010/main" val="36014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zh-CN" dirty="0"/>
              <a:t>两类密码体制</a:t>
            </a:r>
            <a:endParaRPr lang="zh-CN" alt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7.2.1  </a:t>
            </a:r>
            <a:r>
              <a:rPr lang="zh-CN" altLang="zh-CN" dirty="0"/>
              <a:t>对称密钥密码体制</a:t>
            </a:r>
          </a:p>
          <a:p>
            <a:r>
              <a:rPr lang="en-US" altLang="zh-CN" dirty="0"/>
              <a:t>7.2.2  </a:t>
            </a:r>
            <a:r>
              <a:rPr lang="zh-CN" altLang="zh-CN" dirty="0"/>
              <a:t>公钥密码体制</a:t>
            </a:r>
          </a:p>
        </p:txBody>
      </p:sp>
    </p:spTree>
    <p:extLst>
      <p:ext uri="{BB962C8B-B14F-4D97-AF65-F5344CB8AC3E}">
        <p14:creationId xmlns:p14="http://schemas.microsoft.com/office/powerpoint/2010/main" val="17672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7.2.1   </a:t>
            </a:r>
            <a:r>
              <a:rPr lang="zh-CN" altLang="en-US" dirty="0"/>
              <a:t>对称密钥密码体制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所谓常规密钥密码体制，即</a:t>
            </a:r>
            <a:r>
              <a:rPr lang="zh-CN" altLang="en-US" dirty="0">
                <a:solidFill>
                  <a:srgbClr val="FF0000"/>
                </a:solidFill>
              </a:rPr>
              <a:t>加密密钥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解密密钥是相同的密码体制。</a:t>
            </a:r>
          </a:p>
          <a:p>
            <a:r>
              <a:rPr lang="zh-CN" altLang="en-US" dirty="0"/>
              <a:t>这种加密系统又称为</a:t>
            </a:r>
            <a:r>
              <a:rPr lang="zh-CN" altLang="en-US" dirty="0">
                <a:solidFill>
                  <a:srgbClr val="FF0000"/>
                </a:solidFill>
              </a:rPr>
              <a:t>对称密钥系统。</a:t>
            </a: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547045" y="4971827"/>
            <a:ext cx="13922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4958458" y="4982939"/>
            <a:ext cx="22002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8563670" y="4792439"/>
            <a:ext cx="1056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明文 </a:t>
            </a:r>
            <a:r>
              <a:rPr kumimoji="1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X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 </a:t>
            </a:r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1284983" y="4532089"/>
            <a:ext cx="349250" cy="454025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1" name="Freeform 72"/>
          <p:cNvSpPr>
            <a:spLocks/>
          </p:cNvSpPr>
          <p:nvPr/>
        </p:nvSpPr>
        <p:spPr bwMode="auto">
          <a:xfrm flipH="1" flipV="1">
            <a:off x="2189858" y="4195539"/>
            <a:ext cx="79375" cy="42068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2" name="Freeform 134"/>
          <p:cNvSpPr>
            <a:spLocks/>
          </p:cNvSpPr>
          <p:nvPr/>
        </p:nvSpPr>
        <p:spPr bwMode="auto">
          <a:xfrm flipH="1" flipV="1">
            <a:off x="7701658" y="4195539"/>
            <a:ext cx="79375" cy="42068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3" name="Freeform 50"/>
          <p:cNvSpPr>
            <a:spLocks/>
          </p:cNvSpPr>
          <p:nvPr/>
        </p:nvSpPr>
        <p:spPr bwMode="auto">
          <a:xfrm rot="16200000">
            <a:off x="8530333" y="4586064"/>
            <a:ext cx="219075" cy="574675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4" name="Text Box 68"/>
          <p:cNvSpPr txBox="1">
            <a:spLocks noChangeArrowheads="1"/>
          </p:cNvSpPr>
          <p:nvPr/>
        </p:nvSpPr>
        <p:spPr bwMode="auto">
          <a:xfrm>
            <a:off x="6079233" y="4581302"/>
            <a:ext cx="9605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密文 </a:t>
            </a:r>
            <a:r>
              <a:rPr kumimoji="1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Y</a:t>
            </a:r>
          </a:p>
        </p:txBody>
      </p:sp>
      <p:sp>
        <p:nvSpPr>
          <p:cNvPr id="15" name="Text Box 54"/>
          <p:cNvSpPr txBox="1">
            <a:spLocks noChangeArrowheads="1"/>
          </p:cNvSpPr>
          <p:nvPr/>
        </p:nvSpPr>
        <p:spPr bwMode="auto">
          <a:xfrm>
            <a:off x="488504" y="3356992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加密密钥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K</a:t>
            </a:r>
          </a:p>
        </p:txBody>
      </p: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488504" y="4971827"/>
            <a:ext cx="10393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明文 </a:t>
            </a:r>
            <a:r>
              <a:rPr kumimoji="1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2915345" y="4581302"/>
            <a:ext cx="9605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密文 </a:t>
            </a:r>
            <a:r>
              <a:rPr kumimoji="1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Y</a:t>
            </a:r>
          </a:p>
        </p:txBody>
      </p:sp>
      <p:pic>
        <p:nvPicPr>
          <p:cNvPr id="27" name="Picture 6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041570" y="3532122"/>
            <a:ext cx="741707" cy="391454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8" name="Text Box 70"/>
          <p:cNvSpPr txBox="1">
            <a:spLocks noChangeArrowheads="1"/>
          </p:cNvSpPr>
          <p:nvPr/>
        </p:nvSpPr>
        <p:spPr bwMode="auto">
          <a:xfrm>
            <a:off x="667445" y="4033614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9139933" y="4033614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B</a:t>
            </a:r>
          </a:p>
        </p:txBody>
      </p:sp>
      <p:graphicFrame>
        <p:nvGraphicFramePr>
          <p:cNvPr id="3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38175"/>
              </p:ext>
            </p:extLst>
          </p:nvPr>
        </p:nvGraphicFramePr>
        <p:xfrm>
          <a:off x="3858320" y="4310662"/>
          <a:ext cx="22939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5" imgW="1689840" imgH="964440" progId="Visio.Drawing.6">
                  <p:embed/>
                </p:oleObj>
              </mc:Choice>
              <mc:Fallback>
                <p:oleObj name="VISIO" r:id="rId5" imgW="1689840" imgH="96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320" y="4310662"/>
                        <a:ext cx="22939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rgbClr val="1C1C1C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74"/>
          <p:cNvGrpSpPr>
            <a:grpSpLocks/>
          </p:cNvGrpSpPr>
          <p:nvPr/>
        </p:nvGrpSpPr>
        <p:grpSpPr bwMode="auto">
          <a:xfrm>
            <a:off x="961133" y="4173314"/>
            <a:ext cx="574675" cy="620713"/>
            <a:chOff x="921" y="2412"/>
            <a:chExt cx="284" cy="265"/>
          </a:xfrm>
        </p:grpSpPr>
        <p:grpSp>
          <p:nvGrpSpPr>
            <p:cNvPr id="32" name="Group 75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46" name="Freeform 76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" name="Freeform 77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" name="Freeform 78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9" name="Freeform 79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0" name="Rectangle 80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1" name="Rectangle 81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2" name="Rectangle 82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Line 83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54" name="Group 84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55" name="Freeform 85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6" name="Freeform 86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7" name="Rectangle 87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33" name="Group 88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34" name="Freeform 89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5" name="Freeform 90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6" name="Freeform 91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7" name="Freeform 92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8" name="Rectangle 93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9" name="Rectangle 94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0" name="Rectangle 95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" name="Line 96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42" name="Group 97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43" name="Freeform 98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4" name="Freeform 99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5" name="Rectangle 100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58" name="Rectangle 102"/>
          <p:cNvSpPr>
            <a:spLocks noChangeArrowheads="1"/>
          </p:cNvSpPr>
          <p:nvPr/>
        </p:nvSpPr>
        <p:spPr bwMode="auto">
          <a:xfrm>
            <a:off x="1634233" y="4625752"/>
            <a:ext cx="1276350" cy="715962"/>
          </a:xfrm>
          <a:prstGeom prst="rect">
            <a:avLst/>
          </a:prstGeom>
          <a:solidFill>
            <a:srgbClr val="FF66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加密算法</a:t>
            </a:r>
          </a:p>
        </p:txBody>
      </p:sp>
      <p:sp>
        <p:nvSpPr>
          <p:cNvPr id="59" name="Rectangle 103"/>
          <p:cNvSpPr>
            <a:spLocks noChangeArrowheads="1"/>
          </p:cNvSpPr>
          <p:nvPr/>
        </p:nvSpPr>
        <p:spPr bwMode="auto">
          <a:xfrm>
            <a:off x="7158733" y="4625752"/>
            <a:ext cx="1277937" cy="715962"/>
          </a:xfrm>
          <a:prstGeom prst="rect">
            <a:avLst/>
          </a:prstGeom>
          <a:solidFill>
            <a:srgbClr val="FFFF66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D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解密算法</a:t>
            </a:r>
          </a:p>
        </p:txBody>
      </p:sp>
      <p:grpSp>
        <p:nvGrpSpPr>
          <p:cNvPr id="60" name="Group 104"/>
          <p:cNvGrpSpPr>
            <a:grpSpLocks/>
          </p:cNvGrpSpPr>
          <p:nvPr/>
        </p:nvGrpSpPr>
        <p:grpSpPr bwMode="auto">
          <a:xfrm>
            <a:off x="8655745" y="4147914"/>
            <a:ext cx="574675" cy="620713"/>
            <a:chOff x="921" y="2412"/>
            <a:chExt cx="284" cy="265"/>
          </a:xfrm>
        </p:grpSpPr>
        <p:grpSp>
          <p:nvGrpSpPr>
            <p:cNvPr id="61" name="Group 105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75" name="Freeform 106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6" name="Freeform 107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7" name="Freeform 108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8" name="Freeform 109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9" name="Rectangle 110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0" name="Rectangle 111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1" name="Rectangle 112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2" name="Line 113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83" name="Group 114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84" name="Freeform 115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5" name="Freeform 116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6" name="Rectangle 117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2" name="Group 118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4" name="Freeform 120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5" name="Freeform 121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" name="Freeform 122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7" name="Rectangle 123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8" name="Rectangle 124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" name="Rectangle 125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" name="Line 126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71" name="Group 127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72" name="Freeform 128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3" name="Freeform 129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4" name="Rectangle 130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4520952" y="4803378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互联网</a:t>
            </a: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7817545" y="3356992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解密密钥 </a:t>
            </a:r>
            <a:r>
              <a:rPr kumimoji="1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rPr>
              <a:t>K</a:t>
            </a:r>
          </a:p>
        </p:txBody>
      </p:sp>
      <p:pic>
        <p:nvPicPr>
          <p:cNvPr id="89" name="Picture 1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96784" y="3533490"/>
            <a:ext cx="741708" cy="388716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94" name="组合 93"/>
          <p:cNvGrpSpPr/>
          <p:nvPr/>
        </p:nvGrpSpPr>
        <p:grpSpPr>
          <a:xfrm>
            <a:off x="2674219" y="3492297"/>
            <a:ext cx="4727052" cy="584775"/>
            <a:chOff x="2674219" y="3348281"/>
            <a:chExt cx="4727052" cy="584775"/>
          </a:xfrm>
        </p:grpSpPr>
        <p:sp>
          <p:nvSpPr>
            <p:cNvPr id="91" name="TextBox 90"/>
            <p:cNvSpPr txBox="1"/>
            <p:nvPr/>
          </p:nvSpPr>
          <p:spPr>
            <a:xfrm>
              <a:off x="4128559" y="3348281"/>
              <a:ext cx="18325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相同秘钥</a:t>
              </a:r>
              <a:endParaRPr lang="zh-CN" altLang="en-US" sz="3200" b="1" dirty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3" name="左箭头 92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左箭头 95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7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 7 </a:t>
            </a:r>
            <a:r>
              <a:rPr lang="zh-CN" altLang="zh-CN" dirty="0" smtClean="0"/>
              <a:t>章</a:t>
            </a:r>
            <a:r>
              <a:rPr lang="en-US" altLang="zh-CN" dirty="0" smtClean="0"/>
              <a:t>  </a:t>
            </a:r>
            <a:r>
              <a:rPr lang="zh-CN" altLang="en-US" dirty="0" smtClean="0"/>
              <a:t>网络安全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7.1  </a:t>
            </a:r>
            <a:r>
              <a:rPr lang="zh-CN" altLang="zh-CN" dirty="0"/>
              <a:t>网络安全问题概述</a:t>
            </a:r>
          </a:p>
          <a:p>
            <a:r>
              <a:rPr lang="en-US" altLang="zh-CN" dirty="0" smtClean="0"/>
              <a:t>7.2  </a:t>
            </a:r>
            <a:r>
              <a:rPr lang="zh-CN" altLang="zh-CN" dirty="0"/>
              <a:t>两类密码体制</a:t>
            </a:r>
          </a:p>
          <a:p>
            <a:r>
              <a:rPr lang="en-US" altLang="zh-CN" dirty="0" smtClean="0"/>
              <a:t>7.3  </a:t>
            </a:r>
            <a:r>
              <a:rPr lang="zh-CN" altLang="zh-CN" dirty="0"/>
              <a:t>数字签名</a:t>
            </a:r>
          </a:p>
          <a:p>
            <a:r>
              <a:rPr lang="en-US" altLang="zh-CN" dirty="0" smtClean="0"/>
              <a:t>7.4  </a:t>
            </a:r>
            <a:r>
              <a:rPr lang="zh-CN" altLang="zh-CN" dirty="0"/>
              <a:t>鉴别</a:t>
            </a:r>
          </a:p>
          <a:p>
            <a:r>
              <a:rPr lang="en-US" altLang="zh-CN" dirty="0" smtClean="0"/>
              <a:t>7.5  </a:t>
            </a:r>
            <a:r>
              <a:rPr lang="zh-CN" altLang="zh-CN" dirty="0"/>
              <a:t>密钥分配</a:t>
            </a:r>
          </a:p>
          <a:p>
            <a:r>
              <a:rPr lang="en-US" altLang="zh-CN" dirty="0" smtClean="0"/>
              <a:t>7.6  </a:t>
            </a:r>
            <a:r>
              <a:rPr lang="zh-CN" altLang="zh-CN" dirty="0"/>
              <a:t>互联网使用的安全协议</a:t>
            </a:r>
          </a:p>
          <a:p>
            <a:r>
              <a:rPr lang="en-US" altLang="zh-CN" dirty="0" smtClean="0"/>
              <a:t>7.7  </a:t>
            </a:r>
            <a:r>
              <a:rPr lang="zh-CN" altLang="zh-CN" dirty="0"/>
              <a:t>系统安全：防火墙与入侵检测</a:t>
            </a:r>
          </a:p>
          <a:p>
            <a:r>
              <a:rPr lang="en-US" altLang="zh-CN" dirty="0" smtClean="0"/>
              <a:t>7.8  </a:t>
            </a:r>
            <a:r>
              <a:rPr lang="zh-CN" altLang="zh-CN" dirty="0"/>
              <a:t>一些未来的发展方向</a:t>
            </a:r>
          </a:p>
        </p:txBody>
      </p:sp>
    </p:spTree>
    <p:extLst>
      <p:ext uri="{BB962C8B-B14F-4D97-AF65-F5344CB8AC3E}">
        <p14:creationId xmlns:p14="http://schemas.microsoft.com/office/powerpoint/2010/main" val="38028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数据加密标准 </a:t>
            </a:r>
            <a:r>
              <a:rPr lang="en-US" altLang="zh-CN" dirty="0"/>
              <a:t>DES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数据加密标准 </a:t>
            </a:r>
            <a:r>
              <a:rPr lang="en-US" altLang="zh-CN" sz="2800" dirty="0"/>
              <a:t>DES </a:t>
            </a:r>
            <a:r>
              <a:rPr lang="zh-CN" altLang="en-US" sz="2800" dirty="0" smtClean="0"/>
              <a:t>属于</a:t>
            </a:r>
            <a:r>
              <a:rPr lang="zh-CN" altLang="zh-CN" sz="2800" dirty="0">
                <a:solidFill>
                  <a:srgbClr val="FF0000"/>
                </a:solidFill>
              </a:rPr>
              <a:t>对称密钥密码体制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zh-CN" altLang="en-US" sz="2800" dirty="0"/>
              <a:t>是一种</a:t>
            </a:r>
            <a:r>
              <a:rPr lang="zh-CN" altLang="en-US" sz="2800" dirty="0">
                <a:solidFill>
                  <a:srgbClr val="FF0000"/>
                </a:solidFill>
              </a:rPr>
              <a:t>分组密码。</a:t>
            </a:r>
          </a:p>
          <a:p>
            <a:r>
              <a:rPr lang="zh-CN" altLang="en-US" sz="2800" dirty="0"/>
              <a:t>在加密前，先对整个明文进行分组。每一个组长为 </a:t>
            </a:r>
            <a:r>
              <a:rPr lang="en-US" altLang="zh-CN" sz="2800" dirty="0"/>
              <a:t>64 </a:t>
            </a:r>
            <a:r>
              <a:rPr lang="zh-CN" altLang="en-US" sz="2800" dirty="0"/>
              <a:t>位。</a:t>
            </a:r>
          </a:p>
          <a:p>
            <a:r>
              <a:rPr lang="zh-CN" altLang="en-US" sz="2800" dirty="0"/>
              <a:t>然后对每一个 </a:t>
            </a:r>
            <a:r>
              <a:rPr lang="en-US" altLang="zh-CN" sz="2800" dirty="0"/>
              <a:t>64 </a:t>
            </a:r>
            <a:r>
              <a:rPr lang="zh-CN" altLang="en-US" sz="2800" dirty="0"/>
              <a:t>位 二进制数据进行加密处理，产生一组 </a:t>
            </a:r>
            <a:r>
              <a:rPr lang="en-US" altLang="zh-CN" sz="2800" dirty="0"/>
              <a:t>64 </a:t>
            </a:r>
            <a:r>
              <a:rPr lang="zh-CN" altLang="en-US" sz="2800" dirty="0"/>
              <a:t>位密文数据。</a:t>
            </a:r>
          </a:p>
          <a:p>
            <a:r>
              <a:rPr lang="zh-CN" altLang="en-US" sz="2800" dirty="0"/>
              <a:t>最后将各组密文串接起来，即得出整个的密文。</a:t>
            </a:r>
          </a:p>
          <a:p>
            <a:r>
              <a:rPr lang="zh-CN" altLang="en-US" sz="2800" dirty="0"/>
              <a:t>使用的密钥为 </a:t>
            </a:r>
            <a:r>
              <a:rPr lang="en-US" altLang="zh-CN" sz="2800" dirty="0"/>
              <a:t>64 </a:t>
            </a:r>
            <a:r>
              <a:rPr lang="zh-CN" altLang="en-US" sz="2800" dirty="0"/>
              <a:t>位（</a:t>
            </a:r>
            <a:r>
              <a:rPr lang="zh-CN" altLang="en-US" sz="2800" dirty="0">
                <a:solidFill>
                  <a:srgbClr val="FF0000"/>
                </a:solidFill>
              </a:rPr>
              <a:t>实际密钥长度为 </a:t>
            </a:r>
            <a:r>
              <a:rPr lang="en-US" altLang="zh-CN" sz="2800" dirty="0">
                <a:solidFill>
                  <a:srgbClr val="FF0000"/>
                </a:solidFill>
              </a:rPr>
              <a:t>56 </a:t>
            </a:r>
            <a:r>
              <a:rPr lang="zh-CN" altLang="en-US" sz="2800" dirty="0">
                <a:solidFill>
                  <a:srgbClr val="FF0000"/>
                </a:solidFill>
              </a:rPr>
              <a:t>位，</a:t>
            </a:r>
            <a:r>
              <a:rPr lang="zh-CN" altLang="en-US" sz="2800" dirty="0"/>
              <a:t>有 </a:t>
            </a:r>
            <a:r>
              <a:rPr lang="en-US" altLang="zh-CN" sz="2800" dirty="0"/>
              <a:t>8 </a:t>
            </a:r>
            <a:r>
              <a:rPr lang="zh-CN" altLang="en-US" sz="2800" dirty="0"/>
              <a:t>位用于奇偶校验</a:t>
            </a:r>
            <a:r>
              <a:rPr lang="en-US" altLang="zh-CN" sz="2800" dirty="0"/>
              <a:t>)</a:t>
            </a:r>
            <a:r>
              <a:rPr lang="zh-CN" altLang="en-US" sz="2800" dirty="0"/>
              <a:t>。 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0942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数据加密标准 </a:t>
            </a:r>
            <a:r>
              <a:rPr lang="en-US" altLang="zh-CN" dirty="0"/>
              <a:t>DES</a:t>
            </a:r>
            <a:endParaRPr lang="zh-CN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648744" y="1196752"/>
            <a:ext cx="5401816" cy="5190232"/>
            <a:chOff x="1104" y="768"/>
            <a:chExt cx="3312" cy="3088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04" y="1456"/>
              <a:ext cx="2256" cy="13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48" y="1600"/>
              <a:ext cx="100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L</a:t>
              </a:r>
              <a:r>
                <a:rPr kumimoji="1" lang="en-US" altLang="zh-CN" sz="18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0</a:t>
              </a: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(32</a:t>
              </a: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  <a:endParaRPr kumimoji="1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56" y="1600"/>
              <a:ext cx="960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R</a:t>
              </a:r>
              <a:r>
                <a:rPr kumimoji="1" lang="en-US" altLang="zh-CN" sz="18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0</a:t>
              </a: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(32</a:t>
              </a: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  <a:endParaRPr kumimoji="1" lang="zh-CN" altLang="en-US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86" y="774"/>
              <a:ext cx="83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64 位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明文</a:t>
              </a:r>
              <a:endPara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226" y="3184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226" y="3568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872" y="1136"/>
              <a:ext cx="3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2256" y="1184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680" y="1376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256" y="78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824" y="76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输入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248" y="1024"/>
              <a:ext cx="1968" cy="208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初始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置换 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IP</a:t>
              </a:r>
              <a:endParaRPr kumimoji="1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256" y="3574"/>
              <a:ext cx="83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64 位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密文</a:t>
              </a:r>
              <a:endPara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794" y="356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输出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248" y="2992"/>
              <a:ext cx="1968" cy="192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32 位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变换</a:t>
              </a:r>
              <a:endParaRPr kumimoji="1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680" y="1376"/>
              <a:ext cx="0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832" y="1376"/>
              <a:ext cx="0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1672" y="275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2824" y="275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248" y="3376"/>
              <a:ext cx="1968" cy="192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末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置换 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IP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-1</a:t>
              </a:r>
              <a:endParaRPr kumimoji="1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248" y="1792"/>
              <a:ext cx="196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第1轮计算</a:t>
              </a:r>
              <a:endParaRPr kumimoji="1" lang="zh-CN" altLang="en-US" sz="1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248" y="2368"/>
              <a:ext cx="100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L</a:t>
              </a:r>
              <a:r>
                <a:rPr kumimoji="1" lang="en-US" altLang="zh-CN" sz="18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15</a:t>
              </a: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(32</a:t>
              </a: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  <a:endParaRPr kumimoji="1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256" y="2368"/>
              <a:ext cx="960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R</a:t>
              </a:r>
              <a:r>
                <a:rPr kumimoji="1" lang="en-US" altLang="zh-CN" sz="18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15</a:t>
              </a: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(32</a:t>
              </a: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  <a:endParaRPr kumimoji="1" lang="zh-CN" altLang="en-US" sz="18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248" y="2560"/>
              <a:ext cx="1968" cy="1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第 16 轮</a:t>
              </a: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计算</a:t>
              </a:r>
              <a:endParaRPr kumimoji="1" lang="zh-CN" altLang="en-US" sz="1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526" y="1984"/>
              <a:ext cx="34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</a:rPr>
                <a:t>…</a:t>
              </a: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632" y="2224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688" y="1984"/>
              <a:ext cx="34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</a:rPr>
                <a:t>…</a:t>
              </a: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794" y="2224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176" y="1456"/>
              <a:ext cx="240" cy="1392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56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密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钥</a:t>
              </a: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3216" y="1888"/>
              <a:ext cx="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>
              <a:off x="3216" y="2656"/>
              <a:ext cx="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350" y="1652"/>
              <a:ext cx="8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K</a:t>
              </a:r>
              <a:r>
                <a:rPr kumimoji="1" lang="en-US" altLang="zh-CN" sz="20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(48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3350" y="2406"/>
              <a:ext cx="8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K</a:t>
              </a:r>
              <a:r>
                <a:rPr kumimoji="1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16</a:t>
              </a: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(48</a:t>
              </a: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位)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8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800"/>
              <a:t>DES</a:t>
            </a:r>
            <a:r>
              <a:rPr lang="en-US" altLang="zh-CN" sz="4800" b="1"/>
              <a:t> </a:t>
            </a:r>
            <a:r>
              <a:rPr lang="zh-CN" altLang="en-US" sz="4800"/>
              <a:t>的保密性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DES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的保密性仅取决于对密钥的保密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其算法</a:t>
            </a:r>
            <a:r>
              <a:rPr lang="zh-CN" altLang="en-US" dirty="0"/>
              <a:t>是公开的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zh-CN" altLang="en-US" dirty="0"/>
              <a:t>较为严重的问题是 </a:t>
            </a:r>
            <a:r>
              <a:rPr lang="en-US" altLang="zh-CN" dirty="0"/>
              <a:t>DES </a:t>
            </a:r>
            <a:r>
              <a:rPr lang="zh-CN" altLang="en-US" dirty="0"/>
              <a:t>的密钥的长度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已经设计</a:t>
            </a:r>
            <a:r>
              <a:rPr lang="zh-CN" altLang="en-US" dirty="0" smtClean="0"/>
              <a:t>出搜索 </a:t>
            </a:r>
            <a:r>
              <a:rPr lang="en-US" altLang="zh-CN" dirty="0"/>
              <a:t>DES </a:t>
            </a:r>
            <a:r>
              <a:rPr lang="zh-CN" altLang="en-US" dirty="0"/>
              <a:t>密钥的专用芯片</a:t>
            </a:r>
            <a:r>
              <a:rPr lang="zh-CN" altLang="en-US" dirty="0" smtClean="0"/>
              <a:t>。</a:t>
            </a:r>
            <a:r>
              <a:rPr lang="en-US" altLang="zh-CN" sz="3600" dirty="0"/>
              <a:t>56</a:t>
            </a:r>
            <a:r>
              <a:rPr lang="zh-CN" altLang="zh-CN" sz="3600" dirty="0" smtClean="0"/>
              <a:t>位</a:t>
            </a:r>
            <a:r>
              <a:rPr lang="en-US" altLang="zh-CN" sz="3600" dirty="0" smtClean="0"/>
              <a:t> DES </a:t>
            </a:r>
            <a:r>
              <a:rPr lang="zh-CN" altLang="zh-CN" sz="3600" dirty="0" smtClean="0"/>
              <a:t>已</a:t>
            </a:r>
            <a:r>
              <a:rPr lang="zh-CN" altLang="zh-CN" sz="3600" dirty="0"/>
              <a:t>不再认为是安全的了</a:t>
            </a:r>
            <a:r>
              <a:rPr lang="zh-CN" altLang="en-US" sz="3600" dirty="0" smtClean="0"/>
              <a:t>。  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三</a:t>
            </a:r>
            <a:r>
              <a:rPr lang="zh-CN" altLang="en-US" dirty="0" smtClean="0"/>
              <a:t>重 </a:t>
            </a:r>
            <a:r>
              <a:rPr lang="en-US" altLang="zh-CN" dirty="0" smtClean="0"/>
              <a:t>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两</a:t>
            </a:r>
            <a:r>
              <a:rPr lang="zh-CN" altLang="en-US" dirty="0" smtClean="0">
                <a:solidFill>
                  <a:srgbClr val="FF0000"/>
                </a:solidFill>
              </a:rPr>
              <a:t>个 </a:t>
            </a:r>
            <a:r>
              <a:rPr lang="en-US" altLang="zh-CN" dirty="0" smtClean="0"/>
              <a:t>56 </a:t>
            </a:r>
            <a:r>
              <a:rPr lang="zh-CN" altLang="en-US" dirty="0" smtClean="0"/>
              <a:t>位</a:t>
            </a:r>
            <a:r>
              <a:rPr lang="zh-CN" altLang="en-US" dirty="0" smtClean="0"/>
              <a:t>的密钥。</a:t>
            </a:r>
            <a:endParaRPr lang="en-US" altLang="zh-CN" dirty="0" smtClean="0"/>
          </a:p>
          <a:p>
            <a:r>
              <a:rPr lang="zh-CN" altLang="zh-CN" dirty="0" smtClean="0"/>
              <a:t>把</a:t>
            </a:r>
            <a:r>
              <a:rPr lang="zh-CN" altLang="zh-CN" dirty="0"/>
              <a:t>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64 </a:t>
            </a:r>
            <a:r>
              <a:rPr lang="zh-CN" altLang="zh-CN" dirty="0" smtClean="0"/>
              <a:t>位</a:t>
            </a:r>
            <a:r>
              <a:rPr lang="zh-CN" altLang="zh-CN" dirty="0"/>
              <a:t>明文用一个密钥加密，再用另一个密钥解密，然后再使用第一个密钥加密，即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9310" y="4005064"/>
            <a:ext cx="3803650" cy="1865311"/>
            <a:chOff x="1470" y="1026"/>
            <a:chExt cx="2396" cy="117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860" y="1510"/>
              <a:ext cx="276" cy="263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503" y="1510"/>
              <a:ext cx="275" cy="26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145" y="1510"/>
              <a:ext cx="276" cy="263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24" y="1642"/>
              <a:ext cx="33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36" y="1642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778" y="1642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21" y="1642"/>
              <a:ext cx="36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rot="5400000">
              <a:off x="1884" y="1397"/>
              <a:ext cx="22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rot="5400000">
              <a:off x="2526" y="1397"/>
              <a:ext cx="22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rot="5400000">
              <a:off x="3168" y="1397"/>
              <a:ext cx="22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904" y="1026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31" y="1026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181" y="1026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470" y="1349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明文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428" y="135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密文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342" y="1871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加密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613846" y="4005066"/>
            <a:ext cx="3803650" cy="1865314"/>
            <a:chOff x="1432" y="2387"/>
            <a:chExt cx="2396" cy="1175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822" y="2871"/>
              <a:ext cx="276" cy="26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465" y="2871"/>
              <a:ext cx="275" cy="263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107" y="2871"/>
              <a:ext cx="276" cy="26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486" y="3003"/>
              <a:ext cx="33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098" y="3003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740" y="3003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383" y="3003"/>
              <a:ext cx="3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961" y="2644"/>
              <a:ext cx="2" cy="227"/>
            </a:xfrm>
            <a:custGeom>
              <a:avLst/>
              <a:gdLst>
                <a:gd name="T0" fmla="*/ 0 w 3"/>
                <a:gd name="T1" fmla="*/ 0 h 249"/>
                <a:gd name="T2" fmla="*/ 3 w 3"/>
                <a:gd name="T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9">
                  <a:moveTo>
                    <a:pt x="0" y="0"/>
                  </a:moveTo>
                  <a:lnTo>
                    <a:pt x="3" y="24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603" y="2644"/>
              <a:ext cx="3" cy="235"/>
            </a:xfrm>
            <a:custGeom>
              <a:avLst/>
              <a:gdLst>
                <a:gd name="T0" fmla="*/ 0 w 3"/>
                <a:gd name="T1" fmla="*/ 0 h 257"/>
                <a:gd name="T2" fmla="*/ 3 w 3"/>
                <a:gd name="T3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">
                  <a:moveTo>
                    <a:pt x="0" y="0"/>
                  </a:moveTo>
                  <a:lnTo>
                    <a:pt x="3" y="257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866" y="2387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494" y="2387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143" y="2387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432" y="271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密文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390" y="2717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明文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304" y="3232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解密</a:t>
              </a: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245" y="2644"/>
              <a:ext cx="3" cy="221"/>
            </a:xfrm>
            <a:custGeom>
              <a:avLst/>
              <a:gdLst>
                <a:gd name="T0" fmla="*/ 0 w 3"/>
                <a:gd name="T1" fmla="*/ 0 h 241"/>
                <a:gd name="T2" fmla="*/ 3 w 3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1">
                  <a:moveTo>
                    <a:pt x="0" y="0"/>
                  </a:moveTo>
                  <a:lnTo>
                    <a:pt x="3" y="241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8" name="矩形 37"/>
          <p:cNvSpPr/>
          <p:nvPr/>
        </p:nvSpPr>
        <p:spPr bwMode="auto">
          <a:xfrm>
            <a:off x="1306365" y="3042297"/>
            <a:ext cx="7488832" cy="720080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altLang="zh-CN" sz="32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Y</a:t>
            </a:r>
            <a:r>
              <a:rPr lang="en-GB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= </a:t>
            </a:r>
            <a:r>
              <a:rPr lang="en-GB" altLang="zh-CN" sz="32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DES</a:t>
            </a:r>
            <a:r>
              <a:rPr lang="en-GB" altLang="zh-CN" sz="32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GB" altLang="zh-CN" sz="32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r>
              <a: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GB" altLang="zh-CN" sz="32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DES</a:t>
            </a:r>
            <a:r>
              <a:rPr lang="en-GB" altLang="zh-CN" sz="3200" b="1" baseline="30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-1</a:t>
            </a:r>
            <a:r>
              <a:rPr lang="en-GB" altLang="zh-CN" sz="32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lang="en-GB" altLang="zh-CN" sz="32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r>
              <a: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GB" altLang="zh-CN" sz="32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DES</a:t>
            </a:r>
            <a:r>
              <a:rPr lang="en-GB" altLang="zh-CN" sz="32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K1</a:t>
            </a:r>
            <a:r>
              <a: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en-GB" altLang="zh-CN" sz="32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  <a:r>
              <a: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)))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7.2.2  </a:t>
            </a:r>
            <a:r>
              <a:rPr lang="zh-CN" altLang="en-US" sz="4800" dirty="0"/>
              <a:t>公钥密码体制</a:t>
            </a:r>
            <a:endParaRPr lang="zh-CN" alt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公钥</a:t>
            </a:r>
            <a:r>
              <a:rPr lang="zh-CN" altLang="en-US" dirty="0" smtClean="0"/>
              <a:t>密码体制</a:t>
            </a:r>
            <a:r>
              <a:rPr lang="zh-CN" altLang="zh-CN" dirty="0"/>
              <a:t>（又称为公开密钥密码体制）</a:t>
            </a:r>
            <a:r>
              <a:rPr lang="zh-CN" altLang="en-US" dirty="0" smtClean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不同的加密密钥与解密密钥，</a:t>
            </a:r>
            <a:r>
              <a:rPr lang="zh-CN" altLang="en-US" dirty="0"/>
              <a:t>是一种“由已知加密密钥推导出解密密钥在计算上是不可行的”密码体制。 </a:t>
            </a:r>
          </a:p>
          <a:p>
            <a:r>
              <a:rPr lang="zh-CN" altLang="en-US" dirty="0"/>
              <a:t>公钥</a:t>
            </a:r>
            <a:r>
              <a:rPr lang="zh-CN" altLang="en-US" dirty="0" smtClean="0"/>
              <a:t>密码体制产生的主要</a:t>
            </a:r>
            <a:r>
              <a:rPr lang="zh-CN" altLang="en-US" dirty="0" smtClean="0">
                <a:solidFill>
                  <a:srgbClr val="FF0000"/>
                </a:solidFill>
              </a:rPr>
              <a:t>原因：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常规</a:t>
            </a:r>
            <a:r>
              <a:rPr lang="zh-CN" altLang="en-US" dirty="0"/>
              <a:t>密钥密码体制的</a:t>
            </a:r>
            <a:r>
              <a:rPr lang="zh-CN" altLang="en-US" dirty="0">
                <a:solidFill>
                  <a:srgbClr val="0000FF"/>
                </a:solidFill>
              </a:rPr>
              <a:t>密钥</a:t>
            </a:r>
            <a:r>
              <a:rPr lang="zh-CN" altLang="en-US" dirty="0" smtClean="0">
                <a:solidFill>
                  <a:srgbClr val="0000FF"/>
                </a:solidFill>
              </a:rPr>
              <a:t>分配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>
                <a:solidFill>
                  <a:srgbClr val="0000FF"/>
                </a:solidFill>
              </a:rPr>
              <a:t>数字签名</a:t>
            </a:r>
            <a:r>
              <a:rPr lang="zh-CN" altLang="en-US" dirty="0"/>
              <a:t>的需求。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19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/>
              <a:t>加密密钥与解密密钥 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在公钥密码体制中，</a:t>
            </a:r>
            <a:r>
              <a:rPr lang="zh-CN" altLang="en-US" dirty="0">
                <a:solidFill>
                  <a:srgbClr val="FF0000"/>
                </a:solidFill>
              </a:rPr>
              <a:t>加密密钥</a:t>
            </a:r>
            <a:r>
              <a:rPr lang="en-US" altLang="zh-CN" dirty="0"/>
              <a:t>(</a:t>
            </a:r>
            <a:r>
              <a:rPr lang="zh-CN" altLang="en-US" dirty="0"/>
              <a:t>即公钥</a:t>
            </a:r>
            <a:r>
              <a:rPr lang="en-US" altLang="zh-CN" dirty="0"/>
              <a:t>) PK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公开</a:t>
            </a:r>
            <a:r>
              <a:rPr lang="zh-CN" altLang="en-US" dirty="0"/>
              <a:t>信息，而</a:t>
            </a:r>
            <a:r>
              <a:rPr lang="zh-CN" altLang="en-US" dirty="0">
                <a:solidFill>
                  <a:srgbClr val="FF0000"/>
                </a:solidFill>
              </a:rPr>
              <a:t>解密密钥</a:t>
            </a:r>
            <a:r>
              <a:rPr lang="en-US" altLang="zh-CN" dirty="0"/>
              <a:t>(</a:t>
            </a:r>
            <a:r>
              <a:rPr lang="zh-CN" altLang="en-US" dirty="0"/>
              <a:t>即私钥或秘钥</a:t>
            </a:r>
            <a:r>
              <a:rPr lang="en-US" altLang="zh-CN" dirty="0"/>
              <a:t>) SK </a:t>
            </a:r>
            <a:r>
              <a:rPr lang="zh-CN" altLang="en-US" dirty="0"/>
              <a:t>是需要</a:t>
            </a:r>
            <a:r>
              <a:rPr lang="zh-CN" altLang="en-US" dirty="0">
                <a:solidFill>
                  <a:srgbClr val="FF0000"/>
                </a:solidFill>
              </a:rPr>
              <a:t>保密</a:t>
            </a:r>
            <a:r>
              <a:rPr lang="zh-CN" altLang="en-US" dirty="0"/>
              <a:t>的。</a:t>
            </a:r>
          </a:p>
          <a:p>
            <a:r>
              <a:rPr lang="zh-CN" altLang="en-US" dirty="0"/>
              <a:t>加密算法 </a:t>
            </a:r>
            <a:r>
              <a:rPr lang="en-US" altLang="zh-CN" dirty="0"/>
              <a:t>E </a:t>
            </a:r>
            <a:r>
              <a:rPr lang="zh-CN" altLang="en-US" dirty="0"/>
              <a:t>和解密算法 </a:t>
            </a:r>
            <a:r>
              <a:rPr lang="en-US" altLang="zh-CN" dirty="0"/>
              <a:t>D </a:t>
            </a:r>
            <a:r>
              <a:rPr lang="zh-CN" altLang="en-US" dirty="0"/>
              <a:t>也都是</a:t>
            </a:r>
            <a:r>
              <a:rPr lang="zh-CN" altLang="en-US" dirty="0">
                <a:solidFill>
                  <a:srgbClr val="FF0000"/>
                </a:solidFill>
              </a:rPr>
              <a:t>公开</a:t>
            </a:r>
            <a:r>
              <a:rPr lang="zh-CN" altLang="en-US" dirty="0"/>
              <a:t>的。</a:t>
            </a:r>
          </a:p>
          <a:p>
            <a:r>
              <a:rPr lang="zh-CN" altLang="en-US" dirty="0"/>
              <a:t>虽然秘钥 </a:t>
            </a:r>
            <a:r>
              <a:rPr lang="en-US" altLang="zh-CN" dirty="0"/>
              <a:t>SK </a:t>
            </a:r>
            <a:r>
              <a:rPr lang="zh-CN" altLang="en-US" dirty="0"/>
              <a:t>是由公钥 </a:t>
            </a:r>
            <a:r>
              <a:rPr lang="en-US" altLang="zh-CN" dirty="0"/>
              <a:t>PK </a:t>
            </a:r>
            <a:r>
              <a:rPr lang="zh-CN" altLang="en-US" dirty="0"/>
              <a:t>决定的，但却不能根据 </a:t>
            </a:r>
            <a:r>
              <a:rPr lang="en-US" altLang="zh-CN" dirty="0"/>
              <a:t>PK </a:t>
            </a:r>
            <a:r>
              <a:rPr lang="zh-CN" altLang="en-US" dirty="0"/>
              <a:t>计算出 </a:t>
            </a:r>
            <a:r>
              <a:rPr lang="en-US" altLang="zh-CN" dirty="0"/>
              <a:t>SK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353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应当注意 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任何加密方法的安全性取决于密钥的长度，以及攻破密文所需的计算量。</a:t>
            </a:r>
            <a:r>
              <a:rPr lang="zh-CN" altLang="en-US" dirty="0"/>
              <a:t>在这方面，公钥密码体制并不具有比传统加密体制更加优越之处。 </a:t>
            </a:r>
          </a:p>
          <a:p>
            <a:r>
              <a:rPr lang="zh-CN" altLang="en-US" dirty="0"/>
              <a:t>由于目前公钥加密算法的开销较大，在可见的将来还看不出来要放弃传统的加密方法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公</a:t>
            </a:r>
            <a:r>
              <a:rPr lang="zh-CN" altLang="en-US" dirty="0"/>
              <a:t>钥还需要</a:t>
            </a:r>
            <a:r>
              <a:rPr lang="zh-CN" altLang="en-US" dirty="0">
                <a:solidFill>
                  <a:srgbClr val="FF0000"/>
                </a:solidFill>
              </a:rPr>
              <a:t>密钥分配协议，</a:t>
            </a:r>
            <a:r>
              <a:rPr lang="zh-CN" altLang="en-US" dirty="0"/>
              <a:t>具体的分配过程并不比采用传统加密方法时更简单。  </a:t>
            </a:r>
          </a:p>
        </p:txBody>
      </p:sp>
    </p:spTree>
    <p:extLst>
      <p:ext uri="{BB962C8B-B14F-4D97-AF65-F5344CB8AC3E}">
        <p14:creationId xmlns:p14="http://schemas.microsoft.com/office/powerpoint/2010/main" val="370395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公钥算法的特点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密钥</a:t>
            </a:r>
            <a:r>
              <a:rPr lang="zh-CN" altLang="zh-CN" sz="2800" dirty="0"/>
              <a:t>对产生器产生出</a:t>
            </a:r>
            <a:r>
              <a:rPr lang="zh-CN" altLang="zh-CN" sz="2800" dirty="0" smtClean="0"/>
              <a:t>接收者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一对</a:t>
            </a:r>
            <a:r>
              <a:rPr lang="zh-CN" altLang="zh-CN" sz="2800" dirty="0" smtClean="0">
                <a:solidFill>
                  <a:srgbClr val="FF0000"/>
                </a:solidFill>
              </a:rPr>
              <a:t>密钥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zh-CN" sz="2800" dirty="0" smtClean="0"/>
              <a:t>加密</a:t>
            </a:r>
            <a:r>
              <a:rPr lang="zh-CN" altLang="zh-CN" sz="2800" dirty="0" smtClean="0"/>
              <a:t>密钥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PK</a:t>
            </a:r>
            <a:r>
              <a:rPr lang="en-US" altLang="zh-CN" sz="2800" i="1" baseline="-25000" dirty="0" smtClean="0"/>
              <a:t>B </a:t>
            </a:r>
            <a:r>
              <a:rPr lang="zh-CN" altLang="zh-CN" sz="2800" dirty="0" smtClean="0"/>
              <a:t>和</a:t>
            </a:r>
            <a:r>
              <a:rPr lang="zh-CN" altLang="zh-CN" sz="2800" dirty="0"/>
              <a:t>解密</a:t>
            </a:r>
            <a:r>
              <a:rPr lang="zh-CN" altLang="zh-CN" sz="2800" dirty="0" smtClean="0"/>
              <a:t>密钥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SK</a:t>
            </a:r>
            <a:r>
              <a:rPr lang="en-US" altLang="zh-CN" sz="2800" i="1" baseline="-25000" dirty="0" smtClean="0"/>
              <a:t>B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加密</a:t>
            </a:r>
            <a:r>
              <a:rPr lang="zh-CN" altLang="zh-CN" sz="2400" dirty="0" smtClean="0">
                <a:solidFill>
                  <a:srgbClr val="FF0000"/>
                </a:solidFill>
              </a:rPr>
              <a:t>密钥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/>
              <a:t>PK</a:t>
            </a:r>
            <a:r>
              <a:rPr lang="en-US" altLang="zh-CN" sz="2400" i="1" baseline="-25000" dirty="0" smtClean="0"/>
              <a:t>B</a:t>
            </a:r>
            <a:r>
              <a:rPr lang="en-US" altLang="zh-CN" sz="2400" i="1" dirty="0" smtClean="0"/>
              <a:t> </a:t>
            </a:r>
            <a:r>
              <a:rPr lang="zh-CN" altLang="zh-CN" sz="2400" dirty="0" smtClean="0"/>
              <a:t>就是</a:t>
            </a:r>
            <a:r>
              <a:rPr lang="zh-CN" altLang="zh-CN" sz="2400" dirty="0"/>
              <a:t>接收者</a:t>
            </a:r>
            <a:r>
              <a:rPr lang="en-US" altLang="zh-CN" sz="2400" dirty="0"/>
              <a:t>B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公钥，</a:t>
            </a:r>
            <a:r>
              <a:rPr lang="zh-CN" altLang="zh-CN" sz="2400" dirty="0"/>
              <a:t>它向公众公开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解密</a:t>
            </a:r>
            <a:r>
              <a:rPr lang="zh-CN" altLang="zh-CN" sz="2400" dirty="0" smtClean="0">
                <a:solidFill>
                  <a:srgbClr val="FF0000"/>
                </a:solidFill>
              </a:rPr>
              <a:t>密钥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/>
              <a:t>SK</a:t>
            </a:r>
            <a:r>
              <a:rPr lang="en-US" altLang="zh-CN" sz="2400" i="1" baseline="-25000" dirty="0" smtClean="0"/>
              <a:t>B</a:t>
            </a:r>
            <a:r>
              <a:rPr lang="en-US" altLang="zh-CN" sz="2400" i="1" dirty="0" smtClean="0"/>
              <a:t> </a:t>
            </a:r>
            <a:r>
              <a:rPr lang="zh-CN" altLang="zh-CN" sz="2400" dirty="0" smtClean="0"/>
              <a:t>就是</a:t>
            </a:r>
            <a:r>
              <a:rPr lang="zh-CN" altLang="zh-CN" sz="2400" dirty="0"/>
              <a:t>接收者</a:t>
            </a:r>
            <a:r>
              <a:rPr lang="en-US" altLang="zh-CN" sz="2400" dirty="0"/>
              <a:t>B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私钥，</a:t>
            </a:r>
            <a:r>
              <a:rPr lang="zh-CN" altLang="zh-CN" sz="2400" dirty="0"/>
              <a:t>对其他人都保密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/>
              <a:t>发送者 </a:t>
            </a:r>
            <a:r>
              <a:rPr lang="en-US" altLang="zh-CN" sz="2800" dirty="0"/>
              <a:t>A </a:t>
            </a:r>
            <a:r>
              <a:rPr lang="zh-CN" altLang="en-US" sz="2800" dirty="0"/>
              <a:t>用 </a:t>
            </a:r>
            <a:r>
              <a:rPr lang="en-US" altLang="zh-CN" sz="2800" dirty="0"/>
              <a:t>B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公钥</a:t>
            </a:r>
            <a:r>
              <a:rPr lang="zh-CN" altLang="en-US" sz="2800" dirty="0"/>
              <a:t> </a:t>
            </a:r>
            <a:r>
              <a:rPr lang="en-US" altLang="zh-CN" sz="2800" i="1" dirty="0"/>
              <a:t>PK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对明文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加密</a:t>
            </a:r>
            <a:r>
              <a:rPr lang="zh-CN" altLang="en-US" sz="2800" dirty="0"/>
              <a:t>（</a:t>
            </a:r>
            <a:r>
              <a:rPr lang="en-US" altLang="zh-CN" sz="2800" i="1" dirty="0"/>
              <a:t>E</a:t>
            </a:r>
            <a:r>
              <a:rPr lang="en-US" altLang="zh-CN" sz="2800" dirty="0"/>
              <a:t> </a:t>
            </a:r>
            <a:r>
              <a:rPr lang="zh-CN" altLang="en-US" sz="2800" dirty="0"/>
              <a:t>运算）后，在接收者 </a:t>
            </a:r>
            <a:r>
              <a:rPr lang="en-US" altLang="zh-CN" sz="2800" dirty="0"/>
              <a:t>B </a:t>
            </a:r>
            <a:r>
              <a:rPr lang="zh-CN" altLang="en-US" sz="2800" dirty="0"/>
              <a:t>用自己的</a:t>
            </a:r>
            <a:r>
              <a:rPr lang="zh-CN" altLang="en-US" sz="2800" dirty="0">
                <a:solidFill>
                  <a:srgbClr val="FF0000"/>
                </a:solidFill>
              </a:rPr>
              <a:t>私钥</a:t>
            </a:r>
            <a:r>
              <a:rPr lang="zh-CN" altLang="en-US" sz="2800" dirty="0"/>
              <a:t> </a:t>
            </a:r>
            <a:r>
              <a:rPr lang="en-US" altLang="zh-CN" sz="2800" i="1" dirty="0"/>
              <a:t>SK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解密</a:t>
            </a:r>
            <a:r>
              <a:rPr lang="zh-CN" altLang="en-US" sz="2800" dirty="0"/>
              <a:t>（</a:t>
            </a:r>
            <a:r>
              <a:rPr lang="en-US" altLang="zh-CN" sz="2800" i="1" dirty="0"/>
              <a:t>D</a:t>
            </a:r>
            <a:r>
              <a:rPr lang="en-US" altLang="zh-CN" sz="2800" dirty="0"/>
              <a:t> </a:t>
            </a:r>
            <a:r>
              <a:rPr lang="zh-CN" altLang="en-US" sz="2800" dirty="0"/>
              <a:t>运算），即可恢复出明文：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848545" y="4797152"/>
            <a:ext cx="8712967" cy="936104"/>
            <a:chOff x="848544" y="2924945"/>
            <a:chExt cx="8712967" cy="741103"/>
          </a:xfrm>
        </p:grpSpPr>
        <p:grpSp>
          <p:nvGrpSpPr>
            <p:cNvPr id="5" name="组合 4"/>
            <p:cNvGrpSpPr/>
            <p:nvPr/>
          </p:nvGrpSpPr>
          <p:grpSpPr>
            <a:xfrm>
              <a:off x="848544" y="2924945"/>
              <a:ext cx="8712967" cy="741103"/>
              <a:chOff x="848544" y="3042297"/>
              <a:chExt cx="8712967" cy="860537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848544" y="3042297"/>
                <a:ext cx="8712967" cy="827348"/>
              </a:xfrm>
              <a:prstGeom prst="rect">
                <a:avLst/>
              </a:prstGeom>
              <a:solidFill>
                <a:srgbClr val="FF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zh-CN" sz="3200" dirty="0" smtClean="0"/>
                  <a:t> </a:t>
                </a:r>
                <a:endParaRPr lang="en-GB" altLang="zh-CN" sz="32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aphicFrame>
            <p:nvGraphicFramePr>
              <p:cNvPr id="8" name="对象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8780143"/>
                  </p:ext>
                </p:extLst>
              </p:nvPr>
            </p:nvGraphicFramePr>
            <p:xfrm>
              <a:off x="1136576" y="3182754"/>
              <a:ext cx="5328592" cy="7200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62" name="公式" r:id="rId4" imgW="1904760" imgH="241200" progId="Equation.3">
                      <p:embed/>
                    </p:oleObj>
                  </mc:Choice>
                  <mc:Fallback>
                    <p:oleObj name="公式" r:id="rId4" imgW="1904760" imgH="241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136576" y="3182754"/>
                            <a:ext cx="5328592" cy="7200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矩形 5"/>
            <p:cNvSpPr/>
            <p:nvPr/>
          </p:nvSpPr>
          <p:spPr>
            <a:xfrm>
              <a:off x="8296803" y="3060115"/>
              <a:ext cx="1048685" cy="4629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b="1" dirty="0">
                  <a:latin typeface="+mn-lt"/>
                  <a:ea typeface="黑体" pitchFamily="2" charset="-122"/>
                </a:rPr>
                <a:t>(7</a:t>
              </a:r>
              <a:r>
                <a:rPr lang="zh-CN" altLang="zh-CN" sz="3200" b="1" dirty="0" smtClean="0">
                  <a:latin typeface="+mn-lt"/>
                  <a:ea typeface="黑体" pitchFamily="2" charset="-122"/>
                </a:rPr>
                <a:t>-</a:t>
              </a:r>
              <a:r>
                <a:rPr lang="en-US" altLang="zh-CN" sz="3200" b="1" dirty="0" smtClean="0">
                  <a:latin typeface="+mn-lt"/>
                  <a:ea typeface="黑体" pitchFamily="2" charset="-122"/>
                </a:rPr>
                <a:t>4</a:t>
              </a:r>
              <a:r>
                <a:rPr lang="zh-CN" altLang="zh-CN" sz="3200" b="1" dirty="0" smtClean="0">
                  <a:latin typeface="+mn-lt"/>
                  <a:ea typeface="黑体" pitchFamily="2" charset="-122"/>
                </a:rPr>
                <a:t>)</a:t>
              </a:r>
              <a:endPara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4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公钥算法的特点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加密</a:t>
            </a:r>
            <a:r>
              <a:rPr lang="zh-CN" altLang="en-US" dirty="0"/>
              <a:t>密钥是</a:t>
            </a:r>
            <a:r>
              <a:rPr lang="zh-CN" altLang="en-US" dirty="0">
                <a:solidFill>
                  <a:srgbClr val="FF0000"/>
                </a:solidFill>
              </a:rPr>
              <a:t>公开</a:t>
            </a:r>
            <a:r>
              <a:rPr lang="zh-CN" altLang="en-US" dirty="0"/>
              <a:t>的，但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用它来解密，即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/>
              <a:t>加密和解密运算可以</a:t>
            </a:r>
            <a:r>
              <a:rPr lang="zh-CN" altLang="en-US" dirty="0">
                <a:solidFill>
                  <a:srgbClr val="FF0000"/>
                </a:solidFill>
              </a:rPr>
              <a:t>对调，</a:t>
            </a:r>
            <a:r>
              <a:rPr lang="zh-CN" altLang="en-US" dirty="0"/>
              <a:t>即加密和解密是</a:t>
            </a:r>
            <a:r>
              <a:rPr lang="zh-CN" altLang="en-US" dirty="0">
                <a:solidFill>
                  <a:srgbClr val="FF0000"/>
                </a:solidFill>
              </a:rPr>
              <a:t>互逆的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20552" y="1916832"/>
            <a:ext cx="8712967" cy="900000"/>
            <a:chOff x="704528" y="1844823"/>
            <a:chExt cx="8712967" cy="900000"/>
          </a:xfrm>
        </p:grpSpPr>
        <p:sp>
          <p:nvSpPr>
            <p:cNvPr id="13" name="矩形 12"/>
            <p:cNvSpPr/>
            <p:nvPr/>
          </p:nvSpPr>
          <p:spPr bwMode="auto">
            <a:xfrm>
              <a:off x="704528" y="1844823"/>
              <a:ext cx="8712967" cy="900000"/>
            </a:xfrm>
            <a:prstGeom prst="rect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zh-CN" sz="3200" dirty="0" smtClean="0"/>
                <a:t> </a:t>
              </a:r>
              <a:endParaRPr lang="en-GB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5593376"/>
                </p:ext>
              </p:extLst>
            </p:nvPr>
          </p:nvGraphicFramePr>
          <p:xfrm>
            <a:off x="955736" y="1972511"/>
            <a:ext cx="4105275" cy="72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公式" r:id="rId4" imgW="1269449" imgH="241195" progId="Equation.3">
                    <p:embed/>
                  </p:oleObj>
                </mc:Choice>
                <mc:Fallback>
                  <p:oleObj name="公式" r:id="rId4" imgW="126944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736" y="1972511"/>
                          <a:ext cx="4105275" cy="720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8049343" y="1997815"/>
              <a:ext cx="10486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b="1" dirty="0">
                  <a:latin typeface="+mn-lt"/>
                  <a:ea typeface="黑体" pitchFamily="2" charset="-122"/>
                </a:rPr>
                <a:t>(7-</a:t>
              </a:r>
              <a:r>
                <a:rPr lang="en-US" altLang="zh-CN" sz="3200" b="1" dirty="0">
                  <a:latin typeface="+mn-lt"/>
                  <a:ea typeface="黑体" pitchFamily="2" charset="-122"/>
                </a:rPr>
                <a:t>5</a:t>
              </a:r>
              <a:r>
                <a:rPr lang="zh-CN" altLang="zh-CN" sz="3200" b="1" dirty="0">
                  <a:latin typeface="+mn-lt"/>
                  <a:ea typeface="黑体" pitchFamily="2" charset="-122"/>
                </a:rPr>
                <a:t>)</a:t>
              </a:r>
              <a:endPara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20552" y="4293096"/>
            <a:ext cx="8712967" cy="900000"/>
            <a:chOff x="920552" y="2420887"/>
            <a:chExt cx="8712967" cy="900000"/>
          </a:xfrm>
        </p:grpSpPr>
        <p:sp>
          <p:nvSpPr>
            <p:cNvPr id="17" name="矩形 16"/>
            <p:cNvSpPr/>
            <p:nvPr/>
          </p:nvSpPr>
          <p:spPr bwMode="auto">
            <a:xfrm>
              <a:off x="920552" y="2420887"/>
              <a:ext cx="8712967" cy="900000"/>
            </a:xfrm>
            <a:prstGeom prst="rect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zh-CN" sz="3200" dirty="0" smtClean="0"/>
                <a:t> </a:t>
              </a:r>
              <a:endParaRPr lang="en-GB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5368" y="2573879"/>
              <a:ext cx="10486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b="1" dirty="0">
                  <a:latin typeface="+mn-lt"/>
                  <a:ea typeface="黑体" pitchFamily="2" charset="-122"/>
                </a:rPr>
                <a:t>(7</a:t>
              </a:r>
              <a:r>
                <a:rPr lang="zh-CN" altLang="zh-CN" sz="3200" b="1" dirty="0" smtClean="0">
                  <a:latin typeface="+mn-lt"/>
                  <a:ea typeface="黑体" pitchFamily="2" charset="-122"/>
                </a:rPr>
                <a:t>-</a:t>
              </a:r>
              <a:r>
                <a:rPr lang="en-US" altLang="zh-CN" sz="3200" b="1" dirty="0" smtClean="0">
                  <a:latin typeface="+mn-lt"/>
                  <a:ea typeface="黑体" pitchFamily="2" charset="-122"/>
                </a:rPr>
                <a:t>6</a:t>
              </a:r>
              <a:r>
                <a:rPr lang="zh-CN" altLang="zh-CN" sz="3200" b="1" dirty="0" smtClean="0">
                  <a:latin typeface="+mn-lt"/>
                  <a:ea typeface="黑体" pitchFamily="2" charset="-122"/>
                </a:rPr>
                <a:t>)</a:t>
              </a:r>
              <a:endParaRPr lang="en-GB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575043"/>
                </p:ext>
              </p:extLst>
            </p:nvPr>
          </p:nvGraphicFramePr>
          <p:xfrm>
            <a:off x="1106081" y="2586683"/>
            <a:ext cx="6799247" cy="698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公式" r:id="rId6" imgW="2349360" imgH="241200" progId="Equation.3">
                    <p:embed/>
                  </p:oleObj>
                </mc:Choice>
                <mc:Fallback>
                  <p:oleObj name="公式" r:id="rId6" imgW="234936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06081" y="2586683"/>
                          <a:ext cx="6799247" cy="6983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8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公钥密码体制</a:t>
            </a:r>
            <a:endParaRPr lang="zh-CN" altLang="en-US" dirty="0"/>
          </a:p>
        </p:txBody>
      </p:sp>
      <p:pic>
        <p:nvPicPr>
          <p:cNvPr id="93" name="Picture 1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18057" y="3098566"/>
            <a:ext cx="741708" cy="388716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94" name="组合 93"/>
          <p:cNvGrpSpPr/>
          <p:nvPr/>
        </p:nvGrpSpPr>
        <p:grpSpPr>
          <a:xfrm>
            <a:off x="2674219" y="2048228"/>
            <a:ext cx="4727052" cy="584775"/>
            <a:chOff x="2674219" y="3348281"/>
            <a:chExt cx="4727052" cy="584775"/>
          </a:xfrm>
        </p:grpSpPr>
        <p:sp>
          <p:nvSpPr>
            <p:cNvPr id="95" name="TextBox 94"/>
            <p:cNvSpPr txBox="1"/>
            <p:nvPr/>
          </p:nvSpPr>
          <p:spPr>
            <a:xfrm>
              <a:off x="4128559" y="3348281"/>
              <a:ext cx="18325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不同密钥</a:t>
              </a:r>
              <a:endParaRPr lang="zh-CN" altLang="en-US" sz="3200" b="1" dirty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" name="左箭头 95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左箭头 96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4488" y="1402122"/>
            <a:ext cx="9275882" cy="3323022"/>
            <a:chOff x="344488" y="1402122"/>
            <a:chExt cx="9275882" cy="3323022"/>
          </a:xfrm>
        </p:grpSpPr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2547045" y="3891707"/>
              <a:ext cx="13922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4958458" y="3902819"/>
              <a:ext cx="220027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8563670" y="3712319"/>
              <a:ext cx="10567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  <a:r>
                <a:rPr kumimoji="1" lang="en-US" altLang="zh-CN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</a:p>
          </p:txBody>
        </p:sp>
        <p:sp>
          <p:nvSpPr>
            <p:cNvPr id="23" name="Freeform 51"/>
            <p:cNvSpPr>
              <a:spLocks/>
            </p:cNvSpPr>
            <p:nvPr/>
          </p:nvSpPr>
          <p:spPr bwMode="auto">
            <a:xfrm>
              <a:off x="1140967" y="3451969"/>
              <a:ext cx="493266" cy="45402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4" name="Freeform 72"/>
            <p:cNvSpPr>
              <a:spLocks/>
            </p:cNvSpPr>
            <p:nvPr/>
          </p:nvSpPr>
          <p:spPr bwMode="auto">
            <a:xfrm flipH="1" flipV="1">
              <a:off x="2189856" y="2687289"/>
              <a:ext cx="79375" cy="84881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5" name="Freeform 134"/>
            <p:cNvSpPr>
              <a:spLocks/>
            </p:cNvSpPr>
            <p:nvPr/>
          </p:nvSpPr>
          <p:spPr bwMode="auto">
            <a:xfrm flipV="1">
              <a:off x="7781032" y="2687289"/>
              <a:ext cx="45719" cy="84881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6" name="Freeform 50"/>
            <p:cNvSpPr>
              <a:spLocks/>
            </p:cNvSpPr>
            <p:nvPr/>
          </p:nvSpPr>
          <p:spPr bwMode="auto">
            <a:xfrm rot="16200000">
              <a:off x="8530333" y="3505944"/>
              <a:ext cx="219075" cy="57467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27" name="Text Box 68"/>
            <p:cNvSpPr txBox="1">
              <a:spLocks noChangeArrowheads="1"/>
            </p:cNvSpPr>
            <p:nvPr/>
          </p:nvSpPr>
          <p:spPr bwMode="auto">
            <a:xfrm>
              <a:off x="6079233" y="3501182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28" name="Text Box 54"/>
            <p:cNvSpPr txBox="1">
              <a:spLocks noChangeArrowheads="1"/>
            </p:cNvSpPr>
            <p:nvPr/>
          </p:nvSpPr>
          <p:spPr bwMode="auto">
            <a:xfrm>
              <a:off x="1404251" y="1402122"/>
              <a:ext cx="20810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的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公钥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PK</a:t>
              </a:r>
              <a:r>
                <a:rPr kumimoji="1" lang="en-US" altLang="zh-CN" sz="24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44488" y="3891707"/>
              <a:ext cx="10393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</a:p>
          </p:txBody>
        </p:sp>
        <p:sp>
          <p:nvSpPr>
            <p:cNvPr id="30" name="Text Box 57"/>
            <p:cNvSpPr txBox="1">
              <a:spLocks noChangeArrowheads="1"/>
            </p:cNvSpPr>
            <p:nvPr/>
          </p:nvSpPr>
          <p:spPr bwMode="auto">
            <a:xfrm>
              <a:off x="2915345" y="3501182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pic>
          <p:nvPicPr>
            <p:cNvPr id="31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938147" y="2088053"/>
              <a:ext cx="741707" cy="3914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32" name="Text Box 70"/>
            <p:cNvSpPr txBox="1">
              <a:spLocks noChangeArrowheads="1"/>
            </p:cNvSpPr>
            <p:nvPr/>
          </p:nvSpPr>
          <p:spPr bwMode="auto">
            <a:xfrm>
              <a:off x="523429" y="2953494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33" name="Text Box 71"/>
            <p:cNvSpPr txBox="1">
              <a:spLocks noChangeArrowheads="1"/>
            </p:cNvSpPr>
            <p:nvPr/>
          </p:nvSpPr>
          <p:spPr bwMode="auto">
            <a:xfrm>
              <a:off x="9139933" y="2953494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</a:t>
              </a:r>
            </a:p>
          </p:txBody>
        </p:sp>
        <p:graphicFrame>
          <p:nvGraphicFramePr>
            <p:cNvPr id="3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371953"/>
                </p:ext>
              </p:extLst>
            </p:nvPr>
          </p:nvGraphicFramePr>
          <p:xfrm>
            <a:off x="3858320" y="3226544"/>
            <a:ext cx="2293938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VISIO" r:id="rId5" imgW="1689840" imgH="964440" progId="Visio.Drawing.6">
                    <p:embed/>
                  </p:oleObj>
                </mc:Choice>
                <mc:Fallback>
                  <p:oleObj name="VISIO" r:id="rId5" imgW="1689840" imgH="96444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320" y="3226544"/>
                          <a:ext cx="2293938" cy="149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rgbClr val="1C1C1C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Group 74"/>
            <p:cNvGrpSpPr>
              <a:grpSpLocks/>
            </p:cNvGrpSpPr>
            <p:nvPr/>
          </p:nvGrpSpPr>
          <p:grpSpPr bwMode="auto">
            <a:xfrm>
              <a:off x="817117" y="3093194"/>
              <a:ext cx="574675" cy="620713"/>
              <a:chOff x="921" y="2412"/>
              <a:chExt cx="284" cy="265"/>
            </a:xfrm>
          </p:grpSpPr>
          <p:grpSp>
            <p:nvGrpSpPr>
              <p:cNvPr id="36" name="Group 7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50" name="Freeform 7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1" name="Freeform 7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2" name="Freeform 7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3" name="Freeform 7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4" name="Rectangle 8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5" name="Rectangle 8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6" name="Rectangle 8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58" name="Group 8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59" name="Freeform 8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0" name="Freeform 8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8" name="Freeform 8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9" name="Freeform 9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0" name="Freeform 9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1" name="Freeform 9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2" name="Rectangle 9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3" name="Rectangle 9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4" name="Rectangle 9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45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46" name="Group 9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47" name="Freeform 9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" name="Freeform 9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9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62" name="Rectangle 102"/>
            <p:cNvSpPr>
              <a:spLocks noChangeArrowheads="1"/>
            </p:cNvSpPr>
            <p:nvPr/>
          </p:nvSpPr>
          <p:spPr bwMode="auto">
            <a:xfrm>
              <a:off x="1634233" y="3545632"/>
              <a:ext cx="1276350" cy="715962"/>
            </a:xfrm>
            <a:prstGeom prst="rect">
              <a:avLst/>
            </a:prstGeom>
            <a:solidFill>
              <a:srgbClr val="FF66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E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加密算法</a:t>
              </a:r>
            </a:p>
          </p:txBody>
        </p:sp>
        <p:sp>
          <p:nvSpPr>
            <p:cNvPr id="63" name="Rectangle 103"/>
            <p:cNvSpPr>
              <a:spLocks noChangeArrowheads="1"/>
            </p:cNvSpPr>
            <p:nvPr/>
          </p:nvSpPr>
          <p:spPr bwMode="auto">
            <a:xfrm>
              <a:off x="7158733" y="3545632"/>
              <a:ext cx="1277937" cy="715962"/>
            </a:xfrm>
            <a:prstGeom prst="rect">
              <a:avLst/>
            </a:prstGeom>
            <a:solidFill>
              <a:srgbClr val="FFFF66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D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解密算法</a:t>
              </a:r>
            </a:p>
          </p:txBody>
        </p:sp>
        <p:grpSp>
          <p:nvGrpSpPr>
            <p:cNvPr id="64" name="Group 104"/>
            <p:cNvGrpSpPr>
              <a:grpSpLocks/>
            </p:cNvGrpSpPr>
            <p:nvPr/>
          </p:nvGrpSpPr>
          <p:grpSpPr bwMode="auto">
            <a:xfrm>
              <a:off x="8655745" y="3067794"/>
              <a:ext cx="574675" cy="620713"/>
              <a:chOff x="921" y="2412"/>
              <a:chExt cx="284" cy="265"/>
            </a:xfrm>
          </p:grpSpPr>
          <p:grpSp>
            <p:nvGrpSpPr>
              <p:cNvPr id="65" name="Group 10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79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0" name="Freeform 10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1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2" name="Freeform 10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3" name="Rectangle 1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4" name="Rectangle 1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5" name="Rectangle 1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6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87" name="Group 1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88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89" name="Freeform 1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9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6" name="Group 1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67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8" name="Freeform 1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" name="Freeform 1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2" name="Rectangle 1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3" name="Rectangle 1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4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75" name="Group 1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76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7" name="Freeform 1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8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91" name="Text Box 131"/>
            <p:cNvSpPr txBox="1">
              <a:spLocks noChangeArrowheads="1"/>
            </p:cNvSpPr>
            <p:nvPr/>
          </p:nvSpPr>
          <p:spPr bwMode="auto">
            <a:xfrm>
              <a:off x="4416259" y="3723258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互联网</a:t>
              </a:r>
            </a:p>
          </p:txBody>
        </p:sp>
        <p:pic>
          <p:nvPicPr>
            <p:cNvPr id="6151" name="Picture 7" descr="key 的图像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391525" y="1887224"/>
              <a:ext cx="809809" cy="79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 Box 132"/>
            <p:cNvSpPr txBox="1">
              <a:spLocks noChangeArrowheads="1"/>
            </p:cNvSpPr>
            <p:nvPr/>
          </p:nvSpPr>
          <p:spPr bwMode="auto">
            <a:xfrm>
              <a:off x="7749975" y="2828283"/>
              <a:ext cx="8034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解密</a:t>
              </a:r>
              <a:endPara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6833530" y="1402122"/>
              <a:ext cx="20810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的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私钥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S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4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107" name="Text Box 132"/>
            <p:cNvSpPr txBox="1">
              <a:spLocks noChangeArrowheads="1"/>
            </p:cNvSpPr>
            <p:nvPr/>
          </p:nvSpPr>
          <p:spPr bwMode="auto">
            <a:xfrm>
              <a:off x="1415410" y="2848673"/>
              <a:ext cx="8034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kern="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加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</a:t>
              </a:r>
              <a:endPara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81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zh-CN" dirty="0"/>
              <a:t>网络安全问题概述</a:t>
            </a:r>
            <a:endParaRPr lang="zh-CN" alt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随着计算机网络的发展，网络中的安全问题也日趋严重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本节讨论计算机网络面临的安全性威胁、安全的内容和一般的数据加密模型。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公开密钥与对称</a:t>
            </a:r>
            <a:r>
              <a:rPr lang="zh-CN" altLang="zh-CN" dirty="0" smtClean="0"/>
              <a:t>密钥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在使用对称密钥时，由于双方使用同样的密钥，因此在通信信道上可以进行</a:t>
            </a:r>
            <a:r>
              <a:rPr lang="zh-CN" altLang="zh-CN" dirty="0">
                <a:solidFill>
                  <a:srgbClr val="FF0000"/>
                </a:solidFill>
              </a:rPr>
              <a:t>一对一的双向保密通信，</a:t>
            </a:r>
            <a:r>
              <a:rPr lang="zh-CN" altLang="zh-CN" dirty="0"/>
              <a:t>每一方既可用此密钥加密明文，并发送给对方，也可接收密文，用同一密钥对密文解密。这种保密通信仅限于持有此密钥的双方（如再有第三方就不保密了）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使用公开密钥时，在通信信道上可以是</a:t>
            </a:r>
            <a:r>
              <a:rPr lang="zh-CN" altLang="zh-CN" dirty="0">
                <a:solidFill>
                  <a:srgbClr val="FF0000"/>
                </a:solidFill>
              </a:rPr>
              <a:t>多对一的单向保密通信。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公钥密码体制</a:t>
            </a:r>
            <a:endParaRPr lang="zh-CN" alt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如果某一信息用</a:t>
            </a:r>
            <a:r>
              <a:rPr lang="zh-CN" altLang="en-US" dirty="0">
                <a:solidFill>
                  <a:srgbClr val="FF0000"/>
                </a:solidFill>
              </a:rPr>
              <a:t>公开密钥加密，</a:t>
            </a:r>
            <a:r>
              <a:rPr lang="zh-CN" altLang="en-US" dirty="0"/>
              <a:t>则必须用</a:t>
            </a:r>
            <a:r>
              <a:rPr lang="zh-CN" altLang="en-US" dirty="0">
                <a:solidFill>
                  <a:srgbClr val="FF0000"/>
                </a:solidFill>
              </a:rPr>
              <a:t>私有密钥解密，</a:t>
            </a:r>
            <a:r>
              <a:rPr lang="zh-CN" altLang="en-US" dirty="0"/>
              <a:t>这就是实现</a:t>
            </a:r>
            <a:r>
              <a:rPr lang="zh-CN" altLang="en-US" dirty="0">
                <a:solidFill>
                  <a:srgbClr val="FF0000"/>
                </a:solidFill>
              </a:rPr>
              <a:t>保密</a:t>
            </a:r>
            <a:r>
              <a:rPr lang="zh-CN" altLang="en-US" dirty="0"/>
              <a:t>的方法</a:t>
            </a:r>
          </a:p>
          <a:p>
            <a:r>
              <a:rPr lang="zh-CN" altLang="en-US" dirty="0"/>
              <a:t>如果某一信息用</a:t>
            </a:r>
            <a:r>
              <a:rPr lang="zh-CN" altLang="en-US" dirty="0">
                <a:solidFill>
                  <a:srgbClr val="FF0000"/>
                </a:solidFill>
              </a:rPr>
              <a:t>私有密钥加密</a:t>
            </a:r>
            <a:r>
              <a:rPr lang="zh-CN" altLang="en-US" dirty="0"/>
              <a:t>，那么，它必须用</a:t>
            </a:r>
            <a:r>
              <a:rPr lang="zh-CN" altLang="en-US" dirty="0">
                <a:solidFill>
                  <a:srgbClr val="FF0000"/>
                </a:solidFill>
              </a:rPr>
              <a:t>公开密钥解密。</a:t>
            </a:r>
            <a:r>
              <a:rPr lang="zh-CN" altLang="en-US" dirty="0"/>
              <a:t>这就是实现</a:t>
            </a:r>
            <a:r>
              <a:rPr lang="zh-CN" altLang="en-US" dirty="0">
                <a:solidFill>
                  <a:srgbClr val="FF0000"/>
                </a:solidFill>
              </a:rPr>
              <a:t>数字签名</a:t>
            </a:r>
            <a:r>
              <a:rPr lang="zh-CN" altLang="en-US" dirty="0"/>
              <a:t>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7.3   </a:t>
            </a:r>
            <a:r>
              <a:rPr lang="zh-CN" altLang="en-US" sz="4800" dirty="0"/>
              <a:t>数字签名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用于</a:t>
            </a:r>
            <a:r>
              <a:rPr lang="zh-CN" altLang="zh-CN" sz="2800" dirty="0"/>
              <a:t>证明真实性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数字签名必须保证以下三点：</a:t>
            </a:r>
          </a:p>
          <a:p>
            <a:pPr lvl="1"/>
            <a:r>
              <a:rPr lang="en-US" altLang="zh-CN" sz="2400" dirty="0"/>
              <a:t>(1) </a:t>
            </a:r>
            <a:r>
              <a:rPr lang="zh-CN" altLang="en-US" sz="2400" dirty="0"/>
              <a:t>报文鉴别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接收者能够核实发送者对报文的</a:t>
            </a:r>
            <a:r>
              <a:rPr lang="zh-CN" altLang="en-US" sz="2400" dirty="0" smtClean="0"/>
              <a:t>签名</a:t>
            </a:r>
            <a:r>
              <a:rPr lang="zh-CN" altLang="en-US" sz="2400" dirty="0" smtClean="0">
                <a:solidFill>
                  <a:srgbClr val="FF0000"/>
                </a:solidFill>
              </a:rPr>
              <a:t>（证明来源）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lvl="1"/>
            <a:r>
              <a:rPr lang="en-US" altLang="zh-CN" sz="2400" dirty="0"/>
              <a:t>(2) </a:t>
            </a:r>
            <a:r>
              <a:rPr lang="zh-CN" altLang="en-US" sz="2400" dirty="0"/>
              <a:t>报文的完整性</a:t>
            </a:r>
            <a:r>
              <a:rPr lang="en-US" altLang="zh-CN" sz="2400" dirty="0"/>
              <a:t>——</a:t>
            </a:r>
            <a:r>
              <a:rPr lang="zh-CN" altLang="en-US" sz="2400" dirty="0"/>
              <a:t>发送者事后不能抵赖对报文的</a:t>
            </a:r>
            <a:r>
              <a:rPr lang="zh-CN" altLang="en-US" sz="2400" dirty="0" smtClean="0"/>
              <a:t>签名</a:t>
            </a:r>
            <a:r>
              <a:rPr lang="zh-CN" altLang="en-US" sz="2400" dirty="0" smtClean="0">
                <a:solidFill>
                  <a:srgbClr val="FF0000"/>
                </a:solidFill>
              </a:rPr>
              <a:t>（防否认）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lvl="1"/>
            <a:r>
              <a:rPr lang="en-US" altLang="zh-CN" sz="2400" dirty="0"/>
              <a:t>(3) </a:t>
            </a:r>
            <a:r>
              <a:rPr lang="zh-CN" altLang="en-US" sz="2400" dirty="0"/>
              <a:t>不可否认</a:t>
            </a:r>
            <a:r>
              <a:rPr lang="en-US" altLang="zh-CN" sz="2400" dirty="0"/>
              <a:t>——</a:t>
            </a:r>
            <a:r>
              <a:rPr lang="zh-CN" altLang="en-US" sz="2400" dirty="0"/>
              <a:t>接收者不能伪造对报文的</a:t>
            </a:r>
            <a:r>
              <a:rPr lang="zh-CN" altLang="en-US" sz="2400" dirty="0" smtClean="0"/>
              <a:t>签名</a:t>
            </a:r>
            <a:r>
              <a:rPr lang="zh-CN" altLang="en-US" sz="2400" dirty="0" smtClean="0">
                <a:solidFill>
                  <a:srgbClr val="FF0000"/>
                </a:solidFill>
              </a:rPr>
              <a:t>（防伪造）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800" dirty="0"/>
              <a:t>现在已有多种实现各种数字签名的方法。</a:t>
            </a:r>
            <a:r>
              <a:rPr lang="zh-CN" altLang="en-US" sz="2800" dirty="0">
                <a:solidFill>
                  <a:srgbClr val="FF0000"/>
                </a:solidFill>
              </a:rPr>
              <a:t>但采用公钥算法更容易实现。  </a:t>
            </a:r>
          </a:p>
        </p:txBody>
      </p:sp>
    </p:spTree>
    <p:extLst>
      <p:ext uri="{BB962C8B-B14F-4D97-AF65-F5344CB8AC3E}">
        <p14:creationId xmlns:p14="http://schemas.microsoft.com/office/powerpoint/2010/main" val="32073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基于公钥的数字签名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29646" y="1453744"/>
            <a:ext cx="9275882" cy="3271400"/>
            <a:chOff x="429646" y="1453744"/>
            <a:chExt cx="9275882" cy="3271400"/>
          </a:xfrm>
        </p:grpSpPr>
        <p:sp>
          <p:nvSpPr>
            <p:cNvPr id="84" name="Line 52"/>
            <p:cNvSpPr>
              <a:spLocks noChangeShapeType="1"/>
            </p:cNvSpPr>
            <p:nvPr/>
          </p:nvSpPr>
          <p:spPr bwMode="auto">
            <a:xfrm>
              <a:off x="2632203" y="3891707"/>
              <a:ext cx="139223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5" name="Line 53"/>
            <p:cNvSpPr>
              <a:spLocks noChangeShapeType="1"/>
            </p:cNvSpPr>
            <p:nvPr/>
          </p:nvSpPr>
          <p:spPr bwMode="auto">
            <a:xfrm>
              <a:off x="5043616" y="3902819"/>
              <a:ext cx="220027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6" name="Text Box 56"/>
            <p:cNvSpPr txBox="1">
              <a:spLocks noChangeArrowheads="1"/>
            </p:cNvSpPr>
            <p:nvPr/>
          </p:nvSpPr>
          <p:spPr bwMode="auto">
            <a:xfrm>
              <a:off x="8648828" y="3712319"/>
              <a:ext cx="10567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  <a:r>
                <a:rPr kumimoji="1" lang="en-US" altLang="zh-CN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226125" y="3451969"/>
              <a:ext cx="493266" cy="45402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8" name="Freeform 72"/>
            <p:cNvSpPr>
              <a:spLocks/>
            </p:cNvSpPr>
            <p:nvPr/>
          </p:nvSpPr>
          <p:spPr bwMode="auto">
            <a:xfrm flipH="1" flipV="1">
              <a:off x="2275014" y="2687289"/>
              <a:ext cx="79375" cy="84881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89" name="Freeform 134"/>
            <p:cNvSpPr>
              <a:spLocks/>
            </p:cNvSpPr>
            <p:nvPr/>
          </p:nvSpPr>
          <p:spPr bwMode="auto">
            <a:xfrm flipV="1">
              <a:off x="7866190" y="2687289"/>
              <a:ext cx="45719" cy="848818"/>
            </a:xfrm>
            <a:custGeom>
              <a:avLst/>
              <a:gdLst>
                <a:gd name="T0" fmla="*/ 0 w 1"/>
                <a:gd name="T1" fmla="*/ 314 h 314"/>
                <a:gd name="T2" fmla="*/ 0 w 1"/>
                <a:gd name="T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4">
                  <a:moveTo>
                    <a:pt x="0" y="31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90" name="Freeform 50"/>
            <p:cNvSpPr>
              <a:spLocks/>
            </p:cNvSpPr>
            <p:nvPr/>
          </p:nvSpPr>
          <p:spPr bwMode="auto">
            <a:xfrm rot="16200000">
              <a:off x="8615491" y="3505944"/>
              <a:ext cx="219075" cy="574675"/>
            </a:xfrm>
            <a:custGeom>
              <a:avLst/>
              <a:gdLst>
                <a:gd name="T0" fmla="*/ 1 w 194"/>
                <a:gd name="T1" fmla="*/ 0 h 232"/>
                <a:gd name="T2" fmla="*/ 0 w 194"/>
                <a:gd name="T3" fmla="*/ 231 h 232"/>
                <a:gd name="T4" fmla="*/ 194 w 194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32">
                  <a:moveTo>
                    <a:pt x="1" y="0"/>
                  </a:moveTo>
                  <a:lnTo>
                    <a:pt x="0" y="231"/>
                  </a:lnTo>
                  <a:lnTo>
                    <a:pt x="194" y="2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6164391" y="3501182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6918688" y="1453744"/>
              <a:ext cx="20810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kern="0" dirty="0" smtClean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A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的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公钥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PK</a:t>
              </a:r>
              <a:r>
                <a:rPr kumimoji="1" lang="en-US" altLang="zh-CN" sz="24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93" name="Text Box 55"/>
            <p:cNvSpPr txBox="1">
              <a:spLocks noChangeArrowheads="1"/>
            </p:cNvSpPr>
            <p:nvPr/>
          </p:nvSpPr>
          <p:spPr bwMode="auto">
            <a:xfrm>
              <a:off x="429646" y="3891707"/>
              <a:ext cx="10393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明文 </a:t>
              </a: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X</a:t>
              </a:r>
            </a:p>
          </p:txBody>
        </p:sp>
        <p:sp>
          <p:nvSpPr>
            <p:cNvPr id="94" name="Text Box 57"/>
            <p:cNvSpPr txBox="1">
              <a:spLocks noChangeArrowheads="1"/>
            </p:cNvSpPr>
            <p:nvPr/>
          </p:nvSpPr>
          <p:spPr bwMode="auto">
            <a:xfrm>
              <a:off x="3000503" y="3501182"/>
              <a:ext cx="960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密文 </a:t>
              </a: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Y</a:t>
              </a:r>
            </a:p>
          </p:txBody>
        </p:sp>
        <p:pic>
          <p:nvPicPr>
            <p:cNvPr id="95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464280" y="2091959"/>
              <a:ext cx="741707" cy="3914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96" name="Text Box 70"/>
            <p:cNvSpPr txBox="1">
              <a:spLocks noChangeArrowheads="1"/>
            </p:cNvSpPr>
            <p:nvPr/>
          </p:nvSpPr>
          <p:spPr bwMode="auto">
            <a:xfrm>
              <a:off x="608587" y="2953494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97" name="Text Box 71"/>
            <p:cNvSpPr txBox="1">
              <a:spLocks noChangeArrowheads="1"/>
            </p:cNvSpPr>
            <p:nvPr/>
          </p:nvSpPr>
          <p:spPr bwMode="auto">
            <a:xfrm>
              <a:off x="9225091" y="2953494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B</a:t>
              </a:r>
            </a:p>
          </p:txBody>
        </p:sp>
        <p:graphicFrame>
          <p:nvGraphicFramePr>
            <p:cNvPr id="98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3444221"/>
                </p:ext>
              </p:extLst>
            </p:nvPr>
          </p:nvGraphicFramePr>
          <p:xfrm>
            <a:off x="3943478" y="3226544"/>
            <a:ext cx="2293938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VISIO" r:id="rId5" imgW="1689840" imgH="964440" progId="Visio.Drawing.6">
                    <p:embed/>
                  </p:oleObj>
                </mc:Choice>
                <mc:Fallback>
                  <p:oleObj name="VISIO" r:id="rId5" imgW="1689840" imgH="96444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3478" y="3226544"/>
                          <a:ext cx="2293938" cy="149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rgbClr val="1C1C1C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74"/>
            <p:cNvGrpSpPr>
              <a:grpSpLocks/>
            </p:cNvGrpSpPr>
            <p:nvPr/>
          </p:nvGrpSpPr>
          <p:grpSpPr bwMode="auto">
            <a:xfrm>
              <a:off x="902275" y="3093194"/>
              <a:ext cx="574675" cy="620713"/>
              <a:chOff x="921" y="2412"/>
              <a:chExt cx="284" cy="265"/>
            </a:xfrm>
          </p:grpSpPr>
          <p:grpSp>
            <p:nvGrpSpPr>
              <p:cNvPr id="134" name="Group 7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48" name="Freeform 7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9" name="Freeform 7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0" name="Freeform 7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1" name="Freeform 7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2" name="Rectangle 8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3" name="Rectangle 8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4" name="Rectangle 8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56" name="Group 8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57" name="Freeform 8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58" name="Freeform 8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59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35" name="Group 8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36" name="Freeform 8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7" name="Freeform 9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8" name="Freeform 9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9" name="Freeform 9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0" name="Rectangle 9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1" name="Rectangle 9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2" name="Rectangle 9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3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44" name="Group 9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45" name="Freeform 9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46" name="Freeform 9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47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100" name="Rectangle 102"/>
            <p:cNvSpPr>
              <a:spLocks noChangeArrowheads="1"/>
            </p:cNvSpPr>
            <p:nvPr/>
          </p:nvSpPr>
          <p:spPr bwMode="auto">
            <a:xfrm>
              <a:off x="1719391" y="3545632"/>
              <a:ext cx="1276350" cy="715962"/>
            </a:xfrm>
            <a:prstGeom prst="rect">
              <a:avLst/>
            </a:prstGeom>
            <a:solidFill>
              <a:srgbClr val="FF66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E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加密算法</a:t>
              </a:r>
            </a:p>
          </p:txBody>
        </p:sp>
        <p:sp>
          <p:nvSpPr>
            <p:cNvPr id="101" name="Rectangle 103"/>
            <p:cNvSpPr>
              <a:spLocks noChangeArrowheads="1"/>
            </p:cNvSpPr>
            <p:nvPr/>
          </p:nvSpPr>
          <p:spPr bwMode="auto">
            <a:xfrm>
              <a:off x="7243891" y="3545632"/>
              <a:ext cx="1277937" cy="715962"/>
            </a:xfrm>
            <a:prstGeom prst="rect">
              <a:avLst/>
            </a:prstGeom>
            <a:solidFill>
              <a:srgbClr val="FFFF66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D 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运算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解密算法</a:t>
              </a:r>
            </a:p>
          </p:txBody>
        </p:sp>
        <p:grpSp>
          <p:nvGrpSpPr>
            <p:cNvPr id="102" name="Group 104"/>
            <p:cNvGrpSpPr>
              <a:grpSpLocks/>
            </p:cNvGrpSpPr>
            <p:nvPr/>
          </p:nvGrpSpPr>
          <p:grpSpPr bwMode="auto">
            <a:xfrm>
              <a:off x="8740903" y="3067794"/>
              <a:ext cx="574675" cy="620713"/>
              <a:chOff x="921" y="2412"/>
              <a:chExt cx="284" cy="265"/>
            </a:xfrm>
          </p:grpSpPr>
          <p:grpSp>
            <p:nvGrpSpPr>
              <p:cNvPr id="108" name="Group 10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22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3" name="Freeform 10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4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5" name="Freeform 10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6" name="Rectangle 1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8" name="Rectangle 1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9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30" name="Group 1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31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2" name="Freeform 1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3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10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1" name="Freeform 1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2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3" name="Freeform 1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4" name="Rectangle 1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5" name="Rectangle 1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6" name="Rectangle 1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7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18" name="Group 1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19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20" name="Freeform 1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21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103" name="Text Box 131"/>
            <p:cNvSpPr txBox="1">
              <a:spLocks noChangeArrowheads="1"/>
            </p:cNvSpPr>
            <p:nvPr/>
          </p:nvSpPr>
          <p:spPr bwMode="auto">
            <a:xfrm>
              <a:off x="4501417" y="3723258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互联网</a:t>
              </a:r>
            </a:p>
          </p:txBody>
        </p:sp>
        <p:pic>
          <p:nvPicPr>
            <p:cNvPr id="104" name="Picture 7" descr="key 的图像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952661" y="1887225"/>
              <a:ext cx="809809" cy="79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Text Box 132"/>
            <p:cNvSpPr txBox="1">
              <a:spLocks noChangeArrowheads="1"/>
            </p:cNvSpPr>
            <p:nvPr/>
          </p:nvSpPr>
          <p:spPr bwMode="auto">
            <a:xfrm>
              <a:off x="6450036" y="2852936"/>
              <a:ext cx="1422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kern="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核实签名</a:t>
              </a:r>
              <a:endPara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1446597" y="1453744"/>
              <a:ext cx="20810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kern="0" dirty="0" smtClean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A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的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私钥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S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4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107" name="Text Box 132"/>
            <p:cNvSpPr txBox="1">
              <a:spLocks noChangeArrowheads="1"/>
            </p:cNvSpPr>
            <p:nvPr/>
          </p:nvSpPr>
          <p:spPr bwMode="auto">
            <a:xfrm>
              <a:off x="1557287" y="2823319"/>
              <a:ext cx="8034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黑体" pitchFamily="2" charset="-122"/>
                </a:rPr>
                <a:t>签名</a:t>
              </a:r>
              <a:endParaRPr kumimoji="1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1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基于公钥的数字签名的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因为除 </a:t>
            </a:r>
            <a:r>
              <a:rPr lang="en-US" altLang="zh-CN" dirty="0"/>
              <a:t>A </a:t>
            </a:r>
            <a:r>
              <a:rPr lang="zh-CN" altLang="en-US" dirty="0"/>
              <a:t>外没有别人能具有 </a:t>
            </a:r>
            <a:r>
              <a:rPr lang="en-US" altLang="zh-CN" dirty="0"/>
              <a:t>A </a:t>
            </a:r>
            <a:r>
              <a:rPr lang="zh-CN" altLang="en-US" dirty="0"/>
              <a:t>的私钥，所以除 </a:t>
            </a:r>
            <a:r>
              <a:rPr lang="en-US" altLang="zh-CN" dirty="0"/>
              <a:t>A </a:t>
            </a:r>
            <a:r>
              <a:rPr lang="zh-CN" altLang="en-US" dirty="0"/>
              <a:t>外没有别人能产生这个密文。因此 </a:t>
            </a:r>
            <a:r>
              <a:rPr lang="en-US" altLang="zh-CN" dirty="0"/>
              <a:t>B </a:t>
            </a:r>
            <a:r>
              <a:rPr lang="zh-CN" altLang="en-US" dirty="0"/>
              <a:t>相信报文 </a:t>
            </a:r>
            <a:r>
              <a:rPr lang="en-US" altLang="zh-CN" dirty="0"/>
              <a:t>X </a:t>
            </a:r>
            <a:r>
              <a:rPr lang="zh-CN" altLang="en-US" dirty="0"/>
              <a:t>是 </a:t>
            </a:r>
            <a:r>
              <a:rPr lang="en-US" altLang="zh-CN" dirty="0"/>
              <a:t>A </a:t>
            </a:r>
            <a:r>
              <a:rPr lang="zh-CN" altLang="en-US" dirty="0"/>
              <a:t>签名发送的。</a:t>
            </a:r>
          </a:p>
          <a:p>
            <a:r>
              <a:rPr lang="zh-CN" altLang="en-US" dirty="0"/>
              <a:t>若 </a:t>
            </a:r>
            <a:r>
              <a:rPr lang="en-US" altLang="zh-CN" dirty="0"/>
              <a:t>A </a:t>
            </a:r>
            <a:r>
              <a:rPr lang="zh-CN" altLang="en-US" dirty="0"/>
              <a:t>要抵赖曾发送报文给 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可将明文和对应的密文出示给第三者。第三者很容易用 </a:t>
            </a:r>
            <a:r>
              <a:rPr lang="en-US" altLang="zh-CN" dirty="0"/>
              <a:t>A </a:t>
            </a:r>
            <a:r>
              <a:rPr lang="zh-CN" altLang="en-US" dirty="0"/>
              <a:t>的公钥去证实 </a:t>
            </a:r>
            <a:r>
              <a:rPr lang="en-US" altLang="zh-CN" dirty="0"/>
              <a:t>A </a:t>
            </a:r>
            <a:r>
              <a:rPr lang="zh-CN" altLang="en-US" dirty="0"/>
              <a:t>确实发送 </a:t>
            </a:r>
            <a:r>
              <a:rPr lang="en-US" altLang="zh-CN" dirty="0"/>
              <a:t>X </a:t>
            </a:r>
            <a:r>
              <a:rPr lang="zh-CN" altLang="en-US" dirty="0"/>
              <a:t>给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反之，若 </a:t>
            </a:r>
            <a:r>
              <a:rPr lang="en-US" altLang="zh-CN" dirty="0"/>
              <a:t>B </a:t>
            </a:r>
            <a:r>
              <a:rPr lang="zh-CN" altLang="en-US" dirty="0"/>
              <a:t>将 </a:t>
            </a:r>
            <a:r>
              <a:rPr lang="en-US" altLang="zh-CN" dirty="0"/>
              <a:t>X </a:t>
            </a:r>
            <a:r>
              <a:rPr lang="zh-CN" altLang="en-US" dirty="0"/>
              <a:t>伪造成 </a:t>
            </a:r>
            <a:r>
              <a:rPr lang="en-US" altLang="zh-CN" dirty="0"/>
              <a:t>X‘</a:t>
            </a:r>
            <a:r>
              <a:rPr lang="zh-CN" altLang="en-US" dirty="0"/>
              <a:t>，则 </a:t>
            </a:r>
            <a:r>
              <a:rPr lang="en-US" altLang="zh-CN" dirty="0"/>
              <a:t>B </a:t>
            </a:r>
            <a:r>
              <a:rPr lang="zh-CN" altLang="en-US" dirty="0"/>
              <a:t>不能在第三者前出示对应的密文。这样就证明了 </a:t>
            </a:r>
            <a:r>
              <a:rPr lang="en-US" altLang="zh-CN" dirty="0"/>
              <a:t>B </a:t>
            </a:r>
            <a:r>
              <a:rPr lang="zh-CN" altLang="en-US" dirty="0"/>
              <a:t>伪造了报文。  </a:t>
            </a:r>
          </a:p>
        </p:txBody>
      </p:sp>
    </p:spTree>
    <p:extLst>
      <p:ext uri="{BB962C8B-B14F-4D97-AF65-F5344CB8AC3E}">
        <p14:creationId xmlns:p14="http://schemas.microsoft.com/office/powerpoint/2010/main" val="30749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具有保密性的数字签名 </a:t>
            </a:r>
          </a:p>
        </p:txBody>
      </p:sp>
      <p:graphicFrame>
        <p:nvGraphicFramePr>
          <p:cNvPr id="600188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286236"/>
              </p:ext>
            </p:extLst>
          </p:nvPr>
        </p:nvGraphicFramePr>
        <p:xfrm>
          <a:off x="7304257" y="3635376"/>
          <a:ext cx="98888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4" imgW="583920" imgH="241200" progId="Equation.3">
                  <p:embed/>
                </p:oleObj>
              </mc:Choice>
              <mc:Fallback>
                <p:oleObj name="公式" r:id="rId4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257" y="3635376"/>
                        <a:ext cx="98888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187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9588"/>
              </p:ext>
            </p:extLst>
          </p:nvPr>
        </p:nvGraphicFramePr>
        <p:xfrm>
          <a:off x="2009019" y="3635376"/>
          <a:ext cx="988881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公式" r:id="rId6" imgW="583920" imgH="241200" progId="Equation.3">
                  <p:embed/>
                </p:oleObj>
              </mc:Choice>
              <mc:Fallback>
                <p:oleObj name="公式" r:id="rId6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019" y="3635376"/>
                        <a:ext cx="988881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173" name="Text Box 109"/>
          <p:cNvSpPr txBox="1">
            <a:spLocks noChangeArrowheads="1"/>
          </p:cNvSpPr>
          <p:nvPr/>
        </p:nvSpPr>
        <p:spPr bwMode="auto">
          <a:xfrm>
            <a:off x="7467637" y="321151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核实签名</a:t>
            </a:r>
          </a:p>
        </p:txBody>
      </p:sp>
      <p:sp>
        <p:nvSpPr>
          <p:cNvPr id="600193" name="Text Box 129"/>
          <p:cNvSpPr txBox="1">
            <a:spLocks noChangeArrowheads="1"/>
          </p:cNvSpPr>
          <p:nvPr/>
        </p:nvSpPr>
        <p:spPr bwMode="auto">
          <a:xfrm>
            <a:off x="6103842" y="3213101"/>
            <a:ext cx="713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解密 </a:t>
            </a:r>
          </a:p>
        </p:txBody>
      </p:sp>
      <p:sp>
        <p:nvSpPr>
          <p:cNvPr id="600192" name="Text Box 128"/>
          <p:cNvSpPr txBox="1">
            <a:spLocks noChangeArrowheads="1"/>
          </p:cNvSpPr>
          <p:nvPr/>
        </p:nvSpPr>
        <p:spPr bwMode="auto">
          <a:xfrm>
            <a:off x="2574830" y="3213101"/>
            <a:ext cx="713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 </a:t>
            </a:r>
          </a:p>
        </p:txBody>
      </p:sp>
      <p:sp>
        <p:nvSpPr>
          <p:cNvPr id="600172" name="Text Box 108"/>
          <p:cNvSpPr txBox="1">
            <a:spLocks noChangeArrowheads="1"/>
          </p:cNvSpPr>
          <p:nvPr/>
        </p:nvSpPr>
        <p:spPr bwMode="auto">
          <a:xfrm>
            <a:off x="970264" y="3213101"/>
            <a:ext cx="713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签名 </a:t>
            </a:r>
          </a:p>
        </p:txBody>
      </p:sp>
      <p:sp>
        <p:nvSpPr>
          <p:cNvPr id="600102" name="Rectangle 38"/>
          <p:cNvSpPr>
            <a:spLocks noChangeArrowheads="1"/>
          </p:cNvSpPr>
          <p:nvPr/>
        </p:nvSpPr>
        <p:spPr bwMode="auto">
          <a:xfrm>
            <a:off x="2967896" y="3716339"/>
            <a:ext cx="737791" cy="5810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E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运算</a:t>
            </a:r>
          </a:p>
        </p:txBody>
      </p:sp>
      <p:sp>
        <p:nvSpPr>
          <p:cNvPr id="600103" name="Line 39"/>
          <p:cNvSpPr>
            <a:spLocks noChangeShapeType="1"/>
          </p:cNvSpPr>
          <p:nvPr/>
        </p:nvSpPr>
        <p:spPr bwMode="auto">
          <a:xfrm>
            <a:off x="2014178" y="4005263"/>
            <a:ext cx="9613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04" name="Rectangle 40"/>
          <p:cNvSpPr>
            <a:spLocks noChangeArrowheads="1"/>
          </p:cNvSpPr>
          <p:nvPr/>
        </p:nvSpPr>
        <p:spPr bwMode="auto">
          <a:xfrm>
            <a:off x="1268742" y="3724276"/>
            <a:ext cx="737791" cy="581025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 </a:t>
            </a:r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运算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167122" y="4005263"/>
            <a:ext cx="88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明文 </a:t>
            </a:r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993093" y="4005263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明文 </a:t>
            </a:r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endParaRPr kumimoji="1" lang="en-US" altLang="zh-CN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00107" name="Picture 43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97912" y="2782360"/>
            <a:ext cx="409575" cy="22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00108" name="Text Box 44"/>
          <p:cNvSpPr txBox="1">
            <a:spLocks noChangeArrowheads="1"/>
          </p:cNvSpPr>
          <p:nvPr/>
        </p:nvSpPr>
        <p:spPr bwMode="auto">
          <a:xfrm>
            <a:off x="409612" y="2917826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00109" name="Text Box 45"/>
          <p:cNvSpPr txBox="1">
            <a:spLocks noChangeArrowheads="1"/>
          </p:cNvSpPr>
          <p:nvPr/>
        </p:nvSpPr>
        <p:spPr bwMode="auto">
          <a:xfrm>
            <a:off x="9233863" y="2924176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600111" name="Text Box 47"/>
          <p:cNvSpPr txBox="1">
            <a:spLocks noChangeArrowheads="1"/>
          </p:cNvSpPr>
          <p:nvPr/>
        </p:nvSpPr>
        <p:spPr bwMode="auto">
          <a:xfrm>
            <a:off x="970264" y="2276476"/>
            <a:ext cx="15995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的私钥 </a:t>
            </a:r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SK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00112" name="Freeform 48"/>
          <p:cNvSpPr>
            <a:spLocks/>
          </p:cNvSpPr>
          <p:nvPr/>
        </p:nvSpPr>
        <p:spPr bwMode="auto">
          <a:xfrm>
            <a:off x="1637543" y="3116264"/>
            <a:ext cx="3440" cy="61753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13" name="Freeform 49"/>
          <p:cNvSpPr>
            <a:spLocks/>
          </p:cNvSpPr>
          <p:nvPr/>
        </p:nvSpPr>
        <p:spPr bwMode="auto">
          <a:xfrm>
            <a:off x="8618178" y="3116264"/>
            <a:ext cx="13758" cy="600075"/>
          </a:xfrm>
          <a:custGeom>
            <a:avLst/>
            <a:gdLst>
              <a:gd name="T0" fmla="*/ 0 w 8"/>
              <a:gd name="T1" fmla="*/ 0 h 378"/>
              <a:gd name="T2" fmla="*/ 8 w 8"/>
              <a:gd name="T3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378">
                <a:moveTo>
                  <a:pt x="0" y="0"/>
                </a:moveTo>
                <a:lnTo>
                  <a:pt x="8" y="378"/>
                </a:ln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aphicFrame>
        <p:nvGraphicFramePr>
          <p:cNvPr id="60011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922867"/>
              </p:ext>
            </p:extLst>
          </p:nvPr>
        </p:nvGraphicFramePr>
        <p:xfrm>
          <a:off x="3776964" y="3190875"/>
          <a:ext cx="256765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VISIO" r:id="rId9" imgW="1689840" imgH="964440" progId="Visio.Drawing.6">
                  <p:embed/>
                </p:oleObj>
              </mc:Choice>
              <mc:Fallback>
                <p:oleObj name="VISIO" r:id="rId9" imgW="1689840" imgH="96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964" y="3190875"/>
                        <a:ext cx="256765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115" name="Freeform 51"/>
          <p:cNvSpPr>
            <a:spLocks/>
          </p:cNvSpPr>
          <p:nvPr/>
        </p:nvSpPr>
        <p:spPr bwMode="auto">
          <a:xfrm rot="-5400000">
            <a:off x="8901878" y="3478148"/>
            <a:ext cx="225425" cy="84785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16" name="Freeform 52"/>
          <p:cNvSpPr>
            <a:spLocks/>
          </p:cNvSpPr>
          <p:nvPr/>
        </p:nvSpPr>
        <p:spPr bwMode="auto">
          <a:xfrm>
            <a:off x="650383" y="3648075"/>
            <a:ext cx="626004" cy="36830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00117" name="Group 53"/>
          <p:cNvGrpSpPr>
            <a:grpSpLocks/>
          </p:cNvGrpSpPr>
          <p:nvPr/>
        </p:nvGrpSpPr>
        <p:grpSpPr bwMode="auto">
          <a:xfrm>
            <a:off x="333942" y="3286125"/>
            <a:ext cx="562372" cy="503238"/>
            <a:chOff x="921" y="2412"/>
            <a:chExt cx="284" cy="265"/>
          </a:xfrm>
        </p:grpSpPr>
        <p:grpSp>
          <p:nvGrpSpPr>
            <p:cNvPr id="600118" name="Group 54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00119" name="Freeform 55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0" name="Freeform 56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1" name="Freeform 57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2" name="Freeform 58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3" name="Rectangle 59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4" name="Rectangle 60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5" name="Rectangle 61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26" name="Line 62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00127" name="Group 63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00128" name="Freeform 64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29" name="Freeform 65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30" name="Rectangle 66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00131" name="Group 67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00132" name="Freeform 68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3" name="Freeform 69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4" name="Freeform 70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5" name="Freeform 71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6" name="Rectangle 72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7" name="Rectangle 73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8" name="Rectangle 74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39" name="Line 75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00140" name="Group 76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00141" name="Freeform 77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42" name="Freeform 78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43" name="Rectangle 79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600144" name="Group 80"/>
          <p:cNvGrpSpPr>
            <a:grpSpLocks/>
          </p:cNvGrpSpPr>
          <p:nvPr/>
        </p:nvGrpSpPr>
        <p:grpSpPr bwMode="auto">
          <a:xfrm>
            <a:off x="9144434" y="3286125"/>
            <a:ext cx="562371" cy="503238"/>
            <a:chOff x="921" y="2412"/>
            <a:chExt cx="284" cy="265"/>
          </a:xfrm>
        </p:grpSpPr>
        <p:grpSp>
          <p:nvGrpSpPr>
            <p:cNvPr id="600145" name="Group 81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00146" name="Freeform 8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47" name="Freeform 83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48" name="Freeform 8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49" name="Freeform 85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50" name="Rectangle 86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51" name="Rectangle 87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52" name="Rectangle 88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53" name="Line 89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00154" name="Group 90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00155" name="Freeform 9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56" name="Freeform 92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57" name="Rectangle 93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00158" name="Group 94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00159" name="Freeform 9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0" name="Freeform 96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1" name="Freeform 9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2" name="Freeform 98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3" name="Rectangle 99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4" name="Rectangle 100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5" name="Rectangle 101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0166" name="Line 102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00167" name="Group 103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00168" name="Freeform 10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69" name="Freeform 105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0170" name="Rectangle 106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600171" name="Text Box 107"/>
          <p:cNvSpPr txBox="1">
            <a:spLocks noChangeArrowheads="1"/>
          </p:cNvSpPr>
          <p:nvPr/>
        </p:nvSpPr>
        <p:spPr bwMode="auto">
          <a:xfrm>
            <a:off x="4500997" y="2771775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因特网</a:t>
            </a:r>
          </a:p>
        </p:txBody>
      </p:sp>
      <p:sp>
        <p:nvSpPr>
          <p:cNvPr id="600174" name="Rectangle 110"/>
          <p:cNvSpPr>
            <a:spLocks noChangeArrowheads="1"/>
          </p:cNvSpPr>
          <p:nvPr/>
        </p:nvSpPr>
        <p:spPr bwMode="auto">
          <a:xfrm>
            <a:off x="8247657" y="3716339"/>
            <a:ext cx="737791" cy="581025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E</a:t>
            </a: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运算</a:t>
            </a:r>
          </a:p>
        </p:txBody>
      </p:sp>
      <p:pic>
        <p:nvPicPr>
          <p:cNvPr id="600175" name="Picture 111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120732" y="2783087"/>
            <a:ext cx="409575" cy="22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00177" name="Text Box 113"/>
          <p:cNvSpPr txBox="1">
            <a:spLocks noChangeArrowheads="1"/>
          </p:cNvSpPr>
          <p:nvPr/>
        </p:nvSpPr>
        <p:spPr bwMode="auto">
          <a:xfrm>
            <a:off x="6024732" y="2276475"/>
            <a:ext cx="1608133" cy="37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800" b="1">
                <a:solidFill>
                  <a:srgbClr val="FF0000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1800" b="1">
                <a:solidFill>
                  <a:srgbClr val="FF0000"/>
                </a:solidFill>
                <a:latin typeface="+mn-lt"/>
                <a:ea typeface="黑体" pitchFamily="2" charset="-122"/>
              </a:rPr>
              <a:t>的私钥 </a:t>
            </a:r>
            <a:r>
              <a:rPr kumimoji="1" lang="en-US" altLang="zh-CN" sz="1800" b="1" i="1">
                <a:solidFill>
                  <a:srgbClr val="FF0000"/>
                </a:solidFill>
                <a:latin typeface="+mn-lt"/>
                <a:ea typeface="黑体" pitchFamily="2" charset="-122"/>
              </a:rPr>
              <a:t>SK</a:t>
            </a:r>
            <a:r>
              <a:rPr kumimoji="1" lang="en-US" altLang="zh-CN" sz="1800" b="1" baseline="-25000">
                <a:solidFill>
                  <a:srgbClr val="FF0000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600178" name="Line 114"/>
          <p:cNvSpPr>
            <a:spLocks noChangeShapeType="1"/>
          </p:cNvSpPr>
          <p:nvPr/>
        </p:nvSpPr>
        <p:spPr bwMode="auto">
          <a:xfrm>
            <a:off x="3699574" y="4005263"/>
            <a:ext cx="28067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79" name="Rectangle 115"/>
          <p:cNvSpPr>
            <a:spLocks noChangeArrowheads="1"/>
          </p:cNvSpPr>
          <p:nvPr/>
        </p:nvSpPr>
        <p:spPr bwMode="auto">
          <a:xfrm>
            <a:off x="6483150" y="3716339"/>
            <a:ext cx="737791" cy="581025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D 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运算</a:t>
            </a:r>
          </a:p>
        </p:txBody>
      </p:sp>
      <p:sp>
        <p:nvSpPr>
          <p:cNvPr id="600180" name="Line 116"/>
          <p:cNvSpPr>
            <a:spLocks noChangeShapeType="1"/>
          </p:cNvSpPr>
          <p:nvPr/>
        </p:nvSpPr>
        <p:spPr bwMode="auto">
          <a:xfrm>
            <a:off x="7228587" y="4005263"/>
            <a:ext cx="1042194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81" name="Freeform 117"/>
          <p:cNvSpPr>
            <a:spLocks/>
          </p:cNvSpPr>
          <p:nvPr/>
        </p:nvSpPr>
        <p:spPr bwMode="auto">
          <a:xfrm>
            <a:off x="3312621" y="3167063"/>
            <a:ext cx="10319" cy="584200"/>
          </a:xfrm>
          <a:custGeom>
            <a:avLst/>
            <a:gdLst>
              <a:gd name="T0" fmla="*/ 0 w 6"/>
              <a:gd name="T1" fmla="*/ 0 h 368"/>
              <a:gd name="T2" fmla="*/ 6 w 6"/>
              <a:gd name="T3" fmla="*/ 368 h 3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" h="368">
                <a:moveTo>
                  <a:pt x="0" y="0"/>
                </a:moveTo>
                <a:lnTo>
                  <a:pt x="6" y="368"/>
                </a:ln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82" name="Freeform 118"/>
          <p:cNvSpPr>
            <a:spLocks/>
          </p:cNvSpPr>
          <p:nvPr/>
        </p:nvSpPr>
        <p:spPr bwMode="auto">
          <a:xfrm>
            <a:off x="6822716" y="3116264"/>
            <a:ext cx="3440" cy="61753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83" name="Line 119"/>
          <p:cNvSpPr>
            <a:spLocks noChangeShapeType="1"/>
          </p:cNvSpPr>
          <p:nvPr/>
        </p:nvSpPr>
        <p:spPr bwMode="auto">
          <a:xfrm>
            <a:off x="2975541" y="4868863"/>
            <a:ext cx="425304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84" name="Text Box 120"/>
          <p:cNvSpPr txBox="1">
            <a:spLocks noChangeArrowheads="1"/>
          </p:cNvSpPr>
          <p:nvPr/>
        </p:nvSpPr>
        <p:spPr bwMode="auto">
          <a:xfrm>
            <a:off x="4260227" y="4627563"/>
            <a:ext cx="172354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加密与解密</a:t>
            </a:r>
          </a:p>
        </p:txBody>
      </p:sp>
      <p:sp>
        <p:nvSpPr>
          <p:cNvPr id="600185" name="Line 121"/>
          <p:cNvSpPr>
            <a:spLocks noChangeShapeType="1"/>
          </p:cNvSpPr>
          <p:nvPr/>
        </p:nvSpPr>
        <p:spPr bwMode="auto">
          <a:xfrm>
            <a:off x="1315943" y="5275263"/>
            <a:ext cx="76616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00186" name="Text Box 122"/>
          <p:cNvSpPr txBox="1">
            <a:spLocks noChangeArrowheads="1"/>
          </p:cNvSpPr>
          <p:nvPr/>
        </p:nvSpPr>
        <p:spPr bwMode="auto">
          <a:xfrm>
            <a:off x="3857795" y="5059363"/>
            <a:ext cx="233910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签名与核实签名</a:t>
            </a:r>
          </a:p>
        </p:txBody>
      </p:sp>
      <p:graphicFrame>
        <p:nvGraphicFramePr>
          <p:cNvPr id="600189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403960"/>
              </p:ext>
            </p:extLst>
          </p:nvPr>
        </p:nvGraphicFramePr>
        <p:xfrm>
          <a:off x="4249907" y="3652838"/>
          <a:ext cx="1635521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公式" r:id="rId11" imgW="977760" imgH="241200" progId="Equation.3">
                  <p:embed/>
                </p:oleObj>
              </mc:Choice>
              <mc:Fallback>
                <p:oleObj name="公式" r:id="rId11" imgW="977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907" y="3652838"/>
                        <a:ext cx="1635521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190" name="Text Box 126"/>
          <p:cNvSpPr txBox="1">
            <a:spLocks noChangeArrowheads="1"/>
          </p:cNvSpPr>
          <p:nvPr/>
        </p:nvSpPr>
        <p:spPr bwMode="auto">
          <a:xfrm>
            <a:off x="2655660" y="2276475"/>
            <a:ext cx="1608133" cy="37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18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的公钥 </a:t>
            </a:r>
            <a:r>
              <a:rPr kumimoji="1" lang="en-US" altLang="zh-CN" sz="1800" b="1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PK</a:t>
            </a:r>
            <a:r>
              <a:rPr kumimoji="1" lang="en-US" altLang="zh-CN" sz="1800" b="1" baseline="-25000" dirty="0">
                <a:solidFill>
                  <a:srgbClr val="FF0000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600191" name="Text Box 127"/>
          <p:cNvSpPr txBox="1">
            <a:spLocks noChangeArrowheads="1"/>
          </p:cNvSpPr>
          <p:nvPr/>
        </p:nvSpPr>
        <p:spPr bwMode="auto">
          <a:xfrm>
            <a:off x="7870068" y="2205039"/>
            <a:ext cx="15995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的公钥 </a:t>
            </a:r>
            <a:r>
              <a:rPr kumimoji="1" lang="en-US" altLang="zh-CN" sz="18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PK</a:t>
            </a:r>
            <a:r>
              <a: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00194" name="Text Box 130"/>
          <p:cNvSpPr txBox="1">
            <a:spLocks noChangeArrowheads="1"/>
          </p:cNvSpPr>
          <p:nvPr/>
        </p:nvSpPr>
        <p:spPr bwMode="auto">
          <a:xfrm>
            <a:off x="4820878" y="3352801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密文</a:t>
            </a:r>
            <a:endParaRPr kumimoji="1" lang="zh-CN" altLang="en-US" sz="1800" b="1" i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3021" y="1268760"/>
            <a:ext cx="5540299" cy="584775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同时实现秘密通信和数字签名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99" name="Picture 7" descr="key 的图像结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346192" y="2628468"/>
            <a:ext cx="532545" cy="5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7" descr="key 的图像结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51226" y="2628468"/>
            <a:ext cx="532545" cy="5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7.4  </a:t>
            </a:r>
            <a:r>
              <a:rPr lang="zh-CN" altLang="zh-CN" sz="4800" dirty="0"/>
              <a:t>鉴别</a:t>
            </a:r>
            <a:endParaRPr lang="zh-CN" altLang="en-US" sz="48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7.4.1  </a:t>
            </a:r>
            <a:r>
              <a:rPr lang="zh-CN" altLang="zh-CN" dirty="0"/>
              <a:t>报文鉴别</a:t>
            </a:r>
          </a:p>
          <a:p>
            <a:r>
              <a:rPr lang="en-US" altLang="zh-CN" dirty="0" smtClean="0"/>
              <a:t>7.4.2  </a:t>
            </a:r>
            <a:r>
              <a:rPr lang="zh-CN" altLang="zh-CN" dirty="0"/>
              <a:t>实体鉴别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8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7.4  </a:t>
            </a:r>
            <a:r>
              <a:rPr lang="zh-CN" altLang="en-US" sz="4800" dirty="0"/>
              <a:t>鉴别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在信息的安全领域中，对付被动攻击的重要措施是加密，而</a:t>
            </a:r>
            <a:r>
              <a:rPr lang="zh-CN" altLang="en-US" dirty="0">
                <a:solidFill>
                  <a:srgbClr val="FF0000"/>
                </a:solidFill>
              </a:rPr>
              <a:t>对付主动攻击中的篡改和伪造则要用</a:t>
            </a:r>
            <a:r>
              <a:rPr lang="zh-CN" altLang="en-US" dirty="0" smtClean="0">
                <a:solidFill>
                  <a:srgbClr val="FF0000"/>
                </a:solidFill>
              </a:rPr>
              <a:t>鉴别 </a:t>
            </a:r>
            <a:r>
              <a:rPr lang="en-US" altLang="zh-CN" dirty="0" smtClean="0"/>
              <a:t>(</a:t>
            </a:r>
            <a:r>
              <a:rPr lang="en-US" altLang="zh-CN" dirty="0"/>
              <a:t>authentication)</a:t>
            </a:r>
            <a:r>
              <a:rPr lang="en-US" altLang="zh-CN" sz="3600" dirty="0"/>
              <a:t> 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报文鉴别</a:t>
            </a:r>
            <a:r>
              <a:rPr lang="zh-CN" altLang="en-US" dirty="0"/>
              <a:t>使得通信的接收方能够验证所收到的报文（发送者和报文内容、发送时间、序列等）的真伪。</a:t>
            </a:r>
          </a:p>
          <a:p>
            <a:r>
              <a:rPr lang="zh-CN" altLang="en-US" dirty="0"/>
              <a:t>使用加密就可达到报文鉴别的目的。但在网络的应用中，许多报文并不需要加密。应当使接收者能用很简单的方法鉴别报文的真伪。    </a:t>
            </a:r>
          </a:p>
        </p:txBody>
      </p:sp>
    </p:spTree>
    <p:extLst>
      <p:ext uri="{BB962C8B-B14F-4D97-AF65-F5344CB8AC3E}">
        <p14:creationId xmlns:p14="http://schemas.microsoft.com/office/powerpoint/2010/main" val="11474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鉴别与授权不同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鉴别与</a:t>
            </a:r>
            <a:r>
              <a:rPr lang="zh-CN" altLang="en-US" dirty="0" smtClean="0">
                <a:solidFill>
                  <a:srgbClr val="FF0000"/>
                </a:solidFill>
              </a:rPr>
              <a:t>授权 </a:t>
            </a:r>
            <a:r>
              <a:rPr lang="en-US" altLang="zh-CN" dirty="0" smtClean="0"/>
              <a:t>(</a:t>
            </a:r>
            <a:r>
              <a:rPr lang="en-US" altLang="zh-CN" dirty="0"/>
              <a:t>authorization)</a:t>
            </a:r>
            <a:r>
              <a:rPr lang="zh-CN" altLang="en-US" dirty="0"/>
              <a:t>是不同的概念。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授权涉及到的问题是：所进行的过程是否被允许（如是否可以对某文件进行读或写）。 </a:t>
            </a:r>
          </a:p>
        </p:txBody>
      </p:sp>
    </p:spTree>
    <p:extLst>
      <p:ext uri="{BB962C8B-B14F-4D97-AF65-F5344CB8AC3E}">
        <p14:creationId xmlns:p14="http://schemas.microsoft.com/office/powerpoint/2010/main" val="32691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鉴别分类</a:t>
            </a:r>
            <a:endParaRPr lang="zh-CN" altLang="en-US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可再把鉴别细分为两种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报文鉴别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 smtClean="0"/>
              <a:t>即</a:t>
            </a:r>
            <a:r>
              <a:rPr lang="zh-CN" altLang="zh-CN" dirty="0"/>
              <a:t>鉴别所收到的报文的确是报文的发送者所发送的，而不是其他人伪造的或篡改的。这就包含了端点鉴别和报文完整性的鉴别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实体鉴别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 smtClean="0"/>
              <a:t>仅仅</a:t>
            </a:r>
            <a:r>
              <a:rPr lang="zh-CN" altLang="zh-CN" dirty="0"/>
              <a:t>鉴别发送报文的实体。实体可以是一个人，也可以是一个进程（客户或服务器）。这就是端点鉴别。</a:t>
            </a:r>
          </a:p>
        </p:txBody>
      </p:sp>
    </p:spTree>
    <p:extLst>
      <p:ext uri="{BB962C8B-B14F-4D97-AF65-F5344CB8AC3E}">
        <p14:creationId xmlns:p14="http://schemas.microsoft.com/office/powerpoint/2010/main" val="17107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zh-CN" dirty="0"/>
              <a:t>网络安全问题概述</a:t>
            </a:r>
            <a:endParaRPr lang="zh-CN" alt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7.1.1  </a:t>
            </a:r>
            <a:r>
              <a:rPr lang="zh-CN" altLang="zh-CN" dirty="0"/>
              <a:t>计算机网络面临的安全性威胁</a:t>
            </a:r>
          </a:p>
          <a:p>
            <a:r>
              <a:rPr lang="en-US" altLang="zh-CN" dirty="0"/>
              <a:t>7.1.2  </a:t>
            </a:r>
            <a:r>
              <a:rPr lang="zh-CN" altLang="zh-CN" dirty="0"/>
              <a:t>安全的计算机网络</a:t>
            </a:r>
          </a:p>
          <a:p>
            <a:r>
              <a:rPr lang="en-US" altLang="zh-CN" dirty="0" smtClean="0"/>
              <a:t>7.1.3  </a:t>
            </a:r>
            <a:r>
              <a:rPr lang="zh-CN" altLang="zh-CN" dirty="0"/>
              <a:t>数据加密模型</a:t>
            </a:r>
          </a:p>
        </p:txBody>
      </p:sp>
    </p:spTree>
    <p:extLst>
      <p:ext uri="{BB962C8B-B14F-4D97-AF65-F5344CB8AC3E}">
        <p14:creationId xmlns:p14="http://schemas.microsoft.com/office/powerpoint/2010/main" val="37213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7.4.1  </a:t>
            </a:r>
            <a:r>
              <a:rPr lang="zh-CN" altLang="en-US" dirty="0"/>
              <a:t>报文鉴别 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许多报文并不需要</a:t>
            </a:r>
            <a:r>
              <a:rPr lang="zh-CN" altLang="en-US" dirty="0" smtClean="0"/>
              <a:t>加密</a:t>
            </a:r>
            <a:r>
              <a:rPr lang="zh-CN" altLang="en-US" dirty="0"/>
              <a:t>，</a:t>
            </a:r>
            <a:r>
              <a:rPr lang="zh-CN" altLang="en-US" dirty="0" smtClean="0"/>
              <a:t>但</a:t>
            </a:r>
            <a:r>
              <a:rPr lang="zh-CN" altLang="en-US" dirty="0"/>
              <a:t>却需要数字签名，以便让报文的接收者能够</a:t>
            </a:r>
            <a:r>
              <a:rPr lang="zh-CN" altLang="en-US" dirty="0">
                <a:solidFill>
                  <a:srgbClr val="FF0000"/>
                </a:solidFill>
              </a:rPr>
              <a:t>鉴别报文的真伪。</a:t>
            </a:r>
          </a:p>
          <a:p>
            <a:r>
              <a:rPr lang="zh-CN" altLang="en-US" dirty="0"/>
              <a:t>然而对很长的报文进行数字签名会使计算机增加很大的负担（需要进行很长时间的</a:t>
            </a:r>
            <a:r>
              <a:rPr lang="zh-CN" altLang="en-US" dirty="0" smtClean="0"/>
              <a:t>运算）。</a:t>
            </a:r>
            <a:endParaRPr lang="zh-CN" altLang="en-US" dirty="0"/>
          </a:p>
          <a:p>
            <a:r>
              <a:rPr lang="zh-CN" altLang="en-US" dirty="0"/>
              <a:t>当我们传送不需要加密的报文时，应当使接收者能用很简单的方法鉴别报文的真伪。</a:t>
            </a:r>
          </a:p>
        </p:txBody>
      </p:sp>
    </p:spTree>
    <p:extLst>
      <p:ext uri="{BB962C8B-B14F-4D97-AF65-F5344CB8AC3E}">
        <p14:creationId xmlns:p14="http://schemas.microsoft.com/office/powerpoint/2010/main" val="26609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密码散列函数</a:t>
            </a:r>
            <a:endParaRPr lang="en-US" altLang="zh-CN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数字签名就能够实现对报文的鉴别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zh-CN" dirty="0" smtClean="0"/>
              <a:t>这种</a:t>
            </a:r>
            <a:r>
              <a:rPr lang="zh-CN" altLang="zh-CN" dirty="0"/>
              <a:t>方法有一个很大的</a:t>
            </a:r>
            <a:r>
              <a:rPr lang="zh-CN" altLang="zh-CN" dirty="0" smtClean="0">
                <a:solidFill>
                  <a:srgbClr val="FF0000"/>
                </a:solidFill>
              </a:rPr>
              <a:t>缺点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 smtClean="0"/>
              <a:t>对</a:t>
            </a:r>
            <a:r>
              <a:rPr lang="zh-CN" altLang="zh-CN" dirty="0"/>
              <a:t>较长的报文（这是很常见的）进行数字签名会使计算机增加非常大的负担，因为这需要进行较多的时间来进行运算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密码散列</a:t>
            </a:r>
            <a:r>
              <a:rPr lang="zh-CN" altLang="zh-CN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cryptographic hash function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zh-CN" altLang="zh-CN" dirty="0" smtClean="0"/>
              <a:t>一</a:t>
            </a:r>
            <a:r>
              <a:rPr lang="zh-CN" altLang="zh-CN" dirty="0"/>
              <a:t>种相对简单</a:t>
            </a:r>
            <a:r>
              <a:rPr lang="zh-CN" altLang="zh-CN" dirty="0" smtClean="0"/>
              <a:t>的对</a:t>
            </a:r>
            <a:r>
              <a:rPr lang="zh-CN" altLang="zh-CN" dirty="0"/>
              <a:t>报文进行</a:t>
            </a:r>
            <a:r>
              <a:rPr lang="zh-CN" altLang="zh-CN" dirty="0" smtClean="0"/>
              <a:t>鉴别</a:t>
            </a:r>
            <a:r>
              <a:rPr lang="zh-CN" altLang="en-US" dirty="0" smtClean="0"/>
              <a:t>的</a:t>
            </a:r>
            <a:r>
              <a:rPr lang="zh-CN" altLang="zh-CN" dirty="0"/>
              <a:t>方法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3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散列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两</a:t>
            </a:r>
            <a:r>
              <a:rPr lang="zh-CN" altLang="zh-CN" dirty="0"/>
              <a:t>个特点</a:t>
            </a:r>
            <a:endParaRPr lang="en-US" altLang="zh-CN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(1) </a:t>
            </a:r>
            <a:r>
              <a:rPr lang="zh-CN" altLang="zh-CN" dirty="0" smtClean="0"/>
              <a:t>散</a:t>
            </a:r>
            <a:r>
              <a:rPr lang="zh-CN" altLang="zh-CN" dirty="0"/>
              <a:t>列函数的输入长度可以很长，但其输出长度则是固定的，并且较短。散列函数的输出叫做散列值，或更简单些，</a:t>
            </a:r>
            <a:r>
              <a:rPr lang="zh-CN" altLang="zh-CN" dirty="0" smtClean="0"/>
              <a:t>称为</a:t>
            </a:r>
            <a:r>
              <a:rPr lang="zh-CN" altLang="zh-CN" dirty="0" smtClean="0">
                <a:solidFill>
                  <a:srgbClr val="FF0000"/>
                </a:solidFill>
              </a:rPr>
              <a:t>散</a:t>
            </a:r>
            <a:r>
              <a:rPr lang="zh-CN" altLang="zh-CN" dirty="0">
                <a:solidFill>
                  <a:srgbClr val="FF0000"/>
                </a:solidFill>
              </a:rPr>
              <a:t>列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(2) </a:t>
            </a:r>
            <a:r>
              <a:rPr lang="zh-CN" altLang="zh-CN" dirty="0" smtClean="0"/>
              <a:t>不同</a:t>
            </a:r>
            <a:r>
              <a:rPr lang="zh-CN" altLang="zh-CN" dirty="0"/>
              <a:t>的散列值肯定对应于不同的输入，但不同的输入却可能得出相同的散列值。这就是说，散列函数的输入和输出并非一一对应的，而是</a:t>
            </a:r>
            <a:r>
              <a:rPr lang="zh-CN" altLang="zh-CN" dirty="0">
                <a:solidFill>
                  <a:srgbClr val="FF0000"/>
                </a:solidFill>
              </a:rPr>
              <a:t>多对一</a:t>
            </a:r>
            <a:r>
              <a:rPr lang="zh-CN" altLang="zh-CN" dirty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7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密码散列函数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特点</a:t>
            </a:r>
            <a:endParaRPr lang="en-US" altLang="zh-CN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在密码学中使用的散列函数称为</a:t>
            </a:r>
            <a:r>
              <a:rPr lang="zh-CN" altLang="zh-CN" dirty="0">
                <a:solidFill>
                  <a:srgbClr val="FF0000"/>
                </a:solidFill>
              </a:rPr>
              <a:t>密码散列</a:t>
            </a:r>
            <a:r>
              <a:rPr lang="zh-CN" altLang="zh-CN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dirty="0" smtClean="0"/>
              <a:t>特点：</a:t>
            </a:r>
            <a:r>
              <a:rPr lang="zh-CN" altLang="en-US" dirty="0" smtClean="0">
                <a:solidFill>
                  <a:srgbClr val="FF0000"/>
                </a:solidFill>
              </a:rPr>
              <a:t>单向性。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要</a:t>
            </a:r>
            <a:r>
              <a:rPr lang="zh-CN" altLang="zh-CN" dirty="0"/>
              <a:t>找到两个不同的报文，它们具有同样的密码散列函数输出，在计算上是不可行的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也就是说</a:t>
            </a:r>
            <a:r>
              <a:rPr lang="zh-CN" altLang="zh-CN" dirty="0"/>
              <a:t>，密码散列函数实际上是一种单向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 (</a:t>
            </a:r>
            <a:r>
              <a:rPr lang="en-US" altLang="zh-CN" dirty="0"/>
              <a:t>one-way function)</a:t>
            </a:r>
            <a:r>
              <a:rPr lang="zh-CN" altLang="zh-CN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16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密码散列函数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特点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1280592" y="1228690"/>
            <a:ext cx="7632847" cy="2200310"/>
            <a:chOff x="2864768" y="3887122"/>
            <a:chExt cx="5904655" cy="1980279"/>
          </a:xfrm>
        </p:grpSpPr>
        <p:sp>
          <p:nvSpPr>
            <p:cNvPr id="6" name="TextBox 5"/>
            <p:cNvSpPr txBox="1"/>
            <p:nvPr/>
          </p:nvSpPr>
          <p:spPr>
            <a:xfrm>
              <a:off x="2976177" y="3887122"/>
              <a:ext cx="1128702" cy="36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长的明文 </a:t>
              </a:r>
              <a:r>
                <a:rPr lang="en-US" altLang="zh-CN" sz="2000" b="1" i="1" dirty="0" smtClean="0">
                  <a:solidFill>
                    <a:srgbClr val="000099"/>
                  </a:solidFill>
                  <a:latin typeface="+mn-lt"/>
                  <a:ea typeface="黑体" pitchFamily="2" charset="-122"/>
                  <a:cs typeface="Times New Roman" pitchFamily="18" charset="0"/>
                </a:rPr>
                <a:t>X</a:t>
              </a:r>
              <a:endParaRPr lang="zh-CN" altLang="en-US" sz="2000" b="1" i="1" dirty="0">
                <a:solidFill>
                  <a:srgbClr val="000099"/>
                </a:solidFill>
                <a:latin typeface="+mn-lt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67838" y="4552664"/>
              <a:ext cx="1440160" cy="532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散列函数 </a:t>
              </a:r>
              <a:r>
                <a:rPr lang="en-US" altLang="zh-CN" sz="2000" b="1" i="1" dirty="0" smtClean="0">
                  <a:solidFill>
                    <a:srgbClr val="000099"/>
                  </a:solidFill>
                  <a:ea typeface="黑体" pitchFamily="2" charset="-122"/>
                  <a:cs typeface="Times New Roman" pitchFamily="18" charset="0"/>
                </a:rPr>
                <a:t>H</a:t>
              </a: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sz="2000" b="1" i="1" dirty="0" smtClean="0">
                  <a:solidFill>
                    <a:srgbClr val="000099"/>
                  </a:solidFill>
                  <a:ea typeface="黑体" pitchFamily="2" charset="-122"/>
                  <a:cs typeface="Times New Roman" pitchFamily="18" charset="0"/>
                  <a:sym typeface="Wingdings"/>
                </a:rPr>
                <a:t>X</a:t>
              </a: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endParaRPr lang="zh-CN" altLang="en-US" sz="2000" b="1" dirty="0">
                <a:solidFill>
                  <a:srgbClr val="000099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" name="流程图: 文档 7"/>
            <p:cNvSpPr/>
            <p:nvPr/>
          </p:nvSpPr>
          <p:spPr>
            <a:xfrm>
              <a:off x="7403252" y="4681519"/>
              <a:ext cx="1366171" cy="763706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 smtClean="0">
                  <a:solidFill>
                    <a:srgbClr val="000099"/>
                  </a:solidFill>
                  <a:ea typeface="黑体" pitchFamily="2" charset="-122"/>
                </a:rPr>
                <a:t>10010…1011</a:t>
              </a:r>
              <a:endParaRPr lang="zh-CN" altLang="en-US" sz="24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4213424" y="4791117"/>
              <a:ext cx="825479" cy="150051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6517680" y="4797153"/>
              <a:ext cx="864096" cy="163379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1" name="流程图: 文档 10"/>
            <p:cNvSpPr/>
            <p:nvPr/>
          </p:nvSpPr>
          <p:spPr>
            <a:xfrm>
              <a:off x="2864768" y="4211217"/>
              <a:ext cx="1348656" cy="1656184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4768" y="4246057"/>
              <a:ext cx="1348656" cy="1578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The ABC Computer Network………………</a:t>
              </a:r>
            </a:p>
            <a:p>
              <a:r>
                <a:rPr lang="en-US" altLang="zh-CN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………………………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0123" y="4149080"/>
              <a:ext cx="1740051" cy="36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+mn-lt"/>
                  <a:ea typeface="黑体" pitchFamily="2" charset="-122"/>
                  <a:cs typeface="Times New Roman" pitchFamily="18" charset="0"/>
                </a:rPr>
                <a:t>多对一的单向变换</a:t>
              </a:r>
              <a:endParaRPr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53652" y="4063772"/>
              <a:ext cx="1340752" cy="637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  <a:cs typeface="Times New Roman" pitchFamily="18" charset="0"/>
                </a:rPr>
                <a:t>得出固定长度</a:t>
              </a:r>
              <a:endParaRPr lang="en-US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  <a:cs typeface="Times New Roman" pitchFamily="18" charset="0"/>
              </a:endParaRPr>
            </a:p>
            <a:p>
              <a:pPr algn="ctr"/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  <a:cs typeface="Times New Roman" pitchFamily="18" charset="0"/>
                </a:rPr>
                <a:t>的散列值</a:t>
              </a:r>
              <a:endPara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 rot="10800000">
              <a:off x="4213425" y="5229200"/>
              <a:ext cx="3168351" cy="163378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7560" y="4697269"/>
              <a:ext cx="534713" cy="1080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b="1" dirty="0" smtClean="0">
                  <a:solidFill>
                    <a:srgbClr val="FF0000"/>
                  </a:solidFill>
                  <a:latin typeface="+mn-lt"/>
                  <a:ea typeface="黑体" pitchFamily="2" charset="-122"/>
                  <a:sym typeface="Symbol"/>
                </a:rPr>
                <a:t></a:t>
              </a:r>
              <a:endParaRPr lang="zh-CN" altLang="en-US" sz="7200" b="1" dirty="0">
                <a:solidFill>
                  <a:srgbClr val="FF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1496" y="5466710"/>
              <a:ext cx="1939701" cy="36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+mn-lt"/>
                  <a:ea typeface="黑体" pitchFamily="2" charset="-122"/>
                  <a:cs typeface="Times New Roman" pitchFamily="18" charset="0"/>
                </a:rPr>
                <a:t>逆向变换是不可能的</a:t>
              </a:r>
              <a:endParaRPr lang="zh-CN" altLang="en-US" sz="2000" b="1" dirty="0">
                <a:solidFill>
                  <a:srgbClr val="FF0000"/>
                </a:solidFill>
                <a:latin typeface="+mn-lt"/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80592" y="3933056"/>
            <a:ext cx="7632847" cy="1289033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散</a:t>
            </a:r>
            <a:r>
              <a:rPr lang="zh-CN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列</a:t>
            </a:r>
            <a:r>
              <a:rPr lang="en-US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3200" b="1" i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H(X)</a:t>
            </a:r>
            <a:r>
              <a:rPr lang="en-US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可用</a:t>
            </a:r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来保护明文</a:t>
            </a:r>
            <a:r>
              <a:rPr lang="en-US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的完整性</a:t>
            </a: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，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防</a:t>
            </a:r>
            <a:r>
              <a:rPr lang="zh-CN" altLang="en-US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篡改和</a:t>
            </a: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伪造。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4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2. </a:t>
            </a:r>
            <a:r>
              <a:rPr lang="zh-CN" altLang="zh-CN" sz="4000" dirty="0"/>
              <a:t>实用的密码散列函数</a:t>
            </a:r>
            <a:r>
              <a:rPr lang="en-US" altLang="zh-CN" sz="4000" dirty="0"/>
              <a:t>MD5</a:t>
            </a:r>
            <a:r>
              <a:rPr lang="zh-CN" altLang="zh-CN" sz="4000" dirty="0"/>
              <a:t>和</a:t>
            </a:r>
            <a:r>
              <a:rPr lang="en-US" altLang="zh-CN" sz="4000" dirty="0"/>
              <a:t>SHA-1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通过许多学者的不断努力，已经设计出一些实用的密码散列函数（或称为散列算法），其中最出名的</a:t>
            </a:r>
            <a:r>
              <a:rPr lang="zh-CN" altLang="zh-CN" dirty="0" smtClean="0"/>
              <a:t>就是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SHA-1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报文摘要</a:t>
            </a:r>
            <a:r>
              <a:rPr lang="zh-CN" altLang="zh-CN" dirty="0" smtClean="0"/>
              <a:t>算法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公布</a:t>
            </a:r>
            <a:r>
              <a:rPr lang="zh-CN" altLang="zh-CN" dirty="0"/>
              <a:t>于</a:t>
            </a:r>
            <a:r>
              <a:rPr lang="en-US" altLang="zh-CN" dirty="0"/>
              <a:t>RFC 1321 (1991</a:t>
            </a:r>
            <a:r>
              <a:rPr lang="zh-CN" altLang="zh-CN" dirty="0"/>
              <a:t>年</a:t>
            </a:r>
            <a:r>
              <a:rPr lang="en-US" altLang="zh-CN" dirty="0"/>
              <a:t>)</a:t>
            </a:r>
            <a:r>
              <a:rPr lang="zh-CN" altLang="zh-CN" dirty="0"/>
              <a:t>，并获得了非常广泛的应用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SHA-1</a:t>
            </a:r>
            <a:r>
              <a:rPr lang="zh-CN" altLang="zh-CN" dirty="0" smtClean="0"/>
              <a:t>比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更</a:t>
            </a:r>
            <a:r>
              <a:rPr lang="zh-CN" altLang="zh-CN" dirty="0"/>
              <a:t>安全，但计算起来却</a:t>
            </a:r>
            <a:r>
              <a:rPr lang="zh-CN" altLang="zh-CN" dirty="0" smtClean="0"/>
              <a:t>比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要</a:t>
            </a:r>
            <a:r>
              <a:rPr lang="zh-CN" altLang="zh-CN" dirty="0"/>
              <a:t>慢些。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4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MD5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MD5</a:t>
            </a:r>
            <a:r>
              <a:rPr lang="zh-CN" altLang="en-US" sz="2800" dirty="0"/>
              <a:t>是</a:t>
            </a:r>
            <a:r>
              <a:rPr lang="zh-CN" altLang="en-US" sz="2800" dirty="0">
                <a:solidFill>
                  <a:srgbClr val="FF0000"/>
                </a:solidFill>
              </a:rPr>
              <a:t>报文摘要 </a:t>
            </a:r>
            <a:r>
              <a:rPr lang="en-US" altLang="zh-CN" sz="2800" dirty="0">
                <a:solidFill>
                  <a:srgbClr val="FF0000"/>
                </a:solidFill>
              </a:rPr>
              <a:t>MD </a:t>
            </a:r>
            <a:r>
              <a:rPr lang="en-US" altLang="zh-CN" sz="2800" dirty="0"/>
              <a:t>(Message Digest) </a:t>
            </a:r>
            <a:r>
              <a:rPr lang="zh-CN" altLang="en-US" sz="2800" dirty="0"/>
              <a:t>的第</a:t>
            </a:r>
            <a:r>
              <a:rPr lang="en-US" altLang="zh-CN" sz="2800" dirty="0"/>
              <a:t>5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版本。</a:t>
            </a:r>
            <a:r>
              <a:rPr lang="zh-CN" altLang="zh-CN" sz="2800" dirty="0" smtClean="0"/>
              <a:t>报文</a:t>
            </a:r>
            <a:r>
              <a:rPr lang="zh-CN" altLang="zh-CN" sz="2800" dirty="0"/>
              <a:t>摘要算法</a:t>
            </a:r>
            <a:r>
              <a:rPr lang="en-US" altLang="zh-CN" sz="2800" dirty="0"/>
              <a:t>MD5</a:t>
            </a:r>
            <a:r>
              <a:rPr lang="zh-CN" altLang="zh-CN" sz="2800" dirty="0"/>
              <a:t>公布于</a:t>
            </a:r>
            <a:r>
              <a:rPr lang="en-US" altLang="zh-CN" sz="2800" dirty="0"/>
              <a:t>RFC 1321 (1991</a:t>
            </a:r>
            <a:r>
              <a:rPr lang="zh-CN" altLang="zh-CN" sz="2800" dirty="0"/>
              <a:t>年</a:t>
            </a:r>
            <a:r>
              <a:rPr lang="en-US" altLang="zh-CN" sz="2800" dirty="0"/>
              <a:t>)</a:t>
            </a:r>
            <a:r>
              <a:rPr lang="zh-CN" altLang="zh-CN" sz="2800" dirty="0"/>
              <a:t>，并获得了非常广泛的应用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en-US" altLang="zh-CN" sz="2800" dirty="0" smtClean="0"/>
              <a:t>MD5 </a:t>
            </a:r>
            <a:r>
              <a:rPr lang="zh-CN" altLang="zh-CN" sz="2800" dirty="0" smtClean="0"/>
              <a:t>的设计者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Rivest</a:t>
            </a:r>
            <a:r>
              <a:rPr lang="zh-CN" altLang="zh-CN" sz="2800" dirty="0" smtClean="0"/>
              <a:t>曾</a:t>
            </a:r>
            <a:r>
              <a:rPr lang="zh-CN" altLang="zh-CN" sz="2800" dirty="0"/>
              <a:t>提出一个猜想，即根据给定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MD5 </a:t>
            </a:r>
            <a:r>
              <a:rPr lang="zh-CN" altLang="zh-CN" sz="2800" dirty="0" smtClean="0"/>
              <a:t>报文</a:t>
            </a:r>
            <a:r>
              <a:rPr lang="zh-CN" altLang="zh-CN" sz="2800" dirty="0"/>
              <a:t>摘要代码，要找出一个与原来报文有相同报文摘要的另一报文，其难度在计算上几乎是不可能的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基本思想：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用足够复杂的方法将</a:t>
            </a:r>
            <a:r>
              <a:rPr lang="zh-CN" altLang="en-US" sz="2400" dirty="0" smtClean="0"/>
              <a:t>报文的数据位充分</a:t>
            </a:r>
            <a:r>
              <a:rPr lang="zh-CN" altLang="en-US" sz="2400" dirty="0"/>
              <a:t>“弄乱”</a:t>
            </a:r>
            <a:r>
              <a:rPr lang="zh-CN" altLang="en-US" sz="2400" dirty="0" smtClean="0"/>
              <a:t>，</a:t>
            </a:r>
            <a:r>
              <a:rPr lang="zh-CN" altLang="zh-CN" sz="2400" dirty="0"/>
              <a:t>报文摘要代码中的每一位都与原来报文中的每一位</a:t>
            </a:r>
            <a:r>
              <a:rPr lang="zh-CN" altLang="zh-CN" sz="2400" dirty="0" smtClean="0"/>
              <a:t>有关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585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MD5 </a:t>
            </a:r>
            <a:r>
              <a:rPr lang="zh-CN" altLang="en-US" dirty="0"/>
              <a:t>算法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步骤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附加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把任意长的报文按</a:t>
            </a:r>
            <a:r>
              <a:rPr lang="zh-CN" altLang="zh-CN" dirty="0" smtClean="0"/>
              <a:t>模</a:t>
            </a:r>
            <a:r>
              <a:rPr lang="en-US" altLang="zh-CN" dirty="0" smtClean="0"/>
              <a:t> 2</a:t>
            </a:r>
            <a:r>
              <a:rPr lang="en-US" altLang="zh-CN" baseline="30000" dirty="0" smtClean="0"/>
              <a:t>64</a:t>
            </a:r>
            <a:r>
              <a:rPr lang="en-US" altLang="zh-CN" dirty="0" smtClean="0"/>
              <a:t> </a:t>
            </a:r>
            <a:r>
              <a:rPr lang="zh-CN" altLang="zh-CN" dirty="0" smtClean="0"/>
              <a:t>计算</a:t>
            </a:r>
            <a:r>
              <a:rPr lang="zh-CN" altLang="zh-CN" dirty="0"/>
              <a:t>其余数（</a:t>
            </a:r>
            <a:r>
              <a:rPr lang="en-US" altLang="zh-CN" dirty="0"/>
              <a:t>64</a:t>
            </a:r>
            <a:r>
              <a:rPr lang="zh-CN" altLang="zh-CN" dirty="0"/>
              <a:t>位），追加在报文的后面</a:t>
            </a:r>
            <a:r>
              <a:rPr lang="zh-CN" altLang="en-US" dirty="0"/>
              <a:t>（长度项）</a:t>
            </a:r>
            <a:r>
              <a:rPr lang="zh-CN" altLang="zh-CN" dirty="0"/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，填充：</a:t>
            </a:r>
            <a:r>
              <a:rPr lang="zh-CN" altLang="zh-CN" dirty="0" smtClean="0"/>
              <a:t>在</a:t>
            </a:r>
            <a:r>
              <a:rPr lang="zh-CN" altLang="zh-CN" dirty="0"/>
              <a:t>报文</a:t>
            </a:r>
            <a:r>
              <a:rPr lang="zh-CN" altLang="zh-CN" dirty="0" smtClean="0"/>
              <a:t>和</a:t>
            </a:r>
            <a:r>
              <a:rPr lang="zh-CN" altLang="en-US" dirty="0" smtClean="0"/>
              <a:t>长度项</a:t>
            </a:r>
            <a:r>
              <a:rPr lang="zh-CN" altLang="zh-CN" dirty="0" smtClean="0"/>
              <a:t>之间</a:t>
            </a:r>
            <a:r>
              <a:rPr lang="zh-CN" altLang="zh-CN" dirty="0" smtClean="0"/>
              <a:t>填充</a:t>
            </a:r>
            <a:r>
              <a:rPr lang="en-US" altLang="zh-CN" dirty="0" smtClean="0"/>
              <a:t> 1</a:t>
            </a:r>
            <a:r>
              <a:rPr lang="en-US" altLang="zh-CN" dirty="0">
                <a:sym typeface="Symbol"/>
              </a:rPr>
              <a:t></a:t>
            </a:r>
            <a:r>
              <a:rPr lang="en-US" altLang="zh-CN" dirty="0" smtClean="0"/>
              <a:t>512 </a:t>
            </a:r>
            <a:r>
              <a:rPr lang="zh-CN" altLang="zh-CN" dirty="0" smtClean="0"/>
              <a:t>位</a:t>
            </a:r>
            <a:r>
              <a:rPr lang="zh-CN" altLang="zh-CN" dirty="0"/>
              <a:t>，使得填充后的总长度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512 </a:t>
            </a:r>
            <a:r>
              <a:rPr lang="zh-CN" altLang="zh-CN" dirty="0" smtClean="0"/>
              <a:t>的</a:t>
            </a:r>
            <a:r>
              <a:rPr lang="zh-CN" altLang="zh-CN" dirty="0"/>
              <a:t>整数倍。填充的首位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1</a:t>
            </a:r>
            <a:r>
              <a:rPr lang="zh-CN" altLang="zh-CN" dirty="0"/>
              <a:t>，后面</a:t>
            </a:r>
            <a:r>
              <a:rPr lang="zh-CN" altLang="zh-CN" dirty="0" smtClean="0"/>
              <a:t>都是</a:t>
            </a:r>
            <a:r>
              <a:rPr lang="en-US" altLang="zh-CN" dirty="0" smtClean="0"/>
              <a:t> 0</a:t>
            </a:r>
            <a:r>
              <a:rPr lang="zh-CN" altLang="zh-CN" dirty="0" smtClean="0"/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68624" y="4437112"/>
            <a:ext cx="6840760" cy="1872208"/>
            <a:chOff x="1568624" y="4437112"/>
            <a:chExt cx="6840760" cy="1872208"/>
          </a:xfrm>
        </p:grpSpPr>
        <p:sp>
          <p:nvSpPr>
            <p:cNvPr id="22" name="矩形 21"/>
            <p:cNvSpPr/>
            <p:nvPr/>
          </p:nvSpPr>
          <p:spPr bwMode="auto">
            <a:xfrm>
              <a:off x="1568624" y="4437112"/>
              <a:ext cx="3672408" cy="50405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+mn-lt"/>
                  <a:ea typeface="黑体" pitchFamily="2" charset="-122"/>
                </a:rPr>
                <a:t>报文</a:t>
              </a: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41032" y="4437112"/>
              <a:ext cx="1728192" cy="504056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+mn-lt"/>
                  <a:ea typeface="黑体" pitchFamily="2" charset="-122"/>
                </a:rPr>
                <a:t>1000…00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+mn-lt"/>
                <a:ea typeface="黑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969224" y="4437112"/>
              <a:ext cx="1440160" cy="504056"/>
            </a:xfrm>
            <a:prstGeom prst="rect">
              <a:avLst/>
            </a:prstGeom>
            <a:solidFill>
              <a:srgbClr val="66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+mn-lt"/>
                  <a:ea typeface="黑体" pitchFamily="2" charset="-122"/>
                </a:rPr>
                <a:t>长度项</a:t>
              </a: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1568624" y="5013176"/>
              <a:ext cx="0" cy="12961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5241032" y="5013176"/>
              <a:ext cx="0" cy="5040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6969224" y="5013176"/>
              <a:ext cx="0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8376997" y="5013176"/>
              <a:ext cx="0" cy="12961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1568624" y="5265204"/>
              <a:ext cx="36724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1568624" y="5661248"/>
              <a:ext cx="54006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1568624" y="6093296"/>
              <a:ext cx="680837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2727888" y="5085184"/>
              <a:ext cx="12170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报文长度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8704" y="5481228"/>
              <a:ext cx="38331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带填充位的长度，</a:t>
              </a: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模 </a:t>
              </a:r>
              <a:r>
                <a:rPr lang="en-US" altLang="zh-CN" sz="2000" b="1" dirty="0" smtClean="0">
                  <a:latin typeface="+mn-lt"/>
                  <a:ea typeface="黑体" pitchFamily="2" charset="-122"/>
                </a:rPr>
                <a:t>512 </a:t>
              </a: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余 </a:t>
              </a:r>
              <a:r>
                <a:rPr lang="en-US" altLang="zh-CN" sz="2000" b="1" dirty="0" smtClean="0">
                  <a:latin typeface="+mn-lt"/>
                  <a:ea typeface="黑体" pitchFamily="2" charset="-122"/>
                </a:rPr>
                <a:t>448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7792" y="5893241"/>
              <a:ext cx="274786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总长度，</a:t>
              </a:r>
              <a:r>
                <a:rPr lang="en-US" altLang="zh-CN" sz="2000" b="1" dirty="0" smtClean="0">
                  <a:latin typeface="+mn-lt"/>
                  <a:ea typeface="黑体" pitchFamily="2" charset="-122"/>
                </a:rPr>
                <a:t>512 </a:t>
              </a: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的</a:t>
              </a:r>
              <a:r>
                <a:rPr lang="zh-CN" altLang="en-US" sz="2000" b="1" dirty="0" smtClean="0">
                  <a:latin typeface="+mn-lt"/>
                  <a:ea typeface="黑体" pitchFamily="2" charset="-122"/>
                </a:rPr>
                <a:t>整数倍</a:t>
              </a:r>
              <a:endParaRPr lang="zh-CN" altLang="en-US" sz="2000" b="1" dirty="0">
                <a:latin typeface="+mn-lt"/>
                <a:ea typeface="黑体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969224" y="5477162"/>
              <a:ext cx="1407773" cy="400110"/>
              <a:chOff x="6969224" y="5477162"/>
              <a:chExt cx="1407773" cy="400110"/>
            </a:xfrm>
          </p:grpSpPr>
          <p:cxnSp>
            <p:nvCxnSpPr>
              <p:cNvPr id="37" name="直接箭头连接符 36"/>
              <p:cNvCxnSpPr/>
              <p:nvPr/>
            </p:nvCxnSpPr>
            <p:spPr bwMode="auto">
              <a:xfrm>
                <a:off x="6969224" y="5657182"/>
                <a:ext cx="140777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TextBox 37"/>
              <p:cNvSpPr txBox="1"/>
              <p:nvPr/>
            </p:nvSpPr>
            <p:spPr>
              <a:xfrm>
                <a:off x="7321260" y="5477162"/>
                <a:ext cx="79861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latin typeface="+mn-lt"/>
                    <a:ea typeface="黑体" pitchFamily="2" charset="-122"/>
                  </a:rPr>
                  <a:t>64 </a:t>
                </a:r>
                <a:r>
                  <a:rPr lang="zh-CN" altLang="en-US" sz="2000" b="1" dirty="0" smtClean="0">
                    <a:latin typeface="+mn-lt"/>
                    <a:ea typeface="黑体" pitchFamily="2" charset="-122"/>
                  </a:rPr>
                  <a:t>位</a:t>
                </a:r>
                <a:endParaRPr lang="zh-CN" altLang="en-US" sz="2000" b="1" dirty="0">
                  <a:latin typeface="+mn-lt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85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MD5 </a:t>
            </a:r>
            <a:r>
              <a:rPr lang="zh-CN" altLang="en-US" dirty="0"/>
              <a:t>算法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步骤（续）：</a:t>
            </a:r>
            <a:endParaRPr lang="zh-CN" altLang="en-US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，分组：</a:t>
            </a:r>
            <a:r>
              <a:rPr lang="zh-CN" altLang="zh-CN" dirty="0"/>
              <a:t>把追加和填充后的报文分割为</a:t>
            </a:r>
            <a:r>
              <a:rPr lang="zh-CN" altLang="zh-CN" dirty="0" smtClean="0"/>
              <a:t>一个个</a:t>
            </a:r>
            <a:r>
              <a:rPr lang="en-US" altLang="zh-CN" dirty="0" smtClean="0"/>
              <a:t> 512 </a:t>
            </a:r>
            <a:r>
              <a:rPr lang="zh-CN" altLang="zh-CN" dirty="0" smtClean="0"/>
              <a:t>位</a:t>
            </a:r>
            <a:r>
              <a:rPr lang="zh-CN" altLang="zh-CN" dirty="0"/>
              <a:t>的数据块，</a:t>
            </a:r>
            <a:r>
              <a:rPr lang="zh-CN" altLang="zh-CN" dirty="0" smtClean="0"/>
              <a:t>每个</a:t>
            </a:r>
            <a:r>
              <a:rPr lang="en-US" altLang="zh-CN" dirty="0" smtClean="0"/>
              <a:t> 512 </a:t>
            </a:r>
            <a:r>
              <a:rPr lang="zh-CN" altLang="zh-CN" dirty="0" smtClean="0"/>
              <a:t>位</a:t>
            </a:r>
            <a:r>
              <a:rPr lang="zh-CN" altLang="zh-CN" dirty="0"/>
              <a:t>的报文数据再</a:t>
            </a:r>
            <a:r>
              <a:rPr lang="zh-CN" altLang="zh-CN" dirty="0" smtClean="0"/>
              <a:t>分成</a:t>
            </a:r>
            <a:r>
              <a:rPr lang="en-US" altLang="zh-CN" dirty="0" smtClean="0"/>
              <a:t> 4 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128 </a:t>
            </a:r>
            <a:r>
              <a:rPr lang="zh-CN" altLang="zh-CN" dirty="0" smtClean="0"/>
              <a:t>位</a:t>
            </a:r>
            <a:r>
              <a:rPr lang="zh-CN" altLang="zh-CN" dirty="0"/>
              <a:t>的数据</a:t>
            </a:r>
            <a:r>
              <a:rPr lang="zh-CN" altLang="zh-CN" dirty="0" smtClean="0"/>
              <a:t>块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，计算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128 </a:t>
            </a:r>
            <a:r>
              <a:rPr lang="zh-CN" altLang="en-US" dirty="0" smtClean="0"/>
              <a:t>位</a:t>
            </a:r>
            <a:r>
              <a:rPr lang="zh-CN" altLang="en-US" dirty="0"/>
              <a:t>的数据块</a:t>
            </a:r>
            <a:r>
              <a:rPr lang="zh-CN" altLang="zh-CN" dirty="0" smtClean="0"/>
              <a:t>依次</a:t>
            </a:r>
            <a:r>
              <a:rPr lang="zh-CN" altLang="zh-CN" dirty="0"/>
              <a:t>送到不同的散列函数进行</a:t>
            </a:r>
            <a:r>
              <a:rPr lang="en-US" altLang="zh-CN" dirty="0"/>
              <a:t>4</a:t>
            </a:r>
            <a:r>
              <a:rPr lang="zh-CN" altLang="zh-CN" dirty="0"/>
              <a:t>轮计算。每一轮又都</a:t>
            </a:r>
            <a:r>
              <a:rPr lang="zh-CN" altLang="zh-CN" dirty="0" smtClean="0"/>
              <a:t>按</a:t>
            </a:r>
            <a:r>
              <a:rPr lang="en-US" altLang="zh-CN" dirty="0" smtClean="0"/>
              <a:t> 32 </a:t>
            </a:r>
            <a:r>
              <a:rPr lang="zh-CN" altLang="zh-CN" dirty="0" smtClean="0"/>
              <a:t>位</a:t>
            </a:r>
            <a:r>
              <a:rPr lang="zh-CN" altLang="zh-CN" dirty="0"/>
              <a:t>的小数据块进行复杂的运算。一直到最后计算</a:t>
            </a:r>
            <a:r>
              <a:rPr lang="zh-CN" altLang="zh-CN" dirty="0" smtClean="0"/>
              <a:t>出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报文</a:t>
            </a:r>
            <a:r>
              <a:rPr lang="zh-CN" altLang="zh-CN" dirty="0"/>
              <a:t>摘要代码（</a:t>
            </a:r>
            <a:r>
              <a:rPr lang="en-US" altLang="zh-CN" dirty="0"/>
              <a:t>128</a:t>
            </a:r>
            <a:r>
              <a:rPr lang="zh-CN" altLang="zh-CN" dirty="0"/>
              <a:t>位）。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安全</a:t>
            </a:r>
            <a:r>
              <a:rPr lang="zh-CN" altLang="en-US" dirty="0"/>
              <a:t>散列算法（</a:t>
            </a:r>
            <a:r>
              <a:rPr lang="en-US" altLang="zh-CN" dirty="0"/>
              <a:t>SHA-1</a:t>
            </a:r>
            <a:r>
              <a:rPr lang="zh-CN" altLang="en-US" dirty="0"/>
              <a:t>）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安全散列</a:t>
            </a:r>
            <a:r>
              <a:rPr lang="zh-CN" altLang="en-US" dirty="0" smtClean="0"/>
              <a:t>算法 </a:t>
            </a:r>
            <a:r>
              <a:rPr lang="en-US" altLang="zh-CN" dirty="0" smtClean="0"/>
              <a:t>SHA (Secure </a:t>
            </a:r>
            <a:r>
              <a:rPr lang="en-US" altLang="zh-CN" dirty="0"/>
              <a:t>Hash Algorithm)</a:t>
            </a:r>
            <a:r>
              <a:rPr lang="zh-CN" altLang="zh-CN" dirty="0"/>
              <a:t>是由美国标准与技术</a:t>
            </a:r>
            <a:r>
              <a:rPr lang="zh-CN" altLang="zh-CN" dirty="0" smtClean="0"/>
              <a:t>协会</a:t>
            </a:r>
            <a:r>
              <a:rPr lang="en-US" altLang="zh-CN" dirty="0" smtClean="0"/>
              <a:t> NIST </a:t>
            </a:r>
            <a:r>
              <a:rPr lang="zh-CN" altLang="zh-CN" dirty="0" smtClean="0"/>
              <a:t>提出</a:t>
            </a:r>
            <a:r>
              <a:rPr lang="zh-CN" altLang="zh-CN" dirty="0"/>
              <a:t>一个散列算法系列。</a:t>
            </a:r>
            <a:endParaRPr lang="en-US" altLang="zh-CN" dirty="0"/>
          </a:p>
          <a:p>
            <a:r>
              <a:rPr lang="en-US" altLang="zh-CN" dirty="0" smtClean="0"/>
              <a:t>SHA </a:t>
            </a:r>
            <a:r>
              <a:rPr lang="zh-CN" altLang="zh-CN" dirty="0" smtClean="0"/>
              <a:t>比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更</a:t>
            </a:r>
            <a:r>
              <a:rPr lang="zh-CN" altLang="zh-CN" dirty="0"/>
              <a:t>安全，但计算起来却</a:t>
            </a:r>
            <a:r>
              <a:rPr lang="zh-CN" altLang="zh-CN" dirty="0" smtClean="0"/>
              <a:t>比</a:t>
            </a:r>
            <a:r>
              <a:rPr lang="en-US" altLang="zh-CN" dirty="0" smtClean="0"/>
              <a:t> MD5 </a:t>
            </a:r>
            <a:r>
              <a:rPr lang="zh-CN" altLang="zh-CN" dirty="0" smtClean="0"/>
              <a:t>要</a:t>
            </a:r>
            <a:r>
              <a:rPr lang="zh-CN" altLang="zh-CN" dirty="0"/>
              <a:t>慢些。</a:t>
            </a:r>
            <a:endParaRPr lang="en-US" altLang="zh-CN" dirty="0"/>
          </a:p>
          <a:p>
            <a:r>
              <a:rPr lang="zh-CN" altLang="en-US" dirty="0" smtClean="0"/>
              <a:t>已</a:t>
            </a:r>
            <a:r>
              <a:rPr lang="zh-CN" altLang="en-US" dirty="0" smtClean="0"/>
              <a:t>制定 </a:t>
            </a:r>
            <a:r>
              <a:rPr lang="en-US" altLang="zh-CN" dirty="0" smtClean="0"/>
              <a:t>SHA-1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smtClean="0"/>
              <a:t>SHA-3 </a:t>
            </a:r>
            <a:r>
              <a:rPr lang="zh-CN" altLang="en-US" dirty="0" smtClean="0"/>
              <a:t>等</a:t>
            </a:r>
            <a:r>
              <a:rPr lang="zh-CN" altLang="en-US" dirty="0" smtClean="0"/>
              <a:t>版本。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3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7.1.1  </a:t>
            </a:r>
            <a:r>
              <a:rPr lang="zh-CN" altLang="zh-CN" sz="4000" dirty="0"/>
              <a:t>计算机网络面临的安全性威胁</a:t>
            </a:r>
            <a:endParaRPr lang="zh-CN" altLang="en-US" sz="4000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计算机网络上的通信面临以下两大类威胁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被动攻击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主动攻击。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4" name="Rectangle 99"/>
          <p:cNvSpPr>
            <a:spLocks noChangeArrowheads="1"/>
          </p:cNvSpPr>
          <p:nvPr/>
        </p:nvSpPr>
        <p:spPr bwMode="auto">
          <a:xfrm>
            <a:off x="704528" y="2420888"/>
            <a:ext cx="8824912" cy="216535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2976477" y="4083886"/>
            <a:ext cx="6540500" cy="487362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6" name="Oval 68"/>
          <p:cNvSpPr>
            <a:spLocks noChangeArrowheads="1"/>
          </p:cNvSpPr>
          <p:nvPr/>
        </p:nvSpPr>
        <p:spPr bwMode="auto">
          <a:xfrm>
            <a:off x="3204840" y="3032075"/>
            <a:ext cx="263525" cy="2794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7" name="Oval 69"/>
          <p:cNvSpPr>
            <a:spLocks noChangeArrowheads="1"/>
          </p:cNvSpPr>
          <p:nvPr/>
        </p:nvSpPr>
        <p:spPr bwMode="auto">
          <a:xfrm>
            <a:off x="4568503" y="3032075"/>
            <a:ext cx="263525" cy="2794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8" name="Oval 71"/>
          <p:cNvSpPr>
            <a:spLocks noChangeArrowheads="1"/>
          </p:cNvSpPr>
          <p:nvPr/>
        </p:nvSpPr>
        <p:spPr bwMode="auto">
          <a:xfrm>
            <a:off x="988690" y="3032075"/>
            <a:ext cx="263525" cy="276225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9" name="Oval 72"/>
          <p:cNvSpPr>
            <a:spLocks noChangeArrowheads="1"/>
          </p:cNvSpPr>
          <p:nvPr/>
        </p:nvSpPr>
        <p:spPr bwMode="auto">
          <a:xfrm>
            <a:off x="2353940" y="3032075"/>
            <a:ext cx="263525" cy="276225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0" name="Line 73"/>
          <p:cNvSpPr>
            <a:spLocks noChangeShapeType="1"/>
          </p:cNvSpPr>
          <p:nvPr/>
        </p:nvSpPr>
        <p:spPr bwMode="auto">
          <a:xfrm>
            <a:off x="1252215" y="3171775"/>
            <a:ext cx="11017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1" name="Arc 74"/>
          <p:cNvSpPr>
            <a:spLocks/>
          </p:cNvSpPr>
          <p:nvPr/>
        </p:nvSpPr>
        <p:spPr bwMode="auto">
          <a:xfrm>
            <a:off x="1252215" y="3171775"/>
            <a:ext cx="568325" cy="395288"/>
          </a:xfrm>
          <a:custGeom>
            <a:avLst/>
            <a:gdLst>
              <a:gd name="G0" fmla="+- 0 0 0"/>
              <a:gd name="G1" fmla="+- 19891 0 0"/>
              <a:gd name="G2" fmla="+- 21600 0 0"/>
              <a:gd name="T0" fmla="*/ 8421 w 21600"/>
              <a:gd name="T1" fmla="*/ 0 h 19891"/>
              <a:gd name="T2" fmla="*/ 21600 w 21600"/>
              <a:gd name="T3" fmla="*/ 19891 h 19891"/>
              <a:gd name="T4" fmla="*/ 0 w 21600"/>
              <a:gd name="T5" fmla="*/ 19891 h 1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891" fill="none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</a:path>
              <a:path w="21600" h="19891" stroke="0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  <a:lnTo>
                  <a:pt x="0" y="1989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2" name="Oval 75"/>
          <p:cNvSpPr>
            <a:spLocks noChangeArrowheads="1"/>
          </p:cNvSpPr>
          <p:nvPr/>
        </p:nvSpPr>
        <p:spPr bwMode="auto">
          <a:xfrm>
            <a:off x="1650678" y="3586113"/>
            <a:ext cx="393700" cy="23177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3" name="Text Box 76"/>
          <p:cNvSpPr txBox="1">
            <a:spLocks noChangeArrowheads="1"/>
          </p:cNvSpPr>
          <p:nvPr/>
        </p:nvSpPr>
        <p:spPr bwMode="auto">
          <a:xfrm>
            <a:off x="2044378" y="3544838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截获</a:t>
            </a:r>
          </a:p>
        </p:txBody>
      </p:sp>
      <p:sp>
        <p:nvSpPr>
          <p:cNvPr id="14" name="Oval 77"/>
          <p:cNvSpPr>
            <a:spLocks noChangeArrowheads="1"/>
          </p:cNvSpPr>
          <p:nvPr/>
        </p:nvSpPr>
        <p:spPr bwMode="auto">
          <a:xfrm>
            <a:off x="5405115" y="3027313"/>
            <a:ext cx="263525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5" name="Oval 78"/>
          <p:cNvSpPr>
            <a:spLocks noChangeArrowheads="1"/>
          </p:cNvSpPr>
          <p:nvPr/>
        </p:nvSpPr>
        <p:spPr bwMode="auto">
          <a:xfrm>
            <a:off x="6770365" y="3027313"/>
            <a:ext cx="265113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6" name="Oval 83"/>
          <p:cNvSpPr>
            <a:spLocks noChangeArrowheads="1"/>
          </p:cNvSpPr>
          <p:nvPr/>
        </p:nvSpPr>
        <p:spPr bwMode="auto">
          <a:xfrm>
            <a:off x="7654603" y="3027313"/>
            <a:ext cx="263525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17" name="Text Box 85"/>
          <p:cNvSpPr txBox="1">
            <a:spLocks noChangeArrowheads="1"/>
          </p:cNvSpPr>
          <p:nvPr/>
        </p:nvSpPr>
        <p:spPr bwMode="auto">
          <a:xfrm>
            <a:off x="8876978" y="3376563"/>
            <a:ext cx="7008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拒绝</a:t>
            </a:r>
          </a:p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服务</a:t>
            </a:r>
          </a:p>
        </p:txBody>
      </p:sp>
      <p:sp>
        <p:nvSpPr>
          <p:cNvPr id="18" name="Oval 86"/>
          <p:cNvSpPr>
            <a:spLocks noChangeArrowheads="1"/>
          </p:cNvSpPr>
          <p:nvPr/>
        </p:nvSpPr>
        <p:spPr bwMode="auto">
          <a:xfrm>
            <a:off x="9019853" y="3027313"/>
            <a:ext cx="263525" cy="274637"/>
          </a:xfrm>
          <a:prstGeom prst="ellipse">
            <a:avLst/>
          </a:prstGeom>
          <a:solidFill>
            <a:srgbClr val="99CCFF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0" name="Text Box 90"/>
          <p:cNvSpPr txBox="1">
            <a:spLocks noChangeArrowheads="1"/>
          </p:cNvSpPr>
          <p:nvPr/>
        </p:nvSpPr>
        <p:spPr bwMode="auto">
          <a:xfrm>
            <a:off x="5428928" y="4098875"/>
            <a:ext cx="1640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主  动  攻  击</a:t>
            </a:r>
          </a:p>
        </p:txBody>
      </p:sp>
      <p:sp>
        <p:nvSpPr>
          <p:cNvPr id="21" name="Text Box 91"/>
          <p:cNvSpPr txBox="1">
            <a:spLocks noChangeArrowheads="1"/>
          </p:cNvSpPr>
          <p:nvPr/>
        </p:nvSpPr>
        <p:spPr bwMode="auto">
          <a:xfrm>
            <a:off x="8672190" y="2451050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目的站</a:t>
            </a:r>
          </a:p>
        </p:txBody>
      </p:sp>
      <p:sp>
        <p:nvSpPr>
          <p:cNvPr id="22" name="Text Box 92"/>
          <p:cNvSpPr txBox="1">
            <a:spLocks noChangeArrowheads="1"/>
          </p:cNvSpPr>
          <p:nvPr/>
        </p:nvSpPr>
        <p:spPr bwMode="auto">
          <a:xfrm>
            <a:off x="7446640" y="2451050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源站</a:t>
            </a:r>
          </a:p>
        </p:txBody>
      </p:sp>
      <p:sp>
        <p:nvSpPr>
          <p:cNvPr id="23" name="Text Box 93"/>
          <p:cNvSpPr txBox="1">
            <a:spLocks noChangeArrowheads="1"/>
          </p:cNvSpPr>
          <p:nvPr/>
        </p:nvSpPr>
        <p:spPr bwMode="auto">
          <a:xfrm>
            <a:off x="5319390" y="2451050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源站</a:t>
            </a:r>
          </a:p>
        </p:txBody>
      </p:sp>
      <p:sp>
        <p:nvSpPr>
          <p:cNvPr id="24" name="Text Box 94"/>
          <p:cNvSpPr txBox="1">
            <a:spLocks noChangeArrowheads="1"/>
          </p:cNvSpPr>
          <p:nvPr/>
        </p:nvSpPr>
        <p:spPr bwMode="auto">
          <a:xfrm>
            <a:off x="3111178" y="2451050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源站</a:t>
            </a:r>
          </a:p>
        </p:txBody>
      </p:sp>
      <p:sp>
        <p:nvSpPr>
          <p:cNvPr id="25" name="Text Box 95"/>
          <p:cNvSpPr txBox="1">
            <a:spLocks noChangeArrowheads="1"/>
          </p:cNvSpPr>
          <p:nvPr/>
        </p:nvSpPr>
        <p:spPr bwMode="auto">
          <a:xfrm>
            <a:off x="820415" y="2451050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源站</a:t>
            </a:r>
          </a:p>
        </p:txBody>
      </p:sp>
      <p:sp>
        <p:nvSpPr>
          <p:cNvPr id="26" name="Text Box 96"/>
          <p:cNvSpPr txBox="1">
            <a:spLocks noChangeArrowheads="1"/>
          </p:cNvSpPr>
          <p:nvPr/>
        </p:nvSpPr>
        <p:spPr bwMode="auto">
          <a:xfrm>
            <a:off x="6463978" y="2451050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目的站</a:t>
            </a:r>
          </a:p>
        </p:txBody>
      </p:sp>
      <p:sp>
        <p:nvSpPr>
          <p:cNvPr id="27" name="Text Box 97"/>
          <p:cNvSpPr txBox="1">
            <a:spLocks noChangeArrowheads="1"/>
          </p:cNvSpPr>
          <p:nvPr/>
        </p:nvSpPr>
        <p:spPr bwMode="auto">
          <a:xfrm>
            <a:off x="4255765" y="2451050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目的站</a:t>
            </a:r>
          </a:p>
        </p:txBody>
      </p:sp>
      <p:sp>
        <p:nvSpPr>
          <p:cNvPr id="28" name="Text Box 98"/>
          <p:cNvSpPr txBox="1">
            <a:spLocks noChangeArrowheads="1"/>
          </p:cNvSpPr>
          <p:nvPr/>
        </p:nvSpPr>
        <p:spPr bwMode="auto">
          <a:xfrm>
            <a:off x="2047553" y="2451050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目的站</a:t>
            </a:r>
          </a:p>
        </p:txBody>
      </p:sp>
      <p:sp>
        <p:nvSpPr>
          <p:cNvPr id="30" name="Line 101"/>
          <p:cNvSpPr>
            <a:spLocks noChangeShapeType="1"/>
          </p:cNvSpPr>
          <p:nvPr/>
        </p:nvSpPr>
        <p:spPr bwMode="auto">
          <a:xfrm>
            <a:off x="2979415" y="2420888"/>
            <a:ext cx="0" cy="2165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1" name="Line 102"/>
          <p:cNvSpPr>
            <a:spLocks noChangeShapeType="1"/>
          </p:cNvSpPr>
          <p:nvPr/>
        </p:nvSpPr>
        <p:spPr bwMode="auto">
          <a:xfrm>
            <a:off x="5162228" y="2420888"/>
            <a:ext cx="0" cy="16462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2" name="Line 103"/>
          <p:cNvSpPr>
            <a:spLocks noChangeShapeType="1"/>
          </p:cNvSpPr>
          <p:nvPr/>
        </p:nvSpPr>
        <p:spPr bwMode="auto">
          <a:xfrm>
            <a:off x="7437115" y="2420888"/>
            <a:ext cx="0" cy="16462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3" name="Arc 105"/>
          <p:cNvSpPr>
            <a:spLocks/>
          </p:cNvSpPr>
          <p:nvPr/>
        </p:nvSpPr>
        <p:spPr bwMode="auto">
          <a:xfrm>
            <a:off x="3447728" y="3151138"/>
            <a:ext cx="569912" cy="430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33399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4" name="Oval 106"/>
          <p:cNvSpPr>
            <a:spLocks noChangeArrowheads="1"/>
          </p:cNvSpPr>
          <p:nvPr/>
        </p:nvSpPr>
        <p:spPr bwMode="auto">
          <a:xfrm>
            <a:off x="3846190" y="3581350"/>
            <a:ext cx="395288" cy="23018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5" name="Arc 107"/>
          <p:cNvSpPr>
            <a:spLocks/>
          </p:cNvSpPr>
          <p:nvPr/>
        </p:nvSpPr>
        <p:spPr bwMode="auto">
          <a:xfrm flipH="1">
            <a:off x="4065265" y="3163838"/>
            <a:ext cx="484188" cy="428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6" name="Text Box 108"/>
          <p:cNvSpPr txBox="1">
            <a:spLocks noChangeArrowheads="1"/>
          </p:cNvSpPr>
          <p:nvPr/>
        </p:nvSpPr>
        <p:spPr bwMode="auto">
          <a:xfrm>
            <a:off x="4241478" y="3538488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篡改</a:t>
            </a:r>
          </a:p>
        </p:txBody>
      </p:sp>
      <p:sp>
        <p:nvSpPr>
          <p:cNvPr id="37" name="Arc 109"/>
          <p:cNvSpPr>
            <a:spLocks/>
          </p:cNvSpPr>
          <p:nvPr/>
        </p:nvSpPr>
        <p:spPr bwMode="auto">
          <a:xfrm flipH="1">
            <a:off x="6252840" y="3160663"/>
            <a:ext cx="484188" cy="428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38" name="Text Box 110"/>
          <p:cNvSpPr txBox="1">
            <a:spLocks noChangeArrowheads="1"/>
          </p:cNvSpPr>
          <p:nvPr/>
        </p:nvSpPr>
        <p:spPr bwMode="auto">
          <a:xfrm>
            <a:off x="6429053" y="3376563"/>
            <a:ext cx="7008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恶意</a:t>
            </a:r>
          </a:p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9" name="Oval 111"/>
          <p:cNvSpPr>
            <a:spLocks noChangeArrowheads="1"/>
          </p:cNvSpPr>
          <p:nvPr/>
        </p:nvSpPr>
        <p:spPr bwMode="auto">
          <a:xfrm>
            <a:off x="6087740" y="3559125"/>
            <a:ext cx="395288" cy="23018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0" name="Oval 112"/>
          <p:cNvSpPr>
            <a:spLocks noChangeArrowheads="1"/>
          </p:cNvSpPr>
          <p:nvPr/>
        </p:nvSpPr>
        <p:spPr bwMode="auto">
          <a:xfrm>
            <a:off x="7768903" y="3592463"/>
            <a:ext cx="3937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1" name="Oval 113"/>
          <p:cNvSpPr>
            <a:spLocks noChangeArrowheads="1"/>
          </p:cNvSpPr>
          <p:nvPr/>
        </p:nvSpPr>
        <p:spPr bwMode="auto">
          <a:xfrm>
            <a:off x="7984803" y="3665488"/>
            <a:ext cx="393700" cy="2159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2" name="Oval 87"/>
          <p:cNvSpPr>
            <a:spLocks noChangeArrowheads="1"/>
          </p:cNvSpPr>
          <p:nvPr/>
        </p:nvSpPr>
        <p:spPr bwMode="auto">
          <a:xfrm>
            <a:off x="8200703" y="3736925"/>
            <a:ext cx="3937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3" name="Oval 114"/>
          <p:cNvSpPr>
            <a:spLocks noChangeArrowheads="1"/>
          </p:cNvSpPr>
          <p:nvPr/>
        </p:nvSpPr>
        <p:spPr bwMode="auto">
          <a:xfrm>
            <a:off x="8489628" y="3736925"/>
            <a:ext cx="393700" cy="2286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4" name="Line 115"/>
          <p:cNvSpPr>
            <a:spLocks noChangeShapeType="1"/>
          </p:cNvSpPr>
          <p:nvPr/>
        </p:nvSpPr>
        <p:spPr bwMode="auto">
          <a:xfrm flipV="1">
            <a:off x="7984803" y="3192413"/>
            <a:ext cx="1016000" cy="400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5" name="Line 116"/>
          <p:cNvSpPr>
            <a:spLocks noChangeShapeType="1"/>
          </p:cNvSpPr>
          <p:nvPr/>
        </p:nvSpPr>
        <p:spPr bwMode="auto">
          <a:xfrm flipV="1">
            <a:off x="8253090" y="3244800"/>
            <a:ext cx="771525" cy="430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6" name="Line 117"/>
          <p:cNvSpPr>
            <a:spLocks noChangeShapeType="1"/>
          </p:cNvSpPr>
          <p:nvPr/>
        </p:nvSpPr>
        <p:spPr bwMode="auto">
          <a:xfrm flipV="1">
            <a:off x="8416603" y="3290838"/>
            <a:ext cx="6540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47" name="Line 118"/>
          <p:cNvSpPr>
            <a:spLocks noChangeShapeType="1"/>
          </p:cNvSpPr>
          <p:nvPr/>
        </p:nvSpPr>
        <p:spPr bwMode="auto">
          <a:xfrm flipV="1">
            <a:off x="8756328" y="3278138"/>
            <a:ext cx="368300" cy="466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731814" y="4082182"/>
            <a:ext cx="2232000" cy="486000"/>
          </a:xfrm>
          <a:prstGeom prst="rect">
            <a:avLst/>
          </a:prstGeom>
          <a:solidFill>
            <a:srgbClr val="66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 Box 89"/>
          <p:cNvSpPr txBox="1">
            <a:spLocks noChangeArrowheads="1"/>
          </p:cNvSpPr>
          <p:nvPr/>
        </p:nvSpPr>
        <p:spPr bwMode="auto">
          <a:xfrm>
            <a:off x="1152203" y="4097288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被动攻击</a:t>
            </a:r>
          </a:p>
        </p:txBody>
      </p:sp>
      <p:sp>
        <p:nvSpPr>
          <p:cNvPr id="29" name="Line 100"/>
          <p:cNvSpPr>
            <a:spLocks noChangeShapeType="1"/>
          </p:cNvSpPr>
          <p:nvPr/>
        </p:nvSpPr>
        <p:spPr bwMode="auto">
          <a:xfrm>
            <a:off x="704528" y="4067125"/>
            <a:ext cx="88249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6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AAEB35-6412-4754-9225-026F4606B4E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安全</a:t>
            </a:r>
            <a:r>
              <a:rPr lang="zh-CN" altLang="en-US" dirty="0"/>
              <a:t>散列算法（</a:t>
            </a:r>
            <a:r>
              <a:rPr lang="en-US" altLang="zh-CN" dirty="0"/>
              <a:t>SHA-1</a:t>
            </a:r>
            <a:r>
              <a:rPr lang="zh-CN" altLang="en-US" dirty="0"/>
              <a:t>）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基本思想：</a:t>
            </a:r>
            <a:endParaRPr lang="zh-CN" altLang="en-US" dirty="0"/>
          </a:p>
          <a:p>
            <a:pPr lvl="1"/>
            <a:r>
              <a:rPr lang="zh-CN" altLang="en-US" dirty="0"/>
              <a:t>要求</a:t>
            </a:r>
            <a:r>
              <a:rPr lang="zh-CN" altLang="en-US" dirty="0" smtClean="0"/>
              <a:t>输入码长</a:t>
            </a:r>
            <a:r>
              <a:rPr lang="zh-CN" altLang="en-US" dirty="0" smtClean="0"/>
              <a:t>小于 </a:t>
            </a:r>
            <a:r>
              <a:rPr lang="en-US" altLang="zh-CN" dirty="0" smtClean="0"/>
              <a:t>264 </a:t>
            </a:r>
            <a:r>
              <a:rPr lang="zh-CN" altLang="en-US" dirty="0" smtClean="0"/>
              <a:t>位</a:t>
            </a:r>
            <a:r>
              <a:rPr lang="zh-CN" altLang="en-US" dirty="0"/>
              <a:t>，</a:t>
            </a:r>
            <a:r>
              <a:rPr lang="zh-CN" altLang="en-US" dirty="0" smtClean="0"/>
              <a:t>输出码长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160 </a:t>
            </a:r>
            <a:r>
              <a:rPr lang="zh-CN" altLang="en-US" dirty="0" smtClean="0"/>
              <a:t>位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将明文分成</a:t>
            </a:r>
            <a:r>
              <a:rPr lang="zh-CN" altLang="en-US" dirty="0" smtClean="0"/>
              <a:t>若干 </a:t>
            </a:r>
            <a:r>
              <a:rPr lang="en-US" altLang="zh-CN" dirty="0" smtClean="0"/>
              <a:t>512 </a:t>
            </a:r>
            <a:r>
              <a:rPr lang="zh-CN" altLang="en-US" dirty="0" smtClean="0"/>
              <a:t>位</a:t>
            </a:r>
            <a:r>
              <a:rPr lang="zh-CN" altLang="en-US" dirty="0"/>
              <a:t>的定长块，每一块与当前的报文摘要值结合，产生报文摘要的下一个中间结果，直到处理完毕</a:t>
            </a:r>
          </a:p>
          <a:p>
            <a:pPr lvl="1"/>
            <a:r>
              <a:rPr lang="zh-CN" altLang="en-US" dirty="0"/>
              <a:t>共</a:t>
            </a:r>
            <a:r>
              <a:rPr lang="zh-CN" altLang="en-US" dirty="0" smtClean="0"/>
              <a:t>扫描 </a:t>
            </a:r>
            <a:r>
              <a:rPr lang="en-US" altLang="zh-CN" dirty="0" smtClean="0"/>
              <a:t>5 </a:t>
            </a:r>
            <a:r>
              <a:rPr lang="zh-CN" altLang="en-US" dirty="0" smtClean="0"/>
              <a:t>遍</a:t>
            </a:r>
            <a:r>
              <a:rPr lang="zh-CN" altLang="en-US" dirty="0"/>
              <a:t>，效率</a:t>
            </a:r>
            <a:r>
              <a:rPr lang="zh-CN" altLang="en-US" dirty="0" smtClean="0"/>
              <a:t>略低于 </a:t>
            </a:r>
            <a:r>
              <a:rPr lang="en-US" altLang="zh-CN" dirty="0" smtClean="0"/>
              <a:t>MD5</a:t>
            </a:r>
            <a:r>
              <a:rPr lang="zh-CN" altLang="en-US" dirty="0"/>
              <a:t>，抗穷举性更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6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 </a:t>
            </a:r>
            <a:r>
              <a:rPr lang="zh-CN" altLang="zh-CN" dirty="0"/>
              <a:t>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MD5 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的报文鉴别可以防篡改，但</a:t>
            </a:r>
            <a:r>
              <a:rPr lang="zh-CN" altLang="en-US" dirty="0" smtClean="0">
                <a:solidFill>
                  <a:srgbClr val="FF0000"/>
                </a:solidFill>
              </a:rPr>
              <a:t>不能防伪造，</a:t>
            </a:r>
            <a:r>
              <a:rPr lang="zh-CN" altLang="en-US" dirty="0" smtClean="0"/>
              <a:t>因而不能真正实现</a:t>
            </a:r>
            <a:r>
              <a:rPr lang="zh-CN" altLang="en-US" dirty="0"/>
              <a:t>报文</a:t>
            </a:r>
            <a:r>
              <a:rPr lang="zh-CN" altLang="en-US" dirty="0" smtClean="0"/>
              <a:t>鉴别。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zh-CN" dirty="0"/>
              <a:t>入侵者创建了一个伪造的报文</a:t>
            </a:r>
            <a:r>
              <a:rPr lang="en-GB" altLang="zh-CN" i="1" dirty="0"/>
              <a:t>M</a:t>
            </a:r>
            <a:r>
              <a:rPr lang="zh-CN" altLang="zh-CN" dirty="0"/>
              <a:t>，</a:t>
            </a:r>
            <a:r>
              <a:rPr lang="zh-CN" altLang="zh-CN" dirty="0" smtClean="0"/>
              <a:t>然后计算</a:t>
            </a:r>
            <a:r>
              <a:rPr lang="zh-CN" altLang="zh-CN" dirty="0"/>
              <a:t>出其散</a:t>
            </a:r>
            <a:r>
              <a:rPr lang="zh-CN" altLang="zh-CN" dirty="0" smtClean="0"/>
              <a:t>列</a:t>
            </a:r>
            <a:r>
              <a:rPr lang="en-US" altLang="zh-CN" dirty="0" smtClean="0"/>
              <a:t> </a:t>
            </a:r>
            <a:r>
              <a:rPr lang="en-GB" altLang="zh-CN" i="1" dirty="0" smtClean="0"/>
              <a:t>H</a:t>
            </a:r>
            <a:r>
              <a:rPr lang="en-GB" altLang="zh-CN" dirty="0" smtClean="0"/>
              <a:t>(</a:t>
            </a:r>
            <a:r>
              <a:rPr lang="en-GB" altLang="zh-CN" i="1" dirty="0" smtClean="0"/>
              <a:t>M</a:t>
            </a:r>
            <a:r>
              <a:rPr lang="en-GB" altLang="zh-CN" dirty="0"/>
              <a:t>)</a:t>
            </a:r>
            <a:r>
              <a:rPr lang="zh-CN" altLang="zh-CN" dirty="0"/>
              <a:t>，并把拼接有散列的扩展报文</a:t>
            </a:r>
            <a:r>
              <a:rPr lang="zh-CN" altLang="zh-CN" dirty="0" smtClean="0"/>
              <a:t>冒充</a:t>
            </a:r>
            <a:r>
              <a:rPr lang="en-US" altLang="zh-CN" dirty="0" smtClean="0"/>
              <a:t> </a:t>
            </a:r>
            <a:r>
              <a:rPr lang="en-GB" altLang="zh-CN" dirty="0" smtClean="0"/>
              <a:t>A </a:t>
            </a:r>
            <a:r>
              <a:rPr lang="zh-CN" altLang="zh-CN" dirty="0" smtClean="0"/>
              <a:t>发送给</a:t>
            </a:r>
            <a:r>
              <a:rPr lang="en-US" altLang="zh-CN" dirty="0" smtClean="0"/>
              <a:t> </a:t>
            </a:r>
            <a:r>
              <a:rPr lang="en-GB" altLang="zh-CN" dirty="0" smtClean="0"/>
              <a:t>B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GB" altLang="zh-CN" dirty="0" smtClean="0"/>
              <a:t>B </a:t>
            </a:r>
            <a:r>
              <a:rPr lang="zh-CN" altLang="zh-CN" dirty="0" smtClean="0"/>
              <a:t>收到</a:t>
            </a:r>
            <a:r>
              <a:rPr lang="zh-CN" altLang="zh-CN" dirty="0"/>
              <a:t>扩展的</a:t>
            </a:r>
            <a:r>
              <a:rPr lang="zh-CN" altLang="zh-CN" dirty="0" smtClean="0"/>
              <a:t>报文</a:t>
            </a:r>
            <a:r>
              <a:rPr lang="en-US" altLang="zh-CN" dirty="0" smtClean="0"/>
              <a:t> </a:t>
            </a:r>
            <a:r>
              <a:rPr lang="en-GB" altLang="zh-CN" dirty="0" smtClean="0"/>
              <a:t>(</a:t>
            </a:r>
            <a:r>
              <a:rPr lang="en-GB" altLang="zh-CN" i="1" dirty="0"/>
              <a:t>M</a:t>
            </a:r>
            <a:r>
              <a:rPr lang="en-GB" altLang="zh-CN" dirty="0"/>
              <a:t>, </a:t>
            </a:r>
            <a:r>
              <a:rPr lang="en-GB" altLang="zh-CN" i="1" dirty="0"/>
              <a:t>H</a:t>
            </a:r>
            <a:r>
              <a:rPr lang="en-GB" altLang="zh-CN" dirty="0"/>
              <a:t>(</a:t>
            </a:r>
            <a:r>
              <a:rPr lang="en-GB" altLang="zh-CN" i="1" dirty="0"/>
              <a:t>M</a:t>
            </a:r>
            <a:r>
              <a:rPr lang="en-GB" altLang="zh-CN" dirty="0" smtClean="0"/>
              <a:t>)) </a:t>
            </a:r>
            <a:r>
              <a:rPr lang="zh-CN" altLang="zh-CN" dirty="0" smtClean="0"/>
              <a:t>后</a:t>
            </a:r>
            <a:r>
              <a:rPr lang="zh-CN" altLang="zh-CN" dirty="0" smtClean="0"/>
              <a:t>，</a:t>
            </a:r>
            <a:r>
              <a:rPr lang="en-GB" altLang="zh-CN" dirty="0"/>
              <a:t> </a:t>
            </a:r>
            <a:r>
              <a:rPr lang="zh-CN" altLang="zh-CN" dirty="0" smtClean="0"/>
              <a:t>通过</a:t>
            </a:r>
            <a:r>
              <a:rPr lang="zh-CN" altLang="zh-CN" dirty="0"/>
              <a:t>散列函数的运算，计算出收到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报文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 </a:t>
            </a:r>
            <a:r>
              <a:rPr lang="zh-CN" altLang="zh-CN" dirty="0" smtClean="0"/>
              <a:t>的</a:t>
            </a:r>
            <a:r>
              <a:rPr lang="zh-CN" altLang="zh-CN" dirty="0"/>
              <a:t>散</a:t>
            </a:r>
            <a:r>
              <a:rPr lang="zh-CN" altLang="zh-CN" dirty="0" smtClean="0"/>
              <a:t>列</a:t>
            </a:r>
            <a:r>
              <a:rPr lang="en-US" altLang="zh-CN" dirty="0" smtClean="0"/>
              <a:t> </a:t>
            </a:r>
            <a:r>
              <a:rPr lang="en-GB" altLang="zh-CN" i="1" dirty="0" smtClean="0"/>
              <a:t>H</a:t>
            </a:r>
            <a:r>
              <a:rPr lang="en-GB" altLang="zh-CN" dirty="0" smtClean="0"/>
              <a:t>(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</a:t>
            </a:r>
            <a:r>
              <a:rPr lang="en-GB" altLang="zh-CN" dirty="0" smtClean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若</a:t>
            </a:r>
            <a:r>
              <a:rPr lang="en-US" altLang="zh-CN" dirty="0" smtClean="0"/>
              <a:t> </a:t>
            </a:r>
            <a:r>
              <a:rPr lang="en-GB" altLang="zh-CN" i="1" dirty="0" smtClean="0"/>
              <a:t>H</a:t>
            </a:r>
            <a:r>
              <a:rPr lang="en-GB" altLang="zh-CN" dirty="0" smtClean="0"/>
              <a:t>(</a:t>
            </a:r>
            <a:r>
              <a:rPr lang="en-US" altLang="zh-CN" i="1" dirty="0"/>
              <a:t>M</a:t>
            </a:r>
            <a:r>
              <a:rPr lang="en-GB" altLang="zh-CN" dirty="0" smtClean="0"/>
              <a:t>) </a:t>
            </a:r>
            <a:r>
              <a:rPr lang="en-GB" altLang="zh-CN" dirty="0"/>
              <a:t>= </a:t>
            </a:r>
            <a:r>
              <a:rPr lang="en-GB" altLang="zh-CN" i="1" dirty="0" smtClean="0"/>
              <a:t>H</a:t>
            </a:r>
            <a:r>
              <a:rPr lang="en-US" altLang="zh-CN" i="1" dirty="0" smtClean="0"/>
              <a:t>(M</a:t>
            </a:r>
            <a:r>
              <a:rPr lang="en-US" altLang="zh-CN" i="1" baseline="-25000" dirty="0" smtClean="0"/>
              <a:t>R</a:t>
            </a:r>
            <a:r>
              <a:rPr lang="en-US" altLang="zh-CN" i="1" dirty="0" smtClean="0"/>
              <a:t>)</a:t>
            </a:r>
            <a:r>
              <a:rPr lang="zh-CN" altLang="zh-CN" dirty="0" smtClean="0"/>
              <a:t>，</a:t>
            </a:r>
            <a:r>
              <a:rPr lang="zh-CN" altLang="zh-CN" dirty="0" smtClean="0"/>
              <a:t>则</a:t>
            </a:r>
            <a:r>
              <a:rPr lang="en-US" altLang="zh-CN" dirty="0" smtClean="0"/>
              <a:t> </a:t>
            </a:r>
            <a:r>
              <a:rPr lang="en-GB" altLang="zh-CN" dirty="0" smtClean="0"/>
              <a:t>B </a:t>
            </a:r>
            <a:r>
              <a:rPr lang="zh-CN" altLang="zh-CN" dirty="0" smtClean="0"/>
              <a:t>就</a:t>
            </a:r>
            <a:r>
              <a:rPr lang="zh-CN" altLang="zh-CN" dirty="0"/>
              <a:t>会误认为所收到的伪造报文</a:t>
            </a:r>
            <a:r>
              <a:rPr lang="zh-CN" altLang="zh-CN" dirty="0" smtClean="0"/>
              <a:t>就是</a:t>
            </a:r>
            <a:r>
              <a:rPr lang="en-US" altLang="zh-CN" dirty="0" smtClean="0"/>
              <a:t> </a:t>
            </a:r>
            <a:r>
              <a:rPr lang="en-GB" altLang="zh-CN" dirty="0" smtClean="0"/>
              <a:t>A </a:t>
            </a:r>
            <a:r>
              <a:rPr lang="zh-CN" altLang="zh-CN" dirty="0" smtClean="0"/>
              <a:t>发送</a:t>
            </a:r>
            <a:r>
              <a:rPr lang="zh-CN" altLang="zh-CN" dirty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0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 </a:t>
            </a:r>
            <a:r>
              <a:rPr lang="zh-CN" altLang="zh-CN" dirty="0"/>
              <a:t>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为防范上述</a:t>
            </a:r>
            <a:r>
              <a:rPr lang="zh-CN" altLang="zh-CN" dirty="0" smtClean="0"/>
              <a:t>攻击</a:t>
            </a:r>
            <a:r>
              <a:rPr lang="zh-CN" altLang="en-US" dirty="0" smtClean="0"/>
              <a:t>，可以</a:t>
            </a:r>
            <a:r>
              <a:rPr lang="zh-CN" altLang="zh-CN" dirty="0" smtClean="0"/>
              <a:t>对</a:t>
            </a:r>
            <a:r>
              <a:rPr lang="zh-CN" altLang="zh-CN" dirty="0"/>
              <a:t>散列进行一次加密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散列</a:t>
            </a:r>
            <a:r>
              <a:rPr lang="zh-CN" altLang="zh-CN" dirty="0" smtClean="0"/>
              <a:t>加密</a:t>
            </a:r>
            <a:r>
              <a:rPr lang="zh-CN" altLang="en-US" dirty="0" smtClean="0"/>
              <a:t>后的</a:t>
            </a:r>
            <a:r>
              <a:rPr lang="zh-CN" altLang="zh-CN" dirty="0" smtClean="0"/>
              <a:t>结果</a:t>
            </a:r>
            <a:r>
              <a:rPr lang="zh-CN" altLang="zh-CN" dirty="0"/>
              <a:t>叫做</a:t>
            </a:r>
            <a:r>
              <a:rPr lang="zh-CN" altLang="zh-CN" dirty="0">
                <a:solidFill>
                  <a:srgbClr val="FF0000"/>
                </a:solidFill>
              </a:rPr>
              <a:t>报文鉴别</a:t>
            </a:r>
            <a:r>
              <a:rPr lang="zh-CN" altLang="zh-CN" dirty="0" smtClean="0">
                <a:solidFill>
                  <a:srgbClr val="FF0000"/>
                </a:solidFill>
              </a:rPr>
              <a:t>码</a:t>
            </a:r>
            <a:r>
              <a:rPr lang="en-US" altLang="zh-CN" dirty="0" smtClean="0">
                <a:solidFill>
                  <a:srgbClr val="FF0000"/>
                </a:solidFill>
              </a:rPr>
              <a:t> MAC </a:t>
            </a:r>
            <a:r>
              <a:rPr lang="en-US" altLang="zh-CN" dirty="0"/>
              <a:t>(Message Authentication Code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由于入侵者不掌握</a:t>
            </a:r>
            <a:r>
              <a:rPr lang="zh-CN" altLang="zh-CN" dirty="0" smtClean="0"/>
              <a:t>密钥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</a:t>
            </a:r>
            <a:r>
              <a:rPr lang="zh-CN" altLang="zh-CN" dirty="0"/>
              <a:t>，所以入侵者无法</a:t>
            </a:r>
            <a:r>
              <a:rPr lang="zh-CN" altLang="zh-CN" dirty="0" smtClean="0"/>
              <a:t>伪造</a:t>
            </a:r>
            <a:r>
              <a:rPr lang="en-US" altLang="zh-CN" dirty="0" smtClean="0"/>
              <a:t> A </a:t>
            </a:r>
            <a:r>
              <a:rPr lang="zh-CN" altLang="zh-CN" dirty="0" smtClean="0"/>
              <a:t>的</a:t>
            </a:r>
            <a:r>
              <a:rPr lang="zh-CN" altLang="zh-CN" dirty="0"/>
              <a:t>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</a:t>
            </a:r>
            <a:r>
              <a:rPr lang="zh-CN" altLang="zh-CN" dirty="0"/>
              <a:t>，因而无法</a:t>
            </a:r>
            <a:r>
              <a:rPr lang="zh-CN" altLang="zh-CN" dirty="0" smtClean="0"/>
              <a:t>伪造</a:t>
            </a:r>
            <a:r>
              <a:rPr lang="en-US" altLang="zh-CN" dirty="0" smtClean="0"/>
              <a:t> A </a:t>
            </a:r>
            <a:r>
              <a:rPr lang="zh-CN" altLang="zh-CN" dirty="0" smtClean="0"/>
              <a:t>发送</a:t>
            </a:r>
            <a:r>
              <a:rPr lang="zh-CN" altLang="zh-CN" dirty="0"/>
              <a:t>的报文。这样就完成了对报文的鉴别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40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GB" altLang="zh-CN" dirty="0"/>
              <a:t>3. </a:t>
            </a:r>
            <a:r>
              <a:rPr lang="zh-CN" altLang="zh-CN" dirty="0"/>
              <a:t>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</a:t>
            </a:r>
            <a:endParaRPr lang="en-US" altLang="zh-CN" dirty="0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784648" y="6147023"/>
            <a:ext cx="7300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latin typeface="+mn-lt"/>
                <a:ea typeface="黑体" pitchFamily="2" charset="-122"/>
              </a:rPr>
              <a:t>使用公开密钥</a:t>
            </a:r>
            <a:r>
              <a:rPr kumimoji="1" lang="zh-CN" altLang="en-US" sz="2400" b="1" dirty="0" smtClean="0">
                <a:latin typeface="+mn-lt"/>
                <a:ea typeface="黑体" pitchFamily="2" charset="-122"/>
              </a:rPr>
              <a:t>密码体制鉴别报文（防否认，防否认）</a:t>
            </a:r>
            <a:endParaRPr kumimoji="1"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2605225" y="3187923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latin typeface="+mn-lt"/>
                <a:ea typeface="黑体" pitchFamily="2" charset="-122"/>
              </a:rPr>
              <a:t>使用传统加密</a:t>
            </a:r>
            <a:r>
              <a:rPr kumimoji="1" lang="zh-CN" altLang="en-US" sz="2400" b="1" dirty="0" smtClean="0">
                <a:latin typeface="+mn-lt"/>
                <a:ea typeface="黑体" pitchFamily="2" charset="-122"/>
              </a:rPr>
              <a:t>方法鉴别报文（防伪造）</a:t>
            </a:r>
            <a:endParaRPr kumimoji="1" lang="zh-CN" altLang="en-US" sz="2400" b="1" dirty="0">
              <a:latin typeface="+mn-lt"/>
              <a:ea typeface="黑体" pitchFamily="2" charset="-122"/>
            </a:endParaRPr>
          </a:p>
        </p:txBody>
      </p:sp>
      <p:grpSp>
        <p:nvGrpSpPr>
          <p:cNvPr id="602119" name="组合 602118"/>
          <p:cNvGrpSpPr/>
          <p:nvPr/>
        </p:nvGrpSpPr>
        <p:grpSpPr>
          <a:xfrm>
            <a:off x="488504" y="1195611"/>
            <a:ext cx="9121924" cy="1970087"/>
            <a:chOff x="488504" y="1195611"/>
            <a:chExt cx="9121924" cy="1970087"/>
          </a:xfrm>
        </p:grpSpPr>
        <p:grpSp>
          <p:nvGrpSpPr>
            <p:cNvPr id="3" name="组合 2"/>
            <p:cNvGrpSpPr/>
            <p:nvPr/>
          </p:nvGrpSpPr>
          <p:grpSpPr>
            <a:xfrm>
              <a:off x="6292403" y="1195611"/>
              <a:ext cx="3318025" cy="1970087"/>
              <a:chOff x="5860355" y="1195611"/>
              <a:chExt cx="3318025" cy="1970087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5860355" y="1195611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21" name="Rectangle 18" descr="浅色竖线"/>
              <p:cNvSpPr>
                <a:spLocks noChangeArrowheads="1"/>
              </p:cNvSpPr>
              <p:nvPr/>
            </p:nvSpPr>
            <p:spPr bwMode="auto">
              <a:xfrm>
                <a:off x="5860355" y="2262411"/>
                <a:ext cx="6096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" name="Oval 19"/>
              <p:cNvSpPr>
                <a:spLocks noChangeArrowheads="1"/>
              </p:cNvSpPr>
              <p:nvPr/>
            </p:nvSpPr>
            <p:spPr bwMode="auto">
              <a:xfrm>
                <a:off x="6938268" y="2730723"/>
                <a:ext cx="434975" cy="434975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D</a:t>
                </a: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7917755" y="2719611"/>
                <a:ext cx="609600" cy="381000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7308155" y="2948211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6317555" y="2948211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 flipV="1">
                <a:off x="6317555" y="26434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7917755" y="1500411"/>
                <a:ext cx="609600" cy="381000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7079555" y="1282923"/>
                <a:ext cx="407988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29" name="AutoShape 26"/>
              <p:cNvSpPr>
                <a:spLocks/>
              </p:cNvSpPr>
              <p:nvPr/>
            </p:nvSpPr>
            <p:spPr bwMode="auto">
              <a:xfrm>
                <a:off x="6546155" y="1195611"/>
                <a:ext cx="304800" cy="1066800"/>
              </a:xfrm>
              <a:prstGeom prst="rightBrace">
                <a:avLst>
                  <a:gd name="adj1" fmla="val 29167"/>
                  <a:gd name="adj2" fmla="val 50000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7003355" y="1729011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1" name="AutoShape 28"/>
              <p:cNvSpPr>
                <a:spLocks noChangeArrowheads="1"/>
              </p:cNvSpPr>
              <p:nvPr/>
            </p:nvSpPr>
            <p:spPr bwMode="auto">
              <a:xfrm>
                <a:off x="8146355" y="1957611"/>
                <a:ext cx="228600" cy="685800"/>
              </a:xfrm>
              <a:prstGeom prst="upDownArrow">
                <a:avLst>
                  <a:gd name="adj1" fmla="val 50000"/>
                  <a:gd name="adj2" fmla="val 60000"/>
                </a:avLst>
              </a:prstGeom>
              <a:solidFill>
                <a:srgbClr val="FF66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8374955" y="1995711"/>
                <a:ext cx="8034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比较</a:t>
                </a:r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7003355" y="1984598"/>
                <a:ext cx="407988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K</a:t>
                </a: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7155755" y="24148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602112" name="组合 602111"/>
            <p:cNvGrpSpPr/>
            <p:nvPr/>
          </p:nvGrpSpPr>
          <p:grpSpPr>
            <a:xfrm>
              <a:off x="4641155" y="1455167"/>
              <a:ext cx="1319957" cy="760412"/>
              <a:chOff x="4641155" y="1455167"/>
              <a:chExt cx="1319957" cy="760412"/>
            </a:xfrm>
          </p:grpSpPr>
          <p:sp>
            <p:nvSpPr>
              <p:cNvPr id="4" name="右箭头 3"/>
              <p:cNvSpPr/>
              <p:nvPr/>
            </p:nvSpPr>
            <p:spPr bwMode="auto">
              <a:xfrm>
                <a:off x="4641155" y="1744885"/>
                <a:ext cx="1319957" cy="4706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808984" y="1455167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发送</a:t>
                </a:r>
                <a:endParaRPr lang="zh-CN" altLang="en-US" sz="2400" b="1" dirty="0">
                  <a:solidFill>
                    <a:srgbClr val="FF0000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602116" name="组合 602115"/>
            <p:cNvGrpSpPr/>
            <p:nvPr/>
          </p:nvGrpSpPr>
          <p:grpSpPr>
            <a:xfrm>
              <a:off x="488504" y="1195611"/>
              <a:ext cx="3708400" cy="1970087"/>
              <a:chOff x="488504" y="1195611"/>
              <a:chExt cx="3708400" cy="1970087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9304" y="1195611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539304" y="2719611"/>
                <a:ext cx="609600" cy="381000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</a:p>
            </p:txBody>
          </p:sp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1693417" y="2730723"/>
                <a:ext cx="434975" cy="434975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E</a:t>
                </a: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844104" y="2262411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488504" y="2273523"/>
                <a:ext cx="407988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1148904" y="2948211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2063304" y="2948211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" name="Rectangle 12" descr="浅色竖线"/>
              <p:cNvSpPr>
                <a:spLocks noChangeArrowheads="1"/>
              </p:cNvSpPr>
              <p:nvPr/>
            </p:nvSpPr>
            <p:spPr bwMode="auto">
              <a:xfrm>
                <a:off x="2672904" y="2719611"/>
                <a:ext cx="5334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3587304" y="1195611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17" name="Rectangle 14" descr="浅色竖线"/>
              <p:cNvSpPr>
                <a:spLocks noChangeArrowheads="1"/>
              </p:cNvSpPr>
              <p:nvPr/>
            </p:nvSpPr>
            <p:spPr bwMode="auto">
              <a:xfrm>
                <a:off x="3587304" y="2262411"/>
                <a:ext cx="6096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3206304" y="2948211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V="1">
                <a:off x="3892104" y="26434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1758504" y="1984598"/>
                <a:ext cx="407988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K</a:t>
                </a: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910904" y="24148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39591" y="2380818"/>
                <a:ext cx="7697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MAC</a:t>
                </a:r>
                <a:endParaRPr lang="zh-CN" altLang="en-US" sz="2000" b="1" dirty="0">
                  <a:solidFill>
                    <a:srgbClr val="FF0000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grpSp>
        <p:nvGrpSpPr>
          <p:cNvPr id="602118" name="组合 602117"/>
          <p:cNvGrpSpPr/>
          <p:nvPr/>
        </p:nvGrpSpPr>
        <p:grpSpPr>
          <a:xfrm>
            <a:off x="488504" y="4077072"/>
            <a:ext cx="9185448" cy="2062014"/>
            <a:chOff x="488504" y="4077072"/>
            <a:chExt cx="9185448" cy="2062014"/>
          </a:xfrm>
        </p:grpSpPr>
        <p:grpSp>
          <p:nvGrpSpPr>
            <p:cNvPr id="602115" name="组合 602114"/>
            <p:cNvGrpSpPr/>
            <p:nvPr/>
          </p:nvGrpSpPr>
          <p:grpSpPr>
            <a:xfrm>
              <a:off x="6321152" y="4154711"/>
              <a:ext cx="3352800" cy="1984375"/>
              <a:chOff x="6321152" y="4154711"/>
              <a:chExt cx="3352800" cy="1984375"/>
            </a:xfrm>
          </p:grpSpPr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321152" y="4154711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53" name="Rectangle 50" descr="浅色竖线"/>
              <p:cNvSpPr>
                <a:spLocks noChangeArrowheads="1"/>
              </p:cNvSpPr>
              <p:nvPr/>
            </p:nvSpPr>
            <p:spPr bwMode="auto">
              <a:xfrm>
                <a:off x="6321152" y="5221511"/>
                <a:ext cx="6096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auto">
              <a:xfrm>
                <a:off x="7384777" y="5675536"/>
                <a:ext cx="463550" cy="463550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D</a:t>
                </a:r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8378552" y="5678711"/>
                <a:ext cx="609600" cy="381000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>
                <a:off x="7768952" y="5907311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>
                <a:off x="6778352" y="5907311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V="1">
                <a:off x="6778352" y="56025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9" name="Rectangle 56"/>
              <p:cNvSpPr>
                <a:spLocks noChangeArrowheads="1"/>
              </p:cNvSpPr>
              <p:nvPr/>
            </p:nvSpPr>
            <p:spPr bwMode="auto">
              <a:xfrm>
                <a:off x="8378552" y="4459511"/>
                <a:ext cx="609600" cy="381000"/>
              </a:xfrm>
              <a:prstGeom prst="rect">
                <a:avLst/>
              </a:prstGeom>
              <a:solidFill>
                <a:srgbClr val="00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  <a:endPara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" name="Text Box 57"/>
              <p:cNvSpPr txBox="1">
                <a:spLocks noChangeArrowheads="1"/>
              </p:cNvSpPr>
              <p:nvPr/>
            </p:nvSpPr>
            <p:spPr bwMode="auto">
              <a:xfrm>
                <a:off x="7540352" y="4242024"/>
                <a:ext cx="407988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61" name="AutoShape 58"/>
              <p:cNvSpPr>
                <a:spLocks/>
              </p:cNvSpPr>
              <p:nvPr/>
            </p:nvSpPr>
            <p:spPr bwMode="auto">
              <a:xfrm>
                <a:off x="7006952" y="4154711"/>
                <a:ext cx="304800" cy="1066800"/>
              </a:xfrm>
              <a:prstGeom prst="rightBrace">
                <a:avLst>
                  <a:gd name="adj1" fmla="val 29167"/>
                  <a:gd name="adj2" fmla="val 50000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>
                <a:off x="7464152" y="4688111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8607152" y="4916711"/>
                <a:ext cx="228600" cy="685800"/>
              </a:xfrm>
              <a:prstGeom prst="upDownArrow">
                <a:avLst>
                  <a:gd name="adj1" fmla="val 50000"/>
                  <a:gd name="adj2" fmla="val 60000"/>
                </a:avLst>
              </a:prstGeom>
              <a:solidFill>
                <a:srgbClr val="FF66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7464152" y="4956399"/>
                <a:ext cx="544513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P</a:t>
                </a:r>
              </a:p>
            </p:txBody>
          </p:sp>
          <p:sp>
            <p:nvSpPr>
              <p:cNvPr id="67" name="Line 64"/>
              <p:cNvSpPr>
                <a:spLocks noChangeShapeType="1"/>
              </p:cNvSpPr>
              <p:nvPr/>
            </p:nvSpPr>
            <p:spPr bwMode="auto">
              <a:xfrm>
                <a:off x="7616552" y="5386611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70677" y="4964336"/>
                <a:ext cx="80327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比较</a:t>
                </a:r>
              </a:p>
            </p:txBody>
          </p:sp>
        </p:grpSp>
        <p:grpSp>
          <p:nvGrpSpPr>
            <p:cNvPr id="602117" name="组合 602116"/>
            <p:cNvGrpSpPr/>
            <p:nvPr/>
          </p:nvGrpSpPr>
          <p:grpSpPr>
            <a:xfrm>
              <a:off x="488504" y="4077072"/>
              <a:ext cx="3708400" cy="1984375"/>
              <a:chOff x="488504" y="4077072"/>
              <a:chExt cx="3708400" cy="1984375"/>
            </a:xfrm>
          </p:grpSpPr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539304" y="4077072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539304" y="5601072"/>
                <a:ext cx="609600" cy="381000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MD</a:t>
                </a:r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auto">
              <a:xfrm>
                <a:off x="1679129" y="5597897"/>
                <a:ext cx="463550" cy="463550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E</a:t>
                </a: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844104" y="5143872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88504" y="5154985"/>
                <a:ext cx="407988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H</a:t>
                </a: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1148904" y="5829672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2063304" y="5829672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" name="Rectangle 44" descr="浅色竖线"/>
              <p:cNvSpPr>
                <a:spLocks noChangeArrowheads="1"/>
              </p:cNvSpPr>
              <p:nvPr/>
            </p:nvSpPr>
            <p:spPr bwMode="auto">
              <a:xfrm>
                <a:off x="2672904" y="5601072"/>
                <a:ext cx="5334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" name="Rectangle 45"/>
              <p:cNvSpPr>
                <a:spLocks noChangeArrowheads="1"/>
              </p:cNvSpPr>
              <p:nvPr/>
            </p:nvSpPr>
            <p:spPr bwMode="auto">
              <a:xfrm>
                <a:off x="3587304" y="4077072"/>
                <a:ext cx="609600" cy="1066800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49" name="Rectangle 46" descr="浅色竖线"/>
              <p:cNvSpPr>
                <a:spLocks noChangeArrowheads="1"/>
              </p:cNvSpPr>
              <p:nvPr/>
            </p:nvSpPr>
            <p:spPr bwMode="auto">
              <a:xfrm>
                <a:off x="3587304" y="5143872"/>
                <a:ext cx="609600" cy="381000"/>
              </a:xfrm>
              <a:prstGeom prst="rect">
                <a:avLst/>
              </a:prstGeom>
              <a:pattFill prst="ltVert">
                <a:fgClr>
                  <a:srgbClr val="9933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3206304" y="5829672"/>
                <a:ext cx="6858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3892104" y="5524872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758504" y="4878760"/>
                <a:ext cx="544513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S</a:t>
                </a:r>
              </a:p>
            </p:txBody>
          </p:sp>
          <p:sp>
            <p:nvSpPr>
              <p:cNvPr id="65" name="Line 62"/>
              <p:cNvSpPr>
                <a:spLocks noChangeShapeType="1"/>
              </p:cNvSpPr>
              <p:nvPr/>
            </p:nvSpPr>
            <p:spPr bwMode="auto">
              <a:xfrm>
                <a:off x="1910904" y="5308972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39591" y="5208492"/>
                <a:ext cx="7697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MAC</a:t>
                </a:r>
                <a:endParaRPr lang="zh-CN" altLang="en-US" sz="2000" b="1" dirty="0">
                  <a:solidFill>
                    <a:srgbClr val="FF0000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641155" y="4394573"/>
              <a:ext cx="1319957" cy="760412"/>
              <a:chOff x="4641155" y="1455167"/>
              <a:chExt cx="1319957" cy="760412"/>
            </a:xfrm>
          </p:grpSpPr>
          <p:sp>
            <p:nvSpPr>
              <p:cNvPr id="78" name="右箭头 77"/>
              <p:cNvSpPr/>
              <p:nvPr/>
            </p:nvSpPr>
            <p:spPr bwMode="auto">
              <a:xfrm>
                <a:off x="4641155" y="1744885"/>
                <a:ext cx="1319957" cy="47069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808984" y="1455167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发送</a:t>
                </a:r>
                <a:endParaRPr lang="zh-CN" altLang="en-US" sz="2400" b="1" dirty="0">
                  <a:solidFill>
                    <a:srgbClr val="FF0000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61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 </a:t>
            </a:r>
            <a:r>
              <a:rPr lang="zh-CN" altLang="zh-CN" dirty="0"/>
              <a:t>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注意</a:t>
            </a:r>
            <a:r>
              <a:rPr lang="zh-CN" altLang="zh-CN" dirty="0"/>
              <a:t>到，现在整个的报文是</a:t>
            </a:r>
            <a:r>
              <a:rPr lang="zh-CN" altLang="zh-CN" dirty="0">
                <a:solidFill>
                  <a:srgbClr val="FF0000"/>
                </a:solidFill>
              </a:rPr>
              <a:t>不需要加密</a:t>
            </a:r>
            <a:r>
              <a:rPr lang="zh-CN" altLang="zh-CN" dirty="0"/>
              <a:t>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虽然</a:t>
            </a:r>
            <a:r>
              <a:rPr lang="zh-CN" altLang="zh-CN" dirty="0"/>
              <a:t>从散列</a:t>
            </a:r>
            <a:r>
              <a:rPr lang="en-US" altLang="zh-CN" i="1" dirty="0"/>
              <a:t>H</a:t>
            </a:r>
            <a:r>
              <a:rPr lang="zh-CN" altLang="zh-CN" dirty="0"/>
              <a:t>导出报文鉴别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 </a:t>
            </a:r>
            <a:r>
              <a:rPr lang="zh-CN" altLang="zh-CN" dirty="0" smtClean="0"/>
              <a:t>需要</a:t>
            </a:r>
            <a:r>
              <a:rPr lang="zh-CN" altLang="zh-CN" dirty="0"/>
              <a:t>加密算法，但由于散</a:t>
            </a:r>
            <a:r>
              <a:rPr lang="zh-CN" altLang="zh-CN" dirty="0" smtClean="0"/>
              <a:t>列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H </a:t>
            </a:r>
            <a:r>
              <a:rPr lang="zh-CN" altLang="zh-CN" dirty="0" smtClean="0"/>
              <a:t>的</a:t>
            </a:r>
            <a:r>
              <a:rPr lang="zh-CN" altLang="zh-CN" dirty="0"/>
              <a:t>长度通常都远远小于</a:t>
            </a:r>
            <a:r>
              <a:rPr lang="zh-CN" altLang="zh-CN" dirty="0" smtClean="0"/>
              <a:t>报文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 </a:t>
            </a:r>
            <a:r>
              <a:rPr lang="zh-CN" altLang="zh-CN" dirty="0" smtClean="0"/>
              <a:t>的</a:t>
            </a:r>
            <a:r>
              <a:rPr lang="zh-CN" altLang="zh-CN" dirty="0"/>
              <a:t>长度，因此这种加密不会消耗很多的计算资源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因此，</a:t>
            </a:r>
            <a:r>
              <a:rPr lang="zh-CN" altLang="zh-CN" dirty="0" smtClean="0"/>
              <a:t>使用</a:t>
            </a:r>
            <a:r>
              <a:rPr lang="zh-CN" altLang="zh-CN" dirty="0"/>
              <a:t>鉴别</a:t>
            </a:r>
            <a:r>
              <a:rPr lang="zh-CN" altLang="zh-CN" dirty="0" smtClean="0"/>
              <a:t>码</a:t>
            </a:r>
            <a:r>
              <a:rPr lang="en-US" altLang="zh-CN" dirty="0" smtClean="0"/>
              <a:t> MAC </a:t>
            </a:r>
            <a:r>
              <a:rPr lang="zh-CN" altLang="zh-CN" dirty="0" smtClean="0"/>
              <a:t>就</a:t>
            </a:r>
            <a:r>
              <a:rPr lang="zh-CN" altLang="zh-CN" dirty="0"/>
              <a:t>能够很方便地保护报文的完整性。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8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7.4.2  </a:t>
            </a:r>
            <a:r>
              <a:rPr lang="zh-CN" altLang="en-US" dirty="0"/>
              <a:t>实体鉴别 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</a:t>
            </a:r>
            <a:r>
              <a:rPr lang="zh-CN" altLang="en-US" dirty="0" smtClean="0"/>
              <a:t>鉴别与报文</a:t>
            </a:r>
            <a:r>
              <a:rPr lang="zh-CN" altLang="en-US" dirty="0"/>
              <a:t>鉴别不同。</a:t>
            </a:r>
          </a:p>
          <a:p>
            <a:r>
              <a:rPr lang="zh-CN" altLang="en-US" dirty="0"/>
              <a:t>报文鉴别是对每一个收到的报文都要鉴别报文的</a:t>
            </a:r>
            <a:r>
              <a:rPr lang="zh-CN" altLang="en-US" dirty="0" smtClean="0"/>
              <a:t>发送者。</a:t>
            </a:r>
            <a:endParaRPr lang="en-US" altLang="zh-CN" dirty="0" smtClean="0"/>
          </a:p>
          <a:p>
            <a:r>
              <a:rPr lang="zh-CN" altLang="en-US" dirty="0" smtClean="0"/>
              <a:t>实体</a:t>
            </a:r>
            <a:r>
              <a:rPr lang="zh-CN" altLang="en-US" dirty="0"/>
              <a:t>鉴别是在系统接入的全部持续时间内对和自己通信的对方实体</a:t>
            </a:r>
            <a:r>
              <a:rPr lang="zh-CN" altLang="en-US" dirty="0">
                <a:solidFill>
                  <a:srgbClr val="FF0000"/>
                </a:solidFill>
              </a:rPr>
              <a:t>只需验证一次。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6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最简单的实体鉴别过程 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</a:t>
            </a:r>
            <a:r>
              <a:rPr lang="zh-CN" altLang="en-US" dirty="0" smtClean="0"/>
              <a:t>使用共享的对称密钥实现实体鉴别。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zh-CN" altLang="en-US" dirty="0"/>
              <a:t>发送给 </a:t>
            </a:r>
            <a:r>
              <a:rPr lang="en-US" altLang="zh-CN" dirty="0"/>
              <a:t>B </a:t>
            </a:r>
            <a:r>
              <a:rPr lang="zh-CN" altLang="en-US" dirty="0"/>
              <a:t>的报文的被加密，使用的是对称密钥 </a:t>
            </a:r>
            <a:r>
              <a:rPr lang="en-US" altLang="zh-CN" i="1" dirty="0"/>
              <a:t>K</a:t>
            </a:r>
            <a:r>
              <a:rPr lang="en-US" altLang="zh-CN" baseline="-25000" dirty="0"/>
              <a:t>AB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B </a:t>
            </a:r>
            <a:r>
              <a:rPr lang="zh-CN" altLang="en-US" dirty="0"/>
              <a:t>收到此报文后，用共享对称密钥 </a:t>
            </a:r>
            <a:r>
              <a:rPr lang="en-US" altLang="zh-CN" i="1" dirty="0"/>
              <a:t>K</a:t>
            </a:r>
            <a:r>
              <a:rPr lang="en-US" altLang="zh-CN" baseline="-25000" dirty="0"/>
              <a:t>AB </a:t>
            </a:r>
            <a:r>
              <a:rPr lang="zh-CN" altLang="en-US" dirty="0"/>
              <a:t>进行解密，因而鉴别了实体 </a:t>
            </a:r>
            <a:r>
              <a:rPr lang="en-US" altLang="zh-CN" dirty="0"/>
              <a:t>A </a:t>
            </a:r>
            <a:r>
              <a:rPr lang="zh-CN" altLang="en-US" dirty="0"/>
              <a:t>的身份。 </a:t>
            </a:r>
            <a:r>
              <a:rPr lang="zh-CN" altLang="en-US" dirty="0" smtClean="0"/>
              <a:t>因为该密钥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 </a:t>
            </a:r>
            <a:r>
              <a:rPr lang="zh-CN" altLang="en-US" dirty="0" smtClean="0"/>
              <a:t>知道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80592" y="4653136"/>
            <a:ext cx="7763678" cy="1584176"/>
            <a:chOff x="128464" y="3571527"/>
            <a:chExt cx="9218675" cy="1951280"/>
          </a:xfrm>
        </p:grpSpPr>
        <p:sp>
          <p:nvSpPr>
            <p:cNvPr id="690180" name="Line 4"/>
            <p:cNvSpPr>
              <a:spLocks noChangeShapeType="1"/>
            </p:cNvSpPr>
            <p:nvPr/>
          </p:nvSpPr>
          <p:spPr bwMode="auto">
            <a:xfrm>
              <a:off x="850777" y="5044729"/>
              <a:ext cx="7615818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0182" name="Text Box 6"/>
            <p:cNvSpPr txBox="1">
              <a:spLocks noChangeArrowheads="1"/>
            </p:cNvSpPr>
            <p:nvPr/>
          </p:nvSpPr>
          <p:spPr bwMode="auto">
            <a:xfrm>
              <a:off x="128464" y="3620740"/>
              <a:ext cx="483851" cy="568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grpSp>
          <p:nvGrpSpPr>
            <p:cNvPr id="690183" name="Group 7"/>
            <p:cNvGrpSpPr>
              <a:grpSpLocks/>
            </p:cNvGrpSpPr>
            <p:nvPr/>
          </p:nvGrpSpPr>
          <p:grpSpPr bwMode="auto">
            <a:xfrm>
              <a:off x="412230" y="3571527"/>
              <a:ext cx="935567" cy="939800"/>
              <a:chOff x="921" y="2412"/>
              <a:chExt cx="284" cy="265"/>
            </a:xfrm>
          </p:grpSpPr>
          <p:grpSp>
            <p:nvGrpSpPr>
              <p:cNvPr id="690184" name="Group 8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690185" name="Freeform 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86" name="Freeform 1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87" name="Freeform 1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88" name="Freeform 1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89" name="Rectangle 13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90" name="Rectangle 14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91" name="Rectangle 15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9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90193" name="Group 17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690194" name="Freeform 1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195" name="Freeform 1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19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0197" name="Group 21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690198" name="Freeform 2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199" name="Freeform 2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0" name="Freeform 2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1" name="Freeform 2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2" name="Rectangle 26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3" name="Rectangle 27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4" name="Rectangle 28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0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90206" name="Group 30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690207" name="Freeform 3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08" name="Freeform 3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0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690211" name="Text Box 35"/>
            <p:cNvSpPr txBox="1">
              <a:spLocks noChangeArrowheads="1"/>
            </p:cNvSpPr>
            <p:nvPr/>
          </p:nvSpPr>
          <p:spPr bwMode="auto">
            <a:xfrm>
              <a:off x="8863288" y="3620740"/>
              <a:ext cx="483851" cy="568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grpSp>
          <p:nvGrpSpPr>
            <p:cNvPr id="690212" name="Group 36"/>
            <p:cNvGrpSpPr>
              <a:grpSpLocks/>
            </p:cNvGrpSpPr>
            <p:nvPr/>
          </p:nvGrpSpPr>
          <p:grpSpPr bwMode="auto">
            <a:xfrm>
              <a:off x="8011988" y="3571527"/>
              <a:ext cx="935567" cy="939800"/>
              <a:chOff x="921" y="2412"/>
              <a:chExt cx="284" cy="265"/>
            </a:xfrm>
          </p:grpSpPr>
          <p:grpSp>
            <p:nvGrpSpPr>
              <p:cNvPr id="690213" name="Group 3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690214" name="Freeform 3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15" name="Freeform 3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16" name="Freeform 4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17" name="Freeform 4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18" name="Rectangle 4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19" name="Rectangle 4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20" name="Rectangle 4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2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90222" name="Group 4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690223" name="Freeform 4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24" name="Freeform 4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2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0226" name="Group 5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690227" name="Freeform 5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28" name="Freeform 5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29" name="Freeform 5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30" name="Freeform 5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31" name="Rectangle 5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32" name="Rectangle 5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33" name="Rectangle 5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02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90235" name="Group 5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690236" name="Freeform 6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37" name="Freeform 6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023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690239" name="Line 63"/>
            <p:cNvSpPr>
              <a:spLocks noChangeShapeType="1"/>
            </p:cNvSpPr>
            <p:nvPr/>
          </p:nvSpPr>
          <p:spPr bwMode="auto">
            <a:xfrm rot="16200000" flipH="1">
              <a:off x="388682" y="5041675"/>
              <a:ext cx="941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0240" name="Line 64"/>
            <p:cNvSpPr>
              <a:spLocks noChangeShapeType="1"/>
            </p:cNvSpPr>
            <p:nvPr/>
          </p:nvSpPr>
          <p:spPr bwMode="auto">
            <a:xfrm rot="16200000" flipH="1">
              <a:off x="8029715" y="5052113"/>
              <a:ext cx="941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0241" name="Rectangle 65"/>
            <p:cNvSpPr>
              <a:spLocks noChangeArrowheads="1"/>
            </p:cNvSpPr>
            <p:nvPr/>
          </p:nvSpPr>
          <p:spPr bwMode="auto">
            <a:xfrm>
              <a:off x="3432184" y="4712940"/>
              <a:ext cx="2801540" cy="67151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口令</a:t>
              </a:r>
            </a:p>
          </p:txBody>
        </p:sp>
        <p:pic>
          <p:nvPicPr>
            <p:cNvPr id="690242" name="Picture 6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071" y="4156686"/>
              <a:ext cx="522834" cy="748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0243" name="Text Box 67"/>
            <p:cNvSpPr txBox="1">
              <a:spLocks noChangeArrowheads="1"/>
            </p:cNvSpPr>
            <p:nvPr/>
          </p:nvSpPr>
          <p:spPr bwMode="auto">
            <a:xfrm>
              <a:off x="2389991" y="4076352"/>
              <a:ext cx="834080" cy="568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存在明显漏洞</a:t>
            </a:r>
            <a:endParaRPr lang="zh-CN" alt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入侵者 </a:t>
            </a:r>
            <a:r>
              <a:rPr lang="en-US" altLang="zh-CN" dirty="0"/>
              <a:t>C </a:t>
            </a:r>
            <a:r>
              <a:rPr lang="zh-CN" altLang="en-US" dirty="0"/>
              <a:t>可以从网络上截获 </a:t>
            </a:r>
            <a:r>
              <a:rPr lang="en-US" altLang="zh-CN" dirty="0"/>
              <a:t>A </a:t>
            </a:r>
            <a:r>
              <a:rPr lang="zh-CN" altLang="en-US" dirty="0"/>
              <a:t>发给 </a:t>
            </a:r>
            <a:r>
              <a:rPr lang="en-US" altLang="zh-CN" dirty="0"/>
              <a:t>B </a:t>
            </a:r>
            <a:r>
              <a:rPr lang="zh-CN" altLang="en-US" dirty="0"/>
              <a:t>的报文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 </a:t>
            </a:r>
            <a:r>
              <a:rPr lang="zh-CN" altLang="en-US" dirty="0"/>
              <a:t>并不需要破译这个</a:t>
            </a:r>
            <a:r>
              <a:rPr lang="zh-CN" altLang="en-US" dirty="0" smtClean="0"/>
              <a:t>报文，而是直接</a:t>
            </a:r>
            <a:r>
              <a:rPr lang="zh-CN" altLang="en-US" dirty="0"/>
              <a:t>把</a:t>
            </a:r>
            <a:r>
              <a:rPr lang="zh-CN" altLang="en-US" dirty="0" smtClean="0"/>
              <a:t>这个截获的、</a:t>
            </a:r>
            <a:r>
              <a:rPr lang="zh-CN" altLang="zh-CN" dirty="0"/>
              <a:t>由</a:t>
            </a:r>
            <a:r>
              <a:rPr lang="en-US" altLang="zh-CN" dirty="0"/>
              <a:t>A</a:t>
            </a:r>
            <a:r>
              <a:rPr lang="zh-CN" altLang="zh-CN" dirty="0"/>
              <a:t>加密的</a:t>
            </a:r>
            <a:r>
              <a:rPr lang="zh-CN" altLang="en-US" dirty="0" smtClean="0"/>
              <a:t>报文</a:t>
            </a:r>
            <a:r>
              <a:rPr lang="zh-CN" altLang="en-US" dirty="0"/>
              <a:t>发送给 </a:t>
            </a:r>
            <a:r>
              <a:rPr lang="en-US" altLang="zh-CN" dirty="0"/>
              <a:t>B</a:t>
            </a:r>
            <a:r>
              <a:rPr lang="zh-CN" altLang="en-US" dirty="0"/>
              <a:t>，使 </a:t>
            </a:r>
            <a:r>
              <a:rPr lang="en-US" altLang="zh-CN" dirty="0"/>
              <a:t>B </a:t>
            </a:r>
            <a:r>
              <a:rPr lang="zh-CN" altLang="en-US" dirty="0"/>
              <a:t>误认为 </a:t>
            </a:r>
            <a:r>
              <a:rPr lang="en-US" altLang="zh-CN" dirty="0"/>
              <a:t>C </a:t>
            </a:r>
            <a:r>
              <a:rPr lang="zh-CN" altLang="en-US" dirty="0"/>
              <a:t>就是 </a:t>
            </a:r>
            <a:r>
              <a:rPr lang="en-US" altLang="zh-CN" dirty="0"/>
              <a:t>A</a:t>
            </a:r>
            <a:r>
              <a:rPr lang="zh-CN" altLang="en-US" dirty="0"/>
              <a:t>。然后 </a:t>
            </a:r>
            <a:r>
              <a:rPr lang="en-US" altLang="zh-CN" dirty="0"/>
              <a:t>B </a:t>
            </a:r>
            <a:r>
              <a:rPr lang="zh-CN" altLang="en-US" dirty="0"/>
              <a:t>就向伪装是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发送应发给 </a:t>
            </a:r>
            <a:r>
              <a:rPr lang="en-US" altLang="zh-CN" dirty="0"/>
              <a:t>A </a:t>
            </a:r>
            <a:r>
              <a:rPr lang="zh-CN" altLang="en-US" dirty="0"/>
              <a:t>的报文。</a:t>
            </a:r>
          </a:p>
          <a:p>
            <a:r>
              <a:rPr lang="zh-CN" altLang="en-US" dirty="0" smtClean="0"/>
              <a:t>这种攻击被称为</a:t>
            </a:r>
            <a:r>
              <a:rPr lang="zh-CN" altLang="en-US" dirty="0" smtClean="0">
                <a:solidFill>
                  <a:srgbClr val="FF0000"/>
                </a:solidFill>
              </a:rPr>
              <a:t>重放</a:t>
            </a:r>
            <a:r>
              <a:rPr lang="zh-CN" altLang="en-US" dirty="0">
                <a:solidFill>
                  <a:srgbClr val="FF0000"/>
                </a:solidFill>
              </a:rPr>
              <a:t>攻击</a:t>
            </a:r>
            <a:r>
              <a:rPr lang="en-US" altLang="zh-CN" dirty="0"/>
              <a:t>(replay attack)</a:t>
            </a:r>
            <a:r>
              <a:rPr lang="zh-CN" altLang="en-US" dirty="0"/>
              <a:t>。</a:t>
            </a:r>
            <a:r>
              <a:rPr lang="en-US" altLang="zh-CN" dirty="0"/>
              <a:t>C </a:t>
            </a:r>
            <a:r>
              <a:rPr lang="zh-CN" altLang="en-US" dirty="0"/>
              <a:t>甚至还可以截获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IP </a:t>
            </a:r>
            <a:r>
              <a:rPr lang="zh-CN" altLang="en-US" dirty="0"/>
              <a:t>地址，然后把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IP </a:t>
            </a:r>
            <a:r>
              <a:rPr lang="zh-CN" altLang="en-US" dirty="0"/>
              <a:t>地址冒充为自己的 </a:t>
            </a:r>
            <a:r>
              <a:rPr lang="en-US" altLang="zh-CN" dirty="0"/>
              <a:t>IP </a:t>
            </a:r>
            <a:r>
              <a:rPr lang="zh-CN" altLang="en-US" dirty="0"/>
              <a:t>地址（这叫做 </a:t>
            </a:r>
            <a:r>
              <a:rPr lang="en-US" altLang="zh-CN" dirty="0">
                <a:solidFill>
                  <a:srgbClr val="FF0000"/>
                </a:solidFill>
              </a:rPr>
              <a:t>IP </a:t>
            </a:r>
            <a:r>
              <a:rPr lang="zh-CN" altLang="en-US" dirty="0">
                <a:solidFill>
                  <a:srgbClr val="FF0000"/>
                </a:solidFill>
              </a:rPr>
              <a:t>欺骗</a:t>
            </a:r>
            <a:r>
              <a:rPr lang="zh-CN" altLang="en-US" dirty="0"/>
              <a:t>），使 </a:t>
            </a:r>
            <a:r>
              <a:rPr lang="en-US" altLang="zh-CN" dirty="0"/>
              <a:t>B </a:t>
            </a:r>
            <a:r>
              <a:rPr lang="zh-CN" altLang="en-US" dirty="0"/>
              <a:t>更加容易受骗。 </a:t>
            </a:r>
          </a:p>
        </p:txBody>
      </p:sp>
    </p:spTree>
    <p:extLst>
      <p:ext uri="{BB962C8B-B14F-4D97-AF65-F5344CB8AC3E}">
        <p14:creationId xmlns:p14="http://schemas.microsoft.com/office/powerpoint/2010/main" val="39881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使用不重数进行</a:t>
            </a:r>
            <a:r>
              <a:rPr lang="zh-CN" altLang="en-US" dirty="0" smtClean="0"/>
              <a:t>鉴别</a:t>
            </a:r>
            <a:endParaRPr lang="zh-CN" altLang="en-US" dirty="0"/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1573262" y="2831018"/>
            <a:ext cx="34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grpSp>
        <p:nvGrpSpPr>
          <p:cNvPr id="693256" name="Group 8"/>
          <p:cNvGrpSpPr>
            <a:grpSpLocks/>
          </p:cNvGrpSpPr>
          <p:nvPr/>
        </p:nvGrpSpPr>
        <p:grpSpPr bwMode="auto">
          <a:xfrm>
            <a:off x="2045442" y="2786569"/>
            <a:ext cx="577185" cy="515254"/>
            <a:chOff x="921" y="2412"/>
            <a:chExt cx="284" cy="265"/>
          </a:xfrm>
        </p:grpSpPr>
        <p:grpSp>
          <p:nvGrpSpPr>
            <p:cNvPr id="693257" name="Group 9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93258" name="Freeform 10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59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0" name="Freeform 12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1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2" name="Rectangle 14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3" name="Rectangle 15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4" name="Rectangle 16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65" name="Line 17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3266" name="Group 18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93267" name="Freeform 19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68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69" name="Rectangle 21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93270" name="Group 22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93271" name="Freeform 23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2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3" name="Freeform 25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4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5" name="Rectangle 27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6" name="Rectangle 28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7" name="Rectangle 29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78" name="Line 30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3279" name="Group 31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93280" name="Freeform 32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81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82" name="Rectangle 34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693284" name="Text Box 36"/>
          <p:cNvSpPr txBox="1">
            <a:spLocks noChangeArrowheads="1"/>
          </p:cNvSpPr>
          <p:nvPr/>
        </p:nvSpPr>
        <p:spPr bwMode="auto">
          <a:xfrm>
            <a:off x="8351681" y="2856418"/>
            <a:ext cx="34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grpSp>
        <p:nvGrpSpPr>
          <p:cNvPr id="693285" name="Group 37"/>
          <p:cNvGrpSpPr>
            <a:grpSpLocks/>
          </p:cNvGrpSpPr>
          <p:nvPr/>
        </p:nvGrpSpPr>
        <p:grpSpPr bwMode="auto">
          <a:xfrm>
            <a:off x="7716315" y="2786569"/>
            <a:ext cx="577185" cy="515254"/>
            <a:chOff x="921" y="2412"/>
            <a:chExt cx="284" cy="265"/>
          </a:xfrm>
        </p:grpSpPr>
        <p:grpSp>
          <p:nvGrpSpPr>
            <p:cNvPr id="693286" name="Group 38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93287" name="Freeform 39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88" name="Freeform 40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89" name="Freeform 41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90" name="Freeform 42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91" name="Rectangle 43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92" name="Rectangle 44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93" name="Rectangle 45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294" name="Line 46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3295" name="Group 47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93296" name="Freeform 48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97" name="Freeform 49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298" name="Rectangle 50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93299" name="Group 51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93300" name="Freeform 52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1" name="Freeform 53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2" name="Freeform 54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3" name="Freeform 55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4" name="Rectangle 56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5" name="Rectangle 57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6" name="Rectangle 58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3307" name="Line 59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3308" name="Group 60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93309" name="Freeform 61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310" name="Freeform 62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3311" name="Rectangle 63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693312" name="Line 64"/>
          <p:cNvSpPr>
            <a:spLocks noChangeShapeType="1"/>
          </p:cNvSpPr>
          <p:nvPr/>
        </p:nvSpPr>
        <p:spPr bwMode="auto">
          <a:xfrm rot="16200000" flipH="1" flipV="1">
            <a:off x="817426" y="4839779"/>
            <a:ext cx="300527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93313" name="Line 65"/>
          <p:cNvSpPr>
            <a:spLocks noChangeShapeType="1"/>
          </p:cNvSpPr>
          <p:nvPr/>
        </p:nvSpPr>
        <p:spPr bwMode="auto">
          <a:xfrm rot="16200000" flipH="1">
            <a:off x="6514471" y="4830252"/>
            <a:ext cx="30243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93328" name="Group 80"/>
          <p:cNvGrpSpPr>
            <a:grpSpLocks/>
          </p:cNvGrpSpPr>
          <p:nvPr/>
        </p:nvGrpSpPr>
        <p:grpSpPr bwMode="auto">
          <a:xfrm>
            <a:off x="2312771" y="3392696"/>
            <a:ext cx="5690781" cy="405515"/>
            <a:chOff x="1036" y="1899"/>
            <a:chExt cx="3900" cy="388"/>
          </a:xfrm>
        </p:grpSpPr>
        <p:sp>
          <p:nvSpPr>
            <p:cNvPr id="693253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3317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en-US" altLang="zh-CN" sz="28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</p:grpSp>
      <p:grpSp>
        <p:nvGrpSpPr>
          <p:cNvPr id="693330" name="Group 82"/>
          <p:cNvGrpSpPr>
            <a:grpSpLocks/>
          </p:cNvGrpSpPr>
          <p:nvPr/>
        </p:nvGrpSpPr>
        <p:grpSpPr bwMode="auto">
          <a:xfrm>
            <a:off x="2357486" y="5388526"/>
            <a:ext cx="5598853" cy="737869"/>
            <a:chOff x="1062" y="3275"/>
            <a:chExt cx="3837" cy="706"/>
          </a:xfrm>
        </p:grpSpPr>
        <p:sp>
          <p:nvSpPr>
            <p:cNvPr id="693315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3316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/>
              <a:r>
                <a:rPr kumimoji="1"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pic>
          <p:nvPicPr>
            <p:cNvPr id="693321" name="Picture 7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3322" name="Text Box 74"/>
            <p:cNvSpPr txBox="1">
              <a:spLocks noChangeArrowheads="1"/>
            </p:cNvSpPr>
            <p:nvPr/>
          </p:nvSpPr>
          <p:spPr bwMode="auto">
            <a:xfrm>
              <a:off x="2378" y="3275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</p:grpSp>
      <p:grpSp>
        <p:nvGrpSpPr>
          <p:cNvPr id="693329" name="Group 81"/>
          <p:cNvGrpSpPr>
            <a:grpSpLocks/>
          </p:cNvGrpSpPr>
          <p:nvPr/>
        </p:nvGrpSpPr>
        <p:grpSpPr bwMode="auto">
          <a:xfrm>
            <a:off x="2342009" y="4242008"/>
            <a:ext cx="5638250" cy="947942"/>
            <a:chOff x="1053" y="2434"/>
            <a:chExt cx="3864" cy="907"/>
          </a:xfrm>
        </p:grpSpPr>
        <p:sp>
          <p:nvSpPr>
            <p:cNvPr id="693314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3318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3319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/>
              <a:r>
                <a:rPr kumimoji="1"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693320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5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800" b="1" baseline="-25000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  <a:r>
                <a:rPr kumimoji="1" lang="zh-CN" altLang="en-US" sz="2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，</a:t>
              </a:r>
              <a:endParaRPr kumimoji="1"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93323" name="Picture 7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3324" name="Text Box 76"/>
            <p:cNvSpPr txBox="1">
              <a:spLocks noChangeArrowheads="1"/>
            </p:cNvSpPr>
            <p:nvPr/>
          </p:nvSpPr>
          <p:spPr bwMode="auto">
            <a:xfrm>
              <a:off x="2780" y="2504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</p:grpSp>
      <p:sp>
        <p:nvSpPr>
          <p:cNvPr id="693326" name="Text Box 78"/>
          <p:cNvSpPr txBox="1">
            <a:spLocks noChangeArrowheads="1"/>
          </p:cNvSpPr>
          <p:nvPr/>
        </p:nvSpPr>
        <p:spPr bwMode="auto">
          <a:xfrm>
            <a:off x="1595635" y="5622339"/>
            <a:ext cx="6789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时间</a:t>
            </a:r>
            <a:endParaRPr lang="zh-CN" altLang="en-US" sz="2400" b="1" baseline="-25000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512" y="1155187"/>
            <a:ext cx="9145016" cy="1409717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不重数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(nonce)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就是一个不重复使用的大随机数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，即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“一次一数”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由于不重数不能重复使用，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所以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C 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在</a:t>
            </a: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进行重放攻击时无法重复使用所截获的不重数。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9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9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69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9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使用不重数进行</a:t>
            </a:r>
            <a:r>
              <a:rPr lang="zh-CN" altLang="en-US" dirty="0" smtClean="0"/>
              <a:t>鉴别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在使用公钥密码体制时，可以对不重数进行签名鉴别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B </a:t>
            </a:r>
            <a:r>
              <a:rPr lang="zh-CN" altLang="zh-CN" sz="2800" dirty="0" smtClean="0"/>
              <a:t>用</a:t>
            </a:r>
            <a:r>
              <a:rPr lang="zh-CN" altLang="zh-CN" sz="2800" dirty="0"/>
              <a:t>其</a:t>
            </a:r>
            <a:r>
              <a:rPr lang="zh-CN" altLang="zh-CN" sz="2800" dirty="0">
                <a:solidFill>
                  <a:srgbClr val="FF0000"/>
                </a:solidFill>
              </a:rPr>
              <a:t>私钥</a:t>
            </a:r>
            <a:r>
              <a:rPr lang="zh-CN" altLang="zh-CN" sz="2800" dirty="0"/>
              <a:t>对不重</a:t>
            </a:r>
            <a:r>
              <a:rPr lang="zh-CN" altLang="zh-CN" sz="2800" dirty="0" smtClean="0"/>
              <a:t>数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A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签名后发回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A</a:t>
            </a:r>
            <a:r>
              <a:rPr lang="zh-CN" altLang="zh-CN" sz="2800" dirty="0"/>
              <a:t>。</a:t>
            </a:r>
            <a:r>
              <a:rPr lang="en-US" altLang="zh-CN" sz="2800" dirty="0" smtClean="0"/>
              <a:t>A </a:t>
            </a:r>
            <a:r>
              <a:rPr lang="zh-CN" altLang="zh-CN" sz="2800" dirty="0" smtClean="0"/>
              <a:t>用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公钥</a:t>
            </a:r>
            <a:r>
              <a:rPr lang="zh-CN" altLang="zh-CN" sz="2800" dirty="0"/>
              <a:t>核实签名。如能得出自己原来发送的不重</a:t>
            </a:r>
            <a:r>
              <a:rPr lang="zh-CN" altLang="zh-CN" sz="2800" dirty="0" smtClean="0"/>
              <a:t>数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A</a:t>
            </a:r>
            <a:r>
              <a:rPr lang="zh-CN" altLang="zh-CN" sz="2800" dirty="0"/>
              <a:t>，就核实了和自己通信的对方的确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B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同样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A </a:t>
            </a:r>
            <a:r>
              <a:rPr lang="zh-CN" altLang="zh-CN" sz="2800" dirty="0" smtClean="0"/>
              <a:t>也</a:t>
            </a:r>
            <a:r>
              <a:rPr lang="zh-CN" altLang="zh-CN" sz="2800" dirty="0"/>
              <a:t>用自己的私钥对不重</a:t>
            </a:r>
            <a:r>
              <a:rPr lang="zh-CN" altLang="zh-CN" sz="2800" dirty="0" smtClean="0"/>
              <a:t>数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B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签名后发送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B</a:t>
            </a:r>
            <a:r>
              <a:rPr lang="zh-CN" altLang="zh-CN" sz="2800" dirty="0"/>
              <a:t>。</a:t>
            </a:r>
            <a:r>
              <a:rPr lang="en-US" altLang="zh-CN" sz="2800" dirty="0" smtClean="0"/>
              <a:t>B </a:t>
            </a:r>
            <a:r>
              <a:rPr lang="zh-CN" altLang="zh-CN" sz="2800" dirty="0" smtClean="0"/>
              <a:t>用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公钥核实签名，鉴别</a:t>
            </a:r>
            <a:r>
              <a:rPr lang="zh-CN" altLang="zh-CN" sz="2800" dirty="0" smtClean="0"/>
              <a:t>了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身份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>
                <a:solidFill>
                  <a:srgbClr val="0000FF"/>
                </a:solidFill>
              </a:rPr>
              <a:t>公钥密码体制虽然不必在互相通信的用户之间秘密地分配共享密钥，但仍有受到攻击的可能。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11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7.1.1  </a:t>
            </a:r>
            <a:r>
              <a:rPr lang="zh-CN" altLang="zh-CN" sz="4000" dirty="0"/>
              <a:t>计算机网络面临的安全性威胁</a:t>
            </a:r>
            <a:endParaRPr lang="zh-CN" altLang="en-US" sz="4000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被动攻击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指</a:t>
            </a:r>
            <a:r>
              <a:rPr lang="zh-CN" altLang="zh-CN" dirty="0"/>
              <a:t>攻击者从网络上窃听他人的通信内容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通常</a:t>
            </a:r>
            <a:r>
              <a:rPr lang="zh-CN" altLang="zh-CN" dirty="0"/>
              <a:t>把这类攻击成为</a:t>
            </a:r>
            <a:r>
              <a:rPr lang="zh-CN" altLang="zh-CN" dirty="0">
                <a:solidFill>
                  <a:srgbClr val="FF0000"/>
                </a:solidFill>
              </a:rPr>
              <a:t>截获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被动攻击中，攻击者只是观察和分析某一个</a:t>
            </a:r>
            <a:r>
              <a:rPr lang="zh-CN" altLang="zh-CN" dirty="0" smtClean="0"/>
              <a:t>协议数据单元</a:t>
            </a:r>
            <a:r>
              <a:rPr lang="en-US" altLang="zh-CN" dirty="0" smtClean="0"/>
              <a:t> PDU</a:t>
            </a:r>
            <a:r>
              <a:rPr lang="zh-CN" altLang="en-US" dirty="0" smtClean="0"/>
              <a:t>，</a:t>
            </a:r>
            <a:r>
              <a:rPr lang="zh-CN" altLang="zh-CN" dirty="0"/>
              <a:t>以便了解所交换的数据的某种性质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但</a:t>
            </a:r>
            <a:r>
              <a:rPr lang="zh-CN" altLang="zh-CN" dirty="0" smtClean="0"/>
              <a:t>不</a:t>
            </a:r>
            <a:r>
              <a:rPr lang="zh-CN" altLang="zh-CN" dirty="0"/>
              <a:t>干扰信息流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这种被动攻击又称为</a:t>
            </a:r>
            <a:r>
              <a:rPr lang="zh-CN" altLang="zh-CN" dirty="0">
                <a:solidFill>
                  <a:srgbClr val="FF0000"/>
                </a:solidFill>
              </a:rPr>
              <a:t>流量</a:t>
            </a:r>
            <a:r>
              <a:rPr lang="zh-CN" altLang="zh-CN" dirty="0" smtClean="0">
                <a:solidFill>
                  <a:srgbClr val="FF0000"/>
                </a:solidFill>
              </a:rPr>
              <a:t>分析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traffic analysis)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4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使用不重数进行</a:t>
            </a:r>
            <a:r>
              <a:rPr lang="zh-CN" altLang="en-US" dirty="0" smtClean="0"/>
              <a:t>鉴别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C </a:t>
            </a:r>
            <a:r>
              <a:rPr lang="zh-CN" altLang="zh-CN" sz="2800" dirty="0" smtClean="0"/>
              <a:t>冒充是</a:t>
            </a:r>
            <a:r>
              <a:rPr lang="en-US" altLang="zh-CN" sz="2800" dirty="0" smtClean="0"/>
              <a:t> A</a:t>
            </a:r>
            <a:r>
              <a:rPr lang="zh-CN" altLang="zh-CN" sz="2800" dirty="0"/>
              <a:t>，发送报文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B</a:t>
            </a:r>
            <a:r>
              <a:rPr lang="zh-CN" altLang="zh-CN" sz="2800" dirty="0"/>
              <a:t>，说：“我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A</a:t>
            </a:r>
            <a:r>
              <a:rPr lang="zh-CN" altLang="zh-CN" sz="2800" dirty="0"/>
              <a:t>”。</a:t>
            </a:r>
          </a:p>
          <a:p>
            <a:r>
              <a:rPr lang="en-US" altLang="zh-CN" sz="2800" dirty="0" smtClean="0"/>
              <a:t>B </a:t>
            </a:r>
            <a:r>
              <a:rPr lang="zh-CN" altLang="zh-CN" sz="2800" dirty="0" smtClean="0"/>
              <a:t>选择</a:t>
            </a:r>
            <a:r>
              <a:rPr lang="zh-CN" altLang="zh-CN" sz="2800" dirty="0"/>
              <a:t>一个不重</a:t>
            </a:r>
            <a:r>
              <a:rPr lang="zh-CN" altLang="zh-CN" sz="2800" dirty="0" smtClean="0"/>
              <a:t>数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B</a:t>
            </a:r>
            <a:r>
              <a:rPr lang="zh-CN" altLang="zh-CN" sz="2800" dirty="0"/>
              <a:t>，发送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A</a:t>
            </a:r>
            <a:r>
              <a:rPr lang="zh-CN" altLang="zh-CN" sz="2800" dirty="0"/>
              <a:t>，但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 C </a:t>
            </a:r>
            <a:r>
              <a:rPr lang="zh-CN" altLang="zh-CN" sz="2800" dirty="0" smtClean="0">
                <a:solidFill>
                  <a:srgbClr val="FF0000"/>
                </a:solidFill>
              </a:rPr>
              <a:t>截获</a:t>
            </a:r>
            <a:r>
              <a:rPr lang="zh-CN" altLang="zh-CN" sz="2800" dirty="0"/>
              <a:t>了。</a:t>
            </a:r>
          </a:p>
          <a:p>
            <a:r>
              <a:rPr lang="en-US" altLang="zh-CN" sz="2800" dirty="0" smtClean="0"/>
              <a:t>C </a:t>
            </a:r>
            <a:r>
              <a:rPr lang="zh-CN" altLang="zh-CN" sz="2800" dirty="0" smtClean="0"/>
              <a:t>用</a:t>
            </a:r>
            <a:r>
              <a:rPr lang="zh-CN" altLang="zh-CN" sz="2800" dirty="0"/>
              <a:t>自己的私</a:t>
            </a:r>
            <a:r>
              <a:rPr lang="zh-CN" altLang="zh-CN" sz="2800" dirty="0" smtClean="0"/>
              <a:t>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SK</a:t>
            </a:r>
            <a:r>
              <a:rPr lang="en-US" altLang="zh-CN" sz="2800" baseline="-25000" dirty="0" smtClean="0"/>
              <a:t>C</a:t>
            </a:r>
            <a:r>
              <a:rPr lang="en-US" altLang="zh-CN" sz="2800" dirty="0" smtClean="0"/>
              <a:t> </a:t>
            </a:r>
            <a:r>
              <a:rPr lang="zh-CN" altLang="zh-CN" sz="2800" dirty="0" smtClean="0">
                <a:solidFill>
                  <a:srgbClr val="FF0000"/>
                </a:solidFill>
              </a:rPr>
              <a:t>冒充</a:t>
            </a:r>
            <a:r>
              <a:rPr lang="zh-CN" altLang="zh-CN" sz="2800" dirty="0"/>
              <a:t>是</a:t>
            </a:r>
            <a:r>
              <a:rPr lang="en-US" altLang="zh-CN" sz="2800" dirty="0"/>
              <a:t>A</a:t>
            </a:r>
            <a:r>
              <a:rPr lang="zh-CN" altLang="zh-CN" sz="2800" dirty="0"/>
              <a:t>的私钥，</a:t>
            </a:r>
            <a:r>
              <a:rPr lang="zh-CN" altLang="zh-CN" sz="2800" dirty="0" smtClean="0"/>
              <a:t>对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B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加密</a:t>
            </a:r>
            <a:r>
              <a:rPr lang="zh-CN" altLang="zh-CN" sz="2800" dirty="0"/>
              <a:t>，并发</a:t>
            </a:r>
            <a:r>
              <a:rPr lang="zh-CN" altLang="zh-CN" sz="2800" dirty="0" smtClean="0"/>
              <a:t>送给</a:t>
            </a:r>
            <a:r>
              <a:rPr lang="en-US" altLang="zh-CN" sz="2800" dirty="0" smtClean="0"/>
              <a:t> B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 smtClean="0"/>
              <a:t>B </a:t>
            </a:r>
            <a:r>
              <a:rPr lang="zh-CN" altLang="zh-CN" sz="2800" dirty="0" smtClean="0"/>
              <a:t>向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发送</a:t>
            </a:r>
            <a:r>
              <a:rPr lang="zh-CN" altLang="zh-CN" sz="2800" dirty="0"/>
              <a:t>报文，要求对方把解密用的公钥发送过来，但这报文也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 C </a:t>
            </a:r>
            <a:r>
              <a:rPr lang="zh-CN" altLang="zh-CN" sz="2800" dirty="0" smtClean="0">
                <a:solidFill>
                  <a:srgbClr val="FF0000"/>
                </a:solidFill>
              </a:rPr>
              <a:t>截获</a:t>
            </a:r>
            <a:r>
              <a:rPr lang="zh-CN" altLang="zh-CN" sz="2800" dirty="0"/>
              <a:t>了。</a:t>
            </a:r>
          </a:p>
          <a:p>
            <a:r>
              <a:rPr lang="en-US" altLang="zh-CN" sz="2800" dirty="0" smtClean="0"/>
              <a:t>C </a:t>
            </a:r>
            <a:r>
              <a:rPr lang="zh-CN" altLang="zh-CN" sz="2800" dirty="0" smtClean="0"/>
              <a:t>把</a:t>
            </a:r>
            <a:r>
              <a:rPr lang="zh-CN" altLang="zh-CN" sz="2800" dirty="0"/>
              <a:t>自己的公</a:t>
            </a:r>
            <a:r>
              <a:rPr lang="zh-CN" altLang="zh-CN" sz="2800" dirty="0" smtClean="0"/>
              <a:t>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PK</a:t>
            </a:r>
            <a:r>
              <a:rPr lang="en-US" altLang="zh-CN" sz="2800" baseline="-25000" dirty="0" smtClean="0"/>
              <a:t>C</a:t>
            </a:r>
            <a:r>
              <a:rPr lang="en-US" altLang="zh-CN" sz="2800" dirty="0" smtClean="0"/>
              <a:t> </a:t>
            </a:r>
            <a:r>
              <a:rPr lang="zh-CN" altLang="zh-CN" sz="2800" dirty="0" smtClean="0">
                <a:solidFill>
                  <a:srgbClr val="FF0000"/>
                </a:solidFill>
              </a:rPr>
              <a:t>冒充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公钥发送</a:t>
            </a:r>
            <a:r>
              <a:rPr lang="zh-CN" altLang="zh-CN" sz="2800" dirty="0" smtClean="0"/>
              <a:t>给</a:t>
            </a:r>
            <a:r>
              <a:rPr lang="en-US" altLang="zh-CN" sz="2800" dirty="0" smtClean="0"/>
              <a:t> B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 smtClean="0"/>
              <a:t>B </a:t>
            </a:r>
            <a:r>
              <a:rPr lang="zh-CN" altLang="zh-CN" sz="2800" dirty="0" smtClean="0"/>
              <a:t>用</a:t>
            </a:r>
            <a:r>
              <a:rPr lang="zh-CN" altLang="zh-CN" sz="2800" dirty="0"/>
              <a:t>收到的公</a:t>
            </a:r>
            <a:r>
              <a:rPr lang="zh-CN" altLang="zh-CN" sz="2800" dirty="0" smtClean="0"/>
              <a:t>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PK</a:t>
            </a:r>
            <a:r>
              <a:rPr lang="en-US" altLang="zh-CN" sz="2800" baseline="-25000" dirty="0" smtClean="0"/>
              <a:t>C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对</a:t>
            </a:r>
            <a:r>
              <a:rPr lang="zh-CN" altLang="zh-CN" sz="2800" dirty="0"/>
              <a:t>收到的加密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baseline="-25000" dirty="0" smtClean="0"/>
              <a:t>B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解密，其结果当然正确。</a:t>
            </a:r>
            <a:r>
              <a:rPr lang="zh-CN" altLang="zh-CN" sz="2800" dirty="0" smtClean="0"/>
              <a:t>于是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相信</a:t>
            </a:r>
            <a:r>
              <a:rPr lang="zh-CN" altLang="zh-CN" sz="2800" dirty="0"/>
              <a:t>通信的对方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A</a:t>
            </a:r>
            <a:r>
              <a:rPr lang="zh-CN" altLang="zh-CN" sz="2800" dirty="0"/>
              <a:t>，接着就</a:t>
            </a:r>
            <a:r>
              <a:rPr lang="zh-CN" altLang="zh-CN" sz="2800" dirty="0" smtClean="0"/>
              <a:t>向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发送</a:t>
            </a:r>
            <a:r>
              <a:rPr lang="zh-CN" altLang="zh-CN" sz="2800" dirty="0"/>
              <a:t>许多敏感数据，但都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 C </a:t>
            </a:r>
            <a:r>
              <a:rPr lang="zh-CN" altLang="zh-CN" sz="2800" dirty="0" smtClean="0"/>
              <a:t>截获</a:t>
            </a:r>
            <a:r>
              <a:rPr lang="zh-CN" altLang="zh-CN" sz="2800" dirty="0"/>
              <a:t>了。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24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中间人攻击 </a:t>
            </a:r>
          </a:p>
        </p:txBody>
      </p:sp>
      <p:sp>
        <p:nvSpPr>
          <p:cNvPr id="695303" name="Text Box 7"/>
          <p:cNvSpPr txBox="1">
            <a:spLocks noChangeArrowheads="1"/>
          </p:cNvSpPr>
          <p:nvPr/>
        </p:nvSpPr>
        <p:spPr bwMode="auto">
          <a:xfrm>
            <a:off x="1103587" y="1196752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grpSp>
        <p:nvGrpSpPr>
          <p:cNvPr id="695304" name="Group 8"/>
          <p:cNvGrpSpPr>
            <a:grpSpLocks/>
          </p:cNvGrpSpPr>
          <p:nvPr/>
        </p:nvGrpSpPr>
        <p:grpSpPr bwMode="auto">
          <a:xfrm>
            <a:off x="579050" y="1225327"/>
            <a:ext cx="620845" cy="660400"/>
            <a:chOff x="921" y="2412"/>
            <a:chExt cx="284" cy="265"/>
          </a:xfrm>
        </p:grpSpPr>
        <p:grpSp>
          <p:nvGrpSpPr>
            <p:cNvPr id="695305" name="Group 9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95306" name="Freeform 10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07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08" name="Freeform 12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09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10" name="Rectangle 14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11" name="Rectangle 15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12" name="Rectangle 16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13" name="Line 17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314" name="Group 18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95315" name="Freeform 19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16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17" name="Rectangle 21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95318" name="Group 22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95319" name="Freeform 23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0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1" name="Freeform 25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2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3" name="Rectangle 27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4" name="Rectangle 28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5" name="Rectangle 29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26" name="Line 30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327" name="Group 31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95328" name="Freeform 32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29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30" name="Rectangle 34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695332" name="Text Box 36"/>
          <p:cNvSpPr txBox="1">
            <a:spLocks noChangeArrowheads="1"/>
          </p:cNvSpPr>
          <p:nvPr/>
        </p:nvSpPr>
        <p:spPr bwMode="auto">
          <a:xfrm>
            <a:off x="8873605" y="1196752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grpSp>
        <p:nvGrpSpPr>
          <p:cNvPr id="695333" name="Group 37"/>
          <p:cNvGrpSpPr>
            <a:grpSpLocks/>
          </p:cNvGrpSpPr>
          <p:nvPr/>
        </p:nvGrpSpPr>
        <p:grpSpPr bwMode="auto">
          <a:xfrm>
            <a:off x="9174569" y="1225327"/>
            <a:ext cx="622565" cy="660400"/>
            <a:chOff x="921" y="2412"/>
            <a:chExt cx="284" cy="265"/>
          </a:xfrm>
        </p:grpSpPr>
        <p:grpSp>
          <p:nvGrpSpPr>
            <p:cNvPr id="695334" name="Group 38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695335" name="Freeform 39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36" name="Freeform 40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37" name="Freeform 41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38" name="Freeform 42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39" name="Rectangle 43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40" name="Rectangle 44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41" name="Rectangle 45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42" name="Line 46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343" name="Group 47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695344" name="Freeform 48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45" name="Freeform 49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46" name="Rectangle 50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695347" name="Group 51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695348" name="Freeform 52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49" name="Freeform 53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0" name="Freeform 54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1" name="Freeform 55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2" name="Rectangle 56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3" name="Rectangle 57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4" name="Rectangle 58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55" name="Line 59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356" name="Group 60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695357" name="Freeform 61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58" name="Freeform 62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59" name="Rectangle 63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695360" name="Line 64"/>
          <p:cNvSpPr>
            <a:spLocks noChangeShapeType="1"/>
          </p:cNvSpPr>
          <p:nvPr/>
        </p:nvSpPr>
        <p:spPr bwMode="auto">
          <a:xfrm rot="5400000">
            <a:off x="-869809" y="3725640"/>
            <a:ext cx="3489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95361" name="Line 65"/>
          <p:cNvSpPr>
            <a:spLocks noChangeShapeType="1"/>
          </p:cNvSpPr>
          <p:nvPr/>
        </p:nvSpPr>
        <p:spPr bwMode="auto">
          <a:xfrm rot="16200000" flipH="1">
            <a:off x="7763215" y="3689591"/>
            <a:ext cx="3460750" cy="85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95849" name="Group 553"/>
          <p:cNvGrpSpPr>
            <a:grpSpLocks/>
          </p:cNvGrpSpPr>
          <p:nvPr/>
        </p:nvGrpSpPr>
        <p:grpSpPr bwMode="auto">
          <a:xfrm>
            <a:off x="864536" y="1933353"/>
            <a:ext cx="4318397" cy="423863"/>
            <a:chOff x="428" y="1792"/>
            <a:chExt cx="2511" cy="267"/>
          </a:xfrm>
        </p:grpSpPr>
        <p:sp>
          <p:nvSpPr>
            <p:cNvPr id="695302" name="Line 6"/>
            <p:cNvSpPr>
              <a:spLocks noChangeShapeType="1"/>
            </p:cNvSpPr>
            <p:nvPr/>
          </p:nvSpPr>
          <p:spPr bwMode="auto">
            <a:xfrm>
              <a:off x="428" y="1927"/>
              <a:ext cx="2511" cy="11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2" name="Rectangle 66"/>
            <p:cNvSpPr>
              <a:spLocks noChangeArrowheads="1"/>
            </p:cNvSpPr>
            <p:nvPr/>
          </p:nvSpPr>
          <p:spPr bwMode="auto">
            <a:xfrm>
              <a:off x="1031" y="1792"/>
              <a:ext cx="568" cy="26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我是 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endParaRPr kumimoji="1" lang="en-US" altLang="zh-CN" sz="18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95363" name="Group 67"/>
          <p:cNvGrpSpPr>
            <a:grpSpLocks/>
          </p:cNvGrpSpPr>
          <p:nvPr/>
        </p:nvGrpSpPr>
        <p:grpSpPr bwMode="auto">
          <a:xfrm>
            <a:off x="4739226" y="1318991"/>
            <a:ext cx="797983" cy="644525"/>
            <a:chOff x="624" y="2968"/>
            <a:chExt cx="1331" cy="920"/>
          </a:xfrm>
        </p:grpSpPr>
        <p:sp>
          <p:nvSpPr>
            <p:cNvPr id="695364" name="Freeform 68"/>
            <p:cNvSpPr>
              <a:spLocks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992 w 1426"/>
                <a:gd name="T1" fmla="*/ 2292 h 2309"/>
                <a:gd name="T2" fmla="*/ 964 w 1426"/>
                <a:gd name="T3" fmla="*/ 2309 h 2309"/>
                <a:gd name="T4" fmla="*/ 0 w 1426"/>
                <a:gd name="T5" fmla="*/ 1462 h 2309"/>
                <a:gd name="T6" fmla="*/ 326 w 1426"/>
                <a:gd name="T7" fmla="*/ 59 h 2309"/>
                <a:gd name="T8" fmla="*/ 369 w 1426"/>
                <a:gd name="T9" fmla="*/ 18 h 2309"/>
                <a:gd name="T10" fmla="*/ 414 w 1426"/>
                <a:gd name="T11" fmla="*/ 0 h 2309"/>
                <a:gd name="T12" fmla="*/ 457 w 1426"/>
                <a:gd name="T13" fmla="*/ 9 h 2309"/>
                <a:gd name="T14" fmla="*/ 1381 w 1426"/>
                <a:gd name="T15" fmla="*/ 400 h 2309"/>
                <a:gd name="T16" fmla="*/ 1411 w 1426"/>
                <a:gd name="T17" fmla="*/ 421 h 2309"/>
                <a:gd name="T18" fmla="*/ 1422 w 1426"/>
                <a:gd name="T19" fmla="*/ 425 h 2309"/>
                <a:gd name="T20" fmla="*/ 1426 w 1426"/>
                <a:gd name="T21" fmla="*/ 445 h 2309"/>
                <a:gd name="T22" fmla="*/ 1017 w 1426"/>
                <a:gd name="T23" fmla="*/ 2306 h 2309"/>
                <a:gd name="T24" fmla="*/ 992 w 1426"/>
                <a:gd name="T25" fmla="*/ 2292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5" name="Freeform 69"/>
            <p:cNvSpPr>
              <a:spLocks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573 w 573"/>
                <a:gd name="T1" fmla="*/ 86 h 1980"/>
                <a:gd name="T2" fmla="*/ 568 w 573"/>
                <a:gd name="T3" fmla="*/ 132 h 1980"/>
                <a:gd name="T4" fmla="*/ 155 w 573"/>
                <a:gd name="T5" fmla="*/ 1923 h 1980"/>
                <a:gd name="T6" fmla="*/ 151 w 573"/>
                <a:gd name="T7" fmla="*/ 1955 h 1980"/>
                <a:gd name="T8" fmla="*/ 140 w 573"/>
                <a:gd name="T9" fmla="*/ 1972 h 1980"/>
                <a:gd name="T10" fmla="*/ 125 w 573"/>
                <a:gd name="T11" fmla="*/ 1980 h 1980"/>
                <a:gd name="T12" fmla="*/ 111 w 573"/>
                <a:gd name="T13" fmla="*/ 1975 h 1980"/>
                <a:gd name="T14" fmla="*/ 86 w 573"/>
                <a:gd name="T15" fmla="*/ 1955 h 1980"/>
                <a:gd name="T16" fmla="*/ 0 w 573"/>
                <a:gd name="T17" fmla="*/ 1880 h 1980"/>
                <a:gd name="T18" fmla="*/ 425 w 573"/>
                <a:gd name="T19" fmla="*/ 39 h 1980"/>
                <a:gd name="T20" fmla="*/ 420 w 573"/>
                <a:gd name="T21" fmla="*/ 27 h 1980"/>
                <a:gd name="T22" fmla="*/ 396 w 573"/>
                <a:gd name="T23" fmla="*/ 0 h 1980"/>
                <a:gd name="T24" fmla="*/ 445 w 573"/>
                <a:gd name="T25" fmla="*/ 20 h 1980"/>
                <a:gd name="T26" fmla="*/ 541 w 573"/>
                <a:gd name="T27" fmla="*/ 61 h 1980"/>
                <a:gd name="T28" fmla="*/ 559 w 573"/>
                <a:gd name="T29" fmla="*/ 75 h 1980"/>
                <a:gd name="T30" fmla="*/ 573 w 573"/>
                <a:gd name="T31" fmla="*/ 8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6" name="Freeform 70"/>
            <p:cNvSpPr>
              <a:spLocks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31 w 1045"/>
                <a:gd name="T3" fmla="*/ 1 h 441"/>
                <a:gd name="T4" fmla="*/ 62 w 1045"/>
                <a:gd name="T5" fmla="*/ 10 h 441"/>
                <a:gd name="T6" fmla="*/ 1005 w 1045"/>
                <a:gd name="T7" fmla="*/ 409 h 441"/>
                <a:gd name="T8" fmla="*/ 1037 w 1045"/>
                <a:gd name="T9" fmla="*/ 427 h 441"/>
                <a:gd name="T10" fmla="*/ 1045 w 1045"/>
                <a:gd name="T11" fmla="*/ 441 h 441"/>
                <a:gd name="T12" fmla="*/ 0 w 1045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7" name="Freeform 71"/>
            <p:cNvSpPr>
              <a:spLocks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619 w 955"/>
                <a:gd name="T1" fmla="*/ 1719 h 1719"/>
                <a:gd name="T2" fmla="*/ 0 w 955"/>
                <a:gd name="T3" fmla="*/ 1212 h 1719"/>
                <a:gd name="T4" fmla="*/ 290 w 955"/>
                <a:gd name="T5" fmla="*/ 0 h 1719"/>
                <a:gd name="T6" fmla="*/ 955 w 955"/>
                <a:gd name="T7" fmla="*/ 313 h 1719"/>
                <a:gd name="T8" fmla="*/ 619 w 955"/>
                <a:gd name="T9" fmla="*/ 171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8" name="Freeform 72"/>
            <p:cNvSpPr>
              <a:spLocks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546 w 862"/>
                <a:gd name="T1" fmla="*/ 1587 h 1587"/>
                <a:gd name="T2" fmla="*/ 0 w 862"/>
                <a:gd name="T3" fmla="*/ 1134 h 1587"/>
                <a:gd name="T4" fmla="*/ 272 w 862"/>
                <a:gd name="T5" fmla="*/ 0 h 1587"/>
                <a:gd name="T6" fmla="*/ 862 w 862"/>
                <a:gd name="T7" fmla="*/ 268 h 1587"/>
                <a:gd name="T8" fmla="*/ 546 w 862"/>
                <a:gd name="T9" fmla="*/ 1587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69" name="Freeform 73"/>
            <p:cNvSpPr>
              <a:spLocks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393 w 408"/>
                <a:gd name="T1" fmla="*/ 0 h 1480"/>
                <a:gd name="T2" fmla="*/ 370 w 408"/>
                <a:gd name="T3" fmla="*/ 11 h 1480"/>
                <a:gd name="T4" fmla="*/ 356 w 408"/>
                <a:gd name="T5" fmla="*/ 19 h 1480"/>
                <a:gd name="T6" fmla="*/ 338 w 408"/>
                <a:gd name="T7" fmla="*/ 37 h 1480"/>
                <a:gd name="T8" fmla="*/ 325 w 408"/>
                <a:gd name="T9" fmla="*/ 59 h 1480"/>
                <a:gd name="T10" fmla="*/ 320 w 408"/>
                <a:gd name="T11" fmla="*/ 77 h 1480"/>
                <a:gd name="T12" fmla="*/ 0 w 408"/>
                <a:gd name="T13" fmla="*/ 1459 h 1480"/>
                <a:gd name="T14" fmla="*/ 12 w 408"/>
                <a:gd name="T15" fmla="*/ 1480 h 1480"/>
                <a:gd name="T16" fmla="*/ 337 w 408"/>
                <a:gd name="T17" fmla="*/ 77 h 1480"/>
                <a:gd name="T18" fmla="*/ 346 w 408"/>
                <a:gd name="T19" fmla="*/ 57 h 1480"/>
                <a:gd name="T20" fmla="*/ 355 w 408"/>
                <a:gd name="T21" fmla="*/ 43 h 1480"/>
                <a:gd name="T22" fmla="*/ 368 w 408"/>
                <a:gd name="T23" fmla="*/ 30 h 1480"/>
                <a:gd name="T24" fmla="*/ 384 w 408"/>
                <a:gd name="T25" fmla="*/ 19 h 1480"/>
                <a:gd name="T26" fmla="*/ 400 w 408"/>
                <a:gd name="T27" fmla="*/ 12 h 1480"/>
                <a:gd name="T28" fmla="*/ 408 w 408"/>
                <a:gd name="T29" fmla="*/ 5 h 1480"/>
                <a:gd name="T30" fmla="*/ 393 w 408"/>
                <a:gd name="T3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0" name="Freeform 74"/>
            <p:cNvSpPr>
              <a:spLocks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065 w 1065"/>
                <a:gd name="T1" fmla="*/ 963 h 963"/>
                <a:gd name="T2" fmla="*/ 1047 w 1065"/>
                <a:gd name="T3" fmla="*/ 833 h 963"/>
                <a:gd name="T4" fmla="*/ 1015 w 1065"/>
                <a:gd name="T5" fmla="*/ 776 h 963"/>
                <a:gd name="T6" fmla="*/ 137 w 1065"/>
                <a:gd name="T7" fmla="*/ 3 h 963"/>
                <a:gd name="T8" fmla="*/ 96 w 1065"/>
                <a:gd name="T9" fmla="*/ 0 h 963"/>
                <a:gd name="T10" fmla="*/ 59 w 1065"/>
                <a:gd name="T11" fmla="*/ 3 h 963"/>
                <a:gd name="T12" fmla="*/ 32 w 1065"/>
                <a:gd name="T13" fmla="*/ 42 h 963"/>
                <a:gd name="T14" fmla="*/ 0 w 1065"/>
                <a:gd name="T15" fmla="*/ 145 h 963"/>
                <a:gd name="T16" fmla="*/ 865 w 1065"/>
                <a:gd name="T17" fmla="*/ 954 h 963"/>
                <a:gd name="T18" fmla="*/ 1065 w 1065"/>
                <a:gd name="T19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1" name="Freeform 75"/>
            <p:cNvSpPr>
              <a:spLocks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121 w 1969"/>
                <a:gd name="T3" fmla="*/ 24 h 862"/>
                <a:gd name="T4" fmla="*/ 1969 w 1969"/>
                <a:gd name="T5" fmla="*/ 814 h 862"/>
                <a:gd name="T6" fmla="*/ 478 w 1969"/>
                <a:gd name="T7" fmla="*/ 862 h 862"/>
                <a:gd name="T8" fmla="*/ 0 w 1969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2" name="Freeform 76"/>
            <p:cNvSpPr>
              <a:spLocks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54 w 1777"/>
                <a:gd name="T1" fmla="*/ 52 h 297"/>
                <a:gd name="T2" fmla="*/ 0 w 1777"/>
                <a:gd name="T3" fmla="*/ 297 h 297"/>
                <a:gd name="T4" fmla="*/ 1759 w 1777"/>
                <a:gd name="T5" fmla="*/ 257 h 297"/>
                <a:gd name="T6" fmla="*/ 1777 w 1777"/>
                <a:gd name="T7" fmla="*/ 173 h 297"/>
                <a:gd name="T8" fmla="*/ 1773 w 1777"/>
                <a:gd name="T9" fmla="*/ 74 h 297"/>
                <a:gd name="T10" fmla="*/ 1768 w 1777"/>
                <a:gd name="T11" fmla="*/ 0 h 297"/>
                <a:gd name="T12" fmla="*/ 54 w 1777"/>
                <a:gd name="T13" fmla="*/ 5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3" name="Freeform 77"/>
            <p:cNvSpPr>
              <a:spLocks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37 w 513"/>
                <a:gd name="T1" fmla="*/ 0 h 1106"/>
                <a:gd name="T2" fmla="*/ 0 w 513"/>
                <a:gd name="T3" fmla="*/ 200 h 1106"/>
                <a:gd name="T4" fmla="*/ 457 w 513"/>
                <a:gd name="T5" fmla="*/ 1106 h 1106"/>
                <a:gd name="T6" fmla="*/ 513 w 513"/>
                <a:gd name="T7" fmla="*/ 862 h 1106"/>
                <a:gd name="T8" fmla="*/ 37 w 513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4" name="Freeform 78"/>
            <p:cNvSpPr>
              <a:spLocks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2 w 262"/>
                <a:gd name="T1" fmla="*/ 25 h 25"/>
                <a:gd name="T2" fmla="*/ 0 w 262"/>
                <a:gd name="T3" fmla="*/ 0 h 25"/>
                <a:gd name="T4" fmla="*/ 249 w 262"/>
                <a:gd name="T5" fmla="*/ 0 h 25"/>
                <a:gd name="T6" fmla="*/ 262 w 262"/>
                <a:gd name="T7" fmla="*/ 19 h 25"/>
                <a:gd name="T8" fmla="*/ 2 w 2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375" name="Freeform 79"/>
            <p:cNvSpPr>
              <a:spLocks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557 w 561"/>
                <a:gd name="T1" fmla="*/ 801 h 836"/>
                <a:gd name="T2" fmla="*/ 0 w 561"/>
                <a:gd name="T3" fmla="*/ 0 h 836"/>
                <a:gd name="T4" fmla="*/ 561 w 561"/>
                <a:gd name="T5" fmla="*/ 836 h 836"/>
                <a:gd name="T6" fmla="*/ 557 w 561"/>
                <a:gd name="T7" fmla="*/ 801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695376" name="Group 80"/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695377" name="Group 81"/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695378" name="Freeform 82"/>
                <p:cNvSpPr>
                  <a:spLocks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3 w 22"/>
                    <a:gd name="T1" fmla="*/ 67 h 67"/>
                    <a:gd name="T2" fmla="*/ 0 w 22"/>
                    <a:gd name="T3" fmla="*/ 26 h 67"/>
                    <a:gd name="T4" fmla="*/ 9 w 22"/>
                    <a:gd name="T5" fmla="*/ 0 h 67"/>
                    <a:gd name="T6" fmla="*/ 22 w 22"/>
                    <a:gd name="T7" fmla="*/ 30 h 67"/>
                    <a:gd name="T8" fmla="*/ 13 w 2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79" name="Freeform 83"/>
                <p:cNvSpPr>
                  <a:spLocks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2 w 73"/>
                    <a:gd name="T1" fmla="*/ 0 h 29"/>
                    <a:gd name="T2" fmla="*/ 50 w 73"/>
                    <a:gd name="T3" fmla="*/ 0 h 29"/>
                    <a:gd name="T4" fmla="*/ 52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6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80" name="Freeform 84"/>
                <p:cNvSpPr>
                  <a:spLocks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7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381" name="Group 85"/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695382" name="Freeform 86"/>
                <p:cNvSpPr>
                  <a:spLocks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83" name="Freeform 87"/>
                <p:cNvSpPr>
                  <a:spLocks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49 w 74"/>
                    <a:gd name="T3" fmla="*/ 0 h 29"/>
                    <a:gd name="T4" fmla="*/ 50 w 74"/>
                    <a:gd name="T5" fmla="*/ 2 h 29"/>
                    <a:gd name="T6" fmla="*/ 56 w 74"/>
                    <a:gd name="T7" fmla="*/ 11 h 29"/>
                    <a:gd name="T8" fmla="*/ 74 w 74"/>
                    <a:gd name="T9" fmla="*/ 29 h 29"/>
                    <a:gd name="T10" fmla="*/ 18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84" name="Freeform 88"/>
                <p:cNvSpPr>
                  <a:spLocks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695385" name="Freeform 89"/>
              <p:cNvSpPr>
                <a:spLocks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86" name="Freeform 90"/>
              <p:cNvSpPr>
                <a:spLocks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15 w 24"/>
                  <a:gd name="T1" fmla="*/ 68 h 68"/>
                  <a:gd name="T2" fmla="*/ 0 w 24"/>
                  <a:gd name="T3" fmla="*/ 27 h 68"/>
                  <a:gd name="T4" fmla="*/ 11 w 24"/>
                  <a:gd name="T5" fmla="*/ 0 h 68"/>
                  <a:gd name="T6" fmla="*/ 24 w 24"/>
                  <a:gd name="T7" fmla="*/ 31 h 68"/>
                  <a:gd name="T8" fmla="*/ 15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87" name="Freeform 91"/>
              <p:cNvSpPr>
                <a:spLocks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49 w 70"/>
                  <a:gd name="T3" fmla="*/ 0 h 30"/>
                  <a:gd name="T4" fmla="*/ 50 w 70"/>
                  <a:gd name="T5" fmla="*/ 3 h 30"/>
                  <a:gd name="T6" fmla="*/ 54 w 70"/>
                  <a:gd name="T7" fmla="*/ 13 h 30"/>
                  <a:gd name="T8" fmla="*/ 70 w 70"/>
                  <a:gd name="T9" fmla="*/ 30 h 30"/>
                  <a:gd name="T10" fmla="*/ 16 w 70"/>
                  <a:gd name="T11" fmla="*/ 30 h 30"/>
                  <a:gd name="T12" fmla="*/ 7 w 70"/>
                  <a:gd name="T13" fmla="*/ 21 h 30"/>
                  <a:gd name="T14" fmla="*/ 0 w 70"/>
                  <a:gd name="T15" fmla="*/ 7 h 30"/>
                  <a:gd name="T16" fmla="*/ 0 w 70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388" name="Freeform 92"/>
              <p:cNvSpPr>
                <a:spLocks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36 h 36"/>
                  <a:gd name="T2" fmla="*/ 1 w 83"/>
                  <a:gd name="T3" fmla="*/ 19 h 36"/>
                  <a:gd name="T4" fmla="*/ 7 w 83"/>
                  <a:gd name="T5" fmla="*/ 8 h 36"/>
                  <a:gd name="T6" fmla="*/ 10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389" name="Group 93"/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695390" name="Freeform 94"/>
                <p:cNvSpPr>
                  <a:spLocks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4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4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91" name="Freeform 95"/>
                <p:cNvSpPr>
                  <a:spLocks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2 w 73"/>
                    <a:gd name="T1" fmla="*/ 0 h 30"/>
                    <a:gd name="T2" fmla="*/ 49 w 73"/>
                    <a:gd name="T3" fmla="*/ 0 h 30"/>
                    <a:gd name="T4" fmla="*/ 50 w 73"/>
                    <a:gd name="T5" fmla="*/ 3 h 30"/>
                    <a:gd name="T6" fmla="*/ 57 w 73"/>
                    <a:gd name="T7" fmla="*/ 12 h 30"/>
                    <a:gd name="T8" fmla="*/ 73 w 73"/>
                    <a:gd name="T9" fmla="*/ 30 h 30"/>
                    <a:gd name="T10" fmla="*/ 19 w 73"/>
                    <a:gd name="T11" fmla="*/ 30 h 30"/>
                    <a:gd name="T12" fmla="*/ 10 w 73"/>
                    <a:gd name="T13" fmla="*/ 21 h 30"/>
                    <a:gd name="T14" fmla="*/ 0 w 73"/>
                    <a:gd name="T15" fmla="*/ 7 h 30"/>
                    <a:gd name="T16" fmla="*/ 2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92" name="Freeform 96"/>
                <p:cNvSpPr>
                  <a:spLocks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393" name="Group 97"/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695394" name="Freeform 98"/>
                <p:cNvSpPr>
                  <a:spLocks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95" name="Freeform 99"/>
                <p:cNvSpPr>
                  <a:spLocks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3 w 74"/>
                    <a:gd name="T1" fmla="*/ 0 h 30"/>
                    <a:gd name="T2" fmla="*/ 49 w 74"/>
                    <a:gd name="T3" fmla="*/ 0 h 30"/>
                    <a:gd name="T4" fmla="*/ 52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10 w 74"/>
                    <a:gd name="T13" fmla="*/ 21 h 30"/>
                    <a:gd name="T14" fmla="*/ 0 w 74"/>
                    <a:gd name="T15" fmla="*/ 6 h 30"/>
                    <a:gd name="T16" fmla="*/ 3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96" name="Freeform 100"/>
                <p:cNvSpPr>
                  <a:spLocks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6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397" name="Group 101"/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695398" name="Freeform 102"/>
                <p:cNvSpPr>
                  <a:spLocks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9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399" name="Freeform 103"/>
                <p:cNvSpPr>
                  <a:spLocks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2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9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2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00" name="Freeform 104"/>
                <p:cNvSpPr>
                  <a:spLocks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5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01" name="Group 105"/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695402" name="Freeform 106"/>
                <p:cNvSpPr>
                  <a:spLocks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0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03" name="Freeform 107"/>
                <p:cNvSpPr>
                  <a:spLocks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2 w 75"/>
                    <a:gd name="T3" fmla="*/ 0 h 30"/>
                    <a:gd name="T4" fmla="*/ 53 w 75"/>
                    <a:gd name="T5" fmla="*/ 3 h 30"/>
                    <a:gd name="T6" fmla="*/ 57 w 75"/>
                    <a:gd name="T7" fmla="*/ 12 h 30"/>
                    <a:gd name="T8" fmla="*/ 75 w 75"/>
                    <a:gd name="T9" fmla="*/ 30 h 30"/>
                    <a:gd name="T10" fmla="*/ 19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6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04" name="Freeform 108"/>
                <p:cNvSpPr>
                  <a:spLocks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05" name="Group 109"/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695406" name="Group 110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695407" name="Freeform 111"/>
                  <p:cNvSpPr>
                    <a:spLocks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0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08" name="Freeform 112"/>
                  <p:cNvSpPr>
                    <a:spLocks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3 h 29"/>
                      <a:gd name="T6" fmla="*/ 57 w 75"/>
                      <a:gd name="T7" fmla="*/ 12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09" name="Freeform 113"/>
                  <p:cNvSpPr>
                    <a:spLocks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37 h 37"/>
                      <a:gd name="T2" fmla="*/ 2 w 82"/>
                      <a:gd name="T3" fmla="*/ 22 h 37"/>
                      <a:gd name="T4" fmla="*/ 7 w 82"/>
                      <a:gd name="T5" fmla="*/ 7 h 37"/>
                      <a:gd name="T6" fmla="*/ 13 w 82"/>
                      <a:gd name="T7" fmla="*/ 0 h 37"/>
                      <a:gd name="T8" fmla="*/ 69 w 82"/>
                      <a:gd name="T9" fmla="*/ 0 h 37"/>
                      <a:gd name="T10" fmla="*/ 82 w 82"/>
                      <a:gd name="T11" fmla="*/ 37 h 37"/>
                      <a:gd name="T12" fmla="*/ 0 w 82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10" name="Group 114"/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695411" name="Freeform 115"/>
                  <p:cNvSpPr>
                    <a:spLocks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12" name="Freeform 116"/>
                  <p:cNvSpPr>
                    <a:spLocks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3 w 75"/>
                      <a:gd name="T5" fmla="*/ 3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13" name="Freeform 117"/>
                  <p:cNvSpPr>
                    <a:spLocks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14" name="Group 118"/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695415" name="Freeform 119"/>
                  <p:cNvSpPr>
                    <a:spLocks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16" name="Freeform 120"/>
                  <p:cNvSpPr>
                    <a:spLocks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7 w 73"/>
                      <a:gd name="T7" fmla="*/ 11 h 29"/>
                      <a:gd name="T8" fmla="*/ 73 w 73"/>
                      <a:gd name="T9" fmla="*/ 29 h 29"/>
                      <a:gd name="T10" fmla="*/ 19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17" name="Freeform 121"/>
                  <p:cNvSpPr>
                    <a:spLocks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0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18" name="Group 122"/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695419" name="Freeform 123"/>
                  <p:cNvSpPr>
                    <a:spLocks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20" name="Freeform 124"/>
                  <p:cNvSpPr>
                    <a:spLocks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3 w 74"/>
                      <a:gd name="T1" fmla="*/ 0 h 29"/>
                      <a:gd name="T2" fmla="*/ 49 w 74"/>
                      <a:gd name="T3" fmla="*/ 0 h 29"/>
                      <a:gd name="T4" fmla="*/ 53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3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21" name="Freeform 125"/>
                  <p:cNvSpPr>
                    <a:spLocks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1 w 83"/>
                      <a:gd name="T3" fmla="*/ 19 h 35"/>
                      <a:gd name="T4" fmla="*/ 6 w 83"/>
                      <a:gd name="T5" fmla="*/ 7 h 35"/>
                      <a:gd name="T6" fmla="*/ 10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22" name="Group 126"/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695423" name="Freeform 127"/>
                  <p:cNvSpPr>
                    <a:spLocks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24" name="Freeform 128"/>
                  <p:cNvSpPr>
                    <a:spLocks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0 w 74"/>
                      <a:gd name="T13" fmla="*/ 20 h 29"/>
                      <a:gd name="T14" fmla="*/ 0 w 74"/>
                      <a:gd name="T15" fmla="*/ 5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25" name="Freeform 129"/>
                  <p:cNvSpPr>
                    <a:spLocks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5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426" name="Group 130"/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695427" name="Group 131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695428" name="Freeform 132"/>
                  <p:cNvSpPr>
                    <a:spLocks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29" name="Freeform 133"/>
                  <p:cNvSpPr>
                    <a:spLocks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30" name="Freeform 134"/>
                  <p:cNvSpPr>
                    <a:spLocks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31" name="Group 135"/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695432" name="Freeform 136"/>
                  <p:cNvSpPr>
                    <a:spLocks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1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33" name="Freeform 137"/>
                  <p:cNvSpPr>
                    <a:spLocks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34" name="Freeform 138"/>
                  <p:cNvSpPr>
                    <a:spLocks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37 h 37"/>
                      <a:gd name="T2" fmla="*/ 4 w 83"/>
                      <a:gd name="T3" fmla="*/ 19 h 37"/>
                      <a:gd name="T4" fmla="*/ 8 w 83"/>
                      <a:gd name="T5" fmla="*/ 8 h 37"/>
                      <a:gd name="T6" fmla="*/ 13 w 83"/>
                      <a:gd name="T7" fmla="*/ 0 h 37"/>
                      <a:gd name="T8" fmla="*/ 68 w 83"/>
                      <a:gd name="T9" fmla="*/ 0 h 37"/>
                      <a:gd name="T10" fmla="*/ 83 w 83"/>
                      <a:gd name="T11" fmla="*/ 37 h 37"/>
                      <a:gd name="T12" fmla="*/ 0 w 83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35" name="Group 139"/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695436" name="Freeform 140"/>
                  <p:cNvSpPr>
                    <a:spLocks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37" name="Freeform 141"/>
                  <p:cNvSpPr>
                    <a:spLocks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3 h 31"/>
                      <a:gd name="T6" fmla="*/ 56 w 75"/>
                      <a:gd name="T7" fmla="*/ 12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38" name="Freeform 142"/>
                  <p:cNvSpPr>
                    <a:spLocks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8 w 82"/>
                      <a:gd name="T5" fmla="*/ 7 h 35"/>
                      <a:gd name="T6" fmla="*/ 12 w 82"/>
                      <a:gd name="T7" fmla="*/ 0 h 35"/>
                      <a:gd name="T8" fmla="*/ 69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39" name="Group 143"/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695440" name="Freeform 144"/>
                  <p:cNvSpPr>
                    <a:spLocks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13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3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41" name="Freeform 145"/>
                  <p:cNvSpPr>
                    <a:spLocks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42" name="Freeform 146"/>
                  <p:cNvSpPr>
                    <a:spLocks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3 w 83"/>
                      <a:gd name="T7" fmla="*/ 0 h 36"/>
                      <a:gd name="T8" fmla="*/ 70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43" name="Group 147"/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695444" name="Freeform 148"/>
                  <p:cNvSpPr>
                    <a:spLocks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45" name="Freeform 149"/>
                  <p:cNvSpPr>
                    <a:spLocks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3 w 75"/>
                      <a:gd name="T1" fmla="*/ 0 h 29"/>
                      <a:gd name="T2" fmla="*/ 51 w 75"/>
                      <a:gd name="T3" fmla="*/ 0 h 29"/>
                      <a:gd name="T4" fmla="*/ 53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3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46" name="Freeform 150"/>
                  <p:cNvSpPr>
                    <a:spLocks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6 w 82"/>
                      <a:gd name="T5" fmla="*/ 8 h 36"/>
                      <a:gd name="T6" fmla="*/ 10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447" name="Group 151"/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695448" name="Freeform 152"/>
                <p:cNvSpPr>
                  <a:spLocks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49" name="Freeform 153"/>
                <p:cNvSpPr>
                  <a:spLocks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2 w 73"/>
                    <a:gd name="T1" fmla="*/ 0 h 31"/>
                    <a:gd name="T2" fmla="*/ 49 w 73"/>
                    <a:gd name="T3" fmla="*/ 0 h 31"/>
                    <a:gd name="T4" fmla="*/ 50 w 73"/>
                    <a:gd name="T5" fmla="*/ 4 h 31"/>
                    <a:gd name="T6" fmla="*/ 57 w 73"/>
                    <a:gd name="T7" fmla="*/ 13 h 31"/>
                    <a:gd name="T8" fmla="*/ 73 w 73"/>
                    <a:gd name="T9" fmla="*/ 31 h 31"/>
                    <a:gd name="T10" fmla="*/ 17 w 73"/>
                    <a:gd name="T11" fmla="*/ 31 h 31"/>
                    <a:gd name="T12" fmla="*/ 10 w 73"/>
                    <a:gd name="T13" fmla="*/ 22 h 31"/>
                    <a:gd name="T14" fmla="*/ 0 w 73"/>
                    <a:gd name="T15" fmla="*/ 6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50" name="Freeform 154"/>
                <p:cNvSpPr>
                  <a:spLocks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6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51" name="Group 155"/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695452" name="Freeform 156"/>
                <p:cNvSpPr>
                  <a:spLocks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53" name="Freeform 157"/>
                <p:cNvSpPr>
                  <a:spLocks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0 w 75"/>
                    <a:gd name="T3" fmla="*/ 0 h 30"/>
                    <a:gd name="T4" fmla="*/ 51 w 75"/>
                    <a:gd name="T5" fmla="*/ 3 h 30"/>
                    <a:gd name="T6" fmla="*/ 58 w 75"/>
                    <a:gd name="T7" fmla="*/ 12 h 30"/>
                    <a:gd name="T8" fmla="*/ 75 w 75"/>
                    <a:gd name="T9" fmla="*/ 30 h 30"/>
                    <a:gd name="T10" fmla="*/ 18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7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54" name="Freeform 158"/>
                <p:cNvSpPr>
                  <a:spLocks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55" name="Group 159"/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695456" name="Freeform 160"/>
                <p:cNvSpPr>
                  <a:spLocks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0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57" name="Freeform 161"/>
                <p:cNvSpPr>
                  <a:spLocks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2 w 74"/>
                    <a:gd name="T1" fmla="*/ 0 h 31"/>
                    <a:gd name="T2" fmla="*/ 50 w 74"/>
                    <a:gd name="T3" fmla="*/ 0 h 31"/>
                    <a:gd name="T4" fmla="*/ 52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9 w 74"/>
                    <a:gd name="T11" fmla="*/ 31 h 31"/>
                    <a:gd name="T12" fmla="*/ 11 w 74"/>
                    <a:gd name="T13" fmla="*/ 20 h 31"/>
                    <a:gd name="T14" fmla="*/ 0 w 74"/>
                    <a:gd name="T15" fmla="*/ 6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58" name="Freeform 162"/>
                <p:cNvSpPr>
                  <a:spLocks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3 w 81"/>
                    <a:gd name="T3" fmla="*/ 20 h 36"/>
                    <a:gd name="T4" fmla="*/ 6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695459" name="Freeform 163"/>
              <p:cNvSpPr>
                <a:spLocks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4 w 23"/>
                  <a:gd name="T1" fmla="*/ 68 h 68"/>
                  <a:gd name="T2" fmla="*/ 0 w 23"/>
                  <a:gd name="T3" fmla="*/ 27 h 68"/>
                  <a:gd name="T4" fmla="*/ 9 w 23"/>
                  <a:gd name="T5" fmla="*/ 0 h 68"/>
                  <a:gd name="T6" fmla="*/ 23 w 23"/>
                  <a:gd name="T7" fmla="*/ 31 h 68"/>
                  <a:gd name="T8" fmla="*/ 14 w 2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460" name="Freeform 164"/>
              <p:cNvSpPr>
                <a:spLocks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49 w 71"/>
                  <a:gd name="T3" fmla="*/ 0 h 27"/>
                  <a:gd name="T4" fmla="*/ 51 w 71"/>
                  <a:gd name="T5" fmla="*/ 2 h 27"/>
                  <a:gd name="T6" fmla="*/ 55 w 71"/>
                  <a:gd name="T7" fmla="*/ 12 h 27"/>
                  <a:gd name="T8" fmla="*/ 71 w 71"/>
                  <a:gd name="T9" fmla="*/ 27 h 27"/>
                  <a:gd name="T10" fmla="*/ 17 w 71"/>
                  <a:gd name="T11" fmla="*/ 27 h 27"/>
                  <a:gd name="T12" fmla="*/ 8 w 71"/>
                  <a:gd name="T13" fmla="*/ 20 h 27"/>
                  <a:gd name="T14" fmla="*/ 0 w 71"/>
                  <a:gd name="T15" fmla="*/ 6 h 27"/>
                  <a:gd name="T16" fmla="*/ 0 w 71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461" name="Freeform 165"/>
              <p:cNvSpPr>
                <a:spLocks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36 h 36"/>
                  <a:gd name="T2" fmla="*/ 2 w 82"/>
                  <a:gd name="T3" fmla="*/ 21 h 36"/>
                  <a:gd name="T4" fmla="*/ 6 w 82"/>
                  <a:gd name="T5" fmla="*/ 8 h 36"/>
                  <a:gd name="T6" fmla="*/ 11 w 82"/>
                  <a:gd name="T7" fmla="*/ 0 h 36"/>
                  <a:gd name="T8" fmla="*/ 68 w 82"/>
                  <a:gd name="T9" fmla="*/ 0 h 36"/>
                  <a:gd name="T10" fmla="*/ 82 w 82"/>
                  <a:gd name="T11" fmla="*/ 36 h 36"/>
                  <a:gd name="T12" fmla="*/ 0 w 8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462" name="Group 166"/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695463" name="Freeform 167"/>
                <p:cNvSpPr>
                  <a:spLocks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64" name="Freeform 168"/>
                <p:cNvSpPr>
                  <a:spLocks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65" name="Freeform 169"/>
                <p:cNvSpPr>
                  <a:spLocks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66" name="Group 170"/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695467" name="Freeform 171"/>
                <p:cNvSpPr>
                  <a:spLocks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68" name="Freeform 172"/>
                <p:cNvSpPr>
                  <a:spLocks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69" name="Freeform 173"/>
                <p:cNvSpPr>
                  <a:spLocks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6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70" name="Group 174"/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695471" name="Freeform 175"/>
                <p:cNvSpPr>
                  <a:spLocks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5 h 68"/>
                    <a:gd name="T4" fmla="*/ 9 w 23"/>
                    <a:gd name="T5" fmla="*/ 0 h 68"/>
                    <a:gd name="T6" fmla="*/ 23 w 23"/>
                    <a:gd name="T7" fmla="*/ 30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72" name="Freeform 176"/>
                <p:cNvSpPr>
                  <a:spLocks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50 w 73"/>
                    <a:gd name="T3" fmla="*/ 0 h 29"/>
                    <a:gd name="T4" fmla="*/ 51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10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73" name="Freeform 177"/>
                <p:cNvSpPr>
                  <a:spLocks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19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74" name="Group 178"/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695475" name="Freeform 179"/>
                <p:cNvSpPr>
                  <a:spLocks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76" name="Freeform 180"/>
                <p:cNvSpPr>
                  <a:spLocks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477" name="Freeform 181"/>
                <p:cNvSpPr>
                  <a:spLocks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6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478" name="Group 182"/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695479" name="Group 183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695480" name="Freeform 184"/>
                  <p:cNvSpPr>
                    <a:spLocks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3 w 23"/>
                      <a:gd name="T1" fmla="*/ 70 h 70"/>
                      <a:gd name="T2" fmla="*/ 0 w 23"/>
                      <a:gd name="T3" fmla="*/ 27 h 70"/>
                      <a:gd name="T4" fmla="*/ 9 w 23"/>
                      <a:gd name="T5" fmla="*/ 0 h 70"/>
                      <a:gd name="T6" fmla="*/ 23 w 23"/>
                      <a:gd name="T7" fmla="*/ 31 h 70"/>
                      <a:gd name="T8" fmla="*/ 13 w 23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81" name="Freeform 185"/>
                  <p:cNvSpPr>
                    <a:spLocks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50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82" name="Freeform 186"/>
                  <p:cNvSpPr>
                    <a:spLocks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38 h 38"/>
                      <a:gd name="T2" fmla="*/ 1 w 83"/>
                      <a:gd name="T3" fmla="*/ 22 h 38"/>
                      <a:gd name="T4" fmla="*/ 8 w 83"/>
                      <a:gd name="T5" fmla="*/ 8 h 38"/>
                      <a:gd name="T6" fmla="*/ 12 w 83"/>
                      <a:gd name="T7" fmla="*/ 0 h 38"/>
                      <a:gd name="T8" fmla="*/ 68 w 83"/>
                      <a:gd name="T9" fmla="*/ 0 h 38"/>
                      <a:gd name="T10" fmla="*/ 83 w 83"/>
                      <a:gd name="T11" fmla="*/ 38 h 38"/>
                      <a:gd name="T12" fmla="*/ 0 w 83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83" name="Group 187"/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695484" name="Freeform 188"/>
                  <p:cNvSpPr>
                    <a:spLocks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85" name="Freeform 189"/>
                  <p:cNvSpPr>
                    <a:spLocks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2 w 75"/>
                      <a:gd name="T1" fmla="*/ 0 h 32"/>
                      <a:gd name="T2" fmla="*/ 50 w 75"/>
                      <a:gd name="T3" fmla="*/ 0 h 32"/>
                      <a:gd name="T4" fmla="*/ 52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2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86" name="Freeform 190"/>
                  <p:cNvSpPr>
                    <a:spLocks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1 h 36"/>
                      <a:gd name="T4" fmla="*/ 5 w 81"/>
                      <a:gd name="T5" fmla="*/ 8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87" name="Group 191"/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695488" name="Freeform 192"/>
                  <p:cNvSpPr>
                    <a:spLocks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89" name="Freeform 193"/>
                  <p:cNvSpPr>
                    <a:spLocks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90" name="Freeform 194"/>
                  <p:cNvSpPr>
                    <a:spLocks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91" name="Group 195"/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695492" name="Freeform 196"/>
                  <p:cNvSpPr>
                    <a:spLocks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93" name="Freeform 197"/>
                  <p:cNvSpPr>
                    <a:spLocks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48 w 73"/>
                      <a:gd name="T3" fmla="*/ 0 h 30"/>
                      <a:gd name="T4" fmla="*/ 52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5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94" name="Freeform 198"/>
                  <p:cNvSpPr>
                    <a:spLocks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495" name="Group 199"/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695496" name="Freeform 200"/>
                  <p:cNvSpPr>
                    <a:spLocks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11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97" name="Freeform 201"/>
                  <p:cNvSpPr>
                    <a:spLocks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498" name="Freeform 202"/>
                  <p:cNvSpPr>
                    <a:spLocks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499" name="Group 203"/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695500" name="Group 204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695501" name="Freeform 205"/>
                  <p:cNvSpPr>
                    <a:spLocks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02" name="Freeform 206"/>
                  <p:cNvSpPr>
                    <a:spLocks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03" name="Freeform 207"/>
                  <p:cNvSpPr>
                    <a:spLocks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04" name="Group 208"/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695505" name="Freeform 209"/>
                  <p:cNvSpPr>
                    <a:spLocks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13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1 h 70"/>
                      <a:gd name="T8" fmla="*/ 13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06" name="Freeform 210"/>
                  <p:cNvSpPr>
                    <a:spLocks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3 h 30"/>
                      <a:gd name="T6" fmla="*/ 56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1 w 74"/>
                      <a:gd name="T13" fmla="*/ 20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07" name="Freeform 211"/>
                  <p:cNvSpPr>
                    <a:spLocks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1 h 38"/>
                      <a:gd name="T4" fmla="*/ 7 w 82"/>
                      <a:gd name="T5" fmla="*/ 8 h 38"/>
                      <a:gd name="T6" fmla="*/ 11 w 82"/>
                      <a:gd name="T7" fmla="*/ 0 h 38"/>
                      <a:gd name="T8" fmla="*/ 68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08" name="Group 212"/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695509" name="Freeform 213"/>
                  <p:cNvSpPr>
                    <a:spLocks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0" name="Freeform 214"/>
                  <p:cNvSpPr>
                    <a:spLocks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1" name="Freeform 215"/>
                  <p:cNvSpPr>
                    <a:spLocks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6 w 81"/>
                      <a:gd name="T5" fmla="*/ 7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12" name="Group 216"/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695513" name="Freeform 217"/>
                  <p:cNvSpPr>
                    <a:spLocks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4" name="Freeform 218"/>
                  <p:cNvSpPr>
                    <a:spLocks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5" name="Freeform 219"/>
                  <p:cNvSpPr>
                    <a:spLocks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16" name="Group 220"/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695517" name="Freeform 221"/>
                  <p:cNvSpPr>
                    <a:spLocks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8" name="Freeform 222"/>
                  <p:cNvSpPr>
                    <a:spLocks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2 w 74"/>
                      <a:gd name="T5" fmla="*/ 3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19" name="Freeform 223"/>
                  <p:cNvSpPr>
                    <a:spLocks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520" name="Group 224"/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695521" name="Freeform 225"/>
                <p:cNvSpPr>
                  <a:spLocks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2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22" name="Freeform 226"/>
                <p:cNvSpPr>
                  <a:spLocks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2 w 73"/>
                    <a:gd name="T1" fmla="*/ 0 h 31"/>
                    <a:gd name="T2" fmla="*/ 48 w 73"/>
                    <a:gd name="T3" fmla="*/ 0 h 31"/>
                    <a:gd name="T4" fmla="*/ 51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23" name="Freeform 227"/>
                <p:cNvSpPr>
                  <a:spLocks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24" name="Group 228"/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695525" name="Freeform 229"/>
                <p:cNvSpPr>
                  <a:spLocks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26" name="Freeform 230"/>
                <p:cNvSpPr>
                  <a:spLocks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2 w 74"/>
                    <a:gd name="T1" fmla="*/ 0 h 31"/>
                    <a:gd name="T2" fmla="*/ 49 w 74"/>
                    <a:gd name="T3" fmla="*/ 0 h 31"/>
                    <a:gd name="T4" fmla="*/ 51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27" name="Freeform 231"/>
                <p:cNvSpPr>
                  <a:spLocks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28" name="Group 232"/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695529" name="Freeform 233"/>
                <p:cNvSpPr>
                  <a:spLocks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2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30" name="Freeform 234"/>
                <p:cNvSpPr>
                  <a:spLocks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2 w 74"/>
                    <a:gd name="T1" fmla="*/ 0 h 31"/>
                    <a:gd name="T2" fmla="*/ 51 w 74"/>
                    <a:gd name="T3" fmla="*/ 0 h 31"/>
                    <a:gd name="T4" fmla="*/ 52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31" name="Freeform 235"/>
                <p:cNvSpPr>
                  <a:spLocks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7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695532" name="Freeform 236"/>
              <p:cNvSpPr>
                <a:spLocks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3 w 24"/>
                  <a:gd name="T1" fmla="*/ 68 h 68"/>
                  <a:gd name="T2" fmla="*/ 0 w 24"/>
                  <a:gd name="T3" fmla="*/ 27 h 68"/>
                  <a:gd name="T4" fmla="*/ 9 w 24"/>
                  <a:gd name="T5" fmla="*/ 0 h 68"/>
                  <a:gd name="T6" fmla="*/ 24 w 24"/>
                  <a:gd name="T7" fmla="*/ 31 h 68"/>
                  <a:gd name="T8" fmla="*/ 13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533" name="Freeform 237"/>
              <p:cNvSpPr>
                <a:spLocks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50 w 72"/>
                  <a:gd name="T3" fmla="*/ 0 h 31"/>
                  <a:gd name="T4" fmla="*/ 51 w 72"/>
                  <a:gd name="T5" fmla="*/ 4 h 31"/>
                  <a:gd name="T6" fmla="*/ 57 w 72"/>
                  <a:gd name="T7" fmla="*/ 13 h 31"/>
                  <a:gd name="T8" fmla="*/ 72 w 72"/>
                  <a:gd name="T9" fmla="*/ 31 h 31"/>
                  <a:gd name="T10" fmla="*/ 18 w 72"/>
                  <a:gd name="T11" fmla="*/ 31 h 31"/>
                  <a:gd name="T12" fmla="*/ 9 w 72"/>
                  <a:gd name="T13" fmla="*/ 22 h 31"/>
                  <a:gd name="T14" fmla="*/ 0 w 72"/>
                  <a:gd name="T15" fmla="*/ 7 h 31"/>
                  <a:gd name="T16" fmla="*/ 1 w 7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534" name="Freeform 238"/>
              <p:cNvSpPr>
                <a:spLocks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36 h 36"/>
                  <a:gd name="T2" fmla="*/ 3 w 83"/>
                  <a:gd name="T3" fmla="*/ 21 h 36"/>
                  <a:gd name="T4" fmla="*/ 7 w 83"/>
                  <a:gd name="T5" fmla="*/ 8 h 36"/>
                  <a:gd name="T6" fmla="*/ 12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535" name="Group 239"/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695536" name="Freeform 240"/>
                <p:cNvSpPr>
                  <a:spLocks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37" name="Freeform 241"/>
                <p:cNvSpPr>
                  <a:spLocks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6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38" name="Freeform 242"/>
                <p:cNvSpPr>
                  <a:spLocks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39" name="Group 243"/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695540" name="Freeform 244"/>
                <p:cNvSpPr>
                  <a:spLocks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41" name="Freeform 245"/>
                <p:cNvSpPr>
                  <a:spLocks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7 w 72"/>
                    <a:gd name="T7" fmla="*/ 11 h 29"/>
                    <a:gd name="T8" fmla="*/ 72 w 72"/>
                    <a:gd name="T9" fmla="*/ 29 h 29"/>
                    <a:gd name="T10" fmla="*/ 18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5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42" name="Freeform 246"/>
                <p:cNvSpPr>
                  <a:spLocks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3 w 83"/>
                    <a:gd name="T3" fmla="*/ 19 h 35"/>
                    <a:gd name="T4" fmla="*/ 7 w 83"/>
                    <a:gd name="T5" fmla="*/ 7 h 35"/>
                    <a:gd name="T6" fmla="*/ 12 w 83"/>
                    <a:gd name="T7" fmla="*/ 0 h 35"/>
                    <a:gd name="T8" fmla="*/ 67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43" name="Group 247"/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695544" name="Freeform 248"/>
                <p:cNvSpPr>
                  <a:spLocks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0 w 25"/>
                    <a:gd name="T5" fmla="*/ 0 h 68"/>
                    <a:gd name="T6" fmla="*/ 25 w 25"/>
                    <a:gd name="T7" fmla="*/ 30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45" name="Freeform 249"/>
                <p:cNvSpPr>
                  <a:spLocks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46" name="Freeform 250"/>
                <p:cNvSpPr>
                  <a:spLocks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6 w 82"/>
                    <a:gd name="T5" fmla="*/ 7 h 36"/>
                    <a:gd name="T6" fmla="*/ 10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47" name="Group 251"/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695548" name="Freeform 252"/>
                <p:cNvSpPr>
                  <a:spLocks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49" name="Freeform 253"/>
                <p:cNvSpPr>
                  <a:spLocks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50" name="Freeform 254"/>
                <p:cNvSpPr>
                  <a:spLocks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5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51" name="Group 255"/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695552" name="Group 256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695553" name="Freeform 257"/>
                  <p:cNvSpPr>
                    <a:spLocks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7 h 70"/>
                      <a:gd name="T4" fmla="*/ 10 w 25"/>
                      <a:gd name="T5" fmla="*/ 0 h 70"/>
                      <a:gd name="T6" fmla="*/ 25 w 25"/>
                      <a:gd name="T7" fmla="*/ 31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54" name="Freeform 258"/>
                  <p:cNvSpPr>
                    <a:spLocks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55" name="Freeform 259"/>
                  <p:cNvSpPr>
                    <a:spLocks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8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56" name="Group 260"/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695557" name="Freeform 261"/>
                  <p:cNvSpPr>
                    <a:spLocks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58" name="Freeform 262"/>
                  <p:cNvSpPr>
                    <a:spLocks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50 w 73"/>
                      <a:gd name="T3" fmla="*/ 0 h 32"/>
                      <a:gd name="T4" fmla="*/ 51 w 73"/>
                      <a:gd name="T5" fmla="*/ 3 h 32"/>
                      <a:gd name="T6" fmla="*/ 56 w 73"/>
                      <a:gd name="T7" fmla="*/ 15 h 32"/>
                      <a:gd name="T8" fmla="*/ 73 w 73"/>
                      <a:gd name="T9" fmla="*/ 32 h 32"/>
                      <a:gd name="T10" fmla="*/ 18 w 73"/>
                      <a:gd name="T11" fmla="*/ 32 h 32"/>
                      <a:gd name="T12" fmla="*/ 9 w 73"/>
                      <a:gd name="T13" fmla="*/ 22 h 32"/>
                      <a:gd name="T14" fmla="*/ 0 w 73"/>
                      <a:gd name="T15" fmla="*/ 7 h 32"/>
                      <a:gd name="T16" fmla="*/ 1 w 73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59" name="Freeform 263"/>
                  <p:cNvSpPr>
                    <a:spLocks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60" name="Group 264"/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695561" name="Freeform 265"/>
                  <p:cNvSpPr>
                    <a:spLocks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62" name="Freeform 266"/>
                  <p:cNvSpPr>
                    <a:spLocks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63" name="Freeform 267"/>
                  <p:cNvSpPr>
                    <a:spLocks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64" name="Group 268"/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695565" name="Freeform 269"/>
                  <p:cNvSpPr>
                    <a:spLocks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66" name="Freeform 270"/>
                  <p:cNvSpPr>
                    <a:spLocks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67" name="Freeform 271"/>
                  <p:cNvSpPr>
                    <a:spLocks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68" name="Group 272"/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695569" name="Freeform 273"/>
                  <p:cNvSpPr>
                    <a:spLocks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6 w 25"/>
                      <a:gd name="T1" fmla="*/ 67 h 67"/>
                      <a:gd name="T2" fmla="*/ 0 w 25"/>
                      <a:gd name="T3" fmla="*/ 26 h 67"/>
                      <a:gd name="T4" fmla="*/ 12 w 25"/>
                      <a:gd name="T5" fmla="*/ 0 h 67"/>
                      <a:gd name="T6" fmla="*/ 25 w 25"/>
                      <a:gd name="T7" fmla="*/ 30 h 67"/>
                      <a:gd name="T8" fmla="*/ 16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70" name="Freeform 274"/>
                  <p:cNvSpPr>
                    <a:spLocks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8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71" name="Freeform 275"/>
                  <p:cNvSpPr>
                    <a:spLocks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572" name="Group 276"/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695573" name="Group 277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695574" name="Freeform 278"/>
                  <p:cNvSpPr>
                    <a:spLocks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75" name="Freeform 279"/>
                  <p:cNvSpPr>
                    <a:spLocks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9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76" name="Freeform 280"/>
                  <p:cNvSpPr>
                    <a:spLocks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77" name="Group 281"/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695578" name="Freeform 282"/>
                  <p:cNvSpPr>
                    <a:spLocks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79" name="Freeform 283"/>
                  <p:cNvSpPr>
                    <a:spLocks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80" name="Freeform 284"/>
                  <p:cNvSpPr>
                    <a:spLocks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38 h 38"/>
                      <a:gd name="T2" fmla="*/ 2 w 81"/>
                      <a:gd name="T3" fmla="*/ 21 h 38"/>
                      <a:gd name="T4" fmla="*/ 8 w 81"/>
                      <a:gd name="T5" fmla="*/ 8 h 38"/>
                      <a:gd name="T6" fmla="*/ 12 w 81"/>
                      <a:gd name="T7" fmla="*/ 0 h 38"/>
                      <a:gd name="T8" fmla="*/ 68 w 81"/>
                      <a:gd name="T9" fmla="*/ 0 h 38"/>
                      <a:gd name="T10" fmla="*/ 81 w 81"/>
                      <a:gd name="T11" fmla="*/ 38 h 38"/>
                      <a:gd name="T12" fmla="*/ 0 w 81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81" name="Group 285"/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695582" name="Freeform 286"/>
                  <p:cNvSpPr>
                    <a:spLocks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83" name="Freeform 287"/>
                  <p:cNvSpPr>
                    <a:spLocks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84" name="Freeform 288"/>
                  <p:cNvSpPr>
                    <a:spLocks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8 w 83"/>
                      <a:gd name="T5" fmla="*/ 7 h 36"/>
                      <a:gd name="T6" fmla="*/ 13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85" name="Group 289"/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695586" name="Freeform 290"/>
                  <p:cNvSpPr>
                    <a:spLocks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87" name="Freeform 291"/>
                  <p:cNvSpPr>
                    <a:spLocks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0 w 75"/>
                      <a:gd name="T13" fmla="*/ 21 h 30"/>
                      <a:gd name="T14" fmla="*/ 0 w 75"/>
                      <a:gd name="T15" fmla="*/ 7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88" name="Freeform 292"/>
                  <p:cNvSpPr>
                    <a:spLocks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589" name="Group 293"/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695590" name="Freeform 294"/>
                  <p:cNvSpPr>
                    <a:spLocks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91" name="Freeform 295"/>
                  <p:cNvSpPr>
                    <a:spLocks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3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592" name="Freeform 296"/>
                  <p:cNvSpPr>
                    <a:spLocks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593" name="Group 297"/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695594" name="Freeform 298"/>
                <p:cNvSpPr>
                  <a:spLocks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1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95" name="Freeform 299"/>
                <p:cNvSpPr>
                  <a:spLocks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48 w 73"/>
                    <a:gd name="T3" fmla="*/ 0 h 31"/>
                    <a:gd name="T4" fmla="*/ 50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1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96" name="Freeform 300"/>
                <p:cNvSpPr>
                  <a:spLocks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6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597" name="Group 301"/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695598" name="Freeform 302"/>
                <p:cNvSpPr>
                  <a:spLocks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10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599" name="Freeform 303"/>
                <p:cNvSpPr>
                  <a:spLocks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4 w 75"/>
                    <a:gd name="T1" fmla="*/ 0 h 31"/>
                    <a:gd name="T2" fmla="*/ 52 w 75"/>
                    <a:gd name="T3" fmla="*/ 0 h 31"/>
                    <a:gd name="T4" fmla="*/ 53 w 75"/>
                    <a:gd name="T5" fmla="*/ 4 h 31"/>
                    <a:gd name="T6" fmla="*/ 60 w 75"/>
                    <a:gd name="T7" fmla="*/ 13 h 31"/>
                    <a:gd name="T8" fmla="*/ 75 w 75"/>
                    <a:gd name="T9" fmla="*/ 31 h 31"/>
                    <a:gd name="T10" fmla="*/ 19 w 75"/>
                    <a:gd name="T11" fmla="*/ 31 h 31"/>
                    <a:gd name="T12" fmla="*/ 12 w 75"/>
                    <a:gd name="T13" fmla="*/ 22 h 31"/>
                    <a:gd name="T14" fmla="*/ 0 w 75"/>
                    <a:gd name="T15" fmla="*/ 7 h 31"/>
                    <a:gd name="T16" fmla="*/ 4 w 75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00" name="Freeform 304"/>
                <p:cNvSpPr>
                  <a:spLocks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01" name="Group 305"/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695602" name="Freeform 306"/>
                <p:cNvSpPr>
                  <a:spLocks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03" name="Freeform 307"/>
                <p:cNvSpPr>
                  <a:spLocks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2 w 73"/>
                    <a:gd name="T1" fmla="*/ 0 h 29"/>
                    <a:gd name="T2" fmla="*/ 49 w 73"/>
                    <a:gd name="T3" fmla="*/ 0 h 29"/>
                    <a:gd name="T4" fmla="*/ 50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5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04" name="Freeform 308"/>
                <p:cNvSpPr>
                  <a:spLocks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2 w 83"/>
                    <a:gd name="T3" fmla="*/ 19 h 35"/>
                    <a:gd name="T4" fmla="*/ 7 w 83"/>
                    <a:gd name="T5" fmla="*/ 7 h 35"/>
                    <a:gd name="T6" fmla="*/ 11 w 83"/>
                    <a:gd name="T7" fmla="*/ 0 h 35"/>
                    <a:gd name="T8" fmla="*/ 68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05" name="Group 309"/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695606" name="Freeform 310"/>
                <p:cNvSpPr>
                  <a:spLocks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5 h 68"/>
                    <a:gd name="T4" fmla="*/ 9 w 25"/>
                    <a:gd name="T5" fmla="*/ 0 h 68"/>
                    <a:gd name="T6" fmla="*/ 25 w 25"/>
                    <a:gd name="T7" fmla="*/ 30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07" name="Freeform 311"/>
                <p:cNvSpPr>
                  <a:spLocks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08" name="Freeform 312"/>
                <p:cNvSpPr>
                  <a:spLocks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09" name="Group 313"/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695610" name="Freeform 314"/>
                <p:cNvSpPr>
                  <a:spLocks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6 h 68"/>
                    <a:gd name="T4" fmla="*/ 9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11" name="Freeform 315"/>
                <p:cNvSpPr>
                  <a:spLocks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1 w 74"/>
                    <a:gd name="T1" fmla="*/ 0 h 29"/>
                    <a:gd name="T2" fmla="*/ 50 w 74"/>
                    <a:gd name="T3" fmla="*/ 0 h 29"/>
                    <a:gd name="T4" fmla="*/ 51 w 74"/>
                    <a:gd name="T5" fmla="*/ 2 h 29"/>
                    <a:gd name="T6" fmla="*/ 55 w 74"/>
                    <a:gd name="T7" fmla="*/ 11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11 w 74"/>
                    <a:gd name="T13" fmla="*/ 20 h 29"/>
                    <a:gd name="T14" fmla="*/ 0 w 74"/>
                    <a:gd name="T15" fmla="*/ 5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12" name="Freeform 316"/>
                <p:cNvSpPr>
                  <a:spLocks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6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13" name="Group 317"/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695614" name="Group 318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695615" name="Freeform 319"/>
                  <p:cNvSpPr>
                    <a:spLocks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16" name="Freeform 320"/>
                  <p:cNvSpPr>
                    <a:spLocks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1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17" name="Freeform 321"/>
                  <p:cNvSpPr>
                    <a:spLocks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7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18" name="Group 322"/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695619" name="Freeform 323"/>
                  <p:cNvSpPr>
                    <a:spLocks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0" name="Freeform 324"/>
                  <p:cNvSpPr>
                    <a:spLocks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3 w 75"/>
                      <a:gd name="T1" fmla="*/ 0 h 32"/>
                      <a:gd name="T2" fmla="*/ 52 w 75"/>
                      <a:gd name="T3" fmla="*/ 0 h 32"/>
                      <a:gd name="T4" fmla="*/ 53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3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1" name="Freeform 325"/>
                  <p:cNvSpPr>
                    <a:spLocks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1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22" name="Group 326"/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695623" name="Freeform 327"/>
                  <p:cNvSpPr>
                    <a:spLocks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4" name="Freeform 328"/>
                  <p:cNvSpPr>
                    <a:spLocks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5" name="Freeform 329"/>
                  <p:cNvSpPr>
                    <a:spLocks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26" name="Group 330"/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695627" name="Freeform 331"/>
                  <p:cNvSpPr>
                    <a:spLocks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8" name="Freeform 332"/>
                  <p:cNvSpPr>
                    <a:spLocks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5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29" name="Freeform 333"/>
                  <p:cNvSpPr>
                    <a:spLocks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30" name="Group 334"/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695631" name="Freeform 335"/>
                  <p:cNvSpPr>
                    <a:spLocks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15 w 25"/>
                      <a:gd name="T1" fmla="*/ 67 h 67"/>
                      <a:gd name="T2" fmla="*/ 0 w 25"/>
                      <a:gd name="T3" fmla="*/ 26 h 67"/>
                      <a:gd name="T4" fmla="*/ 10 w 25"/>
                      <a:gd name="T5" fmla="*/ 0 h 67"/>
                      <a:gd name="T6" fmla="*/ 25 w 25"/>
                      <a:gd name="T7" fmla="*/ 30 h 67"/>
                      <a:gd name="T8" fmla="*/ 15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32" name="Freeform 336"/>
                  <p:cNvSpPr>
                    <a:spLocks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33" name="Freeform 337"/>
                  <p:cNvSpPr>
                    <a:spLocks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634" name="Group 338"/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695635" name="Group 339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695636" name="Freeform 340"/>
                  <p:cNvSpPr>
                    <a:spLocks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37" name="Freeform 341"/>
                  <p:cNvSpPr>
                    <a:spLocks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38" name="Freeform 342"/>
                  <p:cNvSpPr>
                    <a:spLocks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39" name="Group 343"/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695640" name="Freeform 344"/>
                  <p:cNvSpPr>
                    <a:spLocks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41" name="Freeform 345"/>
                  <p:cNvSpPr>
                    <a:spLocks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0 w 75"/>
                      <a:gd name="T3" fmla="*/ 0 h 30"/>
                      <a:gd name="T4" fmla="*/ 52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42" name="Freeform 346"/>
                  <p:cNvSpPr>
                    <a:spLocks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4 w 82"/>
                      <a:gd name="T3" fmla="*/ 21 h 38"/>
                      <a:gd name="T4" fmla="*/ 8 w 82"/>
                      <a:gd name="T5" fmla="*/ 8 h 38"/>
                      <a:gd name="T6" fmla="*/ 13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43" name="Group 347"/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695644" name="Freeform 348"/>
                  <p:cNvSpPr>
                    <a:spLocks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4 w 24"/>
                      <a:gd name="T1" fmla="*/ 70 h 70"/>
                      <a:gd name="T2" fmla="*/ 0 w 24"/>
                      <a:gd name="T3" fmla="*/ 29 h 70"/>
                      <a:gd name="T4" fmla="*/ 10 w 24"/>
                      <a:gd name="T5" fmla="*/ 0 h 70"/>
                      <a:gd name="T6" fmla="*/ 24 w 24"/>
                      <a:gd name="T7" fmla="*/ 33 h 70"/>
                      <a:gd name="T8" fmla="*/ 14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45" name="Freeform 349"/>
                  <p:cNvSpPr>
                    <a:spLocks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46" name="Freeform 350"/>
                  <p:cNvSpPr>
                    <a:spLocks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8 w 83"/>
                      <a:gd name="T5" fmla="*/ 7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47" name="Group 351"/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695648" name="Freeform 352"/>
                  <p:cNvSpPr>
                    <a:spLocks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49" name="Freeform 353"/>
                  <p:cNvSpPr>
                    <a:spLocks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6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9 w 75"/>
                      <a:gd name="T13" fmla="*/ 21 h 30"/>
                      <a:gd name="T14" fmla="*/ 0 w 75"/>
                      <a:gd name="T15" fmla="*/ 7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50" name="Freeform 354"/>
                  <p:cNvSpPr>
                    <a:spLocks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5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51" name="Group 355"/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695652" name="Freeform 356"/>
                  <p:cNvSpPr>
                    <a:spLocks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0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53" name="Freeform 357"/>
                  <p:cNvSpPr>
                    <a:spLocks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3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8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54" name="Freeform 358"/>
                  <p:cNvSpPr>
                    <a:spLocks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655" name="Group 359"/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695656" name="Freeform 360"/>
                <p:cNvSpPr>
                  <a:spLocks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1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57" name="Freeform 361"/>
                <p:cNvSpPr>
                  <a:spLocks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49 w 72"/>
                    <a:gd name="T3" fmla="*/ 0 h 31"/>
                    <a:gd name="T4" fmla="*/ 50 w 72"/>
                    <a:gd name="T5" fmla="*/ 4 h 31"/>
                    <a:gd name="T6" fmla="*/ 56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58" name="Freeform 362"/>
                <p:cNvSpPr>
                  <a:spLocks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59" name="Group 363"/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695660" name="Freeform 364"/>
                <p:cNvSpPr>
                  <a:spLocks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22 w 38"/>
                    <a:gd name="T1" fmla="*/ 69 h 69"/>
                    <a:gd name="T2" fmla="*/ 0 w 38"/>
                    <a:gd name="T3" fmla="*/ 34 h 69"/>
                    <a:gd name="T4" fmla="*/ 11 w 38"/>
                    <a:gd name="T5" fmla="*/ 0 h 69"/>
                    <a:gd name="T6" fmla="*/ 38 w 38"/>
                    <a:gd name="T7" fmla="*/ 34 h 69"/>
                    <a:gd name="T8" fmla="*/ 22 w 38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61" name="Freeform 365"/>
                <p:cNvSpPr>
                  <a:spLocks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40 w 64"/>
                    <a:gd name="T3" fmla="*/ 0 h 35"/>
                    <a:gd name="T4" fmla="*/ 64 w 64"/>
                    <a:gd name="T5" fmla="*/ 35 h 35"/>
                    <a:gd name="T6" fmla="*/ 23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62" name="Freeform 366"/>
                <p:cNvSpPr>
                  <a:spLocks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31 h 31"/>
                    <a:gd name="T2" fmla="*/ 13 w 65"/>
                    <a:gd name="T3" fmla="*/ 0 h 31"/>
                    <a:gd name="T4" fmla="*/ 54 w 65"/>
                    <a:gd name="T5" fmla="*/ 0 h 31"/>
                    <a:gd name="T6" fmla="*/ 65 w 65"/>
                    <a:gd name="T7" fmla="*/ 31 h 31"/>
                    <a:gd name="T8" fmla="*/ 0 w 65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63" name="Group 367"/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695664" name="Freeform 368"/>
                <p:cNvSpPr>
                  <a:spLocks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4 h 68"/>
                    <a:gd name="T4" fmla="*/ 11 w 39"/>
                    <a:gd name="T5" fmla="*/ 0 h 68"/>
                    <a:gd name="T6" fmla="*/ 39 w 39"/>
                    <a:gd name="T7" fmla="*/ 34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65" name="Freeform 369"/>
                <p:cNvSpPr>
                  <a:spLocks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66" name="Freeform 370"/>
                <p:cNvSpPr>
                  <a:spLocks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67" name="Group 371"/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695668" name="Freeform 372"/>
                <p:cNvSpPr>
                  <a:spLocks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4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69" name="Freeform 373"/>
                <p:cNvSpPr>
                  <a:spLocks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39 w 63"/>
                    <a:gd name="T3" fmla="*/ 0 h 33"/>
                    <a:gd name="T4" fmla="*/ 63 w 63"/>
                    <a:gd name="T5" fmla="*/ 33 h 33"/>
                    <a:gd name="T6" fmla="*/ 24 w 63"/>
                    <a:gd name="T7" fmla="*/ 33 h 33"/>
                    <a:gd name="T8" fmla="*/ 0 w 63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70" name="Freeform 374"/>
                <p:cNvSpPr>
                  <a:spLocks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3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71" name="Group 375"/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695672" name="Freeform 376"/>
                <p:cNvSpPr>
                  <a:spLocks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22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2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73" name="Freeform 377"/>
                <p:cNvSpPr>
                  <a:spLocks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41 w 65"/>
                    <a:gd name="T3" fmla="*/ 0 h 35"/>
                    <a:gd name="T4" fmla="*/ 65 w 65"/>
                    <a:gd name="T5" fmla="*/ 35 h 35"/>
                    <a:gd name="T6" fmla="*/ 25 w 65"/>
                    <a:gd name="T7" fmla="*/ 35 h 35"/>
                    <a:gd name="T8" fmla="*/ 0 w 6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674" name="Freeform 378"/>
                <p:cNvSpPr>
                  <a:spLocks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3 w 65"/>
                    <a:gd name="T3" fmla="*/ 0 h 28"/>
                    <a:gd name="T4" fmla="*/ 54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675" name="Group 379"/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695676" name="Group 380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695677" name="Freeform 381"/>
                  <p:cNvSpPr>
                    <a:spLocks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2 h 68"/>
                      <a:gd name="T4" fmla="*/ 11 w 38"/>
                      <a:gd name="T5" fmla="*/ 0 h 68"/>
                      <a:gd name="T6" fmla="*/ 38 w 38"/>
                      <a:gd name="T7" fmla="*/ 32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78" name="Freeform 382"/>
                  <p:cNvSpPr>
                    <a:spLocks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42 w 66"/>
                      <a:gd name="T3" fmla="*/ 0 h 32"/>
                      <a:gd name="T4" fmla="*/ 66 w 66"/>
                      <a:gd name="T5" fmla="*/ 32 h 32"/>
                      <a:gd name="T6" fmla="*/ 25 w 66"/>
                      <a:gd name="T7" fmla="*/ 32 h 32"/>
                      <a:gd name="T8" fmla="*/ 0 w 6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79" name="Freeform 383"/>
                  <p:cNvSpPr>
                    <a:spLocks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4 w 65"/>
                      <a:gd name="T3" fmla="*/ 0 h 31"/>
                      <a:gd name="T4" fmla="*/ 55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80" name="Group 384"/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695681" name="Freeform 385"/>
                  <p:cNvSpPr>
                    <a:spLocks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3 h 69"/>
                      <a:gd name="T4" fmla="*/ 12 w 40"/>
                      <a:gd name="T5" fmla="*/ 0 h 69"/>
                      <a:gd name="T6" fmla="*/ 40 w 40"/>
                      <a:gd name="T7" fmla="*/ 33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82" name="Freeform 386"/>
                  <p:cNvSpPr>
                    <a:spLocks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41 w 66"/>
                      <a:gd name="T3" fmla="*/ 0 h 35"/>
                      <a:gd name="T4" fmla="*/ 66 w 66"/>
                      <a:gd name="T5" fmla="*/ 35 h 35"/>
                      <a:gd name="T6" fmla="*/ 24 w 66"/>
                      <a:gd name="T7" fmla="*/ 35 h 35"/>
                      <a:gd name="T8" fmla="*/ 0 w 66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83" name="Freeform 387"/>
                  <p:cNvSpPr>
                    <a:spLocks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3 w 66"/>
                      <a:gd name="T3" fmla="*/ 0 h 30"/>
                      <a:gd name="T4" fmla="*/ 55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84" name="Group 388"/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695685" name="Freeform 389"/>
                  <p:cNvSpPr>
                    <a:spLocks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5 h 68"/>
                      <a:gd name="T4" fmla="*/ 12 w 40"/>
                      <a:gd name="T5" fmla="*/ 0 h 68"/>
                      <a:gd name="T6" fmla="*/ 40 w 40"/>
                      <a:gd name="T7" fmla="*/ 35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86" name="Freeform 390"/>
                  <p:cNvSpPr>
                    <a:spLocks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2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87" name="Freeform 391"/>
                  <p:cNvSpPr>
                    <a:spLocks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2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88" name="Group 392"/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695689" name="Freeform 393"/>
                  <p:cNvSpPr>
                    <a:spLocks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3 h 68"/>
                      <a:gd name="T4" fmla="*/ 12 w 39"/>
                      <a:gd name="T5" fmla="*/ 0 h 68"/>
                      <a:gd name="T6" fmla="*/ 39 w 39"/>
                      <a:gd name="T7" fmla="*/ 33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90" name="Freeform 394"/>
                  <p:cNvSpPr>
                    <a:spLocks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5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91" name="Freeform 395"/>
                  <p:cNvSpPr>
                    <a:spLocks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4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692" name="Group 396"/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695693" name="Group 397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695694" name="Freeform 398"/>
                  <p:cNvSpPr>
                    <a:spLocks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3 h 68"/>
                      <a:gd name="T4" fmla="*/ 10 w 38"/>
                      <a:gd name="T5" fmla="*/ 0 h 68"/>
                      <a:gd name="T6" fmla="*/ 38 w 38"/>
                      <a:gd name="T7" fmla="*/ 33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95" name="Freeform 399"/>
                  <p:cNvSpPr>
                    <a:spLocks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0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96" name="Freeform 400"/>
                  <p:cNvSpPr>
                    <a:spLocks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3 w 66"/>
                      <a:gd name="T3" fmla="*/ 0 h 28"/>
                      <a:gd name="T4" fmla="*/ 55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697" name="Group 401"/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695698" name="Freeform 402"/>
                  <p:cNvSpPr>
                    <a:spLocks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4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699" name="Freeform 403"/>
                  <p:cNvSpPr>
                    <a:spLocks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41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700" name="Freeform 404"/>
                  <p:cNvSpPr>
                    <a:spLocks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2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701" name="Group 405"/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695702" name="Freeform 406"/>
                  <p:cNvSpPr>
                    <a:spLocks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22 w 39"/>
                      <a:gd name="T1" fmla="*/ 70 h 70"/>
                      <a:gd name="T2" fmla="*/ 0 w 39"/>
                      <a:gd name="T3" fmla="*/ 34 h 70"/>
                      <a:gd name="T4" fmla="*/ 12 w 39"/>
                      <a:gd name="T5" fmla="*/ 0 h 70"/>
                      <a:gd name="T6" fmla="*/ 39 w 39"/>
                      <a:gd name="T7" fmla="*/ 34 h 70"/>
                      <a:gd name="T8" fmla="*/ 22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703" name="Freeform 407"/>
                  <p:cNvSpPr>
                    <a:spLocks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704" name="Freeform 408"/>
                  <p:cNvSpPr>
                    <a:spLocks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695705" name="Group 409"/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695706" name="Freeform 410"/>
                  <p:cNvSpPr>
                    <a:spLocks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24 w 41"/>
                      <a:gd name="T1" fmla="*/ 70 h 70"/>
                      <a:gd name="T2" fmla="*/ 0 w 41"/>
                      <a:gd name="T3" fmla="*/ 35 h 70"/>
                      <a:gd name="T4" fmla="*/ 13 w 41"/>
                      <a:gd name="T5" fmla="*/ 0 h 70"/>
                      <a:gd name="T6" fmla="*/ 41 w 41"/>
                      <a:gd name="T7" fmla="*/ 35 h 70"/>
                      <a:gd name="T8" fmla="*/ 24 w 41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707" name="Freeform 411"/>
                  <p:cNvSpPr>
                    <a:spLocks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41 w 65"/>
                      <a:gd name="T3" fmla="*/ 0 h 34"/>
                      <a:gd name="T4" fmla="*/ 65 w 65"/>
                      <a:gd name="T5" fmla="*/ 34 h 34"/>
                      <a:gd name="T6" fmla="*/ 24 w 65"/>
                      <a:gd name="T7" fmla="*/ 34 h 34"/>
                      <a:gd name="T8" fmla="*/ 0 w 65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95708" name="Freeform 412"/>
                  <p:cNvSpPr>
                    <a:spLocks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2 w 66"/>
                      <a:gd name="T3" fmla="*/ 0 h 28"/>
                      <a:gd name="T4" fmla="*/ 54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695709" name="Group 413"/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695710" name="Freeform 414"/>
                <p:cNvSpPr>
                  <a:spLocks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23 w 39"/>
                    <a:gd name="T1" fmla="*/ 70 h 70"/>
                    <a:gd name="T2" fmla="*/ 0 w 39"/>
                    <a:gd name="T3" fmla="*/ 34 h 70"/>
                    <a:gd name="T4" fmla="*/ 13 w 39"/>
                    <a:gd name="T5" fmla="*/ 0 h 70"/>
                    <a:gd name="T6" fmla="*/ 39 w 39"/>
                    <a:gd name="T7" fmla="*/ 34 h 70"/>
                    <a:gd name="T8" fmla="*/ 23 w 39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11" name="Freeform 415"/>
                <p:cNvSpPr>
                  <a:spLocks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41 w 63"/>
                    <a:gd name="T3" fmla="*/ 0 h 35"/>
                    <a:gd name="T4" fmla="*/ 63 w 63"/>
                    <a:gd name="T5" fmla="*/ 35 h 35"/>
                    <a:gd name="T6" fmla="*/ 24 w 63"/>
                    <a:gd name="T7" fmla="*/ 35 h 35"/>
                    <a:gd name="T8" fmla="*/ 0 w 63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12" name="Freeform 416"/>
                <p:cNvSpPr>
                  <a:spLocks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30 h 30"/>
                    <a:gd name="T2" fmla="*/ 13 w 64"/>
                    <a:gd name="T3" fmla="*/ 0 h 30"/>
                    <a:gd name="T4" fmla="*/ 52 w 64"/>
                    <a:gd name="T5" fmla="*/ 0 h 30"/>
                    <a:gd name="T6" fmla="*/ 64 w 64"/>
                    <a:gd name="T7" fmla="*/ 30 h 30"/>
                    <a:gd name="T8" fmla="*/ 0 w 64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13" name="Group 417"/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695714" name="Freeform 418"/>
                <p:cNvSpPr>
                  <a:spLocks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22 w 39"/>
                    <a:gd name="T1" fmla="*/ 69 h 69"/>
                    <a:gd name="T2" fmla="*/ 0 w 39"/>
                    <a:gd name="T3" fmla="*/ 34 h 69"/>
                    <a:gd name="T4" fmla="*/ 12 w 39"/>
                    <a:gd name="T5" fmla="*/ 0 h 69"/>
                    <a:gd name="T6" fmla="*/ 39 w 39"/>
                    <a:gd name="T7" fmla="*/ 34 h 69"/>
                    <a:gd name="T8" fmla="*/ 22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15" name="Freeform 419"/>
                <p:cNvSpPr>
                  <a:spLocks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39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16" name="Freeform 420"/>
                <p:cNvSpPr>
                  <a:spLocks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30 h 30"/>
                    <a:gd name="T2" fmla="*/ 11 w 65"/>
                    <a:gd name="T3" fmla="*/ 0 h 30"/>
                    <a:gd name="T4" fmla="*/ 53 w 65"/>
                    <a:gd name="T5" fmla="*/ 0 h 30"/>
                    <a:gd name="T6" fmla="*/ 65 w 65"/>
                    <a:gd name="T7" fmla="*/ 30 h 30"/>
                    <a:gd name="T8" fmla="*/ 0 w 65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17" name="Group 421"/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695718" name="Freeform 422"/>
                <p:cNvSpPr>
                  <a:spLocks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3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19" name="Freeform 423"/>
                <p:cNvSpPr>
                  <a:spLocks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40 w 63"/>
                    <a:gd name="T3" fmla="*/ 0 h 32"/>
                    <a:gd name="T4" fmla="*/ 63 w 63"/>
                    <a:gd name="T5" fmla="*/ 32 h 32"/>
                    <a:gd name="T6" fmla="*/ 23 w 63"/>
                    <a:gd name="T7" fmla="*/ 32 h 32"/>
                    <a:gd name="T8" fmla="*/ 0 w 63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20" name="Freeform 424"/>
                <p:cNvSpPr>
                  <a:spLocks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31 h 31"/>
                    <a:gd name="T2" fmla="*/ 12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21" name="Group 425"/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695722" name="Freeform 426"/>
                <p:cNvSpPr>
                  <a:spLocks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24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4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23" name="Freeform 427"/>
                <p:cNvSpPr>
                  <a:spLocks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24" name="Freeform 428"/>
                <p:cNvSpPr>
                  <a:spLocks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2 w 65"/>
                    <a:gd name="T3" fmla="*/ 0 h 28"/>
                    <a:gd name="T4" fmla="*/ 53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25" name="Group 429"/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695726" name="Freeform 430"/>
                <p:cNvSpPr>
                  <a:spLocks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23 w 40"/>
                    <a:gd name="T1" fmla="*/ 69 h 69"/>
                    <a:gd name="T2" fmla="*/ 0 w 40"/>
                    <a:gd name="T3" fmla="*/ 34 h 69"/>
                    <a:gd name="T4" fmla="*/ 12 w 40"/>
                    <a:gd name="T5" fmla="*/ 0 h 69"/>
                    <a:gd name="T6" fmla="*/ 40 w 40"/>
                    <a:gd name="T7" fmla="*/ 34 h 69"/>
                    <a:gd name="T8" fmla="*/ 23 w 40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27" name="Freeform 431"/>
                <p:cNvSpPr>
                  <a:spLocks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42 w 64"/>
                    <a:gd name="T3" fmla="*/ 0 h 35"/>
                    <a:gd name="T4" fmla="*/ 64 w 64"/>
                    <a:gd name="T5" fmla="*/ 35 h 35"/>
                    <a:gd name="T6" fmla="*/ 25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28" name="Freeform 432"/>
                <p:cNvSpPr>
                  <a:spLocks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5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29" name="Group 433"/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695730" name="Freeform 434"/>
                <p:cNvSpPr>
                  <a:spLocks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5 h 68"/>
                    <a:gd name="T4" fmla="*/ 12 w 39"/>
                    <a:gd name="T5" fmla="*/ 0 h 68"/>
                    <a:gd name="T6" fmla="*/ 39 w 39"/>
                    <a:gd name="T7" fmla="*/ 35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31" name="Freeform 435"/>
                <p:cNvSpPr>
                  <a:spLocks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39 w 64"/>
                    <a:gd name="T3" fmla="*/ 0 h 35"/>
                    <a:gd name="T4" fmla="*/ 64 w 64"/>
                    <a:gd name="T5" fmla="*/ 35 h 35"/>
                    <a:gd name="T6" fmla="*/ 24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32" name="Freeform 436"/>
                <p:cNvSpPr>
                  <a:spLocks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29 h 29"/>
                    <a:gd name="T2" fmla="*/ 12 w 66"/>
                    <a:gd name="T3" fmla="*/ 0 h 29"/>
                    <a:gd name="T4" fmla="*/ 54 w 66"/>
                    <a:gd name="T5" fmla="*/ 0 h 29"/>
                    <a:gd name="T6" fmla="*/ 66 w 66"/>
                    <a:gd name="T7" fmla="*/ 29 h 29"/>
                    <a:gd name="T8" fmla="*/ 0 w 66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33" name="Group 437"/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695734" name="Freeform 438"/>
                <p:cNvSpPr>
                  <a:spLocks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23 w 39"/>
                    <a:gd name="T1" fmla="*/ 69 h 69"/>
                    <a:gd name="T2" fmla="*/ 0 w 39"/>
                    <a:gd name="T3" fmla="*/ 33 h 69"/>
                    <a:gd name="T4" fmla="*/ 12 w 39"/>
                    <a:gd name="T5" fmla="*/ 0 h 69"/>
                    <a:gd name="T6" fmla="*/ 39 w 39"/>
                    <a:gd name="T7" fmla="*/ 33 h 69"/>
                    <a:gd name="T8" fmla="*/ 23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35" name="Freeform 439"/>
                <p:cNvSpPr>
                  <a:spLocks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41 w 64"/>
                    <a:gd name="T3" fmla="*/ 0 h 33"/>
                    <a:gd name="T4" fmla="*/ 64 w 64"/>
                    <a:gd name="T5" fmla="*/ 33 h 33"/>
                    <a:gd name="T6" fmla="*/ 23 w 64"/>
                    <a:gd name="T7" fmla="*/ 33 h 33"/>
                    <a:gd name="T8" fmla="*/ 0 w 64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36" name="Freeform 440"/>
                <p:cNvSpPr>
                  <a:spLocks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31 h 31"/>
                    <a:gd name="T2" fmla="*/ 11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695737" name="Freeform 441"/>
              <p:cNvSpPr>
                <a:spLocks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7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38" name="Freeform 442"/>
              <p:cNvSpPr>
                <a:spLocks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39" name="Freeform 443"/>
              <p:cNvSpPr>
                <a:spLocks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27 w 78"/>
                  <a:gd name="T3" fmla="*/ 36 h 36"/>
                  <a:gd name="T4" fmla="*/ 78 w 78"/>
                  <a:gd name="T5" fmla="*/ 36 h 36"/>
                  <a:gd name="T6" fmla="*/ 49 w 78"/>
                  <a:gd name="T7" fmla="*/ 0 h 36"/>
                  <a:gd name="T8" fmla="*/ 0 w 7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0" name="Freeform 444"/>
              <p:cNvSpPr>
                <a:spLocks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1" name="Freeform 445"/>
              <p:cNvSpPr>
                <a:spLocks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2" name="Freeform 446"/>
              <p:cNvSpPr>
                <a:spLocks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28 w 79"/>
                  <a:gd name="T3" fmla="*/ 35 h 35"/>
                  <a:gd name="T4" fmla="*/ 79 w 79"/>
                  <a:gd name="T5" fmla="*/ 35 h 35"/>
                  <a:gd name="T6" fmla="*/ 50 w 79"/>
                  <a:gd name="T7" fmla="*/ 0 h 35"/>
                  <a:gd name="T8" fmla="*/ 0 w 7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3" name="Freeform 447"/>
              <p:cNvSpPr>
                <a:spLocks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8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4" name="Freeform 448"/>
              <p:cNvSpPr>
                <a:spLocks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5" name="Freeform 449"/>
              <p:cNvSpPr>
                <a:spLocks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6" name="Freeform 450"/>
              <p:cNvSpPr>
                <a:spLocks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47" name="Freeform 451"/>
              <p:cNvSpPr>
                <a:spLocks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28 w 81"/>
                  <a:gd name="T3" fmla="*/ 36 h 36"/>
                  <a:gd name="T4" fmla="*/ 81 w 81"/>
                  <a:gd name="T5" fmla="*/ 36 h 36"/>
                  <a:gd name="T6" fmla="*/ 52 w 81"/>
                  <a:gd name="T7" fmla="*/ 0 h 36"/>
                  <a:gd name="T8" fmla="*/ 0 w 8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695748" name="Group 452"/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695749" name="Freeform 453"/>
                <p:cNvSpPr>
                  <a:spLocks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10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0" name="Freeform 454"/>
                <p:cNvSpPr>
                  <a:spLocks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50 w 73"/>
                    <a:gd name="T3" fmla="*/ 0 h 30"/>
                    <a:gd name="T4" fmla="*/ 52 w 73"/>
                    <a:gd name="T5" fmla="*/ 4 h 30"/>
                    <a:gd name="T6" fmla="*/ 56 w 73"/>
                    <a:gd name="T7" fmla="*/ 12 h 30"/>
                    <a:gd name="T8" fmla="*/ 73 w 73"/>
                    <a:gd name="T9" fmla="*/ 30 h 30"/>
                    <a:gd name="T10" fmla="*/ 18 w 73"/>
                    <a:gd name="T11" fmla="*/ 30 h 30"/>
                    <a:gd name="T12" fmla="*/ 9 w 73"/>
                    <a:gd name="T13" fmla="*/ 21 h 30"/>
                    <a:gd name="T14" fmla="*/ 0 w 73"/>
                    <a:gd name="T15" fmla="*/ 6 h 30"/>
                    <a:gd name="T16" fmla="*/ 1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1" name="Freeform 455"/>
                <p:cNvSpPr>
                  <a:spLocks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6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52" name="Group 456"/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695753" name="Freeform 457"/>
                <p:cNvSpPr>
                  <a:spLocks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5 w 24"/>
                    <a:gd name="T1" fmla="*/ 67 h 67"/>
                    <a:gd name="T2" fmla="*/ 0 w 24"/>
                    <a:gd name="T3" fmla="*/ 26 h 67"/>
                    <a:gd name="T4" fmla="*/ 9 w 24"/>
                    <a:gd name="T5" fmla="*/ 0 h 67"/>
                    <a:gd name="T6" fmla="*/ 24 w 24"/>
                    <a:gd name="T7" fmla="*/ 30 h 67"/>
                    <a:gd name="T8" fmla="*/ 15 w 24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4" name="Freeform 458"/>
                <p:cNvSpPr>
                  <a:spLocks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2 w 74"/>
                    <a:gd name="T1" fmla="*/ 0 h 29"/>
                    <a:gd name="T2" fmla="*/ 50 w 74"/>
                    <a:gd name="T3" fmla="*/ 0 h 29"/>
                    <a:gd name="T4" fmla="*/ 52 w 74"/>
                    <a:gd name="T5" fmla="*/ 2 h 29"/>
                    <a:gd name="T6" fmla="*/ 57 w 74"/>
                    <a:gd name="T7" fmla="*/ 13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2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5" name="Freeform 459"/>
                <p:cNvSpPr>
                  <a:spLocks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35 h 35"/>
                    <a:gd name="T2" fmla="*/ 1 w 81"/>
                    <a:gd name="T3" fmla="*/ 19 h 35"/>
                    <a:gd name="T4" fmla="*/ 5 w 81"/>
                    <a:gd name="T5" fmla="*/ 7 h 35"/>
                    <a:gd name="T6" fmla="*/ 10 w 81"/>
                    <a:gd name="T7" fmla="*/ 0 h 35"/>
                    <a:gd name="T8" fmla="*/ 67 w 81"/>
                    <a:gd name="T9" fmla="*/ 0 h 35"/>
                    <a:gd name="T10" fmla="*/ 81 w 81"/>
                    <a:gd name="T11" fmla="*/ 35 h 35"/>
                    <a:gd name="T12" fmla="*/ 0 w 8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56" name="Group 460"/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695757" name="Freeform 461"/>
                <p:cNvSpPr>
                  <a:spLocks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8" name="Freeform 462"/>
                <p:cNvSpPr>
                  <a:spLocks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50 w 72"/>
                    <a:gd name="T3" fmla="*/ 0 h 30"/>
                    <a:gd name="T4" fmla="*/ 51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8 w 72"/>
                    <a:gd name="T11" fmla="*/ 30 h 30"/>
                    <a:gd name="T12" fmla="*/ 9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59" name="Freeform 463"/>
                <p:cNvSpPr>
                  <a:spLocks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60" name="Group 464"/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695761" name="Freeform 465"/>
                <p:cNvSpPr>
                  <a:spLocks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6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62" name="Freeform 466"/>
                <p:cNvSpPr>
                  <a:spLocks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48 w 72"/>
                    <a:gd name="T3" fmla="*/ 0 h 30"/>
                    <a:gd name="T4" fmla="*/ 50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7 w 72"/>
                    <a:gd name="T11" fmla="*/ 30 h 30"/>
                    <a:gd name="T12" fmla="*/ 8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63" name="Freeform 467"/>
                <p:cNvSpPr>
                  <a:spLocks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64" name="Group 468"/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695765" name="Freeform 469"/>
                <p:cNvSpPr>
                  <a:spLocks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71 w 182"/>
                    <a:gd name="T1" fmla="*/ 314 h 314"/>
                    <a:gd name="T2" fmla="*/ 0 w 182"/>
                    <a:gd name="T3" fmla="*/ 27 h 314"/>
                    <a:gd name="T4" fmla="*/ 13 w 182"/>
                    <a:gd name="T5" fmla="*/ 0 h 314"/>
                    <a:gd name="T6" fmla="*/ 182 w 182"/>
                    <a:gd name="T7" fmla="*/ 278 h 314"/>
                    <a:gd name="T8" fmla="*/ 171 w 182"/>
                    <a:gd name="T9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66" name="Freeform 470"/>
                <p:cNvSpPr>
                  <a:spLocks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56 w 235"/>
                    <a:gd name="T3" fmla="*/ 0 h 281"/>
                    <a:gd name="T4" fmla="*/ 58 w 235"/>
                    <a:gd name="T5" fmla="*/ 0 h 281"/>
                    <a:gd name="T6" fmla="*/ 65 w 235"/>
                    <a:gd name="T7" fmla="*/ 10 h 281"/>
                    <a:gd name="T8" fmla="*/ 235 w 235"/>
                    <a:gd name="T9" fmla="*/ 281 h 281"/>
                    <a:gd name="T10" fmla="*/ 165 w 235"/>
                    <a:gd name="T11" fmla="*/ 277 h 281"/>
                    <a:gd name="T12" fmla="*/ 9 w 235"/>
                    <a:gd name="T13" fmla="*/ 19 h 281"/>
                    <a:gd name="T14" fmla="*/ 0 w 235"/>
                    <a:gd name="T15" fmla="*/ 4 h 281"/>
                    <a:gd name="T16" fmla="*/ 1 w 235"/>
                    <a:gd name="T17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67" name="Freeform 471"/>
                <p:cNvSpPr>
                  <a:spLocks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36 h 36"/>
                    <a:gd name="T2" fmla="*/ 2 w 95"/>
                    <a:gd name="T3" fmla="*/ 19 h 36"/>
                    <a:gd name="T4" fmla="*/ 8 w 95"/>
                    <a:gd name="T5" fmla="*/ 7 h 36"/>
                    <a:gd name="T6" fmla="*/ 12 w 95"/>
                    <a:gd name="T7" fmla="*/ 0 h 36"/>
                    <a:gd name="T8" fmla="*/ 76 w 95"/>
                    <a:gd name="T9" fmla="*/ 0 h 36"/>
                    <a:gd name="T10" fmla="*/ 95 w 95"/>
                    <a:gd name="T11" fmla="*/ 36 h 36"/>
                    <a:gd name="T12" fmla="*/ 0 w 95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68" name="Group 472"/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695769" name="Freeform 473"/>
                <p:cNvSpPr>
                  <a:spLocks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0" name="Freeform 474"/>
                <p:cNvSpPr>
                  <a:spLocks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1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1" name="Freeform 475"/>
                <p:cNvSpPr>
                  <a:spLocks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34 h 34"/>
                    <a:gd name="T2" fmla="*/ 1 w 81"/>
                    <a:gd name="T3" fmla="*/ 19 h 34"/>
                    <a:gd name="T4" fmla="*/ 5 w 81"/>
                    <a:gd name="T5" fmla="*/ 6 h 34"/>
                    <a:gd name="T6" fmla="*/ 10 w 81"/>
                    <a:gd name="T7" fmla="*/ 0 h 34"/>
                    <a:gd name="T8" fmla="*/ 67 w 81"/>
                    <a:gd name="T9" fmla="*/ 0 h 34"/>
                    <a:gd name="T10" fmla="*/ 81 w 81"/>
                    <a:gd name="T11" fmla="*/ 34 h 34"/>
                    <a:gd name="T12" fmla="*/ 0 w 81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72" name="Group 476"/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695773" name="Freeform 477"/>
                <p:cNvSpPr>
                  <a:spLocks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4" name="Freeform 478"/>
                <p:cNvSpPr>
                  <a:spLocks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50 w 72"/>
                    <a:gd name="T3" fmla="*/ 0 h 29"/>
                    <a:gd name="T4" fmla="*/ 51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5" name="Freeform 479"/>
                <p:cNvSpPr>
                  <a:spLocks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76" name="Group 480"/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695777" name="Freeform 481"/>
                <p:cNvSpPr>
                  <a:spLocks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3 w 22"/>
                    <a:gd name="T1" fmla="*/ 69 h 69"/>
                    <a:gd name="T2" fmla="*/ 0 w 22"/>
                    <a:gd name="T3" fmla="*/ 27 h 69"/>
                    <a:gd name="T4" fmla="*/ 9 w 22"/>
                    <a:gd name="T5" fmla="*/ 0 h 69"/>
                    <a:gd name="T6" fmla="*/ 22 w 22"/>
                    <a:gd name="T7" fmla="*/ 32 h 69"/>
                    <a:gd name="T8" fmla="*/ 13 w 22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8" name="Freeform 482"/>
                <p:cNvSpPr>
                  <a:spLocks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3 w 74"/>
                    <a:gd name="T1" fmla="*/ 0 h 31"/>
                    <a:gd name="T2" fmla="*/ 51 w 74"/>
                    <a:gd name="T3" fmla="*/ 0 h 31"/>
                    <a:gd name="T4" fmla="*/ 53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9 w 74"/>
                    <a:gd name="T13" fmla="*/ 22 h 31"/>
                    <a:gd name="T14" fmla="*/ 0 w 74"/>
                    <a:gd name="T15" fmla="*/ 6 h 31"/>
                    <a:gd name="T16" fmla="*/ 3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79" name="Freeform 483"/>
                <p:cNvSpPr>
                  <a:spLocks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19 h 36"/>
                    <a:gd name="T4" fmla="*/ 7 w 83"/>
                    <a:gd name="T5" fmla="*/ 6 h 36"/>
                    <a:gd name="T6" fmla="*/ 11 w 83"/>
                    <a:gd name="T7" fmla="*/ 0 h 36"/>
                    <a:gd name="T8" fmla="*/ 68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80" name="Group 484"/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695781" name="Freeform 485"/>
                <p:cNvSpPr>
                  <a:spLocks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9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82" name="Freeform 486"/>
                <p:cNvSpPr>
                  <a:spLocks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2 w 74"/>
                    <a:gd name="T5" fmla="*/ 4 h 30"/>
                    <a:gd name="T6" fmla="*/ 57 w 74"/>
                    <a:gd name="T7" fmla="*/ 13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2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83" name="Freeform 487"/>
                <p:cNvSpPr>
                  <a:spLocks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6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695784" name="Group 488"/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695785" name="Freeform 489"/>
                <p:cNvSpPr>
                  <a:spLocks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86" name="Freeform 490"/>
                <p:cNvSpPr>
                  <a:spLocks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49 w 74"/>
                    <a:gd name="T3" fmla="*/ 0 h 30"/>
                    <a:gd name="T4" fmla="*/ 50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8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5 h 30"/>
                    <a:gd name="T16" fmla="*/ 1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5787" name="Freeform 491"/>
                <p:cNvSpPr>
                  <a:spLocks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695788" name="Freeform 492"/>
              <p:cNvSpPr>
                <a:spLocks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40 w 51"/>
                  <a:gd name="T1" fmla="*/ 128 h 128"/>
                  <a:gd name="T2" fmla="*/ 0 w 51"/>
                  <a:gd name="T3" fmla="*/ 29 h 128"/>
                  <a:gd name="T4" fmla="*/ 0 w 51"/>
                  <a:gd name="T5" fmla="*/ 20 h 128"/>
                  <a:gd name="T6" fmla="*/ 2 w 51"/>
                  <a:gd name="T7" fmla="*/ 11 h 128"/>
                  <a:gd name="T8" fmla="*/ 10 w 51"/>
                  <a:gd name="T9" fmla="*/ 0 h 128"/>
                  <a:gd name="T10" fmla="*/ 51 w 51"/>
                  <a:gd name="T11" fmla="*/ 91 h 128"/>
                  <a:gd name="T12" fmla="*/ 40 w 5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89" name="Freeform 493"/>
              <p:cNvSpPr>
                <a:spLocks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64 w 183"/>
                  <a:gd name="T3" fmla="*/ 0 h 85"/>
                  <a:gd name="T4" fmla="*/ 67 w 183"/>
                  <a:gd name="T5" fmla="*/ 13 h 85"/>
                  <a:gd name="T6" fmla="*/ 75 w 183"/>
                  <a:gd name="T7" fmla="*/ 28 h 85"/>
                  <a:gd name="T8" fmla="*/ 84 w 183"/>
                  <a:gd name="T9" fmla="*/ 42 h 85"/>
                  <a:gd name="T10" fmla="*/ 158 w 183"/>
                  <a:gd name="T11" fmla="*/ 42 h 85"/>
                  <a:gd name="T12" fmla="*/ 163 w 183"/>
                  <a:gd name="T13" fmla="*/ 55 h 85"/>
                  <a:gd name="T14" fmla="*/ 172 w 183"/>
                  <a:gd name="T15" fmla="*/ 67 h 85"/>
                  <a:gd name="T16" fmla="*/ 183 w 183"/>
                  <a:gd name="T17" fmla="*/ 85 h 85"/>
                  <a:gd name="T18" fmla="*/ 64 w 183"/>
                  <a:gd name="T19" fmla="*/ 85 h 85"/>
                  <a:gd name="T20" fmla="*/ 41 w 183"/>
                  <a:gd name="T21" fmla="*/ 85 h 85"/>
                  <a:gd name="T22" fmla="*/ 0 w 183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0" name="Freeform 494"/>
              <p:cNvSpPr>
                <a:spLocks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36 h 36"/>
                  <a:gd name="T2" fmla="*/ 1 w 160"/>
                  <a:gd name="T3" fmla="*/ 20 h 36"/>
                  <a:gd name="T4" fmla="*/ 7 w 160"/>
                  <a:gd name="T5" fmla="*/ 8 h 36"/>
                  <a:gd name="T6" fmla="*/ 10 w 160"/>
                  <a:gd name="T7" fmla="*/ 0 h 36"/>
                  <a:gd name="T8" fmla="*/ 150 w 160"/>
                  <a:gd name="T9" fmla="*/ 0 h 36"/>
                  <a:gd name="T10" fmla="*/ 160 w 160"/>
                  <a:gd name="T11" fmla="*/ 36 h 36"/>
                  <a:gd name="T12" fmla="*/ 0 w 16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695791" name="Group 495"/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695792" name="Freeform 496"/>
              <p:cNvSpPr>
                <a:spLocks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35 w 825"/>
                  <a:gd name="T1" fmla="*/ 13 h 151"/>
                  <a:gd name="T2" fmla="*/ 17 w 825"/>
                  <a:gd name="T3" fmla="*/ 27 h 151"/>
                  <a:gd name="T4" fmla="*/ 9 w 825"/>
                  <a:gd name="T5" fmla="*/ 48 h 151"/>
                  <a:gd name="T6" fmla="*/ 0 w 825"/>
                  <a:gd name="T7" fmla="*/ 97 h 151"/>
                  <a:gd name="T8" fmla="*/ 4 w 825"/>
                  <a:gd name="T9" fmla="*/ 124 h 151"/>
                  <a:gd name="T10" fmla="*/ 13 w 825"/>
                  <a:gd name="T11" fmla="*/ 138 h 151"/>
                  <a:gd name="T12" fmla="*/ 26 w 825"/>
                  <a:gd name="T13" fmla="*/ 151 h 151"/>
                  <a:gd name="T14" fmla="*/ 783 w 825"/>
                  <a:gd name="T15" fmla="*/ 142 h 151"/>
                  <a:gd name="T16" fmla="*/ 807 w 825"/>
                  <a:gd name="T17" fmla="*/ 128 h 151"/>
                  <a:gd name="T18" fmla="*/ 816 w 825"/>
                  <a:gd name="T19" fmla="*/ 107 h 151"/>
                  <a:gd name="T20" fmla="*/ 825 w 825"/>
                  <a:gd name="T21" fmla="*/ 61 h 151"/>
                  <a:gd name="T22" fmla="*/ 821 w 825"/>
                  <a:gd name="T23" fmla="*/ 27 h 151"/>
                  <a:gd name="T24" fmla="*/ 806 w 825"/>
                  <a:gd name="T25" fmla="*/ 9 h 151"/>
                  <a:gd name="T26" fmla="*/ 785 w 825"/>
                  <a:gd name="T27" fmla="*/ 0 h 151"/>
                  <a:gd name="T28" fmla="*/ 35 w 825"/>
                  <a:gd name="T29" fmla="*/ 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3" name="Freeform 497"/>
              <p:cNvSpPr>
                <a:spLocks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4 w 658"/>
                  <a:gd name="T1" fmla="*/ 23 h 79"/>
                  <a:gd name="T2" fmla="*/ 0 w 658"/>
                  <a:gd name="T3" fmla="*/ 50 h 79"/>
                  <a:gd name="T4" fmla="*/ 153 w 658"/>
                  <a:gd name="T5" fmla="*/ 50 h 79"/>
                  <a:gd name="T6" fmla="*/ 153 w 658"/>
                  <a:gd name="T7" fmla="*/ 79 h 79"/>
                  <a:gd name="T8" fmla="*/ 500 w 658"/>
                  <a:gd name="T9" fmla="*/ 73 h 79"/>
                  <a:gd name="T10" fmla="*/ 500 w 658"/>
                  <a:gd name="T11" fmla="*/ 50 h 79"/>
                  <a:gd name="T12" fmla="*/ 656 w 658"/>
                  <a:gd name="T13" fmla="*/ 50 h 79"/>
                  <a:gd name="T14" fmla="*/ 658 w 658"/>
                  <a:gd name="T15" fmla="*/ 23 h 79"/>
                  <a:gd name="T16" fmla="*/ 504 w 658"/>
                  <a:gd name="T17" fmla="*/ 23 h 79"/>
                  <a:gd name="T18" fmla="*/ 504 w 658"/>
                  <a:gd name="T19" fmla="*/ 0 h 79"/>
                  <a:gd name="T20" fmla="*/ 153 w 658"/>
                  <a:gd name="T21" fmla="*/ 8 h 79"/>
                  <a:gd name="T22" fmla="*/ 153 w 658"/>
                  <a:gd name="T23" fmla="*/ 23 h 79"/>
                  <a:gd name="T24" fmla="*/ 4 w 658"/>
                  <a:gd name="T25" fmla="*/ 2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4" name="Rectangle 498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5" name="Rectangle 499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695796" name="Group 500"/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695797" name="Freeform 501"/>
              <p:cNvSpPr>
                <a:spLocks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26 w 191"/>
                  <a:gd name="T1" fmla="*/ 9 h 200"/>
                  <a:gd name="T2" fmla="*/ 93 w 191"/>
                  <a:gd name="T3" fmla="*/ 0 h 200"/>
                  <a:gd name="T4" fmla="*/ 59 w 191"/>
                  <a:gd name="T5" fmla="*/ 5 h 200"/>
                  <a:gd name="T6" fmla="*/ 32 w 191"/>
                  <a:gd name="T7" fmla="*/ 17 h 200"/>
                  <a:gd name="T8" fmla="*/ 9 w 191"/>
                  <a:gd name="T9" fmla="*/ 45 h 200"/>
                  <a:gd name="T10" fmla="*/ 0 w 191"/>
                  <a:gd name="T11" fmla="*/ 94 h 200"/>
                  <a:gd name="T12" fmla="*/ 0 w 191"/>
                  <a:gd name="T13" fmla="*/ 137 h 200"/>
                  <a:gd name="T14" fmla="*/ 0 w 191"/>
                  <a:gd name="T15" fmla="*/ 200 h 200"/>
                  <a:gd name="T16" fmla="*/ 191 w 191"/>
                  <a:gd name="T17" fmla="*/ 200 h 200"/>
                  <a:gd name="T18" fmla="*/ 181 w 191"/>
                  <a:gd name="T19" fmla="*/ 81 h 200"/>
                  <a:gd name="T20" fmla="*/ 157 w 191"/>
                  <a:gd name="T21" fmla="*/ 30 h 200"/>
                  <a:gd name="T22" fmla="*/ 126 w 191"/>
                  <a:gd name="T23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8" name="Freeform 502"/>
              <p:cNvSpPr>
                <a:spLocks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860 w 860"/>
                  <a:gd name="T3" fmla="*/ 764 h 791"/>
                  <a:gd name="T4" fmla="*/ 849 w 860"/>
                  <a:gd name="T5" fmla="*/ 777 h 791"/>
                  <a:gd name="T6" fmla="*/ 838 w 860"/>
                  <a:gd name="T7" fmla="*/ 791 h 791"/>
                  <a:gd name="T8" fmla="*/ 0 w 860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799" name="Freeform 503"/>
              <p:cNvSpPr>
                <a:spLocks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4 w 281"/>
                  <a:gd name="T1" fmla="*/ 95 h 366"/>
                  <a:gd name="T2" fmla="*/ 24 w 281"/>
                  <a:gd name="T3" fmla="*/ 62 h 366"/>
                  <a:gd name="T4" fmla="*/ 54 w 281"/>
                  <a:gd name="T5" fmla="*/ 43 h 366"/>
                  <a:gd name="T6" fmla="*/ 78 w 281"/>
                  <a:gd name="T7" fmla="*/ 42 h 366"/>
                  <a:gd name="T8" fmla="*/ 128 w 281"/>
                  <a:gd name="T9" fmla="*/ 43 h 366"/>
                  <a:gd name="T10" fmla="*/ 132 w 281"/>
                  <a:gd name="T11" fmla="*/ 0 h 366"/>
                  <a:gd name="T12" fmla="*/ 281 w 281"/>
                  <a:gd name="T13" fmla="*/ 130 h 366"/>
                  <a:gd name="T14" fmla="*/ 272 w 281"/>
                  <a:gd name="T15" fmla="*/ 179 h 366"/>
                  <a:gd name="T16" fmla="*/ 228 w 281"/>
                  <a:gd name="T17" fmla="*/ 170 h 366"/>
                  <a:gd name="T18" fmla="*/ 191 w 281"/>
                  <a:gd name="T19" fmla="*/ 184 h 366"/>
                  <a:gd name="T20" fmla="*/ 158 w 281"/>
                  <a:gd name="T21" fmla="*/ 210 h 366"/>
                  <a:gd name="T22" fmla="*/ 150 w 281"/>
                  <a:gd name="T23" fmla="*/ 232 h 366"/>
                  <a:gd name="T24" fmla="*/ 149 w 281"/>
                  <a:gd name="T25" fmla="*/ 295 h 366"/>
                  <a:gd name="T26" fmla="*/ 149 w 281"/>
                  <a:gd name="T27" fmla="*/ 338 h 366"/>
                  <a:gd name="T28" fmla="*/ 150 w 281"/>
                  <a:gd name="T29" fmla="*/ 366 h 366"/>
                  <a:gd name="T30" fmla="*/ 0 w 281"/>
                  <a:gd name="T31" fmla="*/ 229 h 366"/>
                  <a:gd name="T32" fmla="*/ 0 w 281"/>
                  <a:gd name="T33" fmla="*/ 139 h 366"/>
                  <a:gd name="T34" fmla="*/ 4 w 281"/>
                  <a:gd name="T35" fmla="*/ 95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0" name="Line 504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1" name="Freeform 505"/>
              <p:cNvSpPr>
                <a:spLocks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0 w 222"/>
                  <a:gd name="T1" fmla="*/ 98 h 289"/>
                  <a:gd name="T2" fmla="*/ 27 w 222"/>
                  <a:gd name="T3" fmla="*/ 64 h 289"/>
                  <a:gd name="T4" fmla="*/ 53 w 222"/>
                  <a:gd name="T5" fmla="*/ 45 h 289"/>
                  <a:gd name="T6" fmla="*/ 81 w 222"/>
                  <a:gd name="T7" fmla="*/ 41 h 289"/>
                  <a:gd name="T8" fmla="*/ 131 w 222"/>
                  <a:gd name="T9" fmla="*/ 42 h 289"/>
                  <a:gd name="T10" fmla="*/ 135 w 222"/>
                  <a:gd name="T11" fmla="*/ 0 h 289"/>
                  <a:gd name="T12" fmla="*/ 222 w 222"/>
                  <a:gd name="T13" fmla="*/ 80 h 289"/>
                  <a:gd name="T14" fmla="*/ 218 w 222"/>
                  <a:gd name="T15" fmla="*/ 120 h 289"/>
                  <a:gd name="T16" fmla="*/ 190 w 222"/>
                  <a:gd name="T17" fmla="*/ 118 h 289"/>
                  <a:gd name="T18" fmla="*/ 168 w 222"/>
                  <a:gd name="T19" fmla="*/ 116 h 289"/>
                  <a:gd name="T20" fmla="*/ 135 w 222"/>
                  <a:gd name="T21" fmla="*/ 125 h 289"/>
                  <a:gd name="T22" fmla="*/ 118 w 222"/>
                  <a:gd name="T23" fmla="*/ 137 h 289"/>
                  <a:gd name="T24" fmla="*/ 102 w 222"/>
                  <a:gd name="T25" fmla="*/ 161 h 289"/>
                  <a:gd name="T26" fmla="*/ 98 w 222"/>
                  <a:gd name="T27" fmla="*/ 192 h 289"/>
                  <a:gd name="T28" fmla="*/ 93 w 222"/>
                  <a:gd name="T29" fmla="*/ 289 h 289"/>
                  <a:gd name="T30" fmla="*/ 0 w 222"/>
                  <a:gd name="T31" fmla="*/ 197 h 289"/>
                  <a:gd name="T32" fmla="*/ 4 w 222"/>
                  <a:gd name="T33" fmla="*/ 138 h 289"/>
                  <a:gd name="T34" fmla="*/ 10 w 222"/>
                  <a:gd name="T35" fmla="*/ 9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2" name="Freeform 506"/>
              <p:cNvSpPr>
                <a:spLocks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28 w 128"/>
                  <a:gd name="T1" fmla="*/ 5 h 186"/>
                  <a:gd name="T2" fmla="*/ 59 w 128"/>
                  <a:gd name="T3" fmla="*/ 0 h 186"/>
                  <a:gd name="T4" fmla="*/ 30 w 128"/>
                  <a:gd name="T5" fmla="*/ 14 h 186"/>
                  <a:gd name="T6" fmla="*/ 9 w 128"/>
                  <a:gd name="T7" fmla="*/ 40 h 186"/>
                  <a:gd name="T8" fmla="*/ 0 w 128"/>
                  <a:gd name="T9" fmla="*/ 89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3" name="Freeform 507"/>
              <p:cNvSpPr>
                <a:spLocks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26 w 126"/>
                  <a:gd name="T1" fmla="*/ 3 h 185"/>
                  <a:gd name="T2" fmla="*/ 59 w 126"/>
                  <a:gd name="T3" fmla="*/ 0 h 185"/>
                  <a:gd name="T4" fmla="*/ 24 w 126"/>
                  <a:gd name="T5" fmla="*/ 15 h 185"/>
                  <a:gd name="T6" fmla="*/ 9 w 126"/>
                  <a:gd name="T7" fmla="*/ 39 h 185"/>
                  <a:gd name="T8" fmla="*/ 0 w 126"/>
                  <a:gd name="T9" fmla="*/ 88 h 185"/>
                  <a:gd name="T10" fmla="*/ 0 w 126"/>
                  <a:gd name="T11" fmla="*/ 185 h 185"/>
                  <a:gd name="T12" fmla="*/ 0 w 126"/>
                  <a:gd name="T13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4" name="Freeform 508"/>
              <p:cNvSpPr>
                <a:spLocks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27 w 127"/>
                  <a:gd name="T1" fmla="*/ 5 h 185"/>
                  <a:gd name="T2" fmla="*/ 59 w 127"/>
                  <a:gd name="T3" fmla="*/ 0 h 185"/>
                  <a:gd name="T4" fmla="*/ 30 w 127"/>
                  <a:gd name="T5" fmla="*/ 14 h 185"/>
                  <a:gd name="T6" fmla="*/ 9 w 127"/>
                  <a:gd name="T7" fmla="*/ 39 h 185"/>
                  <a:gd name="T8" fmla="*/ 0 w 127"/>
                  <a:gd name="T9" fmla="*/ 88 h 185"/>
                  <a:gd name="T10" fmla="*/ 0 w 127"/>
                  <a:gd name="T11" fmla="*/ 185 h 185"/>
                  <a:gd name="T12" fmla="*/ 0 w 127"/>
                  <a:gd name="T1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5" name="Freeform 509"/>
              <p:cNvSpPr>
                <a:spLocks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2 w 127"/>
                  <a:gd name="T5" fmla="*/ 10 h 186"/>
                  <a:gd name="T6" fmla="*/ 9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6" name="Freeform 510"/>
              <p:cNvSpPr>
                <a:spLocks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28 w 128"/>
                  <a:gd name="T1" fmla="*/ 4 h 186"/>
                  <a:gd name="T2" fmla="*/ 59 w 128"/>
                  <a:gd name="T3" fmla="*/ 0 h 186"/>
                  <a:gd name="T4" fmla="*/ 32 w 128"/>
                  <a:gd name="T5" fmla="*/ 13 h 186"/>
                  <a:gd name="T6" fmla="*/ 9 w 128"/>
                  <a:gd name="T7" fmla="*/ 40 h 186"/>
                  <a:gd name="T8" fmla="*/ 0 w 128"/>
                  <a:gd name="T9" fmla="*/ 88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7" name="Freeform 511"/>
              <p:cNvSpPr>
                <a:spLocks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26 w 126"/>
                  <a:gd name="T1" fmla="*/ 4 h 186"/>
                  <a:gd name="T2" fmla="*/ 58 w 126"/>
                  <a:gd name="T3" fmla="*/ 0 h 186"/>
                  <a:gd name="T4" fmla="*/ 31 w 126"/>
                  <a:gd name="T5" fmla="*/ 14 h 186"/>
                  <a:gd name="T6" fmla="*/ 8 w 126"/>
                  <a:gd name="T7" fmla="*/ 40 h 186"/>
                  <a:gd name="T8" fmla="*/ 0 w 126"/>
                  <a:gd name="T9" fmla="*/ 89 h 186"/>
                  <a:gd name="T10" fmla="*/ 0 w 126"/>
                  <a:gd name="T11" fmla="*/ 186 h 186"/>
                  <a:gd name="T12" fmla="*/ 0 w 126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8" name="Freeform 512"/>
              <p:cNvSpPr>
                <a:spLocks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3 w 127"/>
                  <a:gd name="T5" fmla="*/ 16 h 186"/>
                  <a:gd name="T6" fmla="*/ 9 w 127"/>
                  <a:gd name="T7" fmla="*/ 40 h 186"/>
                  <a:gd name="T8" fmla="*/ 0 w 127"/>
                  <a:gd name="T9" fmla="*/ 89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09" name="Freeform 513"/>
              <p:cNvSpPr>
                <a:spLocks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27 w 127"/>
                  <a:gd name="T1" fmla="*/ 4 h 186"/>
                  <a:gd name="T2" fmla="*/ 59 w 127"/>
                  <a:gd name="T3" fmla="*/ 0 h 186"/>
                  <a:gd name="T4" fmla="*/ 32 w 127"/>
                  <a:gd name="T5" fmla="*/ 13 h 186"/>
                  <a:gd name="T6" fmla="*/ 10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0" name="Freeform 514"/>
              <p:cNvSpPr>
                <a:spLocks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89 w 96"/>
                  <a:gd name="T3" fmla="*/ 74 h 74"/>
                  <a:gd name="T4" fmla="*/ 96 w 96"/>
                  <a:gd name="T5" fmla="*/ 74 h 74"/>
                  <a:gd name="T6" fmla="*/ 93 w 96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1" name="Oval 515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2" name="Oval 516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3" name="Freeform 517"/>
              <p:cNvSpPr>
                <a:spLocks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25 h 25"/>
                  <a:gd name="T2" fmla="*/ 6 w 188"/>
                  <a:gd name="T3" fmla="*/ 0 h 25"/>
                  <a:gd name="T4" fmla="*/ 175 w 188"/>
                  <a:gd name="T5" fmla="*/ 0 h 25"/>
                  <a:gd name="T6" fmla="*/ 188 w 188"/>
                  <a:gd name="T7" fmla="*/ 19 h 25"/>
                  <a:gd name="T8" fmla="*/ 0 w 18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4" name="Oval 518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5815" name="Oval 519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sp>
        <p:nvSpPr>
          <p:cNvPr id="695816" name="Text Box 520"/>
          <p:cNvSpPr txBox="1">
            <a:spLocks noChangeArrowheads="1"/>
          </p:cNvSpPr>
          <p:nvPr/>
        </p:nvSpPr>
        <p:spPr bwMode="auto">
          <a:xfrm>
            <a:off x="3661208" y="1203829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中间人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695817" name="Line 521"/>
          <p:cNvSpPr>
            <a:spLocks noChangeShapeType="1"/>
          </p:cNvSpPr>
          <p:nvPr/>
        </p:nvSpPr>
        <p:spPr bwMode="auto">
          <a:xfrm rot="5400000">
            <a:off x="3463405" y="3682778"/>
            <a:ext cx="34321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95850" name="Group 554"/>
          <p:cNvGrpSpPr>
            <a:grpSpLocks/>
          </p:cNvGrpSpPr>
          <p:nvPr/>
        </p:nvGrpSpPr>
        <p:grpSpPr bwMode="auto">
          <a:xfrm>
            <a:off x="5182932" y="2027015"/>
            <a:ext cx="4320117" cy="423862"/>
            <a:chOff x="2939" y="1851"/>
            <a:chExt cx="2512" cy="267"/>
          </a:xfrm>
        </p:grpSpPr>
        <p:sp>
          <p:nvSpPr>
            <p:cNvPr id="695818" name="Line 522"/>
            <p:cNvSpPr>
              <a:spLocks noChangeShapeType="1"/>
            </p:cNvSpPr>
            <p:nvPr/>
          </p:nvSpPr>
          <p:spPr bwMode="auto">
            <a:xfrm>
              <a:off x="2939" y="1987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19" name="Rectangle 523"/>
            <p:cNvSpPr>
              <a:spLocks noChangeArrowheads="1"/>
            </p:cNvSpPr>
            <p:nvPr/>
          </p:nvSpPr>
          <p:spPr bwMode="auto">
            <a:xfrm>
              <a:off x="3506" y="1851"/>
              <a:ext cx="619" cy="267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我是 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</p:grpSp>
      <p:grpSp>
        <p:nvGrpSpPr>
          <p:cNvPr id="695851" name="Group 555"/>
          <p:cNvGrpSpPr>
            <a:grpSpLocks/>
          </p:cNvGrpSpPr>
          <p:nvPr/>
        </p:nvGrpSpPr>
        <p:grpSpPr bwMode="auto">
          <a:xfrm>
            <a:off x="5155415" y="2546128"/>
            <a:ext cx="4320117" cy="423863"/>
            <a:chOff x="2923" y="2178"/>
            <a:chExt cx="2512" cy="267"/>
          </a:xfrm>
        </p:grpSpPr>
        <p:sp>
          <p:nvSpPr>
            <p:cNvPr id="695820" name="Line 524"/>
            <p:cNvSpPr>
              <a:spLocks noChangeShapeType="1"/>
            </p:cNvSpPr>
            <p:nvPr/>
          </p:nvSpPr>
          <p:spPr bwMode="auto">
            <a:xfrm flipH="1">
              <a:off x="2923" y="2314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21" name="Rectangle 525"/>
            <p:cNvSpPr>
              <a:spLocks noChangeArrowheads="1"/>
            </p:cNvSpPr>
            <p:nvPr/>
          </p:nvSpPr>
          <p:spPr bwMode="auto">
            <a:xfrm>
              <a:off x="4383" y="2178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</p:grpSp>
      <p:grpSp>
        <p:nvGrpSpPr>
          <p:cNvPr id="695854" name="Group 558"/>
          <p:cNvGrpSpPr>
            <a:grpSpLocks/>
          </p:cNvGrpSpPr>
          <p:nvPr/>
        </p:nvGrpSpPr>
        <p:grpSpPr bwMode="auto">
          <a:xfrm>
            <a:off x="5155415" y="2804891"/>
            <a:ext cx="4320117" cy="731837"/>
            <a:chOff x="2923" y="2341"/>
            <a:chExt cx="2512" cy="461"/>
          </a:xfrm>
        </p:grpSpPr>
        <p:sp>
          <p:nvSpPr>
            <p:cNvPr id="695822" name="Line 526"/>
            <p:cNvSpPr>
              <a:spLocks noChangeShapeType="1"/>
            </p:cNvSpPr>
            <p:nvPr/>
          </p:nvSpPr>
          <p:spPr bwMode="auto">
            <a:xfrm>
              <a:off x="2923" y="2671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23" name="Rectangle 527"/>
            <p:cNvSpPr>
              <a:spLocks noChangeArrowheads="1"/>
            </p:cNvSpPr>
            <p:nvPr/>
          </p:nvSpPr>
          <p:spPr bwMode="auto">
            <a:xfrm>
              <a:off x="3567" y="2534"/>
              <a:ext cx="567" cy="2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pic>
          <p:nvPicPr>
            <p:cNvPr id="695824" name="Picture 52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" y="2386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5825" name="Text Box 529"/>
            <p:cNvSpPr txBox="1">
              <a:spLocks noChangeArrowheads="1"/>
            </p:cNvSpPr>
            <p:nvPr/>
          </p:nvSpPr>
          <p:spPr bwMode="auto">
            <a:xfrm>
              <a:off x="3094" y="2341"/>
              <a:ext cx="3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</p:grpSp>
      <p:grpSp>
        <p:nvGrpSpPr>
          <p:cNvPr id="695855" name="Group 559"/>
          <p:cNvGrpSpPr>
            <a:grpSpLocks/>
          </p:cNvGrpSpPr>
          <p:nvPr/>
        </p:nvGrpSpPr>
        <p:grpSpPr bwMode="auto">
          <a:xfrm>
            <a:off x="5182932" y="3582765"/>
            <a:ext cx="4320117" cy="423862"/>
            <a:chOff x="2939" y="2831"/>
            <a:chExt cx="2512" cy="267"/>
          </a:xfrm>
        </p:grpSpPr>
        <p:sp>
          <p:nvSpPr>
            <p:cNvPr id="695301" name="Line 5"/>
            <p:cNvSpPr>
              <a:spLocks noChangeShapeType="1"/>
            </p:cNvSpPr>
            <p:nvPr/>
          </p:nvSpPr>
          <p:spPr bwMode="auto">
            <a:xfrm flipH="1">
              <a:off x="2939" y="2950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26" name="Rectangle 530"/>
            <p:cNvSpPr>
              <a:spLocks noChangeArrowheads="1"/>
            </p:cNvSpPr>
            <p:nvPr/>
          </p:nvSpPr>
          <p:spPr bwMode="auto">
            <a:xfrm>
              <a:off x="4281" y="2831"/>
              <a:ext cx="980" cy="2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请把公钥发来</a:t>
              </a:r>
              <a:endParaRPr kumimoji="1" lang="zh-CN" altLang="en-US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95859" name="Group 563"/>
          <p:cNvGrpSpPr>
            <a:grpSpLocks/>
          </p:cNvGrpSpPr>
          <p:nvPr/>
        </p:nvGrpSpPr>
        <p:grpSpPr bwMode="auto">
          <a:xfrm>
            <a:off x="5182932" y="4038378"/>
            <a:ext cx="4320117" cy="423863"/>
            <a:chOff x="2939" y="3118"/>
            <a:chExt cx="2512" cy="267"/>
          </a:xfrm>
        </p:grpSpPr>
        <p:sp>
          <p:nvSpPr>
            <p:cNvPr id="695827" name="Line 531"/>
            <p:cNvSpPr>
              <a:spLocks noChangeShapeType="1"/>
            </p:cNvSpPr>
            <p:nvPr/>
          </p:nvSpPr>
          <p:spPr bwMode="auto">
            <a:xfrm>
              <a:off x="2939" y="3264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28" name="Rectangle 532"/>
            <p:cNvSpPr>
              <a:spLocks noChangeArrowheads="1"/>
            </p:cNvSpPr>
            <p:nvPr/>
          </p:nvSpPr>
          <p:spPr bwMode="auto">
            <a:xfrm>
              <a:off x="3559" y="3118"/>
              <a:ext cx="567" cy="26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PK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</p:grpSp>
      <p:grpSp>
        <p:nvGrpSpPr>
          <p:cNvPr id="695852" name="Group 556"/>
          <p:cNvGrpSpPr>
            <a:grpSpLocks/>
          </p:cNvGrpSpPr>
          <p:nvPr/>
        </p:nvGrpSpPr>
        <p:grpSpPr bwMode="auto">
          <a:xfrm>
            <a:off x="838738" y="2687415"/>
            <a:ext cx="4320117" cy="423862"/>
            <a:chOff x="413" y="2267"/>
            <a:chExt cx="2512" cy="267"/>
          </a:xfrm>
        </p:grpSpPr>
        <p:sp>
          <p:nvSpPr>
            <p:cNvPr id="695829" name="Line 533"/>
            <p:cNvSpPr>
              <a:spLocks noChangeShapeType="1"/>
            </p:cNvSpPr>
            <p:nvPr/>
          </p:nvSpPr>
          <p:spPr bwMode="auto">
            <a:xfrm flipH="1">
              <a:off x="413" y="2386"/>
              <a:ext cx="2512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30" name="Rectangle 534"/>
            <p:cNvSpPr>
              <a:spLocks noChangeArrowheads="1"/>
            </p:cNvSpPr>
            <p:nvPr/>
          </p:nvSpPr>
          <p:spPr bwMode="auto">
            <a:xfrm>
              <a:off x="2011" y="2267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</p:grpSp>
      <p:grpSp>
        <p:nvGrpSpPr>
          <p:cNvPr id="695853" name="Group 557"/>
          <p:cNvGrpSpPr>
            <a:grpSpLocks/>
          </p:cNvGrpSpPr>
          <p:nvPr/>
        </p:nvGrpSpPr>
        <p:grpSpPr bwMode="auto">
          <a:xfrm>
            <a:off x="864536" y="2898552"/>
            <a:ext cx="4318397" cy="782638"/>
            <a:chOff x="428" y="2400"/>
            <a:chExt cx="2511" cy="493"/>
          </a:xfrm>
        </p:grpSpPr>
        <p:sp>
          <p:nvSpPr>
            <p:cNvPr id="695831" name="Line 535"/>
            <p:cNvSpPr>
              <a:spLocks noChangeShapeType="1"/>
            </p:cNvSpPr>
            <p:nvPr/>
          </p:nvSpPr>
          <p:spPr bwMode="auto">
            <a:xfrm>
              <a:off x="428" y="2762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32" name="Rectangle 536"/>
            <p:cNvSpPr>
              <a:spLocks noChangeArrowheads="1"/>
            </p:cNvSpPr>
            <p:nvPr/>
          </p:nvSpPr>
          <p:spPr bwMode="auto">
            <a:xfrm>
              <a:off x="1071" y="2626"/>
              <a:ext cx="568" cy="2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pic>
          <p:nvPicPr>
            <p:cNvPr id="695833" name="Picture 5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2478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5834" name="Text Box 538"/>
            <p:cNvSpPr txBox="1">
              <a:spLocks noChangeArrowheads="1"/>
            </p:cNvSpPr>
            <p:nvPr/>
          </p:nvSpPr>
          <p:spPr bwMode="auto">
            <a:xfrm>
              <a:off x="595" y="2400"/>
              <a:ext cx="3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</p:grpSp>
      <p:grpSp>
        <p:nvGrpSpPr>
          <p:cNvPr id="695856" name="Group 560"/>
          <p:cNvGrpSpPr>
            <a:grpSpLocks/>
          </p:cNvGrpSpPr>
          <p:nvPr/>
        </p:nvGrpSpPr>
        <p:grpSpPr bwMode="auto">
          <a:xfrm>
            <a:off x="864536" y="3771678"/>
            <a:ext cx="4318397" cy="423863"/>
            <a:chOff x="428" y="2950"/>
            <a:chExt cx="2511" cy="267"/>
          </a:xfrm>
        </p:grpSpPr>
        <p:sp>
          <p:nvSpPr>
            <p:cNvPr id="695835" name="Line 539"/>
            <p:cNvSpPr>
              <a:spLocks noChangeShapeType="1"/>
            </p:cNvSpPr>
            <p:nvPr/>
          </p:nvSpPr>
          <p:spPr bwMode="auto">
            <a:xfrm flipH="1">
              <a:off x="428" y="3069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36" name="Rectangle 540"/>
            <p:cNvSpPr>
              <a:spLocks noChangeArrowheads="1"/>
            </p:cNvSpPr>
            <p:nvPr/>
          </p:nvSpPr>
          <p:spPr bwMode="auto">
            <a:xfrm>
              <a:off x="1769" y="2950"/>
              <a:ext cx="980" cy="2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请把公钥发来</a:t>
              </a:r>
              <a:endParaRPr kumimoji="1" lang="zh-CN" altLang="en-US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95858" name="Group 562"/>
          <p:cNvGrpSpPr>
            <a:grpSpLocks/>
          </p:cNvGrpSpPr>
          <p:nvPr/>
        </p:nvGrpSpPr>
        <p:grpSpPr bwMode="auto">
          <a:xfrm>
            <a:off x="864536" y="4246340"/>
            <a:ext cx="4318397" cy="423862"/>
            <a:chOff x="428" y="3249"/>
            <a:chExt cx="2511" cy="267"/>
          </a:xfrm>
        </p:grpSpPr>
        <p:sp>
          <p:nvSpPr>
            <p:cNvPr id="695837" name="Line 541"/>
            <p:cNvSpPr>
              <a:spLocks noChangeShapeType="1"/>
            </p:cNvSpPr>
            <p:nvPr/>
          </p:nvSpPr>
          <p:spPr bwMode="auto">
            <a:xfrm>
              <a:off x="428" y="3382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38" name="Rectangle 542"/>
            <p:cNvSpPr>
              <a:spLocks noChangeArrowheads="1"/>
            </p:cNvSpPr>
            <p:nvPr/>
          </p:nvSpPr>
          <p:spPr bwMode="auto">
            <a:xfrm>
              <a:off x="1047" y="3249"/>
              <a:ext cx="568" cy="267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PK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</p:grpSp>
      <p:grpSp>
        <p:nvGrpSpPr>
          <p:cNvPr id="695861" name="Group 565"/>
          <p:cNvGrpSpPr>
            <a:grpSpLocks/>
          </p:cNvGrpSpPr>
          <p:nvPr/>
        </p:nvGrpSpPr>
        <p:grpSpPr bwMode="auto">
          <a:xfrm>
            <a:off x="5182932" y="4408265"/>
            <a:ext cx="4320117" cy="779462"/>
            <a:chOff x="2939" y="3351"/>
            <a:chExt cx="2512" cy="491"/>
          </a:xfrm>
        </p:grpSpPr>
        <p:sp>
          <p:nvSpPr>
            <p:cNvPr id="695839" name="Line 543"/>
            <p:cNvSpPr>
              <a:spLocks noChangeShapeType="1"/>
            </p:cNvSpPr>
            <p:nvPr/>
          </p:nvSpPr>
          <p:spPr bwMode="auto">
            <a:xfrm flipH="1">
              <a:off x="2939" y="3711"/>
              <a:ext cx="2512" cy="1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40" name="Rectangle 544"/>
            <p:cNvSpPr>
              <a:spLocks noChangeArrowheads="1"/>
            </p:cNvSpPr>
            <p:nvPr/>
          </p:nvSpPr>
          <p:spPr bwMode="auto">
            <a:xfrm>
              <a:off x="4693" y="3575"/>
              <a:ext cx="567" cy="26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DATA</a:t>
              </a:r>
              <a:endParaRPr kumimoji="1" lang="en-US" altLang="zh-CN" sz="18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95841" name="Picture 54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427"/>
              <a:ext cx="227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5842" name="Text Box 546"/>
            <p:cNvSpPr txBox="1">
              <a:spLocks noChangeArrowheads="1"/>
            </p:cNvSpPr>
            <p:nvPr/>
          </p:nvSpPr>
          <p:spPr bwMode="auto">
            <a:xfrm>
              <a:off x="4272" y="3351"/>
              <a:ext cx="3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PK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</p:grpSp>
      <p:grpSp>
        <p:nvGrpSpPr>
          <p:cNvPr id="695860" name="Group 564"/>
          <p:cNvGrpSpPr>
            <a:grpSpLocks/>
          </p:cNvGrpSpPr>
          <p:nvPr/>
        </p:nvGrpSpPr>
        <p:grpSpPr bwMode="auto">
          <a:xfrm>
            <a:off x="864536" y="4600352"/>
            <a:ext cx="4318397" cy="776288"/>
            <a:chOff x="428" y="3472"/>
            <a:chExt cx="2511" cy="489"/>
          </a:xfrm>
        </p:grpSpPr>
        <p:sp>
          <p:nvSpPr>
            <p:cNvPr id="695843" name="Line 547"/>
            <p:cNvSpPr>
              <a:spLocks noChangeShapeType="1"/>
            </p:cNvSpPr>
            <p:nvPr/>
          </p:nvSpPr>
          <p:spPr bwMode="auto">
            <a:xfrm flipH="1">
              <a:off x="428" y="3830"/>
              <a:ext cx="2511" cy="1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5844" name="Rectangle 548"/>
            <p:cNvSpPr>
              <a:spLocks noChangeArrowheads="1"/>
            </p:cNvSpPr>
            <p:nvPr/>
          </p:nvSpPr>
          <p:spPr bwMode="auto">
            <a:xfrm>
              <a:off x="2166" y="3694"/>
              <a:ext cx="568" cy="267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DATA</a:t>
              </a:r>
            </a:p>
          </p:txBody>
        </p:sp>
        <p:pic>
          <p:nvPicPr>
            <p:cNvPr id="695845" name="Picture 5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546"/>
              <a:ext cx="2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95846" name="Text Box 550"/>
            <p:cNvSpPr txBox="1">
              <a:spLocks noChangeArrowheads="1"/>
            </p:cNvSpPr>
            <p:nvPr/>
          </p:nvSpPr>
          <p:spPr bwMode="auto">
            <a:xfrm>
              <a:off x="1737" y="3472"/>
              <a:ext cx="3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PK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</p:grpSp>
      <p:sp>
        <p:nvSpPr>
          <p:cNvPr id="695847" name="Text Box 551"/>
          <p:cNvSpPr txBox="1">
            <a:spLocks noChangeArrowheads="1"/>
          </p:cNvSpPr>
          <p:nvPr/>
        </p:nvSpPr>
        <p:spPr bwMode="auto">
          <a:xfrm>
            <a:off x="274221" y="500199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时间</a:t>
            </a:r>
          </a:p>
        </p:txBody>
      </p:sp>
      <p:sp>
        <p:nvSpPr>
          <p:cNvPr id="2" name="矩形 1"/>
          <p:cNvSpPr/>
          <p:nvPr/>
        </p:nvSpPr>
        <p:spPr>
          <a:xfrm>
            <a:off x="1703795" y="5589240"/>
            <a:ext cx="6983214" cy="720079"/>
          </a:xfrm>
          <a:prstGeom prst="rect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由此可见，公钥的分配以及认证公钥的真实性也是一个非常重要的问题。</a:t>
            </a:r>
            <a:endParaRPr lang="zh-CN" altLang="en-US" sz="24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0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9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9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69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69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9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9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69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000"/>
                                        <p:tgtEl>
                                          <p:spTgt spid="69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9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9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69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中间人攻击说明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/>
              <a:t>A </a:t>
            </a:r>
            <a:r>
              <a:rPr lang="zh-CN" altLang="en-US" sz="2800" dirty="0"/>
              <a:t>向 </a:t>
            </a:r>
            <a:r>
              <a:rPr lang="en-US" altLang="zh-CN" sz="2800" dirty="0"/>
              <a:t>B </a:t>
            </a:r>
            <a:r>
              <a:rPr lang="zh-CN" altLang="en-US" sz="2800" dirty="0"/>
              <a:t>发送“我是 </a:t>
            </a:r>
            <a:r>
              <a:rPr lang="en-US" altLang="zh-CN" sz="2800" dirty="0"/>
              <a:t>A”</a:t>
            </a:r>
            <a:r>
              <a:rPr lang="zh-CN" altLang="en-US" sz="2800" dirty="0"/>
              <a:t>的报文，并给出了自己的身份。此报文被“中间人” </a:t>
            </a:r>
            <a:r>
              <a:rPr lang="en-US" altLang="zh-CN" sz="2800" dirty="0"/>
              <a:t>C </a:t>
            </a:r>
            <a:r>
              <a:rPr lang="zh-CN" altLang="en-US" sz="2800" dirty="0"/>
              <a:t>截获，</a:t>
            </a:r>
            <a:r>
              <a:rPr lang="en-US" altLang="zh-CN" sz="2800" dirty="0"/>
              <a:t>C </a:t>
            </a:r>
            <a:r>
              <a:rPr lang="zh-CN" altLang="en-US" sz="2800" dirty="0"/>
              <a:t>把此报文原封不动地转发给 </a:t>
            </a:r>
            <a:r>
              <a:rPr lang="en-US" altLang="zh-CN" sz="2800" dirty="0"/>
              <a:t>B</a:t>
            </a:r>
            <a:r>
              <a:rPr lang="zh-CN" altLang="en-US" sz="2800" dirty="0"/>
              <a:t>。</a:t>
            </a:r>
            <a:r>
              <a:rPr lang="en-US" altLang="zh-CN" sz="2800" dirty="0"/>
              <a:t>B </a:t>
            </a:r>
            <a:r>
              <a:rPr lang="zh-CN" altLang="en-US" sz="2800" dirty="0"/>
              <a:t>选择一个不重数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发送给 </a:t>
            </a:r>
            <a:r>
              <a:rPr lang="en-US" altLang="zh-CN" sz="2800" dirty="0"/>
              <a:t>A</a:t>
            </a:r>
            <a:r>
              <a:rPr lang="zh-CN" altLang="en-US" sz="2800" dirty="0"/>
              <a:t>，但同样被 </a:t>
            </a:r>
            <a:r>
              <a:rPr lang="en-US" altLang="zh-CN" sz="2800" dirty="0"/>
              <a:t>C </a:t>
            </a:r>
            <a:r>
              <a:rPr lang="zh-CN" altLang="en-US" sz="2800" dirty="0"/>
              <a:t>截获后也照样转发给 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中间人 </a:t>
            </a:r>
            <a:r>
              <a:rPr lang="en-US" altLang="zh-CN" sz="2800" dirty="0"/>
              <a:t>C </a:t>
            </a:r>
            <a:r>
              <a:rPr lang="zh-CN" altLang="en-US" sz="2800" dirty="0"/>
              <a:t>用自己的私钥 </a:t>
            </a:r>
            <a:r>
              <a:rPr lang="en-US" altLang="zh-CN" sz="2800" dirty="0"/>
              <a:t>SK</a:t>
            </a:r>
            <a:r>
              <a:rPr lang="en-US" altLang="zh-CN" sz="2800" baseline="-25000" dirty="0"/>
              <a:t>C</a:t>
            </a:r>
            <a:r>
              <a:rPr lang="en-US" altLang="zh-CN" sz="2800" dirty="0"/>
              <a:t> </a:t>
            </a:r>
            <a:r>
              <a:rPr lang="zh-CN" altLang="en-US" sz="2800" dirty="0"/>
              <a:t>对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加密后发回给 </a:t>
            </a:r>
            <a:r>
              <a:rPr lang="en-US" altLang="zh-CN" sz="2800" dirty="0"/>
              <a:t>B</a:t>
            </a:r>
            <a:r>
              <a:rPr lang="zh-CN" altLang="en-US" sz="2800" dirty="0"/>
              <a:t>，使 </a:t>
            </a:r>
            <a:r>
              <a:rPr lang="en-US" altLang="zh-CN" sz="2800" dirty="0"/>
              <a:t>B </a:t>
            </a:r>
            <a:r>
              <a:rPr lang="zh-CN" altLang="en-US" sz="2800" dirty="0"/>
              <a:t>误以为是 </a:t>
            </a:r>
            <a:r>
              <a:rPr lang="en-US" altLang="zh-CN" sz="2800" dirty="0"/>
              <a:t>A </a:t>
            </a:r>
            <a:r>
              <a:rPr lang="zh-CN" altLang="en-US" sz="2800" dirty="0"/>
              <a:t>发来的。</a:t>
            </a:r>
            <a:r>
              <a:rPr lang="en-US" altLang="zh-CN" sz="2800" dirty="0"/>
              <a:t>A </a:t>
            </a:r>
            <a:r>
              <a:rPr lang="zh-CN" altLang="en-US" sz="2800" dirty="0"/>
              <a:t>收到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后也用自己的私钥 </a:t>
            </a:r>
            <a:r>
              <a:rPr lang="en-US" altLang="zh-CN" sz="2800" dirty="0"/>
              <a:t>SK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对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加密后发回给 </a:t>
            </a:r>
            <a:r>
              <a:rPr lang="en-US" altLang="zh-CN" sz="2800" dirty="0"/>
              <a:t>B</a:t>
            </a:r>
            <a:r>
              <a:rPr lang="zh-CN" altLang="en-US" sz="2800" dirty="0"/>
              <a:t>，中途被 </a:t>
            </a:r>
            <a:r>
              <a:rPr lang="en-US" altLang="zh-CN" sz="2800" dirty="0"/>
              <a:t>C </a:t>
            </a:r>
            <a:r>
              <a:rPr lang="zh-CN" altLang="en-US" sz="2800" dirty="0"/>
              <a:t>截获并丢弃。</a:t>
            </a:r>
            <a:r>
              <a:rPr lang="en-US" altLang="zh-CN" sz="2800" dirty="0"/>
              <a:t>B </a:t>
            </a:r>
            <a:r>
              <a:rPr lang="zh-CN" altLang="en-US" sz="2800" dirty="0"/>
              <a:t>向 </a:t>
            </a:r>
            <a:r>
              <a:rPr lang="en-US" altLang="zh-CN" sz="2800" dirty="0"/>
              <a:t>A </a:t>
            </a:r>
            <a:r>
              <a:rPr lang="zh-CN" altLang="en-US" sz="2800" dirty="0"/>
              <a:t>索取其公钥，此报文被 </a:t>
            </a:r>
            <a:r>
              <a:rPr lang="en-US" altLang="zh-CN" sz="2800" dirty="0"/>
              <a:t>C</a:t>
            </a:r>
            <a:r>
              <a:rPr lang="zh-CN" altLang="en-US" sz="2800" dirty="0"/>
              <a:t>截获后转发给 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75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中间人攻击说明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dirty="0" smtClean="0"/>
              <a:t>C </a:t>
            </a:r>
            <a:r>
              <a:rPr lang="zh-CN" altLang="en-US" sz="2800" dirty="0"/>
              <a:t>把自己的公钥 </a:t>
            </a:r>
            <a:r>
              <a:rPr lang="en-US" altLang="zh-CN" sz="2800" i="1" dirty="0"/>
              <a:t>PK</a:t>
            </a:r>
            <a:r>
              <a:rPr lang="en-US" altLang="zh-CN" sz="2800" baseline="-25000" dirty="0"/>
              <a:t>C </a:t>
            </a:r>
            <a:r>
              <a:rPr lang="zh-CN" altLang="en-US" sz="2800" dirty="0"/>
              <a:t>冒充是 </a:t>
            </a:r>
            <a:r>
              <a:rPr lang="en-US" altLang="zh-CN" sz="2800" dirty="0"/>
              <a:t>A </a:t>
            </a:r>
            <a:r>
              <a:rPr lang="zh-CN" altLang="en-US" sz="2800" dirty="0"/>
              <a:t>的发送给 </a:t>
            </a:r>
            <a:r>
              <a:rPr lang="en-US" altLang="zh-CN" sz="2800" dirty="0"/>
              <a:t>B</a:t>
            </a:r>
            <a:r>
              <a:rPr lang="zh-CN" altLang="en-US" sz="2800" dirty="0"/>
              <a:t>，而 </a:t>
            </a:r>
            <a:r>
              <a:rPr lang="en-US" altLang="zh-CN" sz="2800" dirty="0"/>
              <a:t>C </a:t>
            </a:r>
            <a:r>
              <a:rPr lang="zh-CN" altLang="en-US" sz="2800" dirty="0"/>
              <a:t>也截获到 </a:t>
            </a:r>
            <a:r>
              <a:rPr lang="en-US" altLang="zh-CN" sz="2800" dirty="0"/>
              <a:t>A </a:t>
            </a:r>
            <a:r>
              <a:rPr lang="zh-CN" altLang="en-US" sz="2800" dirty="0"/>
              <a:t>发送给 </a:t>
            </a:r>
            <a:r>
              <a:rPr lang="en-US" altLang="zh-CN" sz="2800" dirty="0"/>
              <a:t>B </a:t>
            </a:r>
            <a:r>
              <a:rPr lang="zh-CN" altLang="en-US" sz="2800" dirty="0"/>
              <a:t>的公钥 </a:t>
            </a:r>
            <a:r>
              <a:rPr lang="en-US" altLang="zh-CN" sz="2800" i="1" dirty="0"/>
              <a:t>PK</a:t>
            </a:r>
            <a:r>
              <a:rPr lang="en-US" altLang="zh-CN" sz="2800" baseline="-25000" dirty="0"/>
              <a:t>A</a:t>
            </a:r>
            <a:r>
              <a:rPr lang="zh-CN" altLang="en-US" sz="2800" dirty="0"/>
              <a:t>。</a:t>
            </a:r>
          </a:p>
          <a:p>
            <a:pPr>
              <a:spcBef>
                <a:spcPts val="1200"/>
              </a:spcBef>
            </a:pPr>
            <a:r>
              <a:rPr lang="en-US" altLang="zh-CN" sz="2800" dirty="0"/>
              <a:t>B </a:t>
            </a:r>
            <a:r>
              <a:rPr lang="zh-CN" altLang="en-US" sz="2800" dirty="0"/>
              <a:t>用收到的公钥 </a:t>
            </a:r>
            <a:r>
              <a:rPr lang="en-US" altLang="zh-CN" sz="2800" i="1" dirty="0"/>
              <a:t>PK</a:t>
            </a:r>
            <a:r>
              <a:rPr lang="en-US" altLang="zh-CN" sz="2800" baseline="-25000" dirty="0"/>
              <a:t>C</a:t>
            </a:r>
            <a:r>
              <a:rPr lang="zh-CN" altLang="en-US" sz="2800" dirty="0"/>
              <a:t>（以为是 </a:t>
            </a:r>
            <a:r>
              <a:rPr lang="en-US" altLang="zh-CN" sz="2800" dirty="0"/>
              <a:t>A </a:t>
            </a:r>
            <a:r>
              <a:rPr lang="zh-CN" altLang="en-US" sz="2800" dirty="0"/>
              <a:t>的）对数据加密发送给 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  <a:r>
              <a:rPr lang="en-US" altLang="zh-CN" sz="2800" dirty="0"/>
              <a:t>C </a:t>
            </a:r>
            <a:r>
              <a:rPr lang="zh-CN" altLang="en-US" sz="2800" dirty="0"/>
              <a:t>截获后用自己的私钥 </a:t>
            </a:r>
            <a:r>
              <a:rPr lang="en-US" altLang="zh-CN" sz="2800" i="1" dirty="0"/>
              <a:t>SK</a:t>
            </a:r>
            <a:r>
              <a:rPr lang="en-US" altLang="zh-CN" sz="2800" baseline="-25000" dirty="0"/>
              <a:t>C </a:t>
            </a:r>
            <a:r>
              <a:rPr lang="zh-CN" altLang="en-US" sz="2800" dirty="0"/>
              <a:t>解密，复制一份留下，再用 </a:t>
            </a:r>
            <a:r>
              <a:rPr lang="en-US" altLang="zh-CN" sz="2800" dirty="0"/>
              <a:t>A </a:t>
            </a:r>
            <a:r>
              <a:rPr lang="zh-CN" altLang="en-US" sz="2800" dirty="0"/>
              <a:t>的公钥 </a:t>
            </a:r>
            <a:r>
              <a:rPr lang="en-US" altLang="zh-CN" sz="2800" i="1" dirty="0"/>
              <a:t>PK</a:t>
            </a:r>
            <a:r>
              <a:rPr lang="en-US" altLang="zh-CN" sz="2800" baseline="-25000" dirty="0"/>
              <a:t>A </a:t>
            </a:r>
            <a:r>
              <a:rPr lang="zh-CN" altLang="en-US" sz="2800" dirty="0"/>
              <a:t>对数据加密后发送给 </a:t>
            </a:r>
            <a:r>
              <a:rPr lang="en-US" altLang="zh-CN" sz="2800" dirty="0"/>
              <a:t>A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1200"/>
              </a:spcBef>
            </a:pPr>
            <a:r>
              <a:rPr lang="en-US" altLang="zh-CN" sz="2800" dirty="0" smtClean="0"/>
              <a:t>A </a:t>
            </a:r>
            <a:r>
              <a:rPr lang="zh-CN" altLang="en-US" sz="2800" dirty="0"/>
              <a:t>收到数据后，用自己的私钥 </a:t>
            </a:r>
            <a:r>
              <a:rPr lang="en-US" altLang="zh-CN" sz="2800" i="1" dirty="0"/>
              <a:t>SK</a:t>
            </a:r>
            <a:r>
              <a:rPr lang="en-US" altLang="zh-CN" sz="2800" baseline="-25000" dirty="0"/>
              <a:t>A </a:t>
            </a:r>
            <a:r>
              <a:rPr lang="zh-CN" altLang="en-US" sz="2800" dirty="0"/>
              <a:t>解密，以为和</a:t>
            </a:r>
            <a:r>
              <a:rPr lang="en-US" altLang="zh-CN" sz="2800" dirty="0"/>
              <a:t>B</a:t>
            </a:r>
            <a:r>
              <a:rPr lang="zh-CN" altLang="en-US" sz="2800" dirty="0"/>
              <a:t>进行了保密通信。其实，</a:t>
            </a:r>
            <a:r>
              <a:rPr lang="en-US" altLang="zh-CN" sz="2800" dirty="0"/>
              <a:t>B</a:t>
            </a:r>
            <a:r>
              <a:rPr lang="zh-CN" altLang="en-US" sz="2800" dirty="0"/>
              <a:t>发送给</a:t>
            </a:r>
            <a:r>
              <a:rPr lang="en-US" altLang="zh-CN" sz="2800" dirty="0"/>
              <a:t>A</a:t>
            </a:r>
            <a:r>
              <a:rPr lang="zh-CN" altLang="en-US" sz="2800" dirty="0"/>
              <a:t>的加密数据已被中间人 </a:t>
            </a:r>
            <a:r>
              <a:rPr lang="en-US" altLang="zh-CN" sz="2800" dirty="0"/>
              <a:t>C </a:t>
            </a:r>
            <a:r>
              <a:rPr lang="zh-CN" altLang="en-US" sz="2800" dirty="0"/>
              <a:t>截获并解密了一份。但 </a:t>
            </a:r>
            <a:r>
              <a:rPr lang="en-US" altLang="zh-CN" sz="2800" dirty="0"/>
              <a:t>A </a:t>
            </a:r>
            <a:r>
              <a:rPr lang="zh-CN" altLang="en-US" sz="2800" dirty="0"/>
              <a:t>和 </a:t>
            </a:r>
            <a:r>
              <a:rPr lang="en-US" altLang="zh-CN" sz="2800" dirty="0"/>
              <a:t>B </a:t>
            </a:r>
            <a:r>
              <a:rPr lang="zh-CN" altLang="en-US" sz="2800" dirty="0"/>
              <a:t>却都不知道。 </a:t>
            </a:r>
          </a:p>
        </p:txBody>
      </p:sp>
    </p:spTree>
    <p:extLst>
      <p:ext uri="{BB962C8B-B14F-4D97-AF65-F5344CB8AC3E}">
        <p14:creationId xmlns:p14="http://schemas.microsoft.com/office/powerpoint/2010/main" val="19509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7.5  </a:t>
            </a:r>
            <a:r>
              <a:rPr lang="zh-CN" altLang="zh-CN" sz="4800" dirty="0"/>
              <a:t>密钥分配</a:t>
            </a:r>
            <a:endParaRPr lang="zh-CN" altLang="en-US" sz="48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7.5.1  </a:t>
            </a:r>
            <a:r>
              <a:rPr lang="zh-CN" altLang="zh-CN" dirty="0"/>
              <a:t>对称密钥的分配</a:t>
            </a:r>
          </a:p>
          <a:p>
            <a:r>
              <a:rPr lang="en-US" altLang="zh-CN" dirty="0" smtClean="0"/>
              <a:t>7.5.2  </a:t>
            </a:r>
            <a:r>
              <a:rPr lang="zh-CN" altLang="zh-CN" dirty="0"/>
              <a:t>公钥的分配</a:t>
            </a:r>
          </a:p>
        </p:txBody>
      </p:sp>
    </p:spTree>
    <p:extLst>
      <p:ext uri="{BB962C8B-B14F-4D97-AF65-F5344CB8AC3E}">
        <p14:creationId xmlns:p14="http://schemas.microsoft.com/office/powerpoint/2010/main" val="18645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  </a:t>
            </a:r>
            <a:r>
              <a:rPr lang="zh-CN" altLang="en-US" dirty="0"/>
              <a:t>密钥分配 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由于密码算法是公开的，网络的安全性就完全基于密钥的安全保护上。因此在密码学中出现了一个重要的分支——密钥管理。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密钥管理</a:t>
            </a:r>
            <a:r>
              <a:rPr lang="zh-CN" altLang="en-US" dirty="0">
                <a:solidFill>
                  <a:srgbClr val="FF0000"/>
                </a:solidFill>
              </a:rPr>
              <a:t>包括：</a:t>
            </a:r>
            <a:r>
              <a:rPr lang="zh-CN" altLang="en-US" dirty="0"/>
              <a:t>密钥的产生、分配、注入、验证和使用。本节只讨论密钥的分配。</a:t>
            </a:r>
          </a:p>
          <a:p>
            <a:r>
              <a:rPr lang="zh-CN" altLang="en-US" dirty="0"/>
              <a:t>密钥分配是密钥管理中最大的问题。密钥必须通过最安全的通路进行分配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94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  </a:t>
            </a:r>
            <a:r>
              <a:rPr lang="zh-CN" altLang="en-US" dirty="0"/>
              <a:t>密钥分配 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网外分配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派非常可靠的信使携带密钥分配给互相通信的各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网内分配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r>
              <a:rPr lang="zh-CN" altLang="en-US" dirty="0" smtClean="0"/>
              <a:t>：</a:t>
            </a:r>
            <a:r>
              <a:rPr lang="zh-CN" altLang="zh-CN" dirty="0"/>
              <a:t>密钥自动</a:t>
            </a:r>
            <a:r>
              <a:rPr lang="zh-CN" altLang="zh-CN" dirty="0" smtClean="0"/>
              <a:t>分配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20552" y="3284984"/>
            <a:ext cx="8568952" cy="1656183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但随着用户的增多和网络流量的增大，密钥更换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频繁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（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密钥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必须定期更换才能做到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可靠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）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，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派信使的办法已不再适用，而应采用网内分配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方式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0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7.5.1  </a:t>
            </a:r>
            <a:r>
              <a:rPr lang="zh-CN" altLang="en-US" dirty="0"/>
              <a:t>对称密钥的分配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目前常用的密钥分配方式是设立</a:t>
            </a:r>
            <a:r>
              <a:rPr lang="zh-CN" altLang="en-US" dirty="0">
                <a:solidFill>
                  <a:srgbClr val="FF0000"/>
                </a:solidFill>
              </a:rPr>
              <a:t>密钥分配中心 </a:t>
            </a:r>
            <a:r>
              <a:rPr lang="en-US" altLang="zh-CN" dirty="0">
                <a:solidFill>
                  <a:srgbClr val="FF0000"/>
                </a:solidFill>
              </a:rPr>
              <a:t>KDC </a:t>
            </a:r>
            <a:r>
              <a:rPr lang="en-US" altLang="zh-CN" dirty="0"/>
              <a:t>(Key Distribution Center)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KDC </a:t>
            </a:r>
            <a:r>
              <a:rPr lang="zh-CN" altLang="en-US" dirty="0"/>
              <a:t>是大家都信任的机构，其任务就是给需要进行秘密通信的用户</a:t>
            </a:r>
            <a:r>
              <a:rPr lang="zh-CN" altLang="en-US" dirty="0">
                <a:solidFill>
                  <a:srgbClr val="FF0000"/>
                </a:solidFill>
              </a:rPr>
              <a:t>临时分配</a:t>
            </a:r>
            <a:r>
              <a:rPr lang="zh-CN" altLang="en-US" dirty="0"/>
              <a:t>一个会话密钥（</a:t>
            </a:r>
            <a:r>
              <a:rPr lang="zh-CN" altLang="en-US" dirty="0">
                <a:solidFill>
                  <a:srgbClr val="FF0000"/>
                </a:solidFill>
              </a:rPr>
              <a:t>仅使用一次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/>
              <a:t>假设用户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都是 </a:t>
            </a:r>
            <a:r>
              <a:rPr lang="en-US" altLang="zh-CN" dirty="0"/>
              <a:t>KDC </a:t>
            </a:r>
            <a:r>
              <a:rPr lang="zh-CN" altLang="en-US" dirty="0"/>
              <a:t>的登记用户，并已经在 </a:t>
            </a:r>
            <a:r>
              <a:rPr lang="en-US" altLang="zh-CN" dirty="0"/>
              <a:t>KDC </a:t>
            </a:r>
            <a:r>
              <a:rPr lang="zh-CN" altLang="en-US" dirty="0"/>
              <a:t>的服务器上安装了各自和 </a:t>
            </a:r>
            <a:r>
              <a:rPr lang="en-US" altLang="zh-CN" dirty="0"/>
              <a:t>KDC </a:t>
            </a:r>
            <a:r>
              <a:rPr lang="zh-CN" altLang="en-US" dirty="0"/>
              <a:t>进行通信的</a:t>
            </a:r>
            <a:r>
              <a:rPr lang="zh-CN" altLang="en-US" dirty="0">
                <a:solidFill>
                  <a:srgbClr val="FF0000"/>
                </a:solidFill>
              </a:rPr>
              <a:t>主密钥</a:t>
            </a:r>
            <a:r>
              <a:rPr lang="zh-CN" altLang="en-US" dirty="0"/>
              <a:t>（</a:t>
            </a:r>
            <a:r>
              <a:rPr lang="en-US" altLang="zh-CN" dirty="0"/>
              <a:t>master key</a:t>
            </a:r>
            <a:r>
              <a:rPr lang="zh-CN" altLang="en-US" dirty="0"/>
              <a:t>）</a:t>
            </a:r>
            <a:r>
              <a:rPr lang="en-US" altLang="zh-CN" dirty="0"/>
              <a:t>KA </a:t>
            </a:r>
            <a:r>
              <a:rPr lang="zh-CN" altLang="en-US" dirty="0"/>
              <a:t>和 </a:t>
            </a:r>
            <a:r>
              <a:rPr lang="en-US" altLang="zh-CN" dirty="0"/>
              <a:t>KB</a:t>
            </a:r>
            <a:r>
              <a:rPr lang="zh-CN" altLang="en-US" dirty="0"/>
              <a:t>。 “主密钥”可简称为“密钥”。  </a:t>
            </a:r>
          </a:p>
        </p:txBody>
      </p:sp>
    </p:spTree>
    <p:extLst>
      <p:ext uri="{BB962C8B-B14F-4D97-AF65-F5344CB8AC3E}">
        <p14:creationId xmlns:p14="http://schemas.microsoft.com/office/powerpoint/2010/main" val="1234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对称密钥的分配</a:t>
            </a:r>
          </a:p>
        </p:txBody>
      </p:sp>
      <p:sp>
        <p:nvSpPr>
          <p:cNvPr id="700424" name="Text Box 8"/>
          <p:cNvSpPr txBox="1">
            <a:spLocks noChangeArrowheads="1"/>
          </p:cNvSpPr>
          <p:nvPr/>
        </p:nvSpPr>
        <p:spPr bwMode="auto">
          <a:xfrm>
            <a:off x="460693" y="2193577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grpSp>
        <p:nvGrpSpPr>
          <p:cNvPr id="700425" name="Group 9"/>
          <p:cNvGrpSpPr>
            <a:grpSpLocks/>
          </p:cNvGrpSpPr>
          <p:nvPr/>
        </p:nvGrpSpPr>
        <p:grpSpPr bwMode="auto">
          <a:xfrm>
            <a:off x="715222" y="2249139"/>
            <a:ext cx="577850" cy="577850"/>
            <a:chOff x="921" y="2412"/>
            <a:chExt cx="284" cy="265"/>
          </a:xfrm>
        </p:grpSpPr>
        <p:grpSp>
          <p:nvGrpSpPr>
            <p:cNvPr id="700426" name="Group 10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700427" name="Freeform 11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28" name="Freeform 1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29" name="Freeform 13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30" name="Freeform 1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31" name="Rectangle 15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32" name="Rectangle 16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33" name="Rectangle 17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34" name="Line 18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700435" name="Group 19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700436" name="Freeform 20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37" name="Freeform 2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38" name="Rectangle 22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700439" name="Group 23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700440" name="Freeform 24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1" name="Freeform 2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2" name="Freeform 26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3" name="Freeform 2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4" name="Rectangle 28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5" name="Rectangle 29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6" name="Rectangle 30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0447" name="Line 31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700448" name="Group 32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700449" name="Freeform 33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50" name="Freeform 3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51" name="Rectangle 35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700452" name="Group 36"/>
          <p:cNvGrpSpPr>
            <a:grpSpLocks/>
          </p:cNvGrpSpPr>
          <p:nvPr/>
        </p:nvGrpSpPr>
        <p:grpSpPr bwMode="auto">
          <a:xfrm>
            <a:off x="9100924" y="2196751"/>
            <a:ext cx="835149" cy="630238"/>
            <a:chOff x="3923" y="543"/>
            <a:chExt cx="460" cy="346"/>
          </a:xfrm>
        </p:grpSpPr>
        <p:sp>
          <p:nvSpPr>
            <p:cNvPr id="700453" name="Text Box 37"/>
            <p:cNvSpPr txBox="1">
              <a:spLocks noChangeArrowheads="1"/>
            </p:cNvSpPr>
            <p:nvPr/>
          </p:nvSpPr>
          <p:spPr bwMode="auto">
            <a:xfrm>
              <a:off x="4179" y="543"/>
              <a:ext cx="204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grpSp>
          <p:nvGrpSpPr>
            <p:cNvPr id="700454" name="Group 38"/>
            <p:cNvGrpSpPr>
              <a:grpSpLocks/>
            </p:cNvGrpSpPr>
            <p:nvPr/>
          </p:nvGrpSpPr>
          <p:grpSpPr bwMode="auto">
            <a:xfrm>
              <a:off x="3923" y="572"/>
              <a:ext cx="318" cy="317"/>
              <a:chOff x="921" y="2412"/>
              <a:chExt cx="284" cy="265"/>
            </a:xfrm>
          </p:grpSpPr>
          <p:grpSp>
            <p:nvGrpSpPr>
              <p:cNvPr id="700455" name="Group 39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700456" name="Freeform 40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57" name="Freeform 41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58" name="Freeform 42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59" name="Freeform 43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60" name="Rectangle 44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61" name="Rectangle 45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62" name="Rectangle 46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63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700464" name="Group 48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700465" name="Freeform 49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00466" name="Freeform 50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0046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700468" name="Group 52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700469" name="Freeform 53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0" name="Freeform 54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1" name="Freeform 55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2" name="Freeform 56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3" name="Rectangle 57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4" name="Rectangle 58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5" name="Rectangle 59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047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700477" name="Group 61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700478" name="Freeform 62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00479" name="Freeform 63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00480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700481" name="Line 65"/>
          <p:cNvSpPr>
            <a:spLocks noChangeShapeType="1"/>
          </p:cNvSpPr>
          <p:nvPr/>
        </p:nvSpPr>
        <p:spPr bwMode="auto">
          <a:xfrm rot="5400000">
            <a:off x="-301108" y="4200905"/>
            <a:ext cx="2581275" cy="1719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482" name="Line 66"/>
          <p:cNvSpPr>
            <a:spLocks noChangeShapeType="1"/>
          </p:cNvSpPr>
          <p:nvPr/>
        </p:nvSpPr>
        <p:spPr bwMode="auto">
          <a:xfrm rot="5400000">
            <a:off x="8052250" y="4239600"/>
            <a:ext cx="2692400" cy="6879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490" name="Line 74"/>
          <p:cNvSpPr>
            <a:spLocks noChangeShapeType="1"/>
          </p:cNvSpPr>
          <p:nvPr/>
        </p:nvSpPr>
        <p:spPr bwMode="auto">
          <a:xfrm rot="16200000" flipH="1">
            <a:off x="4270427" y="3248206"/>
            <a:ext cx="2052638" cy="6879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491" name="Text Box 75"/>
          <p:cNvSpPr txBox="1">
            <a:spLocks noChangeArrowheads="1"/>
          </p:cNvSpPr>
          <p:nvPr/>
        </p:nvSpPr>
        <p:spPr bwMode="auto">
          <a:xfrm>
            <a:off x="3387779" y="1412527"/>
            <a:ext cx="15975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密钥</a:t>
            </a:r>
          </a:p>
          <a:p>
            <a:pPr algn="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分配中心</a:t>
            </a:r>
          </a:p>
          <a:p>
            <a:pPr algn="r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KDC</a:t>
            </a:r>
          </a:p>
        </p:txBody>
      </p:sp>
      <p:grpSp>
        <p:nvGrpSpPr>
          <p:cNvPr id="700517" name="Group 101"/>
          <p:cNvGrpSpPr>
            <a:grpSpLocks/>
          </p:cNvGrpSpPr>
          <p:nvPr/>
        </p:nvGrpSpPr>
        <p:grpSpPr bwMode="auto">
          <a:xfrm>
            <a:off x="954274" y="4516090"/>
            <a:ext cx="8402902" cy="879475"/>
            <a:chOff x="439" y="3117"/>
            <a:chExt cx="4886" cy="554"/>
          </a:xfrm>
        </p:grpSpPr>
        <p:sp>
          <p:nvSpPr>
            <p:cNvPr id="700421" name="Line 5"/>
            <p:cNvSpPr>
              <a:spLocks noChangeShapeType="1"/>
            </p:cNvSpPr>
            <p:nvPr/>
          </p:nvSpPr>
          <p:spPr bwMode="auto">
            <a:xfrm>
              <a:off x="466" y="3540"/>
              <a:ext cx="4859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0422" name="Rectangle 6"/>
            <p:cNvSpPr>
              <a:spLocks noChangeArrowheads="1"/>
            </p:cNvSpPr>
            <p:nvPr/>
          </p:nvSpPr>
          <p:spPr bwMode="auto">
            <a:xfrm>
              <a:off x="2356" y="3410"/>
              <a:ext cx="670" cy="26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r>
                <a:rPr kumimoji="1"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  <a:r>
                <a:rPr kumimoji="1"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sp>
          <p:nvSpPr>
            <p:cNvPr id="700487" name="Text Box 71"/>
            <p:cNvSpPr txBox="1">
              <a:spLocks noChangeArrowheads="1"/>
            </p:cNvSpPr>
            <p:nvPr/>
          </p:nvSpPr>
          <p:spPr bwMode="auto">
            <a:xfrm>
              <a:off x="1943" y="3117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700494" name="Text Box 78"/>
            <p:cNvSpPr txBox="1">
              <a:spLocks noChangeArrowheads="1"/>
            </p:cNvSpPr>
            <p:nvPr/>
          </p:nvSpPr>
          <p:spPr bwMode="auto">
            <a:xfrm>
              <a:off x="439" y="3207"/>
              <a:ext cx="34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</a:t>
              </a:r>
            </a:p>
          </p:txBody>
        </p:sp>
        <p:pic>
          <p:nvPicPr>
            <p:cNvPr id="700497" name="Picture 8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" y="3182"/>
              <a:ext cx="25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700498" name="Picture 8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026" y="1836390"/>
            <a:ext cx="668998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00499" name="Rectangle 83"/>
          <p:cNvSpPr>
            <a:spLocks noChangeArrowheads="1"/>
          </p:cNvSpPr>
          <p:nvPr/>
        </p:nvSpPr>
        <p:spPr bwMode="auto">
          <a:xfrm>
            <a:off x="6529837" y="1718915"/>
            <a:ext cx="2055151" cy="205898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0" name="Rectangle 84"/>
          <p:cNvSpPr>
            <a:spLocks noChangeArrowheads="1"/>
          </p:cNvSpPr>
          <p:nvPr/>
        </p:nvSpPr>
        <p:spPr bwMode="auto">
          <a:xfrm>
            <a:off x="6703536" y="2114202"/>
            <a:ext cx="1568450" cy="1541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1" name="Line 85"/>
          <p:cNvSpPr>
            <a:spLocks noChangeShapeType="1"/>
          </p:cNvSpPr>
          <p:nvPr/>
        </p:nvSpPr>
        <p:spPr bwMode="auto">
          <a:xfrm>
            <a:off x="6703536" y="2465039"/>
            <a:ext cx="15495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2" name="Line 86"/>
          <p:cNvSpPr>
            <a:spLocks noChangeShapeType="1"/>
          </p:cNvSpPr>
          <p:nvPr/>
        </p:nvSpPr>
        <p:spPr bwMode="auto">
          <a:xfrm flipV="1">
            <a:off x="6703537" y="3152426"/>
            <a:ext cx="1525456" cy="79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3" name="Line 87"/>
          <p:cNvSpPr>
            <a:spLocks noChangeShapeType="1"/>
          </p:cNvSpPr>
          <p:nvPr/>
        </p:nvSpPr>
        <p:spPr bwMode="auto">
          <a:xfrm rot="16200000" flipH="1">
            <a:off x="6511648" y="2872828"/>
            <a:ext cx="1544637" cy="51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4" name="Text Box 88"/>
          <p:cNvSpPr txBox="1">
            <a:spLocks noChangeArrowheads="1"/>
          </p:cNvSpPr>
          <p:nvPr/>
        </p:nvSpPr>
        <p:spPr bwMode="auto">
          <a:xfrm rot="-5400000">
            <a:off x="6451033" y="3060421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40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700505" name="Text Box 89"/>
          <p:cNvSpPr txBox="1">
            <a:spLocks noChangeArrowheads="1"/>
          </p:cNvSpPr>
          <p:nvPr/>
        </p:nvSpPr>
        <p:spPr bwMode="auto">
          <a:xfrm rot="-5400000">
            <a:off x="7309208" y="3060421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40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700506" name="Text Box 90"/>
          <p:cNvSpPr txBox="1">
            <a:spLocks noChangeArrowheads="1"/>
          </p:cNvSpPr>
          <p:nvPr/>
        </p:nvSpPr>
        <p:spPr bwMode="auto">
          <a:xfrm>
            <a:off x="6485123" y="1703039"/>
            <a:ext cx="20998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用户专用主密钥</a:t>
            </a:r>
          </a:p>
        </p:txBody>
      </p:sp>
      <p:sp>
        <p:nvSpPr>
          <p:cNvPr id="700507" name="Text Box 91"/>
          <p:cNvSpPr txBox="1">
            <a:spLocks noChangeArrowheads="1"/>
          </p:cNvSpPr>
          <p:nvPr/>
        </p:nvSpPr>
        <p:spPr bwMode="auto">
          <a:xfrm>
            <a:off x="6689742" y="2070434"/>
            <a:ext cx="16498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用户 主密钥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 </a:t>
            </a:r>
            <a:r>
              <a:rPr kumimoji="1" lang="en-US" altLang="zh-CN" sz="1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     </a:t>
            </a:r>
            <a:r>
              <a:rPr kumimoji="1" lang="en-US" altLang="zh-CN" sz="20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kumimoji="1" lang="en-US" altLang="zh-CN" sz="20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 B  </a:t>
            </a:r>
            <a:r>
              <a:rPr kumimoji="1" lang="en-US" altLang="zh-CN" sz="5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1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            </a:t>
            </a:r>
            <a:r>
              <a:rPr kumimoji="1" lang="en-US" altLang="zh-CN" sz="2000" b="1" i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K</a:t>
            </a:r>
            <a:r>
              <a:rPr kumimoji="1" lang="en-US" altLang="zh-CN" sz="20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  </a:t>
            </a:r>
          </a:p>
        </p:txBody>
      </p:sp>
      <p:sp>
        <p:nvSpPr>
          <p:cNvPr id="700508" name="Rectangle 92"/>
          <p:cNvSpPr>
            <a:spLocks noChangeArrowheads="1"/>
          </p:cNvSpPr>
          <p:nvPr/>
        </p:nvSpPr>
        <p:spPr bwMode="auto">
          <a:xfrm>
            <a:off x="5238274" y="2415826"/>
            <a:ext cx="165100" cy="24765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09" name="Freeform 93"/>
          <p:cNvSpPr>
            <a:spLocks/>
          </p:cNvSpPr>
          <p:nvPr/>
        </p:nvSpPr>
        <p:spPr bwMode="auto">
          <a:xfrm>
            <a:off x="5401655" y="1725265"/>
            <a:ext cx="1123023" cy="2052637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0510" name="Line 94"/>
          <p:cNvSpPr>
            <a:spLocks noChangeShapeType="1"/>
          </p:cNvSpPr>
          <p:nvPr/>
        </p:nvSpPr>
        <p:spPr bwMode="auto">
          <a:xfrm>
            <a:off x="6710415" y="2803176"/>
            <a:ext cx="157017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700516" name="Group 100"/>
          <p:cNvGrpSpPr>
            <a:grpSpLocks/>
          </p:cNvGrpSpPr>
          <p:nvPr/>
        </p:nvGrpSpPr>
        <p:grpSpPr bwMode="auto">
          <a:xfrm>
            <a:off x="988669" y="3325465"/>
            <a:ext cx="4301199" cy="1108075"/>
            <a:chOff x="459" y="2367"/>
            <a:chExt cx="2501" cy="698"/>
          </a:xfrm>
        </p:grpSpPr>
        <p:sp>
          <p:nvSpPr>
            <p:cNvPr id="700483" name="Line 67"/>
            <p:cNvSpPr>
              <a:spLocks noChangeShapeType="1"/>
            </p:cNvSpPr>
            <p:nvPr/>
          </p:nvSpPr>
          <p:spPr bwMode="auto">
            <a:xfrm flipH="1">
              <a:off x="459" y="2789"/>
              <a:ext cx="2501" cy="1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0484" name="Rectangle 68"/>
            <p:cNvSpPr>
              <a:spLocks noChangeArrowheads="1"/>
            </p:cNvSpPr>
            <p:nvPr/>
          </p:nvSpPr>
          <p:spPr bwMode="auto">
            <a:xfrm>
              <a:off x="1158" y="2527"/>
              <a:ext cx="1324" cy="53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0485" name="Rectangle 69"/>
            <p:cNvSpPr>
              <a:spLocks noChangeArrowheads="1"/>
            </p:cNvSpPr>
            <p:nvPr/>
          </p:nvSpPr>
          <p:spPr bwMode="auto">
            <a:xfrm>
              <a:off x="1733" y="2778"/>
              <a:ext cx="670" cy="26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r>
                <a:rPr kumimoji="1" lang="en-US" altLang="zh-CN" sz="20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  <a:r>
                <a:rPr kumimoji="1" lang="en-US" altLang="zh-CN" sz="20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K</a:t>
              </a:r>
              <a:r>
                <a:rPr kumimoji="1"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sp>
          <p:nvSpPr>
            <p:cNvPr id="700486" name="Text Box 70"/>
            <p:cNvSpPr txBox="1">
              <a:spLocks noChangeArrowheads="1"/>
            </p:cNvSpPr>
            <p:nvPr/>
          </p:nvSpPr>
          <p:spPr bwMode="auto">
            <a:xfrm>
              <a:off x="1158" y="2752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pic>
          <p:nvPicPr>
            <p:cNvPr id="700488" name="Picture 7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2577"/>
              <a:ext cx="25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0489" name="Text Box 73"/>
            <p:cNvSpPr txBox="1">
              <a:spLocks noChangeArrowheads="1"/>
            </p:cNvSpPr>
            <p:nvPr/>
          </p:nvSpPr>
          <p:spPr bwMode="auto">
            <a:xfrm>
              <a:off x="1349" y="2491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700493" name="Text Box 77"/>
            <p:cNvSpPr txBox="1">
              <a:spLocks noChangeArrowheads="1"/>
            </p:cNvSpPr>
            <p:nvPr/>
          </p:nvSpPr>
          <p:spPr bwMode="auto">
            <a:xfrm>
              <a:off x="2608" y="2436"/>
              <a:ext cx="34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700495" name="Picture 7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" y="2367"/>
              <a:ext cx="2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0496" name="Text Box 80"/>
            <p:cNvSpPr txBox="1">
              <a:spLocks noChangeArrowheads="1"/>
            </p:cNvSpPr>
            <p:nvPr/>
          </p:nvSpPr>
          <p:spPr bwMode="auto">
            <a:xfrm>
              <a:off x="726" y="2367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700511" name="Text Box 95"/>
            <p:cNvSpPr txBox="1">
              <a:spLocks noChangeArrowheads="1"/>
            </p:cNvSpPr>
            <p:nvPr/>
          </p:nvSpPr>
          <p:spPr bwMode="auto">
            <a:xfrm>
              <a:off x="1446" y="2752"/>
              <a:ext cx="1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</a:t>
              </a:r>
              <a:endParaRPr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700512" name="Text Box 96"/>
          <p:cNvSpPr txBox="1">
            <a:spLocks noChangeArrowheads="1"/>
          </p:cNvSpPr>
          <p:nvPr/>
        </p:nvSpPr>
        <p:spPr bwMode="auto">
          <a:xfrm>
            <a:off x="295592" y="502409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时间</a:t>
            </a:r>
          </a:p>
        </p:txBody>
      </p:sp>
      <p:grpSp>
        <p:nvGrpSpPr>
          <p:cNvPr id="700515" name="Group 99"/>
          <p:cNvGrpSpPr>
            <a:grpSpLocks/>
          </p:cNvGrpSpPr>
          <p:nvPr/>
        </p:nvGrpSpPr>
        <p:grpSpPr bwMode="auto">
          <a:xfrm>
            <a:off x="985230" y="2636490"/>
            <a:ext cx="4335594" cy="719137"/>
            <a:chOff x="457" y="1933"/>
            <a:chExt cx="2521" cy="453"/>
          </a:xfrm>
        </p:grpSpPr>
        <p:sp>
          <p:nvSpPr>
            <p:cNvPr id="700423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0492" name="Text Box 76"/>
            <p:cNvSpPr txBox="1">
              <a:spLocks noChangeArrowheads="1"/>
            </p:cNvSpPr>
            <p:nvPr/>
          </p:nvSpPr>
          <p:spPr bwMode="auto">
            <a:xfrm>
              <a:off x="511" y="1933"/>
              <a:ext cx="34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700513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B</a:t>
              </a:r>
              <a:endPara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1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0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0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0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对称密钥的</a:t>
            </a:r>
            <a:r>
              <a:rPr lang="zh-CN" altLang="en-US" dirty="0" smtClean="0"/>
              <a:t>分配说明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>
                <a:sym typeface="Wingdings"/>
              </a:rPr>
              <a:t></a:t>
            </a:r>
            <a:r>
              <a:rPr lang="en-US" altLang="zh-CN" sz="2600" dirty="0"/>
              <a:t> </a:t>
            </a:r>
            <a:r>
              <a:rPr lang="zh-CN" altLang="zh-CN" sz="2600" dirty="0" smtClean="0"/>
              <a:t>用户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向密钥分配中心</a:t>
            </a:r>
            <a:r>
              <a:rPr lang="en-US" altLang="zh-CN" sz="2600" dirty="0" smtClean="0"/>
              <a:t> KDC </a:t>
            </a:r>
            <a:r>
              <a:rPr lang="zh-CN" altLang="zh-CN" sz="2600" dirty="0" smtClean="0"/>
              <a:t>发送</a:t>
            </a:r>
            <a:r>
              <a:rPr lang="zh-CN" altLang="zh-CN" sz="2600" dirty="0"/>
              <a:t>时用明文，说明想和用户</a:t>
            </a:r>
            <a:r>
              <a:rPr lang="en-US" altLang="zh-CN" sz="2600" dirty="0"/>
              <a:t>B</a:t>
            </a:r>
            <a:r>
              <a:rPr lang="zh-CN" altLang="zh-CN" sz="2600" dirty="0"/>
              <a:t>通信。在明文中给</a:t>
            </a:r>
            <a:r>
              <a:rPr lang="zh-CN" altLang="zh-CN" sz="2600" dirty="0" smtClean="0"/>
              <a:t>出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在</a:t>
            </a:r>
            <a:r>
              <a:rPr lang="en-US" altLang="zh-CN" sz="2600" dirty="0" smtClean="0"/>
              <a:t> KDC </a:t>
            </a:r>
            <a:r>
              <a:rPr lang="zh-CN" altLang="zh-CN" sz="2600" dirty="0" smtClean="0"/>
              <a:t>登记</a:t>
            </a:r>
            <a:r>
              <a:rPr lang="zh-CN" altLang="zh-CN" sz="2600" dirty="0"/>
              <a:t>的身份。</a:t>
            </a:r>
          </a:p>
          <a:p>
            <a:r>
              <a:rPr lang="en-US" altLang="zh-CN" sz="2600" dirty="0" smtClean="0">
                <a:sym typeface="Wingdings"/>
              </a:rPr>
              <a:t> </a:t>
            </a:r>
            <a:r>
              <a:rPr lang="en-US" altLang="zh-CN" sz="2600" dirty="0" smtClean="0"/>
              <a:t>KDC </a:t>
            </a:r>
            <a:r>
              <a:rPr lang="zh-CN" altLang="zh-CN" sz="2600" dirty="0" smtClean="0"/>
              <a:t>用</a:t>
            </a:r>
            <a:r>
              <a:rPr lang="zh-CN" altLang="zh-CN" sz="2600" dirty="0"/>
              <a:t>随机数产生“一次一密”的</a:t>
            </a:r>
            <a:r>
              <a:rPr lang="zh-CN" altLang="zh-CN" sz="2600" dirty="0" smtClean="0"/>
              <a:t>会话密钥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</a:t>
            </a:r>
            <a:r>
              <a:rPr lang="en-US" altLang="zh-CN" sz="2600" dirty="0" smtClean="0"/>
              <a:t> </a:t>
            </a:r>
            <a:r>
              <a:rPr lang="zh-CN" altLang="zh-CN" sz="2600" dirty="0" smtClean="0"/>
              <a:t>供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这次会话使用，然后</a:t>
            </a:r>
            <a:r>
              <a:rPr lang="zh-CN" altLang="zh-CN" sz="2600" dirty="0" smtClean="0"/>
              <a:t>向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发送</a:t>
            </a:r>
            <a:r>
              <a:rPr lang="zh-CN" altLang="zh-CN" sz="2600" dirty="0"/>
              <a:t>回答报文。这个回答报文</a:t>
            </a:r>
            <a:r>
              <a:rPr lang="zh-CN" altLang="zh-CN" sz="2600" dirty="0" smtClean="0"/>
              <a:t>用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的密钥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</a:t>
            </a:r>
            <a:r>
              <a:rPr lang="en-US" altLang="zh-CN" sz="2600" dirty="0" smtClean="0"/>
              <a:t>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。这个报文中包含有这次会话使用的</a:t>
            </a:r>
            <a:r>
              <a:rPr lang="zh-CN" altLang="zh-CN" sz="2600" dirty="0" smtClean="0"/>
              <a:t>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</a:t>
            </a:r>
            <a:r>
              <a:rPr lang="en-US" altLang="zh-CN" sz="2600" dirty="0" smtClean="0"/>
              <a:t> </a:t>
            </a:r>
            <a:r>
              <a:rPr lang="zh-CN" altLang="zh-CN" sz="2600" dirty="0" smtClean="0"/>
              <a:t>和请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转给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一个</a:t>
            </a:r>
            <a:r>
              <a:rPr lang="zh-CN" altLang="zh-CN" sz="2600" dirty="0">
                <a:solidFill>
                  <a:srgbClr val="FF0000"/>
                </a:solidFill>
              </a:rPr>
              <a:t>票据</a:t>
            </a:r>
            <a:r>
              <a:rPr lang="en-US" altLang="zh-CN" sz="2600" dirty="0">
                <a:solidFill>
                  <a:srgbClr val="FF0000"/>
                </a:solidFill>
              </a:rPr>
              <a:t>(ticket</a:t>
            </a:r>
            <a:r>
              <a:rPr lang="en-US" altLang="zh-CN" sz="2600" dirty="0" smtClean="0">
                <a:solidFill>
                  <a:srgbClr val="FF0000"/>
                </a:solidFill>
              </a:rPr>
              <a:t>)</a:t>
            </a:r>
            <a:r>
              <a:rPr lang="zh-CN" altLang="zh-CN" sz="2600" dirty="0" smtClean="0">
                <a:solidFill>
                  <a:srgbClr val="FF0000"/>
                </a:solidFill>
              </a:rPr>
              <a:t>，</a:t>
            </a:r>
            <a:r>
              <a:rPr lang="zh-CN" altLang="zh-CN" sz="2600" dirty="0"/>
              <a:t>它</a:t>
            </a:r>
            <a:r>
              <a:rPr lang="zh-CN" altLang="zh-CN" sz="2600" dirty="0" smtClean="0"/>
              <a:t>包含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在</a:t>
            </a:r>
            <a:r>
              <a:rPr lang="en-US" altLang="zh-CN" sz="2600" dirty="0" smtClean="0"/>
              <a:t> KDC </a:t>
            </a:r>
            <a:r>
              <a:rPr lang="zh-CN" altLang="zh-CN" sz="2600" dirty="0" smtClean="0"/>
              <a:t>登记</a:t>
            </a:r>
            <a:r>
              <a:rPr lang="zh-CN" altLang="zh-CN" sz="2600" dirty="0"/>
              <a:t>的身份，以及这次会话将要使用的</a:t>
            </a:r>
            <a:r>
              <a:rPr lang="zh-CN" altLang="zh-CN" sz="2600" dirty="0" smtClean="0"/>
              <a:t>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</a:t>
            </a:r>
            <a:r>
              <a:rPr lang="zh-CN" altLang="zh-CN" sz="2600" dirty="0"/>
              <a:t>。这个票据用</a:t>
            </a:r>
            <a:r>
              <a:rPr lang="en-US" altLang="zh-CN" sz="2600" dirty="0"/>
              <a:t>B</a:t>
            </a:r>
            <a:r>
              <a:rPr lang="zh-CN" altLang="zh-CN" sz="2600" dirty="0"/>
              <a:t>的</a:t>
            </a:r>
            <a:r>
              <a:rPr lang="zh-CN" altLang="zh-CN" sz="2600" dirty="0" smtClean="0"/>
              <a:t>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B</a:t>
            </a:r>
            <a:r>
              <a:rPr lang="en-US" altLang="zh-CN" sz="2600" dirty="0" smtClean="0"/>
              <a:t>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，</a:t>
            </a:r>
            <a:r>
              <a:rPr lang="zh-CN" altLang="zh-CN" sz="2600" dirty="0" smtClean="0"/>
              <a:t>因此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无法</a:t>
            </a:r>
            <a:r>
              <a:rPr lang="zh-CN" altLang="zh-CN" sz="2600" dirty="0"/>
              <a:t>知道此票据的内容，</a:t>
            </a:r>
            <a:r>
              <a:rPr lang="zh-CN" altLang="zh-CN" sz="2600" dirty="0" smtClean="0"/>
              <a:t>因为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没有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的密钥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B</a:t>
            </a:r>
            <a:r>
              <a:rPr lang="zh-CN" altLang="zh-CN" sz="2600" dirty="0"/>
              <a:t>。</a:t>
            </a:r>
            <a:r>
              <a:rPr lang="zh-CN" altLang="zh-CN" sz="2600" dirty="0" smtClean="0"/>
              <a:t>当然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也</a:t>
            </a:r>
            <a:r>
              <a:rPr lang="zh-CN" altLang="zh-CN" sz="2600" dirty="0"/>
              <a:t>不需要知道此票据的内容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8846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7.1.1  </a:t>
            </a:r>
            <a:r>
              <a:rPr lang="zh-CN" altLang="zh-CN" sz="4000" dirty="0"/>
              <a:t>计算机网络面临的安全性威胁</a:t>
            </a:r>
            <a:endParaRPr lang="zh-CN" altLang="en-US" sz="4000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主动攻击</a:t>
            </a:r>
            <a:r>
              <a:rPr lang="zh-CN" altLang="en-US" dirty="0" smtClean="0"/>
              <a:t>主要</a:t>
            </a:r>
            <a:r>
              <a:rPr lang="zh-CN" altLang="en-US" dirty="0"/>
              <a:t>有：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1) </a:t>
            </a:r>
            <a:r>
              <a:rPr lang="zh-CN" altLang="en-US" dirty="0">
                <a:solidFill>
                  <a:srgbClr val="0000FF"/>
                </a:solidFill>
              </a:rPr>
              <a:t>篡改</a:t>
            </a:r>
            <a:r>
              <a:rPr lang="en-US" altLang="zh-CN" dirty="0"/>
              <a:t>——</a:t>
            </a:r>
            <a:r>
              <a:rPr lang="zh-CN" altLang="en-US" dirty="0"/>
              <a:t>故意篡改网络上传送的报文</a:t>
            </a:r>
            <a:r>
              <a:rPr lang="zh-CN" altLang="en-US" dirty="0" smtClean="0"/>
              <a:t>。</a:t>
            </a:r>
            <a:r>
              <a:rPr lang="zh-CN" altLang="zh-CN" dirty="0"/>
              <a:t>这种攻击方式有时也称为</a:t>
            </a:r>
            <a:r>
              <a:rPr lang="zh-CN" altLang="zh-CN" dirty="0">
                <a:solidFill>
                  <a:srgbClr val="FF0000"/>
                </a:solidFill>
              </a:rPr>
              <a:t>更改报文流。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2) </a:t>
            </a:r>
            <a:r>
              <a:rPr lang="zh-CN" altLang="en-US" dirty="0">
                <a:solidFill>
                  <a:srgbClr val="0000FF"/>
                </a:solidFill>
              </a:rPr>
              <a:t>恶意程序</a:t>
            </a:r>
            <a:r>
              <a:rPr lang="en-US" altLang="zh-CN" dirty="0" smtClean="0"/>
              <a:t>——</a:t>
            </a:r>
            <a:r>
              <a:rPr lang="zh-CN" altLang="zh-CN" dirty="0"/>
              <a:t>种类繁多，对网络安全威胁较大的</a:t>
            </a:r>
            <a:r>
              <a:rPr lang="zh-CN" altLang="zh-CN" dirty="0" smtClean="0"/>
              <a:t>主要</a:t>
            </a:r>
            <a:r>
              <a:rPr lang="zh-CN" altLang="en-US" dirty="0" smtClean="0"/>
              <a:t>包括</a:t>
            </a:r>
            <a:r>
              <a:rPr lang="zh-CN" altLang="en-US" dirty="0"/>
              <a:t>：</a:t>
            </a:r>
            <a:r>
              <a:rPr lang="zh-CN" altLang="en-US" dirty="0" smtClean="0"/>
              <a:t>计算机病毒</a:t>
            </a:r>
            <a:r>
              <a:rPr lang="zh-CN" altLang="en-US" dirty="0"/>
              <a:t>、计算机蠕虫、</a:t>
            </a:r>
            <a:r>
              <a:rPr lang="zh-CN" altLang="en-US" dirty="0" smtClean="0"/>
              <a:t>特洛伊木马、逻辑炸弹、后门入侵、流氓软件等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3) </a:t>
            </a:r>
            <a:r>
              <a:rPr lang="zh-CN" altLang="en-US" dirty="0">
                <a:solidFill>
                  <a:srgbClr val="0000FF"/>
                </a:solidFill>
              </a:rPr>
              <a:t>拒绝服务</a:t>
            </a:r>
            <a:r>
              <a:rPr lang="en-US" altLang="zh-CN" dirty="0" smtClean="0"/>
              <a:t>——</a:t>
            </a:r>
            <a:r>
              <a:rPr lang="zh-CN" altLang="zh-CN" dirty="0"/>
              <a:t>指攻击者向互联网上的某个服务器不停地发送大量分组，使该服务器无法提供正常服务，甚至完全瘫痪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52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对称密钥的</a:t>
            </a:r>
            <a:r>
              <a:rPr lang="zh-CN" altLang="en-US" dirty="0" smtClean="0"/>
              <a:t>分配说明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ym typeface="Wingdings"/>
              </a:rPr>
              <a:t>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当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收到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转</a:t>
            </a:r>
            <a:r>
              <a:rPr lang="zh-CN" altLang="zh-CN" sz="2800" dirty="0"/>
              <a:t>来的票据并使用自己的</a:t>
            </a:r>
            <a:r>
              <a:rPr lang="zh-CN" altLang="zh-CN" sz="2800" dirty="0" smtClean="0"/>
              <a:t>密钥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K</a:t>
            </a:r>
            <a:r>
              <a:rPr lang="en-US" altLang="zh-CN" sz="2800" baseline="-25000" dirty="0" smtClean="0"/>
              <a:t>B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解密</a:t>
            </a:r>
            <a:r>
              <a:rPr lang="zh-CN" altLang="zh-CN" sz="2800" dirty="0"/>
              <a:t>后，就</a:t>
            </a:r>
            <a:r>
              <a:rPr lang="zh-CN" altLang="zh-CN" sz="2800" dirty="0" smtClean="0"/>
              <a:t>知道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要</a:t>
            </a:r>
            <a:r>
              <a:rPr lang="zh-CN" altLang="zh-CN" sz="2800" dirty="0"/>
              <a:t>和他通信，同时也</a:t>
            </a:r>
            <a:r>
              <a:rPr lang="zh-CN" altLang="zh-CN" sz="2800" dirty="0" smtClean="0"/>
              <a:t>知道</a:t>
            </a:r>
            <a:r>
              <a:rPr lang="en-US" altLang="zh-CN" sz="2800" dirty="0" smtClean="0"/>
              <a:t> KDC </a:t>
            </a:r>
            <a:r>
              <a:rPr lang="zh-CN" altLang="zh-CN" sz="2800" dirty="0" smtClean="0"/>
              <a:t>为</a:t>
            </a:r>
            <a:r>
              <a:rPr lang="zh-CN" altLang="zh-CN" sz="2800" dirty="0"/>
              <a:t>这次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A </a:t>
            </a:r>
            <a:r>
              <a:rPr lang="zh-CN" altLang="zh-CN" sz="2800" dirty="0" smtClean="0"/>
              <a:t>通信</a:t>
            </a:r>
            <a:r>
              <a:rPr lang="zh-CN" altLang="zh-CN" sz="2800" dirty="0"/>
              <a:t>所分配的</a:t>
            </a:r>
            <a:r>
              <a:rPr lang="zh-CN" altLang="zh-CN" sz="2800" dirty="0" smtClean="0"/>
              <a:t>会话密钥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K</a:t>
            </a:r>
            <a:r>
              <a:rPr lang="en-US" altLang="zh-CN" sz="2800" baseline="-25000" dirty="0" smtClean="0"/>
              <a:t>AB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r>
              <a:rPr lang="zh-CN" altLang="zh-CN" sz="2800" dirty="0"/>
              <a:t>此后，</a:t>
            </a:r>
            <a:r>
              <a:rPr lang="en-US" altLang="zh-CN" sz="2800" dirty="0" smtClean="0"/>
              <a:t>A 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B </a:t>
            </a:r>
            <a:r>
              <a:rPr lang="zh-CN" altLang="zh-CN" sz="2800" dirty="0" smtClean="0"/>
              <a:t>就</a:t>
            </a:r>
            <a:r>
              <a:rPr lang="zh-CN" altLang="zh-CN" sz="2800" dirty="0"/>
              <a:t>可使用</a:t>
            </a:r>
            <a:r>
              <a:rPr lang="zh-CN" altLang="zh-CN" sz="2800" dirty="0" smtClean="0"/>
              <a:t>会话密钥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K</a:t>
            </a:r>
            <a:r>
              <a:rPr lang="en-US" altLang="zh-CN" sz="2800" i="1" baseline="-25000" dirty="0" smtClean="0"/>
              <a:t>AB</a:t>
            </a:r>
            <a:r>
              <a:rPr lang="en-US" altLang="zh-CN" sz="2800" i="1" dirty="0" smtClean="0"/>
              <a:t> 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这次通信</a:t>
            </a:r>
            <a:r>
              <a:rPr lang="zh-CN" altLang="zh-CN" sz="2800" dirty="0" smtClean="0"/>
              <a:t>了</a:t>
            </a:r>
            <a:r>
              <a:rPr lang="zh-CN" altLang="en-US" sz="2800" dirty="0" smtClean="0"/>
              <a:t>。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4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目前最出名的密钥分配协议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Kerberos </a:t>
            </a:r>
            <a:r>
              <a:rPr lang="en-US" altLang="zh-CN" sz="2800" dirty="0" smtClean="0">
                <a:solidFill>
                  <a:srgbClr val="FF0000"/>
                </a:solidFill>
              </a:rPr>
              <a:t>V5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</a:rPr>
              <a:t>Kerberos </a:t>
            </a:r>
            <a:r>
              <a:rPr lang="zh-CN" altLang="zh-CN" sz="2800" dirty="0" smtClean="0">
                <a:solidFill>
                  <a:srgbClr val="0000FF"/>
                </a:solidFill>
              </a:rPr>
              <a:t>既是</a:t>
            </a:r>
            <a:r>
              <a:rPr lang="zh-CN" altLang="zh-CN" sz="2800" dirty="0">
                <a:solidFill>
                  <a:srgbClr val="0000FF"/>
                </a:solidFill>
              </a:rPr>
              <a:t>鉴别协议，同时也</a:t>
            </a:r>
            <a:r>
              <a:rPr lang="zh-CN" altLang="zh-CN" sz="2800" dirty="0" smtClean="0">
                <a:solidFill>
                  <a:srgbClr val="0000FF"/>
                </a:solidFill>
              </a:rPr>
              <a:t>是</a:t>
            </a:r>
            <a:r>
              <a:rPr lang="en-US" altLang="zh-CN" sz="2800" dirty="0" smtClean="0">
                <a:solidFill>
                  <a:srgbClr val="0000FF"/>
                </a:solidFill>
              </a:rPr>
              <a:t> KDC</a:t>
            </a:r>
            <a:r>
              <a:rPr lang="zh-CN" altLang="zh-CN" sz="2800" dirty="0">
                <a:solidFill>
                  <a:srgbClr val="0000FF"/>
                </a:solidFill>
              </a:rPr>
              <a:t>，它已经变得很普及，现在是互联网建议标准</a:t>
            </a:r>
            <a:r>
              <a:rPr lang="zh-CN" altLang="zh-CN" sz="2800" dirty="0" smtClean="0">
                <a:solidFill>
                  <a:srgbClr val="0000FF"/>
                </a:solidFill>
              </a:rPr>
              <a:t>。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r>
              <a:rPr lang="en-US" altLang="zh-CN" sz="2800" dirty="0" smtClean="0"/>
              <a:t>Kerberos </a:t>
            </a:r>
            <a:r>
              <a:rPr lang="zh-CN" altLang="zh-CN" sz="2800" dirty="0" smtClean="0"/>
              <a:t>使用比</a:t>
            </a:r>
            <a:r>
              <a:rPr lang="en-US" altLang="zh-CN" sz="2800" dirty="0" smtClean="0"/>
              <a:t> DES </a:t>
            </a:r>
            <a:r>
              <a:rPr lang="zh-CN" altLang="zh-CN" sz="2800" dirty="0" smtClean="0"/>
              <a:t>更加</a:t>
            </a:r>
            <a:r>
              <a:rPr lang="zh-CN" altLang="zh-CN" sz="2800" dirty="0"/>
              <a:t>安全的高级加密</a:t>
            </a:r>
            <a:r>
              <a:rPr lang="zh-CN" altLang="zh-CN" sz="2800" dirty="0" smtClean="0"/>
              <a:t>标准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AES</a:t>
            </a:r>
            <a:r>
              <a:rPr lang="zh-CN" altLang="zh-CN" sz="2800" dirty="0"/>
              <a:t>进行加密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Kerberos </a:t>
            </a:r>
            <a:r>
              <a:rPr lang="zh-CN" altLang="zh-CN" sz="2800" dirty="0" smtClean="0"/>
              <a:t>使用</a:t>
            </a:r>
            <a:r>
              <a:rPr lang="zh-CN" altLang="zh-CN" sz="2800" dirty="0"/>
              <a:t>两个服务器：</a:t>
            </a:r>
            <a:r>
              <a:rPr lang="zh-CN" altLang="zh-CN" sz="2800" dirty="0">
                <a:solidFill>
                  <a:srgbClr val="FF0000"/>
                </a:solidFill>
              </a:rPr>
              <a:t>鉴别服务器</a:t>
            </a:r>
            <a:r>
              <a:rPr lang="en-US" altLang="zh-CN" sz="2800" dirty="0">
                <a:solidFill>
                  <a:srgbClr val="FF0000"/>
                </a:solidFill>
              </a:rPr>
              <a:t>AS </a:t>
            </a:r>
            <a:r>
              <a:rPr lang="en-US" altLang="zh-CN" sz="2800" dirty="0"/>
              <a:t>(Authentication Server)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FF0000"/>
                </a:solidFill>
              </a:rPr>
              <a:t>票据授予服务器</a:t>
            </a:r>
            <a:r>
              <a:rPr lang="en-US" altLang="zh-CN" sz="2800" dirty="0">
                <a:solidFill>
                  <a:srgbClr val="FF0000"/>
                </a:solidFill>
              </a:rPr>
              <a:t>TGS </a:t>
            </a:r>
            <a:r>
              <a:rPr lang="en-US" altLang="zh-CN" sz="2800" dirty="0"/>
              <a:t>(Ticket-Granting Server)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Kerberos </a:t>
            </a:r>
            <a:r>
              <a:rPr lang="zh-CN" altLang="zh-CN" sz="2800" dirty="0" smtClean="0">
                <a:solidFill>
                  <a:srgbClr val="FF0000"/>
                </a:solidFill>
              </a:rPr>
              <a:t>只用</a:t>
            </a:r>
            <a:r>
              <a:rPr lang="zh-CN" altLang="zh-CN" sz="2800" dirty="0">
                <a:solidFill>
                  <a:srgbClr val="FF0000"/>
                </a:solidFill>
              </a:rPr>
              <a:t>于客户与服务器之间的鉴别，</a:t>
            </a:r>
            <a:r>
              <a:rPr lang="zh-CN" altLang="zh-CN" sz="2800" dirty="0"/>
              <a:t>而不用于人对人的鉴别。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14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518" name="Rectangle 54"/>
          <p:cNvSpPr>
            <a:spLocks noChangeArrowheads="1"/>
          </p:cNvSpPr>
          <p:nvPr/>
        </p:nvSpPr>
        <p:spPr bwMode="auto">
          <a:xfrm>
            <a:off x="4712750" y="116036"/>
            <a:ext cx="1908969" cy="12541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2473" name="Text Box 9"/>
          <p:cNvSpPr txBox="1">
            <a:spLocks noChangeArrowheads="1"/>
          </p:cNvSpPr>
          <p:nvPr/>
        </p:nvSpPr>
        <p:spPr bwMode="auto">
          <a:xfrm>
            <a:off x="961884" y="59546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grpSp>
        <p:nvGrpSpPr>
          <p:cNvPr id="702474" name="Group 10"/>
          <p:cNvGrpSpPr>
            <a:grpSpLocks/>
          </p:cNvGrpSpPr>
          <p:nvPr/>
        </p:nvGrpSpPr>
        <p:grpSpPr bwMode="auto">
          <a:xfrm>
            <a:off x="406391" y="663724"/>
            <a:ext cx="598488" cy="547687"/>
            <a:chOff x="921" y="2412"/>
            <a:chExt cx="284" cy="265"/>
          </a:xfrm>
        </p:grpSpPr>
        <p:grpSp>
          <p:nvGrpSpPr>
            <p:cNvPr id="702475" name="Group 11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702476" name="Freeform 12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77" name="Freeform 13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78" name="Freeform 14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79" name="Freeform 15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80" name="Rectangle 16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81" name="Rectangle 17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82" name="Rectangle 18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83" name="Line 19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702484" name="Group 20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702485" name="Freeform 21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2486" name="Freeform 22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2487" name="Rectangle 23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702488" name="Group 24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702489" name="Freeform 25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0" name="Freeform 26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1" name="Freeform 27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2" name="Freeform 28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3" name="Rectangle 29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4" name="Rectangle 30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5" name="Rectangle 31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2496" name="Line 32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702497" name="Group 33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702498" name="Freeform 34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2499" name="Freeform 35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2500" name="Rectangle 36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702501" name="Text Box 37"/>
          <p:cNvSpPr txBox="1">
            <a:spLocks noChangeArrowheads="1"/>
          </p:cNvSpPr>
          <p:nvPr/>
        </p:nvSpPr>
        <p:spPr bwMode="auto">
          <a:xfrm>
            <a:off x="8632155" y="663079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702502" name="Line 38"/>
          <p:cNvSpPr>
            <a:spLocks noChangeShapeType="1"/>
          </p:cNvSpPr>
          <p:nvPr/>
        </p:nvSpPr>
        <p:spPr bwMode="auto">
          <a:xfrm rot="16200000" flipH="1">
            <a:off x="-1837473" y="3820136"/>
            <a:ext cx="5087938" cy="29236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2503" name="Line 39"/>
          <p:cNvSpPr>
            <a:spLocks noChangeShapeType="1"/>
          </p:cNvSpPr>
          <p:nvPr/>
        </p:nvSpPr>
        <p:spPr bwMode="auto">
          <a:xfrm rot="16200000" flipH="1">
            <a:off x="6810698" y="3864851"/>
            <a:ext cx="5175250" cy="1719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2508" name="Line 44"/>
          <p:cNvSpPr>
            <a:spLocks noChangeShapeType="1"/>
          </p:cNvSpPr>
          <p:nvPr/>
        </p:nvSpPr>
        <p:spPr bwMode="auto">
          <a:xfrm rot="5400000">
            <a:off x="4600302" y="1938353"/>
            <a:ext cx="1139825" cy="344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2509" name="Text Box 45"/>
          <p:cNvSpPr txBox="1">
            <a:spLocks noChangeArrowheads="1"/>
          </p:cNvSpPr>
          <p:nvPr/>
        </p:nvSpPr>
        <p:spPr bwMode="auto">
          <a:xfrm>
            <a:off x="3146019" y="9063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Kerberos</a:t>
            </a:r>
          </a:p>
        </p:txBody>
      </p:sp>
      <p:grpSp>
        <p:nvGrpSpPr>
          <p:cNvPr id="702559" name="Group 95"/>
          <p:cNvGrpSpPr>
            <a:grpSpLocks/>
          </p:cNvGrpSpPr>
          <p:nvPr/>
        </p:nvGrpSpPr>
        <p:grpSpPr bwMode="auto">
          <a:xfrm>
            <a:off x="681558" y="1049486"/>
            <a:ext cx="4490376" cy="633413"/>
            <a:chOff x="313" y="752"/>
            <a:chExt cx="2611" cy="399"/>
          </a:xfrm>
        </p:grpSpPr>
        <p:sp>
          <p:nvSpPr>
            <p:cNvPr id="702472" name="Line 8"/>
            <p:cNvSpPr>
              <a:spLocks noChangeShapeType="1"/>
            </p:cNvSpPr>
            <p:nvPr/>
          </p:nvSpPr>
          <p:spPr bwMode="auto">
            <a:xfrm>
              <a:off x="316" y="1050"/>
              <a:ext cx="2608" cy="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05" name="Rectangle 41"/>
            <p:cNvSpPr>
              <a:spLocks noChangeArrowheads="1"/>
            </p:cNvSpPr>
            <p:nvPr/>
          </p:nvSpPr>
          <p:spPr bwMode="auto">
            <a:xfrm>
              <a:off x="1461" y="937"/>
              <a:ext cx="324" cy="214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  <a:endParaRPr kumimoji="1" lang="en-US" altLang="zh-CN" sz="18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10" name="Text Box 46"/>
            <p:cNvSpPr txBox="1">
              <a:spLocks noChangeArrowheads="1"/>
            </p:cNvSpPr>
            <p:nvPr/>
          </p:nvSpPr>
          <p:spPr bwMode="auto">
            <a:xfrm>
              <a:off x="313" y="752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702515" name="Picture 5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75" y="581174"/>
            <a:ext cx="342238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02516" name="Picture 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92" y="508149"/>
            <a:ext cx="510778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02517" name="Line 53"/>
          <p:cNvSpPr>
            <a:spLocks noChangeShapeType="1"/>
          </p:cNvSpPr>
          <p:nvPr/>
        </p:nvSpPr>
        <p:spPr bwMode="auto">
          <a:xfrm rot="16200000" flipH="1">
            <a:off x="4609827" y="2847197"/>
            <a:ext cx="2978150" cy="2407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02519" name="Text Box 55"/>
          <p:cNvSpPr txBox="1">
            <a:spLocks noChangeArrowheads="1"/>
          </p:cNvSpPr>
          <p:nvPr/>
        </p:nvSpPr>
        <p:spPr bwMode="auto">
          <a:xfrm>
            <a:off x="4903646" y="247798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AS</a:t>
            </a:r>
          </a:p>
        </p:txBody>
      </p:sp>
      <p:sp>
        <p:nvSpPr>
          <p:cNvPr id="702520" name="Text Box 56"/>
          <p:cNvSpPr txBox="1">
            <a:spLocks noChangeArrowheads="1"/>
          </p:cNvSpPr>
          <p:nvPr/>
        </p:nvSpPr>
        <p:spPr bwMode="auto">
          <a:xfrm>
            <a:off x="5761823" y="168423"/>
            <a:ext cx="659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TGS</a:t>
            </a:r>
          </a:p>
        </p:txBody>
      </p:sp>
      <p:grpSp>
        <p:nvGrpSpPr>
          <p:cNvPr id="702563" name="Group 99"/>
          <p:cNvGrpSpPr>
            <a:grpSpLocks/>
          </p:cNvGrpSpPr>
          <p:nvPr/>
        </p:nvGrpSpPr>
        <p:grpSpPr bwMode="auto">
          <a:xfrm>
            <a:off x="647163" y="4651524"/>
            <a:ext cx="8788135" cy="873125"/>
            <a:chOff x="293" y="3021"/>
            <a:chExt cx="5110" cy="550"/>
          </a:xfrm>
        </p:grpSpPr>
        <p:sp>
          <p:nvSpPr>
            <p:cNvPr id="702538" name="Line 74"/>
            <p:cNvSpPr>
              <a:spLocks noChangeShapeType="1"/>
            </p:cNvSpPr>
            <p:nvPr/>
          </p:nvSpPr>
          <p:spPr bwMode="auto">
            <a:xfrm flipV="1">
              <a:off x="334" y="3324"/>
              <a:ext cx="5069" cy="1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39" name="Rectangle 75"/>
            <p:cNvSpPr>
              <a:spLocks noChangeArrowheads="1"/>
            </p:cNvSpPr>
            <p:nvPr/>
          </p:nvSpPr>
          <p:spPr bwMode="auto">
            <a:xfrm>
              <a:off x="1884" y="3111"/>
              <a:ext cx="1933" cy="4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40" name="Rectangle 76"/>
            <p:cNvSpPr>
              <a:spLocks noChangeArrowheads="1"/>
            </p:cNvSpPr>
            <p:nvPr/>
          </p:nvSpPr>
          <p:spPr bwMode="auto">
            <a:xfrm>
              <a:off x="2429" y="3324"/>
              <a:ext cx="275" cy="19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endParaRPr kumimoji="1" lang="en-US" altLang="zh-CN" sz="18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41" name="Text Box 77"/>
            <p:cNvSpPr txBox="1">
              <a:spLocks noChangeArrowheads="1"/>
            </p:cNvSpPr>
            <p:nvPr/>
          </p:nvSpPr>
          <p:spPr bwMode="auto">
            <a:xfrm>
              <a:off x="1943" y="3077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pic>
          <p:nvPicPr>
            <p:cNvPr id="702542" name="Picture 7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" y="3132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43" name="Text Box 79"/>
            <p:cNvSpPr txBox="1">
              <a:spLocks noChangeArrowheads="1"/>
            </p:cNvSpPr>
            <p:nvPr/>
          </p:nvSpPr>
          <p:spPr bwMode="auto">
            <a:xfrm>
              <a:off x="2678" y="3308"/>
              <a:ext cx="1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</a:t>
              </a:r>
            </a:p>
          </p:txBody>
        </p:sp>
        <p:sp>
          <p:nvSpPr>
            <p:cNvPr id="702544" name="Text Box 80"/>
            <p:cNvSpPr txBox="1">
              <a:spLocks noChangeArrowheads="1"/>
            </p:cNvSpPr>
            <p:nvPr/>
          </p:nvSpPr>
          <p:spPr bwMode="auto">
            <a:xfrm>
              <a:off x="293" y="3021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</a:t>
              </a:r>
            </a:p>
          </p:txBody>
        </p:sp>
        <p:sp>
          <p:nvSpPr>
            <p:cNvPr id="702545" name="Rectangle 81"/>
            <p:cNvSpPr>
              <a:spLocks noChangeArrowheads="1"/>
            </p:cNvSpPr>
            <p:nvPr/>
          </p:nvSpPr>
          <p:spPr bwMode="auto">
            <a:xfrm>
              <a:off x="3223" y="3324"/>
              <a:ext cx="522" cy="197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en-US" altLang="zh-CN" sz="18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1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sp>
          <p:nvSpPr>
            <p:cNvPr id="702546" name="Text Box 82"/>
            <p:cNvSpPr txBox="1">
              <a:spLocks noChangeArrowheads="1"/>
            </p:cNvSpPr>
            <p:nvPr/>
          </p:nvSpPr>
          <p:spPr bwMode="auto">
            <a:xfrm>
              <a:off x="2776" y="3081"/>
              <a:ext cx="2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pic>
          <p:nvPicPr>
            <p:cNvPr id="702547" name="Picture 8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" y="3127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702564" name="Group 100"/>
          <p:cNvGrpSpPr>
            <a:grpSpLocks/>
          </p:cNvGrpSpPr>
          <p:nvPr/>
        </p:nvGrpSpPr>
        <p:grpSpPr bwMode="auto">
          <a:xfrm>
            <a:off x="717674" y="5584974"/>
            <a:ext cx="8672910" cy="854075"/>
            <a:chOff x="334" y="3609"/>
            <a:chExt cx="5043" cy="538"/>
          </a:xfrm>
        </p:grpSpPr>
        <p:sp>
          <p:nvSpPr>
            <p:cNvPr id="702469" name="Line 5"/>
            <p:cNvSpPr>
              <a:spLocks noChangeShapeType="1"/>
            </p:cNvSpPr>
            <p:nvPr/>
          </p:nvSpPr>
          <p:spPr bwMode="auto">
            <a:xfrm flipH="1" flipV="1">
              <a:off x="334" y="3899"/>
              <a:ext cx="5043" cy="1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48" name="Rectangle 84"/>
            <p:cNvSpPr>
              <a:spLocks noChangeArrowheads="1"/>
            </p:cNvSpPr>
            <p:nvPr/>
          </p:nvSpPr>
          <p:spPr bwMode="auto">
            <a:xfrm>
              <a:off x="2232" y="3687"/>
              <a:ext cx="1139" cy="4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49" name="Rectangle 85"/>
            <p:cNvSpPr>
              <a:spLocks noChangeArrowheads="1"/>
            </p:cNvSpPr>
            <p:nvPr/>
          </p:nvSpPr>
          <p:spPr bwMode="auto">
            <a:xfrm>
              <a:off x="2827" y="3900"/>
              <a:ext cx="446" cy="19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 </a:t>
              </a:r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+ 1</a:t>
              </a:r>
              <a:endParaRPr kumimoji="1" lang="en-US" altLang="zh-CN" sz="1800" b="1" i="1" baseline="-250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50" name="Text Box 86"/>
            <p:cNvSpPr txBox="1">
              <a:spLocks noChangeArrowheads="1"/>
            </p:cNvSpPr>
            <p:nvPr/>
          </p:nvSpPr>
          <p:spPr bwMode="auto">
            <a:xfrm>
              <a:off x="2340" y="3653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pic>
          <p:nvPicPr>
            <p:cNvPr id="702551" name="Picture 8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" y="3707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52" name="Text Box 88"/>
            <p:cNvSpPr txBox="1">
              <a:spLocks noChangeArrowheads="1"/>
            </p:cNvSpPr>
            <p:nvPr/>
          </p:nvSpPr>
          <p:spPr bwMode="auto">
            <a:xfrm>
              <a:off x="5057" y="3609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</a:t>
              </a:r>
            </a:p>
          </p:txBody>
        </p:sp>
      </p:grpSp>
      <p:pic>
        <p:nvPicPr>
          <p:cNvPr id="702553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790" y="350985"/>
            <a:ext cx="768746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702561" name="Group 97"/>
          <p:cNvGrpSpPr>
            <a:grpSpLocks/>
          </p:cNvGrpSpPr>
          <p:nvPr/>
        </p:nvGrpSpPr>
        <p:grpSpPr bwMode="auto">
          <a:xfrm>
            <a:off x="654042" y="2800498"/>
            <a:ext cx="5458619" cy="842962"/>
            <a:chOff x="297" y="1855"/>
            <a:chExt cx="3174" cy="531"/>
          </a:xfrm>
        </p:grpSpPr>
        <p:sp>
          <p:nvSpPr>
            <p:cNvPr id="702470" name="Line 6"/>
            <p:cNvSpPr>
              <a:spLocks noChangeShapeType="1"/>
            </p:cNvSpPr>
            <p:nvPr/>
          </p:nvSpPr>
          <p:spPr bwMode="auto">
            <a:xfrm flipV="1">
              <a:off x="334" y="2152"/>
              <a:ext cx="3137" cy="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471" name="Rectangle 7"/>
            <p:cNvSpPr>
              <a:spLocks noChangeArrowheads="1"/>
            </p:cNvSpPr>
            <p:nvPr/>
          </p:nvSpPr>
          <p:spPr bwMode="auto">
            <a:xfrm>
              <a:off x="793" y="1925"/>
              <a:ext cx="1934" cy="46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12" name="Text Box 48"/>
            <p:cNvSpPr txBox="1">
              <a:spLocks noChangeArrowheads="1"/>
            </p:cNvSpPr>
            <p:nvPr/>
          </p:nvSpPr>
          <p:spPr bwMode="auto">
            <a:xfrm>
              <a:off x="297" y="1855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</a:t>
              </a:r>
            </a:p>
          </p:txBody>
        </p:sp>
        <p:sp>
          <p:nvSpPr>
            <p:cNvPr id="702523" name="Rectangle 59"/>
            <p:cNvSpPr>
              <a:spLocks noChangeArrowheads="1"/>
            </p:cNvSpPr>
            <p:nvPr/>
          </p:nvSpPr>
          <p:spPr bwMode="auto">
            <a:xfrm>
              <a:off x="2155" y="2140"/>
              <a:ext cx="523" cy="19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</a:p>
          </p:txBody>
        </p:sp>
        <p:pic>
          <p:nvPicPr>
            <p:cNvPr id="702524" name="Picture 6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" y="1943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25" name="Rectangle 61"/>
            <p:cNvSpPr>
              <a:spLocks noChangeArrowheads="1"/>
            </p:cNvSpPr>
            <p:nvPr/>
          </p:nvSpPr>
          <p:spPr bwMode="auto">
            <a:xfrm>
              <a:off x="1239" y="2139"/>
              <a:ext cx="275" cy="19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  <a:endParaRPr kumimoji="1" lang="en-US" altLang="zh-CN" sz="1800" b="1" i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26" name="Text Box 62"/>
            <p:cNvSpPr txBox="1">
              <a:spLocks noChangeArrowheads="1"/>
            </p:cNvSpPr>
            <p:nvPr/>
          </p:nvSpPr>
          <p:spPr bwMode="auto">
            <a:xfrm>
              <a:off x="793" y="189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</a:p>
          </p:txBody>
        </p:sp>
        <p:pic>
          <p:nvPicPr>
            <p:cNvPr id="702527" name="Picture 6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" y="1946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28" name="Text Box 64"/>
            <p:cNvSpPr txBox="1">
              <a:spLocks noChangeArrowheads="1"/>
            </p:cNvSpPr>
            <p:nvPr/>
          </p:nvSpPr>
          <p:spPr bwMode="auto">
            <a:xfrm>
              <a:off x="1487" y="2123"/>
              <a:ext cx="3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B,</a:t>
              </a:r>
            </a:p>
          </p:txBody>
        </p:sp>
        <p:sp>
          <p:nvSpPr>
            <p:cNvPr id="702554" name="Text Box 90"/>
            <p:cNvSpPr txBox="1">
              <a:spLocks noChangeArrowheads="1"/>
            </p:cNvSpPr>
            <p:nvPr/>
          </p:nvSpPr>
          <p:spPr bwMode="auto">
            <a:xfrm>
              <a:off x="1636" y="1892"/>
              <a:ext cx="3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TG</a:t>
              </a:r>
            </a:p>
          </p:txBody>
        </p:sp>
      </p:grpSp>
      <p:grpSp>
        <p:nvGrpSpPr>
          <p:cNvPr id="702562" name="Group 98"/>
          <p:cNvGrpSpPr>
            <a:grpSpLocks/>
          </p:cNvGrpSpPr>
          <p:nvPr/>
        </p:nvGrpSpPr>
        <p:grpSpPr bwMode="auto">
          <a:xfrm>
            <a:off x="717674" y="3700610"/>
            <a:ext cx="5403585" cy="882650"/>
            <a:chOff x="334" y="2422"/>
            <a:chExt cx="3142" cy="556"/>
          </a:xfrm>
        </p:grpSpPr>
        <p:sp>
          <p:nvSpPr>
            <p:cNvPr id="702529" name="Line 65"/>
            <p:cNvSpPr>
              <a:spLocks noChangeShapeType="1"/>
            </p:cNvSpPr>
            <p:nvPr/>
          </p:nvSpPr>
          <p:spPr bwMode="auto">
            <a:xfrm flipH="1" flipV="1">
              <a:off x="334" y="2744"/>
              <a:ext cx="3137" cy="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30" name="Rectangle 66"/>
            <p:cNvSpPr>
              <a:spLocks noChangeArrowheads="1"/>
            </p:cNvSpPr>
            <p:nvPr/>
          </p:nvSpPr>
          <p:spPr bwMode="auto">
            <a:xfrm>
              <a:off x="793" y="2518"/>
              <a:ext cx="2082" cy="4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31" name="Rectangle 67"/>
            <p:cNvSpPr>
              <a:spLocks noChangeArrowheads="1"/>
            </p:cNvSpPr>
            <p:nvPr/>
          </p:nvSpPr>
          <p:spPr bwMode="auto">
            <a:xfrm>
              <a:off x="2258" y="2732"/>
              <a:ext cx="522" cy="197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en-US" altLang="zh-CN" sz="18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1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sp>
          <p:nvSpPr>
            <p:cNvPr id="702532" name="Text Box 68"/>
            <p:cNvSpPr txBox="1">
              <a:spLocks noChangeArrowheads="1"/>
            </p:cNvSpPr>
            <p:nvPr/>
          </p:nvSpPr>
          <p:spPr bwMode="auto">
            <a:xfrm>
              <a:off x="1803" y="2485"/>
              <a:ext cx="2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pic>
          <p:nvPicPr>
            <p:cNvPr id="702533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" y="2535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34" name="Text Box 70"/>
            <p:cNvSpPr txBox="1">
              <a:spLocks noChangeArrowheads="1"/>
            </p:cNvSpPr>
            <p:nvPr/>
          </p:nvSpPr>
          <p:spPr bwMode="auto">
            <a:xfrm>
              <a:off x="1834" y="2715"/>
              <a:ext cx="1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</a:t>
              </a:r>
            </a:p>
          </p:txBody>
        </p:sp>
        <p:sp>
          <p:nvSpPr>
            <p:cNvPr id="702535" name="Text Box 71"/>
            <p:cNvSpPr txBox="1">
              <a:spLocks noChangeArrowheads="1"/>
            </p:cNvSpPr>
            <p:nvPr/>
          </p:nvSpPr>
          <p:spPr bwMode="auto">
            <a:xfrm>
              <a:off x="3156" y="2422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</a:t>
              </a:r>
            </a:p>
          </p:txBody>
        </p:sp>
        <p:sp>
          <p:nvSpPr>
            <p:cNvPr id="702536" name="Rectangle 72"/>
            <p:cNvSpPr>
              <a:spLocks noChangeArrowheads="1"/>
            </p:cNvSpPr>
            <p:nvPr/>
          </p:nvSpPr>
          <p:spPr bwMode="auto">
            <a:xfrm>
              <a:off x="1311" y="2732"/>
              <a:ext cx="523" cy="19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B, </a:t>
              </a:r>
              <a:r>
                <a:rPr kumimoji="1" lang="en-US" altLang="zh-CN" sz="18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18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AB</a:t>
              </a:r>
            </a:p>
          </p:txBody>
        </p:sp>
        <p:pic>
          <p:nvPicPr>
            <p:cNvPr id="702537" name="Picture 7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" y="2538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56" name="Text Box 92"/>
            <p:cNvSpPr txBox="1">
              <a:spLocks noChangeArrowheads="1"/>
            </p:cNvSpPr>
            <p:nvPr/>
          </p:nvSpPr>
          <p:spPr bwMode="auto">
            <a:xfrm>
              <a:off x="843" y="2485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</a:p>
          </p:txBody>
        </p:sp>
      </p:grpSp>
      <p:grpSp>
        <p:nvGrpSpPr>
          <p:cNvPr id="702560" name="Group 96"/>
          <p:cNvGrpSpPr>
            <a:grpSpLocks/>
          </p:cNvGrpSpPr>
          <p:nvPr/>
        </p:nvGrpSpPr>
        <p:grpSpPr bwMode="auto">
          <a:xfrm>
            <a:off x="707355" y="1605110"/>
            <a:ext cx="4504135" cy="1098550"/>
            <a:chOff x="328" y="1102"/>
            <a:chExt cx="2619" cy="692"/>
          </a:xfrm>
        </p:grpSpPr>
        <p:sp>
          <p:nvSpPr>
            <p:cNvPr id="702504" name="Line 40"/>
            <p:cNvSpPr>
              <a:spLocks noChangeShapeType="1"/>
            </p:cNvSpPr>
            <p:nvPr/>
          </p:nvSpPr>
          <p:spPr bwMode="auto">
            <a:xfrm flipH="1">
              <a:off x="328" y="1547"/>
              <a:ext cx="2596" cy="13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06" name="Rectangle 42"/>
            <p:cNvSpPr>
              <a:spLocks noChangeArrowheads="1"/>
            </p:cNvSpPr>
            <p:nvPr/>
          </p:nvSpPr>
          <p:spPr bwMode="auto">
            <a:xfrm>
              <a:off x="1091" y="1333"/>
              <a:ext cx="1388" cy="46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kumimoji="1" lang="zh-CN" altLang="zh-CN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2507" name="Text Box 43"/>
            <p:cNvSpPr txBox="1">
              <a:spLocks noChangeArrowheads="1"/>
            </p:cNvSpPr>
            <p:nvPr/>
          </p:nvSpPr>
          <p:spPr bwMode="auto">
            <a:xfrm>
              <a:off x="1392" y="1293"/>
              <a:ext cx="3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TG</a:t>
              </a:r>
            </a:p>
          </p:txBody>
        </p:sp>
        <p:sp>
          <p:nvSpPr>
            <p:cNvPr id="702511" name="Text Box 47"/>
            <p:cNvSpPr txBox="1">
              <a:spLocks noChangeArrowheads="1"/>
            </p:cNvSpPr>
            <p:nvPr/>
          </p:nvSpPr>
          <p:spPr bwMode="auto">
            <a:xfrm>
              <a:off x="2627" y="1245"/>
              <a:ext cx="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702513" name="Picture 4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14" name="Text Box 50"/>
            <p:cNvSpPr txBox="1">
              <a:spLocks noChangeArrowheads="1"/>
            </p:cNvSpPr>
            <p:nvPr/>
          </p:nvSpPr>
          <p:spPr bwMode="auto">
            <a:xfrm>
              <a:off x="743" y="1102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702521" name="Rectangle 57"/>
            <p:cNvSpPr>
              <a:spLocks noChangeArrowheads="1"/>
            </p:cNvSpPr>
            <p:nvPr/>
          </p:nvSpPr>
          <p:spPr bwMode="auto">
            <a:xfrm>
              <a:off x="1884" y="1547"/>
              <a:ext cx="522" cy="197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A, </a:t>
              </a:r>
              <a:r>
                <a:rPr kumimoji="1"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kumimoji="1"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</a:p>
          </p:txBody>
        </p:sp>
        <p:pic>
          <p:nvPicPr>
            <p:cNvPr id="702522" name="Picture 5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02555" name="Text Box 91"/>
            <p:cNvSpPr txBox="1">
              <a:spLocks noChangeArrowheads="1"/>
            </p:cNvSpPr>
            <p:nvPr/>
          </p:nvSpPr>
          <p:spPr bwMode="auto">
            <a:xfrm>
              <a:off x="1170" y="148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i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K</a:t>
              </a:r>
              <a:r>
                <a:rPr lang="en-US" altLang="zh-CN" sz="18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</a:p>
          </p:txBody>
        </p:sp>
        <p:sp>
          <p:nvSpPr>
            <p:cNvPr id="702557" name="Text Box 93"/>
            <p:cNvSpPr txBox="1">
              <a:spLocks noChangeArrowheads="1"/>
            </p:cNvSpPr>
            <p:nvPr/>
          </p:nvSpPr>
          <p:spPr bwMode="auto">
            <a:xfrm>
              <a:off x="1388" y="1482"/>
              <a:ext cx="1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8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0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0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0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70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0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70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Kerberos</a:t>
            </a:r>
            <a:r>
              <a:rPr lang="zh-CN" altLang="en-US" dirty="0" smtClean="0"/>
              <a:t>密钥分配说明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Wingdings"/>
              </a:rPr>
              <a:t></a:t>
            </a:r>
            <a:r>
              <a:rPr lang="en-US" altLang="zh-CN" dirty="0"/>
              <a:t> </a:t>
            </a:r>
            <a:r>
              <a:rPr lang="en-US" altLang="zh-CN" dirty="0" smtClean="0"/>
              <a:t>A </a:t>
            </a:r>
            <a:r>
              <a:rPr lang="zh-CN" altLang="zh-CN" dirty="0" smtClean="0"/>
              <a:t>用</a:t>
            </a:r>
            <a:r>
              <a:rPr lang="zh-CN" altLang="zh-CN" dirty="0"/>
              <a:t>明文（包括登记的身份）向鉴别</a:t>
            </a:r>
            <a:r>
              <a:rPr lang="zh-CN" altLang="zh-CN" dirty="0" smtClean="0"/>
              <a:t>服务器</a:t>
            </a:r>
            <a:r>
              <a:rPr lang="en-US" altLang="zh-CN" dirty="0" smtClean="0"/>
              <a:t> AS </a:t>
            </a:r>
            <a:r>
              <a:rPr lang="zh-CN" altLang="zh-CN" dirty="0" smtClean="0"/>
              <a:t>表明</a:t>
            </a:r>
            <a:r>
              <a:rPr lang="zh-CN" altLang="zh-CN" dirty="0"/>
              <a:t>自己的身份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sym typeface="Wingdings"/>
              </a:rPr>
              <a:t></a:t>
            </a:r>
            <a:r>
              <a:rPr lang="en-US" altLang="zh-CN" dirty="0"/>
              <a:t> </a:t>
            </a:r>
            <a:r>
              <a:rPr lang="en-US" altLang="zh-CN" dirty="0" smtClean="0"/>
              <a:t>AS </a:t>
            </a:r>
            <a:r>
              <a:rPr lang="zh-CN" altLang="zh-CN" dirty="0" smtClean="0"/>
              <a:t>向</a:t>
            </a:r>
            <a:r>
              <a:rPr lang="en-US" altLang="zh-CN" dirty="0" smtClean="0"/>
              <a:t> A </a:t>
            </a:r>
            <a:r>
              <a:rPr lang="zh-CN" altLang="zh-CN" dirty="0" smtClean="0"/>
              <a:t>发送用</a:t>
            </a:r>
            <a:r>
              <a:rPr lang="en-US" altLang="zh-CN" dirty="0" smtClean="0"/>
              <a:t> A </a:t>
            </a:r>
            <a:r>
              <a:rPr lang="zh-CN" altLang="zh-CN" dirty="0" smtClean="0"/>
              <a:t>的</a:t>
            </a:r>
            <a:r>
              <a:rPr lang="zh-CN" altLang="zh-CN" dirty="0"/>
              <a:t>对称</a:t>
            </a:r>
            <a:r>
              <a:rPr lang="zh-CN" altLang="zh-CN" dirty="0" smtClean="0"/>
              <a:t>密钥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 </a:t>
            </a:r>
            <a:r>
              <a:rPr lang="zh-CN" altLang="zh-CN" dirty="0" smtClean="0"/>
              <a:t>加密</a:t>
            </a:r>
            <a:r>
              <a:rPr lang="zh-CN" altLang="zh-CN" dirty="0"/>
              <a:t>的报文，这个报文包含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TGS</a:t>
            </a:r>
            <a:r>
              <a:rPr lang="zh-CN" altLang="zh-CN" dirty="0"/>
              <a:t>通信的</a:t>
            </a:r>
            <a:r>
              <a:rPr lang="zh-CN" altLang="zh-CN" dirty="0" smtClean="0"/>
              <a:t>会话密钥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 AS </a:t>
            </a:r>
            <a:r>
              <a:rPr lang="zh-CN" altLang="zh-CN" dirty="0" smtClean="0"/>
              <a:t>要</a:t>
            </a:r>
            <a:r>
              <a:rPr lang="zh-CN" altLang="zh-CN" dirty="0"/>
              <a:t>发送</a:t>
            </a:r>
            <a:r>
              <a:rPr lang="zh-CN" altLang="zh-CN" dirty="0" smtClean="0"/>
              <a:t>给</a:t>
            </a:r>
            <a:r>
              <a:rPr lang="en-US" altLang="zh-CN" dirty="0" smtClean="0"/>
              <a:t> TGS </a:t>
            </a:r>
            <a:r>
              <a:rPr lang="zh-CN" altLang="zh-CN" dirty="0" smtClean="0"/>
              <a:t>的</a:t>
            </a:r>
            <a:r>
              <a:rPr lang="zh-CN" altLang="zh-CN" dirty="0"/>
              <a:t>票据（这个票据是</a:t>
            </a:r>
            <a:r>
              <a:rPr lang="zh-CN" altLang="zh-CN" dirty="0" smtClean="0"/>
              <a:t>用</a:t>
            </a:r>
            <a:r>
              <a:rPr lang="en-US" altLang="zh-CN" dirty="0" smtClean="0"/>
              <a:t> TGS </a:t>
            </a:r>
            <a:r>
              <a:rPr lang="zh-CN" altLang="zh-CN" dirty="0" smtClean="0"/>
              <a:t>的</a:t>
            </a:r>
            <a:r>
              <a:rPr lang="zh-CN" altLang="zh-CN" dirty="0"/>
              <a:t>对称</a:t>
            </a:r>
            <a:r>
              <a:rPr lang="zh-CN" altLang="zh-CN" dirty="0" smtClean="0"/>
              <a:t>密钥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</a:t>
            </a:r>
            <a:r>
              <a:rPr lang="en-US" altLang="zh-CN" baseline="-25000" dirty="0" smtClean="0"/>
              <a:t>TG</a:t>
            </a:r>
            <a:r>
              <a:rPr lang="en-US" altLang="zh-CN" dirty="0" smtClean="0"/>
              <a:t> </a:t>
            </a:r>
            <a:r>
              <a:rPr lang="zh-CN" altLang="zh-CN" dirty="0" smtClean="0"/>
              <a:t>加密</a:t>
            </a:r>
            <a:r>
              <a:rPr lang="zh-CN" altLang="zh-CN" dirty="0"/>
              <a:t>的）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55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Kerberos</a:t>
            </a:r>
            <a:r>
              <a:rPr lang="zh-CN" altLang="en-US" dirty="0" smtClean="0"/>
              <a:t>密钥分配说明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Wingdings"/>
              </a:rPr>
              <a:t></a:t>
            </a:r>
            <a:r>
              <a:rPr lang="en-US" altLang="zh-CN" dirty="0"/>
              <a:t> </a:t>
            </a:r>
            <a:r>
              <a:rPr lang="en-US" altLang="zh-CN" dirty="0" smtClean="0"/>
              <a:t>A </a:t>
            </a:r>
            <a:r>
              <a:rPr lang="zh-CN" altLang="zh-CN" dirty="0" smtClean="0"/>
              <a:t>向</a:t>
            </a:r>
            <a:r>
              <a:rPr lang="en-US" altLang="zh-CN" dirty="0" smtClean="0"/>
              <a:t> TGS </a:t>
            </a:r>
            <a:r>
              <a:rPr lang="zh-CN" altLang="zh-CN" dirty="0" smtClean="0"/>
              <a:t>发送</a:t>
            </a:r>
            <a:r>
              <a:rPr lang="zh-CN" altLang="zh-CN" dirty="0"/>
              <a:t>三个项目：</a:t>
            </a:r>
          </a:p>
          <a:p>
            <a:pPr lvl="1"/>
            <a:r>
              <a:rPr lang="zh-CN" altLang="zh-CN" dirty="0"/>
              <a:t>转发鉴别</a:t>
            </a:r>
            <a:r>
              <a:rPr lang="zh-CN" altLang="zh-CN" dirty="0" smtClean="0"/>
              <a:t>服务器</a:t>
            </a:r>
            <a:r>
              <a:rPr lang="en-US" altLang="zh-CN" dirty="0" smtClean="0"/>
              <a:t> AS </a:t>
            </a:r>
            <a:r>
              <a:rPr lang="zh-CN" altLang="zh-CN" dirty="0" smtClean="0"/>
              <a:t>发</a:t>
            </a:r>
            <a:r>
              <a:rPr lang="zh-CN" altLang="zh-CN" dirty="0"/>
              <a:t>来的</a:t>
            </a:r>
            <a:r>
              <a:rPr lang="zh-CN" altLang="zh-CN" dirty="0">
                <a:solidFill>
                  <a:srgbClr val="FF0000"/>
                </a:solidFill>
              </a:rPr>
              <a:t>票据。</a:t>
            </a:r>
          </a:p>
          <a:p>
            <a:pPr lvl="1"/>
            <a:r>
              <a:rPr lang="zh-CN" altLang="zh-CN" dirty="0" smtClean="0"/>
              <a:t>服务器</a:t>
            </a:r>
            <a:r>
              <a:rPr lang="en-US" altLang="zh-CN" dirty="0" smtClean="0"/>
              <a:t> B </a:t>
            </a:r>
            <a:r>
              <a:rPr lang="zh-CN" altLang="zh-CN" dirty="0" smtClean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名字。</a:t>
            </a:r>
            <a:r>
              <a:rPr lang="zh-CN" altLang="zh-CN" dirty="0"/>
              <a:t>这</a:t>
            </a:r>
            <a:r>
              <a:rPr lang="zh-CN" altLang="zh-CN" dirty="0" smtClean="0"/>
              <a:t>表明</a:t>
            </a:r>
            <a:r>
              <a:rPr lang="en-US" altLang="zh-CN" dirty="0" smtClean="0"/>
              <a:t> A </a:t>
            </a:r>
            <a:r>
              <a:rPr lang="zh-CN" altLang="zh-CN" dirty="0" smtClean="0"/>
              <a:t>请求</a:t>
            </a:r>
            <a:r>
              <a:rPr lang="en-US" altLang="zh-CN" dirty="0" smtClean="0"/>
              <a:t> B </a:t>
            </a:r>
            <a:r>
              <a:rPr lang="zh-CN" altLang="zh-CN" dirty="0" smtClean="0"/>
              <a:t>的</a:t>
            </a:r>
            <a:r>
              <a:rPr lang="zh-CN" altLang="zh-CN" dirty="0"/>
              <a:t>服务。请注意，</a:t>
            </a:r>
            <a:r>
              <a:rPr lang="zh-CN" altLang="zh-CN" dirty="0" smtClean="0"/>
              <a:t>现在</a:t>
            </a:r>
            <a:r>
              <a:rPr lang="en-US" altLang="zh-CN" dirty="0" smtClean="0"/>
              <a:t> A </a:t>
            </a:r>
            <a:r>
              <a:rPr lang="zh-CN" altLang="zh-CN" dirty="0" smtClean="0"/>
              <a:t>向</a:t>
            </a:r>
            <a:r>
              <a:rPr lang="en-US" altLang="zh-CN" dirty="0" smtClean="0"/>
              <a:t> TGS </a:t>
            </a:r>
            <a:r>
              <a:rPr lang="zh-CN" altLang="zh-CN" dirty="0" smtClean="0"/>
              <a:t>证明</a:t>
            </a:r>
            <a:r>
              <a:rPr lang="zh-CN" altLang="zh-CN" dirty="0"/>
              <a:t>自己的身份并非通过键入口令（因为入侵者能够从网上截获明文口令），而是通过</a:t>
            </a:r>
            <a:r>
              <a:rPr lang="zh-CN" altLang="zh-CN" dirty="0" smtClean="0"/>
              <a:t>转发</a:t>
            </a:r>
            <a:r>
              <a:rPr lang="en-US" altLang="zh-CN" dirty="0" smtClean="0"/>
              <a:t> AS </a:t>
            </a:r>
            <a:r>
              <a:rPr lang="zh-CN" altLang="zh-CN" dirty="0" smtClean="0"/>
              <a:t>发出</a:t>
            </a:r>
            <a:r>
              <a:rPr lang="zh-CN" altLang="zh-CN" dirty="0"/>
              <a:t>的票据（</a:t>
            </a:r>
            <a:r>
              <a:rPr lang="zh-CN" altLang="zh-CN" dirty="0" smtClean="0"/>
              <a:t>只有</a:t>
            </a:r>
            <a:r>
              <a:rPr lang="en-US" altLang="zh-CN" dirty="0" smtClean="0"/>
              <a:t> A </a:t>
            </a:r>
            <a:r>
              <a:rPr lang="zh-CN" altLang="zh-CN" dirty="0" smtClean="0"/>
              <a:t>才能</a:t>
            </a:r>
            <a:r>
              <a:rPr lang="zh-CN" altLang="zh-CN" dirty="0"/>
              <a:t>提取出）。票据是加密的，入侵者伪造不了。</a:t>
            </a:r>
          </a:p>
          <a:p>
            <a:pPr lvl="1"/>
            <a:r>
              <a:rPr lang="zh-CN" altLang="zh-CN" dirty="0" smtClean="0"/>
              <a:t>用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 </a:t>
            </a:r>
            <a:r>
              <a:rPr lang="zh-CN" altLang="zh-CN" dirty="0" smtClean="0"/>
              <a:t>加密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时间</a:t>
            </a:r>
            <a:r>
              <a:rPr lang="zh-CN" altLang="zh-CN" dirty="0" smtClean="0">
                <a:solidFill>
                  <a:srgbClr val="FF0000"/>
                </a:solidFill>
              </a:rPr>
              <a:t>戳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  <a:r>
              <a:rPr lang="zh-CN" altLang="zh-CN" dirty="0"/>
              <a:t>它用来防止入侵者的重放攻击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520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Kerberos</a:t>
            </a:r>
            <a:r>
              <a:rPr lang="zh-CN" altLang="en-US" dirty="0" smtClean="0"/>
              <a:t>密钥分配说明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>
                <a:sym typeface="Wingdings"/>
              </a:rPr>
              <a:t>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TGS </a:t>
            </a:r>
            <a:r>
              <a:rPr lang="zh-CN" altLang="zh-CN" sz="2600" dirty="0" smtClean="0"/>
              <a:t>发送</a:t>
            </a:r>
            <a:r>
              <a:rPr lang="zh-CN" altLang="zh-CN" sz="2600" dirty="0"/>
              <a:t>两个票据，每一个都</a:t>
            </a:r>
            <a:r>
              <a:rPr lang="zh-CN" altLang="zh-CN" sz="2600" dirty="0" smtClean="0"/>
              <a:t>包含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通信</a:t>
            </a:r>
            <a:r>
              <a:rPr lang="zh-CN" altLang="zh-CN" sz="2600" dirty="0"/>
              <a:t>的</a:t>
            </a:r>
            <a:r>
              <a:rPr lang="zh-CN" altLang="zh-CN" sz="2600" dirty="0" smtClean="0"/>
              <a:t>会话密钥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</a:t>
            </a:r>
            <a:r>
              <a:rPr lang="zh-CN" altLang="zh-CN" sz="2600" dirty="0"/>
              <a:t>。</a:t>
            </a:r>
            <a:r>
              <a:rPr lang="zh-CN" altLang="zh-CN" sz="2600" dirty="0" smtClean="0"/>
              <a:t>给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票据</a:t>
            </a:r>
            <a:r>
              <a:rPr lang="zh-CN" altLang="zh-CN" sz="2600" dirty="0" smtClean="0"/>
              <a:t>用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S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；</a:t>
            </a:r>
            <a:r>
              <a:rPr lang="zh-CN" altLang="zh-CN" sz="2600" dirty="0" smtClean="0"/>
              <a:t>给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票据</a:t>
            </a:r>
            <a:r>
              <a:rPr lang="zh-CN" altLang="zh-CN" sz="2600" dirty="0" smtClean="0"/>
              <a:t>用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的密钥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B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。请注意，现在入侵者不能</a:t>
            </a:r>
            <a:r>
              <a:rPr lang="zh-CN" altLang="zh-CN" sz="2600" dirty="0" smtClean="0"/>
              <a:t>提取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</a:t>
            </a:r>
            <a:r>
              <a:rPr lang="zh-CN" altLang="zh-CN" sz="2600" dirty="0"/>
              <a:t>，因为</a:t>
            </a:r>
            <a:r>
              <a:rPr lang="zh-CN" altLang="zh-CN" sz="2600" dirty="0" smtClean="0"/>
              <a:t>不知道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B</a:t>
            </a:r>
            <a:r>
              <a:rPr lang="zh-CN" altLang="zh-CN" sz="2600" dirty="0"/>
              <a:t>。入侵者也不能重放步骤</a:t>
            </a:r>
            <a:r>
              <a:rPr lang="en-US" altLang="zh-CN" sz="2600" dirty="0">
                <a:sym typeface="Wingdings"/>
              </a:rPr>
              <a:t></a:t>
            </a:r>
            <a:r>
              <a:rPr lang="zh-CN" altLang="zh-CN" sz="2600" dirty="0"/>
              <a:t>，因为入侵者不能把时间戳更换为一个新的（因为</a:t>
            </a:r>
            <a:r>
              <a:rPr lang="zh-CN" altLang="zh-CN" sz="2600" dirty="0" smtClean="0"/>
              <a:t>不知道</a:t>
            </a:r>
            <a:r>
              <a:rPr lang="en-US" altLang="zh-CN" sz="2600" dirty="0" smtClean="0"/>
              <a:t> 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S</a:t>
            </a:r>
            <a:r>
              <a:rPr lang="zh-CN" altLang="zh-CN" sz="2600" dirty="0"/>
              <a:t>）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r>
              <a:rPr lang="en-US" altLang="zh-CN" sz="2600" dirty="0">
                <a:sym typeface="Wingdings"/>
              </a:rPr>
              <a:t>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A </a:t>
            </a:r>
            <a:r>
              <a:rPr lang="zh-CN" altLang="zh-CN" sz="2600" dirty="0" smtClean="0"/>
              <a:t>向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转发</a:t>
            </a:r>
            <a:r>
              <a:rPr lang="en-US" altLang="zh-CN" sz="2600" dirty="0" smtClean="0"/>
              <a:t> TGS </a:t>
            </a:r>
            <a:r>
              <a:rPr lang="zh-CN" altLang="zh-CN" sz="2600" dirty="0" smtClean="0"/>
              <a:t>发</a:t>
            </a:r>
            <a:r>
              <a:rPr lang="zh-CN" altLang="zh-CN" sz="2600" dirty="0"/>
              <a:t>来的票据，同时发送</a:t>
            </a:r>
            <a:r>
              <a:rPr lang="zh-CN" altLang="zh-CN" sz="2600" dirty="0" smtClean="0"/>
              <a:t>用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的时间</a:t>
            </a:r>
            <a:r>
              <a:rPr lang="zh-CN" altLang="zh-CN" sz="2600" dirty="0" smtClean="0"/>
              <a:t>戳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T</a:t>
            </a:r>
            <a:r>
              <a:rPr lang="zh-CN" altLang="zh-CN" sz="2600" dirty="0"/>
              <a:t>。</a:t>
            </a:r>
          </a:p>
          <a:p>
            <a:r>
              <a:rPr lang="en-US" altLang="zh-CN" sz="2600" dirty="0">
                <a:sym typeface="Wingdings"/>
              </a:rPr>
              <a:t>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B </a:t>
            </a:r>
            <a:r>
              <a:rPr lang="zh-CN" altLang="zh-CN" sz="2600" dirty="0" smtClean="0"/>
              <a:t>把</a:t>
            </a:r>
            <a:r>
              <a:rPr lang="zh-CN" altLang="zh-CN" sz="2600" dirty="0"/>
              <a:t>时间</a:t>
            </a:r>
            <a:r>
              <a:rPr lang="zh-CN" altLang="zh-CN" sz="2600" dirty="0" smtClean="0"/>
              <a:t>戳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T </a:t>
            </a:r>
            <a:r>
              <a:rPr lang="zh-CN" altLang="zh-CN" sz="2600" dirty="0" smtClean="0"/>
              <a:t>加</a:t>
            </a:r>
            <a:r>
              <a:rPr lang="en-US" altLang="zh-CN" sz="2600" dirty="0" smtClean="0"/>
              <a:t> 1 </a:t>
            </a:r>
            <a:r>
              <a:rPr lang="zh-CN" altLang="zh-CN" sz="2600" dirty="0" smtClean="0"/>
              <a:t>来</a:t>
            </a:r>
            <a:r>
              <a:rPr lang="zh-CN" altLang="zh-CN" sz="2600" dirty="0"/>
              <a:t>证实收到了票据。</a:t>
            </a:r>
            <a:r>
              <a:rPr lang="en-US" altLang="zh-CN" sz="2600" dirty="0" smtClean="0"/>
              <a:t>B </a:t>
            </a:r>
            <a:r>
              <a:rPr lang="zh-CN" altLang="zh-CN" sz="2600" dirty="0" smtClean="0"/>
              <a:t>向</a:t>
            </a:r>
            <a:r>
              <a:rPr lang="en-US" altLang="zh-CN" sz="2600" dirty="0" smtClean="0"/>
              <a:t> A </a:t>
            </a:r>
            <a:r>
              <a:rPr lang="zh-CN" altLang="zh-CN" sz="2600" dirty="0" smtClean="0"/>
              <a:t>发送</a:t>
            </a:r>
            <a:r>
              <a:rPr lang="zh-CN" altLang="zh-CN" sz="2600" dirty="0"/>
              <a:t>的报文用</a:t>
            </a:r>
            <a:r>
              <a:rPr lang="zh-CN" altLang="zh-CN" sz="2600" dirty="0" smtClean="0"/>
              <a:t>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i="1" baseline="-25000" dirty="0" smtClean="0"/>
              <a:t>AB </a:t>
            </a:r>
            <a:r>
              <a:rPr lang="zh-CN" altLang="zh-CN" sz="2600" dirty="0" smtClean="0"/>
              <a:t>加密</a:t>
            </a:r>
            <a:r>
              <a:rPr lang="zh-CN" altLang="zh-CN" sz="2600" dirty="0"/>
              <a:t>。</a:t>
            </a:r>
          </a:p>
          <a:p>
            <a:r>
              <a:rPr lang="zh-CN" altLang="zh-CN" sz="2600" dirty="0"/>
              <a:t>以后，</a:t>
            </a:r>
            <a:r>
              <a:rPr lang="en-US" altLang="zh-CN" sz="2600" dirty="0" smtClean="0"/>
              <a:t>A </a:t>
            </a:r>
            <a:r>
              <a:rPr lang="zh-CN" altLang="zh-CN" sz="2600" dirty="0" smtClean="0"/>
              <a:t>和</a:t>
            </a:r>
            <a:r>
              <a:rPr lang="en-US" altLang="zh-CN" sz="2600" dirty="0" smtClean="0"/>
              <a:t> B </a:t>
            </a:r>
            <a:r>
              <a:rPr lang="zh-CN" altLang="zh-CN" sz="2600" dirty="0" smtClean="0"/>
              <a:t>就使用</a:t>
            </a:r>
            <a:r>
              <a:rPr lang="en-US" altLang="zh-CN" sz="2600" dirty="0" smtClean="0"/>
              <a:t> TGS </a:t>
            </a:r>
            <a:r>
              <a:rPr lang="zh-CN" altLang="zh-CN" sz="2600" dirty="0" smtClean="0"/>
              <a:t>给</a:t>
            </a:r>
            <a:r>
              <a:rPr lang="zh-CN" altLang="zh-CN" sz="2600" dirty="0"/>
              <a:t>出的</a:t>
            </a:r>
            <a:r>
              <a:rPr lang="zh-CN" altLang="zh-CN" sz="2600" dirty="0" smtClean="0"/>
              <a:t>会话密钥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K</a:t>
            </a:r>
            <a:r>
              <a:rPr lang="en-US" altLang="zh-CN" sz="2600" baseline="-25000" dirty="0" smtClean="0"/>
              <a:t>AB </a:t>
            </a:r>
            <a:r>
              <a:rPr lang="zh-CN" altLang="zh-CN" sz="2600" dirty="0" smtClean="0"/>
              <a:t>进行</a:t>
            </a:r>
            <a:r>
              <a:rPr lang="zh-CN" altLang="zh-CN" sz="2600" dirty="0"/>
              <a:t>通信</a:t>
            </a:r>
            <a:r>
              <a:rPr lang="zh-CN" altLang="zh-CN" sz="2600" dirty="0" smtClean="0"/>
              <a:t>。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9158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Kerberos </a:t>
            </a:r>
            <a:r>
              <a:rPr lang="zh-CN" altLang="zh-CN" dirty="0" smtClean="0"/>
              <a:t>使用</a:t>
            </a:r>
            <a:r>
              <a:rPr lang="zh-CN" altLang="zh-CN" dirty="0"/>
              <a:t>两个服务器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Kerberos </a:t>
            </a:r>
            <a:r>
              <a:rPr lang="zh-CN" altLang="zh-CN" dirty="0" smtClean="0"/>
              <a:t>要求</a:t>
            </a:r>
            <a:r>
              <a:rPr lang="zh-CN" altLang="zh-CN" dirty="0"/>
              <a:t>所有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Kerberos </a:t>
            </a:r>
            <a:r>
              <a:rPr lang="zh-CN" altLang="zh-CN" dirty="0" smtClean="0"/>
              <a:t>的</a:t>
            </a:r>
            <a:r>
              <a:rPr lang="zh-CN" altLang="zh-CN" dirty="0"/>
              <a:t>主机必须在时钟上进行“松散的”同步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所谓</a:t>
            </a:r>
            <a:r>
              <a:rPr lang="zh-CN" altLang="zh-CN" dirty="0"/>
              <a:t>“松散的”同步是要求所有主机的时钟误差不能太大，例如，不能</a:t>
            </a:r>
            <a:r>
              <a:rPr lang="zh-CN" altLang="zh-CN" dirty="0" smtClean="0"/>
              <a:t>超过</a:t>
            </a:r>
            <a:r>
              <a:rPr lang="en-US" altLang="zh-CN" dirty="0" smtClean="0"/>
              <a:t> 5 </a:t>
            </a:r>
            <a:r>
              <a:rPr lang="zh-CN" altLang="zh-CN" dirty="0" smtClean="0"/>
              <a:t>分钟</a:t>
            </a:r>
            <a:r>
              <a:rPr lang="zh-CN" altLang="zh-CN" dirty="0"/>
              <a:t>的数量级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这个</a:t>
            </a:r>
            <a:r>
              <a:rPr lang="zh-CN" altLang="zh-CN" dirty="0"/>
              <a:t>要求是为了防止重放攻击。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5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7.5.2  </a:t>
            </a:r>
            <a:r>
              <a:rPr lang="zh-CN" altLang="en-US" dirty="0"/>
              <a:t>公钥的分配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在公钥密码体制中，如果每个用户都具有其他用户的公钥，就可实现安全通信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看来好像可以随意公布用户的公钥。其实不然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设想</a:t>
            </a:r>
            <a:r>
              <a:rPr lang="zh-CN" altLang="zh-CN" dirty="0" smtClean="0"/>
              <a:t>用户</a:t>
            </a:r>
            <a:r>
              <a:rPr lang="en-US" altLang="zh-CN" dirty="0" smtClean="0"/>
              <a:t> A </a:t>
            </a:r>
            <a:r>
              <a:rPr lang="zh-CN" altLang="zh-CN" dirty="0" smtClean="0"/>
              <a:t>要</a:t>
            </a:r>
            <a:r>
              <a:rPr lang="zh-CN" altLang="zh-CN" dirty="0"/>
              <a:t>欺骗</a:t>
            </a:r>
            <a:r>
              <a:rPr lang="zh-CN" altLang="zh-CN" dirty="0" smtClean="0"/>
              <a:t>用户</a:t>
            </a:r>
            <a:r>
              <a:rPr lang="en-US" altLang="zh-CN" dirty="0" smtClean="0"/>
              <a:t> B</a:t>
            </a:r>
            <a:r>
              <a:rPr lang="zh-CN" altLang="zh-CN" dirty="0"/>
              <a:t>。</a:t>
            </a:r>
            <a:r>
              <a:rPr lang="en-US" altLang="zh-CN" dirty="0" smtClean="0"/>
              <a:t>A </a:t>
            </a:r>
            <a:r>
              <a:rPr lang="zh-CN" altLang="zh-CN" dirty="0" smtClean="0"/>
              <a:t>可以向</a:t>
            </a:r>
            <a:r>
              <a:rPr lang="en-US" altLang="zh-CN" dirty="0" smtClean="0"/>
              <a:t> B </a:t>
            </a:r>
            <a:r>
              <a:rPr lang="zh-CN" altLang="zh-CN" dirty="0" smtClean="0"/>
              <a:t>发送</a:t>
            </a:r>
            <a:r>
              <a:rPr lang="zh-CN" altLang="zh-CN" dirty="0"/>
              <a:t>一份伪造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C </a:t>
            </a:r>
            <a:r>
              <a:rPr lang="zh-CN" altLang="zh-CN" dirty="0" smtClean="0"/>
              <a:t>发送</a:t>
            </a:r>
            <a:r>
              <a:rPr lang="zh-CN" altLang="zh-CN" dirty="0"/>
              <a:t>的报文。</a:t>
            </a:r>
            <a:r>
              <a:rPr lang="en-US" altLang="zh-CN" dirty="0" smtClean="0"/>
              <a:t>A </a:t>
            </a:r>
            <a:r>
              <a:rPr lang="zh-CN" altLang="zh-CN" dirty="0" smtClean="0"/>
              <a:t>用</a:t>
            </a:r>
            <a:r>
              <a:rPr lang="zh-CN" altLang="zh-CN" dirty="0"/>
              <a:t>自己的秘密密钥进行数字签名，并</a:t>
            </a:r>
            <a:r>
              <a:rPr lang="zh-CN" altLang="zh-CN" dirty="0" smtClean="0"/>
              <a:t>附上</a:t>
            </a:r>
            <a:r>
              <a:rPr lang="en-US" altLang="zh-CN" dirty="0" smtClean="0"/>
              <a:t> A </a:t>
            </a:r>
            <a:r>
              <a:rPr lang="zh-CN" altLang="zh-CN" dirty="0" smtClean="0"/>
              <a:t>自己</a:t>
            </a:r>
            <a:r>
              <a:rPr lang="zh-CN" altLang="zh-CN" dirty="0"/>
              <a:t>的公钥，谎称这公钥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C </a:t>
            </a:r>
            <a:r>
              <a:rPr lang="zh-CN" altLang="zh-CN" dirty="0" smtClean="0"/>
              <a:t>的</a:t>
            </a:r>
            <a:r>
              <a:rPr lang="zh-CN" altLang="zh-CN" dirty="0"/>
              <a:t>。</a:t>
            </a:r>
            <a:r>
              <a:rPr lang="en-US" altLang="zh-CN" dirty="0" smtClean="0"/>
              <a:t>B </a:t>
            </a:r>
            <a:r>
              <a:rPr lang="zh-CN" altLang="zh-CN" dirty="0" smtClean="0"/>
              <a:t>如何</a:t>
            </a:r>
            <a:r>
              <a:rPr lang="zh-CN" altLang="zh-CN" dirty="0"/>
              <a:t>知道这个公钥</a:t>
            </a:r>
            <a:r>
              <a:rPr lang="zh-CN" altLang="zh-CN" dirty="0" smtClean="0"/>
              <a:t>不是</a:t>
            </a:r>
            <a:r>
              <a:rPr lang="en-US" altLang="zh-CN" dirty="0" smtClean="0"/>
              <a:t> C </a:t>
            </a:r>
            <a:r>
              <a:rPr lang="zh-CN" altLang="zh-CN" dirty="0" smtClean="0"/>
              <a:t>的</a:t>
            </a:r>
            <a:r>
              <a:rPr lang="zh-CN" altLang="zh-CN" dirty="0"/>
              <a:t>呢？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2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7.5.2  </a:t>
            </a:r>
            <a:r>
              <a:rPr lang="zh-CN" altLang="en-US" dirty="0"/>
              <a:t>公钥的分配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000" dirty="0"/>
              <a:t>需要有一个值得信赖的机构</a:t>
            </a:r>
            <a:r>
              <a:rPr lang="en-US" altLang="zh-CN" sz="3000" dirty="0"/>
              <a:t>——</a:t>
            </a:r>
            <a:r>
              <a:rPr lang="zh-CN" altLang="en-US" sz="3000" dirty="0"/>
              <a:t>即</a:t>
            </a:r>
            <a:r>
              <a:rPr lang="zh-CN" altLang="en-US" sz="3000" dirty="0">
                <a:solidFill>
                  <a:srgbClr val="FF0000"/>
                </a:solidFill>
              </a:rPr>
              <a:t>认证</a:t>
            </a:r>
            <a:r>
              <a:rPr lang="zh-CN" altLang="en-US" sz="3000" dirty="0" smtClean="0">
                <a:solidFill>
                  <a:srgbClr val="FF0000"/>
                </a:solidFill>
              </a:rPr>
              <a:t>中心 </a:t>
            </a:r>
            <a:r>
              <a:rPr lang="en-US" altLang="zh-CN" sz="3000" dirty="0" smtClean="0">
                <a:solidFill>
                  <a:srgbClr val="FF0000"/>
                </a:solidFill>
              </a:rPr>
              <a:t>CA </a:t>
            </a:r>
            <a:r>
              <a:rPr lang="en-US" altLang="zh-CN" sz="3000" dirty="0"/>
              <a:t>(Certification Authority)</a:t>
            </a:r>
            <a:r>
              <a:rPr lang="zh-CN" altLang="en-US" sz="3000" dirty="0"/>
              <a:t>，来</a:t>
            </a:r>
            <a:r>
              <a:rPr lang="zh-CN" altLang="en-US" sz="3000" dirty="0">
                <a:solidFill>
                  <a:srgbClr val="FF0000"/>
                </a:solidFill>
              </a:rPr>
              <a:t>将公钥与其对应的实体（人或机器）进行绑定</a:t>
            </a:r>
            <a:r>
              <a:rPr lang="en-US" altLang="zh-CN" sz="3000" dirty="0">
                <a:solidFill>
                  <a:srgbClr val="FF0000"/>
                </a:solidFill>
              </a:rPr>
              <a:t>(binding)</a:t>
            </a:r>
            <a:r>
              <a:rPr lang="zh-CN" altLang="en-US" sz="3000" dirty="0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sz="3000" dirty="0"/>
              <a:t>认证中心一般由政府出资建立。每个实体都</a:t>
            </a:r>
            <a:r>
              <a:rPr lang="zh-CN" altLang="en-US" sz="3000" dirty="0" smtClean="0"/>
              <a:t>有 </a:t>
            </a:r>
            <a:r>
              <a:rPr lang="en-US" altLang="zh-CN" sz="3000" dirty="0" smtClean="0"/>
              <a:t>CA  </a:t>
            </a:r>
            <a:r>
              <a:rPr lang="zh-CN" altLang="en-US" sz="3000" dirty="0" smtClean="0"/>
              <a:t>发</a:t>
            </a:r>
            <a:r>
              <a:rPr lang="zh-CN" altLang="en-US" sz="3000" dirty="0"/>
              <a:t>来的</a:t>
            </a:r>
            <a:r>
              <a:rPr lang="zh-CN" altLang="en-US" sz="3000" dirty="0">
                <a:solidFill>
                  <a:srgbClr val="FF0000"/>
                </a:solidFill>
              </a:rPr>
              <a:t>证书</a:t>
            </a:r>
            <a:r>
              <a:rPr lang="en-US" altLang="zh-CN" sz="3000" dirty="0"/>
              <a:t>(certificate)</a:t>
            </a:r>
            <a:r>
              <a:rPr lang="zh-CN" altLang="en-US" sz="3000" dirty="0"/>
              <a:t>，里面有公钥及其拥有者的标识信息。</a:t>
            </a:r>
            <a:r>
              <a:rPr lang="zh-CN" altLang="en-US" sz="3000" dirty="0">
                <a:solidFill>
                  <a:srgbClr val="FF0000"/>
                </a:solidFill>
              </a:rPr>
              <a:t>此证书被 </a:t>
            </a:r>
            <a:r>
              <a:rPr lang="en-US" altLang="zh-CN" sz="3000" dirty="0">
                <a:solidFill>
                  <a:srgbClr val="FF0000"/>
                </a:solidFill>
              </a:rPr>
              <a:t>CA </a:t>
            </a:r>
            <a:r>
              <a:rPr lang="zh-CN" altLang="en-US" sz="3000" dirty="0">
                <a:solidFill>
                  <a:srgbClr val="FF0000"/>
                </a:solidFill>
              </a:rPr>
              <a:t>进行了数字签名</a:t>
            </a:r>
            <a:r>
              <a:rPr lang="zh-CN" altLang="en-US" sz="3000" dirty="0" smtClean="0">
                <a:solidFill>
                  <a:srgbClr val="FF0000"/>
                </a:solidFill>
              </a:rPr>
              <a:t>。</a:t>
            </a:r>
            <a:r>
              <a:rPr lang="zh-CN" altLang="en-US" sz="3000" dirty="0" smtClean="0"/>
              <a:t>任何</a:t>
            </a:r>
            <a:r>
              <a:rPr lang="zh-CN" altLang="en-US" sz="3000" dirty="0"/>
              <a:t>用户都可从可信的地方获得认证中心 </a:t>
            </a:r>
            <a:r>
              <a:rPr lang="en-US" altLang="zh-CN" sz="3000" dirty="0"/>
              <a:t>CA </a:t>
            </a:r>
            <a:r>
              <a:rPr lang="zh-CN" altLang="en-US" sz="3000" dirty="0"/>
              <a:t>的公钥，</a:t>
            </a:r>
            <a:r>
              <a:rPr lang="zh-CN" altLang="en-US" sz="3000" dirty="0">
                <a:solidFill>
                  <a:srgbClr val="FF0000"/>
                </a:solidFill>
              </a:rPr>
              <a:t>此公钥用来验证某个公钥是否为某个实体所拥有</a:t>
            </a:r>
            <a:r>
              <a:rPr lang="zh-CN" altLang="en-US" sz="3000" dirty="0" smtClean="0">
                <a:solidFill>
                  <a:srgbClr val="FF0000"/>
                </a:solidFill>
              </a:rPr>
              <a:t>。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r>
              <a:rPr lang="zh-CN" altLang="en-US" sz="3000" dirty="0" smtClean="0"/>
              <a:t>有</a:t>
            </a:r>
            <a:r>
              <a:rPr lang="zh-CN" altLang="en-US" sz="3000" dirty="0"/>
              <a:t>的大公司也提供认证中心服务。 </a:t>
            </a:r>
          </a:p>
        </p:txBody>
      </p:sp>
    </p:spTree>
    <p:extLst>
      <p:ext uri="{BB962C8B-B14F-4D97-AF65-F5344CB8AC3E}">
        <p14:creationId xmlns:p14="http://schemas.microsoft.com/office/powerpoint/2010/main" val="17530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CA </a:t>
            </a:r>
            <a:r>
              <a:rPr lang="zh-CN" altLang="en-US" dirty="0" smtClean="0"/>
              <a:t>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 </a:t>
            </a:r>
            <a:r>
              <a:rPr lang="zh-CN" altLang="zh-CN" dirty="0" smtClean="0"/>
              <a:t>证书</a:t>
            </a:r>
            <a:r>
              <a:rPr lang="zh-CN" altLang="zh-CN" dirty="0"/>
              <a:t>具有统一的格式，</a:t>
            </a:r>
            <a:r>
              <a:rPr lang="en-US" altLang="zh-CN" dirty="0" smtClean="0"/>
              <a:t>ITU-T </a:t>
            </a:r>
            <a:r>
              <a:rPr lang="zh-CN" altLang="zh-CN" dirty="0" smtClean="0"/>
              <a:t>制定了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X.509 </a:t>
            </a:r>
            <a:r>
              <a:rPr lang="zh-CN" altLang="zh-CN" dirty="0" smtClean="0"/>
              <a:t>协议</a:t>
            </a:r>
            <a:r>
              <a:rPr lang="zh-CN" altLang="zh-CN" dirty="0"/>
              <a:t>标准，用来描述证书的结构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 X.509 </a:t>
            </a:r>
            <a:r>
              <a:rPr lang="zh-CN" altLang="zh-CN" dirty="0" smtClean="0"/>
              <a:t>中</a:t>
            </a:r>
            <a:r>
              <a:rPr lang="zh-CN" altLang="zh-CN" dirty="0"/>
              <a:t>规定要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ASN.1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IETF </a:t>
            </a:r>
            <a:r>
              <a:rPr lang="zh-CN" altLang="zh-CN" dirty="0" smtClean="0"/>
              <a:t>接受了</a:t>
            </a:r>
            <a:r>
              <a:rPr lang="en-US" altLang="zh-CN" dirty="0" smtClean="0"/>
              <a:t> X.509</a:t>
            </a:r>
            <a:r>
              <a:rPr lang="zh-CN" altLang="zh-CN" dirty="0"/>
              <a:t>（仅有少量的改动），并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RFC </a:t>
            </a:r>
            <a:r>
              <a:rPr lang="en-US" altLang="zh-CN" dirty="0"/>
              <a:t>5280</a:t>
            </a:r>
            <a:r>
              <a:rPr lang="zh-CN" altLang="zh-CN" dirty="0"/>
              <a:t>（现在是建议标准）中给出了</a:t>
            </a:r>
            <a:r>
              <a:rPr lang="zh-CN" altLang="zh-CN" dirty="0" smtClean="0">
                <a:solidFill>
                  <a:srgbClr val="FF0000"/>
                </a:solidFill>
              </a:rPr>
              <a:t>互联网</a:t>
            </a:r>
            <a:r>
              <a:rPr lang="en-US" altLang="zh-CN" dirty="0" smtClean="0">
                <a:solidFill>
                  <a:srgbClr val="FF0000"/>
                </a:solidFill>
              </a:rPr>
              <a:t> X.509 </a:t>
            </a:r>
            <a:r>
              <a:rPr lang="zh-CN" altLang="zh-CN" dirty="0" smtClean="0">
                <a:solidFill>
                  <a:srgbClr val="FF0000"/>
                </a:solidFill>
              </a:rPr>
              <a:t>公</a:t>
            </a:r>
            <a:r>
              <a:rPr lang="zh-CN" altLang="zh-CN" dirty="0">
                <a:solidFill>
                  <a:srgbClr val="FF0000"/>
                </a:solidFill>
              </a:rPr>
              <a:t>钥基础</a:t>
            </a:r>
            <a:r>
              <a:rPr lang="zh-CN" altLang="zh-CN" dirty="0" smtClean="0">
                <a:solidFill>
                  <a:srgbClr val="FF0000"/>
                </a:solidFill>
              </a:rPr>
              <a:t>结构</a:t>
            </a:r>
            <a:r>
              <a:rPr lang="en-US" altLang="zh-CN" dirty="0" smtClean="0">
                <a:solidFill>
                  <a:srgbClr val="FF0000"/>
                </a:solidFill>
              </a:rPr>
              <a:t> PKI </a:t>
            </a:r>
            <a:r>
              <a:rPr lang="en-US" altLang="zh-CN" dirty="0"/>
              <a:t>(Public Key Infrastructure)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8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分布式拒绝</a:t>
            </a:r>
            <a:r>
              <a:rPr lang="zh-CN" altLang="zh-CN" dirty="0" smtClean="0"/>
              <a:t>服务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DDoS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若从互联网上的成百上千的网站集中攻击一个网站，则称为</a:t>
            </a:r>
            <a:r>
              <a:rPr lang="zh-CN" altLang="zh-CN" dirty="0">
                <a:solidFill>
                  <a:srgbClr val="FF0000"/>
                </a:solidFill>
              </a:rPr>
              <a:t>分布式拒绝</a:t>
            </a:r>
            <a:r>
              <a:rPr lang="zh-CN" altLang="zh-CN" dirty="0" smtClean="0">
                <a:solidFill>
                  <a:srgbClr val="FF0000"/>
                </a:solidFill>
              </a:rPr>
              <a:t>服务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DDoS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(Distributed Denial of Service)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有时</a:t>
            </a:r>
            <a:r>
              <a:rPr lang="zh-CN" altLang="zh-CN" dirty="0"/>
              <a:t>也把这种攻击称为</a:t>
            </a:r>
            <a:r>
              <a:rPr lang="zh-CN" altLang="zh-CN" dirty="0">
                <a:solidFill>
                  <a:srgbClr val="FF0000"/>
                </a:solidFill>
              </a:rPr>
              <a:t>网络带宽攻击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FF0000"/>
                </a:solidFill>
              </a:rPr>
              <a:t>连通性攻击。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7.6  </a:t>
            </a:r>
            <a:r>
              <a:rPr lang="zh-CN" altLang="zh-CN" sz="4800" dirty="0"/>
              <a:t>互联网使用的安全协议</a:t>
            </a:r>
            <a:endParaRPr lang="zh-CN" altLang="en-US" sz="48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7.6.1  </a:t>
            </a:r>
            <a:r>
              <a:rPr lang="zh-CN" altLang="zh-CN" dirty="0"/>
              <a:t>网络层安全协议</a:t>
            </a:r>
          </a:p>
          <a:p>
            <a:r>
              <a:rPr lang="en-US" altLang="zh-CN" dirty="0" smtClean="0"/>
              <a:t>7.6.2  </a:t>
            </a:r>
            <a:r>
              <a:rPr lang="zh-CN" altLang="zh-CN" dirty="0"/>
              <a:t>运输层的安全协议</a:t>
            </a:r>
          </a:p>
          <a:p>
            <a:r>
              <a:rPr lang="en-US" altLang="zh-CN" dirty="0" smtClean="0"/>
              <a:t>7.6.3  </a:t>
            </a:r>
            <a:r>
              <a:rPr lang="zh-CN" altLang="zh-CN" dirty="0"/>
              <a:t>应用层的安全协议</a:t>
            </a:r>
          </a:p>
        </p:txBody>
      </p:sp>
    </p:spTree>
    <p:extLst>
      <p:ext uri="{BB962C8B-B14F-4D97-AF65-F5344CB8AC3E}">
        <p14:creationId xmlns:p14="http://schemas.microsoft.com/office/powerpoint/2010/main" val="29866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7.6.1  </a:t>
            </a:r>
            <a:r>
              <a:rPr lang="zh-CN" altLang="zh-CN" dirty="0"/>
              <a:t>网络层安全协议</a:t>
            </a:r>
            <a:endParaRPr lang="zh-CN" altLang="en-US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几乎不具备任何安全性，</a:t>
            </a:r>
            <a:r>
              <a:rPr lang="zh-CN" altLang="en-US" dirty="0" smtClean="0">
                <a:solidFill>
                  <a:srgbClr val="FF0000"/>
                </a:solidFill>
              </a:rPr>
              <a:t>不能保证：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数据机密性；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数据完整性；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数据来源认证</a:t>
            </a:r>
            <a:endParaRPr lang="en-US" altLang="zh-CN" dirty="0" smtClean="0"/>
          </a:p>
          <a:p>
            <a:r>
              <a:rPr lang="zh-CN" altLang="en-US" dirty="0" smtClean="0"/>
              <a:t>由于其在设计和实现上存在安全漏洞，使各种攻击有机可乘。例如：攻击者很容易构造一个包含虚假地址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数据报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IPsec </a:t>
            </a:r>
            <a:r>
              <a:rPr lang="zh-CN" altLang="en-US" dirty="0" smtClean="0"/>
              <a:t>提供</a:t>
            </a:r>
            <a:r>
              <a:rPr lang="zh-CN" altLang="en-US" dirty="0" smtClean="0"/>
              <a:t>了标准、健壮且包含广泛的机制保证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层</a:t>
            </a:r>
            <a:r>
              <a:rPr lang="zh-CN" altLang="en-US" dirty="0" smtClean="0"/>
              <a:t>安全。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67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7.6.1  </a:t>
            </a:r>
            <a:r>
              <a:rPr lang="zh-CN" altLang="zh-CN" dirty="0"/>
              <a:t>网络层安全协议</a:t>
            </a:r>
            <a:endParaRPr lang="zh-CN" altLang="en-US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IP </a:t>
            </a:r>
            <a:r>
              <a:rPr lang="zh-CN" altLang="en-US" dirty="0" smtClean="0"/>
              <a:t>安全性</a:t>
            </a:r>
            <a:r>
              <a:rPr lang="zh-CN" altLang="en-US" dirty="0" smtClean="0"/>
              <a:t>很差，不能保证：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没有为通信提供良好的数据源鉴别机制；</a:t>
            </a:r>
            <a:endParaRPr lang="en-US" altLang="zh-CN" dirty="0" smtClean="0"/>
          </a:p>
          <a:p>
            <a:pPr lvl="1"/>
            <a:r>
              <a:rPr lang="zh-CN" altLang="en-US" dirty="0"/>
              <a:t>没有</a:t>
            </a:r>
            <a:r>
              <a:rPr lang="zh-CN" altLang="en-US" dirty="0" smtClean="0"/>
              <a:t>为数据提供强大的完整性保护机制；</a:t>
            </a:r>
            <a:endParaRPr lang="en-US" altLang="zh-CN" dirty="0" smtClean="0"/>
          </a:p>
          <a:p>
            <a:pPr lvl="1"/>
            <a:r>
              <a:rPr lang="zh-CN" altLang="en-US" dirty="0"/>
              <a:t>没有为数据</a:t>
            </a:r>
            <a:r>
              <a:rPr lang="zh-CN" altLang="en-US" dirty="0" smtClean="0"/>
              <a:t>提供任何机密性保护；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在设计和实现上存在安全漏洞，使各种攻击有机可乘。例如：攻击者很容易构造一个包含虚假地址的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82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 IPsec </a:t>
            </a:r>
            <a:r>
              <a:rPr lang="zh-CN" altLang="en-US" dirty="0"/>
              <a:t>协议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IPsec </a:t>
            </a:r>
            <a:r>
              <a:rPr lang="zh-CN" altLang="zh-CN" dirty="0" smtClean="0"/>
              <a:t>就是</a:t>
            </a:r>
            <a:r>
              <a:rPr lang="zh-CN" altLang="zh-CN" dirty="0"/>
              <a:t>“</a:t>
            </a:r>
            <a:r>
              <a:rPr lang="en-US" altLang="zh-CN" dirty="0"/>
              <a:t>IP</a:t>
            </a:r>
            <a:r>
              <a:rPr lang="zh-CN" altLang="zh-CN" dirty="0"/>
              <a:t>安全</a:t>
            </a:r>
            <a:r>
              <a:rPr lang="en-US" altLang="zh-CN" dirty="0"/>
              <a:t>(security)</a:t>
            </a:r>
            <a:r>
              <a:rPr lang="zh-CN" altLang="zh-CN" dirty="0"/>
              <a:t>”的缩写。</a:t>
            </a:r>
            <a:endParaRPr lang="en-US" altLang="zh-CN" dirty="0" smtClean="0"/>
          </a:p>
          <a:p>
            <a:r>
              <a:rPr lang="en-US" altLang="zh-CN" dirty="0" smtClean="0"/>
              <a:t>IPsec </a:t>
            </a:r>
            <a:r>
              <a:rPr lang="zh-CN" altLang="zh-CN" dirty="0" smtClean="0"/>
              <a:t>并不是</a:t>
            </a:r>
            <a:r>
              <a:rPr lang="zh-CN" altLang="zh-CN" dirty="0"/>
              <a:t>一个单个的协议，而是能够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层</a:t>
            </a:r>
            <a:r>
              <a:rPr lang="zh-CN" altLang="zh-CN" dirty="0"/>
              <a:t>提供互联网通信安全的</a:t>
            </a:r>
            <a:r>
              <a:rPr lang="zh-CN" altLang="zh-CN" dirty="0">
                <a:solidFill>
                  <a:srgbClr val="FF0000"/>
                </a:solidFill>
              </a:rPr>
              <a:t>协议</a:t>
            </a:r>
            <a:r>
              <a:rPr lang="zh-CN" altLang="zh-CN" dirty="0" smtClean="0">
                <a:solidFill>
                  <a:srgbClr val="FF0000"/>
                </a:solidFill>
              </a:rPr>
              <a:t>族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IPsec </a:t>
            </a:r>
            <a:r>
              <a:rPr lang="zh-CN" altLang="zh-CN" dirty="0" smtClean="0"/>
              <a:t>是</a:t>
            </a:r>
            <a:r>
              <a:rPr lang="zh-CN" altLang="zh-CN" dirty="0"/>
              <a:t>个框架，它允许通信双方选择合适的算法和参数（例如，密钥长度）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为保证互操作性，</a:t>
            </a:r>
            <a:r>
              <a:rPr lang="en-US" altLang="zh-CN" dirty="0" smtClean="0"/>
              <a:t>IPsec </a:t>
            </a:r>
            <a:r>
              <a:rPr lang="zh-CN" altLang="zh-CN" dirty="0" smtClean="0"/>
              <a:t>还</a:t>
            </a:r>
            <a:r>
              <a:rPr lang="zh-CN" altLang="zh-CN" dirty="0"/>
              <a:t>包含了</a:t>
            </a:r>
            <a:r>
              <a:rPr lang="zh-CN" altLang="zh-CN" dirty="0" smtClean="0"/>
              <a:t>所有</a:t>
            </a:r>
            <a:r>
              <a:rPr lang="en-US" altLang="zh-CN" dirty="0" smtClean="0"/>
              <a:t> IPsec </a:t>
            </a:r>
            <a:r>
              <a:rPr lang="zh-CN" altLang="zh-CN" dirty="0" smtClean="0"/>
              <a:t>的</a:t>
            </a:r>
            <a:r>
              <a:rPr lang="zh-CN" altLang="zh-CN" dirty="0"/>
              <a:t>实现都必须有的一套加密算法。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77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IPsec </a:t>
            </a:r>
            <a:r>
              <a:rPr lang="zh-CN" altLang="en-US" dirty="0" smtClean="0"/>
              <a:t>由</a:t>
            </a:r>
            <a:r>
              <a:rPr lang="zh-CN" altLang="en-US" dirty="0" smtClean="0"/>
              <a:t>三部分组成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IP </a:t>
            </a:r>
            <a:r>
              <a:rPr lang="zh-CN" altLang="zh-CN" dirty="0" smtClean="0">
                <a:solidFill>
                  <a:srgbClr val="FF0000"/>
                </a:solidFill>
              </a:rPr>
              <a:t>安全</a:t>
            </a:r>
            <a:r>
              <a:rPr lang="zh-CN" altLang="zh-CN" dirty="0">
                <a:solidFill>
                  <a:srgbClr val="FF0000"/>
                </a:solidFill>
              </a:rPr>
              <a:t>数据报格式</a:t>
            </a:r>
            <a:r>
              <a:rPr lang="zh-CN" altLang="zh-CN" dirty="0"/>
              <a:t>的两个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FF"/>
                </a:solidFill>
              </a:rPr>
              <a:t>鉴别</a:t>
            </a:r>
            <a:r>
              <a:rPr lang="zh-CN" altLang="zh-CN" dirty="0" smtClean="0">
                <a:solidFill>
                  <a:srgbClr val="0000FF"/>
                </a:solidFill>
              </a:rPr>
              <a:t>首部</a:t>
            </a:r>
            <a:r>
              <a:rPr lang="en-US" altLang="zh-CN" dirty="0" smtClean="0">
                <a:solidFill>
                  <a:srgbClr val="0000FF"/>
                </a:solidFill>
              </a:rPr>
              <a:t> AH </a:t>
            </a:r>
            <a:r>
              <a:rPr lang="en-US" altLang="zh-CN" dirty="0"/>
              <a:t>(Authentication Header)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pPr lvl="2"/>
            <a:r>
              <a:rPr lang="zh-CN" altLang="zh-CN" dirty="0"/>
              <a:t>提供源点鉴别和数据完整性，但不能保密。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FF"/>
                </a:solidFill>
              </a:rPr>
              <a:t>封装</a:t>
            </a:r>
            <a:r>
              <a:rPr lang="zh-CN" altLang="zh-CN" dirty="0">
                <a:solidFill>
                  <a:srgbClr val="0000FF"/>
                </a:solidFill>
              </a:rPr>
              <a:t>安全</a:t>
            </a:r>
            <a:r>
              <a:rPr lang="zh-CN" altLang="zh-CN" dirty="0" smtClean="0">
                <a:solidFill>
                  <a:srgbClr val="0000FF"/>
                </a:solidFill>
              </a:rPr>
              <a:t>有效载荷</a:t>
            </a:r>
            <a:r>
              <a:rPr lang="en-US" altLang="zh-CN" dirty="0" smtClean="0">
                <a:solidFill>
                  <a:srgbClr val="0000FF"/>
                </a:solidFill>
              </a:rPr>
              <a:t> ESP </a:t>
            </a:r>
            <a:r>
              <a:rPr lang="en-US" altLang="zh-CN" dirty="0"/>
              <a:t>(Encapsulation Security Payload)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pPr lvl="2"/>
            <a:r>
              <a:rPr lang="zh-CN" altLang="zh-CN" dirty="0"/>
              <a:t>提供源点鉴别、数据完整性和保密。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有关加密算法</a:t>
            </a:r>
            <a:r>
              <a:rPr lang="zh-CN" altLang="zh-CN" dirty="0"/>
              <a:t>的三个协议（在此不讨论）。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互联网</a:t>
            </a:r>
            <a:r>
              <a:rPr lang="zh-CN" altLang="zh-CN" dirty="0">
                <a:solidFill>
                  <a:srgbClr val="FF0000"/>
                </a:solidFill>
              </a:rPr>
              <a:t>密钥</a:t>
            </a:r>
            <a:r>
              <a:rPr lang="zh-CN" altLang="zh-CN" dirty="0" smtClean="0">
                <a:solidFill>
                  <a:srgbClr val="FF0000"/>
                </a:solidFill>
              </a:rPr>
              <a:t>交换</a:t>
            </a:r>
            <a:r>
              <a:rPr lang="en-US" altLang="zh-CN" dirty="0" smtClean="0">
                <a:solidFill>
                  <a:srgbClr val="FF0000"/>
                </a:solidFill>
              </a:rPr>
              <a:t> IKE </a:t>
            </a:r>
            <a:r>
              <a:rPr lang="en-US" altLang="zh-CN" dirty="0"/>
              <a:t>(Internet Key Exchange)</a:t>
            </a:r>
            <a:r>
              <a:rPr lang="zh-CN" altLang="zh-CN" dirty="0"/>
              <a:t>协议。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6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IP </a:t>
            </a:r>
            <a:r>
              <a:rPr lang="zh-CN" altLang="zh-CN" dirty="0"/>
              <a:t>安全数据报</a:t>
            </a:r>
            <a:r>
              <a:rPr lang="zh-CN" altLang="zh-CN" dirty="0" smtClean="0"/>
              <a:t>有两种工作</a:t>
            </a:r>
            <a:r>
              <a:rPr lang="zh-CN" altLang="zh-CN" dirty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运输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transport mode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整个</a:t>
            </a:r>
            <a:r>
              <a:rPr lang="zh-CN" altLang="zh-CN" dirty="0">
                <a:solidFill>
                  <a:srgbClr val="0000FF"/>
                </a:solidFill>
              </a:rPr>
              <a:t>运输层报文段</a:t>
            </a:r>
            <a:r>
              <a:rPr lang="zh-CN" altLang="zh-CN" dirty="0"/>
              <a:t>的前后分别添加若干控制信息，再</a:t>
            </a:r>
            <a:r>
              <a:rPr lang="zh-CN" altLang="zh-CN" dirty="0" smtClean="0"/>
              <a:t>加上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首部</a:t>
            </a:r>
            <a:r>
              <a:rPr lang="zh-CN" altLang="zh-CN" dirty="0"/>
              <a:t>，</a:t>
            </a:r>
            <a:r>
              <a:rPr lang="zh-CN" altLang="zh-CN" dirty="0" smtClean="0"/>
              <a:t>构成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安全</a:t>
            </a:r>
            <a:r>
              <a:rPr lang="zh-CN" altLang="zh-CN" dirty="0"/>
              <a:t>数据报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整个运输层报文段都保护起来</a:t>
            </a:r>
            <a:r>
              <a:rPr lang="zh-CN" altLang="en-US" dirty="0" smtClean="0"/>
              <a:t>，适合于</a:t>
            </a:r>
            <a:r>
              <a:rPr lang="zh-CN" altLang="en-US" dirty="0"/>
              <a:t>主机到主机之间的安全</a:t>
            </a:r>
            <a:r>
              <a:rPr lang="zh-CN" altLang="en-US" dirty="0" smtClean="0"/>
              <a:t>传送。 </a:t>
            </a:r>
            <a:endParaRPr lang="en-US" altLang="zh-CN" dirty="0" smtClean="0"/>
          </a:p>
          <a:p>
            <a:pPr lvl="1"/>
            <a:r>
              <a:rPr lang="zh-CN" altLang="en-US" dirty="0"/>
              <a:t>需要使用 </a:t>
            </a:r>
            <a:r>
              <a:rPr lang="en-US" altLang="zh-CN" dirty="0"/>
              <a:t>IPsec </a:t>
            </a:r>
            <a:r>
              <a:rPr lang="zh-CN" altLang="en-US" dirty="0"/>
              <a:t>的主机都运行 </a:t>
            </a:r>
            <a:r>
              <a:rPr lang="en-US" altLang="zh-CN" dirty="0"/>
              <a:t>IPsec</a:t>
            </a:r>
            <a:r>
              <a:rPr lang="zh-CN" altLang="en-US" dirty="0"/>
              <a:t>协议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768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IP </a:t>
            </a:r>
            <a:r>
              <a:rPr lang="zh-CN" altLang="zh-CN" dirty="0"/>
              <a:t>安全数据报</a:t>
            </a:r>
            <a:r>
              <a:rPr lang="zh-CN" altLang="zh-CN" dirty="0" smtClean="0"/>
              <a:t>有两种工作</a:t>
            </a:r>
            <a:r>
              <a:rPr lang="zh-CN" altLang="zh-CN" dirty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隧道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tunnel mode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原始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数据报</a:t>
            </a:r>
            <a:r>
              <a:rPr lang="zh-CN" altLang="zh-CN" dirty="0"/>
              <a:t>的前后分别添加若干控制信息，再加上新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首部</a:t>
            </a:r>
            <a:r>
              <a:rPr lang="zh-CN" altLang="zh-CN" dirty="0"/>
              <a:t>，构成一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安全</a:t>
            </a:r>
            <a:r>
              <a:rPr lang="zh-CN" altLang="zh-CN" dirty="0"/>
              <a:t>数据报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需要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IPsec </a:t>
            </a:r>
            <a:r>
              <a:rPr lang="zh-CN" altLang="en-US" dirty="0" smtClean="0"/>
              <a:t>数据报</a:t>
            </a:r>
            <a:r>
              <a:rPr lang="zh-CN" altLang="en-US" dirty="0"/>
              <a:t>所经过的所有</a:t>
            </a:r>
            <a:r>
              <a:rPr lang="zh-CN" altLang="en-US" dirty="0" smtClean="0"/>
              <a:t>路由器上都</a:t>
            </a:r>
            <a:r>
              <a:rPr lang="zh-CN" altLang="en-US" dirty="0"/>
              <a:t>运行 </a:t>
            </a:r>
            <a:r>
              <a:rPr lang="en-US" altLang="zh-CN" dirty="0"/>
              <a:t>IPsec </a:t>
            </a:r>
            <a:r>
              <a:rPr lang="zh-CN" altLang="en-US" dirty="0"/>
              <a:t>协议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隧道</a:t>
            </a:r>
            <a:r>
              <a:rPr lang="zh-CN" altLang="en-US" dirty="0"/>
              <a:t>方式常用来实现虚拟专用网 </a:t>
            </a:r>
            <a:r>
              <a:rPr lang="en-US" altLang="zh-CN" dirty="0"/>
              <a:t>VPN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638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IP </a:t>
            </a:r>
            <a:r>
              <a:rPr lang="zh-CN" altLang="zh-CN" dirty="0"/>
              <a:t>安全数据报</a:t>
            </a:r>
            <a:r>
              <a:rPr lang="zh-CN" altLang="zh-CN" dirty="0" smtClean="0"/>
              <a:t>有两种工作</a:t>
            </a:r>
            <a:r>
              <a:rPr lang="zh-CN" altLang="zh-CN" dirty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无论使用哪种方式，最后得出</a:t>
            </a:r>
            <a:r>
              <a:rPr lang="zh-CN" altLang="zh-CN" dirty="0" smtClean="0">
                <a:solidFill>
                  <a:srgbClr val="0000FF"/>
                </a:solidFill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</a:rPr>
              <a:t> IP </a:t>
            </a:r>
            <a:r>
              <a:rPr lang="zh-CN" altLang="zh-CN" dirty="0" smtClean="0">
                <a:solidFill>
                  <a:srgbClr val="0000FF"/>
                </a:solidFill>
              </a:rPr>
              <a:t>安全</a:t>
            </a:r>
            <a:r>
              <a:rPr lang="zh-CN" altLang="zh-CN" dirty="0">
                <a:solidFill>
                  <a:srgbClr val="0000FF"/>
                </a:solidFill>
              </a:rPr>
              <a:t>数据报</a:t>
            </a:r>
            <a:r>
              <a:rPr lang="zh-CN" altLang="zh-CN" dirty="0" smtClean="0">
                <a:solidFill>
                  <a:srgbClr val="0000FF"/>
                </a:solidFill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IP </a:t>
            </a:r>
            <a:r>
              <a:rPr lang="zh-CN" altLang="zh-CN" dirty="0" smtClean="0">
                <a:solidFill>
                  <a:srgbClr val="FF0000"/>
                </a:solidFill>
              </a:rPr>
              <a:t>首部</a:t>
            </a:r>
            <a:r>
              <a:rPr lang="zh-CN" altLang="zh-CN" dirty="0">
                <a:solidFill>
                  <a:srgbClr val="FF0000"/>
                </a:solidFill>
              </a:rPr>
              <a:t>都是不加密的。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zh-CN" dirty="0" smtClean="0"/>
              <a:t>所谓</a:t>
            </a:r>
            <a:r>
              <a:rPr lang="zh-CN" altLang="zh-CN" dirty="0"/>
              <a:t>“</a:t>
            </a:r>
            <a:r>
              <a:rPr lang="zh-CN" altLang="zh-CN" dirty="0">
                <a:solidFill>
                  <a:srgbClr val="FF0000"/>
                </a:solidFill>
              </a:rPr>
              <a:t>安全数据报</a:t>
            </a:r>
            <a:r>
              <a:rPr lang="zh-CN" altLang="zh-CN" dirty="0"/>
              <a:t>”是指数据报的数据部分是经过加密的，并能够被鉴别的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通常</a:t>
            </a:r>
            <a:r>
              <a:rPr lang="zh-CN" altLang="zh-CN" dirty="0"/>
              <a:t>把数据报的数据部分称为数据报的</a:t>
            </a:r>
            <a:r>
              <a:rPr lang="zh-CN" altLang="zh-CN" dirty="0">
                <a:solidFill>
                  <a:srgbClr val="FF0000"/>
                </a:solidFill>
              </a:rPr>
              <a:t>有效载荷</a:t>
            </a:r>
            <a:r>
              <a:rPr lang="en-US" altLang="zh-CN" dirty="0"/>
              <a:t>(payload)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9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安全关联 </a:t>
            </a:r>
            <a:r>
              <a:rPr lang="en-US" altLang="zh-CN" dirty="0" smtClean="0"/>
              <a:t>SA</a:t>
            </a:r>
            <a:endParaRPr lang="en-US" altLang="zh-CN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 </a:t>
            </a:r>
            <a:r>
              <a:rPr lang="en-US" altLang="zh-CN" dirty="0"/>
              <a:t>AH </a:t>
            </a:r>
            <a:r>
              <a:rPr lang="zh-CN" altLang="en-US" dirty="0"/>
              <a:t>或 </a:t>
            </a:r>
            <a:r>
              <a:rPr lang="en-US" altLang="zh-CN" dirty="0"/>
              <a:t>ESP </a:t>
            </a:r>
            <a:r>
              <a:rPr lang="zh-CN" altLang="en-US" dirty="0"/>
              <a:t>之前，先要从源主机到目的主机建立一条网络层的逻辑连接。此逻辑连接叫做</a:t>
            </a:r>
            <a:r>
              <a:rPr lang="zh-CN" altLang="en-US" dirty="0">
                <a:solidFill>
                  <a:srgbClr val="FF0000"/>
                </a:solidFill>
              </a:rPr>
              <a:t>安全关联 </a:t>
            </a:r>
            <a:r>
              <a:rPr lang="en-US" altLang="zh-CN" dirty="0"/>
              <a:t>SA (Security Association)</a:t>
            </a:r>
            <a:r>
              <a:rPr lang="en-US" altLang="zh-CN" sz="3600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IPsec</a:t>
            </a:r>
            <a:r>
              <a:rPr lang="en-US" altLang="zh-CN" b="1" dirty="0"/>
              <a:t> </a:t>
            </a:r>
            <a:r>
              <a:rPr lang="zh-CN" altLang="en-US" dirty="0"/>
              <a:t>就把</a:t>
            </a:r>
            <a:r>
              <a:rPr lang="zh-CN" altLang="en-US" dirty="0" smtClean="0"/>
              <a:t>传统互联网无</a:t>
            </a:r>
            <a:r>
              <a:rPr lang="zh-CN" altLang="en-US" dirty="0"/>
              <a:t>连接的网络层转换为具有逻辑连接</a:t>
            </a:r>
            <a:r>
              <a:rPr lang="zh-CN" altLang="en-US" dirty="0" smtClean="0"/>
              <a:t>的网络层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821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algn="ctr"/>
            <a:r>
              <a:rPr lang="zh-CN" altLang="en-US"/>
              <a:t>安全关联的特点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安全</a:t>
            </a:r>
            <a:r>
              <a:rPr lang="zh-CN" altLang="zh-CN" dirty="0"/>
              <a:t>关联是从源点到终点的</a:t>
            </a:r>
            <a:r>
              <a:rPr lang="zh-CN" altLang="zh-CN" dirty="0">
                <a:solidFill>
                  <a:srgbClr val="FF0000"/>
                </a:solidFill>
              </a:rPr>
              <a:t>单向连接，</a:t>
            </a:r>
            <a:r>
              <a:rPr lang="zh-CN" altLang="zh-CN" dirty="0"/>
              <a:t>它能够提供安全服务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在安全</a:t>
            </a:r>
            <a:r>
              <a:rPr lang="zh-CN" altLang="zh-CN" dirty="0" smtClean="0"/>
              <a:t>关联</a:t>
            </a:r>
            <a:r>
              <a:rPr lang="en-US" altLang="zh-CN" dirty="0" smtClean="0"/>
              <a:t> SA </a:t>
            </a:r>
            <a:r>
              <a:rPr lang="zh-CN" altLang="zh-CN" dirty="0" smtClean="0"/>
              <a:t>上</a:t>
            </a:r>
            <a:r>
              <a:rPr lang="zh-CN" altLang="zh-CN" dirty="0"/>
              <a:t>传送的</a:t>
            </a:r>
            <a:r>
              <a:rPr lang="zh-CN" altLang="zh-CN" dirty="0" smtClean="0"/>
              <a:t>就是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安全</a:t>
            </a:r>
            <a:r>
              <a:rPr lang="zh-CN" altLang="zh-CN" dirty="0"/>
              <a:t>数据报。</a:t>
            </a:r>
            <a:endParaRPr lang="en-US" altLang="zh-CN" dirty="0"/>
          </a:p>
          <a:p>
            <a:r>
              <a:rPr lang="zh-CN" altLang="zh-CN" dirty="0" smtClean="0">
                <a:solidFill>
                  <a:srgbClr val="0000FF"/>
                </a:solidFill>
              </a:rPr>
              <a:t>如</a:t>
            </a:r>
            <a:r>
              <a:rPr lang="zh-CN" altLang="zh-CN" dirty="0">
                <a:solidFill>
                  <a:srgbClr val="0000FF"/>
                </a:solidFill>
              </a:rPr>
              <a:t>要进行双向安全通信，则两个方向都需要建立安全关联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若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n </a:t>
            </a:r>
            <a:r>
              <a:rPr lang="zh-CN" altLang="zh-CN" dirty="0" smtClean="0"/>
              <a:t>个</a:t>
            </a:r>
            <a:r>
              <a:rPr lang="zh-CN" altLang="zh-CN" dirty="0"/>
              <a:t>员工进行双向</a:t>
            </a:r>
            <a:r>
              <a:rPr lang="zh-CN" altLang="zh-CN" dirty="0" smtClean="0"/>
              <a:t>安全通信，</a:t>
            </a:r>
            <a:r>
              <a:rPr lang="zh-CN" altLang="zh-CN" dirty="0"/>
              <a:t>一共需要</a:t>
            </a:r>
            <a:r>
              <a:rPr lang="zh-CN" altLang="zh-CN" dirty="0" smtClean="0"/>
              <a:t>创建</a:t>
            </a:r>
            <a:r>
              <a:rPr lang="en-US" altLang="zh-CN" dirty="0" smtClean="0"/>
              <a:t> (</a:t>
            </a:r>
            <a:r>
              <a:rPr lang="en-US" altLang="zh-CN" dirty="0"/>
              <a:t>2 + 2</a:t>
            </a:r>
            <a:r>
              <a:rPr lang="en-US" altLang="zh-CN" i="1" dirty="0"/>
              <a:t>n</a:t>
            </a:r>
            <a:r>
              <a:rPr lang="en-US" altLang="zh-CN" dirty="0" smtClean="0"/>
              <a:t>) </a:t>
            </a:r>
            <a:r>
              <a:rPr lang="zh-CN" altLang="zh-CN" dirty="0" smtClean="0"/>
              <a:t>条</a:t>
            </a:r>
            <a:r>
              <a:rPr lang="zh-CN" altLang="zh-CN" dirty="0"/>
              <a:t>安全</a:t>
            </a:r>
            <a:r>
              <a:rPr lang="zh-CN" altLang="zh-CN" dirty="0" smtClean="0"/>
              <a:t>关联</a:t>
            </a:r>
            <a:r>
              <a:rPr lang="en-US" altLang="zh-CN" dirty="0" smtClean="0"/>
              <a:t> SA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34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计算机网络通信安全的目标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对于主动攻击，可以采取适当措施加以检测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对于</a:t>
            </a:r>
            <a:r>
              <a:rPr lang="zh-CN" altLang="zh-CN" sz="2800" dirty="0"/>
              <a:t>被动攻击，通常却是检测不出来的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根据</a:t>
            </a:r>
            <a:r>
              <a:rPr lang="zh-CN" altLang="zh-CN" sz="2800" dirty="0"/>
              <a:t>这些特点，可得出计算机网络通信安全的</a:t>
            </a:r>
            <a:r>
              <a:rPr lang="zh-CN" altLang="zh-CN" sz="2800" dirty="0" smtClean="0"/>
              <a:t>目标：</a:t>
            </a:r>
            <a:endParaRPr lang="zh-CN" altLang="zh-CN" sz="2800" dirty="0"/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(1) </a:t>
            </a:r>
            <a:r>
              <a:rPr lang="zh-CN" altLang="zh-CN" sz="2400" dirty="0">
                <a:solidFill>
                  <a:srgbClr val="0000FF"/>
                </a:solidFill>
              </a:rPr>
              <a:t>防止析出报文内容和流量分析。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(2) </a:t>
            </a:r>
            <a:r>
              <a:rPr lang="zh-CN" altLang="zh-CN" sz="2400" dirty="0">
                <a:solidFill>
                  <a:srgbClr val="0000FF"/>
                </a:solidFill>
              </a:rPr>
              <a:t>防止恶意程序。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(3) </a:t>
            </a:r>
            <a:r>
              <a:rPr lang="zh-CN" altLang="zh-CN" sz="2400" dirty="0">
                <a:solidFill>
                  <a:srgbClr val="0000FF"/>
                </a:solidFill>
              </a:rPr>
              <a:t>检测更改报文流和拒绝服务。</a:t>
            </a:r>
          </a:p>
          <a:p>
            <a:r>
              <a:rPr lang="zh-CN" altLang="zh-CN" sz="2800" dirty="0" smtClean="0">
                <a:solidFill>
                  <a:srgbClr val="FF0000"/>
                </a:solidFill>
              </a:rPr>
              <a:t>对付</a:t>
            </a:r>
            <a:r>
              <a:rPr lang="zh-CN" altLang="zh-CN" sz="2800" dirty="0">
                <a:solidFill>
                  <a:srgbClr val="FF0000"/>
                </a:solidFill>
              </a:rPr>
              <a:t>被动攻击</a:t>
            </a:r>
            <a:r>
              <a:rPr lang="zh-CN" altLang="zh-CN" sz="2800" dirty="0"/>
              <a:t>可采用各种数据</a:t>
            </a:r>
            <a:r>
              <a:rPr lang="zh-CN" altLang="zh-CN" sz="2800" dirty="0">
                <a:solidFill>
                  <a:srgbClr val="FF0000"/>
                </a:solidFill>
              </a:rPr>
              <a:t>加密</a:t>
            </a:r>
            <a:r>
              <a:rPr lang="zh-CN" altLang="zh-CN" sz="2800" dirty="0" smtClean="0"/>
              <a:t>技术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>
                <a:solidFill>
                  <a:srgbClr val="FF0000"/>
                </a:solidFill>
              </a:rPr>
              <a:t>对付主动攻击</a:t>
            </a:r>
            <a:r>
              <a:rPr lang="zh-CN" altLang="zh-CN" sz="2800" dirty="0" smtClean="0"/>
              <a:t>则</a:t>
            </a:r>
            <a:r>
              <a:rPr lang="zh-CN" altLang="zh-CN" sz="2800" dirty="0"/>
              <a:t>需将</a:t>
            </a:r>
            <a:r>
              <a:rPr lang="zh-CN" altLang="zh-CN" sz="2800" dirty="0">
                <a:solidFill>
                  <a:srgbClr val="FF0000"/>
                </a:solidFill>
              </a:rPr>
              <a:t>加密</a:t>
            </a:r>
            <a:r>
              <a:rPr lang="zh-CN" altLang="zh-CN" sz="2800" dirty="0"/>
              <a:t>技术与适当的</a:t>
            </a:r>
            <a:r>
              <a:rPr lang="zh-CN" altLang="zh-CN" sz="2800" dirty="0">
                <a:solidFill>
                  <a:srgbClr val="FF0000"/>
                </a:solidFill>
              </a:rPr>
              <a:t>鉴别</a:t>
            </a:r>
            <a:r>
              <a:rPr lang="zh-CN" altLang="zh-CN" sz="2800" dirty="0"/>
              <a:t>技术相结合。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07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 </a:t>
            </a:r>
            <a:r>
              <a:rPr lang="en-US" altLang="zh-CN" dirty="0"/>
              <a:t>R</a:t>
            </a:r>
            <a:r>
              <a:rPr lang="en-US" altLang="zh-CN" baseline="-25000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R</a:t>
            </a:r>
            <a:r>
              <a:rPr lang="en-US" altLang="zh-CN" baseline="-25000" dirty="0"/>
              <a:t>2 </a:t>
            </a:r>
            <a:r>
              <a:rPr lang="zh-CN" altLang="en-US" dirty="0"/>
              <a:t>的安全关联 </a:t>
            </a:r>
            <a:r>
              <a:rPr lang="en-US" altLang="zh-CN" dirty="0"/>
              <a:t>SA</a:t>
            </a:r>
            <a:endParaRPr lang="zh-CN" altLang="en-US" dirty="0"/>
          </a:p>
        </p:txBody>
      </p:sp>
      <p:grpSp>
        <p:nvGrpSpPr>
          <p:cNvPr id="559" name="组合 558"/>
          <p:cNvGrpSpPr/>
          <p:nvPr/>
        </p:nvGrpSpPr>
        <p:grpSpPr>
          <a:xfrm>
            <a:off x="560512" y="3068960"/>
            <a:ext cx="9073008" cy="2969372"/>
            <a:chOff x="632520" y="1268760"/>
            <a:chExt cx="9073008" cy="2969372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7093326" y="1853372"/>
              <a:ext cx="2612202" cy="2281870"/>
            </a:xfrm>
            <a:prstGeom prst="roundRect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aphicFrame>
          <p:nvGraphicFramePr>
            <p:cNvPr id="6" name="Object 2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9664687"/>
                </p:ext>
              </p:extLst>
            </p:nvPr>
          </p:nvGraphicFramePr>
          <p:xfrm>
            <a:off x="3291188" y="1748195"/>
            <a:ext cx="3634456" cy="2489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VISIO" r:id="rId4" imgW="1689840" imgH="964440" progId="Visio.Drawing.6">
                    <p:embed/>
                  </p:oleObj>
                </mc:Choice>
                <mc:Fallback>
                  <p:oleObj name="VISIO" r:id="rId4" imgW="1689840" imgH="96444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188" y="1748195"/>
                          <a:ext cx="3634456" cy="2489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圆角矩形 6"/>
            <p:cNvSpPr/>
            <p:nvPr/>
          </p:nvSpPr>
          <p:spPr bwMode="auto">
            <a:xfrm>
              <a:off x="632520" y="1853372"/>
              <a:ext cx="2612202" cy="2281870"/>
            </a:xfrm>
            <a:prstGeom prst="roundRect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" name="Line 205"/>
            <p:cNvSpPr>
              <a:spLocks noChangeShapeType="1"/>
            </p:cNvSpPr>
            <p:nvPr/>
          </p:nvSpPr>
          <p:spPr bwMode="auto">
            <a:xfrm>
              <a:off x="1549720" y="2889131"/>
              <a:ext cx="18323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274964" y="1368646"/>
              <a:ext cx="121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公司总部</a:t>
              </a: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1008289" y="2404405"/>
              <a:ext cx="642444" cy="724802"/>
              <a:chOff x="921" y="2412"/>
              <a:chExt cx="284" cy="265"/>
            </a:xfrm>
          </p:grpSpPr>
          <p:grpSp>
            <p:nvGrpSpPr>
              <p:cNvPr id="11" name="Group 104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25" name="Freeform 10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6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7" name="Freeform 10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8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9" name="Rectangle 109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0" name="Rectangle 110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1" name="Rectangle 111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2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33" name="Group 113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4" name="Freeform 11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2" name="Group 117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3" name="Freeform 11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" name="Freeform 12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7" name="Rectangle 122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" name="Rectangle 123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" name="Rectangle 124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0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21" name="Group 126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22" name="Freeform 12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pic>
          <p:nvPicPr>
            <p:cNvPr id="37" name="Picture 203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744" y="2717647"/>
              <a:ext cx="565674" cy="36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Line 176"/>
            <p:cNvSpPr>
              <a:spLocks noChangeShapeType="1"/>
            </p:cNvSpPr>
            <p:nvPr/>
          </p:nvSpPr>
          <p:spPr bwMode="auto">
            <a:xfrm>
              <a:off x="3291188" y="2994307"/>
              <a:ext cx="3727388" cy="3201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4376936" y="1268760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互联网</a:t>
              </a:r>
            </a:p>
          </p:txBody>
        </p:sp>
        <p:sp>
          <p:nvSpPr>
            <p:cNvPr id="40" name="Text Box 201"/>
            <p:cNvSpPr txBox="1">
              <a:spLocks noChangeArrowheads="1"/>
            </p:cNvSpPr>
            <p:nvPr/>
          </p:nvSpPr>
          <p:spPr bwMode="auto">
            <a:xfrm>
              <a:off x="4923562" y="3028890"/>
              <a:ext cx="542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SA</a:t>
              </a:r>
              <a:endParaRPr kumimoji="0" lang="en-US" altLang="zh-CN" sz="20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" name="Text Box 208"/>
            <p:cNvSpPr txBox="1">
              <a:spLocks noChangeArrowheads="1"/>
            </p:cNvSpPr>
            <p:nvPr/>
          </p:nvSpPr>
          <p:spPr bwMode="auto">
            <a:xfrm>
              <a:off x="2741676" y="2232921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42" name="TextBox 997"/>
            <p:cNvSpPr txBox="1">
              <a:spLocks noChangeArrowheads="1"/>
            </p:cNvSpPr>
            <p:nvPr/>
          </p:nvSpPr>
          <p:spPr bwMode="auto">
            <a:xfrm>
              <a:off x="4160912" y="2164794"/>
              <a:ext cx="17830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安全数据报</a:t>
              </a:r>
            </a:p>
          </p:txBody>
        </p:sp>
        <p:sp>
          <p:nvSpPr>
            <p:cNvPr id="43" name="Text Box 213"/>
            <p:cNvSpPr txBox="1">
              <a:spLocks noChangeArrowheads="1"/>
            </p:cNvSpPr>
            <p:nvPr/>
          </p:nvSpPr>
          <p:spPr bwMode="auto">
            <a:xfrm>
              <a:off x="632520" y="2370108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grpSp>
          <p:nvGrpSpPr>
            <p:cNvPr id="44" name="组合 990"/>
            <p:cNvGrpSpPr>
              <a:grpSpLocks/>
            </p:cNvGrpSpPr>
            <p:nvPr/>
          </p:nvGrpSpPr>
          <p:grpSpPr bwMode="auto">
            <a:xfrm>
              <a:off x="1747706" y="2578175"/>
              <a:ext cx="733355" cy="208066"/>
              <a:chOff x="1691680" y="1052736"/>
              <a:chExt cx="576064" cy="144016"/>
            </a:xfrm>
          </p:grpSpPr>
          <p:sp>
            <p:nvSpPr>
              <p:cNvPr id="45" name="矩形 44"/>
              <p:cNvSpPr/>
              <p:nvPr/>
            </p:nvSpPr>
            <p:spPr bwMode="auto">
              <a:xfrm>
                <a:off x="1691680" y="1052736"/>
                <a:ext cx="360238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cxnSp>
            <p:nvCxnSpPr>
              <p:cNvPr id="46" name="直接箭头连接符 988"/>
              <p:cNvCxnSpPr>
                <a:cxnSpLocks noChangeShapeType="1"/>
                <a:stCxn id="45" idx="3"/>
              </p:cNvCxnSpPr>
              <p:nvPr/>
            </p:nvCxnSpPr>
            <p:spPr bwMode="auto">
              <a:xfrm>
                <a:off x="2051720" y="1124744"/>
                <a:ext cx="216024" cy="0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" name="AutoShape 212"/>
            <p:cNvSpPr>
              <a:spLocks noChangeArrowheads="1"/>
            </p:cNvSpPr>
            <p:nvPr/>
          </p:nvSpPr>
          <p:spPr bwMode="auto">
            <a:xfrm>
              <a:off x="5974100" y="2664320"/>
              <a:ext cx="616180" cy="116608"/>
            </a:xfrm>
            <a:prstGeom prst="rightArrow">
              <a:avLst>
                <a:gd name="adj1" fmla="val 50000"/>
                <a:gd name="adj2" fmla="val 73675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" name="Rectangle 210"/>
            <p:cNvSpPr>
              <a:spLocks noChangeArrowheads="1"/>
            </p:cNvSpPr>
            <p:nvPr/>
          </p:nvSpPr>
          <p:spPr bwMode="auto">
            <a:xfrm>
              <a:off x="4210408" y="2557596"/>
              <a:ext cx="1739449" cy="3315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850833" y="2619331"/>
              <a:ext cx="458599" cy="208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50" name="Picture 203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542" y="2747372"/>
              <a:ext cx="565674" cy="36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直接连接符 504"/>
            <p:cNvCxnSpPr>
              <a:cxnSpLocks noChangeShapeType="1"/>
            </p:cNvCxnSpPr>
            <p:nvPr/>
          </p:nvCxnSpPr>
          <p:spPr bwMode="auto">
            <a:xfrm flipV="1">
              <a:off x="6881198" y="2928000"/>
              <a:ext cx="333344" cy="1143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 Box 208"/>
            <p:cNvSpPr txBox="1">
              <a:spLocks noChangeArrowheads="1"/>
            </p:cNvSpPr>
            <p:nvPr/>
          </p:nvSpPr>
          <p:spPr bwMode="auto">
            <a:xfrm>
              <a:off x="7230704" y="2267219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grpSp>
          <p:nvGrpSpPr>
            <p:cNvPr id="53" name="Group 103"/>
            <p:cNvGrpSpPr>
              <a:grpSpLocks/>
            </p:cNvGrpSpPr>
            <p:nvPr/>
          </p:nvGrpSpPr>
          <p:grpSpPr bwMode="auto">
            <a:xfrm>
              <a:off x="8715598" y="2340385"/>
              <a:ext cx="642444" cy="724802"/>
              <a:chOff x="921" y="2412"/>
              <a:chExt cx="284" cy="265"/>
            </a:xfrm>
          </p:grpSpPr>
          <p:grpSp>
            <p:nvGrpSpPr>
              <p:cNvPr id="54" name="Group 104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68" name="Freeform 10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" name="Freeform 10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1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2" name="Rectangle 109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3" name="Rectangle 110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4" name="Rectangle 111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5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76" name="Group 113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77" name="Freeform 11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8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7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55" name="Group 117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56" name="Freeform 11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7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8" name="Freeform 12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9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1" name="Rectangle 123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2" name="Rectangle 124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3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64" name="Group 126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65" name="Freeform 12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6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67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80" name="Text Box 213"/>
            <p:cNvSpPr txBox="1">
              <a:spLocks noChangeArrowheads="1"/>
            </p:cNvSpPr>
            <p:nvPr/>
          </p:nvSpPr>
          <p:spPr bwMode="auto">
            <a:xfrm>
              <a:off x="9240336" y="2278650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cxnSp>
          <p:nvCxnSpPr>
            <p:cNvPr id="81" name="直接连接符 536"/>
            <p:cNvCxnSpPr>
              <a:cxnSpLocks noChangeShapeType="1"/>
            </p:cNvCxnSpPr>
            <p:nvPr/>
          </p:nvCxnSpPr>
          <p:spPr bwMode="auto">
            <a:xfrm flipV="1">
              <a:off x="7780216" y="2916568"/>
              <a:ext cx="973768" cy="114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2" name="组合 990"/>
            <p:cNvGrpSpPr>
              <a:grpSpLocks/>
            </p:cNvGrpSpPr>
            <p:nvPr/>
          </p:nvGrpSpPr>
          <p:grpSpPr bwMode="auto">
            <a:xfrm>
              <a:off x="7856986" y="2637622"/>
              <a:ext cx="733355" cy="208066"/>
              <a:chOff x="1691680" y="1052736"/>
              <a:chExt cx="576064" cy="144016"/>
            </a:xfrm>
          </p:grpSpPr>
          <p:sp>
            <p:nvSpPr>
              <p:cNvPr id="83" name="矩形 82"/>
              <p:cNvSpPr/>
              <p:nvPr/>
            </p:nvSpPr>
            <p:spPr bwMode="auto">
              <a:xfrm>
                <a:off x="1691680" y="1052736"/>
                <a:ext cx="360238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cxnSp>
            <p:nvCxnSpPr>
              <p:cNvPr id="84" name="直接箭头连接符 988"/>
              <p:cNvCxnSpPr>
                <a:cxnSpLocks noChangeShapeType="1"/>
                <a:stCxn id="83" idx="3"/>
              </p:cNvCxnSpPr>
              <p:nvPr/>
            </p:nvCxnSpPr>
            <p:spPr bwMode="auto">
              <a:xfrm>
                <a:off x="2051720" y="1124744"/>
                <a:ext cx="216024" cy="0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5" name="Text Box 48"/>
            <p:cNvSpPr txBox="1">
              <a:spLocks noChangeArrowheads="1"/>
            </p:cNvSpPr>
            <p:nvPr/>
          </p:nvSpPr>
          <p:spPr bwMode="auto">
            <a:xfrm>
              <a:off x="7887290" y="1366360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分公司</a:t>
              </a:r>
            </a:p>
          </p:txBody>
        </p:sp>
        <p:grpSp>
          <p:nvGrpSpPr>
            <p:cNvPr id="86" name="Group 352"/>
            <p:cNvGrpSpPr>
              <a:grpSpLocks/>
            </p:cNvGrpSpPr>
            <p:nvPr/>
          </p:nvGrpSpPr>
          <p:grpSpPr bwMode="auto">
            <a:xfrm>
              <a:off x="1917408" y="3305264"/>
              <a:ext cx="731336" cy="727089"/>
              <a:chOff x="624" y="2968"/>
              <a:chExt cx="1331" cy="920"/>
            </a:xfrm>
          </p:grpSpPr>
          <p:sp>
            <p:nvSpPr>
              <p:cNvPr id="87" name="Freeform 353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1 w 1426"/>
                  <a:gd name="T1" fmla="*/ 0 h 2309"/>
                  <a:gd name="T2" fmla="*/ 1 w 1426"/>
                  <a:gd name="T3" fmla="*/ 0 h 2309"/>
                  <a:gd name="T4" fmla="*/ 0 w 1426"/>
                  <a:gd name="T5" fmla="*/ 0 h 2309"/>
                  <a:gd name="T6" fmla="*/ 1 w 1426"/>
                  <a:gd name="T7" fmla="*/ 0 h 2309"/>
                  <a:gd name="T8" fmla="*/ 1 w 1426"/>
                  <a:gd name="T9" fmla="*/ 0 h 2309"/>
                  <a:gd name="T10" fmla="*/ 1 w 1426"/>
                  <a:gd name="T11" fmla="*/ 0 h 2309"/>
                  <a:gd name="T12" fmla="*/ 1 w 1426"/>
                  <a:gd name="T13" fmla="*/ 0 h 2309"/>
                  <a:gd name="T14" fmla="*/ 1 w 1426"/>
                  <a:gd name="T15" fmla="*/ 0 h 2309"/>
                  <a:gd name="T16" fmla="*/ 1 w 1426"/>
                  <a:gd name="T17" fmla="*/ 0 h 2309"/>
                  <a:gd name="T18" fmla="*/ 1 w 1426"/>
                  <a:gd name="T19" fmla="*/ 0 h 2309"/>
                  <a:gd name="T20" fmla="*/ 1 w 1426"/>
                  <a:gd name="T21" fmla="*/ 0 h 2309"/>
                  <a:gd name="T22" fmla="*/ 1 w 1426"/>
                  <a:gd name="T23" fmla="*/ 0 h 2309"/>
                  <a:gd name="T24" fmla="*/ 1 w 1426"/>
                  <a:gd name="T25" fmla="*/ 0 h 23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26"/>
                  <a:gd name="T40" fmla="*/ 0 h 2309"/>
                  <a:gd name="T41" fmla="*/ 1426 w 1426"/>
                  <a:gd name="T42" fmla="*/ 2309 h 23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8" name="Freeform 354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0 w 573"/>
                  <a:gd name="T1" fmla="*/ 0 h 1980"/>
                  <a:gd name="T2" fmla="*/ 0 w 573"/>
                  <a:gd name="T3" fmla="*/ 0 h 1980"/>
                  <a:gd name="T4" fmla="*/ 0 w 573"/>
                  <a:gd name="T5" fmla="*/ 0 h 1980"/>
                  <a:gd name="T6" fmla="*/ 0 w 573"/>
                  <a:gd name="T7" fmla="*/ 0 h 1980"/>
                  <a:gd name="T8" fmla="*/ 0 w 573"/>
                  <a:gd name="T9" fmla="*/ 0 h 1980"/>
                  <a:gd name="T10" fmla="*/ 0 w 573"/>
                  <a:gd name="T11" fmla="*/ 0 h 1980"/>
                  <a:gd name="T12" fmla="*/ 0 w 573"/>
                  <a:gd name="T13" fmla="*/ 0 h 1980"/>
                  <a:gd name="T14" fmla="*/ 0 w 573"/>
                  <a:gd name="T15" fmla="*/ 0 h 1980"/>
                  <a:gd name="T16" fmla="*/ 0 w 573"/>
                  <a:gd name="T17" fmla="*/ 0 h 1980"/>
                  <a:gd name="T18" fmla="*/ 0 w 573"/>
                  <a:gd name="T19" fmla="*/ 0 h 1980"/>
                  <a:gd name="T20" fmla="*/ 0 w 573"/>
                  <a:gd name="T21" fmla="*/ 0 h 1980"/>
                  <a:gd name="T22" fmla="*/ 0 w 573"/>
                  <a:gd name="T23" fmla="*/ 0 h 1980"/>
                  <a:gd name="T24" fmla="*/ 0 w 573"/>
                  <a:gd name="T25" fmla="*/ 0 h 1980"/>
                  <a:gd name="T26" fmla="*/ 0 w 573"/>
                  <a:gd name="T27" fmla="*/ 0 h 1980"/>
                  <a:gd name="T28" fmla="*/ 0 w 573"/>
                  <a:gd name="T29" fmla="*/ 0 h 1980"/>
                  <a:gd name="T30" fmla="*/ 0 w 573"/>
                  <a:gd name="T31" fmla="*/ 0 h 19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1980"/>
                  <a:gd name="T50" fmla="*/ 573 w 573"/>
                  <a:gd name="T51" fmla="*/ 1980 h 19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9" name="Freeform 355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1 w 1045"/>
                  <a:gd name="T3" fmla="*/ 0 h 441"/>
                  <a:gd name="T4" fmla="*/ 1 w 1045"/>
                  <a:gd name="T5" fmla="*/ 0 h 441"/>
                  <a:gd name="T6" fmla="*/ 1 w 1045"/>
                  <a:gd name="T7" fmla="*/ 0 h 441"/>
                  <a:gd name="T8" fmla="*/ 1 w 1045"/>
                  <a:gd name="T9" fmla="*/ 0 h 441"/>
                  <a:gd name="T10" fmla="*/ 1 w 1045"/>
                  <a:gd name="T11" fmla="*/ 0 h 441"/>
                  <a:gd name="T12" fmla="*/ 0 w 1045"/>
                  <a:gd name="T13" fmla="*/ 0 h 4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5"/>
                  <a:gd name="T22" fmla="*/ 0 h 441"/>
                  <a:gd name="T23" fmla="*/ 1045 w 1045"/>
                  <a:gd name="T24" fmla="*/ 441 h 4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0" name="Freeform 356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1 w 955"/>
                  <a:gd name="T1" fmla="*/ 0 h 1719"/>
                  <a:gd name="T2" fmla="*/ 0 w 955"/>
                  <a:gd name="T3" fmla="*/ 0 h 1719"/>
                  <a:gd name="T4" fmla="*/ 1 w 955"/>
                  <a:gd name="T5" fmla="*/ 0 h 1719"/>
                  <a:gd name="T6" fmla="*/ 1 w 955"/>
                  <a:gd name="T7" fmla="*/ 0 h 1719"/>
                  <a:gd name="T8" fmla="*/ 1 w 955"/>
                  <a:gd name="T9" fmla="*/ 0 h 17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5"/>
                  <a:gd name="T16" fmla="*/ 0 h 1719"/>
                  <a:gd name="T17" fmla="*/ 955 w 955"/>
                  <a:gd name="T18" fmla="*/ 1719 h 17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1" name="Freeform 357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1 w 862"/>
                  <a:gd name="T1" fmla="*/ 0 h 1587"/>
                  <a:gd name="T2" fmla="*/ 0 w 862"/>
                  <a:gd name="T3" fmla="*/ 0 h 1587"/>
                  <a:gd name="T4" fmla="*/ 1 w 862"/>
                  <a:gd name="T5" fmla="*/ 0 h 1587"/>
                  <a:gd name="T6" fmla="*/ 1 w 862"/>
                  <a:gd name="T7" fmla="*/ 0 h 1587"/>
                  <a:gd name="T8" fmla="*/ 1 w 862"/>
                  <a:gd name="T9" fmla="*/ 0 h 1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2"/>
                  <a:gd name="T16" fmla="*/ 0 h 1587"/>
                  <a:gd name="T17" fmla="*/ 862 w 862"/>
                  <a:gd name="T18" fmla="*/ 1587 h 15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2" name="Freeform 358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0 w 408"/>
                  <a:gd name="T1" fmla="*/ 0 h 1480"/>
                  <a:gd name="T2" fmla="*/ 0 w 408"/>
                  <a:gd name="T3" fmla="*/ 0 h 1480"/>
                  <a:gd name="T4" fmla="*/ 0 w 408"/>
                  <a:gd name="T5" fmla="*/ 0 h 1480"/>
                  <a:gd name="T6" fmla="*/ 0 w 408"/>
                  <a:gd name="T7" fmla="*/ 0 h 1480"/>
                  <a:gd name="T8" fmla="*/ 0 w 408"/>
                  <a:gd name="T9" fmla="*/ 0 h 1480"/>
                  <a:gd name="T10" fmla="*/ 0 w 408"/>
                  <a:gd name="T11" fmla="*/ 0 h 1480"/>
                  <a:gd name="T12" fmla="*/ 0 w 408"/>
                  <a:gd name="T13" fmla="*/ 0 h 1480"/>
                  <a:gd name="T14" fmla="*/ 0 w 408"/>
                  <a:gd name="T15" fmla="*/ 0 h 1480"/>
                  <a:gd name="T16" fmla="*/ 0 w 408"/>
                  <a:gd name="T17" fmla="*/ 0 h 1480"/>
                  <a:gd name="T18" fmla="*/ 0 w 408"/>
                  <a:gd name="T19" fmla="*/ 0 h 1480"/>
                  <a:gd name="T20" fmla="*/ 0 w 408"/>
                  <a:gd name="T21" fmla="*/ 0 h 1480"/>
                  <a:gd name="T22" fmla="*/ 0 w 408"/>
                  <a:gd name="T23" fmla="*/ 0 h 1480"/>
                  <a:gd name="T24" fmla="*/ 0 w 408"/>
                  <a:gd name="T25" fmla="*/ 0 h 1480"/>
                  <a:gd name="T26" fmla="*/ 0 w 408"/>
                  <a:gd name="T27" fmla="*/ 0 h 1480"/>
                  <a:gd name="T28" fmla="*/ 0 w 408"/>
                  <a:gd name="T29" fmla="*/ 0 h 1480"/>
                  <a:gd name="T30" fmla="*/ 0 w 408"/>
                  <a:gd name="T31" fmla="*/ 0 h 14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08"/>
                  <a:gd name="T49" fmla="*/ 0 h 1480"/>
                  <a:gd name="T50" fmla="*/ 408 w 408"/>
                  <a:gd name="T51" fmla="*/ 1480 h 14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3" name="Freeform 359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0 w 1065"/>
                  <a:gd name="T1" fmla="*/ 0 h 963"/>
                  <a:gd name="T2" fmla="*/ 0 w 1065"/>
                  <a:gd name="T3" fmla="*/ 0 h 963"/>
                  <a:gd name="T4" fmla="*/ 0 w 1065"/>
                  <a:gd name="T5" fmla="*/ 0 h 963"/>
                  <a:gd name="T6" fmla="*/ 0 w 1065"/>
                  <a:gd name="T7" fmla="*/ 0 h 963"/>
                  <a:gd name="T8" fmla="*/ 0 w 1065"/>
                  <a:gd name="T9" fmla="*/ 0 h 963"/>
                  <a:gd name="T10" fmla="*/ 0 w 1065"/>
                  <a:gd name="T11" fmla="*/ 0 h 963"/>
                  <a:gd name="T12" fmla="*/ 0 w 1065"/>
                  <a:gd name="T13" fmla="*/ 0 h 963"/>
                  <a:gd name="T14" fmla="*/ 0 w 1065"/>
                  <a:gd name="T15" fmla="*/ 0 h 963"/>
                  <a:gd name="T16" fmla="*/ 0 w 1065"/>
                  <a:gd name="T17" fmla="*/ 0 h 963"/>
                  <a:gd name="T18" fmla="*/ 0 w 1065"/>
                  <a:gd name="T19" fmla="*/ 0 h 9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65"/>
                  <a:gd name="T31" fmla="*/ 0 h 963"/>
                  <a:gd name="T32" fmla="*/ 1065 w 1065"/>
                  <a:gd name="T33" fmla="*/ 963 h 9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4" name="Freeform 360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 w 1969"/>
                  <a:gd name="T3" fmla="*/ 0 h 862"/>
                  <a:gd name="T4" fmla="*/ 1 w 1969"/>
                  <a:gd name="T5" fmla="*/ 0 h 862"/>
                  <a:gd name="T6" fmla="*/ 1 w 1969"/>
                  <a:gd name="T7" fmla="*/ 0 h 862"/>
                  <a:gd name="T8" fmla="*/ 0 w 1969"/>
                  <a:gd name="T9" fmla="*/ 0 h 8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9"/>
                  <a:gd name="T16" fmla="*/ 0 h 862"/>
                  <a:gd name="T17" fmla="*/ 1969 w 1969"/>
                  <a:gd name="T18" fmla="*/ 862 h 8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5" name="Freeform 361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1 w 1777"/>
                  <a:gd name="T1" fmla="*/ 0 h 297"/>
                  <a:gd name="T2" fmla="*/ 0 w 1777"/>
                  <a:gd name="T3" fmla="*/ 0 h 297"/>
                  <a:gd name="T4" fmla="*/ 1 w 1777"/>
                  <a:gd name="T5" fmla="*/ 0 h 297"/>
                  <a:gd name="T6" fmla="*/ 1 w 1777"/>
                  <a:gd name="T7" fmla="*/ 0 h 297"/>
                  <a:gd name="T8" fmla="*/ 1 w 1777"/>
                  <a:gd name="T9" fmla="*/ 0 h 297"/>
                  <a:gd name="T10" fmla="*/ 1 w 1777"/>
                  <a:gd name="T11" fmla="*/ 0 h 297"/>
                  <a:gd name="T12" fmla="*/ 1 w 1777"/>
                  <a:gd name="T13" fmla="*/ 0 h 2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77"/>
                  <a:gd name="T22" fmla="*/ 0 h 297"/>
                  <a:gd name="T23" fmla="*/ 1777 w 1777"/>
                  <a:gd name="T24" fmla="*/ 297 h 2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6" name="Freeform 362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0 w 513"/>
                  <a:gd name="T1" fmla="*/ 0 h 1106"/>
                  <a:gd name="T2" fmla="*/ 0 w 513"/>
                  <a:gd name="T3" fmla="*/ 0 h 1106"/>
                  <a:gd name="T4" fmla="*/ 0 w 513"/>
                  <a:gd name="T5" fmla="*/ 0 h 1106"/>
                  <a:gd name="T6" fmla="*/ 0 w 513"/>
                  <a:gd name="T7" fmla="*/ 0 h 1106"/>
                  <a:gd name="T8" fmla="*/ 0 w 513"/>
                  <a:gd name="T9" fmla="*/ 0 h 1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3"/>
                  <a:gd name="T16" fmla="*/ 0 h 1106"/>
                  <a:gd name="T17" fmla="*/ 513 w 513"/>
                  <a:gd name="T18" fmla="*/ 1106 h 1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7" name="Freeform 363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1 w 262"/>
                  <a:gd name="T1" fmla="*/ 0 h 25"/>
                  <a:gd name="T2" fmla="*/ 0 w 262"/>
                  <a:gd name="T3" fmla="*/ 0 h 25"/>
                  <a:gd name="T4" fmla="*/ 1 w 262"/>
                  <a:gd name="T5" fmla="*/ 0 h 25"/>
                  <a:gd name="T6" fmla="*/ 1 w 262"/>
                  <a:gd name="T7" fmla="*/ 0 h 25"/>
                  <a:gd name="T8" fmla="*/ 1 w 262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8" name="Freeform 364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1 w 561"/>
                  <a:gd name="T1" fmla="*/ 0 h 836"/>
                  <a:gd name="T2" fmla="*/ 0 w 561"/>
                  <a:gd name="T3" fmla="*/ 0 h 836"/>
                  <a:gd name="T4" fmla="*/ 1 w 561"/>
                  <a:gd name="T5" fmla="*/ 0 h 836"/>
                  <a:gd name="T6" fmla="*/ 1 w 561"/>
                  <a:gd name="T7" fmla="*/ 0 h 8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1"/>
                  <a:gd name="T13" fmla="*/ 0 h 836"/>
                  <a:gd name="T14" fmla="*/ 561 w 561"/>
                  <a:gd name="T15" fmla="*/ 836 h 8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99" name="Group 365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125" name="Group 366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536" name="Freeform 367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 w 22"/>
                      <a:gd name="T1" fmla="*/ 0 h 67"/>
                      <a:gd name="T2" fmla="*/ 0 w 22"/>
                      <a:gd name="T3" fmla="*/ 0 h 67"/>
                      <a:gd name="T4" fmla="*/ 1 w 22"/>
                      <a:gd name="T5" fmla="*/ 0 h 67"/>
                      <a:gd name="T6" fmla="*/ 1 w 22"/>
                      <a:gd name="T7" fmla="*/ 0 h 67"/>
                      <a:gd name="T8" fmla="*/ 1 w 22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7"/>
                      <a:gd name="T17" fmla="*/ 22 w 22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7" name="Freeform 368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8" name="Freeform 369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1 w 82"/>
                      <a:gd name="T3" fmla="*/ 0 h 35"/>
                      <a:gd name="T4" fmla="*/ 1 w 82"/>
                      <a:gd name="T5" fmla="*/ 0 h 35"/>
                      <a:gd name="T6" fmla="*/ 1 w 82"/>
                      <a:gd name="T7" fmla="*/ 0 h 35"/>
                      <a:gd name="T8" fmla="*/ 1 w 82"/>
                      <a:gd name="T9" fmla="*/ 0 h 35"/>
                      <a:gd name="T10" fmla="*/ 1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6" name="Group 370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533" name="Freeform 371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4" name="Freeform 372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5" name="Freeform 373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27" name="Freeform 374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8" name="Freeform 375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9" name="Freeform 376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0 w 70"/>
                    <a:gd name="T3" fmla="*/ 0 h 30"/>
                    <a:gd name="T4" fmla="*/ 0 w 70"/>
                    <a:gd name="T5" fmla="*/ 0 h 30"/>
                    <a:gd name="T6" fmla="*/ 0 w 70"/>
                    <a:gd name="T7" fmla="*/ 0 h 30"/>
                    <a:gd name="T8" fmla="*/ 0 w 70"/>
                    <a:gd name="T9" fmla="*/ 0 h 30"/>
                    <a:gd name="T10" fmla="*/ 0 w 70"/>
                    <a:gd name="T11" fmla="*/ 0 h 30"/>
                    <a:gd name="T12" fmla="*/ 0 w 70"/>
                    <a:gd name="T13" fmla="*/ 0 h 30"/>
                    <a:gd name="T14" fmla="*/ 0 w 70"/>
                    <a:gd name="T15" fmla="*/ 0 h 30"/>
                    <a:gd name="T16" fmla="*/ 0 w 70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30"/>
                    <a:gd name="T29" fmla="*/ 70 w 70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0" name="Freeform 377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31" name="Group 378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530" name="Freeform 379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1" name="Freeform 380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0 w 73"/>
                      <a:gd name="T1" fmla="*/ 0 h 30"/>
                      <a:gd name="T2" fmla="*/ 0 w 73"/>
                      <a:gd name="T3" fmla="*/ 0 h 30"/>
                      <a:gd name="T4" fmla="*/ 0 w 73"/>
                      <a:gd name="T5" fmla="*/ 0 h 30"/>
                      <a:gd name="T6" fmla="*/ 0 w 73"/>
                      <a:gd name="T7" fmla="*/ 0 h 30"/>
                      <a:gd name="T8" fmla="*/ 0 w 73"/>
                      <a:gd name="T9" fmla="*/ 0 h 30"/>
                      <a:gd name="T10" fmla="*/ 0 w 73"/>
                      <a:gd name="T11" fmla="*/ 0 h 30"/>
                      <a:gd name="T12" fmla="*/ 0 w 73"/>
                      <a:gd name="T13" fmla="*/ 0 h 30"/>
                      <a:gd name="T14" fmla="*/ 0 w 73"/>
                      <a:gd name="T15" fmla="*/ 0 h 30"/>
                      <a:gd name="T16" fmla="*/ 0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32" name="Freeform 381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2" name="Group 382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527" name="Freeform 383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8" name="Freeform 384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9" name="Freeform 385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3" name="Group 386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524" name="Freeform 387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5" name="Freeform 388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6" name="Freeform 389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4" name="Group 390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521" name="Freeform 391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 w 24"/>
                      <a:gd name="T1" fmla="*/ 0 h 69"/>
                      <a:gd name="T2" fmla="*/ 0 w 24"/>
                      <a:gd name="T3" fmla="*/ 0 h 69"/>
                      <a:gd name="T4" fmla="*/ 1 w 24"/>
                      <a:gd name="T5" fmla="*/ 0 h 69"/>
                      <a:gd name="T6" fmla="*/ 1 w 24"/>
                      <a:gd name="T7" fmla="*/ 0 h 69"/>
                      <a:gd name="T8" fmla="*/ 1 w 24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9"/>
                      <a:gd name="T17" fmla="*/ 24 w 24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2" name="Freeform 392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523" name="Freeform 393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5" name="Group 394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501" name="Group 395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518" name="Freeform 396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9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20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0 h 37"/>
                        <a:gd name="T2" fmla="*/ 1 w 82"/>
                        <a:gd name="T3" fmla="*/ 0 h 37"/>
                        <a:gd name="T4" fmla="*/ 1 w 82"/>
                        <a:gd name="T5" fmla="*/ 0 h 37"/>
                        <a:gd name="T6" fmla="*/ 1 w 82"/>
                        <a:gd name="T7" fmla="*/ 0 h 37"/>
                        <a:gd name="T8" fmla="*/ 1 w 82"/>
                        <a:gd name="T9" fmla="*/ 0 h 37"/>
                        <a:gd name="T10" fmla="*/ 1 w 82"/>
                        <a:gd name="T11" fmla="*/ 0 h 37"/>
                        <a:gd name="T12" fmla="*/ 0 w 82"/>
                        <a:gd name="T13" fmla="*/ 0 h 3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7"/>
                        <a:gd name="T23" fmla="*/ 82 w 82"/>
                        <a:gd name="T24" fmla="*/ 37 h 3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502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515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6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7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503" name="Group 403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51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3" name="Freeform 405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0 w 73"/>
                        <a:gd name="T1" fmla="*/ 0 h 29"/>
                        <a:gd name="T2" fmla="*/ 0 w 73"/>
                        <a:gd name="T3" fmla="*/ 0 h 29"/>
                        <a:gd name="T4" fmla="*/ 0 w 73"/>
                        <a:gd name="T5" fmla="*/ 0 h 29"/>
                        <a:gd name="T6" fmla="*/ 0 w 73"/>
                        <a:gd name="T7" fmla="*/ 0 h 29"/>
                        <a:gd name="T8" fmla="*/ 0 w 73"/>
                        <a:gd name="T9" fmla="*/ 0 h 29"/>
                        <a:gd name="T10" fmla="*/ 0 w 73"/>
                        <a:gd name="T11" fmla="*/ 0 h 29"/>
                        <a:gd name="T12" fmla="*/ 0 w 73"/>
                        <a:gd name="T13" fmla="*/ 0 h 29"/>
                        <a:gd name="T14" fmla="*/ 0 w 73"/>
                        <a:gd name="T15" fmla="*/ 0 h 29"/>
                        <a:gd name="T16" fmla="*/ 0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504" name="Group 407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509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0" name="Freeform 409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11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1 w 83"/>
                        <a:gd name="T3" fmla="*/ 0 h 35"/>
                        <a:gd name="T4" fmla="*/ 1 w 83"/>
                        <a:gd name="T5" fmla="*/ 0 h 35"/>
                        <a:gd name="T6" fmla="*/ 1 w 83"/>
                        <a:gd name="T7" fmla="*/ 0 h 35"/>
                        <a:gd name="T8" fmla="*/ 1 w 83"/>
                        <a:gd name="T9" fmla="*/ 0 h 35"/>
                        <a:gd name="T10" fmla="*/ 1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505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506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07" name="Freeform 413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08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6" name="Group 415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481" name="Group 416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498" name="Freeform 417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9" name="Freeform 418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500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82" name="Group 420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495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6" name="Freeform 422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7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7"/>
                        <a:gd name="T2" fmla="*/ 0 w 83"/>
                        <a:gd name="T3" fmla="*/ 0 h 37"/>
                        <a:gd name="T4" fmla="*/ 0 w 83"/>
                        <a:gd name="T5" fmla="*/ 0 h 37"/>
                        <a:gd name="T6" fmla="*/ 0 w 83"/>
                        <a:gd name="T7" fmla="*/ 0 h 37"/>
                        <a:gd name="T8" fmla="*/ 0 w 83"/>
                        <a:gd name="T9" fmla="*/ 0 h 37"/>
                        <a:gd name="T10" fmla="*/ 0 w 83"/>
                        <a:gd name="T11" fmla="*/ 0 h 37"/>
                        <a:gd name="T12" fmla="*/ 0 w 83"/>
                        <a:gd name="T13" fmla="*/ 0 h 3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7"/>
                        <a:gd name="T23" fmla="*/ 83 w 83"/>
                        <a:gd name="T24" fmla="*/ 37 h 3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83" name="Group 424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492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3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4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5"/>
                        <a:gd name="T2" fmla="*/ 0 w 82"/>
                        <a:gd name="T3" fmla="*/ 0 h 35"/>
                        <a:gd name="T4" fmla="*/ 0 w 82"/>
                        <a:gd name="T5" fmla="*/ 0 h 35"/>
                        <a:gd name="T6" fmla="*/ 0 w 82"/>
                        <a:gd name="T7" fmla="*/ 0 h 35"/>
                        <a:gd name="T8" fmla="*/ 0 w 82"/>
                        <a:gd name="T9" fmla="*/ 0 h 35"/>
                        <a:gd name="T10" fmla="*/ 0 w 82"/>
                        <a:gd name="T11" fmla="*/ 0 h 35"/>
                        <a:gd name="T12" fmla="*/ 0 w 82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5"/>
                        <a:gd name="T23" fmla="*/ 82 w 82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84" name="Group 428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489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0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91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85" name="Group 432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486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 w 22"/>
                        <a:gd name="T1" fmla="*/ 0 h 68"/>
                        <a:gd name="T2" fmla="*/ 0 w 22"/>
                        <a:gd name="T3" fmla="*/ 0 h 68"/>
                        <a:gd name="T4" fmla="*/ 1 w 22"/>
                        <a:gd name="T5" fmla="*/ 0 h 68"/>
                        <a:gd name="T6" fmla="*/ 1 w 22"/>
                        <a:gd name="T7" fmla="*/ 0 h 68"/>
                        <a:gd name="T8" fmla="*/ 1 w 22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"/>
                        <a:gd name="T16" fmla="*/ 0 h 68"/>
                        <a:gd name="T17" fmla="*/ 22 w 22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87" name="Freeform 434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88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7" name="Group 436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478" name="Freeform 437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9" name="Freeform 438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0 w 73"/>
                      <a:gd name="T1" fmla="*/ 0 h 31"/>
                      <a:gd name="T2" fmla="*/ 0 w 73"/>
                      <a:gd name="T3" fmla="*/ 0 h 31"/>
                      <a:gd name="T4" fmla="*/ 0 w 73"/>
                      <a:gd name="T5" fmla="*/ 0 h 31"/>
                      <a:gd name="T6" fmla="*/ 0 w 73"/>
                      <a:gd name="T7" fmla="*/ 0 h 31"/>
                      <a:gd name="T8" fmla="*/ 0 w 73"/>
                      <a:gd name="T9" fmla="*/ 0 h 31"/>
                      <a:gd name="T10" fmla="*/ 0 w 73"/>
                      <a:gd name="T11" fmla="*/ 0 h 31"/>
                      <a:gd name="T12" fmla="*/ 0 w 73"/>
                      <a:gd name="T13" fmla="*/ 0 h 31"/>
                      <a:gd name="T14" fmla="*/ 0 w 73"/>
                      <a:gd name="T15" fmla="*/ 0 h 31"/>
                      <a:gd name="T16" fmla="*/ 0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0" name="Freeform 439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1 w 82"/>
                      <a:gd name="T3" fmla="*/ 0 h 35"/>
                      <a:gd name="T4" fmla="*/ 1 w 82"/>
                      <a:gd name="T5" fmla="*/ 0 h 35"/>
                      <a:gd name="T6" fmla="*/ 1 w 82"/>
                      <a:gd name="T7" fmla="*/ 0 h 35"/>
                      <a:gd name="T8" fmla="*/ 1 w 82"/>
                      <a:gd name="T9" fmla="*/ 0 h 35"/>
                      <a:gd name="T10" fmla="*/ 1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8" name="Group 440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475" name="Freeform 441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6" name="Freeform 442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7" name="Freeform 443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9" name="Group 444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472" name="Freeform 445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3" name="Freeform 446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4" name="Freeform 447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40" name="Freeform 448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1" name="Freeform 449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1 w 71"/>
                    <a:gd name="T3" fmla="*/ 0 h 27"/>
                    <a:gd name="T4" fmla="*/ 1 w 71"/>
                    <a:gd name="T5" fmla="*/ 0 h 27"/>
                    <a:gd name="T6" fmla="*/ 1 w 71"/>
                    <a:gd name="T7" fmla="*/ 0 h 27"/>
                    <a:gd name="T8" fmla="*/ 1 w 71"/>
                    <a:gd name="T9" fmla="*/ 0 h 27"/>
                    <a:gd name="T10" fmla="*/ 1 w 71"/>
                    <a:gd name="T11" fmla="*/ 0 h 27"/>
                    <a:gd name="T12" fmla="*/ 1 w 71"/>
                    <a:gd name="T13" fmla="*/ 0 h 27"/>
                    <a:gd name="T14" fmla="*/ 0 w 71"/>
                    <a:gd name="T15" fmla="*/ 0 h 27"/>
                    <a:gd name="T16" fmla="*/ 0 w 71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1"/>
                    <a:gd name="T28" fmla="*/ 0 h 27"/>
                    <a:gd name="T29" fmla="*/ 71 w 71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2" name="Freeform 450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43" name="Group 451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469" name="Freeform 452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0" name="Freeform 453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1" name="Freeform 454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44" name="Group 455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466" name="Freeform 456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7" name="Freeform 457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8" name="Freeform 458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45" name="Group 459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463" name="Freeform 460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4" name="Freeform 461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5" name="Freeform 462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46" name="Group 463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460" name="Freeform 464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1" name="Freeform 465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1 w 75"/>
                      <a:gd name="T3" fmla="*/ 0 h 29"/>
                      <a:gd name="T4" fmla="*/ 1 w 75"/>
                      <a:gd name="T5" fmla="*/ 0 h 29"/>
                      <a:gd name="T6" fmla="*/ 1 w 75"/>
                      <a:gd name="T7" fmla="*/ 0 h 29"/>
                      <a:gd name="T8" fmla="*/ 1 w 75"/>
                      <a:gd name="T9" fmla="*/ 0 h 29"/>
                      <a:gd name="T10" fmla="*/ 1 w 75"/>
                      <a:gd name="T11" fmla="*/ 0 h 29"/>
                      <a:gd name="T12" fmla="*/ 1 w 75"/>
                      <a:gd name="T13" fmla="*/ 0 h 29"/>
                      <a:gd name="T14" fmla="*/ 0 w 75"/>
                      <a:gd name="T15" fmla="*/ 0 h 29"/>
                      <a:gd name="T16" fmla="*/ 1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62" name="Freeform 466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1 w 80"/>
                      <a:gd name="T3" fmla="*/ 0 h 36"/>
                      <a:gd name="T4" fmla="*/ 1 w 80"/>
                      <a:gd name="T5" fmla="*/ 0 h 36"/>
                      <a:gd name="T6" fmla="*/ 1 w 80"/>
                      <a:gd name="T7" fmla="*/ 0 h 36"/>
                      <a:gd name="T8" fmla="*/ 1 w 80"/>
                      <a:gd name="T9" fmla="*/ 0 h 36"/>
                      <a:gd name="T10" fmla="*/ 1 w 80"/>
                      <a:gd name="T11" fmla="*/ 0 h 36"/>
                      <a:gd name="T12" fmla="*/ 0 w 80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0"/>
                      <a:gd name="T22" fmla="*/ 0 h 36"/>
                      <a:gd name="T23" fmla="*/ 80 w 80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47" name="Group 467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440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4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 w 23"/>
                        <a:gd name="T1" fmla="*/ 0 h 70"/>
                        <a:gd name="T2" fmla="*/ 0 w 23"/>
                        <a:gd name="T3" fmla="*/ 0 h 70"/>
                        <a:gd name="T4" fmla="*/ 1 w 23"/>
                        <a:gd name="T5" fmla="*/ 0 h 70"/>
                        <a:gd name="T6" fmla="*/ 1 w 23"/>
                        <a:gd name="T7" fmla="*/ 0 h 70"/>
                        <a:gd name="T8" fmla="*/ 1 w 23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3"/>
                        <a:gd name="T16" fmla="*/ 0 h 70"/>
                        <a:gd name="T17" fmla="*/ 23 w 23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1 w 73"/>
                        <a:gd name="T3" fmla="*/ 0 h 31"/>
                        <a:gd name="T4" fmla="*/ 1 w 73"/>
                        <a:gd name="T5" fmla="*/ 0 h 31"/>
                        <a:gd name="T6" fmla="*/ 1 w 73"/>
                        <a:gd name="T7" fmla="*/ 0 h 31"/>
                        <a:gd name="T8" fmla="*/ 1 w 73"/>
                        <a:gd name="T9" fmla="*/ 0 h 31"/>
                        <a:gd name="T10" fmla="*/ 1 w 73"/>
                        <a:gd name="T11" fmla="*/ 0 h 31"/>
                        <a:gd name="T12" fmla="*/ 1 w 73"/>
                        <a:gd name="T13" fmla="*/ 0 h 31"/>
                        <a:gd name="T14" fmla="*/ 0 w 73"/>
                        <a:gd name="T15" fmla="*/ 0 h 31"/>
                        <a:gd name="T16" fmla="*/ 1 w 73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1"/>
                        <a:gd name="T29" fmla="*/ 73 w 73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9" name="Freeform 471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8"/>
                        <a:gd name="T2" fmla="*/ 0 w 83"/>
                        <a:gd name="T3" fmla="*/ 0 h 38"/>
                        <a:gd name="T4" fmla="*/ 0 w 83"/>
                        <a:gd name="T5" fmla="*/ 0 h 38"/>
                        <a:gd name="T6" fmla="*/ 0 w 83"/>
                        <a:gd name="T7" fmla="*/ 0 h 38"/>
                        <a:gd name="T8" fmla="*/ 0 w 83"/>
                        <a:gd name="T9" fmla="*/ 0 h 38"/>
                        <a:gd name="T10" fmla="*/ 0 w 83"/>
                        <a:gd name="T11" fmla="*/ 0 h 38"/>
                        <a:gd name="T12" fmla="*/ 0 w 83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8"/>
                        <a:gd name="T23" fmla="*/ 83 w 83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1" name="Group 472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454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5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2"/>
                        <a:gd name="T2" fmla="*/ 0 w 75"/>
                        <a:gd name="T3" fmla="*/ 0 h 32"/>
                        <a:gd name="T4" fmla="*/ 0 w 75"/>
                        <a:gd name="T5" fmla="*/ 0 h 32"/>
                        <a:gd name="T6" fmla="*/ 0 w 75"/>
                        <a:gd name="T7" fmla="*/ 0 h 32"/>
                        <a:gd name="T8" fmla="*/ 0 w 75"/>
                        <a:gd name="T9" fmla="*/ 0 h 32"/>
                        <a:gd name="T10" fmla="*/ 0 w 75"/>
                        <a:gd name="T11" fmla="*/ 0 h 32"/>
                        <a:gd name="T12" fmla="*/ 0 w 75"/>
                        <a:gd name="T13" fmla="*/ 0 h 32"/>
                        <a:gd name="T14" fmla="*/ 0 w 75"/>
                        <a:gd name="T15" fmla="*/ 0 h 32"/>
                        <a:gd name="T16" fmla="*/ 0 w 75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2"/>
                        <a:gd name="T29" fmla="*/ 75 w 75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6" name="Freeform 475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0 h 36"/>
                        <a:gd name="T2" fmla="*/ 1 w 81"/>
                        <a:gd name="T3" fmla="*/ 0 h 36"/>
                        <a:gd name="T4" fmla="*/ 1 w 81"/>
                        <a:gd name="T5" fmla="*/ 0 h 36"/>
                        <a:gd name="T6" fmla="*/ 1 w 81"/>
                        <a:gd name="T7" fmla="*/ 0 h 36"/>
                        <a:gd name="T8" fmla="*/ 1 w 81"/>
                        <a:gd name="T9" fmla="*/ 0 h 36"/>
                        <a:gd name="T10" fmla="*/ 1 w 81"/>
                        <a:gd name="T11" fmla="*/ 0 h 36"/>
                        <a:gd name="T12" fmla="*/ 0 w 81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6"/>
                        <a:gd name="T23" fmla="*/ 81 w 81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2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451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68"/>
                        <a:gd name="T2" fmla="*/ 0 w 24"/>
                        <a:gd name="T3" fmla="*/ 0 h 68"/>
                        <a:gd name="T4" fmla="*/ 0 w 24"/>
                        <a:gd name="T5" fmla="*/ 0 h 68"/>
                        <a:gd name="T6" fmla="*/ 0 w 24"/>
                        <a:gd name="T7" fmla="*/ 0 h 68"/>
                        <a:gd name="T8" fmla="*/ 0 w 24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8"/>
                        <a:gd name="T17" fmla="*/ 24 w 24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2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1 w 72"/>
                        <a:gd name="T3" fmla="*/ 0 h 29"/>
                        <a:gd name="T4" fmla="*/ 1 w 72"/>
                        <a:gd name="T5" fmla="*/ 0 h 29"/>
                        <a:gd name="T6" fmla="*/ 1 w 72"/>
                        <a:gd name="T7" fmla="*/ 0 h 29"/>
                        <a:gd name="T8" fmla="*/ 1 w 72"/>
                        <a:gd name="T9" fmla="*/ 0 h 29"/>
                        <a:gd name="T10" fmla="*/ 1 w 72"/>
                        <a:gd name="T11" fmla="*/ 0 h 29"/>
                        <a:gd name="T12" fmla="*/ 1 w 72"/>
                        <a:gd name="T13" fmla="*/ 0 h 29"/>
                        <a:gd name="T14" fmla="*/ 0 w 72"/>
                        <a:gd name="T15" fmla="*/ 0 h 29"/>
                        <a:gd name="T16" fmla="*/ 1 w 72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29"/>
                        <a:gd name="T29" fmla="*/ 72 w 72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3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3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448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9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0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4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445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 w 24"/>
                        <a:gd name="T1" fmla="*/ 0 h 67"/>
                        <a:gd name="T2" fmla="*/ 0 w 24"/>
                        <a:gd name="T3" fmla="*/ 0 h 67"/>
                        <a:gd name="T4" fmla="*/ 1 w 24"/>
                        <a:gd name="T5" fmla="*/ 0 h 67"/>
                        <a:gd name="T6" fmla="*/ 1 w 24"/>
                        <a:gd name="T7" fmla="*/ 0 h 67"/>
                        <a:gd name="T8" fmla="*/ 1 w 24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7"/>
                        <a:gd name="T17" fmla="*/ 24 w 24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6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1 w 72"/>
                        <a:gd name="T3" fmla="*/ 0 h 29"/>
                        <a:gd name="T4" fmla="*/ 1 w 72"/>
                        <a:gd name="T5" fmla="*/ 0 h 29"/>
                        <a:gd name="T6" fmla="*/ 1 w 72"/>
                        <a:gd name="T7" fmla="*/ 0 h 29"/>
                        <a:gd name="T8" fmla="*/ 1 w 72"/>
                        <a:gd name="T9" fmla="*/ 0 h 29"/>
                        <a:gd name="T10" fmla="*/ 1 w 72"/>
                        <a:gd name="T11" fmla="*/ 0 h 29"/>
                        <a:gd name="T12" fmla="*/ 1 w 72"/>
                        <a:gd name="T13" fmla="*/ 0 h 29"/>
                        <a:gd name="T14" fmla="*/ 0 w 72"/>
                        <a:gd name="T15" fmla="*/ 0 h 29"/>
                        <a:gd name="T16" fmla="*/ 1 w 72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29"/>
                        <a:gd name="T29" fmla="*/ 72 w 72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7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1 w 83"/>
                        <a:gd name="T3" fmla="*/ 0 h 35"/>
                        <a:gd name="T4" fmla="*/ 1 w 83"/>
                        <a:gd name="T5" fmla="*/ 0 h 35"/>
                        <a:gd name="T6" fmla="*/ 1 w 83"/>
                        <a:gd name="T7" fmla="*/ 0 h 35"/>
                        <a:gd name="T8" fmla="*/ 1 w 83"/>
                        <a:gd name="T9" fmla="*/ 0 h 35"/>
                        <a:gd name="T10" fmla="*/ 1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8" name="Group 488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420" name="Group 489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437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8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9" name="Freeform 492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21" name="Group 493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434" name="Freeform 494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70"/>
                        <a:gd name="T2" fmla="*/ 0 w 24"/>
                        <a:gd name="T3" fmla="*/ 0 h 70"/>
                        <a:gd name="T4" fmla="*/ 0 w 24"/>
                        <a:gd name="T5" fmla="*/ 0 h 70"/>
                        <a:gd name="T6" fmla="*/ 0 w 24"/>
                        <a:gd name="T7" fmla="*/ 0 h 70"/>
                        <a:gd name="T8" fmla="*/ 0 w 24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70"/>
                        <a:gd name="T17" fmla="*/ 24 w 24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5" name="Freeform 495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30"/>
                        <a:gd name="T2" fmla="*/ 1 w 74"/>
                        <a:gd name="T3" fmla="*/ 0 h 30"/>
                        <a:gd name="T4" fmla="*/ 1 w 74"/>
                        <a:gd name="T5" fmla="*/ 0 h 30"/>
                        <a:gd name="T6" fmla="*/ 1 w 74"/>
                        <a:gd name="T7" fmla="*/ 0 h 30"/>
                        <a:gd name="T8" fmla="*/ 1 w 74"/>
                        <a:gd name="T9" fmla="*/ 0 h 30"/>
                        <a:gd name="T10" fmla="*/ 1 w 74"/>
                        <a:gd name="T11" fmla="*/ 0 h 30"/>
                        <a:gd name="T12" fmla="*/ 1 w 74"/>
                        <a:gd name="T13" fmla="*/ 0 h 30"/>
                        <a:gd name="T14" fmla="*/ 0 w 74"/>
                        <a:gd name="T15" fmla="*/ 0 h 30"/>
                        <a:gd name="T16" fmla="*/ 1 w 74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30"/>
                        <a:gd name="T29" fmla="*/ 74 w 74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6" name="Freeform 496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22" name="Group 497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431" name="Freeform 498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2" name="Freeform 499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3" name="Freeform 500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0 h 36"/>
                        <a:gd name="T2" fmla="*/ 1 w 81"/>
                        <a:gd name="T3" fmla="*/ 0 h 36"/>
                        <a:gd name="T4" fmla="*/ 1 w 81"/>
                        <a:gd name="T5" fmla="*/ 0 h 36"/>
                        <a:gd name="T6" fmla="*/ 1 w 81"/>
                        <a:gd name="T7" fmla="*/ 0 h 36"/>
                        <a:gd name="T8" fmla="*/ 1 w 81"/>
                        <a:gd name="T9" fmla="*/ 0 h 36"/>
                        <a:gd name="T10" fmla="*/ 1 w 81"/>
                        <a:gd name="T11" fmla="*/ 0 h 36"/>
                        <a:gd name="T12" fmla="*/ 0 w 81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6"/>
                        <a:gd name="T23" fmla="*/ 81 w 81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23" name="Group 501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428" name="Freeform 502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29" name="Freeform 503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30" name="Freeform 504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24" name="Group 505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425" name="Freeform 506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68"/>
                        <a:gd name="T2" fmla="*/ 0 w 24"/>
                        <a:gd name="T3" fmla="*/ 0 h 68"/>
                        <a:gd name="T4" fmla="*/ 0 w 24"/>
                        <a:gd name="T5" fmla="*/ 0 h 68"/>
                        <a:gd name="T6" fmla="*/ 0 w 24"/>
                        <a:gd name="T7" fmla="*/ 0 h 68"/>
                        <a:gd name="T8" fmla="*/ 0 w 24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8"/>
                        <a:gd name="T17" fmla="*/ 24 w 24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26" name="Freeform 507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27" name="Freeform 508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9" name="Group 509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417" name="Freeform 510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8" name="Freeform 511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9" name="Freeform 512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0" name="Group 513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414" name="Freeform 514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5" name="Freeform 515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6" name="Freeform 516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1" name="Group 517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411" name="Freeform 518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2" name="Freeform 519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3" name="Freeform 520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52" name="Freeform 521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3" name="Freeform 522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1 w 72"/>
                    <a:gd name="T3" fmla="*/ 0 h 31"/>
                    <a:gd name="T4" fmla="*/ 1 w 72"/>
                    <a:gd name="T5" fmla="*/ 0 h 31"/>
                    <a:gd name="T6" fmla="*/ 1 w 72"/>
                    <a:gd name="T7" fmla="*/ 0 h 31"/>
                    <a:gd name="T8" fmla="*/ 1 w 72"/>
                    <a:gd name="T9" fmla="*/ 0 h 31"/>
                    <a:gd name="T10" fmla="*/ 1 w 72"/>
                    <a:gd name="T11" fmla="*/ 0 h 31"/>
                    <a:gd name="T12" fmla="*/ 1 w 72"/>
                    <a:gd name="T13" fmla="*/ 0 h 31"/>
                    <a:gd name="T14" fmla="*/ 0 w 72"/>
                    <a:gd name="T15" fmla="*/ 0 h 31"/>
                    <a:gd name="T16" fmla="*/ 1 w 72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1"/>
                    <a:gd name="T29" fmla="*/ 72 w 72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4" name="Freeform 523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55" name="Group 524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408" name="Freeform 525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9" name="Freeform 526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0" name="Freeform 527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6" name="Group 528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405" name="Freeform 529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6" name="Freeform 530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7" name="Freeform 531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0 w 83"/>
                      <a:gd name="T3" fmla="*/ 0 h 35"/>
                      <a:gd name="T4" fmla="*/ 0 w 83"/>
                      <a:gd name="T5" fmla="*/ 0 h 35"/>
                      <a:gd name="T6" fmla="*/ 0 w 83"/>
                      <a:gd name="T7" fmla="*/ 0 h 35"/>
                      <a:gd name="T8" fmla="*/ 0 w 83"/>
                      <a:gd name="T9" fmla="*/ 0 h 35"/>
                      <a:gd name="T10" fmla="*/ 0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7" name="Group 532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402" name="Freeform 533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3" name="Freeform 534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4" name="Freeform 535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8" name="Group 536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9" name="Freeform 537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0" name="Freeform 538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01" name="Freeform 539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1 w 80"/>
                      <a:gd name="T3" fmla="*/ 0 h 36"/>
                      <a:gd name="T4" fmla="*/ 1 w 80"/>
                      <a:gd name="T5" fmla="*/ 0 h 36"/>
                      <a:gd name="T6" fmla="*/ 1 w 80"/>
                      <a:gd name="T7" fmla="*/ 0 h 36"/>
                      <a:gd name="T8" fmla="*/ 1 w 80"/>
                      <a:gd name="T9" fmla="*/ 0 h 36"/>
                      <a:gd name="T10" fmla="*/ 1 w 80"/>
                      <a:gd name="T11" fmla="*/ 0 h 36"/>
                      <a:gd name="T12" fmla="*/ 0 w 80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0"/>
                      <a:gd name="T22" fmla="*/ 0 h 36"/>
                      <a:gd name="T23" fmla="*/ 80 w 80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9" name="Group 540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79" name="Group 541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" name="Freeform 542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7" name="Freeform 543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8" name="Freeform 544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80" name="Group 545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3" name="Freeform 546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4" name="Freeform 547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1 w 73"/>
                        <a:gd name="T3" fmla="*/ 0 h 32"/>
                        <a:gd name="T4" fmla="*/ 1 w 73"/>
                        <a:gd name="T5" fmla="*/ 0 h 32"/>
                        <a:gd name="T6" fmla="*/ 1 w 73"/>
                        <a:gd name="T7" fmla="*/ 0 h 32"/>
                        <a:gd name="T8" fmla="*/ 1 w 73"/>
                        <a:gd name="T9" fmla="*/ 0 h 32"/>
                        <a:gd name="T10" fmla="*/ 1 w 73"/>
                        <a:gd name="T11" fmla="*/ 0 h 32"/>
                        <a:gd name="T12" fmla="*/ 1 w 73"/>
                        <a:gd name="T13" fmla="*/ 0 h 32"/>
                        <a:gd name="T14" fmla="*/ 0 w 73"/>
                        <a:gd name="T15" fmla="*/ 0 h 32"/>
                        <a:gd name="T16" fmla="*/ 1 w 73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2"/>
                        <a:gd name="T29" fmla="*/ 73 w 73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5" name="Freeform 548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81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0" name="Freeform 550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1" name="Freeform 551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2" name="Freeform 552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82" name="Group 553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87" name="Freeform 554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8" name="Freeform 555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1 w 72"/>
                        <a:gd name="T3" fmla="*/ 0 h 30"/>
                        <a:gd name="T4" fmla="*/ 1 w 72"/>
                        <a:gd name="T5" fmla="*/ 0 h 30"/>
                        <a:gd name="T6" fmla="*/ 1 w 72"/>
                        <a:gd name="T7" fmla="*/ 0 h 30"/>
                        <a:gd name="T8" fmla="*/ 1 w 72"/>
                        <a:gd name="T9" fmla="*/ 0 h 30"/>
                        <a:gd name="T10" fmla="*/ 1 w 72"/>
                        <a:gd name="T11" fmla="*/ 0 h 30"/>
                        <a:gd name="T12" fmla="*/ 1 w 72"/>
                        <a:gd name="T13" fmla="*/ 0 h 30"/>
                        <a:gd name="T14" fmla="*/ 0 w 72"/>
                        <a:gd name="T15" fmla="*/ 0 h 30"/>
                        <a:gd name="T16" fmla="*/ 1 w 72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30"/>
                        <a:gd name="T29" fmla="*/ 72 w 72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9" name="Freeform 556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83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84" name="Freeform 558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7"/>
                        <a:gd name="T2" fmla="*/ 0 w 25"/>
                        <a:gd name="T3" fmla="*/ 0 h 67"/>
                        <a:gd name="T4" fmla="*/ 1 w 25"/>
                        <a:gd name="T5" fmla="*/ 0 h 67"/>
                        <a:gd name="T6" fmla="*/ 1 w 25"/>
                        <a:gd name="T7" fmla="*/ 0 h 67"/>
                        <a:gd name="T8" fmla="*/ 1 w 25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7"/>
                        <a:gd name="T17" fmla="*/ 25 w 25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5" name="Freeform 559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6" name="Freeform 560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0 w 83"/>
                        <a:gd name="T3" fmla="*/ 0 h 35"/>
                        <a:gd name="T4" fmla="*/ 0 w 83"/>
                        <a:gd name="T5" fmla="*/ 0 h 35"/>
                        <a:gd name="T6" fmla="*/ 0 w 83"/>
                        <a:gd name="T7" fmla="*/ 0 h 35"/>
                        <a:gd name="T8" fmla="*/ 0 w 83"/>
                        <a:gd name="T9" fmla="*/ 0 h 35"/>
                        <a:gd name="T10" fmla="*/ 0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60" name="Group 561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59" name="Group 562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76" name="Freeform 563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7" name="Freeform 564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1 w 73"/>
                        <a:gd name="T3" fmla="*/ 0 h 31"/>
                        <a:gd name="T4" fmla="*/ 1 w 73"/>
                        <a:gd name="T5" fmla="*/ 0 h 31"/>
                        <a:gd name="T6" fmla="*/ 1 w 73"/>
                        <a:gd name="T7" fmla="*/ 0 h 31"/>
                        <a:gd name="T8" fmla="*/ 1 w 73"/>
                        <a:gd name="T9" fmla="*/ 0 h 31"/>
                        <a:gd name="T10" fmla="*/ 1 w 73"/>
                        <a:gd name="T11" fmla="*/ 0 h 31"/>
                        <a:gd name="T12" fmla="*/ 1 w 73"/>
                        <a:gd name="T13" fmla="*/ 0 h 31"/>
                        <a:gd name="T14" fmla="*/ 0 w 73"/>
                        <a:gd name="T15" fmla="*/ 0 h 31"/>
                        <a:gd name="T16" fmla="*/ 1 w 73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1"/>
                        <a:gd name="T29" fmla="*/ 73 w 73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8" name="Freeform 565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60" name="Group 566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73" name="Freeform 567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4" name="Freeform 568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1 w 75"/>
                        <a:gd name="T3" fmla="*/ 0 h 30"/>
                        <a:gd name="T4" fmla="*/ 1 w 75"/>
                        <a:gd name="T5" fmla="*/ 0 h 30"/>
                        <a:gd name="T6" fmla="*/ 1 w 75"/>
                        <a:gd name="T7" fmla="*/ 0 h 30"/>
                        <a:gd name="T8" fmla="*/ 1 w 75"/>
                        <a:gd name="T9" fmla="*/ 0 h 30"/>
                        <a:gd name="T10" fmla="*/ 1 w 75"/>
                        <a:gd name="T11" fmla="*/ 0 h 30"/>
                        <a:gd name="T12" fmla="*/ 1 w 75"/>
                        <a:gd name="T13" fmla="*/ 0 h 30"/>
                        <a:gd name="T14" fmla="*/ 0 w 75"/>
                        <a:gd name="T15" fmla="*/ 0 h 30"/>
                        <a:gd name="T16" fmla="*/ 1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5" name="Freeform 569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0 h 38"/>
                        <a:gd name="T2" fmla="*/ 1 w 81"/>
                        <a:gd name="T3" fmla="*/ 0 h 38"/>
                        <a:gd name="T4" fmla="*/ 1 w 81"/>
                        <a:gd name="T5" fmla="*/ 0 h 38"/>
                        <a:gd name="T6" fmla="*/ 1 w 81"/>
                        <a:gd name="T7" fmla="*/ 0 h 38"/>
                        <a:gd name="T8" fmla="*/ 1 w 81"/>
                        <a:gd name="T9" fmla="*/ 0 h 38"/>
                        <a:gd name="T10" fmla="*/ 1 w 81"/>
                        <a:gd name="T11" fmla="*/ 0 h 38"/>
                        <a:gd name="T12" fmla="*/ 0 w 81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8"/>
                        <a:gd name="T23" fmla="*/ 81 w 81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61" name="Group 570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70" name="Freeform 571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70"/>
                        <a:gd name="T2" fmla="*/ 0 w 25"/>
                        <a:gd name="T3" fmla="*/ 0 h 70"/>
                        <a:gd name="T4" fmla="*/ 0 w 25"/>
                        <a:gd name="T5" fmla="*/ 0 h 70"/>
                        <a:gd name="T6" fmla="*/ 0 w 25"/>
                        <a:gd name="T7" fmla="*/ 0 h 70"/>
                        <a:gd name="T8" fmla="*/ 0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1" name="Freeform 572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72" name="Freeform 573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62" name="Group 574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67" name="Freeform 575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68" name="Freeform 576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0"/>
                        <a:gd name="T2" fmla="*/ 0 w 75"/>
                        <a:gd name="T3" fmla="*/ 0 h 30"/>
                        <a:gd name="T4" fmla="*/ 0 w 75"/>
                        <a:gd name="T5" fmla="*/ 0 h 30"/>
                        <a:gd name="T6" fmla="*/ 0 w 75"/>
                        <a:gd name="T7" fmla="*/ 0 h 30"/>
                        <a:gd name="T8" fmla="*/ 0 w 75"/>
                        <a:gd name="T9" fmla="*/ 0 h 30"/>
                        <a:gd name="T10" fmla="*/ 0 w 75"/>
                        <a:gd name="T11" fmla="*/ 0 h 30"/>
                        <a:gd name="T12" fmla="*/ 0 w 75"/>
                        <a:gd name="T13" fmla="*/ 0 h 30"/>
                        <a:gd name="T14" fmla="*/ 0 w 75"/>
                        <a:gd name="T15" fmla="*/ 0 h 30"/>
                        <a:gd name="T16" fmla="*/ 0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69" name="Freeform 577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63" name="Group 578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64" name="Freeform 579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 w 23"/>
                        <a:gd name="T1" fmla="*/ 0 h 68"/>
                        <a:gd name="T2" fmla="*/ 0 w 23"/>
                        <a:gd name="T3" fmla="*/ 0 h 68"/>
                        <a:gd name="T4" fmla="*/ 1 w 23"/>
                        <a:gd name="T5" fmla="*/ 0 h 68"/>
                        <a:gd name="T6" fmla="*/ 1 w 23"/>
                        <a:gd name="T7" fmla="*/ 0 h 68"/>
                        <a:gd name="T8" fmla="*/ 1 w 23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3"/>
                        <a:gd name="T16" fmla="*/ 0 h 68"/>
                        <a:gd name="T17" fmla="*/ 23 w 23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65" name="Freeform 580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66" name="Freeform 581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61" name="Group 582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56" name="Freeform 583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7" name="Freeform 584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8" name="Freeform 585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2" name="Group 586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53" name="Freeform 587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4" name="Freeform 588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5" name="Freeform 589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3" name="Group 590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50" name="Freeform 591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1" name="Freeform 592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2" name="Freeform 593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4" name="Group 594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47" name="Freeform 595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48" name="Freeform 596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1 w 75"/>
                      <a:gd name="T3" fmla="*/ 0 h 29"/>
                      <a:gd name="T4" fmla="*/ 1 w 75"/>
                      <a:gd name="T5" fmla="*/ 0 h 29"/>
                      <a:gd name="T6" fmla="*/ 1 w 75"/>
                      <a:gd name="T7" fmla="*/ 0 h 29"/>
                      <a:gd name="T8" fmla="*/ 1 w 75"/>
                      <a:gd name="T9" fmla="*/ 0 h 29"/>
                      <a:gd name="T10" fmla="*/ 1 w 75"/>
                      <a:gd name="T11" fmla="*/ 0 h 29"/>
                      <a:gd name="T12" fmla="*/ 1 w 75"/>
                      <a:gd name="T13" fmla="*/ 0 h 29"/>
                      <a:gd name="T14" fmla="*/ 0 w 75"/>
                      <a:gd name="T15" fmla="*/ 0 h 29"/>
                      <a:gd name="T16" fmla="*/ 1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49" name="Freeform 597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5" name="Group 598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44" name="Freeform 599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45" name="Freeform 600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0 w 74"/>
                      <a:gd name="T1" fmla="*/ 0 h 29"/>
                      <a:gd name="T2" fmla="*/ 0 w 74"/>
                      <a:gd name="T3" fmla="*/ 0 h 29"/>
                      <a:gd name="T4" fmla="*/ 0 w 74"/>
                      <a:gd name="T5" fmla="*/ 0 h 29"/>
                      <a:gd name="T6" fmla="*/ 0 w 74"/>
                      <a:gd name="T7" fmla="*/ 0 h 29"/>
                      <a:gd name="T8" fmla="*/ 0 w 74"/>
                      <a:gd name="T9" fmla="*/ 0 h 29"/>
                      <a:gd name="T10" fmla="*/ 0 w 74"/>
                      <a:gd name="T11" fmla="*/ 0 h 29"/>
                      <a:gd name="T12" fmla="*/ 0 w 74"/>
                      <a:gd name="T13" fmla="*/ 0 h 29"/>
                      <a:gd name="T14" fmla="*/ 0 w 74"/>
                      <a:gd name="T15" fmla="*/ 0 h 29"/>
                      <a:gd name="T16" fmla="*/ 0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46" name="Freeform 601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6" name="Group 602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24" name="Group 603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41" name="Freeform 604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70"/>
                        <a:gd name="T2" fmla="*/ 0 w 25"/>
                        <a:gd name="T3" fmla="*/ 0 h 70"/>
                        <a:gd name="T4" fmla="*/ 0 w 25"/>
                        <a:gd name="T5" fmla="*/ 0 h 70"/>
                        <a:gd name="T6" fmla="*/ 0 w 25"/>
                        <a:gd name="T7" fmla="*/ 0 h 70"/>
                        <a:gd name="T8" fmla="*/ 0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2" name="Freeform 605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3" name="Freeform 606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0 w 82"/>
                        <a:gd name="T3" fmla="*/ 0 h 38"/>
                        <a:gd name="T4" fmla="*/ 0 w 82"/>
                        <a:gd name="T5" fmla="*/ 0 h 38"/>
                        <a:gd name="T6" fmla="*/ 0 w 82"/>
                        <a:gd name="T7" fmla="*/ 0 h 38"/>
                        <a:gd name="T8" fmla="*/ 0 w 82"/>
                        <a:gd name="T9" fmla="*/ 0 h 38"/>
                        <a:gd name="T10" fmla="*/ 0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25" name="Group 607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38" name="Freeform 608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9" name="Freeform 609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2"/>
                        <a:gd name="T2" fmla="*/ 1 w 75"/>
                        <a:gd name="T3" fmla="*/ 0 h 32"/>
                        <a:gd name="T4" fmla="*/ 1 w 75"/>
                        <a:gd name="T5" fmla="*/ 0 h 32"/>
                        <a:gd name="T6" fmla="*/ 1 w 75"/>
                        <a:gd name="T7" fmla="*/ 0 h 32"/>
                        <a:gd name="T8" fmla="*/ 1 w 75"/>
                        <a:gd name="T9" fmla="*/ 0 h 32"/>
                        <a:gd name="T10" fmla="*/ 1 w 75"/>
                        <a:gd name="T11" fmla="*/ 0 h 32"/>
                        <a:gd name="T12" fmla="*/ 1 w 75"/>
                        <a:gd name="T13" fmla="*/ 0 h 32"/>
                        <a:gd name="T14" fmla="*/ 0 w 75"/>
                        <a:gd name="T15" fmla="*/ 0 h 32"/>
                        <a:gd name="T16" fmla="*/ 1 w 75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2"/>
                        <a:gd name="T29" fmla="*/ 75 w 75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0" name="Freeform 610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26" name="Group 611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35" name="Freeform 612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6" name="Freeform 613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7" name="Freeform 614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27" name="Group 615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32" name="Freeform 616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3" name="Freeform 617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1 w 72"/>
                        <a:gd name="T3" fmla="*/ 0 h 30"/>
                        <a:gd name="T4" fmla="*/ 1 w 72"/>
                        <a:gd name="T5" fmla="*/ 0 h 30"/>
                        <a:gd name="T6" fmla="*/ 1 w 72"/>
                        <a:gd name="T7" fmla="*/ 0 h 30"/>
                        <a:gd name="T8" fmla="*/ 1 w 72"/>
                        <a:gd name="T9" fmla="*/ 0 h 30"/>
                        <a:gd name="T10" fmla="*/ 1 w 72"/>
                        <a:gd name="T11" fmla="*/ 0 h 30"/>
                        <a:gd name="T12" fmla="*/ 1 w 72"/>
                        <a:gd name="T13" fmla="*/ 0 h 30"/>
                        <a:gd name="T14" fmla="*/ 0 w 72"/>
                        <a:gd name="T15" fmla="*/ 0 h 30"/>
                        <a:gd name="T16" fmla="*/ 1 w 72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30"/>
                        <a:gd name="T29" fmla="*/ 72 w 72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4" name="Freeform 618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28" name="Group 619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29" name="Freeform 620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7"/>
                        <a:gd name="T2" fmla="*/ 0 w 25"/>
                        <a:gd name="T3" fmla="*/ 0 h 67"/>
                        <a:gd name="T4" fmla="*/ 0 w 25"/>
                        <a:gd name="T5" fmla="*/ 0 h 67"/>
                        <a:gd name="T6" fmla="*/ 0 w 25"/>
                        <a:gd name="T7" fmla="*/ 0 h 67"/>
                        <a:gd name="T8" fmla="*/ 0 w 25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7"/>
                        <a:gd name="T17" fmla="*/ 25 w 25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0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1" name="Freeform 622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0 h 35"/>
                        <a:gd name="T2" fmla="*/ 1 w 81"/>
                        <a:gd name="T3" fmla="*/ 0 h 35"/>
                        <a:gd name="T4" fmla="*/ 1 w 81"/>
                        <a:gd name="T5" fmla="*/ 0 h 35"/>
                        <a:gd name="T6" fmla="*/ 1 w 81"/>
                        <a:gd name="T7" fmla="*/ 0 h 35"/>
                        <a:gd name="T8" fmla="*/ 1 w 81"/>
                        <a:gd name="T9" fmla="*/ 0 h 35"/>
                        <a:gd name="T10" fmla="*/ 1 w 81"/>
                        <a:gd name="T11" fmla="*/ 0 h 35"/>
                        <a:gd name="T12" fmla="*/ 0 w 81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5"/>
                        <a:gd name="T23" fmla="*/ 81 w 81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67" name="Group 623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04" name="Group 624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21" name="Freeform 625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2" name="Freeform 626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3" name="Freeform 627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05" name="Group 628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18" name="Freeform 629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9" name="Freeform 630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0"/>
                        <a:gd name="T2" fmla="*/ 0 w 75"/>
                        <a:gd name="T3" fmla="*/ 0 h 30"/>
                        <a:gd name="T4" fmla="*/ 0 w 75"/>
                        <a:gd name="T5" fmla="*/ 0 h 30"/>
                        <a:gd name="T6" fmla="*/ 0 w 75"/>
                        <a:gd name="T7" fmla="*/ 0 h 30"/>
                        <a:gd name="T8" fmla="*/ 0 w 75"/>
                        <a:gd name="T9" fmla="*/ 0 h 30"/>
                        <a:gd name="T10" fmla="*/ 0 w 75"/>
                        <a:gd name="T11" fmla="*/ 0 h 30"/>
                        <a:gd name="T12" fmla="*/ 0 w 75"/>
                        <a:gd name="T13" fmla="*/ 0 h 30"/>
                        <a:gd name="T14" fmla="*/ 0 w 75"/>
                        <a:gd name="T15" fmla="*/ 0 h 30"/>
                        <a:gd name="T16" fmla="*/ 0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0" name="Freeform 631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06" name="Group 632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15" name="Freeform 633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 w 24"/>
                        <a:gd name="T1" fmla="*/ 0 h 70"/>
                        <a:gd name="T2" fmla="*/ 0 w 24"/>
                        <a:gd name="T3" fmla="*/ 0 h 70"/>
                        <a:gd name="T4" fmla="*/ 1 w 24"/>
                        <a:gd name="T5" fmla="*/ 0 h 70"/>
                        <a:gd name="T6" fmla="*/ 1 w 24"/>
                        <a:gd name="T7" fmla="*/ 0 h 70"/>
                        <a:gd name="T8" fmla="*/ 1 w 24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70"/>
                        <a:gd name="T17" fmla="*/ 24 w 24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6" name="Freeform 634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7" name="Freeform 635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07" name="Group 636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12" name="Freeform 637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3" name="Freeform 638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1 w 75"/>
                        <a:gd name="T3" fmla="*/ 0 h 30"/>
                        <a:gd name="T4" fmla="*/ 1 w 75"/>
                        <a:gd name="T5" fmla="*/ 0 h 30"/>
                        <a:gd name="T6" fmla="*/ 1 w 75"/>
                        <a:gd name="T7" fmla="*/ 0 h 30"/>
                        <a:gd name="T8" fmla="*/ 1 w 75"/>
                        <a:gd name="T9" fmla="*/ 0 h 30"/>
                        <a:gd name="T10" fmla="*/ 1 w 75"/>
                        <a:gd name="T11" fmla="*/ 0 h 30"/>
                        <a:gd name="T12" fmla="*/ 1 w 75"/>
                        <a:gd name="T13" fmla="*/ 0 h 30"/>
                        <a:gd name="T14" fmla="*/ 0 w 75"/>
                        <a:gd name="T15" fmla="*/ 0 h 30"/>
                        <a:gd name="T16" fmla="*/ 1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4" name="Freeform 639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08" name="Group 640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09" name="Freeform 641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 w 22"/>
                        <a:gd name="T1" fmla="*/ 0 h 68"/>
                        <a:gd name="T2" fmla="*/ 0 w 22"/>
                        <a:gd name="T3" fmla="*/ 0 h 68"/>
                        <a:gd name="T4" fmla="*/ 1 w 22"/>
                        <a:gd name="T5" fmla="*/ 0 h 68"/>
                        <a:gd name="T6" fmla="*/ 1 w 22"/>
                        <a:gd name="T7" fmla="*/ 0 h 68"/>
                        <a:gd name="T8" fmla="*/ 1 w 22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"/>
                        <a:gd name="T16" fmla="*/ 0 h 68"/>
                        <a:gd name="T17" fmla="*/ 22 w 22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0" name="Freeform 642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11" name="Freeform 643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68" name="Group 644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01" name="Freeform 645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 w 24"/>
                      <a:gd name="T1" fmla="*/ 0 h 69"/>
                      <a:gd name="T2" fmla="*/ 0 w 24"/>
                      <a:gd name="T3" fmla="*/ 0 h 69"/>
                      <a:gd name="T4" fmla="*/ 1 w 24"/>
                      <a:gd name="T5" fmla="*/ 0 h 69"/>
                      <a:gd name="T6" fmla="*/ 1 w 24"/>
                      <a:gd name="T7" fmla="*/ 0 h 69"/>
                      <a:gd name="T8" fmla="*/ 1 w 24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9"/>
                      <a:gd name="T17" fmla="*/ 24 w 24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2" name="Freeform 646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1 w 72"/>
                      <a:gd name="T3" fmla="*/ 0 h 31"/>
                      <a:gd name="T4" fmla="*/ 1 w 72"/>
                      <a:gd name="T5" fmla="*/ 0 h 31"/>
                      <a:gd name="T6" fmla="*/ 1 w 72"/>
                      <a:gd name="T7" fmla="*/ 0 h 31"/>
                      <a:gd name="T8" fmla="*/ 1 w 72"/>
                      <a:gd name="T9" fmla="*/ 0 h 31"/>
                      <a:gd name="T10" fmla="*/ 1 w 72"/>
                      <a:gd name="T11" fmla="*/ 0 h 31"/>
                      <a:gd name="T12" fmla="*/ 1 w 72"/>
                      <a:gd name="T13" fmla="*/ 0 h 31"/>
                      <a:gd name="T14" fmla="*/ 0 w 72"/>
                      <a:gd name="T15" fmla="*/ 0 h 31"/>
                      <a:gd name="T16" fmla="*/ 1 w 72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1"/>
                      <a:gd name="T29" fmla="*/ 72 w 72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3" name="Freeform 647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69" name="Group 648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298" name="Freeform 649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1 w 38"/>
                      <a:gd name="T1" fmla="*/ 0 h 69"/>
                      <a:gd name="T2" fmla="*/ 0 w 38"/>
                      <a:gd name="T3" fmla="*/ 0 h 69"/>
                      <a:gd name="T4" fmla="*/ 1 w 38"/>
                      <a:gd name="T5" fmla="*/ 0 h 69"/>
                      <a:gd name="T6" fmla="*/ 1 w 38"/>
                      <a:gd name="T7" fmla="*/ 0 h 69"/>
                      <a:gd name="T8" fmla="*/ 1 w 38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9"/>
                      <a:gd name="T17" fmla="*/ 38 w 38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9" name="Freeform 650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0" name="Freeform 651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0 h 31"/>
                      <a:gd name="T2" fmla="*/ 0 w 65"/>
                      <a:gd name="T3" fmla="*/ 0 h 31"/>
                      <a:gd name="T4" fmla="*/ 0 w 65"/>
                      <a:gd name="T5" fmla="*/ 0 h 31"/>
                      <a:gd name="T6" fmla="*/ 0 w 65"/>
                      <a:gd name="T7" fmla="*/ 0 h 31"/>
                      <a:gd name="T8" fmla="*/ 0 w 6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1"/>
                      <a:gd name="T17" fmla="*/ 65 w 65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0" name="Group 652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295" name="Freeform 653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6" name="Freeform 654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7" name="Freeform 655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1" name="Group 656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292" name="Freeform 657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0 w 41"/>
                      <a:gd name="T1" fmla="*/ 0 h 68"/>
                      <a:gd name="T2" fmla="*/ 0 w 41"/>
                      <a:gd name="T3" fmla="*/ 0 h 68"/>
                      <a:gd name="T4" fmla="*/ 0 w 41"/>
                      <a:gd name="T5" fmla="*/ 0 h 68"/>
                      <a:gd name="T6" fmla="*/ 0 w 41"/>
                      <a:gd name="T7" fmla="*/ 0 h 68"/>
                      <a:gd name="T8" fmla="*/ 0 w 41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68"/>
                      <a:gd name="T17" fmla="*/ 41 w 41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3" name="Freeform 658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1 w 63"/>
                      <a:gd name="T3" fmla="*/ 0 h 33"/>
                      <a:gd name="T4" fmla="*/ 1 w 63"/>
                      <a:gd name="T5" fmla="*/ 0 h 33"/>
                      <a:gd name="T6" fmla="*/ 1 w 63"/>
                      <a:gd name="T7" fmla="*/ 0 h 33"/>
                      <a:gd name="T8" fmla="*/ 0 w 6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3"/>
                      <a:gd name="T17" fmla="*/ 63 w 63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4" name="Freeform 659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2" name="Group 660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289" name="Freeform 661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0" name="Freeform 662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0 w 65"/>
                      <a:gd name="T3" fmla="*/ 0 h 35"/>
                      <a:gd name="T4" fmla="*/ 0 w 65"/>
                      <a:gd name="T5" fmla="*/ 0 h 35"/>
                      <a:gd name="T6" fmla="*/ 0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1" name="Freeform 663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0 h 28"/>
                      <a:gd name="T2" fmla="*/ 1 w 65"/>
                      <a:gd name="T3" fmla="*/ 0 h 28"/>
                      <a:gd name="T4" fmla="*/ 1 w 65"/>
                      <a:gd name="T5" fmla="*/ 0 h 28"/>
                      <a:gd name="T6" fmla="*/ 1 w 65"/>
                      <a:gd name="T7" fmla="*/ 0 h 28"/>
                      <a:gd name="T8" fmla="*/ 0 w 6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8"/>
                      <a:gd name="T17" fmla="*/ 65 w 6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3" name="Group 664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273" name="Group 665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286" name="Freeform 666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1 w 38"/>
                        <a:gd name="T1" fmla="*/ 0 h 68"/>
                        <a:gd name="T2" fmla="*/ 0 w 38"/>
                        <a:gd name="T3" fmla="*/ 0 h 68"/>
                        <a:gd name="T4" fmla="*/ 1 w 38"/>
                        <a:gd name="T5" fmla="*/ 0 h 68"/>
                        <a:gd name="T6" fmla="*/ 1 w 38"/>
                        <a:gd name="T7" fmla="*/ 0 h 68"/>
                        <a:gd name="T8" fmla="*/ 1 w 38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68"/>
                        <a:gd name="T17" fmla="*/ 38 w 38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7" name="Freeform 667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0 w 66"/>
                        <a:gd name="T3" fmla="*/ 0 h 32"/>
                        <a:gd name="T4" fmla="*/ 0 w 66"/>
                        <a:gd name="T5" fmla="*/ 0 h 32"/>
                        <a:gd name="T6" fmla="*/ 0 w 66"/>
                        <a:gd name="T7" fmla="*/ 0 h 32"/>
                        <a:gd name="T8" fmla="*/ 0 w 66"/>
                        <a:gd name="T9" fmla="*/ 0 h 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2"/>
                        <a:gd name="T17" fmla="*/ 66 w 66"/>
                        <a:gd name="T18" fmla="*/ 32 h 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8" name="Freeform 668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0 h 31"/>
                        <a:gd name="T2" fmla="*/ 1 w 65"/>
                        <a:gd name="T3" fmla="*/ 0 h 31"/>
                        <a:gd name="T4" fmla="*/ 1 w 65"/>
                        <a:gd name="T5" fmla="*/ 0 h 31"/>
                        <a:gd name="T6" fmla="*/ 1 w 65"/>
                        <a:gd name="T7" fmla="*/ 0 h 31"/>
                        <a:gd name="T8" fmla="*/ 0 w 65"/>
                        <a:gd name="T9" fmla="*/ 0 h 3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1"/>
                        <a:gd name="T17" fmla="*/ 65 w 65"/>
                        <a:gd name="T18" fmla="*/ 31 h 3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74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283" name="Freeform 670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1 w 40"/>
                        <a:gd name="T1" fmla="*/ 0 h 69"/>
                        <a:gd name="T2" fmla="*/ 0 w 40"/>
                        <a:gd name="T3" fmla="*/ 0 h 69"/>
                        <a:gd name="T4" fmla="*/ 1 w 40"/>
                        <a:gd name="T5" fmla="*/ 0 h 69"/>
                        <a:gd name="T6" fmla="*/ 1 w 40"/>
                        <a:gd name="T7" fmla="*/ 0 h 69"/>
                        <a:gd name="T8" fmla="*/ 1 w 40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9"/>
                        <a:gd name="T17" fmla="*/ 40 w 40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4" name="Freeform 671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1 w 66"/>
                        <a:gd name="T3" fmla="*/ 0 h 35"/>
                        <a:gd name="T4" fmla="*/ 1 w 66"/>
                        <a:gd name="T5" fmla="*/ 0 h 35"/>
                        <a:gd name="T6" fmla="*/ 1 w 66"/>
                        <a:gd name="T7" fmla="*/ 0 h 35"/>
                        <a:gd name="T8" fmla="*/ 0 w 66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5"/>
                        <a:gd name="T17" fmla="*/ 66 w 66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5" name="Freeform 672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30"/>
                        <a:gd name="T2" fmla="*/ 1 w 66"/>
                        <a:gd name="T3" fmla="*/ 0 h 30"/>
                        <a:gd name="T4" fmla="*/ 1 w 66"/>
                        <a:gd name="T5" fmla="*/ 0 h 30"/>
                        <a:gd name="T6" fmla="*/ 1 w 66"/>
                        <a:gd name="T7" fmla="*/ 0 h 30"/>
                        <a:gd name="T8" fmla="*/ 0 w 66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0"/>
                        <a:gd name="T17" fmla="*/ 66 w 66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75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280" name="Freeform 674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0 w 40"/>
                        <a:gd name="T1" fmla="*/ 0 h 68"/>
                        <a:gd name="T2" fmla="*/ 0 w 40"/>
                        <a:gd name="T3" fmla="*/ 0 h 68"/>
                        <a:gd name="T4" fmla="*/ 0 w 40"/>
                        <a:gd name="T5" fmla="*/ 0 h 68"/>
                        <a:gd name="T6" fmla="*/ 0 w 40"/>
                        <a:gd name="T7" fmla="*/ 0 h 68"/>
                        <a:gd name="T8" fmla="*/ 0 w 40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8"/>
                        <a:gd name="T17" fmla="*/ 40 w 40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1" name="Freeform 675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0 w 65"/>
                        <a:gd name="T3" fmla="*/ 0 h 35"/>
                        <a:gd name="T4" fmla="*/ 0 w 65"/>
                        <a:gd name="T5" fmla="*/ 0 h 35"/>
                        <a:gd name="T6" fmla="*/ 0 w 65"/>
                        <a:gd name="T7" fmla="*/ 0 h 35"/>
                        <a:gd name="T8" fmla="*/ 0 w 65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5"/>
                        <a:gd name="T17" fmla="*/ 65 w 65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2" name="Freeform 676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0 h 29"/>
                        <a:gd name="T2" fmla="*/ 0 w 65"/>
                        <a:gd name="T3" fmla="*/ 0 h 29"/>
                        <a:gd name="T4" fmla="*/ 0 w 65"/>
                        <a:gd name="T5" fmla="*/ 0 h 29"/>
                        <a:gd name="T6" fmla="*/ 0 w 65"/>
                        <a:gd name="T7" fmla="*/ 0 h 29"/>
                        <a:gd name="T8" fmla="*/ 0 w 65"/>
                        <a:gd name="T9" fmla="*/ 0 h 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29"/>
                        <a:gd name="T17" fmla="*/ 65 w 65"/>
                        <a:gd name="T18" fmla="*/ 29 h 2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76" name="Group 677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277" name="Freeform 678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1 w 39"/>
                        <a:gd name="T1" fmla="*/ 0 h 68"/>
                        <a:gd name="T2" fmla="*/ 0 w 39"/>
                        <a:gd name="T3" fmla="*/ 0 h 68"/>
                        <a:gd name="T4" fmla="*/ 1 w 39"/>
                        <a:gd name="T5" fmla="*/ 0 h 68"/>
                        <a:gd name="T6" fmla="*/ 1 w 39"/>
                        <a:gd name="T7" fmla="*/ 0 h 68"/>
                        <a:gd name="T8" fmla="*/ 1 w 39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9"/>
                        <a:gd name="T16" fmla="*/ 0 h 68"/>
                        <a:gd name="T17" fmla="*/ 39 w 39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8" name="Freeform 679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1 w 64"/>
                        <a:gd name="T3" fmla="*/ 0 h 33"/>
                        <a:gd name="T4" fmla="*/ 1 w 64"/>
                        <a:gd name="T5" fmla="*/ 0 h 33"/>
                        <a:gd name="T6" fmla="*/ 1 w 64"/>
                        <a:gd name="T7" fmla="*/ 0 h 33"/>
                        <a:gd name="T8" fmla="*/ 0 w 64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"/>
                        <a:gd name="T16" fmla="*/ 0 h 33"/>
                        <a:gd name="T17" fmla="*/ 64 w 64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9" name="Freeform 680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0 h 29"/>
                        <a:gd name="T2" fmla="*/ 1 w 65"/>
                        <a:gd name="T3" fmla="*/ 0 h 29"/>
                        <a:gd name="T4" fmla="*/ 1 w 65"/>
                        <a:gd name="T5" fmla="*/ 0 h 29"/>
                        <a:gd name="T6" fmla="*/ 1 w 65"/>
                        <a:gd name="T7" fmla="*/ 0 h 29"/>
                        <a:gd name="T8" fmla="*/ 0 w 65"/>
                        <a:gd name="T9" fmla="*/ 0 h 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29"/>
                        <a:gd name="T17" fmla="*/ 65 w 65"/>
                        <a:gd name="T18" fmla="*/ 29 h 2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4" name="Group 681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257" name="Group 682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270" name="Freeform 683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1 w 38"/>
                        <a:gd name="T1" fmla="*/ 0 h 68"/>
                        <a:gd name="T2" fmla="*/ 0 w 38"/>
                        <a:gd name="T3" fmla="*/ 0 h 68"/>
                        <a:gd name="T4" fmla="*/ 1 w 38"/>
                        <a:gd name="T5" fmla="*/ 0 h 68"/>
                        <a:gd name="T6" fmla="*/ 1 w 38"/>
                        <a:gd name="T7" fmla="*/ 0 h 68"/>
                        <a:gd name="T8" fmla="*/ 1 w 38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68"/>
                        <a:gd name="T17" fmla="*/ 38 w 38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1" name="Freeform 684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1 w 65"/>
                        <a:gd name="T3" fmla="*/ 0 h 35"/>
                        <a:gd name="T4" fmla="*/ 1 w 65"/>
                        <a:gd name="T5" fmla="*/ 0 h 35"/>
                        <a:gd name="T6" fmla="*/ 1 w 65"/>
                        <a:gd name="T7" fmla="*/ 0 h 35"/>
                        <a:gd name="T8" fmla="*/ 0 w 65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5"/>
                        <a:gd name="T17" fmla="*/ 65 w 65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2" name="Freeform 685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28"/>
                        <a:gd name="T2" fmla="*/ 1 w 66"/>
                        <a:gd name="T3" fmla="*/ 0 h 28"/>
                        <a:gd name="T4" fmla="*/ 1 w 66"/>
                        <a:gd name="T5" fmla="*/ 0 h 28"/>
                        <a:gd name="T6" fmla="*/ 1 w 66"/>
                        <a:gd name="T7" fmla="*/ 0 h 28"/>
                        <a:gd name="T8" fmla="*/ 0 w 66"/>
                        <a:gd name="T9" fmla="*/ 0 h 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28"/>
                        <a:gd name="T17" fmla="*/ 66 w 66"/>
                        <a:gd name="T18" fmla="*/ 28 h 2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58" name="Group 686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267" name="Freeform 687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0 w 40"/>
                        <a:gd name="T1" fmla="*/ 0 h 68"/>
                        <a:gd name="T2" fmla="*/ 0 w 40"/>
                        <a:gd name="T3" fmla="*/ 0 h 68"/>
                        <a:gd name="T4" fmla="*/ 0 w 40"/>
                        <a:gd name="T5" fmla="*/ 0 h 68"/>
                        <a:gd name="T6" fmla="*/ 0 w 40"/>
                        <a:gd name="T7" fmla="*/ 0 h 68"/>
                        <a:gd name="T8" fmla="*/ 0 w 40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8"/>
                        <a:gd name="T17" fmla="*/ 40 w 40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8" name="Freeform 688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1 w 63"/>
                        <a:gd name="T3" fmla="*/ 0 h 33"/>
                        <a:gd name="T4" fmla="*/ 1 w 63"/>
                        <a:gd name="T5" fmla="*/ 0 h 33"/>
                        <a:gd name="T6" fmla="*/ 1 w 63"/>
                        <a:gd name="T7" fmla="*/ 0 h 33"/>
                        <a:gd name="T8" fmla="*/ 0 w 63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"/>
                        <a:gd name="T16" fmla="*/ 0 h 33"/>
                        <a:gd name="T17" fmla="*/ 63 w 63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9" name="Freeform 689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0 h 30"/>
                        <a:gd name="T2" fmla="*/ 0 w 65"/>
                        <a:gd name="T3" fmla="*/ 0 h 30"/>
                        <a:gd name="T4" fmla="*/ 0 w 65"/>
                        <a:gd name="T5" fmla="*/ 0 h 30"/>
                        <a:gd name="T6" fmla="*/ 0 w 65"/>
                        <a:gd name="T7" fmla="*/ 0 h 30"/>
                        <a:gd name="T8" fmla="*/ 0 w 65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0"/>
                        <a:gd name="T17" fmla="*/ 65 w 65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59" name="Group 690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264" name="Freeform 691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1 w 39"/>
                        <a:gd name="T1" fmla="*/ 0 h 70"/>
                        <a:gd name="T2" fmla="*/ 0 w 39"/>
                        <a:gd name="T3" fmla="*/ 0 h 70"/>
                        <a:gd name="T4" fmla="*/ 1 w 39"/>
                        <a:gd name="T5" fmla="*/ 0 h 70"/>
                        <a:gd name="T6" fmla="*/ 1 w 39"/>
                        <a:gd name="T7" fmla="*/ 0 h 70"/>
                        <a:gd name="T8" fmla="*/ 1 w 39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9"/>
                        <a:gd name="T16" fmla="*/ 0 h 70"/>
                        <a:gd name="T17" fmla="*/ 39 w 39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5" name="Freeform 692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1 w 64"/>
                        <a:gd name="T3" fmla="*/ 0 h 34"/>
                        <a:gd name="T4" fmla="*/ 1 w 64"/>
                        <a:gd name="T5" fmla="*/ 0 h 34"/>
                        <a:gd name="T6" fmla="*/ 1 w 64"/>
                        <a:gd name="T7" fmla="*/ 0 h 34"/>
                        <a:gd name="T8" fmla="*/ 0 w 64"/>
                        <a:gd name="T9" fmla="*/ 0 h 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"/>
                        <a:gd name="T16" fmla="*/ 0 h 34"/>
                        <a:gd name="T17" fmla="*/ 64 w 64"/>
                        <a:gd name="T18" fmla="*/ 34 h 3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6" name="Freeform 693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30"/>
                        <a:gd name="T2" fmla="*/ 1 w 66"/>
                        <a:gd name="T3" fmla="*/ 0 h 30"/>
                        <a:gd name="T4" fmla="*/ 1 w 66"/>
                        <a:gd name="T5" fmla="*/ 0 h 30"/>
                        <a:gd name="T6" fmla="*/ 1 w 66"/>
                        <a:gd name="T7" fmla="*/ 0 h 30"/>
                        <a:gd name="T8" fmla="*/ 0 w 66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0"/>
                        <a:gd name="T17" fmla="*/ 66 w 66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60" name="Group 694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261" name="Freeform 695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0 w 41"/>
                        <a:gd name="T1" fmla="*/ 0 h 70"/>
                        <a:gd name="T2" fmla="*/ 0 w 41"/>
                        <a:gd name="T3" fmla="*/ 0 h 70"/>
                        <a:gd name="T4" fmla="*/ 0 w 41"/>
                        <a:gd name="T5" fmla="*/ 0 h 70"/>
                        <a:gd name="T6" fmla="*/ 0 w 41"/>
                        <a:gd name="T7" fmla="*/ 0 h 70"/>
                        <a:gd name="T8" fmla="*/ 0 w 41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1"/>
                        <a:gd name="T16" fmla="*/ 0 h 70"/>
                        <a:gd name="T17" fmla="*/ 41 w 41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2" name="Freeform 696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0 w 65"/>
                        <a:gd name="T3" fmla="*/ 0 h 34"/>
                        <a:gd name="T4" fmla="*/ 0 w 65"/>
                        <a:gd name="T5" fmla="*/ 0 h 34"/>
                        <a:gd name="T6" fmla="*/ 0 w 65"/>
                        <a:gd name="T7" fmla="*/ 0 h 34"/>
                        <a:gd name="T8" fmla="*/ 0 w 65"/>
                        <a:gd name="T9" fmla="*/ 0 h 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4"/>
                        <a:gd name="T17" fmla="*/ 65 w 65"/>
                        <a:gd name="T18" fmla="*/ 34 h 3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3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0 h 28"/>
                        <a:gd name="T2" fmla="*/ 0 w 66"/>
                        <a:gd name="T3" fmla="*/ 0 h 28"/>
                        <a:gd name="T4" fmla="*/ 0 w 66"/>
                        <a:gd name="T5" fmla="*/ 0 h 28"/>
                        <a:gd name="T6" fmla="*/ 0 w 66"/>
                        <a:gd name="T7" fmla="*/ 0 h 28"/>
                        <a:gd name="T8" fmla="*/ 0 w 66"/>
                        <a:gd name="T9" fmla="*/ 0 h 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28"/>
                        <a:gd name="T17" fmla="*/ 66 w 66"/>
                        <a:gd name="T18" fmla="*/ 28 h 2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5" name="Group 698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254" name="Freeform 699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1 w 39"/>
                      <a:gd name="T1" fmla="*/ 0 h 70"/>
                      <a:gd name="T2" fmla="*/ 0 w 39"/>
                      <a:gd name="T3" fmla="*/ 0 h 70"/>
                      <a:gd name="T4" fmla="*/ 1 w 39"/>
                      <a:gd name="T5" fmla="*/ 0 h 70"/>
                      <a:gd name="T6" fmla="*/ 1 w 39"/>
                      <a:gd name="T7" fmla="*/ 0 h 70"/>
                      <a:gd name="T8" fmla="*/ 1 w 39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70"/>
                      <a:gd name="T17" fmla="*/ 39 w 39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5" name="Freeform 700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1 w 63"/>
                      <a:gd name="T3" fmla="*/ 0 h 35"/>
                      <a:gd name="T4" fmla="*/ 1 w 63"/>
                      <a:gd name="T5" fmla="*/ 0 h 35"/>
                      <a:gd name="T6" fmla="*/ 1 w 63"/>
                      <a:gd name="T7" fmla="*/ 0 h 35"/>
                      <a:gd name="T8" fmla="*/ 0 w 63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5"/>
                      <a:gd name="T17" fmla="*/ 63 w 63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6" name="Freeform 701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0 h 30"/>
                      <a:gd name="T2" fmla="*/ 1 w 64"/>
                      <a:gd name="T3" fmla="*/ 0 h 30"/>
                      <a:gd name="T4" fmla="*/ 1 w 64"/>
                      <a:gd name="T5" fmla="*/ 0 h 30"/>
                      <a:gd name="T6" fmla="*/ 1 w 64"/>
                      <a:gd name="T7" fmla="*/ 0 h 30"/>
                      <a:gd name="T8" fmla="*/ 0 w 64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0"/>
                      <a:gd name="T17" fmla="*/ 64 w 64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6" name="Group 702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251" name="Freeform 703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1 w 39"/>
                      <a:gd name="T1" fmla="*/ 0 h 69"/>
                      <a:gd name="T2" fmla="*/ 0 w 39"/>
                      <a:gd name="T3" fmla="*/ 0 h 69"/>
                      <a:gd name="T4" fmla="*/ 1 w 39"/>
                      <a:gd name="T5" fmla="*/ 0 h 69"/>
                      <a:gd name="T6" fmla="*/ 1 w 39"/>
                      <a:gd name="T7" fmla="*/ 0 h 69"/>
                      <a:gd name="T8" fmla="*/ 1 w 39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9"/>
                      <a:gd name="T17" fmla="*/ 39 w 39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2" name="Freeform 704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3" name="Freeform 705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0 h 30"/>
                      <a:gd name="T2" fmla="*/ 1 w 65"/>
                      <a:gd name="T3" fmla="*/ 0 h 30"/>
                      <a:gd name="T4" fmla="*/ 1 w 65"/>
                      <a:gd name="T5" fmla="*/ 0 h 30"/>
                      <a:gd name="T6" fmla="*/ 1 w 65"/>
                      <a:gd name="T7" fmla="*/ 0 h 30"/>
                      <a:gd name="T8" fmla="*/ 0 w 6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0"/>
                      <a:gd name="T17" fmla="*/ 65 w 65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7" name="Group 706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248" name="Freeform 707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1 w 41"/>
                      <a:gd name="T1" fmla="*/ 0 h 68"/>
                      <a:gd name="T2" fmla="*/ 0 w 41"/>
                      <a:gd name="T3" fmla="*/ 0 h 68"/>
                      <a:gd name="T4" fmla="*/ 1 w 41"/>
                      <a:gd name="T5" fmla="*/ 0 h 68"/>
                      <a:gd name="T6" fmla="*/ 1 w 41"/>
                      <a:gd name="T7" fmla="*/ 0 h 68"/>
                      <a:gd name="T8" fmla="*/ 1 w 41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68"/>
                      <a:gd name="T17" fmla="*/ 41 w 41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9" name="Freeform 708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0 w 63"/>
                      <a:gd name="T3" fmla="*/ 0 h 32"/>
                      <a:gd name="T4" fmla="*/ 0 w 63"/>
                      <a:gd name="T5" fmla="*/ 0 h 32"/>
                      <a:gd name="T6" fmla="*/ 0 w 63"/>
                      <a:gd name="T7" fmla="*/ 0 h 32"/>
                      <a:gd name="T8" fmla="*/ 0 w 63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2"/>
                      <a:gd name="T17" fmla="*/ 63 w 63"/>
                      <a:gd name="T18" fmla="*/ 32 h 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0" name="Freeform 709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0 h 31"/>
                      <a:gd name="T2" fmla="*/ 0 w 63"/>
                      <a:gd name="T3" fmla="*/ 0 h 31"/>
                      <a:gd name="T4" fmla="*/ 0 w 63"/>
                      <a:gd name="T5" fmla="*/ 0 h 31"/>
                      <a:gd name="T6" fmla="*/ 0 w 63"/>
                      <a:gd name="T7" fmla="*/ 0 h 31"/>
                      <a:gd name="T8" fmla="*/ 0 w 63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1"/>
                      <a:gd name="T17" fmla="*/ 63 w 63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8" name="Group 710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245" name="Freeform 711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1 w 40"/>
                      <a:gd name="T1" fmla="*/ 0 h 68"/>
                      <a:gd name="T2" fmla="*/ 0 w 40"/>
                      <a:gd name="T3" fmla="*/ 0 h 68"/>
                      <a:gd name="T4" fmla="*/ 1 w 40"/>
                      <a:gd name="T5" fmla="*/ 0 h 68"/>
                      <a:gd name="T6" fmla="*/ 1 w 40"/>
                      <a:gd name="T7" fmla="*/ 0 h 68"/>
                      <a:gd name="T8" fmla="*/ 1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6" name="Freeform 712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7" name="Freeform 713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0 h 28"/>
                      <a:gd name="T2" fmla="*/ 0 w 65"/>
                      <a:gd name="T3" fmla="*/ 0 h 28"/>
                      <a:gd name="T4" fmla="*/ 0 w 65"/>
                      <a:gd name="T5" fmla="*/ 0 h 28"/>
                      <a:gd name="T6" fmla="*/ 0 w 65"/>
                      <a:gd name="T7" fmla="*/ 0 h 28"/>
                      <a:gd name="T8" fmla="*/ 0 w 6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8"/>
                      <a:gd name="T17" fmla="*/ 65 w 6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79" name="Group 714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242" name="Freeform 715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0 w 40"/>
                      <a:gd name="T1" fmla="*/ 0 h 69"/>
                      <a:gd name="T2" fmla="*/ 0 w 40"/>
                      <a:gd name="T3" fmla="*/ 0 h 69"/>
                      <a:gd name="T4" fmla="*/ 0 w 40"/>
                      <a:gd name="T5" fmla="*/ 0 h 69"/>
                      <a:gd name="T6" fmla="*/ 0 w 40"/>
                      <a:gd name="T7" fmla="*/ 0 h 69"/>
                      <a:gd name="T8" fmla="*/ 0 w 40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9"/>
                      <a:gd name="T17" fmla="*/ 40 w 40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3" name="Freeform 716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4" name="Freeform 717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0 w 66"/>
                      <a:gd name="T3" fmla="*/ 0 h 30"/>
                      <a:gd name="T4" fmla="*/ 0 w 66"/>
                      <a:gd name="T5" fmla="*/ 0 h 30"/>
                      <a:gd name="T6" fmla="*/ 0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80" name="Group 718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239" name="Freeform 719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0" name="Freeform 720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1" name="Freeform 721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0 h 29"/>
                      <a:gd name="T2" fmla="*/ 1 w 66"/>
                      <a:gd name="T3" fmla="*/ 0 h 29"/>
                      <a:gd name="T4" fmla="*/ 1 w 66"/>
                      <a:gd name="T5" fmla="*/ 0 h 29"/>
                      <a:gd name="T6" fmla="*/ 1 w 66"/>
                      <a:gd name="T7" fmla="*/ 0 h 29"/>
                      <a:gd name="T8" fmla="*/ 0 w 66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9"/>
                      <a:gd name="T17" fmla="*/ 66 w 66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81" name="Group 722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236" name="Freeform 723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1 w 39"/>
                      <a:gd name="T1" fmla="*/ 0 h 69"/>
                      <a:gd name="T2" fmla="*/ 0 w 39"/>
                      <a:gd name="T3" fmla="*/ 0 h 69"/>
                      <a:gd name="T4" fmla="*/ 1 w 39"/>
                      <a:gd name="T5" fmla="*/ 0 h 69"/>
                      <a:gd name="T6" fmla="*/ 1 w 39"/>
                      <a:gd name="T7" fmla="*/ 0 h 69"/>
                      <a:gd name="T8" fmla="*/ 1 w 39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9"/>
                      <a:gd name="T17" fmla="*/ 39 w 39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7" name="Freeform 724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1 w 64"/>
                      <a:gd name="T3" fmla="*/ 0 h 33"/>
                      <a:gd name="T4" fmla="*/ 1 w 64"/>
                      <a:gd name="T5" fmla="*/ 0 h 33"/>
                      <a:gd name="T6" fmla="*/ 1 w 64"/>
                      <a:gd name="T7" fmla="*/ 0 h 33"/>
                      <a:gd name="T8" fmla="*/ 0 w 64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3"/>
                      <a:gd name="T17" fmla="*/ 64 w 64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8" name="Freeform 725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0 h 31"/>
                      <a:gd name="T2" fmla="*/ 0 w 63"/>
                      <a:gd name="T3" fmla="*/ 0 h 31"/>
                      <a:gd name="T4" fmla="*/ 0 w 63"/>
                      <a:gd name="T5" fmla="*/ 0 h 31"/>
                      <a:gd name="T6" fmla="*/ 0 w 63"/>
                      <a:gd name="T7" fmla="*/ 0 h 31"/>
                      <a:gd name="T8" fmla="*/ 0 w 63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1"/>
                      <a:gd name="T17" fmla="*/ 63 w 63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82" name="Freeform 726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1 w 79"/>
                    <a:gd name="T3" fmla="*/ 0 h 36"/>
                    <a:gd name="T4" fmla="*/ 1 w 79"/>
                    <a:gd name="T5" fmla="*/ 0 h 36"/>
                    <a:gd name="T6" fmla="*/ 1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3" name="Freeform 727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4" name="Freeform 728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1 w 78"/>
                    <a:gd name="T3" fmla="*/ 0 h 36"/>
                    <a:gd name="T4" fmla="*/ 1 w 78"/>
                    <a:gd name="T5" fmla="*/ 0 h 36"/>
                    <a:gd name="T6" fmla="*/ 1 w 78"/>
                    <a:gd name="T7" fmla="*/ 0 h 36"/>
                    <a:gd name="T8" fmla="*/ 0 w 78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36"/>
                    <a:gd name="T17" fmla="*/ 78 w 78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5" name="Freeform 729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1 w 79"/>
                    <a:gd name="T3" fmla="*/ 0 h 36"/>
                    <a:gd name="T4" fmla="*/ 1 w 79"/>
                    <a:gd name="T5" fmla="*/ 0 h 36"/>
                    <a:gd name="T6" fmla="*/ 1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6" name="Freeform 730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7" name="Freeform 731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1 w 79"/>
                    <a:gd name="T3" fmla="*/ 0 h 35"/>
                    <a:gd name="T4" fmla="*/ 1 w 79"/>
                    <a:gd name="T5" fmla="*/ 0 h 35"/>
                    <a:gd name="T6" fmla="*/ 1 w 79"/>
                    <a:gd name="T7" fmla="*/ 0 h 35"/>
                    <a:gd name="T8" fmla="*/ 0 w 79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5"/>
                    <a:gd name="T17" fmla="*/ 79 w 79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8" name="Freeform 732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9" name="Freeform 733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0" name="Freeform 734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1" name="Freeform 735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92" name="Freeform 736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0 w 81"/>
                    <a:gd name="T3" fmla="*/ 0 h 36"/>
                    <a:gd name="T4" fmla="*/ 0 w 81"/>
                    <a:gd name="T5" fmla="*/ 0 h 36"/>
                    <a:gd name="T6" fmla="*/ 0 w 81"/>
                    <a:gd name="T7" fmla="*/ 0 h 36"/>
                    <a:gd name="T8" fmla="*/ 0 w 81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36"/>
                    <a:gd name="T17" fmla="*/ 81 w 81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93" name="Group 737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233" name="Freeform 738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 w 24"/>
                      <a:gd name="T1" fmla="*/ 0 h 70"/>
                      <a:gd name="T2" fmla="*/ 0 w 24"/>
                      <a:gd name="T3" fmla="*/ 0 h 70"/>
                      <a:gd name="T4" fmla="*/ 1 w 24"/>
                      <a:gd name="T5" fmla="*/ 0 h 70"/>
                      <a:gd name="T6" fmla="*/ 1 w 24"/>
                      <a:gd name="T7" fmla="*/ 0 h 70"/>
                      <a:gd name="T8" fmla="*/ 1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4" name="Freeform 739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5" name="Freeform 740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4" name="Group 741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230" name="Freeform 742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 w 24"/>
                      <a:gd name="T1" fmla="*/ 0 h 67"/>
                      <a:gd name="T2" fmla="*/ 0 w 24"/>
                      <a:gd name="T3" fmla="*/ 0 h 67"/>
                      <a:gd name="T4" fmla="*/ 1 w 24"/>
                      <a:gd name="T5" fmla="*/ 0 h 67"/>
                      <a:gd name="T6" fmla="*/ 1 w 24"/>
                      <a:gd name="T7" fmla="*/ 0 h 67"/>
                      <a:gd name="T8" fmla="*/ 1 w 24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7"/>
                      <a:gd name="T17" fmla="*/ 24 w 24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1" name="Freeform 743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0 w 74"/>
                      <a:gd name="T1" fmla="*/ 0 h 29"/>
                      <a:gd name="T2" fmla="*/ 0 w 74"/>
                      <a:gd name="T3" fmla="*/ 0 h 29"/>
                      <a:gd name="T4" fmla="*/ 0 w 74"/>
                      <a:gd name="T5" fmla="*/ 0 h 29"/>
                      <a:gd name="T6" fmla="*/ 0 w 74"/>
                      <a:gd name="T7" fmla="*/ 0 h 29"/>
                      <a:gd name="T8" fmla="*/ 0 w 74"/>
                      <a:gd name="T9" fmla="*/ 0 h 29"/>
                      <a:gd name="T10" fmla="*/ 0 w 74"/>
                      <a:gd name="T11" fmla="*/ 0 h 29"/>
                      <a:gd name="T12" fmla="*/ 0 w 74"/>
                      <a:gd name="T13" fmla="*/ 0 h 29"/>
                      <a:gd name="T14" fmla="*/ 0 w 74"/>
                      <a:gd name="T15" fmla="*/ 0 h 29"/>
                      <a:gd name="T16" fmla="*/ 0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32" name="Freeform 744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0 h 35"/>
                      <a:gd name="T2" fmla="*/ 1 w 81"/>
                      <a:gd name="T3" fmla="*/ 0 h 35"/>
                      <a:gd name="T4" fmla="*/ 1 w 81"/>
                      <a:gd name="T5" fmla="*/ 0 h 35"/>
                      <a:gd name="T6" fmla="*/ 1 w 81"/>
                      <a:gd name="T7" fmla="*/ 0 h 35"/>
                      <a:gd name="T8" fmla="*/ 1 w 81"/>
                      <a:gd name="T9" fmla="*/ 0 h 35"/>
                      <a:gd name="T10" fmla="*/ 1 w 81"/>
                      <a:gd name="T11" fmla="*/ 0 h 35"/>
                      <a:gd name="T12" fmla="*/ 0 w 81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5"/>
                      <a:gd name="T23" fmla="*/ 81 w 81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5" name="Group 745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227" name="Freeform 746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8" name="Freeform 747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9" name="Freeform 748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6" name="Group 749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224" name="Freeform 750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5" name="Freeform 751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6" name="Freeform 752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7" name="Group 753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221" name="Freeform 754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 w 182"/>
                      <a:gd name="T1" fmla="*/ 0 h 314"/>
                      <a:gd name="T2" fmla="*/ 0 w 182"/>
                      <a:gd name="T3" fmla="*/ 0 h 314"/>
                      <a:gd name="T4" fmla="*/ 1 w 182"/>
                      <a:gd name="T5" fmla="*/ 0 h 314"/>
                      <a:gd name="T6" fmla="*/ 1 w 182"/>
                      <a:gd name="T7" fmla="*/ 0 h 314"/>
                      <a:gd name="T8" fmla="*/ 1 w 182"/>
                      <a:gd name="T9" fmla="*/ 0 h 3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2"/>
                      <a:gd name="T16" fmla="*/ 0 h 314"/>
                      <a:gd name="T17" fmla="*/ 182 w 182"/>
                      <a:gd name="T18" fmla="*/ 314 h 31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2" name="Freeform 755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1 w 235"/>
                      <a:gd name="T3" fmla="*/ 0 h 281"/>
                      <a:gd name="T4" fmla="*/ 1 w 235"/>
                      <a:gd name="T5" fmla="*/ 0 h 281"/>
                      <a:gd name="T6" fmla="*/ 1 w 235"/>
                      <a:gd name="T7" fmla="*/ 0 h 281"/>
                      <a:gd name="T8" fmla="*/ 1 w 235"/>
                      <a:gd name="T9" fmla="*/ 0 h 281"/>
                      <a:gd name="T10" fmla="*/ 1 w 235"/>
                      <a:gd name="T11" fmla="*/ 0 h 281"/>
                      <a:gd name="T12" fmla="*/ 1 w 235"/>
                      <a:gd name="T13" fmla="*/ 0 h 281"/>
                      <a:gd name="T14" fmla="*/ 0 w 235"/>
                      <a:gd name="T15" fmla="*/ 0 h 281"/>
                      <a:gd name="T16" fmla="*/ 1 w 235"/>
                      <a:gd name="T17" fmla="*/ 0 h 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35"/>
                      <a:gd name="T28" fmla="*/ 0 h 281"/>
                      <a:gd name="T29" fmla="*/ 235 w 235"/>
                      <a:gd name="T30" fmla="*/ 281 h 2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3" name="Freeform 756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0 h 36"/>
                      <a:gd name="T2" fmla="*/ 0 w 95"/>
                      <a:gd name="T3" fmla="*/ 0 h 36"/>
                      <a:gd name="T4" fmla="*/ 0 w 95"/>
                      <a:gd name="T5" fmla="*/ 0 h 36"/>
                      <a:gd name="T6" fmla="*/ 0 w 95"/>
                      <a:gd name="T7" fmla="*/ 0 h 36"/>
                      <a:gd name="T8" fmla="*/ 0 w 95"/>
                      <a:gd name="T9" fmla="*/ 0 h 36"/>
                      <a:gd name="T10" fmla="*/ 0 w 95"/>
                      <a:gd name="T11" fmla="*/ 0 h 36"/>
                      <a:gd name="T12" fmla="*/ 0 w 95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5"/>
                      <a:gd name="T22" fmla="*/ 0 h 36"/>
                      <a:gd name="T23" fmla="*/ 95 w 95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8" name="Group 757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218" name="Freeform 758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9" name="Freeform 759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0" name="Freeform 760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0 h 34"/>
                      <a:gd name="T2" fmla="*/ 1 w 81"/>
                      <a:gd name="T3" fmla="*/ 0 h 34"/>
                      <a:gd name="T4" fmla="*/ 1 w 81"/>
                      <a:gd name="T5" fmla="*/ 0 h 34"/>
                      <a:gd name="T6" fmla="*/ 1 w 81"/>
                      <a:gd name="T7" fmla="*/ 0 h 34"/>
                      <a:gd name="T8" fmla="*/ 1 w 81"/>
                      <a:gd name="T9" fmla="*/ 0 h 34"/>
                      <a:gd name="T10" fmla="*/ 1 w 81"/>
                      <a:gd name="T11" fmla="*/ 0 h 34"/>
                      <a:gd name="T12" fmla="*/ 0 w 81"/>
                      <a:gd name="T13" fmla="*/ 0 h 3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4"/>
                      <a:gd name="T23" fmla="*/ 81 w 81"/>
                      <a:gd name="T24" fmla="*/ 34 h 3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99" name="Group 761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215" name="Freeform 762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6" name="Freeform 763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7" name="Freeform 764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200" name="Group 765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212" name="Freeform 766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 w 22"/>
                      <a:gd name="T1" fmla="*/ 0 h 69"/>
                      <a:gd name="T2" fmla="*/ 0 w 22"/>
                      <a:gd name="T3" fmla="*/ 0 h 69"/>
                      <a:gd name="T4" fmla="*/ 1 w 22"/>
                      <a:gd name="T5" fmla="*/ 0 h 69"/>
                      <a:gd name="T6" fmla="*/ 1 w 22"/>
                      <a:gd name="T7" fmla="*/ 0 h 69"/>
                      <a:gd name="T8" fmla="*/ 1 w 22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9"/>
                      <a:gd name="T17" fmla="*/ 22 w 22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3" name="Freeform 767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4" name="Freeform 768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201" name="Group 769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209" name="Freeform 770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0 w 24"/>
                      <a:gd name="T1" fmla="*/ 0 h 70"/>
                      <a:gd name="T2" fmla="*/ 0 w 24"/>
                      <a:gd name="T3" fmla="*/ 0 h 70"/>
                      <a:gd name="T4" fmla="*/ 0 w 24"/>
                      <a:gd name="T5" fmla="*/ 0 h 70"/>
                      <a:gd name="T6" fmla="*/ 0 w 24"/>
                      <a:gd name="T7" fmla="*/ 0 h 70"/>
                      <a:gd name="T8" fmla="*/ 0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0" name="Freeform 771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1" name="Freeform 772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202" name="Group 773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206" name="Freeform 774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7" name="Freeform 775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8" name="Freeform 776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203" name="Freeform 777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0 w 51"/>
                    <a:gd name="T1" fmla="*/ 0 h 128"/>
                    <a:gd name="T2" fmla="*/ 0 w 51"/>
                    <a:gd name="T3" fmla="*/ 0 h 128"/>
                    <a:gd name="T4" fmla="*/ 0 w 51"/>
                    <a:gd name="T5" fmla="*/ 0 h 128"/>
                    <a:gd name="T6" fmla="*/ 0 w 51"/>
                    <a:gd name="T7" fmla="*/ 0 h 128"/>
                    <a:gd name="T8" fmla="*/ 0 w 51"/>
                    <a:gd name="T9" fmla="*/ 0 h 128"/>
                    <a:gd name="T10" fmla="*/ 0 w 51"/>
                    <a:gd name="T11" fmla="*/ 0 h 128"/>
                    <a:gd name="T12" fmla="*/ 0 w 51"/>
                    <a:gd name="T13" fmla="*/ 0 h 1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1"/>
                    <a:gd name="T22" fmla="*/ 0 h 128"/>
                    <a:gd name="T23" fmla="*/ 51 w 51"/>
                    <a:gd name="T24" fmla="*/ 128 h 1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04" name="Freeform 778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0 w 183"/>
                    <a:gd name="T3" fmla="*/ 0 h 85"/>
                    <a:gd name="T4" fmla="*/ 0 w 183"/>
                    <a:gd name="T5" fmla="*/ 0 h 85"/>
                    <a:gd name="T6" fmla="*/ 0 w 183"/>
                    <a:gd name="T7" fmla="*/ 0 h 85"/>
                    <a:gd name="T8" fmla="*/ 0 w 183"/>
                    <a:gd name="T9" fmla="*/ 0 h 85"/>
                    <a:gd name="T10" fmla="*/ 0 w 183"/>
                    <a:gd name="T11" fmla="*/ 0 h 85"/>
                    <a:gd name="T12" fmla="*/ 0 w 183"/>
                    <a:gd name="T13" fmla="*/ 0 h 85"/>
                    <a:gd name="T14" fmla="*/ 0 w 183"/>
                    <a:gd name="T15" fmla="*/ 0 h 85"/>
                    <a:gd name="T16" fmla="*/ 0 w 183"/>
                    <a:gd name="T17" fmla="*/ 0 h 85"/>
                    <a:gd name="T18" fmla="*/ 0 w 183"/>
                    <a:gd name="T19" fmla="*/ 0 h 85"/>
                    <a:gd name="T20" fmla="*/ 0 w 183"/>
                    <a:gd name="T21" fmla="*/ 0 h 85"/>
                    <a:gd name="T22" fmla="*/ 0 w 183"/>
                    <a:gd name="T23" fmla="*/ 0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3"/>
                    <a:gd name="T37" fmla="*/ 0 h 85"/>
                    <a:gd name="T38" fmla="*/ 183 w 183"/>
                    <a:gd name="T39" fmla="*/ 85 h 8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05" name="Freeform 779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0 h 36"/>
                    <a:gd name="T2" fmla="*/ 1 w 160"/>
                    <a:gd name="T3" fmla="*/ 0 h 36"/>
                    <a:gd name="T4" fmla="*/ 1 w 160"/>
                    <a:gd name="T5" fmla="*/ 0 h 36"/>
                    <a:gd name="T6" fmla="*/ 1 w 160"/>
                    <a:gd name="T7" fmla="*/ 0 h 36"/>
                    <a:gd name="T8" fmla="*/ 1 w 160"/>
                    <a:gd name="T9" fmla="*/ 0 h 36"/>
                    <a:gd name="T10" fmla="*/ 1 w 160"/>
                    <a:gd name="T11" fmla="*/ 0 h 36"/>
                    <a:gd name="T12" fmla="*/ 0 w 16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0"/>
                    <a:gd name="T22" fmla="*/ 0 h 36"/>
                    <a:gd name="T23" fmla="*/ 160 w 16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00" name="Group 780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121" name="Freeform 781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1 w 825"/>
                    <a:gd name="T1" fmla="*/ 0 h 151"/>
                    <a:gd name="T2" fmla="*/ 1 w 825"/>
                    <a:gd name="T3" fmla="*/ 0 h 151"/>
                    <a:gd name="T4" fmla="*/ 1 w 825"/>
                    <a:gd name="T5" fmla="*/ 0 h 151"/>
                    <a:gd name="T6" fmla="*/ 0 w 825"/>
                    <a:gd name="T7" fmla="*/ 0 h 151"/>
                    <a:gd name="T8" fmla="*/ 1 w 825"/>
                    <a:gd name="T9" fmla="*/ 0 h 151"/>
                    <a:gd name="T10" fmla="*/ 1 w 825"/>
                    <a:gd name="T11" fmla="*/ 0 h 151"/>
                    <a:gd name="T12" fmla="*/ 1 w 825"/>
                    <a:gd name="T13" fmla="*/ 0 h 151"/>
                    <a:gd name="T14" fmla="*/ 1 w 825"/>
                    <a:gd name="T15" fmla="*/ 0 h 151"/>
                    <a:gd name="T16" fmla="*/ 1 w 825"/>
                    <a:gd name="T17" fmla="*/ 0 h 151"/>
                    <a:gd name="T18" fmla="*/ 1 w 825"/>
                    <a:gd name="T19" fmla="*/ 0 h 151"/>
                    <a:gd name="T20" fmla="*/ 1 w 825"/>
                    <a:gd name="T21" fmla="*/ 0 h 151"/>
                    <a:gd name="T22" fmla="*/ 1 w 825"/>
                    <a:gd name="T23" fmla="*/ 0 h 151"/>
                    <a:gd name="T24" fmla="*/ 1 w 825"/>
                    <a:gd name="T25" fmla="*/ 0 h 151"/>
                    <a:gd name="T26" fmla="*/ 1 w 825"/>
                    <a:gd name="T27" fmla="*/ 0 h 151"/>
                    <a:gd name="T28" fmla="*/ 1 w 825"/>
                    <a:gd name="T29" fmla="*/ 0 h 15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25"/>
                    <a:gd name="T46" fmla="*/ 0 h 151"/>
                    <a:gd name="T47" fmla="*/ 825 w 825"/>
                    <a:gd name="T48" fmla="*/ 151 h 15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2" name="Freeform 782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1 w 658"/>
                    <a:gd name="T1" fmla="*/ 0 h 79"/>
                    <a:gd name="T2" fmla="*/ 0 w 658"/>
                    <a:gd name="T3" fmla="*/ 0 h 79"/>
                    <a:gd name="T4" fmla="*/ 1 w 658"/>
                    <a:gd name="T5" fmla="*/ 0 h 79"/>
                    <a:gd name="T6" fmla="*/ 1 w 658"/>
                    <a:gd name="T7" fmla="*/ 0 h 79"/>
                    <a:gd name="T8" fmla="*/ 1 w 658"/>
                    <a:gd name="T9" fmla="*/ 0 h 79"/>
                    <a:gd name="T10" fmla="*/ 1 w 658"/>
                    <a:gd name="T11" fmla="*/ 0 h 79"/>
                    <a:gd name="T12" fmla="*/ 1 w 658"/>
                    <a:gd name="T13" fmla="*/ 0 h 79"/>
                    <a:gd name="T14" fmla="*/ 1 w 658"/>
                    <a:gd name="T15" fmla="*/ 0 h 79"/>
                    <a:gd name="T16" fmla="*/ 1 w 658"/>
                    <a:gd name="T17" fmla="*/ 0 h 79"/>
                    <a:gd name="T18" fmla="*/ 1 w 658"/>
                    <a:gd name="T19" fmla="*/ 0 h 79"/>
                    <a:gd name="T20" fmla="*/ 1 w 658"/>
                    <a:gd name="T21" fmla="*/ 0 h 79"/>
                    <a:gd name="T22" fmla="*/ 1 w 658"/>
                    <a:gd name="T23" fmla="*/ 0 h 79"/>
                    <a:gd name="T24" fmla="*/ 1 w 658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8"/>
                    <a:gd name="T40" fmla="*/ 0 h 79"/>
                    <a:gd name="T41" fmla="*/ 658 w 658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3" name="Rectangle 783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4" name="Rectangle 784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101" name="Group 785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102" name="Freeform 786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0 w 191"/>
                    <a:gd name="T1" fmla="*/ 0 h 200"/>
                    <a:gd name="T2" fmla="*/ 0 w 191"/>
                    <a:gd name="T3" fmla="*/ 0 h 200"/>
                    <a:gd name="T4" fmla="*/ 0 w 191"/>
                    <a:gd name="T5" fmla="*/ 0 h 200"/>
                    <a:gd name="T6" fmla="*/ 0 w 191"/>
                    <a:gd name="T7" fmla="*/ 0 h 200"/>
                    <a:gd name="T8" fmla="*/ 0 w 191"/>
                    <a:gd name="T9" fmla="*/ 0 h 200"/>
                    <a:gd name="T10" fmla="*/ 0 w 191"/>
                    <a:gd name="T11" fmla="*/ 0 h 200"/>
                    <a:gd name="T12" fmla="*/ 0 w 191"/>
                    <a:gd name="T13" fmla="*/ 0 h 200"/>
                    <a:gd name="T14" fmla="*/ 0 w 191"/>
                    <a:gd name="T15" fmla="*/ 0 h 200"/>
                    <a:gd name="T16" fmla="*/ 0 w 191"/>
                    <a:gd name="T17" fmla="*/ 0 h 200"/>
                    <a:gd name="T18" fmla="*/ 0 w 191"/>
                    <a:gd name="T19" fmla="*/ 0 h 200"/>
                    <a:gd name="T20" fmla="*/ 0 w 191"/>
                    <a:gd name="T21" fmla="*/ 0 h 200"/>
                    <a:gd name="T22" fmla="*/ 0 w 191"/>
                    <a:gd name="T23" fmla="*/ 0 h 2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91"/>
                    <a:gd name="T37" fmla="*/ 0 h 200"/>
                    <a:gd name="T38" fmla="*/ 191 w 191"/>
                    <a:gd name="T39" fmla="*/ 200 h 20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3" name="Freeform 787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0 w 860"/>
                    <a:gd name="T3" fmla="*/ 0 h 791"/>
                    <a:gd name="T4" fmla="*/ 0 w 860"/>
                    <a:gd name="T5" fmla="*/ 0 h 791"/>
                    <a:gd name="T6" fmla="*/ 0 w 860"/>
                    <a:gd name="T7" fmla="*/ 0 h 791"/>
                    <a:gd name="T8" fmla="*/ 0 w 860"/>
                    <a:gd name="T9" fmla="*/ 0 h 7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0"/>
                    <a:gd name="T16" fmla="*/ 0 h 791"/>
                    <a:gd name="T17" fmla="*/ 860 w 860"/>
                    <a:gd name="T18" fmla="*/ 791 h 7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4" name="Freeform 788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1 w 281"/>
                    <a:gd name="T1" fmla="*/ 0 h 366"/>
                    <a:gd name="T2" fmla="*/ 1 w 281"/>
                    <a:gd name="T3" fmla="*/ 0 h 366"/>
                    <a:gd name="T4" fmla="*/ 1 w 281"/>
                    <a:gd name="T5" fmla="*/ 0 h 366"/>
                    <a:gd name="T6" fmla="*/ 1 w 281"/>
                    <a:gd name="T7" fmla="*/ 0 h 366"/>
                    <a:gd name="T8" fmla="*/ 1 w 281"/>
                    <a:gd name="T9" fmla="*/ 0 h 366"/>
                    <a:gd name="T10" fmla="*/ 1 w 281"/>
                    <a:gd name="T11" fmla="*/ 0 h 366"/>
                    <a:gd name="T12" fmla="*/ 1 w 281"/>
                    <a:gd name="T13" fmla="*/ 0 h 366"/>
                    <a:gd name="T14" fmla="*/ 1 w 281"/>
                    <a:gd name="T15" fmla="*/ 0 h 366"/>
                    <a:gd name="T16" fmla="*/ 1 w 281"/>
                    <a:gd name="T17" fmla="*/ 0 h 366"/>
                    <a:gd name="T18" fmla="*/ 1 w 281"/>
                    <a:gd name="T19" fmla="*/ 0 h 366"/>
                    <a:gd name="T20" fmla="*/ 1 w 281"/>
                    <a:gd name="T21" fmla="*/ 0 h 366"/>
                    <a:gd name="T22" fmla="*/ 1 w 281"/>
                    <a:gd name="T23" fmla="*/ 0 h 366"/>
                    <a:gd name="T24" fmla="*/ 1 w 281"/>
                    <a:gd name="T25" fmla="*/ 0 h 366"/>
                    <a:gd name="T26" fmla="*/ 1 w 281"/>
                    <a:gd name="T27" fmla="*/ 0 h 366"/>
                    <a:gd name="T28" fmla="*/ 1 w 281"/>
                    <a:gd name="T29" fmla="*/ 0 h 366"/>
                    <a:gd name="T30" fmla="*/ 0 w 281"/>
                    <a:gd name="T31" fmla="*/ 0 h 366"/>
                    <a:gd name="T32" fmla="*/ 0 w 281"/>
                    <a:gd name="T33" fmla="*/ 0 h 366"/>
                    <a:gd name="T34" fmla="*/ 1 w 281"/>
                    <a:gd name="T35" fmla="*/ 0 h 3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1"/>
                    <a:gd name="T55" fmla="*/ 0 h 366"/>
                    <a:gd name="T56" fmla="*/ 281 w 281"/>
                    <a:gd name="T57" fmla="*/ 366 h 3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5" name="Line 789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6" name="Freeform 790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 w 222"/>
                    <a:gd name="T1" fmla="*/ 0 h 289"/>
                    <a:gd name="T2" fmla="*/ 1 w 222"/>
                    <a:gd name="T3" fmla="*/ 0 h 289"/>
                    <a:gd name="T4" fmla="*/ 1 w 222"/>
                    <a:gd name="T5" fmla="*/ 0 h 289"/>
                    <a:gd name="T6" fmla="*/ 1 w 222"/>
                    <a:gd name="T7" fmla="*/ 0 h 289"/>
                    <a:gd name="T8" fmla="*/ 1 w 222"/>
                    <a:gd name="T9" fmla="*/ 0 h 289"/>
                    <a:gd name="T10" fmla="*/ 1 w 222"/>
                    <a:gd name="T11" fmla="*/ 0 h 289"/>
                    <a:gd name="T12" fmla="*/ 1 w 222"/>
                    <a:gd name="T13" fmla="*/ 0 h 289"/>
                    <a:gd name="T14" fmla="*/ 1 w 222"/>
                    <a:gd name="T15" fmla="*/ 0 h 289"/>
                    <a:gd name="T16" fmla="*/ 1 w 222"/>
                    <a:gd name="T17" fmla="*/ 0 h 289"/>
                    <a:gd name="T18" fmla="*/ 1 w 222"/>
                    <a:gd name="T19" fmla="*/ 0 h 289"/>
                    <a:gd name="T20" fmla="*/ 1 w 222"/>
                    <a:gd name="T21" fmla="*/ 0 h 289"/>
                    <a:gd name="T22" fmla="*/ 1 w 222"/>
                    <a:gd name="T23" fmla="*/ 0 h 289"/>
                    <a:gd name="T24" fmla="*/ 1 w 222"/>
                    <a:gd name="T25" fmla="*/ 0 h 289"/>
                    <a:gd name="T26" fmla="*/ 1 w 222"/>
                    <a:gd name="T27" fmla="*/ 0 h 289"/>
                    <a:gd name="T28" fmla="*/ 1 w 222"/>
                    <a:gd name="T29" fmla="*/ 0 h 289"/>
                    <a:gd name="T30" fmla="*/ 0 w 222"/>
                    <a:gd name="T31" fmla="*/ 0 h 289"/>
                    <a:gd name="T32" fmla="*/ 1 w 222"/>
                    <a:gd name="T33" fmla="*/ 0 h 289"/>
                    <a:gd name="T34" fmla="*/ 1 w 222"/>
                    <a:gd name="T35" fmla="*/ 0 h 28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22"/>
                    <a:gd name="T55" fmla="*/ 0 h 289"/>
                    <a:gd name="T56" fmla="*/ 222 w 222"/>
                    <a:gd name="T57" fmla="*/ 289 h 28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7" name="Freeform 791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 w 128"/>
                    <a:gd name="T1" fmla="*/ 0 h 186"/>
                    <a:gd name="T2" fmla="*/ 1 w 128"/>
                    <a:gd name="T3" fmla="*/ 0 h 186"/>
                    <a:gd name="T4" fmla="*/ 1 w 128"/>
                    <a:gd name="T5" fmla="*/ 0 h 186"/>
                    <a:gd name="T6" fmla="*/ 1 w 128"/>
                    <a:gd name="T7" fmla="*/ 0 h 186"/>
                    <a:gd name="T8" fmla="*/ 0 w 128"/>
                    <a:gd name="T9" fmla="*/ 0 h 186"/>
                    <a:gd name="T10" fmla="*/ 0 w 128"/>
                    <a:gd name="T11" fmla="*/ 0 h 186"/>
                    <a:gd name="T12" fmla="*/ 0 w 128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8"/>
                    <a:gd name="T22" fmla="*/ 0 h 186"/>
                    <a:gd name="T23" fmla="*/ 128 w 128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8" name="Freeform 792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 w 126"/>
                    <a:gd name="T1" fmla="*/ 0 h 185"/>
                    <a:gd name="T2" fmla="*/ 1 w 126"/>
                    <a:gd name="T3" fmla="*/ 0 h 185"/>
                    <a:gd name="T4" fmla="*/ 1 w 126"/>
                    <a:gd name="T5" fmla="*/ 0 h 185"/>
                    <a:gd name="T6" fmla="*/ 1 w 126"/>
                    <a:gd name="T7" fmla="*/ 0 h 185"/>
                    <a:gd name="T8" fmla="*/ 0 w 126"/>
                    <a:gd name="T9" fmla="*/ 0 h 185"/>
                    <a:gd name="T10" fmla="*/ 0 w 126"/>
                    <a:gd name="T11" fmla="*/ 0 h 185"/>
                    <a:gd name="T12" fmla="*/ 0 w 126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185"/>
                    <a:gd name="T23" fmla="*/ 126 w 126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9" name="Freeform 793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 w 127"/>
                    <a:gd name="T1" fmla="*/ 0 h 185"/>
                    <a:gd name="T2" fmla="*/ 1 w 127"/>
                    <a:gd name="T3" fmla="*/ 0 h 185"/>
                    <a:gd name="T4" fmla="*/ 1 w 127"/>
                    <a:gd name="T5" fmla="*/ 0 h 185"/>
                    <a:gd name="T6" fmla="*/ 1 w 127"/>
                    <a:gd name="T7" fmla="*/ 0 h 185"/>
                    <a:gd name="T8" fmla="*/ 0 w 127"/>
                    <a:gd name="T9" fmla="*/ 0 h 185"/>
                    <a:gd name="T10" fmla="*/ 0 w 127"/>
                    <a:gd name="T11" fmla="*/ 0 h 185"/>
                    <a:gd name="T12" fmla="*/ 0 w 127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5"/>
                    <a:gd name="T23" fmla="*/ 127 w 127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0" name="Freeform 794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 w 127"/>
                    <a:gd name="T1" fmla="*/ 0 h 186"/>
                    <a:gd name="T2" fmla="*/ 1 w 127"/>
                    <a:gd name="T3" fmla="*/ 0 h 186"/>
                    <a:gd name="T4" fmla="*/ 1 w 127"/>
                    <a:gd name="T5" fmla="*/ 0 h 186"/>
                    <a:gd name="T6" fmla="*/ 1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1" name="Freeform 795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 w 128"/>
                    <a:gd name="T1" fmla="*/ 0 h 186"/>
                    <a:gd name="T2" fmla="*/ 1 w 128"/>
                    <a:gd name="T3" fmla="*/ 0 h 186"/>
                    <a:gd name="T4" fmla="*/ 1 w 128"/>
                    <a:gd name="T5" fmla="*/ 0 h 186"/>
                    <a:gd name="T6" fmla="*/ 1 w 128"/>
                    <a:gd name="T7" fmla="*/ 0 h 186"/>
                    <a:gd name="T8" fmla="*/ 0 w 128"/>
                    <a:gd name="T9" fmla="*/ 0 h 186"/>
                    <a:gd name="T10" fmla="*/ 0 w 128"/>
                    <a:gd name="T11" fmla="*/ 0 h 186"/>
                    <a:gd name="T12" fmla="*/ 0 w 128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8"/>
                    <a:gd name="T22" fmla="*/ 0 h 186"/>
                    <a:gd name="T23" fmla="*/ 128 w 128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2" name="Freeform 796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 w 126"/>
                    <a:gd name="T1" fmla="*/ 0 h 186"/>
                    <a:gd name="T2" fmla="*/ 1 w 126"/>
                    <a:gd name="T3" fmla="*/ 0 h 186"/>
                    <a:gd name="T4" fmla="*/ 1 w 126"/>
                    <a:gd name="T5" fmla="*/ 0 h 186"/>
                    <a:gd name="T6" fmla="*/ 1 w 126"/>
                    <a:gd name="T7" fmla="*/ 0 h 186"/>
                    <a:gd name="T8" fmla="*/ 0 w 126"/>
                    <a:gd name="T9" fmla="*/ 0 h 186"/>
                    <a:gd name="T10" fmla="*/ 0 w 126"/>
                    <a:gd name="T11" fmla="*/ 0 h 186"/>
                    <a:gd name="T12" fmla="*/ 0 w 126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186"/>
                    <a:gd name="T23" fmla="*/ 126 w 126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3" name="Freeform 797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 w 127"/>
                    <a:gd name="T1" fmla="*/ 0 h 186"/>
                    <a:gd name="T2" fmla="*/ 1 w 127"/>
                    <a:gd name="T3" fmla="*/ 0 h 186"/>
                    <a:gd name="T4" fmla="*/ 1 w 127"/>
                    <a:gd name="T5" fmla="*/ 0 h 186"/>
                    <a:gd name="T6" fmla="*/ 1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4" name="Freeform 798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0 w 127"/>
                    <a:gd name="T1" fmla="*/ 0 h 186"/>
                    <a:gd name="T2" fmla="*/ 0 w 127"/>
                    <a:gd name="T3" fmla="*/ 0 h 186"/>
                    <a:gd name="T4" fmla="*/ 0 w 127"/>
                    <a:gd name="T5" fmla="*/ 0 h 186"/>
                    <a:gd name="T6" fmla="*/ 0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5" name="Freeform 799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0 w 96"/>
                    <a:gd name="T3" fmla="*/ 0 h 74"/>
                    <a:gd name="T4" fmla="*/ 0 w 96"/>
                    <a:gd name="T5" fmla="*/ 0 h 74"/>
                    <a:gd name="T6" fmla="*/ 0 w 96"/>
                    <a:gd name="T7" fmla="*/ 0 h 7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74"/>
                    <a:gd name="T14" fmla="*/ 96 w 96"/>
                    <a:gd name="T15" fmla="*/ 74 h 7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6" name="Oval 800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7" name="Oval 801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8" name="Freeform 802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0 h 25"/>
                    <a:gd name="T2" fmla="*/ 1 w 188"/>
                    <a:gd name="T3" fmla="*/ 0 h 25"/>
                    <a:gd name="T4" fmla="*/ 1 w 188"/>
                    <a:gd name="T5" fmla="*/ 0 h 25"/>
                    <a:gd name="T6" fmla="*/ 1 w 188"/>
                    <a:gd name="T7" fmla="*/ 0 h 25"/>
                    <a:gd name="T8" fmla="*/ 0 w 188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8"/>
                    <a:gd name="T16" fmla="*/ 0 h 25"/>
                    <a:gd name="T17" fmla="*/ 188 w 188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9" name="Oval 803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0" name="Oval 804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cxnSp>
          <p:nvCxnSpPr>
            <p:cNvPr id="539" name="直接连接符 540"/>
            <p:cNvCxnSpPr>
              <a:cxnSpLocks noChangeShapeType="1"/>
            </p:cNvCxnSpPr>
            <p:nvPr/>
          </p:nvCxnSpPr>
          <p:spPr bwMode="auto">
            <a:xfrm flipH="1">
              <a:off x="2576015" y="3049182"/>
              <a:ext cx="280816" cy="36125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0" name="Text Box 213"/>
            <p:cNvSpPr txBox="1">
              <a:spLocks noChangeArrowheads="1"/>
            </p:cNvSpPr>
            <p:nvPr/>
          </p:nvSpPr>
          <p:spPr bwMode="auto">
            <a:xfrm>
              <a:off x="1824476" y="3200087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</a:p>
          </p:txBody>
        </p:sp>
        <p:sp>
          <p:nvSpPr>
            <p:cNvPr id="542" name="矩形 540"/>
            <p:cNvSpPr>
              <a:spLocks noChangeArrowheads="1"/>
            </p:cNvSpPr>
            <p:nvPr/>
          </p:nvSpPr>
          <p:spPr bwMode="auto">
            <a:xfrm>
              <a:off x="2068928" y="2582748"/>
              <a:ext cx="129297" cy="201207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43" name="矩形 541"/>
            <p:cNvSpPr>
              <a:spLocks noChangeArrowheads="1"/>
            </p:cNvSpPr>
            <p:nvPr/>
          </p:nvSpPr>
          <p:spPr bwMode="auto">
            <a:xfrm>
              <a:off x="5176095" y="2621616"/>
              <a:ext cx="131318" cy="201207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44" name="矩形 542"/>
            <p:cNvSpPr>
              <a:spLocks noChangeArrowheads="1"/>
            </p:cNvSpPr>
            <p:nvPr/>
          </p:nvSpPr>
          <p:spPr bwMode="auto">
            <a:xfrm>
              <a:off x="8182248" y="2635335"/>
              <a:ext cx="131318" cy="203494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45" name="矩形 544"/>
            <p:cNvSpPr/>
            <p:nvPr/>
          </p:nvSpPr>
          <p:spPr bwMode="auto">
            <a:xfrm>
              <a:off x="5640755" y="2554986"/>
              <a:ext cx="303040" cy="324000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546" name="组合 548"/>
            <p:cNvGrpSpPr>
              <a:grpSpLocks/>
            </p:cNvGrpSpPr>
            <p:nvPr/>
          </p:nvGrpSpPr>
          <p:grpSpPr bwMode="auto">
            <a:xfrm>
              <a:off x="1463298" y="1923188"/>
              <a:ext cx="1468284" cy="776167"/>
              <a:chOff x="1479187" y="598373"/>
              <a:chExt cx="1159039" cy="538002"/>
            </a:xfrm>
          </p:grpSpPr>
          <p:grpSp>
            <p:nvGrpSpPr>
              <p:cNvPr id="547" name="组合 516"/>
              <p:cNvGrpSpPr>
                <a:grpSpLocks/>
              </p:cNvGrpSpPr>
              <p:nvPr/>
            </p:nvGrpSpPr>
            <p:grpSpPr bwMode="auto">
              <a:xfrm>
                <a:off x="1479187" y="598373"/>
                <a:ext cx="1159039" cy="295069"/>
                <a:chOff x="1551061" y="576470"/>
                <a:chExt cx="1114722" cy="295069"/>
              </a:xfrm>
            </p:grpSpPr>
            <p:sp>
              <p:nvSpPr>
                <p:cNvPr id="549" name="圆角矩形标注 552"/>
                <p:cNvSpPr>
                  <a:spLocks noChangeArrowheads="1"/>
                </p:cNvSpPr>
                <p:nvPr/>
              </p:nvSpPr>
              <p:spPr bwMode="auto">
                <a:xfrm>
                  <a:off x="1619672" y="576470"/>
                  <a:ext cx="964502" cy="294860"/>
                </a:xfrm>
                <a:prstGeom prst="wedgeRoundRectCallout">
                  <a:avLst>
                    <a:gd name="adj1" fmla="val -9139"/>
                    <a:gd name="adj2" fmla="val 50139"/>
                    <a:gd name="adj3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5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551061" y="594202"/>
                  <a:ext cx="1114722" cy="277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从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1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 </a:t>
                  </a:r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到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  <a:endParaRPr lang="zh-CN" altLang="en-US" sz="2000" b="1" baseline="-25000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548" name="下箭头 551"/>
              <p:cNvSpPr>
                <a:spLocks noChangeArrowheads="1"/>
              </p:cNvSpPr>
              <p:nvPr/>
            </p:nvSpPr>
            <p:spPr bwMode="auto">
              <a:xfrm>
                <a:off x="1962200" y="895401"/>
                <a:ext cx="89519" cy="240974"/>
              </a:xfrm>
              <a:prstGeom prst="downArrow">
                <a:avLst>
                  <a:gd name="adj1" fmla="val 50000"/>
                  <a:gd name="adj2" fmla="val 127715"/>
                </a:avLst>
              </a:prstGeom>
              <a:solidFill>
                <a:schemeClr val="bg1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551" name="组合 554"/>
            <p:cNvGrpSpPr>
              <a:grpSpLocks/>
            </p:cNvGrpSpPr>
            <p:nvPr/>
          </p:nvGrpSpPr>
          <p:grpSpPr bwMode="auto">
            <a:xfrm>
              <a:off x="7564046" y="1939080"/>
              <a:ext cx="1473480" cy="773994"/>
              <a:chOff x="1475655" y="598373"/>
              <a:chExt cx="1157444" cy="538002"/>
            </a:xfrm>
          </p:grpSpPr>
          <p:grpSp>
            <p:nvGrpSpPr>
              <p:cNvPr id="552" name="组合 516"/>
              <p:cNvGrpSpPr>
                <a:grpSpLocks/>
              </p:cNvGrpSpPr>
              <p:nvPr/>
            </p:nvGrpSpPr>
            <p:grpSpPr bwMode="auto">
              <a:xfrm>
                <a:off x="1475655" y="598373"/>
                <a:ext cx="1157444" cy="294860"/>
                <a:chOff x="1547664" y="576470"/>
                <a:chExt cx="1113188" cy="294860"/>
              </a:xfrm>
            </p:grpSpPr>
            <p:sp>
              <p:nvSpPr>
                <p:cNvPr id="554" name="圆角矩形标注 557"/>
                <p:cNvSpPr>
                  <a:spLocks noChangeArrowheads="1"/>
                </p:cNvSpPr>
                <p:nvPr/>
              </p:nvSpPr>
              <p:spPr bwMode="auto">
                <a:xfrm>
                  <a:off x="1619672" y="576470"/>
                  <a:ext cx="964502" cy="294860"/>
                </a:xfrm>
                <a:prstGeom prst="wedgeRoundRectCallout">
                  <a:avLst>
                    <a:gd name="adj1" fmla="val -9139"/>
                    <a:gd name="adj2" fmla="val 50139"/>
                    <a:gd name="adj3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5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547664" y="583206"/>
                  <a:ext cx="1113188" cy="278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从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1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 </a:t>
                  </a:r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到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  <a:endParaRPr lang="zh-CN" altLang="en-US" sz="2000" b="1" baseline="-25000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553" name="下箭头 556"/>
              <p:cNvSpPr>
                <a:spLocks noChangeArrowheads="1"/>
              </p:cNvSpPr>
              <p:nvPr/>
            </p:nvSpPr>
            <p:spPr bwMode="auto">
              <a:xfrm>
                <a:off x="1962200" y="895401"/>
                <a:ext cx="89519" cy="240974"/>
              </a:xfrm>
              <a:prstGeom prst="downArrow">
                <a:avLst>
                  <a:gd name="adj1" fmla="val 50000"/>
                  <a:gd name="adj2" fmla="val 127715"/>
                </a:avLst>
              </a:prstGeom>
              <a:solidFill>
                <a:schemeClr val="bg1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556" name="圆角矩形标注 559"/>
            <p:cNvSpPr>
              <a:spLocks noChangeArrowheads="1"/>
            </p:cNvSpPr>
            <p:nvPr/>
          </p:nvSpPr>
          <p:spPr bwMode="auto">
            <a:xfrm>
              <a:off x="6076426" y="1351654"/>
              <a:ext cx="1420953" cy="409274"/>
            </a:xfrm>
            <a:prstGeom prst="wedgeRoundRectCallout">
              <a:avLst>
                <a:gd name="adj1" fmla="val -65563"/>
                <a:gd name="adj2" fmla="val 280063"/>
                <a:gd name="adj3" fmla="val 16667"/>
              </a:avLst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57" name="Text Box 48"/>
            <p:cNvSpPr txBox="1">
              <a:spLocks noChangeArrowheads="1"/>
            </p:cNvSpPr>
            <p:nvPr/>
          </p:nvSpPr>
          <p:spPr bwMode="auto">
            <a:xfrm>
              <a:off x="6071808" y="1372706"/>
              <a:ext cx="14734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从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到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lang="zh-CN" altLang="en-US" sz="20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560" name="矩形 559"/>
          <p:cNvSpPr/>
          <p:nvPr/>
        </p:nvSpPr>
        <p:spPr>
          <a:xfrm>
            <a:off x="793108" y="1268760"/>
            <a:ext cx="8796497" cy="1584176"/>
          </a:xfrm>
          <a:prstGeom prst="rect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假定公司总部的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H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要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和分公司的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H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通过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互联网进行安全通信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。公司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总部与分公司之间的安全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关联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SA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就是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在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路由器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R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和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R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之间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建立的。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1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000099"/>
                </a:solidFill>
              </a:rPr>
              <a:t>路由器 </a:t>
            </a:r>
            <a:r>
              <a:rPr lang="en-US" altLang="zh-CN" sz="4000" dirty="0" smtClean="0">
                <a:solidFill>
                  <a:srgbClr val="000099"/>
                </a:solidFill>
              </a:rPr>
              <a:t>R</a:t>
            </a:r>
            <a:r>
              <a:rPr lang="en-US" altLang="zh-CN" sz="4000" baseline="-25000" dirty="0" smtClean="0">
                <a:solidFill>
                  <a:srgbClr val="000099"/>
                </a:solidFill>
              </a:rPr>
              <a:t>1</a:t>
            </a:r>
            <a:r>
              <a:rPr lang="en-US" altLang="zh-CN" sz="4000" dirty="0" smtClean="0">
                <a:solidFill>
                  <a:srgbClr val="000099"/>
                </a:solidFill>
              </a:rPr>
              <a:t> </a:t>
            </a:r>
            <a:r>
              <a:rPr lang="zh-CN" altLang="en-US" sz="4000" dirty="0">
                <a:solidFill>
                  <a:srgbClr val="000099"/>
                </a:solidFill>
              </a:rPr>
              <a:t>到主机 </a:t>
            </a:r>
            <a:r>
              <a:rPr lang="en-US" altLang="zh-CN" sz="4000" dirty="0" smtClean="0">
                <a:solidFill>
                  <a:srgbClr val="000099"/>
                </a:solidFill>
              </a:rPr>
              <a:t>H</a:t>
            </a:r>
            <a:r>
              <a:rPr lang="en-US" altLang="zh-CN" sz="4000" baseline="-25000" dirty="0" smtClean="0">
                <a:solidFill>
                  <a:srgbClr val="000099"/>
                </a:solidFill>
              </a:rPr>
              <a:t>2 </a:t>
            </a:r>
            <a:r>
              <a:rPr lang="zh-CN" altLang="en-US" sz="4000" dirty="0" smtClean="0">
                <a:solidFill>
                  <a:srgbClr val="000099"/>
                </a:solidFill>
              </a:rPr>
              <a:t>的安全</a:t>
            </a:r>
            <a:r>
              <a:rPr lang="zh-CN" altLang="en-US" sz="4000" dirty="0">
                <a:solidFill>
                  <a:srgbClr val="000099"/>
                </a:solidFill>
              </a:rPr>
              <a:t>关联 </a:t>
            </a:r>
            <a:r>
              <a:rPr lang="en-US" altLang="zh-CN" sz="4000" dirty="0" smtClean="0">
                <a:solidFill>
                  <a:srgbClr val="000099"/>
                </a:solidFill>
              </a:rPr>
              <a:t>SA</a:t>
            </a:r>
            <a:endParaRPr lang="zh-CN" altLang="en-US" sz="4000" dirty="0"/>
          </a:p>
        </p:txBody>
      </p:sp>
      <p:grpSp>
        <p:nvGrpSpPr>
          <p:cNvPr id="522" name="组合 521"/>
          <p:cNvGrpSpPr/>
          <p:nvPr/>
        </p:nvGrpSpPr>
        <p:grpSpPr>
          <a:xfrm>
            <a:off x="632520" y="3140533"/>
            <a:ext cx="8929500" cy="2952763"/>
            <a:chOff x="704528" y="2924509"/>
            <a:chExt cx="8713476" cy="2736739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704528" y="3388621"/>
              <a:ext cx="2870496" cy="2174575"/>
            </a:xfrm>
            <a:prstGeom prst="roundRect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aphicFrame>
          <p:nvGraphicFramePr>
            <p:cNvPr id="4" name="Object 2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007664"/>
                </p:ext>
              </p:extLst>
            </p:nvPr>
          </p:nvGraphicFramePr>
          <p:xfrm>
            <a:off x="3626086" y="3288390"/>
            <a:ext cx="3993831" cy="2372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VISIO" r:id="rId4" imgW="1689840" imgH="964440" progId="Visio.Drawing.6">
                    <p:embed/>
                  </p:oleObj>
                </mc:Choice>
                <mc:Fallback>
                  <p:oleObj name="VISIO" r:id="rId4" imgW="1689840" imgH="96444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086" y="3288390"/>
                          <a:ext cx="3993831" cy="2372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75"/>
            <p:cNvCxnSpPr>
              <a:cxnSpLocks noChangeShapeType="1"/>
            </p:cNvCxnSpPr>
            <p:nvPr/>
          </p:nvCxnSpPr>
          <p:spPr bwMode="auto">
            <a:xfrm>
              <a:off x="7393474" y="4748275"/>
              <a:ext cx="1540700" cy="18303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Line 205"/>
            <p:cNvSpPr>
              <a:spLocks noChangeShapeType="1"/>
            </p:cNvSpPr>
            <p:nvPr/>
          </p:nvSpPr>
          <p:spPr bwMode="auto">
            <a:xfrm>
              <a:off x="1712421" y="4375678"/>
              <a:ext cx="20135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" name="Text Box 48"/>
            <p:cNvSpPr txBox="1">
              <a:spLocks noChangeArrowheads="1"/>
            </p:cNvSpPr>
            <p:nvPr/>
          </p:nvSpPr>
          <p:spPr bwMode="auto">
            <a:xfrm>
              <a:off x="1410497" y="2926687"/>
              <a:ext cx="1216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公司总部</a:t>
              </a: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1117453" y="3913744"/>
              <a:ext cx="705969" cy="690721"/>
              <a:chOff x="921" y="2412"/>
              <a:chExt cx="284" cy="265"/>
            </a:xfrm>
          </p:grpSpPr>
          <p:grpSp>
            <p:nvGrpSpPr>
              <p:cNvPr id="9" name="Group 104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23" name="Freeform 10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4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5" name="Freeform 10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6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7" name="Rectangle 109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8" name="Rectangle 110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29" name="Rectangle 111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30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31" name="Group 113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2" name="Freeform 11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3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10" name="Group 117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1" name="Freeform 11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2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" name="Freeform 12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5" name="Rectangle 122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" name="Rectangle 123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7" name="Rectangle 124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8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9" name="Group 126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20" name="Freeform 12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2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pic>
          <p:nvPicPr>
            <p:cNvPr id="35" name="Picture 203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117" y="4212257"/>
              <a:ext cx="621608" cy="344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Line 176"/>
            <p:cNvSpPr>
              <a:spLocks noChangeShapeType="1"/>
            </p:cNvSpPr>
            <p:nvPr/>
          </p:nvSpPr>
          <p:spPr bwMode="auto">
            <a:xfrm>
              <a:off x="3626086" y="4475909"/>
              <a:ext cx="4932904" cy="49243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7" name="Text Box 207"/>
            <p:cNvSpPr txBox="1">
              <a:spLocks noChangeArrowheads="1"/>
            </p:cNvSpPr>
            <p:nvPr/>
          </p:nvSpPr>
          <p:spPr bwMode="auto">
            <a:xfrm>
              <a:off x="4953000" y="2924509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互联网</a:t>
              </a:r>
            </a:p>
          </p:txBody>
        </p:sp>
        <p:sp>
          <p:nvSpPr>
            <p:cNvPr id="38" name="Text Box 201"/>
            <p:cNvSpPr txBox="1">
              <a:spLocks noChangeArrowheads="1"/>
            </p:cNvSpPr>
            <p:nvPr/>
          </p:nvSpPr>
          <p:spPr bwMode="auto">
            <a:xfrm>
              <a:off x="5419869" y="4672013"/>
              <a:ext cx="542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SA</a:t>
              </a:r>
              <a:endParaRPr kumimoji="0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9" name="Text Box 208"/>
            <p:cNvSpPr txBox="1">
              <a:spLocks noChangeArrowheads="1"/>
            </p:cNvSpPr>
            <p:nvPr/>
          </p:nvSpPr>
          <p:spPr bwMode="auto">
            <a:xfrm>
              <a:off x="3022238" y="3750324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40" name="TextBox 997"/>
            <p:cNvSpPr txBox="1">
              <a:spLocks noChangeArrowheads="1"/>
            </p:cNvSpPr>
            <p:nvPr/>
          </p:nvSpPr>
          <p:spPr bwMode="auto">
            <a:xfrm rot="331179">
              <a:off x="4964576" y="3908704"/>
              <a:ext cx="17830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安全数据报</a:t>
              </a:r>
            </a:p>
          </p:txBody>
        </p:sp>
        <p:sp>
          <p:nvSpPr>
            <p:cNvPr id="41" name="Text Box 213"/>
            <p:cNvSpPr txBox="1">
              <a:spLocks noChangeArrowheads="1"/>
            </p:cNvSpPr>
            <p:nvPr/>
          </p:nvSpPr>
          <p:spPr bwMode="auto">
            <a:xfrm>
              <a:off x="704528" y="3881060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grpSp>
          <p:nvGrpSpPr>
            <p:cNvPr id="42" name="Group 352"/>
            <p:cNvGrpSpPr>
              <a:grpSpLocks/>
            </p:cNvGrpSpPr>
            <p:nvPr/>
          </p:nvGrpSpPr>
          <p:grpSpPr bwMode="auto">
            <a:xfrm>
              <a:off x="8561209" y="4375678"/>
              <a:ext cx="803650" cy="692901"/>
              <a:chOff x="624" y="2968"/>
              <a:chExt cx="1331" cy="920"/>
            </a:xfrm>
          </p:grpSpPr>
          <p:sp>
            <p:nvSpPr>
              <p:cNvPr id="43" name="Freeform 353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1 w 1426"/>
                  <a:gd name="T1" fmla="*/ 0 h 2309"/>
                  <a:gd name="T2" fmla="*/ 1 w 1426"/>
                  <a:gd name="T3" fmla="*/ 0 h 2309"/>
                  <a:gd name="T4" fmla="*/ 0 w 1426"/>
                  <a:gd name="T5" fmla="*/ 0 h 2309"/>
                  <a:gd name="T6" fmla="*/ 1 w 1426"/>
                  <a:gd name="T7" fmla="*/ 0 h 2309"/>
                  <a:gd name="T8" fmla="*/ 1 w 1426"/>
                  <a:gd name="T9" fmla="*/ 0 h 2309"/>
                  <a:gd name="T10" fmla="*/ 1 w 1426"/>
                  <a:gd name="T11" fmla="*/ 0 h 2309"/>
                  <a:gd name="T12" fmla="*/ 1 w 1426"/>
                  <a:gd name="T13" fmla="*/ 0 h 2309"/>
                  <a:gd name="T14" fmla="*/ 1 w 1426"/>
                  <a:gd name="T15" fmla="*/ 0 h 2309"/>
                  <a:gd name="T16" fmla="*/ 1 w 1426"/>
                  <a:gd name="T17" fmla="*/ 0 h 2309"/>
                  <a:gd name="T18" fmla="*/ 1 w 1426"/>
                  <a:gd name="T19" fmla="*/ 0 h 2309"/>
                  <a:gd name="T20" fmla="*/ 1 w 1426"/>
                  <a:gd name="T21" fmla="*/ 0 h 2309"/>
                  <a:gd name="T22" fmla="*/ 1 w 1426"/>
                  <a:gd name="T23" fmla="*/ 0 h 2309"/>
                  <a:gd name="T24" fmla="*/ 1 w 1426"/>
                  <a:gd name="T25" fmla="*/ 0 h 23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26"/>
                  <a:gd name="T40" fmla="*/ 0 h 2309"/>
                  <a:gd name="T41" fmla="*/ 1426 w 1426"/>
                  <a:gd name="T42" fmla="*/ 2309 h 23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4" name="Freeform 354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0 w 573"/>
                  <a:gd name="T1" fmla="*/ 0 h 1980"/>
                  <a:gd name="T2" fmla="*/ 0 w 573"/>
                  <a:gd name="T3" fmla="*/ 0 h 1980"/>
                  <a:gd name="T4" fmla="*/ 0 w 573"/>
                  <a:gd name="T5" fmla="*/ 0 h 1980"/>
                  <a:gd name="T6" fmla="*/ 0 w 573"/>
                  <a:gd name="T7" fmla="*/ 0 h 1980"/>
                  <a:gd name="T8" fmla="*/ 0 w 573"/>
                  <a:gd name="T9" fmla="*/ 0 h 1980"/>
                  <a:gd name="T10" fmla="*/ 0 w 573"/>
                  <a:gd name="T11" fmla="*/ 0 h 1980"/>
                  <a:gd name="T12" fmla="*/ 0 w 573"/>
                  <a:gd name="T13" fmla="*/ 0 h 1980"/>
                  <a:gd name="T14" fmla="*/ 0 w 573"/>
                  <a:gd name="T15" fmla="*/ 0 h 1980"/>
                  <a:gd name="T16" fmla="*/ 0 w 573"/>
                  <a:gd name="T17" fmla="*/ 0 h 1980"/>
                  <a:gd name="T18" fmla="*/ 0 w 573"/>
                  <a:gd name="T19" fmla="*/ 0 h 1980"/>
                  <a:gd name="T20" fmla="*/ 0 w 573"/>
                  <a:gd name="T21" fmla="*/ 0 h 1980"/>
                  <a:gd name="T22" fmla="*/ 0 w 573"/>
                  <a:gd name="T23" fmla="*/ 0 h 1980"/>
                  <a:gd name="T24" fmla="*/ 0 w 573"/>
                  <a:gd name="T25" fmla="*/ 0 h 1980"/>
                  <a:gd name="T26" fmla="*/ 0 w 573"/>
                  <a:gd name="T27" fmla="*/ 0 h 1980"/>
                  <a:gd name="T28" fmla="*/ 0 w 573"/>
                  <a:gd name="T29" fmla="*/ 0 h 1980"/>
                  <a:gd name="T30" fmla="*/ 0 w 573"/>
                  <a:gd name="T31" fmla="*/ 0 h 19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1980"/>
                  <a:gd name="T50" fmla="*/ 573 w 573"/>
                  <a:gd name="T51" fmla="*/ 1980 h 19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" name="Freeform 355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1 w 1045"/>
                  <a:gd name="T3" fmla="*/ 0 h 441"/>
                  <a:gd name="T4" fmla="*/ 1 w 1045"/>
                  <a:gd name="T5" fmla="*/ 0 h 441"/>
                  <a:gd name="T6" fmla="*/ 1 w 1045"/>
                  <a:gd name="T7" fmla="*/ 0 h 441"/>
                  <a:gd name="T8" fmla="*/ 1 w 1045"/>
                  <a:gd name="T9" fmla="*/ 0 h 441"/>
                  <a:gd name="T10" fmla="*/ 1 w 1045"/>
                  <a:gd name="T11" fmla="*/ 0 h 441"/>
                  <a:gd name="T12" fmla="*/ 0 w 1045"/>
                  <a:gd name="T13" fmla="*/ 0 h 4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5"/>
                  <a:gd name="T22" fmla="*/ 0 h 441"/>
                  <a:gd name="T23" fmla="*/ 1045 w 1045"/>
                  <a:gd name="T24" fmla="*/ 441 h 4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" name="Freeform 356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1 w 955"/>
                  <a:gd name="T1" fmla="*/ 0 h 1719"/>
                  <a:gd name="T2" fmla="*/ 0 w 955"/>
                  <a:gd name="T3" fmla="*/ 0 h 1719"/>
                  <a:gd name="T4" fmla="*/ 1 w 955"/>
                  <a:gd name="T5" fmla="*/ 0 h 1719"/>
                  <a:gd name="T6" fmla="*/ 1 w 955"/>
                  <a:gd name="T7" fmla="*/ 0 h 1719"/>
                  <a:gd name="T8" fmla="*/ 1 w 955"/>
                  <a:gd name="T9" fmla="*/ 0 h 17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5"/>
                  <a:gd name="T16" fmla="*/ 0 h 1719"/>
                  <a:gd name="T17" fmla="*/ 955 w 955"/>
                  <a:gd name="T18" fmla="*/ 1719 h 17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" name="Freeform 357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1 w 862"/>
                  <a:gd name="T1" fmla="*/ 0 h 1587"/>
                  <a:gd name="T2" fmla="*/ 0 w 862"/>
                  <a:gd name="T3" fmla="*/ 0 h 1587"/>
                  <a:gd name="T4" fmla="*/ 1 w 862"/>
                  <a:gd name="T5" fmla="*/ 0 h 1587"/>
                  <a:gd name="T6" fmla="*/ 1 w 862"/>
                  <a:gd name="T7" fmla="*/ 0 h 1587"/>
                  <a:gd name="T8" fmla="*/ 1 w 862"/>
                  <a:gd name="T9" fmla="*/ 0 h 1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2"/>
                  <a:gd name="T16" fmla="*/ 0 h 1587"/>
                  <a:gd name="T17" fmla="*/ 862 w 862"/>
                  <a:gd name="T18" fmla="*/ 1587 h 15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" name="Freeform 358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0 w 408"/>
                  <a:gd name="T1" fmla="*/ 0 h 1480"/>
                  <a:gd name="T2" fmla="*/ 0 w 408"/>
                  <a:gd name="T3" fmla="*/ 0 h 1480"/>
                  <a:gd name="T4" fmla="*/ 0 w 408"/>
                  <a:gd name="T5" fmla="*/ 0 h 1480"/>
                  <a:gd name="T6" fmla="*/ 0 w 408"/>
                  <a:gd name="T7" fmla="*/ 0 h 1480"/>
                  <a:gd name="T8" fmla="*/ 0 w 408"/>
                  <a:gd name="T9" fmla="*/ 0 h 1480"/>
                  <a:gd name="T10" fmla="*/ 0 w 408"/>
                  <a:gd name="T11" fmla="*/ 0 h 1480"/>
                  <a:gd name="T12" fmla="*/ 0 w 408"/>
                  <a:gd name="T13" fmla="*/ 0 h 1480"/>
                  <a:gd name="T14" fmla="*/ 0 w 408"/>
                  <a:gd name="T15" fmla="*/ 0 h 1480"/>
                  <a:gd name="T16" fmla="*/ 0 w 408"/>
                  <a:gd name="T17" fmla="*/ 0 h 1480"/>
                  <a:gd name="T18" fmla="*/ 0 w 408"/>
                  <a:gd name="T19" fmla="*/ 0 h 1480"/>
                  <a:gd name="T20" fmla="*/ 0 w 408"/>
                  <a:gd name="T21" fmla="*/ 0 h 1480"/>
                  <a:gd name="T22" fmla="*/ 0 w 408"/>
                  <a:gd name="T23" fmla="*/ 0 h 1480"/>
                  <a:gd name="T24" fmla="*/ 0 w 408"/>
                  <a:gd name="T25" fmla="*/ 0 h 1480"/>
                  <a:gd name="T26" fmla="*/ 0 w 408"/>
                  <a:gd name="T27" fmla="*/ 0 h 1480"/>
                  <a:gd name="T28" fmla="*/ 0 w 408"/>
                  <a:gd name="T29" fmla="*/ 0 h 1480"/>
                  <a:gd name="T30" fmla="*/ 0 w 408"/>
                  <a:gd name="T31" fmla="*/ 0 h 14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08"/>
                  <a:gd name="T49" fmla="*/ 0 h 1480"/>
                  <a:gd name="T50" fmla="*/ 408 w 408"/>
                  <a:gd name="T51" fmla="*/ 1480 h 14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9" name="Freeform 359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0 w 1065"/>
                  <a:gd name="T1" fmla="*/ 0 h 963"/>
                  <a:gd name="T2" fmla="*/ 0 w 1065"/>
                  <a:gd name="T3" fmla="*/ 0 h 963"/>
                  <a:gd name="T4" fmla="*/ 0 w 1065"/>
                  <a:gd name="T5" fmla="*/ 0 h 963"/>
                  <a:gd name="T6" fmla="*/ 0 w 1065"/>
                  <a:gd name="T7" fmla="*/ 0 h 963"/>
                  <a:gd name="T8" fmla="*/ 0 w 1065"/>
                  <a:gd name="T9" fmla="*/ 0 h 963"/>
                  <a:gd name="T10" fmla="*/ 0 w 1065"/>
                  <a:gd name="T11" fmla="*/ 0 h 963"/>
                  <a:gd name="T12" fmla="*/ 0 w 1065"/>
                  <a:gd name="T13" fmla="*/ 0 h 963"/>
                  <a:gd name="T14" fmla="*/ 0 w 1065"/>
                  <a:gd name="T15" fmla="*/ 0 h 963"/>
                  <a:gd name="T16" fmla="*/ 0 w 1065"/>
                  <a:gd name="T17" fmla="*/ 0 h 963"/>
                  <a:gd name="T18" fmla="*/ 0 w 1065"/>
                  <a:gd name="T19" fmla="*/ 0 h 9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65"/>
                  <a:gd name="T31" fmla="*/ 0 h 963"/>
                  <a:gd name="T32" fmla="*/ 1065 w 1065"/>
                  <a:gd name="T33" fmla="*/ 963 h 9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0" name="Freeform 360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 w 1969"/>
                  <a:gd name="T3" fmla="*/ 0 h 862"/>
                  <a:gd name="T4" fmla="*/ 1 w 1969"/>
                  <a:gd name="T5" fmla="*/ 0 h 862"/>
                  <a:gd name="T6" fmla="*/ 1 w 1969"/>
                  <a:gd name="T7" fmla="*/ 0 h 862"/>
                  <a:gd name="T8" fmla="*/ 0 w 1969"/>
                  <a:gd name="T9" fmla="*/ 0 h 8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9"/>
                  <a:gd name="T16" fmla="*/ 0 h 862"/>
                  <a:gd name="T17" fmla="*/ 1969 w 1969"/>
                  <a:gd name="T18" fmla="*/ 862 h 8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1" name="Freeform 361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1 w 1777"/>
                  <a:gd name="T1" fmla="*/ 0 h 297"/>
                  <a:gd name="T2" fmla="*/ 0 w 1777"/>
                  <a:gd name="T3" fmla="*/ 0 h 297"/>
                  <a:gd name="T4" fmla="*/ 1 w 1777"/>
                  <a:gd name="T5" fmla="*/ 0 h 297"/>
                  <a:gd name="T6" fmla="*/ 1 w 1777"/>
                  <a:gd name="T7" fmla="*/ 0 h 297"/>
                  <a:gd name="T8" fmla="*/ 1 w 1777"/>
                  <a:gd name="T9" fmla="*/ 0 h 297"/>
                  <a:gd name="T10" fmla="*/ 1 w 1777"/>
                  <a:gd name="T11" fmla="*/ 0 h 297"/>
                  <a:gd name="T12" fmla="*/ 1 w 1777"/>
                  <a:gd name="T13" fmla="*/ 0 h 2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77"/>
                  <a:gd name="T22" fmla="*/ 0 h 297"/>
                  <a:gd name="T23" fmla="*/ 1777 w 1777"/>
                  <a:gd name="T24" fmla="*/ 297 h 2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2" name="Freeform 362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0 w 513"/>
                  <a:gd name="T1" fmla="*/ 0 h 1106"/>
                  <a:gd name="T2" fmla="*/ 0 w 513"/>
                  <a:gd name="T3" fmla="*/ 0 h 1106"/>
                  <a:gd name="T4" fmla="*/ 0 w 513"/>
                  <a:gd name="T5" fmla="*/ 0 h 1106"/>
                  <a:gd name="T6" fmla="*/ 0 w 513"/>
                  <a:gd name="T7" fmla="*/ 0 h 1106"/>
                  <a:gd name="T8" fmla="*/ 0 w 513"/>
                  <a:gd name="T9" fmla="*/ 0 h 1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3"/>
                  <a:gd name="T16" fmla="*/ 0 h 1106"/>
                  <a:gd name="T17" fmla="*/ 513 w 513"/>
                  <a:gd name="T18" fmla="*/ 1106 h 1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Freeform 363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1 w 262"/>
                  <a:gd name="T1" fmla="*/ 0 h 25"/>
                  <a:gd name="T2" fmla="*/ 0 w 262"/>
                  <a:gd name="T3" fmla="*/ 0 h 25"/>
                  <a:gd name="T4" fmla="*/ 1 w 262"/>
                  <a:gd name="T5" fmla="*/ 0 h 25"/>
                  <a:gd name="T6" fmla="*/ 1 w 262"/>
                  <a:gd name="T7" fmla="*/ 0 h 25"/>
                  <a:gd name="T8" fmla="*/ 1 w 262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4" name="Freeform 364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1 w 561"/>
                  <a:gd name="T1" fmla="*/ 0 h 836"/>
                  <a:gd name="T2" fmla="*/ 0 w 561"/>
                  <a:gd name="T3" fmla="*/ 0 h 836"/>
                  <a:gd name="T4" fmla="*/ 1 w 561"/>
                  <a:gd name="T5" fmla="*/ 0 h 836"/>
                  <a:gd name="T6" fmla="*/ 1 w 561"/>
                  <a:gd name="T7" fmla="*/ 0 h 8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1"/>
                  <a:gd name="T13" fmla="*/ 0 h 836"/>
                  <a:gd name="T14" fmla="*/ 561 w 561"/>
                  <a:gd name="T15" fmla="*/ 836 h 8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grpSp>
            <p:nvGrpSpPr>
              <p:cNvPr id="55" name="Group 365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81" name="Group 366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492" name="Freeform 367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 w 22"/>
                      <a:gd name="T1" fmla="*/ 0 h 67"/>
                      <a:gd name="T2" fmla="*/ 0 w 22"/>
                      <a:gd name="T3" fmla="*/ 0 h 67"/>
                      <a:gd name="T4" fmla="*/ 1 w 22"/>
                      <a:gd name="T5" fmla="*/ 0 h 67"/>
                      <a:gd name="T6" fmla="*/ 1 w 22"/>
                      <a:gd name="T7" fmla="*/ 0 h 67"/>
                      <a:gd name="T8" fmla="*/ 1 w 22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7"/>
                      <a:gd name="T17" fmla="*/ 22 w 22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93" name="Freeform 368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94" name="Freeform 369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1 w 82"/>
                      <a:gd name="T3" fmla="*/ 0 h 35"/>
                      <a:gd name="T4" fmla="*/ 1 w 82"/>
                      <a:gd name="T5" fmla="*/ 0 h 35"/>
                      <a:gd name="T6" fmla="*/ 1 w 82"/>
                      <a:gd name="T7" fmla="*/ 0 h 35"/>
                      <a:gd name="T8" fmla="*/ 1 w 82"/>
                      <a:gd name="T9" fmla="*/ 0 h 35"/>
                      <a:gd name="T10" fmla="*/ 1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82" name="Group 370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489" name="Freeform 371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90" name="Freeform 372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91" name="Freeform 373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83" name="Freeform 374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4" name="Freeform 375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5" name="Freeform 376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0 w 70"/>
                    <a:gd name="T3" fmla="*/ 0 h 30"/>
                    <a:gd name="T4" fmla="*/ 0 w 70"/>
                    <a:gd name="T5" fmla="*/ 0 h 30"/>
                    <a:gd name="T6" fmla="*/ 0 w 70"/>
                    <a:gd name="T7" fmla="*/ 0 h 30"/>
                    <a:gd name="T8" fmla="*/ 0 w 70"/>
                    <a:gd name="T9" fmla="*/ 0 h 30"/>
                    <a:gd name="T10" fmla="*/ 0 w 70"/>
                    <a:gd name="T11" fmla="*/ 0 h 30"/>
                    <a:gd name="T12" fmla="*/ 0 w 70"/>
                    <a:gd name="T13" fmla="*/ 0 h 30"/>
                    <a:gd name="T14" fmla="*/ 0 w 70"/>
                    <a:gd name="T15" fmla="*/ 0 h 30"/>
                    <a:gd name="T16" fmla="*/ 0 w 70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30"/>
                    <a:gd name="T29" fmla="*/ 70 w 70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6" name="Freeform 377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87" name="Group 378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486" name="Freeform 379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7" name="Freeform 380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0 w 73"/>
                      <a:gd name="T1" fmla="*/ 0 h 30"/>
                      <a:gd name="T2" fmla="*/ 0 w 73"/>
                      <a:gd name="T3" fmla="*/ 0 h 30"/>
                      <a:gd name="T4" fmla="*/ 0 w 73"/>
                      <a:gd name="T5" fmla="*/ 0 h 30"/>
                      <a:gd name="T6" fmla="*/ 0 w 73"/>
                      <a:gd name="T7" fmla="*/ 0 h 30"/>
                      <a:gd name="T8" fmla="*/ 0 w 73"/>
                      <a:gd name="T9" fmla="*/ 0 h 30"/>
                      <a:gd name="T10" fmla="*/ 0 w 73"/>
                      <a:gd name="T11" fmla="*/ 0 h 30"/>
                      <a:gd name="T12" fmla="*/ 0 w 73"/>
                      <a:gd name="T13" fmla="*/ 0 h 30"/>
                      <a:gd name="T14" fmla="*/ 0 w 73"/>
                      <a:gd name="T15" fmla="*/ 0 h 30"/>
                      <a:gd name="T16" fmla="*/ 0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8" name="Freeform 381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88" name="Group 382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483" name="Freeform 383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4" name="Freeform 384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5" name="Freeform 385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89" name="Group 386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480" name="Freeform 387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1" name="Freeform 388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82" name="Freeform 389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90" name="Group 390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477" name="Freeform 391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 w 24"/>
                      <a:gd name="T1" fmla="*/ 0 h 69"/>
                      <a:gd name="T2" fmla="*/ 0 w 24"/>
                      <a:gd name="T3" fmla="*/ 0 h 69"/>
                      <a:gd name="T4" fmla="*/ 1 w 24"/>
                      <a:gd name="T5" fmla="*/ 0 h 69"/>
                      <a:gd name="T6" fmla="*/ 1 w 24"/>
                      <a:gd name="T7" fmla="*/ 0 h 69"/>
                      <a:gd name="T8" fmla="*/ 1 w 24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9"/>
                      <a:gd name="T17" fmla="*/ 24 w 24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8" name="Freeform 392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79" name="Freeform 393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91" name="Group 394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457" name="Group 395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474" name="Freeform 396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75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7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0 h 37"/>
                        <a:gd name="T2" fmla="*/ 1 w 82"/>
                        <a:gd name="T3" fmla="*/ 0 h 37"/>
                        <a:gd name="T4" fmla="*/ 1 w 82"/>
                        <a:gd name="T5" fmla="*/ 0 h 37"/>
                        <a:gd name="T6" fmla="*/ 1 w 82"/>
                        <a:gd name="T7" fmla="*/ 0 h 37"/>
                        <a:gd name="T8" fmla="*/ 1 w 82"/>
                        <a:gd name="T9" fmla="*/ 0 h 37"/>
                        <a:gd name="T10" fmla="*/ 1 w 82"/>
                        <a:gd name="T11" fmla="*/ 0 h 37"/>
                        <a:gd name="T12" fmla="*/ 0 w 82"/>
                        <a:gd name="T13" fmla="*/ 0 h 3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7"/>
                        <a:gd name="T23" fmla="*/ 82 w 82"/>
                        <a:gd name="T24" fmla="*/ 37 h 3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58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471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72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73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59" name="Group 403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468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69" name="Freeform 405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0 w 73"/>
                        <a:gd name="T1" fmla="*/ 0 h 29"/>
                        <a:gd name="T2" fmla="*/ 0 w 73"/>
                        <a:gd name="T3" fmla="*/ 0 h 29"/>
                        <a:gd name="T4" fmla="*/ 0 w 73"/>
                        <a:gd name="T5" fmla="*/ 0 h 29"/>
                        <a:gd name="T6" fmla="*/ 0 w 73"/>
                        <a:gd name="T7" fmla="*/ 0 h 29"/>
                        <a:gd name="T8" fmla="*/ 0 w 73"/>
                        <a:gd name="T9" fmla="*/ 0 h 29"/>
                        <a:gd name="T10" fmla="*/ 0 w 73"/>
                        <a:gd name="T11" fmla="*/ 0 h 29"/>
                        <a:gd name="T12" fmla="*/ 0 w 73"/>
                        <a:gd name="T13" fmla="*/ 0 h 29"/>
                        <a:gd name="T14" fmla="*/ 0 w 73"/>
                        <a:gd name="T15" fmla="*/ 0 h 29"/>
                        <a:gd name="T16" fmla="*/ 0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70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60" name="Group 407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465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66" name="Freeform 409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67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1 w 83"/>
                        <a:gd name="T3" fmla="*/ 0 h 35"/>
                        <a:gd name="T4" fmla="*/ 1 w 83"/>
                        <a:gd name="T5" fmla="*/ 0 h 35"/>
                        <a:gd name="T6" fmla="*/ 1 w 83"/>
                        <a:gd name="T7" fmla="*/ 0 h 35"/>
                        <a:gd name="T8" fmla="*/ 1 w 83"/>
                        <a:gd name="T9" fmla="*/ 0 h 35"/>
                        <a:gd name="T10" fmla="*/ 1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61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462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63" name="Freeform 413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64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2" name="Group 415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437" name="Group 416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454" name="Freeform 417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5" name="Freeform 418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6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38" name="Group 420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451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2" name="Freeform 422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3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7"/>
                        <a:gd name="T2" fmla="*/ 0 w 83"/>
                        <a:gd name="T3" fmla="*/ 0 h 37"/>
                        <a:gd name="T4" fmla="*/ 0 w 83"/>
                        <a:gd name="T5" fmla="*/ 0 h 37"/>
                        <a:gd name="T6" fmla="*/ 0 w 83"/>
                        <a:gd name="T7" fmla="*/ 0 h 37"/>
                        <a:gd name="T8" fmla="*/ 0 w 83"/>
                        <a:gd name="T9" fmla="*/ 0 h 37"/>
                        <a:gd name="T10" fmla="*/ 0 w 83"/>
                        <a:gd name="T11" fmla="*/ 0 h 37"/>
                        <a:gd name="T12" fmla="*/ 0 w 83"/>
                        <a:gd name="T13" fmla="*/ 0 h 3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7"/>
                        <a:gd name="T23" fmla="*/ 83 w 83"/>
                        <a:gd name="T24" fmla="*/ 37 h 3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39" name="Group 424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448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9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50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5"/>
                        <a:gd name="T2" fmla="*/ 0 w 82"/>
                        <a:gd name="T3" fmla="*/ 0 h 35"/>
                        <a:gd name="T4" fmla="*/ 0 w 82"/>
                        <a:gd name="T5" fmla="*/ 0 h 35"/>
                        <a:gd name="T6" fmla="*/ 0 w 82"/>
                        <a:gd name="T7" fmla="*/ 0 h 35"/>
                        <a:gd name="T8" fmla="*/ 0 w 82"/>
                        <a:gd name="T9" fmla="*/ 0 h 35"/>
                        <a:gd name="T10" fmla="*/ 0 w 82"/>
                        <a:gd name="T11" fmla="*/ 0 h 35"/>
                        <a:gd name="T12" fmla="*/ 0 w 82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5"/>
                        <a:gd name="T23" fmla="*/ 82 w 82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0" name="Group 428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445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6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7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41" name="Group 432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442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 w 22"/>
                        <a:gd name="T1" fmla="*/ 0 h 68"/>
                        <a:gd name="T2" fmla="*/ 0 w 22"/>
                        <a:gd name="T3" fmla="*/ 0 h 68"/>
                        <a:gd name="T4" fmla="*/ 1 w 22"/>
                        <a:gd name="T5" fmla="*/ 0 h 68"/>
                        <a:gd name="T6" fmla="*/ 1 w 22"/>
                        <a:gd name="T7" fmla="*/ 0 h 68"/>
                        <a:gd name="T8" fmla="*/ 1 w 22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"/>
                        <a:gd name="T16" fmla="*/ 0 h 68"/>
                        <a:gd name="T17" fmla="*/ 22 w 22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3" name="Freeform 434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44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3" name="Group 436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434" name="Freeform 437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5" name="Freeform 438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0 w 73"/>
                      <a:gd name="T1" fmla="*/ 0 h 31"/>
                      <a:gd name="T2" fmla="*/ 0 w 73"/>
                      <a:gd name="T3" fmla="*/ 0 h 31"/>
                      <a:gd name="T4" fmla="*/ 0 w 73"/>
                      <a:gd name="T5" fmla="*/ 0 h 31"/>
                      <a:gd name="T6" fmla="*/ 0 w 73"/>
                      <a:gd name="T7" fmla="*/ 0 h 31"/>
                      <a:gd name="T8" fmla="*/ 0 w 73"/>
                      <a:gd name="T9" fmla="*/ 0 h 31"/>
                      <a:gd name="T10" fmla="*/ 0 w 73"/>
                      <a:gd name="T11" fmla="*/ 0 h 31"/>
                      <a:gd name="T12" fmla="*/ 0 w 73"/>
                      <a:gd name="T13" fmla="*/ 0 h 31"/>
                      <a:gd name="T14" fmla="*/ 0 w 73"/>
                      <a:gd name="T15" fmla="*/ 0 h 31"/>
                      <a:gd name="T16" fmla="*/ 0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6" name="Freeform 439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1 w 82"/>
                      <a:gd name="T3" fmla="*/ 0 h 35"/>
                      <a:gd name="T4" fmla="*/ 1 w 82"/>
                      <a:gd name="T5" fmla="*/ 0 h 35"/>
                      <a:gd name="T6" fmla="*/ 1 w 82"/>
                      <a:gd name="T7" fmla="*/ 0 h 35"/>
                      <a:gd name="T8" fmla="*/ 1 w 82"/>
                      <a:gd name="T9" fmla="*/ 0 h 35"/>
                      <a:gd name="T10" fmla="*/ 1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94" name="Group 440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431" name="Freeform 441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2" name="Freeform 442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3" name="Freeform 443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95" name="Group 444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428" name="Freeform 445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9" name="Freeform 446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30" name="Freeform 447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96" name="Freeform 448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97" name="Freeform 449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1 w 71"/>
                    <a:gd name="T3" fmla="*/ 0 h 27"/>
                    <a:gd name="T4" fmla="*/ 1 w 71"/>
                    <a:gd name="T5" fmla="*/ 0 h 27"/>
                    <a:gd name="T6" fmla="*/ 1 w 71"/>
                    <a:gd name="T7" fmla="*/ 0 h 27"/>
                    <a:gd name="T8" fmla="*/ 1 w 71"/>
                    <a:gd name="T9" fmla="*/ 0 h 27"/>
                    <a:gd name="T10" fmla="*/ 1 w 71"/>
                    <a:gd name="T11" fmla="*/ 0 h 27"/>
                    <a:gd name="T12" fmla="*/ 1 w 71"/>
                    <a:gd name="T13" fmla="*/ 0 h 27"/>
                    <a:gd name="T14" fmla="*/ 0 w 71"/>
                    <a:gd name="T15" fmla="*/ 0 h 27"/>
                    <a:gd name="T16" fmla="*/ 0 w 71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1"/>
                    <a:gd name="T28" fmla="*/ 0 h 27"/>
                    <a:gd name="T29" fmla="*/ 71 w 71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98" name="Freeform 450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99" name="Group 451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425" name="Freeform 452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6" name="Freeform 453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7" name="Freeform 454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0" name="Group 455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422" name="Freeform 456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3" name="Freeform 457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4" name="Freeform 458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1" name="Group 459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419" name="Freeform 460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0" name="Freeform 461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21" name="Freeform 462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2" name="Group 463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416" name="Freeform 464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7" name="Freeform 465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1 w 75"/>
                      <a:gd name="T3" fmla="*/ 0 h 29"/>
                      <a:gd name="T4" fmla="*/ 1 w 75"/>
                      <a:gd name="T5" fmla="*/ 0 h 29"/>
                      <a:gd name="T6" fmla="*/ 1 w 75"/>
                      <a:gd name="T7" fmla="*/ 0 h 29"/>
                      <a:gd name="T8" fmla="*/ 1 w 75"/>
                      <a:gd name="T9" fmla="*/ 0 h 29"/>
                      <a:gd name="T10" fmla="*/ 1 w 75"/>
                      <a:gd name="T11" fmla="*/ 0 h 29"/>
                      <a:gd name="T12" fmla="*/ 1 w 75"/>
                      <a:gd name="T13" fmla="*/ 0 h 29"/>
                      <a:gd name="T14" fmla="*/ 0 w 75"/>
                      <a:gd name="T15" fmla="*/ 0 h 29"/>
                      <a:gd name="T16" fmla="*/ 1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418" name="Freeform 466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1 w 80"/>
                      <a:gd name="T3" fmla="*/ 0 h 36"/>
                      <a:gd name="T4" fmla="*/ 1 w 80"/>
                      <a:gd name="T5" fmla="*/ 0 h 36"/>
                      <a:gd name="T6" fmla="*/ 1 w 80"/>
                      <a:gd name="T7" fmla="*/ 0 h 36"/>
                      <a:gd name="T8" fmla="*/ 1 w 80"/>
                      <a:gd name="T9" fmla="*/ 0 h 36"/>
                      <a:gd name="T10" fmla="*/ 1 w 80"/>
                      <a:gd name="T11" fmla="*/ 0 h 36"/>
                      <a:gd name="T12" fmla="*/ 0 w 80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0"/>
                      <a:gd name="T22" fmla="*/ 0 h 36"/>
                      <a:gd name="T23" fmla="*/ 80 w 80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3" name="Group 467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413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 w 23"/>
                        <a:gd name="T1" fmla="*/ 0 h 70"/>
                        <a:gd name="T2" fmla="*/ 0 w 23"/>
                        <a:gd name="T3" fmla="*/ 0 h 70"/>
                        <a:gd name="T4" fmla="*/ 1 w 23"/>
                        <a:gd name="T5" fmla="*/ 0 h 70"/>
                        <a:gd name="T6" fmla="*/ 1 w 23"/>
                        <a:gd name="T7" fmla="*/ 0 h 70"/>
                        <a:gd name="T8" fmla="*/ 1 w 23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3"/>
                        <a:gd name="T16" fmla="*/ 0 h 70"/>
                        <a:gd name="T17" fmla="*/ 23 w 23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14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1 w 73"/>
                        <a:gd name="T3" fmla="*/ 0 h 31"/>
                        <a:gd name="T4" fmla="*/ 1 w 73"/>
                        <a:gd name="T5" fmla="*/ 0 h 31"/>
                        <a:gd name="T6" fmla="*/ 1 w 73"/>
                        <a:gd name="T7" fmla="*/ 0 h 31"/>
                        <a:gd name="T8" fmla="*/ 1 w 73"/>
                        <a:gd name="T9" fmla="*/ 0 h 31"/>
                        <a:gd name="T10" fmla="*/ 1 w 73"/>
                        <a:gd name="T11" fmla="*/ 0 h 31"/>
                        <a:gd name="T12" fmla="*/ 1 w 73"/>
                        <a:gd name="T13" fmla="*/ 0 h 31"/>
                        <a:gd name="T14" fmla="*/ 0 w 73"/>
                        <a:gd name="T15" fmla="*/ 0 h 31"/>
                        <a:gd name="T16" fmla="*/ 1 w 73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1"/>
                        <a:gd name="T29" fmla="*/ 73 w 73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15" name="Freeform 471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8"/>
                        <a:gd name="T2" fmla="*/ 0 w 83"/>
                        <a:gd name="T3" fmla="*/ 0 h 38"/>
                        <a:gd name="T4" fmla="*/ 0 w 83"/>
                        <a:gd name="T5" fmla="*/ 0 h 38"/>
                        <a:gd name="T6" fmla="*/ 0 w 83"/>
                        <a:gd name="T7" fmla="*/ 0 h 38"/>
                        <a:gd name="T8" fmla="*/ 0 w 83"/>
                        <a:gd name="T9" fmla="*/ 0 h 38"/>
                        <a:gd name="T10" fmla="*/ 0 w 83"/>
                        <a:gd name="T11" fmla="*/ 0 h 38"/>
                        <a:gd name="T12" fmla="*/ 0 w 83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8"/>
                        <a:gd name="T23" fmla="*/ 83 w 83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97" name="Group 472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410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11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2"/>
                        <a:gd name="T2" fmla="*/ 0 w 75"/>
                        <a:gd name="T3" fmla="*/ 0 h 32"/>
                        <a:gd name="T4" fmla="*/ 0 w 75"/>
                        <a:gd name="T5" fmla="*/ 0 h 32"/>
                        <a:gd name="T6" fmla="*/ 0 w 75"/>
                        <a:gd name="T7" fmla="*/ 0 h 32"/>
                        <a:gd name="T8" fmla="*/ 0 w 75"/>
                        <a:gd name="T9" fmla="*/ 0 h 32"/>
                        <a:gd name="T10" fmla="*/ 0 w 75"/>
                        <a:gd name="T11" fmla="*/ 0 h 32"/>
                        <a:gd name="T12" fmla="*/ 0 w 75"/>
                        <a:gd name="T13" fmla="*/ 0 h 32"/>
                        <a:gd name="T14" fmla="*/ 0 w 75"/>
                        <a:gd name="T15" fmla="*/ 0 h 32"/>
                        <a:gd name="T16" fmla="*/ 0 w 75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2"/>
                        <a:gd name="T29" fmla="*/ 75 w 75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12" name="Freeform 475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0 h 36"/>
                        <a:gd name="T2" fmla="*/ 1 w 81"/>
                        <a:gd name="T3" fmla="*/ 0 h 36"/>
                        <a:gd name="T4" fmla="*/ 1 w 81"/>
                        <a:gd name="T5" fmla="*/ 0 h 36"/>
                        <a:gd name="T6" fmla="*/ 1 w 81"/>
                        <a:gd name="T7" fmla="*/ 0 h 36"/>
                        <a:gd name="T8" fmla="*/ 1 w 81"/>
                        <a:gd name="T9" fmla="*/ 0 h 36"/>
                        <a:gd name="T10" fmla="*/ 1 w 81"/>
                        <a:gd name="T11" fmla="*/ 0 h 36"/>
                        <a:gd name="T12" fmla="*/ 0 w 81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6"/>
                        <a:gd name="T23" fmla="*/ 81 w 81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98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407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68"/>
                        <a:gd name="T2" fmla="*/ 0 w 24"/>
                        <a:gd name="T3" fmla="*/ 0 h 68"/>
                        <a:gd name="T4" fmla="*/ 0 w 24"/>
                        <a:gd name="T5" fmla="*/ 0 h 68"/>
                        <a:gd name="T6" fmla="*/ 0 w 24"/>
                        <a:gd name="T7" fmla="*/ 0 h 68"/>
                        <a:gd name="T8" fmla="*/ 0 w 24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8"/>
                        <a:gd name="T17" fmla="*/ 24 w 24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8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1 w 72"/>
                        <a:gd name="T3" fmla="*/ 0 h 29"/>
                        <a:gd name="T4" fmla="*/ 1 w 72"/>
                        <a:gd name="T5" fmla="*/ 0 h 29"/>
                        <a:gd name="T6" fmla="*/ 1 w 72"/>
                        <a:gd name="T7" fmla="*/ 0 h 29"/>
                        <a:gd name="T8" fmla="*/ 1 w 72"/>
                        <a:gd name="T9" fmla="*/ 0 h 29"/>
                        <a:gd name="T10" fmla="*/ 1 w 72"/>
                        <a:gd name="T11" fmla="*/ 0 h 29"/>
                        <a:gd name="T12" fmla="*/ 1 w 72"/>
                        <a:gd name="T13" fmla="*/ 0 h 29"/>
                        <a:gd name="T14" fmla="*/ 0 w 72"/>
                        <a:gd name="T15" fmla="*/ 0 h 29"/>
                        <a:gd name="T16" fmla="*/ 1 w 72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29"/>
                        <a:gd name="T29" fmla="*/ 72 w 72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9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99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404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5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6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400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401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 w 24"/>
                        <a:gd name="T1" fmla="*/ 0 h 67"/>
                        <a:gd name="T2" fmla="*/ 0 w 24"/>
                        <a:gd name="T3" fmla="*/ 0 h 67"/>
                        <a:gd name="T4" fmla="*/ 1 w 24"/>
                        <a:gd name="T5" fmla="*/ 0 h 67"/>
                        <a:gd name="T6" fmla="*/ 1 w 24"/>
                        <a:gd name="T7" fmla="*/ 0 h 67"/>
                        <a:gd name="T8" fmla="*/ 1 w 24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7"/>
                        <a:gd name="T17" fmla="*/ 24 w 24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2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1 w 72"/>
                        <a:gd name="T3" fmla="*/ 0 h 29"/>
                        <a:gd name="T4" fmla="*/ 1 w 72"/>
                        <a:gd name="T5" fmla="*/ 0 h 29"/>
                        <a:gd name="T6" fmla="*/ 1 w 72"/>
                        <a:gd name="T7" fmla="*/ 0 h 29"/>
                        <a:gd name="T8" fmla="*/ 1 w 72"/>
                        <a:gd name="T9" fmla="*/ 0 h 29"/>
                        <a:gd name="T10" fmla="*/ 1 w 72"/>
                        <a:gd name="T11" fmla="*/ 0 h 29"/>
                        <a:gd name="T12" fmla="*/ 1 w 72"/>
                        <a:gd name="T13" fmla="*/ 0 h 29"/>
                        <a:gd name="T14" fmla="*/ 0 w 72"/>
                        <a:gd name="T15" fmla="*/ 0 h 29"/>
                        <a:gd name="T16" fmla="*/ 1 w 72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29"/>
                        <a:gd name="T29" fmla="*/ 72 w 72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403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1 w 83"/>
                        <a:gd name="T3" fmla="*/ 0 h 35"/>
                        <a:gd name="T4" fmla="*/ 1 w 83"/>
                        <a:gd name="T5" fmla="*/ 0 h 35"/>
                        <a:gd name="T6" fmla="*/ 1 w 83"/>
                        <a:gd name="T7" fmla="*/ 0 h 35"/>
                        <a:gd name="T8" fmla="*/ 1 w 83"/>
                        <a:gd name="T9" fmla="*/ 0 h 35"/>
                        <a:gd name="T10" fmla="*/ 1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04" name="Group 488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76" name="Group 489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3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9"/>
                        <a:gd name="T2" fmla="*/ 0 w 25"/>
                        <a:gd name="T3" fmla="*/ 0 h 69"/>
                        <a:gd name="T4" fmla="*/ 1 w 25"/>
                        <a:gd name="T5" fmla="*/ 0 h 69"/>
                        <a:gd name="T6" fmla="*/ 1 w 25"/>
                        <a:gd name="T7" fmla="*/ 0 h 69"/>
                        <a:gd name="T8" fmla="*/ 1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4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5" name="Freeform 492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77" name="Group 493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0" name="Freeform 494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70"/>
                        <a:gd name="T2" fmla="*/ 0 w 24"/>
                        <a:gd name="T3" fmla="*/ 0 h 70"/>
                        <a:gd name="T4" fmla="*/ 0 w 24"/>
                        <a:gd name="T5" fmla="*/ 0 h 70"/>
                        <a:gd name="T6" fmla="*/ 0 w 24"/>
                        <a:gd name="T7" fmla="*/ 0 h 70"/>
                        <a:gd name="T8" fmla="*/ 0 w 24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70"/>
                        <a:gd name="T17" fmla="*/ 24 w 24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1" name="Freeform 495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30"/>
                        <a:gd name="T2" fmla="*/ 1 w 74"/>
                        <a:gd name="T3" fmla="*/ 0 h 30"/>
                        <a:gd name="T4" fmla="*/ 1 w 74"/>
                        <a:gd name="T5" fmla="*/ 0 h 30"/>
                        <a:gd name="T6" fmla="*/ 1 w 74"/>
                        <a:gd name="T7" fmla="*/ 0 h 30"/>
                        <a:gd name="T8" fmla="*/ 1 w 74"/>
                        <a:gd name="T9" fmla="*/ 0 h 30"/>
                        <a:gd name="T10" fmla="*/ 1 w 74"/>
                        <a:gd name="T11" fmla="*/ 0 h 30"/>
                        <a:gd name="T12" fmla="*/ 1 w 74"/>
                        <a:gd name="T13" fmla="*/ 0 h 30"/>
                        <a:gd name="T14" fmla="*/ 0 w 74"/>
                        <a:gd name="T15" fmla="*/ 0 h 30"/>
                        <a:gd name="T16" fmla="*/ 1 w 74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30"/>
                        <a:gd name="T29" fmla="*/ 74 w 74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92" name="Freeform 496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78" name="Group 497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87" name="Freeform 498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8" name="Freeform 499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9" name="Freeform 500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0 h 36"/>
                        <a:gd name="T2" fmla="*/ 1 w 81"/>
                        <a:gd name="T3" fmla="*/ 0 h 36"/>
                        <a:gd name="T4" fmla="*/ 1 w 81"/>
                        <a:gd name="T5" fmla="*/ 0 h 36"/>
                        <a:gd name="T6" fmla="*/ 1 w 81"/>
                        <a:gd name="T7" fmla="*/ 0 h 36"/>
                        <a:gd name="T8" fmla="*/ 1 w 81"/>
                        <a:gd name="T9" fmla="*/ 0 h 36"/>
                        <a:gd name="T10" fmla="*/ 1 w 81"/>
                        <a:gd name="T11" fmla="*/ 0 h 36"/>
                        <a:gd name="T12" fmla="*/ 0 w 81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6"/>
                        <a:gd name="T23" fmla="*/ 81 w 81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79" name="Group 501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84" name="Freeform 502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5" name="Freeform 503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1 w 73"/>
                        <a:gd name="T3" fmla="*/ 0 h 30"/>
                        <a:gd name="T4" fmla="*/ 1 w 73"/>
                        <a:gd name="T5" fmla="*/ 0 h 30"/>
                        <a:gd name="T6" fmla="*/ 1 w 73"/>
                        <a:gd name="T7" fmla="*/ 0 h 30"/>
                        <a:gd name="T8" fmla="*/ 1 w 73"/>
                        <a:gd name="T9" fmla="*/ 0 h 30"/>
                        <a:gd name="T10" fmla="*/ 1 w 73"/>
                        <a:gd name="T11" fmla="*/ 0 h 30"/>
                        <a:gd name="T12" fmla="*/ 1 w 73"/>
                        <a:gd name="T13" fmla="*/ 0 h 30"/>
                        <a:gd name="T14" fmla="*/ 0 w 73"/>
                        <a:gd name="T15" fmla="*/ 0 h 30"/>
                        <a:gd name="T16" fmla="*/ 1 w 73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0"/>
                        <a:gd name="T29" fmla="*/ 73 w 73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6" name="Freeform 504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80" name="Group 505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81" name="Freeform 506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0 w 24"/>
                        <a:gd name="T1" fmla="*/ 0 h 68"/>
                        <a:gd name="T2" fmla="*/ 0 w 24"/>
                        <a:gd name="T3" fmla="*/ 0 h 68"/>
                        <a:gd name="T4" fmla="*/ 0 w 24"/>
                        <a:gd name="T5" fmla="*/ 0 h 68"/>
                        <a:gd name="T6" fmla="*/ 0 w 24"/>
                        <a:gd name="T7" fmla="*/ 0 h 68"/>
                        <a:gd name="T8" fmla="*/ 0 w 24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68"/>
                        <a:gd name="T17" fmla="*/ 24 w 24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2" name="Freeform 507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83" name="Freeform 508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05" name="Group 509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73" name="Freeform 510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74" name="Freeform 511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75" name="Freeform 512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6" name="Group 513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70" name="Freeform 514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71" name="Freeform 515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72" name="Freeform 516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07" name="Group 517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67" name="Freeform 518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8" name="Freeform 519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9" name="Freeform 520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08" name="Freeform 521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09" name="Freeform 522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1 w 72"/>
                    <a:gd name="T3" fmla="*/ 0 h 31"/>
                    <a:gd name="T4" fmla="*/ 1 w 72"/>
                    <a:gd name="T5" fmla="*/ 0 h 31"/>
                    <a:gd name="T6" fmla="*/ 1 w 72"/>
                    <a:gd name="T7" fmla="*/ 0 h 31"/>
                    <a:gd name="T8" fmla="*/ 1 w 72"/>
                    <a:gd name="T9" fmla="*/ 0 h 31"/>
                    <a:gd name="T10" fmla="*/ 1 w 72"/>
                    <a:gd name="T11" fmla="*/ 0 h 31"/>
                    <a:gd name="T12" fmla="*/ 1 w 72"/>
                    <a:gd name="T13" fmla="*/ 0 h 31"/>
                    <a:gd name="T14" fmla="*/ 0 w 72"/>
                    <a:gd name="T15" fmla="*/ 0 h 31"/>
                    <a:gd name="T16" fmla="*/ 1 w 72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1"/>
                    <a:gd name="T29" fmla="*/ 72 w 72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10" name="Freeform 523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11" name="Group 524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64" name="Freeform 525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5" name="Freeform 526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6" name="Freeform 527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2" name="Group 528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61" name="Freeform 529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2" name="Freeform 530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3" name="Freeform 531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0 w 83"/>
                      <a:gd name="T3" fmla="*/ 0 h 35"/>
                      <a:gd name="T4" fmla="*/ 0 w 83"/>
                      <a:gd name="T5" fmla="*/ 0 h 35"/>
                      <a:gd name="T6" fmla="*/ 0 w 83"/>
                      <a:gd name="T7" fmla="*/ 0 h 35"/>
                      <a:gd name="T8" fmla="*/ 0 w 83"/>
                      <a:gd name="T9" fmla="*/ 0 h 35"/>
                      <a:gd name="T10" fmla="*/ 0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3" name="Group 532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58" name="Freeform 533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9" name="Freeform 534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60" name="Freeform 535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4" name="Group 536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55" name="Freeform 537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6" name="Freeform 538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57" name="Freeform 539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0 h 36"/>
                      <a:gd name="T2" fmla="*/ 1 w 80"/>
                      <a:gd name="T3" fmla="*/ 0 h 36"/>
                      <a:gd name="T4" fmla="*/ 1 w 80"/>
                      <a:gd name="T5" fmla="*/ 0 h 36"/>
                      <a:gd name="T6" fmla="*/ 1 w 80"/>
                      <a:gd name="T7" fmla="*/ 0 h 36"/>
                      <a:gd name="T8" fmla="*/ 1 w 80"/>
                      <a:gd name="T9" fmla="*/ 0 h 36"/>
                      <a:gd name="T10" fmla="*/ 1 w 80"/>
                      <a:gd name="T11" fmla="*/ 0 h 36"/>
                      <a:gd name="T12" fmla="*/ 0 w 80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0"/>
                      <a:gd name="T22" fmla="*/ 0 h 36"/>
                      <a:gd name="T23" fmla="*/ 80 w 80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5" name="Group 540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35" name="Group 541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52" name="Freeform 542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53" name="Freeform 543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0 w 75"/>
                        <a:gd name="T1" fmla="*/ 0 h 31"/>
                        <a:gd name="T2" fmla="*/ 0 w 75"/>
                        <a:gd name="T3" fmla="*/ 0 h 31"/>
                        <a:gd name="T4" fmla="*/ 0 w 75"/>
                        <a:gd name="T5" fmla="*/ 0 h 31"/>
                        <a:gd name="T6" fmla="*/ 0 w 75"/>
                        <a:gd name="T7" fmla="*/ 0 h 31"/>
                        <a:gd name="T8" fmla="*/ 0 w 75"/>
                        <a:gd name="T9" fmla="*/ 0 h 31"/>
                        <a:gd name="T10" fmla="*/ 0 w 75"/>
                        <a:gd name="T11" fmla="*/ 0 h 31"/>
                        <a:gd name="T12" fmla="*/ 0 w 75"/>
                        <a:gd name="T13" fmla="*/ 0 h 31"/>
                        <a:gd name="T14" fmla="*/ 0 w 75"/>
                        <a:gd name="T15" fmla="*/ 0 h 31"/>
                        <a:gd name="T16" fmla="*/ 0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54" name="Freeform 544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36" name="Group 545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49" name="Freeform 546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50" name="Freeform 547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1 w 73"/>
                        <a:gd name="T3" fmla="*/ 0 h 32"/>
                        <a:gd name="T4" fmla="*/ 1 w 73"/>
                        <a:gd name="T5" fmla="*/ 0 h 32"/>
                        <a:gd name="T6" fmla="*/ 1 w 73"/>
                        <a:gd name="T7" fmla="*/ 0 h 32"/>
                        <a:gd name="T8" fmla="*/ 1 w 73"/>
                        <a:gd name="T9" fmla="*/ 0 h 32"/>
                        <a:gd name="T10" fmla="*/ 1 w 73"/>
                        <a:gd name="T11" fmla="*/ 0 h 32"/>
                        <a:gd name="T12" fmla="*/ 1 w 73"/>
                        <a:gd name="T13" fmla="*/ 0 h 32"/>
                        <a:gd name="T14" fmla="*/ 0 w 73"/>
                        <a:gd name="T15" fmla="*/ 0 h 32"/>
                        <a:gd name="T16" fmla="*/ 1 w 73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2"/>
                        <a:gd name="T29" fmla="*/ 73 w 73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51" name="Freeform 548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37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46" name="Freeform 550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7" name="Freeform 551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8" name="Freeform 552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38" name="Group 553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43" name="Freeform 554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4" name="Freeform 555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1 w 72"/>
                        <a:gd name="T3" fmla="*/ 0 h 30"/>
                        <a:gd name="T4" fmla="*/ 1 w 72"/>
                        <a:gd name="T5" fmla="*/ 0 h 30"/>
                        <a:gd name="T6" fmla="*/ 1 w 72"/>
                        <a:gd name="T7" fmla="*/ 0 h 30"/>
                        <a:gd name="T8" fmla="*/ 1 w 72"/>
                        <a:gd name="T9" fmla="*/ 0 h 30"/>
                        <a:gd name="T10" fmla="*/ 1 w 72"/>
                        <a:gd name="T11" fmla="*/ 0 h 30"/>
                        <a:gd name="T12" fmla="*/ 1 w 72"/>
                        <a:gd name="T13" fmla="*/ 0 h 30"/>
                        <a:gd name="T14" fmla="*/ 0 w 72"/>
                        <a:gd name="T15" fmla="*/ 0 h 30"/>
                        <a:gd name="T16" fmla="*/ 1 w 72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30"/>
                        <a:gd name="T29" fmla="*/ 72 w 72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5" name="Freeform 556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39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40" name="Freeform 558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 w 25"/>
                        <a:gd name="T1" fmla="*/ 0 h 67"/>
                        <a:gd name="T2" fmla="*/ 0 w 25"/>
                        <a:gd name="T3" fmla="*/ 0 h 67"/>
                        <a:gd name="T4" fmla="*/ 1 w 25"/>
                        <a:gd name="T5" fmla="*/ 0 h 67"/>
                        <a:gd name="T6" fmla="*/ 1 w 25"/>
                        <a:gd name="T7" fmla="*/ 0 h 67"/>
                        <a:gd name="T8" fmla="*/ 1 w 25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7"/>
                        <a:gd name="T17" fmla="*/ 25 w 25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1" name="Freeform 559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42" name="Freeform 560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0 h 35"/>
                        <a:gd name="T2" fmla="*/ 0 w 83"/>
                        <a:gd name="T3" fmla="*/ 0 h 35"/>
                        <a:gd name="T4" fmla="*/ 0 w 83"/>
                        <a:gd name="T5" fmla="*/ 0 h 35"/>
                        <a:gd name="T6" fmla="*/ 0 w 83"/>
                        <a:gd name="T7" fmla="*/ 0 h 35"/>
                        <a:gd name="T8" fmla="*/ 0 w 83"/>
                        <a:gd name="T9" fmla="*/ 0 h 35"/>
                        <a:gd name="T10" fmla="*/ 0 w 83"/>
                        <a:gd name="T11" fmla="*/ 0 h 35"/>
                        <a:gd name="T12" fmla="*/ 0 w 83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5"/>
                        <a:gd name="T23" fmla="*/ 83 w 83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6" name="Group 561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15" name="Group 562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32" name="Freeform 563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3" name="Freeform 564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1 w 73"/>
                        <a:gd name="T3" fmla="*/ 0 h 31"/>
                        <a:gd name="T4" fmla="*/ 1 w 73"/>
                        <a:gd name="T5" fmla="*/ 0 h 31"/>
                        <a:gd name="T6" fmla="*/ 1 w 73"/>
                        <a:gd name="T7" fmla="*/ 0 h 31"/>
                        <a:gd name="T8" fmla="*/ 1 w 73"/>
                        <a:gd name="T9" fmla="*/ 0 h 31"/>
                        <a:gd name="T10" fmla="*/ 1 w 73"/>
                        <a:gd name="T11" fmla="*/ 0 h 31"/>
                        <a:gd name="T12" fmla="*/ 1 w 73"/>
                        <a:gd name="T13" fmla="*/ 0 h 31"/>
                        <a:gd name="T14" fmla="*/ 0 w 73"/>
                        <a:gd name="T15" fmla="*/ 0 h 31"/>
                        <a:gd name="T16" fmla="*/ 1 w 73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31"/>
                        <a:gd name="T29" fmla="*/ 73 w 73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4" name="Freeform 565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16" name="Group 566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29" name="Freeform 567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0" name="Freeform 568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1 w 75"/>
                        <a:gd name="T3" fmla="*/ 0 h 30"/>
                        <a:gd name="T4" fmla="*/ 1 w 75"/>
                        <a:gd name="T5" fmla="*/ 0 h 30"/>
                        <a:gd name="T6" fmla="*/ 1 w 75"/>
                        <a:gd name="T7" fmla="*/ 0 h 30"/>
                        <a:gd name="T8" fmla="*/ 1 w 75"/>
                        <a:gd name="T9" fmla="*/ 0 h 30"/>
                        <a:gd name="T10" fmla="*/ 1 w 75"/>
                        <a:gd name="T11" fmla="*/ 0 h 30"/>
                        <a:gd name="T12" fmla="*/ 1 w 75"/>
                        <a:gd name="T13" fmla="*/ 0 h 30"/>
                        <a:gd name="T14" fmla="*/ 0 w 75"/>
                        <a:gd name="T15" fmla="*/ 0 h 30"/>
                        <a:gd name="T16" fmla="*/ 1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31" name="Freeform 569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0 h 38"/>
                        <a:gd name="T2" fmla="*/ 1 w 81"/>
                        <a:gd name="T3" fmla="*/ 0 h 38"/>
                        <a:gd name="T4" fmla="*/ 1 w 81"/>
                        <a:gd name="T5" fmla="*/ 0 h 38"/>
                        <a:gd name="T6" fmla="*/ 1 w 81"/>
                        <a:gd name="T7" fmla="*/ 0 h 38"/>
                        <a:gd name="T8" fmla="*/ 1 w 81"/>
                        <a:gd name="T9" fmla="*/ 0 h 38"/>
                        <a:gd name="T10" fmla="*/ 1 w 81"/>
                        <a:gd name="T11" fmla="*/ 0 h 38"/>
                        <a:gd name="T12" fmla="*/ 0 w 81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8"/>
                        <a:gd name="T23" fmla="*/ 81 w 81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17" name="Group 570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26" name="Freeform 571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70"/>
                        <a:gd name="T2" fmla="*/ 0 w 25"/>
                        <a:gd name="T3" fmla="*/ 0 h 70"/>
                        <a:gd name="T4" fmla="*/ 0 w 25"/>
                        <a:gd name="T5" fmla="*/ 0 h 70"/>
                        <a:gd name="T6" fmla="*/ 0 w 25"/>
                        <a:gd name="T7" fmla="*/ 0 h 70"/>
                        <a:gd name="T8" fmla="*/ 0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7" name="Freeform 572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8" name="Freeform 573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18" name="Group 574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23" name="Freeform 575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4" name="Freeform 576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0"/>
                        <a:gd name="T2" fmla="*/ 0 w 75"/>
                        <a:gd name="T3" fmla="*/ 0 h 30"/>
                        <a:gd name="T4" fmla="*/ 0 w 75"/>
                        <a:gd name="T5" fmla="*/ 0 h 30"/>
                        <a:gd name="T6" fmla="*/ 0 w 75"/>
                        <a:gd name="T7" fmla="*/ 0 h 30"/>
                        <a:gd name="T8" fmla="*/ 0 w 75"/>
                        <a:gd name="T9" fmla="*/ 0 h 30"/>
                        <a:gd name="T10" fmla="*/ 0 w 75"/>
                        <a:gd name="T11" fmla="*/ 0 h 30"/>
                        <a:gd name="T12" fmla="*/ 0 w 75"/>
                        <a:gd name="T13" fmla="*/ 0 h 30"/>
                        <a:gd name="T14" fmla="*/ 0 w 75"/>
                        <a:gd name="T15" fmla="*/ 0 h 30"/>
                        <a:gd name="T16" fmla="*/ 0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5" name="Freeform 577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319" name="Group 578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20" name="Freeform 579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 w 23"/>
                        <a:gd name="T1" fmla="*/ 0 h 68"/>
                        <a:gd name="T2" fmla="*/ 0 w 23"/>
                        <a:gd name="T3" fmla="*/ 0 h 68"/>
                        <a:gd name="T4" fmla="*/ 1 w 23"/>
                        <a:gd name="T5" fmla="*/ 0 h 68"/>
                        <a:gd name="T6" fmla="*/ 1 w 23"/>
                        <a:gd name="T7" fmla="*/ 0 h 68"/>
                        <a:gd name="T8" fmla="*/ 1 w 23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3"/>
                        <a:gd name="T16" fmla="*/ 0 h 68"/>
                        <a:gd name="T17" fmla="*/ 23 w 23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1" name="Freeform 580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0 w 75"/>
                        <a:gd name="T1" fmla="*/ 0 h 29"/>
                        <a:gd name="T2" fmla="*/ 0 w 75"/>
                        <a:gd name="T3" fmla="*/ 0 h 29"/>
                        <a:gd name="T4" fmla="*/ 0 w 75"/>
                        <a:gd name="T5" fmla="*/ 0 h 29"/>
                        <a:gd name="T6" fmla="*/ 0 w 75"/>
                        <a:gd name="T7" fmla="*/ 0 h 29"/>
                        <a:gd name="T8" fmla="*/ 0 w 75"/>
                        <a:gd name="T9" fmla="*/ 0 h 29"/>
                        <a:gd name="T10" fmla="*/ 0 w 75"/>
                        <a:gd name="T11" fmla="*/ 0 h 29"/>
                        <a:gd name="T12" fmla="*/ 0 w 75"/>
                        <a:gd name="T13" fmla="*/ 0 h 29"/>
                        <a:gd name="T14" fmla="*/ 0 w 75"/>
                        <a:gd name="T15" fmla="*/ 0 h 29"/>
                        <a:gd name="T16" fmla="*/ 0 w 75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29"/>
                        <a:gd name="T29" fmla="*/ 75 w 75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322" name="Freeform 581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1 w 82"/>
                        <a:gd name="T3" fmla="*/ 0 h 36"/>
                        <a:gd name="T4" fmla="*/ 1 w 82"/>
                        <a:gd name="T5" fmla="*/ 0 h 36"/>
                        <a:gd name="T6" fmla="*/ 1 w 82"/>
                        <a:gd name="T7" fmla="*/ 0 h 36"/>
                        <a:gd name="T8" fmla="*/ 1 w 82"/>
                        <a:gd name="T9" fmla="*/ 0 h 36"/>
                        <a:gd name="T10" fmla="*/ 1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17" name="Group 582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12" name="Freeform 583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13" name="Freeform 584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14" name="Freeform 585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8" name="Group 586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09" name="Freeform 587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10" name="Freeform 588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11" name="Freeform 589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19" name="Group 590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06" name="Freeform 591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7" name="Freeform 592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8" name="Freeform 593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0" name="Group 594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03" name="Freeform 595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4" name="Freeform 596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1 w 75"/>
                      <a:gd name="T3" fmla="*/ 0 h 29"/>
                      <a:gd name="T4" fmla="*/ 1 w 75"/>
                      <a:gd name="T5" fmla="*/ 0 h 29"/>
                      <a:gd name="T6" fmla="*/ 1 w 75"/>
                      <a:gd name="T7" fmla="*/ 0 h 29"/>
                      <a:gd name="T8" fmla="*/ 1 w 75"/>
                      <a:gd name="T9" fmla="*/ 0 h 29"/>
                      <a:gd name="T10" fmla="*/ 1 w 75"/>
                      <a:gd name="T11" fmla="*/ 0 h 29"/>
                      <a:gd name="T12" fmla="*/ 1 w 75"/>
                      <a:gd name="T13" fmla="*/ 0 h 29"/>
                      <a:gd name="T14" fmla="*/ 0 w 75"/>
                      <a:gd name="T15" fmla="*/ 0 h 29"/>
                      <a:gd name="T16" fmla="*/ 1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5" name="Freeform 597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1" name="Group 598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00" name="Freeform 599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 w 24"/>
                      <a:gd name="T1" fmla="*/ 0 h 68"/>
                      <a:gd name="T2" fmla="*/ 0 w 24"/>
                      <a:gd name="T3" fmla="*/ 0 h 68"/>
                      <a:gd name="T4" fmla="*/ 1 w 24"/>
                      <a:gd name="T5" fmla="*/ 0 h 68"/>
                      <a:gd name="T6" fmla="*/ 1 w 24"/>
                      <a:gd name="T7" fmla="*/ 0 h 68"/>
                      <a:gd name="T8" fmla="*/ 1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1" name="Freeform 600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0 w 74"/>
                      <a:gd name="T1" fmla="*/ 0 h 29"/>
                      <a:gd name="T2" fmla="*/ 0 w 74"/>
                      <a:gd name="T3" fmla="*/ 0 h 29"/>
                      <a:gd name="T4" fmla="*/ 0 w 74"/>
                      <a:gd name="T5" fmla="*/ 0 h 29"/>
                      <a:gd name="T6" fmla="*/ 0 w 74"/>
                      <a:gd name="T7" fmla="*/ 0 h 29"/>
                      <a:gd name="T8" fmla="*/ 0 w 74"/>
                      <a:gd name="T9" fmla="*/ 0 h 29"/>
                      <a:gd name="T10" fmla="*/ 0 w 74"/>
                      <a:gd name="T11" fmla="*/ 0 h 29"/>
                      <a:gd name="T12" fmla="*/ 0 w 74"/>
                      <a:gd name="T13" fmla="*/ 0 h 29"/>
                      <a:gd name="T14" fmla="*/ 0 w 74"/>
                      <a:gd name="T15" fmla="*/ 0 h 29"/>
                      <a:gd name="T16" fmla="*/ 0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302" name="Freeform 601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2" name="Group 602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280" name="Group 603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297" name="Freeform 604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70"/>
                        <a:gd name="T2" fmla="*/ 0 w 25"/>
                        <a:gd name="T3" fmla="*/ 0 h 70"/>
                        <a:gd name="T4" fmla="*/ 0 w 25"/>
                        <a:gd name="T5" fmla="*/ 0 h 70"/>
                        <a:gd name="T6" fmla="*/ 0 w 25"/>
                        <a:gd name="T7" fmla="*/ 0 h 70"/>
                        <a:gd name="T8" fmla="*/ 0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8" name="Freeform 605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9" name="Freeform 606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0 w 82"/>
                        <a:gd name="T3" fmla="*/ 0 h 38"/>
                        <a:gd name="T4" fmla="*/ 0 w 82"/>
                        <a:gd name="T5" fmla="*/ 0 h 38"/>
                        <a:gd name="T6" fmla="*/ 0 w 82"/>
                        <a:gd name="T7" fmla="*/ 0 h 38"/>
                        <a:gd name="T8" fmla="*/ 0 w 82"/>
                        <a:gd name="T9" fmla="*/ 0 h 38"/>
                        <a:gd name="T10" fmla="*/ 0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81" name="Group 607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294" name="Freeform 608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5" name="Freeform 609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2"/>
                        <a:gd name="T2" fmla="*/ 1 w 75"/>
                        <a:gd name="T3" fmla="*/ 0 h 32"/>
                        <a:gd name="T4" fmla="*/ 1 w 75"/>
                        <a:gd name="T5" fmla="*/ 0 h 32"/>
                        <a:gd name="T6" fmla="*/ 1 w 75"/>
                        <a:gd name="T7" fmla="*/ 0 h 32"/>
                        <a:gd name="T8" fmla="*/ 1 w 75"/>
                        <a:gd name="T9" fmla="*/ 0 h 32"/>
                        <a:gd name="T10" fmla="*/ 1 w 75"/>
                        <a:gd name="T11" fmla="*/ 0 h 32"/>
                        <a:gd name="T12" fmla="*/ 1 w 75"/>
                        <a:gd name="T13" fmla="*/ 0 h 32"/>
                        <a:gd name="T14" fmla="*/ 0 w 75"/>
                        <a:gd name="T15" fmla="*/ 0 h 32"/>
                        <a:gd name="T16" fmla="*/ 1 w 75"/>
                        <a:gd name="T17" fmla="*/ 0 h 3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2"/>
                        <a:gd name="T29" fmla="*/ 75 w 75"/>
                        <a:gd name="T30" fmla="*/ 32 h 3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6" name="Freeform 610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82" name="Group 611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291" name="Freeform 612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68"/>
                        <a:gd name="T2" fmla="*/ 0 w 25"/>
                        <a:gd name="T3" fmla="*/ 0 h 68"/>
                        <a:gd name="T4" fmla="*/ 1 w 25"/>
                        <a:gd name="T5" fmla="*/ 0 h 68"/>
                        <a:gd name="T6" fmla="*/ 1 w 25"/>
                        <a:gd name="T7" fmla="*/ 0 h 68"/>
                        <a:gd name="T8" fmla="*/ 1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2" name="Freeform 613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1 w 73"/>
                        <a:gd name="T3" fmla="*/ 0 h 29"/>
                        <a:gd name="T4" fmla="*/ 1 w 73"/>
                        <a:gd name="T5" fmla="*/ 0 h 29"/>
                        <a:gd name="T6" fmla="*/ 1 w 73"/>
                        <a:gd name="T7" fmla="*/ 0 h 29"/>
                        <a:gd name="T8" fmla="*/ 1 w 73"/>
                        <a:gd name="T9" fmla="*/ 0 h 29"/>
                        <a:gd name="T10" fmla="*/ 1 w 73"/>
                        <a:gd name="T11" fmla="*/ 0 h 29"/>
                        <a:gd name="T12" fmla="*/ 1 w 73"/>
                        <a:gd name="T13" fmla="*/ 0 h 29"/>
                        <a:gd name="T14" fmla="*/ 0 w 73"/>
                        <a:gd name="T15" fmla="*/ 0 h 29"/>
                        <a:gd name="T16" fmla="*/ 1 w 73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3"/>
                        <a:gd name="T28" fmla="*/ 0 h 29"/>
                        <a:gd name="T29" fmla="*/ 73 w 73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3" name="Freeform 614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83" name="Group 615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288" name="Freeform 616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9" name="Freeform 617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1 w 72"/>
                        <a:gd name="T3" fmla="*/ 0 h 30"/>
                        <a:gd name="T4" fmla="*/ 1 w 72"/>
                        <a:gd name="T5" fmla="*/ 0 h 30"/>
                        <a:gd name="T6" fmla="*/ 1 w 72"/>
                        <a:gd name="T7" fmla="*/ 0 h 30"/>
                        <a:gd name="T8" fmla="*/ 1 w 72"/>
                        <a:gd name="T9" fmla="*/ 0 h 30"/>
                        <a:gd name="T10" fmla="*/ 1 w 72"/>
                        <a:gd name="T11" fmla="*/ 0 h 30"/>
                        <a:gd name="T12" fmla="*/ 1 w 72"/>
                        <a:gd name="T13" fmla="*/ 0 h 30"/>
                        <a:gd name="T14" fmla="*/ 0 w 72"/>
                        <a:gd name="T15" fmla="*/ 0 h 30"/>
                        <a:gd name="T16" fmla="*/ 1 w 72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2"/>
                        <a:gd name="T28" fmla="*/ 0 h 30"/>
                        <a:gd name="T29" fmla="*/ 72 w 72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0" name="Freeform 618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84" name="Group 619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285" name="Freeform 620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0 w 25"/>
                        <a:gd name="T1" fmla="*/ 0 h 67"/>
                        <a:gd name="T2" fmla="*/ 0 w 25"/>
                        <a:gd name="T3" fmla="*/ 0 h 67"/>
                        <a:gd name="T4" fmla="*/ 0 w 25"/>
                        <a:gd name="T5" fmla="*/ 0 h 67"/>
                        <a:gd name="T6" fmla="*/ 0 w 25"/>
                        <a:gd name="T7" fmla="*/ 0 h 67"/>
                        <a:gd name="T8" fmla="*/ 0 w 25"/>
                        <a:gd name="T9" fmla="*/ 0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7"/>
                        <a:gd name="T17" fmla="*/ 25 w 25"/>
                        <a:gd name="T18" fmla="*/ 67 h 6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6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87" name="Freeform 622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0 h 35"/>
                        <a:gd name="T2" fmla="*/ 1 w 81"/>
                        <a:gd name="T3" fmla="*/ 0 h 35"/>
                        <a:gd name="T4" fmla="*/ 1 w 81"/>
                        <a:gd name="T5" fmla="*/ 0 h 35"/>
                        <a:gd name="T6" fmla="*/ 1 w 81"/>
                        <a:gd name="T7" fmla="*/ 0 h 35"/>
                        <a:gd name="T8" fmla="*/ 1 w 81"/>
                        <a:gd name="T9" fmla="*/ 0 h 35"/>
                        <a:gd name="T10" fmla="*/ 1 w 81"/>
                        <a:gd name="T11" fmla="*/ 0 h 35"/>
                        <a:gd name="T12" fmla="*/ 0 w 81"/>
                        <a:gd name="T13" fmla="*/ 0 h 3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1"/>
                        <a:gd name="T22" fmla="*/ 0 h 35"/>
                        <a:gd name="T23" fmla="*/ 81 w 81"/>
                        <a:gd name="T24" fmla="*/ 35 h 3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3" name="Group 623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260" name="Group 624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277" name="Freeform 625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9"/>
                        <a:gd name="T2" fmla="*/ 0 w 25"/>
                        <a:gd name="T3" fmla="*/ 0 h 69"/>
                        <a:gd name="T4" fmla="*/ 0 w 25"/>
                        <a:gd name="T5" fmla="*/ 0 h 69"/>
                        <a:gd name="T6" fmla="*/ 0 w 25"/>
                        <a:gd name="T7" fmla="*/ 0 h 69"/>
                        <a:gd name="T8" fmla="*/ 0 w 25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9"/>
                        <a:gd name="T17" fmla="*/ 25 w 25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8" name="Freeform 626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9" name="Freeform 627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61" name="Group 628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274" name="Freeform 629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 w 25"/>
                        <a:gd name="T1" fmla="*/ 0 h 70"/>
                        <a:gd name="T2" fmla="*/ 0 w 25"/>
                        <a:gd name="T3" fmla="*/ 0 h 70"/>
                        <a:gd name="T4" fmla="*/ 1 w 25"/>
                        <a:gd name="T5" fmla="*/ 0 h 70"/>
                        <a:gd name="T6" fmla="*/ 1 w 25"/>
                        <a:gd name="T7" fmla="*/ 0 h 70"/>
                        <a:gd name="T8" fmla="*/ 1 w 25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70"/>
                        <a:gd name="T17" fmla="*/ 25 w 25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5" name="Freeform 630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0 w 75"/>
                        <a:gd name="T1" fmla="*/ 0 h 30"/>
                        <a:gd name="T2" fmla="*/ 0 w 75"/>
                        <a:gd name="T3" fmla="*/ 0 h 30"/>
                        <a:gd name="T4" fmla="*/ 0 w 75"/>
                        <a:gd name="T5" fmla="*/ 0 h 30"/>
                        <a:gd name="T6" fmla="*/ 0 w 75"/>
                        <a:gd name="T7" fmla="*/ 0 h 30"/>
                        <a:gd name="T8" fmla="*/ 0 w 75"/>
                        <a:gd name="T9" fmla="*/ 0 h 30"/>
                        <a:gd name="T10" fmla="*/ 0 w 75"/>
                        <a:gd name="T11" fmla="*/ 0 h 30"/>
                        <a:gd name="T12" fmla="*/ 0 w 75"/>
                        <a:gd name="T13" fmla="*/ 0 h 30"/>
                        <a:gd name="T14" fmla="*/ 0 w 75"/>
                        <a:gd name="T15" fmla="*/ 0 h 30"/>
                        <a:gd name="T16" fmla="*/ 0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6" name="Freeform 631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0 h 38"/>
                        <a:gd name="T2" fmla="*/ 1 w 82"/>
                        <a:gd name="T3" fmla="*/ 0 h 38"/>
                        <a:gd name="T4" fmla="*/ 1 w 82"/>
                        <a:gd name="T5" fmla="*/ 0 h 38"/>
                        <a:gd name="T6" fmla="*/ 1 w 82"/>
                        <a:gd name="T7" fmla="*/ 0 h 38"/>
                        <a:gd name="T8" fmla="*/ 1 w 82"/>
                        <a:gd name="T9" fmla="*/ 0 h 38"/>
                        <a:gd name="T10" fmla="*/ 1 w 82"/>
                        <a:gd name="T11" fmla="*/ 0 h 38"/>
                        <a:gd name="T12" fmla="*/ 0 w 82"/>
                        <a:gd name="T13" fmla="*/ 0 h 3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8"/>
                        <a:gd name="T23" fmla="*/ 82 w 82"/>
                        <a:gd name="T24" fmla="*/ 38 h 3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62" name="Group 632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271" name="Freeform 633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 w 24"/>
                        <a:gd name="T1" fmla="*/ 0 h 70"/>
                        <a:gd name="T2" fmla="*/ 0 w 24"/>
                        <a:gd name="T3" fmla="*/ 0 h 70"/>
                        <a:gd name="T4" fmla="*/ 1 w 24"/>
                        <a:gd name="T5" fmla="*/ 0 h 70"/>
                        <a:gd name="T6" fmla="*/ 1 w 24"/>
                        <a:gd name="T7" fmla="*/ 0 h 70"/>
                        <a:gd name="T8" fmla="*/ 1 w 24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70"/>
                        <a:gd name="T17" fmla="*/ 24 w 24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2" name="Freeform 634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1 w 75"/>
                        <a:gd name="T3" fmla="*/ 0 h 31"/>
                        <a:gd name="T4" fmla="*/ 1 w 75"/>
                        <a:gd name="T5" fmla="*/ 0 h 31"/>
                        <a:gd name="T6" fmla="*/ 1 w 75"/>
                        <a:gd name="T7" fmla="*/ 0 h 31"/>
                        <a:gd name="T8" fmla="*/ 1 w 75"/>
                        <a:gd name="T9" fmla="*/ 0 h 31"/>
                        <a:gd name="T10" fmla="*/ 1 w 75"/>
                        <a:gd name="T11" fmla="*/ 0 h 31"/>
                        <a:gd name="T12" fmla="*/ 1 w 75"/>
                        <a:gd name="T13" fmla="*/ 0 h 31"/>
                        <a:gd name="T14" fmla="*/ 0 w 75"/>
                        <a:gd name="T15" fmla="*/ 0 h 31"/>
                        <a:gd name="T16" fmla="*/ 1 w 75"/>
                        <a:gd name="T17" fmla="*/ 0 h 3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1"/>
                        <a:gd name="T29" fmla="*/ 75 w 75"/>
                        <a:gd name="T30" fmla="*/ 31 h 3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3" name="Freeform 635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1 w 83"/>
                        <a:gd name="T3" fmla="*/ 0 h 36"/>
                        <a:gd name="T4" fmla="*/ 1 w 83"/>
                        <a:gd name="T5" fmla="*/ 0 h 36"/>
                        <a:gd name="T6" fmla="*/ 1 w 83"/>
                        <a:gd name="T7" fmla="*/ 0 h 36"/>
                        <a:gd name="T8" fmla="*/ 1 w 83"/>
                        <a:gd name="T9" fmla="*/ 0 h 36"/>
                        <a:gd name="T10" fmla="*/ 1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63" name="Group 636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268" name="Freeform 637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0 w 25"/>
                        <a:gd name="T1" fmla="*/ 0 h 68"/>
                        <a:gd name="T2" fmla="*/ 0 w 25"/>
                        <a:gd name="T3" fmla="*/ 0 h 68"/>
                        <a:gd name="T4" fmla="*/ 0 w 25"/>
                        <a:gd name="T5" fmla="*/ 0 h 68"/>
                        <a:gd name="T6" fmla="*/ 0 w 25"/>
                        <a:gd name="T7" fmla="*/ 0 h 68"/>
                        <a:gd name="T8" fmla="*/ 0 w 25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"/>
                        <a:gd name="T16" fmla="*/ 0 h 68"/>
                        <a:gd name="T17" fmla="*/ 25 w 25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9" name="Freeform 638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1 w 75"/>
                        <a:gd name="T3" fmla="*/ 0 h 30"/>
                        <a:gd name="T4" fmla="*/ 1 w 75"/>
                        <a:gd name="T5" fmla="*/ 0 h 30"/>
                        <a:gd name="T6" fmla="*/ 1 w 75"/>
                        <a:gd name="T7" fmla="*/ 0 h 30"/>
                        <a:gd name="T8" fmla="*/ 1 w 75"/>
                        <a:gd name="T9" fmla="*/ 0 h 30"/>
                        <a:gd name="T10" fmla="*/ 1 w 75"/>
                        <a:gd name="T11" fmla="*/ 0 h 30"/>
                        <a:gd name="T12" fmla="*/ 1 w 75"/>
                        <a:gd name="T13" fmla="*/ 0 h 30"/>
                        <a:gd name="T14" fmla="*/ 0 w 75"/>
                        <a:gd name="T15" fmla="*/ 0 h 30"/>
                        <a:gd name="T16" fmla="*/ 1 w 75"/>
                        <a:gd name="T17" fmla="*/ 0 h 3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5"/>
                        <a:gd name="T28" fmla="*/ 0 h 30"/>
                        <a:gd name="T29" fmla="*/ 75 w 75"/>
                        <a:gd name="T30" fmla="*/ 30 h 3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70" name="Freeform 639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0 h 36"/>
                        <a:gd name="T2" fmla="*/ 0 w 82"/>
                        <a:gd name="T3" fmla="*/ 0 h 36"/>
                        <a:gd name="T4" fmla="*/ 0 w 82"/>
                        <a:gd name="T5" fmla="*/ 0 h 36"/>
                        <a:gd name="T6" fmla="*/ 0 w 82"/>
                        <a:gd name="T7" fmla="*/ 0 h 36"/>
                        <a:gd name="T8" fmla="*/ 0 w 82"/>
                        <a:gd name="T9" fmla="*/ 0 h 36"/>
                        <a:gd name="T10" fmla="*/ 0 w 82"/>
                        <a:gd name="T11" fmla="*/ 0 h 36"/>
                        <a:gd name="T12" fmla="*/ 0 w 82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36"/>
                        <a:gd name="T23" fmla="*/ 82 w 82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64" name="Group 640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265" name="Freeform 641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 w 22"/>
                        <a:gd name="T1" fmla="*/ 0 h 68"/>
                        <a:gd name="T2" fmla="*/ 0 w 22"/>
                        <a:gd name="T3" fmla="*/ 0 h 68"/>
                        <a:gd name="T4" fmla="*/ 1 w 22"/>
                        <a:gd name="T5" fmla="*/ 0 h 68"/>
                        <a:gd name="T6" fmla="*/ 1 w 22"/>
                        <a:gd name="T7" fmla="*/ 0 h 68"/>
                        <a:gd name="T8" fmla="*/ 1 w 22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"/>
                        <a:gd name="T16" fmla="*/ 0 h 68"/>
                        <a:gd name="T17" fmla="*/ 22 w 22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6" name="Freeform 642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1 w 74"/>
                        <a:gd name="T3" fmla="*/ 0 h 29"/>
                        <a:gd name="T4" fmla="*/ 1 w 74"/>
                        <a:gd name="T5" fmla="*/ 0 h 29"/>
                        <a:gd name="T6" fmla="*/ 1 w 74"/>
                        <a:gd name="T7" fmla="*/ 0 h 29"/>
                        <a:gd name="T8" fmla="*/ 1 w 74"/>
                        <a:gd name="T9" fmla="*/ 0 h 29"/>
                        <a:gd name="T10" fmla="*/ 1 w 74"/>
                        <a:gd name="T11" fmla="*/ 0 h 29"/>
                        <a:gd name="T12" fmla="*/ 1 w 74"/>
                        <a:gd name="T13" fmla="*/ 0 h 29"/>
                        <a:gd name="T14" fmla="*/ 0 w 74"/>
                        <a:gd name="T15" fmla="*/ 0 h 29"/>
                        <a:gd name="T16" fmla="*/ 1 w 74"/>
                        <a:gd name="T17" fmla="*/ 0 h 29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4"/>
                        <a:gd name="T28" fmla="*/ 0 h 29"/>
                        <a:gd name="T29" fmla="*/ 74 w 74"/>
                        <a:gd name="T30" fmla="*/ 29 h 29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67" name="Freeform 643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0 h 36"/>
                        <a:gd name="T2" fmla="*/ 0 w 83"/>
                        <a:gd name="T3" fmla="*/ 0 h 36"/>
                        <a:gd name="T4" fmla="*/ 0 w 83"/>
                        <a:gd name="T5" fmla="*/ 0 h 36"/>
                        <a:gd name="T6" fmla="*/ 0 w 83"/>
                        <a:gd name="T7" fmla="*/ 0 h 36"/>
                        <a:gd name="T8" fmla="*/ 0 w 83"/>
                        <a:gd name="T9" fmla="*/ 0 h 36"/>
                        <a:gd name="T10" fmla="*/ 0 w 83"/>
                        <a:gd name="T11" fmla="*/ 0 h 36"/>
                        <a:gd name="T12" fmla="*/ 0 w 83"/>
                        <a:gd name="T13" fmla="*/ 0 h 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3"/>
                        <a:gd name="T22" fmla="*/ 0 h 36"/>
                        <a:gd name="T23" fmla="*/ 83 w 83"/>
                        <a:gd name="T24" fmla="*/ 36 h 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4" name="Group 644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257" name="Freeform 645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 w 24"/>
                      <a:gd name="T1" fmla="*/ 0 h 69"/>
                      <a:gd name="T2" fmla="*/ 0 w 24"/>
                      <a:gd name="T3" fmla="*/ 0 h 69"/>
                      <a:gd name="T4" fmla="*/ 1 w 24"/>
                      <a:gd name="T5" fmla="*/ 0 h 69"/>
                      <a:gd name="T6" fmla="*/ 1 w 24"/>
                      <a:gd name="T7" fmla="*/ 0 h 69"/>
                      <a:gd name="T8" fmla="*/ 1 w 24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9"/>
                      <a:gd name="T17" fmla="*/ 24 w 24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8" name="Freeform 646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1 w 72"/>
                      <a:gd name="T3" fmla="*/ 0 h 31"/>
                      <a:gd name="T4" fmla="*/ 1 w 72"/>
                      <a:gd name="T5" fmla="*/ 0 h 31"/>
                      <a:gd name="T6" fmla="*/ 1 w 72"/>
                      <a:gd name="T7" fmla="*/ 0 h 31"/>
                      <a:gd name="T8" fmla="*/ 1 w 72"/>
                      <a:gd name="T9" fmla="*/ 0 h 31"/>
                      <a:gd name="T10" fmla="*/ 1 w 72"/>
                      <a:gd name="T11" fmla="*/ 0 h 31"/>
                      <a:gd name="T12" fmla="*/ 1 w 72"/>
                      <a:gd name="T13" fmla="*/ 0 h 31"/>
                      <a:gd name="T14" fmla="*/ 0 w 72"/>
                      <a:gd name="T15" fmla="*/ 0 h 31"/>
                      <a:gd name="T16" fmla="*/ 1 w 72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1"/>
                      <a:gd name="T29" fmla="*/ 72 w 72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9" name="Freeform 647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5" name="Group 648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254" name="Freeform 649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1 w 38"/>
                      <a:gd name="T1" fmla="*/ 0 h 69"/>
                      <a:gd name="T2" fmla="*/ 0 w 38"/>
                      <a:gd name="T3" fmla="*/ 0 h 69"/>
                      <a:gd name="T4" fmla="*/ 1 w 38"/>
                      <a:gd name="T5" fmla="*/ 0 h 69"/>
                      <a:gd name="T6" fmla="*/ 1 w 38"/>
                      <a:gd name="T7" fmla="*/ 0 h 69"/>
                      <a:gd name="T8" fmla="*/ 1 w 38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9"/>
                      <a:gd name="T17" fmla="*/ 38 w 38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5" name="Freeform 650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6" name="Freeform 651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0 h 31"/>
                      <a:gd name="T2" fmla="*/ 0 w 65"/>
                      <a:gd name="T3" fmla="*/ 0 h 31"/>
                      <a:gd name="T4" fmla="*/ 0 w 65"/>
                      <a:gd name="T5" fmla="*/ 0 h 31"/>
                      <a:gd name="T6" fmla="*/ 0 w 65"/>
                      <a:gd name="T7" fmla="*/ 0 h 31"/>
                      <a:gd name="T8" fmla="*/ 0 w 6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1"/>
                      <a:gd name="T17" fmla="*/ 65 w 65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6" name="Group 652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251" name="Freeform 653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2" name="Freeform 654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3" name="Freeform 655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7" name="Group 656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248" name="Freeform 657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0 w 41"/>
                      <a:gd name="T1" fmla="*/ 0 h 68"/>
                      <a:gd name="T2" fmla="*/ 0 w 41"/>
                      <a:gd name="T3" fmla="*/ 0 h 68"/>
                      <a:gd name="T4" fmla="*/ 0 w 41"/>
                      <a:gd name="T5" fmla="*/ 0 h 68"/>
                      <a:gd name="T6" fmla="*/ 0 w 41"/>
                      <a:gd name="T7" fmla="*/ 0 h 68"/>
                      <a:gd name="T8" fmla="*/ 0 w 41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68"/>
                      <a:gd name="T17" fmla="*/ 41 w 41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9" name="Freeform 658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1 w 63"/>
                      <a:gd name="T3" fmla="*/ 0 h 33"/>
                      <a:gd name="T4" fmla="*/ 1 w 63"/>
                      <a:gd name="T5" fmla="*/ 0 h 33"/>
                      <a:gd name="T6" fmla="*/ 1 w 63"/>
                      <a:gd name="T7" fmla="*/ 0 h 33"/>
                      <a:gd name="T8" fmla="*/ 0 w 6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3"/>
                      <a:gd name="T17" fmla="*/ 63 w 63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50" name="Freeform 659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8" name="Group 660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245" name="Freeform 661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6" name="Freeform 662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0 w 65"/>
                      <a:gd name="T3" fmla="*/ 0 h 35"/>
                      <a:gd name="T4" fmla="*/ 0 w 65"/>
                      <a:gd name="T5" fmla="*/ 0 h 35"/>
                      <a:gd name="T6" fmla="*/ 0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47" name="Freeform 663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0 h 28"/>
                      <a:gd name="T2" fmla="*/ 1 w 65"/>
                      <a:gd name="T3" fmla="*/ 0 h 28"/>
                      <a:gd name="T4" fmla="*/ 1 w 65"/>
                      <a:gd name="T5" fmla="*/ 0 h 28"/>
                      <a:gd name="T6" fmla="*/ 1 w 65"/>
                      <a:gd name="T7" fmla="*/ 0 h 28"/>
                      <a:gd name="T8" fmla="*/ 0 w 6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8"/>
                      <a:gd name="T17" fmla="*/ 65 w 6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29" name="Group 664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229" name="Group 665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242" name="Freeform 666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1 w 38"/>
                        <a:gd name="T1" fmla="*/ 0 h 68"/>
                        <a:gd name="T2" fmla="*/ 0 w 38"/>
                        <a:gd name="T3" fmla="*/ 0 h 68"/>
                        <a:gd name="T4" fmla="*/ 1 w 38"/>
                        <a:gd name="T5" fmla="*/ 0 h 68"/>
                        <a:gd name="T6" fmla="*/ 1 w 38"/>
                        <a:gd name="T7" fmla="*/ 0 h 68"/>
                        <a:gd name="T8" fmla="*/ 1 w 38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68"/>
                        <a:gd name="T17" fmla="*/ 38 w 38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43" name="Freeform 667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0 w 66"/>
                        <a:gd name="T3" fmla="*/ 0 h 32"/>
                        <a:gd name="T4" fmla="*/ 0 w 66"/>
                        <a:gd name="T5" fmla="*/ 0 h 32"/>
                        <a:gd name="T6" fmla="*/ 0 w 66"/>
                        <a:gd name="T7" fmla="*/ 0 h 32"/>
                        <a:gd name="T8" fmla="*/ 0 w 66"/>
                        <a:gd name="T9" fmla="*/ 0 h 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2"/>
                        <a:gd name="T17" fmla="*/ 66 w 66"/>
                        <a:gd name="T18" fmla="*/ 32 h 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44" name="Freeform 668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0 h 31"/>
                        <a:gd name="T2" fmla="*/ 1 w 65"/>
                        <a:gd name="T3" fmla="*/ 0 h 31"/>
                        <a:gd name="T4" fmla="*/ 1 w 65"/>
                        <a:gd name="T5" fmla="*/ 0 h 31"/>
                        <a:gd name="T6" fmla="*/ 1 w 65"/>
                        <a:gd name="T7" fmla="*/ 0 h 31"/>
                        <a:gd name="T8" fmla="*/ 0 w 65"/>
                        <a:gd name="T9" fmla="*/ 0 h 3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1"/>
                        <a:gd name="T17" fmla="*/ 65 w 65"/>
                        <a:gd name="T18" fmla="*/ 31 h 3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30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239" name="Freeform 670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1 w 40"/>
                        <a:gd name="T1" fmla="*/ 0 h 69"/>
                        <a:gd name="T2" fmla="*/ 0 w 40"/>
                        <a:gd name="T3" fmla="*/ 0 h 69"/>
                        <a:gd name="T4" fmla="*/ 1 w 40"/>
                        <a:gd name="T5" fmla="*/ 0 h 69"/>
                        <a:gd name="T6" fmla="*/ 1 w 40"/>
                        <a:gd name="T7" fmla="*/ 0 h 69"/>
                        <a:gd name="T8" fmla="*/ 1 w 40"/>
                        <a:gd name="T9" fmla="*/ 0 h 6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9"/>
                        <a:gd name="T17" fmla="*/ 40 w 40"/>
                        <a:gd name="T18" fmla="*/ 69 h 6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40" name="Freeform 671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1 w 66"/>
                        <a:gd name="T3" fmla="*/ 0 h 35"/>
                        <a:gd name="T4" fmla="*/ 1 w 66"/>
                        <a:gd name="T5" fmla="*/ 0 h 35"/>
                        <a:gd name="T6" fmla="*/ 1 w 66"/>
                        <a:gd name="T7" fmla="*/ 0 h 35"/>
                        <a:gd name="T8" fmla="*/ 0 w 66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5"/>
                        <a:gd name="T17" fmla="*/ 66 w 66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41" name="Freeform 672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30"/>
                        <a:gd name="T2" fmla="*/ 1 w 66"/>
                        <a:gd name="T3" fmla="*/ 0 h 30"/>
                        <a:gd name="T4" fmla="*/ 1 w 66"/>
                        <a:gd name="T5" fmla="*/ 0 h 30"/>
                        <a:gd name="T6" fmla="*/ 1 w 66"/>
                        <a:gd name="T7" fmla="*/ 0 h 30"/>
                        <a:gd name="T8" fmla="*/ 0 w 66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0"/>
                        <a:gd name="T17" fmla="*/ 66 w 66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31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236" name="Freeform 674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0 w 40"/>
                        <a:gd name="T1" fmla="*/ 0 h 68"/>
                        <a:gd name="T2" fmla="*/ 0 w 40"/>
                        <a:gd name="T3" fmla="*/ 0 h 68"/>
                        <a:gd name="T4" fmla="*/ 0 w 40"/>
                        <a:gd name="T5" fmla="*/ 0 h 68"/>
                        <a:gd name="T6" fmla="*/ 0 w 40"/>
                        <a:gd name="T7" fmla="*/ 0 h 68"/>
                        <a:gd name="T8" fmla="*/ 0 w 40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8"/>
                        <a:gd name="T17" fmla="*/ 40 w 40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37" name="Freeform 675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0 w 65"/>
                        <a:gd name="T3" fmla="*/ 0 h 35"/>
                        <a:gd name="T4" fmla="*/ 0 w 65"/>
                        <a:gd name="T5" fmla="*/ 0 h 35"/>
                        <a:gd name="T6" fmla="*/ 0 w 65"/>
                        <a:gd name="T7" fmla="*/ 0 h 35"/>
                        <a:gd name="T8" fmla="*/ 0 w 65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5"/>
                        <a:gd name="T17" fmla="*/ 65 w 65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38" name="Freeform 676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0 h 29"/>
                        <a:gd name="T2" fmla="*/ 0 w 65"/>
                        <a:gd name="T3" fmla="*/ 0 h 29"/>
                        <a:gd name="T4" fmla="*/ 0 w 65"/>
                        <a:gd name="T5" fmla="*/ 0 h 29"/>
                        <a:gd name="T6" fmla="*/ 0 w 65"/>
                        <a:gd name="T7" fmla="*/ 0 h 29"/>
                        <a:gd name="T8" fmla="*/ 0 w 65"/>
                        <a:gd name="T9" fmla="*/ 0 h 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29"/>
                        <a:gd name="T17" fmla="*/ 65 w 65"/>
                        <a:gd name="T18" fmla="*/ 29 h 2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32" name="Group 677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233" name="Freeform 678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1 w 39"/>
                        <a:gd name="T1" fmla="*/ 0 h 68"/>
                        <a:gd name="T2" fmla="*/ 0 w 39"/>
                        <a:gd name="T3" fmla="*/ 0 h 68"/>
                        <a:gd name="T4" fmla="*/ 1 w 39"/>
                        <a:gd name="T5" fmla="*/ 0 h 68"/>
                        <a:gd name="T6" fmla="*/ 1 w 39"/>
                        <a:gd name="T7" fmla="*/ 0 h 68"/>
                        <a:gd name="T8" fmla="*/ 1 w 39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9"/>
                        <a:gd name="T16" fmla="*/ 0 h 68"/>
                        <a:gd name="T17" fmla="*/ 39 w 39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34" name="Freeform 679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1 w 64"/>
                        <a:gd name="T3" fmla="*/ 0 h 33"/>
                        <a:gd name="T4" fmla="*/ 1 w 64"/>
                        <a:gd name="T5" fmla="*/ 0 h 33"/>
                        <a:gd name="T6" fmla="*/ 1 w 64"/>
                        <a:gd name="T7" fmla="*/ 0 h 33"/>
                        <a:gd name="T8" fmla="*/ 0 w 64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"/>
                        <a:gd name="T16" fmla="*/ 0 h 33"/>
                        <a:gd name="T17" fmla="*/ 64 w 64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35" name="Freeform 680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0 h 29"/>
                        <a:gd name="T2" fmla="*/ 1 w 65"/>
                        <a:gd name="T3" fmla="*/ 0 h 29"/>
                        <a:gd name="T4" fmla="*/ 1 w 65"/>
                        <a:gd name="T5" fmla="*/ 0 h 29"/>
                        <a:gd name="T6" fmla="*/ 1 w 65"/>
                        <a:gd name="T7" fmla="*/ 0 h 29"/>
                        <a:gd name="T8" fmla="*/ 0 w 65"/>
                        <a:gd name="T9" fmla="*/ 0 h 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29"/>
                        <a:gd name="T17" fmla="*/ 65 w 65"/>
                        <a:gd name="T18" fmla="*/ 29 h 2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0" name="Group 681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213" name="Group 682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226" name="Freeform 683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1 w 38"/>
                        <a:gd name="T1" fmla="*/ 0 h 68"/>
                        <a:gd name="T2" fmla="*/ 0 w 38"/>
                        <a:gd name="T3" fmla="*/ 0 h 68"/>
                        <a:gd name="T4" fmla="*/ 1 w 38"/>
                        <a:gd name="T5" fmla="*/ 0 h 68"/>
                        <a:gd name="T6" fmla="*/ 1 w 38"/>
                        <a:gd name="T7" fmla="*/ 0 h 68"/>
                        <a:gd name="T8" fmla="*/ 1 w 38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68"/>
                        <a:gd name="T17" fmla="*/ 38 w 38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7" name="Freeform 684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1 w 65"/>
                        <a:gd name="T3" fmla="*/ 0 h 35"/>
                        <a:gd name="T4" fmla="*/ 1 w 65"/>
                        <a:gd name="T5" fmla="*/ 0 h 35"/>
                        <a:gd name="T6" fmla="*/ 1 w 65"/>
                        <a:gd name="T7" fmla="*/ 0 h 35"/>
                        <a:gd name="T8" fmla="*/ 0 w 65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5"/>
                        <a:gd name="T17" fmla="*/ 65 w 65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8" name="Freeform 685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28"/>
                        <a:gd name="T2" fmla="*/ 1 w 66"/>
                        <a:gd name="T3" fmla="*/ 0 h 28"/>
                        <a:gd name="T4" fmla="*/ 1 w 66"/>
                        <a:gd name="T5" fmla="*/ 0 h 28"/>
                        <a:gd name="T6" fmla="*/ 1 w 66"/>
                        <a:gd name="T7" fmla="*/ 0 h 28"/>
                        <a:gd name="T8" fmla="*/ 0 w 66"/>
                        <a:gd name="T9" fmla="*/ 0 h 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28"/>
                        <a:gd name="T17" fmla="*/ 66 w 66"/>
                        <a:gd name="T18" fmla="*/ 28 h 2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14" name="Group 686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223" name="Freeform 687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0 w 40"/>
                        <a:gd name="T1" fmla="*/ 0 h 68"/>
                        <a:gd name="T2" fmla="*/ 0 w 40"/>
                        <a:gd name="T3" fmla="*/ 0 h 68"/>
                        <a:gd name="T4" fmla="*/ 0 w 40"/>
                        <a:gd name="T5" fmla="*/ 0 h 68"/>
                        <a:gd name="T6" fmla="*/ 0 w 40"/>
                        <a:gd name="T7" fmla="*/ 0 h 68"/>
                        <a:gd name="T8" fmla="*/ 0 w 40"/>
                        <a:gd name="T9" fmla="*/ 0 h 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0"/>
                        <a:gd name="T16" fmla="*/ 0 h 68"/>
                        <a:gd name="T17" fmla="*/ 40 w 40"/>
                        <a:gd name="T18" fmla="*/ 68 h 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4" name="Freeform 688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1 w 63"/>
                        <a:gd name="T3" fmla="*/ 0 h 33"/>
                        <a:gd name="T4" fmla="*/ 1 w 63"/>
                        <a:gd name="T5" fmla="*/ 0 h 33"/>
                        <a:gd name="T6" fmla="*/ 1 w 63"/>
                        <a:gd name="T7" fmla="*/ 0 h 33"/>
                        <a:gd name="T8" fmla="*/ 0 w 63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"/>
                        <a:gd name="T16" fmla="*/ 0 h 33"/>
                        <a:gd name="T17" fmla="*/ 63 w 63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5" name="Freeform 689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0 h 30"/>
                        <a:gd name="T2" fmla="*/ 0 w 65"/>
                        <a:gd name="T3" fmla="*/ 0 h 30"/>
                        <a:gd name="T4" fmla="*/ 0 w 65"/>
                        <a:gd name="T5" fmla="*/ 0 h 30"/>
                        <a:gd name="T6" fmla="*/ 0 w 65"/>
                        <a:gd name="T7" fmla="*/ 0 h 30"/>
                        <a:gd name="T8" fmla="*/ 0 w 65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0"/>
                        <a:gd name="T17" fmla="*/ 65 w 65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15" name="Group 690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220" name="Freeform 691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1 w 39"/>
                        <a:gd name="T1" fmla="*/ 0 h 70"/>
                        <a:gd name="T2" fmla="*/ 0 w 39"/>
                        <a:gd name="T3" fmla="*/ 0 h 70"/>
                        <a:gd name="T4" fmla="*/ 1 w 39"/>
                        <a:gd name="T5" fmla="*/ 0 h 70"/>
                        <a:gd name="T6" fmla="*/ 1 w 39"/>
                        <a:gd name="T7" fmla="*/ 0 h 70"/>
                        <a:gd name="T8" fmla="*/ 1 w 39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9"/>
                        <a:gd name="T16" fmla="*/ 0 h 70"/>
                        <a:gd name="T17" fmla="*/ 39 w 39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1" name="Freeform 692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1 w 64"/>
                        <a:gd name="T3" fmla="*/ 0 h 34"/>
                        <a:gd name="T4" fmla="*/ 1 w 64"/>
                        <a:gd name="T5" fmla="*/ 0 h 34"/>
                        <a:gd name="T6" fmla="*/ 1 w 64"/>
                        <a:gd name="T7" fmla="*/ 0 h 34"/>
                        <a:gd name="T8" fmla="*/ 0 w 64"/>
                        <a:gd name="T9" fmla="*/ 0 h 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"/>
                        <a:gd name="T16" fmla="*/ 0 h 34"/>
                        <a:gd name="T17" fmla="*/ 64 w 64"/>
                        <a:gd name="T18" fmla="*/ 34 h 3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22" name="Freeform 693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0 h 30"/>
                        <a:gd name="T2" fmla="*/ 1 w 66"/>
                        <a:gd name="T3" fmla="*/ 0 h 30"/>
                        <a:gd name="T4" fmla="*/ 1 w 66"/>
                        <a:gd name="T5" fmla="*/ 0 h 30"/>
                        <a:gd name="T6" fmla="*/ 1 w 66"/>
                        <a:gd name="T7" fmla="*/ 0 h 30"/>
                        <a:gd name="T8" fmla="*/ 0 w 66"/>
                        <a:gd name="T9" fmla="*/ 0 h 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30"/>
                        <a:gd name="T17" fmla="*/ 66 w 66"/>
                        <a:gd name="T18" fmla="*/ 30 h 3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16" name="Group 694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217" name="Freeform 695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0 w 41"/>
                        <a:gd name="T1" fmla="*/ 0 h 70"/>
                        <a:gd name="T2" fmla="*/ 0 w 41"/>
                        <a:gd name="T3" fmla="*/ 0 h 70"/>
                        <a:gd name="T4" fmla="*/ 0 w 41"/>
                        <a:gd name="T5" fmla="*/ 0 h 70"/>
                        <a:gd name="T6" fmla="*/ 0 w 41"/>
                        <a:gd name="T7" fmla="*/ 0 h 70"/>
                        <a:gd name="T8" fmla="*/ 0 w 41"/>
                        <a:gd name="T9" fmla="*/ 0 h 7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1"/>
                        <a:gd name="T16" fmla="*/ 0 h 70"/>
                        <a:gd name="T17" fmla="*/ 41 w 41"/>
                        <a:gd name="T18" fmla="*/ 70 h 7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18" name="Freeform 696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0 w 65"/>
                        <a:gd name="T3" fmla="*/ 0 h 34"/>
                        <a:gd name="T4" fmla="*/ 0 w 65"/>
                        <a:gd name="T5" fmla="*/ 0 h 34"/>
                        <a:gd name="T6" fmla="*/ 0 w 65"/>
                        <a:gd name="T7" fmla="*/ 0 h 34"/>
                        <a:gd name="T8" fmla="*/ 0 w 65"/>
                        <a:gd name="T9" fmla="*/ 0 h 3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5"/>
                        <a:gd name="T16" fmla="*/ 0 h 34"/>
                        <a:gd name="T17" fmla="*/ 65 w 65"/>
                        <a:gd name="T18" fmla="*/ 34 h 3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19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0 h 28"/>
                        <a:gd name="T2" fmla="*/ 0 w 66"/>
                        <a:gd name="T3" fmla="*/ 0 h 28"/>
                        <a:gd name="T4" fmla="*/ 0 w 66"/>
                        <a:gd name="T5" fmla="*/ 0 h 28"/>
                        <a:gd name="T6" fmla="*/ 0 w 66"/>
                        <a:gd name="T7" fmla="*/ 0 h 28"/>
                        <a:gd name="T8" fmla="*/ 0 w 66"/>
                        <a:gd name="T9" fmla="*/ 0 h 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6"/>
                        <a:gd name="T16" fmla="*/ 0 h 28"/>
                        <a:gd name="T17" fmla="*/ 66 w 66"/>
                        <a:gd name="T18" fmla="*/ 28 h 2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1" name="Group 698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210" name="Freeform 699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1 w 39"/>
                      <a:gd name="T1" fmla="*/ 0 h 70"/>
                      <a:gd name="T2" fmla="*/ 0 w 39"/>
                      <a:gd name="T3" fmla="*/ 0 h 70"/>
                      <a:gd name="T4" fmla="*/ 1 w 39"/>
                      <a:gd name="T5" fmla="*/ 0 h 70"/>
                      <a:gd name="T6" fmla="*/ 1 w 39"/>
                      <a:gd name="T7" fmla="*/ 0 h 70"/>
                      <a:gd name="T8" fmla="*/ 1 w 39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70"/>
                      <a:gd name="T17" fmla="*/ 39 w 39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1" name="Freeform 700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1 w 63"/>
                      <a:gd name="T3" fmla="*/ 0 h 35"/>
                      <a:gd name="T4" fmla="*/ 1 w 63"/>
                      <a:gd name="T5" fmla="*/ 0 h 35"/>
                      <a:gd name="T6" fmla="*/ 1 w 63"/>
                      <a:gd name="T7" fmla="*/ 0 h 35"/>
                      <a:gd name="T8" fmla="*/ 0 w 63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5"/>
                      <a:gd name="T17" fmla="*/ 63 w 63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12" name="Freeform 701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0 h 30"/>
                      <a:gd name="T2" fmla="*/ 1 w 64"/>
                      <a:gd name="T3" fmla="*/ 0 h 30"/>
                      <a:gd name="T4" fmla="*/ 1 w 64"/>
                      <a:gd name="T5" fmla="*/ 0 h 30"/>
                      <a:gd name="T6" fmla="*/ 1 w 64"/>
                      <a:gd name="T7" fmla="*/ 0 h 30"/>
                      <a:gd name="T8" fmla="*/ 0 w 64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0"/>
                      <a:gd name="T17" fmla="*/ 64 w 64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2" name="Group 702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207" name="Freeform 703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1 w 39"/>
                      <a:gd name="T1" fmla="*/ 0 h 69"/>
                      <a:gd name="T2" fmla="*/ 0 w 39"/>
                      <a:gd name="T3" fmla="*/ 0 h 69"/>
                      <a:gd name="T4" fmla="*/ 1 w 39"/>
                      <a:gd name="T5" fmla="*/ 0 h 69"/>
                      <a:gd name="T6" fmla="*/ 1 w 39"/>
                      <a:gd name="T7" fmla="*/ 0 h 69"/>
                      <a:gd name="T8" fmla="*/ 1 w 39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9"/>
                      <a:gd name="T17" fmla="*/ 39 w 39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8" name="Freeform 704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9" name="Freeform 705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0 h 30"/>
                      <a:gd name="T2" fmla="*/ 1 w 65"/>
                      <a:gd name="T3" fmla="*/ 0 h 30"/>
                      <a:gd name="T4" fmla="*/ 1 w 65"/>
                      <a:gd name="T5" fmla="*/ 0 h 30"/>
                      <a:gd name="T6" fmla="*/ 1 w 65"/>
                      <a:gd name="T7" fmla="*/ 0 h 30"/>
                      <a:gd name="T8" fmla="*/ 0 w 6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0"/>
                      <a:gd name="T17" fmla="*/ 65 w 65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3" name="Group 706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204" name="Freeform 707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1 w 41"/>
                      <a:gd name="T1" fmla="*/ 0 h 68"/>
                      <a:gd name="T2" fmla="*/ 0 w 41"/>
                      <a:gd name="T3" fmla="*/ 0 h 68"/>
                      <a:gd name="T4" fmla="*/ 1 w 41"/>
                      <a:gd name="T5" fmla="*/ 0 h 68"/>
                      <a:gd name="T6" fmla="*/ 1 w 41"/>
                      <a:gd name="T7" fmla="*/ 0 h 68"/>
                      <a:gd name="T8" fmla="*/ 1 w 41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68"/>
                      <a:gd name="T17" fmla="*/ 41 w 41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5" name="Freeform 708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0 w 63"/>
                      <a:gd name="T3" fmla="*/ 0 h 32"/>
                      <a:gd name="T4" fmla="*/ 0 w 63"/>
                      <a:gd name="T5" fmla="*/ 0 h 32"/>
                      <a:gd name="T6" fmla="*/ 0 w 63"/>
                      <a:gd name="T7" fmla="*/ 0 h 32"/>
                      <a:gd name="T8" fmla="*/ 0 w 63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2"/>
                      <a:gd name="T17" fmla="*/ 63 w 63"/>
                      <a:gd name="T18" fmla="*/ 32 h 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6" name="Freeform 709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0 h 31"/>
                      <a:gd name="T2" fmla="*/ 0 w 63"/>
                      <a:gd name="T3" fmla="*/ 0 h 31"/>
                      <a:gd name="T4" fmla="*/ 0 w 63"/>
                      <a:gd name="T5" fmla="*/ 0 h 31"/>
                      <a:gd name="T6" fmla="*/ 0 w 63"/>
                      <a:gd name="T7" fmla="*/ 0 h 31"/>
                      <a:gd name="T8" fmla="*/ 0 w 63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1"/>
                      <a:gd name="T17" fmla="*/ 63 w 63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4" name="Group 710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201" name="Freeform 711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1 w 40"/>
                      <a:gd name="T1" fmla="*/ 0 h 68"/>
                      <a:gd name="T2" fmla="*/ 0 w 40"/>
                      <a:gd name="T3" fmla="*/ 0 h 68"/>
                      <a:gd name="T4" fmla="*/ 1 w 40"/>
                      <a:gd name="T5" fmla="*/ 0 h 68"/>
                      <a:gd name="T6" fmla="*/ 1 w 40"/>
                      <a:gd name="T7" fmla="*/ 0 h 68"/>
                      <a:gd name="T8" fmla="*/ 1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2" name="Freeform 712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3" name="Freeform 713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0 h 28"/>
                      <a:gd name="T2" fmla="*/ 0 w 65"/>
                      <a:gd name="T3" fmla="*/ 0 h 28"/>
                      <a:gd name="T4" fmla="*/ 0 w 65"/>
                      <a:gd name="T5" fmla="*/ 0 h 28"/>
                      <a:gd name="T6" fmla="*/ 0 w 65"/>
                      <a:gd name="T7" fmla="*/ 0 h 28"/>
                      <a:gd name="T8" fmla="*/ 0 w 6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8"/>
                      <a:gd name="T17" fmla="*/ 65 w 6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5" name="Group 714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198" name="Freeform 715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0 w 40"/>
                      <a:gd name="T1" fmla="*/ 0 h 69"/>
                      <a:gd name="T2" fmla="*/ 0 w 40"/>
                      <a:gd name="T3" fmla="*/ 0 h 69"/>
                      <a:gd name="T4" fmla="*/ 0 w 40"/>
                      <a:gd name="T5" fmla="*/ 0 h 69"/>
                      <a:gd name="T6" fmla="*/ 0 w 40"/>
                      <a:gd name="T7" fmla="*/ 0 h 69"/>
                      <a:gd name="T8" fmla="*/ 0 w 40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9"/>
                      <a:gd name="T17" fmla="*/ 40 w 40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9" name="Freeform 716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00" name="Freeform 717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0 w 66"/>
                      <a:gd name="T3" fmla="*/ 0 h 30"/>
                      <a:gd name="T4" fmla="*/ 0 w 66"/>
                      <a:gd name="T5" fmla="*/ 0 h 30"/>
                      <a:gd name="T6" fmla="*/ 0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6" name="Group 718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195" name="Freeform 719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6" name="Freeform 720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0 h 35"/>
                      <a:gd name="T4" fmla="*/ 1 w 64"/>
                      <a:gd name="T5" fmla="*/ 0 h 35"/>
                      <a:gd name="T6" fmla="*/ 1 w 64"/>
                      <a:gd name="T7" fmla="*/ 0 h 35"/>
                      <a:gd name="T8" fmla="*/ 0 w 64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5"/>
                      <a:gd name="T17" fmla="*/ 64 w 64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7" name="Freeform 721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0 h 29"/>
                      <a:gd name="T2" fmla="*/ 1 w 66"/>
                      <a:gd name="T3" fmla="*/ 0 h 29"/>
                      <a:gd name="T4" fmla="*/ 1 w 66"/>
                      <a:gd name="T5" fmla="*/ 0 h 29"/>
                      <a:gd name="T6" fmla="*/ 1 w 66"/>
                      <a:gd name="T7" fmla="*/ 0 h 29"/>
                      <a:gd name="T8" fmla="*/ 0 w 66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9"/>
                      <a:gd name="T17" fmla="*/ 66 w 66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37" name="Group 722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192" name="Freeform 723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1 w 39"/>
                      <a:gd name="T1" fmla="*/ 0 h 69"/>
                      <a:gd name="T2" fmla="*/ 0 w 39"/>
                      <a:gd name="T3" fmla="*/ 0 h 69"/>
                      <a:gd name="T4" fmla="*/ 1 w 39"/>
                      <a:gd name="T5" fmla="*/ 0 h 69"/>
                      <a:gd name="T6" fmla="*/ 1 w 39"/>
                      <a:gd name="T7" fmla="*/ 0 h 69"/>
                      <a:gd name="T8" fmla="*/ 1 w 39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9"/>
                      <a:gd name="T17" fmla="*/ 39 w 39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3" name="Freeform 724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1 w 64"/>
                      <a:gd name="T3" fmla="*/ 0 h 33"/>
                      <a:gd name="T4" fmla="*/ 1 w 64"/>
                      <a:gd name="T5" fmla="*/ 0 h 33"/>
                      <a:gd name="T6" fmla="*/ 1 w 64"/>
                      <a:gd name="T7" fmla="*/ 0 h 33"/>
                      <a:gd name="T8" fmla="*/ 0 w 64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3"/>
                      <a:gd name="T17" fmla="*/ 64 w 64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4" name="Freeform 725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0 h 31"/>
                      <a:gd name="T2" fmla="*/ 0 w 63"/>
                      <a:gd name="T3" fmla="*/ 0 h 31"/>
                      <a:gd name="T4" fmla="*/ 0 w 63"/>
                      <a:gd name="T5" fmla="*/ 0 h 31"/>
                      <a:gd name="T6" fmla="*/ 0 w 63"/>
                      <a:gd name="T7" fmla="*/ 0 h 31"/>
                      <a:gd name="T8" fmla="*/ 0 w 63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1"/>
                      <a:gd name="T17" fmla="*/ 63 w 63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38" name="Freeform 726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1 w 79"/>
                    <a:gd name="T3" fmla="*/ 0 h 36"/>
                    <a:gd name="T4" fmla="*/ 1 w 79"/>
                    <a:gd name="T5" fmla="*/ 0 h 36"/>
                    <a:gd name="T6" fmla="*/ 1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39" name="Freeform 727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0" name="Freeform 728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1 w 78"/>
                    <a:gd name="T3" fmla="*/ 0 h 36"/>
                    <a:gd name="T4" fmla="*/ 1 w 78"/>
                    <a:gd name="T5" fmla="*/ 0 h 36"/>
                    <a:gd name="T6" fmla="*/ 1 w 78"/>
                    <a:gd name="T7" fmla="*/ 0 h 36"/>
                    <a:gd name="T8" fmla="*/ 0 w 78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36"/>
                    <a:gd name="T17" fmla="*/ 78 w 78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1" name="Freeform 729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1 w 79"/>
                    <a:gd name="T3" fmla="*/ 0 h 36"/>
                    <a:gd name="T4" fmla="*/ 1 w 79"/>
                    <a:gd name="T5" fmla="*/ 0 h 36"/>
                    <a:gd name="T6" fmla="*/ 1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2" name="Freeform 730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3" name="Freeform 731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1 w 79"/>
                    <a:gd name="T3" fmla="*/ 0 h 35"/>
                    <a:gd name="T4" fmla="*/ 1 w 79"/>
                    <a:gd name="T5" fmla="*/ 0 h 35"/>
                    <a:gd name="T6" fmla="*/ 1 w 79"/>
                    <a:gd name="T7" fmla="*/ 0 h 35"/>
                    <a:gd name="T8" fmla="*/ 0 w 79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5"/>
                    <a:gd name="T17" fmla="*/ 79 w 79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4" name="Freeform 732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5" name="Freeform 733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6" name="Freeform 734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0 w 79"/>
                    <a:gd name="T3" fmla="*/ 0 h 36"/>
                    <a:gd name="T4" fmla="*/ 0 w 79"/>
                    <a:gd name="T5" fmla="*/ 0 h 36"/>
                    <a:gd name="T6" fmla="*/ 0 w 79"/>
                    <a:gd name="T7" fmla="*/ 0 h 36"/>
                    <a:gd name="T8" fmla="*/ 0 w 7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9"/>
                    <a:gd name="T16" fmla="*/ 0 h 36"/>
                    <a:gd name="T17" fmla="*/ 79 w 7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7" name="Freeform 735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0 w 8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"/>
                    <a:gd name="T16" fmla="*/ 0 h 36"/>
                    <a:gd name="T17" fmla="*/ 80 w 8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48" name="Freeform 736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0 w 81"/>
                    <a:gd name="T3" fmla="*/ 0 h 36"/>
                    <a:gd name="T4" fmla="*/ 0 w 81"/>
                    <a:gd name="T5" fmla="*/ 0 h 36"/>
                    <a:gd name="T6" fmla="*/ 0 w 81"/>
                    <a:gd name="T7" fmla="*/ 0 h 36"/>
                    <a:gd name="T8" fmla="*/ 0 w 81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36"/>
                    <a:gd name="T17" fmla="*/ 81 w 81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149" name="Group 737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189" name="Freeform 738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 w 24"/>
                      <a:gd name="T1" fmla="*/ 0 h 70"/>
                      <a:gd name="T2" fmla="*/ 0 w 24"/>
                      <a:gd name="T3" fmla="*/ 0 h 70"/>
                      <a:gd name="T4" fmla="*/ 1 w 24"/>
                      <a:gd name="T5" fmla="*/ 0 h 70"/>
                      <a:gd name="T6" fmla="*/ 1 w 24"/>
                      <a:gd name="T7" fmla="*/ 0 h 70"/>
                      <a:gd name="T8" fmla="*/ 1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0" name="Freeform 739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91" name="Freeform 740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0" name="Group 741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186" name="Freeform 742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 w 24"/>
                      <a:gd name="T1" fmla="*/ 0 h 67"/>
                      <a:gd name="T2" fmla="*/ 0 w 24"/>
                      <a:gd name="T3" fmla="*/ 0 h 67"/>
                      <a:gd name="T4" fmla="*/ 1 w 24"/>
                      <a:gd name="T5" fmla="*/ 0 h 67"/>
                      <a:gd name="T6" fmla="*/ 1 w 24"/>
                      <a:gd name="T7" fmla="*/ 0 h 67"/>
                      <a:gd name="T8" fmla="*/ 1 w 24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7"/>
                      <a:gd name="T17" fmla="*/ 24 w 24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7" name="Freeform 743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0 w 74"/>
                      <a:gd name="T1" fmla="*/ 0 h 29"/>
                      <a:gd name="T2" fmla="*/ 0 w 74"/>
                      <a:gd name="T3" fmla="*/ 0 h 29"/>
                      <a:gd name="T4" fmla="*/ 0 w 74"/>
                      <a:gd name="T5" fmla="*/ 0 h 29"/>
                      <a:gd name="T6" fmla="*/ 0 w 74"/>
                      <a:gd name="T7" fmla="*/ 0 h 29"/>
                      <a:gd name="T8" fmla="*/ 0 w 74"/>
                      <a:gd name="T9" fmla="*/ 0 h 29"/>
                      <a:gd name="T10" fmla="*/ 0 w 74"/>
                      <a:gd name="T11" fmla="*/ 0 h 29"/>
                      <a:gd name="T12" fmla="*/ 0 w 74"/>
                      <a:gd name="T13" fmla="*/ 0 h 29"/>
                      <a:gd name="T14" fmla="*/ 0 w 74"/>
                      <a:gd name="T15" fmla="*/ 0 h 29"/>
                      <a:gd name="T16" fmla="*/ 0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8" name="Freeform 744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0 h 35"/>
                      <a:gd name="T2" fmla="*/ 1 w 81"/>
                      <a:gd name="T3" fmla="*/ 0 h 35"/>
                      <a:gd name="T4" fmla="*/ 1 w 81"/>
                      <a:gd name="T5" fmla="*/ 0 h 35"/>
                      <a:gd name="T6" fmla="*/ 1 w 81"/>
                      <a:gd name="T7" fmla="*/ 0 h 35"/>
                      <a:gd name="T8" fmla="*/ 1 w 81"/>
                      <a:gd name="T9" fmla="*/ 0 h 35"/>
                      <a:gd name="T10" fmla="*/ 1 w 81"/>
                      <a:gd name="T11" fmla="*/ 0 h 35"/>
                      <a:gd name="T12" fmla="*/ 0 w 81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5"/>
                      <a:gd name="T23" fmla="*/ 81 w 81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1" name="Group 745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183" name="Freeform 746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4" name="Freeform 747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5" name="Freeform 748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2" name="Group 749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180" name="Freeform 750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1" name="Freeform 751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82" name="Freeform 752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3" name="Group 753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177" name="Freeform 754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 w 182"/>
                      <a:gd name="T1" fmla="*/ 0 h 314"/>
                      <a:gd name="T2" fmla="*/ 0 w 182"/>
                      <a:gd name="T3" fmla="*/ 0 h 314"/>
                      <a:gd name="T4" fmla="*/ 1 w 182"/>
                      <a:gd name="T5" fmla="*/ 0 h 314"/>
                      <a:gd name="T6" fmla="*/ 1 w 182"/>
                      <a:gd name="T7" fmla="*/ 0 h 314"/>
                      <a:gd name="T8" fmla="*/ 1 w 182"/>
                      <a:gd name="T9" fmla="*/ 0 h 3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2"/>
                      <a:gd name="T16" fmla="*/ 0 h 314"/>
                      <a:gd name="T17" fmla="*/ 182 w 182"/>
                      <a:gd name="T18" fmla="*/ 314 h 31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8" name="Freeform 755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1 w 235"/>
                      <a:gd name="T3" fmla="*/ 0 h 281"/>
                      <a:gd name="T4" fmla="*/ 1 w 235"/>
                      <a:gd name="T5" fmla="*/ 0 h 281"/>
                      <a:gd name="T6" fmla="*/ 1 w 235"/>
                      <a:gd name="T7" fmla="*/ 0 h 281"/>
                      <a:gd name="T8" fmla="*/ 1 w 235"/>
                      <a:gd name="T9" fmla="*/ 0 h 281"/>
                      <a:gd name="T10" fmla="*/ 1 w 235"/>
                      <a:gd name="T11" fmla="*/ 0 h 281"/>
                      <a:gd name="T12" fmla="*/ 1 w 235"/>
                      <a:gd name="T13" fmla="*/ 0 h 281"/>
                      <a:gd name="T14" fmla="*/ 0 w 235"/>
                      <a:gd name="T15" fmla="*/ 0 h 281"/>
                      <a:gd name="T16" fmla="*/ 1 w 235"/>
                      <a:gd name="T17" fmla="*/ 0 h 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35"/>
                      <a:gd name="T28" fmla="*/ 0 h 281"/>
                      <a:gd name="T29" fmla="*/ 235 w 235"/>
                      <a:gd name="T30" fmla="*/ 281 h 2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9" name="Freeform 756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0 h 36"/>
                      <a:gd name="T2" fmla="*/ 0 w 95"/>
                      <a:gd name="T3" fmla="*/ 0 h 36"/>
                      <a:gd name="T4" fmla="*/ 0 w 95"/>
                      <a:gd name="T5" fmla="*/ 0 h 36"/>
                      <a:gd name="T6" fmla="*/ 0 w 95"/>
                      <a:gd name="T7" fmla="*/ 0 h 36"/>
                      <a:gd name="T8" fmla="*/ 0 w 95"/>
                      <a:gd name="T9" fmla="*/ 0 h 36"/>
                      <a:gd name="T10" fmla="*/ 0 w 95"/>
                      <a:gd name="T11" fmla="*/ 0 h 36"/>
                      <a:gd name="T12" fmla="*/ 0 w 95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5"/>
                      <a:gd name="T22" fmla="*/ 0 h 36"/>
                      <a:gd name="T23" fmla="*/ 95 w 95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4" name="Group 757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174" name="Freeform 758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5" name="Freeform 759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6" name="Freeform 760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0 h 34"/>
                      <a:gd name="T2" fmla="*/ 1 w 81"/>
                      <a:gd name="T3" fmla="*/ 0 h 34"/>
                      <a:gd name="T4" fmla="*/ 1 w 81"/>
                      <a:gd name="T5" fmla="*/ 0 h 34"/>
                      <a:gd name="T6" fmla="*/ 1 w 81"/>
                      <a:gd name="T7" fmla="*/ 0 h 34"/>
                      <a:gd name="T8" fmla="*/ 1 w 81"/>
                      <a:gd name="T9" fmla="*/ 0 h 34"/>
                      <a:gd name="T10" fmla="*/ 1 w 81"/>
                      <a:gd name="T11" fmla="*/ 0 h 34"/>
                      <a:gd name="T12" fmla="*/ 0 w 81"/>
                      <a:gd name="T13" fmla="*/ 0 h 3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4"/>
                      <a:gd name="T23" fmla="*/ 81 w 81"/>
                      <a:gd name="T24" fmla="*/ 34 h 3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5" name="Group 761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171" name="Freeform 762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2" name="Freeform 763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3" name="Freeform 764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6" name="Group 765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168" name="Freeform 766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 w 22"/>
                      <a:gd name="T1" fmla="*/ 0 h 69"/>
                      <a:gd name="T2" fmla="*/ 0 w 22"/>
                      <a:gd name="T3" fmla="*/ 0 h 69"/>
                      <a:gd name="T4" fmla="*/ 1 w 22"/>
                      <a:gd name="T5" fmla="*/ 0 h 69"/>
                      <a:gd name="T6" fmla="*/ 1 w 22"/>
                      <a:gd name="T7" fmla="*/ 0 h 69"/>
                      <a:gd name="T8" fmla="*/ 1 w 22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9"/>
                      <a:gd name="T17" fmla="*/ 22 w 22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69" name="Freeform 767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1 w 74"/>
                      <a:gd name="T1" fmla="*/ 0 h 31"/>
                      <a:gd name="T2" fmla="*/ 1 w 74"/>
                      <a:gd name="T3" fmla="*/ 0 h 31"/>
                      <a:gd name="T4" fmla="*/ 1 w 74"/>
                      <a:gd name="T5" fmla="*/ 0 h 31"/>
                      <a:gd name="T6" fmla="*/ 1 w 74"/>
                      <a:gd name="T7" fmla="*/ 0 h 31"/>
                      <a:gd name="T8" fmla="*/ 1 w 74"/>
                      <a:gd name="T9" fmla="*/ 0 h 31"/>
                      <a:gd name="T10" fmla="*/ 1 w 74"/>
                      <a:gd name="T11" fmla="*/ 0 h 31"/>
                      <a:gd name="T12" fmla="*/ 1 w 74"/>
                      <a:gd name="T13" fmla="*/ 0 h 31"/>
                      <a:gd name="T14" fmla="*/ 0 w 74"/>
                      <a:gd name="T15" fmla="*/ 0 h 31"/>
                      <a:gd name="T16" fmla="*/ 1 w 74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1"/>
                      <a:gd name="T29" fmla="*/ 74 w 74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70" name="Freeform 768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7" name="Group 769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165" name="Freeform 770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0 w 24"/>
                      <a:gd name="T1" fmla="*/ 0 h 70"/>
                      <a:gd name="T2" fmla="*/ 0 w 24"/>
                      <a:gd name="T3" fmla="*/ 0 h 70"/>
                      <a:gd name="T4" fmla="*/ 0 w 24"/>
                      <a:gd name="T5" fmla="*/ 0 h 70"/>
                      <a:gd name="T6" fmla="*/ 0 w 24"/>
                      <a:gd name="T7" fmla="*/ 0 h 70"/>
                      <a:gd name="T8" fmla="*/ 0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66" name="Freeform 771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67" name="Freeform 772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158" name="Group 773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162" name="Freeform 774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63" name="Freeform 775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164" name="Freeform 776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159" name="Freeform 777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0 w 51"/>
                    <a:gd name="T1" fmla="*/ 0 h 128"/>
                    <a:gd name="T2" fmla="*/ 0 w 51"/>
                    <a:gd name="T3" fmla="*/ 0 h 128"/>
                    <a:gd name="T4" fmla="*/ 0 w 51"/>
                    <a:gd name="T5" fmla="*/ 0 h 128"/>
                    <a:gd name="T6" fmla="*/ 0 w 51"/>
                    <a:gd name="T7" fmla="*/ 0 h 128"/>
                    <a:gd name="T8" fmla="*/ 0 w 51"/>
                    <a:gd name="T9" fmla="*/ 0 h 128"/>
                    <a:gd name="T10" fmla="*/ 0 w 51"/>
                    <a:gd name="T11" fmla="*/ 0 h 128"/>
                    <a:gd name="T12" fmla="*/ 0 w 51"/>
                    <a:gd name="T13" fmla="*/ 0 h 1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1"/>
                    <a:gd name="T22" fmla="*/ 0 h 128"/>
                    <a:gd name="T23" fmla="*/ 51 w 51"/>
                    <a:gd name="T24" fmla="*/ 128 h 1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0" name="Freeform 778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0 w 183"/>
                    <a:gd name="T3" fmla="*/ 0 h 85"/>
                    <a:gd name="T4" fmla="*/ 0 w 183"/>
                    <a:gd name="T5" fmla="*/ 0 h 85"/>
                    <a:gd name="T6" fmla="*/ 0 w 183"/>
                    <a:gd name="T7" fmla="*/ 0 h 85"/>
                    <a:gd name="T8" fmla="*/ 0 w 183"/>
                    <a:gd name="T9" fmla="*/ 0 h 85"/>
                    <a:gd name="T10" fmla="*/ 0 w 183"/>
                    <a:gd name="T11" fmla="*/ 0 h 85"/>
                    <a:gd name="T12" fmla="*/ 0 w 183"/>
                    <a:gd name="T13" fmla="*/ 0 h 85"/>
                    <a:gd name="T14" fmla="*/ 0 w 183"/>
                    <a:gd name="T15" fmla="*/ 0 h 85"/>
                    <a:gd name="T16" fmla="*/ 0 w 183"/>
                    <a:gd name="T17" fmla="*/ 0 h 85"/>
                    <a:gd name="T18" fmla="*/ 0 w 183"/>
                    <a:gd name="T19" fmla="*/ 0 h 85"/>
                    <a:gd name="T20" fmla="*/ 0 w 183"/>
                    <a:gd name="T21" fmla="*/ 0 h 85"/>
                    <a:gd name="T22" fmla="*/ 0 w 183"/>
                    <a:gd name="T23" fmla="*/ 0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3"/>
                    <a:gd name="T37" fmla="*/ 0 h 85"/>
                    <a:gd name="T38" fmla="*/ 183 w 183"/>
                    <a:gd name="T39" fmla="*/ 85 h 8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161" name="Freeform 779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0 h 36"/>
                    <a:gd name="T2" fmla="*/ 1 w 160"/>
                    <a:gd name="T3" fmla="*/ 0 h 36"/>
                    <a:gd name="T4" fmla="*/ 1 w 160"/>
                    <a:gd name="T5" fmla="*/ 0 h 36"/>
                    <a:gd name="T6" fmla="*/ 1 w 160"/>
                    <a:gd name="T7" fmla="*/ 0 h 36"/>
                    <a:gd name="T8" fmla="*/ 1 w 160"/>
                    <a:gd name="T9" fmla="*/ 0 h 36"/>
                    <a:gd name="T10" fmla="*/ 1 w 160"/>
                    <a:gd name="T11" fmla="*/ 0 h 36"/>
                    <a:gd name="T12" fmla="*/ 0 w 16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0"/>
                    <a:gd name="T22" fmla="*/ 0 h 36"/>
                    <a:gd name="T23" fmla="*/ 160 w 16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56" name="Group 780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77" name="Freeform 781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1 w 825"/>
                    <a:gd name="T1" fmla="*/ 0 h 151"/>
                    <a:gd name="T2" fmla="*/ 1 w 825"/>
                    <a:gd name="T3" fmla="*/ 0 h 151"/>
                    <a:gd name="T4" fmla="*/ 1 w 825"/>
                    <a:gd name="T5" fmla="*/ 0 h 151"/>
                    <a:gd name="T6" fmla="*/ 0 w 825"/>
                    <a:gd name="T7" fmla="*/ 0 h 151"/>
                    <a:gd name="T8" fmla="*/ 1 w 825"/>
                    <a:gd name="T9" fmla="*/ 0 h 151"/>
                    <a:gd name="T10" fmla="*/ 1 w 825"/>
                    <a:gd name="T11" fmla="*/ 0 h 151"/>
                    <a:gd name="T12" fmla="*/ 1 w 825"/>
                    <a:gd name="T13" fmla="*/ 0 h 151"/>
                    <a:gd name="T14" fmla="*/ 1 w 825"/>
                    <a:gd name="T15" fmla="*/ 0 h 151"/>
                    <a:gd name="T16" fmla="*/ 1 w 825"/>
                    <a:gd name="T17" fmla="*/ 0 h 151"/>
                    <a:gd name="T18" fmla="*/ 1 w 825"/>
                    <a:gd name="T19" fmla="*/ 0 h 151"/>
                    <a:gd name="T20" fmla="*/ 1 w 825"/>
                    <a:gd name="T21" fmla="*/ 0 h 151"/>
                    <a:gd name="T22" fmla="*/ 1 w 825"/>
                    <a:gd name="T23" fmla="*/ 0 h 151"/>
                    <a:gd name="T24" fmla="*/ 1 w 825"/>
                    <a:gd name="T25" fmla="*/ 0 h 151"/>
                    <a:gd name="T26" fmla="*/ 1 w 825"/>
                    <a:gd name="T27" fmla="*/ 0 h 151"/>
                    <a:gd name="T28" fmla="*/ 1 w 825"/>
                    <a:gd name="T29" fmla="*/ 0 h 15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25"/>
                    <a:gd name="T46" fmla="*/ 0 h 151"/>
                    <a:gd name="T47" fmla="*/ 825 w 825"/>
                    <a:gd name="T48" fmla="*/ 151 h 15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8" name="Freeform 782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1 w 658"/>
                    <a:gd name="T1" fmla="*/ 0 h 79"/>
                    <a:gd name="T2" fmla="*/ 0 w 658"/>
                    <a:gd name="T3" fmla="*/ 0 h 79"/>
                    <a:gd name="T4" fmla="*/ 1 w 658"/>
                    <a:gd name="T5" fmla="*/ 0 h 79"/>
                    <a:gd name="T6" fmla="*/ 1 w 658"/>
                    <a:gd name="T7" fmla="*/ 0 h 79"/>
                    <a:gd name="T8" fmla="*/ 1 w 658"/>
                    <a:gd name="T9" fmla="*/ 0 h 79"/>
                    <a:gd name="T10" fmla="*/ 1 w 658"/>
                    <a:gd name="T11" fmla="*/ 0 h 79"/>
                    <a:gd name="T12" fmla="*/ 1 w 658"/>
                    <a:gd name="T13" fmla="*/ 0 h 79"/>
                    <a:gd name="T14" fmla="*/ 1 w 658"/>
                    <a:gd name="T15" fmla="*/ 0 h 79"/>
                    <a:gd name="T16" fmla="*/ 1 w 658"/>
                    <a:gd name="T17" fmla="*/ 0 h 79"/>
                    <a:gd name="T18" fmla="*/ 1 w 658"/>
                    <a:gd name="T19" fmla="*/ 0 h 79"/>
                    <a:gd name="T20" fmla="*/ 1 w 658"/>
                    <a:gd name="T21" fmla="*/ 0 h 79"/>
                    <a:gd name="T22" fmla="*/ 1 w 658"/>
                    <a:gd name="T23" fmla="*/ 0 h 79"/>
                    <a:gd name="T24" fmla="*/ 1 w 658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8"/>
                    <a:gd name="T40" fmla="*/ 0 h 79"/>
                    <a:gd name="T41" fmla="*/ 658 w 658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9" name="Rectangle 783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80" name="Rectangle 784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57" name="Group 785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58" name="Freeform 786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0 w 191"/>
                    <a:gd name="T1" fmla="*/ 0 h 200"/>
                    <a:gd name="T2" fmla="*/ 0 w 191"/>
                    <a:gd name="T3" fmla="*/ 0 h 200"/>
                    <a:gd name="T4" fmla="*/ 0 w 191"/>
                    <a:gd name="T5" fmla="*/ 0 h 200"/>
                    <a:gd name="T6" fmla="*/ 0 w 191"/>
                    <a:gd name="T7" fmla="*/ 0 h 200"/>
                    <a:gd name="T8" fmla="*/ 0 w 191"/>
                    <a:gd name="T9" fmla="*/ 0 h 200"/>
                    <a:gd name="T10" fmla="*/ 0 w 191"/>
                    <a:gd name="T11" fmla="*/ 0 h 200"/>
                    <a:gd name="T12" fmla="*/ 0 w 191"/>
                    <a:gd name="T13" fmla="*/ 0 h 200"/>
                    <a:gd name="T14" fmla="*/ 0 w 191"/>
                    <a:gd name="T15" fmla="*/ 0 h 200"/>
                    <a:gd name="T16" fmla="*/ 0 w 191"/>
                    <a:gd name="T17" fmla="*/ 0 h 200"/>
                    <a:gd name="T18" fmla="*/ 0 w 191"/>
                    <a:gd name="T19" fmla="*/ 0 h 200"/>
                    <a:gd name="T20" fmla="*/ 0 w 191"/>
                    <a:gd name="T21" fmla="*/ 0 h 200"/>
                    <a:gd name="T22" fmla="*/ 0 w 191"/>
                    <a:gd name="T23" fmla="*/ 0 h 2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91"/>
                    <a:gd name="T37" fmla="*/ 0 h 200"/>
                    <a:gd name="T38" fmla="*/ 191 w 191"/>
                    <a:gd name="T39" fmla="*/ 200 h 20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9" name="Freeform 787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0 w 860"/>
                    <a:gd name="T3" fmla="*/ 0 h 791"/>
                    <a:gd name="T4" fmla="*/ 0 w 860"/>
                    <a:gd name="T5" fmla="*/ 0 h 791"/>
                    <a:gd name="T6" fmla="*/ 0 w 860"/>
                    <a:gd name="T7" fmla="*/ 0 h 791"/>
                    <a:gd name="T8" fmla="*/ 0 w 860"/>
                    <a:gd name="T9" fmla="*/ 0 h 7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0"/>
                    <a:gd name="T16" fmla="*/ 0 h 791"/>
                    <a:gd name="T17" fmla="*/ 860 w 860"/>
                    <a:gd name="T18" fmla="*/ 791 h 7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0" name="Freeform 788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1 w 281"/>
                    <a:gd name="T1" fmla="*/ 0 h 366"/>
                    <a:gd name="T2" fmla="*/ 1 w 281"/>
                    <a:gd name="T3" fmla="*/ 0 h 366"/>
                    <a:gd name="T4" fmla="*/ 1 w 281"/>
                    <a:gd name="T5" fmla="*/ 0 h 366"/>
                    <a:gd name="T6" fmla="*/ 1 w 281"/>
                    <a:gd name="T7" fmla="*/ 0 h 366"/>
                    <a:gd name="T8" fmla="*/ 1 w 281"/>
                    <a:gd name="T9" fmla="*/ 0 h 366"/>
                    <a:gd name="T10" fmla="*/ 1 w 281"/>
                    <a:gd name="T11" fmla="*/ 0 h 366"/>
                    <a:gd name="T12" fmla="*/ 1 w 281"/>
                    <a:gd name="T13" fmla="*/ 0 h 366"/>
                    <a:gd name="T14" fmla="*/ 1 w 281"/>
                    <a:gd name="T15" fmla="*/ 0 h 366"/>
                    <a:gd name="T16" fmla="*/ 1 w 281"/>
                    <a:gd name="T17" fmla="*/ 0 h 366"/>
                    <a:gd name="T18" fmla="*/ 1 w 281"/>
                    <a:gd name="T19" fmla="*/ 0 h 366"/>
                    <a:gd name="T20" fmla="*/ 1 w 281"/>
                    <a:gd name="T21" fmla="*/ 0 h 366"/>
                    <a:gd name="T22" fmla="*/ 1 w 281"/>
                    <a:gd name="T23" fmla="*/ 0 h 366"/>
                    <a:gd name="T24" fmla="*/ 1 w 281"/>
                    <a:gd name="T25" fmla="*/ 0 h 366"/>
                    <a:gd name="T26" fmla="*/ 1 w 281"/>
                    <a:gd name="T27" fmla="*/ 0 h 366"/>
                    <a:gd name="T28" fmla="*/ 1 w 281"/>
                    <a:gd name="T29" fmla="*/ 0 h 366"/>
                    <a:gd name="T30" fmla="*/ 0 w 281"/>
                    <a:gd name="T31" fmla="*/ 0 h 366"/>
                    <a:gd name="T32" fmla="*/ 0 w 281"/>
                    <a:gd name="T33" fmla="*/ 0 h 366"/>
                    <a:gd name="T34" fmla="*/ 1 w 281"/>
                    <a:gd name="T35" fmla="*/ 0 h 3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1"/>
                    <a:gd name="T55" fmla="*/ 0 h 366"/>
                    <a:gd name="T56" fmla="*/ 281 w 281"/>
                    <a:gd name="T57" fmla="*/ 366 h 3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1" name="Line 789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2" name="Freeform 790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 w 222"/>
                    <a:gd name="T1" fmla="*/ 0 h 289"/>
                    <a:gd name="T2" fmla="*/ 1 w 222"/>
                    <a:gd name="T3" fmla="*/ 0 h 289"/>
                    <a:gd name="T4" fmla="*/ 1 w 222"/>
                    <a:gd name="T5" fmla="*/ 0 h 289"/>
                    <a:gd name="T6" fmla="*/ 1 w 222"/>
                    <a:gd name="T7" fmla="*/ 0 h 289"/>
                    <a:gd name="T8" fmla="*/ 1 w 222"/>
                    <a:gd name="T9" fmla="*/ 0 h 289"/>
                    <a:gd name="T10" fmla="*/ 1 w 222"/>
                    <a:gd name="T11" fmla="*/ 0 h 289"/>
                    <a:gd name="T12" fmla="*/ 1 w 222"/>
                    <a:gd name="T13" fmla="*/ 0 h 289"/>
                    <a:gd name="T14" fmla="*/ 1 w 222"/>
                    <a:gd name="T15" fmla="*/ 0 h 289"/>
                    <a:gd name="T16" fmla="*/ 1 w 222"/>
                    <a:gd name="T17" fmla="*/ 0 h 289"/>
                    <a:gd name="T18" fmla="*/ 1 w 222"/>
                    <a:gd name="T19" fmla="*/ 0 h 289"/>
                    <a:gd name="T20" fmla="*/ 1 w 222"/>
                    <a:gd name="T21" fmla="*/ 0 h 289"/>
                    <a:gd name="T22" fmla="*/ 1 w 222"/>
                    <a:gd name="T23" fmla="*/ 0 h 289"/>
                    <a:gd name="T24" fmla="*/ 1 w 222"/>
                    <a:gd name="T25" fmla="*/ 0 h 289"/>
                    <a:gd name="T26" fmla="*/ 1 w 222"/>
                    <a:gd name="T27" fmla="*/ 0 h 289"/>
                    <a:gd name="T28" fmla="*/ 1 w 222"/>
                    <a:gd name="T29" fmla="*/ 0 h 289"/>
                    <a:gd name="T30" fmla="*/ 0 w 222"/>
                    <a:gd name="T31" fmla="*/ 0 h 289"/>
                    <a:gd name="T32" fmla="*/ 1 w 222"/>
                    <a:gd name="T33" fmla="*/ 0 h 289"/>
                    <a:gd name="T34" fmla="*/ 1 w 222"/>
                    <a:gd name="T35" fmla="*/ 0 h 28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22"/>
                    <a:gd name="T55" fmla="*/ 0 h 289"/>
                    <a:gd name="T56" fmla="*/ 222 w 222"/>
                    <a:gd name="T57" fmla="*/ 289 h 28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3" name="Freeform 791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 w 128"/>
                    <a:gd name="T1" fmla="*/ 0 h 186"/>
                    <a:gd name="T2" fmla="*/ 1 w 128"/>
                    <a:gd name="T3" fmla="*/ 0 h 186"/>
                    <a:gd name="T4" fmla="*/ 1 w 128"/>
                    <a:gd name="T5" fmla="*/ 0 h 186"/>
                    <a:gd name="T6" fmla="*/ 1 w 128"/>
                    <a:gd name="T7" fmla="*/ 0 h 186"/>
                    <a:gd name="T8" fmla="*/ 0 w 128"/>
                    <a:gd name="T9" fmla="*/ 0 h 186"/>
                    <a:gd name="T10" fmla="*/ 0 w 128"/>
                    <a:gd name="T11" fmla="*/ 0 h 186"/>
                    <a:gd name="T12" fmla="*/ 0 w 128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8"/>
                    <a:gd name="T22" fmla="*/ 0 h 186"/>
                    <a:gd name="T23" fmla="*/ 128 w 128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4" name="Freeform 792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 w 126"/>
                    <a:gd name="T1" fmla="*/ 0 h 185"/>
                    <a:gd name="T2" fmla="*/ 1 w 126"/>
                    <a:gd name="T3" fmla="*/ 0 h 185"/>
                    <a:gd name="T4" fmla="*/ 1 w 126"/>
                    <a:gd name="T5" fmla="*/ 0 h 185"/>
                    <a:gd name="T6" fmla="*/ 1 w 126"/>
                    <a:gd name="T7" fmla="*/ 0 h 185"/>
                    <a:gd name="T8" fmla="*/ 0 w 126"/>
                    <a:gd name="T9" fmla="*/ 0 h 185"/>
                    <a:gd name="T10" fmla="*/ 0 w 126"/>
                    <a:gd name="T11" fmla="*/ 0 h 185"/>
                    <a:gd name="T12" fmla="*/ 0 w 126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185"/>
                    <a:gd name="T23" fmla="*/ 126 w 126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5" name="Freeform 793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 w 127"/>
                    <a:gd name="T1" fmla="*/ 0 h 185"/>
                    <a:gd name="T2" fmla="*/ 1 w 127"/>
                    <a:gd name="T3" fmla="*/ 0 h 185"/>
                    <a:gd name="T4" fmla="*/ 1 w 127"/>
                    <a:gd name="T5" fmla="*/ 0 h 185"/>
                    <a:gd name="T6" fmla="*/ 1 w 127"/>
                    <a:gd name="T7" fmla="*/ 0 h 185"/>
                    <a:gd name="T8" fmla="*/ 0 w 127"/>
                    <a:gd name="T9" fmla="*/ 0 h 185"/>
                    <a:gd name="T10" fmla="*/ 0 w 127"/>
                    <a:gd name="T11" fmla="*/ 0 h 185"/>
                    <a:gd name="T12" fmla="*/ 0 w 127"/>
                    <a:gd name="T13" fmla="*/ 0 h 18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5"/>
                    <a:gd name="T23" fmla="*/ 127 w 127"/>
                    <a:gd name="T24" fmla="*/ 185 h 18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6" name="Freeform 794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 w 127"/>
                    <a:gd name="T1" fmla="*/ 0 h 186"/>
                    <a:gd name="T2" fmla="*/ 1 w 127"/>
                    <a:gd name="T3" fmla="*/ 0 h 186"/>
                    <a:gd name="T4" fmla="*/ 1 w 127"/>
                    <a:gd name="T5" fmla="*/ 0 h 186"/>
                    <a:gd name="T6" fmla="*/ 1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7" name="Freeform 795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 w 128"/>
                    <a:gd name="T1" fmla="*/ 0 h 186"/>
                    <a:gd name="T2" fmla="*/ 1 w 128"/>
                    <a:gd name="T3" fmla="*/ 0 h 186"/>
                    <a:gd name="T4" fmla="*/ 1 w 128"/>
                    <a:gd name="T5" fmla="*/ 0 h 186"/>
                    <a:gd name="T6" fmla="*/ 1 w 128"/>
                    <a:gd name="T7" fmla="*/ 0 h 186"/>
                    <a:gd name="T8" fmla="*/ 0 w 128"/>
                    <a:gd name="T9" fmla="*/ 0 h 186"/>
                    <a:gd name="T10" fmla="*/ 0 w 128"/>
                    <a:gd name="T11" fmla="*/ 0 h 186"/>
                    <a:gd name="T12" fmla="*/ 0 w 128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8"/>
                    <a:gd name="T22" fmla="*/ 0 h 186"/>
                    <a:gd name="T23" fmla="*/ 128 w 128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8" name="Freeform 796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 w 126"/>
                    <a:gd name="T1" fmla="*/ 0 h 186"/>
                    <a:gd name="T2" fmla="*/ 1 w 126"/>
                    <a:gd name="T3" fmla="*/ 0 h 186"/>
                    <a:gd name="T4" fmla="*/ 1 w 126"/>
                    <a:gd name="T5" fmla="*/ 0 h 186"/>
                    <a:gd name="T6" fmla="*/ 1 w 126"/>
                    <a:gd name="T7" fmla="*/ 0 h 186"/>
                    <a:gd name="T8" fmla="*/ 0 w 126"/>
                    <a:gd name="T9" fmla="*/ 0 h 186"/>
                    <a:gd name="T10" fmla="*/ 0 w 126"/>
                    <a:gd name="T11" fmla="*/ 0 h 186"/>
                    <a:gd name="T12" fmla="*/ 0 w 126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186"/>
                    <a:gd name="T23" fmla="*/ 126 w 126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69" name="Freeform 797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 w 127"/>
                    <a:gd name="T1" fmla="*/ 0 h 186"/>
                    <a:gd name="T2" fmla="*/ 1 w 127"/>
                    <a:gd name="T3" fmla="*/ 0 h 186"/>
                    <a:gd name="T4" fmla="*/ 1 w 127"/>
                    <a:gd name="T5" fmla="*/ 0 h 186"/>
                    <a:gd name="T6" fmla="*/ 1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0" name="Freeform 798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0 w 127"/>
                    <a:gd name="T1" fmla="*/ 0 h 186"/>
                    <a:gd name="T2" fmla="*/ 0 w 127"/>
                    <a:gd name="T3" fmla="*/ 0 h 186"/>
                    <a:gd name="T4" fmla="*/ 0 w 127"/>
                    <a:gd name="T5" fmla="*/ 0 h 186"/>
                    <a:gd name="T6" fmla="*/ 0 w 127"/>
                    <a:gd name="T7" fmla="*/ 0 h 186"/>
                    <a:gd name="T8" fmla="*/ 0 w 127"/>
                    <a:gd name="T9" fmla="*/ 0 h 186"/>
                    <a:gd name="T10" fmla="*/ 0 w 127"/>
                    <a:gd name="T11" fmla="*/ 0 h 186"/>
                    <a:gd name="T12" fmla="*/ 0 w 12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7"/>
                    <a:gd name="T22" fmla="*/ 0 h 186"/>
                    <a:gd name="T23" fmla="*/ 127 w 127"/>
                    <a:gd name="T24" fmla="*/ 186 h 18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1" name="Freeform 799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0 w 96"/>
                    <a:gd name="T3" fmla="*/ 0 h 74"/>
                    <a:gd name="T4" fmla="*/ 0 w 96"/>
                    <a:gd name="T5" fmla="*/ 0 h 74"/>
                    <a:gd name="T6" fmla="*/ 0 w 96"/>
                    <a:gd name="T7" fmla="*/ 0 h 7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74"/>
                    <a:gd name="T14" fmla="*/ 96 w 96"/>
                    <a:gd name="T15" fmla="*/ 74 h 7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2" name="Oval 800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3" name="Oval 801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4" name="Freeform 802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0 h 25"/>
                    <a:gd name="T2" fmla="*/ 1 w 188"/>
                    <a:gd name="T3" fmla="*/ 0 h 25"/>
                    <a:gd name="T4" fmla="*/ 1 w 188"/>
                    <a:gd name="T5" fmla="*/ 0 h 25"/>
                    <a:gd name="T6" fmla="*/ 1 w 188"/>
                    <a:gd name="T7" fmla="*/ 0 h 25"/>
                    <a:gd name="T8" fmla="*/ 0 w 188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8"/>
                    <a:gd name="T16" fmla="*/ 0 h 25"/>
                    <a:gd name="T17" fmla="*/ 188 w 188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5" name="Oval 803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76" name="Oval 804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495" name="Text Box 213"/>
            <p:cNvSpPr txBox="1">
              <a:spLocks noChangeArrowheads="1"/>
            </p:cNvSpPr>
            <p:nvPr/>
          </p:nvSpPr>
          <p:spPr bwMode="auto">
            <a:xfrm>
              <a:off x="8459087" y="4275447"/>
              <a:ext cx="4651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grpSp>
          <p:nvGrpSpPr>
            <p:cNvPr id="499" name="组合 540"/>
            <p:cNvGrpSpPr>
              <a:grpSpLocks/>
            </p:cNvGrpSpPr>
            <p:nvPr/>
          </p:nvGrpSpPr>
          <p:grpSpPr bwMode="auto">
            <a:xfrm rot="349158">
              <a:off x="4941673" y="4331119"/>
              <a:ext cx="3117907" cy="315945"/>
              <a:chOff x="3930267" y="1037543"/>
              <a:chExt cx="2228854" cy="230188"/>
            </a:xfrm>
          </p:grpSpPr>
          <p:sp>
            <p:nvSpPr>
              <p:cNvPr id="500" name="AutoShape 212"/>
              <p:cNvSpPr>
                <a:spLocks noChangeArrowheads="1"/>
              </p:cNvSpPr>
              <p:nvPr/>
            </p:nvSpPr>
            <p:spPr bwMode="auto">
              <a:xfrm>
                <a:off x="5315819" y="1118602"/>
                <a:ext cx="843302" cy="88530"/>
              </a:xfrm>
              <a:prstGeom prst="rightArrow">
                <a:avLst>
                  <a:gd name="adj1" fmla="val 50000"/>
                  <a:gd name="adj2" fmla="val 72412"/>
                </a:avLst>
              </a:prstGeom>
              <a:solidFill>
                <a:srgbClr val="C00000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01" name="Rectangle 210"/>
              <p:cNvSpPr>
                <a:spLocks noChangeArrowheads="1"/>
              </p:cNvSpPr>
              <p:nvPr/>
            </p:nvSpPr>
            <p:spPr bwMode="auto">
              <a:xfrm>
                <a:off x="3930267" y="1037543"/>
                <a:ext cx="1366407" cy="2301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503" name="Text Box 207"/>
            <p:cNvSpPr txBox="1">
              <a:spLocks noChangeArrowheads="1"/>
            </p:cNvSpPr>
            <p:nvPr/>
          </p:nvSpPr>
          <p:spPr bwMode="auto">
            <a:xfrm>
              <a:off x="8459087" y="3881060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业务员</a:t>
              </a:r>
            </a:p>
          </p:txBody>
        </p:sp>
        <p:sp>
          <p:nvSpPr>
            <p:cNvPr id="505" name="矩形 504"/>
            <p:cNvSpPr/>
            <p:nvPr/>
          </p:nvSpPr>
          <p:spPr bwMode="auto">
            <a:xfrm rot="355772">
              <a:off x="6534323" y="4353889"/>
              <a:ext cx="301924" cy="298513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516" name="组合 515"/>
            <p:cNvGrpSpPr/>
            <p:nvPr/>
          </p:nvGrpSpPr>
          <p:grpSpPr>
            <a:xfrm>
              <a:off x="1914443" y="4109848"/>
              <a:ext cx="805871" cy="198282"/>
              <a:chOff x="1914443" y="4003494"/>
              <a:chExt cx="805871" cy="198282"/>
            </a:xfrm>
          </p:grpSpPr>
          <p:grpSp>
            <p:nvGrpSpPr>
              <p:cNvPr id="496" name="组合 990"/>
              <p:cNvGrpSpPr>
                <a:grpSpLocks/>
              </p:cNvGrpSpPr>
              <p:nvPr/>
            </p:nvGrpSpPr>
            <p:grpSpPr bwMode="auto">
              <a:xfrm>
                <a:off x="1914443" y="4003494"/>
                <a:ext cx="805871" cy="198282"/>
                <a:chOff x="1691680" y="1052736"/>
                <a:chExt cx="576064" cy="144016"/>
              </a:xfrm>
            </p:grpSpPr>
            <p:sp>
              <p:nvSpPr>
                <p:cNvPr id="497" name="矩形 496"/>
                <p:cNvSpPr/>
                <p:nvPr/>
              </p:nvSpPr>
              <p:spPr bwMode="auto">
                <a:xfrm>
                  <a:off x="1691680" y="1052736"/>
                  <a:ext cx="360239" cy="1440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cxnSp>
              <p:nvCxnSpPr>
                <p:cNvPr id="498" name="直接箭头连接符 988"/>
                <p:cNvCxnSpPr>
                  <a:cxnSpLocks noChangeShapeType="1"/>
                  <a:stCxn id="497" idx="3"/>
                </p:cNvCxnSpPr>
                <p:nvPr/>
              </p:nvCxnSpPr>
              <p:spPr bwMode="auto">
                <a:xfrm>
                  <a:off x="2051720" y="1124744"/>
                  <a:ext cx="216024" cy="0"/>
                </a:xfrm>
                <a:prstGeom prst="straightConnector1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06" name="矩形 507"/>
              <p:cNvSpPr>
                <a:spLocks noChangeArrowheads="1"/>
              </p:cNvSpPr>
              <p:nvPr/>
            </p:nvSpPr>
            <p:spPr bwMode="auto">
              <a:xfrm>
                <a:off x="2267428" y="4010030"/>
                <a:ext cx="148741" cy="18738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507" name="圆角矩形标注 514"/>
            <p:cNvSpPr>
              <a:spLocks noChangeArrowheads="1"/>
            </p:cNvSpPr>
            <p:nvPr/>
          </p:nvSpPr>
          <p:spPr bwMode="auto">
            <a:xfrm>
              <a:off x="7058250" y="3449631"/>
              <a:ext cx="1305377" cy="372598"/>
            </a:xfrm>
            <a:prstGeom prst="wedgeRoundRectCallout">
              <a:avLst>
                <a:gd name="adj1" fmla="val -77218"/>
                <a:gd name="adj2" fmla="val 217574"/>
                <a:gd name="adj3" fmla="val 16667"/>
              </a:avLst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8" name="Text Box 48"/>
            <p:cNvSpPr txBox="1">
              <a:spLocks noChangeArrowheads="1"/>
            </p:cNvSpPr>
            <p:nvPr/>
          </p:nvSpPr>
          <p:spPr bwMode="auto">
            <a:xfrm>
              <a:off x="7007913" y="3423277"/>
              <a:ext cx="14734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从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到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lang="en-US" altLang="zh-CN" sz="20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lang="zh-CN" altLang="en-US" sz="20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509" name="组合 518"/>
            <p:cNvGrpSpPr>
              <a:grpSpLocks/>
            </p:cNvGrpSpPr>
            <p:nvPr/>
          </p:nvGrpSpPr>
          <p:grpSpPr bwMode="auto">
            <a:xfrm>
              <a:off x="1679321" y="3416948"/>
              <a:ext cx="1473481" cy="777878"/>
              <a:chOff x="1523474" y="570583"/>
              <a:chExt cx="1054747" cy="565792"/>
            </a:xfrm>
          </p:grpSpPr>
          <p:grpSp>
            <p:nvGrpSpPr>
              <p:cNvPr id="510" name="组合 516"/>
              <p:cNvGrpSpPr>
                <a:grpSpLocks/>
              </p:cNvGrpSpPr>
              <p:nvPr/>
            </p:nvGrpSpPr>
            <p:grpSpPr bwMode="auto">
              <a:xfrm>
                <a:off x="1523474" y="570583"/>
                <a:ext cx="1054747" cy="322650"/>
                <a:chOff x="1593653" y="548680"/>
                <a:chExt cx="1014417" cy="322650"/>
              </a:xfrm>
            </p:grpSpPr>
            <p:sp>
              <p:nvSpPr>
                <p:cNvPr id="512" name="圆角矩形标注 515"/>
                <p:cNvSpPr>
                  <a:spLocks noChangeArrowheads="1"/>
                </p:cNvSpPr>
                <p:nvPr/>
              </p:nvSpPr>
              <p:spPr bwMode="auto">
                <a:xfrm>
                  <a:off x="1619672" y="576470"/>
                  <a:ext cx="964502" cy="294860"/>
                </a:xfrm>
                <a:prstGeom prst="wedgeRoundRectCallout">
                  <a:avLst>
                    <a:gd name="adj1" fmla="val -9139"/>
                    <a:gd name="adj2" fmla="val 50139"/>
                    <a:gd name="adj3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sp>
              <p:nvSpPr>
                <p:cNvPr id="51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593653" y="548680"/>
                  <a:ext cx="1014417" cy="2910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从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1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 </a:t>
                  </a:r>
                  <a:r>
                    <a:rPr lang="zh-CN" altLang="en-US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到 </a:t>
                  </a:r>
                  <a:r>
                    <a:rPr lang="en-US" altLang="zh-CN" sz="2000" b="1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H</a:t>
                  </a:r>
                  <a:r>
                    <a:rPr lang="en-US" altLang="zh-CN" sz="2000" b="1" baseline="-25000" dirty="0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rPr>
                    <a:t>2</a:t>
                  </a:r>
                  <a:endParaRPr lang="zh-CN" altLang="en-US" sz="2000" b="1" baseline="-25000" dirty="0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</p:grpSp>
          <p:sp>
            <p:nvSpPr>
              <p:cNvPr id="511" name="下箭头 517"/>
              <p:cNvSpPr>
                <a:spLocks noChangeArrowheads="1"/>
              </p:cNvSpPr>
              <p:nvPr/>
            </p:nvSpPr>
            <p:spPr bwMode="auto">
              <a:xfrm>
                <a:off x="1962200" y="895401"/>
                <a:ext cx="89519" cy="240974"/>
              </a:xfrm>
              <a:prstGeom prst="downArrow">
                <a:avLst>
                  <a:gd name="adj1" fmla="val 50000"/>
                  <a:gd name="adj2" fmla="val 127715"/>
                </a:avLst>
              </a:prstGeom>
              <a:solidFill>
                <a:schemeClr val="bg1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517" name="组合 516"/>
            <p:cNvGrpSpPr/>
            <p:nvPr/>
          </p:nvGrpSpPr>
          <p:grpSpPr>
            <a:xfrm rot="353826">
              <a:off x="5609925" y="4319820"/>
              <a:ext cx="503948" cy="198282"/>
              <a:chOff x="1914444" y="4003494"/>
              <a:chExt cx="503948" cy="198282"/>
            </a:xfrm>
          </p:grpSpPr>
          <p:sp>
            <p:nvSpPr>
              <p:cNvPr id="520" name="矩形 519"/>
              <p:cNvSpPr/>
              <p:nvPr/>
            </p:nvSpPr>
            <p:spPr bwMode="auto">
              <a:xfrm>
                <a:off x="1914444" y="4003494"/>
                <a:ext cx="503948" cy="1982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19" name="矩形 507"/>
              <p:cNvSpPr>
                <a:spLocks noChangeArrowheads="1"/>
              </p:cNvSpPr>
              <p:nvPr/>
            </p:nvSpPr>
            <p:spPr bwMode="auto">
              <a:xfrm>
                <a:off x="2267428" y="4010030"/>
                <a:ext cx="148741" cy="18738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sp>
        <p:nvSpPr>
          <p:cNvPr id="523" name="矩形 522"/>
          <p:cNvSpPr/>
          <p:nvPr/>
        </p:nvSpPr>
        <p:spPr>
          <a:xfrm>
            <a:off x="776536" y="1268760"/>
            <a:ext cx="8785484" cy="1584177"/>
          </a:xfrm>
          <a:prstGeom prst="rect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若公司总部的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H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要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和某外地业务员的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H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进行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安全通信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，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需要在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公司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总部的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路由器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R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和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外地业务员的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主机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H</a:t>
            </a:r>
            <a:r>
              <a:rPr lang="en-US" altLang="zh-CN" sz="2800" b="1" baseline="-250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建立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安全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关联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SA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6566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algn="ctr"/>
            <a:r>
              <a:rPr lang="zh-CN" altLang="en-US" dirty="0"/>
              <a:t>安全关联 </a:t>
            </a:r>
            <a:r>
              <a:rPr lang="en-US" altLang="zh-CN" dirty="0" smtClean="0"/>
              <a:t>SA </a:t>
            </a:r>
            <a:r>
              <a:rPr lang="zh-CN" altLang="zh-CN" dirty="0" smtClean="0"/>
              <a:t>状态</a:t>
            </a:r>
            <a:r>
              <a:rPr lang="zh-CN" altLang="zh-CN" dirty="0"/>
              <a:t>信息</a:t>
            </a:r>
            <a:endParaRPr lang="zh-CN" altLang="en-US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(1) </a:t>
            </a:r>
            <a:r>
              <a:rPr lang="zh-CN" altLang="zh-CN" sz="2800" dirty="0"/>
              <a:t>一</a:t>
            </a:r>
            <a:r>
              <a:rPr lang="zh-CN" altLang="zh-CN" sz="2800" dirty="0" smtClean="0"/>
              <a:t>个</a:t>
            </a:r>
            <a:r>
              <a:rPr lang="en-US" altLang="zh-CN" sz="2800" dirty="0" smtClean="0"/>
              <a:t> 32 </a:t>
            </a:r>
            <a:r>
              <a:rPr lang="zh-CN" altLang="zh-CN" sz="2800" dirty="0" smtClean="0"/>
              <a:t>位</a:t>
            </a:r>
            <a:r>
              <a:rPr lang="zh-CN" altLang="zh-CN" sz="2800" dirty="0"/>
              <a:t>的连接标识符，称为安全参数</a:t>
            </a:r>
            <a:r>
              <a:rPr lang="zh-CN" altLang="zh-CN" sz="2800" dirty="0" smtClean="0"/>
              <a:t>索引</a:t>
            </a:r>
            <a:r>
              <a:rPr lang="en-US" altLang="zh-CN" sz="2800" dirty="0" smtClean="0"/>
              <a:t> SPI </a:t>
            </a:r>
            <a:r>
              <a:rPr lang="en-US" altLang="zh-CN" sz="2800" dirty="0"/>
              <a:t>(Security Parameter Index)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/>
              <a:t>(2) </a:t>
            </a:r>
            <a:r>
              <a:rPr lang="zh-CN" altLang="zh-CN" sz="2800" dirty="0"/>
              <a:t>安全</a:t>
            </a:r>
            <a:r>
              <a:rPr lang="zh-CN" altLang="zh-CN" sz="2800" dirty="0" smtClean="0"/>
              <a:t>关联</a:t>
            </a:r>
            <a:r>
              <a:rPr lang="en-US" altLang="zh-CN" sz="2800" dirty="0" smtClean="0"/>
              <a:t> SA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源点和终点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地址</a:t>
            </a:r>
            <a:r>
              <a:rPr lang="zh-CN" altLang="zh-CN" sz="2800" dirty="0" smtClean="0"/>
              <a:t>（</a:t>
            </a:r>
            <a:r>
              <a:rPr lang="zh-CN" altLang="en-US" sz="2800" dirty="0" smtClean="0"/>
              <a:t>例如</a:t>
            </a:r>
            <a:r>
              <a:rPr lang="zh-CN" altLang="zh-CN" sz="2800" dirty="0" smtClean="0"/>
              <a:t>路由器</a:t>
            </a:r>
            <a:r>
              <a:rPr lang="en-US" altLang="zh-CN" sz="2800" dirty="0" smtClean="0"/>
              <a:t> R</a:t>
            </a:r>
            <a:r>
              <a:rPr lang="en-US" altLang="zh-CN" sz="2800" baseline="-25000" dirty="0" smtClean="0"/>
              <a:t>1 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R</a:t>
            </a:r>
            <a:r>
              <a:rPr lang="en-US" altLang="zh-CN" sz="2800" baseline="-25000" dirty="0" smtClean="0"/>
              <a:t>2 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地址</a:t>
            </a:r>
            <a:r>
              <a:rPr lang="zh-CN" altLang="zh-CN" sz="2800" dirty="0"/>
              <a:t>）。</a:t>
            </a:r>
          </a:p>
          <a:p>
            <a:r>
              <a:rPr lang="en-US" altLang="zh-CN" sz="2800" dirty="0"/>
              <a:t>(3) </a:t>
            </a:r>
            <a:r>
              <a:rPr lang="zh-CN" altLang="zh-CN" sz="2800" dirty="0"/>
              <a:t>所使用的加密类型（例如，</a:t>
            </a:r>
            <a:r>
              <a:rPr lang="en-US" altLang="zh-CN" sz="2800" dirty="0" smtClean="0"/>
              <a:t>DES </a:t>
            </a:r>
            <a:r>
              <a:rPr lang="zh-CN" altLang="zh-CN" sz="2800" dirty="0" smtClean="0"/>
              <a:t>或</a:t>
            </a:r>
            <a:r>
              <a:rPr lang="en-US" altLang="zh-CN" sz="2800" dirty="0" smtClean="0"/>
              <a:t> AES</a:t>
            </a:r>
            <a:r>
              <a:rPr lang="zh-CN" altLang="zh-CN" sz="2800" dirty="0"/>
              <a:t>）。</a:t>
            </a:r>
          </a:p>
          <a:p>
            <a:r>
              <a:rPr lang="en-US" altLang="zh-CN" sz="2800" dirty="0"/>
              <a:t>(4) </a:t>
            </a:r>
            <a:r>
              <a:rPr lang="zh-CN" altLang="zh-CN" sz="2800" dirty="0"/>
              <a:t>加密的密钥。</a:t>
            </a:r>
          </a:p>
          <a:p>
            <a:r>
              <a:rPr lang="en-US" altLang="zh-CN" sz="2800" dirty="0"/>
              <a:t>(5) </a:t>
            </a:r>
            <a:r>
              <a:rPr lang="zh-CN" altLang="zh-CN" sz="2800" dirty="0"/>
              <a:t>完整性检查的类型（例如，使用报文</a:t>
            </a:r>
            <a:r>
              <a:rPr lang="zh-CN" altLang="zh-CN" sz="2800" dirty="0" smtClean="0"/>
              <a:t>摘要</a:t>
            </a:r>
            <a:r>
              <a:rPr lang="en-US" altLang="zh-CN" sz="2800" dirty="0" smtClean="0"/>
              <a:t> MD5 </a:t>
            </a:r>
            <a:r>
              <a:rPr lang="zh-CN" altLang="zh-CN" sz="2800" dirty="0" smtClean="0"/>
              <a:t>或</a:t>
            </a:r>
            <a:r>
              <a:rPr lang="en-US" altLang="zh-CN" sz="2800" dirty="0" smtClean="0"/>
              <a:t> SHA-1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报文鉴别</a:t>
            </a:r>
            <a:r>
              <a:rPr lang="zh-CN" altLang="zh-CN" sz="2800" dirty="0" smtClean="0"/>
              <a:t>码</a:t>
            </a:r>
            <a:r>
              <a:rPr lang="en-US" altLang="zh-CN" sz="2800" dirty="0" smtClean="0"/>
              <a:t> MAC</a:t>
            </a:r>
            <a:r>
              <a:rPr lang="zh-CN" altLang="zh-CN" sz="2800" dirty="0"/>
              <a:t>）。</a:t>
            </a:r>
          </a:p>
          <a:p>
            <a:r>
              <a:rPr lang="en-US" altLang="zh-CN" sz="2800" dirty="0"/>
              <a:t>(6) </a:t>
            </a:r>
            <a:r>
              <a:rPr lang="zh-CN" altLang="zh-CN" sz="2800" dirty="0"/>
              <a:t>鉴别使用的密钥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627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IP </a:t>
            </a:r>
            <a:r>
              <a:rPr lang="zh-CN" altLang="zh-CN" dirty="0"/>
              <a:t>安全数据报的格式</a:t>
            </a:r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416496" y="1933161"/>
            <a:ext cx="9143628" cy="1527804"/>
            <a:chOff x="488211" y="1141073"/>
            <a:chExt cx="9143628" cy="1527804"/>
          </a:xfrm>
        </p:grpSpPr>
        <p:sp>
          <p:nvSpPr>
            <p:cNvPr id="5" name="矩形 4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>
              <a:off x="1208584" y="2276665"/>
              <a:ext cx="1238405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协议 </a:t>
              </a:r>
              <a:r>
                <a:rPr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= 50</a:t>
              </a:r>
            </a:p>
          </p:txBody>
        </p:sp>
        <p:sp>
          <p:nvSpPr>
            <p:cNvPr id="23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4292072" y="1141073"/>
              <a:ext cx="2101088" cy="498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安全数据报</a:t>
              </a:r>
            </a:p>
          </p:txBody>
        </p:sp>
        <p:sp>
          <p:nvSpPr>
            <p:cNvPr id="26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1326496" y="1666390"/>
              <a:ext cx="982641" cy="68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新的</a:t>
              </a:r>
              <a:endParaRPr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pPr algn="ctr" eaLnBrk="1" hangingPunct="1"/>
              <a:r>
                <a:rPr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首部</a:t>
              </a:r>
            </a:p>
          </p:txBody>
        </p:sp>
        <p:sp>
          <p:nvSpPr>
            <p:cNvPr id="46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13028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</a:t>
              </a:r>
              <a:endPara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0" name="Text Box 68"/>
            <p:cNvSpPr txBox="1">
              <a:spLocks noChangeArrowheads="1"/>
            </p:cNvSpPr>
            <p:nvPr/>
          </p:nvSpPr>
          <p:spPr bwMode="auto">
            <a:xfrm>
              <a:off x="3459083" y="1814744"/>
              <a:ext cx="4990644" cy="42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   </a:t>
              </a:r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安   全   数   据   报   的   有   效   载   荷</a:t>
              </a: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7" name="右箭头 56"/>
            <p:cNvSpPr/>
            <p:nvPr/>
          </p:nvSpPr>
          <p:spPr bwMode="auto">
            <a:xfrm flipH="1">
              <a:off x="669091" y="1895665"/>
              <a:ext cx="647525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8" name="Text Box 48"/>
            <p:cNvSpPr txBox="1">
              <a:spLocks noChangeArrowheads="1"/>
            </p:cNvSpPr>
            <p:nvPr/>
          </p:nvSpPr>
          <p:spPr bwMode="auto">
            <a:xfrm>
              <a:off x="488211" y="1196752"/>
              <a:ext cx="72037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发送</a:t>
              </a:r>
              <a:endPara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pPr eaLnBrk="1" hangingPunct="1"/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在前</a:t>
              </a:r>
              <a:endPara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931108" y="3068753"/>
            <a:ext cx="7630697" cy="3528599"/>
            <a:chOff x="2002823" y="2276665"/>
            <a:chExt cx="7630697" cy="3528599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5808921" y="4019827"/>
              <a:ext cx="2975249" cy="465292"/>
            </a:xfrm>
            <a:custGeom>
              <a:avLst/>
              <a:gdLst>
                <a:gd name="connsiteX0" fmla="*/ 1090720 w 2808808"/>
                <a:gd name="connsiteY0" fmla="*/ 0 h 426447"/>
                <a:gd name="connsiteX1" fmla="*/ 0 w 2808808"/>
                <a:gd name="connsiteY1" fmla="*/ 418246 h 426447"/>
                <a:gd name="connsiteX2" fmla="*/ 2808808 w 2808808"/>
                <a:gd name="connsiteY2" fmla="*/ 426447 h 426447"/>
                <a:gd name="connsiteX3" fmla="*/ 1951814 w 2808808"/>
                <a:gd name="connsiteY3" fmla="*/ 0 h 426447"/>
                <a:gd name="connsiteX4" fmla="*/ 1090720 w 2808808"/>
                <a:gd name="connsiteY4" fmla="*/ 0 h 42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808" h="426447">
                  <a:moveTo>
                    <a:pt x="1090720" y="0"/>
                  </a:moveTo>
                  <a:lnTo>
                    <a:pt x="0" y="418246"/>
                  </a:lnTo>
                  <a:lnTo>
                    <a:pt x="2808808" y="426447"/>
                  </a:lnTo>
                  <a:lnTo>
                    <a:pt x="1951814" y="0"/>
                  </a:lnTo>
                  <a:lnTo>
                    <a:pt x="109072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5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rgbClr val="FFC000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2009551" y="4016455"/>
              <a:ext cx="2970203" cy="468664"/>
            </a:xfrm>
            <a:custGeom>
              <a:avLst/>
              <a:gdLst>
                <a:gd name="connsiteX0" fmla="*/ 274320 w 2804160"/>
                <a:gd name="connsiteY0" fmla="*/ 0 h 441960"/>
                <a:gd name="connsiteX1" fmla="*/ 0 w 2804160"/>
                <a:gd name="connsiteY1" fmla="*/ 441960 h 441960"/>
                <a:gd name="connsiteX2" fmla="*/ 2804160 w 2804160"/>
                <a:gd name="connsiteY2" fmla="*/ 434340 h 441960"/>
                <a:gd name="connsiteX3" fmla="*/ 1440180 w 2804160"/>
                <a:gd name="connsiteY3" fmla="*/ 7620 h 441960"/>
                <a:gd name="connsiteX4" fmla="*/ 274320 w 280416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160" h="441960">
                  <a:moveTo>
                    <a:pt x="274320" y="0"/>
                  </a:moveTo>
                  <a:lnTo>
                    <a:pt x="0" y="441960"/>
                  </a:lnTo>
                  <a:lnTo>
                    <a:pt x="2804160" y="434340"/>
                  </a:lnTo>
                  <a:lnTo>
                    <a:pt x="1440180" y="7620"/>
                  </a:lnTo>
                  <a:lnTo>
                    <a:pt x="27432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5000">
                  <a:schemeClr val="bg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rgbClr val="FFFF66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" name="Line 51"/>
            <p:cNvSpPr>
              <a:spLocks noChangeShapeType="1"/>
            </p:cNvSpPr>
            <p:nvPr/>
          </p:nvSpPr>
          <p:spPr bwMode="auto">
            <a:xfrm flipH="1">
              <a:off x="7877636" y="2443563"/>
              <a:ext cx="0" cy="981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>
              <a:off x="3528289" y="2812763"/>
              <a:ext cx="1682" cy="610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" name="Line 54"/>
            <p:cNvSpPr>
              <a:spLocks noChangeShapeType="1"/>
            </p:cNvSpPr>
            <p:nvPr/>
          </p:nvSpPr>
          <p:spPr bwMode="auto">
            <a:xfrm>
              <a:off x="3529972" y="2891998"/>
              <a:ext cx="43476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066544" y="2684639"/>
              <a:ext cx="1346843" cy="397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加密的部分</a:t>
              </a:r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 flipV="1">
              <a:off x="2308926" y="2531227"/>
              <a:ext cx="55687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4432474" y="2366014"/>
              <a:ext cx="1346843" cy="397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鉴别的部分</a:t>
              </a: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2002823" y="4471633"/>
              <a:ext cx="2975248" cy="88107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1" name="Text Box 59"/>
            <p:cNvSpPr txBox="1">
              <a:spLocks noChangeArrowheads="1"/>
            </p:cNvSpPr>
            <p:nvPr/>
          </p:nvSpPr>
          <p:spPr bwMode="auto">
            <a:xfrm>
              <a:off x="2537662" y="4541058"/>
              <a:ext cx="22172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安全参数索引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SPI</a:t>
              </a:r>
              <a:endPara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2" name="Rectangle 62"/>
            <p:cNvSpPr>
              <a:spLocks noChangeArrowheads="1"/>
            </p:cNvSpPr>
            <p:nvPr/>
          </p:nvSpPr>
          <p:spPr bwMode="auto">
            <a:xfrm>
              <a:off x="5817331" y="4471633"/>
              <a:ext cx="2975248" cy="84123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" name="Line 52"/>
            <p:cNvSpPr>
              <a:spLocks noChangeShapeType="1"/>
            </p:cNvSpPr>
            <p:nvPr/>
          </p:nvSpPr>
          <p:spPr bwMode="auto">
            <a:xfrm>
              <a:off x="2308926" y="2276665"/>
              <a:ext cx="0" cy="1223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 b="1">
                <a:ln>
                  <a:solidFill>
                    <a:schemeClr val="tx1"/>
                  </a:solidFill>
                  <a:prstDash val="dash"/>
                </a:ln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7" name="Line 69"/>
            <p:cNvSpPr>
              <a:spLocks noChangeShapeType="1"/>
            </p:cNvSpPr>
            <p:nvPr/>
          </p:nvSpPr>
          <p:spPr bwMode="auto">
            <a:xfrm flipH="1">
              <a:off x="9631839" y="2276665"/>
              <a:ext cx="1681" cy="12239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 b="1">
                <a:ln>
                  <a:solidFill>
                    <a:schemeClr val="tx1"/>
                  </a:solidFill>
                  <a:prstDash val="dash"/>
                </a:ln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cxnSp>
          <p:nvCxnSpPr>
            <p:cNvPr id="28" name="直接连接符 32"/>
            <p:cNvCxnSpPr>
              <a:cxnSpLocks noChangeShapeType="1"/>
              <a:stCxn id="20" idx="1"/>
              <a:endCxn id="20" idx="3"/>
            </p:cNvCxnSpPr>
            <p:nvPr/>
          </p:nvCxnSpPr>
          <p:spPr bwMode="auto">
            <a:xfrm>
              <a:off x="2002823" y="4912172"/>
              <a:ext cx="29752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3013634" y="4973106"/>
              <a:ext cx="8418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序号</a:t>
              </a:r>
            </a:p>
          </p:txBody>
        </p:sp>
        <p:sp>
          <p:nvSpPr>
            <p:cNvPr id="30" name="Text Box 63"/>
            <p:cNvSpPr txBox="1">
              <a:spLocks noChangeArrowheads="1"/>
            </p:cNvSpPr>
            <p:nvPr/>
          </p:nvSpPr>
          <p:spPr bwMode="auto">
            <a:xfrm>
              <a:off x="2990087" y="5405154"/>
              <a:ext cx="9396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32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位</a:t>
              </a: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5741646" y="4549182"/>
              <a:ext cx="8418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填充</a:t>
              </a:r>
            </a:p>
          </p:txBody>
        </p:sp>
        <p:sp>
          <p:nvSpPr>
            <p:cNvPr id="32" name="Text Box 63"/>
            <p:cNvSpPr txBox="1">
              <a:spLocks noChangeArrowheads="1"/>
            </p:cNvSpPr>
            <p:nvPr/>
          </p:nvSpPr>
          <p:spPr bwMode="auto">
            <a:xfrm>
              <a:off x="6572495" y="4994245"/>
              <a:ext cx="1180663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填充长度</a:t>
              </a:r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7536214" y="4982443"/>
              <a:ext cx="1426918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下一个首部</a:t>
              </a:r>
            </a:p>
          </p:txBody>
        </p:sp>
        <p:sp>
          <p:nvSpPr>
            <p:cNvPr id="34" name="任意多边形 48"/>
            <p:cNvSpPr>
              <a:spLocks/>
            </p:cNvSpPr>
            <p:nvPr/>
          </p:nvSpPr>
          <p:spPr bwMode="auto">
            <a:xfrm>
              <a:off x="6580905" y="5033018"/>
              <a:ext cx="2211674" cy="274793"/>
            </a:xfrm>
            <a:custGeom>
              <a:avLst/>
              <a:gdLst>
                <a:gd name="T0" fmla="*/ 0 w 2021522"/>
                <a:gd name="T1" fmla="*/ 261828 h 258328"/>
                <a:gd name="T2" fmla="*/ 5476 w 2021522"/>
                <a:gd name="T3" fmla="*/ 4156 h 258328"/>
                <a:gd name="T4" fmla="*/ 2699984 w 2021522"/>
                <a:gd name="T5" fmla="*/ 0 h 258328"/>
                <a:gd name="T6" fmla="*/ 0 60000 65536"/>
                <a:gd name="T7" fmla="*/ 0 60000 65536"/>
                <a:gd name="T8" fmla="*/ 0 60000 65536"/>
                <a:gd name="T9" fmla="*/ 0 w 2021522"/>
                <a:gd name="T10" fmla="*/ 0 h 258328"/>
                <a:gd name="T11" fmla="*/ 2021522 w 2021522"/>
                <a:gd name="T12" fmla="*/ 258328 h 258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1522" h="258328">
                  <a:moveTo>
                    <a:pt x="0" y="258328"/>
                  </a:moveTo>
                  <a:lnTo>
                    <a:pt x="4101" y="4100"/>
                  </a:lnTo>
                  <a:lnTo>
                    <a:pt x="2021522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cxnSp>
          <p:nvCxnSpPr>
            <p:cNvPr id="35" name="直接连接符 51"/>
            <p:cNvCxnSpPr>
              <a:cxnSpLocks noChangeShapeType="1"/>
            </p:cNvCxnSpPr>
            <p:nvPr/>
          </p:nvCxnSpPr>
          <p:spPr bwMode="auto">
            <a:xfrm flipH="1">
              <a:off x="7628717" y="5039762"/>
              <a:ext cx="1682" cy="27142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6733956" y="4714395"/>
              <a:ext cx="781561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8 </a:t>
              </a:r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位</a:t>
              </a:r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7813724" y="4741368"/>
              <a:ext cx="781561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8 </a:t>
              </a:r>
              <a:r>
                <a:rPr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位</a:t>
              </a:r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6705214" y="5405154"/>
              <a:ext cx="9396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32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位</a:t>
              </a:r>
            </a:p>
          </p:txBody>
        </p:sp>
        <p:cxnSp>
          <p:nvCxnSpPr>
            <p:cNvPr id="47" name="直接连接符 46"/>
            <p:cNvCxnSpPr>
              <a:cxnSpLocks noChangeShapeType="1"/>
            </p:cNvCxnSpPr>
            <p:nvPr/>
          </p:nvCxnSpPr>
          <p:spPr bwMode="auto">
            <a:xfrm>
              <a:off x="6962692" y="3043723"/>
              <a:ext cx="0" cy="38100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3529972" y="3195449"/>
              <a:ext cx="3432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4350785" y="3007372"/>
              <a:ext cx="1868460" cy="370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ESP </a:t>
              </a:r>
              <a:r>
                <a:rPr lang="zh-CN" altLang="en-US" sz="18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的有效载荷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7938034" y="5395039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288704" y="3396065"/>
              <a:ext cx="7343135" cy="688055"/>
              <a:chOff x="2288704" y="3396065"/>
              <a:chExt cx="7343135" cy="688055"/>
            </a:xfrm>
          </p:grpSpPr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2308926" y="3401122"/>
                <a:ext cx="1219364" cy="610275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ESP </a:t>
                </a:r>
              </a:p>
              <a:p>
                <a:pPr algn="ctr"/>
                <a:r>
                  <a:rPr lang="zh-CN" altLang="en-US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首部</a:t>
                </a:r>
              </a:p>
            </p:txBody>
          </p:sp>
          <p:sp>
            <p:nvSpPr>
              <p:cNvPr id="9" name="Rectangle 2"/>
              <p:cNvSpPr>
                <a:spLocks noChangeArrowheads="1"/>
              </p:cNvSpPr>
              <p:nvPr/>
            </p:nvSpPr>
            <p:spPr bwMode="auto">
              <a:xfrm>
                <a:off x="3528289" y="3401122"/>
                <a:ext cx="3434402" cy="6102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7877636" y="3401122"/>
                <a:ext cx="1754203" cy="610275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报文鉴别码</a:t>
                </a:r>
                <a:endPara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  <a:p>
                <a:pPr algn="ctr"/>
                <a:r>
                  <a:rPr lang="en-US" altLang="zh-CN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MAC</a:t>
                </a:r>
              </a:p>
            </p:txBody>
          </p:sp>
          <p:sp>
            <p:nvSpPr>
              <p:cNvPr id="11" name="Rectangle 38"/>
              <p:cNvSpPr>
                <a:spLocks noChangeArrowheads="1"/>
              </p:cNvSpPr>
              <p:nvPr/>
            </p:nvSpPr>
            <p:spPr bwMode="auto">
              <a:xfrm>
                <a:off x="6962692" y="3401122"/>
                <a:ext cx="914944" cy="610275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ESP </a:t>
                </a:r>
              </a:p>
              <a:p>
                <a:pPr algn="ctr"/>
                <a:r>
                  <a:rPr lang="zh-CN" altLang="en-US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尾部</a:t>
                </a:r>
              </a:p>
            </p:txBody>
          </p:sp>
          <p:sp>
            <p:nvSpPr>
              <p:cNvPr id="19" name="Rectangle 56"/>
              <p:cNvSpPr>
                <a:spLocks noChangeArrowheads="1"/>
              </p:cNvSpPr>
              <p:nvPr/>
            </p:nvSpPr>
            <p:spPr bwMode="auto">
              <a:xfrm>
                <a:off x="2308926" y="3401122"/>
                <a:ext cx="7322913" cy="6102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9" name="Text Box 68"/>
              <p:cNvSpPr txBox="1">
                <a:spLocks noChangeArrowheads="1"/>
              </p:cNvSpPr>
              <p:nvPr/>
            </p:nvSpPr>
            <p:spPr bwMode="auto">
              <a:xfrm>
                <a:off x="4676760" y="3397750"/>
                <a:ext cx="2035591" cy="686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原始的 </a:t>
                </a:r>
                <a:r>
                  <a:rPr lang="en-US" altLang="zh-CN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IP </a:t>
                </a:r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数据报</a:t>
                </a:r>
                <a:endParaRPr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  <a:p>
                <a:pPr algn="ctr"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的有效载荷</a:t>
                </a:r>
              </a:p>
            </p:txBody>
          </p:sp>
          <p:sp>
            <p:nvSpPr>
              <p:cNvPr id="40" name="Text Box 68"/>
              <p:cNvSpPr txBox="1">
                <a:spLocks noChangeArrowheads="1"/>
              </p:cNvSpPr>
              <p:nvPr/>
            </p:nvSpPr>
            <p:spPr bwMode="auto">
              <a:xfrm>
                <a:off x="3518829" y="3396065"/>
                <a:ext cx="982641" cy="686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原始的</a:t>
                </a:r>
                <a:endParaRPr lang="en-US" altLang="zh-CN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  <a:p>
                <a:pPr algn="ctr" eaLnBrk="1" hangingPunct="1"/>
                <a:r>
                  <a:rPr lang="en-US" altLang="zh-CN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IP </a:t>
                </a:r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首部</a:t>
                </a:r>
              </a:p>
            </p:txBody>
          </p:sp>
          <p:cxnSp>
            <p:nvCxnSpPr>
              <p:cNvPr id="41" name="直接连接符 38"/>
              <p:cNvCxnSpPr>
                <a:cxnSpLocks noChangeShapeType="1"/>
              </p:cNvCxnSpPr>
              <p:nvPr/>
            </p:nvCxnSpPr>
            <p:spPr bwMode="auto">
              <a:xfrm>
                <a:off x="4503781" y="3397750"/>
                <a:ext cx="0" cy="6136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TextBox 40"/>
              <p:cNvSpPr txBox="1">
                <a:spLocks noChangeArrowheads="1"/>
              </p:cNvSpPr>
              <p:nvPr/>
            </p:nvSpPr>
            <p:spPr bwMode="auto">
              <a:xfrm>
                <a:off x="6844228" y="3402809"/>
                <a:ext cx="413028" cy="392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Wingdings" pitchFamily="2" charset="2"/>
                  </a:rPr>
                  <a:t></a:t>
                </a:r>
                <a:endPara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" name="TextBox 42"/>
              <p:cNvSpPr txBox="1">
                <a:spLocks noChangeArrowheads="1"/>
              </p:cNvSpPr>
              <p:nvPr/>
            </p:nvSpPr>
            <p:spPr bwMode="auto">
              <a:xfrm>
                <a:off x="2288704" y="3414609"/>
                <a:ext cx="413028" cy="392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Wingdings" pitchFamily="2" charset="2"/>
                  </a:rPr>
                  <a:t></a:t>
                </a:r>
                <a:endPara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2" name="TextBox 43"/>
              <p:cNvSpPr txBox="1">
                <a:spLocks noChangeArrowheads="1"/>
              </p:cNvSpPr>
              <p:nvPr/>
            </p:nvSpPr>
            <p:spPr bwMode="auto">
              <a:xfrm>
                <a:off x="7833320" y="3397750"/>
                <a:ext cx="413028" cy="392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  <a:sym typeface="Wingdings" pitchFamily="2" charset="2"/>
                  </a:rPr>
                  <a:t></a:t>
                </a:r>
                <a:endPara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矩形 51"/>
              <p:cNvSpPr>
                <a:spLocks noChangeArrowheads="1"/>
              </p:cNvSpPr>
              <p:nvPr/>
            </p:nvSpPr>
            <p:spPr bwMode="auto">
              <a:xfrm>
                <a:off x="3529972" y="3414609"/>
                <a:ext cx="3432720" cy="610275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4808691" y="2708920"/>
              <a:ext cx="413028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</a:t>
              </a:r>
              <a:endParaRPr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6" name="TextBox 43"/>
            <p:cNvSpPr txBox="1">
              <a:spLocks noChangeArrowheads="1"/>
            </p:cNvSpPr>
            <p:nvPr/>
          </p:nvSpPr>
          <p:spPr bwMode="auto">
            <a:xfrm>
              <a:off x="4160912" y="2354214"/>
              <a:ext cx="413028" cy="39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 dirty="0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</a:t>
              </a:r>
              <a:endParaRPr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937837" y="1196752"/>
            <a:ext cx="6585733" cy="648072"/>
          </a:xfrm>
          <a:prstGeom prst="rect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0000"/>
              </a:lnSpc>
            </a:pPr>
            <a:r>
              <a:rPr lang="zh-CN" altLang="en-US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隧道方式下</a:t>
            </a:r>
            <a:r>
              <a:rPr lang="zh-CN" altLang="en-US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的 </a:t>
            </a:r>
            <a:r>
              <a:rPr lang="en-US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IP </a:t>
            </a: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安全数据报的格式</a:t>
            </a:r>
            <a:endParaRPr lang="zh-CN" altLang="en-US" sz="32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IPsec </a:t>
            </a:r>
            <a:r>
              <a:rPr lang="zh-CN" altLang="en-US" dirty="0"/>
              <a:t>的其他构件 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安全关联数据库 </a:t>
            </a:r>
            <a:r>
              <a:rPr lang="en-US" altLang="zh-CN" dirty="0">
                <a:solidFill>
                  <a:srgbClr val="FF0000"/>
                </a:solidFill>
              </a:rPr>
              <a:t>SAD </a:t>
            </a:r>
            <a:r>
              <a:rPr lang="en-US" altLang="zh-CN" dirty="0"/>
              <a:t>(Security Association Database)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存放</a:t>
            </a:r>
            <a:r>
              <a:rPr lang="en-US" altLang="zh-CN" dirty="0" smtClean="0"/>
              <a:t>SA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安全策略数据库 </a:t>
            </a:r>
            <a:r>
              <a:rPr lang="en-US" altLang="zh-CN" dirty="0">
                <a:solidFill>
                  <a:srgbClr val="FF0000"/>
                </a:solidFill>
              </a:rPr>
              <a:t>SPD </a:t>
            </a:r>
            <a:r>
              <a:rPr lang="en-US" altLang="zh-CN" dirty="0"/>
              <a:t>(Security Policy Database) </a:t>
            </a:r>
          </a:p>
          <a:p>
            <a:pPr lvl="1"/>
            <a:r>
              <a:rPr lang="zh-CN" altLang="zh-CN" dirty="0"/>
              <a:t>指明什么样的数据报需要</a:t>
            </a:r>
            <a:r>
              <a:rPr lang="zh-CN" altLang="zh-CN" dirty="0" smtClean="0"/>
              <a:t>进行</a:t>
            </a:r>
            <a:r>
              <a:rPr lang="en-US" altLang="zh-CN" dirty="0" smtClean="0"/>
              <a:t> IPsec </a:t>
            </a:r>
            <a:r>
              <a:rPr lang="zh-CN" altLang="zh-CN" dirty="0" smtClean="0"/>
              <a:t>处理</a:t>
            </a:r>
            <a:r>
              <a:rPr lang="zh-CN" altLang="zh-CN" dirty="0"/>
              <a:t>。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互联网</a:t>
            </a:r>
            <a:r>
              <a:rPr lang="zh-CN" altLang="en-US" dirty="0">
                <a:solidFill>
                  <a:srgbClr val="FF0000"/>
                </a:solidFill>
              </a:rPr>
              <a:t>密钥交换 </a:t>
            </a:r>
            <a:r>
              <a:rPr lang="en-US" altLang="zh-CN" dirty="0">
                <a:solidFill>
                  <a:srgbClr val="FF0000"/>
                </a:solidFill>
              </a:rPr>
              <a:t>IKE </a:t>
            </a:r>
            <a:r>
              <a:rPr lang="en-US" altLang="zh-CN" dirty="0"/>
              <a:t>(Internet Key Exchange</a:t>
            </a:r>
            <a:r>
              <a:rPr lang="en-US" altLang="zh-CN" dirty="0" smtClean="0"/>
              <a:t>)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pPr lvl="1"/>
            <a:r>
              <a:rPr lang="zh-CN" altLang="zh-CN" dirty="0"/>
              <a:t>为</a:t>
            </a:r>
            <a:r>
              <a:rPr lang="en-US" altLang="zh-CN" dirty="0"/>
              <a:t>IP</a:t>
            </a:r>
            <a:r>
              <a:rPr lang="zh-CN" altLang="zh-CN" dirty="0"/>
              <a:t>安全数据报创建安全关联</a:t>
            </a:r>
            <a:r>
              <a:rPr lang="en-US" altLang="zh-CN" dirty="0"/>
              <a:t>SA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5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互联网密钥交换 </a:t>
            </a:r>
            <a:r>
              <a:rPr lang="en-US" altLang="zh-CN" dirty="0"/>
              <a:t>IKE</a:t>
            </a:r>
            <a:endParaRPr lang="zh-CN" altLang="en-US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IKE 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个非常复杂的协议</a:t>
            </a:r>
            <a:r>
              <a:rPr lang="zh-CN" altLang="zh-CN" sz="2800" dirty="0" smtClean="0"/>
              <a:t>，在</a:t>
            </a:r>
            <a:r>
              <a:rPr lang="en-US" altLang="zh-CN" sz="2800" dirty="0"/>
              <a:t>2014</a:t>
            </a:r>
            <a:r>
              <a:rPr lang="zh-CN" altLang="zh-CN" sz="2800" dirty="0"/>
              <a:t>年</a:t>
            </a:r>
            <a:r>
              <a:rPr lang="en-US" altLang="zh-CN" sz="2800" dirty="0"/>
              <a:t>10</a:t>
            </a:r>
            <a:r>
              <a:rPr lang="zh-CN" altLang="zh-CN" sz="2800" dirty="0"/>
              <a:t>月已成为互联网的正式</a:t>
            </a:r>
            <a:r>
              <a:rPr lang="zh-CN" altLang="zh-CN" sz="2800" dirty="0" smtClean="0"/>
              <a:t>标准</a:t>
            </a:r>
            <a:r>
              <a:rPr lang="en-US" altLang="zh-CN" sz="2800" dirty="0" smtClean="0"/>
              <a:t> [</a:t>
            </a:r>
            <a:r>
              <a:rPr lang="en-US" altLang="zh-CN" sz="2800" dirty="0"/>
              <a:t>RFC 7296]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以</a:t>
            </a:r>
            <a:r>
              <a:rPr lang="zh-CN" altLang="zh-CN" sz="2800" dirty="0"/>
              <a:t>另外三个协议为基础：</a:t>
            </a:r>
          </a:p>
          <a:p>
            <a:pPr lvl="1"/>
            <a:r>
              <a:rPr lang="en-US" altLang="zh-CN" sz="2400" dirty="0"/>
              <a:t>(1) </a:t>
            </a:r>
            <a:r>
              <a:rPr lang="en-US" altLang="zh-CN" sz="2400" dirty="0">
                <a:solidFill>
                  <a:srgbClr val="FF0000"/>
                </a:solidFill>
              </a:rPr>
              <a:t>Oakley</a:t>
            </a:r>
            <a:r>
              <a:rPr lang="en-US" altLang="zh-CN" sz="2400" dirty="0"/>
              <a:t>——</a:t>
            </a:r>
            <a:r>
              <a:rPr lang="zh-CN" altLang="zh-CN" sz="2400" dirty="0" smtClean="0"/>
              <a:t>是密钥</a:t>
            </a:r>
            <a:r>
              <a:rPr lang="zh-CN" altLang="zh-CN" sz="2400" dirty="0"/>
              <a:t>生成协议</a:t>
            </a:r>
            <a:r>
              <a:rPr lang="en-US" altLang="zh-CN" sz="2400" dirty="0"/>
              <a:t>[RFC 2412]</a:t>
            </a:r>
            <a:r>
              <a:rPr lang="zh-CN" altLang="zh-CN" sz="2400" dirty="0"/>
              <a:t>。</a:t>
            </a:r>
          </a:p>
          <a:p>
            <a:pPr lvl="1"/>
            <a:r>
              <a:rPr lang="en-US" altLang="zh-CN" sz="2400" dirty="0"/>
              <a:t>(2) </a:t>
            </a:r>
            <a:r>
              <a:rPr lang="zh-CN" altLang="zh-CN" sz="2400" dirty="0">
                <a:solidFill>
                  <a:srgbClr val="FF0000"/>
                </a:solidFill>
              </a:rPr>
              <a:t>安全密钥交换</a:t>
            </a:r>
            <a:r>
              <a:rPr lang="zh-CN" altLang="zh-CN" sz="2400" dirty="0" smtClean="0">
                <a:solidFill>
                  <a:srgbClr val="FF0000"/>
                </a:solidFill>
              </a:rPr>
              <a:t>机制</a:t>
            </a:r>
            <a:r>
              <a:rPr lang="en-US" altLang="zh-CN" sz="2400" dirty="0" smtClean="0">
                <a:solidFill>
                  <a:srgbClr val="FF0000"/>
                </a:solidFill>
              </a:rPr>
              <a:t> SKEME </a:t>
            </a:r>
            <a:r>
              <a:rPr lang="en-US" altLang="zh-CN" sz="2400" dirty="0"/>
              <a:t>(Secure Key Exchange Mechanism) ——</a:t>
            </a:r>
            <a:r>
              <a:rPr lang="zh-CN" altLang="zh-CN" sz="2400" dirty="0"/>
              <a:t>是用于密钥交换的协议。它利用公钥加密来实现密钥交换协议中的实体鉴别。</a:t>
            </a:r>
          </a:p>
          <a:p>
            <a:pPr lvl="1"/>
            <a:r>
              <a:rPr lang="en-US" altLang="zh-CN" sz="2400" dirty="0"/>
              <a:t>(3) </a:t>
            </a:r>
            <a:r>
              <a:rPr lang="zh-CN" altLang="zh-CN" sz="2400" dirty="0">
                <a:solidFill>
                  <a:srgbClr val="FF0000"/>
                </a:solidFill>
              </a:rPr>
              <a:t>互联网安全关联和密钥管理</a:t>
            </a:r>
            <a:r>
              <a:rPr lang="zh-CN" altLang="zh-CN" sz="2400" dirty="0" smtClean="0">
                <a:solidFill>
                  <a:srgbClr val="FF0000"/>
                </a:solidFill>
              </a:rPr>
              <a:t>协议</a:t>
            </a:r>
            <a:r>
              <a:rPr lang="en-US" altLang="zh-CN" sz="2400" dirty="0" smtClean="0">
                <a:solidFill>
                  <a:srgbClr val="FF0000"/>
                </a:solidFill>
              </a:rPr>
              <a:t> ISAKMP </a:t>
            </a:r>
            <a:r>
              <a:rPr lang="en-US" altLang="zh-CN" sz="2400" dirty="0"/>
              <a:t>(Internet Secure Association and Key Management Mechanism) ——</a:t>
            </a:r>
            <a:r>
              <a:rPr lang="zh-CN" altLang="zh-CN" sz="2400" dirty="0"/>
              <a:t>用于实现</a:t>
            </a:r>
            <a:r>
              <a:rPr lang="en-US" altLang="zh-CN" sz="2400" dirty="0"/>
              <a:t>IKE</a:t>
            </a:r>
            <a:r>
              <a:rPr lang="zh-CN" altLang="zh-CN" sz="2400" dirty="0"/>
              <a:t>中定义的密钥交换，使</a:t>
            </a:r>
            <a:r>
              <a:rPr lang="en-US" altLang="zh-CN" sz="2400" dirty="0"/>
              <a:t>IKE</a:t>
            </a:r>
            <a:r>
              <a:rPr lang="zh-CN" altLang="zh-CN" sz="2400" dirty="0"/>
              <a:t>的交换能够以标准化、格式化的报文创建安全</a:t>
            </a:r>
            <a:r>
              <a:rPr lang="zh-CN" altLang="zh-CN" sz="2400" dirty="0" smtClean="0"/>
              <a:t>关联</a:t>
            </a:r>
            <a:r>
              <a:rPr lang="en-US" altLang="zh-CN" sz="2400" dirty="0" smtClean="0"/>
              <a:t> SA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501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7.6.2  </a:t>
            </a:r>
            <a:r>
              <a:rPr lang="zh-CN" altLang="en-US" dirty="0"/>
              <a:t>运输层安全协议</a:t>
            </a:r>
            <a:endParaRPr lang="zh-CN" altLang="en-US" sz="4000" dirty="0"/>
          </a:p>
        </p:txBody>
      </p:sp>
      <p:sp>
        <p:nvSpPr>
          <p:cNvPr id="714756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现在</a:t>
            </a:r>
            <a:r>
              <a:rPr lang="zh-CN" altLang="en-US" dirty="0"/>
              <a:t>广泛使用的有以下两个协议：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安全套接字层 </a:t>
            </a:r>
            <a:r>
              <a:rPr lang="en-US" altLang="zh-CN" dirty="0">
                <a:solidFill>
                  <a:srgbClr val="FF0000"/>
                </a:solidFill>
              </a:rPr>
              <a:t>SSL </a:t>
            </a:r>
            <a:r>
              <a:rPr lang="en-US" altLang="zh-CN" dirty="0"/>
              <a:t>(Secure Socket Layer)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运输层安全 </a:t>
            </a:r>
            <a:r>
              <a:rPr lang="en-US" altLang="zh-CN" dirty="0">
                <a:solidFill>
                  <a:srgbClr val="FF0000"/>
                </a:solidFill>
              </a:rPr>
              <a:t>TLS </a:t>
            </a:r>
            <a:r>
              <a:rPr lang="en-US" altLang="zh-CN" dirty="0"/>
              <a:t>(Transport Layer Security) 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68863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TLS</a:t>
            </a:r>
            <a:endParaRPr lang="zh-CN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安全套接</a:t>
            </a:r>
            <a:r>
              <a:rPr lang="zh-CN" altLang="en-US" sz="2800" dirty="0" smtClean="0">
                <a:solidFill>
                  <a:srgbClr val="FF0000"/>
                </a:solidFill>
              </a:rPr>
              <a:t>层 </a:t>
            </a:r>
            <a:r>
              <a:rPr lang="en-US" altLang="zh-CN" sz="2800" dirty="0" smtClean="0">
                <a:solidFill>
                  <a:srgbClr val="FF0000"/>
                </a:solidFill>
              </a:rPr>
              <a:t>SSL </a:t>
            </a:r>
            <a:r>
              <a:rPr lang="zh-CN" altLang="en-US" sz="2800" dirty="0" smtClean="0"/>
              <a:t>由</a:t>
            </a:r>
            <a:r>
              <a:rPr lang="en-US" altLang="zh-CN" sz="2800" dirty="0" smtClean="0"/>
              <a:t>Netscape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1994</a:t>
            </a:r>
            <a:r>
              <a:rPr lang="zh-CN" altLang="en-US" sz="2800" dirty="0" smtClean="0"/>
              <a:t>年开发，</a:t>
            </a:r>
            <a:r>
              <a:rPr lang="zh-CN" altLang="zh-CN" sz="2800" dirty="0"/>
              <a:t>广泛应用于基于万维网的各种网络应用（但不限于万维网应用）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SSL </a:t>
            </a:r>
            <a:r>
              <a:rPr lang="zh-CN" altLang="zh-CN" sz="2800" dirty="0" smtClean="0"/>
              <a:t>作用</a:t>
            </a:r>
            <a:r>
              <a:rPr lang="zh-CN" altLang="zh-CN" sz="2800" dirty="0"/>
              <a:t>在端系统应用层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HTTP </a:t>
            </a:r>
            <a:r>
              <a:rPr lang="zh-CN" altLang="zh-CN" sz="2800" dirty="0" smtClean="0"/>
              <a:t>和</a:t>
            </a:r>
            <a:r>
              <a:rPr lang="zh-CN" altLang="zh-CN" sz="2800" dirty="0"/>
              <a:t>运输层之间，</a:t>
            </a:r>
            <a:r>
              <a:rPr lang="zh-CN" altLang="zh-CN" sz="2800" dirty="0" smtClean="0"/>
              <a:t>在</a:t>
            </a:r>
            <a:r>
              <a:rPr lang="en-US" altLang="zh-CN" sz="2800" dirty="0" smtClean="0"/>
              <a:t> TCP </a:t>
            </a:r>
            <a:r>
              <a:rPr lang="zh-CN" altLang="zh-CN" sz="2800" dirty="0" smtClean="0"/>
              <a:t>之上</a:t>
            </a:r>
            <a:r>
              <a:rPr lang="zh-CN" altLang="zh-CN" sz="2800" dirty="0"/>
              <a:t>建立起一个安全通道，为</a:t>
            </a:r>
            <a:r>
              <a:rPr lang="zh-CN" altLang="zh-CN" sz="2800" dirty="0" smtClean="0"/>
              <a:t>通过</a:t>
            </a:r>
            <a:r>
              <a:rPr lang="en-US" altLang="zh-CN" sz="2800" dirty="0" smtClean="0"/>
              <a:t> TCP </a:t>
            </a:r>
            <a:r>
              <a:rPr lang="zh-CN" altLang="zh-CN" sz="2800" dirty="0" smtClean="0"/>
              <a:t>传输</a:t>
            </a:r>
            <a:r>
              <a:rPr lang="zh-CN" altLang="zh-CN" sz="2800" dirty="0"/>
              <a:t>的应用层数据提供安全保障。</a:t>
            </a:r>
            <a:endParaRPr lang="en-US" altLang="zh-CN" sz="2800" dirty="0" smtClean="0"/>
          </a:p>
          <a:p>
            <a:r>
              <a:rPr lang="en-US" altLang="zh-CN" sz="2800" dirty="0" smtClean="0"/>
              <a:t>1996</a:t>
            </a:r>
            <a:r>
              <a:rPr lang="zh-CN" altLang="en-US" sz="2800" dirty="0"/>
              <a:t>年</a:t>
            </a:r>
            <a:r>
              <a:rPr lang="zh-CN" altLang="en-US" sz="2800" dirty="0" smtClean="0"/>
              <a:t>发布 </a:t>
            </a:r>
            <a:r>
              <a:rPr lang="en-US" altLang="zh-CN" sz="2800" dirty="0" smtClean="0"/>
              <a:t>SSL </a:t>
            </a:r>
            <a:r>
              <a:rPr lang="en-US" altLang="zh-CN" sz="2800" dirty="0"/>
              <a:t>3.0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成为 </a:t>
            </a:r>
            <a:r>
              <a:rPr lang="en-US" altLang="zh-CN" sz="2800" dirty="0" smtClean="0"/>
              <a:t>Web </a:t>
            </a:r>
            <a:r>
              <a:rPr lang="zh-CN" altLang="en-US" sz="2800" dirty="0" smtClean="0"/>
              <a:t>安全</a:t>
            </a:r>
            <a:r>
              <a:rPr lang="zh-CN" altLang="en-US" sz="2800" dirty="0"/>
              <a:t>的事实</a:t>
            </a:r>
            <a:r>
              <a:rPr lang="zh-CN" altLang="en-US" sz="2800" dirty="0" smtClean="0"/>
              <a:t>标准。</a:t>
            </a:r>
            <a:endParaRPr lang="zh-CN" altLang="en-US" sz="2800" dirty="0"/>
          </a:p>
          <a:p>
            <a:r>
              <a:rPr lang="en-US" altLang="zh-CN" sz="2800" dirty="0"/>
              <a:t>1999</a:t>
            </a:r>
            <a:r>
              <a:rPr lang="zh-CN" altLang="en-US" sz="2800" dirty="0"/>
              <a:t>年，</a:t>
            </a:r>
            <a:r>
              <a:rPr lang="en-US" altLang="zh-CN" sz="2800" dirty="0" smtClean="0"/>
              <a:t>IETF </a:t>
            </a:r>
            <a:r>
              <a:rPr lang="zh-CN" altLang="en-US" sz="2800" dirty="0" smtClean="0"/>
              <a:t>在 </a:t>
            </a:r>
            <a:r>
              <a:rPr lang="en-US" altLang="zh-CN" sz="2800" dirty="0" smtClean="0"/>
              <a:t>SSL 3.0 </a:t>
            </a:r>
            <a:r>
              <a:rPr lang="zh-CN" altLang="en-US" sz="2800" dirty="0" smtClean="0"/>
              <a:t>基础</a:t>
            </a:r>
            <a:r>
              <a:rPr lang="zh-CN" altLang="en-US" sz="2800" dirty="0" smtClean="0"/>
              <a:t>上推出了</a:t>
            </a:r>
            <a:r>
              <a:rPr lang="zh-CN" altLang="en-US" sz="2800" dirty="0">
                <a:solidFill>
                  <a:srgbClr val="FF0000"/>
                </a:solidFill>
              </a:rPr>
              <a:t>传输层</a:t>
            </a:r>
            <a:r>
              <a:rPr lang="zh-CN" altLang="en-US" sz="2800" dirty="0" smtClean="0">
                <a:solidFill>
                  <a:srgbClr val="FF0000"/>
                </a:solidFill>
              </a:rPr>
              <a:t>安全标准 </a:t>
            </a:r>
            <a:r>
              <a:rPr lang="en-US" altLang="zh-CN" sz="2800" dirty="0" smtClean="0">
                <a:solidFill>
                  <a:srgbClr val="FF0000"/>
                </a:solidFill>
              </a:rPr>
              <a:t>TLS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zh-CN" altLang="zh-CN" sz="2800" dirty="0"/>
              <a:t>为所有</a:t>
            </a:r>
            <a:r>
              <a:rPr lang="zh-CN" altLang="zh-CN" sz="2800" dirty="0" smtClean="0"/>
              <a:t>基于</a:t>
            </a:r>
            <a:r>
              <a:rPr lang="en-US" altLang="zh-CN" sz="2800" dirty="0" smtClean="0"/>
              <a:t> TCP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网络应用提供安全数据传输服务。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24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/ TLS </a:t>
            </a:r>
            <a:r>
              <a:rPr lang="zh-CN" altLang="en-US" dirty="0"/>
              <a:t>的位置 </a:t>
            </a:r>
          </a:p>
        </p:txBody>
      </p:sp>
      <p:sp>
        <p:nvSpPr>
          <p:cNvPr id="716809" name="Text Box 9"/>
          <p:cNvSpPr txBox="1">
            <a:spLocks noChangeArrowheads="1"/>
          </p:cNvSpPr>
          <p:nvPr/>
        </p:nvSpPr>
        <p:spPr bwMode="auto">
          <a:xfrm>
            <a:off x="776536" y="4941168"/>
            <a:ext cx="8928992" cy="1200329"/>
          </a:xfrm>
          <a:prstGeom prst="rect">
            <a:avLst/>
          </a:prstGeom>
          <a:solidFill>
            <a:srgbClr val="FFFF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在发送方，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SSL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接收应用层的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数据，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对数据进行加密，然后把加了密的数据送往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TCP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套接字</a:t>
            </a:r>
            <a:r>
              <a:rPr lang="zh-CN" altLang="en-US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。在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接收方，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SSL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从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TCP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套接字读取数据，解密后把数据交给应用层。 </a:t>
            </a:r>
          </a:p>
        </p:txBody>
      </p:sp>
      <p:sp>
        <p:nvSpPr>
          <p:cNvPr id="716810" name="Freeform 10"/>
          <p:cNvSpPr>
            <a:spLocks/>
          </p:cNvSpPr>
          <p:nvPr/>
        </p:nvSpPr>
        <p:spPr bwMode="auto">
          <a:xfrm>
            <a:off x="2228850" y="3706142"/>
            <a:ext cx="4879050" cy="503238"/>
          </a:xfrm>
          <a:custGeom>
            <a:avLst/>
            <a:gdLst>
              <a:gd name="T0" fmla="*/ 0 w 2903"/>
              <a:gd name="T1" fmla="*/ 0 h 317"/>
              <a:gd name="T2" fmla="*/ 0 w 2903"/>
              <a:gd name="T3" fmla="*/ 317 h 317"/>
              <a:gd name="T4" fmla="*/ 2903 w 2903"/>
              <a:gd name="T5" fmla="*/ 317 h 317"/>
              <a:gd name="T6" fmla="*/ 2903 w 2903"/>
              <a:gd name="T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3" h="317">
                <a:moveTo>
                  <a:pt x="0" y="0"/>
                </a:moveTo>
                <a:lnTo>
                  <a:pt x="0" y="317"/>
                </a:lnTo>
                <a:lnTo>
                  <a:pt x="2903" y="317"/>
                </a:lnTo>
                <a:lnTo>
                  <a:pt x="290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aphicFrame>
        <p:nvGraphicFramePr>
          <p:cNvPr id="71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41403"/>
              </p:ext>
            </p:extLst>
          </p:nvPr>
        </p:nvGraphicFramePr>
        <p:xfrm>
          <a:off x="3716470" y="3683917"/>
          <a:ext cx="2393951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VISIO" r:id="rId4" imgW="1689840" imgH="964440" progId="Visio.Drawing.6">
                  <p:embed/>
                </p:oleObj>
              </mc:Choice>
              <mc:Fallback>
                <p:oleObj name="VISIO" r:id="rId4" imgW="1689840" imgH="96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470" y="3683917"/>
                        <a:ext cx="2393951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12" name="Rectangle 12"/>
          <p:cNvSpPr>
            <a:spLocks noChangeArrowheads="1"/>
          </p:cNvSpPr>
          <p:nvPr/>
        </p:nvSpPr>
        <p:spPr bwMode="auto">
          <a:xfrm>
            <a:off x="4185973" y="4041105"/>
            <a:ext cx="1300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l" eaLnBrk="0" hangingPunct="0"/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互联网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14" name="Rectangle 14"/>
          <p:cNvSpPr>
            <a:spLocks noChangeArrowheads="1"/>
          </p:cNvSpPr>
          <p:nvPr/>
        </p:nvSpPr>
        <p:spPr bwMode="auto">
          <a:xfrm>
            <a:off x="1324239" y="1340768"/>
            <a:ext cx="2402550" cy="2365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15" name="Rectangle 15"/>
          <p:cNvSpPr>
            <a:spLocks noChangeArrowheads="1"/>
          </p:cNvSpPr>
          <p:nvPr/>
        </p:nvSpPr>
        <p:spPr bwMode="auto">
          <a:xfrm>
            <a:off x="1341437" y="2599656"/>
            <a:ext cx="2375033" cy="10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716816" name="Group 16"/>
          <p:cNvGrpSpPr>
            <a:grpSpLocks/>
          </p:cNvGrpSpPr>
          <p:nvPr/>
        </p:nvGrpSpPr>
        <p:grpSpPr bwMode="auto">
          <a:xfrm>
            <a:off x="2215092" y="2612355"/>
            <a:ext cx="473330" cy="459757"/>
            <a:chOff x="1539" y="933"/>
            <a:chExt cx="323" cy="348"/>
          </a:xfrm>
        </p:grpSpPr>
        <p:sp>
          <p:nvSpPr>
            <p:cNvPr id="716817" name="Rectangle 1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16818" name="Rectangle 18"/>
            <p:cNvSpPr>
              <a:spLocks noChangeArrowheads="1"/>
            </p:cNvSpPr>
            <p:nvPr/>
          </p:nvSpPr>
          <p:spPr bwMode="auto">
            <a:xfrm>
              <a:off x="1539" y="933"/>
              <a:ext cx="323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</a:t>
              </a:r>
            </a:p>
          </p:txBody>
        </p:sp>
      </p:grpSp>
      <p:grpSp>
        <p:nvGrpSpPr>
          <p:cNvPr id="716819" name="Group 19"/>
          <p:cNvGrpSpPr>
            <a:grpSpLocks/>
          </p:cNvGrpSpPr>
          <p:nvPr/>
        </p:nvGrpSpPr>
        <p:grpSpPr bwMode="auto">
          <a:xfrm>
            <a:off x="1618325" y="1362992"/>
            <a:ext cx="2145192" cy="397650"/>
            <a:chOff x="1395" y="350"/>
            <a:chExt cx="1471" cy="302"/>
          </a:xfrm>
        </p:grpSpPr>
        <p:sp>
          <p:nvSpPr>
            <p:cNvPr id="716820" name="Rectangle 2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16821" name="Rectangle 21"/>
            <p:cNvSpPr>
              <a:spLocks noChangeArrowheads="1"/>
            </p:cNvSpPr>
            <p:nvPr/>
          </p:nvSpPr>
          <p:spPr bwMode="auto">
            <a:xfrm>
              <a:off x="1395" y="350"/>
              <a:ext cx="147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应用层（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HTTP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）</a:t>
              </a:r>
            </a:p>
          </p:txBody>
        </p:sp>
      </p:grpSp>
      <p:sp>
        <p:nvSpPr>
          <p:cNvPr id="716822" name="Rectangle 22"/>
          <p:cNvSpPr>
            <a:spLocks noChangeArrowheads="1"/>
          </p:cNvSpPr>
          <p:nvPr/>
        </p:nvSpPr>
        <p:spPr bwMode="auto">
          <a:xfrm>
            <a:off x="1673358" y="3155280"/>
            <a:ext cx="18418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网络接口层</a:t>
            </a:r>
          </a:p>
        </p:txBody>
      </p:sp>
      <p:sp>
        <p:nvSpPr>
          <p:cNvPr id="716823" name="Line 23"/>
          <p:cNvSpPr>
            <a:spLocks noChangeShapeType="1"/>
          </p:cNvSpPr>
          <p:nvPr/>
        </p:nvSpPr>
        <p:spPr bwMode="auto">
          <a:xfrm>
            <a:off x="1322520" y="2988592"/>
            <a:ext cx="2414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24" name="Rectangle 24"/>
          <p:cNvSpPr>
            <a:spLocks noChangeArrowheads="1"/>
          </p:cNvSpPr>
          <p:nvPr/>
        </p:nvSpPr>
        <p:spPr bwMode="auto">
          <a:xfrm>
            <a:off x="1319081" y="1721767"/>
            <a:ext cx="2407708" cy="40005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25" name="Rectangle 25"/>
          <p:cNvSpPr>
            <a:spLocks noChangeArrowheads="1"/>
          </p:cNvSpPr>
          <p:nvPr/>
        </p:nvSpPr>
        <p:spPr bwMode="auto">
          <a:xfrm>
            <a:off x="2092987" y="2202780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TCP</a:t>
            </a:r>
          </a:p>
        </p:txBody>
      </p:sp>
      <p:sp>
        <p:nvSpPr>
          <p:cNvPr id="716826" name="Line 26"/>
          <p:cNvSpPr>
            <a:spLocks noChangeShapeType="1"/>
          </p:cNvSpPr>
          <p:nvPr/>
        </p:nvSpPr>
        <p:spPr bwMode="auto">
          <a:xfrm>
            <a:off x="1322520" y="2553617"/>
            <a:ext cx="23991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27" name="Rectangle 27"/>
          <p:cNvSpPr>
            <a:spLocks noChangeArrowheads="1"/>
          </p:cNvSpPr>
          <p:nvPr/>
        </p:nvSpPr>
        <p:spPr bwMode="auto">
          <a:xfrm>
            <a:off x="1972602" y="1740817"/>
            <a:ext cx="144591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SSL/TLS</a:t>
            </a:r>
          </a:p>
        </p:txBody>
      </p:sp>
      <p:sp>
        <p:nvSpPr>
          <p:cNvPr id="716828" name="Line 28"/>
          <p:cNvSpPr>
            <a:spLocks noChangeShapeType="1"/>
          </p:cNvSpPr>
          <p:nvPr/>
        </p:nvSpPr>
        <p:spPr bwMode="auto">
          <a:xfrm>
            <a:off x="1322520" y="2124992"/>
            <a:ext cx="23991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30" name="Rectangle 30"/>
          <p:cNvSpPr>
            <a:spLocks noChangeArrowheads="1"/>
          </p:cNvSpPr>
          <p:nvPr/>
        </p:nvSpPr>
        <p:spPr bwMode="auto">
          <a:xfrm>
            <a:off x="5816335" y="1340768"/>
            <a:ext cx="2402550" cy="2365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31" name="Rectangle 31"/>
          <p:cNvSpPr>
            <a:spLocks noChangeArrowheads="1"/>
          </p:cNvSpPr>
          <p:nvPr/>
        </p:nvSpPr>
        <p:spPr bwMode="auto">
          <a:xfrm>
            <a:off x="5833533" y="2599656"/>
            <a:ext cx="2375033" cy="108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716832" name="Group 32"/>
          <p:cNvGrpSpPr>
            <a:grpSpLocks/>
          </p:cNvGrpSpPr>
          <p:nvPr/>
        </p:nvGrpSpPr>
        <p:grpSpPr bwMode="auto">
          <a:xfrm>
            <a:off x="6707188" y="2612355"/>
            <a:ext cx="473330" cy="459757"/>
            <a:chOff x="1539" y="933"/>
            <a:chExt cx="323" cy="348"/>
          </a:xfrm>
        </p:grpSpPr>
        <p:sp>
          <p:nvSpPr>
            <p:cNvPr id="716833" name="Rectangle 33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16834" name="Rectangle 34"/>
            <p:cNvSpPr>
              <a:spLocks noChangeArrowheads="1"/>
            </p:cNvSpPr>
            <p:nvPr/>
          </p:nvSpPr>
          <p:spPr bwMode="auto">
            <a:xfrm>
              <a:off x="1539" y="933"/>
              <a:ext cx="323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</a:t>
              </a:r>
            </a:p>
          </p:txBody>
        </p:sp>
      </p:grpSp>
      <p:grpSp>
        <p:nvGrpSpPr>
          <p:cNvPr id="716835" name="Group 35"/>
          <p:cNvGrpSpPr>
            <a:grpSpLocks/>
          </p:cNvGrpSpPr>
          <p:nvPr/>
        </p:nvGrpSpPr>
        <p:grpSpPr bwMode="auto">
          <a:xfrm>
            <a:off x="6110421" y="1362992"/>
            <a:ext cx="2145192" cy="397650"/>
            <a:chOff x="1395" y="350"/>
            <a:chExt cx="1471" cy="302"/>
          </a:xfrm>
        </p:grpSpPr>
        <p:sp>
          <p:nvSpPr>
            <p:cNvPr id="716836" name="Rectangle 36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16837" name="Rectangle 37"/>
            <p:cNvSpPr>
              <a:spLocks noChangeArrowheads="1"/>
            </p:cNvSpPr>
            <p:nvPr/>
          </p:nvSpPr>
          <p:spPr bwMode="auto">
            <a:xfrm>
              <a:off x="1395" y="350"/>
              <a:ext cx="147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应用层（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HTTP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）</a:t>
              </a:r>
            </a:p>
          </p:txBody>
        </p:sp>
      </p:grpSp>
      <p:sp>
        <p:nvSpPr>
          <p:cNvPr id="716838" name="Rectangle 38"/>
          <p:cNvSpPr>
            <a:spLocks noChangeArrowheads="1"/>
          </p:cNvSpPr>
          <p:nvPr/>
        </p:nvSpPr>
        <p:spPr bwMode="auto">
          <a:xfrm>
            <a:off x="6165454" y="3155280"/>
            <a:ext cx="18418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网络接口层</a:t>
            </a:r>
          </a:p>
        </p:txBody>
      </p:sp>
      <p:sp>
        <p:nvSpPr>
          <p:cNvPr id="716839" name="Line 39"/>
          <p:cNvSpPr>
            <a:spLocks noChangeShapeType="1"/>
          </p:cNvSpPr>
          <p:nvPr/>
        </p:nvSpPr>
        <p:spPr bwMode="auto">
          <a:xfrm>
            <a:off x="5814616" y="2988592"/>
            <a:ext cx="2414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40" name="Rectangle 40"/>
          <p:cNvSpPr>
            <a:spLocks noChangeArrowheads="1"/>
          </p:cNvSpPr>
          <p:nvPr/>
        </p:nvSpPr>
        <p:spPr bwMode="auto">
          <a:xfrm>
            <a:off x="5811177" y="1721767"/>
            <a:ext cx="2407708" cy="40005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41" name="Rectangle 41"/>
          <p:cNvSpPr>
            <a:spLocks noChangeArrowheads="1"/>
          </p:cNvSpPr>
          <p:nvPr/>
        </p:nvSpPr>
        <p:spPr bwMode="auto">
          <a:xfrm>
            <a:off x="6585083" y="2202780"/>
            <a:ext cx="7982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TCP</a:t>
            </a:r>
          </a:p>
        </p:txBody>
      </p:sp>
      <p:sp>
        <p:nvSpPr>
          <p:cNvPr id="716842" name="Line 42"/>
          <p:cNvSpPr>
            <a:spLocks noChangeShapeType="1"/>
          </p:cNvSpPr>
          <p:nvPr/>
        </p:nvSpPr>
        <p:spPr bwMode="auto">
          <a:xfrm>
            <a:off x="5814616" y="2553617"/>
            <a:ext cx="23991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6843" name="Rectangle 43"/>
          <p:cNvSpPr>
            <a:spLocks noChangeArrowheads="1"/>
          </p:cNvSpPr>
          <p:nvPr/>
        </p:nvSpPr>
        <p:spPr bwMode="auto">
          <a:xfrm>
            <a:off x="6464697" y="1740817"/>
            <a:ext cx="144591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SSL/TLS</a:t>
            </a:r>
          </a:p>
        </p:txBody>
      </p:sp>
      <p:sp>
        <p:nvSpPr>
          <p:cNvPr id="716844" name="Line 44"/>
          <p:cNvSpPr>
            <a:spLocks noChangeShapeType="1"/>
          </p:cNvSpPr>
          <p:nvPr/>
        </p:nvSpPr>
        <p:spPr bwMode="auto">
          <a:xfrm>
            <a:off x="5814616" y="2124992"/>
            <a:ext cx="23991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5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SSL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TLS</a:t>
            </a:r>
            <a:endParaRPr lang="zh-CN" alt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SSL / TLS</a:t>
            </a:r>
            <a:r>
              <a:rPr lang="zh-CN" altLang="en-US" dirty="0"/>
              <a:t>建立在可靠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之上</a:t>
            </a:r>
            <a:r>
              <a:rPr lang="zh-CN" altLang="en-US" dirty="0"/>
              <a:t>，与应用层协议独立无关。</a:t>
            </a:r>
            <a:endParaRPr lang="en-US" altLang="zh-CN" dirty="0"/>
          </a:p>
          <a:p>
            <a:r>
              <a:rPr lang="en-US" altLang="zh-CN" dirty="0" smtClean="0"/>
              <a:t>SSL / TLS </a:t>
            </a:r>
            <a:r>
              <a:rPr lang="zh-CN" altLang="en-US" dirty="0"/>
              <a:t>已被所有常用的浏览器和万维网服务器所</a:t>
            </a:r>
            <a:r>
              <a:rPr lang="zh-CN" altLang="en-US" dirty="0" smtClean="0"/>
              <a:t>支持。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SSL / TLS</a:t>
            </a:r>
            <a:r>
              <a:rPr lang="zh-CN" altLang="en-US" dirty="0" smtClean="0">
                <a:solidFill>
                  <a:srgbClr val="FF0000"/>
                </a:solidFill>
              </a:rPr>
              <a:t>基本目标：</a:t>
            </a:r>
            <a:r>
              <a:rPr lang="zh-CN" altLang="en-US" dirty="0" smtClean="0"/>
              <a:t>实现</a:t>
            </a:r>
            <a:r>
              <a:rPr lang="zh-CN" altLang="en-US" dirty="0"/>
              <a:t>两个应用实体之间的安全可靠</a:t>
            </a:r>
            <a:r>
              <a:rPr lang="zh-CN" altLang="en-US" dirty="0" smtClean="0"/>
              <a:t>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6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315</TotalTime>
  <Words>9331</Words>
  <Application>Microsoft Office PowerPoint</Application>
  <PresentationFormat>A4 纸张(210x297 毫米)</PresentationFormat>
  <Paragraphs>1147</Paragraphs>
  <Slides>120</Slides>
  <Notes>102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120</vt:i4>
      </vt:variant>
    </vt:vector>
  </HeadingPairs>
  <TitlesOfParts>
    <vt:vector size="123" baseType="lpstr">
      <vt:lpstr>CN(myzh)Icon</vt:lpstr>
      <vt:lpstr>VISIO</vt:lpstr>
      <vt:lpstr>公式</vt:lpstr>
      <vt:lpstr>第 7 章  网络安全</vt:lpstr>
      <vt:lpstr>第 7 章  网络安全</vt:lpstr>
      <vt:lpstr>7.1  网络安全问题概述</vt:lpstr>
      <vt:lpstr>7.1  网络安全问题概述</vt:lpstr>
      <vt:lpstr>7.1.1  计算机网络面临的安全性威胁</vt:lpstr>
      <vt:lpstr>7.1.1  计算机网络面临的安全性威胁</vt:lpstr>
      <vt:lpstr>7.1.1  计算机网络面临的安全性威胁</vt:lpstr>
      <vt:lpstr>分布式拒绝服务 DDoS</vt:lpstr>
      <vt:lpstr>计算机网络通信安全的目标</vt:lpstr>
      <vt:lpstr>7.1.2  安全的计算机网络</vt:lpstr>
      <vt:lpstr>7.1.2  安全的计算机网络</vt:lpstr>
      <vt:lpstr>7.1.2  安全的计算机网络</vt:lpstr>
      <vt:lpstr>7.1.2  安全的计算机网络</vt:lpstr>
      <vt:lpstr>7.1.3  数据加密模型</vt:lpstr>
      <vt:lpstr>密钥</vt:lpstr>
      <vt:lpstr>一些重要概念 </vt:lpstr>
      <vt:lpstr>一些重要概念 </vt:lpstr>
      <vt:lpstr>7.2  两类密码体制</vt:lpstr>
      <vt:lpstr>7.2.1   对称密钥密码体制 </vt:lpstr>
      <vt:lpstr>数据加密标准 DES</vt:lpstr>
      <vt:lpstr>数据加密标准 DES</vt:lpstr>
      <vt:lpstr>DES 的保密性</vt:lpstr>
      <vt:lpstr>三重 DES</vt:lpstr>
      <vt:lpstr>7.2.2  公钥密码体制</vt:lpstr>
      <vt:lpstr>加密密钥与解密密钥 </vt:lpstr>
      <vt:lpstr>应当注意 </vt:lpstr>
      <vt:lpstr>公钥算法的特点 </vt:lpstr>
      <vt:lpstr>公钥算法的特点 </vt:lpstr>
      <vt:lpstr>公钥密码体制</vt:lpstr>
      <vt:lpstr>公开密钥与对称密钥的区别</vt:lpstr>
      <vt:lpstr>公钥密码体制</vt:lpstr>
      <vt:lpstr>7.3   数字签名</vt:lpstr>
      <vt:lpstr>基于公钥的数字签名的实现</vt:lpstr>
      <vt:lpstr>基于公钥的数字签名的实现</vt:lpstr>
      <vt:lpstr>具有保密性的数字签名 </vt:lpstr>
      <vt:lpstr>7.4  鉴别</vt:lpstr>
      <vt:lpstr>7.4  鉴别</vt:lpstr>
      <vt:lpstr>鉴别与授权不同</vt:lpstr>
      <vt:lpstr>鉴别分类</vt:lpstr>
      <vt:lpstr>7.4.1  报文鉴别 </vt:lpstr>
      <vt:lpstr>1. 密码散列函数</vt:lpstr>
      <vt:lpstr>散列函数的两个特点</vt:lpstr>
      <vt:lpstr>密码散列函数的特点</vt:lpstr>
      <vt:lpstr>密码散列函数的特点</vt:lpstr>
      <vt:lpstr>2. 实用的密码散列函数MD5和SHA-1</vt:lpstr>
      <vt:lpstr>MD5 算法</vt:lpstr>
      <vt:lpstr>MD5 算法</vt:lpstr>
      <vt:lpstr>MD5 算法</vt:lpstr>
      <vt:lpstr>安全散列算法（SHA-1）</vt:lpstr>
      <vt:lpstr>安全散列算法（SHA-1）</vt:lpstr>
      <vt:lpstr>3. 报文鉴别码 MAC</vt:lpstr>
      <vt:lpstr>3. 报文鉴别码 MAC</vt:lpstr>
      <vt:lpstr>3. 报文鉴别码 MAC</vt:lpstr>
      <vt:lpstr>3. 报文鉴别码 MAC</vt:lpstr>
      <vt:lpstr>7.4.2  实体鉴别 </vt:lpstr>
      <vt:lpstr>最简单的实体鉴别过程 </vt:lpstr>
      <vt:lpstr>存在明显漏洞</vt:lpstr>
      <vt:lpstr>使用不重数进行鉴别</vt:lpstr>
      <vt:lpstr>使用不重数进行鉴别</vt:lpstr>
      <vt:lpstr>使用不重数进行鉴别</vt:lpstr>
      <vt:lpstr>中间人攻击 </vt:lpstr>
      <vt:lpstr>中间人攻击说明</vt:lpstr>
      <vt:lpstr>中间人攻击说明</vt:lpstr>
      <vt:lpstr>7.5  密钥分配</vt:lpstr>
      <vt:lpstr>7.5   密钥分配 </vt:lpstr>
      <vt:lpstr>7.5   密钥分配 </vt:lpstr>
      <vt:lpstr>7.5.1  对称密钥的分配</vt:lpstr>
      <vt:lpstr>对称密钥的分配</vt:lpstr>
      <vt:lpstr>对称密钥的分配说明</vt:lpstr>
      <vt:lpstr>对称密钥的分配说明</vt:lpstr>
      <vt:lpstr>Kerberos</vt:lpstr>
      <vt:lpstr>PowerPoint 演示文稿</vt:lpstr>
      <vt:lpstr>Kerberos密钥分配说明</vt:lpstr>
      <vt:lpstr>Kerberos密钥分配说明</vt:lpstr>
      <vt:lpstr>Kerberos密钥分配说明</vt:lpstr>
      <vt:lpstr>Kerberos 使用两个服务器</vt:lpstr>
      <vt:lpstr>7.5.2  公钥的分配</vt:lpstr>
      <vt:lpstr>7.5.2  公钥的分配</vt:lpstr>
      <vt:lpstr>CA 证书</vt:lpstr>
      <vt:lpstr>7.6  互联网使用的安全协议</vt:lpstr>
      <vt:lpstr>7.6.1  网络层安全协议</vt:lpstr>
      <vt:lpstr>7.6.1  网络层安全协议</vt:lpstr>
      <vt:lpstr>1.  IPsec 协议</vt:lpstr>
      <vt:lpstr>IPsec 由三部分组成</vt:lpstr>
      <vt:lpstr>IP 安全数据报有两种工作方式</vt:lpstr>
      <vt:lpstr>IP 安全数据报有两种工作方式</vt:lpstr>
      <vt:lpstr>IP 安全数据报有两种工作方式</vt:lpstr>
      <vt:lpstr>安全关联 SA</vt:lpstr>
      <vt:lpstr>安全关联的特点</vt:lpstr>
      <vt:lpstr>路由器 R1 到 R2 的安全关联 SA</vt:lpstr>
      <vt:lpstr>路由器 R1 到主机 H2 的安全关联 SA</vt:lpstr>
      <vt:lpstr>安全关联 SA 状态信息</vt:lpstr>
      <vt:lpstr>2. IP 安全数据报的格式</vt:lpstr>
      <vt:lpstr>3. IPsec 的其他构件 </vt:lpstr>
      <vt:lpstr>互联网密钥交换 IKE</vt:lpstr>
      <vt:lpstr>7.6.2  运输层安全协议</vt:lpstr>
      <vt:lpstr>SSL 和 TLS</vt:lpstr>
      <vt:lpstr>SSL / TLS 的位置 </vt:lpstr>
      <vt:lpstr>SSL 和 TLS</vt:lpstr>
      <vt:lpstr>SSL 和 TLS</vt:lpstr>
      <vt:lpstr>SSL 提供的安全服务</vt:lpstr>
      <vt:lpstr>SSL 安全会话建立过程</vt:lpstr>
      <vt:lpstr>SSL 安全会话建立过程</vt:lpstr>
      <vt:lpstr>7.6.3  应用层的安全协议 </vt:lpstr>
      <vt:lpstr>PGP (Pretty Good Privacy)</vt:lpstr>
      <vt:lpstr>PGP 工作原理</vt:lpstr>
      <vt:lpstr>发送方 A 的工作</vt:lpstr>
      <vt:lpstr>PGP 工作原理</vt:lpstr>
      <vt:lpstr>接收方 B 的工作</vt:lpstr>
      <vt:lpstr>7.7  系统安全：防火墙与入侵检测</vt:lpstr>
      <vt:lpstr>7.7.1  防火墙</vt:lpstr>
      <vt:lpstr>防火墙在互连网络中的位置 </vt:lpstr>
      <vt:lpstr>防火墙的功能</vt:lpstr>
      <vt:lpstr>防火墙技术一般分为两类 </vt:lpstr>
      <vt:lpstr>防火墙技术一般分为两类 </vt:lpstr>
      <vt:lpstr>7.7.2  入侵检测系统 </vt:lpstr>
      <vt:lpstr>7.7.2  入侵检测系统 </vt:lpstr>
      <vt:lpstr>两种入侵检测方法</vt:lpstr>
      <vt:lpstr>两种入侵检测方法 </vt:lpstr>
      <vt:lpstr>7.8  一些未来的发展方向</vt:lpstr>
    </vt:vector>
  </TitlesOfParts>
  <Manager/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subject/>
  <dc:creator>920</dc:creator>
  <cp:keywords/>
  <dc:description/>
  <cp:lastModifiedBy>920</cp:lastModifiedBy>
  <cp:revision>14</cp:revision>
  <dcterms:created xsi:type="dcterms:W3CDTF">2016-10-04T02:36:21Z</dcterms:created>
  <dcterms:modified xsi:type="dcterms:W3CDTF">2016-11-06T05:32:30Z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