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Lst>
  <p:sldSz cx="9906000" cy="6858000" type="A4"/>
  <p:notesSz cx="6858000" cy="9144000"/>
  <p:defaultTextStyle>
    <a:defPPr>
      <a:defRPr lang="zh-CN"/>
    </a:defPPr>
    <a:lvl1pPr algn="l" rtl="0" fontAlgn="base">
      <a:spcBef>
        <a:spcPct val="0"/>
      </a:spcBef>
      <a:spcAft>
        <a:spcPct val="0"/>
      </a:spcAft>
      <a:defRPr sz="2400" kern="1200">
        <a:solidFill>
          <a:schemeClr val="tx1"/>
        </a:solidFill>
        <a:latin typeface="Tahoma" pitchFamily="34" charset="0"/>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宋体" charset="-122"/>
        <a:cs typeface="+mn-cs"/>
      </a:defRPr>
    </a:lvl2pPr>
    <a:lvl3pPr marL="914400" algn="l" rtl="0" fontAlgn="base">
      <a:spcBef>
        <a:spcPct val="0"/>
      </a:spcBef>
      <a:spcAft>
        <a:spcPct val="0"/>
      </a:spcAft>
      <a:defRPr sz="2400" kern="1200">
        <a:solidFill>
          <a:schemeClr val="tx1"/>
        </a:solidFill>
        <a:latin typeface="Tahoma" pitchFamily="34" charset="0"/>
        <a:ea typeface="宋体" charset="-122"/>
        <a:cs typeface="+mn-cs"/>
      </a:defRPr>
    </a:lvl3pPr>
    <a:lvl4pPr marL="1371600" algn="l" rtl="0" fontAlgn="base">
      <a:spcBef>
        <a:spcPct val="0"/>
      </a:spcBef>
      <a:spcAft>
        <a:spcPct val="0"/>
      </a:spcAft>
      <a:defRPr sz="2400" kern="1200">
        <a:solidFill>
          <a:schemeClr val="tx1"/>
        </a:solidFill>
        <a:latin typeface="Tahoma" pitchFamily="34" charset="0"/>
        <a:ea typeface="宋体" charset="-122"/>
        <a:cs typeface="+mn-cs"/>
      </a:defRPr>
    </a:lvl4pPr>
    <a:lvl5pPr marL="1828800" algn="l" rtl="0" fontAlgn="base">
      <a:spcBef>
        <a:spcPct val="0"/>
      </a:spcBef>
      <a:spcAft>
        <a:spcPct val="0"/>
      </a:spcAft>
      <a:defRPr sz="2400" kern="1200">
        <a:solidFill>
          <a:schemeClr val="tx1"/>
        </a:solidFill>
        <a:latin typeface="Tahoma" pitchFamily="34" charset="0"/>
        <a:ea typeface="宋体" charset="-122"/>
        <a:cs typeface="+mn-cs"/>
      </a:defRPr>
    </a:lvl5pPr>
    <a:lvl6pPr marL="2286000" algn="l" defTabSz="914400" rtl="0" eaLnBrk="1" latinLnBrk="0" hangingPunct="1">
      <a:defRPr sz="2400" kern="1200">
        <a:solidFill>
          <a:schemeClr val="tx1"/>
        </a:solidFill>
        <a:latin typeface="Tahoma" pitchFamily="34" charset="0"/>
        <a:ea typeface="宋体" charset="-122"/>
        <a:cs typeface="+mn-cs"/>
      </a:defRPr>
    </a:lvl6pPr>
    <a:lvl7pPr marL="2743200" algn="l" defTabSz="914400" rtl="0" eaLnBrk="1" latinLnBrk="0" hangingPunct="1">
      <a:defRPr sz="2400" kern="1200">
        <a:solidFill>
          <a:schemeClr val="tx1"/>
        </a:solidFill>
        <a:latin typeface="Tahoma" pitchFamily="34" charset="0"/>
        <a:ea typeface="宋体" charset="-122"/>
        <a:cs typeface="+mn-cs"/>
      </a:defRPr>
    </a:lvl7pPr>
    <a:lvl8pPr marL="3200400" algn="l" defTabSz="914400" rtl="0" eaLnBrk="1" latinLnBrk="0" hangingPunct="1">
      <a:defRPr sz="2400" kern="1200">
        <a:solidFill>
          <a:schemeClr val="tx1"/>
        </a:solidFill>
        <a:latin typeface="Tahoma" pitchFamily="34" charset="0"/>
        <a:ea typeface="宋体" charset="-122"/>
        <a:cs typeface="+mn-cs"/>
      </a:defRPr>
    </a:lvl8pPr>
    <a:lvl9pPr marL="3657600" algn="l" defTabSz="914400" rtl="0" eaLnBrk="1" latinLnBrk="0" hangingPunct="1">
      <a:defRPr sz="2400" kern="1200">
        <a:solidFill>
          <a:schemeClr val="tx1"/>
        </a:solidFill>
        <a:latin typeface="Tahom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a:srgbClr val="FF99FF"/>
    <a:srgbClr val="FFFF66"/>
    <a:srgbClr val="66FFFF"/>
    <a:srgbClr val="FFCC00"/>
    <a:srgbClr val="FF9900"/>
    <a:srgbClr val="000000"/>
    <a:srgbClr val="9999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11" autoAdjust="0"/>
  </p:normalViewPr>
  <p:slideViewPr>
    <p:cSldViewPr>
      <p:cViewPr>
        <p:scale>
          <a:sx n="59" d="100"/>
          <a:sy n="59" d="100"/>
        </p:scale>
        <p:origin x="-1242" y="-198"/>
      </p:cViewPr>
      <p:guideLst>
        <p:guide orient="horz" pos="2160"/>
        <p:guide pos="3120"/>
      </p:guideLst>
    </p:cSldViewPr>
  </p:slideViewPr>
  <p:notesTextViewPr>
    <p:cViewPr>
      <p:scale>
        <a:sx n="100" d="100"/>
        <a:sy n="100" d="100"/>
      </p:scale>
      <p:origin x="0" y="0"/>
    </p:cViewPr>
  </p:notesTextViewPr>
  <p:sorterViewPr>
    <p:cViewPr>
      <p:scale>
        <a:sx n="66" d="100"/>
        <a:sy n="66" d="100"/>
      </p:scale>
      <p:origin x="0" y="2292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F152CD-04C8-469F-91B2-0581F7EC0948}" type="datetimeFigureOut">
              <a:rPr lang="zh-CN" altLang="en-US" smtClean="0"/>
              <a:pPr/>
              <a:t>2016-11-6</a:t>
            </a:fld>
            <a:endParaRPr lang="zh-CN" altLang="en-US"/>
          </a:p>
        </p:txBody>
      </p:sp>
      <p:sp>
        <p:nvSpPr>
          <p:cNvPr id="4" name="幻灯片图像占位符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44D98F-1898-473D-8AD7-60F1A9417FFD}" type="slidenum">
              <a:rPr lang="zh-CN" altLang="en-US" smtClean="0"/>
              <a:pPr/>
              <a:t>‹#›</a:t>
            </a:fld>
            <a:endParaRPr lang="zh-CN" altLang="en-US"/>
          </a:p>
        </p:txBody>
      </p:sp>
    </p:spTree>
    <p:extLst>
      <p:ext uri="{BB962C8B-B14F-4D97-AF65-F5344CB8AC3E}">
        <p14:creationId xmlns:p14="http://schemas.microsoft.com/office/powerpoint/2010/main" val="2844919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F8FEBF8C-0B3F-43E9-AFB3-FC5AED24813C}" type="slidenum">
              <a:rPr lang="zh-CN" altLang="en-US" smtClean="0"/>
              <a:t>22</a:t>
            </a:fld>
            <a:endParaRPr lang="zh-CN" altLang="en-US"/>
          </a:p>
        </p:txBody>
      </p:sp>
    </p:spTree>
    <p:extLst>
      <p:ext uri="{BB962C8B-B14F-4D97-AF65-F5344CB8AC3E}">
        <p14:creationId xmlns:p14="http://schemas.microsoft.com/office/powerpoint/2010/main" val="1283645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F09E7AB4-2F5E-4EEB-AE8E-BF40C8603ED9}" type="slidenum">
              <a:rPr lang="zh-CN" altLang="en-US" smtClean="0"/>
              <a:t>53</a:t>
            </a:fld>
            <a:endParaRPr lang="zh-CN" altLang="en-US"/>
          </a:p>
        </p:txBody>
      </p:sp>
    </p:spTree>
    <p:extLst>
      <p:ext uri="{BB962C8B-B14F-4D97-AF65-F5344CB8AC3E}">
        <p14:creationId xmlns:p14="http://schemas.microsoft.com/office/powerpoint/2010/main" val="745730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F09E7AB4-2F5E-4EEB-AE8E-BF40C8603ED9}" type="slidenum">
              <a:rPr lang="zh-CN" altLang="en-US" smtClean="0"/>
              <a:t>55</a:t>
            </a:fld>
            <a:endParaRPr lang="zh-CN" altLang="en-US"/>
          </a:p>
        </p:txBody>
      </p:sp>
    </p:spTree>
    <p:extLst>
      <p:ext uri="{BB962C8B-B14F-4D97-AF65-F5344CB8AC3E}">
        <p14:creationId xmlns:p14="http://schemas.microsoft.com/office/powerpoint/2010/main" val="1707806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t>60</a:t>
            </a:fld>
            <a:endParaRPr lang="zh-CN" altLang="en-US"/>
          </a:p>
        </p:txBody>
      </p:sp>
    </p:spTree>
    <p:extLst>
      <p:ext uri="{BB962C8B-B14F-4D97-AF65-F5344CB8AC3E}">
        <p14:creationId xmlns:p14="http://schemas.microsoft.com/office/powerpoint/2010/main" val="2985406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t>61</a:t>
            </a:fld>
            <a:endParaRPr lang="zh-CN" altLang="en-US"/>
          </a:p>
        </p:txBody>
      </p:sp>
    </p:spTree>
    <p:extLst>
      <p:ext uri="{BB962C8B-B14F-4D97-AF65-F5344CB8AC3E}">
        <p14:creationId xmlns:p14="http://schemas.microsoft.com/office/powerpoint/2010/main" val="1983258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t>62</a:t>
            </a:fld>
            <a:endParaRPr lang="zh-CN" altLang="en-US"/>
          </a:p>
        </p:txBody>
      </p:sp>
    </p:spTree>
    <p:extLst>
      <p:ext uri="{BB962C8B-B14F-4D97-AF65-F5344CB8AC3E}">
        <p14:creationId xmlns:p14="http://schemas.microsoft.com/office/powerpoint/2010/main" val="2718146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t>63</a:t>
            </a:fld>
            <a:endParaRPr lang="zh-CN" altLang="en-US"/>
          </a:p>
        </p:txBody>
      </p:sp>
    </p:spTree>
    <p:extLst>
      <p:ext uri="{BB962C8B-B14F-4D97-AF65-F5344CB8AC3E}">
        <p14:creationId xmlns:p14="http://schemas.microsoft.com/office/powerpoint/2010/main" val="2947471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t>64</a:t>
            </a:fld>
            <a:endParaRPr lang="zh-CN" altLang="en-US"/>
          </a:p>
        </p:txBody>
      </p:sp>
    </p:spTree>
    <p:extLst>
      <p:ext uri="{BB962C8B-B14F-4D97-AF65-F5344CB8AC3E}">
        <p14:creationId xmlns:p14="http://schemas.microsoft.com/office/powerpoint/2010/main" val="1062464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t>65</a:t>
            </a:fld>
            <a:endParaRPr lang="zh-CN" altLang="en-US"/>
          </a:p>
        </p:txBody>
      </p:sp>
    </p:spTree>
    <p:extLst>
      <p:ext uri="{BB962C8B-B14F-4D97-AF65-F5344CB8AC3E}">
        <p14:creationId xmlns:p14="http://schemas.microsoft.com/office/powerpoint/2010/main" val="945861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t>66</a:t>
            </a:fld>
            <a:endParaRPr lang="zh-CN" altLang="en-US"/>
          </a:p>
        </p:txBody>
      </p:sp>
    </p:spTree>
    <p:extLst>
      <p:ext uri="{BB962C8B-B14F-4D97-AF65-F5344CB8AC3E}">
        <p14:creationId xmlns:p14="http://schemas.microsoft.com/office/powerpoint/2010/main" val="1391442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t>69</a:t>
            </a:fld>
            <a:endParaRPr lang="zh-CN" altLang="en-US"/>
          </a:p>
        </p:txBody>
      </p:sp>
    </p:spTree>
    <p:extLst>
      <p:ext uri="{BB962C8B-B14F-4D97-AF65-F5344CB8AC3E}">
        <p14:creationId xmlns:p14="http://schemas.microsoft.com/office/powerpoint/2010/main" val="2549445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F8FEBF8C-0B3F-43E9-AFB3-FC5AED24813C}" type="slidenum">
              <a:rPr lang="zh-CN" altLang="en-US" smtClean="0"/>
              <a:t>23</a:t>
            </a:fld>
            <a:endParaRPr lang="zh-CN" altLang="en-US"/>
          </a:p>
        </p:txBody>
      </p:sp>
    </p:spTree>
    <p:extLst>
      <p:ext uri="{BB962C8B-B14F-4D97-AF65-F5344CB8AC3E}">
        <p14:creationId xmlns:p14="http://schemas.microsoft.com/office/powerpoint/2010/main" val="875691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en</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t>70</a:t>
            </a:fld>
            <a:endParaRPr lang="zh-CN" altLang="en-US"/>
          </a:p>
        </p:txBody>
      </p:sp>
    </p:spTree>
    <p:extLst>
      <p:ext uri="{BB962C8B-B14F-4D97-AF65-F5344CB8AC3E}">
        <p14:creationId xmlns:p14="http://schemas.microsoft.com/office/powerpoint/2010/main" val="1023638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t>71</a:t>
            </a:fld>
            <a:endParaRPr lang="zh-CN" altLang="en-US"/>
          </a:p>
        </p:txBody>
      </p:sp>
    </p:spTree>
    <p:extLst>
      <p:ext uri="{BB962C8B-B14F-4D97-AF65-F5344CB8AC3E}">
        <p14:creationId xmlns:p14="http://schemas.microsoft.com/office/powerpoint/2010/main" val="2485833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en</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t>72</a:t>
            </a:fld>
            <a:endParaRPr lang="zh-CN" altLang="en-US"/>
          </a:p>
        </p:txBody>
      </p:sp>
    </p:spTree>
    <p:extLst>
      <p:ext uri="{BB962C8B-B14F-4D97-AF65-F5344CB8AC3E}">
        <p14:creationId xmlns:p14="http://schemas.microsoft.com/office/powerpoint/2010/main" val="2833305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en</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t>73</a:t>
            </a:fld>
            <a:endParaRPr lang="zh-CN" altLang="en-US"/>
          </a:p>
        </p:txBody>
      </p:sp>
    </p:spTree>
    <p:extLst>
      <p:ext uri="{BB962C8B-B14F-4D97-AF65-F5344CB8AC3E}">
        <p14:creationId xmlns:p14="http://schemas.microsoft.com/office/powerpoint/2010/main" val="1485184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en</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t>75</a:t>
            </a:fld>
            <a:endParaRPr lang="zh-CN" altLang="en-US"/>
          </a:p>
        </p:txBody>
      </p:sp>
    </p:spTree>
    <p:extLst>
      <p:ext uri="{BB962C8B-B14F-4D97-AF65-F5344CB8AC3E}">
        <p14:creationId xmlns:p14="http://schemas.microsoft.com/office/powerpoint/2010/main" val="2519727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t>76</a:t>
            </a:fld>
            <a:endParaRPr lang="zh-CN" altLang="en-US"/>
          </a:p>
        </p:txBody>
      </p:sp>
    </p:spTree>
    <p:extLst>
      <p:ext uri="{BB962C8B-B14F-4D97-AF65-F5344CB8AC3E}">
        <p14:creationId xmlns:p14="http://schemas.microsoft.com/office/powerpoint/2010/main" val="3364369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t>82</a:t>
            </a:fld>
            <a:endParaRPr lang="zh-CN" altLang="en-US"/>
          </a:p>
        </p:txBody>
      </p:sp>
    </p:spTree>
    <p:extLst>
      <p:ext uri="{BB962C8B-B14F-4D97-AF65-F5344CB8AC3E}">
        <p14:creationId xmlns:p14="http://schemas.microsoft.com/office/powerpoint/2010/main" val="3789797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t>87</a:t>
            </a:fld>
            <a:endParaRPr lang="zh-CN" altLang="en-US"/>
          </a:p>
        </p:txBody>
      </p:sp>
    </p:spTree>
    <p:extLst>
      <p:ext uri="{BB962C8B-B14F-4D97-AF65-F5344CB8AC3E}">
        <p14:creationId xmlns:p14="http://schemas.microsoft.com/office/powerpoint/2010/main" val="3814413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t>90</a:t>
            </a:fld>
            <a:endParaRPr lang="zh-CN" altLang="en-US"/>
          </a:p>
        </p:txBody>
      </p:sp>
    </p:spTree>
    <p:extLst>
      <p:ext uri="{BB962C8B-B14F-4D97-AF65-F5344CB8AC3E}">
        <p14:creationId xmlns:p14="http://schemas.microsoft.com/office/powerpoint/2010/main" val="3464326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t>91</a:t>
            </a:fld>
            <a:endParaRPr lang="zh-CN" altLang="en-US"/>
          </a:p>
        </p:txBody>
      </p:sp>
    </p:spTree>
    <p:extLst>
      <p:ext uri="{BB962C8B-B14F-4D97-AF65-F5344CB8AC3E}">
        <p14:creationId xmlns:p14="http://schemas.microsoft.com/office/powerpoint/2010/main" val="1592540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F8FEBF8C-0B3F-43E9-AFB3-FC5AED24813C}" type="slidenum">
              <a:rPr lang="zh-CN" altLang="en-US" smtClean="0"/>
              <a:t>24</a:t>
            </a:fld>
            <a:endParaRPr lang="zh-CN" altLang="en-US"/>
          </a:p>
        </p:txBody>
      </p:sp>
    </p:spTree>
    <p:extLst>
      <p:ext uri="{BB962C8B-B14F-4D97-AF65-F5344CB8AC3E}">
        <p14:creationId xmlns:p14="http://schemas.microsoft.com/office/powerpoint/2010/main" val="19610603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t>93</a:t>
            </a:fld>
            <a:endParaRPr lang="zh-CN" altLang="en-US"/>
          </a:p>
        </p:txBody>
      </p:sp>
    </p:spTree>
    <p:extLst>
      <p:ext uri="{BB962C8B-B14F-4D97-AF65-F5344CB8AC3E}">
        <p14:creationId xmlns:p14="http://schemas.microsoft.com/office/powerpoint/2010/main" val="4190778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t>97</a:t>
            </a:fld>
            <a:endParaRPr lang="zh-CN" altLang="en-US"/>
          </a:p>
        </p:txBody>
      </p:sp>
    </p:spTree>
    <p:extLst>
      <p:ext uri="{BB962C8B-B14F-4D97-AF65-F5344CB8AC3E}">
        <p14:creationId xmlns:p14="http://schemas.microsoft.com/office/powerpoint/2010/main" val="1723850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F8FEBF8C-0B3F-43E9-AFB3-FC5AED24813C}" type="slidenum">
              <a:rPr lang="zh-CN" altLang="en-US" smtClean="0"/>
              <a:t>26</a:t>
            </a:fld>
            <a:endParaRPr lang="zh-CN" altLang="en-US"/>
          </a:p>
        </p:txBody>
      </p:sp>
    </p:spTree>
    <p:extLst>
      <p:ext uri="{BB962C8B-B14F-4D97-AF65-F5344CB8AC3E}">
        <p14:creationId xmlns:p14="http://schemas.microsoft.com/office/powerpoint/2010/main" val="3572299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F09E7AB4-2F5E-4EEB-AE8E-BF40C8603ED9}" type="slidenum">
              <a:rPr lang="zh-CN" altLang="en-US" smtClean="0"/>
              <a:t>35</a:t>
            </a:fld>
            <a:endParaRPr lang="zh-CN" altLang="en-US"/>
          </a:p>
        </p:txBody>
      </p:sp>
    </p:spTree>
    <p:extLst>
      <p:ext uri="{BB962C8B-B14F-4D97-AF65-F5344CB8AC3E}">
        <p14:creationId xmlns:p14="http://schemas.microsoft.com/office/powerpoint/2010/main" val="718142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F09E7AB4-2F5E-4EEB-AE8E-BF40C8603ED9}" type="slidenum">
              <a:rPr lang="zh-CN" altLang="en-US" smtClean="0"/>
              <a:t>36</a:t>
            </a:fld>
            <a:endParaRPr lang="zh-CN" altLang="en-US"/>
          </a:p>
        </p:txBody>
      </p:sp>
    </p:spTree>
    <p:extLst>
      <p:ext uri="{BB962C8B-B14F-4D97-AF65-F5344CB8AC3E}">
        <p14:creationId xmlns:p14="http://schemas.microsoft.com/office/powerpoint/2010/main" val="3288116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F09E7AB4-2F5E-4EEB-AE8E-BF40C8603ED9}" type="slidenum">
              <a:rPr lang="zh-CN" altLang="en-US" smtClean="0"/>
              <a:t>39</a:t>
            </a:fld>
            <a:endParaRPr lang="zh-CN" altLang="en-US"/>
          </a:p>
        </p:txBody>
      </p:sp>
    </p:spTree>
    <p:extLst>
      <p:ext uri="{BB962C8B-B14F-4D97-AF65-F5344CB8AC3E}">
        <p14:creationId xmlns:p14="http://schemas.microsoft.com/office/powerpoint/2010/main" val="3217286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F09E7AB4-2F5E-4EEB-AE8E-BF40C8603ED9}" type="slidenum">
              <a:rPr lang="zh-CN" altLang="en-US" smtClean="0"/>
              <a:t>45</a:t>
            </a:fld>
            <a:endParaRPr lang="zh-CN" altLang="en-US"/>
          </a:p>
        </p:txBody>
      </p:sp>
    </p:spTree>
    <p:extLst>
      <p:ext uri="{BB962C8B-B14F-4D97-AF65-F5344CB8AC3E}">
        <p14:creationId xmlns:p14="http://schemas.microsoft.com/office/powerpoint/2010/main" val="2847896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9E7AB4-2F5E-4EEB-AE8E-BF40C8603ED9}" type="slidenum">
              <a:rPr lang="zh-CN" altLang="en-US" smtClean="0"/>
              <a:t>52</a:t>
            </a:fld>
            <a:endParaRPr lang="zh-CN" altLang="en-US"/>
          </a:p>
        </p:txBody>
      </p:sp>
    </p:spTree>
    <p:extLst>
      <p:ext uri="{BB962C8B-B14F-4D97-AF65-F5344CB8AC3E}">
        <p14:creationId xmlns:p14="http://schemas.microsoft.com/office/powerpoint/2010/main" val="729985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5612" name="Rectangle 12"/>
          <p:cNvSpPr>
            <a:spLocks noGrp="1" noChangeArrowheads="1"/>
          </p:cNvSpPr>
          <p:nvPr>
            <p:ph type="ctrTitle"/>
          </p:nvPr>
        </p:nvSpPr>
        <p:spPr>
          <a:xfrm>
            <a:off x="741600" y="620689"/>
            <a:ext cx="8424936" cy="216024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lang="zh-CN" altLang="en-US" sz="5400" noProof="0" smtClean="0">
                <a:latin typeface="+mj-lt"/>
                <a:ea typeface="黑体" pitchFamily="2" charset="-122"/>
              </a:defRPr>
            </a:lvl1pPr>
          </a:lstStyle>
          <a:p>
            <a:pPr lvl="0" algn="ctr" eaLnBrk="1" hangingPunct="1"/>
            <a:r>
              <a:rPr lang="zh-CN" altLang="en-US" noProof="0" smtClean="0"/>
              <a:t>单击此处编辑母版标题样式</a:t>
            </a:r>
            <a:endParaRPr lang="zh-CN" altLang="en-US" noProof="0" dirty="0" smtClean="0"/>
          </a:p>
        </p:txBody>
      </p:sp>
      <p:sp>
        <p:nvSpPr>
          <p:cNvPr id="25613" name="Rectangle 13"/>
          <p:cNvSpPr>
            <a:spLocks noGrp="1" noChangeArrowheads="1"/>
          </p:cNvSpPr>
          <p:nvPr>
            <p:ph type="subTitle" idx="1"/>
          </p:nvPr>
        </p:nvSpPr>
        <p:spPr>
          <a:xfrm>
            <a:off x="1486800" y="3268800"/>
            <a:ext cx="6922800" cy="221040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lang="zh-CN" altLang="en-US" sz="3600" noProof="0" smtClean="0">
                <a:solidFill>
                  <a:schemeClr val="tx1"/>
                </a:solidFill>
                <a:latin typeface="+mj-lt"/>
                <a:ea typeface="黑体" pitchFamily="2" charset="-122"/>
              </a:defRPr>
            </a:lvl1pPr>
          </a:lstStyle>
          <a:p>
            <a:pPr marL="0" lvl="0" indent="0" algn="ctr" eaLnBrk="1" hangingPunct="1">
              <a:lnSpc>
                <a:spcPct val="110000"/>
              </a:lnSpc>
              <a:spcBef>
                <a:spcPts val="600"/>
              </a:spcBef>
              <a:buNone/>
            </a:pPr>
            <a:r>
              <a:rPr lang="zh-CN" altLang="en-US" noProof="0" smtClean="0"/>
              <a:t>单击此处编辑母版副标题样式</a:t>
            </a:r>
            <a:endParaRPr lang="zh-CN" altLang="en-US" noProof="0" dirty="0" smtClean="0"/>
          </a:p>
        </p:txBody>
      </p:sp>
      <p:sp>
        <p:nvSpPr>
          <p:cNvPr id="20" name="Rectangle 8" descr="Gold bar"/>
          <p:cNvSpPr>
            <a:spLocks noChangeArrowheads="1"/>
          </p:cNvSpPr>
          <p:nvPr userDrawn="1"/>
        </p:nvSpPr>
        <p:spPr bwMode="auto">
          <a:xfrm>
            <a:off x="247650" y="2889250"/>
            <a:ext cx="3109913" cy="201613"/>
          </a:xfrm>
          <a:prstGeom prst="rect">
            <a:avLst/>
          </a:prstGeom>
          <a:solidFill>
            <a:srgbClr val="FFCC00"/>
          </a:solidFill>
          <a:ln>
            <a:noFill/>
          </a:ln>
          <a:effectLst/>
          <a:extLst/>
        </p:spPr>
        <p:txBody>
          <a:bodyPr wrap="none" anchor="ctr"/>
          <a:lstStyle/>
          <a:p>
            <a:endParaRPr lang="zh-CN" altLang="en-US"/>
          </a:p>
        </p:txBody>
      </p:sp>
      <p:sp>
        <p:nvSpPr>
          <p:cNvPr id="21" name="Rectangle 9" descr="Orange bar"/>
          <p:cNvSpPr>
            <a:spLocks noChangeArrowheads="1"/>
          </p:cNvSpPr>
          <p:nvPr userDrawn="1"/>
        </p:nvSpPr>
        <p:spPr bwMode="auto">
          <a:xfrm>
            <a:off x="3357563" y="2889250"/>
            <a:ext cx="3108325" cy="201613"/>
          </a:xfrm>
          <a:prstGeom prst="rect">
            <a:avLst/>
          </a:prstGeom>
          <a:solidFill>
            <a:srgbClr val="FF9900"/>
          </a:solidFill>
          <a:ln>
            <a:noFill/>
          </a:ln>
          <a:effectLst/>
          <a:extLst/>
        </p:spPr>
        <p:txBody>
          <a:bodyPr wrap="none" anchor="ctr"/>
          <a:lstStyle/>
          <a:p>
            <a:endParaRPr lang="zh-CN" altLang="en-US"/>
          </a:p>
        </p:txBody>
      </p:sp>
      <p:sp>
        <p:nvSpPr>
          <p:cNvPr id="22" name="Rectangle 10" descr="Slate bar"/>
          <p:cNvSpPr>
            <a:spLocks noChangeArrowheads="1"/>
          </p:cNvSpPr>
          <p:nvPr userDrawn="1"/>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
        <p:nvSpPr>
          <p:cNvPr id="23" name="Rectangle 4"/>
          <p:cNvSpPr>
            <a:spLocks noGrp="1" noChangeArrowheads="1"/>
          </p:cNvSpPr>
          <p:nvPr>
            <p:ph type="dt" sz="half" idx="2"/>
          </p:nvPr>
        </p:nvSpPr>
        <p:spPr>
          <a:xfrm>
            <a:off x="495300" y="6356176"/>
            <a:ext cx="2311400" cy="457200"/>
          </a:xfrm>
          <a:prstGeom prst="rect">
            <a:avLst/>
          </a:prstGeom>
        </p:spPr>
        <p:txBody>
          <a:bodyPr/>
          <a:lstStyle>
            <a:lvl1pPr>
              <a:defRPr/>
            </a:lvl1pPr>
          </a:lstStyle>
          <a:p>
            <a:endParaRPr lang="en-US" altLang="zh-CN"/>
          </a:p>
        </p:txBody>
      </p:sp>
      <p:sp>
        <p:nvSpPr>
          <p:cNvPr id="24" name="Rectangle 5"/>
          <p:cNvSpPr>
            <a:spLocks noGrp="1" noChangeArrowheads="1"/>
          </p:cNvSpPr>
          <p:nvPr>
            <p:ph type="ftr" sz="quarter" idx="3"/>
          </p:nvPr>
        </p:nvSpPr>
        <p:spPr>
          <a:xfrm>
            <a:off x="3384550" y="6356176"/>
            <a:ext cx="3136900" cy="457200"/>
          </a:xfrm>
          <a:prstGeom prst="rect">
            <a:avLst/>
          </a:prstGeom>
        </p:spPr>
        <p:txBody>
          <a:bodyPr/>
          <a:lstStyle>
            <a:lvl1pPr>
              <a:defRPr/>
            </a:lvl1pPr>
          </a:lstStyle>
          <a:p>
            <a:endParaRPr lang="en-US" altLang="zh-CN"/>
          </a:p>
        </p:txBody>
      </p:sp>
      <p:sp>
        <p:nvSpPr>
          <p:cNvPr id="25" name="Rectangle 6"/>
          <p:cNvSpPr>
            <a:spLocks noGrp="1" noChangeArrowheads="1"/>
          </p:cNvSpPr>
          <p:nvPr>
            <p:ph type="sldNum" sz="quarter" idx="4"/>
          </p:nvPr>
        </p:nvSpPr>
        <p:spPr>
          <a:xfrm>
            <a:off x="7099300" y="6356176"/>
            <a:ext cx="2311400" cy="457200"/>
          </a:xfrm>
          <a:prstGeom prst="rect">
            <a:avLst/>
          </a:prstGeom>
        </p:spPr>
        <p:txBody>
          <a:bodyPr/>
          <a:lstStyle>
            <a:lvl1pPr>
              <a:defRPr/>
            </a:lvl1pPr>
          </a:lstStyle>
          <a:p>
            <a:fld id="{AC80574E-8B94-4515-ADE1-BF6C35829DF0}" type="slidenum">
              <a:rPr lang="zh-CN" altLang="en-US"/>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81941DFB-0DC7-4247-A055-DA5B724D952B}" type="slidenum">
              <a:rPr lang="en-US" altLang="zh-CN"/>
              <a:pPr/>
              <a:t>‹#›</a:t>
            </a:fld>
            <a:endParaRPr lang="en-US" altLang="zh-CN"/>
          </a:p>
        </p:txBody>
      </p:sp>
    </p:spTree>
    <p:extLst>
      <p:ext uri="{BB962C8B-B14F-4D97-AF65-F5344CB8AC3E}">
        <p14:creationId xmlns:p14="http://schemas.microsoft.com/office/powerpoint/2010/main" val="32921168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49885" y="214314"/>
            <a:ext cx="2139421"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29904" y="214314"/>
            <a:ext cx="6254882"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0EC116B4-4516-4E04-856D-1B650B77BF68}" type="slidenum">
              <a:rPr lang="en-US" altLang="zh-CN"/>
              <a:pPr/>
              <a:t>‹#›</a:t>
            </a:fld>
            <a:endParaRPr lang="en-US" altLang="zh-CN"/>
          </a:p>
        </p:txBody>
      </p:sp>
    </p:spTree>
    <p:extLst>
      <p:ext uri="{BB962C8B-B14F-4D97-AF65-F5344CB8AC3E}">
        <p14:creationId xmlns:p14="http://schemas.microsoft.com/office/powerpoint/2010/main" val="36033192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9064800" cy="792000"/>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6800" y="1195200"/>
            <a:ext cx="9064800" cy="4935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Line 8"/>
          <p:cNvSpPr>
            <a:spLocks noChangeShapeType="1"/>
          </p:cNvSpPr>
          <p:nvPr userDrawn="1"/>
        </p:nvSpPr>
        <p:spPr bwMode="auto">
          <a:xfrm>
            <a:off x="495300" y="1051200"/>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日期占位符 3"/>
          <p:cNvSpPr>
            <a:spLocks noGrp="1"/>
          </p:cNvSpPr>
          <p:nvPr>
            <p:ph type="dt" sz="half" idx="10"/>
          </p:nvPr>
        </p:nvSpPr>
        <p:spPr>
          <a:xfrm>
            <a:off x="495300" y="6356176"/>
            <a:ext cx="2311400" cy="457200"/>
          </a:xfrm>
          <a:prstGeom prst="rect">
            <a:avLst/>
          </a:prstGeom>
        </p:spPr>
        <p:txBody>
          <a:bodyPr/>
          <a:lstStyle>
            <a:lvl1pPr>
              <a:defRPr/>
            </a:lvl1pPr>
          </a:lstStyle>
          <a:p>
            <a:endParaRPr lang="en-US" altLang="zh-CN" dirty="0"/>
          </a:p>
        </p:txBody>
      </p:sp>
      <p:sp>
        <p:nvSpPr>
          <p:cNvPr id="9" name="页脚占位符 4"/>
          <p:cNvSpPr>
            <a:spLocks noGrp="1"/>
          </p:cNvSpPr>
          <p:nvPr>
            <p:ph type="ftr" sz="quarter" idx="11"/>
          </p:nvPr>
        </p:nvSpPr>
        <p:spPr>
          <a:xfrm>
            <a:off x="3384550" y="6356176"/>
            <a:ext cx="3136900" cy="457200"/>
          </a:xfrm>
          <a:prstGeom prst="rect">
            <a:avLst/>
          </a:prstGeom>
        </p:spPr>
        <p:txBody>
          <a:bodyPr/>
          <a:lstStyle>
            <a:lvl1pPr>
              <a:defRPr/>
            </a:lvl1pPr>
          </a:lstStyle>
          <a:p>
            <a:endParaRPr lang="en-US" altLang="zh-CN"/>
          </a:p>
        </p:txBody>
      </p:sp>
      <p:sp>
        <p:nvSpPr>
          <p:cNvPr id="10" name="灯片编号占位符 5"/>
          <p:cNvSpPr>
            <a:spLocks noGrp="1"/>
          </p:cNvSpPr>
          <p:nvPr>
            <p:ph type="sldNum" sz="quarter" idx="12"/>
          </p:nvPr>
        </p:nvSpPr>
        <p:spPr>
          <a:xfrm>
            <a:off x="7099300" y="6356176"/>
            <a:ext cx="2311400" cy="457200"/>
          </a:xfrm>
          <a:prstGeom prst="rect">
            <a:avLst/>
          </a:prstGeom>
        </p:spPr>
        <p:txBody>
          <a:bodyPr/>
          <a:lstStyle>
            <a:lvl1pPr>
              <a:defRPr/>
            </a:lvl1pPr>
          </a:lstStyle>
          <a:p>
            <a:fld id="{7AC79822-BC0D-4DE8-A7E5-90A3732A2B82}" type="slidenum">
              <a:rPr lang="zh-CN" altLang="en-US"/>
              <a:pPr/>
              <a:t>‹#›</a:t>
            </a:fld>
            <a:endParaRPr lang="en-US" altLang="zh-CN"/>
          </a:p>
        </p:txBody>
      </p:sp>
    </p:spTree>
    <p:extLst>
      <p:ext uri="{BB962C8B-B14F-4D97-AF65-F5344CB8AC3E}">
        <p14:creationId xmlns:p14="http://schemas.microsoft.com/office/powerpoint/2010/main" val="7612922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DB64909C-A723-4592-96C4-A002F19CFC87}" type="slidenum">
              <a:rPr lang="en-US" altLang="zh-CN"/>
              <a:pPr/>
              <a:t>‹#›</a:t>
            </a:fld>
            <a:endParaRPr lang="en-US" altLang="zh-CN"/>
          </a:p>
        </p:txBody>
      </p:sp>
    </p:spTree>
    <p:extLst>
      <p:ext uri="{BB962C8B-B14F-4D97-AF65-F5344CB8AC3E}">
        <p14:creationId xmlns:p14="http://schemas.microsoft.com/office/powerpoint/2010/main" val="3619991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9064800" cy="792000"/>
          </a:xfrm>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495300" y="1196752"/>
            <a:ext cx="4460400" cy="49356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0" y="1196752"/>
            <a:ext cx="4460400" cy="49356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8" name="日期占位符 4"/>
          <p:cNvSpPr>
            <a:spLocks noGrp="1"/>
          </p:cNvSpPr>
          <p:nvPr>
            <p:ph type="dt" sz="half" idx="10"/>
          </p:nvPr>
        </p:nvSpPr>
        <p:spPr>
          <a:xfrm>
            <a:off x="495300" y="6356176"/>
            <a:ext cx="2311400" cy="457200"/>
          </a:xfrm>
        </p:spPr>
        <p:txBody>
          <a:bodyPr/>
          <a:lstStyle>
            <a:lvl1pPr>
              <a:defRPr/>
            </a:lvl1pPr>
          </a:lstStyle>
          <a:p>
            <a:endParaRPr lang="en-US" altLang="zh-CN"/>
          </a:p>
        </p:txBody>
      </p:sp>
      <p:sp>
        <p:nvSpPr>
          <p:cNvPr id="9" name="页脚占位符 5"/>
          <p:cNvSpPr>
            <a:spLocks noGrp="1"/>
          </p:cNvSpPr>
          <p:nvPr>
            <p:ph type="ftr" sz="quarter" idx="11"/>
          </p:nvPr>
        </p:nvSpPr>
        <p:spPr>
          <a:xfrm>
            <a:off x="3384550" y="6356176"/>
            <a:ext cx="3136900" cy="457200"/>
          </a:xfrm>
        </p:spPr>
        <p:txBody>
          <a:bodyPr/>
          <a:lstStyle>
            <a:lvl1pPr>
              <a:defRPr/>
            </a:lvl1pPr>
          </a:lstStyle>
          <a:p>
            <a:endParaRPr lang="en-US" altLang="zh-CN"/>
          </a:p>
        </p:txBody>
      </p:sp>
      <p:sp>
        <p:nvSpPr>
          <p:cNvPr id="10" name="灯片编号占位符 6"/>
          <p:cNvSpPr>
            <a:spLocks noGrp="1"/>
          </p:cNvSpPr>
          <p:nvPr>
            <p:ph type="sldNum" sz="quarter" idx="12"/>
          </p:nvPr>
        </p:nvSpPr>
        <p:spPr>
          <a:xfrm>
            <a:off x="7099300" y="6356176"/>
            <a:ext cx="2311400" cy="457200"/>
          </a:xfrm>
        </p:spPr>
        <p:txBody>
          <a:bodyPr/>
          <a:lstStyle>
            <a:lvl1pPr>
              <a:defRPr/>
            </a:lvl1pPr>
          </a:lstStyle>
          <a:p>
            <a:fld id="{40B52295-AD8D-47A8-A4D5-D2F6B9F48E3F}" type="slidenum">
              <a:rPr lang="zh-CN" altLang="en-US"/>
              <a:pPr/>
              <a:t>‹#›</a:t>
            </a:fld>
            <a:endParaRPr lang="en-US" altLang="zh-CN"/>
          </a:p>
        </p:txBody>
      </p:sp>
      <p:sp>
        <p:nvSpPr>
          <p:cNvPr id="11"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5435345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9" name="灯片编号占位符 8"/>
          <p:cNvSpPr>
            <a:spLocks noGrp="1"/>
          </p:cNvSpPr>
          <p:nvPr>
            <p:ph type="sldNum" sz="quarter" idx="12"/>
          </p:nvPr>
        </p:nvSpPr>
        <p:spPr>
          <a:xfrm>
            <a:off x="7628996" y="6243638"/>
            <a:ext cx="2063750" cy="457200"/>
          </a:xfrm>
          <a:prstGeom prst="rect">
            <a:avLst/>
          </a:prstGeom>
        </p:spPr>
        <p:txBody>
          <a:bodyPr/>
          <a:lstStyle>
            <a:lvl1pPr>
              <a:defRPr/>
            </a:lvl1pPr>
          </a:lstStyle>
          <a:p>
            <a:fld id="{03C3AFE9-B973-41B6-92DA-FDC8626D61B1}" type="slidenum">
              <a:rPr lang="en-US" altLang="zh-CN"/>
              <a:pPr/>
              <a:t>‹#›</a:t>
            </a:fld>
            <a:endParaRPr lang="en-US" altLang="zh-CN"/>
          </a:p>
        </p:txBody>
      </p:sp>
    </p:spTree>
    <p:extLst>
      <p:ext uri="{BB962C8B-B14F-4D97-AF65-F5344CB8AC3E}">
        <p14:creationId xmlns:p14="http://schemas.microsoft.com/office/powerpoint/2010/main" val="21318935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8"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9"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extLst>
      <p:ext uri="{BB962C8B-B14F-4D97-AF65-F5344CB8AC3E}">
        <p14:creationId xmlns:p14="http://schemas.microsoft.com/office/powerpoint/2010/main" val="5033046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6"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7"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extLst>
      <p:ext uri="{BB962C8B-B14F-4D97-AF65-F5344CB8AC3E}">
        <p14:creationId xmlns:p14="http://schemas.microsoft.com/office/powerpoint/2010/main" val="26700249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7" name="灯片编号占位符 6"/>
          <p:cNvSpPr>
            <a:spLocks noGrp="1"/>
          </p:cNvSpPr>
          <p:nvPr>
            <p:ph type="sldNum" sz="quarter" idx="12"/>
          </p:nvPr>
        </p:nvSpPr>
        <p:spPr>
          <a:xfrm>
            <a:off x="7628996" y="6243638"/>
            <a:ext cx="2063750" cy="457200"/>
          </a:xfrm>
          <a:prstGeom prst="rect">
            <a:avLst/>
          </a:prstGeom>
        </p:spPr>
        <p:txBody>
          <a:bodyPr/>
          <a:lstStyle>
            <a:lvl1pPr>
              <a:defRPr/>
            </a:lvl1pPr>
          </a:lstStyle>
          <a:p>
            <a:fld id="{A14D14F2-2223-435E-8478-3AA8EA550D60}" type="slidenum">
              <a:rPr lang="en-US" altLang="zh-CN"/>
              <a:pPr/>
              <a:t>‹#›</a:t>
            </a:fld>
            <a:endParaRPr lang="en-US" altLang="zh-CN"/>
          </a:p>
        </p:txBody>
      </p:sp>
    </p:spTree>
    <p:extLst>
      <p:ext uri="{BB962C8B-B14F-4D97-AF65-F5344CB8AC3E}">
        <p14:creationId xmlns:p14="http://schemas.microsoft.com/office/powerpoint/2010/main" val="33095450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7" name="灯片编号占位符 6"/>
          <p:cNvSpPr>
            <a:spLocks noGrp="1"/>
          </p:cNvSpPr>
          <p:nvPr>
            <p:ph type="sldNum" sz="quarter" idx="12"/>
          </p:nvPr>
        </p:nvSpPr>
        <p:spPr>
          <a:xfrm>
            <a:off x="7628996" y="6243638"/>
            <a:ext cx="2063750" cy="457200"/>
          </a:xfrm>
          <a:prstGeom prst="rect">
            <a:avLst/>
          </a:prstGeom>
        </p:spPr>
        <p:txBody>
          <a:bodyPr/>
          <a:lstStyle>
            <a:lvl1pPr>
              <a:defRPr/>
            </a:lvl1pPr>
          </a:lstStyle>
          <a:p>
            <a:fld id="{BF4D1B2F-1A08-44D8-8AC4-BBE6BFB00621}" type="slidenum">
              <a:rPr lang="en-US" altLang="zh-CN"/>
              <a:pPr/>
              <a:t>‹#›</a:t>
            </a:fld>
            <a:endParaRPr lang="en-US" altLang="zh-CN"/>
          </a:p>
        </p:txBody>
      </p:sp>
    </p:spTree>
    <p:extLst>
      <p:ext uri="{BB962C8B-B14F-4D97-AF65-F5344CB8AC3E}">
        <p14:creationId xmlns:p14="http://schemas.microsoft.com/office/powerpoint/2010/main" val="33472104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5" name="Rectangle 9"/>
          <p:cNvSpPr>
            <a:spLocks noGrp="1" noChangeArrowheads="1"/>
          </p:cNvSpPr>
          <p:nvPr>
            <p:ph type="title"/>
          </p:nvPr>
        </p:nvSpPr>
        <p:spPr bwMode="auto">
          <a:xfrm>
            <a:off x="506507" y="188640"/>
            <a:ext cx="9049005" cy="81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eaLnBrk="1" hangingPunct="1"/>
            <a:r>
              <a:rPr lang="zh-CN" altLang="en-US" dirty="0" smtClean="0"/>
              <a:t>单击此处编辑母版标题样式</a:t>
            </a:r>
          </a:p>
        </p:txBody>
      </p:sp>
      <p:sp>
        <p:nvSpPr>
          <p:cNvPr id="24586" name="Rectangle 10"/>
          <p:cNvSpPr>
            <a:spLocks noGrp="1" noChangeArrowheads="1"/>
          </p:cNvSpPr>
          <p:nvPr>
            <p:ph type="body" idx="1"/>
          </p:nvPr>
        </p:nvSpPr>
        <p:spPr bwMode="auto">
          <a:xfrm>
            <a:off x="496800" y="1195200"/>
            <a:ext cx="9049005" cy="493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4" name="Rectangle 7" descr="Gold bar"/>
          <p:cNvSpPr>
            <a:spLocks noChangeArrowheads="1"/>
          </p:cNvSpPr>
          <p:nvPr/>
        </p:nvSpPr>
        <p:spPr bwMode="auto">
          <a:xfrm>
            <a:off x="0" y="0"/>
            <a:ext cx="248400" cy="2286000"/>
          </a:xfrm>
          <a:prstGeom prst="rect">
            <a:avLst/>
          </a:prstGeom>
          <a:solidFill>
            <a:srgbClr val="FFCC00"/>
          </a:solidFill>
          <a:ln>
            <a:noFill/>
          </a:ln>
          <a:effectLst/>
          <a:extLst/>
        </p:spPr>
        <p:txBody>
          <a:bodyPr wrap="none" anchor="ctr"/>
          <a:lstStyle/>
          <a:p>
            <a:pPr lvl="0" algn="ctr" eaLnBrk="1" hangingPunct="1"/>
            <a:endParaRPr lang="zh-CN" altLang="en-US">
              <a:latin typeface="Times New Roman" pitchFamily="18" charset="0"/>
              <a:ea typeface="宋体" pitchFamily="2" charset="-122"/>
            </a:endParaRPr>
          </a:p>
        </p:txBody>
      </p:sp>
      <p:sp>
        <p:nvSpPr>
          <p:cNvPr id="15" name="Rectangle 9" descr="Orange bar"/>
          <p:cNvSpPr>
            <a:spLocks noChangeArrowheads="1"/>
          </p:cNvSpPr>
          <p:nvPr/>
        </p:nvSpPr>
        <p:spPr bwMode="auto">
          <a:xfrm>
            <a:off x="0" y="2286000"/>
            <a:ext cx="248400" cy="2286000"/>
          </a:xfrm>
          <a:prstGeom prst="rect">
            <a:avLst/>
          </a:prstGeom>
          <a:solidFill>
            <a:srgbClr val="FF9900"/>
          </a:solidFill>
          <a:ln>
            <a:noFill/>
          </a:ln>
          <a:effectLs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6" name="Rectangle 10" descr="Slate bar"/>
          <p:cNvSpPr>
            <a:spLocks noChangeArrowheads="1"/>
          </p:cNvSpPr>
          <p:nvPr/>
        </p:nvSpPr>
        <p:spPr bwMode="auto">
          <a:xfrm>
            <a:off x="0" y="4572000"/>
            <a:ext cx="24840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21" name="Picture 2" descr="computer networking 的图像结果"/>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23"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24"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sldNum="0" hdr="0" dt="0"/>
  <p:txStyles>
    <p:titleStyle>
      <a:lvl1pPr algn="l" rtl="0" eaLnBrk="1" fontAlgn="base" hangingPunct="1">
        <a:spcBef>
          <a:spcPct val="0"/>
        </a:spcBef>
        <a:spcAft>
          <a:spcPct val="0"/>
        </a:spcAft>
        <a:defRPr lang="zh-CN" altLang="en-US" sz="4400" b="1" smtClean="0">
          <a:solidFill>
            <a:srgbClr val="333399"/>
          </a:solidFill>
          <a:latin typeface="+mj-lt"/>
          <a:ea typeface="+mj-ea"/>
          <a:cs typeface="+mj-cs"/>
        </a:defRPr>
      </a:lvl1pPr>
      <a:lvl2pPr algn="l" rtl="0" eaLnBrk="1" fontAlgn="base" hangingPunct="1">
        <a:spcBef>
          <a:spcPct val="0"/>
        </a:spcBef>
        <a:spcAft>
          <a:spcPct val="0"/>
        </a:spcAft>
        <a:defRPr sz="4400">
          <a:solidFill>
            <a:srgbClr val="333399"/>
          </a:solidFill>
          <a:latin typeface="Arial" charset="0"/>
          <a:ea typeface="黑体" pitchFamily="2" charset="-122"/>
        </a:defRPr>
      </a:lvl2pPr>
      <a:lvl3pPr algn="l" rtl="0" eaLnBrk="1" fontAlgn="base" hangingPunct="1">
        <a:spcBef>
          <a:spcPct val="0"/>
        </a:spcBef>
        <a:spcAft>
          <a:spcPct val="0"/>
        </a:spcAft>
        <a:defRPr sz="4400">
          <a:solidFill>
            <a:srgbClr val="333399"/>
          </a:solidFill>
          <a:latin typeface="Arial" charset="0"/>
          <a:ea typeface="黑体" pitchFamily="2" charset="-122"/>
        </a:defRPr>
      </a:lvl3pPr>
      <a:lvl4pPr algn="l" rtl="0" eaLnBrk="1" fontAlgn="base" hangingPunct="1">
        <a:spcBef>
          <a:spcPct val="0"/>
        </a:spcBef>
        <a:spcAft>
          <a:spcPct val="0"/>
        </a:spcAft>
        <a:defRPr sz="4400">
          <a:solidFill>
            <a:srgbClr val="333399"/>
          </a:solidFill>
          <a:latin typeface="Arial" charset="0"/>
          <a:ea typeface="黑体" pitchFamily="2" charset="-122"/>
        </a:defRPr>
      </a:lvl4pPr>
      <a:lvl5pPr algn="l" rtl="0" eaLnBrk="1" fontAlgn="base" hangingPunct="1">
        <a:spcBef>
          <a:spcPct val="0"/>
        </a:spcBef>
        <a:spcAft>
          <a:spcPct val="0"/>
        </a:spcAft>
        <a:defRPr sz="4400">
          <a:solidFill>
            <a:srgbClr val="333399"/>
          </a:solidFill>
          <a:latin typeface="Arial" charset="0"/>
          <a:ea typeface="黑体" pitchFamily="2" charset="-122"/>
        </a:defRPr>
      </a:lvl5pPr>
      <a:lvl6pPr marL="457200" algn="l" rtl="0" eaLnBrk="1" fontAlgn="base" hangingPunct="1">
        <a:spcBef>
          <a:spcPct val="0"/>
        </a:spcBef>
        <a:spcAft>
          <a:spcPct val="0"/>
        </a:spcAft>
        <a:defRPr sz="4400">
          <a:solidFill>
            <a:srgbClr val="333399"/>
          </a:solidFill>
          <a:latin typeface="Arial" charset="0"/>
          <a:ea typeface="黑体" pitchFamily="2" charset="-122"/>
        </a:defRPr>
      </a:lvl6pPr>
      <a:lvl7pPr marL="914400" algn="l" rtl="0" eaLnBrk="1" fontAlgn="base" hangingPunct="1">
        <a:spcBef>
          <a:spcPct val="0"/>
        </a:spcBef>
        <a:spcAft>
          <a:spcPct val="0"/>
        </a:spcAft>
        <a:defRPr sz="4400">
          <a:solidFill>
            <a:srgbClr val="333399"/>
          </a:solidFill>
          <a:latin typeface="Arial" charset="0"/>
          <a:ea typeface="黑体" pitchFamily="2" charset="-122"/>
        </a:defRPr>
      </a:lvl7pPr>
      <a:lvl8pPr marL="1371600" algn="l" rtl="0" eaLnBrk="1" fontAlgn="base" hangingPunct="1">
        <a:spcBef>
          <a:spcPct val="0"/>
        </a:spcBef>
        <a:spcAft>
          <a:spcPct val="0"/>
        </a:spcAft>
        <a:defRPr sz="4400">
          <a:solidFill>
            <a:srgbClr val="333399"/>
          </a:solidFill>
          <a:latin typeface="Arial" charset="0"/>
          <a:ea typeface="黑体" pitchFamily="2" charset="-122"/>
        </a:defRPr>
      </a:lvl8pPr>
      <a:lvl9pPr marL="1828800" algn="l" rtl="0" eaLnBrk="1" fontAlgn="base" hangingPunct="1">
        <a:spcBef>
          <a:spcPct val="0"/>
        </a:spcBef>
        <a:spcAft>
          <a:spcPct val="0"/>
        </a:spcAft>
        <a:defRPr sz="4400">
          <a:solidFill>
            <a:srgbClr val="333399"/>
          </a:solidFill>
          <a:latin typeface="Arial" charset="0"/>
          <a:ea typeface="黑体" pitchFamily="2" charset="-122"/>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rgbClr val="000000"/>
          </a:solidFill>
          <a:latin typeface="+mn-lt"/>
          <a:ea typeface="+mn-ea"/>
          <a:cs typeface="+mn-cs"/>
        </a:defRPr>
      </a:lvl1pPr>
      <a:lvl2pPr marL="742950" indent="-285750" algn="l" rtl="0" eaLnBrk="1" fontAlgn="base" hangingPunct="1">
        <a:lnSpc>
          <a:spcPct val="110000"/>
        </a:lnSpc>
        <a:spcBef>
          <a:spcPts val="600"/>
        </a:spcBef>
        <a:spcAft>
          <a:spcPct val="0"/>
        </a:spcAft>
        <a:buClr>
          <a:srgbClr val="FF9933"/>
        </a:buClr>
        <a:buSzPct val="70000"/>
        <a:buFont typeface="Wingdings" pitchFamily="2" charset="2"/>
        <a:buChar char="n"/>
        <a:defRPr sz="2800" b="1">
          <a:solidFill>
            <a:srgbClr val="000000"/>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rgbClr val="000000"/>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accent2"/>
        </a:buClr>
        <a:buSzPct val="65000"/>
        <a:buFont typeface="Wingdings" pitchFamily="2" charset="2"/>
        <a:buChar char="n"/>
        <a:defRPr sz="2000" b="1">
          <a:solidFill>
            <a:srgbClr val="000000"/>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rgbClr val="000000"/>
          </a:solidFill>
          <a:latin typeface="+mn-lt"/>
          <a:ea typeface="黑体" pitchFamily="2" charset="-122"/>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3.wmf"/><Relationship Id="rId7" Type="http://schemas.openxmlformats.org/officeDocument/2006/relationships/image" Target="../media/image4.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image" Target="../media/image5.wmf"/><Relationship Id="rId9"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image" Target="../media/image2.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6.bin"/><Relationship Id="rId7"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oleObject" Target="../embeddings/oleObject9.bin"/><Relationship Id="rId5" Type="http://schemas.openxmlformats.org/officeDocument/2006/relationships/image" Target="../media/image6.wmf"/><Relationship Id="rId10"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8.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13.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8.wmf"/><Relationship Id="rId4" Type="http://schemas.openxmlformats.org/officeDocument/2006/relationships/oleObject" Target="../embeddings/oleObject10.bin"/></Relationships>
</file>

<file path=ppt/slides/_rels/slide6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14.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8.wmf"/><Relationship Id="rId4" Type="http://schemas.openxmlformats.org/officeDocument/2006/relationships/oleObject" Target="../embeddings/oleObject12.bin"/></Relationships>
</file>

<file path=ppt/slides/_rels/slide6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15.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image" Target="../media/image8.wmf"/><Relationship Id="rId4" Type="http://schemas.openxmlformats.org/officeDocument/2006/relationships/oleObject" Target="../embeddings/oleObject14.bin"/></Relationships>
</file>

<file path=ppt/slides/_rels/slide6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16.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8.wmf"/><Relationship Id="rId4" Type="http://schemas.openxmlformats.org/officeDocument/2006/relationships/oleObject" Target="../embeddings/oleObject16.bin"/></Relationships>
</file>

<file path=ppt/slides/_rels/slide6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17.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9.bin"/><Relationship Id="rId5" Type="http://schemas.openxmlformats.org/officeDocument/2006/relationships/image" Target="../media/image8.wmf"/><Relationship Id="rId4" Type="http://schemas.openxmlformats.org/officeDocument/2006/relationships/oleObject" Target="../embeddings/oleObject18.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0.wmf"/><Relationship Id="rId4" Type="http://schemas.openxmlformats.org/officeDocument/2006/relationships/oleObject" Target="../embeddings/oleObject20.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1.wmf"/><Relationship Id="rId4" Type="http://schemas.openxmlformats.org/officeDocument/2006/relationships/oleObject" Target="../embeddings/oleObject21.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sz="4800" dirty="0" smtClean="0"/>
              <a:t>第 </a:t>
            </a:r>
            <a:r>
              <a:rPr lang="en-US" altLang="zh-CN" sz="4800" dirty="0" smtClean="0"/>
              <a:t>8 </a:t>
            </a:r>
            <a:r>
              <a:rPr lang="zh-CN" altLang="en-US" sz="4800" dirty="0" smtClean="0"/>
              <a:t>章 </a:t>
            </a:r>
            <a:r>
              <a:rPr lang="en-US" altLang="zh-CN" sz="4800" dirty="0" smtClean="0"/>
              <a:t/>
            </a:r>
            <a:br>
              <a:rPr lang="en-US" altLang="zh-CN" sz="4800" dirty="0" smtClean="0"/>
            </a:br>
            <a:r>
              <a:rPr lang="zh-CN" altLang="zh-CN" sz="4800" dirty="0" smtClean="0"/>
              <a:t>互联网</a:t>
            </a:r>
            <a:r>
              <a:rPr lang="zh-CN" altLang="zh-CN" sz="4800" dirty="0"/>
              <a:t>上的音频和视频服务</a:t>
            </a:r>
            <a:endParaRPr lang="zh-CN" altLang="en-US" sz="4800" dirty="0"/>
          </a:p>
        </p:txBody>
      </p:sp>
      <p:sp>
        <p:nvSpPr>
          <p:cNvPr id="6" name="副标题 5"/>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86160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lgn="ctr"/>
            <a:r>
              <a:rPr lang="zh-CN" altLang="en-US"/>
              <a:t>需要解决的问题（续）</a:t>
            </a:r>
          </a:p>
        </p:txBody>
      </p:sp>
      <p:sp>
        <p:nvSpPr>
          <p:cNvPr id="642051" name="Rectangle 3"/>
          <p:cNvSpPr>
            <a:spLocks noGrp="1" noChangeArrowheads="1"/>
          </p:cNvSpPr>
          <p:nvPr>
            <p:ph idx="1"/>
          </p:nvPr>
        </p:nvSpPr>
        <p:spPr/>
        <p:txBody>
          <a:bodyPr/>
          <a:lstStyle/>
          <a:p>
            <a:r>
              <a:rPr lang="zh-CN" altLang="en-US" sz="2800" dirty="0"/>
              <a:t>由于分组的到达可能不按序，但将分组还原和播放时又应当是按序</a:t>
            </a:r>
            <a:r>
              <a:rPr lang="zh-CN" altLang="en-US" sz="2800" dirty="0" smtClean="0"/>
              <a:t>的，因此</a:t>
            </a:r>
            <a:r>
              <a:rPr lang="zh-CN" altLang="en-US" sz="2800" dirty="0"/>
              <a:t>在发送多媒体分组时还应当给每一个分组加上</a:t>
            </a:r>
            <a:r>
              <a:rPr lang="zh-CN" altLang="en-US" sz="2800" dirty="0">
                <a:solidFill>
                  <a:srgbClr val="FF0000"/>
                </a:solidFill>
              </a:rPr>
              <a:t>序号。</a:t>
            </a:r>
            <a:r>
              <a:rPr lang="zh-CN" altLang="en-US" sz="2800" dirty="0"/>
              <a:t>这表明还应当有相应的协议支持才行。</a:t>
            </a:r>
          </a:p>
          <a:p>
            <a:r>
              <a:rPr lang="zh-CN" altLang="en-US" sz="2800" dirty="0"/>
              <a:t>要使接收端能够将节目中本来就存在的正常的短时间停顿（如音乐中停顿几拍）和因某些分组的较大迟延造成的“停顿”区分</a:t>
            </a:r>
            <a:r>
              <a:rPr lang="zh-CN" altLang="en-US" sz="2800" dirty="0" smtClean="0"/>
              <a:t>开来，就</a:t>
            </a:r>
            <a:r>
              <a:rPr lang="zh-CN" altLang="en-US" sz="2800" dirty="0"/>
              <a:t>需要增加一个</a:t>
            </a:r>
            <a:r>
              <a:rPr lang="zh-CN" altLang="en-US" sz="2800" dirty="0">
                <a:solidFill>
                  <a:schemeClr val="hlink"/>
                </a:solidFill>
              </a:rPr>
              <a:t>时间</a:t>
            </a:r>
            <a:r>
              <a:rPr lang="zh-CN" altLang="en-US" sz="2800" dirty="0" smtClean="0">
                <a:solidFill>
                  <a:schemeClr val="hlink"/>
                </a:solidFill>
              </a:rPr>
              <a:t>戳 </a:t>
            </a:r>
            <a:r>
              <a:rPr lang="en-US" altLang="zh-CN" sz="2800" dirty="0" smtClean="0"/>
              <a:t>(</a:t>
            </a:r>
            <a:r>
              <a:rPr lang="en-US" altLang="zh-CN" sz="2800" dirty="0"/>
              <a:t>timestamp)</a:t>
            </a:r>
            <a:r>
              <a:rPr lang="zh-CN" altLang="en-US" sz="2800" dirty="0"/>
              <a:t>，以便告诉接收端应当在什么时间播放哪个分组。</a:t>
            </a:r>
          </a:p>
        </p:txBody>
      </p:sp>
    </p:spTree>
    <p:extLst>
      <p:ext uri="{BB962C8B-B14F-4D97-AF65-F5344CB8AC3E}">
        <p14:creationId xmlns:p14="http://schemas.microsoft.com/office/powerpoint/2010/main" val="2164747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title"/>
          </p:nvPr>
        </p:nvSpPr>
        <p:spPr/>
        <p:txBody>
          <a:bodyPr/>
          <a:lstStyle/>
          <a:p>
            <a:pPr algn="ctr"/>
            <a:r>
              <a:rPr lang="zh-CN" altLang="en-US" dirty="0"/>
              <a:t>必须改造现有</a:t>
            </a:r>
            <a:r>
              <a:rPr lang="zh-CN" altLang="en-US" dirty="0" smtClean="0"/>
              <a:t>的互联网 </a:t>
            </a:r>
            <a:endParaRPr lang="zh-CN" altLang="en-US" dirty="0"/>
          </a:p>
        </p:txBody>
      </p:sp>
      <p:sp>
        <p:nvSpPr>
          <p:cNvPr id="353295" name="Rectangle 15"/>
          <p:cNvSpPr>
            <a:spLocks noGrp="1" noChangeArrowheads="1"/>
          </p:cNvSpPr>
          <p:nvPr>
            <p:ph idx="1"/>
          </p:nvPr>
        </p:nvSpPr>
        <p:spPr/>
        <p:txBody>
          <a:bodyPr/>
          <a:lstStyle/>
          <a:p>
            <a:pPr algn="just">
              <a:lnSpc>
                <a:spcPct val="105000"/>
              </a:lnSpc>
            </a:pPr>
            <a:r>
              <a:rPr lang="zh-CN" altLang="en-US" dirty="0">
                <a:solidFill>
                  <a:srgbClr val="FF0000"/>
                </a:solidFill>
              </a:rPr>
              <a:t>大量使用光缆和高速路由器，</a:t>
            </a:r>
            <a:r>
              <a:rPr lang="zh-CN" altLang="en-US" dirty="0"/>
              <a:t>网络的时延和时延抖动就可以足够小，</a:t>
            </a:r>
            <a:r>
              <a:rPr lang="zh-CN" altLang="en-US" dirty="0" smtClean="0"/>
              <a:t>在互联网上</a:t>
            </a:r>
            <a:r>
              <a:rPr lang="zh-CN" altLang="en-US" dirty="0"/>
              <a:t>传送实时数据就不会有问题。</a:t>
            </a:r>
          </a:p>
          <a:p>
            <a:pPr algn="just">
              <a:lnSpc>
                <a:spcPct val="105000"/>
              </a:lnSpc>
            </a:pPr>
            <a:r>
              <a:rPr lang="zh-CN" altLang="en-US" dirty="0" smtClean="0"/>
              <a:t>把互联网改造</a:t>
            </a:r>
            <a:r>
              <a:rPr lang="zh-CN" altLang="en-US" dirty="0"/>
              <a:t>为能够对端到端的带宽实现</a:t>
            </a:r>
            <a:r>
              <a:rPr lang="zh-CN" altLang="en-US" dirty="0" smtClean="0">
                <a:solidFill>
                  <a:schemeClr val="hlink"/>
                </a:solidFill>
              </a:rPr>
              <a:t>预留 </a:t>
            </a:r>
            <a:r>
              <a:rPr lang="en-US" altLang="zh-CN" dirty="0" smtClean="0"/>
              <a:t>(</a:t>
            </a:r>
            <a:r>
              <a:rPr lang="en-US" altLang="zh-CN" dirty="0"/>
              <a:t>reservation)</a:t>
            </a:r>
            <a:r>
              <a:rPr lang="zh-CN" altLang="en-US" dirty="0"/>
              <a:t>，把使用无连接协议</a:t>
            </a:r>
            <a:r>
              <a:rPr lang="zh-CN" altLang="en-US" dirty="0" smtClean="0"/>
              <a:t>的互联网转变</a:t>
            </a:r>
            <a:r>
              <a:rPr lang="zh-CN" altLang="en-US" dirty="0"/>
              <a:t>为面向连接的网络。 </a:t>
            </a:r>
          </a:p>
          <a:p>
            <a:pPr algn="just">
              <a:lnSpc>
                <a:spcPct val="105000"/>
              </a:lnSpc>
            </a:pPr>
            <a:r>
              <a:rPr lang="zh-CN" altLang="en-US" dirty="0"/>
              <a:t>部分</a:t>
            </a:r>
            <a:r>
              <a:rPr lang="zh-CN" altLang="en-US" dirty="0" smtClean="0"/>
              <a:t>改动互联网的</a:t>
            </a:r>
            <a:r>
              <a:rPr lang="zh-CN" altLang="en-US" dirty="0">
                <a:solidFill>
                  <a:srgbClr val="FF0000"/>
                </a:solidFill>
              </a:rPr>
              <a:t>协议栈</a:t>
            </a:r>
            <a:r>
              <a:rPr lang="zh-CN" altLang="en-US" dirty="0"/>
              <a:t>所付出的代价较小，而这也能够使多媒体信息</a:t>
            </a:r>
            <a:r>
              <a:rPr lang="zh-CN" altLang="en-US" dirty="0" smtClean="0"/>
              <a:t>在互联网上</a:t>
            </a:r>
            <a:r>
              <a:rPr lang="zh-CN" altLang="en-US" dirty="0"/>
              <a:t>的传输质量得到改进。 </a:t>
            </a:r>
          </a:p>
          <a:p>
            <a:pPr algn="just">
              <a:lnSpc>
                <a:spcPct val="105000"/>
              </a:lnSpc>
            </a:pPr>
            <a:endParaRPr lang="en-US" altLang="zh-CN" dirty="0"/>
          </a:p>
        </p:txBody>
      </p:sp>
    </p:spTree>
    <p:extLst>
      <p:ext uri="{BB962C8B-B14F-4D97-AF65-F5344CB8AC3E}">
        <p14:creationId xmlns:p14="http://schemas.microsoft.com/office/powerpoint/2010/main" val="3679331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32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32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zh-CN" altLang="en-US" sz="4000" dirty="0" smtClean="0"/>
              <a:t>互联网提供</a:t>
            </a:r>
            <a:r>
              <a:rPr lang="zh-CN" altLang="en-US" sz="4000" dirty="0"/>
              <a:t>的音频</a:t>
            </a:r>
            <a:r>
              <a:rPr lang="en-US" altLang="zh-CN" sz="4000" dirty="0"/>
              <a:t>/</a:t>
            </a:r>
            <a:r>
              <a:rPr lang="zh-CN" altLang="en-US" sz="4000" dirty="0"/>
              <a:t>视频</a:t>
            </a:r>
            <a:r>
              <a:rPr lang="zh-CN" altLang="en-US" sz="4000" dirty="0" smtClean="0"/>
              <a:t>服务类型 </a:t>
            </a:r>
            <a:endParaRPr lang="zh-CN" altLang="en-US" sz="4000" dirty="0"/>
          </a:p>
        </p:txBody>
      </p:sp>
      <p:sp>
        <p:nvSpPr>
          <p:cNvPr id="643075" name="Rectangle 3"/>
          <p:cNvSpPr>
            <a:spLocks noGrp="1" noChangeArrowheads="1"/>
          </p:cNvSpPr>
          <p:nvPr>
            <p:ph idx="1"/>
          </p:nvPr>
        </p:nvSpPr>
        <p:spPr/>
        <p:txBody>
          <a:bodyPr/>
          <a:lstStyle/>
          <a:p>
            <a:pPr marL="352425" indent="-352425">
              <a:buNone/>
            </a:pPr>
            <a:r>
              <a:rPr lang="en-US" altLang="zh-CN" dirty="0" smtClean="0"/>
              <a:t>	</a:t>
            </a:r>
            <a:r>
              <a:rPr lang="zh-CN" altLang="en-US" dirty="0" smtClean="0"/>
              <a:t>目前</a:t>
            </a:r>
            <a:r>
              <a:rPr lang="zh-CN" altLang="en-US" dirty="0"/>
              <a:t>互联网提供的音频</a:t>
            </a:r>
            <a:r>
              <a:rPr lang="en-US" altLang="zh-CN" dirty="0"/>
              <a:t>/</a:t>
            </a:r>
            <a:r>
              <a:rPr lang="zh-CN" altLang="en-US" dirty="0"/>
              <a:t>视频服务大体上可分为三种</a:t>
            </a:r>
            <a:r>
              <a:rPr lang="zh-CN" altLang="en-US" dirty="0" smtClean="0"/>
              <a:t>类型：</a:t>
            </a:r>
            <a:endParaRPr lang="en-US" altLang="zh-CN" dirty="0" smtClean="0"/>
          </a:p>
          <a:p>
            <a:r>
              <a:rPr lang="zh-CN" altLang="en-US" dirty="0" smtClean="0">
                <a:solidFill>
                  <a:srgbClr val="FF0000"/>
                </a:solidFill>
              </a:rPr>
              <a:t>流式 </a:t>
            </a:r>
            <a:r>
              <a:rPr lang="en-US" altLang="zh-CN" dirty="0" smtClean="0">
                <a:solidFill>
                  <a:srgbClr val="FF0000"/>
                </a:solidFill>
              </a:rPr>
              <a:t>(</a:t>
            </a:r>
            <a:r>
              <a:rPr lang="en-US" altLang="zh-CN" dirty="0">
                <a:solidFill>
                  <a:srgbClr val="FF0000"/>
                </a:solidFill>
              </a:rPr>
              <a:t>streaming</a:t>
            </a:r>
            <a:r>
              <a:rPr lang="en-US" altLang="zh-CN" dirty="0" smtClean="0">
                <a:solidFill>
                  <a:srgbClr val="FF0000"/>
                </a:solidFill>
              </a:rPr>
              <a:t>) </a:t>
            </a:r>
            <a:r>
              <a:rPr lang="zh-CN" altLang="en-US" dirty="0" smtClean="0">
                <a:solidFill>
                  <a:srgbClr val="FF0000"/>
                </a:solidFill>
              </a:rPr>
              <a:t>存储</a:t>
            </a:r>
            <a:r>
              <a:rPr lang="zh-CN" altLang="en-US" dirty="0">
                <a:solidFill>
                  <a:srgbClr val="FF0000"/>
                </a:solidFill>
              </a:rPr>
              <a:t>音频</a:t>
            </a:r>
            <a:r>
              <a:rPr lang="en-US" altLang="zh-CN" dirty="0">
                <a:solidFill>
                  <a:srgbClr val="FF0000"/>
                </a:solidFill>
              </a:rPr>
              <a:t>/</a:t>
            </a:r>
            <a:r>
              <a:rPr lang="zh-CN" altLang="en-US" dirty="0">
                <a:solidFill>
                  <a:srgbClr val="FF0000"/>
                </a:solidFill>
              </a:rPr>
              <a:t>视频</a:t>
            </a:r>
            <a:r>
              <a:rPr lang="zh-CN" altLang="en-US" dirty="0"/>
              <a:t> </a:t>
            </a:r>
            <a:r>
              <a:rPr lang="en-US" altLang="zh-CN" dirty="0"/>
              <a:t>——</a:t>
            </a:r>
            <a:r>
              <a:rPr lang="zh-CN" altLang="en-US" dirty="0"/>
              <a:t>边下载边播放。</a:t>
            </a:r>
          </a:p>
          <a:p>
            <a:r>
              <a:rPr lang="zh-CN" altLang="en-US" dirty="0">
                <a:solidFill>
                  <a:srgbClr val="FF0000"/>
                </a:solidFill>
              </a:rPr>
              <a:t>流式实况音频</a:t>
            </a:r>
            <a:r>
              <a:rPr lang="en-US" altLang="zh-CN" dirty="0">
                <a:solidFill>
                  <a:srgbClr val="FF0000"/>
                </a:solidFill>
              </a:rPr>
              <a:t>/</a:t>
            </a:r>
            <a:r>
              <a:rPr lang="zh-CN" altLang="en-US" dirty="0">
                <a:solidFill>
                  <a:srgbClr val="FF0000"/>
                </a:solidFill>
              </a:rPr>
              <a:t>视频</a:t>
            </a:r>
            <a:r>
              <a:rPr lang="zh-CN" altLang="en-US" dirty="0"/>
              <a:t> </a:t>
            </a:r>
            <a:r>
              <a:rPr lang="en-US" altLang="zh-CN" dirty="0"/>
              <a:t>——</a:t>
            </a:r>
            <a:r>
              <a:rPr lang="zh-CN" altLang="en-US" dirty="0"/>
              <a:t>边录制边发送 。</a:t>
            </a:r>
          </a:p>
          <a:p>
            <a:r>
              <a:rPr lang="zh-CN" altLang="en-US" dirty="0">
                <a:solidFill>
                  <a:srgbClr val="FF0000"/>
                </a:solidFill>
              </a:rPr>
              <a:t>交互式音频</a:t>
            </a:r>
            <a:r>
              <a:rPr lang="en-US" altLang="zh-CN" dirty="0">
                <a:solidFill>
                  <a:srgbClr val="FF0000"/>
                </a:solidFill>
              </a:rPr>
              <a:t>/</a:t>
            </a:r>
            <a:r>
              <a:rPr lang="zh-CN" altLang="en-US" dirty="0" smtClean="0">
                <a:solidFill>
                  <a:srgbClr val="FF0000"/>
                </a:solidFill>
              </a:rPr>
              <a:t>视频</a:t>
            </a:r>
            <a:r>
              <a:rPr lang="zh-CN" altLang="en-US" dirty="0" smtClean="0"/>
              <a:t> </a:t>
            </a:r>
            <a:r>
              <a:rPr lang="en-US" altLang="zh-CN" dirty="0" smtClean="0"/>
              <a:t>——</a:t>
            </a:r>
            <a:r>
              <a:rPr lang="zh-CN" altLang="en-US" dirty="0"/>
              <a:t>实时交互式通信。</a:t>
            </a:r>
          </a:p>
        </p:txBody>
      </p:sp>
    </p:spTree>
    <p:extLst>
      <p:ext uri="{BB962C8B-B14F-4D97-AF65-F5344CB8AC3E}">
        <p14:creationId xmlns:p14="http://schemas.microsoft.com/office/powerpoint/2010/main" val="2357276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pPr algn="ctr"/>
            <a:r>
              <a:rPr lang="en-US" altLang="zh-CN"/>
              <a:t>“</a:t>
            </a:r>
            <a:r>
              <a:rPr lang="zh-CN" altLang="en-US"/>
              <a:t>边下载边播放”中的“下载” </a:t>
            </a:r>
          </a:p>
        </p:txBody>
      </p:sp>
      <p:sp>
        <p:nvSpPr>
          <p:cNvPr id="644099" name="Rectangle 3"/>
          <p:cNvSpPr>
            <a:spLocks noGrp="1" noChangeArrowheads="1"/>
          </p:cNvSpPr>
          <p:nvPr>
            <p:ph idx="1"/>
          </p:nvPr>
        </p:nvSpPr>
        <p:spPr/>
        <p:txBody>
          <a:bodyPr/>
          <a:lstStyle/>
          <a:p>
            <a:r>
              <a:rPr lang="zh-CN" altLang="zh-CN" dirty="0"/>
              <a:t>对于流式音频</a:t>
            </a:r>
            <a:r>
              <a:rPr lang="en-US" altLang="zh-CN" dirty="0"/>
              <a:t>/</a:t>
            </a:r>
            <a:r>
              <a:rPr lang="zh-CN" altLang="zh-CN" dirty="0"/>
              <a:t>视频的“下载”，实际上并没有把“下载”的内容存储在硬盘</a:t>
            </a:r>
            <a:r>
              <a:rPr lang="zh-CN" altLang="zh-CN" dirty="0" smtClean="0"/>
              <a:t>上</a:t>
            </a:r>
            <a:r>
              <a:rPr lang="zh-CN" altLang="en-US" dirty="0" smtClean="0"/>
              <a:t>。</a:t>
            </a:r>
            <a:endParaRPr lang="en-US" altLang="zh-CN" dirty="0" smtClean="0"/>
          </a:p>
          <a:p>
            <a:r>
              <a:rPr lang="en-US" altLang="zh-CN" dirty="0" smtClean="0"/>
              <a:t>“</a:t>
            </a:r>
            <a:r>
              <a:rPr lang="zh-CN" altLang="en-US" dirty="0"/>
              <a:t>边下载边播放”结束后，在用户的硬盘上没有留下有关播放内容的任何痕迹。</a:t>
            </a:r>
          </a:p>
          <a:p>
            <a:r>
              <a:rPr lang="zh-CN" altLang="en-US" dirty="0">
                <a:solidFill>
                  <a:schemeClr val="hlink"/>
                </a:solidFill>
              </a:rPr>
              <a:t>流</a:t>
            </a:r>
            <a:r>
              <a:rPr lang="zh-CN" altLang="en-US" dirty="0" smtClean="0">
                <a:solidFill>
                  <a:schemeClr val="hlink"/>
                </a:solidFill>
              </a:rPr>
              <a:t>媒体 </a:t>
            </a:r>
            <a:r>
              <a:rPr lang="en-US" altLang="zh-CN" dirty="0" smtClean="0"/>
              <a:t>(</a:t>
            </a:r>
            <a:r>
              <a:rPr lang="en-US" altLang="zh-CN" dirty="0"/>
              <a:t>streaming media</a:t>
            </a:r>
            <a:r>
              <a:rPr lang="en-US" altLang="zh-CN" dirty="0" smtClean="0"/>
              <a:t>)</a:t>
            </a:r>
            <a:r>
              <a:rPr lang="zh-CN" altLang="en-US" dirty="0" smtClean="0"/>
              <a:t>即</a:t>
            </a:r>
            <a:r>
              <a:rPr lang="zh-CN" altLang="en-US" dirty="0"/>
              <a:t>流式音频</a:t>
            </a:r>
            <a:r>
              <a:rPr lang="en-US" altLang="zh-CN" dirty="0"/>
              <a:t>/</a:t>
            </a:r>
            <a:r>
              <a:rPr lang="zh-CN" altLang="en-US" dirty="0"/>
              <a:t>视频。</a:t>
            </a:r>
          </a:p>
          <a:p>
            <a:r>
              <a:rPr lang="zh-CN" altLang="en-US" dirty="0">
                <a:solidFill>
                  <a:srgbClr val="0000FF"/>
                </a:solidFill>
              </a:rPr>
              <a:t>流媒体特点就是“边下载边播放” </a:t>
            </a:r>
            <a:r>
              <a:rPr lang="en-US" altLang="zh-CN" dirty="0"/>
              <a:t>(streaming and playing) </a:t>
            </a:r>
            <a:r>
              <a:rPr lang="zh-CN" altLang="en-US" dirty="0"/>
              <a:t>。</a:t>
            </a:r>
          </a:p>
        </p:txBody>
      </p:sp>
    </p:spTree>
    <p:extLst>
      <p:ext uri="{BB962C8B-B14F-4D97-AF65-F5344CB8AC3E}">
        <p14:creationId xmlns:p14="http://schemas.microsoft.com/office/powerpoint/2010/main" val="3517892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8.2  </a:t>
            </a:r>
            <a:r>
              <a:rPr lang="zh-CN" altLang="zh-CN" dirty="0"/>
              <a:t>流式存储音频</a:t>
            </a:r>
            <a:r>
              <a:rPr lang="en-US" altLang="zh-CN" dirty="0"/>
              <a:t>/</a:t>
            </a:r>
            <a:r>
              <a:rPr lang="zh-CN" altLang="zh-CN" dirty="0"/>
              <a:t>视频</a:t>
            </a:r>
            <a:endParaRPr lang="zh-CN" altLang="en-US" dirty="0"/>
          </a:p>
        </p:txBody>
      </p:sp>
      <p:sp>
        <p:nvSpPr>
          <p:cNvPr id="2" name="内容占位符 1"/>
          <p:cNvSpPr>
            <a:spLocks noGrp="1"/>
          </p:cNvSpPr>
          <p:nvPr>
            <p:ph idx="1"/>
          </p:nvPr>
        </p:nvSpPr>
        <p:spPr/>
        <p:txBody>
          <a:bodyPr/>
          <a:lstStyle/>
          <a:p>
            <a:r>
              <a:rPr lang="en-US" altLang="zh-CN" dirty="0"/>
              <a:t>8.2.1  </a:t>
            </a:r>
            <a:r>
              <a:rPr lang="zh-CN" altLang="zh-CN" dirty="0"/>
              <a:t>具有元文件的万维网服务器</a:t>
            </a:r>
          </a:p>
          <a:p>
            <a:r>
              <a:rPr lang="en-US" altLang="zh-CN" dirty="0" smtClean="0"/>
              <a:t>8.2.2  </a:t>
            </a:r>
            <a:r>
              <a:rPr lang="zh-CN" altLang="zh-CN" dirty="0"/>
              <a:t>媒体服务器</a:t>
            </a:r>
          </a:p>
          <a:p>
            <a:r>
              <a:rPr lang="en-US" altLang="zh-CN" dirty="0" smtClean="0"/>
              <a:t>8.2.3  </a:t>
            </a:r>
            <a:r>
              <a:rPr lang="zh-CN" altLang="zh-CN" dirty="0"/>
              <a:t>实时流式</a:t>
            </a:r>
            <a:r>
              <a:rPr lang="zh-CN" altLang="zh-CN" dirty="0" smtClean="0"/>
              <a:t>协议</a:t>
            </a:r>
            <a:r>
              <a:rPr lang="en-US" altLang="zh-CN" dirty="0" smtClean="0"/>
              <a:t> RTSP</a:t>
            </a:r>
            <a:endParaRPr lang="zh-CN" altLang="zh-CN" dirty="0"/>
          </a:p>
        </p:txBody>
      </p:sp>
    </p:spTree>
    <p:extLst>
      <p:ext uri="{BB962C8B-B14F-4D97-AF65-F5344CB8AC3E}">
        <p14:creationId xmlns:p14="http://schemas.microsoft.com/office/powerpoint/2010/main" val="3367860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en-US" altLang="zh-CN" dirty="0"/>
              <a:t>8.2  </a:t>
            </a:r>
            <a:r>
              <a:rPr lang="zh-CN" altLang="en-US" dirty="0"/>
              <a:t>流式存储音频</a:t>
            </a:r>
            <a:r>
              <a:rPr lang="en-US" altLang="zh-CN" dirty="0"/>
              <a:t>/</a:t>
            </a:r>
            <a:r>
              <a:rPr lang="zh-CN" altLang="en-US" dirty="0"/>
              <a:t>视频 </a:t>
            </a:r>
          </a:p>
        </p:txBody>
      </p:sp>
      <p:sp>
        <p:nvSpPr>
          <p:cNvPr id="645123" name="Rectangle 3"/>
          <p:cNvSpPr>
            <a:spLocks noGrp="1" noChangeArrowheads="1"/>
          </p:cNvSpPr>
          <p:nvPr>
            <p:ph type="body" idx="1"/>
          </p:nvPr>
        </p:nvSpPr>
        <p:spPr/>
        <p:txBody>
          <a:bodyPr/>
          <a:lstStyle/>
          <a:p>
            <a:r>
              <a:rPr lang="zh-CN" altLang="zh-CN" dirty="0" smtClean="0"/>
              <a:t>浏览器从</a:t>
            </a:r>
            <a:r>
              <a:rPr lang="zh-CN" altLang="zh-CN" dirty="0"/>
              <a:t>服务器下载已经录制好的音频</a:t>
            </a:r>
            <a:r>
              <a:rPr lang="en-US" altLang="zh-CN" dirty="0"/>
              <a:t>/</a:t>
            </a:r>
            <a:r>
              <a:rPr lang="zh-CN" altLang="zh-CN" dirty="0"/>
              <a:t>视频</a:t>
            </a:r>
            <a:r>
              <a:rPr lang="zh-CN" altLang="zh-CN" dirty="0" smtClean="0"/>
              <a:t>文件</a:t>
            </a:r>
            <a:r>
              <a:rPr lang="zh-CN" altLang="en-US" dirty="0" smtClean="0"/>
              <a:t>步骤如下：</a:t>
            </a:r>
            <a:endParaRPr lang="zh-CN" altLang="en-US" dirty="0"/>
          </a:p>
        </p:txBody>
      </p:sp>
      <p:sp>
        <p:nvSpPr>
          <p:cNvPr id="645124" name="Rectangle 4"/>
          <p:cNvSpPr>
            <a:spLocks noChangeArrowheads="1"/>
          </p:cNvSpPr>
          <p:nvPr/>
        </p:nvSpPr>
        <p:spPr bwMode="auto">
          <a:xfrm>
            <a:off x="2144581" y="3019946"/>
            <a:ext cx="1375833" cy="3146425"/>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zh-CN" sz="2000" b="1">
              <a:solidFill>
                <a:srgbClr val="000099"/>
              </a:solidFill>
              <a:latin typeface="+mn-lt"/>
              <a:ea typeface="+mn-ea"/>
            </a:endParaRPr>
          </a:p>
        </p:txBody>
      </p:sp>
      <p:sp>
        <p:nvSpPr>
          <p:cNvPr id="645125" name="Rectangle 5"/>
          <p:cNvSpPr>
            <a:spLocks noChangeArrowheads="1"/>
          </p:cNvSpPr>
          <p:nvPr/>
        </p:nvSpPr>
        <p:spPr bwMode="auto">
          <a:xfrm>
            <a:off x="7073504" y="3118370"/>
            <a:ext cx="1078309" cy="1376362"/>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000" b="1">
                <a:solidFill>
                  <a:srgbClr val="000099"/>
                </a:solidFill>
                <a:latin typeface="+mn-lt"/>
                <a:ea typeface="+mn-ea"/>
              </a:rPr>
              <a:t>万维网</a:t>
            </a:r>
          </a:p>
          <a:p>
            <a:pPr algn="ctr"/>
            <a:r>
              <a:rPr lang="zh-CN" altLang="en-US" sz="2000" b="1">
                <a:solidFill>
                  <a:srgbClr val="000099"/>
                </a:solidFill>
                <a:latin typeface="+mn-lt"/>
                <a:ea typeface="+mn-ea"/>
              </a:rPr>
              <a:t>服务器</a:t>
            </a:r>
          </a:p>
        </p:txBody>
      </p:sp>
      <p:pic>
        <p:nvPicPr>
          <p:cNvPr id="645126"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8413" y="2527821"/>
            <a:ext cx="548614"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127" name="Text Box 7"/>
          <p:cNvSpPr txBox="1">
            <a:spLocks noChangeArrowheads="1"/>
          </p:cNvSpPr>
          <p:nvPr/>
        </p:nvSpPr>
        <p:spPr bwMode="auto">
          <a:xfrm>
            <a:off x="1599406" y="249289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客户机</a:t>
            </a:r>
          </a:p>
        </p:txBody>
      </p:sp>
      <p:sp>
        <p:nvSpPr>
          <p:cNvPr id="645128" name="Text Box 8"/>
          <p:cNvSpPr txBox="1">
            <a:spLocks noChangeArrowheads="1"/>
          </p:cNvSpPr>
          <p:nvPr/>
        </p:nvSpPr>
        <p:spPr bwMode="auto">
          <a:xfrm>
            <a:off x="7917921" y="263735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服务器</a:t>
            </a:r>
          </a:p>
        </p:txBody>
      </p:sp>
      <p:grpSp>
        <p:nvGrpSpPr>
          <p:cNvPr id="645129" name="Group 9"/>
          <p:cNvGrpSpPr>
            <a:grpSpLocks/>
          </p:cNvGrpSpPr>
          <p:nvPr/>
        </p:nvGrpSpPr>
        <p:grpSpPr bwMode="auto">
          <a:xfrm flipH="1">
            <a:off x="7367588" y="2626245"/>
            <a:ext cx="491860" cy="787400"/>
            <a:chOff x="240" y="1104"/>
            <a:chExt cx="327" cy="521"/>
          </a:xfrm>
        </p:grpSpPr>
        <p:sp>
          <p:nvSpPr>
            <p:cNvPr id="645130" name="AutoShape 10"/>
            <p:cNvSpPr>
              <a:spLocks noChangeAspect="1" noChangeArrowheads="1" noTextEdit="1"/>
            </p:cNvSpPr>
            <p:nvPr/>
          </p:nvSpPr>
          <p:spPr bwMode="auto">
            <a:xfrm>
              <a:off x="240" y="1104"/>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45131" name="Group 11"/>
            <p:cNvGrpSpPr>
              <a:grpSpLocks/>
            </p:cNvGrpSpPr>
            <p:nvPr/>
          </p:nvGrpSpPr>
          <p:grpSpPr bwMode="auto">
            <a:xfrm>
              <a:off x="243" y="1108"/>
              <a:ext cx="319" cy="511"/>
              <a:chOff x="243" y="1108"/>
              <a:chExt cx="319" cy="511"/>
            </a:xfrm>
          </p:grpSpPr>
          <p:sp>
            <p:nvSpPr>
              <p:cNvPr id="645132" name="Freeform 12"/>
              <p:cNvSpPr>
                <a:spLocks/>
              </p:cNvSpPr>
              <p:nvPr/>
            </p:nvSpPr>
            <p:spPr bwMode="auto">
              <a:xfrm>
                <a:off x="337" y="1142"/>
                <a:ext cx="215" cy="9"/>
              </a:xfrm>
              <a:custGeom>
                <a:avLst/>
                <a:gdLst>
                  <a:gd name="T0" fmla="*/ 0 w 1292"/>
                  <a:gd name="T1" fmla="*/ 0 h 47"/>
                  <a:gd name="T2" fmla="*/ 76 w 1292"/>
                  <a:gd name="T3" fmla="*/ 47 h 47"/>
                  <a:gd name="T4" fmla="*/ 1292 w 1292"/>
                  <a:gd name="T5" fmla="*/ 47 h 47"/>
                  <a:gd name="T6" fmla="*/ 1254 w 1292"/>
                  <a:gd name="T7" fmla="*/ 0 h 47"/>
                  <a:gd name="T8" fmla="*/ 0 w 1292"/>
                  <a:gd name="T9" fmla="*/ 0 h 47"/>
                </a:gdLst>
                <a:ahLst/>
                <a:cxnLst>
                  <a:cxn ang="0">
                    <a:pos x="T0" y="T1"/>
                  </a:cxn>
                  <a:cxn ang="0">
                    <a:pos x="T2" y="T3"/>
                  </a:cxn>
                  <a:cxn ang="0">
                    <a:pos x="T4" y="T5"/>
                  </a:cxn>
                  <a:cxn ang="0">
                    <a:pos x="T6" y="T7"/>
                  </a:cxn>
                  <a:cxn ang="0">
                    <a:pos x="T8" y="T9"/>
                  </a:cxn>
                </a:cxnLst>
                <a:rect l="0" t="0" r="r" b="b"/>
                <a:pathLst>
                  <a:path w="1292" h="47">
                    <a:moveTo>
                      <a:pt x="0" y="0"/>
                    </a:moveTo>
                    <a:lnTo>
                      <a:pt x="76" y="47"/>
                    </a:lnTo>
                    <a:lnTo>
                      <a:pt x="1292" y="47"/>
                    </a:lnTo>
                    <a:lnTo>
                      <a:pt x="1254" y="0"/>
                    </a:lnTo>
                    <a:lnTo>
                      <a:pt x="0" y="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5133" name="Freeform 13"/>
              <p:cNvSpPr>
                <a:spLocks/>
              </p:cNvSpPr>
              <p:nvPr/>
            </p:nvSpPr>
            <p:spPr bwMode="auto">
              <a:xfrm>
                <a:off x="336" y="1141"/>
                <a:ext cx="55" cy="478"/>
              </a:xfrm>
              <a:custGeom>
                <a:avLst/>
                <a:gdLst>
                  <a:gd name="T0" fmla="*/ 0 w 327"/>
                  <a:gd name="T1" fmla="*/ 2311 h 2392"/>
                  <a:gd name="T2" fmla="*/ 68 w 327"/>
                  <a:gd name="T3" fmla="*/ 2392 h 2392"/>
                  <a:gd name="T4" fmla="*/ 327 w 327"/>
                  <a:gd name="T5" fmla="*/ 794 h 2392"/>
                  <a:gd name="T6" fmla="*/ 83 w 327"/>
                  <a:gd name="T7" fmla="*/ 47 h 2392"/>
                  <a:gd name="T8" fmla="*/ 3 w 327"/>
                  <a:gd name="T9" fmla="*/ 0 h 2392"/>
                  <a:gd name="T10" fmla="*/ 0 w 327"/>
                  <a:gd name="T11" fmla="*/ 873 h 2392"/>
                  <a:gd name="T12" fmla="*/ 0 w 327"/>
                  <a:gd name="T13" fmla="*/ 2311 h 2392"/>
                </a:gdLst>
                <a:ahLst/>
                <a:cxnLst>
                  <a:cxn ang="0">
                    <a:pos x="T0" y="T1"/>
                  </a:cxn>
                  <a:cxn ang="0">
                    <a:pos x="T2" y="T3"/>
                  </a:cxn>
                  <a:cxn ang="0">
                    <a:pos x="T4" y="T5"/>
                  </a:cxn>
                  <a:cxn ang="0">
                    <a:pos x="T6" y="T7"/>
                  </a:cxn>
                  <a:cxn ang="0">
                    <a:pos x="T8" y="T9"/>
                  </a:cxn>
                  <a:cxn ang="0">
                    <a:pos x="T10" y="T11"/>
                  </a:cxn>
                  <a:cxn ang="0">
                    <a:pos x="T12" y="T13"/>
                  </a:cxn>
                </a:cxnLst>
                <a:rect l="0" t="0" r="r" b="b"/>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5134" name="Freeform 14"/>
              <p:cNvSpPr>
                <a:spLocks/>
              </p:cNvSpPr>
              <p:nvPr/>
            </p:nvSpPr>
            <p:spPr bwMode="auto">
              <a:xfrm>
                <a:off x="243" y="1108"/>
                <a:ext cx="94" cy="495"/>
              </a:xfrm>
              <a:custGeom>
                <a:avLst/>
                <a:gdLst>
                  <a:gd name="T0" fmla="*/ 0 w 568"/>
                  <a:gd name="T1" fmla="*/ 0 h 2472"/>
                  <a:gd name="T2" fmla="*/ 568 w 568"/>
                  <a:gd name="T3" fmla="*/ 162 h 2472"/>
                  <a:gd name="T4" fmla="*/ 568 w 568"/>
                  <a:gd name="T5" fmla="*/ 2472 h 2472"/>
                  <a:gd name="T6" fmla="*/ 0 w 568"/>
                  <a:gd name="T7" fmla="*/ 1882 h 2472"/>
                  <a:gd name="T8" fmla="*/ 0 w 568"/>
                  <a:gd name="T9" fmla="*/ 0 h 2472"/>
                </a:gdLst>
                <a:ahLst/>
                <a:cxnLst>
                  <a:cxn ang="0">
                    <a:pos x="T0" y="T1"/>
                  </a:cxn>
                  <a:cxn ang="0">
                    <a:pos x="T2" y="T3"/>
                  </a:cxn>
                  <a:cxn ang="0">
                    <a:pos x="T4" y="T5"/>
                  </a:cxn>
                  <a:cxn ang="0">
                    <a:pos x="T6" y="T7"/>
                  </a:cxn>
                  <a:cxn ang="0">
                    <a:pos x="T8" y="T9"/>
                  </a:cxn>
                </a:cxnLst>
                <a:rect l="0" t="0" r="r" b="b"/>
                <a:pathLst>
                  <a:path w="568" h="2472">
                    <a:moveTo>
                      <a:pt x="0" y="0"/>
                    </a:moveTo>
                    <a:lnTo>
                      <a:pt x="568" y="162"/>
                    </a:lnTo>
                    <a:lnTo>
                      <a:pt x="568" y="2472"/>
                    </a:lnTo>
                    <a:lnTo>
                      <a:pt x="0" y="1882"/>
                    </a:lnTo>
                    <a:lnTo>
                      <a:pt x="0" y="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5135" name="Freeform 15"/>
              <p:cNvSpPr>
                <a:spLocks/>
              </p:cNvSpPr>
              <p:nvPr/>
            </p:nvSpPr>
            <p:spPr bwMode="auto">
              <a:xfrm>
                <a:off x="243" y="1108"/>
                <a:ext cx="303" cy="34"/>
              </a:xfrm>
              <a:custGeom>
                <a:avLst/>
                <a:gdLst>
                  <a:gd name="T0" fmla="*/ 569 w 1822"/>
                  <a:gd name="T1" fmla="*/ 170 h 170"/>
                  <a:gd name="T2" fmla="*/ 1822 w 1822"/>
                  <a:gd name="T3" fmla="*/ 170 h 170"/>
                  <a:gd name="T4" fmla="*/ 944 w 1822"/>
                  <a:gd name="T5" fmla="*/ 0 h 170"/>
                  <a:gd name="T6" fmla="*/ 0 w 1822"/>
                  <a:gd name="T7" fmla="*/ 0 h 170"/>
                  <a:gd name="T8" fmla="*/ 569 w 1822"/>
                  <a:gd name="T9" fmla="*/ 170 h 170"/>
                </a:gdLst>
                <a:ahLst/>
                <a:cxnLst>
                  <a:cxn ang="0">
                    <a:pos x="T0" y="T1"/>
                  </a:cxn>
                  <a:cxn ang="0">
                    <a:pos x="T2" y="T3"/>
                  </a:cxn>
                  <a:cxn ang="0">
                    <a:pos x="T4" y="T5"/>
                  </a:cxn>
                  <a:cxn ang="0">
                    <a:pos x="T6" y="T7"/>
                  </a:cxn>
                  <a:cxn ang="0">
                    <a:pos x="T8" y="T9"/>
                  </a:cxn>
                </a:cxnLst>
                <a:rect l="0" t="0" r="r" b="b"/>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5136" name="Rectangle 16"/>
              <p:cNvSpPr>
                <a:spLocks noChangeArrowheads="1"/>
              </p:cNvSpPr>
              <p:nvPr/>
            </p:nvSpPr>
            <p:spPr bwMode="auto">
              <a:xfrm>
                <a:off x="348" y="1319"/>
                <a:ext cx="197" cy="30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5137" name="Freeform 17"/>
              <p:cNvSpPr>
                <a:spLocks/>
              </p:cNvSpPr>
              <p:nvPr/>
            </p:nvSpPr>
            <p:spPr bwMode="auto">
              <a:xfrm>
                <a:off x="350" y="1150"/>
                <a:ext cx="212" cy="151"/>
              </a:xfrm>
              <a:custGeom>
                <a:avLst/>
                <a:gdLst>
                  <a:gd name="T0" fmla="*/ 0 w 1272"/>
                  <a:gd name="T1" fmla="*/ 0 h 753"/>
                  <a:gd name="T2" fmla="*/ 1214 w 1272"/>
                  <a:gd name="T3" fmla="*/ 0 h 753"/>
                  <a:gd name="T4" fmla="*/ 1272 w 1272"/>
                  <a:gd name="T5" fmla="*/ 753 h 753"/>
                  <a:gd name="T6" fmla="*/ 53 w 1272"/>
                  <a:gd name="T7" fmla="*/ 753 h 753"/>
                  <a:gd name="T8" fmla="*/ 0 w 1272"/>
                  <a:gd name="T9" fmla="*/ 0 h 753"/>
                </a:gdLst>
                <a:ahLst/>
                <a:cxnLst>
                  <a:cxn ang="0">
                    <a:pos x="T0" y="T1"/>
                  </a:cxn>
                  <a:cxn ang="0">
                    <a:pos x="T2" y="T3"/>
                  </a:cxn>
                  <a:cxn ang="0">
                    <a:pos x="T4" y="T5"/>
                  </a:cxn>
                  <a:cxn ang="0">
                    <a:pos x="T6" y="T7"/>
                  </a:cxn>
                  <a:cxn ang="0">
                    <a:pos x="T8" y="T9"/>
                  </a:cxn>
                </a:cxnLst>
                <a:rect l="0" t="0" r="r" b="b"/>
                <a:pathLst>
                  <a:path w="1272" h="753">
                    <a:moveTo>
                      <a:pt x="0" y="0"/>
                    </a:moveTo>
                    <a:lnTo>
                      <a:pt x="1214" y="0"/>
                    </a:lnTo>
                    <a:lnTo>
                      <a:pt x="1272" y="753"/>
                    </a:lnTo>
                    <a:lnTo>
                      <a:pt x="53" y="753"/>
                    </a:lnTo>
                    <a:lnTo>
                      <a:pt x="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5138" name="Freeform 18"/>
              <p:cNvSpPr>
                <a:spLocks/>
              </p:cNvSpPr>
              <p:nvPr/>
            </p:nvSpPr>
            <p:spPr bwMode="auto">
              <a:xfrm>
                <a:off x="348" y="1300"/>
                <a:ext cx="214" cy="18"/>
              </a:xfrm>
              <a:custGeom>
                <a:avLst/>
                <a:gdLst>
                  <a:gd name="T0" fmla="*/ 0 w 1287"/>
                  <a:gd name="T1" fmla="*/ 90 h 90"/>
                  <a:gd name="T2" fmla="*/ 1188 w 1287"/>
                  <a:gd name="T3" fmla="*/ 90 h 90"/>
                  <a:gd name="T4" fmla="*/ 1287 w 1287"/>
                  <a:gd name="T5" fmla="*/ 0 h 90"/>
                  <a:gd name="T6" fmla="*/ 65 w 1287"/>
                  <a:gd name="T7" fmla="*/ 0 h 90"/>
                  <a:gd name="T8" fmla="*/ 0 w 1287"/>
                  <a:gd name="T9" fmla="*/ 90 h 90"/>
                </a:gdLst>
                <a:ahLst/>
                <a:cxnLst>
                  <a:cxn ang="0">
                    <a:pos x="T0" y="T1"/>
                  </a:cxn>
                  <a:cxn ang="0">
                    <a:pos x="T2" y="T3"/>
                  </a:cxn>
                  <a:cxn ang="0">
                    <a:pos x="T4" y="T5"/>
                  </a:cxn>
                  <a:cxn ang="0">
                    <a:pos x="T6" y="T7"/>
                  </a:cxn>
                  <a:cxn ang="0">
                    <a:pos x="T8" y="T9"/>
                  </a:cxn>
                </a:cxnLst>
                <a:rect l="0" t="0" r="r" b="b"/>
                <a:pathLst>
                  <a:path w="1287" h="90">
                    <a:moveTo>
                      <a:pt x="0" y="90"/>
                    </a:moveTo>
                    <a:lnTo>
                      <a:pt x="1188" y="90"/>
                    </a:lnTo>
                    <a:lnTo>
                      <a:pt x="1287" y="0"/>
                    </a:lnTo>
                    <a:lnTo>
                      <a:pt x="65" y="0"/>
                    </a:lnTo>
                    <a:lnTo>
                      <a:pt x="0" y="9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grpSp>
        <p:grpSp>
          <p:nvGrpSpPr>
            <p:cNvPr id="645139" name="Group 19"/>
            <p:cNvGrpSpPr>
              <a:grpSpLocks/>
            </p:cNvGrpSpPr>
            <p:nvPr/>
          </p:nvGrpSpPr>
          <p:grpSpPr bwMode="auto">
            <a:xfrm>
              <a:off x="350" y="1142"/>
              <a:ext cx="60" cy="478"/>
              <a:chOff x="350" y="1142"/>
              <a:chExt cx="60" cy="478"/>
            </a:xfrm>
          </p:grpSpPr>
          <p:sp>
            <p:nvSpPr>
              <p:cNvPr id="645140" name="Freeform 20"/>
              <p:cNvSpPr>
                <a:spLocks/>
              </p:cNvSpPr>
              <p:nvPr/>
            </p:nvSpPr>
            <p:spPr bwMode="auto">
              <a:xfrm>
                <a:off x="350" y="1142"/>
                <a:ext cx="18" cy="477"/>
              </a:xfrm>
              <a:custGeom>
                <a:avLst/>
                <a:gdLst>
                  <a:gd name="T0" fmla="*/ 0 w 107"/>
                  <a:gd name="T1" fmla="*/ 0 h 2387"/>
                  <a:gd name="T2" fmla="*/ 55 w 107"/>
                  <a:gd name="T3" fmla="*/ 40 h 2387"/>
                  <a:gd name="T4" fmla="*/ 107 w 107"/>
                  <a:gd name="T5" fmla="*/ 801 h 2387"/>
                  <a:gd name="T6" fmla="*/ 53 w 107"/>
                  <a:gd name="T7" fmla="*/ 888 h 2387"/>
                  <a:gd name="T8" fmla="*/ 51 w 107"/>
                  <a:gd name="T9" fmla="*/ 2387 h 2387"/>
                </a:gdLst>
                <a:ahLst/>
                <a:cxnLst>
                  <a:cxn ang="0">
                    <a:pos x="T0" y="T1"/>
                  </a:cxn>
                  <a:cxn ang="0">
                    <a:pos x="T2" y="T3"/>
                  </a:cxn>
                  <a:cxn ang="0">
                    <a:pos x="T4" y="T5"/>
                  </a:cxn>
                  <a:cxn ang="0">
                    <a:pos x="T6" y="T7"/>
                  </a:cxn>
                  <a:cxn ang="0">
                    <a:pos x="T8" y="T9"/>
                  </a:cxn>
                </a:cxnLst>
                <a:rect l="0" t="0" r="r" b="b"/>
                <a:pathLst>
                  <a:path w="107" h="2387">
                    <a:moveTo>
                      <a:pt x="0" y="0"/>
                    </a:moveTo>
                    <a:lnTo>
                      <a:pt x="55" y="40"/>
                    </a:lnTo>
                    <a:lnTo>
                      <a:pt x="107" y="801"/>
                    </a:lnTo>
                    <a:lnTo>
                      <a:pt x="53" y="888"/>
                    </a:lnTo>
                    <a:lnTo>
                      <a:pt x="51"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5141" name="Freeform 21"/>
              <p:cNvSpPr>
                <a:spLocks/>
              </p:cNvSpPr>
              <p:nvPr/>
            </p:nvSpPr>
            <p:spPr bwMode="auto">
              <a:xfrm>
                <a:off x="357" y="1142"/>
                <a:ext cx="17" cy="478"/>
              </a:xfrm>
              <a:custGeom>
                <a:avLst/>
                <a:gdLst>
                  <a:gd name="T0" fmla="*/ 0 w 100"/>
                  <a:gd name="T1" fmla="*/ 0 h 2387"/>
                  <a:gd name="T2" fmla="*/ 47 w 100"/>
                  <a:gd name="T3" fmla="*/ 40 h 2387"/>
                  <a:gd name="T4" fmla="*/ 100 w 100"/>
                  <a:gd name="T5" fmla="*/ 800 h 2387"/>
                  <a:gd name="T6" fmla="*/ 46 w 100"/>
                  <a:gd name="T7" fmla="*/ 887 h 2387"/>
                  <a:gd name="T8" fmla="*/ 44 w 100"/>
                  <a:gd name="T9" fmla="*/ 2387 h 2387"/>
                </a:gdLst>
                <a:ahLst/>
                <a:cxnLst>
                  <a:cxn ang="0">
                    <a:pos x="T0" y="T1"/>
                  </a:cxn>
                  <a:cxn ang="0">
                    <a:pos x="T2" y="T3"/>
                  </a:cxn>
                  <a:cxn ang="0">
                    <a:pos x="T4" y="T5"/>
                  </a:cxn>
                  <a:cxn ang="0">
                    <a:pos x="T6" y="T7"/>
                  </a:cxn>
                  <a:cxn ang="0">
                    <a:pos x="T8" y="T9"/>
                  </a:cxn>
                </a:cxnLst>
                <a:rect l="0" t="0" r="r" b="b"/>
                <a:pathLst>
                  <a:path w="100" h="2387">
                    <a:moveTo>
                      <a:pt x="0" y="0"/>
                    </a:moveTo>
                    <a:lnTo>
                      <a:pt x="47" y="40"/>
                    </a:lnTo>
                    <a:lnTo>
                      <a:pt x="100" y="800"/>
                    </a:lnTo>
                    <a:lnTo>
                      <a:pt x="46" y="887"/>
                    </a:lnTo>
                    <a:lnTo>
                      <a:pt x="44"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5142" name="Freeform 22"/>
              <p:cNvSpPr>
                <a:spLocks/>
              </p:cNvSpPr>
              <p:nvPr/>
            </p:nvSpPr>
            <p:spPr bwMode="auto">
              <a:xfrm>
                <a:off x="362" y="1142"/>
                <a:ext cx="18" cy="477"/>
              </a:xfrm>
              <a:custGeom>
                <a:avLst/>
                <a:gdLst>
                  <a:gd name="T0" fmla="*/ 0 w 108"/>
                  <a:gd name="T1" fmla="*/ 0 h 2387"/>
                  <a:gd name="T2" fmla="*/ 53 w 108"/>
                  <a:gd name="T3" fmla="*/ 40 h 2387"/>
                  <a:gd name="T4" fmla="*/ 108 w 108"/>
                  <a:gd name="T5" fmla="*/ 795 h 2387"/>
                  <a:gd name="T6" fmla="*/ 49 w 108"/>
                  <a:gd name="T7" fmla="*/ 880 h 2387"/>
                  <a:gd name="T8" fmla="*/ 49 w 108"/>
                  <a:gd name="T9" fmla="*/ 2387 h 2387"/>
                </a:gdLst>
                <a:ahLst/>
                <a:cxnLst>
                  <a:cxn ang="0">
                    <a:pos x="T0" y="T1"/>
                  </a:cxn>
                  <a:cxn ang="0">
                    <a:pos x="T2" y="T3"/>
                  </a:cxn>
                  <a:cxn ang="0">
                    <a:pos x="T4" y="T5"/>
                  </a:cxn>
                  <a:cxn ang="0">
                    <a:pos x="T6" y="T7"/>
                  </a:cxn>
                  <a:cxn ang="0">
                    <a:pos x="T8" y="T9"/>
                  </a:cxn>
                </a:cxnLst>
                <a:rect l="0" t="0" r="r" b="b"/>
                <a:pathLst>
                  <a:path w="108" h="2387">
                    <a:moveTo>
                      <a:pt x="0" y="0"/>
                    </a:moveTo>
                    <a:lnTo>
                      <a:pt x="53" y="40"/>
                    </a:lnTo>
                    <a:lnTo>
                      <a:pt x="108" y="795"/>
                    </a:lnTo>
                    <a:lnTo>
                      <a:pt x="49" y="880"/>
                    </a:lnTo>
                    <a:lnTo>
                      <a:pt x="49"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5143" name="Freeform 23"/>
              <p:cNvSpPr>
                <a:spLocks/>
              </p:cNvSpPr>
              <p:nvPr/>
            </p:nvSpPr>
            <p:spPr bwMode="auto">
              <a:xfrm>
                <a:off x="369" y="1142"/>
                <a:ext cx="17" cy="477"/>
              </a:xfrm>
              <a:custGeom>
                <a:avLst/>
                <a:gdLst>
                  <a:gd name="T0" fmla="*/ 0 w 103"/>
                  <a:gd name="T1" fmla="*/ 0 h 2381"/>
                  <a:gd name="T2" fmla="*/ 50 w 103"/>
                  <a:gd name="T3" fmla="*/ 35 h 2381"/>
                  <a:gd name="T4" fmla="*/ 103 w 103"/>
                  <a:gd name="T5" fmla="*/ 795 h 2381"/>
                  <a:gd name="T6" fmla="*/ 48 w 103"/>
                  <a:gd name="T7" fmla="*/ 881 h 2381"/>
                  <a:gd name="T8" fmla="*/ 46 w 103"/>
                  <a:gd name="T9" fmla="*/ 2381 h 2381"/>
                </a:gdLst>
                <a:ahLst/>
                <a:cxnLst>
                  <a:cxn ang="0">
                    <a:pos x="T0" y="T1"/>
                  </a:cxn>
                  <a:cxn ang="0">
                    <a:pos x="T2" y="T3"/>
                  </a:cxn>
                  <a:cxn ang="0">
                    <a:pos x="T4" y="T5"/>
                  </a:cxn>
                  <a:cxn ang="0">
                    <a:pos x="T6" y="T7"/>
                  </a:cxn>
                  <a:cxn ang="0">
                    <a:pos x="T8" y="T9"/>
                  </a:cxn>
                </a:cxnLst>
                <a:rect l="0" t="0" r="r" b="b"/>
                <a:pathLst>
                  <a:path w="103" h="2381">
                    <a:moveTo>
                      <a:pt x="0" y="0"/>
                    </a:moveTo>
                    <a:lnTo>
                      <a:pt x="50" y="35"/>
                    </a:lnTo>
                    <a:lnTo>
                      <a:pt x="103" y="795"/>
                    </a:lnTo>
                    <a:lnTo>
                      <a:pt x="48" y="881"/>
                    </a:lnTo>
                    <a:lnTo>
                      <a:pt x="46" y="2381"/>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5144" name="Freeform 24"/>
              <p:cNvSpPr>
                <a:spLocks/>
              </p:cNvSpPr>
              <p:nvPr/>
            </p:nvSpPr>
            <p:spPr bwMode="auto">
              <a:xfrm>
                <a:off x="375" y="1142"/>
                <a:ext cx="17" cy="475"/>
              </a:xfrm>
              <a:custGeom>
                <a:avLst/>
                <a:gdLst>
                  <a:gd name="T0" fmla="*/ 0 w 101"/>
                  <a:gd name="T1" fmla="*/ 0 h 2379"/>
                  <a:gd name="T2" fmla="*/ 49 w 101"/>
                  <a:gd name="T3" fmla="*/ 47 h 2379"/>
                  <a:gd name="T4" fmla="*/ 101 w 101"/>
                  <a:gd name="T5" fmla="*/ 793 h 2379"/>
                  <a:gd name="T6" fmla="*/ 46 w 101"/>
                  <a:gd name="T7" fmla="*/ 880 h 2379"/>
                  <a:gd name="T8" fmla="*/ 44 w 101"/>
                  <a:gd name="T9" fmla="*/ 2379 h 2379"/>
                </a:gdLst>
                <a:ahLst/>
                <a:cxnLst>
                  <a:cxn ang="0">
                    <a:pos x="T0" y="T1"/>
                  </a:cxn>
                  <a:cxn ang="0">
                    <a:pos x="T2" y="T3"/>
                  </a:cxn>
                  <a:cxn ang="0">
                    <a:pos x="T4" y="T5"/>
                  </a:cxn>
                  <a:cxn ang="0">
                    <a:pos x="T6" y="T7"/>
                  </a:cxn>
                  <a:cxn ang="0">
                    <a:pos x="T8" y="T9"/>
                  </a:cxn>
                </a:cxnLst>
                <a:rect l="0" t="0" r="r" b="b"/>
                <a:pathLst>
                  <a:path w="101" h="2379">
                    <a:moveTo>
                      <a:pt x="0" y="0"/>
                    </a:moveTo>
                    <a:lnTo>
                      <a:pt x="49" y="47"/>
                    </a:lnTo>
                    <a:lnTo>
                      <a:pt x="101" y="793"/>
                    </a:lnTo>
                    <a:lnTo>
                      <a:pt x="46" y="880"/>
                    </a:lnTo>
                    <a:lnTo>
                      <a:pt x="44"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5145" name="Freeform 25"/>
              <p:cNvSpPr>
                <a:spLocks/>
              </p:cNvSpPr>
              <p:nvPr/>
            </p:nvSpPr>
            <p:spPr bwMode="auto">
              <a:xfrm>
                <a:off x="382" y="1142"/>
                <a:ext cx="16" cy="476"/>
              </a:xfrm>
              <a:custGeom>
                <a:avLst/>
                <a:gdLst>
                  <a:gd name="T0" fmla="*/ 0 w 97"/>
                  <a:gd name="T1" fmla="*/ 0 h 2379"/>
                  <a:gd name="T2" fmla="*/ 44 w 97"/>
                  <a:gd name="T3" fmla="*/ 40 h 2379"/>
                  <a:gd name="T4" fmla="*/ 97 w 97"/>
                  <a:gd name="T5" fmla="*/ 793 h 2379"/>
                  <a:gd name="T6" fmla="*/ 42 w 97"/>
                  <a:gd name="T7" fmla="*/ 879 h 2379"/>
                  <a:gd name="T8" fmla="*/ 40 w 97"/>
                  <a:gd name="T9" fmla="*/ 2379 h 2379"/>
                </a:gdLst>
                <a:ahLst/>
                <a:cxnLst>
                  <a:cxn ang="0">
                    <a:pos x="T0" y="T1"/>
                  </a:cxn>
                  <a:cxn ang="0">
                    <a:pos x="T2" y="T3"/>
                  </a:cxn>
                  <a:cxn ang="0">
                    <a:pos x="T4" y="T5"/>
                  </a:cxn>
                  <a:cxn ang="0">
                    <a:pos x="T6" y="T7"/>
                  </a:cxn>
                  <a:cxn ang="0">
                    <a:pos x="T8" y="T9"/>
                  </a:cxn>
                </a:cxnLst>
                <a:rect l="0" t="0" r="r" b="b"/>
                <a:pathLst>
                  <a:path w="97" h="2379">
                    <a:moveTo>
                      <a:pt x="0" y="0"/>
                    </a:moveTo>
                    <a:lnTo>
                      <a:pt x="44" y="40"/>
                    </a:lnTo>
                    <a:lnTo>
                      <a:pt x="97" y="793"/>
                    </a:lnTo>
                    <a:lnTo>
                      <a:pt x="42" y="879"/>
                    </a:lnTo>
                    <a:lnTo>
                      <a:pt x="40"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5146" name="Freeform 26"/>
              <p:cNvSpPr>
                <a:spLocks/>
              </p:cNvSpPr>
              <p:nvPr/>
            </p:nvSpPr>
            <p:spPr bwMode="auto">
              <a:xfrm>
                <a:off x="388" y="1142"/>
                <a:ext cx="16" cy="477"/>
              </a:xfrm>
              <a:custGeom>
                <a:avLst/>
                <a:gdLst>
                  <a:gd name="T0" fmla="*/ 0 w 98"/>
                  <a:gd name="T1" fmla="*/ 0 h 2385"/>
                  <a:gd name="T2" fmla="*/ 43 w 98"/>
                  <a:gd name="T3" fmla="*/ 43 h 2385"/>
                  <a:gd name="T4" fmla="*/ 98 w 98"/>
                  <a:gd name="T5" fmla="*/ 785 h 2385"/>
                  <a:gd name="T6" fmla="*/ 40 w 98"/>
                  <a:gd name="T7" fmla="*/ 878 h 2385"/>
                  <a:gd name="T8" fmla="*/ 40 w 98"/>
                  <a:gd name="T9" fmla="*/ 2385 h 2385"/>
                </a:gdLst>
                <a:ahLst/>
                <a:cxnLst>
                  <a:cxn ang="0">
                    <a:pos x="T0" y="T1"/>
                  </a:cxn>
                  <a:cxn ang="0">
                    <a:pos x="T2" y="T3"/>
                  </a:cxn>
                  <a:cxn ang="0">
                    <a:pos x="T4" y="T5"/>
                  </a:cxn>
                  <a:cxn ang="0">
                    <a:pos x="T6" y="T7"/>
                  </a:cxn>
                  <a:cxn ang="0">
                    <a:pos x="T8" y="T9"/>
                  </a:cxn>
                </a:cxnLst>
                <a:rect l="0" t="0" r="r" b="b"/>
                <a:pathLst>
                  <a:path w="98" h="2385">
                    <a:moveTo>
                      <a:pt x="0" y="0"/>
                    </a:moveTo>
                    <a:lnTo>
                      <a:pt x="43" y="43"/>
                    </a:lnTo>
                    <a:lnTo>
                      <a:pt x="98" y="785"/>
                    </a:lnTo>
                    <a:lnTo>
                      <a:pt x="40" y="878"/>
                    </a:lnTo>
                    <a:lnTo>
                      <a:pt x="40" y="238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5147" name="Freeform 27"/>
              <p:cNvSpPr>
                <a:spLocks/>
              </p:cNvSpPr>
              <p:nvPr/>
            </p:nvSpPr>
            <p:spPr bwMode="auto">
              <a:xfrm>
                <a:off x="394" y="1142"/>
                <a:ext cx="16" cy="475"/>
              </a:xfrm>
              <a:custGeom>
                <a:avLst/>
                <a:gdLst>
                  <a:gd name="T0" fmla="*/ 0 w 97"/>
                  <a:gd name="T1" fmla="*/ 0 h 2373"/>
                  <a:gd name="T2" fmla="*/ 45 w 97"/>
                  <a:gd name="T3" fmla="*/ 40 h 2373"/>
                  <a:gd name="T4" fmla="*/ 97 w 97"/>
                  <a:gd name="T5" fmla="*/ 787 h 2373"/>
                  <a:gd name="T6" fmla="*/ 44 w 97"/>
                  <a:gd name="T7" fmla="*/ 874 h 2373"/>
                  <a:gd name="T8" fmla="*/ 41 w 97"/>
                  <a:gd name="T9" fmla="*/ 2373 h 2373"/>
                </a:gdLst>
                <a:ahLst/>
                <a:cxnLst>
                  <a:cxn ang="0">
                    <a:pos x="T0" y="T1"/>
                  </a:cxn>
                  <a:cxn ang="0">
                    <a:pos x="T2" y="T3"/>
                  </a:cxn>
                  <a:cxn ang="0">
                    <a:pos x="T4" y="T5"/>
                  </a:cxn>
                  <a:cxn ang="0">
                    <a:pos x="T6" y="T7"/>
                  </a:cxn>
                  <a:cxn ang="0">
                    <a:pos x="T8" y="T9"/>
                  </a:cxn>
                </a:cxnLst>
                <a:rect l="0" t="0" r="r" b="b"/>
                <a:pathLst>
                  <a:path w="97" h="2373">
                    <a:moveTo>
                      <a:pt x="0" y="0"/>
                    </a:moveTo>
                    <a:lnTo>
                      <a:pt x="45" y="40"/>
                    </a:lnTo>
                    <a:lnTo>
                      <a:pt x="97" y="787"/>
                    </a:lnTo>
                    <a:lnTo>
                      <a:pt x="44" y="874"/>
                    </a:lnTo>
                    <a:lnTo>
                      <a:pt x="41" y="2373"/>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sp>
          <p:nvSpPr>
            <p:cNvPr id="645148" name="Rectangle 28"/>
            <p:cNvSpPr>
              <a:spLocks noChangeArrowheads="1"/>
            </p:cNvSpPr>
            <p:nvPr/>
          </p:nvSpPr>
          <p:spPr bwMode="auto">
            <a:xfrm>
              <a:off x="408" y="1358"/>
              <a:ext cx="130" cy="237"/>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5149" name="Rectangle 29"/>
            <p:cNvSpPr>
              <a:spLocks noChangeArrowheads="1"/>
            </p:cNvSpPr>
            <p:nvPr/>
          </p:nvSpPr>
          <p:spPr bwMode="auto">
            <a:xfrm>
              <a:off x="408" y="1404"/>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5150" name="Rectangle 30"/>
            <p:cNvSpPr>
              <a:spLocks noChangeArrowheads="1"/>
            </p:cNvSpPr>
            <p:nvPr/>
          </p:nvSpPr>
          <p:spPr bwMode="auto">
            <a:xfrm>
              <a:off x="408" y="1451"/>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5151" name="Rectangle 31"/>
            <p:cNvSpPr>
              <a:spLocks noChangeArrowheads="1"/>
            </p:cNvSpPr>
            <p:nvPr/>
          </p:nvSpPr>
          <p:spPr bwMode="auto">
            <a:xfrm>
              <a:off x="408" y="1497"/>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5152" name="Rectangle 32"/>
            <p:cNvSpPr>
              <a:spLocks noChangeArrowheads="1"/>
            </p:cNvSpPr>
            <p:nvPr/>
          </p:nvSpPr>
          <p:spPr bwMode="auto">
            <a:xfrm>
              <a:off x="431" y="1412"/>
              <a:ext cx="84" cy="3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5153" name="Rectangle 33"/>
            <p:cNvSpPr>
              <a:spLocks noChangeArrowheads="1"/>
            </p:cNvSpPr>
            <p:nvPr/>
          </p:nvSpPr>
          <p:spPr bwMode="auto">
            <a:xfrm>
              <a:off x="431" y="1460"/>
              <a:ext cx="84" cy="29"/>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5154" name="Freeform 34"/>
            <p:cNvSpPr>
              <a:spLocks/>
            </p:cNvSpPr>
            <p:nvPr/>
          </p:nvSpPr>
          <p:spPr bwMode="auto">
            <a:xfrm>
              <a:off x="489" y="1363"/>
              <a:ext cx="5" cy="30"/>
            </a:xfrm>
            <a:custGeom>
              <a:avLst/>
              <a:gdLst>
                <a:gd name="T0" fmla="*/ 34 w 34"/>
                <a:gd name="T1" fmla="*/ 0 h 152"/>
                <a:gd name="T2" fmla="*/ 34 w 34"/>
                <a:gd name="T3" fmla="*/ 152 h 152"/>
                <a:gd name="T4" fmla="*/ 0 w 34"/>
                <a:gd name="T5" fmla="*/ 66 h 152"/>
                <a:gd name="T6" fmla="*/ 34 w 34"/>
                <a:gd name="T7" fmla="*/ 0 h 152"/>
              </a:gdLst>
              <a:ahLst/>
              <a:cxnLst>
                <a:cxn ang="0">
                  <a:pos x="T0" y="T1"/>
                </a:cxn>
                <a:cxn ang="0">
                  <a:pos x="T2" y="T3"/>
                </a:cxn>
                <a:cxn ang="0">
                  <a:pos x="T4" y="T5"/>
                </a:cxn>
                <a:cxn ang="0">
                  <a:pos x="T6" y="T7"/>
                </a:cxn>
              </a:cxnLst>
              <a:rect l="0" t="0" r="r" b="b"/>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645155" name="Group 35"/>
            <p:cNvGrpSpPr>
              <a:grpSpLocks/>
            </p:cNvGrpSpPr>
            <p:nvPr/>
          </p:nvGrpSpPr>
          <p:grpSpPr bwMode="auto">
            <a:xfrm>
              <a:off x="408" y="1358"/>
              <a:ext cx="130" cy="47"/>
              <a:chOff x="408" y="1358"/>
              <a:chExt cx="130" cy="47"/>
            </a:xfrm>
          </p:grpSpPr>
          <p:sp>
            <p:nvSpPr>
              <p:cNvPr id="645156" name="Rectangle 36"/>
              <p:cNvSpPr>
                <a:spLocks noChangeArrowheads="1"/>
              </p:cNvSpPr>
              <p:nvPr/>
            </p:nvSpPr>
            <p:spPr bwMode="auto">
              <a:xfrm>
                <a:off x="408" y="1358"/>
                <a:ext cx="130" cy="47"/>
              </a:xfrm>
              <a:prstGeom prst="rect">
                <a:avLst/>
              </a:prstGeom>
              <a:solidFill>
                <a:srgbClr val="A0A0A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5157" name="Rectangle 37"/>
              <p:cNvSpPr>
                <a:spLocks noChangeArrowheads="1"/>
              </p:cNvSpPr>
              <p:nvPr/>
            </p:nvSpPr>
            <p:spPr bwMode="auto">
              <a:xfrm>
                <a:off x="421" y="1364"/>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45158" name="Group 38"/>
              <p:cNvGrpSpPr>
                <a:grpSpLocks/>
              </p:cNvGrpSpPr>
              <p:nvPr/>
            </p:nvGrpSpPr>
            <p:grpSpPr bwMode="auto">
              <a:xfrm>
                <a:off x="417" y="1361"/>
                <a:ext cx="114" cy="37"/>
                <a:chOff x="417" y="1361"/>
                <a:chExt cx="114" cy="37"/>
              </a:xfrm>
            </p:grpSpPr>
            <p:sp>
              <p:nvSpPr>
                <p:cNvPr id="645159" name="Freeform 39"/>
                <p:cNvSpPr>
                  <a:spLocks/>
                </p:cNvSpPr>
                <p:nvPr/>
              </p:nvSpPr>
              <p:spPr bwMode="auto">
                <a:xfrm>
                  <a:off x="468" y="1363"/>
                  <a:ext cx="26" cy="13"/>
                </a:xfrm>
                <a:custGeom>
                  <a:avLst/>
                  <a:gdLst>
                    <a:gd name="T0" fmla="*/ 160 w 160"/>
                    <a:gd name="T1" fmla="*/ 0 h 69"/>
                    <a:gd name="T2" fmla="*/ 11 w 160"/>
                    <a:gd name="T3" fmla="*/ 0 h 69"/>
                    <a:gd name="T4" fmla="*/ 0 w 160"/>
                    <a:gd name="T5" fmla="*/ 69 h 69"/>
                    <a:gd name="T6" fmla="*/ 142 w 160"/>
                    <a:gd name="T7" fmla="*/ 67 h 69"/>
                    <a:gd name="T8" fmla="*/ 160 w 160"/>
                    <a:gd name="T9" fmla="*/ 0 h 69"/>
                  </a:gdLst>
                  <a:ahLst/>
                  <a:cxnLst>
                    <a:cxn ang="0">
                      <a:pos x="T0" y="T1"/>
                    </a:cxn>
                    <a:cxn ang="0">
                      <a:pos x="T2" y="T3"/>
                    </a:cxn>
                    <a:cxn ang="0">
                      <a:pos x="T4" y="T5"/>
                    </a:cxn>
                    <a:cxn ang="0">
                      <a:pos x="T6" y="T7"/>
                    </a:cxn>
                    <a:cxn ang="0">
                      <a:pos x="T8" y="T9"/>
                    </a:cxn>
                  </a:cxnLst>
                  <a:rect l="0" t="0" r="r" b="b"/>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45160" name="Freeform 40"/>
                <p:cNvSpPr>
                  <a:spLocks/>
                </p:cNvSpPr>
                <p:nvPr/>
              </p:nvSpPr>
              <p:spPr bwMode="auto">
                <a:xfrm>
                  <a:off x="468" y="1380"/>
                  <a:ext cx="60" cy="14"/>
                </a:xfrm>
                <a:custGeom>
                  <a:avLst/>
                  <a:gdLst>
                    <a:gd name="T0" fmla="*/ 359 w 359"/>
                    <a:gd name="T1" fmla="*/ 67 h 67"/>
                    <a:gd name="T2" fmla="*/ 11 w 359"/>
                    <a:gd name="T3" fmla="*/ 67 h 67"/>
                    <a:gd name="T4" fmla="*/ 0 w 359"/>
                    <a:gd name="T5" fmla="*/ 0 h 67"/>
                    <a:gd name="T6" fmla="*/ 341 w 359"/>
                    <a:gd name="T7" fmla="*/ 0 h 67"/>
                    <a:gd name="T8" fmla="*/ 359 w 359"/>
                    <a:gd name="T9" fmla="*/ 67 h 67"/>
                  </a:gdLst>
                  <a:ahLst/>
                  <a:cxnLst>
                    <a:cxn ang="0">
                      <a:pos x="T0" y="T1"/>
                    </a:cxn>
                    <a:cxn ang="0">
                      <a:pos x="T2" y="T3"/>
                    </a:cxn>
                    <a:cxn ang="0">
                      <a:pos x="T4" y="T5"/>
                    </a:cxn>
                    <a:cxn ang="0">
                      <a:pos x="T6" y="T7"/>
                    </a:cxn>
                    <a:cxn ang="0">
                      <a:pos x="T8" y="T9"/>
                    </a:cxn>
                  </a:cxnLst>
                  <a:rect l="0" t="0" r="r" b="b"/>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45161" name="Freeform 41"/>
                <p:cNvSpPr>
                  <a:spLocks/>
                </p:cNvSpPr>
                <p:nvPr/>
              </p:nvSpPr>
              <p:spPr bwMode="auto">
                <a:xfrm>
                  <a:off x="493" y="1369"/>
                  <a:ext cx="35" cy="7"/>
                </a:xfrm>
                <a:custGeom>
                  <a:avLst/>
                  <a:gdLst>
                    <a:gd name="T0" fmla="*/ 209 w 209"/>
                    <a:gd name="T1" fmla="*/ 0 h 36"/>
                    <a:gd name="T2" fmla="*/ 8 w 209"/>
                    <a:gd name="T3" fmla="*/ 0 h 36"/>
                    <a:gd name="T4" fmla="*/ 0 w 209"/>
                    <a:gd name="T5" fmla="*/ 36 h 36"/>
                    <a:gd name="T6" fmla="*/ 191 w 209"/>
                    <a:gd name="T7" fmla="*/ 36 h 36"/>
                    <a:gd name="T8" fmla="*/ 209 w 209"/>
                    <a:gd name="T9" fmla="*/ 0 h 36"/>
                  </a:gdLst>
                  <a:ahLst/>
                  <a:cxnLst>
                    <a:cxn ang="0">
                      <a:pos x="T0" y="T1"/>
                    </a:cxn>
                    <a:cxn ang="0">
                      <a:pos x="T2" y="T3"/>
                    </a:cxn>
                    <a:cxn ang="0">
                      <a:pos x="T4" y="T5"/>
                    </a:cxn>
                    <a:cxn ang="0">
                      <a:pos x="T6" y="T7"/>
                    </a:cxn>
                    <a:cxn ang="0">
                      <a:pos x="T8" y="T9"/>
                    </a:cxn>
                  </a:cxnLst>
                  <a:rect l="0" t="0" r="r" b="b"/>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45162" name="Freeform 42"/>
                <p:cNvSpPr>
                  <a:spLocks/>
                </p:cNvSpPr>
                <p:nvPr/>
              </p:nvSpPr>
              <p:spPr bwMode="auto">
                <a:xfrm>
                  <a:off x="524" y="1368"/>
                  <a:ext cx="4" cy="25"/>
                </a:xfrm>
                <a:custGeom>
                  <a:avLst/>
                  <a:gdLst>
                    <a:gd name="T0" fmla="*/ 21 w 21"/>
                    <a:gd name="T1" fmla="*/ 0 h 123"/>
                    <a:gd name="T2" fmla="*/ 21 w 21"/>
                    <a:gd name="T3" fmla="*/ 123 h 123"/>
                    <a:gd name="T4" fmla="*/ 0 w 21"/>
                    <a:gd name="T5" fmla="*/ 41 h 123"/>
                    <a:gd name="T6" fmla="*/ 21 w 21"/>
                    <a:gd name="T7" fmla="*/ 0 h 123"/>
                  </a:gdLst>
                  <a:ahLst/>
                  <a:cxnLst>
                    <a:cxn ang="0">
                      <a:pos x="T0" y="T1"/>
                    </a:cxn>
                    <a:cxn ang="0">
                      <a:pos x="T2" y="T3"/>
                    </a:cxn>
                    <a:cxn ang="0">
                      <a:pos x="T4" y="T5"/>
                    </a:cxn>
                    <a:cxn ang="0">
                      <a:pos x="T6" y="T7"/>
                    </a:cxn>
                  </a:cxnLst>
                  <a:rect l="0" t="0" r="r" b="b"/>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45163" name="Oval 43"/>
                <p:cNvSpPr>
                  <a:spLocks noChangeArrowheads="1"/>
                </p:cNvSpPr>
                <p:nvPr/>
              </p:nvSpPr>
              <p:spPr bwMode="auto">
                <a:xfrm>
                  <a:off x="495" y="1382"/>
                  <a:ext cx="10" cy="9"/>
                </a:xfrm>
                <a:prstGeom prst="ellipse">
                  <a:avLst/>
                </a:prstGeom>
                <a:solidFill>
                  <a:srgbClr val="C0C0C0"/>
                </a:solidFill>
                <a:ln w="3175">
                  <a:solidFill>
                    <a:srgbClr val="808080"/>
                  </a:solidFill>
                  <a:round/>
                  <a:headEnd/>
                  <a:tailEnd/>
                </a:ln>
              </p:spPr>
              <p:txBody>
                <a:bodyPr/>
                <a:lstStyle/>
                <a:p>
                  <a:endParaRPr lang="zh-CN" altLang="en-US" b="1">
                    <a:solidFill>
                      <a:srgbClr val="000099"/>
                    </a:solidFill>
                    <a:latin typeface="+mn-lt"/>
                    <a:ea typeface="+mn-ea"/>
                  </a:endParaRPr>
                </a:p>
              </p:txBody>
            </p:sp>
            <p:sp>
              <p:nvSpPr>
                <p:cNvPr id="645164" name="Rectangle 44"/>
                <p:cNvSpPr>
                  <a:spLocks noChangeArrowheads="1"/>
                </p:cNvSpPr>
                <p:nvPr/>
              </p:nvSpPr>
              <p:spPr bwMode="auto">
                <a:xfrm>
                  <a:off x="417" y="1376"/>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45165" name="Group 45"/>
                <p:cNvGrpSpPr>
                  <a:grpSpLocks/>
                </p:cNvGrpSpPr>
                <p:nvPr/>
              </p:nvGrpSpPr>
              <p:grpSpPr bwMode="auto">
                <a:xfrm>
                  <a:off x="492" y="1361"/>
                  <a:ext cx="12" cy="37"/>
                  <a:chOff x="492" y="1361"/>
                  <a:chExt cx="12" cy="37"/>
                </a:xfrm>
              </p:grpSpPr>
              <p:sp>
                <p:nvSpPr>
                  <p:cNvPr id="645166" name="Freeform 46"/>
                  <p:cNvSpPr>
                    <a:spLocks/>
                  </p:cNvSpPr>
                  <p:nvPr/>
                </p:nvSpPr>
                <p:spPr bwMode="auto">
                  <a:xfrm>
                    <a:off x="492" y="1361"/>
                    <a:ext cx="11" cy="37"/>
                  </a:xfrm>
                  <a:custGeom>
                    <a:avLst/>
                    <a:gdLst>
                      <a:gd name="T0" fmla="*/ 56 w 69"/>
                      <a:gd name="T1" fmla="*/ 2 h 183"/>
                      <a:gd name="T2" fmla="*/ 31 w 69"/>
                      <a:gd name="T3" fmla="*/ 0 h 183"/>
                      <a:gd name="T4" fmla="*/ 14 w 69"/>
                      <a:gd name="T5" fmla="*/ 10 h 183"/>
                      <a:gd name="T6" fmla="*/ 8 w 69"/>
                      <a:gd name="T7" fmla="*/ 32 h 183"/>
                      <a:gd name="T8" fmla="*/ 0 w 69"/>
                      <a:gd name="T9" fmla="*/ 73 h 183"/>
                      <a:gd name="T10" fmla="*/ 17 w 69"/>
                      <a:gd name="T11" fmla="*/ 181 h 183"/>
                      <a:gd name="T12" fmla="*/ 31 w 69"/>
                      <a:gd name="T13" fmla="*/ 183 h 183"/>
                      <a:gd name="T14" fmla="*/ 31 w 69"/>
                      <a:gd name="T15" fmla="*/ 88 h 183"/>
                      <a:gd name="T16" fmla="*/ 61 w 69"/>
                      <a:gd name="T17" fmla="*/ 48 h 183"/>
                      <a:gd name="T18" fmla="*/ 69 w 69"/>
                      <a:gd name="T19" fmla="*/ 29 h 183"/>
                      <a:gd name="T20" fmla="*/ 68 w 69"/>
                      <a:gd name="T21" fmla="*/ 12 h 183"/>
                      <a:gd name="T22" fmla="*/ 56 w 69"/>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45167" name="Freeform 47"/>
                  <p:cNvSpPr>
                    <a:spLocks/>
                  </p:cNvSpPr>
                  <p:nvPr/>
                </p:nvSpPr>
                <p:spPr bwMode="auto">
                  <a:xfrm>
                    <a:off x="493" y="1361"/>
                    <a:ext cx="11" cy="36"/>
                  </a:xfrm>
                  <a:custGeom>
                    <a:avLst/>
                    <a:gdLst>
                      <a:gd name="T0" fmla="*/ 55 w 70"/>
                      <a:gd name="T1" fmla="*/ 2 h 183"/>
                      <a:gd name="T2" fmla="*/ 30 w 70"/>
                      <a:gd name="T3" fmla="*/ 0 h 183"/>
                      <a:gd name="T4" fmla="*/ 14 w 70"/>
                      <a:gd name="T5" fmla="*/ 10 h 183"/>
                      <a:gd name="T6" fmla="*/ 8 w 70"/>
                      <a:gd name="T7" fmla="*/ 31 h 183"/>
                      <a:gd name="T8" fmla="*/ 0 w 70"/>
                      <a:gd name="T9" fmla="*/ 72 h 183"/>
                      <a:gd name="T10" fmla="*/ 18 w 70"/>
                      <a:gd name="T11" fmla="*/ 181 h 183"/>
                      <a:gd name="T12" fmla="*/ 30 w 70"/>
                      <a:gd name="T13" fmla="*/ 183 h 183"/>
                      <a:gd name="T14" fmla="*/ 30 w 70"/>
                      <a:gd name="T15" fmla="*/ 88 h 183"/>
                      <a:gd name="T16" fmla="*/ 62 w 70"/>
                      <a:gd name="T17" fmla="*/ 48 h 183"/>
                      <a:gd name="T18" fmla="*/ 70 w 70"/>
                      <a:gd name="T19" fmla="*/ 29 h 183"/>
                      <a:gd name="T20" fmla="*/ 68 w 70"/>
                      <a:gd name="T21" fmla="*/ 12 h 183"/>
                      <a:gd name="T22" fmla="*/ 55 w 70"/>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sp>
          <p:nvSpPr>
            <p:cNvPr id="645168" name="Rectangle 48"/>
            <p:cNvSpPr>
              <a:spLocks noChangeArrowheads="1"/>
            </p:cNvSpPr>
            <p:nvPr/>
          </p:nvSpPr>
          <p:spPr bwMode="auto">
            <a:xfrm>
              <a:off x="435" y="1421"/>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45169" name="Freeform 49"/>
            <p:cNvSpPr>
              <a:spLocks/>
            </p:cNvSpPr>
            <p:nvPr/>
          </p:nvSpPr>
          <p:spPr bwMode="auto">
            <a:xfrm>
              <a:off x="458" y="1430"/>
              <a:ext cx="33" cy="8"/>
            </a:xfrm>
            <a:custGeom>
              <a:avLst/>
              <a:gdLst>
                <a:gd name="T0" fmla="*/ 5 w 200"/>
                <a:gd name="T1" fmla="*/ 36 h 36"/>
                <a:gd name="T2" fmla="*/ 0 w 200"/>
                <a:gd name="T3" fmla="*/ 0 h 36"/>
                <a:gd name="T4" fmla="*/ 194 w 200"/>
                <a:gd name="T5" fmla="*/ 0 h 36"/>
                <a:gd name="T6" fmla="*/ 200 w 200"/>
                <a:gd name="T7" fmla="*/ 35 h 36"/>
              </a:gdLst>
              <a:ahLst/>
              <a:cxnLst>
                <a:cxn ang="0">
                  <a:pos x="T0" y="T1"/>
                </a:cxn>
                <a:cxn ang="0">
                  <a:pos x="T2" y="T3"/>
                </a:cxn>
                <a:cxn ang="0">
                  <a:pos x="T4" y="T5"/>
                </a:cxn>
                <a:cxn ang="0">
                  <a:pos x="T6" y="T7"/>
                </a:cxn>
              </a:cxnLst>
              <a:rect l="0" t="0" r="r" b="b"/>
              <a:pathLst>
                <a:path w="200" h="36">
                  <a:moveTo>
                    <a:pt x="5" y="36"/>
                  </a:moveTo>
                  <a:lnTo>
                    <a:pt x="0" y="0"/>
                  </a:lnTo>
                  <a:lnTo>
                    <a:pt x="194" y="0"/>
                  </a:lnTo>
                  <a:lnTo>
                    <a:pt x="200" y="3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5170" name="Freeform 50"/>
            <p:cNvSpPr>
              <a:spLocks/>
            </p:cNvSpPr>
            <p:nvPr/>
          </p:nvSpPr>
          <p:spPr bwMode="auto">
            <a:xfrm>
              <a:off x="368" y="1173"/>
              <a:ext cx="29" cy="36"/>
            </a:xfrm>
            <a:custGeom>
              <a:avLst/>
              <a:gdLst>
                <a:gd name="T0" fmla="*/ 163 w 177"/>
                <a:gd name="T1" fmla="*/ 0 h 180"/>
                <a:gd name="T2" fmla="*/ 0 w 177"/>
                <a:gd name="T3" fmla="*/ 0 h 180"/>
                <a:gd name="T4" fmla="*/ 12 w 177"/>
                <a:gd name="T5" fmla="*/ 180 h 180"/>
                <a:gd name="T6" fmla="*/ 177 w 177"/>
                <a:gd name="T7" fmla="*/ 180 h 180"/>
                <a:gd name="T8" fmla="*/ 163 w 177"/>
                <a:gd name="T9" fmla="*/ 0 h 180"/>
              </a:gdLst>
              <a:ahLst/>
              <a:cxnLst>
                <a:cxn ang="0">
                  <a:pos x="T0" y="T1"/>
                </a:cxn>
                <a:cxn ang="0">
                  <a:pos x="T2" y="T3"/>
                </a:cxn>
                <a:cxn ang="0">
                  <a:pos x="T4" y="T5"/>
                </a:cxn>
                <a:cxn ang="0">
                  <a:pos x="T6" y="T7"/>
                </a:cxn>
                <a:cxn ang="0">
                  <a:pos x="T8" y="T9"/>
                </a:cxn>
              </a:cxnLst>
              <a:rect l="0" t="0" r="r" b="b"/>
              <a:pathLst>
                <a:path w="177" h="180">
                  <a:moveTo>
                    <a:pt x="163" y="0"/>
                  </a:moveTo>
                  <a:lnTo>
                    <a:pt x="0" y="0"/>
                  </a:lnTo>
                  <a:lnTo>
                    <a:pt x="12" y="180"/>
                  </a:lnTo>
                  <a:lnTo>
                    <a:pt x="177" y="180"/>
                  </a:lnTo>
                  <a:lnTo>
                    <a:pt x="163"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5171" name="Freeform 51"/>
            <p:cNvSpPr>
              <a:spLocks/>
            </p:cNvSpPr>
            <p:nvPr/>
          </p:nvSpPr>
          <p:spPr bwMode="auto">
            <a:xfrm>
              <a:off x="371" y="1234"/>
              <a:ext cx="31" cy="37"/>
            </a:xfrm>
            <a:custGeom>
              <a:avLst/>
              <a:gdLst>
                <a:gd name="T0" fmla="*/ 170 w 183"/>
                <a:gd name="T1" fmla="*/ 0 h 182"/>
                <a:gd name="T2" fmla="*/ 0 w 183"/>
                <a:gd name="T3" fmla="*/ 0 h 182"/>
                <a:gd name="T4" fmla="*/ 12 w 183"/>
                <a:gd name="T5" fmla="*/ 182 h 182"/>
                <a:gd name="T6" fmla="*/ 183 w 183"/>
                <a:gd name="T7" fmla="*/ 181 h 182"/>
                <a:gd name="T8" fmla="*/ 170 w 183"/>
                <a:gd name="T9" fmla="*/ 0 h 182"/>
              </a:gdLst>
              <a:ahLst/>
              <a:cxnLst>
                <a:cxn ang="0">
                  <a:pos x="T0" y="T1"/>
                </a:cxn>
                <a:cxn ang="0">
                  <a:pos x="T2" y="T3"/>
                </a:cxn>
                <a:cxn ang="0">
                  <a:pos x="T4" y="T5"/>
                </a:cxn>
                <a:cxn ang="0">
                  <a:pos x="T6" y="T7"/>
                </a:cxn>
                <a:cxn ang="0">
                  <a:pos x="T8" y="T9"/>
                </a:cxn>
              </a:cxnLst>
              <a:rect l="0" t="0" r="r" b="b"/>
              <a:pathLst>
                <a:path w="183" h="182">
                  <a:moveTo>
                    <a:pt x="170" y="0"/>
                  </a:moveTo>
                  <a:lnTo>
                    <a:pt x="0" y="0"/>
                  </a:lnTo>
                  <a:lnTo>
                    <a:pt x="12" y="182"/>
                  </a:lnTo>
                  <a:lnTo>
                    <a:pt x="183" y="181"/>
                  </a:lnTo>
                  <a:lnTo>
                    <a:pt x="17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grpSp>
          <p:nvGrpSpPr>
            <p:cNvPr id="645172" name="Group 52"/>
            <p:cNvGrpSpPr>
              <a:grpSpLocks/>
            </p:cNvGrpSpPr>
            <p:nvPr/>
          </p:nvGrpSpPr>
          <p:grpSpPr bwMode="auto">
            <a:xfrm>
              <a:off x="415" y="1231"/>
              <a:ext cx="130" cy="39"/>
              <a:chOff x="415" y="1231"/>
              <a:chExt cx="130" cy="39"/>
            </a:xfrm>
          </p:grpSpPr>
          <p:sp>
            <p:nvSpPr>
              <p:cNvPr id="645173" name="Rectangle 53"/>
              <p:cNvSpPr>
                <a:spLocks noChangeArrowheads="1"/>
              </p:cNvSpPr>
              <p:nvPr/>
            </p:nvSpPr>
            <p:spPr bwMode="auto">
              <a:xfrm>
                <a:off x="415" y="1231"/>
                <a:ext cx="130" cy="39"/>
              </a:xfrm>
              <a:prstGeom prst="rect">
                <a:avLst/>
              </a:prstGeom>
              <a:solidFill>
                <a:srgbClr val="60606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5174" name="Rectangle 54"/>
              <p:cNvSpPr>
                <a:spLocks noChangeArrowheads="1"/>
              </p:cNvSpPr>
              <p:nvPr/>
            </p:nvSpPr>
            <p:spPr bwMode="auto">
              <a:xfrm>
                <a:off x="439" y="1237"/>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45175" name="Rectangle 55"/>
              <p:cNvSpPr>
                <a:spLocks noChangeArrowheads="1"/>
              </p:cNvSpPr>
              <p:nvPr/>
            </p:nvSpPr>
            <p:spPr bwMode="auto">
              <a:xfrm>
                <a:off x="439" y="1253"/>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45176" name="Rectangle 56"/>
              <p:cNvSpPr>
                <a:spLocks noChangeArrowheads="1"/>
              </p:cNvSpPr>
              <p:nvPr/>
            </p:nvSpPr>
            <p:spPr bwMode="auto">
              <a:xfrm>
                <a:off x="470" y="1244"/>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45177" name="Oval 57"/>
              <p:cNvSpPr>
                <a:spLocks noChangeArrowheads="1"/>
              </p:cNvSpPr>
              <p:nvPr/>
            </p:nvSpPr>
            <p:spPr bwMode="auto">
              <a:xfrm>
                <a:off x="423" y="1245"/>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645178" name="Rectangle 58"/>
          <p:cNvSpPr>
            <a:spLocks noChangeArrowheads="1"/>
          </p:cNvSpPr>
          <p:nvPr/>
        </p:nvSpPr>
        <p:spPr bwMode="auto">
          <a:xfrm>
            <a:off x="2342356" y="5086871"/>
            <a:ext cx="983721" cy="884237"/>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mn-lt"/>
                <a:ea typeface="+mn-ea"/>
              </a:rPr>
              <a:t>媒体</a:t>
            </a:r>
          </a:p>
          <a:p>
            <a:pPr algn="ctr"/>
            <a:r>
              <a:rPr lang="zh-CN" altLang="en-US" sz="2000" b="1">
                <a:solidFill>
                  <a:srgbClr val="000099"/>
                </a:solidFill>
                <a:latin typeface="+mn-lt"/>
                <a:ea typeface="+mn-ea"/>
              </a:rPr>
              <a:t>播放器</a:t>
            </a:r>
          </a:p>
        </p:txBody>
      </p:sp>
      <p:grpSp>
        <p:nvGrpSpPr>
          <p:cNvPr id="645192" name="Group 72"/>
          <p:cNvGrpSpPr>
            <a:grpSpLocks/>
          </p:cNvGrpSpPr>
          <p:nvPr/>
        </p:nvGrpSpPr>
        <p:grpSpPr bwMode="auto">
          <a:xfrm>
            <a:off x="3322637" y="2996132"/>
            <a:ext cx="3694113" cy="584200"/>
            <a:chOff x="1932" y="2159"/>
            <a:chExt cx="2148" cy="368"/>
          </a:xfrm>
        </p:grpSpPr>
        <p:sp>
          <p:nvSpPr>
            <p:cNvPr id="645180" name="Line 60"/>
            <p:cNvSpPr>
              <a:spLocks noChangeShapeType="1"/>
            </p:cNvSpPr>
            <p:nvPr/>
          </p:nvSpPr>
          <p:spPr bwMode="auto">
            <a:xfrm rot="-5400000">
              <a:off x="3006" y="1410"/>
              <a:ext cx="0" cy="2148"/>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45182" name="Text Box 62"/>
            <p:cNvSpPr txBox="1">
              <a:spLocks noChangeArrowheads="1"/>
            </p:cNvSpPr>
            <p:nvPr/>
          </p:nvSpPr>
          <p:spPr bwMode="auto">
            <a:xfrm>
              <a:off x="2057" y="2159"/>
              <a:ext cx="38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latin typeface="+mn-lt"/>
                  <a:ea typeface="+mn-ea"/>
                  <a:sym typeface="Wingdings 2" pitchFamily="18" charset="2"/>
                </a:rPr>
                <a:t></a:t>
              </a:r>
              <a:r>
                <a:rPr lang="en-US" altLang="zh-CN" sz="3200" b="1">
                  <a:solidFill>
                    <a:srgbClr val="000099"/>
                  </a:solidFill>
                  <a:latin typeface="+mn-lt"/>
                  <a:ea typeface="+mn-ea"/>
                </a:rPr>
                <a:t> </a:t>
              </a:r>
            </a:p>
          </p:txBody>
        </p:sp>
        <p:sp>
          <p:nvSpPr>
            <p:cNvPr id="645184" name="Text Box 64"/>
            <p:cNvSpPr txBox="1">
              <a:spLocks noChangeArrowheads="1"/>
            </p:cNvSpPr>
            <p:nvPr/>
          </p:nvSpPr>
          <p:spPr bwMode="auto">
            <a:xfrm>
              <a:off x="2386" y="2228"/>
              <a:ext cx="14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GET: </a:t>
              </a:r>
              <a:r>
                <a:rPr lang="zh-CN" altLang="en-US" sz="2000" b="1">
                  <a:solidFill>
                    <a:srgbClr val="000099"/>
                  </a:solidFill>
                  <a:latin typeface="+mn-lt"/>
                  <a:ea typeface="+mn-ea"/>
                </a:rPr>
                <a:t>音频</a:t>
              </a:r>
              <a:r>
                <a:rPr lang="en-US" altLang="zh-CN" sz="2000" b="1">
                  <a:solidFill>
                    <a:srgbClr val="000099"/>
                  </a:solidFill>
                  <a:latin typeface="+mn-lt"/>
                  <a:ea typeface="+mn-ea"/>
                </a:rPr>
                <a:t>/</a:t>
              </a:r>
              <a:r>
                <a:rPr lang="zh-CN" altLang="en-US" sz="2000" b="1">
                  <a:solidFill>
                    <a:srgbClr val="000099"/>
                  </a:solidFill>
                  <a:latin typeface="+mn-lt"/>
                  <a:ea typeface="+mn-ea"/>
                </a:rPr>
                <a:t>视频文件</a:t>
              </a:r>
            </a:p>
          </p:txBody>
        </p:sp>
      </p:grpSp>
      <p:grpSp>
        <p:nvGrpSpPr>
          <p:cNvPr id="645193" name="Group 73"/>
          <p:cNvGrpSpPr>
            <a:grpSpLocks/>
          </p:cNvGrpSpPr>
          <p:nvPr/>
        </p:nvGrpSpPr>
        <p:grpSpPr bwMode="auto">
          <a:xfrm>
            <a:off x="3322637" y="3496195"/>
            <a:ext cx="3921126" cy="584200"/>
            <a:chOff x="1932" y="2474"/>
            <a:chExt cx="2280" cy="368"/>
          </a:xfrm>
        </p:grpSpPr>
        <p:sp>
          <p:nvSpPr>
            <p:cNvPr id="645181" name="Line 61"/>
            <p:cNvSpPr>
              <a:spLocks noChangeShapeType="1"/>
            </p:cNvSpPr>
            <p:nvPr/>
          </p:nvSpPr>
          <p:spPr bwMode="auto">
            <a:xfrm rot="-5400000" flipH="1" flipV="1">
              <a:off x="3010" y="1685"/>
              <a:ext cx="10" cy="2165"/>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45183" name="Text Box 63"/>
            <p:cNvSpPr txBox="1">
              <a:spLocks noChangeArrowheads="1"/>
            </p:cNvSpPr>
            <p:nvPr/>
          </p:nvSpPr>
          <p:spPr bwMode="auto">
            <a:xfrm>
              <a:off x="3826" y="2474"/>
              <a:ext cx="38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latin typeface="+mn-lt"/>
                  <a:ea typeface="+mn-ea"/>
                  <a:sym typeface="Wingdings 2" pitchFamily="18" charset="2"/>
                </a:rPr>
                <a:t></a:t>
              </a:r>
              <a:r>
                <a:rPr lang="en-US" altLang="zh-CN" sz="3200" b="1">
                  <a:solidFill>
                    <a:srgbClr val="000099"/>
                  </a:solidFill>
                  <a:latin typeface="+mn-lt"/>
                  <a:ea typeface="+mn-ea"/>
                </a:rPr>
                <a:t> </a:t>
              </a:r>
            </a:p>
          </p:txBody>
        </p:sp>
        <p:sp>
          <p:nvSpPr>
            <p:cNvPr id="645185" name="Text Box 65"/>
            <p:cNvSpPr txBox="1">
              <a:spLocks noChangeArrowheads="1"/>
            </p:cNvSpPr>
            <p:nvPr/>
          </p:nvSpPr>
          <p:spPr bwMode="auto">
            <a:xfrm>
              <a:off x="2871" y="2523"/>
              <a:ext cx="93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RESPONSE</a:t>
              </a:r>
            </a:p>
          </p:txBody>
        </p:sp>
      </p:grpSp>
      <p:grpSp>
        <p:nvGrpSpPr>
          <p:cNvPr id="645191" name="Group 71"/>
          <p:cNvGrpSpPr>
            <a:grpSpLocks/>
          </p:cNvGrpSpPr>
          <p:nvPr/>
        </p:nvGrpSpPr>
        <p:grpSpPr bwMode="auto">
          <a:xfrm>
            <a:off x="2734469" y="4002608"/>
            <a:ext cx="1933047" cy="1082675"/>
            <a:chOff x="1590" y="2793"/>
            <a:chExt cx="1124" cy="682"/>
          </a:xfrm>
        </p:grpSpPr>
        <p:sp>
          <p:nvSpPr>
            <p:cNvPr id="645179" name="Line 59"/>
            <p:cNvSpPr>
              <a:spLocks noChangeShapeType="1"/>
            </p:cNvSpPr>
            <p:nvPr/>
          </p:nvSpPr>
          <p:spPr bwMode="auto">
            <a:xfrm>
              <a:off x="1648" y="2793"/>
              <a:ext cx="0" cy="682"/>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45186" name="Text Box 66"/>
            <p:cNvSpPr txBox="1">
              <a:spLocks noChangeArrowheads="1"/>
            </p:cNvSpPr>
            <p:nvPr/>
          </p:nvSpPr>
          <p:spPr bwMode="auto">
            <a:xfrm>
              <a:off x="1590" y="2854"/>
              <a:ext cx="38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latin typeface="+mn-lt"/>
                  <a:ea typeface="+mn-ea"/>
                  <a:sym typeface="Wingdings 2" pitchFamily="18" charset="2"/>
                </a:rPr>
                <a:t></a:t>
              </a:r>
              <a:r>
                <a:rPr lang="en-US" altLang="zh-CN" sz="3200" b="1">
                  <a:solidFill>
                    <a:srgbClr val="000099"/>
                  </a:solidFill>
                  <a:latin typeface="+mn-lt"/>
                  <a:ea typeface="+mn-ea"/>
                </a:rPr>
                <a:t> </a:t>
              </a:r>
            </a:p>
          </p:txBody>
        </p:sp>
        <p:sp>
          <p:nvSpPr>
            <p:cNvPr id="645187" name="Text Box 67"/>
            <p:cNvSpPr txBox="1">
              <a:spLocks noChangeArrowheads="1"/>
            </p:cNvSpPr>
            <p:nvPr/>
          </p:nvSpPr>
          <p:spPr bwMode="auto">
            <a:xfrm>
              <a:off x="1631" y="3154"/>
              <a:ext cx="108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音频</a:t>
              </a:r>
              <a:r>
                <a:rPr lang="en-US" altLang="zh-CN" sz="2000" b="1">
                  <a:solidFill>
                    <a:srgbClr val="000099"/>
                  </a:solidFill>
                  <a:latin typeface="+mn-lt"/>
                  <a:ea typeface="+mn-ea"/>
                </a:rPr>
                <a:t>/</a:t>
              </a:r>
              <a:r>
                <a:rPr lang="zh-CN" altLang="en-US" sz="2000" b="1">
                  <a:solidFill>
                    <a:srgbClr val="000099"/>
                  </a:solidFill>
                  <a:latin typeface="+mn-lt"/>
                  <a:ea typeface="+mn-ea"/>
                </a:rPr>
                <a:t>视频文件</a:t>
              </a:r>
            </a:p>
          </p:txBody>
        </p:sp>
      </p:grpSp>
      <p:sp>
        <p:nvSpPr>
          <p:cNvPr id="645188" name="Rectangle 68"/>
          <p:cNvSpPr>
            <a:spLocks noChangeArrowheads="1"/>
          </p:cNvSpPr>
          <p:nvPr/>
        </p:nvSpPr>
        <p:spPr bwMode="auto">
          <a:xfrm>
            <a:off x="2342356" y="3315221"/>
            <a:ext cx="983721" cy="8842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mn-lt"/>
                <a:ea typeface="+mn-ea"/>
              </a:rPr>
              <a:t>浏览器</a:t>
            </a:r>
          </a:p>
        </p:txBody>
      </p:sp>
      <p:sp>
        <p:nvSpPr>
          <p:cNvPr id="2" name="矩形 1"/>
          <p:cNvSpPr/>
          <p:nvPr/>
        </p:nvSpPr>
        <p:spPr>
          <a:xfrm>
            <a:off x="5009531" y="4869160"/>
            <a:ext cx="4768005" cy="1384995"/>
          </a:xfrm>
          <a:prstGeom prst="rect">
            <a:avLst/>
          </a:prstGeom>
          <a:solidFill>
            <a:srgbClr val="FFCC00"/>
          </a:solidFill>
          <a:ln>
            <a:solidFill>
              <a:srgbClr val="000099"/>
            </a:solidFill>
          </a:ln>
        </p:spPr>
        <p:txBody>
          <a:bodyPr wrap="square">
            <a:spAutoFit/>
          </a:bodyPr>
          <a:lstStyle/>
          <a:p>
            <a:r>
              <a:rPr lang="zh-CN" altLang="en-US" sz="2800" b="1" dirty="0" smtClean="0">
                <a:solidFill>
                  <a:srgbClr val="000066"/>
                </a:solidFill>
                <a:latin typeface="+mn-ea"/>
                <a:ea typeface="+mn-ea"/>
              </a:rPr>
              <a:t>注意：</a:t>
            </a:r>
            <a:r>
              <a:rPr lang="zh-CN" altLang="zh-CN" sz="2800" b="1" dirty="0" smtClean="0">
                <a:solidFill>
                  <a:srgbClr val="000066"/>
                </a:solidFill>
                <a:latin typeface="+mn-ea"/>
                <a:ea typeface="+mn-ea"/>
              </a:rPr>
              <a:t>传统</a:t>
            </a:r>
            <a:r>
              <a:rPr lang="zh-CN" altLang="zh-CN" sz="2800" b="1" dirty="0">
                <a:solidFill>
                  <a:srgbClr val="000066"/>
                </a:solidFill>
                <a:latin typeface="+mn-ea"/>
                <a:ea typeface="+mn-ea"/>
              </a:rPr>
              <a:t>的下载文件方法并没有涉及到“流式”（即边下载边播放）的概念。</a:t>
            </a:r>
            <a:endParaRPr lang="zh-CN" altLang="en-US" sz="2800" b="1" dirty="0">
              <a:solidFill>
                <a:srgbClr val="000066"/>
              </a:solidFill>
              <a:latin typeface="+mn-ea"/>
              <a:ea typeface="+mn-ea"/>
            </a:endParaRPr>
          </a:p>
        </p:txBody>
      </p:sp>
    </p:spTree>
    <p:extLst>
      <p:ext uri="{BB962C8B-B14F-4D97-AF65-F5344CB8AC3E}">
        <p14:creationId xmlns:p14="http://schemas.microsoft.com/office/powerpoint/2010/main" val="3849535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45192"/>
                                        </p:tgtEl>
                                        <p:attrNameLst>
                                          <p:attrName>style.visibility</p:attrName>
                                        </p:attrNameLst>
                                      </p:cBhvr>
                                      <p:to>
                                        <p:strVal val="visible"/>
                                      </p:to>
                                    </p:set>
                                    <p:animEffect transition="in" filter="wipe(left)">
                                      <p:cBhvr>
                                        <p:cTn id="7" dur="2000"/>
                                        <p:tgtEl>
                                          <p:spTgt spid="645192"/>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645193"/>
                                        </p:tgtEl>
                                        <p:attrNameLst>
                                          <p:attrName>style.visibility</p:attrName>
                                        </p:attrNameLst>
                                      </p:cBhvr>
                                      <p:to>
                                        <p:strVal val="visible"/>
                                      </p:to>
                                    </p:set>
                                    <p:animEffect transition="in" filter="wipe(right)">
                                      <p:cBhvr>
                                        <p:cTn id="11" dur="2000"/>
                                        <p:tgtEl>
                                          <p:spTgt spid="645193"/>
                                        </p:tgtEl>
                                      </p:cBhvr>
                                    </p:animEffect>
                                  </p:childTnLst>
                                </p:cTn>
                              </p:par>
                            </p:childTnLst>
                          </p:cTn>
                        </p:par>
                        <p:par>
                          <p:cTn id="12" fill="hold" nodeType="afterGroup">
                            <p:stCondLst>
                              <p:cond delay="4500"/>
                            </p:stCondLst>
                            <p:childTnLst>
                              <p:par>
                                <p:cTn id="13" presetID="22" presetClass="entr" presetSubtype="1" fill="hold" nodeType="afterEffect">
                                  <p:stCondLst>
                                    <p:cond delay="500"/>
                                  </p:stCondLst>
                                  <p:childTnLst>
                                    <p:set>
                                      <p:cBhvr>
                                        <p:cTn id="14" dur="1" fill="hold">
                                          <p:stCondLst>
                                            <p:cond delay="0"/>
                                          </p:stCondLst>
                                        </p:cTn>
                                        <p:tgtEl>
                                          <p:spTgt spid="645191"/>
                                        </p:tgtEl>
                                        <p:attrNameLst>
                                          <p:attrName>style.visibility</p:attrName>
                                        </p:attrNameLst>
                                      </p:cBhvr>
                                      <p:to>
                                        <p:strVal val="visible"/>
                                      </p:to>
                                    </p:set>
                                    <p:animEffect transition="in" filter="wipe(up)">
                                      <p:cBhvr>
                                        <p:cTn id="15" dur="2000"/>
                                        <p:tgtEl>
                                          <p:spTgt spid="64519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pPr algn="ctr"/>
            <a:r>
              <a:rPr lang="zh-CN" altLang="en-US" sz="3600" dirty="0" smtClean="0"/>
              <a:t>浏览器</a:t>
            </a:r>
            <a:r>
              <a:rPr lang="zh-CN" altLang="en-US" sz="3600" dirty="0"/>
              <a:t>从</a:t>
            </a:r>
            <a:r>
              <a:rPr lang="zh-CN" altLang="en-US" sz="3600" dirty="0" smtClean="0"/>
              <a:t>服务器下载</a:t>
            </a:r>
            <a:r>
              <a:rPr lang="zh-CN" altLang="en-US" sz="3600" dirty="0"/>
              <a:t>音频</a:t>
            </a:r>
            <a:r>
              <a:rPr lang="en-US" altLang="zh-CN" sz="3600" dirty="0"/>
              <a:t>/</a:t>
            </a:r>
            <a:r>
              <a:rPr lang="zh-CN" altLang="en-US" sz="3600" dirty="0"/>
              <a:t>视频</a:t>
            </a:r>
            <a:r>
              <a:rPr lang="zh-CN" altLang="en-US" sz="3600" dirty="0" smtClean="0"/>
              <a:t>文件步骤 </a:t>
            </a:r>
            <a:endParaRPr lang="zh-CN" altLang="en-US" sz="3600" dirty="0"/>
          </a:p>
        </p:txBody>
      </p:sp>
      <p:sp>
        <p:nvSpPr>
          <p:cNvPr id="646147" name="Rectangle 3"/>
          <p:cNvSpPr>
            <a:spLocks noGrp="1" noChangeArrowheads="1"/>
          </p:cNvSpPr>
          <p:nvPr>
            <p:ph idx="1"/>
          </p:nvPr>
        </p:nvSpPr>
        <p:spPr/>
        <p:txBody>
          <a:bodyPr/>
          <a:lstStyle/>
          <a:p>
            <a:pPr>
              <a:buFont typeface="Wingdings" pitchFamily="2" charset="2"/>
              <a:buNone/>
            </a:pPr>
            <a:r>
              <a:rPr lang="en-US" altLang="zh-CN" dirty="0">
                <a:sym typeface="Wingdings" pitchFamily="2" charset="2"/>
              </a:rPr>
              <a:t></a:t>
            </a:r>
            <a:r>
              <a:rPr lang="en-US" altLang="zh-CN" dirty="0"/>
              <a:t> </a:t>
            </a:r>
            <a:r>
              <a:rPr lang="zh-CN" altLang="en-US" dirty="0"/>
              <a:t>用户从客户</a:t>
            </a:r>
            <a:r>
              <a:rPr lang="zh-CN" altLang="en-US" dirty="0" smtClean="0"/>
              <a:t>机 </a:t>
            </a:r>
            <a:r>
              <a:rPr lang="en-US" altLang="zh-CN" dirty="0" smtClean="0"/>
              <a:t>(</a:t>
            </a:r>
            <a:r>
              <a:rPr lang="en-US" altLang="zh-CN" dirty="0"/>
              <a:t>client machine</a:t>
            </a:r>
            <a:r>
              <a:rPr lang="en-US" altLang="zh-CN" dirty="0" smtClean="0"/>
              <a:t>) </a:t>
            </a:r>
            <a:r>
              <a:rPr lang="zh-CN" altLang="en-US" dirty="0" smtClean="0"/>
              <a:t>的</a:t>
            </a:r>
            <a:r>
              <a:rPr lang="zh-CN" altLang="en-US" dirty="0"/>
              <a:t>浏览器上用 </a:t>
            </a:r>
            <a:r>
              <a:rPr lang="en-US" altLang="zh-CN" dirty="0"/>
              <a:t>HTTP </a:t>
            </a:r>
            <a:r>
              <a:rPr lang="zh-CN" altLang="en-US" dirty="0"/>
              <a:t>协议向服务器</a:t>
            </a:r>
            <a:r>
              <a:rPr lang="zh-CN" altLang="en-US" dirty="0">
                <a:solidFill>
                  <a:srgbClr val="FF0000"/>
                </a:solidFill>
              </a:rPr>
              <a:t>请求下载</a:t>
            </a:r>
            <a:r>
              <a:rPr lang="zh-CN" altLang="en-US" dirty="0"/>
              <a:t>某个音频</a:t>
            </a:r>
            <a:r>
              <a:rPr lang="en-US" altLang="zh-CN" dirty="0"/>
              <a:t>/</a:t>
            </a:r>
            <a:r>
              <a:rPr lang="zh-CN" altLang="en-US" dirty="0"/>
              <a:t>视频文件。</a:t>
            </a:r>
          </a:p>
          <a:p>
            <a:pPr>
              <a:buFont typeface="Wingdings" pitchFamily="2" charset="2"/>
              <a:buNone/>
            </a:pPr>
            <a:r>
              <a:rPr lang="zh-CN" altLang="en-US" dirty="0">
                <a:sym typeface="Wingdings" pitchFamily="2" charset="2"/>
              </a:rPr>
              <a:t></a:t>
            </a:r>
            <a:r>
              <a:rPr lang="zh-CN" altLang="en-US" dirty="0"/>
              <a:t> 服务器如有此文件就发送给浏览器。在响应报文中就装有用户所要的音频</a:t>
            </a:r>
            <a:r>
              <a:rPr lang="en-US" altLang="zh-CN" dirty="0"/>
              <a:t>/</a:t>
            </a:r>
            <a:r>
              <a:rPr lang="zh-CN" altLang="en-US" dirty="0"/>
              <a:t>视频文件。整个下载过程可能会</a:t>
            </a:r>
            <a:r>
              <a:rPr lang="zh-CN" altLang="en-US" dirty="0">
                <a:solidFill>
                  <a:schemeClr val="hlink"/>
                </a:solidFill>
              </a:rPr>
              <a:t>花费很长的</a:t>
            </a:r>
            <a:r>
              <a:rPr lang="zh-CN" altLang="en-US" dirty="0">
                <a:solidFill>
                  <a:srgbClr val="FF0000"/>
                </a:solidFill>
              </a:rPr>
              <a:t>时间。</a:t>
            </a:r>
            <a:endParaRPr lang="zh-CN" altLang="en-US" dirty="0">
              <a:solidFill>
                <a:srgbClr val="FF0000"/>
              </a:solidFill>
              <a:sym typeface="Wingdings" pitchFamily="2" charset="2"/>
            </a:endParaRPr>
          </a:p>
          <a:p>
            <a:pPr>
              <a:buFont typeface="Wingdings" pitchFamily="2" charset="2"/>
              <a:buNone/>
            </a:pPr>
            <a:r>
              <a:rPr lang="zh-CN" altLang="en-US" dirty="0">
                <a:sym typeface="Wingdings" pitchFamily="2" charset="2"/>
              </a:rPr>
              <a:t></a:t>
            </a:r>
            <a:r>
              <a:rPr lang="zh-CN" altLang="en-US" dirty="0"/>
              <a:t> 当浏览器</a:t>
            </a:r>
            <a:r>
              <a:rPr lang="zh-CN" altLang="en-US" dirty="0">
                <a:solidFill>
                  <a:schemeClr val="hlink"/>
                </a:solidFill>
              </a:rPr>
              <a:t>完全收下</a:t>
            </a:r>
            <a:r>
              <a:rPr lang="zh-CN" altLang="en-US" dirty="0"/>
              <a:t>这个文件后，就可以传送给自己机器上的媒体播放器进行解压缩，然后播放。 </a:t>
            </a:r>
          </a:p>
        </p:txBody>
      </p:sp>
    </p:spTree>
    <p:extLst>
      <p:ext uri="{BB962C8B-B14F-4D97-AF65-F5344CB8AC3E}">
        <p14:creationId xmlns:p14="http://schemas.microsoft.com/office/powerpoint/2010/main" val="3393480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zh-CN" dirty="0"/>
              <a:t>8.2.1  </a:t>
            </a:r>
            <a:r>
              <a:rPr lang="zh-CN" altLang="en-US" dirty="0"/>
              <a:t>具有元文件的万维网服务器 </a:t>
            </a:r>
          </a:p>
        </p:txBody>
      </p:sp>
      <p:sp>
        <p:nvSpPr>
          <p:cNvPr id="648195" name="Rectangle 3"/>
          <p:cNvSpPr>
            <a:spLocks noGrp="1" noChangeArrowheads="1"/>
          </p:cNvSpPr>
          <p:nvPr>
            <p:ph idx="1"/>
          </p:nvPr>
        </p:nvSpPr>
        <p:spPr/>
        <p:txBody>
          <a:bodyPr/>
          <a:lstStyle/>
          <a:p>
            <a:r>
              <a:rPr lang="zh-CN" altLang="en-US" sz="2800" dirty="0">
                <a:solidFill>
                  <a:schemeClr val="hlink"/>
                </a:solidFill>
              </a:rPr>
              <a:t>元文件</a:t>
            </a:r>
            <a:r>
              <a:rPr lang="zh-CN" altLang="en-US" sz="2800" dirty="0"/>
              <a:t>就是一种非常小的文件，它描述或指明其他文件的一些重要信息</a:t>
            </a:r>
            <a:r>
              <a:rPr lang="zh-CN" altLang="en-US" sz="2800" dirty="0" smtClean="0"/>
              <a:t>。</a:t>
            </a:r>
            <a:r>
              <a:rPr lang="zh-CN" altLang="zh-CN" sz="2800" dirty="0"/>
              <a:t>这里的元文件保存了有关这个音频</a:t>
            </a:r>
            <a:r>
              <a:rPr lang="en-US" altLang="zh-CN" sz="2800" dirty="0"/>
              <a:t>/</a:t>
            </a:r>
            <a:r>
              <a:rPr lang="zh-CN" altLang="zh-CN" sz="2800" dirty="0"/>
              <a:t>视频文件的信息。</a:t>
            </a:r>
            <a:r>
              <a:rPr lang="zh-CN" altLang="en-US" sz="2800" dirty="0" smtClean="0"/>
              <a:t> </a:t>
            </a:r>
            <a:endParaRPr lang="zh-CN" altLang="en-US" sz="2800" dirty="0"/>
          </a:p>
        </p:txBody>
      </p:sp>
      <p:sp>
        <p:nvSpPr>
          <p:cNvPr id="648196" name="Rectangle 4"/>
          <p:cNvSpPr>
            <a:spLocks noChangeArrowheads="1"/>
          </p:cNvSpPr>
          <p:nvPr/>
        </p:nvSpPr>
        <p:spPr bwMode="auto">
          <a:xfrm>
            <a:off x="1879646" y="3290515"/>
            <a:ext cx="1477301" cy="3260725"/>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a:endParaRPr lang="zh-CN" altLang="zh-CN" sz="2000" b="1">
              <a:solidFill>
                <a:srgbClr val="000099"/>
              </a:solidFill>
              <a:latin typeface="+mn-lt"/>
              <a:ea typeface="+mn-ea"/>
            </a:endParaRPr>
          </a:p>
        </p:txBody>
      </p:sp>
      <p:sp>
        <p:nvSpPr>
          <p:cNvPr id="648197" name="Rectangle 5"/>
          <p:cNvSpPr>
            <a:spLocks noChangeArrowheads="1"/>
          </p:cNvSpPr>
          <p:nvPr/>
        </p:nvSpPr>
        <p:spPr bwMode="auto">
          <a:xfrm>
            <a:off x="7185203" y="3392115"/>
            <a:ext cx="1159140" cy="3159125"/>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a:r>
              <a:rPr lang="zh-CN" altLang="en-US" sz="2000" b="1">
                <a:solidFill>
                  <a:srgbClr val="000099"/>
                </a:solidFill>
                <a:latin typeface="+mn-lt"/>
                <a:ea typeface="+mn-ea"/>
              </a:rPr>
              <a:t>万维网</a:t>
            </a:r>
          </a:p>
          <a:p>
            <a:pPr algn="ctr"/>
            <a:r>
              <a:rPr lang="zh-CN" altLang="en-US" sz="2000" b="1">
                <a:solidFill>
                  <a:srgbClr val="000099"/>
                </a:solidFill>
                <a:latin typeface="+mn-lt"/>
                <a:ea typeface="+mn-ea"/>
              </a:rPr>
              <a:t>服务器</a:t>
            </a:r>
          </a:p>
        </p:txBody>
      </p:sp>
      <p:pic>
        <p:nvPicPr>
          <p:cNvPr id="648198"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2715" y="2780928"/>
            <a:ext cx="589888"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8199" name="Text Box 7"/>
          <p:cNvSpPr txBox="1">
            <a:spLocks noChangeArrowheads="1"/>
          </p:cNvSpPr>
          <p:nvPr/>
        </p:nvSpPr>
        <p:spPr bwMode="auto">
          <a:xfrm>
            <a:off x="1411863" y="278092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客户机</a:t>
            </a:r>
          </a:p>
        </p:txBody>
      </p:sp>
      <p:sp>
        <p:nvSpPr>
          <p:cNvPr id="648200" name="Text Box 8"/>
          <p:cNvSpPr txBox="1">
            <a:spLocks noChangeArrowheads="1"/>
          </p:cNvSpPr>
          <p:nvPr/>
        </p:nvSpPr>
        <p:spPr bwMode="auto">
          <a:xfrm>
            <a:off x="8031341" y="2925390"/>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服务器</a:t>
            </a:r>
          </a:p>
        </p:txBody>
      </p:sp>
      <p:grpSp>
        <p:nvGrpSpPr>
          <p:cNvPr id="648201" name="Group 9"/>
          <p:cNvGrpSpPr>
            <a:grpSpLocks/>
          </p:cNvGrpSpPr>
          <p:nvPr/>
        </p:nvGrpSpPr>
        <p:grpSpPr bwMode="auto">
          <a:xfrm flipH="1">
            <a:off x="7501645" y="2882528"/>
            <a:ext cx="527977" cy="815975"/>
            <a:chOff x="240" y="1104"/>
            <a:chExt cx="327" cy="521"/>
          </a:xfrm>
        </p:grpSpPr>
        <p:sp>
          <p:nvSpPr>
            <p:cNvPr id="648202" name="AutoShape 10"/>
            <p:cNvSpPr>
              <a:spLocks noChangeAspect="1" noChangeArrowheads="1" noTextEdit="1"/>
            </p:cNvSpPr>
            <p:nvPr/>
          </p:nvSpPr>
          <p:spPr bwMode="auto">
            <a:xfrm>
              <a:off x="240" y="1104"/>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48203" name="Group 11"/>
            <p:cNvGrpSpPr>
              <a:grpSpLocks/>
            </p:cNvGrpSpPr>
            <p:nvPr/>
          </p:nvGrpSpPr>
          <p:grpSpPr bwMode="auto">
            <a:xfrm>
              <a:off x="243" y="1108"/>
              <a:ext cx="319" cy="511"/>
              <a:chOff x="243" y="1108"/>
              <a:chExt cx="319" cy="511"/>
            </a:xfrm>
          </p:grpSpPr>
          <p:sp>
            <p:nvSpPr>
              <p:cNvPr id="648204" name="Freeform 12"/>
              <p:cNvSpPr>
                <a:spLocks/>
              </p:cNvSpPr>
              <p:nvPr/>
            </p:nvSpPr>
            <p:spPr bwMode="auto">
              <a:xfrm>
                <a:off x="337" y="1142"/>
                <a:ext cx="215" cy="9"/>
              </a:xfrm>
              <a:custGeom>
                <a:avLst/>
                <a:gdLst>
                  <a:gd name="T0" fmla="*/ 0 w 1292"/>
                  <a:gd name="T1" fmla="*/ 0 h 47"/>
                  <a:gd name="T2" fmla="*/ 76 w 1292"/>
                  <a:gd name="T3" fmla="*/ 47 h 47"/>
                  <a:gd name="T4" fmla="*/ 1292 w 1292"/>
                  <a:gd name="T5" fmla="*/ 47 h 47"/>
                  <a:gd name="T6" fmla="*/ 1254 w 1292"/>
                  <a:gd name="T7" fmla="*/ 0 h 47"/>
                  <a:gd name="T8" fmla="*/ 0 w 1292"/>
                  <a:gd name="T9" fmla="*/ 0 h 47"/>
                </a:gdLst>
                <a:ahLst/>
                <a:cxnLst>
                  <a:cxn ang="0">
                    <a:pos x="T0" y="T1"/>
                  </a:cxn>
                  <a:cxn ang="0">
                    <a:pos x="T2" y="T3"/>
                  </a:cxn>
                  <a:cxn ang="0">
                    <a:pos x="T4" y="T5"/>
                  </a:cxn>
                  <a:cxn ang="0">
                    <a:pos x="T6" y="T7"/>
                  </a:cxn>
                  <a:cxn ang="0">
                    <a:pos x="T8" y="T9"/>
                  </a:cxn>
                </a:cxnLst>
                <a:rect l="0" t="0" r="r" b="b"/>
                <a:pathLst>
                  <a:path w="1292" h="47">
                    <a:moveTo>
                      <a:pt x="0" y="0"/>
                    </a:moveTo>
                    <a:lnTo>
                      <a:pt x="76" y="47"/>
                    </a:lnTo>
                    <a:lnTo>
                      <a:pt x="1292" y="47"/>
                    </a:lnTo>
                    <a:lnTo>
                      <a:pt x="1254" y="0"/>
                    </a:lnTo>
                    <a:lnTo>
                      <a:pt x="0" y="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8205" name="Freeform 13"/>
              <p:cNvSpPr>
                <a:spLocks/>
              </p:cNvSpPr>
              <p:nvPr/>
            </p:nvSpPr>
            <p:spPr bwMode="auto">
              <a:xfrm>
                <a:off x="336" y="1141"/>
                <a:ext cx="55" cy="478"/>
              </a:xfrm>
              <a:custGeom>
                <a:avLst/>
                <a:gdLst>
                  <a:gd name="T0" fmla="*/ 0 w 327"/>
                  <a:gd name="T1" fmla="*/ 2311 h 2392"/>
                  <a:gd name="T2" fmla="*/ 68 w 327"/>
                  <a:gd name="T3" fmla="*/ 2392 h 2392"/>
                  <a:gd name="T4" fmla="*/ 327 w 327"/>
                  <a:gd name="T5" fmla="*/ 794 h 2392"/>
                  <a:gd name="T6" fmla="*/ 83 w 327"/>
                  <a:gd name="T7" fmla="*/ 47 h 2392"/>
                  <a:gd name="T8" fmla="*/ 3 w 327"/>
                  <a:gd name="T9" fmla="*/ 0 h 2392"/>
                  <a:gd name="T10" fmla="*/ 0 w 327"/>
                  <a:gd name="T11" fmla="*/ 873 h 2392"/>
                  <a:gd name="T12" fmla="*/ 0 w 327"/>
                  <a:gd name="T13" fmla="*/ 2311 h 2392"/>
                </a:gdLst>
                <a:ahLst/>
                <a:cxnLst>
                  <a:cxn ang="0">
                    <a:pos x="T0" y="T1"/>
                  </a:cxn>
                  <a:cxn ang="0">
                    <a:pos x="T2" y="T3"/>
                  </a:cxn>
                  <a:cxn ang="0">
                    <a:pos x="T4" y="T5"/>
                  </a:cxn>
                  <a:cxn ang="0">
                    <a:pos x="T6" y="T7"/>
                  </a:cxn>
                  <a:cxn ang="0">
                    <a:pos x="T8" y="T9"/>
                  </a:cxn>
                  <a:cxn ang="0">
                    <a:pos x="T10" y="T11"/>
                  </a:cxn>
                  <a:cxn ang="0">
                    <a:pos x="T12" y="T13"/>
                  </a:cxn>
                </a:cxnLst>
                <a:rect l="0" t="0" r="r" b="b"/>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8206" name="Freeform 14"/>
              <p:cNvSpPr>
                <a:spLocks/>
              </p:cNvSpPr>
              <p:nvPr/>
            </p:nvSpPr>
            <p:spPr bwMode="auto">
              <a:xfrm>
                <a:off x="243" y="1108"/>
                <a:ext cx="94" cy="495"/>
              </a:xfrm>
              <a:custGeom>
                <a:avLst/>
                <a:gdLst>
                  <a:gd name="T0" fmla="*/ 0 w 568"/>
                  <a:gd name="T1" fmla="*/ 0 h 2472"/>
                  <a:gd name="T2" fmla="*/ 568 w 568"/>
                  <a:gd name="T3" fmla="*/ 162 h 2472"/>
                  <a:gd name="T4" fmla="*/ 568 w 568"/>
                  <a:gd name="T5" fmla="*/ 2472 h 2472"/>
                  <a:gd name="T6" fmla="*/ 0 w 568"/>
                  <a:gd name="T7" fmla="*/ 1882 h 2472"/>
                  <a:gd name="T8" fmla="*/ 0 w 568"/>
                  <a:gd name="T9" fmla="*/ 0 h 2472"/>
                </a:gdLst>
                <a:ahLst/>
                <a:cxnLst>
                  <a:cxn ang="0">
                    <a:pos x="T0" y="T1"/>
                  </a:cxn>
                  <a:cxn ang="0">
                    <a:pos x="T2" y="T3"/>
                  </a:cxn>
                  <a:cxn ang="0">
                    <a:pos x="T4" y="T5"/>
                  </a:cxn>
                  <a:cxn ang="0">
                    <a:pos x="T6" y="T7"/>
                  </a:cxn>
                  <a:cxn ang="0">
                    <a:pos x="T8" y="T9"/>
                  </a:cxn>
                </a:cxnLst>
                <a:rect l="0" t="0" r="r" b="b"/>
                <a:pathLst>
                  <a:path w="568" h="2472">
                    <a:moveTo>
                      <a:pt x="0" y="0"/>
                    </a:moveTo>
                    <a:lnTo>
                      <a:pt x="568" y="162"/>
                    </a:lnTo>
                    <a:lnTo>
                      <a:pt x="568" y="2472"/>
                    </a:lnTo>
                    <a:lnTo>
                      <a:pt x="0" y="1882"/>
                    </a:lnTo>
                    <a:lnTo>
                      <a:pt x="0" y="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8207" name="Freeform 15"/>
              <p:cNvSpPr>
                <a:spLocks/>
              </p:cNvSpPr>
              <p:nvPr/>
            </p:nvSpPr>
            <p:spPr bwMode="auto">
              <a:xfrm>
                <a:off x="243" y="1108"/>
                <a:ext cx="303" cy="34"/>
              </a:xfrm>
              <a:custGeom>
                <a:avLst/>
                <a:gdLst>
                  <a:gd name="T0" fmla="*/ 569 w 1822"/>
                  <a:gd name="T1" fmla="*/ 170 h 170"/>
                  <a:gd name="T2" fmla="*/ 1822 w 1822"/>
                  <a:gd name="T3" fmla="*/ 170 h 170"/>
                  <a:gd name="T4" fmla="*/ 944 w 1822"/>
                  <a:gd name="T5" fmla="*/ 0 h 170"/>
                  <a:gd name="T6" fmla="*/ 0 w 1822"/>
                  <a:gd name="T7" fmla="*/ 0 h 170"/>
                  <a:gd name="T8" fmla="*/ 569 w 1822"/>
                  <a:gd name="T9" fmla="*/ 170 h 170"/>
                </a:gdLst>
                <a:ahLst/>
                <a:cxnLst>
                  <a:cxn ang="0">
                    <a:pos x="T0" y="T1"/>
                  </a:cxn>
                  <a:cxn ang="0">
                    <a:pos x="T2" y="T3"/>
                  </a:cxn>
                  <a:cxn ang="0">
                    <a:pos x="T4" y="T5"/>
                  </a:cxn>
                  <a:cxn ang="0">
                    <a:pos x="T6" y="T7"/>
                  </a:cxn>
                  <a:cxn ang="0">
                    <a:pos x="T8" y="T9"/>
                  </a:cxn>
                </a:cxnLst>
                <a:rect l="0" t="0" r="r" b="b"/>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8208" name="Rectangle 16"/>
              <p:cNvSpPr>
                <a:spLocks noChangeArrowheads="1"/>
              </p:cNvSpPr>
              <p:nvPr/>
            </p:nvSpPr>
            <p:spPr bwMode="auto">
              <a:xfrm>
                <a:off x="348" y="1319"/>
                <a:ext cx="197" cy="30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8209" name="Freeform 17"/>
              <p:cNvSpPr>
                <a:spLocks/>
              </p:cNvSpPr>
              <p:nvPr/>
            </p:nvSpPr>
            <p:spPr bwMode="auto">
              <a:xfrm>
                <a:off x="350" y="1150"/>
                <a:ext cx="212" cy="151"/>
              </a:xfrm>
              <a:custGeom>
                <a:avLst/>
                <a:gdLst>
                  <a:gd name="T0" fmla="*/ 0 w 1272"/>
                  <a:gd name="T1" fmla="*/ 0 h 753"/>
                  <a:gd name="T2" fmla="*/ 1214 w 1272"/>
                  <a:gd name="T3" fmla="*/ 0 h 753"/>
                  <a:gd name="T4" fmla="*/ 1272 w 1272"/>
                  <a:gd name="T5" fmla="*/ 753 h 753"/>
                  <a:gd name="T6" fmla="*/ 53 w 1272"/>
                  <a:gd name="T7" fmla="*/ 753 h 753"/>
                  <a:gd name="T8" fmla="*/ 0 w 1272"/>
                  <a:gd name="T9" fmla="*/ 0 h 753"/>
                </a:gdLst>
                <a:ahLst/>
                <a:cxnLst>
                  <a:cxn ang="0">
                    <a:pos x="T0" y="T1"/>
                  </a:cxn>
                  <a:cxn ang="0">
                    <a:pos x="T2" y="T3"/>
                  </a:cxn>
                  <a:cxn ang="0">
                    <a:pos x="T4" y="T5"/>
                  </a:cxn>
                  <a:cxn ang="0">
                    <a:pos x="T6" y="T7"/>
                  </a:cxn>
                  <a:cxn ang="0">
                    <a:pos x="T8" y="T9"/>
                  </a:cxn>
                </a:cxnLst>
                <a:rect l="0" t="0" r="r" b="b"/>
                <a:pathLst>
                  <a:path w="1272" h="753">
                    <a:moveTo>
                      <a:pt x="0" y="0"/>
                    </a:moveTo>
                    <a:lnTo>
                      <a:pt x="1214" y="0"/>
                    </a:lnTo>
                    <a:lnTo>
                      <a:pt x="1272" y="753"/>
                    </a:lnTo>
                    <a:lnTo>
                      <a:pt x="53" y="753"/>
                    </a:lnTo>
                    <a:lnTo>
                      <a:pt x="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8210" name="Freeform 18"/>
              <p:cNvSpPr>
                <a:spLocks/>
              </p:cNvSpPr>
              <p:nvPr/>
            </p:nvSpPr>
            <p:spPr bwMode="auto">
              <a:xfrm>
                <a:off x="348" y="1300"/>
                <a:ext cx="214" cy="18"/>
              </a:xfrm>
              <a:custGeom>
                <a:avLst/>
                <a:gdLst>
                  <a:gd name="T0" fmla="*/ 0 w 1287"/>
                  <a:gd name="T1" fmla="*/ 90 h 90"/>
                  <a:gd name="T2" fmla="*/ 1188 w 1287"/>
                  <a:gd name="T3" fmla="*/ 90 h 90"/>
                  <a:gd name="T4" fmla="*/ 1287 w 1287"/>
                  <a:gd name="T5" fmla="*/ 0 h 90"/>
                  <a:gd name="T6" fmla="*/ 65 w 1287"/>
                  <a:gd name="T7" fmla="*/ 0 h 90"/>
                  <a:gd name="T8" fmla="*/ 0 w 1287"/>
                  <a:gd name="T9" fmla="*/ 90 h 90"/>
                </a:gdLst>
                <a:ahLst/>
                <a:cxnLst>
                  <a:cxn ang="0">
                    <a:pos x="T0" y="T1"/>
                  </a:cxn>
                  <a:cxn ang="0">
                    <a:pos x="T2" y="T3"/>
                  </a:cxn>
                  <a:cxn ang="0">
                    <a:pos x="T4" y="T5"/>
                  </a:cxn>
                  <a:cxn ang="0">
                    <a:pos x="T6" y="T7"/>
                  </a:cxn>
                  <a:cxn ang="0">
                    <a:pos x="T8" y="T9"/>
                  </a:cxn>
                </a:cxnLst>
                <a:rect l="0" t="0" r="r" b="b"/>
                <a:pathLst>
                  <a:path w="1287" h="90">
                    <a:moveTo>
                      <a:pt x="0" y="90"/>
                    </a:moveTo>
                    <a:lnTo>
                      <a:pt x="1188" y="90"/>
                    </a:lnTo>
                    <a:lnTo>
                      <a:pt x="1287" y="0"/>
                    </a:lnTo>
                    <a:lnTo>
                      <a:pt x="65" y="0"/>
                    </a:lnTo>
                    <a:lnTo>
                      <a:pt x="0" y="9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grpSp>
        <p:grpSp>
          <p:nvGrpSpPr>
            <p:cNvPr id="648211" name="Group 19"/>
            <p:cNvGrpSpPr>
              <a:grpSpLocks/>
            </p:cNvGrpSpPr>
            <p:nvPr/>
          </p:nvGrpSpPr>
          <p:grpSpPr bwMode="auto">
            <a:xfrm>
              <a:off x="350" y="1142"/>
              <a:ext cx="60" cy="478"/>
              <a:chOff x="350" y="1142"/>
              <a:chExt cx="60" cy="478"/>
            </a:xfrm>
          </p:grpSpPr>
          <p:sp>
            <p:nvSpPr>
              <p:cNvPr id="648212" name="Freeform 20"/>
              <p:cNvSpPr>
                <a:spLocks/>
              </p:cNvSpPr>
              <p:nvPr/>
            </p:nvSpPr>
            <p:spPr bwMode="auto">
              <a:xfrm>
                <a:off x="350" y="1142"/>
                <a:ext cx="18" cy="477"/>
              </a:xfrm>
              <a:custGeom>
                <a:avLst/>
                <a:gdLst>
                  <a:gd name="T0" fmla="*/ 0 w 107"/>
                  <a:gd name="T1" fmla="*/ 0 h 2387"/>
                  <a:gd name="T2" fmla="*/ 55 w 107"/>
                  <a:gd name="T3" fmla="*/ 40 h 2387"/>
                  <a:gd name="T4" fmla="*/ 107 w 107"/>
                  <a:gd name="T5" fmla="*/ 801 h 2387"/>
                  <a:gd name="T6" fmla="*/ 53 w 107"/>
                  <a:gd name="T7" fmla="*/ 888 h 2387"/>
                  <a:gd name="T8" fmla="*/ 51 w 107"/>
                  <a:gd name="T9" fmla="*/ 2387 h 2387"/>
                </a:gdLst>
                <a:ahLst/>
                <a:cxnLst>
                  <a:cxn ang="0">
                    <a:pos x="T0" y="T1"/>
                  </a:cxn>
                  <a:cxn ang="0">
                    <a:pos x="T2" y="T3"/>
                  </a:cxn>
                  <a:cxn ang="0">
                    <a:pos x="T4" y="T5"/>
                  </a:cxn>
                  <a:cxn ang="0">
                    <a:pos x="T6" y="T7"/>
                  </a:cxn>
                  <a:cxn ang="0">
                    <a:pos x="T8" y="T9"/>
                  </a:cxn>
                </a:cxnLst>
                <a:rect l="0" t="0" r="r" b="b"/>
                <a:pathLst>
                  <a:path w="107" h="2387">
                    <a:moveTo>
                      <a:pt x="0" y="0"/>
                    </a:moveTo>
                    <a:lnTo>
                      <a:pt x="55" y="40"/>
                    </a:lnTo>
                    <a:lnTo>
                      <a:pt x="107" y="801"/>
                    </a:lnTo>
                    <a:lnTo>
                      <a:pt x="53" y="888"/>
                    </a:lnTo>
                    <a:lnTo>
                      <a:pt x="51"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8213" name="Freeform 21"/>
              <p:cNvSpPr>
                <a:spLocks/>
              </p:cNvSpPr>
              <p:nvPr/>
            </p:nvSpPr>
            <p:spPr bwMode="auto">
              <a:xfrm>
                <a:off x="357" y="1142"/>
                <a:ext cx="17" cy="478"/>
              </a:xfrm>
              <a:custGeom>
                <a:avLst/>
                <a:gdLst>
                  <a:gd name="T0" fmla="*/ 0 w 100"/>
                  <a:gd name="T1" fmla="*/ 0 h 2387"/>
                  <a:gd name="T2" fmla="*/ 47 w 100"/>
                  <a:gd name="T3" fmla="*/ 40 h 2387"/>
                  <a:gd name="T4" fmla="*/ 100 w 100"/>
                  <a:gd name="T5" fmla="*/ 800 h 2387"/>
                  <a:gd name="T6" fmla="*/ 46 w 100"/>
                  <a:gd name="T7" fmla="*/ 887 h 2387"/>
                  <a:gd name="T8" fmla="*/ 44 w 100"/>
                  <a:gd name="T9" fmla="*/ 2387 h 2387"/>
                </a:gdLst>
                <a:ahLst/>
                <a:cxnLst>
                  <a:cxn ang="0">
                    <a:pos x="T0" y="T1"/>
                  </a:cxn>
                  <a:cxn ang="0">
                    <a:pos x="T2" y="T3"/>
                  </a:cxn>
                  <a:cxn ang="0">
                    <a:pos x="T4" y="T5"/>
                  </a:cxn>
                  <a:cxn ang="0">
                    <a:pos x="T6" y="T7"/>
                  </a:cxn>
                  <a:cxn ang="0">
                    <a:pos x="T8" y="T9"/>
                  </a:cxn>
                </a:cxnLst>
                <a:rect l="0" t="0" r="r" b="b"/>
                <a:pathLst>
                  <a:path w="100" h="2387">
                    <a:moveTo>
                      <a:pt x="0" y="0"/>
                    </a:moveTo>
                    <a:lnTo>
                      <a:pt x="47" y="40"/>
                    </a:lnTo>
                    <a:lnTo>
                      <a:pt x="100" y="800"/>
                    </a:lnTo>
                    <a:lnTo>
                      <a:pt x="46" y="887"/>
                    </a:lnTo>
                    <a:lnTo>
                      <a:pt x="44"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8214" name="Freeform 22"/>
              <p:cNvSpPr>
                <a:spLocks/>
              </p:cNvSpPr>
              <p:nvPr/>
            </p:nvSpPr>
            <p:spPr bwMode="auto">
              <a:xfrm>
                <a:off x="362" y="1142"/>
                <a:ext cx="18" cy="477"/>
              </a:xfrm>
              <a:custGeom>
                <a:avLst/>
                <a:gdLst>
                  <a:gd name="T0" fmla="*/ 0 w 108"/>
                  <a:gd name="T1" fmla="*/ 0 h 2387"/>
                  <a:gd name="T2" fmla="*/ 53 w 108"/>
                  <a:gd name="T3" fmla="*/ 40 h 2387"/>
                  <a:gd name="T4" fmla="*/ 108 w 108"/>
                  <a:gd name="T5" fmla="*/ 795 h 2387"/>
                  <a:gd name="T6" fmla="*/ 49 w 108"/>
                  <a:gd name="T7" fmla="*/ 880 h 2387"/>
                  <a:gd name="T8" fmla="*/ 49 w 108"/>
                  <a:gd name="T9" fmla="*/ 2387 h 2387"/>
                </a:gdLst>
                <a:ahLst/>
                <a:cxnLst>
                  <a:cxn ang="0">
                    <a:pos x="T0" y="T1"/>
                  </a:cxn>
                  <a:cxn ang="0">
                    <a:pos x="T2" y="T3"/>
                  </a:cxn>
                  <a:cxn ang="0">
                    <a:pos x="T4" y="T5"/>
                  </a:cxn>
                  <a:cxn ang="0">
                    <a:pos x="T6" y="T7"/>
                  </a:cxn>
                  <a:cxn ang="0">
                    <a:pos x="T8" y="T9"/>
                  </a:cxn>
                </a:cxnLst>
                <a:rect l="0" t="0" r="r" b="b"/>
                <a:pathLst>
                  <a:path w="108" h="2387">
                    <a:moveTo>
                      <a:pt x="0" y="0"/>
                    </a:moveTo>
                    <a:lnTo>
                      <a:pt x="53" y="40"/>
                    </a:lnTo>
                    <a:lnTo>
                      <a:pt x="108" y="795"/>
                    </a:lnTo>
                    <a:lnTo>
                      <a:pt x="49" y="880"/>
                    </a:lnTo>
                    <a:lnTo>
                      <a:pt x="49"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8215" name="Freeform 23"/>
              <p:cNvSpPr>
                <a:spLocks/>
              </p:cNvSpPr>
              <p:nvPr/>
            </p:nvSpPr>
            <p:spPr bwMode="auto">
              <a:xfrm>
                <a:off x="369" y="1142"/>
                <a:ext cx="17" cy="477"/>
              </a:xfrm>
              <a:custGeom>
                <a:avLst/>
                <a:gdLst>
                  <a:gd name="T0" fmla="*/ 0 w 103"/>
                  <a:gd name="T1" fmla="*/ 0 h 2381"/>
                  <a:gd name="T2" fmla="*/ 50 w 103"/>
                  <a:gd name="T3" fmla="*/ 35 h 2381"/>
                  <a:gd name="T4" fmla="*/ 103 w 103"/>
                  <a:gd name="T5" fmla="*/ 795 h 2381"/>
                  <a:gd name="T6" fmla="*/ 48 w 103"/>
                  <a:gd name="T7" fmla="*/ 881 h 2381"/>
                  <a:gd name="T8" fmla="*/ 46 w 103"/>
                  <a:gd name="T9" fmla="*/ 2381 h 2381"/>
                </a:gdLst>
                <a:ahLst/>
                <a:cxnLst>
                  <a:cxn ang="0">
                    <a:pos x="T0" y="T1"/>
                  </a:cxn>
                  <a:cxn ang="0">
                    <a:pos x="T2" y="T3"/>
                  </a:cxn>
                  <a:cxn ang="0">
                    <a:pos x="T4" y="T5"/>
                  </a:cxn>
                  <a:cxn ang="0">
                    <a:pos x="T6" y="T7"/>
                  </a:cxn>
                  <a:cxn ang="0">
                    <a:pos x="T8" y="T9"/>
                  </a:cxn>
                </a:cxnLst>
                <a:rect l="0" t="0" r="r" b="b"/>
                <a:pathLst>
                  <a:path w="103" h="2381">
                    <a:moveTo>
                      <a:pt x="0" y="0"/>
                    </a:moveTo>
                    <a:lnTo>
                      <a:pt x="50" y="35"/>
                    </a:lnTo>
                    <a:lnTo>
                      <a:pt x="103" y="795"/>
                    </a:lnTo>
                    <a:lnTo>
                      <a:pt x="48" y="881"/>
                    </a:lnTo>
                    <a:lnTo>
                      <a:pt x="46" y="2381"/>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8216" name="Freeform 24"/>
              <p:cNvSpPr>
                <a:spLocks/>
              </p:cNvSpPr>
              <p:nvPr/>
            </p:nvSpPr>
            <p:spPr bwMode="auto">
              <a:xfrm>
                <a:off x="375" y="1142"/>
                <a:ext cx="17" cy="475"/>
              </a:xfrm>
              <a:custGeom>
                <a:avLst/>
                <a:gdLst>
                  <a:gd name="T0" fmla="*/ 0 w 101"/>
                  <a:gd name="T1" fmla="*/ 0 h 2379"/>
                  <a:gd name="T2" fmla="*/ 49 w 101"/>
                  <a:gd name="T3" fmla="*/ 47 h 2379"/>
                  <a:gd name="T4" fmla="*/ 101 w 101"/>
                  <a:gd name="T5" fmla="*/ 793 h 2379"/>
                  <a:gd name="T6" fmla="*/ 46 w 101"/>
                  <a:gd name="T7" fmla="*/ 880 h 2379"/>
                  <a:gd name="T8" fmla="*/ 44 w 101"/>
                  <a:gd name="T9" fmla="*/ 2379 h 2379"/>
                </a:gdLst>
                <a:ahLst/>
                <a:cxnLst>
                  <a:cxn ang="0">
                    <a:pos x="T0" y="T1"/>
                  </a:cxn>
                  <a:cxn ang="0">
                    <a:pos x="T2" y="T3"/>
                  </a:cxn>
                  <a:cxn ang="0">
                    <a:pos x="T4" y="T5"/>
                  </a:cxn>
                  <a:cxn ang="0">
                    <a:pos x="T6" y="T7"/>
                  </a:cxn>
                  <a:cxn ang="0">
                    <a:pos x="T8" y="T9"/>
                  </a:cxn>
                </a:cxnLst>
                <a:rect l="0" t="0" r="r" b="b"/>
                <a:pathLst>
                  <a:path w="101" h="2379">
                    <a:moveTo>
                      <a:pt x="0" y="0"/>
                    </a:moveTo>
                    <a:lnTo>
                      <a:pt x="49" y="47"/>
                    </a:lnTo>
                    <a:lnTo>
                      <a:pt x="101" y="793"/>
                    </a:lnTo>
                    <a:lnTo>
                      <a:pt x="46" y="880"/>
                    </a:lnTo>
                    <a:lnTo>
                      <a:pt x="44"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8217" name="Freeform 25"/>
              <p:cNvSpPr>
                <a:spLocks/>
              </p:cNvSpPr>
              <p:nvPr/>
            </p:nvSpPr>
            <p:spPr bwMode="auto">
              <a:xfrm>
                <a:off x="382" y="1142"/>
                <a:ext cx="16" cy="476"/>
              </a:xfrm>
              <a:custGeom>
                <a:avLst/>
                <a:gdLst>
                  <a:gd name="T0" fmla="*/ 0 w 97"/>
                  <a:gd name="T1" fmla="*/ 0 h 2379"/>
                  <a:gd name="T2" fmla="*/ 44 w 97"/>
                  <a:gd name="T3" fmla="*/ 40 h 2379"/>
                  <a:gd name="T4" fmla="*/ 97 w 97"/>
                  <a:gd name="T5" fmla="*/ 793 h 2379"/>
                  <a:gd name="T6" fmla="*/ 42 w 97"/>
                  <a:gd name="T7" fmla="*/ 879 h 2379"/>
                  <a:gd name="T8" fmla="*/ 40 w 97"/>
                  <a:gd name="T9" fmla="*/ 2379 h 2379"/>
                </a:gdLst>
                <a:ahLst/>
                <a:cxnLst>
                  <a:cxn ang="0">
                    <a:pos x="T0" y="T1"/>
                  </a:cxn>
                  <a:cxn ang="0">
                    <a:pos x="T2" y="T3"/>
                  </a:cxn>
                  <a:cxn ang="0">
                    <a:pos x="T4" y="T5"/>
                  </a:cxn>
                  <a:cxn ang="0">
                    <a:pos x="T6" y="T7"/>
                  </a:cxn>
                  <a:cxn ang="0">
                    <a:pos x="T8" y="T9"/>
                  </a:cxn>
                </a:cxnLst>
                <a:rect l="0" t="0" r="r" b="b"/>
                <a:pathLst>
                  <a:path w="97" h="2379">
                    <a:moveTo>
                      <a:pt x="0" y="0"/>
                    </a:moveTo>
                    <a:lnTo>
                      <a:pt x="44" y="40"/>
                    </a:lnTo>
                    <a:lnTo>
                      <a:pt x="97" y="793"/>
                    </a:lnTo>
                    <a:lnTo>
                      <a:pt x="42" y="879"/>
                    </a:lnTo>
                    <a:lnTo>
                      <a:pt x="40"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8218" name="Freeform 26"/>
              <p:cNvSpPr>
                <a:spLocks/>
              </p:cNvSpPr>
              <p:nvPr/>
            </p:nvSpPr>
            <p:spPr bwMode="auto">
              <a:xfrm>
                <a:off x="388" y="1142"/>
                <a:ext cx="16" cy="477"/>
              </a:xfrm>
              <a:custGeom>
                <a:avLst/>
                <a:gdLst>
                  <a:gd name="T0" fmla="*/ 0 w 98"/>
                  <a:gd name="T1" fmla="*/ 0 h 2385"/>
                  <a:gd name="T2" fmla="*/ 43 w 98"/>
                  <a:gd name="T3" fmla="*/ 43 h 2385"/>
                  <a:gd name="T4" fmla="*/ 98 w 98"/>
                  <a:gd name="T5" fmla="*/ 785 h 2385"/>
                  <a:gd name="T6" fmla="*/ 40 w 98"/>
                  <a:gd name="T7" fmla="*/ 878 h 2385"/>
                  <a:gd name="T8" fmla="*/ 40 w 98"/>
                  <a:gd name="T9" fmla="*/ 2385 h 2385"/>
                </a:gdLst>
                <a:ahLst/>
                <a:cxnLst>
                  <a:cxn ang="0">
                    <a:pos x="T0" y="T1"/>
                  </a:cxn>
                  <a:cxn ang="0">
                    <a:pos x="T2" y="T3"/>
                  </a:cxn>
                  <a:cxn ang="0">
                    <a:pos x="T4" y="T5"/>
                  </a:cxn>
                  <a:cxn ang="0">
                    <a:pos x="T6" y="T7"/>
                  </a:cxn>
                  <a:cxn ang="0">
                    <a:pos x="T8" y="T9"/>
                  </a:cxn>
                </a:cxnLst>
                <a:rect l="0" t="0" r="r" b="b"/>
                <a:pathLst>
                  <a:path w="98" h="2385">
                    <a:moveTo>
                      <a:pt x="0" y="0"/>
                    </a:moveTo>
                    <a:lnTo>
                      <a:pt x="43" y="43"/>
                    </a:lnTo>
                    <a:lnTo>
                      <a:pt x="98" y="785"/>
                    </a:lnTo>
                    <a:lnTo>
                      <a:pt x="40" y="878"/>
                    </a:lnTo>
                    <a:lnTo>
                      <a:pt x="40" y="238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8219" name="Freeform 27"/>
              <p:cNvSpPr>
                <a:spLocks/>
              </p:cNvSpPr>
              <p:nvPr/>
            </p:nvSpPr>
            <p:spPr bwMode="auto">
              <a:xfrm>
                <a:off x="394" y="1142"/>
                <a:ext cx="16" cy="475"/>
              </a:xfrm>
              <a:custGeom>
                <a:avLst/>
                <a:gdLst>
                  <a:gd name="T0" fmla="*/ 0 w 97"/>
                  <a:gd name="T1" fmla="*/ 0 h 2373"/>
                  <a:gd name="T2" fmla="*/ 45 w 97"/>
                  <a:gd name="T3" fmla="*/ 40 h 2373"/>
                  <a:gd name="T4" fmla="*/ 97 w 97"/>
                  <a:gd name="T5" fmla="*/ 787 h 2373"/>
                  <a:gd name="T6" fmla="*/ 44 w 97"/>
                  <a:gd name="T7" fmla="*/ 874 h 2373"/>
                  <a:gd name="T8" fmla="*/ 41 w 97"/>
                  <a:gd name="T9" fmla="*/ 2373 h 2373"/>
                </a:gdLst>
                <a:ahLst/>
                <a:cxnLst>
                  <a:cxn ang="0">
                    <a:pos x="T0" y="T1"/>
                  </a:cxn>
                  <a:cxn ang="0">
                    <a:pos x="T2" y="T3"/>
                  </a:cxn>
                  <a:cxn ang="0">
                    <a:pos x="T4" y="T5"/>
                  </a:cxn>
                  <a:cxn ang="0">
                    <a:pos x="T6" y="T7"/>
                  </a:cxn>
                  <a:cxn ang="0">
                    <a:pos x="T8" y="T9"/>
                  </a:cxn>
                </a:cxnLst>
                <a:rect l="0" t="0" r="r" b="b"/>
                <a:pathLst>
                  <a:path w="97" h="2373">
                    <a:moveTo>
                      <a:pt x="0" y="0"/>
                    </a:moveTo>
                    <a:lnTo>
                      <a:pt x="45" y="40"/>
                    </a:lnTo>
                    <a:lnTo>
                      <a:pt x="97" y="787"/>
                    </a:lnTo>
                    <a:lnTo>
                      <a:pt x="44" y="874"/>
                    </a:lnTo>
                    <a:lnTo>
                      <a:pt x="41" y="2373"/>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sp>
          <p:nvSpPr>
            <p:cNvPr id="648220" name="Rectangle 28"/>
            <p:cNvSpPr>
              <a:spLocks noChangeArrowheads="1"/>
            </p:cNvSpPr>
            <p:nvPr/>
          </p:nvSpPr>
          <p:spPr bwMode="auto">
            <a:xfrm>
              <a:off x="408" y="1358"/>
              <a:ext cx="130" cy="237"/>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8221" name="Rectangle 29"/>
            <p:cNvSpPr>
              <a:spLocks noChangeArrowheads="1"/>
            </p:cNvSpPr>
            <p:nvPr/>
          </p:nvSpPr>
          <p:spPr bwMode="auto">
            <a:xfrm>
              <a:off x="408" y="1404"/>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8222" name="Rectangle 30"/>
            <p:cNvSpPr>
              <a:spLocks noChangeArrowheads="1"/>
            </p:cNvSpPr>
            <p:nvPr/>
          </p:nvSpPr>
          <p:spPr bwMode="auto">
            <a:xfrm>
              <a:off x="408" y="1451"/>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8223" name="Rectangle 31"/>
            <p:cNvSpPr>
              <a:spLocks noChangeArrowheads="1"/>
            </p:cNvSpPr>
            <p:nvPr/>
          </p:nvSpPr>
          <p:spPr bwMode="auto">
            <a:xfrm>
              <a:off x="408" y="1497"/>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8224" name="Rectangle 32"/>
            <p:cNvSpPr>
              <a:spLocks noChangeArrowheads="1"/>
            </p:cNvSpPr>
            <p:nvPr/>
          </p:nvSpPr>
          <p:spPr bwMode="auto">
            <a:xfrm>
              <a:off x="431" y="1412"/>
              <a:ext cx="84" cy="3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8225" name="Rectangle 33"/>
            <p:cNvSpPr>
              <a:spLocks noChangeArrowheads="1"/>
            </p:cNvSpPr>
            <p:nvPr/>
          </p:nvSpPr>
          <p:spPr bwMode="auto">
            <a:xfrm>
              <a:off x="431" y="1460"/>
              <a:ext cx="84" cy="29"/>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8226" name="Freeform 34"/>
            <p:cNvSpPr>
              <a:spLocks/>
            </p:cNvSpPr>
            <p:nvPr/>
          </p:nvSpPr>
          <p:spPr bwMode="auto">
            <a:xfrm>
              <a:off x="489" y="1363"/>
              <a:ext cx="5" cy="30"/>
            </a:xfrm>
            <a:custGeom>
              <a:avLst/>
              <a:gdLst>
                <a:gd name="T0" fmla="*/ 34 w 34"/>
                <a:gd name="T1" fmla="*/ 0 h 152"/>
                <a:gd name="T2" fmla="*/ 34 w 34"/>
                <a:gd name="T3" fmla="*/ 152 h 152"/>
                <a:gd name="T4" fmla="*/ 0 w 34"/>
                <a:gd name="T5" fmla="*/ 66 h 152"/>
                <a:gd name="T6" fmla="*/ 34 w 34"/>
                <a:gd name="T7" fmla="*/ 0 h 152"/>
              </a:gdLst>
              <a:ahLst/>
              <a:cxnLst>
                <a:cxn ang="0">
                  <a:pos x="T0" y="T1"/>
                </a:cxn>
                <a:cxn ang="0">
                  <a:pos x="T2" y="T3"/>
                </a:cxn>
                <a:cxn ang="0">
                  <a:pos x="T4" y="T5"/>
                </a:cxn>
                <a:cxn ang="0">
                  <a:pos x="T6" y="T7"/>
                </a:cxn>
              </a:cxnLst>
              <a:rect l="0" t="0" r="r" b="b"/>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648227" name="Group 35"/>
            <p:cNvGrpSpPr>
              <a:grpSpLocks/>
            </p:cNvGrpSpPr>
            <p:nvPr/>
          </p:nvGrpSpPr>
          <p:grpSpPr bwMode="auto">
            <a:xfrm>
              <a:off x="408" y="1358"/>
              <a:ext cx="130" cy="47"/>
              <a:chOff x="408" y="1358"/>
              <a:chExt cx="130" cy="47"/>
            </a:xfrm>
          </p:grpSpPr>
          <p:sp>
            <p:nvSpPr>
              <p:cNvPr id="648228" name="Rectangle 36"/>
              <p:cNvSpPr>
                <a:spLocks noChangeArrowheads="1"/>
              </p:cNvSpPr>
              <p:nvPr/>
            </p:nvSpPr>
            <p:spPr bwMode="auto">
              <a:xfrm>
                <a:off x="408" y="1358"/>
                <a:ext cx="130" cy="47"/>
              </a:xfrm>
              <a:prstGeom prst="rect">
                <a:avLst/>
              </a:prstGeom>
              <a:solidFill>
                <a:srgbClr val="A0A0A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8229" name="Rectangle 37"/>
              <p:cNvSpPr>
                <a:spLocks noChangeArrowheads="1"/>
              </p:cNvSpPr>
              <p:nvPr/>
            </p:nvSpPr>
            <p:spPr bwMode="auto">
              <a:xfrm>
                <a:off x="421" y="1364"/>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48230" name="Group 38"/>
              <p:cNvGrpSpPr>
                <a:grpSpLocks/>
              </p:cNvGrpSpPr>
              <p:nvPr/>
            </p:nvGrpSpPr>
            <p:grpSpPr bwMode="auto">
              <a:xfrm>
                <a:off x="417" y="1361"/>
                <a:ext cx="114" cy="37"/>
                <a:chOff x="417" y="1361"/>
                <a:chExt cx="114" cy="37"/>
              </a:xfrm>
            </p:grpSpPr>
            <p:sp>
              <p:nvSpPr>
                <p:cNvPr id="648231" name="Freeform 39"/>
                <p:cNvSpPr>
                  <a:spLocks/>
                </p:cNvSpPr>
                <p:nvPr/>
              </p:nvSpPr>
              <p:spPr bwMode="auto">
                <a:xfrm>
                  <a:off x="468" y="1363"/>
                  <a:ext cx="26" cy="13"/>
                </a:xfrm>
                <a:custGeom>
                  <a:avLst/>
                  <a:gdLst>
                    <a:gd name="T0" fmla="*/ 160 w 160"/>
                    <a:gd name="T1" fmla="*/ 0 h 69"/>
                    <a:gd name="T2" fmla="*/ 11 w 160"/>
                    <a:gd name="T3" fmla="*/ 0 h 69"/>
                    <a:gd name="T4" fmla="*/ 0 w 160"/>
                    <a:gd name="T5" fmla="*/ 69 h 69"/>
                    <a:gd name="T6" fmla="*/ 142 w 160"/>
                    <a:gd name="T7" fmla="*/ 67 h 69"/>
                    <a:gd name="T8" fmla="*/ 160 w 160"/>
                    <a:gd name="T9" fmla="*/ 0 h 69"/>
                  </a:gdLst>
                  <a:ahLst/>
                  <a:cxnLst>
                    <a:cxn ang="0">
                      <a:pos x="T0" y="T1"/>
                    </a:cxn>
                    <a:cxn ang="0">
                      <a:pos x="T2" y="T3"/>
                    </a:cxn>
                    <a:cxn ang="0">
                      <a:pos x="T4" y="T5"/>
                    </a:cxn>
                    <a:cxn ang="0">
                      <a:pos x="T6" y="T7"/>
                    </a:cxn>
                    <a:cxn ang="0">
                      <a:pos x="T8" y="T9"/>
                    </a:cxn>
                  </a:cxnLst>
                  <a:rect l="0" t="0" r="r" b="b"/>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48232" name="Freeform 40"/>
                <p:cNvSpPr>
                  <a:spLocks/>
                </p:cNvSpPr>
                <p:nvPr/>
              </p:nvSpPr>
              <p:spPr bwMode="auto">
                <a:xfrm>
                  <a:off x="468" y="1380"/>
                  <a:ext cx="60" cy="14"/>
                </a:xfrm>
                <a:custGeom>
                  <a:avLst/>
                  <a:gdLst>
                    <a:gd name="T0" fmla="*/ 359 w 359"/>
                    <a:gd name="T1" fmla="*/ 67 h 67"/>
                    <a:gd name="T2" fmla="*/ 11 w 359"/>
                    <a:gd name="T3" fmla="*/ 67 h 67"/>
                    <a:gd name="T4" fmla="*/ 0 w 359"/>
                    <a:gd name="T5" fmla="*/ 0 h 67"/>
                    <a:gd name="T6" fmla="*/ 341 w 359"/>
                    <a:gd name="T7" fmla="*/ 0 h 67"/>
                    <a:gd name="T8" fmla="*/ 359 w 359"/>
                    <a:gd name="T9" fmla="*/ 67 h 67"/>
                  </a:gdLst>
                  <a:ahLst/>
                  <a:cxnLst>
                    <a:cxn ang="0">
                      <a:pos x="T0" y="T1"/>
                    </a:cxn>
                    <a:cxn ang="0">
                      <a:pos x="T2" y="T3"/>
                    </a:cxn>
                    <a:cxn ang="0">
                      <a:pos x="T4" y="T5"/>
                    </a:cxn>
                    <a:cxn ang="0">
                      <a:pos x="T6" y="T7"/>
                    </a:cxn>
                    <a:cxn ang="0">
                      <a:pos x="T8" y="T9"/>
                    </a:cxn>
                  </a:cxnLst>
                  <a:rect l="0" t="0" r="r" b="b"/>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48233" name="Freeform 41"/>
                <p:cNvSpPr>
                  <a:spLocks/>
                </p:cNvSpPr>
                <p:nvPr/>
              </p:nvSpPr>
              <p:spPr bwMode="auto">
                <a:xfrm>
                  <a:off x="493" y="1369"/>
                  <a:ext cx="35" cy="7"/>
                </a:xfrm>
                <a:custGeom>
                  <a:avLst/>
                  <a:gdLst>
                    <a:gd name="T0" fmla="*/ 209 w 209"/>
                    <a:gd name="T1" fmla="*/ 0 h 36"/>
                    <a:gd name="T2" fmla="*/ 8 w 209"/>
                    <a:gd name="T3" fmla="*/ 0 h 36"/>
                    <a:gd name="T4" fmla="*/ 0 w 209"/>
                    <a:gd name="T5" fmla="*/ 36 h 36"/>
                    <a:gd name="T6" fmla="*/ 191 w 209"/>
                    <a:gd name="T7" fmla="*/ 36 h 36"/>
                    <a:gd name="T8" fmla="*/ 209 w 209"/>
                    <a:gd name="T9" fmla="*/ 0 h 36"/>
                  </a:gdLst>
                  <a:ahLst/>
                  <a:cxnLst>
                    <a:cxn ang="0">
                      <a:pos x="T0" y="T1"/>
                    </a:cxn>
                    <a:cxn ang="0">
                      <a:pos x="T2" y="T3"/>
                    </a:cxn>
                    <a:cxn ang="0">
                      <a:pos x="T4" y="T5"/>
                    </a:cxn>
                    <a:cxn ang="0">
                      <a:pos x="T6" y="T7"/>
                    </a:cxn>
                    <a:cxn ang="0">
                      <a:pos x="T8" y="T9"/>
                    </a:cxn>
                  </a:cxnLst>
                  <a:rect l="0" t="0" r="r" b="b"/>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48234" name="Freeform 42"/>
                <p:cNvSpPr>
                  <a:spLocks/>
                </p:cNvSpPr>
                <p:nvPr/>
              </p:nvSpPr>
              <p:spPr bwMode="auto">
                <a:xfrm>
                  <a:off x="524" y="1368"/>
                  <a:ext cx="4" cy="25"/>
                </a:xfrm>
                <a:custGeom>
                  <a:avLst/>
                  <a:gdLst>
                    <a:gd name="T0" fmla="*/ 21 w 21"/>
                    <a:gd name="T1" fmla="*/ 0 h 123"/>
                    <a:gd name="T2" fmla="*/ 21 w 21"/>
                    <a:gd name="T3" fmla="*/ 123 h 123"/>
                    <a:gd name="T4" fmla="*/ 0 w 21"/>
                    <a:gd name="T5" fmla="*/ 41 h 123"/>
                    <a:gd name="T6" fmla="*/ 21 w 21"/>
                    <a:gd name="T7" fmla="*/ 0 h 123"/>
                  </a:gdLst>
                  <a:ahLst/>
                  <a:cxnLst>
                    <a:cxn ang="0">
                      <a:pos x="T0" y="T1"/>
                    </a:cxn>
                    <a:cxn ang="0">
                      <a:pos x="T2" y="T3"/>
                    </a:cxn>
                    <a:cxn ang="0">
                      <a:pos x="T4" y="T5"/>
                    </a:cxn>
                    <a:cxn ang="0">
                      <a:pos x="T6" y="T7"/>
                    </a:cxn>
                  </a:cxnLst>
                  <a:rect l="0" t="0" r="r" b="b"/>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48235" name="Oval 43"/>
                <p:cNvSpPr>
                  <a:spLocks noChangeArrowheads="1"/>
                </p:cNvSpPr>
                <p:nvPr/>
              </p:nvSpPr>
              <p:spPr bwMode="auto">
                <a:xfrm>
                  <a:off x="495" y="1382"/>
                  <a:ext cx="10" cy="9"/>
                </a:xfrm>
                <a:prstGeom prst="ellipse">
                  <a:avLst/>
                </a:prstGeom>
                <a:solidFill>
                  <a:srgbClr val="C0C0C0"/>
                </a:solidFill>
                <a:ln w="3175">
                  <a:solidFill>
                    <a:srgbClr val="808080"/>
                  </a:solidFill>
                  <a:round/>
                  <a:headEnd/>
                  <a:tailEnd/>
                </a:ln>
              </p:spPr>
              <p:txBody>
                <a:bodyPr/>
                <a:lstStyle/>
                <a:p>
                  <a:endParaRPr lang="zh-CN" altLang="en-US" b="1">
                    <a:solidFill>
                      <a:srgbClr val="000099"/>
                    </a:solidFill>
                    <a:latin typeface="+mn-lt"/>
                    <a:ea typeface="+mn-ea"/>
                  </a:endParaRPr>
                </a:p>
              </p:txBody>
            </p:sp>
            <p:sp>
              <p:nvSpPr>
                <p:cNvPr id="648236" name="Rectangle 44"/>
                <p:cNvSpPr>
                  <a:spLocks noChangeArrowheads="1"/>
                </p:cNvSpPr>
                <p:nvPr/>
              </p:nvSpPr>
              <p:spPr bwMode="auto">
                <a:xfrm>
                  <a:off x="417" y="1376"/>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48237" name="Group 45"/>
                <p:cNvGrpSpPr>
                  <a:grpSpLocks/>
                </p:cNvGrpSpPr>
                <p:nvPr/>
              </p:nvGrpSpPr>
              <p:grpSpPr bwMode="auto">
                <a:xfrm>
                  <a:off x="492" y="1361"/>
                  <a:ext cx="12" cy="37"/>
                  <a:chOff x="492" y="1361"/>
                  <a:chExt cx="12" cy="37"/>
                </a:xfrm>
              </p:grpSpPr>
              <p:sp>
                <p:nvSpPr>
                  <p:cNvPr id="648238" name="Freeform 46"/>
                  <p:cNvSpPr>
                    <a:spLocks/>
                  </p:cNvSpPr>
                  <p:nvPr/>
                </p:nvSpPr>
                <p:spPr bwMode="auto">
                  <a:xfrm>
                    <a:off x="492" y="1361"/>
                    <a:ext cx="11" cy="37"/>
                  </a:xfrm>
                  <a:custGeom>
                    <a:avLst/>
                    <a:gdLst>
                      <a:gd name="T0" fmla="*/ 56 w 69"/>
                      <a:gd name="T1" fmla="*/ 2 h 183"/>
                      <a:gd name="T2" fmla="*/ 31 w 69"/>
                      <a:gd name="T3" fmla="*/ 0 h 183"/>
                      <a:gd name="T4" fmla="*/ 14 w 69"/>
                      <a:gd name="T5" fmla="*/ 10 h 183"/>
                      <a:gd name="T6" fmla="*/ 8 w 69"/>
                      <a:gd name="T7" fmla="*/ 32 h 183"/>
                      <a:gd name="T8" fmla="*/ 0 w 69"/>
                      <a:gd name="T9" fmla="*/ 73 h 183"/>
                      <a:gd name="T10" fmla="*/ 17 w 69"/>
                      <a:gd name="T11" fmla="*/ 181 h 183"/>
                      <a:gd name="T12" fmla="*/ 31 w 69"/>
                      <a:gd name="T13" fmla="*/ 183 h 183"/>
                      <a:gd name="T14" fmla="*/ 31 w 69"/>
                      <a:gd name="T15" fmla="*/ 88 h 183"/>
                      <a:gd name="T16" fmla="*/ 61 w 69"/>
                      <a:gd name="T17" fmla="*/ 48 h 183"/>
                      <a:gd name="T18" fmla="*/ 69 w 69"/>
                      <a:gd name="T19" fmla="*/ 29 h 183"/>
                      <a:gd name="T20" fmla="*/ 68 w 69"/>
                      <a:gd name="T21" fmla="*/ 12 h 183"/>
                      <a:gd name="T22" fmla="*/ 56 w 69"/>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48239" name="Freeform 47"/>
                  <p:cNvSpPr>
                    <a:spLocks/>
                  </p:cNvSpPr>
                  <p:nvPr/>
                </p:nvSpPr>
                <p:spPr bwMode="auto">
                  <a:xfrm>
                    <a:off x="493" y="1361"/>
                    <a:ext cx="11" cy="36"/>
                  </a:xfrm>
                  <a:custGeom>
                    <a:avLst/>
                    <a:gdLst>
                      <a:gd name="T0" fmla="*/ 55 w 70"/>
                      <a:gd name="T1" fmla="*/ 2 h 183"/>
                      <a:gd name="T2" fmla="*/ 30 w 70"/>
                      <a:gd name="T3" fmla="*/ 0 h 183"/>
                      <a:gd name="T4" fmla="*/ 14 w 70"/>
                      <a:gd name="T5" fmla="*/ 10 h 183"/>
                      <a:gd name="T6" fmla="*/ 8 w 70"/>
                      <a:gd name="T7" fmla="*/ 31 h 183"/>
                      <a:gd name="T8" fmla="*/ 0 w 70"/>
                      <a:gd name="T9" fmla="*/ 72 h 183"/>
                      <a:gd name="T10" fmla="*/ 18 w 70"/>
                      <a:gd name="T11" fmla="*/ 181 h 183"/>
                      <a:gd name="T12" fmla="*/ 30 w 70"/>
                      <a:gd name="T13" fmla="*/ 183 h 183"/>
                      <a:gd name="T14" fmla="*/ 30 w 70"/>
                      <a:gd name="T15" fmla="*/ 88 h 183"/>
                      <a:gd name="T16" fmla="*/ 62 w 70"/>
                      <a:gd name="T17" fmla="*/ 48 h 183"/>
                      <a:gd name="T18" fmla="*/ 70 w 70"/>
                      <a:gd name="T19" fmla="*/ 29 h 183"/>
                      <a:gd name="T20" fmla="*/ 68 w 70"/>
                      <a:gd name="T21" fmla="*/ 12 h 183"/>
                      <a:gd name="T22" fmla="*/ 55 w 70"/>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sp>
          <p:nvSpPr>
            <p:cNvPr id="648240" name="Rectangle 48"/>
            <p:cNvSpPr>
              <a:spLocks noChangeArrowheads="1"/>
            </p:cNvSpPr>
            <p:nvPr/>
          </p:nvSpPr>
          <p:spPr bwMode="auto">
            <a:xfrm>
              <a:off x="435" y="1421"/>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48241" name="Freeform 49"/>
            <p:cNvSpPr>
              <a:spLocks/>
            </p:cNvSpPr>
            <p:nvPr/>
          </p:nvSpPr>
          <p:spPr bwMode="auto">
            <a:xfrm>
              <a:off x="458" y="1430"/>
              <a:ext cx="33" cy="8"/>
            </a:xfrm>
            <a:custGeom>
              <a:avLst/>
              <a:gdLst>
                <a:gd name="T0" fmla="*/ 5 w 200"/>
                <a:gd name="T1" fmla="*/ 36 h 36"/>
                <a:gd name="T2" fmla="*/ 0 w 200"/>
                <a:gd name="T3" fmla="*/ 0 h 36"/>
                <a:gd name="T4" fmla="*/ 194 w 200"/>
                <a:gd name="T5" fmla="*/ 0 h 36"/>
                <a:gd name="T6" fmla="*/ 200 w 200"/>
                <a:gd name="T7" fmla="*/ 35 h 36"/>
              </a:gdLst>
              <a:ahLst/>
              <a:cxnLst>
                <a:cxn ang="0">
                  <a:pos x="T0" y="T1"/>
                </a:cxn>
                <a:cxn ang="0">
                  <a:pos x="T2" y="T3"/>
                </a:cxn>
                <a:cxn ang="0">
                  <a:pos x="T4" y="T5"/>
                </a:cxn>
                <a:cxn ang="0">
                  <a:pos x="T6" y="T7"/>
                </a:cxn>
              </a:cxnLst>
              <a:rect l="0" t="0" r="r" b="b"/>
              <a:pathLst>
                <a:path w="200" h="36">
                  <a:moveTo>
                    <a:pt x="5" y="36"/>
                  </a:moveTo>
                  <a:lnTo>
                    <a:pt x="0" y="0"/>
                  </a:lnTo>
                  <a:lnTo>
                    <a:pt x="194" y="0"/>
                  </a:lnTo>
                  <a:lnTo>
                    <a:pt x="200" y="3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8242" name="Freeform 50"/>
            <p:cNvSpPr>
              <a:spLocks/>
            </p:cNvSpPr>
            <p:nvPr/>
          </p:nvSpPr>
          <p:spPr bwMode="auto">
            <a:xfrm>
              <a:off x="368" y="1173"/>
              <a:ext cx="29" cy="36"/>
            </a:xfrm>
            <a:custGeom>
              <a:avLst/>
              <a:gdLst>
                <a:gd name="T0" fmla="*/ 163 w 177"/>
                <a:gd name="T1" fmla="*/ 0 h 180"/>
                <a:gd name="T2" fmla="*/ 0 w 177"/>
                <a:gd name="T3" fmla="*/ 0 h 180"/>
                <a:gd name="T4" fmla="*/ 12 w 177"/>
                <a:gd name="T5" fmla="*/ 180 h 180"/>
                <a:gd name="T6" fmla="*/ 177 w 177"/>
                <a:gd name="T7" fmla="*/ 180 h 180"/>
                <a:gd name="T8" fmla="*/ 163 w 177"/>
                <a:gd name="T9" fmla="*/ 0 h 180"/>
              </a:gdLst>
              <a:ahLst/>
              <a:cxnLst>
                <a:cxn ang="0">
                  <a:pos x="T0" y="T1"/>
                </a:cxn>
                <a:cxn ang="0">
                  <a:pos x="T2" y="T3"/>
                </a:cxn>
                <a:cxn ang="0">
                  <a:pos x="T4" y="T5"/>
                </a:cxn>
                <a:cxn ang="0">
                  <a:pos x="T6" y="T7"/>
                </a:cxn>
                <a:cxn ang="0">
                  <a:pos x="T8" y="T9"/>
                </a:cxn>
              </a:cxnLst>
              <a:rect l="0" t="0" r="r" b="b"/>
              <a:pathLst>
                <a:path w="177" h="180">
                  <a:moveTo>
                    <a:pt x="163" y="0"/>
                  </a:moveTo>
                  <a:lnTo>
                    <a:pt x="0" y="0"/>
                  </a:lnTo>
                  <a:lnTo>
                    <a:pt x="12" y="180"/>
                  </a:lnTo>
                  <a:lnTo>
                    <a:pt x="177" y="180"/>
                  </a:lnTo>
                  <a:lnTo>
                    <a:pt x="163"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8243" name="Freeform 51"/>
            <p:cNvSpPr>
              <a:spLocks/>
            </p:cNvSpPr>
            <p:nvPr/>
          </p:nvSpPr>
          <p:spPr bwMode="auto">
            <a:xfrm>
              <a:off x="371" y="1234"/>
              <a:ext cx="31" cy="37"/>
            </a:xfrm>
            <a:custGeom>
              <a:avLst/>
              <a:gdLst>
                <a:gd name="T0" fmla="*/ 170 w 183"/>
                <a:gd name="T1" fmla="*/ 0 h 182"/>
                <a:gd name="T2" fmla="*/ 0 w 183"/>
                <a:gd name="T3" fmla="*/ 0 h 182"/>
                <a:gd name="T4" fmla="*/ 12 w 183"/>
                <a:gd name="T5" fmla="*/ 182 h 182"/>
                <a:gd name="T6" fmla="*/ 183 w 183"/>
                <a:gd name="T7" fmla="*/ 181 h 182"/>
                <a:gd name="T8" fmla="*/ 170 w 183"/>
                <a:gd name="T9" fmla="*/ 0 h 182"/>
              </a:gdLst>
              <a:ahLst/>
              <a:cxnLst>
                <a:cxn ang="0">
                  <a:pos x="T0" y="T1"/>
                </a:cxn>
                <a:cxn ang="0">
                  <a:pos x="T2" y="T3"/>
                </a:cxn>
                <a:cxn ang="0">
                  <a:pos x="T4" y="T5"/>
                </a:cxn>
                <a:cxn ang="0">
                  <a:pos x="T6" y="T7"/>
                </a:cxn>
                <a:cxn ang="0">
                  <a:pos x="T8" y="T9"/>
                </a:cxn>
              </a:cxnLst>
              <a:rect l="0" t="0" r="r" b="b"/>
              <a:pathLst>
                <a:path w="183" h="182">
                  <a:moveTo>
                    <a:pt x="170" y="0"/>
                  </a:moveTo>
                  <a:lnTo>
                    <a:pt x="0" y="0"/>
                  </a:lnTo>
                  <a:lnTo>
                    <a:pt x="12" y="182"/>
                  </a:lnTo>
                  <a:lnTo>
                    <a:pt x="183" y="181"/>
                  </a:lnTo>
                  <a:lnTo>
                    <a:pt x="17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grpSp>
          <p:nvGrpSpPr>
            <p:cNvPr id="648244" name="Group 52"/>
            <p:cNvGrpSpPr>
              <a:grpSpLocks/>
            </p:cNvGrpSpPr>
            <p:nvPr/>
          </p:nvGrpSpPr>
          <p:grpSpPr bwMode="auto">
            <a:xfrm>
              <a:off x="415" y="1231"/>
              <a:ext cx="130" cy="39"/>
              <a:chOff x="415" y="1231"/>
              <a:chExt cx="130" cy="39"/>
            </a:xfrm>
          </p:grpSpPr>
          <p:sp>
            <p:nvSpPr>
              <p:cNvPr id="648245" name="Rectangle 53"/>
              <p:cNvSpPr>
                <a:spLocks noChangeArrowheads="1"/>
              </p:cNvSpPr>
              <p:nvPr/>
            </p:nvSpPr>
            <p:spPr bwMode="auto">
              <a:xfrm>
                <a:off x="415" y="1231"/>
                <a:ext cx="130" cy="39"/>
              </a:xfrm>
              <a:prstGeom prst="rect">
                <a:avLst/>
              </a:prstGeom>
              <a:solidFill>
                <a:srgbClr val="60606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8246" name="Rectangle 54"/>
              <p:cNvSpPr>
                <a:spLocks noChangeArrowheads="1"/>
              </p:cNvSpPr>
              <p:nvPr/>
            </p:nvSpPr>
            <p:spPr bwMode="auto">
              <a:xfrm>
                <a:off x="439" y="1237"/>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48247" name="Rectangle 55"/>
              <p:cNvSpPr>
                <a:spLocks noChangeArrowheads="1"/>
              </p:cNvSpPr>
              <p:nvPr/>
            </p:nvSpPr>
            <p:spPr bwMode="auto">
              <a:xfrm>
                <a:off x="439" y="1253"/>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48248" name="Rectangle 56"/>
              <p:cNvSpPr>
                <a:spLocks noChangeArrowheads="1"/>
              </p:cNvSpPr>
              <p:nvPr/>
            </p:nvSpPr>
            <p:spPr bwMode="auto">
              <a:xfrm>
                <a:off x="470" y="1244"/>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48249" name="Oval 57"/>
              <p:cNvSpPr>
                <a:spLocks noChangeArrowheads="1"/>
              </p:cNvSpPr>
              <p:nvPr/>
            </p:nvSpPr>
            <p:spPr bwMode="auto">
              <a:xfrm>
                <a:off x="423" y="1245"/>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648250" name="Rectangle 58"/>
          <p:cNvSpPr>
            <a:spLocks noChangeArrowheads="1"/>
          </p:cNvSpPr>
          <p:nvPr/>
        </p:nvSpPr>
        <p:spPr bwMode="auto">
          <a:xfrm>
            <a:off x="2091181" y="5533653"/>
            <a:ext cx="1055952" cy="915987"/>
          </a:xfrm>
          <a:prstGeom prst="rect">
            <a:avLst/>
          </a:prstGeom>
          <a:solidFill>
            <a:srgbClr val="99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mn-lt"/>
                <a:ea typeface="+mn-ea"/>
              </a:rPr>
              <a:t>媒体</a:t>
            </a:r>
          </a:p>
          <a:p>
            <a:pPr algn="ctr"/>
            <a:r>
              <a:rPr lang="zh-CN" altLang="en-US" sz="2000" b="1">
                <a:solidFill>
                  <a:srgbClr val="000099"/>
                </a:solidFill>
                <a:latin typeface="+mn-lt"/>
                <a:ea typeface="+mn-ea"/>
              </a:rPr>
              <a:t>播放器</a:t>
            </a:r>
          </a:p>
        </p:txBody>
      </p:sp>
      <p:grpSp>
        <p:nvGrpSpPr>
          <p:cNvPr id="648269" name="Group 77"/>
          <p:cNvGrpSpPr>
            <a:grpSpLocks/>
          </p:cNvGrpSpPr>
          <p:nvPr/>
        </p:nvGrpSpPr>
        <p:grpSpPr bwMode="auto">
          <a:xfrm>
            <a:off x="2512531" y="4309690"/>
            <a:ext cx="1059392" cy="1223963"/>
            <a:chOff x="1343" y="2744"/>
            <a:chExt cx="616" cy="771"/>
          </a:xfrm>
        </p:grpSpPr>
        <p:sp>
          <p:nvSpPr>
            <p:cNvPr id="648251" name="Line 59"/>
            <p:cNvSpPr>
              <a:spLocks noChangeShapeType="1"/>
            </p:cNvSpPr>
            <p:nvPr/>
          </p:nvSpPr>
          <p:spPr bwMode="auto">
            <a:xfrm flipH="1">
              <a:off x="1405" y="2744"/>
              <a:ext cx="0" cy="771"/>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48258" name="Text Box 66"/>
            <p:cNvSpPr txBox="1">
              <a:spLocks noChangeArrowheads="1"/>
            </p:cNvSpPr>
            <p:nvPr/>
          </p:nvSpPr>
          <p:spPr bwMode="auto">
            <a:xfrm>
              <a:off x="1343" y="2793"/>
              <a:ext cx="38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latin typeface="+mn-lt"/>
                  <a:ea typeface="+mn-ea"/>
                  <a:sym typeface="Wingdings 2" pitchFamily="18" charset="2"/>
                </a:rPr>
                <a:t></a:t>
              </a:r>
              <a:r>
                <a:rPr lang="en-US" altLang="zh-CN" sz="3200" b="1">
                  <a:solidFill>
                    <a:srgbClr val="000099"/>
                  </a:solidFill>
                  <a:latin typeface="+mn-lt"/>
                  <a:ea typeface="+mn-ea"/>
                </a:rPr>
                <a:t> </a:t>
              </a:r>
            </a:p>
          </p:txBody>
        </p:sp>
        <p:sp>
          <p:nvSpPr>
            <p:cNvPr id="648259" name="Text Box 67"/>
            <p:cNvSpPr txBox="1">
              <a:spLocks noChangeArrowheads="1"/>
            </p:cNvSpPr>
            <p:nvPr/>
          </p:nvSpPr>
          <p:spPr bwMode="auto">
            <a:xfrm>
              <a:off x="1404" y="305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元文件</a:t>
              </a:r>
            </a:p>
          </p:txBody>
        </p:sp>
      </p:grpSp>
      <p:sp>
        <p:nvSpPr>
          <p:cNvPr id="648260" name="Rectangle 68"/>
          <p:cNvSpPr>
            <a:spLocks noChangeArrowheads="1"/>
          </p:cNvSpPr>
          <p:nvPr/>
        </p:nvSpPr>
        <p:spPr bwMode="auto">
          <a:xfrm>
            <a:off x="2091181" y="3596903"/>
            <a:ext cx="1055952" cy="915987"/>
          </a:xfrm>
          <a:prstGeom prst="rect">
            <a:avLst/>
          </a:prstGeom>
          <a:solidFill>
            <a:srgbClr val="FF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mn-lt"/>
                <a:ea typeface="+mn-ea"/>
              </a:rPr>
              <a:t>浏览器</a:t>
            </a:r>
          </a:p>
        </p:txBody>
      </p:sp>
      <p:grpSp>
        <p:nvGrpSpPr>
          <p:cNvPr id="648271" name="Group 79"/>
          <p:cNvGrpSpPr>
            <a:grpSpLocks/>
          </p:cNvGrpSpPr>
          <p:nvPr/>
        </p:nvGrpSpPr>
        <p:grpSpPr bwMode="auto">
          <a:xfrm>
            <a:off x="3145413" y="3307975"/>
            <a:ext cx="4007115" cy="584199"/>
            <a:chOff x="1711" y="2113"/>
            <a:chExt cx="2330" cy="368"/>
          </a:xfrm>
        </p:grpSpPr>
        <p:sp>
          <p:nvSpPr>
            <p:cNvPr id="648254" name="Text Box 62"/>
            <p:cNvSpPr txBox="1">
              <a:spLocks noChangeArrowheads="1"/>
            </p:cNvSpPr>
            <p:nvPr/>
          </p:nvSpPr>
          <p:spPr bwMode="auto">
            <a:xfrm>
              <a:off x="1830" y="2113"/>
              <a:ext cx="38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latin typeface="+mn-lt"/>
                  <a:ea typeface="+mn-ea"/>
                  <a:sym typeface="Wingdings 2" pitchFamily="18" charset="2"/>
                </a:rPr>
                <a:t></a:t>
              </a:r>
              <a:r>
                <a:rPr lang="en-US" altLang="zh-CN" sz="3200" b="1">
                  <a:solidFill>
                    <a:srgbClr val="000099"/>
                  </a:solidFill>
                  <a:latin typeface="+mn-lt"/>
                  <a:ea typeface="+mn-ea"/>
                </a:rPr>
                <a:t> </a:t>
              </a:r>
            </a:p>
          </p:txBody>
        </p:sp>
        <p:sp>
          <p:nvSpPr>
            <p:cNvPr id="648256" name="Text Box 64"/>
            <p:cNvSpPr txBox="1">
              <a:spLocks noChangeArrowheads="1"/>
            </p:cNvSpPr>
            <p:nvPr/>
          </p:nvSpPr>
          <p:spPr bwMode="auto">
            <a:xfrm>
              <a:off x="2109" y="2182"/>
              <a:ext cx="93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GET: </a:t>
              </a:r>
              <a:r>
                <a:rPr lang="zh-CN" altLang="en-US" sz="2000" b="1">
                  <a:solidFill>
                    <a:srgbClr val="000099"/>
                  </a:solidFill>
                  <a:latin typeface="+mn-lt"/>
                  <a:ea typeface="+mn-ea"/>
                </a:rPr>
                <a:t>元文件</a:t>
              </a:r>
            </a:p>
          </p:txBody>
        </p:sp>
        <p:sp>
          <p:nvSpPr>
            <p:cNvPr id="648252" name="Line 60"/>
            <p:cNvSpPr>
              <a:spLocks noChangeShapeType="1"/>
            </p:cNvSpPr>
            <p:nvPr/>
          </p:nvSpPr>
          <p:spPr bwMode="auto">
            <a:xfrm rot="-5400000">
              <a:off x="2876" y="1259"/>
              <a:ext cx="0" cy="233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648272" name="Group 80"/>
          <p:cNvGrpSpPr>
            <a:grpSpLocks/>
          </p:cNvGrpSpPr>
          <p:nvPr/>
        </p:nvGrpSpPr>
        <p:grpSpPr bwMode="auto">
          <a:xfrm>
            <a:off x="3145413" y="3811217"/>
            <a:ext cx="4144697" cy="584201"/>
            <a:chOff x="1711" y="2430"/>
            <a:chExt cx="2410" cy="368"/>
          </a:xfrm>
        </p:grpSpPr>
        <p:sp>
          <p:nvSpPr>
            <p:cNvPr id="648255" name="Text Box 63"/>
            <p:cNvSpPr txBox="1">
              <a:spLocks noChangeArrowheads="1"/>
            </p:cNvSpPr>
            <p:nvPr/>
          </p:nvSpPr>
          <p:spPr bwMode="auto">
            <a:xfrm>
              <a:off x="3735" y="2430"/>
              <a:ext cx="38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latin typeface="+mn-lt"/>
                  <a:ea typeface="+mn-ea"/>
                  <a:sym typeface="Wingdings 2" pitchFamily="18" charset="2"/>
                </a:rPr>
                <a:t></a:t>
              </a:r>
              <a:r>
                <a:rPr lang="en-US" altLang="zh-CN" sz="3200" b="1">
                  <a:solidFill>
                    <a:srgbClr val="000099"/>
                  </a:solidFill>
                  <a:latin typeface="+mn-lt"/>
                  <a:ea typeface="+mn-ea"/>
                </a:rPr>
                <a:t> </a:t>
              </a:r>
            </a:p>
          </p:txBody>
        </p:sp>
        <p:sp>
          <p:nvSpPr>
            <p:cNvPr id="648257" name="Text Box 65"/>
            <p:cNvSpPr txBox="1">
              <a:spLocks noChangeArrowheads="1"/>
            </p:cNvSpPr>
            <p:nvPr/>
          </p:nvSpPr>
          <p:spPr bwMode="auto">
            <a:xfrm>
              <a:off x="2789" y="2500"/>
              <a:ext cx="93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RESPONSE</a:t>
              </a:r>
            </a:p>
          </p:txBody>
        </p:sp>
        <p:sp>
          <p:nvSpPr>
            <p:cNvPr id="648253" name="Line 61"/>
            <p:cNvSpPr>
              <a:spLocks noChangeShapeType="1"/>
            </p:cNvSpPr>
            <p:nvPr/>
          </p:nvSpPr>
          <p:spPr bwMode="auto">
            <a:xfrm rot="5400000" flipH="1">
              <a:off x="2876" y="1579"/>
              <a:ext cx="0" cy="233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648273" name="Group 81"/>
          <p:cNvGrpSpPr>
            <a:grpSpLocks/>
          </p:cNvGrpSpPr>
          <p:nvPr/>
        </p:nvGrpSpPr>
        <p:grpSpPr bwMode="auto">
          <a:xfrm>
            <a:off x="3145413" y="5251074"/>
            <a:ext cx="4007115" cy="584199"/>
            <a:chOff x="1711" y="3337"/>
            <a:chExt cx="2330" cy="368"/>
          </a:xfrm>
        </p:grpSpPr>
        <p:sp>
          <p:nvSpPr>
            <p:cNvPr id="648262" name="Text Box 70"/>
            <p:cNvSpPr txBox="1">
              <a:spLocks noChangeArrowheads="1"/>
            </p:cNvSpPr>
            <p:nvPr/>
          </p:nvSpPr>
          <p:spPr bwMode="auto">
            <a:xfrm>
              <a:off x="1810" y="3337"/>
              <a:ext cx="32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latin typeface="+mn-lt"/>
                  <a:ea typeface="+mn-ea"/>
                  <a:sym typeface="Wingdings 2" pitchFamily="18" charset="2"/>
                </a:rPr>
                <a:t></a:t>
              </a:r>
              <a:endParaRPr lang="en-US" altLang="zh-CN" sz="4000" b="1">
                <a:solidFill>
                  <a:srgbClr val="000099"/>
                </a:solidFill>
                <a:latin typeface="+mn-lt"/>
                <a:ea typeface="+mn-ea"/>
              </a:endParaRPr>
            </a:p>
          </p:txBody>
        </p:sp>
        <p:sp>
          <p:nvSpPr>
            <p:cNvPr id="648261" name="Line 69"/>
            <p:cNvSpPr>
              <a:spLocks noChangeShapeType="1"/>
            </p:cNvSpPr>
            <p:nvPr/>
          </p:nvSpPr>
          <p:spPr bwMode="auto">
            <a:xfrm rot="-5400000">
              <a:off x="2876" y="2479"/>
              <a:ext cx="0" cy="233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48265" name="Text Box 73"/>
            <p:cNvSpPr txBox="1">
              <a:spLocks noChangeArrowheads="1"/>
            </p:cNvSpPr>
            <p:nvPr/>
          </p:nvSpPr>
          <p:spPr bwMode="auto">
            <a:xfrm>
              <a:off x="2069" y="3407"/>
              <a:ext cx="14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GET: </a:t>
              </a:r>
              <a:r>
                <a:rPr lang="zh-CN" altLang="en-US" sz="2000" b="1">
                  <a:solidFill>
                    <a:srgbClr val="000099"/>
                  </a:solidFill>
                  <a:latin typeface="+mn-lt"/>
                  <a:ea typeface="+mn-ea"/>
                </a:rPr>
                <a:t>音频</a:t>
              </a:r>
              <a:r>
                <a:rPr lang="en-US" altLang="zh-CN" sz="2000" b="1">
                  <a:solidFill>
                    <a:srgbClr val="000099"/>
                  </a:solidFill>
                  <a:latin typeface="+mn-lt"/>
                  <a:ea typeface="+mn-ea"/>
                </a:rPr>
                <a:t>/</a:t>
              </a:r>
              <a:r>
                <a:rPr lang="zh-CN" altLang="en-US" sz="2000" b="1">
                  <a:solidFill>
                    <a:srgbClr val="000099"/>
                  </a:solidFill>
                  <a:latin typeface="+mn-lt"/>
                  <a:ea typeface="+mn-ea"/>
                </a:rPr>
                <a:t>视频文件</a:t>
              </a:r>
            </a:p>
          </p:txBody>
        </p:sp>
      </p:grpSp>
      <p:grpSp>
        <p:nvGrpSpPr>
          <p:cNvPr id="648274" name="Group 82"/>
          <p:cNvGrpSpPr>
            <a:grpSpLocks/>
          </p:cNvGrpSpPr>
          <p:nvPr/>
        </p:nvGrpSpPr>
        <p:grpSpPr bwMode="auto">
          <a:xfrm>
            <a:off x="3145413" y="5759073"/>
            <a:ext cx="4222089" cy="584199"/>
            <a:chOff x="1711" y="3657"/>
            <a:chExt cx="2455" cy="368"/>
          </a:xfrm>
        </p:grpSpPr>
        <p:sp>
          <p:nvSpPr>
            <p:cNvPr id="648263" name="Line 71"/>
            <p:cNvSpPr>
              <a:spLocks noChangeShapeType="1"/>
            </p:cNvSpPr>
            <p:nvPr/>
          </p:nvSpPr>
          <p:spPr bwMode="auto">
            <a:xfrm rot="5400000" flipH="1">
              <a:off x="2876" y="2799"/>
              <a:ext cx="0" cy="233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48264" name="Text Box 72"/>
            <p:cNvSpPr txBox="1">
              <a:spLocks noChangeArrowheads="1"/>
            </p:cNvSpPr>
            <p:nvPr/>
          </p:nvSpPr>
          <p:spPr bwMode="auto">
            <a:xfrm>
              <a:off x="3780" y="3657"/>
              <a:ext cx="38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latin typeface="+mn-lt"/>
                  <a:ea typeface="+mn-ea"/>
                  <a:sym typeface="Wingdings 2" pitchFamily="18" charset="2"/>
                </a:rPr>
                <a:t> </a:t>
              </a:r>
              <a:endParaRPr lang="en-US" altLang="zh-CN" sz="4000" b="1">
                <a:solidFill>
                  <a:srgbClr val="000099"/>
                </a:solidFill>
                <a:latin typeface="+mn-lt"/>
                <a:ea typeface="+mn-ea"/>
              </a:endParaRPr>
            </a:p>
          </p:txBody>
        </p:sp>
        <p:sp>
          <p:nvSpPr>
            <p:cNvPr id="648266" name="Text Box 74"/>
            <p:cNvSpPr txBox="1">
              <a:spLocks noChangeArrowheads="1"/>
            </p:cNvSpPr>
            <p:nvPr/>
          </p:nvSpPr>
          <p:spPr bwMode="auto">
            <a:xfrm>
              <a:off x="2835" y="3724"/>
              <a:ext cx="93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RESPONSE</a:t>
              </a:r>
            </a:p>
          </p:txBody>
        </p:sp>
      </p:grpSp>
    </p:spTree>
    <p:extLst>
      <p:ext uri="{BB962C8B-B14F-4D97-AF65-F5344CB8AC3E}">
        <p14:creationId xmlns:p14="http://schemas.microsoft.com/office/powerpoint/2010/main" val="3692595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48271"/>
                                        </p:tgtEl>
                                        <p:attrNameLst>
                                          <p:attrName>style.visibility</p:attrName>
                                        </p:attrNameLst>
                                      </p:cBhvr>
                                      <p:to>
                                        <p:strVal val="visible"/>
                                      </p:to>
                                    </p:set>
                                    <p:animEffect transition="in" filter="wipe(left)">
                                      <p:cBhvr>
                                        <p:cTn id="7" dur="2000"/>
                                        <p:tgtEl>
                                          <p:spTgt spid="648271"/>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648272"/>
                                        </p:tgtEl>
                                        <p:attrNameLst>
                                          <p:attrName>style.visibility</p:attrName>
                                        </p:attrNameLst>
                                      </p:cBhvr>
                                      <p:to>
                                        <p:strVal val="visible"/>
                                      </p:to>
                                    </p:set>
                                    <p:animEffect transition="in" filter="wipe(right)">
                                      <p:cBhvr>
                                        <p:cTn id="11" dur="500"/>
                                        <p:tgtEl>
                                          <p:spTgt spid="648272"/>
                                        </p:tgtEl>
                                      </p:cBhvr>
                                    </p:animEffect>
                                  </p:childTnLst>
                                </p:cTn>
                              </p:par>
                            </p:childTnLst>
                          </p:cTn>
                        </p:par>
                        <p:par>
                          <p:cTn id="12" fill="hold" nodeType="afterGroup">
                            <p:stCondLst>
                              <p:cond delay="3000"/>
                            </p:stCondLst>
                            <p:childTnLst>
                              <p:par>
                                <p:cTn id="13" presetID="22" presetClass="entr" presetSubtype="1" fill="hold" nodeType="afterEffect">
                                  <p:stCondLst>
                                    <p:cond delay="500"/>
                                  </p:stCondLst>
                                  <p:childTnLst>
                                    <p:set>
                                      <p:cBhvr>
                                        <p:cTn id="14" dur="1" fill="hold">
                                          <p:stCondLst>
                                            <p:cond delay="0"/>
                                          </p:stCondLst>
                                        </p:cTn>
                                        <p:tgtEl>
                                          <p:spTgt spid="648269"/>
                                        </p:tgtEl>
                                        <p:attrNameLst>
                                          <p:attrName>style.visibility</p:attrName>
                                        </p:attrNameLst>
                                      </p:cBhvr>
                                      <p:to>
                                        <p:strVal val="visible"/>
                                      </p:to>
                                    </p:set>
                                    <p:animEffect transition="in" filter="wipe(up)">
                                      <p:cBhvr>
                                        <p:cTn id="15" dur="2000"/>
                                        <p:tgtEl>
                                          <p:spTgt spid="648269"/>
                                        </p:tgtEl>
                                      </p:cBhvr>
                                    </p:animEffect>
                                  </p:childTnLst>
                                </p:cTn>
                              </p:par>
                            </p:childTnLst>
                          </p:cTn>
                        </p:par>
                        <p:par>
                          <p:cTn id="16" fill="hold" nodeType="afterGroup">
                            <p:stCondLst>
                              <p:cond delay="5500"/>
                            </p:stCondLst>
                            <p:childTnLst>
                              <p:par>
                                <p:cTn id="17" presetID="22" presetClass="entr" presetSubtype="8" fill="hold" nodeType="afterEffect">
                                  <p:stCondLst>
                                    <p:cond delay="500"/>
                                  </p:stCondLst>
                                  <p:childTnLst>
                                    <p:set>
                                      <p:cBhvr>
                                        <p:cTn id="18" dur="1" fill="hold">
                                          <p:stCondLst>
                                            <p:cond delay="0"/>
                                          </p:stCondLst>
                                        </p:cTn>
                                        <p:tgtEl>
                                          <p:spTgt spid="648273"/>
                                        </p:tgtEl>
                                        <p:attrNameLst>
                                          <p:attrName>style.visibility</p:attrName>
                                        </p:attrNameLst>
                                      </p:cBhvr>
                                      <p:to>
                                        <p:strVal val="visible"/>
                                      </p:to>
                                    </p:set>
                                    <p:animEffect transition="in" filter="wipe(left)">
                                      <p:cBhvr>
                                        <p:cTn id="19" dur="2000"/>
                                        <p:tgtEl>
                                          <p:spTgt spid="648273"/>
                                        </p:tgtEl>
                                      </p:cBhvr>
                                    </p:animEffect>
                                  </p:childTnLst>
                                </p:cTn>
                              </p:par>
                            </p:childTnLst>
                          </p:cTn>
                        </p:par>
                        <p:par>
                          <p:cTn id="20" fill="hold" nodeType="afterGroup">
                            <p:stCondLst>
                              <p:cond delay="8000"/>
                            </p:stCondLst>
                            <p:childTnLst>
                              <p:par>
                                <p:cTn id="21" presetID="22" presetClass="entr" presetSubtype="2" fill="hold" nodeType="afterEffect">
                                  <p:stCondLst>
                                    <p:cond delay="500"/>
                                  </p:stCondLst>
                                  <p:childTnLst>
                                    <p:set>
                                      <p:cBhvr>
                                        <p:cTn id="22" dur="1" fill="hold">
                                          <p:stCondLst>
                                            <p:cond delay="0"/>
                                          </p:stCondLst>
                                        </p:cTn>
                                        <p:tgtEl>
                                          <p:spTgt spid="648274"/>
                                        </p:tgtEl>
                                        <p:attrNameLst>
                                          <p:attrName>style.visibility</p:attrName>
                                        </p:attrNameLst>
                                      </p:cBhvr>
                                      <p:to>
                                        <p:strVal val="visible"/>
                                      </p:to>
                                    </p:set>
                                    <p:animEffect transition="in" filter="wipe(right)">
                                      <p:cBhvr>
                                        <p:cTn id="23" dur="2000"/>
                                        <p:tgtEl>
                                          <p:spTgt spid="648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p:txBody>
          <a:bodyPr/>
          <a:lstStyle/>
          <a:p>
            <a:pPr algn="ctr"/>
            <a:r>
              <a:rPr lang="zh-CN" altLang="en-US" sz="4000"/>
              <a:t>使用元文件下载音频</a:t>
            </a:r>
            <a:r>
              <a:rPr lang="en-US" altLang="zh-CN" sz="4000"/>
              <a:t>/</a:t>
            </a:r>
            <a:r>
              <a:rPr lang="zh-CN" altLang="en-US" sz="4000"/>
              <a:t>视频文件 </a:t>
            </a:r>
          </a:p>
        </p:txBody>
      </p:sp>
      <p:sp>
        <p:nvSpPr>
          <p:cNvPr id="649219" name="Rectangle 3"/>
          <p:cNvSpPr>
            <a:spLocks noGrp="1" noChangeArrowheads="1"/>
          </p:cNvSpPr>
          <p:nvPr>
            <p:ph idx="1"/>
          </p:nvPr>
        </p:nvSpPr>
        <p:spPr/>
        <p:txBody>
          <a:bodyPr/>
          <a:lstStyle/>
          <a:p>
            <a:pPr>
              <a:buFont typeface="Wingdings" pitchFamily="2" charset="2"/>
              <a:buNone/>
            </a:pPr>
            <a:r>
              <a:rPr lang="en-US" altLang="zh-CN" sz="2400" dirty="0">
                <a:sym typeface="Wingdings" pitchFamily="2" charset="2"/>
              </a:rPr>
              <a:t></a:t>
            </a:r>
            <a:r>
              <a:rPr lang="en-US" altLang="zh-CN" sz="2400" dirty="0"/>
              <a:t> </a:t>
            </a:r>
            <a:r>
              <a:rPr lang="zh-CN" altLang="en-US" sz="2400" dirty="0"/>
              <a:t>浏览器用户使用 </a:t>
            </a:r>
            <a:r>
              <a:rPr lang="en-US" altLang="zh-CN" sz="2400" dirty="0"/>
              <a:t>HTTP </a:t>
            </a:r>
            <a:r>
              <a:rPr lang="zh-CN" altLang="en-US" sz="2400" dirty="0"/>
              <a:t>的 </a:t>
            </a:r>
            <a:r>
              <a:rPr lang="en-US" altLang="zh-CN" sz="2400" dirty="0"/>
              <a:t>GET </a:t>
            </a:r>
            <a:r>
              <a:rPr lang="zh-CN" altLang="en-US" sz="2400" dirty="0"/>
              <a:t>报文接入到万维网服务器。这个超链指向一个元文件。这个元文件有实际的音频</a:t>
            </a:r>
            <a:r>
              <a:rPr lang="en-US" altLang="zh-CN" sz="2400" dirty="0"/>
              <a:t>/</a:t>
            </a:r>
            <a:r>
              <a:rPr lang="zh-CN" altLang="en-US" sz="2400" dirty="0"/>
              <a:t>视频文件的统一资源定位符 </a:t>
            </a:r>
            <a:r>
              <a:rPr lang="en-US" altLang="zh-CN" sz="2400" dirty="0"/>
              <a:t>URL</a:t>
            </a:r>
            <a:r>
              <a:rPr lang="zh-CN" altLang="en-US" sz="2400" dirty="0"/>
              <a:t>。</a:t>
            </a:r>
            <a:endParaRPr lang="zh-CN" altLang="en-US" sz="2400" dirty="0">
              <a:sym typeface="Wingdings" pitchFamily="2" charset="2"/>
            </a:endParaRPr>
          </a:p>
          <a:p>
            <a:pPr>
              <a:buFont typeface="Wingdings" pitchFamily="2" charset="2"/>
              <a:buNone/>
            </a:pPr>
            <a:r>
              <a:rPr lang="zh-CN" altLang="en-US" sz="2400" dirty="0">
                <a:sym typeface="Wingdings" pitchFamily="2" charset="2"/>
              </a:rPr>
              <a:t></a:t>
            </a:r>
            <a:r>
              <a:rPr lang="zh-CN" altLang="en-US" sz="2400" dirty="0"/>
              <a:t> 万维网服务器把该元文件装入 </a:t>
            </a:r>
            <a:r>
              <a:rPr lang="en-US" altLang="zh-CN" sz="2400" dirty="0"/>
              <a:t>HTTP </a:t>
            </a:r>
            <a:r>
              <a:rPr lang="zh-CN" altLang="en-US" sz="2400" dirty="0"/>
              <a:t>响应报文的主体，发回给浏览器。</a:t>
            </a:r>
            <a:endParaRPr lang="zh-CN" altLang="en-US" sz="2400" dirty="0">
              <a:sym typeface="Wingdings" pitchFamily="2" charset="2"/>
            </a:endParaRPr>
          </a:p>
          <a:p>
            <a:pPr>
              <a:buFont typeface="Wingdings" pitchFamily="2" charset="2"/>
              <a:buNone/>
            </a:pPr>
            <a:r>
              <a:rPr lang="zh-CN" altLang="en-US" sz="2400" dirty="0">
                <a:sym typeface="Wingdings" pitchFamily="2" charset="2"/>
              </a:rPr>
              <a:t></a:t>
            </a:r>
            <a:r>
              <a:rPr lang="zh-CN" altLang="en-US" sz="2400" dirty="0"/>
              <a:t> 客户机浏览器调用相关的媒体播放器，把提取出的元文件传送给媒体播放器。</a:t>
            </a:r>
            <a:endParaRPr lang="zh-CN" altLang="en-US" sz="2400" dirty="0">
              <a:sym typeface="Wingdings" pitchFamily="2" charset="2"/>
            </a:endParaRPr>
          </a:p>
          <a:p>
            <a:pPr>
              <a:buFont typeface="Wingdings" pitchFamily="2" charset="2"/>
              <a:buNone/>
            </a:pPr>
            <a:r>
              <a:rPr lang="zh-CN" altLang="en-US" sz="2400" dirty="0">
                <a:sym typeface="Wingdings" pitchFamily="2" charset="2"/>
              </a:rPr>
              <a:t></a:t>
            </a:r>
            <a:r>
              <a:rPr lang="zh-CN" altLang="en-US" sz="2400" dirty="0"/>
              <a:t> 媒体播放器使用元文件中的 </a:t>
            </a:r>
            <a:r>
              <a:rPr lang="en-US" altLang="zh-CN" sz="2400" dirty="0"/>
              <a:t>URL </a:t>
            </a:r>
            <a:r>
              <a:rPr lang="zh-CN" altLang="en-US" sz="2400" dirty="0"/>
              <a:t>，向万维网服务器发送 </a:t>
            </a:r>
            <a:r>
              <a:rPr lang="en-US" altLang="zh-CN" sz="2400" dirty="0"/>
              <a:t>HTTP </a:t>
            </a:r>
            <a:r>
              <a:rPr lang="zh-CN" altLang="en-US" sz="2400" dirty="0"/>
              <a:t>请求报文，要求下载音频</a:t>
            </a:r>
            <a:r>
              <a:rPr lang="en-US" altLang="zh-CN" sz="2400" dirty="0"/>
              <a:t>/</a:t>
            </a:r>
            <a:r>
              <a:rPr lang="zh-CN" altLang="en-US" sz="2400" dirty="0"/>
              <a:t>视频文件。</a:t>
            </a:r>
            <a:endParaRPr lang="zh-CN" altLang="en-US" sz="2400" dirty="0">
              <a:sym typeface="Wingdings" pitchFamily="2" charset="2"/>
            </a:endParaRPr>
          </a:p>
          <a:p>
            <a:pPr>
              <a:buFont typeface="Wingdings" pitchFamily="2" charset="2"/>
              <a:buNone/>
            </a:pPr>
            <a:r>
              <a:rPr lang="zh-CN" altLang="en-US" sz="2400" dirty="0">
                <a:sym typeface="Wingdings" pitchFamily="2" charset="2"/>
              </a:rPr>
              <a:t></a:t>
            </a:r>
            <a:r>
              <a:rPr lang="zh-CN" altLang="en-US" sz="2400" dirty="0"/>
              <a:t> 万维网服务器发送 </a:t>
            </a:r>
            <a:r>
              <a:rPr lang="en-US" altLang="zh-CN" sz="2400" dirty="0"/>
              <a:t>HTTP </a:t>
            </a:r>
            <a:r>
              <a:rPr lang="zh-CN" altLang="en-US" sz="2400" dirty="0"/>
              <a:t>响应报文，把该音频</a:t>
            </a:r>
            <a:r>
              <a:rPr lang="en-US" altLang="zh-CN" sz="2400" dirty="0"/>
              <a:t>/</a:t>
            </a:r>
            <a:r>
              <a:rPr lang="zh-CN" altLang="en-US" sz="2400" dirty="0"/>
              <a:t>视频文件发送给媒体播放器。媒体播放器边下载边解压缩边播放。 </a:t>
            </a:r>
          </a:p>
        </p:txBody>
      </p:sp>
    </p:spTree>
    <p:extLst>
      <p:ext uri="{BB962C8B-B14F-4D97-AF65-F5344CB8AC3E}">
        <p14:creationId xmlns:p14="http://schemas.microsoft.com/office/powerpoint/2010/main" val="36657123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r>
              <a:rPr lang="en-US" altLang="zh-CN" dirty="0"/>
              <a:t>8.2.2  </a:t>
            </a:r>
            <a:r>
              <a:rPr lang="zh-CN" altLang="en-US" dirty="0"/>
              <a:t>媒体服务器 </a:t>
            </a:r>
          </a:p>
        </p:txBody>
      </p:sp>
      <p:sp>
        <p:nvSpPr>
          <p:cNvPr id="650243" name="Rectangle 3"/>
          <p:cNvSpPr>
            <a:spLocks noGrp="1" noChangeArrowheads="1"/>
          </p:cNvSpPr>
          <p:nvPr>
            <p:ph idx="1"/>
          </p:nvPr>
        </p:nvSpPr>
        <p:spPr/>
        <p:txBody>
          <a:bodyPr/>
          <a:lstStyle/>
          <a:p>
            <a:r>
              <a:rPr lang="zh-CN" altLang="en-US" dirty="0">
                <a:solidFill>
                  <a:schemeClr val="hlink"/>
                </a:solidFill>
              </a:rPr>
              <a:t>媒体服务器</a:t>
            </a:r>
            <a:r>
              <a:rPr lang="zh-CN" altLang="en-US" dirty="0"/>
              <a:t>也称为</a:t>
            </a:r>
            <a:r>
              <a:rPr lang="zh-CN" altLang="en-US" dirty="0">
                <a:solidFill>
                  <a:schemeClr val="hlink"/>
                </a:solidFill>
              </a:rPr>
              <a:t>流式</a:t>
            </a:r>
            <a:r>
              <a:rPr lang="zh-CN" altLang="en-US" dirty="0" smtClean="0">
                <a:solidFill>
                  <a:schemeClr val="hlink"/>
                </a:solidFill>
              </a:rPr>
              <a:t>服务器 </a:t>
            </a:r>
            <a:r>
              <a:rPr lang="en-US" altLang="zh-CN" dirty="0" smtClean="0"/>
              <a:t>(</a:t>
            </a:r>
            <a:r>
              <a:rPr lang="en-US" altLang="zh-CN" dirty="0"/>
              <a:t>streaming server</a:t>
            </a:r>
            <a:r>
              <a:rPr lang="en-US" altLang="zh-CN" dirty="0" smtClean="0"/>
              <a:t>)</a:t>
            </a:r>
            <a:r>
              <a:rPr lang="zh-CN" altLang="en-US" dirty="0" smtClean="0"/>
              <a:t>，</a:t>
            </a:r>
            <a:r>
              <a:rPr lang="zh-CN" altLang="en-US" dirty="0"/>
              <a:t>它支持流式音频和视频的传送。</a:t>
            </a:r>
          </a:p>
          <a:p>
            <a:r>
              <a:rPr lang="zh-CN" altLang="en-US" dirty="0"/>
              <a:t>媒体播放器与媒体服务器的关系是</a:t>
            </a:r>
            <a:r>
              <a:rPr lang="zh-CN" altLang="en-US" dirty="0">
                <a:solidFill>
                  <a:srgbClr val="FF0000"/>
                </a:solidFill>
              </a:rPr>
              <a:t>客户与服务器的关系。 </a:t>
            </a:r>
          </a:p>
          <a:p>
            <a:r>
              <a:rPr lang="zh-CN" altLang="en-US" dirty="0"/>
              <a:t>媒体播放器不是向万维网服务器而是向媒体服务器请求音频</a:t>
            </a:r>
            <a:r>
              <a:rPr lang="en-US" altLang="zh-CN" dirty="0"/>
              <a:t>/</a:t>
            </a:r>
            <a:r>
              <a:rPr lang="zh-CN" altLang="en-US" dirty="0"/>
              <a:t>视频文件。</a:t>
            </a:r>
          </a:p>
          <a:p>
            <a:r>
              <a:rPr lang="zh-CN" altLang="en-US" dirty="0"/>
              <a:t>媒体服务器和媒体播放器之间采用</a:t>
            </a:r>
            <a:r>
              <a:rPr lang="zh-CN" altLang="en-US" dirty="0">
                <a:solidFill>
                  <a:srgbClr val="FF0000"/>
                </a:solidFill>
              </a:rPr>
              <a:t>另外的协议</a:t>
            </a:r>
            <a:r>
              <a:rPr lang="zh-CN" altLang="en-US" dirty="0"/>
              <a:t>进行交互。  </a:t>
            </a:r>
          </a:p>
        </p:txBody>
      </p:sp>
    </p:spTree>
    <p:extLst>
      <p:ext uri="{BB962C8B-B14F-4D97-AF65-F5344CB8AC3E}">
        <p14:creationId xmlns:p14="http://schemas.microsoft.com/office/powerpoint/2010/main" val="1237551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dirty="0"/>
              <a:t>第 </a:t>
            </a:r>
            <a:r>
              <a:rPr lang="en-US" altLang="zh-CN" dirty="0"/>
              <a:t>8 </a:t>
            </a:r>
            <a:r>
              <a:rPr lang="zh-CN" altLang="en-US" dirty="0"/>
              <a:t>章  </a:t>
            </a:r>
            <a:r>
              <a:rPr lang="zh-CN" altLang="en-US" dirty="0" smtClean="0"/>
              <a:t>互联网上</a:t>
            </a:r>
            <a:r>
              <a:rPr lang="zh-CN" altLang="en-US" dirty="0"/>
              <a:t>的音频</a:t>
            </a:r>
            <a:r>
              <a:rPr lang="en-US" altLang="zh-CN" dirty="0"/>
              <a:t>/</a:t>
            </a:r>
            <a:r>
              <a:rPr lang="zh-CN" altLang="en-US" dirty="0"/>
              <a:t>视频服务 </a:t>
            </a:r>
          </a:p>
        </p:txBody>
      </p:sp>
      <p:sp>
        <p:nvSpPr>
          <p:cNvPr id="2" name="内容占位符 1"/>
          <p:cNvSpPr>
            <a:spLocks noGrp="1"/>
          </p:cNvSpPr>
          <p:nvPr>
            <p:ph idx="1"/>
          </p:nvPr>
        </p:nvSpPr>
        <p:spPr/>
        <p:txBody>
          <a:bodyPr/>
          <a:lstStyle/>
          <a:p>
            <a:r>
              <a:rPr lang="en-US" altLang="zh-CN" dirty="0" smtClean="0"/>
              <a:t>8.1  </a:t>
            </a:r>
            <a:r>
              <a:rPr lang="zh-CN" altLang="zh-CN" dirty="0"/>
              <a:t>概述</a:t>
            </a:r>
          </a:p>
          <a:p>
            <a:r>
              <a:rPr lang="en-US" altLang="zh-CN" dirty="0"/>
              <a:t>8.2  </a:t>
            </a:r>
            <a:r>
              <a:rPr lang="zh-CN" altLang="zh-CN" dirty="0"/>
              <a:t>流式存储音频</a:t>
            </a:r>
            <a:r>
              <a:rPr lang="en-US" altLang="zh-CN" dirty="0"/>
              <a:t>/</a:t>
            </a:r>
            <a:r>
              <a:rPr lang="zh-CN" altLang="zh-CN" dirty="0"/>
              <a:t>视频</a:t>
            </a:r>
          </a:p>
          <a:p>
            <a:r>
              <a:rPr lang="en-US" altLang="zh-CN" dirty="0" smtClean="0"/>
              <a:t>8.3  </a:t>
            </a:r>
            <a:r>
              <a:rPr lang="zh-CN" altLang="zh-CN" dirty="0"/>
              <a:t>交互式音频</a:t>
            </a:r>
            <a:r>
              <a:rPr lang="en-US" altLang="zh-CN" dirty="0"/>
              <a:t>/</a:t>
            </a:r>
            <a:r>
              <a:rPr lang="zh-CN" altLang="zh-CN" dirty="0"/>
              <a:t>视频</a:t>
            </a:r>
          </a:p>
          <a:p>
            <a:r>
              <a:rPr lang="en-US" altLang="zh-CN" dirty="0" smtClean="0"/>
              <a:t>8.4  </a:t>
            </a:r>
            <a:r>
              <a:rPr lang="zh-CN" altLang="zh-CN" dirty="0"/>
              <a:t>改进“尽最大努力交付”的服务</a:t>
            </a:r>
          </a:p>
          <a:p>
            <a:endParaRPr lang="zh-CN" altLang="en-US" dirty="0"/>
          </a:p>
        </p:txBody>
      </p:sp>
    </p:spTree>
    <p:extLst>
      <p:ext uri="{BB962C8B-B14F-4D97-AF65-F5344CB8AC3E}">
        <p14:creationId xmlns:p14="http://schemas.microsoft.com/office/powerpoint/2010/main" val="4024783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8" name="Rectangle 4"/>
          <p:cNvSpPr>
            <a:spLocks noGrp="1" noChangeArrowheads="1"/>
          </p:cNvSpPr>
          <p:nvPr>
            <p:ph type="title"/>
          </p:nvPr>
        </p:nvSpPr>
        <p:spPr/>
        <p:txBody>
          <a:bodyPr/>
          <a:lstStyle/>
          <a:p>
            <a:pPr algn="ctr"/>
            <a:r>
              <a:rPr lang="zh-CN" altLang="en-US" sz="4000"/>
              <a:t>使用媒体服务器 </a:t>
            </a:r>
          </a:p>
        </p:txBody>
      </p:sp>
      <p:sp>
        <p:nvSpPr>
          <p:cNvPr id="651269" name="Rectangle 5"/>
          <p:cNvSpPr>
            <a:spLocks noChangeArrowheads="1"/>
          </p:cNvSpPr>
          <p:nvPr/>
        </p:nvSpPr>
        <p:spPr bwMode="auto">
          <a:xfrm>
            <a:off x="1209015" y="2787800"/>
            <a:ext cx="1757627" cy="3690937"/>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a:endParaRPr lang="zh-CN" altLang="zh-CN" sz="2000" b="1">
              <a:solidFill>
                <a:srgbClr val="000099"/>
              </a:solidFill>
              <a:latin typeface="+mn-lt"/>
              <a:ea typeface="+mn-ea"/>
            </a:endParaRPr>
          </a:p>
        </p:txBody>
      </p:sp>
      <p:sp>
        <p:nvSpPr>
          <p:cNvPr id="651270" name="Rectangle 6"/>
          <p:cNvSpPr>
            <a:spLocks noChangeArrowheads="1"/>
          </p:cNvSpPr>
          <p:nvPr/>
        </p:nvSpPr>
        <p:spPr bwMode="auto">
          <a:xfrm>
            <a:off x="7395104" y="2902100"/>
            <a:ext cx="1377554" cy="1500187"/>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a:r>
              <a:rPr lang="zh-CN" altLang="en-US" sz="2000" b="1">
                <a:solidFill>
                  <a:srgbClr val="000099"/>
                </a:solidFill>
                <a:latin typeface="+mn-lt"/>
                <a:ea typeface="+mn-ea"/>
              </a:rPr>
              <a:t>万维网</a:t>
            </a:r>
          </a:p>
          <a:p>
            <a:pPr algn="ctr"/>
            <a:r>
              <a:rPr lang="zh-CN" altLang="en-US" sz="2000" b="1">
                <a:solidFill>
                  <a:srgbClr val="000099"/>
                </a:solidFill>
                <a:latin typeface="+mn-lt"/>
                <a:ea typeface="+mn-ea"/>
              </a:rPr>
              <a:t>服务器</a:t>
            </a:r>
          </a:p>
        </p:txBody>
      </p:sp>
      <p:pic>
        <p:nvPicPr>
          <p:cNvPr id="651271"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2913" y="2209949"/>
            <a:ext cx="699956"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51274" name="Group 10"/>
          <p:cNvGrpSpPr>
            <a:grpSpLocks/>
          </p:cNvGrpSpPr>
          <p:nvPr/>
        </p:nvGrpSpPr>
        <p:grpSpPr bwMode="auto">
          <a:xfrm flipH="1">
            <a:off x="7771740" y="2324250"/>
            <a:ext cx="627723" cy="923925"/>
            <a:chOff x="240" y="1104"/>
            <a:chExt cx="327" cy="521"/>
          </a:xfrm>
        </p:grpSpPr>
        <p:sp>
          <p:nvSpPr>
            <p:cNvPr id="651275" name="AutoShape 11"/>
            <p:cNvSpPr>
              <a:spLocks noChangeAspect="1" noChangeArrowheads="1" noTextEdit="1"/>
            </p:cNvSpPr>
            <p:nvPr/>
          </p:nvSpPr>
          <p:spPr bwMode="auto">
            <a:xfrm>
              <a:off x="240" y="1104"/>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51276" name="Group 12"/>
            <p:cNvGrpSpPr>
              <a:grpSpLocks/>
            </p:cNvGrpSpPr>
            <p:nvPr/>
          </p:nvGrpSpPr>
          <p:grpSpPr bwMode="auto">
            <a:xfrm>
              <a:off x="243" y="1108"/>
              <a:ext cx="319" cy="511"/>
              <a:chOff x="243" y="1108"/>
              <a:chExt cx="319" cy="511"/>
            </a:xfrm>
          </p:grpSpPr>
          <p:sp>
            <p:nvSpPr>
              <p:cNvPr id="651277" name="Freeform 13"/>
              <p:cNvSpPr>
                <a:spLocks/>
              </p:cNvSpPr>
              <p:nvPr/>
            </p:nvSpPr>
            <p:spPr bwMode="auto">
              <a:xfrm>
                <a:off x="337" y="1142"/>
                <a:ext cx="215" cy="9"/>
              </a:xfrm>
              <a:custGeom>
                <a:avLst/>
                <a:gdLst>
                  <a:gd name="T0" fmla="*/ 0 w 1292"/>
                  <a:gd name="T1" fmla="*/ 0 h 47"/>
                  <a:gd name="T2" fmla="*/ 76 w 1292"/>
                  <a:gd name="T3" fmla="*/ 47 h 47"/>
                  <a:gd name="T4" fmla="*/ 1292 w 1292"/>
                  <a:gd name="T5" fmla="*/ 47 h 47"/>
                  <a:gd name="T6" fmla="*/ 1254 w 1292"/>
                  <a:gd name="T7" fmla="*/ 0 h 47"/>
                  <a:gd name="T8" fmla="*/ 0 w 1292"/>
                  <a:gd name="T9" fmla="*/ 0 h 47"/>
                </a:gdLst>
                <a:ahLst/>
                <a:cxnLst>
                  <a:cxn ang="0">
                    <a:pos x="T0" y="T1"/>
                  </a:cxn>
                  <a:cxn ang="0">
                    <a:pos x="T2" y="T3"/>
                  </a:cxn>
                  <a:cxn ang="0">
                    <a:pos x="T4" y="T5"/>
                  </a:cxn>
                  <a:cxn ang="0">
                    <a:pos x="T6" y="T7"/>
                  </a:cxn>
                  <a:cxn ang="0">
                    <a:pos x="T8" y="T9"/>
                  </a:cxn>
                </a:cxnLst>
                <a:rect l="0" t="0" r="r" b="b"/>
                <a:pathLst>
                  <a:path w="1292" h="47">
                    <a:moveTo>
                      <a:pt x="0" y="0"/>
                    </a:moveTo>
                    <a:lnTo>
                      <a:pt x="76" y="47"/>
                    </a:lnTo>
                    <a:lnTo>
                      <a:pt x="1292" y="47"/>
                    </a:lnTo>
                    <a:lnTo>
                      <a:pt x="1254" y="0"/>
                    </a:lnTo>
                    <a:lnTo>
                      <a:pt x="0" y="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1278" name="Freeform 14"/>
              <p:cNvSpPr>
                <a:spLocks/>
              </p:cNvSpPr>
              <p:nvPr/>
            </p:nvSpPr>
            <p:spPr bwMode="auto">
              <a:xfrm>
                <a:off x="336" y="1141"/>
                <a:ext cx="55" cy="478"/>
              </a:xfrm>
              <a:custGeom>
                <a:avLst/>
                <a:gdLst>
                  <a:gd name="T0" fmla="*/ 0 w 327"/>
                  <a:gd name="T1" fmla="*/ 2311 h 2392"/>
                  <a:gd name="T2" fmla="*/ 68 w 327"/>
                  <a:gd name="T3" fmla="*/ 2392 h 2392"/>
                  <a:gd name="T4" fmla="*/ 327 w 327"/>
                  <a:gd name="T5" fmla="*/ 794 h 2392"/>
                  <a:gd name="T6" fmla="*/ 83 w 327"/>
                  <a:gd name="T7" fmla="*/ 47 h 2392"/>
                  <a:gd name="T8" fmla="*/ 3 w 327"/>
                  <a:gd name="T9" fmla="*/ 0 h 2392"/>
                  <a:gd name="T10" fmla="*/ 0 w 327"/>
                  <a:gd name="T11" fmla="*/ 873 h 2392"/>
                  <a:gd name="T12" fmla="*/ 0 w 327"/>
                  <a:gd name="T13" fmla="*/ 2311 h 2392"/>
                </a:gdLst>
                <a:ahLst/>
                <a:cxnLst>
                  <a:cxn ang="0">
                    <a:pos x="T0" y="T1"/>
                  </a:cxn>
                  <a:cxn ang="0">
                    <a:pos x="T2" y="T3"/>
                  </a:cxn>
                  <a:cxn ang="0">
                    <a:pos x="T4" y="T5"/>
                  </a:cxn>
                  <a:cxn ang="0">
                    <a:pos x="T6" y="T7"/>
                  </a:cxn>
                  <a:cxn ang="0">
                    <a:pos x="T8" y="T9"/>
                  </a:cxn>
                  <a:cxn ang="0">
                    <a:pos x="T10" y="T11"/>
                  </a:cxn>
                  <a:cxn ang="0">
                    <a:pos x="T12" y="T13"/>
                  </a:cxn>
                </a:cxnLst>
                <a:rect l="0" t="0" r="r" b="b"/>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1279" name="Freeform 15"/>
              <p:cNvSpPr>
                <a:spLocks/>
              </p:cNvSpPr>
              <p:nvPr/>
            </p:nvSpPr>
            <p:spPr bwMode="auto">
              <a:xfrm>
                <a:off x="243" y="1108"/>
                <a:ext cx="94" cy="495"/>
              </a:xfrm>
              <a:custGeom>
                <a:avLst/>
                <a:gdLst>
                  <a:gd name="T0" fmla="*/ 0 w 568"/>
                  <a:gd name="T1" fmla="*/ 0 h 2472"/>
                  <a:gd name="T2" fmla="*/ 568 w 568"/>
                  <a:gd name="T3" fmla="*/ 162 h 2472"/>
                  <a:gd name="T4" fmla="*/ 568 w 568"/>
                  <a:gd name="T5" fmla="*/ 2472 h 2472"/>
                  <a:gd name="T6" fmla="*/ 0 w 568"/>
                  <a:gd name="T7" fmla="*/ 1882 h 2472"/>
                  <a:gd name="T8" fmla="*/ 0 w 568"/>
                  <a:gd name="T9" fmla="*/ 0 h 2472"/>
                </a:gdLst>
                <a:ahLst/>
                <a:cxnLst>
                  <a:cxn ang="0">
                    <a:pos x="T0" y="T1"/>
                  </a:cxn>
                  <a:cxn ang="0">
                    <a:pos x="T2" y="T3"/>
                  </a:cxn>
                  <a:cxn ang="0">
                    <a:pos x="T4" y="T5"/>
                  </a:cxn>
                  <a:cxn ang="0">
                    <a:pos x="T6" y="T7"/>
                  </a:cxn>
                  <a:cxn ang="0">
                    <a:pos x="T8" y="T9"/>
                  </a:cxn>
                </a:cxnLst>
                <a:rect l="0" t="0" r="r" b="b"/>
                <a:pathLst>
                  <a:path w="568" h="2472">
                    <a:moveTo>
                      <a:pt x="0" y="0"/>
                    </a:moveTo>
                    <a:lnTo>
                      <a:pt x="568" y="162"/>
                    </a:lnTo>
                    <a:lnTo>
                      <a:pt x="568" y="2472"/>
                    </a:lnTo>
                    <a:lnTo>
                      <a:pt x="0" y="1882"/>
                    </a:lnTo>
                    <a:lnTo>
                      <a:pt x="0" y="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1280" name="Freeform 16"/>
              <p:cNvSpPr>
                <a:spLocks/>
              </p:cNvSpPr>
              <p:nvPr/>
            </p:nvSpPr>
            <p:spPr bwMode="auto">
              <a:xfrm>
                <a:off x="243" y="1108"/>
                <a:ext cx="303" cy="34"/>
              </a:xfrm>
              <a:custGeom>
                <a:avLst/>
                <a:gdLst>
                  <a:gd name="T0" fmla="*/ 569 w 1822"/>
                  <a:gd name="T1" fmla="*/ 170 h 170"/>
                  <a:gd name="T2" fmla="*/ 1822 w 1822"/>
                  <a:gd name="T3" fmla="*/ 170 h 170"/>
                  <a:gd name="T4" fmla="*/ 944 w 1822"/>
                  <a:gd name="T5" fmla="*/ 0 h 170"/>
                  <a:gd name="T6" fmla="*/ 0 w 1822"/>
                  <a:gd name="T7" fmla="*/ 0 h 170"/>
                  <a:gd name="T8" fmla="*/ 569 w 1822"/>
                  <a:gd name="T9" fmla="*/ 170 h 170"/>
                </a:gdLst>
                <a:ahLst/>
                <a:cxnLst>
                  <a:cxn ang="0">
                    <a:pos x="T0" y="T1"/>
                  </a:cxn>
                  <a:cxn ang="0">
                    <a:pos x="T2" y="T3"/>
                  </a:cxn>
                  <a:cxn ang="0">
                    <a:pos x="T4" y="T5"/>
                  </a:cxn>
                  <a:cxn ang="0">
                    <a:pos x="T6" y="T7"/>
                  </a:cxn>
                  <a:cxn ang="0">
                    <a:pos x="T8" y="T9"/>
                  </a:cxn>
                </a:cxnLst>
                <a:rect l="0" t="0" r="r" b="b"/>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1281" name="Rectangle 17"/>
              <p:cNvSpPr>
                <a:spLocks noChangeArrowheads="1"/>
              </p:cNvSpPr>
              <p:nvPr/>
            </p:nvSpPr>
            <p:spPr bwMode="auto">
              <a:xfrm>
                <a:off x="348" y="1319"/>
                <a:ext cx="197" cy="30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1282" name="Freeform 18"/>
              <p:cNvSpPr>
                <a:spLocks/>
              </p:cNvSpPr>
              <p:nvPr/>
            </p:nvSpPr>
            <p:spPr bwMode="auto">
              <a:xfrm>
                <a:off x="350" y="1150"/>
                <a:ext cx="212" cy="151"/>
              </a:xfrm>
              <a:custGeom>
                <a:avLst/>
                <a:gdLst>
                  <a:gd name="T0" fmla="*/ 0 w 1272"/>
                  <a:gd name="T1" fmla="*/ 0 h 753"/>
                  <a:gd name="T2" fmla="*/ 1214 w 1272"/>
                  <a:gd name="T3" fmla="*/ 0 h 753"/>
                  <a:gd name="T4" fmla="*/ 1272 w 1272"/>
                  <a:gd name="T5" fmla="*/ 753 h 753"/>
                  <a:gd name="T6" fmla="*/ 53 w 1272"/>
                  <a:gd name="T7" fmla="*/ 753 h 753"/>
                  <a:gd name="T8" fmla="*/ 0 w 1272"/>
                  <a:gd name="T9" fmla="*/ 0 h 753"/>
                </a:gdLst>
                <a:ahLst/>
                <a:cxnLst>
                  <a:cxn ang="0">
                    <a:pos x="T0" y="T1"/>
                  </a:cxn>
                  <a:cxn ang="0">
                    <a:pos x="T2" y="T3"/>
                  </a:cxn>
                  <a:cxn ang="0">
                    <a:pos x="T4" y="T5"/>
                  </a:cxn>
                  <a:cxn ang="0">
                    <a:pos x="T6" y="T7"/>
                  </a:cxn>
                  <a:cxn ang="0">
                    <a:pos x="T8" y="T9"/>
                  </a:cxn>
                </a:cxnLst>
                <a:rect l="0" t="0" r="r" b="b"/>
                <a:pathLst>
                  <a:path w="1272" h="753">
                    <a:moveTo>
                      <a:pt x="0" y="0"/>
                    </a:moveTo>
                    <a:lnTo>
                      <a:pt x="1214" y="0"/>
                    </a:lnTo>
                    <a:lnTo>
                      <a:pt x="1272" y="753"/>
                    </a:lnTo>
                    <a:lnTo>
                      <a:pt x="53" y="753"/>
                    </a:lnTo>
                    <a:lnTo>
                      <a:pt x="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1283" name="Freeform 19"/>
              <p:cNvSpPr>
                <a:spLocks/>
              </p:cNvSpPr>
              <p:nvPr/>
            </p:nvSpPr>
            <p:spPr bwMode="auto">
              <a:xfrm>
                <a:off x="348" y="1300"/>
                <a:ext cx="214" cy="18"/>
              </a:xfrm>
              <a:custGeom>
                <a:avLst/>
                <a:gdLst>
                  <a:gd name="T0" fmla="*/ 0 w 1287"/>
                  <a:gd name="T1" fmla="*/ 90 h 90"/>
                  <a:gd name="T2" fmla="*/ 1188 w 1287"/>
                  <a:gd name="T3" fmla="*/ 90 h 90"/>
                  <a:gd name="T4" fmla="*/ 1287 w 1287"/>
                  <a:gd name="T5" fmla="*/ 0 h 90"/>
                  <a:gd name="T6" fmla="*/ 65 w 1287"/>
                  <a:gd name="T7" fmla="*/ 0 h 90"/>
                  <a:gd name="T8" fmla="*/ 0 w 1287"/>
                  <a:gd name="T9" fmla="*/ 90 h 90"/>
                </a:gdLst>
                <a:ahLst/>
                <a:cxnLst>
                  <a:cxn ang="0">
                    <a:pos x="T0" y="T1"/>
                  </a:cxn>
                  <a:cxn ang="0">
                    <a:pos x="T2" y="T3"/>
                  </a:cxn>
                  <a:cxn ang="0">
                    <a:pos x="T4" y="T5"/>
                  </a:cxn>
                  <a:cxn ang="0">
                    <a:pos x="T6" y="T7"/>
                  </a:cxn>
                  <a:cxn ang="0">
                    <a:pos x="T8" y="T9"/>
                  </a:cxn>
                </a:cxnLst>
                <a:rect l="0" t="0" r="r" b="b"/>
                <a:pathLst>
                  <a:path w="1287" h="90">
                    <a:moveTo>
                      <a:pt x="0" y="90"/>
                    </a:moveTo>
                    <a:lnTo>
                      <a:pt x="1188" y="90"/>
                    </a:lnTo>
                    <a:lnTo>
                      <a:pt x="1287" y="0"/>
                    </a:lnTo>
                    <a:lnTo>
                      <a:pt x="65" y="0"/>
                    </a:lnTo>
                    <a:lnTo>
                      <a:pt x="0" y="9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grpSp>
        <p:grpSp>
          <p:nvGrpSpPr>
            <p:cNvPr id="651284" name="Group 20"/>
            <p:cNvGrpSpPr>
              <a:grpSpLocks/>
            </p:cNvGrpSpPr>
            <p:nvPr/>
          </p:nvGrpSpPr>
          <p:grpSpPr bwMode="auto">
            <a:xfrm>
              <a:off x="350" y="1142"/>
              <a:ext cx="60" cy="478"/>
              <a:chOff x="350" y="1142"/>
              <a:chExt cx="60" cy="478"/>
            </a:xfrm>
          </p:grpSpPr>
          <p:sp>
            <p:nvSpPr>
              <p:cNvPr id="651285" name="Freeform 21"/>
              <p:cNvSpPr>
                <a:spLocks/>
              </p:cNvSpPr>
              <p:nvPr/>
            </p:nvSpPr>
            <p:spPr bwMode="auto">
              <a:xfrm>
                <a:off x="350" y="1142"/>
                <a:ext cx="18" cy="477"/>
              </a:xfrm>
              <a:custGeom>
                <a:avLst/>
                <a:gdLst>
                  <a:gd name="T0" fmla="*/ 0 w 107"/>
                  <a:gd name="T1" fmla="*/ 0 h 2387"/>
                  <a:gd name="T2" fmla="*/ 55 w 107"/>
                  <a:gd name="T3" fmla="*/ 40 h 2387"/>
                  <a:gd name="T4" fmla="*/ 107 w 107"/>
                  <a:gd name="T5" fmla="*/ 801 h 2387"/>
                  <a:gd name="T6" fmla="*/ 53 w 107"/>
                  <a:gd name="T7" fmla="*/ 888 h 2387"/>
                  <a:gd name="T8" fmla="*/ 51 w 107"/>
                  <a:gd name="T9" fmla="*/ 2387 h 2387"/>
                </a:gdLst>
                <a:ahLst/>
                <a:cxnLst>
                  <a:cxn ang="0">
                    <a:pos x="T0" y="T1"/>
                  </a:cxn>
                  <a:cxn ang="0">
                    <a:pos x="T2" y="T3"/>
                  </a:cxn>
                  <a:cxn ang="0">
                    <a:pos x="T4" y="T5"/>
                  </a:cxn>
                  <a:cxn ang="0">
                    <a:pos x="T6" y="T7"/>
                  </a:cxn>
                  <a:cxn ang="0">
                    <a:pos x="T8" y="T9"/>
                  </a:cxn>
                </a:cxnLst>
                <a:rect l="0" t="0" r="r" b="b"/>
                <a:pathLst>
                  <a:path w="107" h="2387">
                    <a:moveTo>
                      <a:pt x="0" y="0"/>
                    </a:moveTo>
                    <a:lnTo>
                      <a:pt x="55" y="40"/>
                    </a:lnTo>
                    <a:lnTo>
                      <a:pt x="107" y="801"/>
                    </a:lnTo>
                    <a:lnTo>
                      <a:pt x="53" y="888"/>
                    </a:lnTo>
                    <a:lnTo>
                      <a:pt x="51"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1286" name="Freeform 22"/>
              <p:cNvSpPr>
                <a:spLocks/>
              </p:cNvSpPr>
              <p:nvPr/>
            </p:nvSpPr>
            <p:spPr bwMode="auto">
              <a:xfrm>
                <a:off x="357" y="1142"/>
                <a:ext cx="17" cy="478"/>
              </a:xfrm>
              <a:custGeom>
                <a:avLst/>
                <a:gdLst>
                  <a:gd name="T0" fmla="*/ 0 w 100"/>
                  <a:gd name="T1" fmla="*/ 0 h 2387"/>
                  <a:gd name="T2" fmla="*/ 47 w 100"/>
                  <a:gd name="T3" fmla="*/ 40 h 2387"/>
                  <a:gd name="T4" fmla="*/ 100 w 100"/>
                  <a:gd name="T5" fmla="*/ 800 h 2387"/>
                  <a:gd name="T6" fmla="*/ 46 w 100"/>
                  <a:gd name="T7" fmla="*/ 887 h 2387"/>
                  <a:gd name="T8" fmla="*/ 44 w 100"/>
                  <a:gd name="T9" fmla="*/ 2387 h 2387"/>
                </a:gdLst>
                <a:ahLst/>
                <a:cxnLst>
                  <a:cxn ang="0">
                    <a:pos x="T0" y="T1"/>
                  </a:cxn>
                  <a:cxn ang="0">
                    <a:pos x="T2" y="T3"/>
                  </a:cxn>
                  <a:cxn ang="0">
                    <a:pos x="T4" y="T5"/>
                  </a:cxn>
                  <a:cxn ang="0">
                    <a:pos x="T6" y="T7"/>
                  </a:cxn>
                  <a:cxn ang="0">
                    <a:pos x="T8" y="T9"/>
                  </a:cxn>
                </a:cxnLst>
                <a:rect l="0" t="0" r="r" b="b"/>
                <a:pathLst>
                  <a:path w="100" h="2387">
                    <a:moveTo>
                      <a:pt x="0" y="0"/>
                    </a:moveTo>
                    <a:lnTo>
                      <a:pt x="47" y="40"/>
                    </a:lnTo>
                    <a:lnTo>
                      <a:pt x="100" y="800"/>
                    </a:lnTo>
                    <a:lnTo>
                      <a:pt x="46" y="887"/>
                    </a:lnTo>
                    <a:lnTo>
                      <a:pt x="44"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1287" name="Freeform 23"/>
              <p:cNvSpPr>
                <a:spLocks/>
              </p:cNvSpPr>
              <p:nvPr/>
            </p:nvSpPr>
            <p:spPr bwMode="auto">
              <a:xfrm>
                <a:off x="362" y="1142"/>
                <a:ext cx="18" cy="477"/>
              </a:xfrm>
              <a:custGeom>
                <a:avLst/>
                <a:gdLst>
                  <a:gd name="T0" fmla="*/ 0 w 108"/>
                  <a:gd name="T1" fmla="*/ 0 h 2387"/>
                  <a:gd name="T2" fmla="*/ 53 w 108"/>
                  <a:gd name="T3" fmla="*/ 40 h 2387"/>
                  <a:gd name="T4" fmla="*/ 108 w 108"/>
                  <a:gd name="T5" fmla="*/ 795 h 2387"/>
                  <a:gd name="T6" fmla="*/ 49 w 108"/>
                  <a:gd name="T7" fmla="*/ 880 h 2387"/>
                  <a:gd name="T8" fmla="*/ 49 w 108"/>
                  <a:gd name="T9" fmla="*/ 2387 h 2387"/>
                </a:gdLst>
                <a:ahLst/>
                <a:cxnLst>
                  <a:cxn ang="0">
                    <a:pos x="T0" y="T1"/>
                  </a:cxn>
                  <a:cxn ang="0">
                    <a:pos x="T2" y="T3"/>
                  </a:cxn>
                  <a:cxn ang="0">
                    <a:pos x="T4" y="T5"/>
                  </a:cxn>
                  <a:cxn ang="0">
                    <a:pos x="T6" y="T7"/>
                  </a:cxn>
                  <a:cxn ang="0">
                    <a:pos x="T8" y="T9"/>
                  </a:cxn>
                </a:cxnLst>
                <a:rect l="0" t="0" r="r" b="b"/>
                <a:pathLst>
                  <a:path w="108" h="2387">
                    <a:moveTo>
                      <a:pt x="0" y="0"/>
                    </a:moveTo>
                    <a:lnTo>
                      <a:pt x="53" y="40"/>
                    </a:lnTo>
                    <a:lnTo>
                      <a:pt x="108" y="795"/>
                    </a:lnTo>
                    <a:lnTo>
                      <a:pt x="49" y="880"/>
                    </a:lnTo>
                    <a:lnTo>
                      <a:pt x="49"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1288" name="Freeform 24"/>
              <p:cNvSpPr>
                <a:spLocks/>
              </p:cNvSpPr>
              <p:nvPr/>
            </p:nvSpPr>
            <p:spPr bwMode="auto">
              <a:xfrm>
                <a:off x="369" y="1142"/>
                <a:ext cx="17" cy="477"/>
              </a:xfrm>
              <a:custGeom>
                <a:avLst/>
                <a:gdLst>
                  <a:gd name="T0" fmla="*/ 0 w 103"/>
                  <a:gd name="T1" fmla="*/ 0 h 2381"/>
                  <a:gd name="T2" fmla="*/ 50 w 103"/>
                  <a:gd name="T3" fmla="*/ 35 h 2381"/>
                  <a:gd name="T4" fmla="*/ 103 w 103"/>
                  <a:gd name="T5" fmla="*/ 795 h 2381"/>
                  <a:gd name="T6" fmla="*/ 48 w 103"/>
                  <a:gd name="T7" fmla="*/ 881 h 2381"/>
                  <a:gd name="T8" fmla="*/ 46 w 103"/>
                  <a:gd name="T9" fmla="*/ 2381 h 2381"/>
                </a:gdLst>
                <a:ahLst/>
                <a:cxnLst>
                  <a:cxn ang="0">
                    <a:pos x="T0" y="T1"/>
                  </a:cxn>
                  <a:cxn ang="0">
                    <a:pos x="T2" y="T3"/>
                  </a:cxn>
                  <a:cxn ang="0">
                    <a:pos x="T4" y="T5"/>
                  </a:cxn>
                  <a:cxn ang="0">
                    <a:pos x="T6" y="T7"/>
                  </a:cxn>
                  <a:cxn ang="0">
                    <a:pos x="T8" y="T9"/>
                  </a:cxn>
                </a:cxnLst>
                <a:rect l="0" t="0" r="r" b="b"/>
                <a:pathLst>
                  <a:path w="103" h="2381">
                    <a:moveTo>
                      <a:pt x="0" y="0"/>
                    </a:moveTo>
                    <a:lnTo>
                      <a:pt x="50" y="35"/>
                    </a:lnTo>
                    <a:lnTo>
                      <a:pt x="103" y="795"/>
                    </a:lnTo>
                    <a:lnTo>
                      <a:pt x="48" y="881"/>
                    </a:lnTo>
                    <a:lnTo>
                      <a:pt x="46" y="2381"/>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1289" name="Freeform 25"/>
              <p:cNvSpPr>
                <a:spLocks/>
              </p:cNvSpPr>
              <p:nvPr/>
            </p:nvSpPr>
            <p:spPr bwMode="auto">
              <a:xfrm>
                <a:off x="375" y="1142"/>
                <a:ext cx="17" cy="475"/>
              </a:xfrm>
              <a:custGeom>
                <a:avLst/>
                <a:gdLst>
                  <a:gd name="T0" fmla="*/ 0 w 101"/>
                  <a:gd name="T1" fmla="*/ 0 h 2379"/>
                  <a:gd name="T2" fmla="*/ 49 w 101"/>
                  <a:gd name="T3" fmla="*/ 47 h 2379"/>
                  <a:gd name="T4" fmla="*/ 101 w 101"/>
                  <a:gd name="T5" fmla="*/ 793 h 2379"/>
                  <a:gd name="T6" fmla="*/ 46 w 101"/>
                  <a:gd name="T7" fmla="*/ 880 h 2379"/>
                  <a:gd name="T8" fmla="*/ 44 w 101"/>
                  <a:gd name="T9" fmla="*/ 2379 h 2379"/>
                </a:gdLst>
                <a:ahLst/>
                <a:cxnLst>
                  <a:cxn ang="0">
                    <a:pos x="T0" y="T1"/>
                  </a:cxn>
                  <a:cxn ang="0">
                    <a:pos x="T2" y="T3"/>
                  </a:cxn>
                  <a:cxn ang="0">
                    <a:pos x="T4" y="T5"/>
                  </a:cxn>
                  <a:cxn ang="0">
                    <a:pos x="T6" y="T7"/>
                  </a:cxn>
                  <a:cxn ang="0">
                    <a:pos x="T8" y="T9"/>
                  </a:cxn>
                </a:cxnLst>
                <a:rect l="0" t="0" r="r" b="b"/>
                <a:pathLst>
                  <a:path w="101" h="2379">
                    <a:moveTo>
                      <a:pt x="0" y="0"/>
                    </a:moveTo>
                    <a:lnTo>
                      <a:pt x="49" y="47"/>
                    </a:lnTo>
                    <a:lnTo>
                      <a:pt x="101" y="793"/>
                    </a:lnTo>
                    <a:lnTo>
                      <a:pt x="46" y="880"/>
                    </a:lnTo>
                    <a:lnTo>
                      <a:pt x="44"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1290" name="Freeform 26"/>
              <p:cNvSpPr>
                <a:spLocks/>
              </p:cNvSpPr>
              <p:nvPr/>
            </p:nvSpPr>
            <p:spPr bwMode="auto">
              <a:xfrm>
                <a:off x="382" y="1142"/>
                <a:ext cx="16" cy="476"/>
              </a:xfrm>
              <a:custGeom>
                <a:avLst/>
                <a:gdLst>
                  <a:gd name="T0" fmla="*/ 0 w 97"/>
                  <a:gd name="T1" fmla="*/ 0 h 2379"/>
                  <a:gd name="T2" fmla="*/ 44 w 97"/>
                  <a:gd name="T3" fmla="*/ 40 h 2379"/>
                  <a:gd name="T4" fmla="*/ 97 w 97"/>
                  <a:gd name="T5" fmla="*/ 793 h 2379"/>
                  <a:gd name="T6" fmla="*/ 42 w 97"/>
                  <a:gd name="T7" fmla="*/ 879 h 2379"/>
                  <a:gd name="T8" fmla="*/ 40 w 97"/>
                  <a:gd name="T9" fmla="*/ 2379 h 2379"/>
                </a:gdLst>
                <a:ahLst/>
                <a:cxnLst>
                  <a:cxn ang="0">
                    <a:pos x="T0" y="T1"/>
                  </a:cxn>
                  <a:cxn ang="0">
                    <a:pos x="T2" y="T3"/>
                  </a:cxn>
                  <a:cxn ang="0">
                    <a:pos x="T4" y="T5"/>
                  </a:cxn>
                  <a:cxn ang="0">
                    <a:pos x="T6" y="T7"/>
                  </a:cxn>
                  <a:cxn ang="0">
                    <a:pos x="T8" y="T9"/>
                  </a:cxn>
                </a:cxnLst>
                <a:rect l="0" t="0" r="r" b="b"/>
                <a:pathLst>
                  <a:path w="97" h="2379">
                    <a:moveTo>
                      <a:pt x="0" y="0"/>
                    </a:moveTo>
                    <a:lnTo>
                      <a:pt x="44" y="40"/>
                    </a:lnTo>
                    <a:lnTo>
                      <a:pt x="97" y="793"/>
                    </a:lnTo>
                    <a:lnTo>
                      <a:pt x="42" y="879"/>
                    </a:lnTo>
                    <a:lnTo>
                      <a:pt x="40"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1291" name="Freeform 27"/>
              <p:cNvSpPr>
                <a:spLocks/>
              </p:cNvSpPr>
              <p:nvPr/>
            </p:nvSpPr>
            <p:spPr bwMode="auto">
              <a:xfrm>
                <a:off x="388" y="1142"/>
                <a:ext cx="16" cy="477"/>
              </a:xfrm>
              <a:custGeom>
                <a:avLst/>
                <a:gdLst>
                  <a:gd name="T0" fmla="*/ 0 w 98"/>
                  <a:gd name="T1" fmla="*/ 0 h 2385"/>
                  <a:gd name="T2" fmla="*/ 43 w 98"/>
                  <a:gd name="T3" fmla="*/ 43 h 2385"/>
                  <a:gd name="T4" fmla="*/ 98 w 98"/>
                  <a:gd name="T5" fmla="*/ 785 h 2385"/>
                  <a:gd name="T6" fmla="*/ 40 w 98"/>
                  <a:gd name="T7" fmla="*/ 878 h 2385"/>
                  <a:gd name="T8" fmla="*/ 40 w 98"/>
                  <a:gd name="T9" fmla="*/ 2385 h 2385"/>
                </a:gdLst>
                <a:ahLst/>
                <a:cxnLst>
                  <a:cxn ang="0">
                    <a:pos x="T0" y="T1"/>
                  </a:cxn>
                  <a:cxn ang="0">
                    <a:pos x="T2" y="T3"/>
                  </a:cxn>
                  <a:cxn ang="0">
                    <a:pos x="T4" y="T5"/>
                  </a:cxn>
                  <a:cxn ang="0">
                    <a:pos x="T6" y="T7"/>
                  </a:cxn>
                  <a:cxn ang="0">
                    <a:pos x="T8" y="T9"/>
                  </a:cxn>
                </a:cxnLst>
                <a:rect l="0" t="0" r="r" b="b"/>
                <a:pathLst>
                  <a:path w="98" h="2385">
                    <a:moveTo>
                      <a:pt x="0" y="0"/>
                    </a:moveTo>
                    <a:lnTo>
                      <a:pt x="43" y="43"/>
                    </a:lnTo>
                    <a:lnTo>
                      <a:pt x="98" y="785"/>
                    </a:lnTo>
                    <a:lnTo>
                      <a:pt x="40" y="878"/>
                    </a:lnTo>
                    <a:lnTo>
                      <a:pt x="40" y="238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1292" name="Freeform 28"/>
              <p:cNvSpPr>
                <a:spLocks/>
              </p:cNvSpPr>
              <p:nvPr/>
            </p:nvSpPr>
            <p:spPr bwMode="auto">
              <a:xfrm>
                <a:off x="394" y="1142"/>
                <a:ext cx="16" cy="475"/>
              </a:xfrm>
              <a:custGeom>
                <a:avLst/>
                <a:gdLst>
                  <a:gd name="T0" fmla="*/ 0 w 97"/>
                  <a:gd name="T1" fmla="*/ 0 h 2373"/>
                  <a:gd name="T2" fmla="*/ 45 w 97"/>
                  <a:gd name="T3" fmla="*/ 40 h 2373"/>
                  <a:gd name="T4" fmla="*/ 97 w 97"/>
                  <a:gd name="T5" fmla="*/ 787 h 2373"/>
                  <a:gd name="T6" fmla="*/ 44 w 97"/>
                  <a:gd name="T7" fmla="*/ 874 h 2373"/>
                  <a:gd name="T8" fmla="*/ 41 w 97"/>
                  <a:gd name="T9" fmla="*/ 2373 h 2373"/>
                </a:gdLst>
                <a:ahLst/>
                <a:cxnLst>
                  <a:cxn ang="0">
                    <a:pos x="T0" y="T1"/>
                  </a:cxn>
                  <a:cxn ang="0">
                    <a:pos x="T2" y="T3"/>
                  </a:cxn>
                  <a:cxn ang="0">
                    <a:pos x="T4" y="T5"/>
                  </a:cxn>
                  <a:cxn ang="0">
                    <a:pos x="T6" y="T7"/>
                  </a:cxn>
                  <a:cxn ang="0">
                    <a:pos x="T8" y="T9"/>
                  </a:cxn>
                </a:cxnLst>
                <a:rect l="0" t="0" r="r" b="b"/>
                <a:pathLst>
                  <a:path w="97" h="2373">
                    <a:moveTo>
                      <a:pt x="0" y="0"/>
                    </a:moveTo>
                    <a:lnTo>
                      <a:pt x="45" y="40"/>
                    </a:lnTo>
                    <a:lnTo>
                      <a:pt x="97" y="787"/>
                    </a:lnTo>
                    <a:lnTo>
                      <a:pt x="44" y="874"/>
                    </a:lnTo>
                    <a:lnTo>
                      <a:pt x="41" y="2373"/>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sp>
          <p:nvSpPr>
            <p:cNvPr id="651293" name="Rectangle 29"/>
            <p:cNvSpPr>
              <a:spLocks noChangeArrowheads="1"/>
            </p:cNvSpPr>
            <p:nvPr/>
          </p:nvSpPr>
          <p:spPr bwMode="auto">
            <a:xfrm>
              <a:off x="408" y="1358"/>
              <a:ext cx="130" cy="237"/>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1294" name="Rectangle 30"/>
            <p:cNvSpPr>
              <a:spLocks noChangeArrowheads="1"/>
            </p:cNvSpPr>
            <p:nvPr/>
          </p:nvSpPr>
          <p:spPr bwMode="auto">
            <a:xfrm>
              <a:off x="408" y="1404"/>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1295" name="Rectangle 31"/>
            <p:cNvSpPr>
              <a:spLocks noChangeArrowheads="1"/>
            </p:cNvSpPr>
            <p:nvPr/>
          </p:nvSpPr>
          <p:spPr bwMode="auto">
            <a:xfrm>
              <a:off x="408" y="1451"/>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1296" name="Rectangle 32"/>
            <p:cNvSpPr>
              <a:spLocks noChangeArrowheads="1"/>
            </p:cNvSpPr>
            <p:nvPr/>
          </p:nvSpPr>
          <p:spPr bwMode="auto">
            <a:xfrm>
              <a:off x="408" y="1497"/>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1297" name="Rectangle 33"/>
            <p:cNvSpPr>
              <a:spLocks noChangeArrowheads="1"/>
            </p:cNvSpPr>
            <p:nvPr/>
          </p:nvSpPr>
          <p:spPr bwMode="auto">
            <a:xfrm>
              <a:off x="431" y="1412"/>
              <a:ext cx="84" cy="3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1298" name="Rectangle 34"/>
            <p:cNvSpPr>
              <a:spLocks noChangeArrowheads="1"/>
            </p:cNvSpPr>
            <p:nvPr/>
          </p:nvSpPr>
          <p:spPr bwMode="auto">
            <a:xfrm>
              <a:off x="431" y="1460"/>
              <a:ext cx="84" cy="29"/>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1299" name="Freeform 35"/>
            <p:cNvSpPr>
              <a:spLocks/>
            </p:cNvSpPr>
            <p:nvPr/>
          </p:nvSpPr>
          <p:spPr bwMode="auto">
            <a:xfrm>
              <a:off x="489" y="1363"/>
              <a:ext cx="5" cy="30"/>
            </a:xfrm>
            <a:custGeom>
              <a:avLst/>
              <a:gdLst>
                <a:gd name="T0" fmla="*/ 34 w 34"/>
                <a:gd name="T1" fmla="*/ 0 h 152"/>
                <a:gd name="T2" fmla="*/ 34 w 34"/>
                <a:gd name="T3" fmla="*/ 152 h 152"/>
                <a:gd name="T4" fmla="*/ 0 w 34"/>
                <a:gd name="T5" fmla="*/ 66 h 152"/>
                <a:gd name="T6" fmla="*/ 34 w 34"/>
                <a:gd name="T7" fmla="*/ 0 h 152"/>
              </a:gdLst>
              <a:ahLst/>
              <a:cxnLst>
                <a:cxn ang="0">
                  <a:pos x="T0" y="T1"/>
                </a:cxn>
                <a:cxn ang="0">
                  <a:pos x="T2" y="T3"/>
                </a:cxn>
                <a:cxn ang="0">
                  <a:pos x="T4" y="T5"/>
                </a:cxn>
                <a:cxn ang="0">
                  <a:pos x="T6" y="T7"/>
                </a:cxn>
              </a:cxnLst>
              <a:rect l="0" t="0" r="r" b="b"/>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651300" name="Group 36"/>
            <p:cNvGrpSpPr>
              <a:grpSpLocks/>
            </p:cNvGrpSpPr>
            <p:nvPr/>
          </p:nvGrpSpPr>
          <p:grpSpPr bwMode="auto">
            <a:xfrm>
              <a:off x="408" y="1358"/>
              <a:ext cx="130" cy="47"/>
              <a:chOff x="408" y="1358"/>
              <a:chExt cx="130" cy="47"/>
            </a:xfrm>
          </p:grpSpPr>
          <p:sp>
            <p:nvSpPr>
              <p:cNvPr id="651301" name="Rectangle 37"/>
              <p:cNvSpPr>
                <a:spLocks noChangeArrowheads="1"/>
              </p:cNvSpPr>
              <p:nvPr/>
            </p:nvSpPr>
            <p:spPr bwMode="auto">
              <a:xfrm>
                <a:off x="408" y="1358"/>
                <a:ext cx="130" cy="47"/>
              </a:xfrm>
              <a:prstGeom prst="rect">
                <a:avLst/>
              </a:prstGeom>
              <a:solidFill>
                <a:srgbClr val="A0A0A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1302" name="Rectangle 38"/>
              <p:cNvSpPr>
                <a:spLocks noChangeArrowheads="1"/>
              </p:cNvSpPr>
              <p:nvPr/>
            </p:nvSpPr>
            <p:spPr bwMode="auto">
              <a:xfrm>
                <a:off x="421" y="1364"/>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51303" name="Group 39"/>
              <p:cNvGrpSpPr>
                <a:grpSpLocks/>
              </p:cNvGrpSpPr>
              <p:nvPr/>
            </p:nvGrpSpPr>
            <p:grpSpPr bwMode="auto">
              <a:xfrm>
                <a:off x="417" y="1361"/>
                <a:ext cx="114" cy="37"/>
                <a:chOff x="417" y="1361"/>
                <a:chExt cx="114" cy="37"/>
              </a:xfrm>
            </p:grpSpPr>
            <p:sp>
              <p:nvSpPr>
                <p:cNvPr id="651304" name="Freeform 40"/>
                <p:cNvSpPr>
                  <a:spLocks/>
                </p:cNvSpPr>
                <p:nvPr/>
              </p:nvSpPr>
              <p:spPr bwMode="auto">
                <a:xfrm>
                  <a:off x="468" y="1363"/>
                  <a:ext cx="26" cy="13"/>
                </a:xfrm>
                <a:custGeom>
                  <a:avLst/>
                  <a:gdLst>
                    <a:gd name="T0" fmla="*/ 160 w 160"/>
                    <a:gd name="T1" fmla="*/ 0 h 69"/>
                    <a:gd name="T2" fmla="*/ 11 w 160"/>
                    <a:gd name="T3" fmla="*/ 0 h 69"/>
                    <a:gd name="T4" fmla="*/ 0 w 160"/>
                    <a:gd name="T5" fmla="*/ 69 h 69"/>
                    <a:gd name="T6" fmla="*/ 142 w 160"/>
                    <a:gd name="T7" fmla="*/ 67 h 69"/>
                    <a:gd name="T8" fmla="*/ 160 w 160"/>
                    <a:gd name="T9" fmla="*/ 0 h 69"/>
                  </a:gdLst>
                  <a:ahLst/>
                  <a:cxnLst>
                    <a:cxn ang="0">
                      <a:pos x="T0" y="T1"/>
                    </a:cxn>
                    <a:cxn ang="0">
                      <a:pos x="T2" y="T3"/>
                    </a:cxn>
                    <a:cxn ang="0">
                      <a:pos x="T4" y="T5"/>
                    </a:cxn>
                    <a:cxn ang="0">
                      <a:pos x="T6" y="T7"/>
                    </a:cxn>
                    <a:cxn ang="0">
                      <a:pos x="T8" y="T9"/>
                    </a:cxn>
                  </a:cxnLst>
                  <a:rect l="0" t="0" r="r" b="b"/>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51305" name="Freeform 41"/>
                <p:cNvSpPr>
                  <a:spLocks/>
                </p:cNvSpPr>
                <p:nvPr/>
              </p:nvSpPr>
              <p:spPr bwMode="auto">
                <a:xfrm>
                  <a:off x="468" y="1380"/>
                  <a:ext cx="60" cy="14"/>
                </a:xfrm>
                <a:custGeom>
                  <a:avLst/>
                  <a:gdLst>
                    <a:gd name="T0" fmla="*/ 359 w 359"/>
                    <a:gd name="T1" fmla="*/ 67 h 67"/>
                    <a:gd name="T2" fmla="*/ 11 w 359"/>
                    <a:gd name="T3" fmla="*/ 67 h 67"/>
                    <a:gd name="T4" fmla="*/ 0 w 359"/>
                    <a:gd name="T5" fmla="*/ 0 h 67"/>
                    <a:gd name="T6" fmla="*/ 341 w 359"/>
                    <a:gd name="T7" fmla="*/ 0 h 67"/>
                    <a:gd name="T8" fmla="*/ 359 w 359"/>
                    <a:gd name="T9" fmla="*/ 67 h 67"/>
                  </a:gdLst>
                  <a:ahLst/>
                  <a:cxnLst>
                    <a:cxn ang="0">
                      <a:pos x="T0" y="T1"/>
                    </a:cxn>
                    <a:cxn ang="0">
                      <a:pos x="T2" y="T3"/>
                    </a:cxn>
                    <a:cxn ang="0">
                      <a:pos x="T4" y="T5"/>
                    </a:cxn>
                    <a:cxn ang="0">
                      <a:pos x="T6" y="T7"/>
                    </a:cxn>
                    <a:cxn ang="0">
                      <a:pos x="T8" y="T9"/>
                    </a:cxn>
                  </a:cxnLst>
                  <a:rect l="0" t="0" r="r" b="b"/>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51306" name="Freeform 42"/>
                <p:cNvSpPr>
                  <a:spLocks/>
                </p:cNvSpPr>
                <p:nvPr/>
              </p:nvSpPr>
              <p:spPr bwMode="auto">
                <a:xfrm>
                  <a:off x="493" y="1369"/>
                  <a:ext cx="35" cy="7"/>
                </a:xfrm>
                <a:custGeom>
                  <a:avLst/>
                  <a:gdLst>
                    <a:gd name="T0" fmla="*/ 209 w 209"/>
                    <a:gd name="T1" fmla="*/ 0 h 36"/>
                    <a:gd name="T2" fmla="*/ 8 w 209"/>
                    <a:gd name="T3" fmla="*/ 0 h 36"/>
                    <a:gd name="T4" fmla="*/ 0 w 209"/>
                    <a:gd name="T5" fmla="*/ 36 h 36"/>
                    <a:gd name="T6" fmla="*/ 191 w 209"/>
                    <a:gd name="T7" fmla="*/ 36 h 36"/>
                    <a:gd name="T8" fmla="*/ 209 w 209"/>
                    <a:gd name="T9" fmla="*/ 0 h 36"/>
                  </a:gdLst>
                  <a:ahLst/>
                  <a:cxnLst>
                    <a:cxn ang="0">
                      <a:pos x="T0" y="T1"/>
                    </a:cxn>
                    <a:cxn ang="0">
                      <a:pos x="T2" y="T3"/>
                    </a:cxn>
                    <a:cxn ang="0">
                      <a:pos x="T4" y="T5"/>
                    </a:cxn>
                    <a:cxn ang="0">
                      <a:pos x="T6" y="T7"/>
                    </a:cxn>
                    <a:cxn ang="0">
                      <a:pos x="T8" y="T9"/>
                    </a:cxn>
                  </a:cxnLst>
                  <a:rect l="0" t="0" r="r" b="b"/>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51307" name="Freeform 43"/>
                <p:cNvSpPr>
                  <a:spLocks/>
                </p:cNvSpPr>
                <p:nvPr/>
              </p:nvSpPr>
              <p:spPr bwMode="auto">
                <a:xfrm>
                  <a:off x="524" y="1368"/>
                  <a:ext cx="4" cy="25"/>
                </a:xfrm>
                <a:custGeom>
                  <a:avLst/>
                  <a:gdLst>
                    <a:gd name="T0" fmla="*/ 21 w 21"/>
                    <a:gd name="T1" fmla="*/ 0 h 123"/>
                    <a:gd name="T2" fmla="*/ 21 w 21"/>
                    <a:gd name="T3" fmla="*/ 123 h 123"/>
                    <a:gd name="T4" fmla="*/ 0 w 21"/>
                    <a:gd name="T5" fmla="*/ 41 h 123"/>
                    <a:gd name="T6" fmla="*/ 21 w 21"/>
                    <a:gd name="T7" fmla="*/ 0 h 123"/>
                  </a:gdLst>
                  <a:ahLst/>
                  <a:cxnLst>
                    <a:cxn ang="0">
                      <a:pos x="T0" y="T1"/>
                    </a:cxn>
                    <a:cxn ang="0">
                      <a:pos x="T2" y="T3"/>
                    </a:cxn>
                    <a:cxn ang="0">
                      <a:pos x="T4" y="T5"/>
                    </a:cxn>
                    <a:cxn ang="0">
                      <a:pos x="T6" y="T7"/>
                    </a:cxn>
                  </a:cxnLst>
                  <a:rect l="0" t="0" r="r" b="b"/>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51308" name="Oval 44"/>
                <p:cNvSpPr>
                  <a:spLocks noChangeArrowheads="1"/>
                </p:cNvSpPr>
                <p:nvPr/>
              </p:nvSpPr>
              <p:spPr bwMode="auto">
                <a:xfrm>
                  <a:off x="495" y="1382"/>
                  <a:ext cx="10" cy="9"/>
                </a:xfrm>
                <a:prstGeom prst="ellipse">
                  <a:avLst/>
                </a:prstGeom>
                <a:solidFill>
                  <a:srgbClr val="C0C0C0"/>
                </a:solidFill>
                <a:ln w="3175">
                  <a:solidFill>
                    <a:srgbClr val="808080"/>
                  </a:solidFill>
                  <a:round/>
                  <a:headEnd/>
                  <a:tailEnd/>
                </a:ln>
              </p:spPr>
              <p:txBody>
                <a:bodyPr/>
                <a:lstStyle/>
                <a:p>
                  <a:endParaRPr lang="zh-CN" altLang="en-US" b="1">
                    <a:solidFill>
                      <a:srgbClr val="000099"/>
                    </a:solidFill>
                    <a:latin typeface="+mn-lt"/>
                    <a:ea typeface="+mn-ea"/>
                  </a:endParaRPr>
                </a:p>
              </p:txBody>
            </p:sp>
            <p:sp>
              <p:nvSpPr>
                <p:cNvPr id="651309" name="Rectangle 45"/>
                <p:cNvSpPr>
                  <a:spLocks noChangeArrowheads="1"/>
                </p:cNvSpPr>
                <p:nvPr/>
              </p:nvSpPr>
              <p:spPr bwMode="auto">
                <a:xfrm>
                  <a:off x="417" y="1376"/>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51310" name="Group 46"/>
                <p:cNvGrpSpPr>
                  <a:grpSpLocks/>
                </p:cNvGrpSpPr>
                <p:nvPr/>
              </p:nvGrpSpPr>
              <p:grpSpPr bwMode="auto">
                <a:xfrm>
                  <a:off x="492" y="1361"/>
                  <a:ext cx="12" cy="37"/>
                  <a:chOff x="492" y="1361"/>
                  <a:chExt cx="12" cy="37"/>
                </a:xfrm>
              </p:grpSpPr>
              <p:sp>
                <p:nvSpPr>
                  <p:cNvPr id="651311" name="Freeform 47"/>
                  <p:cNvSpPr>
                    <a:spLocks/>
                  </p:cNvSpPr>
                  <p:nvPr/>
                </p:nvSpPr>
                <p:spPr bwMode="auto">
                  <a:xfrm>
                    <a:off x="492" y="1361"/>
                    <a:ext cx="11" cy="37"/>
                  </a:xfrm>
                  <a:custGeom>
                    <a:avLst/>
                    <a:gdLst>
                      <a:gd name="T0" fmla="*/ 56 w 69"/>
                      <a:gd name="T1" fmla="*/ 2 h 183"/>
                      <a:gd name="T2" fmla="*/ 31 w 69"/>
                      <a:gd name="T3" fmla="*/ 0 h 183"/>
                      <a:gd name="T4" fmla="*/ 14 w 69"/>
                      <a:gd name="T5" fmla="*/ 10 h 183"/>
                      <a:gd name="T6" fmla="*/ 8 w 69"/>
                      <a:gd name="T7" fmla="*/ 32 h 183"/>
                      <a:gd name="T8" fmla="*/ 0 w 69"/>
                      <a:gd name="T9" fmla="*/ 73 h 183"/>
                      <a:gd name="T10" fmla="*/ 17 w 69"/>
                      <a:gd name="T11" fmla="*/ 181 h 183"/>
                      <a:gd name="T12" fmla="*/ 31 w 69"/>
                      <a:gd name="T13" fmla="*/ 183 h 183"/>
                      <a:gd name="T14" fmla="*/ 31 w 69"/>
                      <a:gd name="T15" fmla="*/ 88 h 183"/>
                      <a:gd name="T16" fmla="*/ 61 w 69"/>
                      <a:gd name="T17" fmla="*/ 48 h 183"/>
                      <a:gd name="T18" fmla="*/ 69 w 69"/>
                      <a:gd name="T19" fmla="*/ 29 h 183"/>
                      <a:gd name="T20" fmla="*/ 68 w 69"/>
                      <a:gd name="T21" fmla="*/ 12 h 183"/>
                      <a:gd name="T22" fmla="*/ 56 w 69"/>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51312" name="Freeform 48"/>
                  <p:cNvSpPr>
                    <a:spLocks/>
                  </p:cNvSpPr>
                  <p:nvPr/>
                </p:nvSpPr>
                <p:spPr bwMode="auto">
                  <a:xfrm>
                    <a:off x="493" y="1361"/>
                    <a:ext cx="11" cy="36"/>
                  </a:xfrm>
                  <a:custGeom>
                    <a:avLst/>
                    <a:gdLst>
                      <a:gd name="T0" fmla="*/ 55 w 70"/>
                      <a:gd name="T1" fmla="*/ 2 h 183"/>
                      <a:gd name="T2" fmla="*/ 30 w 70"/>
                      <a:gd name="T3" fmla="*/ 0 h 183"/>
                      <a:gd name="T4" fmla="*/ 14 w 70"/>
                      <a:gd name="T5" fmla="*/ 10 h 183"/>
                      <a:gd name="T6" fmla="*/ 8 w 70"/>
                      <a:gd name="T7" fmla="*/ 31 h 183"/>
                      <a:gd name="T8" fmla="*/ 0 w 70"/>
                      <a:gd name="T9" fmla="*/ 72 h 183"/>
                      <a:gd name="T10" fmla="*/ 18 w 70"/>
                      <a:gd name="T11" fmla="*/ 181 h 183"/>
                      <a:gd name="T12" fmla="*/ 30 w 70"/>
                      <a:gd name="T13" fmla="*/ 183 h 183"/>
                      <a:gd name="T14" fmla="*/ 30 w 70"/>
                      <a:gd name="T15" fmla="*/ 88 h 183"/>
                      <a:gd name="T16" fmla="*/ 62 w 70"/>
                      <a:gd name="T17" fmla="*/ 48 h 183"/>
                      <a:gd name="T18" fmla="*/ 70 w 70"/>
                      <a:gd name="T19" fmla="*/ 29 h 183"/>
                      <a:gd name="T20" fmla="*/ 68 w 70"/>
                      <a:gd name="T21" fmla="*/ 12 h 183"/>
                      <a:gd name="T22" fmla="*/ 55 w 70"/>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sp>
          <p:nvSpPr>
            <p:cNvPr id="651313" name="Rectangle 49"/>
            <p:cNvSpPr>
              <a:spLocks noChangeArrowheads="1"/>
            </p:cNvSpPr>
            <p:nvPr/>
          </p:nvSpPr>
          <p:spPr bwMode="auto">
            <a:xfrm>
              <a:off x="435" y="1421"/>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51314" name="Freeform 50"/>
            <p:cNvSpPr>
              <a:spLocks/>
            </p:cNvSpPr>
            <p:nvPr/>
          </p:nvSpPr>
          <p:spPr bwMode="auto">
            <a:xfrm>
              <a:off x="458" y="1430"/>
              <a:ext cx="33" cy="8"/>
            </a:xfrm>
            <a:custGeom>
              <a:avLst/>
              <a:gdLst>
                <a:gd name="T0" fmla="*/ 5 w 200"/>
                <a:gd name="T1" fmla="*/ 36 h 36"/>
                <a:gd name="T2" fmla="*/ 0 w 200"/>
                <a:gd name="T3" fmla="*/ 0 h 36"/>
                <a:gd name="T4" fmla="*/ 194 w 200"/>
                <a:gd name="T5" fmla="*/ 0 h 36"/>
                <a:gd name="T6" fmla="*/ 200 w 200"/>
                <a:gd name="T7" fmla="*/ 35 h 36"/>
              </a:gdLst>
              <a:ahLst/>
              <a:cxnLst>
                <a:cxn ang="0">
                  <a:pos x="T0" y="T1"/>
                </a:cxn>
                <a:cxn ang="0">
                  <a:pos x="T2" y="T3"/>
                </a:cxn>
                <a:cxn ang="0">
                  <a:pos x="T4" y="T5"/>
                </a:cxn>
                <a:cxn ang="0">
                  <a:pos x="T6" y="T7"/>
                </a:cxn>
              </a:cxnLst>
              <a:rect l="0" t="0" r="r" b="b"/>
              <a:pathLst>
                <a:path w="200" h="36">
                  <a:moveTo>
                    <a:pt x="5" y="36"/>
                  </a:moveTo>
                  <a:lnTo>
                    <a:pt x="0" y="0"/>
                  </a:lnTo>
                  <a:lnTo>
                    <a:pt x="194" y="0"/>
                  </a:lnTo>
                  <a:lnTo>
                    <a:pt x="200" y="3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1315" name="Freeform 51"/>
            <p:cNvSpPr>
              <a:spLocks/>
            </p:cNvSpPr>
            <p:nvPr/>
          </p:nvSpPr>
          <p:spPr bwMode="auto">
            <a:xfrm>
              <a:off x="368" y="1173"/>
              <a:ext cx="29" cy="36"/>
            </a:xfrm>
            <a:custGeom>
              <a:avLst/>
              <a:gdLst>
                <a:gd name="T0" fmla="*/ 163 w 177"/>
                <a:gd name="T1" fmla="*/ 0 h 180"/>
                <a:gd name="T2" fmla="*/ 0 w 177"/>
                <a:gd name="T3" fmla="*/ 0 h 180"/>
                <a:gd name="T4" fmla="*/ 12 w 177"/>
                <a:gd name="T5" fmla="*/ 180 h 180"/>
                <a:gd name="T6" fmla="*/ 177 w 177"/>
                <a:gd name="T7" fmla="*/ 180 h 180"/>
                <a:gd name="T8" fmla="*/ 163 w 177"/>
                <a:gd name="T9" fmla="*/ 0 h 180"/>
              </a:gdLst>
              <a:ahLst/>
              <a:cxnLst>
                <a:cxn ang="0">
                  <a:pos x="T0" y="T1"/>
                </a:cxn>
                <a:cxn ang="0">
                  <a:pos x="T2" y="T3"/>
                </a:cxn>
                <a:cxn ang="0">
                  <a:pos x="T4" y="T5"/>
                </a:cxn>
                <a:cxn ang="0">
                  <a:pos x="T6" y="T7"/>
                </a:cxn>
                <a:cxn ang="0">
                  <a:pos x="T8" y="T9"/>
                </a:cxn>
              </a:cxnLst>
              <a:rect l="0" t="0" r="r" b="b"/>
              <a:pathLst>
                <a:path w="177" h="180">
                  <a:moveTo>
                    <a:pt x="163" y="0"/>
                  </a:moveTo>
                  <a:lnTo>
                    <a:pt x="0" y="0"/>
                  </a:lnTo>
                  <a:lnTo>
                    <a:pt x="12" y="180"/>
                  </a:lnTo>
                  <a:lnTo>
                    <a:pt x="177" y="180"/>
                  </a:lnTo>
                  <a:lnTo>
                    <a:pt x="163"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1316" name="Freeform 52"/>
            <p:cNvSpPr>
              <a:spLocks/>
            </p:cNvSpPr>
            <p:nvPr/>
          </p:nvSpPr>
          <p:spPr bwMode="auto">
            <a:xfrm>
              <a:off x="371" y="1234"/>
              <a:ext cx="31" cy="37"/>
            </a:xfrm>
            <a:custGeom>
              <a:avLst/>
              <a:gdLst>
                <a:gd name="T0" fmla="*/ 170 w 183"/>
                <a:gd name="T1" fmla="*/ 0 h 182"/>
                <a:gd name="T2" fmla="*/ 0 w 183"/>
                <a:gd name="T3" fmla="*/ 0 h 182"/>
                <a:gd name="T4" fmla="*/ 12 w 183"/>
                <a:gd name="T5" fmla="*/ 182 h 182"/>
                <a:gd name="T6" fmla="*/ 183 w 183"/>
                <a:gd name="T7" fmla="*/ 181 h 182"/>
                <a:gd name="T8" fmla="*/ 170 w 183"/>
                <a:gd name="T9" fmla="*/ 0 h 182"/>
              </a:gdLst>
              <a:ahLst/>
              <a:cxnLst>
                <a:cxn ang="0">
                  <a:pos x="T0" y="T1"/>
                </a:cxn>
                <a:cxn ang="0">
                  <a:pos x="T2" y="T3"/>
                </a:cxn>
                <a:cxn ang="0">
                  <a:pos x="T4" y="T5"/>
                </a:cxn>
                <a:cxn ang="0">
                  <a:pos x="T6" y="T7"/>
                </a:cxn>
                <a:cxn ang="0">
                  <a:pos x="T8" y="T9"/>
                </a:cxn>
              </a:cxnLst>
              <a:rect l="0" t="0" r="r" b="b"/>
              <a:pathLst>
                <a:path w="183" h="182">
                  <a:moveTo>
                    <a:pt x="170" y="0"/>
                  </a:moveTo>
                  <a:lnTo>
                    <a:pt x="0" y="0"/>
                  </a:lnTo>
                  <a:lnTo>
                    <a:pt x="12" y="182"/>
                  </a:lnTo>
                  <a:lnTo>
                    <a:pt x="183" y="181"/>
                  </a:lnTo>
                  <a:lnTo>
                    <a:pt x="17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grpSp>
          <p:nvGrpSpPr>
            <p:cNvPr id="651317" name="Group 53"/>
            <p:cNvGrpSpPr>
              <a:grpSpLocks/>
            </p:cNvGrpSpPr>
            <p:nvPr/>
          </p:nvGrpSpPr>
          <p:grpSpPr bwMode="auto">
            <a:xfrm>
              <a:off x="415" y="1231"/>
              <a:ext cx="130" cy="39"/>
              <a:chOff x="415" y="1231"/>
              <a:chExt cx="130" cy="39"/>
            </a:xfrm>
          </p:grpSpPr>
          <p:sp>
            <p:nvSpPr>
              <p:cNvPr id="651318" name="Rectangle 54"/>
              <p:cNvSpPr>
                <a:spLocks noChangeArrowheads="1"/>
              </p:cNvSpPr>
              <p:nvPr/>
            </p:nvSpPr>
            <p:spPr bwMode="auto">
              <a:xfrm>
                <a:off x="415" y="1231"/>
                <a:ext cx="130" cy="39"/>
              </a:xfrm>
              <a:prstGeom prst="rect">
                <a:avLst/>
              </a:prstGeom>
              <a:solidFill>
                <a:srgbClr val="60606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1319" name="Rectangle 55"/>
              <p:cNvSpPr>
                <a:spLocks noChangeArrowheads="1"/>
              </p:cNvSpPr>
              <p:nvPr/>
            </p:nvSpPr>
            <p:spPr bwMode="auto">
              <a:xfrm>
                <a:off x="439" y="1237"/>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51320" name="Rectangle 56"/>
              <p:cNvSpPr>
                <a:spLocks noChangeArrowheads="1"/>
              </p:cNvSpPr>
              <p:nvPr/>
            </p:nvSpPr>
            <p:spPr bwMode="auto">
              <a:xfrm>
                <a:off x="439" y="1253"/>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51321" name="Rectangle 57"/>
              <p:cNvSpPr>
                <a:spLocks noChangeArrowheads="1"/>
              </p:cNvSpPr>
              <p:nvPr/>
            </p:nvSpPr>
            <p:spPr bwMode="auto">
              <a:xfrm>
                <a:off x="470" y="1244"/>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51322" name="Oval 58"/>
              <p:cNvSpPr>
                <a:spLocks noChangeArrowheads="1"/>
              </p:cNvSpPr>
              <p:nvPr/>
            </p:nvSpPr>
            <p:spPr bwMode="auto">
              <a:xfrm>
                <a:off x="423" y="1245"/>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651323" name="Rectangle 59"/>
          <p:cNvSpPr>
            <a:spLocks noChangeArrowheads="1"/>
          </p:cNvSpPr>
          <p:nvPr/>
        </p:nvSpPr>
        <p:spPr bwMode="auto">
          <a:xfrm>
            <a:off x="1460104" y="5326212"/>
            <a:ext cx="1257167" cy="1038225"/>
          </a:xfrm>
          <a:prstGeom prst="rect">
            <a:avLst/>
          </a:prstGeom>
          <a:solidFill>
            <a:srgbClr val="99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mn-lt"/>
                <a:ea typeface="+mn-ea"/>
              </a:rPr>
              <a:t>媒体</a:t>
            </a:r>
          </a:p>
          <a:p>
            <a:pPr algn="ctr"/>
            <a:r>
              <a:rPr lang="zh-CN" altLang="en-US" sz="2000" b="1">
                <a:solidFill>
                  <a:srgbClr val="000099"/>
                </a:solidFill>
                <a:latin typeface="+mn-lt"/>
                <a:ea typeface="+mn-ea"/>
              </a:rPr>
              <a:t>播放器</a:t>
            </a:r>
          </a:p>
        </p:txBody>
      </p:sp>
      <p:grpSp>
        <p:nvGrpSpPr>
          <p:cNvPr id="651347" name="Group 83"/>
          <p:cNvGrpSpPr>
            <a:grpSpLocks/>
          </p:cNvGrpSpPr>
          <p:nvPr/>
        </p:nvGrpSpPr>
        <p:grpSpPr bwMode="auto">
          <a:xfrm>
            <a:off x="2065471" y="3940325"/>
            <a:ext cx="1128183" cy="1385887"/>
            <a:chOff x="1201" y="2557"/>
            <a:chExt cx="656" cy="873"/>
          </a:xfrm>
        </p:grpSpPr>
        <p:sp>
          <p:nvSpPr>
            <p:cNvPr id="651324" name="Line 60"/>
            <p:cNvSpPr>
              <a:spLocks noChangeShapeType="1"/>
            </p:cNvSpPr>
            <p:nvPr/>
          </p:nvSpPr>
          <p:spPr bwMode="auto">
            <a:xfrm flipH="1">
              <a:off x="1215" y="2557"/>
              <a:ext cx="0" cy="873"/>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51331" name="Text Box 67"/>
            <p:cNvSpPr txBox="1">
              <a:spLocks noChangeArrowheads="1"/>
            </p:cNvSpPr>
            <p:nvPr/>
          </p:nvSpPr>
          <p:spPr bwMode="auto">
            <a:xfrm>
              <a:off x="1201" y="2663"/>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a:t>
              </a:r>
              <a:r>
                <a:rPr lang="en-US" altLang="zh-CN" sz="3600" b="1">
                  <a:solidFill>
                    <a:srgbClr val="000099"/>
                  </a:solidFill>
                  <a:latin typeface="+mn-lt"/>
                  <a:ea typeface="+mn-ea"/>
                </a:rPr>
                <a:t> </a:t>
              </a:r>
            </a:p>
          </p:txBody>
        </p:sp>
        <p:sp>
          <p:nvSpPr>
            <p:cNvPr id="651332" name="Text Box 68"/>
            <p:cNvSpPr txBox="1">
              <a:spLocks noChangeArrowheads="1"/>
            </p:cNvSpPr>
            <p:nvPr/>
          </p:nvSpPr>
          <p:spPr bwMode="auto">
            <a:xfrm>
              <a:off x="1213" y="3006"/>
              <a:ext cx="64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99"/>
                  </a:solidFill>
                  <a:latin typeface="+mn-lt"/>
                  <a:ea typeface="+mn-ea"/>
                </a:rPr>
                <a:t>元文件</a:t>
              </a:r>
            </a:p>
          </p:txBody>
        </p:sp>
      </p:grpSp>
      <p:sp>
        <p:nvSpPr>
          <p:cNvPr id="651333" name="Rectangle 69"/>
          <p:cNvSpPr>
            <a:spLocks noChangeArrowheads="1"/>
          </p:cNvSpPr>
          <p:nvPr/>
        </p:nvSpPr>
        <p:spPr bwMode="auto">
          <a:xfrm>
            <a:off x="1460104" y="3133875"/>
            <a:ext cx="1257167" cy="1036637"/>
          </a:xfrm>
          <a:prstGeom prst="rect">
            <a:avLst/>
          </a:prstGeom>
          <a:solidFill>
            <a:srgbClr val="FF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mn-lt"/>
                <a:ea typeface="+mn-ea"/>
              </a:rPr>
              <a:t>浏览器</a:t>
            </a:r>
          </a:p>
        </p:txBody>
      </p:sp>
      <p:grpSp>
        <p:nvGrpSpPr>
          <p:cNvPr id="651343" name="Group 79"/>
          <p:cNvGrpSpPr>
            <a:grpSpLocks/>
          </p:cNvGrpSpPr>
          <p:nvPr/>
        </p:nvGrpSpPr>
        <p:grpSpPr bwMode="auto">
          <a:xfrm>
            <a:off x="2713831" y="2805263"/>
            <a:ext cx="4684713" cy="646113"/>
            <a:chOff x="1578" y="1842"/>
            <a:chExt cx="2724" cy="407"/>
          </a:xfrm>
        </p:grpSpPr>
        <p:sp>
          <p:nvSpPr>
            <p:cNvPr id="651327" name="Text Box 63"/>
            <p:cNvSpPr txBox="1">
              <a:spLocks noChangeArrowheads="1"/>
            </p:cNvSpPr>
            <p:nvPr/>
          </p:nvSpPr>
          <p:spPr bwMode="auto">
            <a:xfrm>
              <a:off x="1746" y="1842"/>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a:t>
              </a:r>
              <a:r>
                <a:rPr lang="en-US" altLang="zh-CN" sz="3600" b="1">
                  <a:solidFill>
                    <a:srgbClr val="000099"/>
                  </a:solidFill>
                  <a:latin typeface="+mn-lt"/>
                  <a:ea typeface="+mn-ea"/>
                </a:rPr>
                <a:t> </a:t>
              </a:r>
            </a:p>
          </p:txBody>
        </p:sp>
        <p:sp>
          <p:nvSpPr>
            <p:cNvPr id="651329" name="Text Box 65"/>
            <p:cNvSpPr txBox="1">
              <a:spLocks noChangeArrowheads="1"/>
            </p:cNvSpPr>
            <p:nvPr/>
          </p:nvSpPr>
          <p:spPr bwMode="auto">
            <a:xfrm>
              <a:off x="2064" y="1916"/>
              <a:ext cx="11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GET: </a:t>
              </a:r>
              <a:r>
                <a:rPr lang="zh-CN" altLang="en-US" b="1">
                  <a:solidFill>
                    <a:srgbClr val="000099"/>
                  </a:solidFill>
                  <a:latin typeface="+mn-lt"/>
                  <a:ea typeface="+mn-ea"/>
                </a:rPr>
                <a:t>元文件</a:t>
              </a:r>
            </a:p>
          </p:txBody>
        </p:sp>
        <p:sp>
          <p:nvSpPr>
            <p:cNvPr id="651325" name="Line 61"/>
            <p:cNvSpPr>
              <a:spLocks noChangeShapeType="1"/>
            </p:cNvSpPr>
            <p:nvPr/>
          </p:nvSpPr>
          <p:spPr bwMode="auto">
            <a:xfrm rot="-5400000">
              <a:off x="2940" y="832"/>
              <a:ext cx="0" cy="2724"/>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651344" name="Group 80"/>
          <p:cNvGrpSpPr>
            <a:grpSpLocks/>
          </p:cNvGrpSpPr>
          <p:nvPr/>
        </p:nvGrpSpPr>
        <p:grpSpPr bwMode="auto">
          <a:xfrm>
            <a:off x="2713832" y="3389464"/>
            <a:ext cx="4756944" cy="646113"/>
            <a:chOff x="1578" y="2210"/>
            <a:chExt cx="2766" cy="407"/>
          </a:xfrm>
        </p:grpSpPr>
        <p:sp>
          <p:nvSpPr>
            <p:cNvPr id="651328" name="Text Box 64"/>
            <p:cNvSpPr txBox="1">
              <a:spLocks noChangeArrowheads="1"/>
            </p:cNvSpPr>
            <p:nvPr/>
          </p:nvSpPr>
          <p:spPr bwMode="auto">
            <a:xfrm>
              <a:off x="3923" y="2210"/>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a:t>
              </a:r>
              <a:r>
                <a:rPr lang="en-US" altLang="zh-CN" sz="3600" b="1">
                  <a:solidFill>
                    <a:srgbClr val="000099"/>
                  </a:solidFill>
                  <a:latin typeface="+mn-lt"/>
                  <a:ea typeface="+mn-ea"/>
                </a:rPr>
                <a:t> </a:t>
              </a:r>
            </a:p>
          </p:txBody>
        </p:sp>
        <p:sp>
          <p:nvSpPr>
            <p:cNvPr id="651330" name="Text Box 66"/>
            <p:cNvSpPr txBox="1">
              <a:spLocks noChangeArrowheads="1"/>
            </p:cNvSpPr>
            <p:nvPr/>
          </p:nvSpPr>
          <p:spPr bwMode="auto">
            <a:xfrm>
              <a:off x="2741" y="2280"/>
              <a:ext cx="11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RESPONSE</a:t>
              </a:r>
            </a:p>
          </p:txBody>
        </p:sp>
        <p:sp>
          <p:nvSpPr>
            <p:cNvPr id="651326" name="Line 62"/>
            <p:cNvSpPr>
              <a:spLocks noChangeShapeType="1"/>
            </p:cNvSpPr>
            <p:nvPr/>
          </p:nvSpPr>
          <p:spPr bwMode="auto">
            <a:xfrm rot="5400000" flipH="1">
              <a:off x="2940" y="1195"/>
              <a:ext cx="0" cy="2724"/>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651346" name="Group 82"/>
          <p:cNvGrpSpPr>
            <a:grpSpLocks/>
          </p:cNvGrpSpPr>
          <p:nvPr/>
        </p:nvGrpSpPr>
        <p:grpSpPr bwMode="auto">
          <a:xfrm>
            <a:off x="2713831" y="5011890"/>
            <a:ext cx="4684713" cy="646113"/>
            <a:chOff x="1578" y="3232"/>
            <a:chExt cx="2724" cy="407"/>
          </a:xfrm>
        </p:grpSpPr>
        <p:sp>
          <p:nvSpPr>
            <p:cNvPr id="651335" name="Text Box 71"/>
            <p:cNvSpPr txBox="1">
              <a:spLocks noChangeArrowheads="1"/>
            </p:cNvSpPr>
            <p:nvPr/>
          </p:nvSpPr>
          <p:spPr bwMode="auto">
            <a:xfrm>
              <a:off x="1696" y="3232"/>
              <a:ext cx="34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a:t>
              </a:r>
              <a:endParaRPr lang="en-US" altLang="zh-CN" sz="4400" b="1">
                <a:solidFill>
                  <a:srgbClr val="000099"/>
                </a:solidFill>
                <a:latin typeface="+mn-lt"/>
                <a:ea typeface="+mn-ea"/>
              </a:endParaRPr>
            </a:p>
          </p:txBody>
        </p:sp>
        <p:sp>
          <p:nvSpPr>
            <p:cNvPr id="651334" name="Line 70"/>
            <p:cNvSpPr>
              <a:spLocks noChangeShapeType="1"/>
            </p:cNvSpPr>
            <p:nvPr/>
          </p:nvSpPr>
          <p:spPr bwMode="auto">
            <a:xfrm rot="-5400000">
              <a:off x="2940" y="2214"/>
              <a:ext cx="0" cy="2724"/>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51338" name="Text Box 74"/>
            <p:cNvSpPr txBox="1">
              <a:spLocks noChangeArrowheads="1"/>
            </p:cNvSpPr>
            <p:nvPr/>
          </p:nvSpPr>
          <p:spPr bwMode="auto">
            <a:xfrm>
              <a:off x="1973" y="3294"/>
              <a:ext cx="17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GET: </a:t>
              </a:r>
              <a:r>
                <a:rPr lang="zh-CN" altLang="en-US" b="1">
                  <a:solidFill>
                    <a:srgbClr val="000099"/>
                  </a:solidFill>
                  <a:latin typeface="+mn-lt"/>
                  <a:ea typeface="+mn-ea"/>
                </a:rPr>
                <a:t>音频</a:t>
              </a:r>
              <a:r>
                <a:rPr lang="en-US" altLang="zh-CN" b="1">
                  <a:solidFill>
                    <a:srgbClr val="000099"/>
                  </a:solidFill>
                  <a:latin typeface="+mn-lt"/>
                  <a:ea typeface="+mn-ea"/>
                </a:rPr>
                <a:t>/</a:t>
              </a:r>
              <a:r>
                <a:rPr lang="zh-CN" altLang="en-US" b="1">
                  <a:solidFill>
                    <a:srgbClr val="000099"/>
                  </a:solidFill>
                  <a:latin typeface="+mn-lt"/>
                  <a:ea typeface="+mn-ea"/>
                </a:rPr>
                <a:t>视频文件</a:t>
              </a:r>
            </a:p>
          </p:txBody>
        </p:sp>
      </p:grpSp>
      <p:grpSp>
        <p:nvGrpSpPr>
          <p:cNvPr id="651345" name="Group 81"/>
          <p:cNvGrpSpPr>
            <a:grpSpLocks/>
          </p:cNvGrpSpPr>
          <p:nvPr/>
        </p:nvGrpSpPr>
        <p:grpSpPr bwMode="auto">
          <a:xfrm>
            <a:off x="2713831" y="5578624"/>
            <a:ext cx="4817137" cy="646112"/>
            <a:chOff x="1578" y="3589"/>
            <a:chExt cx="2801" cy="407"/>
          </a:xfrm>
        </p:grpSpPr>
        <p:sp>
          <p:nvSpPr>
            <p:cNvPr id="651336" name="Line 72"/>
            <p:cNvSpPr>
              <a:spLocks noChangeShapeType="1"/>
            </p:cNvSpPr>
            <p:nvPr/>
          </p:nvSpPr>
          <p:spPr bwMode="auto">
            <a:xfrm rot="5400000" flipH="1">
              <a:off x="2940" y="2576"/>
              <a:ext cx="0" cy="2724"/>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51337" name="Text Box 73"/>
            <p:cNvSpPr txBox="1">
              <a:spLocks noChangeArrowheads="1"/>
            </p:cNvSpPr>
            <p:nvPr/>
          </p:nvSpPr>
          <p:spPr bwMode="auto">
            <a:xfrm>
              <a:off x="3958" y="3589"/>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 </a:t>
              </a:r>
              <a:endParaRPr lang="en-US" altLang="zh-CN" sz="4400" b="1">
                <a:solidFill>
                  <a:srgbClr val="000099"/>
                </a:solidFill>
                <a:latin typeface="+mn-lt"/>
                <a:ea typeface="+mn-ea"/>
              </a:endParaRPr>
            </a:p>
          </p:txBody>
        </p:sp>
        <p:sp>
          <p:nvSpPr>
            <p:cNvPr id="651339" name="Text Box 75"/>
            <p:cNvSpPr txBox="1">
              <a:spLocks noChangeArrowheads="1"/>
            </p:cNvSpPr>
            <p:nvPr/>
          </p:nvSpPr>
          <p:spPr bwMode="auto">
            <a:xfrm>
              <a:off x="2786" y="3657"/>
              <a:ext cx="11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RESPONSE</a:t>
              </a:r>
            </a:p>
          </p:txBody>
        </p:sp>
      </p:grpSp>
      <p:sp>
        <p:nvSpPr>
          <p:cNvPr id="651340" name="Rectangle 76"/>
          <p:cNvSpPr>
            <a:spLocks noChangeArrowheads="1"/>
          </p:cNvSpPr>
          <p:nvPr/>
        </p:nvSpPr>
        <p:spPr bwMode="auto">
          <a:xfrm>
            <a:off x="7398544" y="5094436"/>
            <a:ext cx="1377554" cy="1271588"/>
          </a:xfrm>
          <a:prstGeom prst="rect">
            <a:avLst/>
          </a:prstGeom>
          <a:solidFill>
            <a:srgbClr val="CCCC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b="1">
                <a:solidFill>
                  <a:srgbClr val="000099"/>
                </a:solidFill>
                <a:latin typeface="+mn-lt"/>
                <a:ea typeface="+mn-ea"/>
              </a:rPr>
              <a:t>媒体</a:t>
            </a:r>
          </a:p>
          <a:p>
            <a:pPr algn="ctr"/>
            <a:r>
              <a:rPr lang="zh-CN" altLang="en-US" b="1">
                <a:solidFill>
                  <a:srgbClr val="000099"/>
                </a:solidFill>
                <a:latin typeface="+mn-lt"/>
                <a:ea typeface="+mn-ea"/>
              </a:rPr>
              <a:t>服务器</a:t>
            </a:r>
          </a:p>
        </p:txBody>
      </p:sp>
      <p:sp>
        <p:nvSpPr>
          <p:cNvPr id="651272" name="Text Box 8"/>
          <p:cNvSpPr txBox="1">
            <a:spLocks noChangeArrowheads="1"/>
          </p:cNvSpPr>
          <p:nvPr/>
        </p:nvSpPr>
        <p:spPr bwMode="auto">
          <a:xfrm>
            <a:off x="1458383" y="1844824"/>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99"/>
                </a:solidFill>
                <a:latin typeface="+mn-lt"/>
                <a:ea typeface="+mn-ea"/>
              </a:rPr>
              <a:t>客户机</a:t>
            </a:r>
          </a:p>
        </p:txBody>
      </p:sp>
      <p:sp>
        <p:nvSpPr>
          <p:cNvPr id="651273" name="Text Box 9"/>
          <p:cNvSpPr txBox="1">
            <a:spLocks noChangeArrowheads="1"/>
          </p:cNvSpPr>
          <p:nvPr/>
        </p:nvSpPr>
        <p:spPr bwMode="auto">
          <a:xfrm>
            <a:off x="7517210" y="1844824"/>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99"/>
                </a:solidFill>
                <a:latin typeface="+mn-lt"/>
                <a:ea typeface="+mn-ea"/>
              </a:rPr>
              <a:t>服务器</a:t>
            </a:r>
          </a:p>
        </p:txBody>
      </p:sp>
      <p:sp>
        <p:nvSpPr>
          <p:cNvPr id="2" name="矩形 1"/>
          <p:cNvSpPr/>
          <p:nvPr/>
        </p:nvSpPr>
        <p:spPr>
          <a:xfrm>
            <a:off x="3215150" y="1136252"/>
            <a:ext cx="4255626" cy="1384995"/>
          </a:xfrm>
          <a:prstGeom prst="rect">
            <a:avLst/>
          </a:prstGeom>
          <a:solidFill>
            <a:srgbClr val="FFFF00"/>
          </a:solidFill>
          <a:ln>
            <a:solidFill>
              <a:srgbClr val="000099"/>
            </a:solidFill>
          </a:ln>
        </p:spPr>
        <p:txBody>
          <a:bodyPr wrap="square">
            <a:spAutoFit/>
          </a:bodyPr>
          <a:lstStyle/>
          <a:p>
            <a:r>
              <a:rPr lang="zh-CN" altLang="zh-CN" sz="2800" b="1" dirty="0">
                <a:solidFill>
                  <a:srgbClr val="000066"/>
                </a:solidFill>
                <a:latin typeface="+mn-lt"/>
                <a:ea typeface="+mn-ea"/>
              </a:rPr>
              <a:t>媒体播放器不是向万维网服务器而是向媒体服务器请求音频</a:t>
            </a:r>
            <a:r>
              <a:rPr lang="en-US" altLang="zh-CN" sz="2800" b="1" dirty="0">
                <a:solidFill>
                  <a:srgbClr val="000066"/>
                </a:solidFill>
                <a:latin typeface="+mn-lt"/>
                <a:ea typeface="+mn-ea"/>
              </a:rPr>
              <a:t>/</a:t>
            </a:r>
            <a:r>
              <a:rPr lang="zh-CN" altLang="zh-CN" sz="2800" b="1" dirty="0">
                <a:solidFill>
                  <a:srgbClr val="000066"/>
                </a:solidFill>
                <a:latin typeface="+mn-lt"/>
                <a:ea typeface="+mn-ea"/>
              </a:rPr>
              <a:t>视频文件。</a:t>
            </a:r>
            <a:endParaRPr lang="zh-CN" altLang="en-US" sz="2800" b="1" dirty="0">
              <a:solidFill>
                <a:srgbClr val="000066"/>
              </a:solidFill>
              <a:latin typeface="+mn-lt"/>
              <a:ea typeface="+mn-ea"/>
            </a:endParaRPr>
          </a:p>
        </p:txBody>
      </p:sp>
    </p:spTree>
    <p:extLst>
      <p:ext uri="{BB962C8B-B14F-4D97-AF65-F5344CB8AC3E}">
        <p14:creationId xmlns:p14="http://schemas.microsoft.com/office/powerpoint/2010/main" val="2187665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51343"/>
                                        </p:tgtEl>
                                        <p:attrNameLst>
                                          <p:attrName>style.visibility</p:attrName>
                                        </p:attrNameLst>
                                      </p:cBhvr>
                                      <p:to>
                                        <p:strVal val="visible"/>
                                      </p:to>
                                    </p:set>
                                    <p:animEffect transition="in" filter="wipe(left)">
                                      <p:cBhvr>
                                        <p:cTn id="7" dur="2000"/>
                                        <p:tgtEl>
                                          <p:spTgt spid="651343"/>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651344"/>
                                        </p:tgtEl>
                                        <p:attrNameLst>
                                          <p:attrName>style.visibility</p:attrName>
                                        </p:attrNameLst>
                                      </p:cBhvr>
                                      <p:to>
                                        <p:strVal val="visible"/>
                                      </p:to>
                                    </p:set>
                                    <p:animEffect transition="in" filter="wipe(right)">
                                      <p:cBhvr>
                                        <p:cTn id="11" dur="2000"/>
                                        <p:tgtEl>
                                          <p:spTgt spid="651344"/>
                                        </p:tgtEl>
                                      </p:cBhvr>
                                    </p:animEffect>
                                  </p:childTnLst>
                                </p:cTn>
                              </p:par>
                            </p:childTnLst>
                          </p:cTn>
                        </p:par>
                        <p:par>
                          <p:cTn id="12" fill="hold" nodeType="afterGroup">
                            <p:stCondLst>
                              <p:cond delay="4500"/>
                            </p:stCondLst>
                            <p:childTnLst>
                              <p:par>
                                <p:cTn id="13" presetID="22" presetClass="entr" presetSubtype="1" fill="hold" nodeType="afterEffect">
                                  <p:stCondLst>
                                    <p:cond delay="500"/>
                                  </p:stCondLst>
                                  <p:childTnLst>
                                    <p:set>
                                      <p:cBhvr>
                                        <p:cTn id="14" dur="1" fill="hold">
                                          <p:stCondLst>
                                            <p:cond delay="0"/>
                                          </p:stCondLst>
                                        </p:cTn>
                                        <p:tgtEl>
                                          <p:spTgt spid="651347"/>
                                        </p:tgtEl>
                                        <p:attrNameLst>
                                          <p:attrName>style.visibility</p:attrName>
                                        </p:attrNameLst>
                                      </p:cBhvr>
                                      <p:to>
                                        <p:strVal val="visible"/>
                                      </p:to>
                                    </p:set>
                                    <p:animEffect transition="in" filter="wipe(up)">
                                      <p:cBhvr>
                                        <p:cTn id="15" dur="2000"/>
                                        <p:tgtEl>
                                          <p:spTgt spid="651347"/>
                                        </p:tgtEl>
                                      </p:cBhvr>
                                    </p:animEffect>
                                  </p:childTnLst>
                                </p:cTn>
                              </p:par>
                            </p:childTnLst>
                          </p:cTn>
                        </p:par>
                        <p:par>
                          <p:cTn id="16" fill="hold" nodeType="afterGroup">
                            <p:stCondLst>
                              <p:cond delay="7000"/>
                            </p:stCondLst>
                            <p:childTnLst>
                              <p:par>
                                <p:cTn id="17" presetID="22" presetClass="entr" presetSubtype="8" fill="hold" nodeType="afterEffect">
                                  <p:stCondLst>
                                    <p:cond delay="500"/>
                                  </p:stCondLst>
                                  <p:childTnLst>
                                    <p:set>
                                      <p:cBhvr>
                                        <p:cTn id="18" dur="1" fill="hold">
                                          <p:stCondLst>
                                            <p:cond delay="0"/>
                                          </p:stCondLst>
                                        </p:cTn>
                                        <p:tgtEl>
                                          <p:spTgt spid="651346"/>
                                        </p:tgtEl>
                                        <p:attrNameLst>
                                          <p:attrName>style.visibility</p:attrName>
                                        </p:attrNameLst>
                                      </p:cBhvr>
                                      <p:to>
                                        <p:strVal val="visible"/>
                                      </p:to>
                                    </p:set>
                                    <p:animEffect transition="in" filter="wipe(left)">
                                      <p:cBhvr>
                                        <p:cTn id="19" dur="2000"/>
                                        <p:tgtEl>
                                          <p:spTgt spid="651346"/>
                                        </p:tgtEl>
                                      </p:cBhvr>
                                    </p:animEffect>
                                  </p:childTnLst>
                                </p:cTn>
                              </p:par>
                            </p:childTnLst>
                          </p:cTn>
                        </p:par>
                        <p:par>
                          <p:cTn id="20" fill="hold" nodeType="afterGroup">
                            <p:stCondLst>
                              <p:cond delay="9500"/>
                            </p:stCondLst>
                            <p:childTnLst>
                              <p:par>
                                <p:cTn id="21" presetID="22" presetClass="entr" presetSubtype="2" fill="hold" nodeType="afterEffect">
                                  <p:stCondLst>
                                    <p:cond delay="500"/>
                                  </p:stCondLst>
                                  <p:childTnLst>
                                    <p:set>
                                      <p:cBhvr>
                                        <p:cTn id="22" dur="1" fill="hold">
                                          <p:stCondLst>
                                            <p:cond delay="0"/>
                                          </p:stCondLst>
                                        </p:cTn>
                                        <p:tgtEl>
                                          <p:spTgt spid="651345"/>
                                        </p:tgtEl>
                                        <p:attrNameLst>
                                          <p:attrName>style.visibility</p:attrName>
                                        </p:attrNameLst>
                                      </p:cBhvr>
                                      <p:to>
                                        <p:strVal val="visible"/>
                                      </p:to>
                                    </p:set>
                                    <p:animEffect transition="in" filter="wipe(right)">
                                      <p:cBhvr>
                                        <p:cTn id="23" dur="2000"/>
                                        <p:tgtEl>
                                          <p:spTgt spid="651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pPr algn="ctr"/>
            <a:r>
              <a:rPr lang="zh-CN" altLang="en-US" sz="3600" dirty="0" smtClean="0"/>
              <a:t>使用媒体服务器下载</a:t>
            </a:r>
            <a:r>
              <a:rPr lang="zh-CN" altLang="en-US" sz="3600" dirty="0"/>
              <a:t>音频</a:t>
            </a:r>
            <a:r>
              <a:rPr lang="en-US" altLang="zh-CN" sz="3600" dirty="0"/>
              <a:t>/</a:t>
            </a:r>
            <a:r>
              <a:rPr lang="zh-CN" altLang="en-US" sz="3600" dirty="0"/>
              <a:t>视频</a:t>
            </a:r>
            <a:r>
              <a:rPr lang="zh-CN" altLang="en-US" sz="3600" dirty="0" smtClean="0"/>
              <a:t>文件步骤</a:t>
            </a:r>
            <a:endParaRPr lang="zh-CN" altLang="en-US" sz="3600" dirty="0"/>
          </a:p>
        </p:txBody>
      </p:sp>
      <p:sp>
        <p:nvSpPr>
          <p:cNvPr id="653315" name="Rectangle 3"/>
          <p:cNvSpPr>
            <a:spLocks noGrp="1" noChangeArrowheads="1"/>
          </p:cNvSpPr>
          <p:nvPr>
            <p:ph type="body" idx="1"/>
          </p:nvPr>
        </p:nvSpPr>
        <p:spPr/>
        <p:txBody>
          <a:bodyPr/>
          <a:lstStyle/>
          <a:p>
            <a:pPr>
              <a:buFont typeface="Wingdings" pitchFamily="2" charset="2"/>
              <a:buNone/>
            </a:pPr>
            <a:r>
              <a:rPr lang="en-US" altLang="zh-CN" sz="2800" dirty="0">
                <a:sym typeface="Wingdings" pitchFamily="2" charset="2"/>
              </a:rPr>
              <a:t></a:t>
            </a:r>
            <a:r>
              <a:rPr lang="en-US" altLang="zh-CN" sz="2800" dirty="0"/>
              <a:t> ~</a:t>
            </a:r>
            <a:r>
              <a:rPr lang="en-US" altLang="zh-CN" sz="2800" dirty="0">
                <a:sym typeface="Wingdings" pitchFamily="2" charset="2"/>
              </a:rPr>
              <a:t></a:t>
            </a:r>
            <a:r>
              <a:rPr lang="en-US" altLang="zh-CN" sz="2800" dirty="0"/>
              <a:t> </a:t>
            </a:r>
            <a:r>
              <a:rPr lang="zh-CN" altLang="en-US" sz="2800" dirty="0"/>
              <a:t>前三个步骤仍然和上一节的一样，区别就是后面两个步骤。</a:t>
            </a:r>
            <a:endParaRPr lang="zh-CN" altLang="en-US" sz="2800" dirty="0">
              <a:sym typeface="Wingdings" pitchFamily="2" charset="2"/>
            </a:endParaRPr>
          </a:p>
          <a:p>
            <a:pPr>
              <a:buFont typeface="Wingdings" pitchFamily="2" charset="2"/>
              <a:buNone/>
            </a:pPr>
            <a:r>
              <a:rPr lang="zh-CN" altLang="en-US" sz="2800" dirty="0">
                <a:sym typeface="Wingdings" pitchFamily="2" charset="2"/>
              </a:rPr>
              <a:t></a:t>
            </a:r>
            <a:r>
              <a:rPr lang="zh-CN" altLang="en-US" sz="2800" dirty="0"/>
              <a:t> 媒体播放器使用元文件中的 </a:t>
            </a:r>
            <a:r>
              <a:rPr lang="en-US" altLang="zh-CN" sz="2800" dirty="0"/>
              <a:t>URL </a:t>
            </a:r>
            <a:r>
              <a:rPr lang="zh-CN" altLang="en-US" sz="2800" dirty="0"/>
              <a:t>接入到</a:t>
            </a:r>
            <a:r>
              <a:rPr lang="zh-CN" altLang="en-US" sz="2800" dirty="0">
                <a:solidFill>
                  <a:schemeClr val="hlink"/>
                </a:solidFill>
              </a:rPr>
              <a:t>媒体</a:t>
            </a:r>
            <a:r>
              <a:rPr lang="zh-CN" altLang="en-US" sz="2800" dirty="0">
                <a:solidFill>
                  <a:srgbClr val="FF0000"/>
                </a:solidFill>
              </a:rPr>
              <a:t>服务器，</a:t>
            </a:r>
            <a:r>
              <a:rPr lang="zh-CN" altLang="en-US" sz="2800" dirty="0"/>
              <a:t>请求下载浏览器所请求的音频</a:t>
            </a:r>
            <a:r>
              <a:rPr lang="en-US" altLang="zh-CN" sz="2800" dirty="0"/>
              <a:t>/</a:t>
            </a:r>
            <a:r>
              <a:rPr lang="zh-CN" altLang="en-US" sz="2800" dirty="0"/>
              <a:t>视频文件。下载可以借助于使用 </a:t>
            </a:r>
            <a:r>
              <a:rPr lang="en-US" altLang="zh-CN" sz="2800" dirty="0"/>
              <a:t>UDP </a:t>
            </a:r>
            <a:r>
              <a:rPr lang="zh-CN" altLang="en-US" sz="2800" dirty="0"/>
              <a:t>的任何协议，例如使用实时运输协议 </a:t>
            </a:r>
            <a:r>
              <a:rPr lang="zh-CN" altLang="en-US" sz="2800" dirty="0" smtClean="0"/>
              <a:t> </a:t>
            </a:r>
            <a:r>
              <a:rPr lang="en-US" altLang="zh-CN" sz="2800" dirty="0" smtClean="0"/>
              <a:t>RTP</a:t>
            </a:r>
            <a:r>
              <a:rPr lang="zh-CN" altLang="en-US" sz="2800" dirty="0"/>
              <a:t>。</a:t>
            </a:r>
            <a:endParaRPr lang="zh-CN" altLang="en-US" sz="2800" dirty="0">
              <a:sym typeface="Wingdings" pitchFamily="2" charset="2"/>
            </a:endParaRPr>
          </a:p>
          <a:p>
            <a:pPr>
              <a:buFont typeface="Wingdings" pitchFamily="2" charset="2"/>
              <a:buNone/>
            </a:pPr>
            <a:r>
              <a:rPr lang="zh-CN" altLang="en-US" sz="2800" dirty="0">
                <a:sym typeface="Wingdings" pitchFamily="2" charset="2"/>
              </a:rPr>
              <a:t></a:t>
            </a:r>
            <a:r>
              <a:rPr lang="zh-CN" altLang="en-US" sz="2800" dirty="0"/>
              <a:t> 媒体服务器给出响应，把该音频</a:t>
            </a:r>
            <a:r>
              <a:rPr lang="en-US" altLang="zh-CN" sz="2800" dirty="0"/>
              <a:t>/</a:t>
            </a:r>
            <a:r>
              <a:rPr lang="zh-CN" altLang="en-US" sz="2800" dirty="0"/>
              <a:t>视频文件发送给媒体播放器。媒体播放器在迟延了若干秒后，以流的形式边下载边解压缩边播放。 </a:t>
            </a:r>
          </a:p>
        </p:txBody>
      </p:sp>
    </p:spTree>
    <p:extLst>
      <p:ext uri="{BB962C8B-B14F-4D97-AF65-F5344CB8AC3E}">
        <p14:creationId xmlns:p14="http://schemas.microsoft.com/office/powerpoint/2010/main" val="4075925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pPr algn="ctr"/>
            <a:r>
              <a:rPr lang="zh-CN" altLang="en-US" dirty="0" smtClean="0"/>
              <a:t>使用 </a:t>
            </a:r>
            <a:r>
              <a:rPr lang="en-US" altLang="zh-CN" dirty="0" smtClean="0"/>
              <a:t>TCP</a:t>
            </a:r>
            <a:r>
              <a:rPr lang="zh-CN" altLang="en-US" dirty="0" smtClean="0"/>
              <a:t>，</a:t>
            </a:r>
            <a:r>
              <a:rPr lang="zh-CN" altLang="en-US" dirty="0" smtClean="0"/>
              <a:t>还是 </a:t>
            </a:r>
            <a:r>
              <a:rPr lang="en-US" altLang="zh-CN" dirty="0" smtClean="0"/>
              <a:t>UDP</a:t>
            </a:r>
            <a:r>
              <a:rPr lang="zh-CN" altLang="en-US" dirty="0" smtClean="0"/>
              <a:t>？</a:t>
            </a:r>
            <a:endParaRPr lang="zh-CN" altLang="en-US" dirty="0"/>
          </a:p>
        </p:txBody>
      </p:sp>
      <p:sp>
        <p:nvSpPr>
          <p:cNvPr id="653315" name="Rectangle 3"/>
          <p:cNvSpPr>
            <a:spLocks noGrp="1" noChangeArrowheads="1"/>
          </p:cNvSpPr>
          <p:nvPr>
            <p:ph type="body" idx="1"/>
          </p:nvPr>
        </p:nvSpPr>
        <p:spPr/>
        <p:txBody>
          <a:bodyPr/>
          <a:lstStyle/>
          <a:p>
            <a:r>
              <a:rPr lang="zh-CN" altLang="zh-CN" sz="2800" dirty="0"/>
              <a:t>传送音频</a:t>
            </a:r>
            <a:r>
              <a:rPr lang="en-US" altLang="zh-CN" sz="2800" dirty="0"/>
              <a:t>/</a:t>
            </a:r>
            <a:r>
              <a:rPr lang="zh-CN" altLang="zh-CN" sz="2800" dirty="0"/>
              <a:t>视频文件可以</a:t>
            </a:r>
            <a:r>
              <a:rPr lang="zh-CN" altLang="zh-CN" sz="2800" dirty="0" smtClean="0"/>
              <a:t>使用</a:t>
            </a:r>
            <a:r>
              <a:rPr lang="en-US" altLang="zh-CN" sz="2800" dirty="0" smtClean="0"/>
              <a:t> TCP</a:t>
            </a:r>
            <a:r>
              <a:rPr lang="zh-CN" altLang="zh-CN" sz="2800" dirty="0"/>
              <a:t>，也可以</a:t>
            </a:r>
            <a:r>
              <a:rPr lang="zh-CN" altLang="zh-CN" sz="2800" dirty="0" smtClean="0"/>
              <a:t>使用</a:t>
            </a:r>
            <a:r>
              <a:rPr lang="en-US" altLang="zh-CN" sz="2800" dirty="0" smtClean="0"/>
              <a:t> UDP</a:t>
            </a:r>
            <a:r>
              <a:rPr lang="zh-CN" altLang="zh-CN" sz="2800" dirty="0"/>
              <a:t>。起初人们</a:t>
            </a:r>
            <a:r>
              <a:rPr lang="zh-CN" altLang="zh-CN" sz="2800" dirty="0" smtClean="0"/>
              <a:t>选用</a:t>
            </a:r>
            <a:r>
              <a:rPr lang="en-US" altLang="zh-CN" sz="2800" dirty="0" smtClean="0"/>
              <a:t> UDP </a:t>
            </a:r>
            <a:r>
              <a:rPr lang="zh-CN" altLang="zh-CN" sz="2800" dirty="0" smtClean="0"/>
              <a:t>来</a:t>
            </a:r>
            <a:r>
              <a:rPr lang="zh-CN" altLang="zh-CN" sz="2800" dirty="0"/>
              <a:t>传送</a:t>
            </a:r>
            <a:r>
              <a:rPr lang="zh-CN" altLang="zh-CN" sz="2800" dirty="0" smtClean="0"/>
              <a:t>。</a:t>
            </a:r>
            <a:endParaRPr lang="en-US" altLang="zh-CN" sz="2800" dirty="0" smtClean="0"/>
          </a:p>
          <a:p>
            <a:r>
              <a:rPr lang="zh-CN" altLang="zh-CN" sz="2800" dirty="0" smtClean="0"/>
              <a:t>采用</a:t>
            </a:r>
            <a:r>
              <a:rPr lang="en-US" altLang="zh-CN" sz="2800" dirty="0" smtClean="0"/>
              <a:t> UDP </a:t>
            </a:r>
            <a:r>
              <a:rPr lang="zh-CN" altLang="zh-CN" sz="2800" dirty="0" smtClean="0"/>
              <a:t>会</a:t>
            </a:r>
            <a:r>
              <a:rPr lang="zh-CN" altLang="zh-CN" sz="2800" dirty="0"/>
              <a:t>有以下几个</a:t>
            </a:r>
            <a:r>
              <a:rPr lang="zh-CN" altLang="zh-CN" sz="2800" dirty="0" smtClean="0"/>
              <a:t>缺点</a:t>
            </a:r>
            <a:r>
              <a:rPr lang="zh-CN" altLang="en-US" sz="2800" dirty="0" smtClean="0"/>
              <a:t>：</a:t>
            </a:r>
            <a:endParaRPr lang="en-US" altLang="zh-CN" sz="2800" dirty="0" smtClean="0"/>
          </a:p>
          <a:p>
            <a:pPr lvl="1"/>
            <a:r>
              <a:rPr lang="zh-CN" altLang="zh-CN" sz="2400" dirty="0"/>
              <a:t>由于网络的情况多变，在接收端的播放器很难做到始终按规定的速率播放</a:t>
            </a:r>
            <a:r>
              <a:rPr lang="zh-CN" altLang="zh-CN" sz="2400" dirty="0" smtClean="0"/>
              <a:t>。</a:t>
            </a:r>
            <a:endParaRPr lang="en-US" altLang="zh-CN" sz="2400" dirty="0" smtClean="0"/>
          </a:p>
          <a:p>
            <a:pPr lvl="1"/>
            <a:r>
              <a:rPr lang="zh-CN" altLang="zh-CN" sz="2400" dirty="0"/>
              <a:t>很多单位的防火墙往往阻拦</a:t>
            </a:r>
            <a:r>
              <a:rPr lang="zh-CN" altLang="zh-CN" sz="2400" dirty="0" smtClean="0"/>
              <a:t>外部</a:t>
            </a:r>
            <a:r>
              <a:rPr lang="en-US" altLang="zh-CN" sz="2400" dirty="0" smtClean="0"/>
              <a:t> UDP </a:t>
            </a:r>
            <a:r>
              <a:rPr lang="zh-CN" altLang="zh-CN" sz="2400" dirty="0" smtClean="0"/>
              <a:t>分组</a:t>
            </a:r>
            <a:r>
              <a:rPr lang="zh-CN" altLang="zh-CN" sz="2400" dirty="0"/>
              <a:t>的进入，因而</a:t>
            </a:r>
            <a:r>
              <a:rPr lang="zh-CN" altLang="zh-CN" sz="2400" dirty="0" smtClean="0"/>
              <a:t>使用</a:t>
            </a:r>
            <a:r>
              <a:rPr lang="en-US" altLang="zh-CN" sz="2400" dirty="0" smtClean="0"/>
              <a:t> UDP </a:t>
            </a:r>
            <a:r>
              <a:rPr lang="zh-CN" altLang="zh-CN" sz="2400" dirty="0" smtClean="0"/>
              <a:t>传送</a:t>
            </a:r>
            <a:r>
              <a:rPr lang="zh-CN" altLang="zh-CN" sz="2400" dirty="0"/>
              <a:t>多媒体文件时会被防火墙阻拦掉。</a:t>
            </a:r>
          </a:p>
          <a:p>
            <a:pPr lvl="1"/>
            <a:r>
              <a:rPr lang="zh-CN" altLang="zh-CN" sz="2400" dirty="0" smtClean="0"/>
              <a:t>使用</a:t>
            </a:r>
            <a:r>
              <a:rPr lang="en-US" altLang="zh-CN" sz="2400" dirty="0" smtClean="0"/>
              <a:t> UDP </a:t>
            </a:r>
            <a:r>
              <a:rPr lang="zh-CN" altLang="zh-CN" sz="2400" dirty="0" smtClean="0"/>
              <a:t>传送</a:t>
            </a:r>
            <a:r>
              <a:rPr lang="zh-CN" altLang="zh-CN" sz="2400" dirty="0"/>
              <a:t>流式多媒体文件时，如果在用户端希望能够控制媒体的播放，如进行暂停、快进等操作，那么还需要使用另外的</a:t>
            </a:r>
            <a:r>
              <a:rPr lang="zh-CN" altLang="zh-CN" sz="2400" dirty="0" smtClean="0"/>
              <a:t>协议</a:t>
            </a:r>
            <a:r>
              <a:rPr lang="en-US" altLang="zh-CN" sz="2400" dirty="0" smtClean="0"/>
              <a:t> RTP </a:t>
            </a:r>
            <a:r>
              <a:rPr lang="zh-CN" altLang="zh-CN" sz="2400" dirty="0" smtClean="0"/>
              <a:t>和</a:t>
            </a:r>
            <a:r>
              <a:rPr lang="en-US" altLang="zh-CN" sz="2400" dirty="0" smtClean="0"/>
              <a:t> RTSP</a:t>
            </a:r>
            <a:r>
              <a:rPr lang="zh-CN" altLang="en-US" sz="2400" dirty="0" smtClean="0"/>
              <a:t>，</a:t>
            </a:r>
            <a:r>
              <a:rPr lang="zh-CN" altLang="zh-CN" sz="2400" dirty="0" smtClean="0"/>
              <a:t>增加</a:t>
            </a:r>
            <a:r>
              <a:rPr lang="zh-CN" altLang="zh-CN" sz="2400" dirty="0"/>
              <a:t>了成本和复杂性。</a:t>
            </a:r>
            <a:endParaRPr lang="zh-CN" altLang="en-US" sz="5600" dirty="0"/>
          </a:p>
        </p:txBody>
      </p:sp>
    </p:spTree>
    <p:extLst>
      <p:ext uri="{BB962C8B-B14F-4D97-AF65-F5344CB8AC3E}">
        <p14:creationId xmlns:p14="http://schemas.microsoft.com/office/powerpoint/2010/main" val="3563349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pPr algn="ctr"/>
            <a:r>
              <a:rPr lang="zh-CN" altLang="en-US" dirty="0" smtClean="0"/>
              <a:t>使用 </a:t>
            </a:r>
            <a:r>
              <a:rPr lang="en-US" altLang="zh-CN" dirty="0" smtClean="0"/>
              <a:t>TCP</a:t>
            </a:r>
            <a:r>
              <a:rPr lang="zh-CN" altLang="en-US" dirty="0" smtClean="0"/>
              <a:t>，</a:t>
            </a:r>
            <a:r>
              <a:rPr lang="zh-CN" altLang="en-US" dirty="0" smtClean="0"/>
              <a:t>还是 </a:t>
            </a:r>
            <a:r>
              <a:rPr lang="en-US" altLang="zh-CN" dirty="0" smtClean="0"/>
              <a:t>UDP</a:t>
            </a:r>
            <a:r>
              <a:rPr lang="zh-CN" altLang="en-US" dirty="0" smtClean="0"/>
              <a:t>？</a:t>
            </a:r>
            <a:endParaRPr lang="zh-CN" altLang="en-US" dirty="0"/>
          </a:p>
        </p:txBody>
      </p:sp>
      <p:sp>
        <p:nvSpPr>
          <p:cNvPr id="653315" name="Rectangle 3"/>
          <p:cNvSpPr>
            <a:spLocks noGrp="1" noChangeArrowheads="1"/>
          </p:cNvSpPr>
          <p:nvPr>
            <p:ph type="body" idx="1"/>
          </p:nvPr>
        </p:nvSpPr>
        <p:spPr/>
        <p:txBody>
          <a:bodyPr/>
          <a:lstStyle/>
          <a:p>
            <a:r>
              <a:rPr lang="zh-CN" altLang="zh-CN" dirty="0"/>
              <a:t>现在对流式存储音频</a:t>
            </a:r>
            <a:r>
              <a:rPr lang="en-US" altLang="zh-CN" dirty="0"/>
              <a:t>/</a:t>
            </a:r>
            <a:r>
              <a:rPr lang="zh-CN" altLang="zh-CN" dirty="0"/>
              <a:t>视频的播放，</a:t>
            </a:r>
            <a:r>
              <a:rPr lang="zh-CN" altLang="zh-CN" dirty="0" smtClean="0"/>
              <a:t>如</a:t>
            </a:r>
            <a:r>
              <a:rPr lang="en-US" altLang="zh-CN" dirty="0" smtClean="0"/>
              <a:t> YouTube</a:t>
            </a:r>
            <a:r>
              <a:rPr lang="zh-CN" altLang="zh-CN" dirty="0"/>
              <a:t>和</a:t>
            </a:r>
            <a:r>
              <a:rPr lang="en-US" altLang="zh-CN" dirty="0"/>
              <a:t>Netflix</a:t>
            </a:r>
            <a:r>
              <a:rPr lang="en-US" altLang="zh-CN" dirty="0">
                <a:sym typeface="Wingdings"/>
              </a:rPr>
              <a:t></a:t>
            </a:r>
            <a:r>
              <a:rPr lang="zh-CN" altLang="zh-CN" dirty="0"/>
              <a:t>，都是</a:t>
            </a:r>
            <a:r>
              <a:rPr lang="zh-CN" altLang="zh-CN" dirty="0" smtClean="0"/>
              <a:t>采用</a:t>
            </a:r>
            <a:r>
              <a:rPr lang="en-US" altLang="zh-CN" dirty="0" smtClean="0"/>
              <a:t> TCP </a:t>
            </a:r>
            <a:r>
              <a:rPr lang="zh-CN" altLang="zh-CN" dirty="0" smtClean="0"/>
              <a:t>来</a:t>
            </a:r>
            <a:r>
              <a:rPr lang="zh-CN" altLang="zh-CN" dirty="0"/>
              <a:t>传送。</a:t>
            </a:r>
            <a:endParaRPr lang="zh-CN" altLang="en-US" dirty="0"/>
          </a:p>
        </p:txBody>
      </p:sp>
      <p:grpSp>
        <p:nvGrpSpPr>
          <p:cNvPr id="3" name="组合 2"/>
          <p:cNvGrpSpPr/>
          <p:nvPr/>
        </p:nvGrpSpPr>
        <p:grpSpPr>
          <a:xfrm>
            <a:off x="560512" y="2564904"/>
            <a:ext cx="9144819" cy="3176455"/>
            <a:chOff x="560512" y="2564904"/>
            <a:chExt cx="9144819" cy="3176455"/>
          </a:xfrm>
        </p:grpSpPr>
        <p:sp>
          <p:nvSpPr>
            <p:cNvPr id="6" name="矩形 5"/>
            <p:cNvSpPr/>
            <p:nvPr/>
          </p:nvSpPr>
          <p:spPr>
            <a:xfrm>
              <a:off x="5284971" y="3413847"/>
              <a:ext cx="381385" cy="115517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7" name="矩形 6"/>
            <p:cNvSpPr/>
            <p:nvPr/>
          </p:nvSpPr>
          <p:spPr>
            <a:xfrm>
              <a:off x="5056476" y="3413847"/>
              <a:ext cx="609879" cy="1156876"/>
            </a:xfrm>
            <a:prstGeom prst="rect">
              <a:avLst/>
            </a:prstGeom>
            <a:no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8" name="矩形 7"/>
            <p:cNvSpPr/>
            <p:nvPr/>
          </p:nvSpPr>
          <p:spPr>
            <a:xfrm>
              <a:off x="560512" y="2564904"/>
              <a:ext cx="2819218" cy="2468569"/>
            </a:xfrm>
            <a:prstGeom prst="rect">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9" name="矩形 8"/>
            <p:cNvSpPr/>
            <p:nvPr/>
          </p:nvSpPr>
          <p:spPr>
            <a:xfrm>
              <a:off x="6657618" y="3259029"/>
              <a:ext cx="838373" cy="1466510"/>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10" name="矩形 9"/>
            <p:cNvSpPr/>
            <p:nvPr/>
          </p:nvSpPr>
          <p:spPr>
            <a:xfrm>
              <a:off x="941897" y="2951097"/>
              <a:ext cx="456989" cy="1929260"/>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11" name="Text Box 9"/>
            <p:cNvSpPr txBox="1">
              <a:spLocks noChangeArrowheads="1"/>
            </p:cNvSpPr>
            <p:nvPr/>
          </p:nvSpPr>
          <p:spPr bwMode="auto">
            <a:xfrm>
              <a:off x="6154323" y="5033473"/>
              <a:ext cx="958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a:solidFill>
                    <a:srgbClr val="000099"/>
                  </a:solidFill>
                  <a:latin typeface="+mn-lt"/>
                  <a:ea typeface="+mn-ea"/>
                </a:rPr>
                <a:t>客户机</a:t>
              </a:r>
            </a:p>
          </p:txBody>
        </p:sp>
        <p:sp>
          <p:nvSpPr>
            <p:cNvPr id="12" name="Text Box 10"/>
            <p:cNvSpPr txBox="1">
              <a:spLocks noChangeArrowheads="1"/>
            </p:cNvSpPr>
            <p:nvPr/>
          </p:nvSpPr>
          <p:spPr bwMode="auto">
            <a:xfrm>
              <a:off x="1977859" y="5033473"/>
              <a:ext cx="9589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a:solidFill>
                    <a:srgbClr val="000099"/>
                  </a:solidFill>
                  <a:latin typeface="+mn-lt"/>
                  <a:ea typeface="+mn-ea"/>
                </a:rPr>
                <a:t>万维网</a:t>
              </a:r>
              <a:endParaRPr lang="en-US" altLang="zh-CN" sz="2000" b="1" dirty="0">
                <a:solidFill>
                  <a:srgbClr val="000099"/>
                </a:solidFill>
                <a:latin typeface="+mn-lt"/>
                <a:ea typeface="+mn-ea"/>
              </a:endParaRPr>
            </a:p>
            <a:p>
              <a:pPr eaLnBrk="1" hangingPunct="1"/>
              <a:r>
                <a:rPr lang="zh-CN" altLang="en-US" sz="2000" b="1" dirty="0">
                  <a:solidFill>
                    <a:srgbClr val="000099"/>
                  </a:solidFill>
                  <a:latin typeface="+mn-lt"/>
                  <a:ea typeface="+mn-ea"/>
                </a:rPr>
                <a:t>服务器</a:t>
              </a:r>
            </a:p>
          </p:txBody>
        </p:sp>
        <p:grpSp>
          <p:nvGrpSpPr>
            <p:cNvPr id="13" name="Group 60"/>
            <p:cNvGrpSpPr>
              <a:grpSpLocks/>
            </p:cNvGrpSpPr>
            <p:nvPr/>
          </p:nvGrpSpPr>
          <p:grpSpPr bwMode="auto">
            <a:xfrm flipH="1">
              <a:off x="1351908" y="4956915"/>
              <a:ext cx="656856" cy="784444"/>
              <a:chOff x="240" y="1104"/>
              <a:chExt cx="327" cy="521"/>
            </a:xfrm>
          </p:grpSpPr>
          <p:sp>
            <p:nvSpPr>
              <p:cNvPr id="14" name="AutoShape 11"/>
              <p:cNvSpPr>
                <a:spLocks noChangeAspect="1" noChangeArrowheads="1" noTextEdit="1"/>
              </p:cNvSpPr>
              <p:nvPr/>
            </p:nvSpPr>
            <p:spPr bwMode="auto">
              <a:xfrm>
                <a:off x="240" y="1104"/>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15" name="Group 20"/>
              <p:cNvGrpSpPr>
                <a:grpSpLocks/>
              </p:cNvGrpSpPr>
              <p:nvPr/>
            </p:nvGrpSpPr>
            <p:grpSpPr bwMode="auto">
              <a:xfrm>
                <a:off x="243" y="1108"/>
                <a:ext cx="319" cy="511"/>
                <a:chOff x="243" y="1108"/>
                <a:chExt cx="319" cy="511"/>
              </a:xfrm>
            </p:grpSpPr>
            <p:sp>
              <p:nvSpPr>
                <p:cNvPr id="55" name="Freeform 13"/>
                <p:cNvSpPr>
                  <a:spLocks/>
                </p:cNvSpPr>
                <p:nvPr/>
              </p:nvSpPr>
              <p:spPr bwMode="auto">
                <a:xfrm>
                  <a:off x="337" y="1142"/>
                  <a:ext cx="215" cy="9"/>
                </a:xfrm>
                <a:custGeom>
                  <a:avLst/>
                  <a:gdLst>
                    <a:gd name="T0" fmla="*/ 0 w 1292"/>
                    <a:gd name="T1" fmla="*/ 0 h 47"/>
                    <a:gd name="T2" fmla="*/ 0 w 1292"/>
                    <a:gd name="T3" fmla="*/ 0 h 47"/>
                    <a:gd name="T4" fmla="*/ 0 w 1292"/>
                    <a:gd name="T5" fmla="*/ 0 h 47"/>
                    <a:gd name="T6" fmla="*/ 0 w 1292"/>
                    <a:gd name="T7" fmla="*/ 0 h 47"/>
                    <a:gd name="T8" fmla="*/ 0 w 1292"/>
                    <a:gd name="T9" fmla="*/ 0 h 47"/>
                    <a:gd name="T10" fmla="*/ 0 60000 65536"/>
                    <a:gd name="T11" fmla="*/ 0 60000 65536"/>
                    <a:gd name="T12" fmla="*/ 0 60000 65536"/>
                    <a:gd name="T13" fmla="*/ 0 60000 65536"/>
                    <a:gd name="T14" fmla="*/ 0 60000 65536"/>
                    <a:gd name="T15" fmla="*/ 0 w 1292"/>
                    <a:gd name="T16" fmla="*/ 0 h 47"/>
                    <a:gd name="T17" fmla="*/ 1292 w 1292"/>
                    <a:gd name="T18" fmla="*/ 47 h 47"/>
                  </a:gdLst>
                  <a:ahLst/>
                  <a:cxnLst>
                    <a:cxn ang="T10">
                      <a:pos x="T0" y="T1"/>
                    </a:cxn>
                    <a:cxn ang="T11">
                      <a:pos x="T2" y="T3"/>
                    </a:cxn>
                    <a:cxn ang="T12">
                      <a:pos x="T4" y="T5"/>
                    </a:cxn>
                    <a:cxn ang="T13">
                      <a:pos x="T6" y="T7"/>
                    </a:cxn>
                    <a:cxn ang="T14">
                      <a:pos x="T8" y="T9"/>
                    </a:cxn>
                  </a:cxnLst>
                  <a:rect l="T15" t="T16" r="T17" b="T18"/>
                  <a:pathLst>
                    <a:path w="1292" h="47">
                      <a:moveTo>
                        <a:pt x="0" y="0"/>
                      </a:moveTo>
                      <a:lnTo>
                        <a:pt x="76" y="47"/>
                      </a:lnTo>
                      <a:lnTo>
                        <a:pt x="1292" y="47"/>
                      </a:lnTo>
                      <a:lnTo>
                        <a:pt x="1254" y="0"/>
                      </a:lnTo>
                      <a:lnTo>
                        <a:pt x="0" y="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56" name="Freeform 14"/>
                <p:cNvSpPr>
                  <a:spLocks/>
                </p:cNvSpPr>
                <p:nvPr/>
              </p:nvSpPr>
              <p:spPr bwMode="auto">
                <a:xfrm>
                  <a:off x="336" y="1141"/>
                  <a:ext cx="55" cy="478"/>
                </a:xfrm>
                <a:custGeom>
                  <a:avLst/>
                  <a:gdLst>
                    <a:gd name="T0" fmla="*/ 0 w 327"/>
                    <a:gd name="T1" fmla="*/ 1 h 2392"/>
                    <a:gd name="T2" fmla="*/ 0 w 327"/>
                    <a:gd name="T3" fmla="*/ 1 h 2392"/>
                    <a:gd name="T4" fmla="*/ 0 w 327"/>
                    <a:gd name="T5" fmla="*/ 0 h 2392"/>
                    <a:gd name="T6" fmla="*/ 0 w 327"/>
                    <a:gd name="T7" fmla="*/ 0 h 2392"/>
                    <a:gd name="T8" fmla="*/ 0 w 327"/>
                    <a:gd name="T9" fmla="*/ 0 h 2392"/>
                    <a:gd name="T10" fmla="*/ 0 w 327"/>
                    <a:gd name="T11" fmla="*/ 0 h 2392"/>
                    <a:gd name="T12" fmla="*/ 0 w 327"/>
                    <a:gd name="T13" fmla="*/ 1 h 2392"/>
                    <a:gd name="T14" fmla="*/ 0 60000 65536"/>
                    <a:gd name="T15" fmla="*/ 0 60000 65536"/>
                    <a:gd name="T16" fmla="*/ 0 60000 65536"/>
                    <a:gd name="T17" fmla="*/ 0 60000 65536"/>
                    <a:gd name="T18" fmla="*/ 0 60000 65536"/>
                    <a:gd name="T19" fmla="*/ 0 60000 65536"/>
                    <a:gd name="T20" fmla="*/ 0 60000 65536"/>
                    <a:gd name="T21" fmla="*/ 0 w 327"/>
                    <a:gd name="T22" fmla="*/ 0 h 2392"/>
                    <a:gd name="T23" fmla="*/ 327 w 327"/>
                    <a:gd name="T24" fmla="*/ 2392 h 2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57" name="Freeform 15"/>
                <p:cNvSpPr>
                  <a:spLocks/>
                </p:cNvSpPr>
                <p:nvPr/>
              </p:nvSpPr>
              <p:spPr bwMode="auto">
                <a:xfrm>
                  <a:off x="243" y="1108"/>
                  <a:ext cx="94" cy="495"/>
                </a:xfrm>
                <a:custGeom>
                  <a:avLst/>
                  <a:gdLst>
                    <a:gd name="T0" fmla="*/ 0 w 568"/>
                    <a:gd name="T1" fmla="*/ 0 h 2472"/>
                    <a:gd name="T2" fmla="*/ 0 w 568"/>
                    <a:gd name="T3" fmla="*/ 0 h 2472"/>
                    <a:gd name="T4" fmla="*/ 0 w 568"/>
                    <a:gd name="T5" fmla="*/ 1 h 2472"/>
                    <a:gd name="T6" fmla="*/ 0 w 568"/>
                    <a:gd name="T7" fmla="*/ 1 h 2472"/>
                    <a:gd name="T8" fmla="*/ 0 w 568"/>
                    <a:gd name="T9" fmla="*/ 0 h 2472"/>
                    <a:gd name="T10" fmla="*/ 0 60000 65536"/>
                    <a:gd name="T11" fmla="*/ 0 60000 65536"/>
                    <a:gd name="T12" fmla="*/ 0 60000 65536"/>
                    <a:gd name="T13" fmla="*/ 0 60000 65536"/>
                    <a:gd name="T14" fmla="*/ 0 60000 65536"/>
                    <a:gd name="T15" fmla="*/ 0 w 568"/>
                    <a:gd name="T16" fmla="*/ 0 h 2472"/>
                    <a:gd name="T17" fmla="*/ 568 w 568"/>
                    <a:gd name="T18" fmla="*/ 2472 h 2472"/>
                  </a:gdLst>
                  <a:ahLst/>
                  <a:cxnLst>
                    <a:cxn ang="T10">
                      <a:pos x="T0" y="T1"/>
                    </a:cxn>
                    <a:cxn ang="T11">
                      <a:pos x="T2" y="T3"/>
                    </a:cxn>
                    <a:cxn ang="T12">
                      <a:pos x="T4" y="T5"/>
                    </a:cxn>
                    <a:cxn ang="T13">
                      <a:pos x="T6" y="T7"/>
                    </a:cxn>
                    <a:cxn ang="T14">
                      <a:pos x="T8" y="T9"/>
                    </a:cxn>
                  </a:cxnLst>
                  <a:rect l="T15" t="T16" r="T17" b="T18"/>
                  <a:pathLst>
                    <a:path w="568" h="2472">
                      <a:moveTo>
                        <a:pt x="0" y="0"/>
                      </a:moveTo>
                      <a:lnTo>
                        <a:pt x="568" y="162"/>
                      </a:lnTo>
                      <a:lnTo>
                        <a:pt x="568" y="2472"/>
                      </a:lnTo>
                      <a:lnTo>
                        <a:pt x="0" y="1882"/>
                      </a:lnTo>
                      <a:lnTo>
                        <a:pt x="0" y="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58" name="Freeform 16"/>
                <p:cNvSpPr>
                  <a:spLocks/>
                </p:cNvSpPr>
                <p:nvPr/>
              </p:nvSpPr>
              <p:spPr bwMode="auto">
                <a:xfrm>
                  <a:off x="243" y="1108"/>
                  <a:ext cx="303" cy="34"/>
                </a:xfrm>
                <a:custGeom>
                  <a:avLst/>
                  <a:gdLst>
                    <a:gd name="T0" fmla="*/ 0 w 1822"/>
                    <a:gd name="T1" fmla="*/ 0 h 170"/>
                    <a:gd name="T2" fmla="*/ 0 w 1822"/>
                    <a:gd name="T3" fmla="*/ 0 h 170"/>
                    <a:gd name="T4" fmla="*/ 0 w 1822"/>
                    <a:gd name="T5" fmla="*/ 0 h 170"/>
                    <a:gd name="T6" fmla="*/ 0 w 1822"/>
                    <a:gd name="T7" fmla="*/ 0 h 170"/>
                    <a:gd name="T8" fmla="*/ 0 w 1822"/>
                    <a:gd name="T9" fmla="*/ 0 h 170"/>
                    <a:gd name="T10" fmla="*/ 0 60000 65536"/>
                    <a:gd name="T11" fmla="*/ 0 60000 65536"/>
                    <a:gd name="T12" fmla="*/ 0 60000 65536"/>
                    <a:gd name="T13" fmla="*/ 0 60000 65536"/>
                    <a:gd name="T14" fmla="*/ 0 60000 65536"/>
                    <a:gd name="T15" fmla="*/ 0 w 1822"/>
                    <a:gd name="T16" fmla="*/ 0 h 170"/>
                    <a:gd name="T17" fmla="*/ 1822 w 1822"/>
                    <a:gd name="T18" fmla="*/ 170 h 170"/>
                  </a:gdLst>
                  <a:ahLst/>
                  <a:cxnLst>
                    <a:cxn ang="T10">
                      <a:pos x="T0" y="T1"/>
                    </a:cxn>
                    <a:cxn ang="T11">
                      <a:pos x="T2" y="T3"/>
                    </a:cxn>
                    <a:cxn ang="T12">
                      <a:pos x="T4" y="T5"/>
                    </a:cxn>
                    <a:cxn ang="T13">
                      <a:pos x="T6" y="T7"/>
                    </a:cxn>
                    <a:cxn ang="T14">
                      <a:pos x="T8" y="T9"/>
                    </a:cxn>
                  </a:cxnLst>
                  <a:rect l="T15" t="T16" r="T17" b="T18"/>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59" name="Rectangle 17"/>
                <p:cNvSpPr>
                  <a:spLocks noChangeArrowheads="1"/>
                </p:cNvSpPr>
                <p:nvPr/>
              </p:nvSpPr>
              <p:spPr bwMode="auto">
                <a:xfrm>
                  <a:off x="348" y="1319"/>
                  <a:ext cx="197" cy="30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0" name="Freeform 18"/>
                <p:cNvSpPr>
                  <a:spLocks/>
                </p:cNvSpPr>
                <p:nvPr/>
              </p:nvSpPr>
              <p:spPr bwMode="auto">
                <a:xfrm>
                  <a:off x="350" y="1150"/>
                  <a:ext cx="212" cy="151"/>
                </a:xfrm>
                <a:custGeom>
                  <a:avLst/>
                  <a:gdLst>
                    <a:gd name="T0" fmla="*/ 0 w 1272"/>
                    <a:gd name="T1" fmla="*/ 0 h 753"/>
                    <a:gd name="T2" fmla="*/ 0 w 1272"/>
                    <a:gd name="T3" fmla="*/ 0 h 753"/>
                    <a:gd name="T4" fmla="*/ 0 w 1272"/>
                    <a:gd name="T5" fmla="*/ 0 h 753"/>
                    <a:gd name="T6" fmla="*/ 0 w 1272"/>
                    <a:gd name="T7" fmla="*/ 0 h 753"/>
                    <a:gd name="T8" fmla="*/ 0 w 1272"/>
                    <a:gd name="T9" fmla="*/ 0 h 753"/>
                    <a:gd name="T10" fmla="*/ 0 60000 65536"/>
                    <a:gd name="T11" fmla="*/ 0 60000 65536"/>
                    <a:gd name="T12" fmla="*/ 0 60000 65536"/>
                    <a:gd name="T13" fmla="*/ 0 60000 65536"/>
                    <a:gd name="T14" fmla="*/ 0 60000 65536"/>
                    <a:gd name="T15" fmla="*/ 0 w 1272"/>
                    <a:gd name="T16" fmla="*/ 0 h 753"/>
                    <a:gd name="T17" fmla="*/ 1272 w 1272"/>
                    <a:gd name="T18" fmla="*/ 753 h 753"/>
                  </a:gdLst>
                  <a:ahLst/>
                  <a:cxnLst>
                    <a:cxn ang="T10">
                      <a:pos x="T0" y="T1"/>
                    </a:cxn>
                    <a:cxn ang="T11">
                      <a:pos x="T2" y="T3"/>
                    </a:cxn>
                    <a:cxn ang="T12">
                      <a:pos x="T4" y="T5"/>
                    </a:cxn>
                    <a:cxn ang="T13">
                      <a:pos x="T6" y="T7"/>
                    </a:cxn>
                    <a:cxn ang="T14">
                      <a:pos x="T8" y="T9"/>
                    </a:cxn>
                  </a:cxnLst>
                  <a:rect l="T15" t="T16" r="T17" b="T18"/>
                  <a:pathLst>
                    <a:path w="1272" h="753">
                      <a:moveTo>
                        <a:pt x="0" y="0"/>
                      </a:moveTo>
                      <a:lnTo>
                        <a:pt x="1214" y="0"/>
                      </a:lnTo>
                      <a:lnTo>
                        <a:pt x="1272" y="753"/>
                      </a:lnTo>
                      <a:lnTo>
                        <a:pt x="53" y="753"/>
                      </a:lnTo>
                      <a:lnTo>
                        <a:pt x="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1" name="Freeform 19"/>
                <p:cNvSpPr>
                  <a:spLocks/>
                </p:cNvSpPr>
                <p:nvPr/>
              </p:nvSpPr>
              <p:spPr bwMode="auto">
                <a:xfrm>
                  <a:off x="348" y="1300"/>
                  <a:ext cx="214" cy="18"/>
                </a:xfrm>
                <a:custGeom>
                  <a:avLst/>
                  <a:gdLst>
                    <a:gd name="T0" fmla="*/ 0 w 1287"/>
                    <a:gd name="T1" fmla="*/ 0 h 90"/>
                    <a:gd name="T2" fmla="*/ 0 w 1287"/>
                    <a:gd name="T3" fmla="*/ 0 h 90"/>
                    <a:gd name="T4" fmla="*/ 0 w 1287"/>
                    <a:gd name="T5" fmla="*/ 0 h 90"/>
                    <a:gd name="T6" fmla="*/ 0 w 1287"/>
                    <a:gd name="T7" fmla="*/ 0 h 90"/>
                    <a:gd name="T8" fmla="*/ 0 w 1287"/>
                    <a:gd name="T9" fmla="*/ 0 h 90"/>
                    <a:gd name="T10" fmla="*/ 0 60000 65536"/>
                    <a:gd name="T11" fmla="*/ 0 60000 65536"/>
                    <a:gd name="T12" fmla="*/ 0 60000 65536"/>
                    <a:gd name="T13" fmla="*/ 0 60000 65536"/>
                    <a:gd name="T14" fmla="*/ 0 60000 65536"/>
                    <a:gd name="T15" fmla="*/ 0 w 1287"/>
                    <a:gd name="T16" fmla="*/ 0 h 90"/>
                    <a:gd name="T17" fmla="*/ 1287 w 1287"/>
                    <a:gd name="T18" fmla="*/ 90 h 90"/>
                  </a:gdLst>
                  <a:ahLst/>
                  <a:cxnLst>
                    <a:cxn ang="T10">
                      <a:pos x="T0" y="T1"/>
                    </a:cxn>
                    <a:cxn ang="T11">
                      <a:pos x="T2" y="T3"/>
                    </a:cxn>
                    <a:cxn ang="T12">
                      <a:pos x="T4" y="T5"/>
                    </a:cxn>
                    <a:cxn ang="T13">
                      <a:pos x="T6" y="T7"/>
                    </a:cxn>
                    <a:cxn ang="T14">
                      <a:pos x="T8" y="T9"/>
                    </a:cxn>
                  </a:cxnLst>
                  <a:rect l="T15" t="T16" r="T17" b="T18"/>
                  <a:pathLst>
                    <a:path w="1287" h="90">
                      <a:moveTo>
                        <a:pt x="0" y="90"/>
                      </a:moveTo>
                      <a:lnTo>
                        <a:pt x="1188" y="90"/>
                      </a:lnTo>
                      <a:lnTo>
                        <a:pt x="1287" y="0"/>
                      </a:lnTo>
                      <a:lnTo>
                        <a:pt x="65" y="0"/>
                      </a:lnTo>
                      <a:lnTo>
                        <a:pt x="0" y="9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grpSp>
          <p:grpSp>
            <p:nvGrpSpPr>
              <p:cNvPr id="16" name="Group 29"/>
              <p:cNvGrpSpPr>
                <a:grpSpLocks/>
              </p:cNvGrpSpPr>
              <p:nvPr/>
            </p:nvGrpSpPr>
            <p:grpSpPr bwMode="auto">
              <a:xfrm>
                <a:off x="350" y="1142"/>
                <a:ext cx="60" cy="478"/>
                <a:chOff x="350" y="1142"/>
                <a:chExt cx="60" cy="478"/>
              </a:xfrm>
            </p:grpSpPr>
            <p:sp>
              <p:nvSpPr>
                <p:cNvPr id="47" name="Freeform 21"/>
                <p:cNvSpPr>
                  <a:spLocks/>
                </p:cNvSpPr>
                <p:nvPr/>
              </p:nvSpPr>
              <p:spPr bwMode="auto">
                <a:xfrm>
                  <a:off x="350" y="1142"/>
                  <a:ext cx="18" cy="477"/>
                </a:xfrm>
                <a:custGeom>
                  <a:avLst/>
                  <a:gdLst>
                    <a:gd name="T0" fmla="*/ 0 w 107"/>
                    <a:gd name="T1" fmla="*/ 0 h 2387"/>
                    <a:gd name="T2" fmla="*/ 0 w 107"/>
                    <a:gd name="T3" fmla="*/ 0 h 2387"/>
                    <a:gd name="T4" fmla="*/ 0 w 107"/>
                    <a:gd name="T5" fmla="*/ 0 h 2387"/>
                    <a:gd name="T6" fmla="*/ 0 w 107"/>
                    <a:gd name="T7" fmla="*/ 0 h 2387"/>
                    <a:gd name="T8" fmla="*/ 0 w 107"/>
                    <a:gd name="T9" fmla="*/ 1 h 2387"/>
                    <a:gd name="T10" fmla="*/ 0 60000 65536"/>
                    <a:gd name="T11" fmla="*/ 0 60000 65536"/>
                    <a:gd name="T12" fmla="*/ 0 60000 65536"/>
                    <a:gd name="T13" fmla="*/ 0 60000 65536"/>
                    <a:gd name="T14" fmla="*/ 0 60000 65536"/>
                    <a:gd name="T15" fmla="*/ 0 w 107"/>
                    <a:gd name="T16" fmla="*/ 0 h 2387"/>
                    <a:gd name="T17" fmla="*/ 107 w 107"/>
                    <a:gd name="T18" fmla="*/ 2387 h 2387"/>
                  </a:gdLst>
                  <a:ahLst/>
                  <a:cxnLst>
                    <a:cxn ang="T10">
                      <a:pos x="T0" y="T1"/>
                    </a:cxn>
                    <a:cxn ang="T11">
                      <a:pos x="T2" y="T3"/>
                    </a:cxn>
                    <a:cxn ang="T12">
                      <a:pos x="T4" y="T5"/>
                    </a:cxn>
                    <a:cxn ang="T13">
                      <a:pos x="T6" y="T7"/>
                    </a:cxn>
                    <a:cxn ang="T14">
                      <a:pos x="T8" y="T9"/>
                    </a:cxn>
                  </a:cxnLst>
                  <a:rect l="T15" t="T16" r="T17" b="T18"/>
                  <a:pathLst>
                    <a:path w="107" h="2387">
                      <a:moveTo>
                        <a:pt x="0" y="0"/>
                      </a:moveTo>
                      <a:lnTo>
                        <a:pt x="55" y="40"/>
                      </a:lnTo>
                      <a:lnTo>
                        <a:pt x="107" y="801"/>
                      </a:lnTo>
                      <a:lnTo>
                        <a:pt x="53" y="888"/>
                      </a:lnTo>
                      <a:lnTo>
                        <a:pt x="51"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8" name="Freeform 22"/>
                <p:cNvSpPr>
                  <a:spLocks/>
                </p:cNvSpPr>
                <p:nvPr/>
              </p:nvSpPr>
              <p:spPr bwMode="auto">
                <a:xfrm>
                  <a:off x="357" y="1142"/>
                  <a:ext cx="17" cy="478"/>
                </a:xfrm>
                <a:custGeom>
                  <a:avLst/>
                  <a:gdLst>
                    <a:gd name="T0" fmla="*/ 0 w 100"/>
                    <a:gd name="T1" fmla="*/ 0 h 2387"/>
                    <a:gd name="T2" fmla="*/ 0 w 100"/>
                    <a:gd name="T3" fmla="*/ 0 h 2387"/>
                    <a:gd name="T4" fmla="*/ 0 w 100"/>
                    <a:gd name="T5" fmla="*/ 0 h 2387"/>
                    <a:gd name="T6" fmla="*/ 0 w 100"/>
                    <a:gd name="T7" fmla="*/ 0 h 2387"/>
                    <a:gd name="T8" fmla="*/ 0 w 100"/>
                    <a:gd name="T9" fmla="*/ 1 h 2387"/>
                    <a:gd name="T10" fmla="*/ 0 60000 65536"/>
                    <a:gd name="T11" fmla="*/ 0 60000 65536"/>
                    <a:gd name="T12" fmla="*/ 0 60000 65536"/>
                    <a:gd name="T13" fmla="*/ 0 60000 65536"/>
                    <a:gd name="T14" fmla="*/ 0 60000 65536"/>
                    <a:gd name="T15" fmla="*/ 0 w 100"/>
                    <a:gd name="T16" fmla="*/ 0 h 2387"/>
                    <a:gd name="T17" fmla="*/ 100 w 100"/>
                    <a:gd name="T18" fmla="*/ 2387 h 2387"/>
                  </a:gdLst>
                  <a:ahLst/>
                  <a:cxnLst>
                    <a:cxn ang="T10">
                      <a:pos x="T0" y="T1"/>
                    </a:cxn>
                    <a:cxn ang="T11">
                      <a:pos x="T2" y="T3"/>
                    </a:cxn>
                    <a:cxn ang="T12">
                      <a:pos x="T4" y="T5"/>
                    </a:cxn>
                    <a:cxn ang="T13">
                      <a:pos x="T6" y="T7"/>
                    </a:cxn>
                    <a:cxn ang="T14">
                      <a:pos x="T8" y="T9"/>
                    </a:cxn>
                  </a:cxnLst>
                  <a:rect l="T15" t="T16" r="T17" b="T18"/>
                  <a:pathLst>
                    <a:path w="100" h="2387">
                      <a:moveTo>
                        <a:pt x="0" y="0"/>
                      </a:moveTo>
                      <a:lnTo>
                        <a:pt x="47" y="40"/>
                      </a:lnTo>
                      <a:lnTo>
                        <a:pt x="100" y="800"/>
                      </a:lnTo>
                      <a:lnTo>
                        <a:pt x="46" y="887"/>
                      </a:lnTo>
                      <a:lnTo>
                        <a:pt x="44"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9" name="Freeform 23"/>
                <p:cNvSpPr>
                  <a:spLocks/>
                </p:cNvSpPr>
                <p:nvPr/>
              </p:nvSpPr>
              <p:spPr bwMode="auto">
                <a:xfrm>
                  <a:off x="362" y="1142"/>
                  <a:ext cx="18" cy="477"/>
                </a:xfrm>
                <a:custGeom>
                  <a:avLst/>
                  <a:gdLst>
                    <a:gd name="T0" fmla="*/ 0 w 108"/>
                    <a:gd name="T1" fmla="*/ 0 h 2387"/>
                    <a:gd name="T2" fmla="*/ 0 w 108"/>
                    <a:gd name="T3" fmla="*/ 0 h 2387"/>
                    <a:gd name="T4" fmla="*/ 0 w 108"/>
                    <a:gd name="T5" fmla="*/ 0 h 2387"/>
                    <a:gd name="T6" fmla="*/ 0 w 108"/>
                    <a:gd name="T7" fmla="*/ 0 h 2387"/>
                    <a:gd name="T8" fmla="*/ 0 w 108"/>
                    <a:gd name="T9" fmla="*/ 1 h 2387"/>
                    <a:gd name="T10" fmla="*/ 0 60000 65536"/>
                    <a:gd name="T11" fmla="*/ 0 60000 65536"/>
                    <a:gd name="T12" fmla="*/ 0 60000 65536"/>
                    <a:gd name="T13" fmla="*/ 0 60000 65536"/>
                    <a:gd name="T14" fmla="*/ 0 60000 65536"/>
                    <a:gd name="T15" fmla="*/ 0 w 108"/>
                    <a:gd name="T16" fmla="*/ 0 h 2387"/>
                    <a:gd name="T17" fmla="*/ 108 w 108"/>
                    <a:gd name="T18" fmla="*/ 2387 h 2387"/>
                  </a:gdLst>
                  <a:ahLst/>
                  <a:cxnLst>
                    <a:cxn ang="T10">
                      <a:pos x="T0" y="T1"/>
                    </a:cxn>
                    <a:cxn ang="T11">
                      <a:pos x="T2" y="T3"/>
                    </a:cxn>
                    <a:cxn ang="T12">
                      <a:pos x="T4" y="T5"/>
                    </a:cxn>
                    <a:cxn ang="T13">
                      <a:pos x="T6" y="T7"/>
                    </a:cxn>
                    <a:cxn ang="T14">
                      <a:pos x="T8" y="T9"/>
                    </a:cxn>
                  </a:cxnLst>
                  <a:rect l="T15" t="T16" r="T17" b="T18"/>
                  <a:pathLst>
                    <a:path w="108" h="2387">
                      <a:moveTo>
                        <a:pt x="0" y="0"/>
                      </a:moveTo>
                      <a:lnTo>
                        <a:pt x="53" y="40"/>
                      </a:lnTo>
                      <a:lnTo>
                        <a:pt x="108" y="795"/>
                      </a:lnTo>
                      <a:lnTo>
                        <a:pt x="49" y="880"/>
                      </a:lnTo>
                      <a:lnTo>
                        <a:pt x="49"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50" name="Freeform 24"/>
                <p:cNvSpPr>
                  <a:spLocks/>
                </p:cNvSpPr>
                <p:nvPr/>
              </p:nvSpPr>
              <p:spPr bwMode="auto">
                <a:xfrm>
                  <a:off x="369" y="1142"/>
                  <a:ext cx="17" cy="477"/>
                </a:xfrm>
                <a:custGeom>
                  <a:avLst/>
                  <a:gdLst>
                    <a:gd name="T0" fmla="*/ 0 w 103"/>
                    <a:gd name="T1" fmla="*/ 0 h 2381"/>
                    <a:gd name="T2" fmla="*/ 0 w 103"/>
                    <a:gd name="T3" fmla="*/ 0 h 2381"/>
                    <a:gd name="T4" fmla="*/ 0 w 103"/>
                    <a:gd name="T5" fmla="*/ 0 h 2381"/>
                    <a:gd name="T6" fmla="*/ 0 w 103"/>
                    <a:gd name="T7" fmla="*/ 0 h 2381"/>
                    <a:gd name="T8" fmla="*/ 0 w 103"/>
                    <a:gd name="T9" fmla="*/ 1 h 2381"/>
                    <a:gd name="T10" fmla="*/ 0 60000 65536"/>
                    <a:gd name="T11" fmla="*/ 0 60000 65536"/>
                    <a:gd name="T12" fmla="*/ 0 60000 65536"/>
                    <a:gd name="T13" fmla="*/ 0 60000 65536"/>
                    <a:gd name="T14" fmla="*/ 0 60000 65536"/>
                    <a:gd name="T15" fmla="*/ 0 w 103"/>
                    <a:gd name="T16" fmla="*/ 0 h 2381"/>
                    <a:gd name="T17" fmla="*/ 103 w 103"/>
                    <a:gd name="T18" fmla="*/ 2381 h 2381"/>
                  </a:gdLst>
                  <a:ahLst/>
                  <a:cxnLst>
                    <a:cxn ang="T10">
                      <a:pos x="T0" y="T1"/>
                    </a:cxn>
                    <a:cxn ang="T11">
                      <a:pos x="T2" y="T3"/>
                    </a:cxn>
                    <a:cxn ang="T12">
                      <a:pos x="T4" y="T5"/>
                    </a:cxn>
                    <a:cxn ang="T13">
                      <a:pos x="T6" y="T7"/>
                    </a:cxn>
                    <a:cxn ang="T14">
                      <a:pos x="T8" y="T9"/>
                    </a:cxn>
                  </a:cxnLst>
                  <a:rect l="T15" t="T16" r="T17" b="T18"/>
                  <a:pathLst>
                    <a:path w="103" h="2381">
                      <a:moveTo>
                        <a:pt x="0" y="0"/>
                      </a:moveTo>
                      <a:lnTo>
                        <a:pt x="50" y="35"/>
                      </a:lnTo>
                      <a:lnTo>
                        <a:pt x="103" y="795"/>
                      </a:lnTo>
                      <a:lnTo>
                        <a:pt x="48" y="881"/>
                      </a:lnTo>
                      <a:lnTo>
                        <a:pt x="46" y="2381"/>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51" name="Freeform 25"/>
                <p:cNvSpPr>
                  <a:spLocks/>
                </p:cNvSpPr>
                <p:nvPr/>
              </p:nvSpPr>
              <p:spPr bwMode="auto">
                <a:xfrm>
                  <a:off x="375" y="1142"/>
                  <a:ext cx="17" cy="475"/>
                </a:xfrm>
                <a:custGeom>
                  <a:avLst/>
                  <a:gdLst>
                    <a:gd name="T0" fmla="*/ 0 w 101"/>
                    <a:gd name="T1" fmla="*/ 0 h 2379"/>
                    <a:gd name="T2" fmla="*/ 0 w 101"/>
                    <a:gd name="T3" fmla="*/ 0 h 2379"/>
                    <a:gd name="T4" fmla="*/ 0 w 101"/>
                    <a:gd name="T5" fmla="*/ 0 h 2379"/>
                    <a:gd name="T6" fmla="*/ 0 w 101"/>
                    <a:gd name="T7" fmla="*/ 0 h 2379"/>
                    <a:gd name="T8" fmla="*/ 0 w 101"/>
                    <a:gd name="T9" fmla="*/ 1 h 2379"/>
                    <a:gd name="T10" fmla="*/ 0 60000 65536"/>
                    <a:gd name="T11" fmla="*/ 0 60000 65536"/>
                    <a:gd name="T12" fmla="*/ 0 60000 65536"/>
                    <a:gd name="T13" fmla="*/ 0 60000 65536"/>
                    <a:gd name="T14" fmla="*/ 0 60000 65536"/>
                    <a:gd name="T15" fmla="*/ 0 w 101"/>
                    <a:gd name="T16" fmla="*/ 0 h 2379"/>
                    <a:gd name="T17" fmla="*/ 101 w 101"/>
                    <a:gd name="T18" fmla="*/ 2379 h 2379"/>
                  </a:gdLst>
                  <a:ahLst/>
                  <a:cxnLst>
                    <a:cxn ang="T10">
                      <a:pos x="T0" y="T1"/>
                    </a:cxn>
                    <a:cxn ang="T11">
                      <a:pos x="T2" y="T3"/>
                    </a:cxn>
                    <a:cxn ang="T12">
                      <a:pos x="T4" y="T5"/>
                    </a:cxn>
                    <a:cxn ang="T13">
                      <a:pos x="T6" y="T7"/>
                    </a:cxn>
                    <a:cxn ang="T14">
                      <a:pos x="T8" y="T9"/>
                    </a:cxn>
                  </a:cxnLst>
                  <a:rect l="T15" t="T16" r="T17" b="T18"/>
                  <a:pathLst>
                    <a:path w="101" h="2379">
                      <a:moveTo>
                        <a:pt x="0" y="0"/>
                      </a:moveTo>
                      <a:lnTo>
                        <a:pt x="49" y="47"/>
                      </a:lnTo>
                      <a:lnTo>
                        <a:pt x="101" y="793"/>
                      </a:lnTo>
                      <a:lnTo>
                        <a:pt x="46" y="880"/>
                      </a:lnTo>
                      <a:lnTo>
                        <a:pt x="44"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52" name="Freeform 26"/>
                <p:cNvSpPr>
                  <a:spLocks/>
                </p:cNvSpPr>
                <p:nvPr/>
              </p:nvSpPr>
              <p:spPr bwMode="auto">
                <a:xfrm>
                  <a:off x="382" y="1142"/>
                  <a:ext cx="16" cy="476"/>
                </a:xfrm>
                <a:custGeom>
                  <a:avLst/>
                  <a:gdLst>
                    <a:gd name="T0" fmla="*/ 0 w 97"/>
                    <a:gd name="T1" fmla="*/ 0 h 2379"/>
                    <a:gd name="T2" fmla="*/ 0 w 97"/>
                    <a:gd name="T3" fmla="*/ 0 h 2379"/>
                    <a:gd name="T4" fmla="*/ 0 w 97"/>
                    <a:gd name="T5" fmla="*/ 0 h 2379"/>
                    <a:gd name="T6" fmla="*/ 0 w 97"/>
                    <a:gd name="T7" fmla="*/ 0 h 2379"/>
                    <a:gd name="T8" fmla="*/ 0 w 97"/>
                    <a:gd name="T9" fmla="*/ 1 h 2379"/>
                    <a:gd name="T10" fmla="*/ 0 60000 65536"/>
                    <a:gd name="T11" fmla="*/ 0 60000 65536"/>
                    <a:gd name="T12" fmla="*/ 0 60000 65536"/>
                    <a:gd name="T13" fmla="*/ 0 60000 65536"/>
                    <a:gd name="T14" fmla="*/ 0 60000 65536"/>
                    <a:gd name="T15" fmla="*/ 0 w 97"/>
                    <a:gd name="T16" fmla="*/ 0 h 2379"/>
                    <a:gd name="T17" fmla="*/ 97 w 97"/>
                    <a:gd name="T18" fmla="*/ 2379 h 2379"/>
                  </a:gdLst>
                  <a:ahLst/>
                  <a:cxnLst>
                    <a:cxn ang="T10">
                      <a:pos x="T0" y="T1"/>
                    </a:cxn>
                    <a:cxn ang="T11">
                      <a:pos x="T2" y="T3"/>
                    </a:cxn>
                    <a:cxn ang="T12">
                      <a:pos x="T4" y="T5"/>
                    </a:cxn>
                    <a:cxn ang="T13">
                      <a:pos x="T6" y="T7"/>
                    </a:cxn>
                    <a:cxn ang="T14">
                      <a:pos x="T8" y="T9"/>
                    </a:cxn>
                  </a:cxnLst>
                  <a:rect l="T15" t="T16" r="T17" b="T18"/>
                  <a:pathLst>
                    <a:path w="97" h="2379">
                      <a:moveTo>
                        <a:pt x="0" y="0"/>
                      </a:moveTo>
                      <a:lnTo>
                        <a:pt x="44" y="40"/>
                      </a:lnTo>
                      <a:lnTo>
                        <a:pt x="97" y="793"/>
                      </a:lnTo>
                      <a:lnTo>
                        <a:pt x="42" y="879"/>
                      </a:lnTo>
                      <a:lnTo>
                        <a:pt x="40"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53" name="Freeform 27"/>
                <p:cNvSpPr>
                  <a:spLocks/>
                </p:cNvSpPr>
                <p:nvPr/>
              </p:nvSpPr>
              <p:spPr bwMode="auto">
                <a:xfrm>
                  <a:off x="388" y="1142"/>
                  <a:ext cx="16" cy="477"/>
                </a:xfrm>
                <a:custGeom>
                  <a:avLst/>
                  <a:gdLst>
                    <a:gd name="T0" fmla="*/ 0 w 98"/>
                    <a:gd name="T1" fmla="*/ 0 h 2385"/>
                    <a:gd name="T2" fmla="*/ 0 w 98"/>
                    <a:gd name="T3" fmla="*/ 0 h 2385"/>
                    <a:gd name="T4" fmla="*/ 0 w 98"/>
                    <a:gd name="T5" fmla="*/ 0 h 2385"/>
                    <a:gd name="T6" fmla="*/ 0 w 98"/>
                    <a:gd name="T7" fmla="*/ 0 h 2385"/>
                    <a:gd name="T8" fmla="*/ 0 w 98"/>
                    <a:gd name="T9" fmla="*/ 1 h 2385"/>
                    <a:gd name="T10" fmla="*/ 0 60000 65536"/>
                    <a:gd name="T11" fmla="*/ 0 60000 65536"/>
                    <a:gd name="T12" fmla="*/ 0 60000 65536"/>
                    <a:gd name="T13" fmla="*/ 0 60000 65536"/>
                    <a:gd name="T14" fmla="*/ 0 60000 65536"/>
                    <a:gd name="T15" fmla="*/ 0 w 98"/>
                    <a:gd name="T16" fmla="*/ 0 h 2385"/>
                    <a:gd name="T17" fmla="*/ 98 w 98"/>
                    <a:gd name="T18" fmla="*/ 2385 h 2385"/>
                  </a:gdLst>
                  <a:ahLst/>
                  <a:cxnLst>
                    <a:cxn ang="T10">
                      <a:pos x="T0" y="T1"/>
                    </a:cxn>
                    <a:cxn ang="T11">
                      <a:pos x="T2" y="T3"/>
                    </a:cxn>
                    <a:cxn ang="T12">
                      <a:pos x="T4" y="T5"/>
                    </a:cxn>
                    <a:cxn ang="T13">
                      <a:pos x="T6" y="T7"/>
                    </a:cxn>
                    <a:cxn ang="T14">
                      <a:pos x="T8" y="T9"/>
                    </a:cxn>
                  </a:cxnLst>
                  <a:rect l="T15" t="T16" r="T17" b="T18"/>
                  <a:pathLst>
                    <a:path w="98" h="2385">
                      <a:moveTo>
                        <a:pt x="0" y="0"/>
                      </a:moveTo>
                      <a:lnTo>
                        <a:pt x="43" y="43"/>
                      </a:lnTo>
                      <a:lnTo>
                        <a:pt x="98" y="785"/>
                      </a:lnTo>
                      <a:lnTo>
                        <a:pt x="40" y="878"/>
                      </a:lnTo>
                      <a:lnTo>
                        <a:pt x="40" y="238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54" name="Freeform 28"/>
                <p:cNvSpPr>
                  <a:spLocks/>
                </p:cNvSpPr>
                <p:nvPr/>
              </p:nvSpPr>
              <p:spPr bwMode="auto">
                <a:xfrm>
                  <a:off x="394" y="1142"/>
                  <a:ext cx="16" cy="475"/>
                </a:xfrm>
                <a:custGeom>
                  <a:avLst/>
                  <a:gdLst>
                    <a:gd name="T0" fmla="*/ 0 w 97"/>
                    <a:gd name="T1" fmla="*/ 0 h 2373"/>
                    <a:gd name="T2" fmla="*/ 0 w 97"/>
                    <a:gd name="T3" fmla="*/ 0 h 2373"/>
                    <a:gd name="T4" fmla="*/ 0 w 97"/>
                    <a:gd name="T5" fmla="*/ 0 h 2373"/>
                    <a:gd name="T6" fmla="*/ 0 w 97"/>
                    <a:gd name="T7" fmla="*/ 0 h 2373"/>
                    <a:gd name="T8" fmla="*/ 0 w 97"/>
                    <a:gd name="T9" fmla="*/ 1 h 2373"/>
                    <a:gd name="T10" fmla="*/ 0 60000 65536"/>
                    <a:gd name="T11" fmla="*/ 0 60000 65536"/>
                    <a:gd name="T12" fmla="*/ 0 60000 65536"/>
                    <a:gd name="T13" fmla="*/ 0 60000 65536"/>
                    <a:gd name="T14" fmla="*/ 0 60000 65536"/>
                    <a:gd name="T15" fmla="*/ 0 w 97"/>
                    <a:gd name="T16" fmla="*/ 0 h 2373"/>
                    <a:gd name="T17" fmla="*/ 97 w 97"/>
                    <a:gd name="T18" fmla="*/ 2373 h 2373"/>
                  </a:gdLst>
                  <a:ahLst/>
                  <a:cxnLst>
                    <a:cxn ang="T10">
                      <a:pos x="T0" y="T1"/>
                    </a:cxn>
                    <a:cxn ang="T11">
                      <a:pos x="T2" y="T3"/>
                    </a:cxn>
                    <a:cxn ang="T12">
                      <a:pos x="T4" y="T5"/>
                    </a:cxn>
                    <a:cxn ang="T13">
                      <a:pos x="T6" y="T7"/>
                    </a:cxn>
                    <a:cxn ang="T14">
                      <a:pos x="T8" y="T9"/>
                    </a:cxn>
                  </a:cxnLst>
                  <a:rect l="T15" t="T16" r="T17" b="T18"/>
                  <a:pathLst>
                    <a:path w="97" h="2373">
                      <a:moveTo>
                        <a:pt x="0" y="0"/>
                      </a:moveTo>
                      <a:lnTo>
                        <a:pt x="45" y="40"/>
                      </a:lnTo>
                      <a:lnTo>
                        <a:pt x="97" y="787"/>
                      </a:lnTo>
                      <a:lnTo>
                        <a:pt x="44" y="874"/>
                      </a:lnTo>
                      <a:lnTo>
                        <a:pt x="41" y="2373"/>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sp>
            <p:nvSpPr>
              <p:cNvPr id="17" name="Rectangle 30"/>
              <p:cNvSpPr>
                <a:spLocks noChangeArrowheads="1"/>
              </p:cNvSpPr>
              <p:nvPr/>
            </p:nvSpPr>
            <p:spPr bwMode="auto">
              <a:xfrm>
                <a:off x="408" y="1358"/>
                <a:ext cx="130" cy="237"/>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18" name="Rectangle 31"/>
              <p:cNvSpPr>
                <a:spLocks noChangeArrowheads="1"/>
              </p:cNvSpPr>
              <p:nvPr/>
            </p:nvSpPr>
            <p:spPr bwMode="auto">
              <a:xfrm>
                <a:off x="408" y="1404"/>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19" name="Rectangle 32"/>
              <p:cNvSpPr>
                <a:spLocks noChangeArrowheads="1"/>
              </p:cNvSpPr>
              <p:nvPr/>
            </p:nvSpPr>
            <p:spPr bwMode="auto">
              <a:xfrm>
                <a:off x="408" y="1451"/>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20" name="Rectangle 33"/>
              <p:cNvSpPr>
                <a:spLocks noChangeArrowheads="1"/>
              </p:cNvSpPr>
              <p:nvPr/>
            </p:nvSpPr>
            <p:spPr bwMode="auto">
              <a:xfrm>
                <a:off x="408" y="1497"/>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21" name="Rectangle 34"/>
              <p:cNvSpPr>
                <a:spLocks noChangeArrowheads="1"/>
              </p:cNvSpPr>
              <p:nvPr/>
            </p:nvSpPr>
            <p:spPr bwMode="auto">
              <a:xfrm>
                <a:off x="431" y="1412"/>
                <a:ext cx="84" cy="3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22" name="Rectangle 35"/>
              <p:cNvSpPr>
                <a:spLocks noChangeArrowheads="1"/>
              </p:cNvSpPr>
              <p:nvPr/>
            </p:nvSpPr>
            <p:spPr bwMode="auto">
              <a:xfrm>
                <a:off x="431" y="1460"/>
                <a:ext cx="84" cy="29"/>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23" name="Freeform 36"/>
              <p:cNvSpPr>
                <a:spLocks/>
              </p:cNvSpPr>
              <p:nvPr/>
            </p:nvSpPr>
            <p:spPr bwMode="auto">
              <a:xfrm>
                <a:off x="489" y="1363"/>
                <a:ext cx="5" cy="30"/>
              </a:xfrm>
              <a:custGeom>
                <a:avLst/>
                <a:gdLst>
                  <a:gd name="T0" fmla="*/ 0 w 34"/>
                  <a:gd name="T1" fmla="*/ 0 h 152"/>
                  <a:gd name="T2" fmla="*/ 0 w 34"/>
                  <a:gd name="T3" fmla="*/ 0 h 152"/>
                  <a:gd name="T4" fmla="*/ 0 w 34"/>
                  <a:gd name="T5" fmla="*/ 0 h 152"/>
                  <a:gd name="T6" fmla="*/ 0 w 34"/>
                  <a:gd name="T7" fmla="*/ 0 h 152"/>
                  <a:gd name="T8" fmla="*/ 0 60000 65536"/>
                  <a:gd name="T9" fmla="*/ 0 60000 65536"/>
                  <a:gd name="T10" fmla="*/ 0 60000 65536"/>
                  <a:gd name="T11" fmla="*/ 0 60000 65536"/>
                  <a:gd name="T12" fmla="*/ 0 w 34"/>
                  <a:gd name="T13" fmla="*/ 0 h 152"/>
                  <a:gd name="T14" fmla="*/ 34 w 34"/>
                  <a:gd name="T15" fmla="*/ 152 h 152"/>
                </a:gdLst>
                <a:ahLst/>
                <a:cxnLst>
                  <a:cxn ang="T8">
                    <a:pos x="T0" y="T1"/>
                  </a:cxn>
                  <a:cxn ang="T9">
                    <a:pos x="T2" y="T3"/>
                  </a:cxn>
                  <a:cxn ang="T10">
                    <a:pos x="T4" y="T5"/>
                  </a:cxn>
                  <a:cxn ang="T11">
                    <a:pos x="T6" y="T7"/>
                  </a:cxn>
                </a:cxnLst>
                <a:rect l="T12" t="T13" r="T14" b="T15"/>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24" name="Group 49"/>
              <p:cNvGrpSpPr>
                <a:grpSpLocks/>
              </p:cNvGrpSpPr>
              <p:nvPr/>
            </p:nvGrpSpPr>
            <p:grpSpPr bwMode="auto">
              <a:xfrm>
                <a:off x="408" y="1358"/>
                <a:ext cx="130" cy="47"/>
                <a:chOff x="408" y="1358"/>
                <a:chExt cx="130" cy="47"/>
              </a:xfrm>
            </p:grpSpPr>
            <p:sp>
              <p:nvSpPr>
                <p:cNvPr id="35" name="Rectangle 37"/>
                <p:cNvSpPr>
                  <a:spLocks noChangeArrowheads="1"/>
                </p:cNvSpPr>
                <p:nvPr/>
              </p:nvSpPr>
              <p:spPr bwMode="auto">
                <a:xfrm>
                  <a:off x="408" y="1358"/>
                  <a:ext cx="130" cy="47"/>
                </a:xfrm>
                <a:prstGeom prst="rect">
                  <a:avLst/>
                </a:prstGeom>
                <a:solidFill>
                  <a:srgbClr val="A0A0A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36" name="Rectangle 38"/>
                <p:cNvSpPr>
                  <a:spLocks noChangeArrowheads="1"/>
                </p:cNvSpPr>
                <p:nvPr/>
              </p:nvSpPr>
              <p:spPr bwMode="auto">
                <a:xfrm>
                  <a:off x="421" y="1364"/>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37" name="Group 48"/>
                <p:cNvGrpSpPr>
                  <a:grpSpLocks/>
                </p:cNvGrpSpPr>
                <p:nvPr/>
              </p:nvGrpSpPr>
              <p:grpSpPr bwMode="auto">
                <a:xfrm>
                  <a:off x="417" y="1361"/>
                  <a:ext cx="114" cy="37"/>
                  <a:chOff x="417" y="1361"/>
                  <a:chExt cx="114" cy="37"/>
                </a:xfrm>
              </p:grpSpPr>
              <p:sp>
                <p:nvSpPr>
                  <p:cNvPr id="38" name="Freeform 39"/>
                  <p:cNvSpPr>
                    <a:spLocks/>
                  </p:cNvSpPr>
                  <p:nvPr/>
                </p:nvSpPr>
                <p:spPr bwMode="auto">
                  <a:xfrm>
                    <a:off x="468" y="1363"/>
                    <a:ext cx="26" cy="13"/>
                  </a:xfrm>
                  <a:custGeom>
                    <a:avLst/>
                    <a:gdLst>
                      <a:gd name="T0" fmla="*/ 0 w 160"/>
                      <a:gd name="T1" fmla="*/ 0 h 69"/>
                      <a:gd name="T2" fmla="*/ 0 w 160"/>
                      <a:gd name="T3" fmla="*/ 0 h 69"/>
                      <a:gd name="T4" fmla="*/ 0 w 160"/>
                      <a:gd name="T5" fmla="*/ 0 h 69"/>
                      <a:gd name="T6" fmla="*/ 0 w 160"/>
                      <a:gd name="T7" fmla="*/ 0 h 69"/>
                      <a:gd name="T8" fmla="*/ 0 w 160"/>
                      <a:gd name="T9" fmla="*/ 0 h 69"/>
                      <a:gd name="T10" fmla="*/ 0 60000 65536"/>
                      <a:gd name="T11" fmla="*/ 0 60000 65536"/>
                      <a:gd name="T12" fmla="*/ 0 60000 65536"/>
                      <a:gd name="T13" fmla="*/ 0 60000 65536"/>
                      <a:gd name="T14" fmla="*/ 0 60000 65536"/>
                      <a:gd name="T15" fmla="*/ 0 w 160"/>
                      <a:gd name="T16" fmla="*/ 0 h 69"/>
                      <a:gd name="T17" fmla="*/ 160 w 160"/>
                      <a:gd name="T18" fmla="*/ 69 h 69"/>
                    </a:gdLst>
                    <a:ahLst/>
                    <a:cxnLst>
                      <a:cxn ang="T10">
                        <a:pos x="T0" y="T1"/>
                      </a:cxn>
                      <a:cxn ang="T11">
                        <a:pos x="T2" y="T3"/>
                      </a:cxn>
                      <a:cxn ang="T12">
                        <a:pos x="T4" y="T5"/>
                      </a:cxn>
                      <a:cxn ang="T13">
                        <a:pos x="T6" y="T7"/>
                      </a:cxn>
                      <a:cxn ang="T14">
                        <a:pos x="T8" y="T9"/>
                      </a:cxn>
                    </a:cxnLst>
                    <a:rect l="T15" t="T16" r="T17" b="T18"/>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39" name="Freeform 40"/>
                  <p:cNvSpPr>
                    <a:spLocks/>
                  </p:cNvSpPr>
                  <p:nvPr/>
                </p:nvSpPr>
                <p:spPr bwMode="auto">
                  <a:xfrm>
                    <a:off x="468" y="1380"/>
                    <a:ext cx="60" cy="14"/>
                  </a:xfrm>
                  <a:custGeom>
                    <a:avLst/>
                    <a:gdLst>
                      <a:gd name="T0" fmla="*/ 0 w 359"/>
                      <a:gd name="T1" fmla="*/ 0 h 67"/>
                      <a:gd name="T2" fmla="*/ 0 w 359"/>
                      <a:gd name="T3" fmla="*/ 0 h 67"/>
                      <a:gd name="T4" fmla="*/ 0 w 359"/>
                      <a:gd name="T5" fmla="*/ 0 h 67"/>
                      <a:gd name="T6" fmla="*/ 0 w 359"/>
                      <a:gd name="T7" fmla="*/ 0 h 67"/>
                      <a:gd name="T8" fmla="*/ 0 w 359"/>
                      <a:gd name="T9" fmla="*/ 0 h 67"/>
                      <a:gd name="T10" fmla="*/ 0 60000 65536"/>
                      <a:gd name="T11" fmla="*/ 0 60000 65536"/>
                      <a:gd name="T12" fmla="*/ 0 60000 65536"/>
                      <a:gd name="T13" fmla="*/ 0 60000 65536"/>
                      <a:gd name="T14" fmla="*/ 0 60000 65536"/>
                      <a:gd name="T15" fmla="*/ 0 w 359"/>
                      <a:gd name="T16" fmla="*/ 0 h 67"/>
                      <a:gd name="T17" fmla="*/ 359 w 359"/>
                      <a:gd name="T18" fmla="*/ 67 h 67"/>
                    </a:gdLst>
                    <a:ahLst/>
                    <a:cxnLst>
                      <a:cxn ang="T10">
                        <a:pos x="T0" y="T1"/>
                      </a:cxn>
                      <a:cxn ang="T11">
                        <a:pos x="T2" y="T3"/>
                      </a:cxn>
                      <a:cxn ang="T12">
                        <a:pos x="T4" y="T5"/>
                      </a:cxn>
                      <a:cxn ang="T13">
                        <a:pos x="T6" y="T7"/>
                      </a:cxn>
                      <a:cxn ang="T14">
                        <a:pos x="T8" y="T9"/>
                      </a:cxn>
                    </a:cxnLst>
                    <a:rect l="T15" t="T16" r="T17" b="T18"/>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 name="Freeform 41"/>
                  <p:cNvSpPr>
                    <a:spLocks/>
                  </p:cNvSpPr>
                  <p:nvPr/>
                </p:nvSpPr>
                <p:spPr bwMode="auto">
                  <a:xfrm>
                    <a:off x="493" y="1369"/>
                    <a:ext cx="35" cy="7"/>
                  </a:xfrm>
                  <a:custGeom>
                    <a:avLst/>
                    <a:gdLst>
                      <a:gd name="T0" fmla="*/ 0 w 209"/>
                      <a:gd name="T1" fmla="*/ 0 h 36"/>
                      <a:gd name="T2" fmla="*/ 0 w 209"/>
                      <a:gd name="T3" fmla="*/ 0 h 36"/>
                      <a:gd name="T4" fmla="*/ 0 w 209"/>
                      <a:gd name="T5" fmla="*/ 0 h 36"/>
                      <a:gd name="T6" fmla="*/ 0 w 209"/>
                      <a:gd name="T7" fmla="*/ 0 h 36"/>
                      <a:gd name="T8" fmla="*/ 0 w 209"/>
                      <a:gd name="T9" fmla="*/ 0 h 36"/>
                      <a:gd name="T10" fmla="*/ 0 60000 65536"/>
                      <a:gd name="T11" fmla="*/ 0 60000 65536"/>
                      <a:gd name="T12" fmla="*/ 0 60000 65536"/>
                      <a:gd name="T13" fmla="*/ 0 60000 65536"/>
                      <a:gd name="T14" fmla="*/ 0 60000 65536"/>
                      <a:gd name="T15" fmla="*/ 0 w 209"/>
                      <a:gd name="T16" fmla="*/ 0 h 36"/>
                      <a:gd name="T17" fmla="*/ 209 w 209"/>
                      <a:gd name="T18" fmla="*/ 36 h 36"/>
                    </a:gdLst>
                    <a:ahLst/>
                    <a:cxnLst>
                      <a:cxn ang="T10">
                        <a:pos x="T0" y="T1"/>
                      </a:cxn>
                      <a:cxn ang="T11">
                        <a:pos x="T2" y="T3"/>
                      </a:cxn>
                      <a:cxn ang="T12">
                        <a:pos x="T4" y="T5"/>
                      </a:cxn>
                      <a:cxn ang="T13">
                        <a:pos x="T6" y="T7"/>
                      </a:cxn>
                      <a:cxn ang="T14">
                        <a:pos x="T8" y="T9"/>
                      </a:cxn>
                    </a:cxnLst>
                    <a:rect l="T15" t="T16" r="T17" b="T18"/>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 name="Freeform 42"/>
                  <p:cNvSpPr>
                    <a:spLocks/>
                  </p:cNvSpPr>
                  <p:nvPr/>
                </p:nvSpPr>
                <p:spPr bwMode="auto">
                  <a:xfrm>
                    <a:off x="524" y="1368"/>
                    <a:ext cx="4" cy="25"/>
                  </a:xfrm>
                  <a:custGeom>
                    <a:avLst/>
                    <a:gdLst>
                      <a:gd name="T0" fmla="*/ 0 w 21"/>
                      <a:gd name="T1" fmla="*/ 0 h 123"/>
                      <a:gd name="T2" fmla="*/ 0 w 21"/>
                      <a:gd name="T3" fmla="*/ 0 h 123"/>
                      <a:gd name="T4" fmla="*/ 0 w 21"/>
                      <a:gd name="T5" fmla="*/ 0 h 123"/>
                      <a:gd name="T6" fmla="*/ 0 w 21"/>
                      <a:gd name="T7" fmla="*/ 0 h 123"/>
                      <a:gd name="T8" fmla="*/ 0 60000 65536"/>
                      <a:gd name="T9" fmla="*/ 0 60000 65536"/>
                      <a:gd name="T10" fmla="*/ 0 60000 65536"/>
                      <a:gd name="T11" fmla="*/ 0 60000 65536"/>
                      <a:gd name="T12" fmla="*/ 0 w 21"/>
                      <a:gd name="T13" fmla="*/ 0 h 123"/>
                      <a:gd name="T14" fmla="*/ 21 w 21"/>
                      <a:gd name="T15" fmla="*/ 123 h 123"/>
                    </a:gdLst>
                    <a:ahLst/>
                    <a:cxnLst>
                      <a:cxn ang="T8">
                        <a:pos x="T0" y="T1"/>
                      </a:cxn>
                      <a:cxn ang="T9">
                        <a:pos x="T2" y="T3"/>
                      </a:cxn>
                      <a:cxn ang="T10">
                        <a:pos x="T4" y="T5"/>
                      </a:cxn>
                      <a:cxn ang="T11">
                        <a:pos x="T6" y="T7"/>
                      </a:cxn>
                    </a:cxnLst>
                    <a:rect l="T12" t="T13" r="T14" b="T15"/>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2" name="Oval 43"/>
                  <p:cNvSpPr>
                    <a:spLocks noChangeArrowheads="1"/>
                  </p:cNvSpPr>
                  <p:nvPr/>
                </p:nvSpPr>
                <p:spPr bwMode="auto">
                  <a:xfrm>
                    <a:off x="495" y="1382"/>
                    <a:ext cx="10" cy="9"/>
                  </a:xfrm>
                  <a:prstGeom prst="ellipse">
                    <a:avLst/>
                  </a:prstGeom>
                  <a:solidFill>
                    <a:srgbClr val="C0C0C0"/>
                  </a:solidFill>
                  <a:ln w="3175">
                    <a:solidFill>
                      <a:srgbClr val="808080"/>
                    </a:solidFill>
                    <a:round/>
                    <a:headEnd/>
                    <a:tailEnd/>
                  </a:ln>
                </p:spPr>
                <p:txBody>
                  <a:bodyPr/>
                  <a:lstStyle/>
                  <a:p>
                    <a:endParaRPr lang="zh-CN" altLang="en-US" b="1">
                      <a:solidFill>
                        <a:srgbClr val="000099"/>
                      </a:solidFill>
                      <a:latin typeface="+mn-lt"/>
                      <a:ea typeface="+mn-ea"/>
                    </a:endParaRPr>
                  </a:p>
                </p:txBody>
              </p:sp>
              <p:sp>
                <p:nvSpPr>
                  <p:cNvPr id="43" name="Rectangle 44"/>
                  <p:cNvSpPr>
                    <a:spLocks noChangeArrowheads="1"/>
                  </p:cNvSpPr>
                  <p:nvPr/>
                </p:nvSpPr>
                <p:spPr bwMode="auto">
                  <a:xfrm>
                    <a:off x="417" y="1376"/>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44" name="Group 47"/>
                  <p:cNvGrpSpPr>
                    <a:grpSpLocks/>
                  </p:cNvGrpSpPr>
                  <p:nvPr/>
                </p:nvGrpSpPr>
                <p:grpSpPr bwMode="auto">
                  <a:xfrm>
                    <a:off x="492" y="1361"/>
                    <a:ext cx="12" cy="37"/>
                    <a:chOff x="492" y="1361"/>
                    <a:chExt cx="12" cy="37"/>
                  </a:xfrm>
                </p:grpSpPr>
                <p:sp>
                  <p:nvSpPr>
                    <p:cNvPr id="45" name="Freeform 45"/>
                    <p:cNvSpPr>
                      <a:spLocks/>
                    </p:cNvSpPr>
                    <p:nvPr/>
                  </p:nvSpPr>
                  <p:spPr bwMode="auto">
                    <a:xfrm>
                      <a:off x="492" y="1361"/>
                      <a:ext cx="11" cy="37"/>
                    </a:xfrm>
                    <a:custGeom>
                      <a:avLst/>
                      <a:gdLst>
                        <a:gd name="T0" fmla="*/ 0 w 69"/>
                        <a:gd name="T1" fmla="*/ 0 h 183"/>
                        <a:gd name="T2" fmla="*/ 0 w 69"/>
                        <a:gd name="T3" fmla="*/ 0 h 183"/>
                        <a:gd name="T4" fmla="*/ 0 w 69"/>
                        <a:gd name="T5" fmla="*/ 0 h 183"/>
                        <a:gd name="T6" fmla="*/ 0 w 69"/>
                        <a:gd name="T7" fmla="*/ 0 h 183"/>
                        <a:gd name="T8" fmla="*/ 0 w 69"/>
                        <a:gd name="T9" fmla="*/ 0 h 183"/>
                        <a:gd name="T10" fmla="*/ 0 w 69"/>
                        <a:gd name="T11" fmla="*/ 0 h 183"/>
                        <a:gd name="T12" fmla="*/ 0 w 69"/>
                        <a:gd name="T13" fmla="*/ 0 h 183"/>
                        <a:gd name="T14" fmla="*/ 0 w 69"/>
                        <a:gd name="T15" fmla="*/ 0 h 183"/>
                        <a:gd name="T16" fmla="*/ 0 w 69"/>
                        <a:gd name="T17" fmla="*/ 0 h 183"/>
                        <a:gd name="T18" fmla="*/ 0 w 69"/>
                        <a:gd name="T19" fmla="*/ 0 h 183"/>
                        <a:gd name="T20" fmla="*/ 0 w 69"/>
                        <a:gd name="T21" fmla="*/ 0 h 183"/>
                        <a:gd name="T22" fmla="*/ 0 w 69"/>
                        <a:gd name="T23" fmla="*/ 0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
                        <a:gd name="T37" fmla="*/ 0 h 183"/>
                        <a:gd name="T38" fmla="*/ 69 w 69"/>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6" name="Freeform 46"/>
                    <p:cNvSpPr>
                      <a:spLocks/>
                    </p:cNvSpPr>
                    <p:nvPr/>
                  </p:nvSpPr>
                  <p:spPr bwMode="auto">
                    <a:xfrm>
                      <a:off x="493" y="1361"/>
                      <a:ext cx="11" cy="36"/>
                    </a:xfrm>
                    <a:custGeom>
                      <a:avLst/>
                      <a:gdLst>
                        <a:gd name="T0" fmla="*/ 0 w 70"/>
                        <a:gd name="T1" fmla="*/ 0 h 183"/>
                        <a:gd name="T2" fmla="*/ 0 w 70"/>
                        <a:gd name="T3" fmla="*/ 0 h 183"/>
                        <a:gd name="T4" fmla="*/ 0 w 70"/>
                        <a:gd name="T5" fmla="*/ 0 h 183"/>
                        <a:gd name="T6" fmla="*/ 0 w 70"/>
                        <a:gd name="T7" fmla="*/ 0 h 183"/>
                        <a:gd name="T8" fmla="*/ 0 w 70"/>
                        <a:gd name="T9" fmla="*/ 0 h 183"/>
                        <a:gd name="T10" fmla="*/ 0 w 70"/>
                        <a:gd name="T11" fmla="*/ 0 h 183"/>
                        <a:gd name="T12" fmla="*/ 0 w 70"/>
                        <a:gd name="T13" fmla="*/ 0 h 183"/>
                        <a:gd name="T14" fmla="*/ 0 w 70"/>
                        <a:gd name="T15" fmla="*/ 0 h 183"/>
                        <a:gd name="T16" fmla="*/ 0 w 70"/>
                        <a:gd name="T17" fmla="*/ 0 h 183"/>
                        <a:gd name="T18" fmla="*/ 0 w 70"/>
                        <a:gd name="T19" fmla="*/ 0 h 183"/>
                        <a:gd name="T20" fmla="*/ 0 w 70"/>
                        <a:gd name="T21" fmla="*/ 0 h 183"/>
                        <a:gd name="T22" fmla="*/ 0 w 70"/>
                        <a:gd name="T23" fmla="*/ 0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
                        <a:gd name="T37" fmla="*/ 0 h 183"/>
                        <a:gd name="T38" fmla="*/ 70 w 70"/>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sp>
            <p:nvSpPr>
              <p:cNvPr id="25" name="Rectangle 50"/>
              <p:cNvSpPr>
                <a:spLocks noChangeArrowheads="1"/>
              </p:cNvSpPr>
              <p:nvPr/>
            </p:nvSpPr>
            <p:spPr bwMode="auto">
              <a:xfrm>
                <a:off x="435" y="1421"/>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26" name="Freeform 51"/>
              <p:cNvSpPr>
                <a:spLocks/>
              </p:cNvSpPr>
              <p:nvPr/>
            </p:nvSpPr>
            <p:spPr bwMode="auto">
              <a:xfrm>
                <a:off x="458" y="1430"/>
                <a:ext cx="33" cy="8"/>
              </a:xfrm>
              <a:custGeom>
                <a:avLst/>
                <a:gdLst>
                  <a:gd name="T0" fmla="*/ 0 w 200"/>
                  <a:gd name="T1" fmla="*/ 0 h 36"/>
                  <a:gd name="T2" fmla="*/ 0 w 200"/>
                  <a:gd name="T3" fmla="*/ 0 h 36"/>
                  <a:gd name="T4" fmla="*/ 0 w 200"/>
                  <a:gd name="T5" fmla="*/ 0 h 36"/>
                  <a:gd name="T6" fmla="*/ 0 w 200"/>
                  <a:gd name="T7" fmla="*/ 0 h 36"/>
                  <a:gd name="T8" fmla="*/ 0 60000 65536"/>
                  <a:gd name="T9" fmla="*/ 0 60000 65536"/>
                  <a:gd name="T10" fmla="*/ 0 60000 65536"/>
                  <a:gd name="T11" fmla="*/ 0 60000 65536"/>
                  <a:gd name="T12" fmla="*/ 0 w 200"/>
                  <a:gd name="T13" fmla="*/ 0 h 36"/>
                  <a:gd name="T14" fmla="*/ 200 w 200"/>
                  <a:gd name="T15" fmla="*/ 36 h 36"/>
                </a:gdLst>
                <a:ahLst/>
                <a:cxnLst>
                  <a:cxn ang="T8">
                    <a:pos x="T0" y="T1"/>
                  </a:cxn>
                  <a:cxn ang="T9">
                    <a:pos x="T2" y="T3"/>
                  </a:cxn>
                  <a:cxn ang="T10">
                    <a:pos x="T4" y="T5"/>
                  </a:cxn>
                  <a:cxn ang="T11">
                    <a:pos x="T6" y="T7"/>
                  </a:cxn>
                </a:cxnLst>
                <a:rect l="T12" t="T13" r="T14" b="T15"/>
                <a:pathLst>
                  <a:path w="200" h="36">
                    <a:moveTo>
                      <a:pt x="5" y="36"/>
                    </a:moveTo>
                    <a:lnTo>
                      <a:pt x="0" y="0"/>
                    </a:lnTo>
                    <a:lnTo>
                      <a:pt x="194" y="0"/>
                    </a:lnTo>
                    <a:lnTo>
                      <a:pt x="200" y="3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27" name="Freeform 52"/>
              <p:cNvSpPr>
                <a:spLocks/>
              </p:cNvSpPr>
              <p:nvPr/>
            </p:nvSpPr>
            <p:spPr bwMode="auto">
              <a:xfrm>
                <a:off x="368" y="1173"/>
                <a:ext cx="29" cy="36"/>
              </a:xfrm>
              <a:custGeom>
                <a:avLst/>
                <a:gdLst>
                  <a:gd name="T0" fmla="*/ 0 w 177"/>
                  <a:gd name="T1" fmla="*/ 0 h 180"/>
                  <a:gd name="T2" fmla="*/ 0 w 177"/>
                  <a:gd name="T3" fmla="*/ 0 h 180"/>
                  <a:gd name="T4" fmla="*/ 0 w 177"/>
                  <a:gd name="T5" fmla="*/ 0 h 180"/>
                  <a:gd name="T6" fmla="*/ 0 w 177"/>
                  <a:gd name="T7" fmla="*/ 0 h 180"/>
                  <a:gd name="T8" fmla="*/ 0 w 177"/>
                  <a:gd name="T9" fmla="*/ 0 h 180"/>
                  <a:gd name="T10" fmla="*/ 0 60000 65536"/>
                  <a:gd name="T11" fmla="*/ 0 60000 65536"/>
                  <a:gd name="T12" fmla="*/ 0 60000 65536"/>
                  <a:gd name="T13" fmla="*/ 0 60000 65536"/>
                  <a:gd name="T14" fmla="*/ 0 60000 65536"/>
                  <a:gd name="T15" fmla="*/ 0 w 177"/>
                  <a:gd name="T16" fmla="*/ 0 h 180"/>
                  <a:gd name="T17" fmla="*/ 177 w 177"/>
                  <a:gd name="T18" fmla="*/ 180 h 180"/>
                </a:gdLst>
                <a:ahLst/>
                <a:cxnLst>
                  <a:cxn ang="T10">
                    <a:pos x="T0" y="T1"/>
                  </a:cxn>
                  <a:cxn ang="T11">
                    <a:pos x="T2" y="T3"/>
                  </a:cxn>
                  <a:cxn ang="T12">
                    <a:pos x="T4" y="T5"/>
                  </a:cxn>
                  <a:cxn ang="T13">
                    <a:pos x="T6" y="T7"/>
                  </a:cxn>
                  <a:cxn ang="T14">
                    <a:pos x="T8" y="T9"/>
                  </a:cxn>
                </a:cxnLst>
                <a:rect l="T15" t="T16" r="T17" b="T18"/>
                <a:pathLst>
                  <a:path w="177" h="180">
                    <a:moveTo>
                      <a:pt x="163" y="0"/>
                    </a:moveTo>
                    <a:lnTo>
                      <a:pt x="0" y="0"/>
                    </a:lnTo>
                    <a:lnTo>
                      <a:pt x="12" y="180"/>
                    </a:lnTo>
                    <a:lnTo>
                      <a:pt x="177" y="180"/>
                    </a:lnTo>
                    <a:lnTo>
                      <a:pt x="163"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28" name="Freeform 53"/>
              <p:cNvSpPr>
                <a:spLocks/>
              </p:cNvSpPr>
              <p:nvPr/>
            </p:nvSpPr>
            <p:spPr bwMode="auto">
              <a:xfrm>
                <a:off x="371" y="1234"/>
                <a:ext cx="31" cy="37"/>
              </a:xfrm>
              <a:custGeom>
                <a:avLst/>
                <a:gdLst>
                  <a:gd name="T0" fmla="*/ 0 w 183"/>
                  <a:gd name="T1" fmla="*/ 0 h 182"/>
                  <a:gd name="T2" fmla="*/ 0 w 183"/>
                  <a:gd name="T3" fmla="*/ 0 h 182"/>
                  <a:gd name="T4" fmla="*/ 0 w 183"/>
                  <a:gd name="T5" fmla="*/ 0 h 182"/>
                  <a:gd name="T6" fmla="*/ 0 w 183"/>
                  <a:gd name="T7" fmla="*/ 0 h 182"/>
                  <a:gd name="T8" fmla="*/ 0 w 183"/>
                  <a:gd name="T9" fmla="*/ 0 h 182"/>
                  <a:gd name="T10" fmla="*/ 0 60000 65536"/>
                  <a:gd name="T11" fmla="*/ 0 60000 65536"/>
                  <a:gd name="T12" fmla="*/ 0 60000 65536"/>
                  <a:gd name="T13" fmla="*/ 0 60000 65536"/>
                  <a:gd name="T14" fmla="*/ 0 60000 65536"/>
                  <a:gd name="T15" fmla="*/ 0 w 183"/>
                  <a:gd name="T16" fmla="*/ 0 h 182"/>
                  <a:gd name="T17" fmla="*/ 183 w 183"/>
                  <a:gd name="T18" fmla="*/ 182 h 182"/>
                </a:gdLst>
                <a:ahLst/>
                <a:cxnLst>
                  <a:cxn ang="T10">
                    <a:pos x="T0" y="T1"/>
                  </a:cxn>
                  <a:cxn ang="T11">
                    <a:pos x="T2" y="T3"/>
                  </a:cxn>
                  <a:cxn ang="T12">
                    <a:pos x="T4" y="T5"/>
                  </a:cxn>
                  <a:cxn ang="T13">
                    <a:pos x="T6" y="T7"/>
                  </a:cxn>
                  <a:cxn ang="T14">
                    <a:pos x="T8" y="T9"/>
                  </a:cxn>
                </a:cxnLst>
                <a:rect l="T15" t="T16" r="T17" b="T18"/>
                <a:pathLst>
                  <a:path w="183" h="182">
                    <a:moveTo>
                      <a:pt x="170" y="0"/>
                    </a:moveTo>
                    <a:lnTo>
                      <a:pt x="0" y="0"/>
                    </a:lnTo>
                    <a:lnTo>
                      <a:pt x="12" y="182"/>
                    </a:lnTo>
                    <a:lnTo>
                      <a:pt x="183" y="181"/>
                    </a:lnTo>
                    <a:lnTo>
                      <a:pt x="17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grpSp>
            <p:nvGrpSpPr>
              <p:cNvPr id="29" name="Group 59"/>
              <p:cNvGrpSpPr>
                <a:grpSpLocks/>
              </p:cNvGrpSpPr>
              <p:nvPr/>
            </p:nvGrpSpPr>
            <p:grpSpPr bwMode="auto">
              <a:xfrm>
                <a:off x="415" y="1231"/>
                <a:ext cx="130" cy="39"/>
                <a:chOff x="415" y="1231"/>
                <a:chExt cx="130" cy="39"/>
              </a:xfrm>
            </p:grpSpPr>
            <p:sp>
              <p:nvSpPr>
                <p:cNvPr id="30" name="Rectangle 54"/>
                <p:cNvSpPr>
                  <a:spLocks noChangeArrowheads="1"/>
                </p:cNvSpPr>
                <p:nvPr/>
              </p:nvSpPr>
              <p:spPr bwMode="auto">
                <a:xfrm>
                  <a:off x="415" y="1231"/>
                  <a:ext cx="130" cy="39"/>
                </a:xfrm>
                <a:prstGeom prst="rect">
                  <a:avLst/>
                </a:prstGeom>
                <a:solidFill>
                  <a:srgbClr val="60606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31" name="Rectangle 55"/>
                <p:cNvSpPr>
                  <a:spLocks noChangeArrowheads="1"/>
                </p:cNvSpPr>
                <p:nvPr/>
              </p:nvSpPr>
              <p:spPr bwMode="auto">
                <a:xfrm>
                  <a:off x="439" y="1237"/>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32" name="Rectangle 56"/>
                <p:cNvSpPr>
                  <a:spLocks noChangeArrowheads="1"/>
                </p:cNvSpPr>
                <p:nvPr/>
              </p:nvSpPr>
              <p:spPr bwMode="auto">
                <a:xfrm>
                  <a:off x="439" y="1253"/>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33" name="Rectangle 57"/>
                <p:cNvSpPr>
                  <a:spLocks noChangeArrowheads="1"/>
                </p:cNvSpPr>
                <p:nvPr/>
              </p:nvSpPr>
              <p:spPr bwMode="auto">
                <a:xfrm>
                  <a:off x="470" y="1244"/>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34" name="Oval 58"/>
                <p:cNvSpPr>
                  <a:spLocks noChangeArrowheads="1"/>
                </p:cNvSpPr>
                <p:nvPr/>
              </p:nvSpPr>
              <p:spPr bwMode="auto">
                <a:xfrm>
                  <a:off x="423" y="1245"/>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62" name="矩形 61"/>
            <p:cNvSpPr/>
            <p:nvPr/>
          </p:nvSpPr>
          <p:spPr>
            <a:xfrm>
              <a:off x="2541358" y="3413847"/>
              <a:ext cx="609878" cy="1156876"/>
            </a:xfrm>
            <a:prstGeom prst="rect">
              <a:avLst/>
            </a:prstGeom>
            <a:solidFill>
              <a:srgbClr val="00FF99"/>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63" name="矩形 62"/>
            <p:cNvSpPr/>
            <p:nvPr/>
          </p:nvSpPr>
          <p:spPr>
            <a:xfrm>
              <a:off x="941897" y="2951097"/>
              <a:ext cx="1066867" cy="1929260"/>
            </a:xfrm>
            <a:prstGeom prst="rect">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64" name="矩形 63"/>
            <p:cNvSpPr/>
            <p:nvPr/>
          </p:nvSpPr>
          <p:spPr>
            <a:xfrm>
              <a:off x="6276234" y="3259029"/>
              <a:ext cx="1219757" cy="1466510"/>
            </a:xfrm>
            <a:prstGeom prst="rect">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65" name="立方体 64"/>
            <p:cNvSpPr/>
            <p:nvPr/>
          </p:nvSpPr>
          <p:spPr>
            <a:xfrm>
              <a:off x="3685510" y="3337289"/>
              <a:ext cx="304100" cy="539309"/>
            </a:xfrm>
            <a:prstGeom prst="cube">
              <a:avLst>
                <a:gd name="adj" fmla="val 84966"/>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66" name="矩形 65"/>
            <p:cNvSpPr/>
            <p:nvPr/>
          </p:nvSpPr>
          <p:spPr>
            <a:xfrm>
              <a:off x="4827982" y="2796279"/>
              <a:ext cx="2896503" cy="2237194"/>
            </a:xfrm>
            <a:prstGeom prst="rect">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67" name="Text Box 10"/>
            <p:cNvSpPr txBox="1">
              <a:spLocks noChangeArrowheads="1"/>
            </p:cNvSpPr>
            <p:nvPr/>
          </p:nvSpPr>
          <p:spPr bwMode="auto">
            <a:xfrm>
              <a:off x="2341915" y="2796279"/>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600" b="1">
                  <a:solidFill>
                    <a:srgbClr val="000099"/>
                  </a:solidFill>
                  <a:latin typeface="+mn-lt"/>
                  <a:ea typeface="+mn-ea"/>
                  <a:cs typeface="Times New Roman" pitchFamily="18" charset="0"/>
                </a:rPr>
                <a:t>TCP</a:t>
              </a:r>
            </a:p>
            <a:p>
              <a:pPr algn="ctr" eaLnBrk="1" hangingPunct="1"/>
              <a:r>
                <a:rPr lang="zh-CN" altLang="en-US" sz="1600" b="1">
                  <a:solidFill>
                    <a:srgbClr val="000099"/>
                  </a:solidFill>
                  <a:latin typeface="+mn-lt"/>
                  <a:ea typeface="+mn-ea"/>
                </a:rPr>
                <a:t>发送缓存</a:t>
              </a:r>
            </a:p>
          </p:txBody>
        </p:sp>
        <p:sp>
          <p:nvSpPr>
            <p:cNvPr id="68" name="Text Box 10"/>
            <p:cNvSpPr txBox="1">
              <a:spLocks noChangeArrowheads="1"/>
            </p:cNvSpPr>
            <p:nvPr/>
          </p:nvSpPr>
          <p:spPr bwMode="auto">
            <a:xfrm>
              <a:off x="4831833" y="2814994"/>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600" b="1">
                  <a:solidFill>
                    <a:srgbClr val="000099"/>
                  </a:solidFill>
                  <a:latin typeface="+mn-lt"/>
                  <a:ea typeface="+mn-ea"/>
                  <a:cs typeface="Times New Roman" pitchFamily="18" charset="0"/>
                </a:rPr>
                <a:t>TCP</a:t>
              </a:r>
            </a:p>
            <a:p>
              <a:pPr algn="ctr" eaLnBrk="1" hangingPunct="1"/>
              <a:r>
                <a:rPr lang="zh-CN" altLang="en-US" sz="1600" b="1">
                  <a:solidFill>
                    <a:srgbClr val="000099"/>
                  </a:solidFill>
                  <a:latin typeface="+mn-lt"/>
                  <a:ea typeface="+mn-ea"/>
                </a:rPr>
                <a:t>接收缓存</a:t>
              </a:r>
            </a:p>
          </p:txBody>
        </p:sp>
        <p:sp>
          <p:nvSpPr>
            <p:cNvPr id="69" name="Text Box 10"/>
            <p:cNvSpPr txBox="1">
              <a:spLocks noChangeArrowheads="1"/>
            </p:cNvSpPr>
            <p:nvPr/>
          </p:nvSpPr>
          <p:spPr bwMode="auto">
            <a:xfrm>
              <a:off x="970949" y="256490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600" b="1">
                  <a:solidFill>
                    <a:srgbClr val="000099"/>
                  </a:solidFill>
                  <a:latin typeface="+mn-lt"/>
                  <a:ea typeface="+mn-ea"/>
                </a:rPr>
                <a:t>视频文件</a:t>
              </a:r>
            </a:p>
          </p:txBody>
        </p:sp>
        <p:sp>
          <p:nvSpPr>
            <p:cNvPr id="70" name="Text Box 10"/>
            <p:cNvSpPr txBox="1">
              <a:spLocks noChangeArrowheads="1"/>
            </p:cNvSpPr>
            <p:nvPr/>
          </p:nvSpPr>
          <p:spPr bwMode="auto">
            <a:xfrm>
              <a:off x="6164785" y="2906863"/>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600" b="1">
                  <a:solidFill>
                    <a:srgbClr val="000099"/>
                  </a:solidFill>
                  <a:latin typeface="+mn-lt"/>
                  <a:ea typeface="+mn-ea"/>
                </a:rPr>
                <a:t>应用程序缓存</a:t>
              </a:r>
            </a:p>
          </p:txBody>
        </p:sp>
        <p:sp>
          <p:nvSpPr>
            <p:cNvPr id="71" name="Line 68"/>
            <p:cNvSpPr>
              <a:spLocks noChangeShapeType="1"/>
            </p:cNvSpPr>
            <p:nvPr/>
          </p:nvSpPr>
          <p:spPr bwMode="auto">
            <a:xfrm rot="16200000">
              <a:off x="5971295" y="3648216"/>
              <a:ext cx="0" cy="609878"/>
            </a:xfrm>
            <a:prstGeom prst="line">
              <a:avLst/>
            </a:prstGeom>
            <a:noFill/>
            <a:ln w="57150">
              <a:solidFill>
                <a:srgbClr val="C00000"/>
              </a:solidFill>
              <a:round/>
              <a:headEnd/>
              <a:tailEnd type="triangle" w="med" len="lg"/>
            </a:ln>
            <a:effectLst/>
          </p:spPr>
          <p:txBody>
            <a:bodyPr/>
            <a:lstStyle/>
            <a:p>
              <a:pPr>
                <a:defRPr/>
              </a:pPr>
              <a:endParaRPr lang="zh-CN" altLang="en-US" b="1">
                <a:solidFill>
                  <a:srgbClr val="000099"/>
                </a:solidFill>
                <a:latin typeface="+mn-lt"/>
                <a:ea typeface="+mn-ea"/>
              </a:endParaRPr>
            </a:p>
          </p:txBody>
        </p:sp>
        <p:sp>
          <p:nvSpPr>
            <p:cNvPr id="72" name="Line 68"/>
            <p:cNvSpPr>
              <a:spLocks noChangeShapeType="1"/>
            </p:cNvSpPr>
            <p:nvPr/>
          </p:nvSpPr>
          <p:spPr bwMode="auto">
            <a:xfrm rot="16200000">
              <a:off x="8486414" y="2962731"/>
              <a:ext cx="0" cy="1980846"/>
            </a:xfrm>
            <a:prstGeom prst="line">
              <a:avLst/>
            </a:prstGeom>
            <a:noFill/>
            <a:ln w="57150">
              <a:solidFill>
                <a:srgbClr val="C00000"/>
              </a:solidFill>
              <a:round/>
              <a:headEnd/>
              <a:tailEnd type="triangle" w="med" len="lg"/>
            </a:ln>
            <a:effectLst/>
          </p:spPr>
          <p:txBody>
            <a:bodyPr/>
            <a:lstStyle/>
            <a:p>
              <a:pPr>
                <a:defRPr/>
              </a:pPr>
              <a:endParaRPr lang="zh-CN" altLang="en-US" b="1">
                <a:solidFill>
                  <a:srgbClr val="000099"/>
                </a:solidFill>
                <a:latin typeface="+mn-lt"/>
                <a:ea typeface="+mn-ea"/>
              </a:endParaRPr>
            </a:p>
          </p:txBody>
        </p:sp>
        <p:sp>
          <p:nvSpPr>
            <p:cNvPr id="73" name="Line 68"/>
            <p:cNvSpPr>
              <a:spLocks noChangeShapeType="1"/>
            </p:cNvSpPr>
            <p:nvPr/>
          </p:nvSpPr>
          <p:spPr bwMode="auto">
            <a:xfrm rot="16200000">
              <a:off x="2275061" y="3686858"/>
              <a:ext cx="0" cy="532594"/>
            </a:xfrm>
            <a:prstGeom prst="line">
              <a:avLst/>
            </a:prstGeom>
            <a:noFill/>
            <a:ln w="57150">
              <a:solidFill>
                <a:srgbClr val="C00000"/>
              </a:solidFill>
              <a:round/>
              <a:headEnd/>
              <a:tailEnd type="triangle" w="med" len="lg"/>
            </a:ln>
            <a:effectLst/>
          </p:spPr>
          <p:txBody>
            <a:bodyPr/>
            <a:lstStyle/>
            <a:p>
              <a:pPr>
                <a:defRPr/>
              </a:pPr>
              <a:endParaRPr lang="zh-CN" altLang="en-US" b="1">
                <a:solidFill>
                  <a:srgbClr val="000099"/>
                </a:solidFill>
                <a:latin typeface="+mn-lt"/>
                <a:ea typeface="+mn-ea"/>
              </a:endParaRPr>
            </a:p>
          </p:txBody>
        </p:sp>
        <p:sp>
          <p:nvSpPr>
            <p:cNvPr id="74" name="立方体 73"/>
            <p:cNvSpPr/>
            <p:nvPr/>
          </p:nvSpPr>
          <p:spPr>
            <a:xfrm>
              <a:off x="4065214" y="3337289"/>
              <a:ext cx="305779" cy="539309"/>
            </a:xfrm>
            <a:prstGeom prst="cube">
              <a:avLst>
                <a:gd name="adj" fmla="val 84966"/>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pic>
          <p:nvPicPr>
            <p:cNvPr id="75"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8280" y="4956915"/>
              <a:ext cx="609039" cy="62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 Box 10"/>
            <p:cNvSpPr txBox="1">
              <a:spLocks noChangeArrowheads="1"/>
            </p:cNvSpPr>
            <p:nvPr/>
          </p:nvSpPr>
          <p:spPr bwMode="auto">
            <a:xfrm>
              <a:off x="7724485" y="3027654"/>
              <a:ext cx="198084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600" b="1">
                  <a:solidFill>
                    <a:srgbClr val="000099"/>
                  </a:solidFill>
                  <a:latin typeface="+mn-lt"/>
                  <a:ea typeface="+mn-ea"/>
                </a:rPr>
                <a:t>等时地从缓存中把帧读出，解压缩，显示在屏幕上</a:t>
              </a:r>
            </a:p>
          </p:txBody>
        </p:sp>
        <p:sp>
          <p:nvSpPr>
            <p:cNvPr id="77" name="Text Box 9"/>
            <p:cNvSpPr txBox="1">
              <a:spLocks noChangeArrowheads="1"/>
            </p:cNvSpPr>
            <p:nvPr/>
          </p:nvSpPr>
          <p:spPr bwMode="auto">
            <a:xfrm>
              <a:off x="3379730" y="403141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600" b="1">
                  <a:solidFill>
                    <a:srgbClr val="000099"/>
                  </a:solidFill>
                  <a:latin typeface="+mn-lt"/>
                  <a:ea typeface="+mn-ea"/>
                </a:rPr>
                <a:t>互联网上传送</a:t>
              </a:r>
            </a:p>
          </p:txBody>
        </p:sp>
        <p:sp>
          <p:nvSpPr>
            <p:cNvPr id="78" name="Line 68"/>
            <p:cNvSpPr>
              <a:spLocks noChangeShapeType="1"/>
            </p:cNvSpPr>
            <p:nvPr/>
          </p:nvSpPr>
          <p:spPr bwMode="auto">
            <a:xfrm rot="16200000">
              <a:off x="4103857" y="3000534"/>
              <a:ext cx="0" cy="1905241"/>
            </a:xfrm>
            <a:prstGeom prst="line">
              <a:avLst/>
            </a:prstGeom>
            <a:noFill/>
            <a:ln w="57150">
              <a:solidFill>
                <a:srgbClr val="C00000"/>
              </a:solidFill>
              <a:round/>
              <a:headEnd/>
              <a:tailEnd type="triangle" w="med" len="lg"/>
            </a:ln>
            <a:effectLst/>
          </p:spPr>
          <p:txBody>
            <a:bodyPr/>
            <a:lstStyle/>
            <a:p>
              <a:pPr>
                <a:defRPr/>
              </a:pPr>
              <a:endParaRPr lang="zh-CN" altLang="en-US" b="1">
                <a:solidFill>
                  <a:srgbClr val="000099"/>
                </a:solidFill>
                <a:latin typeface="+mn-lt"/>
                <a:ea typeface="+mn-ea"/>
              </a:endParaRPr>
            </a:p>
          </p:txBody>
        </p:sp>
        <p:sp>
          <p:nvSpPr>
            <p:cNvPr id="79" name="Text Box 9"/>
            <p:cNvSpPr txBox="1">
              <a:spLocks noChangeArrowheads="1"/>
            </p:cNvSpPr>
            <p:nvPr/>
          </p:nvSpPr>
          <p:spPr bwMode="auto">
            <a:xfrm>
              <a:off x="1474490" y="3337289"/>
              <a:ext cx="3898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600" b="1">
                  <a:solidFill>
                    <a:srgbClr val="000099"/>
                  </a:solidFill>
                  <a:latin typeface="+mn-lt"/>
                  <a:ea typeface="+mn-ea"/>
                </a:rPr>
                <a:t>已</a:t>
              </a:r>
              <a:endParaRPr lang="en-US" altLang="zh-CN" sz="1600" b="1">
                <a:solidFill>
                  <a:srgbClr val="000099"/>
                </a:solidFill>
                <a:latin typeface="+mn-lt"/>
                <a:ea typeface="+mn-ea"/>
              </a:endParaRPr>
            </a:p>
            <a:p>
              <a:pPr eaLnBrk="1" hangingPunct="1"/>
              <a:r>
                <a:rPr lang="zh-CN" altLang="en-US" sz="1600" b="1">
                  <a:solidFill>
                    <a:srgbClr val="000099"/>
                  </a:solidFill>
                  <a:latin typeface="+mn-lt"/>
                  <a:ea typeface="+mn-ea"/>
                </a:rPr>
                <a:t>发</a:t>
              </a:r>
              <a:endParaRPr lang="en-US" altLang="zh-CN" sz="1600" b="1">
                <a:solidFill>
                  <a:srgbClr val="000099"/>
                </a:solidFill>
                <a:latin typeface="+mn-lt"/>
                <a:ea typeface="+mn-ea"/>
              </a:endParaRPr>
            </a:p>
            <a:p>
              <a:pPr eaLnBrk="1" hangingPunct="1"/>
              <a:r>
                <a:rPr lang="zh-CN" altLang="en-US" sz="1600" b="1">
                  <a:solidFill>
                    <a:srgbClr val="000099"/>
                  </a:solidFill>
                  <a:latin typeface="+mn-lt"/>
                  <a:ea typeface="+mn-ea"/>
                </a:rPr>
                <a:t>送</a:t>
              </a:r>
              <a:endParaRPr lang="en-US" altLang="zh-CN" sz="1600" b="1">
                <a:solidFill>
                  <a:srgbClr val="000099"/>
                </a:solidFill>
                <a:latin typeface="+mn-lt"/>
                <a:ea typeface="+mn-ea"/>
              </a:endParaRPr>
            </a:p>
            <a:p>
              <a:pPr eaLnBrk="1" hangingPunct="1"/>
              <a:r>
                <a:rPr lang="zh-CN" altLang="en-US" sz="1600" b="1">
                  <a:solidFill>
                    <a:srgbClr val="000099"/>
                  </a:solidFill>
                  <a:latin typeface="+mn-lt"/>
                  <a:ea typeface="+mn-ea"/>
                </a:rPr>
                <a:t>的</a:t>
              </a:r>
            </a:p>
          </p:txBody>
        </p:sp>
        <p:sp>
          <p:nvSpPr>
            <p:cNvPr id="80" name="Text Box 9"/>
            <p:cNvSpPr txBox="1">
              <a:spLocks noChangeArrowheads="1"/>
            </p:cNvSpPr>
            <p:nvPr/>
          </p:nvSpPr>
          <p:spPr bwMode="auto">
            <a:xfrm>
              <a:off x="962058" y="3337289"/>
              <a:ext cx="3898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600" b="1">
                  <a:solidFill>
                    <a:srgbClr val="000099"/>
                  </a:solidFill>
                  <a:latin typeface="+mn-lt"/>
                  <a:ea typeface="+mn-ea"/>
                </a:rPr>
                <a:t>待</a:t>
              </a:r>
              <a:endParaRPr lang="en-US" altLang="zh-CN" sz="1600" b="1">
                <a:solidFill>
                  <a:srgbClr val="000099"/>
                </a:solidFill>
                <a:latin typeface="+mn-lt"/>
                <a:ea typeface="+mn-ea"/>
              </a:endParaRPr>
            </a:p>
            <a:p>
              <a:pPr eaLnBrk="1" hangingPunct="1"/>
              <a:r>
                <a:rPr lang="zh-CN" altLang="en-US" sz="1600" b="1">
                  <a:solidFill>
                    <a:srgbClr val="000099"/>
                  </a:solidFill>
                  <a:latin typeface="+mn-lt"/>
                  <a:ea typeface="+mn-ea"/>
                </a:rPr>
                <a:t>发</a:t>
              </a:r>
              <a:endParaRPr lang="en-US" altLang="zh-CN" sz="1600" b="1">
                <a:solidFill>
                  <a:srgbClr val="000099"/>
                </a:solidFill>
                <a:latin typeface="+mn-lt"/>
                <a:ea typeface="+mn-ea"/>
              </a:endParaRPr>
            </a:p>
            <a:p>
              <a:pPr eaLnBrk="1" hangingPunct="1"/>
              <a:r>
                <a:rPr lang="zh-CN" altLang="en-US" sz="1600" b="1">
                  <a:solidFill>
                    <a:srgbClr val="000099"/>
                  </a:solidFill>
                  <a:latin typeface="+mn-lt"/>
                  <a:ea typeface="+mn-ea"/>
                </a:rPr>
                <a:t>送</a:t>
              </a:r>
              <a:endParaRPr lang="en-US" altLang="zh-CN" sz="1600" b="1">
                <a:solidFill>
                  <a:srgbClr val="000099"/>
                </a:solidFill>
                <a:latin typeface="+mn-lt"/>
                <a:ea typeface="+mn-ea"/>
              </a:endParaRPr>
            </a:p>
            <a:p>
              <a:pPr eaLnBrk="1" hangingPunct="1"/>
              <a:r>
                <a:rPr lang="zh-CN" altLang="en-US" sz="1600" b="1">
                  <a:solidFill>
                    <a:srgbClr val="000099"/>
                  </a:solidFill>
                  <a:latin typeface="+mn-lt"/>
                  <a:ea typeface="+mn-ea"/>
                </a:rPr>
                <a:t>的</a:t>
              </a:r>
            </a:p>
          </p:txBody>
        </p:sp>
        <p:sp>
          <p:nvSpPr>
            <p:cNvPr id="81" name="Text Box 9"/>
            <p:cNvSpPr txBox="1">
              <a:spLocks noChangeArrowheads="1"/>
            </p:cNvSpPr>
            <p:nvPr/>
          </p:nvSpPr>
          <p:spPr bwMode="auto">
            <a:xfrm>
              <a:off x="6886113" y="3413847"/>
              <a:ext cx="3898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600" b="1">
                  <a:solidFill>
                    <a:srgbClr val="000099"/>
                  </a:solidFill>
                  <a:latin typeface="+mn-lt"/>
                  <a:ea typeface="+mn-ea"/>
                </a:rPr>
                <a:t>已</a:t>
              </a:r>
              <a:endParaRPr lang="en-US" altLang="zh-CN" sz="1600" b="1">
                <a:solidFill>
                  <a:srgbClr val="000099"/>
                </a:solidFill>
                <a:latin typeface="+mn-lt"/>
                <a:ea typeface="+mn-ea"/>
              </a:endParaRPr>
            </a:p>
            <a:p>
              <a:pPr eaLnBrk="1" hangingPunct="1"/>
              <a:r>
                <a:rPr lang="zh-CN" altLang="en-US" sz="1600" b="1">
                  <a:solidFill>
                    <a:srgbClr val="000099"/>
                  </a:solidFill>
                  <a:latin typeface="+mn-lt"/>
                  <a:ea typeface="+mn-ea"/>
                </a:rPr>
                <a:t>收</a:t>
              </a:r>
              <a:endParaRPr lang="en-US" altLang="zh-CN" sz="1600" b="1">
                <a:solidFill>
                  <a:srgbClr val="000099"/>
                </a:solidFill>
                <a:latin typeface="+mn-lt"/>
                <a:ea typeface="+mn-ea"/>
              </a:endParaRPr>
            </a:p>
            <a:p>
              <a:pPr eaLnBrk="1" hangingPunct="1"/>
              <a:r>
                <a:rPr lang="zh-CN" altLang="en-US" sz="1600" b="1">
                  <a:solidFill>
                    <a:srgbClr val="000099"/>
                  </a:solidFill>
                  <a:latin typeface="+mn-lt"/>
                  <a:ea typeface="+mn-ea"/>
                </a:rPr>
                <a:t>到</a:t>
              </a:r>
              <a:endParaRPr lang="en-US" altLang="zh-CN" sz="1600" b="1">
                <a:solidFill>
                  <a:srgbClr val="000099"/>
                </a:solidFill>
                <a:latin typeface="+mn-lt"/>
                <a:ea typeface="+mn-ea"/>
              </a:endParaRPr>
            </a:p>
            <a:p>
              <a:pPr eaLnBrk="1" hangingPunct="1"/>
              <a:r>
                <a:rPr lang="zh-CN" altLang="en-US" sz="1600" b="1">
                  <a:solidFill>
                    <a:srgbClr val="000099"/>
                  </a:solidFill>
                  <a:latin typeface="+mn-lt"/>
                  <a:ea typeface="+mn-ea"/>
                </a:rPr>
                <a:t>的</a:t>
              </a:r>
            </a:p>
          </p:txBody>
        </p:sp>
        <p:sp>
          <p:nvSpPr>
            <p:cNvPr id="82" name="TextBox 85"/>
            <p:cNvSpPr txBox="1">
              <a:spLocks noChangeArrowheads="1"/>
            </p:cNvSpPr>
            <p:nvPr/>
          </p:nvSpPr>
          <p:spPr bwMode="auto">
            <a:xfrm>
              <a:off x="1931479" y="3568664"/>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solidFill>
                    <a:srgbClr val="000099"/>
                  </a:solidFill>
                  <a:latin typeface="+mn-lt"/>
                  <a:ea typeface="+mn-ea"/>
                  <a:sym typeface="Wingdings" pitchFamily="2" charset="2"/>
                </a:rPr>
                <a:t></a:t>
              </a:r>
              <a:endParaRPr lang="zh-CN" altLang="en-US" b="1">
                <a:solidFill>
                  <a:srgbClr val="000099"/>
                </a:solidFill>
                <a:latin typeface="+mn-lt"/>
                <a:ea typeface="+mn-ea"/>
              </a:endParaRPr>
            </a:p>
          </p:txBody>
        </p:sp>
        <p:sp>
          <p:nvSpPr>
            <p:cNvPr id="83" name="TextBox 86"/>
            <p:cNvSpPr txBox="1">
              <a:spLocks noChangeArrowheads="1"/>
            </p:cNvSpPr>
            <p:nvPr/>
          </p:nvSpPr>
          <p:spPr bwMode="auto">
            <a:xfrm>
              <a:off x="3075632" y="3568664"/>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solidFill>
                    <a:srgbClr val="000099"/>
                  </a:solidFill>
                  <a:latin typeface="+mn-lt"/>
                  <a:ea typeface="+mn-ea"/>
                  <a:sym typeface="Wingdings" pitchFamily="2" charset="2"/>
                </a:rPr>
                <a:t></a:t>
              </a:r>
              <a:endParaRPr lang="zh-CN" altLang="en-US" b="1">
                <a:solidFill>
                  <a:srgbClr val="000099"/>
                </a:solidFill>
                <a:latin typeface="+mn-lt"/>
                <a:ea typeface="+mn-ea"/>
              </a:endParaRPr>
            </a:p>
          </p:txBody>
        </p:sp>
        <p:sp>
          <p:nvSpPr>
            <p:cNvPr id="84" name="TextBox 87"/>
            <p:cNvSpPr txBox="1">
              <a:spLocks noChangeArrowheads="1"/>
            </p:cNvSpPr>
            <p:nvPr/>
          </p:nvSpPr>
          <p:spPr bwMode="auto">
            <a:xfrm>
              <a:off x="5666356" y="3568664"/>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solidFill>
                    <a:srgbClr val="000099"/>
                  </a:solidFill>
                  <a:latin typeface="+mn-lt"/>
                  <a:ea typeface="+mn-ea"/>
                  <a:sym typeface="Wingdings" pitchFamily="2" charset="2"/>
                </a:rPr>
                <a:t></a:t>
              </a:r>
              <a:endParaRPr lang="zh-CN" altLang="en-US" b="1">
                <a:solidFill>
                  <a:srgbClr val="000099"/>
                </a:solidFill>
                <a:latin typeface="+mn-lt"/>
                <a:ea typeface="+mn-ea"/>
              </a:endParaRPr>
            </a:p>
          </p:txBody>
        </p:sp>
        <p:sp>
          <p:nvSpPr>
            <p:cNvPr id="85" name="TextBox 88"/>
            <p:cNvSpPr txBox="1">
              <a:spLocks noChangeArrowheads="1"/>
            </p:cNvSpPr>
            <p:nvPr/>
          </p:nvSpPr>
          <p:spPr bwMode="auto">
            <a:xfrm>
              <a:off x="7418706" y="3568664"/>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solidFill>
                    <a:srgbClr val="000099"/>
                  </a:solidFill>
                  <a:latin typeface="+mn-lt"/>
                  <a:ea typeface="+mn-ea"/>
                  <a:sym typeface="Wingdings" pitchFamily="2" charset="2"/>
                </a:rPr>
                <a:t></a:t>
              </a:r>
              <a:endParaRPr lang="zh-CN" altLang="en-US" b="1">
                <a:solidFill>
                  <a:srgbClr val="000099"/>
                </a:solidFill>
                <a:latin typeface="+mn-lt"/>
                <a:ea typeface="+mn-ea"/>
              </a:endParaRPr>
            </a:p>
          </p:txBody>
        </p:sp>
      </p:grpSp>
    </p:spTree>
    <p:extLst>
      <p:ext uri="{BB962C8B-B14F-4D97-AF65-F5344CB8AC3E}">
        <p14:creationId xmlns:p14="http://schemas.microsoft.com/office/powerpoint/2010/main" val="5615268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使用</a:t>
            </a:r>
            <a:r>
              <a:rPr lang="en-US" altLang="zh-CN" dirty="0" smtClean="0"/>
              <a:t> TCP </a:t>
            </a:r>
            <a:r>
              <a:rPr lang="zh-CN" altLang="zh-CN" dirty="0" smtClean="0"/>
              <a:t>传送</a:t>
            </a:r>
            <a:r>
              <a:rPr lang="zh-CN" altLang="zh-CN" dirty="0"/>
              <a:t>流式</a:t>
            </a:r>
            <a:r>
              <a:rPr lang="zh-CN" altLang="zh-CN" dirty="0" smtClean="0"/>
              <a:t>视频主要</a:t>
            </a:r>
            <a:r>
              <a:rPr lang="zh-CN" altLang="zh-CN" dirty="0"/>
              <a:t>步骤</a:t>
            </a:r>
            <a:endParaRPr lang="zh-CN" altLang="en-US" dirty="0"/>
          </a:p>
        </p:txBody>
      </p:sp>
      <p:sp>
        <p:nvSpPr>
          <p:cNvPr id="3" name="内容占位符 2"/>
          <p:cNvSpPr>
            <a:spLocks noGrp="1"/>
          </p:cNvSpPr>
          <p:nvPr>
            <p:ph idx="1"/>
          </p:nvPr>
        </p:nvSpPr>
        <p:spPr/>
        <p:txBody>
          <a:bodyPr/>
          <a:lstStyle/>
          <a:p>
            <a:pPr marL="0" indent="0">
              <a:buNone/>
            </a:pPr>
            <a:r>
              <a:rPr lang="en-US" altLang="zh-CN" sz="2600" dirty="0" smtClean="0">
                <a:sym typeface="Wingdings"/>
              </a:rPr>
              <a:t> </a:t>
            </a:r>
            <a:r>
              <a:rPr lang="zh-CN" altLang="zh-CN" sz="2600" dirty="0" smtClean="0"/>
              <a:t>用户</a:t>
            </a:r>
            <a:r>
              <a:rPr lang="zh-CN" altLang="zh-CN" sz="2600" dirty="0" smtClean="0"/>
              <a:t>使用</a:t>
            </a:r>
            <a:r>
              <a:rPr lang="en-US" altLang="zh-CN" sz="2600" dirty="0" smtClean="0"/>
              <a:t> HTTP </a:t>
            </a:r>
            <a:r>
              <a:rPr lang="zh-CN" altLang="zh-CN" sz="2600" dirty="0" smtClean="0"/>
              <a:t>获取</a:t>
            </a:r>
            <a:r>
              <a:rPr lang="zh-CN" altLang="zh-CN" sz="2600" dirty="0"/>
              <a:t>存储在万维网服务器中的视频文件，然后把视频数据传送</a:t>
            </a:r>
            <a:r>
              <a:rPr lang="zh-CN" altLang="zh-CN" sz="2600" dirty="0" smtClean="0"/>
              <a:t>到</a:t>
            </a:r>
            <a:r>
              <a:rPr lang="en-US" altLang="zh-CN" sz="2600" dirty="0" smtClean="0"/>
              <a:t> TCP </a:t>
            </a:r>
            <a:r>
              <a:rPr lang="zh-CN" altLang="zh-CN" sz="2600" dirty="0" smtClean="0"/>
              <a:t>发送</a:t>
            </a:r>
            <a:r>
              <a:rPr lang="zh-CN" altLang="zh-CN" sz="2600" dirty="0"/>
              <a:t>缓存中。若发送缓存已填满，就暂时停止传送。</a:t>
            </a:r>
          </a:p>
          <a:p>
            <a:pPr marL="0" indent="0">
              <a:buNone/>
            </a:pPr>
            <a:r>
              <a:rPr lang="en-US" altLang="zh-CN" sz="2600" dirty="0" smtClean="0">
                <a:sym typeface="Wingdings"/>
              </a:rPr>
              <a:t> </a:t>
            </a:r>
            <a:r>
              <a:rPr lang="zh-CN" altLang="zh-CN" sz="2600" dirty="0" smtClean="0"/>
              <a:t>从</a:t>
            </a:r>
            <a:r>
              <a:rPr lang="en-US" altLang="zh-CN" sz="2600" dirty="0" smtClean="0"/>
              <a:t> TCP </a:t>
            </a:r>
            <a:r>
              <a:rPr lang="zh-CN" altLang="zh-CN" sz="2600" dirty="0" smtClean="0"/>
              <a:t>发送</a:t>
            </a:r>
            <a:r>
              <a:rPr lang="zh-CN" altLang="zh-CN" sz="2600" dirty="0"/>
              <a:t>缓存通过互联网向客户机中</a:t>
            </a:r>
            <a:r>
              <a:rPr lang="zh-CN" altLang="zh-CN" sz="2600" dirty="0" smtClean="0"/>
              <a:t>的</a:t>
            </a:r>
            <a:r>
              <a:rPr lang="en-US" altLang="zh-CN" sz="2600" dirty="0" smtClean="0"/>
              <a:t> TCP </a:t>
            </a:r>
            <a:r>
              <a:rPr lang="zh-CN" altLang="zh-CN" sz="2600" dirty="0" smtClean="0"/>
              <a:t>接收</a:t>
            </a:r>
            <a:r>
              <a:rPr lang="zh-CN" altLang="zh-CN" sz="2600" dirty="0"/>
              <a:t>缓存传送视频数据，直到接收缓存被填满。</a:t>
            </a:r>
          </a:p>
          <a:p>
            <a:pPr marL="0" indent="0">
              <a:buNone/>
            </a:pPr>
            <a:r>
              <a:rPr lang="en-US" altLang="zh-CN" sz="2600" dirty="0" smtClean="0">
                <a:sym typeface="Wingdings"/>
              </a:rPr>
              <a:t> </a:t>
            </a:r>
            <a:r>
              <a:rPr lang="zh-CN" altLang="zh-CN" sz="2600" dirty="0" smtClean="0"/>
              <a:t>从</a:t>
            </a:r>
            <a:r>
              <a:rPr lang="en-US" altLang="zh-CN" sz="2600" dirty="0" smtClean="0"/>
              <a:t> TCP </a:t>
            </a:r>
            <a:r>
              <a:rPr lang="zh-CN" altLang="zh-CN" sz="2600" dirty="0" smtClean="0"/>
              <a:t>接收</a:t>
            </a:r>
            <a:r>
              <a:rPr lang="zh-CN" altLang="zh-CN" sz="2600" dirty="0"/>
              <a:t>缓存把视频数据再传送到应用程序缓存（即媒体播放器的缓存）。当这个缓存中的视频数据存储到一定程度时，就开始播放。这个过程一般不</a:t>
            </a:r>
            <a:r>
              <a:rPr lang="zh-CN" altLang="zh-CN" sz="2600" dirty="0" smtClean="0"/>
              <a:t>超过</a:t>
            </a:r>
            <a:r>
              <a:rPr lang="en-US" altLang="zh-CN" sz="2600" dirty="0" smtClean="0"/>
              <a:t> 1 </a:t>
            </a:r>
            <a:r>
              <a:rPr lang="zh-CN" altLang="zh-CN" sz="2600" dirty="0" smtClean="0"/>
              <a:t>分钟</a:t>
            </a:r>
            <a:r>
              <a:rPr lang="zh-CN" altLang="zh-CN" sz="2600" dirty="0"/>
              <a:t>。</a:t>
            </a:r>
          </a:p>
          <a:p>
            <a:pPr marL="0" indent="0">
              <a:buNone/>
            </a:pPr>
            <a:r>
              <a:rPr lang="en-US" altLang="zh-CN" sz="2600" dirty="0" smtClean="0">
                <a:sym typeface="Wingdings"/>
              </a:rPr>
              <a:t> </a:t>
            </a:r>
            <a:r>
              <a:rPr lang="zh-CN" altLang="zh-CN" sz="2600" dirty="0" smtClean="0"/>
              <a:t>在</a:t>
            </a:r>
            <a:r>
              <a:rPr lang="zh-CN" altLang="zh-CN" sz="2600" dirty="0"/>
              <a:t>播放时，媒体播放器等时地（即周期性地）把视频数据按帧读出，经解压缩后，把视频节目显示在用户的屏幕上。</a:t>
            </a:r>
            <a:endParaRPr lang="zh-CN" altLang="en-US" sz="2600" dirty="0"/>
          </a:p>
        </p:txBody>
      </p:sp>
    </p:spTree>
    <p:extLst>
      <p:ext uri="{BB962C8B-B14F-4D97-AF65-F5344CB8AC3E}">
        <p14:creationId xmlns:p14="http://schemas.microsoft.com/office/powerpoint/2010/main" val="27893506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ltLang="zh-CN" dirty="0"/>
              <a:t>8.2.3 </a:t>
            </a:r>
            <a:r>
              <a:rPr lang="zh-CN" altLang="en-US" dirty="0"/>
              <a:t>实时流式协议 </a:t>
            </a:r>
            <a:r>
              <a:rPr lang="en-US" altLang="zh-CN" dirty="0" smtClean="0"/>
              <a:t>RTSP  </a:t>
            </a:r>
            <a:endParaRPr lang="en-US" altLang="zh-CN" dirty="0"/>
          </a:p>
        </p:txBody>
      </p:sp>
      <p:sp>
        <p:nvSpPr>
          <p:cNvPr id="209984" name="Rectangle 64"/>
          <p:cNvSpPr>
            <a:spLocks noGrp="1" noChangeArrowheads="1"/>
          </p:cNvSpPr>
          <p:nvPr>
            <p:ph idx="1"/>
          </p:nvPr>
        </p:nvSpPr>
        <p:spPr/>
        <p:txBody>
          <a:bodyPr/>
          <a:lstStyle/>
          <a:p>
            <a:r>
              <a:rPr lang="en-US" altLang="zh-CN" dirty="0"/>
              <a:t>RTSP </a:t>
            </a:r>
            <a:r>
              <a:rPr lang="en-US" altLang="zh-CN" dirty="0" smtClean="0"/>
              <a:t>(</a:t>
            </a:r>
            <a:r>
              <a:rPr lang="en-US" altLang="zh-CN" dirty="0"/>
              <a:t>Real-Time Streaming Protocol</a:t>
            </a:r>
            <a:r>
              <a:rPr lang="en-US" altLang="zh-CN" dirty="0" smtClean="0"/>
              <a:t>) </a:t>
            </a:r>
            <a:r>
              <a:rPr lang="zh-CN" altLang="en-US" dirty="0" smtClean="0"/>
              <a:t>协议</a:t>
            </a:r>
            <a:r>
              <a:rPr lang="zh-CN" altLang="en-US" dirty="0"/>
              <a:t>以</a:t>
            </a:r>
            <a:r>
              <a:rPr lang="zh-CN" altLang="en-US" dirty="0">
                <a:solidFill>
                  <a:srgbClr val="3333FF"/>
                </a:solidFill>
              </a:rPr>
              <a:t>客户服务器方式</a:t>
            </a:r>
            <a:r>
              <a:rPr lang="zh-CN" altLang="en-US" dirty="0" smtClean="0"/>
              <a:t>工作。它</a:t>
            </a:r>
            <a:r>
              <a:rPr lang="zh-CN" altLang="zh-CN" dirty="0"/>
              <a:t>本身并不传送</a:t>
            </a:r>
            <a:r>
              <a:rPr lang="zh-CN" altLang="zh-CN" dirty="0" smtClean="0"/>
              <a:t>数据</a:t>
            </a:r>
            <a:r>
              <a:rPr lang="zh-CN" altLang="en-US" dirty="0" smtClean="0"/>
              <a:t>，是</a:t>
            </a:r>
            <a:r>
              <a:rPr lang="zh-CN" altLang="en-US" dirty="0"/>
              <a:t>一个多媒体播放</a:t>
            </a:r>
            <a:r>
              <a:rPr lang="zh-CN" altLang="en-US" dirty="0">
                <a:solidFill>
                  <a:srgbClr val="3333FF"/>
                </a:solidFill>
              </a:rPr>
              <a:t>控制协议</a:t>
            </a:r>
            <a:r>
              <a:rPr lang="zh-CN" altLang="en-US" dirty="0"/>
              <a:t>，用来使用户在播放</a:t>
            </a:r>
            <a:r>
              <a:rPr lang="zh-CN" altLang="en-US" dirty="0" smtClean="0"/>
              <a:t>从互联网下载</a:t>
            </a:r>
            <a:r>
              <a:rPr lang="zh-CN" altLang="en-US" dirty="0"/>
              <a:t>的实时数据时能够进行控制，如：暂停</a:t>
            </a:r>
            <a:r>
              <a:rPr lang="en-US" altLang="zh-CN" dirty="0"/>
              <a:t>/</a:t>
            </a:r>
            <a:r>
              <a:rPr lang="zh-CN" altLang="en-US" dirty="0"/>
              <a:t>继续、后退、前进等。因此 </a:t>
            </a:r>
            <a:r>
              <a:rPr lang="en-US" altLang="zh-CN" dirty="0"/>
              <a:t>RTSP </a:t>
            </a:r>
            <a:r>
              <a:rPr lang="zh-CN" altLang="en-US" dirty="0"/>
              <a:t>又称为</a:t>
            </a:r>
            <a:r>
              <a:rPr lang="zh-CN" altLang="en-US" dirty="0" smtClean="0"/>
              <a:t>“</a:t>
            </a:r>
            <a:r>
              <a:rPr lang="zh-CN" altLang="en-US" dirty="0">
                <a:solidFill>
                  <a:schemeClr val="hlink"/>
                </a:solidFill>
              </a:rPr>
              <a:t>互联网录</a:t>
            </a:r>
            <a:r>
              <a:rPr lang="zh-CN" altLang="en-US" dirty="0" smtClean="0">
                <a:solidFill>
                  <a:schemeClr val="hlink"/>
                </a:solidFill>
              </a:rPr>
              <a:t>像机遥控协议</a:t>
            </a:r>
            <a:r>
              <a:rPr lang="zh-CN" altLang="en-US" dirty="0" smtClean="0"/>
              <a:t>”</a:t>
            </a:r>
            <a:r>
              <a:rPr lang="zh-CN" altLang="en-US" dirty="0"/>
              <a:t>。</a:t>
            </a:r>
          </a:p>
          <a:p>
            <a:r>
              <a:rPr lang="zh-CN" altLang="en-US" dirty="0"/>
              <a:t>要实现 </a:t>
            </a:r>
            <a:r>
              <a:rPr lang="en-US" altLang="zh-CN" dirty="0"/>
              <a:t>RTSP </a:t>
            </a:r>
            <a:r>
              <a:rPr lang="zh-CN" altLang="en-US" dirty="0"/>
              <a:t>的控制功能，我们不仅要有协议，而且要有专门的</a:t>
            </a:r>
            <a:r>
              <a:rPr lang="zh-CN" altLang="en-US" dirty="0">
                <a:solidFill>
                  <a:schemeClr val="hlink"/>
                </a:solidFill>
              </a:rPr>
              <a:t>媒体</a:t>
            </a:r>
            <a:r>
              <a:rPr lang="zh-CN" altLang="en-US" dirty="0" smtClean="0">
                <a:solidFill>
                  <a:schemeClr val="hlink"/>
                </a:solidFill>
              </a:rPr>
              <a:t>播放器 </a:t>
            </a:r>
            <a:r>
              <a:rPr lang="en-US" altLang="zh-CN" dirty="0" smtClean="0"/>
              <a:t>(</a:t>
            </a:r>
            <a:r>
              <a:rPr lang="en-US" altLang="zh-CN" dirty="0"/>
              <a:t>media player</a:t>
            </a:r>
            <a:r>
              <a:rPr lang="en-US" altLang="zh-CN" dirty="0" smtClean="0"/>
              <a:t>) </a:t>
            </a:r>
            <a:r>
              <a:rPr lang="zh-CN" altLang="en-US" dirty="0" smtClean="0"/>
              <a:t>和</a:t>
            </a:r>
            <a:r>
              <a:rPr lang="zh-CN" altLang="en-US" dirty="0">
                <a:solidFill>
                  <a:schemeClr val="hlink"/>
                </a:solidFill>
              </a:rPr>
              <a:t>媒体</a:t>
            </a:r>
            <a:r>
              <a:rPr lang="zh-CN" altLang="en-US" dirty="0" smtClean="0">
                <a:solidFill>
                  <a:schemeClr val="hlink"/>
                </a:solidFill>
              </a:rPr>
              <a:t>服务器 </a:t>
            </a:r>
            <a:r>
              <a:rPr lang="en-US" altLang="zh-CN" dirty="0" smtClean="0"/>
              <a:t>(</a:t>
            </a:r>
            <a:r>
              <a:rPr lang="en-US" altLang="zh-CN" dirty="0"/>
              <a:t>media server)</a:t>
            </a:r>
            <a:r>
              <a:rPr lang="zh-CN" altLang="en-US" dirty="0"/>
              <a:t>。 </a:t>
            </a:r>
          </a:p>
        </p:txBody>
      </p:sp>
    </p:spTree>
    <p:extLst>
      <p:ext uri="{BB962C8B-B14F-4D97-AF65-F5344CB8AC3E}">
        <p14:creationId xmlns:p14="http://schemas.microsoft.com/office/powerpoint/2010/main" val="3250599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998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algn="ctr"/>
            <a:r>
              <a:rPr lang="en-US" altLang="zh-CN" dirty="0" smtClean="0"/>
              <a:t>RTSP </a:t>
            </a:r>
            <a:r>
              <a:rPr lang="zh-CN" altLang="en-US" dirty="0" smtClean="0"/>
              <a:t>特点</a:t>
            </a:r>
            <a:r>
              <a:rPr lang="en-US" altLang="zh-CN" dirty="0" smtClean="0"/>
              <a:t>  </a:t>
            </a:r>
            <a:endParaRPr lang="en-US" altLang="zh-CN" dirty="0"/>
          </a:p>
        </p:txBody>
      </p:sp>
      <p:sp>
        <p:nvSpPr>
          <p:cNvPr id="209984" name="Rectangle 64"/>
          <p:cNvSpPr>
            <a:spLocks noGrp="1" noChangeArrowheads="1"/>
          </p:cNvSpPr>
          <p:nvPr>
            <p:ph idx="1"/>
          </p:nvPr>
        </p:nvSpPr>
        <p:spPr/>
        <p:txBody>
          <a:bodyPr/>
          <a:lstStyle/>
          <a:p>
            <a:r>
              <a:rPr lang="en-US" altLang="zh-CN" dirty="0" smtClean="0"/>
              <a:t>RTSP </a:t>
            </a:r>
            <a:r>
              <a:rPr lang="zh-CN" altLang="zh-CN" dirty="0" smtClean="0"/>
              <a:t>是</a:t>
            </a:r>
            <a:r>
              <a:rPr lang="zh-CN" altLang="zh-CN" dirty="0"/>
              <a:t>有状态的</a:t>
            </a:r>
            <a:r>
              <a:rPr lang="zh-CN" altLang="zh-CN" dirty="0" smtClean="0"/>
              <a:t>协议</a:t>
            </a:r>
            <a:r>
              <a:rPr lang="zh-CN" altLang="en-US" dirty="0" smtClean="0"/>
              <a:t>。它</a:t>
            </a:r>
            <a:r>
              <a:rPr lang="zh-CN" altLang="zh-CN" dirty="0" smtClean="0"/>
              <a:t>记录</a:t>
            </a:r>
            <a:r>
              <a:rPr lang="zh-CN" altLang="zh-CN" dirty="0"/>
              <a:t>客户机所处于的状态（初始化状态、播放状态或暂停状态）。</a:t>
            </a:r>
            <a:endParaRPr lang="en-US" altLang="zh-CN" dirty="0" smtClean="0"/>
          </a:p>
          <a:p>
            <a:r>
              <a:rPr lang="en-US" altLang="zh-CN" dirty="0" smtClean="0"/>
              <a:t>RTSP </a:t>
            </a:r>
            <a:r>
              <a:rPr lang="zh-CN" altLang="zh-CN" dirty="0" smtClean="0"/>
              <a:t>控制</a:t>
            </a:r>
            <a:r>
              <a:rPr lang="zh-CN" altLang="zh-CN" dirty="0"/>
              <a:t>分组既可</a:t>
            </a:r>
            <a:r>
              <a:rPr lang="zh-CN" altLang="zh-CN" dirty="0" smtClean="0"/>
              <a:t>在</a:t>
            </a:r>
            <a:r>
              <a:rPr lang="en-US" altLang="zh-CN" dirty="0" smtClean="0"/>
              <a:t> TCP </a:t>
            </a:r>
            <a:r>
              <a:rPr lang="zh-CN" altLang="zh-CN" dirty="0" smtClean="0"/>
              <a:t>上</a:t>
            </a:r>
            <a:r>
              <a:rPr lang="zh-CN" altLang="zh-CN" dirty="0"/>
              <a:t>传送，也可</a:t>
            </a:r>
            <a:r>
              <a:rPr lang="zh-CN" altLang="zh-CN" dirty="0" smtClean="0"/>
              <a:t>在</a:t>
            </a:r>
            <a:r>
              <a:rPr lang="en-US" altLang="zh-CN" dirty="0" smtClean="0"/>
              <a:t> UDP </a:t>
            </a:r>
            <a:r>
              <a:rPr lang="zh-CN" altLang="zh-CN" dirty="0" smtClean="0"/>
              <a:t>上</a:t>
            </a:r>
            <a:r>
              <a:rPr lang="zh-CN" altLang="zh-CN" dirty="0"/>
              <a:t>传送</a:t>
            </a:r>
            <a:r>
              <a:rPr lang="zh-CN" altLang="zh-CN" dirty="0" smtClean="0"/>
              <a:t>。</a:t>
            </a:r>
            <a:endParaRPr lang="en-US" altLang="zh-CN" dirty="0" smtClean="0"/>
          </a:p>
          <a:p>
            <a:r>
              <a:rPr lang="en-US" altLang="zh-CN" dirty="0" smtClean="0"/>
              <a:t>RTSP </a:t>
            </a:r>
            <a:r>
              <a:rPr lang="zh-CN" altLang="zh-CN" dirty="0" smtClean="0"/>
              <a:t>没有</a:t>
            </a:r>
            <a:r>
              <a:rPr lang="zh-CN" altLang="zh-CN" dirty="0"/>
              <a:t>定义音频</a:t>
            </a:r>
            <a:r>
              <a:rPr lang="en-US" altLang="zh-CN" dirty="0"/>
              <a:t>/</a:t>
            </a:r>
            <a:r>
              <a:rPr lang="zh-CN" altLang="zh-CN" dirty="0"/>
              <a:t>视频的压缩方案，也没有规定音频</a:t>
            </a:r>
            <a:r>
              <a:rPr lang="en-US" altLang="zh-CN" dirty="0"/>
              <a:t>/</a:t>
            </a:r>
            <a:r>
              <a:rPr lang="zh-CN" altLang="zh-CN" dirty="0"/>
              <a:t>视频在网络中传送时应如何封装在分组中</a:t>
            </a:r>
            <a:r>
              <a:rPr lang="zh-CN" altLang="zh-CN" dirty="0" smtClean="0"/>
              <a:t>。</a:t>
            </a:r>
            <a:endParaRPr lang="en-US" altLang="zh-CN" dirty="0" smtClean="0"/>
          </a:p>
          <a:p>
            <a:r>
              <a:rPr lang="en-US" altLang="zh-CN" dirty="0" smtClean="0"/>
              <a:t>RTSP </a:t>
            </a:r>
            <a:r>
              <a:rPr lang="zh-CN" altLang="en-US" dirty="0" smtClean="0"/>
              <a:t>没有</a:t>
            </a:r>
            <a:r>
              <a:rPr lang="zh-CN" altLang="zh-CN" dirty="0" smtClean="0"/>
              <a:t>规定</a:t>
            </a:r>
            <a:r>
              <a:rPr lang="zh-CN" altLang="zh-CN" dirty="0"/>
              <a:t>音频</a:t>
            </a:r>
            <a:r>
              <a:rPr lang="en-US" altLang="zh-CN" dirty="0"/>
              <a:t>/</a:t>
            </a:r>
            <a:r>
              <a:rPr lang="zh-CN" altLang="zh-CN" dirty="0"/>
              <a:t>视频流在媒体播放器中应如何缓存。</a:t>
            </a:r>
            <a:endParaRPr lang="en-US" altLang="zh-CN" dirty="0" smtClean="0"/>
          </a:p>
        </p:txBody>
      </p:sp>
    </p:spTree>
    <p:extLst>
      <p:ext uri="{BB962C8B-B14F-4D97-AF65-F5344CB8AC3E}">
        <p14:creationId xmlns:p14="http://schemas.microsoft.com/office/powerpoint/2010/main" val="30552970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41" name="Rectangle 5"/>
          <p:cNvSpPr>
            <a:spLocks noChangeArrowheads="1"/>
          </p:cNvSpPr>
          <p:nvPr/>
        </p:nvSpPr>
        <p:spPr bwMode="auto">
          <a:xfrm>
            <a:off x="1129904" y="1033464"/>
            <a:ext cx="1580488" cy="5635625"/>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a:endParaRPr lang="zh-CN" altLang="zh-CN" sz="2000" b="1">
              <a:solidFill>
                <a:srgbClr val="000099"/>
              </a:solidFill>
              <a:latin typeface="+mn-lt"/>
              <a:ea typeface="+mn-ea"/>
            </a:endParaRPr>
          </a:p>
        </p:txBody>
      </p:sp>
      <p:sp>
        <p:nvSpPr>
          <p:cNvPr id="654342" name="Rectangle 6"/>
          <p:cNvSpPr>
            <a:spLocks noChangeArrowheads="1"/>
          </p:cNvSpPr>
          <p:nvPr/>
        </p:nvSpPr>
        <p:spPr bwMode="auto">
          <a:xfrm>
            <a:off x="7064904" y="1131889"/>
            <a:ext cx="1239970" cy="1285875"/>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a:r>
              <a:rPr lang="zh-CN" altLang="en-US" sz="2000" b="1">
                <a:solidFill>
                  <a:srgbClr val="000099"/>
                </a:solidFill>
                <a:latin typeface="+mn-lt"/>
                <a:ea typeface="+mn-ea"/>
              </a:rPr>
              <a:t>万维网</a:t>
            </a:r>
          </a:p>
          <a:p>
            <a:pPr algn="ctr"/>
            <a:r>
              <a:rPr lang="zh-CN" altLang="en-US" sz="2000" b="1">
                <a:solidFill>
                  <a:srgbClr val="000099"/>
                </a:solidFill>
                <a:latin typeface="+mn-lt"/>
                <a:ea typeface="+mn-ea"/>
              </a:rPr>
              <a:t>服务器</a:t>
            </a:r>
          </a:p>
        </p:txBody>
      </p:sp>
      <p:pic>
        <p:nvPicPr>
          <p:cNvPr id="654343"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2209" y="538163"/>
            <a:ext cx="629444"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4344" name="Text Box 8"/>
          <p:cNvSpPr txBox="1">
            <a:spLocks noChangeArrowheads="1"/>
          </p:cNvSpPr>
          <p:nvPr/>
        </p:nvSpPr>
        <p:spPr bwMode="auto">
          <a:xfrm>
            <a:off x="1284685" y="16351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99"/>
                </a:solidFill>
                <a:latin typeface="+mn-lt"/>
                <a:ea typeface="+mn-ea"/>
              </a:rPr>
              <a:t>客户机</a:t>
            </a:r>
          </a:p>
        </p:txBody>
      </p:sp>
      <p:sp>
        <p:nvSpPr>
          <p:cNvPr id="654345" name="Text Box 9"/>
          <p:cNvSpPr txBox="1">
            <a:spLocks noChangeArrowheads="1"/>
          </p:cNvSpPr>
          <p:nvPr/>
        </p:nvSpPr>
        <p:spPr bwMode="auto">
          <a:xfrm>
            <a:off x="7106179" y="16351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99"/>
                </a:solidFill>
                <a:latin typeface="+mn-lt"/>
                <a:ea typeface="+mn-ea"/>
              </a:rPr>
              <a:t>服务器</a:t>
            </a:r>
          </a:p>
        </p:txBody>
      </p:sp>
      <p:grpSp>
        <p:nvGrpSpPr>
          <p:cNvPr id="654346" name="Group 10"/>
          <p:cNvGrpSpPr>
            <a:grpSpLocks/>
          </p:cNvGrpSpPr>
          <p:nvPr/>
        </p:nvGrpSpPr>
        <p:grpSpPr bwMode="auto">
          <a:xfrm flipH="1">
            <a:off x="7403704" y="636588"/>
            <a:ext cx="564092" cy="790575"/>
            <a:chOff x="240" y="1104"/>
            <a:chExt cx="327" cy="521"/>
          </a:xfrm>
        </p:grpSpPr>
        <p:sp>
          <p:nvSpPr>
            <p:cNvPr id="654347" name="AutoShape 11"/>
            <p:cNvSpPr>
              <a:spLocks noChangeAspect="1" noChangeArrowheads="1" noTextEdit="1"/>
            </p:cNvSpPr>
            <p:nvPr/>
          </p:nvSpPr>
          <p:spPr bwMode="auto">
            <a:xfrm>
              <a:off x="240" y="1104"/>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54348" name="Group 12"/>
            <p:cNvGrpSpPr>
              <a:grpSpLocks/>
            </p:cNvGrpSpPr>
            <p:nvPr/>
          </p:nvGrpSpPr>
          <p:grpSpPr bwMode="auto">
            <a:xfrm>
              <a:off x="243" y="1108"/>
              <a:ext cx="319" cy="511"/>
              <a:chOff x="243" y="1108"/>
              <a:chExt cx="319" cy="511"/>
            </a:xfrm>
          </p:grpSpPr>
          <p:sp>
            <p:nvSpPr>
              <p:cNvPr id="654349" name="Freeform 13"/>
              <p:cNvSpPr>
                <a:spLocks/>
              </p:cNvSpPr>
              <p:nvPr/>
            </p:nvSpPr>
            <p:spPr bwMode="auto">
              <a:xfrm>
                <a:off x="337" y="1142"/>
                <a:ext cx="215" cy="9"/>
              </a:xfrm>
              <a:custGeom>
                <a:avLst/>
                <a:gdLst>
                  <a:gd name="T0" fmla="*/ 0 w 1292"/>
                  <a:gd name="T1" fmla="*/ 0 h 47"/>
                  <a:gd name="T2" fmla="*/ 76 w 1292"/>
                  <a:gd name="T3" fmla="*/ 47 h 47"/>
                  <a:gd name="T4" fmla="*/ 1292 w 1292"/>
                  <a:gd name="T5" fmla="*/ 47 h 47"/>
                  <a:gd name="T6" fmla="*/ 1254 w 1292"/>
                  <a:gd name="T7" fmla="*/ 0 h 47"/>
                  <a:gd name="T8" fmla="*/ 0 w 1292"/>
                  <a:gd name="T9" fmla="*/ 0 h 47"/>
                </a:gdLst>
                <a:ahLst/>
                <a:cxnLst>
                  <a:cxn ang="0">
                    <a:pos x="T0" y="T1"/>
                  </a:cxn>
                  <a:cxn ang="0">
                    <a:pos x="T2" y="T3"/>
                  </a:cxn>
                  <a:cxn ang="0">
                    <a:pos x="T4" y="T5"/>
                  </a:cxn>
                  <a:cxn ang="0">
                    <a:pos x="T6" y="T7"/>
                  </a:cxn>
                  <a:cxn ang="0">
                    <a:pos x="T8" y="T9"/>
                  </a:cxn>
                </a:cxnLst>
                <a:rect l="0" t="0" r="r" b="b"/>
                <a:pathLst>
                  <a:path w="1292" h="47">
                    <a:moveTo>
                      <a:pt x="0" y="0"/>
                    </a:moveTo>
                    <a:lnTo>
                      <a:pt x="76" y="47"/>
                    </a:lnTo>
                    <a:lnTo>
                      <a:pt x="1292" y="47"/>
                    </a:lnTo>
                    <a:lnTo>
                      <a:pt x="1254" y="0"/>
                    </a:lnTo>
                    <a:lnTo>
                      <a:pt x="0" y="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4350" name="Freeform 14"/>
              <p:cNvSpPr>
                <a:spLocks/>
              </p:cNvSpPr>
              <p:nvPr/>
            </p:nvSpPr>
            <p:spPr bwMode="auto">
              <a:xfrm>
                <a:off x="336" y="1141"/>
                <a:ext cx="55" cy="478"/>
              </a:xfrm>
              <a:custGeom>
                <a:avLst/>
                <a:gdLst>
                  <a:gd name="T0" fmla="*/ 0 w 327"/>
                  <a:gd name="T1" fmla="*/ 2311 h 2392"/>
                  <a:gd name="T2" fmla="*/ 68 w 327"/>
                  <a:gd name="T3" fmla="*/ 2392 h 2392"/>
                  <a:gd name="T4" fmla="*/ 327 w 327"/>
                  <a:gd name="T5" fmla="*/ 794 h 2392"/>
                  <a:gd name="T6" fmla="*/ 83 w 327"/>
                  <a:gd name="T7" fmla="*/ 47 h 2392"/>
                  <a:gd name="T8" fmla="*/ 3 w 327"/>
                  <a:gd name="T9" fmla="*/ 0 h 2392"/>
                  <a:gd name="T10" fmla="*/ 0 w 327"/>
                  <a:gd name="T11" fmla="*/ 873 h 2392"/>
                  <a:gd name="T12" fmla="*/ 0 w 327"/>
                  <a:gd name="T13" fmla="*/ 2311 h 2392"/>
                </a:gdLst>
                <a:ahLst/>
                <a:cxnLst>
                  <a:cxn ang="0">
                    <a:pos x="T0" y="T1"/>
                  </a:cxn>
                  <a:cxn ang="0">
                    <a:pos x="T2" y="T3"/>
                  </a:cxn>
                  <a:cxn ang="0">
                    <a:pos x="T4" y="T5"/>
                  </a:cxn>
                  <a:cxn ang="0">
                    <a:pos x="T6" y="T7"/>
                  </a:cxn>
                  <a:cxn ang="0">
                    <a:pos x="T8" y="T9"/>
                  </a:cxn>
                  <a:cxn ang="0">
                    <a:pos x="T10" y="T11"/>
                  </a:cxn>
                  <a:cxn ang="0">
                    <a:pos x="T12" y="T13"/>
                  </a:cxn>
                </a:cxnLst>
                <a:rect l="0" t="0" r="r" b="b"/>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4351" name="Freeform 15"/>
              <p:cNvSpPr>
                <a:spLocks/>
              </p:cNvSpPr>
              <p:nvPr/>
            </p:nvSpPr>
            <p:spPr bwMode="auto">
              <a:xfrm>
                <a:off x="243" y="1108"/>
                <a:ext cx="94" cy="495"/>
              </a:xfrm>
              <a:custGeom>
                <a:avLst/>
                <a:gdLst>
                  <a:gd name="T0" fmla="*/ 0 w 568"/>
                  <a:gd name="T1" fmla="*/ 0 h 2472"/>
                  <a:gd name="T2" fmla="*/ 568 w 568"/>
                  <a:gd name="T3" fmla="*/ 162 h 2472"/>
                  <a:gd name="T4" fmla="*/ 568 w 568"/>
                  <a:gd name="T5" fmla="*/ 2472 h 2472"/>
                  <a:gd name="T6" fmla="*/ 0 w 568"/>
                  <a:gd name="T7" fmla="*/ 1882 h 2472"/>
                  <a:gd name="T8" fmla="*/ 0 w 568"/>
                  <a:gd name="T9" fmla="*/ 0 h 2472"/>
                </a:gdLst>
                <a:ahLst/>
                <a:cxnLst>
                  <a:cxn ang="0">
                    <a:pos x="T0" y="T1"/>
                  </a:cxn>
                  <a:cxn ang="0">
                    <a:pos x="T2" y="T3"/>
                  </a:cxn>
                  <a:cxn ang="0">
                    <a:pos x="T4" y="T5"/>
                  </a:cxn>
                  <a:cxn ang="0">
                    <a:pos x="T6" y="T7"/>
                  </a:cxn>
                  <a:cxn ang="0">
                    <a:pos x="T8" y="T9"/>
                  </a:cxn>
                </a:cxnLst>
                <a:rect l="0" t="0" r="r" b="b"/>
                <a:pathLst>
                  <a:path w="568" h="2472">
                    <a:moveTo>
                      <a:pt x="0" y="0"/>
                    </a:moveTo>
                    <a:lnTo>
                      <a:pt x="568" y="162"/>
                    </a:lnTo>
                    <a:lnTo>
                      <a:pt x="568" y="2472"/>
                    </a:lnTo>
                    <a:lnTo>
                      <a:pt x="0" y="1882"/>
                    </a:lnTo>
                    <a:lnTo>
                      <a:pt x="0" y="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4352" name="Freeform 16"/>
              <p:cNvSpPr>
                <a:spLocks/>
              </p:cNvSpPr>
              <p:nvPr/>
            </p:nvSpPr>
            <p:spPr bwMode="auto">
              <a:xfrm>
                <a:off x="243" y="1108"/>
                <a:ext cx="303" cy="34"/>
              </a:xfrm>
              <a:custGeom>
                <a:avLst/>
                <a:gdLst>
                  <a:gd name="T0" fmla="*/ 569 w 1822"/>
                  <a:gd name="T1" fmla="*/ 170 h 170"/>
                  <a:gd name="T2" fmla="*/ 1822 w 1822"/>
                  <a:gd name="T3" fmla="*/ 170 h 170"/>
                  <a:gd name="T4" fmla="*/ 944 w 1822"/>
                  <a:gd name="T5" fmla="*/ 0 h 170"/>
                  <a:gd name="T6" fmla="*/ 0 w 1822"/>
                  <a:gd name="T7" fmla="*/ 0 h 170"/>
                  <a:gd name="T8" fmla="*/ 569 w 1822"/>
                  <a:gd name="T9" fmla="*/ 170 h 170"/>
                </a:gdLst>
                <a:ahLst/>
                <a:cxnLst>
                  <a:cxn ang="0">
                    <a:pos x="T0" y="T1"/>
                  </a:cxn>
                  <a:cxn ang="0">
                    <a:pos x="T2" y="T3"/>
                  </a:cxn>
                  <a:cxn ang="0">
                    <a:pos x="T4" y="T5"/>
                  </a:cxn>
                  <a:cxn ang="0">
                    <a:pos x="T6" y="T7"/>
                  </a:cxn>
                  <a:cxn ang="0">
                    <a:pos x="T8" y="T9"/>
                  </a:cxn>
                </a:cxnLst>
                <a:rect l="0" t="0" r="r" b="b"/>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4353" name="Rectangle 17"/>
              <p:cNvSpPr>
                <a:spLocks noChangeArrowheads="1"/>
              </p:cNvSpPr>
              <p:nvPr/>
            </p:nvSpPr>
            <p:spPr bwMode="auto">
              <a:xfrm>
                <a:off x="348" y="1319"/>
                <a:ext cx="197" cy="30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4354" name="Freeform 18"/>
              <p:cNvSpPr>
                <a:spLocks/>
              </p:cNvSpPr>
              <p:nvPr/>
            </p:nvSpPr>
            <p:spPr bwMode="auto">
              <a:xfrm>
                <a:off x="350" y="1150"/>
                <a:ext cx="212" cy="151"/>
              </a:xfrm>
              <a:custGeom>
                <a:avLst/>
                <a:gdLst>
                  <a:gd name="T0" fmla="*/ 0 w 1272"/>
                  <a:gd name="T1" fmla="*/ 0 h 753"/>
                  <a:gd name="T2" fmla="*/ 1214 w 1272"/>
                  <a:gd name="T3" fmla="*/ 0 h 753"/>
                  <a:gd name="T4" fmla="*/ 1272 w 1272"/>
                  <a:gd name="T5" fmla="*/ 753 h 753"/>
                  <a:gd name="T6" fmla="*/ 53 w 1272"/>
                  <a:gd name="T7" fmla="*/ 753 h 753"/>
                  <a:gd name="T8" fmla="*/ 0 w 1272"/>
                  <a:gd name="T9" fmla="*/ 0 h 753"/>
                </a:gdLst>
                <a:ahLst/>
                <a:cxnLst>
                  <a:cxn ang="0">
                    <a:pos x="T0" y="T1"/>
                  </a:cxn>
                  <a:cxn ang="0">
                    <a:pos x="T2" y="T3"/>
                  </a:cxn>
                  <a:cxn ang="0">
                    <a:pos x="T4" y="T5"/>
                  </a:cxn>
                  <a:cxn ang="0">
                    <a:pos x="T6" y="T7"/>
                  </a:cxn>
                  <a:cxn ang="0">
                    <a:pos x="T8" y="T9"/>
                  </a:cxn>
                </a:cxnLst>
                <a:rect l="0" t="0" r="r" b="b"/>
                <a:pathLst>
                  <a:path w="1272" h="753">
                    <a:moveTo>
                      <a:pt x="0" y="0"/>
                    </a:moveTo>
                    <a:lnTo>
                      <a:pt x="1214" y="0"/>
                    </a:lnTo>
                    <a:lnTo>
                      <a:pt x="1272" y="753"/>
                    </a:lnTo>
                    <a:lnTo>
                      <a:pt x="53" y="753"/>
                    </a:lnTo>
                    <a:lnTo>
                      <a:pt x="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4355" name="Freeform 19"/>
              <p:cNvSpPr>
                <a:spLocks/>
              </p:cNvSpPr>
              <p:nvPr/>
            </p:nvSpPr>
            <p:spPr bwMode="auto">
              <a:xfrm>
                <a:off x="348" y="1300"/>
                <a:ext cx="214" cy="18"/>
              </a:xfrm>
              <a:custGeom>
                <a:avLst/>
                <a:gdLst>
                  <a:gd name="T0" fmla="*/ 0 w 1287"/>
                  <a:gd name="T1" fmla="*/ 90 h 90"/>
                  <a:gd name="T2" fmla="*/ 1188 w 1287"/>
                  <a:gd name="T3" fmla="*/ 90 h 90"/>
                  <a:gd name="T4" fmla="*/ 1287 w 1287"/>
                  <a:gd name="T5" fmla="*/ 0 h 90"/>
                  <a:gd name="T6" fmla="*/ 65 w 1287"/>
                  <a:gd name="T7" fmla="*/ 0 h 90"/>
                  <a:gd name="T8" fmla="*/ 0 w 1287"/>
                  <a:gd name="T9" fmla="*/ 90 h 90"/>
                </a:gdLst>
                <a:ahLst/>
                <a:cxnLst>
                  <a:cxn ang="0">
                    <a:pos x="T0" y="T1"/>
                  </a:cxn>
                  <a:cxn ang="0">
                    <a:pos x="T2" y="T3"/>
                  </a:cxn>
                  <a:cxn ang="0">
                    <a:pos x="T4" y="T5"/>
                  </a:cxn>
                  <a:cxn ang="0">
                    <a:pos x="T6" y="T7"/>
                  </a:cxn>
                  <a:cxn ang="0">
                    <a:pos x="T8" y="T9"/>
                  </a:cxn>
                </a:cxnLst>
                <a:rect l="0" t="0" r="r" b="b"/>
                <a:pathLst>
                  <a:path w="1287" h="90">
                    <a:moveTo>
                      <a:pt x="0" y="90"/>
                    </a:moveTo>
                    <a:lnTo>
                      <a:pt x="1188" y="90"/>
                    </a:lnTo>
                    <a:lnTo>
                      <a:pt x="1287" y="0"/>
                    </a:lnTo>
                    <a:lnTo>
                      <a:pt x="65" y="0"/>
                    </a:lnTo>
                    <a:lnTo>
                      <a:pt x="0" y="9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grpSp>
        <p:grpSp>
          <p:nvGrpSpPr>
            <p:cNvPr id="654356" name="Group 20"/>
            <p:cNvGrpSpPr>
              <a:grpSpLocks/>
            </p:cNvGrpSpPr>
            <p:nvPr/>
          </p:nvGrpSpPr>
          <p:grpSpPr bwMode="auto">
            <a:xfrm>
              <a:off x="350" y="1142"/>
              <a:ext cx="60" cy="478"/>
              <a:chOff x="350" y="1142"/>
              <a:chExt cx="60" cy="478"/>
            </a:xfrm>
          </p:grpSpPr>
          <p:sp>
            <p:nvSpPr>
              <p:cNvPr id="654357" name="Freeform 21"/>
              <p:cNvSpPr>
                <a:spLocks/>
              </p:cNvSpPr>
              <p:nvPr/>
            </p:nvSpPr>
            <p:spPr bwMode="auto">
              <a:xfrm>
                <a:off x="350" y="1142"/>
                <a:ext cx="18" cy="477"/>
              </a:xfrm>
              <a:custGeom>
                <a:avLst/>
                <a:gdLst>
                  <a:gd name="T0" fmla="*/ 0 w 107"/>
                  <a:gd name="T1" fmla="*/ 0 h 2387"/>
                  <a:gd name="T2" fmla="*/ 55 w 107"/>
                  <a:gd name="T3" fmla="*/ 40 h 2387"/>
                  <a:gd name="T4" fmla="*/ 107 w 107"/>
                  <a:gd name="T5" fmla="*/ 801 h 2387"/>
                  <a:gd name="T6" fmla="*/ 53 w 107"/>
                  <a:gd name="T7" fmla="*/ 888 h 2387"/>
                  <a:gd name="T8" fmla="*/ 51 w 107"/>
                  <a:gd name="T9" fmla="*/ 2387 h 2387"/>
                </a:gdLst>
                <a:ahLst/>
                <a:cxnLst>
                  <a:cxn ang="0">
                    <a:pos x="T0" y="T1"/>
                  </a:cxn>
                  <a:cxn ang="0">
                    <a:pos x="T2" y="T3"/>
                  </a:cxn>
                  <a:cxn ang="0">
                    <a:pos x="T4" y="T5"/>
                  </a:cxn>
                  <a:cxn ang="0">
                    <a:pos x="T6" y="T7"/>
                  </a:cxn>
                  <a:cxn ang="0">
                    <a:pos x="T8" y="T9"/>
                  </a:cxn>
                </a:cxnLst>
                <a:rect l="0" t="0" r="r" b="b"/>
                <a:pathLst>
                  <a:path w="107" h="2387">
                    <a:moveTo>
                      <a:pt x="0" y="0"/>
                    </a:moveTo>
                    <a:lnTo>
                      <a:pt x="55" y="40"/>
                    </a:lnTo>
                    <a:lnTo>
                      <a:pt x="107" y="801"/>
                    </a:lnTo>
                    <a:lnTo>
                      <a:pt x="53" y="888"/>
                    </a:lnTo>
                    <a:lnTo>
                      <a:pt x="51"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4358" name="Freeform 22"/>
              <p:cNvSpPr>
                <a:spLocks/>
              </p:cNvSpPr>
              <p:nvPr/>
            </p:nvSpPr>
            <p:spPr bwMode="auto">
              <a:xfrm>
                <a:off x="357" y="1142"/>
                <a:ext cx="17" cy="478"/>
              </a:xfrm>
              <a:custGeom>
                <a:avLst/>
                <a:gdLst>
                  <a:gd name="T0" fmla="*/ 0 w 100"/>
                  <a:gd name="T1" fmla="*/ 0 h 2387"/>
                  <a:gd name="T2" fmla="*/ 47 w 100"/>
                  <a:gd name="T3" fmla="*/ 40 h 2387"/>
                  <a:gd name="T4" fmla="*/ 100 w 100"/>
                  <a:gd name="T5" fmla="*/ 800 h 2387"/>
                  <a:gd name="T6" fmla="*/ 46 w 100"/>
                  <a:gd name="T7" fmla="*/ 887 h 2387"/>
                  <a:gd name="T8" fmla="*/ 44 w 100"/>
                  <a:gd name="T9" fmla="*/ 2387 h 2387"/>
                </a:gdLst>
                <a:ahLst/>
                <a:cxnLst>
                  <a:cxn ang="0">
                    <a:pos x="T0" y="T1"/>
                  </a:cxn>
                  <a:cxn ang="0">
                    <a:pos x="T2" y="T3"/>
                  </a:cxn>
                  <a:cxn ang="0">
                    <a:pos x="T4" y="T5"/>
                  </a:cxn>
                  <a:cxn ang="0">
                    <a:pos x="T6" y="T7"/>
                  </a:cxn>
                  <a:cxn ang="0">
                    <a:pos x="T8" y="T9"/>
                  </a:cxn>
                </a:cxnLst>
                <a:rect l="0" t="0" r="r" b="b"/>
                <a:pathLst>
                  <a:path w="100" h="2387">
                    <a:moveTo>
                      <a:pt x="0" y="0"/>
                    </a:moveTo>
                    <a:lnTo>
                      <a:pt x="47" y="40"/>
                    </a:lnTo>
                    <a:lnTo>
                      <a:pt x="100" y="800"/>
                    </a:lnTo>
                    <a:lnTo>
                      <a:pt x="46" y="887"/>
                    </a:lnTo>
                    <a:lnTo>
                      <a:pt x="44"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4359" name="Freeform 23"/>
              <p:cNvSpPr>
                <a:spLocks/>
              </p:cNvSpPr>
              <p:nvPr/>
            </p:nvSpPr>
            <p:spPr bwMode="auto">
              <a:xfrm>
                <a:off x="362" y="1142"/>
                <a:ext cx="18" cy="477"/>
              </a:xfrm>
              <a:custGeom>
                <a:avLst/>
                <a:gdLst>
                  <a:gd name="T0" fmla="*/ 0 w 108"/>
                  <a:gd name="T1" fmla="*/ 0 h 2387"/>
                  <a:gd name="T2" fmla="*/ 53 w 108"/>
                  <a:gd name="T3" fmla="*/ 40 h 2387"/>
                  <a:gd name="T4" fmla="*/ 108 w 108"/>
                  <a:gd name="T5" fmla="*/ 795 h 2387"/>
                  <a:gd name="T6" fmla="*/ 49 w 108"/>
                  <a:gd name="T7" fmla="*/ 880 h 2387"/>
                  <a:gd name="T8" fmla="*/ 49 w 108"/>
                  <a:gd name="T9" fmla="*/ 2387 h 2387"/>
                </a:gdLst>
                <a:ahLst/>
                <a:cxnLst>
                  <a:cxn ang="0">
                    <a:pos x="T0" y="T1"/>
                  </a:cxn>
                  <a:cxn ang="0">
                    <a:pos x="T2" y="T3"/>
                  </a:cxn>
                  <a:cxn ang="0">
                    <a:pos x="T4" y="T5"/>
                  </a:cxn>
                  <a:cxn ang="0">
                    <a:pos x="T6" y="T7"/>
                  </a:cxn>
                  <a:cxn ang="0">
                    <a:pos x="T8" y="T9"/>
                  </a:cxn>
                </a:cxnLst>
                <a:rect l="0" t="0" r="r" b="b"/>
                <a:pathLst>
                  <a:path w="108" h="2387">
                    <a:moveTo>
                      <a:pt x="0" y="0"/>
                    </a:moveTo>
                    <a:lnTo>
                      <a:pt x="53" y="40"/>
                    </a:lnTo>
                    <a:lnTo>
                      <a:pt x="108" y="795"/>
                    </a:lnTo>
                    <a:lnTo>
                      <a:pt x="49" y="880"/>
                    </a:lnTo>
                    <a:lnTo>
                      <a:pt x="49"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4360" name="Freeform 24"/>
              <p:cNvSpPr>
                <a:spLocks/>
              </p:cNvSpPr>
              <p:nvPr/>
            </p:nvSpPr>
            <p:spPr bwMode="auto">
              <a:xfrm>
                <a:off x="369" y="1142"/>
                <a:ext cx="17" cy="477"/>
              </a:xfrm>
              <a:custGeom>
                <a:avLst/>
                <a:gdLst>
                  <a:gd name="T0" fmla="*/ 0 w 103"/>
                  <a:gd name="T1" fmla="*/ 0 h 2381"/>
                  <a:gd name="T2" fmla="*/ 50 w 103"/>
                  <a:gd name="T3" fmla="*/ 35 h 2381"/>
                  <a:gd name="T4" fmla="*/ 103 w 103"/>
                  <a:gd name="T5" fmla="*/ 795 h 2381"/>
                  <a:gd name="T6" fmla="*/ 48 w 103"/>
                  <a:gd name="T7" fmla="*/ 881 h 2381"/>
                  <a:gd name="T8" fmla="*/ 46 w 103"/>
                  <a:gd name="T9" fmla="*/ 2381 h 2381"/>
                </a:gdLst>
                <a:ahLst/>
                <a:cxnLst>
                  <a:cxn ang="0">
                    <a:pos x="T0" y="T1"/>
                  </a:cxn>
                  <a:cxn ang="0">
                    <a:pos x="T2" y="T3"/>
                  </a:cxn>
                  <a:cxn ang="0">
                    <a:pos x="T4" y="T5"/>
                  </a:cxn>
                  <a:cxn ang="0">
                    <a:pos x="T6" y="T7"/>
                  </a:cxn>
                  <a:cxn ang="0">
                    <a:pos x="T8" y="T9"/>
                  </a:cxn>
                </a:cxnLst>
                <a:rect l="0" t="0" r="r" b="b"/>
                <a:pathLst>
                  <a:path w="103" h="2381">
                    <a:moveTo>
                      <a:pt x="0" y="0"/>
                    </a:moveTo>
                    <a:lnTo>
                      <a:pt x="50" y="35"/>
                    </a:lnTo>
                    <a:lnTo>
                      <a:pt x="103" y="795"/>
                    </a:lnTo>
                    <a:lnTo>
                      <a:pt x="48" y="881"/>
                    </a:lnTo>
                    <a:lnTo>
                      <a:pt x="46" y="2381"/>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4361" name="Freeform 25"/>
              <p:cNvSpPr>
                <a:spLocks/>
              </p:cNvSpPr>
              <p:nvPr/>
            </p:nvSpPr>
            <p:spPr bwMode="auto">
              <a:xfrm>
                <a:off x="375" y="1142"/>
                <a:ext cx="17" cy="475"/>
              </a:xfrm>
              <a:custGeom>
                <a:avLst/>
                <a:gdLst>
                  <a:gd name="T0" fmla="*/ 0 w 101"/>
                  <a:gd name="T1" fmla="*/ 0 h 2379"/>
                  <a:gd name="T2" fmla="*/ 49 w 101"/>
                  <a:gd name="T3" fmla="*/ 47 h 2379"/>
                  <a:gd name="T4" fmla="*/ 101 w 101"/>
                  <a:gd name="T5" fmla="*/ 793 h 2379"/>
                  <a:gd name="T6" fmla="*/ 46 w 101"/>
                  <a:gd name="T7" fmla="*/ 880 h 2379"/>
                  <a:gd name="T8" fmla="*/ 44 w 101"/>
                  <a:gd name="T9" fmla="*/ 2379 h 2379"/>
                </a:gdLst>
                <a:ahLst/>
                <a:cxnLst>
                  <a:cxn ang="0">
                    <a:pos x="T0" y="T1"/>
                  </a:cxn>
                  <a:cxn ang="0">
                    <a:pos x="T2" y="T3"/>
                  </a:cxn>
                  <a:cxn ang="0">
                    <a:pos x="T4" y="T5"/>
                  </a:cxn>
                  <a:cxn ang="0">
                    <a:pos x="T6" y="T7"/>
                  </a:cxn>
                  <a:cxn ang="0">
                    <a:pos x="T8" y="T9"/>
                  </a:cxn>
                </a:cxnLst>
                <a:rect l="0" t="0" r="r" b="b"/>
                <a:pathLst>
                  <a:path w="101" h="2379">
                    <a:moveTo>
                      <a:pt x="0" y="0"/>
                    </a:moveTo>
                    <a:lnTo>
                      <a:pt x="49" y="47"/>
                    </a:lnTo>
                    <a:lnTo>
                      <a:pt x="101" y="793"/>
                    </a:lnTo>
                    <a:lnTo>
                      <a:pt x="46" y="880"/>
                    </a:lnTo>
                    <a:lnTo>
                      <a:pt x="44"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4362" name="Freeform 26"/>
              <p:cNvSpPr>
                <a:spLocks/>
              </p:cNvSpPr>
              <p:nvPr/>
            </p:nvSpPr>
            <p:spPr bwMode="auto">
              <a:xfrm>
                <a:off x="382" y="1142"/>
                <a:ext cx="16" cy="476"/>
              </a:xfrm>
              <a:custGeom>
                <a:avLst/>
                <a:gdLst>
                  <a:gd name="T0" fmla="*/ 0 w 97"/>
                  <a:gd name="T1" fmla="*/ 0 h 2379"/>
                  <a:gd name="T2" fmla="*/ 44 w 97"/>
                  <a:gd name="T3" fmla="*/ 40 h 2379"/>
                  <a:gd name="T4" fmla="*/ 97 w 97"/>
                  <a:gd name="T5" fmla="*/ 793 h 2379"/>
                  <a:gd name="T6" fmla="*/ 42 w 97"/>
                  <a:gd name="T7" fmla="*/ 879 h 2379"/>
                  <a:gd name="T8" fmla="*/ 40 w 97"/>
                  <a:gd name="T9" fmla="*/ 2379 h 2379"/>
                </a:gdLst>
                <a:ahLst/>
                <a:cxnLst>
                  <a:cxn ang="0">
                    <a:pos x="T0" y="T1"/>
                  </a:cxn>
                  <a:cxn ang="0">
                    <a:pos x="T2" y="T3"/>
                  </a:cxn>
                  <a:cxn ang="0">
                    <a:pos x="T4" y="T5"/>
                  </a:cxn>
                  <a:cxn ang="0">
                    <a:pos x="T6" y="T7"/>
                  </a:cxn>
                  <a:cxn ang="0">
                    <a:pos x="T8" y="T9"/>
                  </a:cxn>
                </a:cxnLst>
                <a:rect l="0" t="0" r="r" b="b"/>
                <a:pathLst>
                  <a:path w="97" h="2379">
                    <a:moveTo>
                      <a:pt x="0" y="0"/>
                    </a:moveTo>
                    <a:lnTo>
                      <a:pt x="44" y="40"/>
                    </a:lnTo>
                    <a:lnTo>
                      <a:pt x="97" y="793"/>
                    </a:lnTo>
                    <a:lnTo>
                      <a:pt x="42" y="879"/>
                    </a:lnTo>
                    <a:lnTo>
                      <a:pt x="40"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4363" name="Freeform 27"/>
              <p:cNvSpPr>
                <a:spLocks/>
              </p:cNvSpPr>
              <p:nvPr/>
            </p:nvSpPr>
            <p:spPr bwMode="auto">
              <a:xfrm>
                <a:off x="388" y="1142"/>
                <a:ext cx="16" cy="477"/>
              </a:xfrm>
              <a:custGeom>
                <a:avLst/>
                <a:gdLst>
                  <a:gd name="T0" fmla="*/ 0 w 98"/>
                  <a:gd name="T1" fmla="*/ 0 h 2385"/>
                  <a:gd name="T2" fmla="*/ 43 w 98"/>
                  <a:gd name="T3" fmla="*/ 43 h 2385"/>
                  <a:gd name="T4" fmla="*/ 98 w 98"/>
                  <a:gd name="T5" fmla="*/ 785 h 2385"/>
                  <a:gd name="T6" fmla="*/ 40 w 98"/>
                  <a:gd name="T7" fmla="*/ 878 h 2385"/>
                  <a:gd name="T8" fmla="*/ 40 w 98"/>
                  <a:gd name="T9" fmla="*/ 2385 h 2385"/>
                </a:gdLst>
                <a:ahLst/>
                <a:cxnLst>
                  <a:cxn ang="0">
                    <a:pos x="T0" y="T1"/>
                  </a:cxn>
                  <a:cxn ang="0">
                    <a:pos x="T2" y="T3"/>
                  </a:cxn>
                  <a:cxn ang="0">
                    <a:pos x="T4" y="T5"/>
                  </a:cxn>
                  <a:cxn ang="0">
                    <a:pos x="T6" y="T7"/>
                  </a:cxn>
                  <a:cxn ang="0">
                    <a:pos x="T8" y="T9"/>
                  </a:cxn>
                </a:cxnLst>
                <a:rect l="0" t="0" r="r" b="b"/>
                <a:pathLst>
                  <a:path w="98" h="2385">
                    <a:moveTo>
                      <a:pt x="0" y="0"/>
                    </a:moveTo>
                    <a:lnTo>
                      <a:pt x="43" y="43"/>
                    </a:lnTo>
                    <a:lnTo>
                      <a:pt x="98" y="785"/>
                    </a:lnTo>
                    <a:lnTo>
                      <a:pt x="40" y="878"/>
                    </a:lnTo>
                    <a:lnTo>
                      <a:pt x="40" y="238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4364" name="Freeform 28"/>
              <p:cNvSpPr>
                <a:spLocks/>
              </p:cNvSpPr>
              <p:nvPr/>
            </p:nvSpPr>
            <p:spPr bwMode="auto">
              <a:xfrm>
                <a:off x="394" y="1142"/>
                <a:ext cx="16" cy="475"/>
              </a:xfrm>
              <a:custGeom>
                <a:avLst/>
                <a:gdLst>
                  <a:gd name="T0" fmla="*/ 0 w 97"/>
                  <a:gd name="T1" fmla="*/ 0 h 2373"/>
                  <a:gd name="T2" fmla="*/ 45 w 97"/>
                  <a:gd name="T3" fmla="*/ 40 h 2373"/>
                  <a:gd name="T4" fmla="*/ 97 w 97"/>
                  <a:gd name="T5" fmla="*/ 787 h 2373"/>
                  <a:gd name="T6" fmla="*/ 44 w 97"/>
                  <a:gd name="T7" fmla="*/ 874 h 2373"/>
                  <a:gd name="T8" fmla="*/ 41 w 97"/>
                  <a:gd name="T9" fmla="*/ 2373 h 2373"/>
                </a:gdLst>
                <a:ahLst/>
                <a:cxnLst>
                  <a:cxn ang="0">
                    <a:pos x="T0" y="T1"/>
                  </a:cxn>
                  <a:cxn ang="0">
                    <a:pos x="T2" y="T3"/>
                  </a:cxn>
                  <a:cxn ang="0">
                    <a:pos x="T4" y="T5"/>
                  </a:cxn>
                  <a:cxn ang="0">
                    <a:pos x="T6" y="T7"/>
                  </a:cxn>
                  <a:cxn ang="0">
                    <a:pos x="T8" y="T9"/>
                  </a:cxn>
                </a:cxnLst>
                <a:rect l="0" t="0" r="r" b="b"/>
                <a:pathLst>
                  <a:path w="97" h="2373">
                    <a:moveTo>
                      <a:pt x="0" y="0"/>
                    </a:moveTo>
                    <a:lnTo>
                      <a:pt x="45" y="40"/>
                    </a:lnTo>
                    <a:lnTo>
                      <a:pt x="97" y="787"/>
                    </a:lnTo>
                    <a:lnTo>
                      <a:pt x="44" y="874"/>
                    </a:lnTo>
                    <a:lnTo>
                      <a:pt x="41" y="2373"/>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sp>
          <p:nvSpPr>
            <p:cNvPr id="654365" name="Rectangle 29"/>
            <p:cNvSpPr>
              <a:spLocks noChangeArrowheads="1"/>
            </p:cNvSpPr>
            <p:nvPr/>
          </p:nvSpPr>
          <p:spPr bwMode="auto">
            <a:xfrm>
              <a:off x="408" y="1358"/>
              <a:ext cx="130" cy="237"/>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4366" name="Rectangle 30"/>
            <p:cNvSpPr>
              <a:spLocks noChangeArrowheads="1"/>
            </p:cNvSpPr>
            <p:nvPr/>
          </p:nvSpPr>
          <p:spPr bwMode="auto">
            <a:xfrm>
              <a:off x="408" y="1404"/>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4367" name="Rectangle 31"/>
            <p:cNvSpPr>
              <a:spLocks noChangeArrowheads="1"/>
            </p:cNvSpPr>
            <p:nvPr/>
          </p:nvSpPr>
          <p:spPr bwMode="auto">
            <a:xfrm>
              <a:off x="408" y="1451"/>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4368" name="Rectangle 32"/>
            <p:cNvSpPr>
              <a:spLocks noChangeArrowheads="1"/>
            </p:cNvSpPr>
            <p:nvPr/>
          </p:nvSpPr>
          <p:spPr bwMode="auto">
            <a:xfrm>
              <a:off x="408" y="1497"/>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4369" name="Rectangle 33"/>
            <p:cNvSpPr>
              <a:spLocks noChangeArrowheads="1"/>
            </p:cNvSpPr>
            <p:nvPr/>
          </p:nvSpPr>
          <p:spPr bwMode="auto">
            <a:xfrm>
              <a:off x="431" y="1412"/>
              <a:ext cx="84" cy="3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4370" name="Rectangle 34"/>
            <p:cNvSpPr>
              <a:spLocks noChangeArrowheads="1"/>
            </p:cNvSpPr>
            <p:nvPr/>
          </p:nvSpPr>
          <p:spPr bwMode="auto">
            <a:xfrm>
              <a:off x="431" y="1460"/>
              <a:ext cx="84" cy="29"/>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4371" name="Freeform 35"/>
            <p:cNvSpPr>
              <a:spLocks/>
            </p:cNvSpPr>
            <p:nvPr/>
          </p:nvSpPr>
          <p:spPr bwMode="auto">
            <a:xfrm>
              <a:off x="489" y="1363"/>
              <a:ext cx="5" cy="30"/>
            </a:xfrm>
            <a:custGeom>
              <a:avLst/>
              <a:gdLst>
                <a:gd name="T0" fmla="*/ 34 w 34"/>
                <a:gd name="T1" fmla="*/ 0 h 152"/>
                <a:gd name="T2" fmla="*/ 34 w 34"/>
                <a:gd name="T3" fmla="*/ 152 h 152"/>
                <a:gd name="T4" fmla="*/ 0 w 34"/>
                <a:gd name="T5" fmla="*/ 66 h 152"/>
                <a:gd name="T6" fmla="*/ 34 w 34"/>
                <a:gd name="T7" fmla="*/ 0 h 152"/>
              </a:gdLst>
              <a:ahLst/>
              <a:cxnLst>
                <a:cxn ang="0">
                  <a:pos x="T0" y="T1"/>
                </a:cxn>
                <a:cxn ang="0">
                  <a:pos x="T2" y="T3"/>
                </a:cxn>
                <a:cxn ang="0">
                  <a:pos x="T4" y="T5"/>
                </a:cxn>
                <a:cxn ang="0">
                  <a:pos x="T6" y="T7"/>
                </a:cxn>
              </a:cxnLst>
              <a:rect l="0" t="0" r="r" b="b"/>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654372" name="Group 36"/>
            <p:cNvGrpSpPr>
              <a:grpSpLocks/>
            </p:cNvGrpSpPr>
            <p:nvPr/>
          </p:nvGrpSpPr>
          <p:grpSpPr bwMode="auto">
            <a:xfrm>
              <a:off x="408" y="1358"/>
              <a:ext cx="130" cy="47"/>
              <a:chOff x="408" y="1358"/>
              <a:chExt cx="130" cy="47"/>
            </a:xfrm>
          </p:grpSpPr>
          <p:sp>
            <p:nvSpPr>
              <p:cNvPr id="654373" name="Rectangle 37"/>
              <p:cNvSpPr>
                <a:spLocks noChangeArrowheads="1"/>
              </p:cNvSpPr>
              <p:nvPr/>
            </p:nvSpPr>
            <p:spPr bwMode="auto">
              <a:xfrm>
                <a:off x="408" y="1358"/>
                <a:ext cx="130" cy="47"/>
              </a:xfrm>
              <a:prstGeom prst="rect">
                <a:avLst/>
              </a:prstGeom>
              <a:solidFill>
                <a:srgbClr val="A0A0A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4374" name="Rectangle 38"/>
              <p:cNvSpPr>
                <a:spLocks noChangeArrowheads="1"/>
              </p:cNvSpPr>
              <p:nvPr/>
            </p:nvSpPr>
            <p:spPr bwMode="auto">
              <a:xfrm>
                <a:off x="421" y="1364"/>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54375" name="Group 39"/>
              <p:cNvGrpSpPr>
                <a:grpSpLocks/>
              </p:cNvGrpSpPr>
              <p:nvPr/>
            </p:nvGrpSpPr>
            <p:grpSpPr bwMode="auto">
              <a:xfrm>
                <a:off x="417" y="1361"/>
                <a:ext cx="114" cy="37"/>
                <a:chOff x="417" y="1361"/>
                <a:chExt cx="114" cy="37"/>
              </a:xfrm>
            </p:grpSpPr>
            <p:sp>
              <p:nvSpPr>
                <p:cNvPr id="654376" name="Freeform 40"/>
                <p:cNvSpPr>
                  <a:spLocks/>
                </p:cNvSpPr>
                <p:nvPr/>
              </p:nvSpPr>
              <p:spPr bwMode="auto">
                <a:xfrm>
                  <a:off x="468" y="1363"/>
                  <a:ext cx="26" cy="13"/>
                </a:xfrm>
                <a:custGeom>
                  <a:avLst/>
                  <a:gdLst>
                    <a:gd name="T0" fmla="*/ 160 w 160"/>
                    <a:gd name="T1" fmla="*/ 0 h 69"/>
                    <a:gd name="T2" fmla="*/ 11 w 160"/>
                    <a:gd name="T3" fmla="*/ 0 h 69"/>
                    <a:gd name="T4" fmla="*/ 0 w 160"/>
                    <a:gd name="T5" fmla="*/ 69 h 69"/>
                    <a:gd name="T6" fmla="*/ 142 w 160"/>
                    <a:gd name="T7" fmla="*/ 67 h 69"/>
                    <a:gd name="T8" fmla="*/ 160 w 160"/>
                    <a:gd name="T9" fmla="*/ 0 h 69"/>
                  </a:gdLst>
                  <a:ahLst/>
                  <a:cxnLst>
                    <a:cxn ang="0">
                      <a:pos x="T0" y="T1"/>
                    </a:cxn>
                    <a:cxn ang="0">
                      <a:pos x="T2" y="T3"/>
                    </a:cxn>
                    <a:cxn ang="0">
                      <a:pos x="T4" y="T5"/>
                    </a:cxn>
                    <a:cxn ang="0">
                      <a:pos x="T6" y="T7"/>
                    </a:cxn>
                    <a:cxn ang="0">
                      <a:pos x="T8" y="T9"/>
                    </a:cxn>
                  </a:cxnLst>
                  <a:rect l="0" t="0" r="r" b="b"/>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54377" name="Freeform 41"/>
                <p:cNvSpPr>
                  <a:spLocks/>
                </p:cNvSpPr>
                <p:nvPr/>
              </p:nvSpPr>
              <p:spPr bwMode="auto">
                <a:xfrm>
                  <a:off x="468" y="1380"/>
                  <a:ext cx="60" cy="14"/>
                </a:xfrm>
                <a:custGeom>
                  <a:avLst/>
                  <a:gdLst>
                    <a:gd name="T0" fmla="*/ 359 w 359"/>
                    <a:gd name="T1" fmla="*/ 67 h 67"/>
                    <a:gd name="T2" fmla="*/ 11 w 359"/>
                    <a:gd name="T3" fmla="*/ 67 h 67"/>
                    <a:gd name="T4" fmla="*/ 0 w 359"/>
                    <a:gd name="T5" fmla="*/ 0 h 67"/>
                    <a:gd name="T6" fmla="*/ 341 w 359"/>
                    <a:gd name="T7" fmla="*/ 0 h 67"/>
                    <a:gd name="T8" fmla="*/ 359 w 359"/>
                    <a:gd name="T9" fmla="*/ 67 h 67"/>
                  </a:gdLst>
                  <a:ahLst/>
                  <a:cxnLst>
                    <a:cxn ang="0">
                      <a:pos x="T0" y="T1"/>
                    </a:cxn>
                    <a:cxn ang="0">
                      <a:pos x="T2" y="T3"/>
                    </a:cxn>
                    <a:cxn ang="0">
                      <a:pos x="T4" y="T5"/>
                    </a:cxn>
                    <a:cxn ang="0">
                      <a:pos x="T6" y="T7"/>
                    </a:cxn>
                    <a:cxn ang="0">
                      <a:pos x="T8" y="T9"/>
                    </a:cxn>
                  </a:cxnLst>
                  <a:rect l="0" t="0" r="r" b="b"/>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54378" name="Freeform 42"/>
                <p:cNvSpPr>
                  <a:spLocks/>
                </p:cNvSpPr>
                <p:nvPr/>
              </p:nvSpPr>
              <p:spPr bwMode="auto">
                <a:xfrm>
                  <a:off x="493" y="1369"/>
                  <a:ext cx="35" cy="7"/>
                </a:xfrm>
                <a:custGeom>
                  <a:avLst/>
                  <a:gdLst>
                    <a:gd name="T0" fmla="*/ 209 w 209"/>
                    <a:gd name="T1" fmla="*/ 0 h 36"/>
                    <a:gd name="T2" fmla="*/ 8 w 209"/>
                    <a:gd name="T3" fmla="*/ 0 h 36"/>
                    <a:gd name="T4" fmla="*/ 0 w 209"/>
                    <a:gd name="T5" fmla="*/ 36 h 36"/>
                    <a:gd name="T6" fmla="*/ 191 w 209"/>
                    <a:gd name="T7" fmla="*/ 36 h 36"/>
                    <a:gd name="T8" fmla="*/ 209 w 209"/>
                    <a:gd name="T9" fmla="*/ 0 h 36"/>
                  </a:gdLst>
                  <a:ahLst/>
                  <a:cxnLst>
                    <a:cxn ang="0">
                      <a:pos x="T0" y="T1"/>
                    </a:cxn>
                    <a:cxn ang="0">
                      <a:pos x="T2" y="T3"/>
                    </a:cxn>
                    <a:cxn ang="0">
                      <a:pos x="T4" y="T5"/>
                    </a:cxn>
                    <a:cxn ang="0">
                      <a:pos x="T6" y="T7"/>
                    </a:cxn>
                    <a:cxn ang="0">
                      <a:pos x="T8" y="T9"/>
                    </a:cxn>
                  </a:cxnLst>
                  <a:rect l="0" t="0" r="r" b="b"/>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54379" name="Freeform 43"/>
                <p:cNvSpPr>
                  <a:spLocks/>
                </p:cNvSpPr>
                <p:nvPr/>
              </p:nvSpPr>
              <p:spPr bwMode="auto">
                <a:xfrm>
                  <a:off x="524" y="1368"/>
                  <a:ext cx="4" cy="25"/>
                </a:xfrm>
                <a:custGeom>
                  <a:avLst/>
                  <a:gdLst>
                    <a:gd name="T0" fmla="*/ 21 w 21"/>
                    <a:gd name="T1" fmla="*/ 0 h 123"/>
                    <a:gd name="T2" fmla="*/ 21 w 21"/>
                    <a:gd name="T3" fmla="*/ 123 h 123"/>
                    <a:gd name="T4" fmla="*/ 0 w 21"/>
                    <a:gd name="T5" fmla="*/ 41 h 123"/>
                    <a:gd name="T6" fmla="*/ 21 w 21"/>
                    <a:gd name="T7" fmla="*/ 0 h 123"/>
                  </a:gdLst>
                  <a:ahLst/>
                  <a:cxnLst>
                    <a:cxn ang="0">
                      <a:pos x="T0" y="T1"/>
                    </a:cxn>
                    <a:cxn ang="0">
                      <a:pos x="T2" y="T3"/>
                    </a:cxn>
                    <a:cxn ang="0">
                      <a:pos x="T4" y="T5"/>
                    </a:cxn>
                    <a:cxn ang="0">
                      <a:pos x="T6" y="T7"/>
                    </a:cxn>
                  </a:cxnLst>
                  <a:rect l="0" t="0" r="r" b="b"/>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54380" name="Oval 44"/>
                <p:cNvSpPr>
                  <a:spLocks noChangeArrowheads="1"/>
                </p:cNvSpPr>
                <p:nvPr/>
              </p:nvSpPr>
              <p:spPr bwMode="auto">
                <a:xfrm>
                  <a:off x="495" y="1382"/>
                  <a:ext cx="10" cy="9"/>
                </a:xfrm>
                <a:prstGeom prst="ellipse">
                  <a:avLst/>
                </a:prstGeom>
                <a:solidFill>
                  <a:srgbClr val="C0C0C0"/>
                </a:solidFill>
                <a:ln w="3175">
                  <a:solidFill>
                    <a:srgbClr val="808080"/>
                  </a:solidFill>
                  <a:round/>
                  <a:headEnd/>
                  <a:tailEnd/>
                </a:ln>
              </p:spPr>
              <p:txBody>
                <a:bodyPr/>
                <a:lstStyle/>
                <a:p>
                  <a:endParaRPr lang="zh-CN" altLang="en-US" b="1">
                    <a:solidFill>
                      <a:srgbClr val="000099"/>
                    </a:solidFill>
                    <a:latin typeface="+mn-lt"/>
                    <a:ea typeface="+mn-ea"/>
                  </a:endParaRPr>
                </a:p>
              </p:txBody>
            </p:sp>
            <p:sp>
              <p:nvSpPr>
                <p:cNvPr id="654381" name="Rectangle 45"/>
                <p:cNvSpPr>
                  <a:spLocks noChangeArrowheads="1"/>
                </p:cNvSpPr>
                <p:nvPr/>
              </p:nvSpPr>
              <p:spPr bwMode="auto">
                <a:xfrm>
                  <a:off x="417" y="1376"/>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54382" name="Group 46"/>
                <p:cNvGrpSpPr>
                  <a:grpSpLocks/>
                </p:cNvGrpSpPr>
                <p:nvPr/>
              </p:nvGrpSpPr>
              <p:grpSpPr bwMode="auto">
                <a:xfrm>
                  <a:off x="492" y="1361"/>
                  <a:ext cx="12" cy="37"/>
                  <a:chOff x="492" y="1361"/>
                  <a:chExt cx="12" cy="37"/>
                </a:xfrm>
              </p:grpSpPr>
              <p:sp>
                <p:nvSpPr>
                  <p:cNvPr id="654383" name="Freeform 47"/>
                  <p:cNvSpPr>
                    <a:spLocks/>
                  </p:cNvSpPr>
                  <p:nvPr/>
                </p:nvSpPr>
                <p:spPr bwMode="auto">
                  <a:xfrm>
                    <a:off x="492" y="1361"/>
                    <a:ext cx="11" cy="37"/>
                  </a:xfrm>
                  <a:custGeom>
                    <a:avLst/>
                    <a:gdLst>
                      <a:gd name="T0" fmla="*/ 56 w 69"/>
                      <a:gd name="T1" fmla="*/ 2 h 183"/>
                      <a:gd name="T2" fmla="*/ 31 w 69"/>
                      <a:gd name="T3" fmla="*/ 0 h 183"/>
                      <a:gd name="T4" fmla="*/ 14 w 69"/>
                      <a:gd name="T5" fmla="*/ 10 h 183"/>
                      <a:gd name="T6" fmla="*/ 8 w 69"/>
                      <a:gd name="T7" fmla="*/ 32 h 183"/>
                      <a:gd name="T8" fmla="*/ 0 w 69"/>
                      <a:gd name="T9" fmla="*/ 73 h 183"/>
                      <a:gd name="T10" fmla="*/ 17 w 69"/>
                      <a:gd name="T11" fmla="*/ 181 h 183"/>
                      <a:gd name="T12" fmla="*/ 31 w 69"/>
                      <a:gd name="T13" fmla="*/ 183 h 183"/>
                      <a:gd name="T14" fmla="*/ 31 w 69"/>
                      <a:gd name="T15" fmla="*/ 88 h 183"/>
                      <a:gd name="T16" fmla="*/ 61 w 69"/>
                      <a:gd name="T17" fmla="*/ 48 h 183"/>
                      <a:gd name="T18" fmla="*/ 69 w 69"/>
                      <a:gd name="T19" fmla="*/ 29 h 183"/>
                      <a:gd name="T20" fmla="*/ 68 w 69"/>
                      <a:gd name="T21" fmla="*/ 12 h 183"/>
                      <a:gd name="T22" fmla="*/ 56 w 69"/>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54384" name="Freeform 48"/>
                  <p:cNvSpPr>
                    <a:spLocks/>
                  </p:cNvSpPr>
                  <p:nvPr/>
                </p:nvSpPr>
                <p:spPr bwMode="auto">
                  <a:xfrm>
                    <a:off x="493" y="1361"/>
                    <a:ext cx="11" cy="36"/>
                  </a:xfrm>
                  <a:custGeom>
                    <a:avLst/>
                    <a:gdLst>
                      <a:gd name="T0" fmla="*/ 55 w 70"/>
                      <a:gd name="T1" fmla="*/ 2 h 183"/>
                      <a:gd name="T2" fmla="*/ 30 w 70"/>
                      <a:gd name="T3" fmla="*/ 0 h 183"/>
                      <a:gd name="T4" fmla="*/ 14 w 70"/>
                      <a:gd name="T5" fmla="*/ 10 h 183"/>
                      <a:gd name="T6" fmla="*/ 8 w 70"/>
                      <a:gd name="T7" fmla="*/ 31 h 183"/>
                      <a:gd name="T8" fmla="*/ 0 w 70"/>
                      <a:gd name="T9" fmla="*/ 72 h 183"/>
                      <a:gd name="T10" fmla="*/ 18 w 70"/>
                      <a:gd name="T11" fmla="*/ 181 h 183"/>
                      <a:gd name="T12" fmla="*/ 30 w 70"/>
                      <a:gd name="T13" fmla="*/ 183 h 183"/>
                      <a:gd name="T14" fmla="*/ 30 w 70"/>
                      <a:gd name="T15" fmla="*/ 88 h 183"/>
                      <a:gd name="T16" fmla="*/ 62 w 70"/>
                      <a:gd name="T17" fmla="*/ 48 h 183"/>
                      <a:gd name="T18" fmla="*/ 70 w 70"/>
                      <a:gd name="T19" fmla="*/ 29 h 183"/>
                      <a:gd name="T20" fmla="*/ 68 w 70"/>
                      <a:gd name="T21" fmla="*/ 12 h 183"/>
                      <a:gd name="T22" fmla="*/ 55 w 70"/>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sp>
          <p:nvSpPr>
            <p:cNvPr id="654385" name="Rectangle 49"/>
            <p:cNvSpPr>
              <a:spLocks noChangeArrowheads="1"/>
            </p:cNvSpPr>
            <p:nvPr/>
          </p:nvSpPr>
          <p:spPr bwMode="auto">
            <a:xfrm>
              <a:off x="435" y="1421"/>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54386" name="Freeform 50"/>
            <p:cNvSpPr>
              <a:spLocks/>
            </p:cNvSpPr>
            <p:nvPr/>
          </p:nvSpPr>
          <p:spPr bwMode="auto">
            <a:xfrm>
              <a:off x="458" y="1430"/>
              <a:ext cx="33" cy="8"/>
            </a:xfrm>
            <a:custGeom>
              <a:avLst/>
              <a:gdLst>
                <a:gd name="T0" fmla="*/ 5 w 200"/>
                <a:gd name="T1" fmla="*/ 36 h 36"/>
                <a:gd name="T2" fmla="*/ 0 w 200"/>
                <a:gd name="T3" fmla="*/ 0 h 36"/>
                <a:gd name="T4" fmla="*/ 194 w 200"/>
                <a:gd name="T5" fmla="*/ 0 h 36"/>
                <a:gd name="T6" fmla="*/ 200 w 200"/>
                <a:gd name="T7" fmla="*/ 35 h 36"/>
              </a:gdLst>
              <a:ahLst/>
              <a:cxnLst>
                <a:cxn ang="0">
                  <a:pos x="T0" y="T1"/>
                </a:cxn>
                <a:cxn ang="0">
                  <a:pos x="T2" y="T3"/>
                </a:cxn>
                <a:cxn ang="0">
                  <a:pos x="T4" y="T5"/>
                </a:cxn>
                <a:cxn ang="0">
                  <a:pos x="T6" y="T7"/>
                </a:cxn>
              </a:cxnLst>
              <a:rect l="0" t="0" r="r" b="b"/>
              <a:pathLst>
                <a:path w="200" h="36">
                  <a:moveTo>
                    <a:pt x="5" y="36"/>
                  </a:moveTo>
                  <a:lnTo>
                    <a:pt x="0" y="0"/>
                  </a:lnTo>
                  <a:lnTo>
                    <a:pt x="194" y="0"/>
                  </a:lnTo>
                  <a:lnTo>
                    <a:pt x="200" y="3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4387" name="Freeform 51"/>
            <p:cNvSpPr>
              <a:spLocks/>
            </p:cNvSpPr>
            <p:nvPr/>
          </p:nvSpPr>
          <p:spPr bwMode="auto">
            <a:xfrm>
              <a:off x="368" y="1173"/>
              <a:ext cx="29" cy="36"/>
            </a:xfrm>
            <a:custGeom>
              <a:avLst/>
              <a:gdLst>
                <a:gd name="T0" fmla="*/ 163 w 177"/>
                <a:gd name="T1" fmla="*/ 0 h 180"/>
                <a:gd name="T2" fmla="*/ 0 w 177"/>
                <a:gd name="T3" fmla="*/ 0 h 180"/>
                <a:gd name="T4" fmla="*/ 12 w 177"/>
                <a:gd name="T5" fmla="*/ 180 h 180"/>
                <a:gd name="T6" fmla="*/ 177 w 177"/>
                <a:gd name="T7" fmla="*/ 180 h 180"/>
                <a:gd name="T8" fmla="*/ 163 w 177"/>
                <a:gd name="T9" fmla="*/ 0 h 180"/>
              </a:gdLst>
              <a:ahLst/>
              <a:cxnLst>
                <a:cxn ang="0">
                  <a:pos x="T0" y="T1"/>
                </a:cxn>
                <a:cxn ang="0">
                  <a:pos x="T2" y="T3"/>
                </a:cxn>
                <a:cxn ang="0">
                  <a:pos x="T4" y="T5"/>
                </a:cxn>
                <a:cxn ang="0">
                  <a:pos x="T6" y="T7"/>
                </a:cxn>
                <a:cxn ang="0">
                  <a:pos x="T8" y="T9"/>
                </a:cxn>
              </a:cxnLst>
              <a:rect l="0" t="0" r="r" b="b"/>
              <a:pathLst>
                <a:path w="177" h="180">
                  <a:moveTo>
                    <a:pt x="163" y="0"/>
                  </a:moveTo>
                  <a:lnTo>
                    <a:pt x="0" y="0"/>
                  </a:lnTo>
                  <a:lnTo>
                    <a:pt x="12" y="180"/>
                  </a:lnTo>
                  <a:lnTo>
                    <a:pt x="177" y="180"/>
                  </a:lnTo>
                  <a:lnTo>
                    <a:pt x="163"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4388" name="Freeform 52"/>
            <p:cNvSpPr>
              <a:spLocks/>
            </p:cNvSpPr>
            <p:nvPr/>
          </p:nvSpPr>
          <p:spPr bwMode="auto">
            <a:xfrm>
              <a:off x="371" y="1234"/>
              <a:ext cx="31" cy="37"/>
            </a:xfrm>
            <a:custGeom>
              <a:avLst/>
              <a:gdLst>
                <a:gd name="T0" fmla="*/ 170 w 183"/>
                <a:gd name="T1" fmla="*/ 0 h 182"/>
                <a:gd name="T2" fmla="*/ 0 w 183"/>
                <a:gd name="T3" fmla="*/ 0 h 182"/>
                <a:gd name="T4" fmla="*/ 12 w 183"/>
                <a:gd name="T5" fmla="*/ 182 h 182"/>
                <a:gd name="T6" fmla="*/ 183 w 183"/>
                <a:gd name="T7" fmla="*/ 181 h 182"/>
                <a:gd name="T8" fmla="*/ 170 w 183"/>
                <a:gd name="T9" fmla="*/ 0 h 182"/>
              </a:gdLst>
              <a:ahLst/>
              <a:cxnLst>
                <a:cxn ang="0">
                  <a:pos x="T0" y="T1"/>
                </a:cxn>
                <a:cxn ang="0">
                  <a:pos x="T2" y="T3"/>
                </a:cxn>
                <a:cxn ang="0">
                  <a:pos x="T4" y="T5"/>
                </a:cxn>
                <a:cxn ang="0">
                  <a:pos x="T6" y="T7"/>
                </a:cxn>
                <a:cxn ang="0">
                  <a:pos x="T8" y="T9"/>
                </a:cxn>
              </a:cxnLst>
              <a:rect l="0" t="0" r="r" b="b"/>
              <a:pathLst>
                <a:path w="183" h="182">
                  <a:moveTo>
                    <a:pt x="170" y="0"/>
                  </a:moveTo>
                  <a:lnTo>
                    <a:pt x="0" y="0"/>
                  </a:lnTo>
                  <a:lnTo>
                    <a:pt x="12" y="182"/>
                  </a:lnTo>
                  <a:lnTo>
                    <a:pt x="183" y="181"/>
                  </a:lnTo>
                  <a:lnTo>
                    <a:pt x="17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grpSp>
          <p:nvGrpSpPr>
            <p:cNvPr id="654389" name="Group 53"/>
            <p:cNvGrpSpPr>
              <a:grpSpLocks/>
            </p:cNvGrpSpPr>
            <p:nvPr/>
          </p:nvGrpSpPr>
          <p:grpSpPr bwMode="auto">
            <a:xfrm>
              <a:off x="415" y="1231"/>
              <a:ext cx="130" cy="39"/>
              <a:chOff x="415" y="1231"/>
              <a:chExt cx="130" cy="39"/>
            </a:xfrm>
          </p:grpSpPr>
          <p:sp>
            <p:nvSpPr>
              <p:cNvPr id="654390" name="Rectangle 54"/>
              <p:cNvSpPr>
                <a:spLocks noChangeArrowheads="1"/>
              </p:cNvSpPr>
              <p:nvPr/>
            </p:nvSpPr>
            <p:spPr bwMode="auto">
              <a:xfrm>
                <a:off x="415" y="1231"/>
                <a:ext cx="130" cy="39"/>
              </a:xfrm>
              <a:prstGeom prst="rect">
                <a:avLst/>
              </a:prstGeom>
              <a:solidFill>
                <a:srgbClr val="60606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4391" name="Rectangle 55"/>
              <p:cNvSpPr>
                <a:spLocks noChangeArrowheads="1"/>
              </p:cNvSpPr>
              <p:nvPr/>
            </p:nvSpPr>
            <p:spPr bwMode="auto">
              <a:xfrm>
                <a:off x="439" y="1237"/>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54392" name="Rectangle 56"/>
              <p:cNvSpPr>
                <a:spLocks noChangeArrowheads="1"/>
              </p:cNvSpPr>
              <p:nvPr/>
            </p:nvSpPr>
            <p:spPr bwMode="auto">
              <a:xfrm>
                <a:off x="439" y="1253"/>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54393" name="Rectangle 57"/>
              <p:cNvSpPr>
                <a:spLocks noChangeArrowheads="1"/>
              </p:cNvSpPr>
              <p:nvPr/>
            </p:nvSpPr>
            <p:spPr bwMode="auto">
              <a:xfrm>
                <a:off x="470" y="1244"/>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54394" name="Oval 58"/>
              <p:cNvSpPr>
                <a:spLocks noChangeArrowheads="1"/>
              </p:cNvSpPr>
              <p:nvPr/>
            </p:nvSpPr>
            <p:spPr bwMode="auto">
              <a:xfrm>
                <a:off x="423" y="1245"/>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654395" name="Rectangle 59"/>
          <p:cNvSpPr>
            <a:spLocks noChangeArrowheads="1"/>
          </p:cNvSpPr>
          <p:nvPr/>
        </p:nvSpPr>
        <p:spPr bwMode="auto">
          <a:xfrm>
            <a:off x="1356916" y="3109914"/>
            <a:ext cx="1128183" cy="3360737"/>
          </a:xfrm>
          <a:prstGeom prst="rect">
            <a:avLst/>
          </a:prstGeom>
          <a:solidFill>
            <a:srgbClr val="99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mn-lt"/>
                <a:ea typeface="+mn-ea"/>
              </a:rPr>
              <a:t>媒体</a:t>
            </a:r>
          </a:p>
          <a:p>
            <a:pPr algn="ctr"/>
            <a:r>
              <a:rPr lang="zh-CN" altLang="en-US" sz="2000" b="1">
                <a:solidFill>
                  <a:srgbClr val="000099"/>
                </a:solidFill>
                <a:latin typeface="+mn-lt"/>
                <a:ea typeface="+mn-ea"/>
              </a:rPr>
              <a:t>播放器</a:t>
            </a:r>
          </a:p>
        </p:txBody>
      </p:sp>
      <p:grpSp>
        <p:nvGrpSpPr>
          <p:cNvPr id="654434" name="Group 98"/>
          <p:cNvGrpSpPr>
            <a:grpSpLocks/>
          </p:cNvGrpSpPr>
          <p:nvPr/>
        </p:nvGrpSpPr>
        <p:grpSpPr bwMode="auto">
          <a:xfrm>
            <a:off x="1807502" y="2020889"/>
            <a:ext cx="1267486" cy="1089025"/>
            <a:chOff x="1051" y="1273"/>
            <a:chExt cx="737" cy="686"/>
          </a:xfrm>
        </p:grpSpPr>
        <p:sp>
          <p:nvSpPr>
            <p:cNvPr id="654396" name="Line 60"/>
            <p:cNvSpPr>
              <a:spLocks noChangeShapeType="1"/>
            </p:cNvSpPr>
            <p:nvPr/>
          </p:nvSpPr>
          <p:spPr bwMode="auto">
            <a:xfrm flipH="1">
              <a:off x="1117" y="1273"/>
              <a:ext cx="0" cy="686"/>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54403" name="Text Box 67"/>
            <p:cNvSpPr txBox="1">
              <a:spLocks noChangeArrowheads="1"/>
            </p:cNvSpPr>
            <p:nvPr/>
          </p:nvSpPr>
          <p:spPr bwMode="auto">
            <a:xfrm>
              <a:off x="1051" y="1298"/>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a:t>
              </a:r>
              <a:r>
                <a:rPr lang="en-US" altLang="zh-CN" sz="3600" b="1">
                  <a:solidFill>
                    <a:srgbClr val="000099"/>
                  </a:solidFill>
                  <a:latin typeface="+mn-lt"/>
                  <a:ea typeface="+mn-ea"/>
                </a:rPr>
                <a:t> </a:t>
              </a:r>
            </a:p>
          </p:txBody>
        </p:sp>
        <p:sp>
          <p:nvSpPr>
            <p:cNvPr id="654404" name="Text Box 68"/>
            <p:cNvSpPr txBox="1">
              <a:spLocks noChangeArrowheads="1"/>
            </p:cNvSpPr>
            <p:nvPr/>
          </p:nvSpPr>
          <p:spPr bwMode="auto">
            <a:xfrm>
              <a:off x="1144" y="1554"/>
              <a:ext cx="64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99"/>
                  </a:solidFill>
                  <a:latin typeface="+mn-lt"/>
                  <a:ea typeface="+mn-ea"/>
                </a:rPr>
                <a:t>元文件</a:t>
              </a:r>
            </a:p>
          </p:txBody>
        </p:sp>
      </p:grpSp>
      <p:sp>
        <p:nvSpPr>
          <p:cNvPr id="654405" name="Rectangle 69"/>
          <p:cNvSpPr>
            <a:spLocks noChangeArrowheads="1"/>
          </p:cNvSpPr>
          <p:nvPr/>
        </p:nvSpPr>
        <p:spPr bwMode="auto">
          <a:xfrm>
            <a:off x="1356916" y="1328739"/>
            <a:ext cx="1128183" cy="890587"/>
          </a:xfrm>
          <a:prstGeom prst="rect">
            <a:avLst/>
          </a:prstGeom>
          <a:solidFill>
            <a:srgbClr val="FF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mn-lt"/>
                <a:ea typeface="+mn-ea"/>
              </a:rPr>
              <a:t>浏览器</a:t>
            </a:r>
          </a:p>
        </p:txBody>
      </p:sp>
      <p:sp>
        <p:nvSpPr>
          <p:cNvPr id="654411" name="Rectangle 75"/>
          <p:cNvSpPr>
            <a:spLocks noChangeArrowheads="1"/>
          </p:cNvSpPr>
          <p:nvPr/>
        </p:nvSpPr>
        <p:spPr bwMode="auto">
          <a:xfrm>
            <a:off x="7068344" y="3009900"/>
            <a:ext cx="1238250" cy="3657600"/>
          </a:xfrm>
          <a:prstGeom prst="rect">
            <a:avLst/>
          </a:prstGeom>
          <a:solidFill>
            <a:srgbClr val="CCCC00"/>
          </a:soli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a:r>
              <a:rPr lang="zh-CN" altLang="en-US" b="1">
                <a:solidFill>
                  <a:srgbClr val="000099"/>
                </a:solidFill>
                <a:latin typeface="+mn-lt"/>
                <a:ea typeface="+mn-ea"/>
              </a:rPr>
              <a:t>媒体</a:t>
            </a:r>
          </a:p>
          <a:p>
            <a:pPr algn="ctr"/>
            <a:r>
              <a:rPr lang="zh-CN" altLang="en-US" b="1">
                <a:solidFill>
                  <a:srgbClr val="000099"/>
                </a:solidFill>
                <a:latin typeface="+mn-lt"/>
                <a:ea typeface="+mn-ea"/>
              </a:rPr>
              <a:t>服务器</a:t>
            </a:r>
          </a:p>
        </p:txBody>
      </p:sp>
      <p:sp>
        <p:nvSpPr>
          <p:cNvPr id="654418" name="Rectangle 82"/>
          <p:cNvSpPr>
            <a:spLocks noChangeArrowheads="1"/>
          </p:cNvSpPr>
          <p:nvPr/>
        </p:nvSpPr>
        <p:spPr bwMode="auto">
          <a:xfrm>
            <a:off x="2726435" y="4791075"/>
            <a:ext cx="4349354" cy="592138"/>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FFFF00"/>
                </a:solidFill>
                <a:effectLst>
                  <a:outerShdw blurRad="38100" dist="38100" dir="2700000" algn="tl">
                    <a:srgbClr val="000000"/>
                  </a:outerShdw>
                </a:effectLst>
                <a:latin typeface="+mn-lt"/>
                <a:ea typeface="+mn-ea"/>
              </a:rPr>
              <a:t>音频</a:t>
            </a:r>
            <a:r>
              <a:rPr lang="en-US" altLang="zh-CN" b="1" dirty="0">
                <a:solidFill>
                  <a:srgbClr val="FFFF00"/>
                </a:solidFill>
                <a:effectLst>
                  <a:outerShdw blurRad="38100" dist="38100" dir="2700000" algn="tl">
                    <a:srgbClr val="000000"/>
                  </a:outerShdw>
                </a:effectLst>
                <a:latin typeface="+mn-lt"/>
                <a:ea typeface="+mn-ea"/>
              </a:rPr>
              <a:t>/</a:t>
            </a:r>
            <a:r>
              <a:rPr lang="zh-CN" altLang="en-US" b="1" dirty="0">
                <a:solidFill>
                  <a:srgbClr val="FFFF00"/>
                </a:solidFill>
                <a:effectLst>
                  <a:outerShdw blurRad="38100" dist="38100" dir="2700000" algn="tl">
                    <a:srgbClr val="000000"/>
                  </a:outerShdw>
                </a:effectLst>
                <a:latin typeface="+mn-lt"/>
                <a:ea typeface="+mn-ea"/>
              </a:rPr>
              <a:t>视频流</a:t>
            </a:r>
          </a:p>
        </p:txBody>
      </p:sp>
      <p:grpSp>
        <p:nvGrpSpPr>
          <p:cNvPr id="654429" name="Group 93"/>
          <p:cNvGrpSpPr>
            <a:grpSpLocks/>
          </p:cNvGrpSpPr>
          <p:nvPr/>
        </p:nvGrpSpPr>
        <p:grpSpPr bwMode="auto">
          <a:xfrm>
            <a:off x="2483380" y="989013"/>
            <a:ext cx="4584965" cy="646112"/>
            <a:chOff x="1444" y="623"/>
            <a:chExt cx="2666" cy="407"/>
          </a:xfrm>
        </p:grpSpPr>
        <p:sp>
          <p:nvSpPr>
            <p:cNvPr id="654399" name="Text Box 63"/>
            <p:cNvSpPr txBox="1">
              <a:spLocks noChangeArrowheads="1"/>
            </p:cNvSpPr>
            <p:nvPr/>
          </p:nvSpPr>
          <p:spPr bwMode="auto">
            <a:xfrm>
              <a:off x="1565" y="623"/>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a:t>
              </a:r>
              <a:r>
                <a:rPr lang="en-US" altLang="zh-CN" sz="3600" b="1">
                  <a:solidFill>
                    <a:srgbClr val="000099"/>
                  </a:solidFill>
                  <a:latin typeface="+mn-lt"/>
                  <a:ea typeface="+mn-ea"/>
                </a:rPr>
                <a:t> </a:t>
              </a:r>
            </a:p>
          </p:txBody>
        </p:sp>
        <p:sp>
          <p:nvSpPr>
            <p:cNvPr id="654401" name="Text Box 65"/>
            <p:cNvSpPr txBox="1">
              <a:spLocks noChangeArrowheads="1"/>
            </p:cNvSpPr>
            <p:nvPr/>
          </p:nvSpPr>
          <p:spPr bwMode="auto">
            <a:xfrm>
              <a:off x="1904" y="692"/>
              <a:ext cx="11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GET: </a:t>
              </a:r>
              <a:r>
                <a:rPr lang="zh-CN" altLang="en-US" b="1">
                  <a:solidFill>
                    <a:srgbClr val="000099"/>
                  </a:solidFill>
                  <a:latin typeface="+mn-lt"/>
                  <a:ea typeface="+mn-ea"/>
                </a:rPr>
                <a:t>元文件</a:t>
              </a:r>
            </a:p>
          </p:txBody>
        </p:sp>
        <p:sp>
          <p:nvSpPr>
            <p:cNvPr id="654397" name="Line 61"/>
            <p:cNvSpPr>
              <a:spLocks noChangeShapeType="1"/>
            </p:cNvSpPr>
            <p:nvPr/>
          </p:nvSpPr>
          <p:spPr bwMode="auto">
            <a:xfrm rot="-5400000">
              <a:off x="2777" y="-371"/>
              <a:ext cx="0" cy="2666"/>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654428" name="Group 92"/>
          <p:cNvGrpSpPr>
            <a:grpSpLocks/>
          </p:cNvGrpSpPr>
          <p:nvPr/>
        </p:nvGrpSpPr>
        <p:grpSpPr bwMode="auto">
          <a:xfrm>
            <a:off x="2483380" y="1492251"/>
            <a:ext cx="4676114" cy="646113"/>
            <a:chOff x="1444" y="940"/>
            <a:chExt cx="2719" cy="407"/>
          </a:xfrm>
        </p:grpSpPr>
        <p:sp>
          <p:nvSpPr>
            <p:cNvPr id="654400" name="Text Box 64"/>
            <p:cNvSpPr txBox="1">
              <a:spLocks noChangeArrowheads="1"/>
            </p:cNvSpPr>
            <p:nvPr/>
          </p:nvSpPr>
          <p:spPr bwMode="auto">
            <a:xfrm>
              <a:off x="3742" y="940"/>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a:t>
              </a:r>
              <a:r>
                <a:rPr lang="en-US" altLang="zh-CN" sz="3600" b="1">
                  <a:solidFill>
                    <a:srgbClr val="000099"/>
                  </a:solidFill>
                  <a:latin typeface="+mn-lt"/>
                  <a:ea typeface="+mn-ea"/>
                </a:rPr>
                <a:t> </a:t>
              </a:r>
            </a:p>
          </p:txBody>
        </p:sp>
        <p:sp>
          <p:nvSpPr>
            <p:cNvPr id="654402" name="Text Box 66"/>
            <p:cNvSpPr txBox="1">
              <a:spLocks noChangeArrowheads="1"/>
            </p:cNvSpPr>
            <p:nvPr/>
          </p:nvSpPr>
          <p:spPr bwMode="auto">
            <a:xfrm>
              <a:off x="2603" y="1010"/>
              <a:ext cx="11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RESPONSE</a:t>
              </a:r>
            </a:p>
          </p:txBody>
        </p:sp>
        <p:sp>
          <p:nvSpPr>
            <p:cNvPr id="654398" name="Line 62"/>
            <p:cNvSpPr>
              <a:spLocks noChangeShapeType="1"/>
            </p:cNvSpPr>
            <p:nvPr/>
          </p:nvSpPr>
          <p:spPr bwMode="auto">
            <a:xfrm rot="5400000" flipH="1">
              <a:off x="2777" y="-60"/>
              <a:ext cx="0" cy="2666"/>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654433" name="Group 97"/>
          <p:cNvGrpSpPr>
            <a:grpSpLocks/>
          </p:cNvGrpSpPr>
          <p:nvPr/>
        </p:nvGrpSpPr>
        <p:grpSpPr bwMode="auto">
          <a:xfrm>
            <a:off x="2483380" y="2787652"/>
            <a:ext cx="4584965" cy="646113"/>
            <a:chOff x="1444" y="1756"/>
            <a:chExt cx="2666" cy="407"/>
          </a:xfrm>
        </p:grpSpPr>
        <p:sp>
          <p:nvSpPr>
            <p:cNvPr id="654340" name="Text Box 4"/>
            <p:cNvSpPr txBox="1">
              <a:spLocks noChangeArrowheads="1"/>
            </p:cNvSpPr>
            <p:nvPr/>
          </p:nvSpPr>
          <p:spPr bwMode="auto">
            <a:xfrm>
              <a:off x="1852" y="1827"/>
              <a:ext cx="7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SETUP</a:t>
              </a:r>
            </a:p>
          </p:txBody>
        </p:sp>
        <p:sp>
          <p:nvSpPr>
            <p:cNvPr id="654407" name="Text Box 71"/>
            <p:cNvSpPr txBox="1">
              <a:spLocks noChangeArrowheads="1"/>
            </p:cNvSpPr>
            <p:nvPr/>
          </p:nvSpPr>
          <p:spPr bwMode="auto">
            <a:xfrm>
              <a:off x="1565" y="1756"/>
              <a:ext cx="34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a:t>
              </a:r>
              <a:endParaRPr lang="en-US" altLang="zh-CN" sz="4400" b="1">
                <a:solidFill>
                  <a:srgbClr val="000099"/>
                </a:solidFill>
                <a:latin typeface="+mn-lt"/>
                <a:ea typeface="+mn-ea"/>
              </a:endParaRPr>
            </a:p>
          </p:txBody>
        </p:sp>
        <p:sp>
          <p:nvSpPr>
            <p:cNvPr id="654406" name="Line 70"/>
            <p:cNvSpPr>
              <a:spLocks noChangeShapeType="1"/>
            </p:cNvSpPr>
            <p:nvPr/>
          </p:nvSpPr>
          <p:spPr bwMode="auto">
            <a:xfrm rot="-5400000">
              <a:off x="2777" y="751"/>
              <a:ext cx="0" cy="2666"/>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654432" name="Group 96"/>
          <p:cNvGrpSpPr>
            <a:grpSpLocks/>
          </p:cNvGrpSpPr>
          <p:nvPr/>
        </p:nvGrpSpPr>
        <p:grpSpPr bwMode="auto">
          <a:xfrm>
            <a:off x="2483380" y="3219452"/>
            <a:ext cx="4676114" cy="646113"/>
            <a:chOff x="1444" y="2028"/>
            <a:chExt cx="2719" cy="407"/>
          </a:xfrm>
        </p:grpSpPr>
        <p:sp>
          <p:nvSpPr>
            <p:cNvPr id="654409" name="Text Box 73"/>
            <p:cNvSpPr txBox="1">
              <a:spLocks noChangeArrowheads="1"/>
            </p:cNvSpPr>
            <p:nvPr/>
          </p:nvSpPr>
          <p:spPr bwMode="auto">
            <a:xfrm>
              <a:off x="3742" y="2028"/>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 </a:t>
              </a:r>
              <a:endParaRPr lang="en-US" altLang="zh-CN" sz="4400" b="1">
                <a:solidFill>
                  <a:srgbClr val="000099"/>
                </a:solidFill>
                <a:latin typeface="+mn-lt"/>
                <a:ea typeface="+mn-ea"/>
              </a:endParaRPr>
            </a:p>
          </p:txBody>
        </p:sp>
        <p:sp>
          <p:nvSpPr>
            <p:cNvPr id="654410" name="Text Box 74"/>
            <p:cNvSpPr txBox="1">
              <a:spLocks noChangeArrowheads="1"/>
            </p:cNvSpPr>
            <p:nvPr/>
          </p:nvSpPr>
          <p:spPr bwMode="auto">
            <a:xfrm>
              <a:off x="2650" y="2099"/>
              <a:ext cx="11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RESPONSE</a:t>
              </a:r>
            </a:p>
          </p:txBody>
        </p:sp>
        <p:sp>
          <p:nvSpPr>
            <p:cNvPr id="654408" name="Line 72"/>
            <p:cNvSpPr>
              <a:spLocks noChangeShapeType="1"/>
            </p:cNvSpPr>
            <p:nvPr/>
          </p:nvSpPr>
          <p:spPr bwMode="auto">
            <a:xfrm rot="5400000" flipH="1">
              <a:off x="2777" y="1020"/>
              <a:ext cx="0" cy="2666"/>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654430" name="Group 94"/>
          <p:cNvGrpSpPr>
            <a:grpSpLocks/>
          </p:cNvGrpSpPr>
          <p:nvPr/>
        </p:nvGrpSpPr>
        <p:grpSpPr bwMode="auto">
          <a:xfrm>
            <a:off x="2483380" y="3724278"/>
            <a:ext cx="4584965" cy="646113"/>
            <a:chOff x="1444" y="2346"/>
            <a:chExt cx="2666" cy="407"/>
          </a:xfrm>
        </p:grpSpPr>
        <p:sp>
          <p:nvSpPr>
            <p:cNvPr id="654412" name="Text Box 76"/>
            <p:cNvSpPr txBox="1">
              <a:spLocks noChangeArrowheads="1"/>
            </p:cNvSpPr>
            <p:nvPr/>
          </p:nvSpPr>
          <p:spPr bwMode="auto">
            <a:xfrm>
              <a:off x="1837" y="2387"/>
              <a:ext cx="5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PLAY</a:t>
              </a:r>
            </a:p>
          </p:txBody>
        </p:sp>
        <p:sp>
          <p:nvSpPr>
            <p:cNvPr id="654414" name="Text Box 78"/>
            <p:cNvSpPr txBox="1">
              <a:spLocks noChangeArrowheads="1"/>
            </p:cNvSpPr>
            <p:nvPr/>
          </p:nvSpPr>
          <p:spPr bwMode="auto">
            <a:xfrm>
              <a:off x="1565" y="2346"/>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 </a:t>
              </a:r>
            </a:p>
          </p:txBody>
        </p:sp>
        <p:sp>
          <p:nvSpPr>
            <p:cNvPr id="654413" name="Line 77"/>
            <p:cNvSpPr>
              <a:spLocks noChangeShapeType="1"/>
            </p:cNvSpPr>
            <p:nvPr/>
          </p:nvSpPr>
          <p:spPr bwMode="auto">
            <a:xfrm rot="-5400000">
              <a:off x="2777" y="1324"/>
              <a:ext cx="0" cy="2666"/>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654431" name="Group 95"/>
          <p:cNvGrpSpPr>
            <a:grpSpLocks/>
          </p:cNvGrpSpPr>
          <p:nvPr/>
        </p:nvGrpSpPr>
        <p:grpSpPr bwMode="auto">
          <a:xfrm>
            <a:off x="2483380" y="4156078"/>
            <a:ext cx="4676114" cy="646113"/>
            <a:chOff x="1444" y="2618"/>
            <a:chExt cx="2719" cy="407"/>
          </a:xfrm>
        </p:grpSpPr>
        <p:sp>
          <p:nvSpPr>
            <p:cNvPr id="654416" name="Text Box 80"/>
            <p:cNvSpPr txBox="1">
              <a:spLocks noChangeArrowheads="1"/>
            </p:cNvSpPr>
            <p:nvPr/>
          </p:nvSpPr>
          <p:spPr bwMode="auto">
            <a:xfrm>
              <a:off x="2650" y="2688"/>
              <a:ext cx="11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RESPONSE</a:t>
              </a:r>
            </a:p>
          </p:txBody>
        </p:sp>
        <p:sp>
          <p:nvSpPr>
            <p:cNvPr id="654417" name="Text Box 81"/>
            <p:cNvSpPr txBox="1">
              <a:spLocks noChangeArrowheads="1"/>
            </p:cNvSpPr>
            <p:nvPr/>
          </p:nvSpPr>
          <p:spPr bwMode="auto">
            <a:xfrm>
              <a:off x="3742" y="2618"/>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a:t>
              </a:r>
              <a:r>
                <a:rPr lang="en-US" altLang="zh-CN" sz="3600" b="1">
                  <a:solidFill>
                    <a:srgbClr val="000099"/>
                  </a:solidFill>
                  <a:latin typeface="+mn-lt"/>
                  <a:ea typeface="+mn-ea"/>
                </a:rPr>
                <a:t> </a:t>
              </a:r>
            </a:p>
          </p:txBody>
        </p:sp>
        <p:sp>
          <p:nvSpPr>
            <p:cNvPr id="654415" name="Line 79"/>
            <p:cNvSpPr>
              <a:spLocks noChangeShapeType="1"/>
            </p:cNvSpPr>
            <p:nvPr/>
          </p:nvSpPr>
          <p:spPr bwMode="auto">
            <a:xfrm rot="5400000" flipH="1">
              <a:off x="2777" y="1593"/>
              <a:ext cx="0" cy="2666"/>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654427" name="Group 91"/>
          <p:cNvGrpSpPr>
            <a:grpSpLocks/>
          </p:cNvGrpSpPr>
          <p:nvPr/>
        </p:nvGrpSpPr>
        <p:grpSpPr bwMode="auto">
          <a:xfrm>
            <a:off x="2483380" y="5805488"/>
            <a:ext cx="4676114" cy="646112"/>
            <a:chOff x="1444" y="3657"/>
            <a:chExt cx="2719" cy="407"/>
          </a:xfrm>
        </p:grpSpPr>
        <p:sp>
          <p:nvSpPr>
            <p:cNvPr id="654420" name="Line 84"/>
            <p:cNvSpPr>
              <a:spLocks noChangeShapeType="1"/>
            </p:cNvSpPr>
            <p:nvPr/>
          </p:nvSpPr>
          <p:spPr bwMode="auto">
            <a:xfrm rot="5400000" flipH="1">
              <a:off x="2777" y="2687"/>
              <a:ext cx="0" cy="2666"/>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54421" name="Text Box 85"/>
            <p:cNvSpPr txBox="1">
              <a:spLocks noChangeArrowheads="1"/>
            </p:cNvSpPr>
            <p:nvPr/>
          </p:nvSpPr>
          <p:spPr bwMode="auto">
            <a:xfrm>
              <a:off x="2650" y="3731"/>
              <a:ext cx="11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RESPONSE</a:t>
              </a:r>
            </a:p>
          </p:txBody>
        </p:sp>
        <p:sp>
          <p:nvSpPr>
            <p:cNvPr id="654424" name="Text Box 88"/>
            <p:cNvSpPr txBox="1">
              <a:spLocks noChangeArrowheads="1"/>
            </p:cNvSpPr>
            <p:nvPr/>
          </p:nvSpPr>
          <p:spPr bwMode="auto">
            <a:xfrm>
              <a:off x="3742" y="3657"/>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a:t>
              </a:r>
              <a:r>
                <a:rPr lang="en-US" altLang="zh-CN" sz="3600" b="1">
                  <a:solidFill>
                    <a:srgbClr val="000099"/>
                  </a:solidFill>
                  <a:latin typeface="+mn-lt"/>
                  <a:ea typeface="+mn-ea"/>
                </a:rPr>
                <a:t> </a:t>
              </a:r>
            </a:p>
          </p:txBody>
        </p:sp>
      </p:grpSp>
      <p:grpSp>
        <p:nvGrpSpPr>
          <p:cNvPr id="654435" name="Group 99"/>
          <p:cNvGrpSpPr>
            <a:grpSpLocks/>
          </p:cNvGrpSpPr>
          <p:nvPr/>
        </p:nvGrpSpPr>
        <p:grpSpPr bwMode="auto">
          <a:xfrm>
            <a:off x="2457583" y="5380042"/>
            <a:ext cx="4584965" cy="646113"/>
            <a:chOff x="1429" y="3389"/>
            <a:chExt cx="2666" cy="407"/>
          </a:xfrm>
        </p:grpSpPr>
        <p:sp>
          <p:nvSpPr>
            <p:cNvPr id="654419" name="Line 83"/>
            <p:cNvSpPr>
              <a:spLocks noChangeShapeType="1"/>
            </p:cNvSpPr>
            <p:nvPr/>
          </p:nvSpPr>
          <p:spPr bwMode="auto">
            <a:xfrm rot="-5400000">
              <a:off x="2762" y="2369"/>
              <a:ext cx="0" cy="2666"/>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54422" name="Text Box 86"/>
            <p:cNvSpPr txBox="1">
              <a:spLocks noChangeArrowheads="1"/>
            </p:cNvSpPr>
            <p:nvPr/>
          </p:nvSpPr>
          <p:spPr bwMode="auto">
            <a:xfrm>
              <a:off x="1871" y="3460"/>
              <a:ext cx="116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TEARDOWN</a:t>
              </a:r>
            </a:p>
          </p:txBody>
        </p:sp>
        <p:sp>
          <p:nvSpPr>
            <p:cNvPr id="654423" name="Text Box 87"/>
            <p:cNvSpPr txBox="1">
              <a:spLocks noChangeArrowheads="1"/>
            </p:cNvSpPr>
            <p:nvPr/>
          </p:nvSpPr>
          <p:spPr bwMode="auto">
            <a:xfrm>
              <a:off x="1565" y="3389"/>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a:t>
              </a:r>
              <a:r>
                <a:rPr lang="en-US" altLang="zh-CN" sz="3600" b="1">
                  <a:solidFill>
                    <a:srgbClr val="000099"/>
                  </a:solidFill>
                  <a:latin typeface="+mn-lt"/>
                  <a:ea typeface="+mn-ea"/>
                </a:rPr>
                <a:t> </a:t>
              </a:r>
            </a:p>
          </p:txBody>
        </p:sp>
      </p:grpSp>
      <p:sp>
        <p:nvSpPr>
          <p:cNvPr id="2" name="矩形 1"/>
          <p:cNvSpPr/>
          <p:nvPr/>
        </p:nvSpPr>
        <p:spPr>
          <a:xfrm>
            <a:off x="3053491" y="44624"/>
            <a:ext cx="3555693" cy="954107"/>
          </a:xfrm>
          <a:prstGeom prst="rect">
            <a:avLst/>
          </a:prstGeom>
          <a:solidFill>
            <a:srgbClr val="FFFF00"/>
          </a:solidFill>
          <a:ln>
            <a:solidFill>
              <a:srgbClr val="000099"/>
            </a:solidFill>
          </a:ln>
        </p:spPr>
        <p:txBody>
          <a:bodyPr wrap="square">
            <a:spAutoFit/>
          </a:bodyPr>
          <a:lstStyle/>
          <a:p>
            <a:pPr algn="ctr"/>
            <a:r>
              <a:rPr lang="zh-CN" altLang="zh-CN" sz="2800" b="1" dirty="0" smtClean="0">
                <a:solidFill>
                  <a:srgbClr val="000066"/>
                </a:solidFill>
                <a:latin typeface="+mn-lt"/>
                <a:ea typeface="+mn-ea"/>
              </a:rPr>
              <a:t>使用</a:t>
            </a:r>
            <a:r>
              <a:rPr lang="en-US" altLang="zh-CN" sz="2800" b="1" dirty="0" smtClean="0">
                <a:solidFill>
                  <a:srgbClr val="000066"/>
                </a:solidFill>
                <a:latin typeface="+mn-lt"/>
                <a:ea typeface="+mn-ea"/>
              </a:rPr>
              <a:t> RTSP </a:t>
            </a:r>
            <a:r>
              <a:rPr lang="zh-CN" altLang="zh-CN" sz="2800" b="1" dirty="0" smtClean="0">
                <a:solidFill>
                  <a:srgbClr val="000066"/>
                </a:solidFill>
                <a:latin typeface="+mn-lt"/>
                <a:ea typeface="+mn-ea"/>
              </a:rPr>
              <a:t>的</a:t>
            </a:r>
            <a:r>
              <a:rPr lang="zh-CN" altLang="zh-CN" sz="2800" b="1" dirty="0">
                <a:solidFill>
                  <a:srgbClr val="000066"/>
                </a:solidFill>
                <a:latin typeface="+mn-lt"/>
                <a:ea typeface="+mn-ea"/>
              </a:rPr>
              <a:t>媒体服务器的工作过程</a:t>
            </a:r>
            <a:endParaRPr lang="zh-CN" altLang="en-US" sz="2800" b="1" dirty="0">
              <a:solidFill>
                <a:srgbClr val="000066"/>
              </a:solidFill>
              <a:latin typeface="+mn-lt"/>
              <a:ea typeface="+mn-ea"/>
            </a:endParaRPr>
          </a:p>
        </p:txBody>
      </p:sp>
    </p:spTree>
    <p:extLst>
      <p:ext uri="{BB962C8B-B14F-4D97-AF65-F5344CB8AC3E}">
        <p14:creationId xmlns:p14="http://schemas.microsoft.com/office/powerpoint/2010/main" val="482573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654429"/>
                                        </p:tgtEl>
                                        <p:attrNameLst>
                                          <p:attrName>style.visibility</p:attrName>
                                        </p:attrNameLst>
                                      </p:cBhvr>
                                      <p:to>
                                        <p:strVal val="visible"/>
                                      </p:to>
                                    </p:set>
                                    <p:animEffect transition="in" filter="wipe(left)">
                                      <p:cBhvr>
                                        <p:cTn id="7" dur="2000"/>
                                        <p:tgtEl>
                                          <p:spTgt spid="654429"/>
                                        </p:tgtEl>
                                      </p:cBhvr>
                                    </p:animEffect>
                                  </p:childTnLst>
                                </p:cTn>
                              </p:par>
                            </p:childTnLst>
                          </p:cTn>
                        </p:par>
                        <p:par>
                          <p:cTn id="8" fill="hold" nodeType="afterGroup">
                            <p:stCondLst>
                              <p:cond delay="2500"/>
                            </p:stCondLst>
                            <p:childTnLst>
                              <p:par>
                                <p:cTn id="9" presetID="22" presetClass="entr" presetSubtype="2" fill="hold" nodeType="afterEffect">
                                  <p:stCondLst>
                                    <p:cond delay="500"/>
                                  </p:stCondLst>
                                  <p:childTnLst>
                                    <p:set>
                                      <p:cBhvr>
                                        <p:cTn id="10" dur="1" fill="hold">
                                          <p:stCondLst>
                                            <p:cond delay="0"/>
                                          </p:stCondLst>
                                        </p:cTn>
                                        <p:tgtEl>
                                          <p:spTgt spid="654428"/>
                                        </p:tgtEl>
                                        <p:attrNameLst>
                                          <p:attrName>style.visibility</p:attrName>
                                        </p:attrNameLst>
                                      </p:cBhvr>
                                      <p:to>
                                        <p:strVal val="visible"/>
                                      </p:to>
                                    </p:set>
                                    <p:animEffect transition="in" filter="wipe(right)">
                                      <p:cBhvr>
                                        <p:cTn id="11" dur="2000"/>
                                        <p:tgtEl>
                                          <p:spTgt spid="654428"/>
                                        </p:tgtEl>
                                      </p:cBhvr>
                                    </p:animEffect>
                                  </p:childTnLst>
                                </p:cTn>
                              </p:par>
                            </p:childTnLst>
                          </p:cTn>
                        </p:par>
                        <p:par>
                          <p:cTn id="12" fill="hold" nodeType="afterGroup">
                            <p:stCondLst>
                              <p:cond delay="5000"/>
                            </p:stCondLst>
                            <p:childTnLst>
                              <p:par>
                                <p:cTn id="13" presetID="22" presetClass="entr" presetSubtype="1" fill="hold" nodeType="afterEffect">
                                  <p:stCondLst>
                                    <p:cond delay="500"/>
                                  </p:stCondLst>
                                  <p:childTnLst>
                                    <p:set>
                                      <p:cBhvr>
                                        <p:cTn id="14" dur="1" fill="hold">
                                          <p:stCondLst>
                                            <p:cond delay="0"/>
                                          </p:stCondLst>
                                        </p:cTn>
                                        <p:tgtEl>
                                          <p:spTgt spid="654434"/>
                                        </p:tgtEl>
                                        <p:attrNameLst>
                                          <p:attrName>style.visibility</p:attrName>
                                        </p:attrNameLst>
                                      </p:cBhvr>
                                      <p:to>
                                        <p:strVal val="visible"/>
                                      </p:to>
                                    </p:set>
                                    <p:animEffect transition="in" filter="wipe(up)">
                                      <p:cBhvr>
                                        <p:cTn id="15" dur="2000"/>
                                        <p:tgtEl>
                                          <p:spTgt spid="654434"/>
                                        </p:tgtEl>
                                      </p:cBhvr>
                                    </p:animEffect>
                                  </p:childTnLst>
                                </p:cTn>
                              </p:par>
                            </p:childTnLst>
                          </p:cTn>
                        </p:par>
                        <p:par>
                          <p:cTn id="16" fill="hold" nodeType="afterGroup">
                            <p:stCondLst>
                              <p:cond delay="7500"/>
                            </p:stCondLst>
                            <p:childTnLst>
                              <p:par>
                                <p:cTn id="17" presetID="22" presetClass="entr" presetSubtype="8" fill="hold" nodeType="afterEffect">
                                  <p:stCondLst>
                                    <p:cond delay="500"/>
                                  </p:stCondLst>
                                  <p:childTnLst>
                                    <p:set>
                                      <p:cBhvr>
                                        <p:cTn id="18" dur="1" fill="hold">
                                          <p:stCondLst>
                                            <p:cond delay="0"/>
                                          </p:stCondLst>
                                        </p:cTn>
                                        <p:tgtEl>
                                          <p:spTgt spid="654433"/>
                                        </p:tgtEl>
                                        <p:attrNameLst>
                                          <p:attrName>style.visibility</p:attrName>
                                        </p:attrNameLst>
                                      </p:cBhvr>
                                      <p:to>
                                        <p:strVal val="visible"/>
                                      </p:to>
                                    </p:set>
                                    <p:animEffect transition="in" filter="wipe(left)">
                                      <p:cBhvr>
                                        <p:cTn id="19" dur="2000"/>
                                        <p:tgtEl>
                                          <p:spTgt spid="654433"/>
                                        </p:tgtEl>
                                      </p:cBhvr>
                                    </p:animEffect>
                                  </p:childTnLst>
                                </p:cTn>
                              </p:par>
                            </p:childTnLst>
                          </p:cTn>
                        </p:par>
                        <p:par>
                          <p:cTn id="20" fill="hold" nodeType="afterGroup">
                            <p:stCondLst>
                              <p:cond delay="10000"/>
                            </p:stCondLst>
                            <p:childTnLst>
                              <p:par>
                                <p:cTn id="21" presetID="22" presetClass="entr" presetSubtype="2" fill="hold" nodeType="afterEffect">
                                  <p:stCondLst>
                                    <p:cond delay="500"/>
                                  </p:stCondLst>
                                  <p:childTnLst>
                                    <p:set>
                                      <p:cBhvr>
                                        <p:cTn id="22" dur="1" fill="hold">
                                          <p:stCondLst>
                                            <p:cond delay="0"/>
                                          </p:stCondLst>
                                        </p:cTn>
                                        <p:tgtEl>
                                          <p:spTgt spid="654432"/>
                                        </p:tgtEl>
                                        <p:attrNameLst>
                                          <p:attrName>style.visibility</p:attrName>
                                        </p:attrNameLst>
                                      </p:cBhvr>
                                      <p:to>
                                        <p:strVal val="visible"/>
                                      </p:to>
                                    </p:set>
                                    <p:animEffect transition="in" filter="wipe(right)">
                                      <p:cBhvr>
                                        <p:cTn id="23" dur="2000"/>
                                        <p:tgtEl>
                                          <p:spTgt spid="654432"/>
                                        </p:tgtEl>
                                      </p:cBhvr>
                                    </p:animEffect>
                                  </p:childTnLst>
                                </p:cTn>
                              </p:par>
                            </p:childTnLst>
                          </p:cTn>
                        </p:par>
                        <p:par>
                          <p:cTn id="24" fill="hold" nodeType="afterGroup">
                            <p:stCondLst>
                              <p:cond delay="12500"/>
                            </p:stCondLst>
                            <p:childTnLst>
                              <p:par>
                                <p:cTn id="25" presetID="22" presetClass="entr" presetSubtype="8" fill="hold" nodeType="afterEffect">
                                  <p:stCondLst>
                                    <p:cond delay="500"/>
                                  </p:stCondLst>
                                  <p:childTnLst>
                                    <p:set>
                                      <p:cBhvr>
                                        <p:cTn id="26" dur="1" fill="hold">
                                          <p:stCondLst>
                                            <p:cond delay="0"/>
                                          </p:stCondLst>
                                        </p:cTn>
                                        <p:tgtEl>
                                          <p:spTgt spid="654430"/>
                                        </p:tgtEl>
                                        <p:attrNameLst>
                                          <p:attrName>style.visibility</p:attrName>
                                        </p:attrNameLst>
                                      </p:cBhvr>
                                      <p:to>
                                        <p:strVal val="visible"/>
                                      </p:to>
                                    </p:set>
                                    <p:animEffect transition="in" filter="wipe(left)">
                                      <p:cBhvr>
                                        <p:cTn id="27" dur="2000"/>
                                        <p:tgtEl>
                                          <p:spTgt spid="654430"/>
                                        </p:tgtEl>
                                      </p:cBhvr>
                                    </p:animEffect>
                                  </p:childTnLst>
                                </p:cTn>
                              </p:par>
                            </p:childTnLst>
                          </p:cTn>
                        </p:par>
                        <p:par>
                          <p:cTn id="28" fill="hold" nodeType="afterGroup">
                            <p:stCondLst>
                              <p:cond delay="15000"/>
                            </p:stCondLst>
                            <p:childTnLst>
                              <p:par>
                                <p:cTn id="29" presetID="22" presetClass="entr" presetSubtype="2" fill="hold" nodeType="afterEffect">
                                  <p:stCondLst>
                                    <p:cond delay="500"/>
                                  </p:stCondLst>
                                  <p:childTnLst>
                                    <p:set>
                                      <p:cBhvr>
                                        <p:cTn id="30" dur="1" fill="hold">
                                          <p:stCondLst>
                                            <p:cond delay="0"/>
                                          </p:stCondLst>
                                        </p:cTn>
                                        <p:tgtEl>
                                          <p:spTgt spid="654431"/>
                                        </p:tgtEl>
                                        <p:attrNameLst>
                                          <p:attrName>style.visibility</p:attrName>
                                        </p:attrNameLst>
                                      </p:cBhvr>
                                      <p:to>
                                        <p:strVal val="visible"/>
                                      </p:to>
                                    </p:set>
                                    <p:animEffect transition="in" filter="wipe(right)">
                                      <p:cBhvr>
                                        <p:cTn id="31" dur="2000"/>
                                        <p:tgtEl>
                                          <p:spTgt spid="654431"/>
                                        </p:tgtEl>
                                      </p:cBhvr>
                                    </p:animEffect>
                                  </p:childTnLst>
                                </p:cTn>
                              </p:par>
                            </p:childTnLst>
                          </p:cTn>
                        </p:par>
                        <p:par>
                          <p:cTn id="32" fill="hold" nodeType="afterGroup">
                            <p:stCondLst>
                              <p:cond delay="17500"/>
                            </p:stCondLst>
                            <p:childTnLst>
                              <p:par>
                                <p:cTn id="33" presetID="22" presetClass="entr" presetSubtype="1" fill="hold" grpId="0" nodeType="afterEffect">
                                  <p:stCondLst>
                                    <p:cond delay="500"/>
                                  </p:stCondLst>
                                  <p:childTnLst>
                                    <p:set>
                                      <p:cBhvr>
                                        <p:cTn id="34" dur="1" fill="hold">
                                          <p:stCondLst>
                                            <p:cond delay="0"/>
                                          </p:stCondLst>
                                        </p:cTn>
                                        <p:tgtEl>
                                          <p:spTgt spid="654418"/>
                                        </p:tgtEl>
                                        <p:attrNameLst>
                                          <p:attrName>style.visibility</p:attrName>
                                        </p:attrNameLst>
                                      </p:cBhvr>
                                      <p:to>
                                        <p:strVal val="visible"/>
                                      </p:to>
                                    </p:set>
                                    <p:animEffect transition="in" filter="wipe(up)">
                                      <p:cBhvr>
                                        <p:cTn id="35" dur="2000"/>
                                        <p:tgtEl>
                                          <p:spTgt spid="654418"/>
                                        </p:tgtEl>
                                      </p:cBhvr>
                                    </p:animEffect>
                                  </p:childTnLst>
                                </p:cTn>
                              </p:par>
                            </p:childTnLst>
                          </p:cTn>
                        </p:par>
                        <p:par>
                          <p:cTn id="36" fill="hold" nodeType="afterGroup">
                            <p:stCondLst>
                              <p:cond delay="20000"/>
                            </p:stCondLst>
                            <p:childTnLst>
                              <p:par>
                                <p:cTn id="37" presetID="22" presetClass="entr" presetSubtype="8" fill="hold" nodeType="afterEffect">
                                  <p:stCondLst>
                                    <p:cond delay="2000"/>
                                  </p:stCondLst>
                                  <p:childTnLst>
                                    <p:set>
                                      <p:cBhvr>
                                        <p:cTn id="38" dur="1" fill="hold">
                                          <p:stCondLst>
                                            <p:cond delay="0"/>
                                          </p:stCondLst>
                                        </p:cTn>
                                        <p:tgtEl>
                                          <p:spTgt spid="654435"/>
                                        </p:tgtEl>
                                        <p:attrNameLst>
                                          <p:attrName>style.visibility</p:attrName>
                                        </p:attrNameLst>
                                      </p:cBhvr>
                                      <p:to>
                                        <p:strVal val="visible"/>
                                      </p:to>
                                    </p:set>
                                    <p:animEffect transition="in" filter="wipe(left)">
                                      <p:cBhvr>
                                        <p:cTn id="39" dur="2000"/>
                                        <p:tgtEl>
                                          <p:spTgt spid="654435"/>
                                        </p:tgtEl>
                                      </p:cBhvr>
                                    </p:animEffect>
                                  </p:childTnLst>
                                </p:cTn>
                              </p:par>
                            </p:childTnLst>
                          </p:cTn>
                        </p:par>
                        <p:par>
                          <p:cTn id="40" fill="hold" nodeType="afterGroup">
                            <p:stCondLst>
                              <p:cond delay="24000"/>
                            </p:stCondLst>
                            <p:childTnLst>
                              <p:par>
                                <p:cTn id="41" presetID="22" presetClass="entr" presetSubtype="2" fill="hold" nodeType="afterEffect">
                                  <p:stCondLst>
                                    <p:cond delay="500"/>
                                  </p:stCondLst>
                                  <p:childTnLst>
                                    <p:set>
                                      <p:cBhvr>
                                        <p:cTn id="42" dur="1" fill="hold">
                                          <p:stCondLst>
                                            <p:cond delay="0"/>
                                          </p:stCondLst>
                                        </p:cTn>
                                        <p:tgtEl>
                                          <p:spTgt spid="654427"/>
                                        </p:tgtEl>
                                        <p:attrNameLst>
                                          <p:attrName>style.visibility</p:attrName>
                                        </p:attrNameLst>
                                      </p:cBhvr>
                                      <p:to>
                                        <p:strVal val="visible"/>
                                      </p:to>
                                    </p:set>
                                    <p:animEffect transition="in" filter="wipe(right)">
                                      <p:cBhvr>
                                        <p:cTn id="43" dur="2000"/>
                                        <p:tgtEl>
                                          <p:spTgt spid="654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4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pPr algn="ctr"/>
            <a:r>
              <a:rPr lang="zh-CN" altLang="en-US" sz="3800" dirty="0"/>
              <a:t>使用 </a:t>
            </a:r>
            <a:r>
              <a:rPr lang="en-US" altLang="zh-CN" sz="3800" dirty="0"/>
              <a:t>RTSP </a:t>
            </a:r>
            <a:r>
              <a:rPr lang="zh-CN" altLang="en-US" sz="3800" dirty="0"/>
              <a:t>的媒体</a:t>
            </a:r>
            <a:r>
              <a:rPr lang="zh-CN" altLang="en-US" sz="3800" dirty="0" smtClean="0"/>
              <a:t>服务器的</a:t>
            </a:r>
            <a:r>
              <a:rPr lang="zh-CN" altLang="en-US" sz="3800" dirty="0"/>
              <a:t>工作过程 </a:t>
            </a:r>
          </a:p>
        </p:txBody>
      </p:sp>
      <p:sp>
        <p:nvSpPr>
          <p:cNvPr id="655363" name="Rectangle 3"/>
          <p:cNvSpPr>
            <a:spLocks noGrp="1" noChangeArrowheads="1"/>
          </p:cNvSpPr>
          <p:nvPr>
            <p:ph idx="1"/>
          </p:nvPr>
        </p:nvSpPr>
        <p:spPr/>
        <p:txBody>
          <a:bodyPr/>
          <a:lstStyle/>
          <a:p>
            <a:pPr>
              <a:buFont typeface="Wingdings" pitchFamily="2" charset="2"/>
              <a:buNone/>
            </a:pPr>
            <a:r>
              <a:rPr lang="en-US" altLang="zh-CN" sz="2600" dirty="0">
                <a:sym typeface="Wingdings" pitchFamily="2" charset="2"/>
              </a:rPr>
              <a:t></a:t>
            </a:r>
            <a:r>
              <a:rPr lang="en-US" altLang="zh-CN" sz="2600" dirty="0"/>
              <a:t> </a:t>
            </a:r>
            <a:r>
              <a:rPr lang="zh-CN" altLang="en-US" sz="2600" dirty="0"/>
              <a:t>浏览器向万维网服务器请求音频</a:t>
            </a:r>
            <a:r>
              <a:rPr lang="en-US" altLang="zh-CN" sz="2600" dirty="0"/>
              <a:t>/</a:t>
            </a:r>
            <a:r>
              <a:rPr lang="zh-CN" altLang="en-US" sz="2600" dirty="0"/>
              <a:t>视频文件。</a:t>
            </a:r>
            <a:endParaRPr lang="zh-CN" altLang="en-US" sz="2600" dirty="0">
              <a:sym typeface="Wingdings" pitchFamily="2" charset="2"/>
            </a:endParaRPr>
          </a:p>
          <a:p>
            <a:pPr>
              <a:buFont typeface="Wingdings" pitchFamily="2" charset="2"/>
              <a:buNone/>
            </a:pPr>
            <a:r>
              <a:rPr lang="zh-CN" altLang="en-US" sz="2600" dirty="0">
                <a:sym typeface="Wingdings" pitchFamily="2" charset="2"/>
              </a:rPr>
              <a:t></a:t>
            </a:r>
            <a:r>
              <a:rPr lang="zh-CN" altLang="en-US" sz="2600" dirty="0"/>
              <a:t> 万维网服务器从浏览器发送携带有元文件的响应。</a:t>
            </a:r>
            <a:endParaRPr lang="zh-CN" altLang="en-US" sz="2600" dirty="0">
              <a:sym typeface="Wingdings" pitchFamily="2" charset="2"/>
            </a:endParaRPr>
          </a:p>
          <a:p>
            <a:pPr>
              <a:buFont typeface="Wingdings" pitchFamily="2" charset="2"/>
              <a:buNone/>
            </a:pPr>
            <a:r>
              <a:rPr lang="zh-CN" altLang="en-US" sz="2600" dirty="0">
                <a:sym typeface="Wingdings" pitchFamily="2" charset="2"/>
              </a:rPr>
              <a:t></a:t>
            </a:r>
            <a:r>
              <a:rPr lang="zh-CN" altLang="en-US" sz="2600" dirty="0"/>
              <a:t> 浏览器把收到的元文件传送给媒体播放器。</a:t>
            </a:r>
            <a:endParaRPr lang="zh-CN" altLang="en-US" sz="2600" dirty="0">
              <a:sym typeface="Wingdings" pitchFamily="2" charset="2"/>
            </a:endParaRPr>
          </a:p>
          <a:p>
            <a:pPr>
              <a:buFont typeface="Wingdings" pitchFamily="2" charset="2"/>
              <a:buNone/>
            </a:pPr>
            <a:r>
              <a:rPr lang="zh-CN" altLang="en-US" sz="2600" dirty="0">
                <a:sym typeface="Wingdings" pitchFamily="2" charset="2"/>
              </a:rPr>
              <a:t></a:t>
            </a:r>
            <a:r>
              <a:rPr lang="zh-CN" altLang="en-US" sz="2600" dirty="0"/>
              <a:t> </a:t>
            </a:r>
            <a:r>
              <a:rPr lang="en-US" altLang="zh-CN" sz="2600" dirty="0"/>
              <a:t>RTSP </a:t>
            </a:r>
            <a:r>
              <a:rPr lang="zh-CN" altLang="en-US" sz="2600" dirty="0"/>
              <a:t>客户与媒体服务器的 </a:t>
            </a:r>
            <a:r>
              <a:rPr lang="en-US" altLang="zh-CN" sz="2600" dirty="0"/>
              <a:t>RTSP </a:t>
            </a:r>
            <a:r>
              <a:rPr lang="zh-CN" altLang="en-US" sz="2600" dirty="0"/>
              <a:t>服务器建立连接。</a:t>
            </a:r>
            <a:endParaRPr lang="zh-CN" altLang="en-US" sz="2600" dirty="0">
              <a:sym typeface="Wingdings" pitchFamily="2" charset="2"/>
            </a:endParaRPr>
          </a:p>
          <a:p>
            <a:pPr>
              <a:buFont typeface="Wingdings" pitchFamily="2" charset="2"/>
              <a:buNone/>
            </a:pPr>
            <a:r>
              <a:rPr lang="zh-CN" altLang="en-US" sz="2600" dirty="0">
                <a:sym typeface="Wingdings" pitchFamily="2" charset="2"/>
              </a:rPr>
              <a:t></a:t>
            </a:r>
            <a:r>
              <a:rPr lang="zh-CN" altLang="en-US" sz="2600" dirty="0"/>
              <a:t> </a:t>
            </a:r>
            <a:r>
              <a:rPr lang="en-US" altLang="zh-CN" sz="2600" dirty="0"/>
              <a:t>RTSP </a:t>
            </a:r>
            <a:r>
              <a:rPr lang="zh-CN" altLang="en-US" sz="2600" dirty="0"/>
              <a:t>服务器发送响应 </a:t>
            </a:r>
            <a:r>
              <a:rPr lang="en-US" altLang="zh-CN" sz="2600" dirty="0"/>
              <a:t>RESPONSE </a:t>
            </a:r>
            <a:r>
              <a:rPr lang="zh-CN" altLang="en-US" sz="2600" dirty="0"/>
              <a:t>报文。</a:t>
            </a:r>
            <a:endParaRPr lang="zh-CN" altLang="en-US" sz="2600" dirty="0">
              <a:sym typeface="Wingdings" pitchFamily="2" charset="2"/>
            </a:endParaRPr>
          </a:p>
          <a:p>
            <a:pPr>
              <a:buFont typeface="Wingdings" pitchFamily="2" charset="2"/>
              <a:buNone/>
            </a:pPr>
            <a:r>
              <a:rPr lang="zh-CN" altLang="en-US" sz="2600" dirty="0">
                <a:sym typeface="Wingdings" pitchFamily="2" charset="2"/>
              </a:rPr>
              <a:t></a:t>
            </a:r>
            <a:r>
              <a:rPr lang="zh-CN" altLang="en-US" sz="2600" dirty="0"/>
              <a:t> </a:t>
            </a:r>
            <a:r>
              <a:rPr lang="en-US" altLang="zh-CN" sz="2600" dirty="0"/>
              <a:t>RTSP </a:t>
            </a:r>
            <a:r>
              <a:rPr lang="zh-CN" altLang="en-US" sz="2600" dirty="0"/>
              <a:t>客户发送 </a:t>
            </a:r>
            <a:r>
              <a:rPr lang="en-US" altLang="zh-CN" sz="2600" dirty="0"/>
              <a:t>PLAY </a:t>
            </a:r>
            <a:r>
              <a:rPr lang="zh-CN" altLang="en-US" sz="2600" dirty="0"/>
              <a:t>报文，开始下载音频</a:t>
            </a:r>
            <a:r>
              <a:rPr lang="en-US" altLang="zh-CN" sz="2600" dirty="0"/>
              <a:t>/</a:t>
            </a:r>
            <a:r>
              <a:rPr lang="zh-CN" altLang="en-US" sz="2600" dirty="0"/>
              <a:t>视频文件。</a:t>
            </a:r>
            <a:endParaRPr lang="zh-CN" altLang="en-US" sz="2600" dirty="0">
              <a:sym typeface="Wingdings" pitchFamily="2" charset="2"/>
            </a:endParaRPr>
          </a:p>
          <a:p>
            <a:pPr>
              <a:buFont typeface="Wingdings" pitchFamily="2" charset="2"/>
              <a:buNone/>
            </a:pPr>
            <a:r>
              <a:rPr lang="zh-CN" altLang="en-US" sz="2600" dirty="0">
                <a:sym typeface="Wingdings" pitchFamily="2" charset="2"/>
              </a:rPr>
              <a:t></a:t>
            </a:r>
            <a:r>
              <a:rPr lang="zh-CN" altLang="en-US" sz="2600" dirty="0"/>
              <a:t> </a:t>
            </a:r>
            <a:r>
              <a:rPr lang="en-US" altLang="zh-CN" sz="2600" dirty="0"/>
              <a:t>RTSP </a:t>
            </a:r>
            <a:r>
              <a:rPr lang="zh-CN" altLang="en-US" sz="2600" dirty="0"/>
              <a:t>服务器发送响应 </a:t>
            </a:r>
            <a:r>
              <a:rPr lang="en-US" altLang="zh-CN" sz="2600" dirty="0"/>
              <a:t>RESPONSE </a:t>
            </a:r>
            <a:r>
              <a:rPr lang="zh-CN" altLang="en-US" sz="2600" dirty="0"/>
              <a:t>报文。</a:t>
            </a:r>
          </a:p>
          <a:p>
            <a:pPr>
              <a:buFont typeface="Wingdings" pitchFamily="2" charset="2"/>
              <a:buNone/>
            </a:pPr>
            <a:r>
              <a:rPr lang="zh-CN" altLang="en-US" sz="2600" dirty="0">
                <a:sym typeface="Wingdings" pitchFamily="2" charset="2"/>
              </a:rPr>
              <a:t></a:t>
            </a:r>
            <a:r>
              <a:rPr lang="zh-CN" altLang="en-US" sz="2600" dirty="0"/>
              <a:t> </a:t>
            </a:r>
            <a:r>
              <a:rPr lang="en-US" altLang="zh-CN" sz="2600" dirty="0"/>
              <a:t>RTSP </a:t>
            </a:r>
            <a:r>
              <a:rPr lang="zh-CN" altLang="en-US" sz="2600" dirty="0"/>
              <a:t>客户发送 </a:t>
            </a:r>
            <a:r>
              <a:rPr lang="en-US" altLang="zh-CN" sz="2600" dirty="0"/>
              <a:t>TEARDOWN </a:t>
            </a:r>
            <a:r>
              <a:rPr lang="zh-CN" altLang="en-US" sz="2600" dirty="0"/>
              <a:t>报文断开连接。</a:t>
            </a:r>
            <a:endParaRPr lang="zh-CN" altLang="en-US" sz="2600" dirty="0">
              <a:sym typeface="Wingdings" pitchFamily="2" charset="2"/>
            </a:endParaRPr>
          </a:p>
          <a:p>
            <a:pPr>
              <a:buFont typeface="Wingdings" pitchFamily="2" charset="2"/>
              <a:buNone/>
            </a:pPr>
            <a:r>
              <a:rPr lang="zh-CN" altLang="en-US" sz="2600" dirty="0">
                <a:sym typeface="Wingdings" pitchFamily="2" charset="2"/>
              </a:rPr>
              <a:t></a:t>
            </a:r>
            <a:r>
              <a:rPr lang="zh-CN" altLang="en-US" sz="2600" dirty="0"/>
              <a:t> </a:t>
            </a:r>
            <a:r>
              <a:rPr lang="en-US" altLang="zh-CN" sz="2600" dirty="0"/>
              <a:t>RTSP </a:t>
            </a:r>
            <a:r>
              <a:rPr lang="zh-CN" altLang="en-US" sz="2600" dirty="0"/>
              <a:t>服务器发送响应 </a:t>
            </a:r>
            <a:r>
              <a:rPr lang="en-US" altLang="zh-CN" sz="2600" dirty="0"/>
              <a:t>RESPONSE </a:t>
            </a:r>
            <a:r>
              <a:rPr lang="zh-CN" altLang="en-US" sz="2600" dirty="0"/>
              <a:t>报文。 </a:t>
            </a:r>
          </a:p>
        </p:txBody>
      </p:sp>
    </p:spTree>
    <p:extLst>
      <p:ext uri="{BB962C8B-B14F-4D97-AF65-F5344CB8AC3E}">
        <p14:creationId xmlns:p14="http://schemas.microsoft.com/office/powerpoint/2010/main" val="509515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8.3  </a:t>
            </a:r>
            <a:r>
              <a:rPr lang="zh-CN" altLang="zh-CN" dirty="0"/>
              <a:t>交互式音频</a:t>
            </a:r>
            <a:r>
              <a:rPr lang="en-US" altLang="zh-CN" dirty="0"/>
              <a:t>/</a:t>
            </a:r>
            <a:r>
              <a:rPr lang="zh-CN" altLang="zh-CN" dirty="0"/>
              <a:t>视频</a:t>
            </a:r>
            <a:endParaRPr lang="zh-CN" altLang="en-US" dirty="0"/>
          </a:p>
        </p:txBody>
      </p:sp>
      <p:sp>
        <p:nvSpPr>
          <p:cNvPr id="2" name="内容占位符 1"/>
          <p:cNvSpPr>
            <a:spLocks noGrp="1"/>
          </p:cNvSpPr>
          <p:nvPr>
            <p:ph idx="1"/>
          </p:nvPr>
        </p:nvSpPr>
        <p:spPr/>
        <p:txBody>
          <a:bodyPr/>
          <a:lstStyle/>
          <a:p>
            <a:r>
              <a:rPr lang="en-US" altLang="zh-CN" dirty="0"/>
              <a:t>8.3.1  </a:t>
            </a:r>
            <a:r>
              <a:rPr lang="en-US" altLang="zh-CN" dirty="0" smtClean="0"/>
              <a:t>IP </a:t>
            </a:r>
            <a:r>
              <a:rPr lang="zh-CN" altLang="zh-CN" dirty="0" smtClean="0"/>
              <a:t>电话</a:t>
            </a:r>
            <a:r>
              <a:rPr lang="zh-CN" altLang="zh-CN" dirty="0"/>
              <a:t>概述</a:t>
            </a:r>
          </a:p>
          <a:p>
            <a:r>
              <a:rPr lang="en-US" altLang="zh-CN" dirty="0" smtClean="0"/>
              <a:t>8.3.2  </a:t>
            </a:r>
            <a:r>
              <a:rPr lang="en-US" altLang="zh-CN" dirty="0" smtClean="0"/>
              <a:t>IP </a:t>
            </a:r>
            <a:r>
              <a:rPr lang="zh-CN" altLang="zh-CN" dirty="0" smtClean="0"/>
              <a:t>电话</a:t>
            </a:r>
            <a:r>
              <a:rPr lang="zh-CN" altLang="zh-CN" dirty="0"/>
              <a:t>所需要的几种应用协议</a:t>
            </a:r>
          </a:p>
          <a:p>
            <a:r>
              <a:rPr lang="en-US" altLang="zh-CN" dirty="0" smtClean="0"/>
              <a:t>8.3.3  </a:t>
            </a:r>
            <a:r>
              <a:rPr lang="zh-CN" altLang="zh-CN" dirty="0"/>
              <a:t>实时运输</a:t>
            </a:r>
            <a:r>
              <a:rPr lang="zh-CN" altLang="zh-CN" dirty="0" smtClean="0"/>
              <a:t>协议</a:t>
            </a:r>
            <a:r>
              <a:rPr lang="en-US" altLang="zh-CN" dirty="0" smtClean="0"/>
              <a:t> RTP</a:t>
            </a:r>
            <a:endParaRPr lang="zh-CN" altLang="zh-CN" dirty="0"/>
          </a:p>
          <a:p>
            <a:r>
              <a:rPr lang="en-US" altLang="zh-CN" dirty="0" smtClean="0"/>
              <a:t>8.3.4  </a:t>
            </a:r>
            <a:r>
              <a:rPr lang="zh-CN" altLang="zh-CN" dirty="0"/>
              <a:t>实时运输</a:t>
            </a:r>
            <a:r>
              <a:rPr lang="zh-CN" altLang="zh-CN" dirty="0" smtClean="0"/>
              <a:t>控制协议</a:t>
            </a:r>
            <a:r>
              <a:rPr lang="en-US" altLang="zh-CN" dirty="0" smtClean="0"/>
              <a:t> RTCP</a:t>
            </a:r>
            <a:endParaRPr lang="zh-CN" altLang="zh-CN" dirty="0"/>
          </a:p>
          <a:p>
            <a:r>
              <a:rPr lang="en-US" altLang="zh-CN" dirty="0" smtClean="0"/>
              <a:t>8.3.5  </a:t>
            </a:r>
            <a:r>
              <a:rPr lang="en-US" altLang="zh-CN" dirty="0"/>
              <a:t>H.323</a:t>
            </a:r>
            <a:endParaRPr lang="zh-CN" altLang="zh-CN" dirty="0"/>
          </a:p>
          <a:p>
            <a:r>
              <a:rPr lang="en-US" altLang="zh-CN" dirty="0" smtClean="0"/>
              <a:t>8.3.6  </a:t>
            </a:r>
            <a:r>
              <a:rPr lang="zh-CN" altLang="zh-CN" dirty="0"/>
              <a:t>会话发起</a:t>
            </a:r>
            <a:r>
              <a:rPr lang="zh-CN" altLang="zh-CN" dirty="0" smtClean="0"/>
              <a:t>协议</a:t>
            </a:r>
            <a:r>
              <a:rPr lang="en-US" altLang="zh-CN" dirty="0" smtClean="0"/>
              <a:t> SIP</a:t>
            </a:r>
            <a:endParaRPr lang="zh-CN" altLang="en-US" dirty="0"/>
          </a:p>
        </p:txBody>
      </p:sp>
    </p:spTree>
    <p:extLst>
      <p:ext uri="{BB962C8B-B14F-4D97-AF65-F5344CB8AC3E}">
        <p14:creationId xmlns:p14="http://schemas.microsoft.com/office/powerpoint/2010/main" val="909959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a:t>8.1  </a:t>
            </a:r>
            <a:r>
              <a:rPr lang="zh-CN" altLang="en-US" dirty="0"/>
              <a:t>概述 </a:t>
            </a:r>
          </a:p>
        </p:txBody>
      </p:sp>
      <p:sp>
        <p:nvSpPr>
          <p:cNvPr id="123907" name="Rectangle 3"/>
          <p:cNvSpPr>
            <a:spLocks noGrp="1" noChangeArrowheads="1"/>
          </p:cNvSpPr>
          <p:nvPr>
            <p:ph idx="1"/>
          </p:nvPr>
        </p:nvSpPr>
        <p:spPr/>
        <p:txBody>
          <a:bodyPr/>
          <a:lstStyle/>
          <a:p>
            <a:pPr algn="just"/>
            <a:r>
              <a:rPr lang="zh-CN" altLang="en-US" dirty="0"/>
              <a:t>计算机网络最初是为传送数据信息设计的</a:t>
            </a:r>
            <a:r>
              <a:rPr lang="zh-CN" altLang="en-US" dirty="0" smtClean="0"/>
              <a:t>。互联网 </a:t>
            </a:r>
            <a:r>
              <a:rPr lang="en-US" altLang="zh-CN" dirty="0"/>
              <a:t>IP </a:t>
            </a:r>
            <a:r>
              <a:rPr lang="zh-CN" altLang="en-US" dirty="0"/>
              <a:t>层提供的“尽最大努力交付”服务，以及每一个分组独立交付的策略，对传送数据信息也是很合适的。</a:t>
            </a:r>
          </a:p>
          <a:p>
            <a:pPr algn="just"/>
            <a:r>
              <a:rPr lang="zh-CN" altLang="en-US" dirty="0" smtClean="0"/>
              <a:t>互联网使用</a:t>
            </a:r>
            <a:r>
              <a:rPr lang="zh-CN" altLang="en-US" dirty="0"/>
              <a:t>的 </a:t>
            </a:r>
            <a:r>
              <a:rPr lang="en-US" altLang="zh-CN" dirty="0"/>
              <a:t>TCP </a:t>
            </a:r>
            <a:r>
              <a:rPr lang="zh-CN" altLang="en-US" dirty="0"/>
              <a:t>协议可以很好地解决网络不能提供可靠交付这一问题。</a:t>
            </a:r>
          </a:p>
        </p:txBody>
      </p:sp>
    </p:spTree>
    <p:extLst>
      <p:ext uri="{BB962C8B-B14F-4D97-AF65-F5344CB8AC3E}">
        <p14:creationId xmlns:p14="http://schemas.microsoft.com/office/powerpoint/2010/main" val="1370365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smtClean="0"/>
              <a:t>8.3.1  </a:t>
            </a:r>
            <a:r>
              <a:rPr lang="en-US" altLang="zh-CN" dirty="0"/>
              <a:t>IP </a:t>
            </a:r>
            <a:r>
              <a:rPr lang="zh-CN" altLang="en-US" dirty="0"/>
              <a:t>电话概述</a:t>
            </a:r>
          </a:p>
        </p:txBody>
      </p:sp>
      <p:sp>
        <p:nvSpPr>
          <p:cNvPr id="376835" name="Rectangle 3"/>
          <p:cNvSpPr>
            <a:spLocks noGrp="1" noChangeArrowheads="1"/>
          </p:cNvSpPr>
          <p:nvPr>
            <p:ph idx="1"/>
          </p:nvPr>
        </p:nvSpPr>
        <p:spPr/>
        <p:txBody>
          <a:bodyPr/>
          <a:lstStyle/>
          <a:p>
            <a:pPr marL="0" indent="0">
              <a:buNone/>
            </a:pPr>
            <a:r>
              <a:rPr lang="en-US" altLang="zh-CN" sz="4400" dirty="0">
                <a:solidFill>
                  <a:srgbClr val="333399"/>
                </a:solidFill>
              </a:rPr>
              <a:t>1. </a:t>
            </a:r>
            <a:r>
              <a:rPr lang="zh-CN" altLang="zh-CN" sz="4400" dirty="0">
                <a:solidFill>
                  <a:srgbClr val="333399"/>
                </a:solidFill>
              </a:rPr>
              <a:t>狭义的和广义</a:t>
            </a:r>
            <a:r>
              <a:rPr lang="zh-CN" altLang="zh-CN" sz="4400" dirty="0" smtClean="0">
                <a:solidFill>
                  <a:srgbClr val="333399"/>
                </a:solidFill>
              </a:rPr>
              <a:t>的</a:t>
            </a:r>
            <a:r>
              <a:rPr lang="en-US" altLang="zh-CN" sz="4400" dirty="0" smtClean="0">
                <a:solidFill>
                  <a:srgbClr val="333399"/>
                </a:solidFill>
              </a:rPr>
              <a:t> IP </a:t>
            </a:r>
            <a:r>
              <a:rPr lang="zh-CN" altLang="zh-CN" sz="4400" dirty="0" smtClean="0">
                <a:solidFill>
                  <a:srgbClr val="333399"/>
                </a:solidFill>
              </a:rPr>
              <a:t>电话</a:t>
            </a:r>
            <a:endParaRPr lang="en-US" altLang="zh-CN" sz="4400" dirty="0" smtClean="0">
              <a:solidFill>
                <a:srgbClr val="333399"/>
              </a:solidFill>
            </a:endParaRPr>
          </a:p>
          <a:p>
            <a:r>
              <a:rPr lang="zh-CN" altLang="en-US" dirty="0" smtClean="0">
                <a:solidFill>
                  <a:schemeClr val="hlink"/>
                </a:solidFill>
              </a:rPr>
              <a:t>狭义</a:t>
            </a:r>
            <a:r>
              <a:rPr lang="zh-CN" altLang="en-US" dirty="0">
                <a:solidFill>
                  <a:schemeClr val="hlink"/>
                </a:solidFill>
              </a:rPr>
              <a:t>的 </a:t>
            </a:r>
            <a:r>
              <a:rPr lang="en-US" altLang="zh-CN" dirty="0">
                <a:solidFill>
                  <a:schemeClr val="hlink"/>
                </a:solidFill>
              </a:rPr>
              <a:t>IP </a:t>
            </a:r>
            <a:r>
              <a:rPr lang="zh-CN" altLang="en-US" dirty="0">
                <a:solidFill>
                  <a:schemeClr val="hlink"/>
                </a:solidFill>
              </a:rPr>
              <a:t>电话</a:t>
            </a:r>
            <a:r>
              <a:rPr lang="zh-CN" altLang="en-US" dirty="0"/>
              <a:t>就是指在 </a:t>
            </a:r>
            <a:r>
              <a:rPr lang="en-US" altLang="zh-CN" dirty="0"/>
              <a:t>IP </a:t>
            </a:r>
            <a:r>
              <a:rPr lang="zh-CN" altLang="en-US" dirty="0"/>
              <a:t>网络上打电话。所谓“</a:t>
            </a:r>
            <a:r>
              <a:rPr lang="en-US" altLang="zh-CN" dirty="0"/>
              <a:t>IP </a:t>
            </a:r>
            <a:r>
              <a:rPr lang="zh-CN" altLang="en-US" dirty="0"/>
              <a:t>网络”就是“使用 </a:t>
            </a:r>
            <a:r>
              <a:rPr lang="en-US" altLang="zh-CN" dirty="0"/>
              <a:t>IP </a:t>
            </a:r>
            <a:r>
              <a:rPr lang="zh-CN" altLang="en-US" dirty="0"/>
              <a:t>协议的分组交换网”的简称。</a:t>
            </a:r>
          </a:p>
          <a:p>
            <a:r>
              <a:rPr lang="zh-CN" altLang="en-US" dirty="0">
                <a:solidFill>
                  <a:schemeClr val="hlink"/>
                </a:solidFill>
              </a:rPr>
              <a:t>广义的 </a:t>
            </a:r>
            <a:r>
              <a:rPr lang="en-US" altLang="zh-CN" dirty="0">
                <a:solidFill>
                  <a:schemeClr val="hlink"/>
                </a:solidFill>
              </a:rPr>
              <a:t>IP </a:t>
            </a:r>
            <a:r>
              <a:rPr lang="zh-CN" altLang="en-US" dirty="0">
                <a:solidFill>
                  <a:schemeClr val="hlink"/>
                </a:solidFill>
              </a:rPr>
              <a:t>电话</a:t>
            </a:r>
            <a:r>
              <a:rPr lang="zh-CN" altLang="en-US" dirty="0"/>
              <a:t>则不仅仅是电话通信，而且还可以是在</a:t>
            </a:r>
            <a:r>
              <a:rPr lang="en-US" altLang="zh-CN" dirty="0"/>
              <a:t>IP</a:t>
            </a:r>
            <a:r>
              <a:rPr lang="zh-CN" altLang="en-US" dirty="0"/>
              <a:t>网络上进行交互式多媒体实时通信（包括话音、视像等），甚至还包括</a:t>
            </a:r>
            <a:r>
              <a:rPr lang="zh-CN" altLang="en-US" dirty="0">
                <a:solidFill>
                  <a:schemeClr val="hlink"/>
                </a:solidFill>
              </a:rPr>
              <a:t>即时传信</a:t>
            </a:r>
            <a:r>
              <a:rPr lang="en-US" altLang="zh-CN" dirty="0"/>
              <a:t>IM (Instant Messaging)</a:t>
            </a:r>
            <a:r>
              <a:rPr lang="zh-CN" altLang="en-US" dirty="0"/>
              <a:t>。</a:t>
            </a:r>
          </a:p>
        </p:txBody>
      </p:sp>
    </p:spTree>
    <p:extLst>
      <p:ext uri="{BB962C8B-B14F-4D97-AF65-F5344CB8AC3E}">
        <p14:creationId xmlns:p14="http://schemas.microsoft.com/office/powerpoint/2010/main" val="1105273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68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en-US" altLang="zh-CN" dirty="0" smtClean="0"/>
              <a:t>IP</a:t>
            </a:r>
            <a:r>
              <a:rPr lang="zh-CN" altLang="zh-CN" dirty="0"/>
              <a:t>电话网关</a:t>
            </a:r>
            <a:endParaRPr lang="zh-CN" altLang="en-US" dirty="0"/>
          </a:p>
        </p:txBody>
      </p:sp>
      <p:sp>
        <p:nvSpPr>
          <p:cNvPr id="3" name="内容占位符 2"/>
          <p:cNvSpPr>
            <a:spLocks noGrp="1"/>
          </p:cNvSpPr>
          <p:nvPr>
            <p:ph idx="1"/>
          </p:nvPr>
        </p:nvSpPr>
        <p:spPr/>
        <p:txBody>
          <a:bodyPr/>
          <a:lstStyle/>
          <a:p>
            <a:r>
              <a:rPr lang="en-US" altLang="zh-CN" sz="2800" dirty="0"/>
              <a:t>20</a:t>
            </a:r>
            <a:r>
              <a:rPr lang="zh-CN" altLang="zh-CN" sz="2800" dirty="0"/>
              <a:t>世纪</a:t>
            </a:r>
            <a:r>
              <a:rPr lang="en-US" altLang="zh-CN" sz="2800" dirty="0"/>
              <a:t>90</a:t>
            </a:r>
            <a:r>
              <a:rPr lang="zh-CN" altLang="zh-CN" sz="2800" dirty="0"/>
              <a:t>年代中期</a:t>
            </a:r>
            <a:r>
              <a:rPr lang="zh-CN" altLang="zh-CN" sz="2800" dirty="0" smtClean="0"/>
              <a:t>，</a:t>
            </a:r>
            <a:r>
              <a:rPr lang="en-US" altLang="zh-CN" sz="2800" dirty="0"/>
              <a:t> </a:t>
            </a:r>
            <a:r>
              <a:rPr lang="en-US" altLang="zh-CN" sz="2800" dirty="0" err="1" smtClean="0"/>
              <a:t>VocalTec</a:t>
            </a:r>
            <a:r>
              <a:rPr lang="en-US" altLang="zh-CN" sz="2800" dirty="0" smtClean="0"/>
              <a:t> </a:t>
            </a:r>
            <a:r>
              <a:rPr lang="zh-CN" altLang="zh-CN" sz="2800" dirty="0" smtClean="0"/>
              <a:t>公司</a:t>
            </a:r>
            <a:r>
              <a:rPr lang="zh-CN" altLang="zh-CN" sz="2800" dirty="0" smtClean="0"/>
              <a:t>率先</a:t>
            </a:r>
            <a:r>
              <a:rPr lang="zh-CN" altLang="zh-CN" sz="2800" dirty="0"/>
              <a:t>推出了实用化</a:t>
            </a:r>
            <a:r>
              <a:rPr lang="zh-CN" altLang="zh-CN" sz="2800" dirty="0" smtClean="0"/>
              <a:t>的</a:t>
            </a:r>
            <a:r>
              <a:rPr lang="en-US" altLang="zh-CN" sz="2800" dirty="0" smtClean="0"/>
              <a:t> IP </a:t>
            </a:r>
            <a:r>
              <a:rPr lang="zh-CN" altLang="zh-CN" sz="2800" dirty="0" smtClean="0"/>
              <a:t>电话</a:t>
            </a:r>
            <a:r>
              <a:rPr lang="zh-CN" altLang="zh-CN" sz="2800" dirty="0"/>
              <a:t>。但是</a:t>
            </a:r>
            <a:r>
              <a:rPr lang="zh-CN" altLang="zh-CN" sz="2800" dirty="0" smtClean="0"/>
              <a:t>这种</a:t>
            </a:r>
            <a:r>
              <a:rPr lang="en-US" altLang="zh-CN" sz="2800" dirty="0" smtClean="0"/>
              <a:t> IP </a:t>
            </a:r>
            <a:r>
              <a:rPr lang="zh-CN" altLang="zh-CN" sz="2800" dirty="0" smtClean="0"/>
              <a:t>电话</a:t>
            </a:r>
            <a:r>
              <a:rPr lang="zh-CN" altLang="zh-CN" sz="2800" dirty="0"/>
              <a:t>必须使用</a:t>
            </a:r>
            <a:r>
              <a:rPr lang="en-US" altLang="zh-CN" sz="2800" dirty="0"/>
              <a:t>PC</a:t>
            </a:r>
            <a:r>
              <a:rPr lang="zh-CN" altLang="zh-CN" sz="2800" dirty="0" smtClean="0"/>
              <a:t>。</a:t>
            </a:r>
            <a:endParaRPr lang="en-US" altLang="zh-CN" sz="2800" dirty="0" smtClean="0"/>
          </a:p>
          <a:p>
            <a:r>
              <a:rPr lang="en-US" altLang="zh-CN" sz="2800" dirty="0" smtClean="0"/>
              <a:t>1996</a:t>
            </a:r>
            <a:r>
              <a:rPr lang="zh-CN" altLang="zh-CN" sz="2800" dirty="0"/>
              <a:t>年</a:t>
            </a:r>
            <a:r>
              <a:rPr lang="en-US" altLang="zh-CN" sz="2800" dirty="0"/>
              <a:t>3</a:t>
            </a:r>
            <a:r>
              <a:rPr lang="zh-CN" altLang="zh-CN" sz="2800" dirty="0"/>
              <a:t>月</a:t>
            </a:r>
            <a:r>
              <a:rPr lang="zh-CN" altLang="zh-CN" sz="2800" dirty="0" smtClean="0"/>
              <a:t>，</a:t>
            </a:r>
            <a:r>
              <a:rPr lang="en-US" altLang="zh-CN" sz="2800" dirty="0" err="1" smtClean="0"/>
              <a:t>VocalTec</a:t>
            </a:r>
            <a:r>
              <a:rPr lang="en-US" altLang="zh-CN" sz="2800" dirty="0" smtClean="0"/>
              <a:t> </a:t>
            </a:r>
            <a:r>
              <a:rPr lang="zh-CN" altLang="zh-CN" sz="2800" dirty="0" smtClean="0"/>
              <a:t>公司</a:t>
            </a:r>
            <a:r>
              <a:rPr lang="zh-CN" altLang="zh-CN" sz="2800" dirty="0"/>
              <a:t>成功地推出</a:t>
            </a:r>
            <a:r>
              <a:rPr lang="zh-CN" altLang="zh-CN" sz="2800" dirty="0" smtClean="0"/>
              <a:t>了</a:t>
            </a:r>
            <a:r>
              <a:rPr lang="en-US" altLang="zh-CN" sz="2800" dirty="0" smtClean="0"/>
              <a:t> </a:t>
            </a:r>
            <a:r>
              <a:rPr lang="en-US" altLang="zh-CN" sz="2800" dirty="0" smtClean="0">
                <a:solidFill>
                  <a:srgbClr val="FF0000"/>
                </a:solidFill>
              </a:rPr>
              <a:t>IP </a:t>
            </a:r>
            <a:r>
              <a:rPr lang="zh-CN" altLang="zh-CN" sz="2800" dirty="0" smtClean="0">
                <a:solidFill>
                  <a:srgbClr val="FF0000"/>
                </a:solidFill>
              </a:rPr>
              <a:t>电话</a:t>
            </a:r>
            <a:r>
              <a:rPr lang="zh-CN" altLang="zh-CN" sz="2800" dirty="0">
                <a:solidFill>
                  <a:srgbClr val="FF0000"/>
                </a:solidFill>
              </a:rPr>
              <a:t>网关</a:t>
            </a:r>
            <a:r>
              <a:rPr lang="zh-CN" altLang="zh-CN" sz="2800" dirty="0"/>
              <a:t>（</a:t>
            </a:r>
            <a:r>
              <a:rPr lang="en-US" altLang="zh-CN" sz="2800" dirty="0"/>
              <a:t>IP Telephony Gateway</a:t>
            </a:r>
            <a:r>
              <a:rPr lang="zh-CN" altLang="zh-CN" sz="2800" dirty="0"/>
              <a:t>），它是</a:t>
            </a:r>
            <a:r>
              <a:rPr lang="zh-CN" altLang="zh-CN" sz="2800" dirty="0" smtClean="0"/>
              <a:t>公用电话网与</a:t>
            </a:r>
            <a:r>
              <a:rPr lang="en-US" altLang="zh-CN" sz="2800" dirty="0"/>
              <a:t>IP</a:t>
            </a:r>
            <a:r>
              <a:rPr lang="zh-CN" altLang="zh-CN" sz="2800" dirty="0"/>
              <a:t>网络的接口设备</a:t>
            </a:r>
            <a:r>
              <a:rPr lang="zh-CN" altLang="zh-CN" sz="2800" dirty="0" smtClean="0"/>
              <a:t>。</a:t>
            </a:r>
            <a:endParaRPr lang="en-US" altLang="zh-CN" sz="2800" dirty="0" smtClean="0"/>
          </a:p>
          <a:p>
            <a:r>
              <a:rPr lang="en-US" altLang="zh-CN" sz="2800" dirty="0" smtClean="0">
                <a:solidFill>
                  <a:srgbClr val="FF0000"/>
                </a:solidFill>
              </a:rPr>
              <a:t>IP </a:t>
            </a:r>
            <a:r>
              <a:rPr lang="zh-CN" altLang="zh-CN" sz="2800" dirty="0" smtClean="0">
                <a:solidFill>
                  <a:srgbClr val="FF0000"/>
                </a:solidFill>
              </a:rPr>
              <a:t>电话</a:t>
            </a:r>
            <a:r>
              <a:rPr lang="zh-CN" altLang="zh-CN" sz="2800" dirty="0">
                <a:solidFill>
                  <a:srgbClr val="FF0000"/>
                </a:solidFill>
              </a:rPr>
              <a:t>网关的作用就是：</a:t>
            </a:r>
          </a:p>
          <a:p>
            <a:pPr lvl="1"/>
            <a:r>
              <a:rPr lang="en-US" altLang="zh-CN" sz="2400" dirty="0"/>
              <a:t>(1) </a:t>
            </a:r>
            <a:r>
              <a:rPr lang="zh-CN" altLang="zh-CN" sz="2400" dirty="0"/>
              <a:t>在电话呼叫阶段和呼叫释放阶段进行电话信令的转换。</a:t>
            </a:r>
          </a:p>
          <a:p>
            <a:pPr lvl="1"/>
            <a:r>
              <a:rPr lang="en-US" altLang="zh-CN" sz="2400" dirty="0"/>
              <a:t>(2) </a:t>
            </a:r>
            <a:r>
              <a:rPr lang="zh-CN" altLang="zh-CN" sz="2400" dirty="0"/>
              <a:t>在通话期间进行话音编码的转换。</a:t>
            </a:r>
            <a:endParaRPr lang="zh-CN" altLang="en-US" sz="2400" dirty="0"/>
          </a:p>
        </p:txBody>
      </p:sp>
    </p:spTree>
    <p:extLst>
      <p:ext uri="{BB962C8B-B14F-4D97-AF65-F5344CB8AC3E}">
        <p14:creationId xmlns:p14="http://schemas.microsoft.com/office/powerpoint/2010/main" val="22753074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algn="ctr"/>
            <a:r>
              <a:rPr lang="en-US" altLang="zh-CN" dirty="0"/>
              <a:t>IP </a:t>
            </a:r>
            <a:r>
              <a:rPr lang="zh-CN" altLang="en-US" dirty="0"/>
              <a:t>电话网关的几种连接方法 </a:t>
            </a:r>
          </a:p>
        </p:txBody>
      </p:sp>
      <p:grpSp>
        <p:nvGrpSpPr>
          <p:cNvPr id="235817" name="Group 297"/>
          <p:cNvGrpSpPr>
            <a:grpSpLocks/>
          </p:cNvGrpSpPr>
          <p:nvPr/>
        </p:nvGrpSpPr>
        <p:grpSpPr bwMode="auto">
          <a:xfrm>
            <a:off x="2786063" y="2890839"/>
            <a:ext cx="4309798" cy="3851275"/>
            <a:chOff x="1620" y="1322"/>
            <a:chExt cx="2506" cy="2426"/>
          </a:xfrm>
        </p:grpSpPr>
        <p:sp>
          <p:nvSpPr>
            <p:cNvPr id="235604" name="Line 84"/>
            <p:cNvSpPr>
              <a:spLocks noChangeShapeType="1"/>
            </p:cNvSpPr>
            <p:nvPr/>
          </p:nvSpPr>
          <p:spPr bwMode="auto">
            <a:xfrm>
              <a:off x="1620" y="1322"/>
              <a:ext cx="0" cy="2426"/>
            </a:xfrm>
            <a:prstGeom prst="line">
              <a:avLst/>
            </a:prstGeom>
            <a:noFill/>
            <a:ln w="9525">
              <a:solidFill>
                <a:schemeClr val="tx2"/>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05" name="Line 85"/>
            <p:cNvSpPr>
              <a:spLocks noChangeShapeType="1"/>
            </p:cNvSpPr>
            <p:nvPr/>
          </p:nvSpPr>
          <p:spPr bwMode="auto">
            <a:xfrm>
              <a:off x="4126" y="1322"/>
              <a:ext cx="0" cy="2426"/>
            </a:xfrm>
            <a:prstGeom prst="line">
              <a:avLst/>
            </a:prstGeom>
            <a:noFill/>
            <a:ln w="9525">
              <a:solidFill>
                <a:schemeClr val="tx2"/>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06" name="Line 86"/>
            <p:cNvSpPr>
              <a:spLocks noChangeShapeType="1"/>
            </p:cNvSpPr>
            <p:nvPr/>
          </p:nvSpPr>
          <p:spPr bwMode="auto">
            <a:xfrm>
              <a:off x="1620" y="3558"/>
              <a:ext cx="2506" cy="0"/>
            </a:xfrm>
            <a:prstGeom prst="line">
              <a:avLst/>
            </a:prstGeom>
            <a:noFill/>
            <a:ln w="28575">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07" name="Text Box 87"/>
            <p:cNvSpPr txBox="1">
              <a:spLocks noChangeArrowheads="1"/>
            </p:cNvSpPr>
            <p:nvPr/>
          </p:nvSpPr>
          <p:spPr bwMode="auto">
            <a:xfrm>
              <a:off x="2600" y="3387"/>
              <a:ext cx="704"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分组交换</a:t>
              </a:r>
            </a:p>
          </p:txBody>
        </p:sp>
      </p:grpSp>
      <p:grpSp>
        <p:nvGrpSpPr>
          <p:cNvPr id="235816" name="Group 296"/>
          <p:cNvGrpSpPr>
            <a:grpSpLocks/>
          </p:cNvGrpSpPr>
          <p:nvPr/>
        </p:nvGrpSpPr>
        <p:grpSpPr bwMode="auto">
          <a:xfrm>
            <a:off x="68792" y="6183308"/>
            <a:ext cx="9744340" cy="419099"/>
            <a:chOff x="40" y="3399"/>
            <a:chExt cx="5666" cy="264"/>
          </a:xfrm>
        </p:grpSpPr>
        <p:grpSp>
          <p:nvGrpSpPr>
            <p:cNvPr id="235814" name="Group 294"/>
            <p:cNvGrpSpPr>
              <a:grpSpLocks/>
            </p:cNvGrpSpPr>
            <p:nvPr/>
          </p:nvGrpSpPr>
          <p:grpSpPr bwMode="auto">
            <a:xfrm>
              <a:off x="40" y="3399"/>
              <a:ext cx="1580" cy="252"/>
              <a:chOff x="40" y="3399"/>
              <a:chExt cx="1580" cy="252"/>
            </a:xfrm>
          </p:grpSpPr>
          <p:sp>
            <p:nvSpPr>
              <p:cNvPr id="235608" name="Line 88"/>
              <p:cNvSpPr>
                <a:spLocks noChangeShapeType="1"/>
              </p:cNvSpPr>
              <p:nvPr/>
            </p:nvSpPr>
            <p:spPr bwMode="auto">
              <a:xfrm>
                <a:off x="40" y="3558"/>
                <a:ext cx="1580" cy="0"/>
              </a:xfrm>
              <a:prstGeom prst="line">
                <a:avLst/>
              </a:prstGeom>
              <a:noFill/>
              <a:ln w="28575">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09" name="Text Box 89"/>
              <p:cNvSpPr txBox="1">
                <a:spLocks noChangeArrowheads="1"/>
              </p:cNvSpPr>
              <p:nvPr/>
            </p:nvSpPr>
            <p:spPr bwMode="auto">
              <a:xfrm>
                <a:off x="510" y="3399"/>
                <a:ext cx="704"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电路交换</a:t>
                </a:r>
              </a:p>
            </p:txBody>
          </p:sp>
        </p:grpSp>
        <p:grpSp>
          <p:nvGrpSpPr>
            <p:cNvPr id="235815" name="Group 295"/>
            <p:cNvGrpSpPr>
              <a:grpSpLocks/>
            </p:cNvGrpSpPr>
            <p:nvPr/>
          </p:nvGrpSpPr>
          <p:grpSpPr bwMode="auto">
            <a:xfrm>
              <a:off x="4126" y="3411"/>
              <a:ext cx="1580" cy="252"/>
              <a:chOff x="4126" y="3411"/>
              <a:chExt cx="1580" cy="252"/>
            </a:xfrm>
          </p:grpSpPr>
          <p:sp>
            <p:nvSpPr>
              <p:cNvPr id="235588" name="Line 68"/>
              <p:cNvSpPr>
                <a:spLocks noChangeShapeType="1"/>
              </p:cNvSpPr>
              <p:nvPr/>
            </p:nvSpPr>
            <p:spPr bwMode="auto">
              <a:xfrm>
                <a:off x="4126" y="3558"/>
                <a:ext cx="1580" cy="0"/>
              </a:xfrm>
              <a:prstGeom prst="line">
                <a:avLst/>
              </a:prstGeom>
              <a:noFill/>
              <a:ln w="28575">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10" name="Text Box 90"/>
              <p:cNvSpPr txBox="1">
                <a:spLocks noChangeArrowheads="1"/>
              </p:cNvSpPr>
              <p:nvPr/>
            </p:nvSpPr>
            <p:spPr bwMode="auto">
              <a:xfrm>
                <a:off x="4448" y="3411"/>
                <a:ext cx="704"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电路交换</a:t>
                </a:r>
              </a:p>
            </p:txBody>
          </p:sp>
        </p:grpSp>
      </p:grpSp>
      <p:grpSp>
        <p:nvGrpSpPr>
          <p:cNvPr id="235827" name="Group 307"/>
          <p:cNvGrpSpPr>
            <a:grpSpLocks/>
          </p:cNvGrpSpPr>
          <p:nvPr/>
        </p:nvGrpSpPr>
        <p:grpSpPr bwMode="auto">
          <a:xfrm>
            <a:off x="385680" y="1124744"/>
            <a:ext cx="4423304" cy="1535112"/>
            <a:chOff x="1567" y="527"/>
            <a:chExt cx="2572" cy="967"/>
          </a:xfrm>
        </p:grpSpPr>
        <p:sp>
          <p:nvSpPr>
            <p:cNvPr id="235590" name="Line 70"/>
            <p:cNvSpPr>
              <a:spLocks noChangeShapeType="1"/>
            </p:cNvSpPr>
            <p:nvPr/>
          </p:nvSpPr>
          <p:spPr bwMode="auto">
            <a:xfrm>
              <a:off x="2110" y="1206"/>
              <a:ext cx="168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35616" name="Picture 9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 y="839"/>
              <a:ext cx="41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617" name="Text Box 97"/>
            <p:cNvSpPr txBox="1">
              <a:spLocks noChangeArrowheads="1"/>
            </p:cNvSpPr>
            <p:nvPr/>
          </p:nvSpPr>
          <p:spPr bwMode="auto">
            <a:xfrm rot="20287477">
              <a:off x="1567" y="706"/>
              <a:ext cx="36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4800" dirty="0">
                  <a:solidFill>
                    <a:srgbClr val="333399"/>
                  </a:solidFill>
                  <a:ea typeface="黑体" pitchFamily="2" charset="-122"/>
                  <a:sym typeface="Webdings" pitchFamily="18" charset="2"/>
                </a:rPr>
                <a:t></a:t>
              </a:r>
              <a:r>
                <a:rPr kumimoji="1" lang="en-US" altLang="zh-CN" sz="4800" dirty="0">
                  <a:solidFill>
                    <a:srgbClr val="333399"/>
                  </a:solidFill>
                  <a:ea typeface="黑体" pitchFamily="2" charset="-122"/>
                </a:rPr>
                <a:t> </a:t>
              </a:r>
            </a:p>
          </p:txBody>
        </p:sp>
        <p:sp>
          <p:nvSpPr>
            <p:cNvPr id="235618" name="Freeform 98"/>
            <p:cNvSpPr>
              <a:spLocks/>
            </p:cNvSpPr>
            <p:nvPr/>
          </p:nvSpPr>
          <p:spPr bwMode="auto">
            <a:xfrm>
              <a:off x="1763" y="1066"/>
              <a:ext cx="78" cy="93"/>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35624" name="Picture 10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1" y="851"/>
              <a:ext cx="41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625" name="Text Box 105"/>
            <p:cNvSpPr txBox="1">
              <a:spLocks noChangeArrowheads="1"/>
            </p:cNvSpPr>
            <p:nvPr/>
          </p:nvSpPr>
          <p:spPr bwMode="auto">
            <a:xfrm rot="20287477">
              <a:off x="3473" y="718"/>
              <a:ext cx="36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4800">
                  <a:solidFill>
                    <a:srgbClr val="333399"/>
                  </a:solidFill>
                  <a:ea typeface="黑体" pitchFamily="2" charset="-122"/>
                  <a:sym typeface="Webdings" pitchFamily="18" charset="2"/>
                </a:rPr>
                <a:t></a:t>
              </a:r>
              <a:r>
                <a:rPr kumimoji="1" lang="en-US" altLang="zh-CN" sz="4800">
                  <a:solidFill>
                    <a:srgbClr val="333399"/>
                  </a:solidFill>
                  <a:ea typeface="黑体" pitchFamily="2" charset="-122"/>
                </a:rPr>
                <a:t> </a:t>
              </a:r>
            </a:p>
          </p:txBody>
        </p:sp>
        <p:sp>
          <p:nvSpPr>
            <p:cNvPr id="235626" name="Freeform 106"/>
            <p:cNvSpPr>
              <a:spLocks/>
            </p:cNvSpPr>
            <p:nvPr/>
          </p:nvSpPr>
          <p:spPr bwMode="auto">
            <a:xfrm>
              <a:off x="3669" y="1078"/>
              <a:ext cx="78" cy="93"/>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5627" name="Group 107"/>
            <p:cNvGrpSpPr>
              <a:grpSpLocks/>
            </p:cNvGrpSpPr>
            <p:nvPr/>
          </p:nvGrpSpPr>
          <p:grpSpPr bwMode="auto">
            <a:xfrm>
              <a:off x="2382" y="860"/>
              <a:ext cx="1144" cy="634"/>
              <a:chOff x="2248" y="820"/>
              <a:chExt cx="2248" cy="883"/>
            </a:xfrm>
          </p:grpSpPr>
          <p:grpSp>
            <p:nvGrpSpPr>
              <p:cNvPr id="235628" name="Group 108"/>
              <p:cNvGrpSpPr>
                <a:grpSpLocks/>
              </p:cNvGrpSpPr>
              <p:nvPr/>
            </p:nvGrpSpPr>
            <p:grpSpPr bwMode="auto">
              <a:xfrm>
                <a:off x="3567" y="902"/>
                <a:ext cx="929" cy="759"/>
                <a:chOff x="3567" y="902"/>
                <a:chExt cx="929" cy="759"/>
              </a:xfrm>
            </p:grpSpPr>
            <p:grpSp>
              <p:nvGrpSpPr>
                <p:cNvPr id="235629" name="Group 109"/>
                <p:cNvGrpSpPr>
                  <a:grpSpLocks/>
                </p:cNvGrpSpPr>
                <p:nvPr/>
              </p:nvGrpSpPr>
              <p:grpSpPr bwMode="auto">
                <a:xfrm>
                  <a:off x="3926" y="902"/>
                  <a:ext cx="570" cy="611"/>
                  <a:chOff x="3926" y="902"/>
                  <a:chExt cx="570" cy="611"/>
                </a:xfrm>
              </p:grpSpPr>
              <p:grpSp>
                <p:nvGrpSpPr>
                  <p:cNvPr id="235630" name="Group 110"/>
                  <p:cNvGrpSpPr>
                    <a:grpSpLocks/>
                  </p:cNvGrpSpPr>
                  <p:nvPr/>
                </p:nvGrpSpPr>
                <p:grpSpPr bwMode="auto">
                  <a:xfrm>
                    <a:off x="4071" y="982"/>
                    <a:ext cx="425" cy="448"/>
                    <a:chOff x="4071" y="982"/>
                    <a:chExt cx="425" cy="448"/>
                  </a:xfrm>
                </p:grpSpPr>
                <p:grpSp>
                  <p:nvGrpSpPr>
                    <p:cNvPr id="235631" name="Group 111"/>
                    <p:cNvGrpSpPr>
                      <a:grpSpLocks/>
                    </p:cNvGrpSpPr>
                    <p:nvPr/>
                  </p:nvGrpSpPr>
                  <p:grpSpPr bwMode="auto">
                    <a:xfrm>
                      <a:off x="4071" y="982"/>
                      <a:ext cx="425" cy="448"/>
                      <a:chOff x="4071" y="982"/>
                      <a:chExt cx="425" cy="448"/>
                    </a:xfrm>
                  </p:grpSpPr>
                  <p:grpSp>
                    <p:nvGrpSpPr>
                      <p:cNvPr id="235632" name="Group 112"/>
                      <p:cNvGrpSpPr>
                        <a:grpSpLocks/>
                      </p:cNvGrpSpPr>
                      <p:nvPr/>
                    </p:nvGrpSpPr>
                    <p:grpSpPr bwMode="auto">
                      <a:xfrm>
                        <a:off x="4182" y="1010"/>
                        <a:ext cx="314" cy="366"/>
                        <a:chOff x="4182" y="1010"/>
                        <a:chExt cx="314" cy="366"/>
                      </a:xfrm>
                    </p:grpSpPr>
                    <p:grpSp>
                      <p:nvGrpSpPr>
                        <p:cNvPr id="235633" name="Group 113"/>
                        <p:cNvGrpSpPr>
                          <a:grpSpLocks/>
                        </p:cNvGrpSpPr>
                        <p:nvPr/>
                      </p:nvGrpSpPr>
                      <p:grpSpPr bwMode="auto">
                        <a:xfrm>
                          <a:off x="4220" y="1010"/>
                          <a:ext cx="276" cy="366"/>
                          <a:chOff x="4220" y="1010"/>
                          <a:chExt cx="276" cy="366"/>
                        </a:xfrm>
                      </p:grpSpPr>
                      <p:sp>
                        <p:nvSpPr>
                          <p:cNvPr id="235634" name="Oval 114"/>
                          <p:cNvSpPr>
                            <a:spLocks noChangeArrowheads="1"/>
                          </p:cNvSpPr>
                          <p:nvPr/>
                        </p:nvSpPr>
                        <p:spPr bwMode="auto">
                          <a:xfrm>
                            <a:off x="4365" y="1228"/>
                            <a:ext cx="131" cy="9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35" name="Oval 115"/>
                          <p:cNvSpPr>
                            <a:spLocks noChangeArrowheads="1"/>
                          </p:cNvSpPr>
                          <p:nvPr/>
                        </p:nvSpPr>
                        <p:spPr bwMode="auto">
                          <a:xfrm>
                            <a:off x="4254" y="1254"/>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36" name="Oval 116"/>
                          <p:cNvSpPr>
                            <a:spLocks noChangeArrowheads="1"/>
                          </p:cNvSpPr>
                          <p:nvPr/>
                        </p:nvSpPr>
                        <p:spPr bwMode="auto">
                          <a:xfrm>
                            <a:off x="4329" y="1091"/>
                            <a:ext cx="131" cy="9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37" name="Oval 117"/>
                          <p:cNvSpPr>
                            <a:spLocks noChangeArrowheads="1"/>
                          </p:cNvSpPr>
                          <p:nvPr/>
                        </p:nvSpPr>
                        <p:spPr bwMode="auto">
                          <a:xfrm>
                            <a:off x="4220" y="1010"/>
                            <a:ext cx="166"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38"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639" name="Oval 119"/>
                        <p:cNvSpPr>
                          <a:spLocks noChangeArrowheads="1"/>
                        </p:cNvSpPr>
                        <p:nvPr/>
                      </p:nvSpPr>
                      <p:spPr bwMode="auto">
                        <a:xfrm>
                          <a:off x="4182" y="1119"/>
                          <a:ext cx="240" cy="17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40" name="Oval 120"/>
                        <p:cNvSpPr>
                          <a:spLocks noChangeArrowheads="1"/>
                        </p:cNvSpPr>
                        <p:nvPr/>
                      </p:nvSpPr>
                      <p:spPr bwMode="auto">
                        <a:xfrm>
                          <a:off x="4182" y="1228"/>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4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642" name="Oval 122"/>
                      <p:cNvSpPr>
                        <a:spLocks noChangeArrowheads="1"/>
                      </p:cNvSpPr>
                      <p:nvPr/>
                    </p:nvSpPr>
                    <p:spPr bwMode="auto">
                      <a:xfrm>
                        <a:off x="4182" y="1336"/>
                        <a:ext cx="129" cy="9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43" name="Oval 123"/>
                      <p:cNvSpPr>
                        <a:spLocks noChangeArrowheads="1"/>
                      </p:cNvSpPr>
                      <p:nvPr/>
                    </p:nvSpPr>
                    <p:spPr bwMode="auto">
                      <a:xfrm>
                        <a:off x="4071" y="982"/>
                        <a:ext cx="168" cy="12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44"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645"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646" name="Group 126"/>
                  <p:cNvGrpSpPr>
                    <a:grpSpLocks/>
                  </p:cNvGrpSpPr>
                  <p:nvPr/>
                </p:nvGrpSpPr>
                <p:grpSpPr bwMode="auto">
                  <a:xfrm>
                    <a:off x="3926" y="902"/>
                    <a:ext cx="385" cy="556"/>
                    <a:chOff x="3926" y="902"/>
                    <a:chExt cx="385" cy="556"/>
                  </a:xfrm>
                </p:grpSpPr>
                <p:sp>
                  <p:nvSpPr>
                    <p:cNvPr id="235647" name="Oval 127"/>
                    <p:cNvSpPr>
                      <a:spLocks noChangeArrowheads="1"/>
                    </p:cNvSpPr>
                    <p:nvPr/>
                  </p:nvSpPr>
                  <p:spPr bwMode="auto">
                    <a:xfrm>
                      <a:off x="3961" y="1228"/>
                      <a:ext cx="314"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48" name="Oval 128"/>
                    <p:cNvSpPr>
                      <a:spLocks noChangeArrowheads="1"/>
                    </p:cNvSpPr>
                    <p:nvPr/>
                  </p:nvSpPr>
                  <p:spPr bwMode="auto">
                    <a:xfrm>
                      <a:off x="3997" y="1065"/>
                      <a:ext cx="314" cy="23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49" name="Oval 129"/>
                    <p:cNvSpPr>
                      <a:spLocks noChangeArrowheads="1"/>
                    </p:cNvSpPr>
                    <p:nvPr/>
                  </p:nvSpPr>
                  <p:spPr bwMode="auto">
                    <a:xfrm>
                      <a:off x="3926" y="902"/>
                      <a:ext cx="241" cy="17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50" name="Oval 130"/>
                    <p:cNvSpPr>
                      <a:spLocks noChangeArrowheads="1"/>
                    </p:cNvSpPr>
                    <p:nvPr/>
                  </p:nvSpPr>
                  <p:spPr bwMode="auto">
                    <a:xfrm>
                      <a:off x="4071" y="1010"/>
                      <a:ext cx="131" cy="9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51"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235652"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653" name="Oval 133"/>
                  <p:cNvSpPr>
                    <a:spLocks noChangeArrowheads="1"/>
                  </p:cNvSpPr>
                  <p:nvPr/>
                </p:nvSpPr>
                <p:spPr bwMode="auto">
                  <a:xfrm>
                    <a:off x="3926" y="1391"/>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54"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655" name="Oval 135"/>
                <p:cNvSpPr>
                  <a:spLocks noChangeArrowheads="1"/>
                </p:cNvSpPr>
                <p:nvPr/>
              </p:nvSpPr>
              <p:spPr bwMode="auto">
                <a:xfrm>
                  <a:off x="3567" y="1513"/>
                  <a:ext cx="204" cy="14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56" name="Oval 136"/>
                <p:cNvSpPr>
                  <a:spLocks noChangeArrowheads="1"/>
                </p:cNvSpPr>
                <p:nvPr/>
              </p:nvSpPr>
              <p:spPr bwMode="auto">
                <a:xfrm>
                  <a:off x="3742" y="1513"/>
                  <a:ext cx="168" cy="12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57" name="Oval 137"/>
                <p:cNvSpPr>
                  <a:spLocks noChangeArrowheads="1"/>
                </p:cNvSpPr>
                <p:nvPr/>
              </p:nvSpPr>
              <p:spPr bwMode="auto">
                <a:xfrm>
                  <a:off x="3843" y="1469"/>
                  <a:ext cx="166" cy="12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58"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659" name="Group 139"/>
              <p:cNvGrpSpPr>
                <a:grpSpLocks/>
              </p:cNvGrpSpPr>
              <p:nvPr/>
            </p:nvGrpSpPr>
            <p:grpSpPr bwMode="auto">
              <a:xfrm>
                <a:off x="2248" y="907"/>
                <a:ext cx="556" cy="525"/>
                <a:chOff x="2248" y="907"/>
                <a:chExt cx="556" cy="525"/>
              </a:xfrm>
            </p:grpSpPr>
            <p:grpSp>
              <p:nvGrpSpPr>
                <p:cNvPr id="235660" name="Group 140"/>
                <p:cNvGrpSpPr>
                  <a:grpSpLocks/>
                </p:cNvGrpSpPr>
                <p:nvPr/>
              </p:nvGrpSpPr>
              <p:grpSpPr bwMode="auto">
                <a:xfrm>
                  <a:off x="2248" y="982"/>
                  <a:ext cx="299" cy="314"/>
                  <a:chOff x="2248" y="982"/>
                  <a:chExt cx="299" cy="314"/>
                </a:xfrm>
              </p:grpSpPr>
              <p:sp>
                <p:nvSpPr>
                  <p:cNvPr id="235661" name="Oval 141"/>
                  <p:cNvSpPr>
                    <a:spLocks noChangeArrowheads="1"/>
                  </p:cNvSpPr>
                  <p:nvPr/>
                </p:nvSpPr>
                <p:spPr bwMode="auto">
                  <a:xfrm>
                    <a:off x="2248" y="1091"/>
                    <a:ext cx="129" cy="9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62" name="Oval 142"/>
                  <p:cNvSpPr>
                    <a:spLocks noChangeArrowheads="1"/>
                  </p:cNvSpPr>
                  <p:nvPr/>
                </p:nvSpPr>
                <p:spPr bwMode="auto">
                  <a:xfrm>
                    <a:off x="2270" y="1174"/>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63" name="Oval 143"/>
                  <p:cNvSpPr>
                    <a:spLocks noChangeArrowheads="1"/>
                  </p:cNvSpPr>
                  <p:nvPr/>
                </p:nvSpPr>
                <p:spPr bwMode="auto">
                  <a:xfrm>
                    <a:off x="2307" y="982"/>
                    <a:ext cx="240" cy="17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64"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665" name="Group 145"/>
                <p:cNvGrpSpPr>
                  <a:grpSpLocks/>
                </p:cNvGrpSpPr>
                <p:nvPr/>
              </p:nvGrpSpPr>
              <p:grpSpPr bwMode="auto">
                <a:xfrm>
                  <a:off x="2344" y="907"/>
                  <a:ext cx="460" cy="525"/>
                  <a:chOff x="2344" y="907"/>
                  <a:chExt cx="460" cy="525"/>
                </a:xfrm>
              </p:grpSpPr>
              <p:sp>
                <p:nvSpPr>
                  <p:cNvPr id="235666" name="Oval 146"/>
                  <p:cNvSpPr>
                    <a:spLocks noChangeArrowheads="1"/>
                  </p:cNvSpPr>
                  <p:nvPr/>
                </p:nvSpPr>
                <p:spPr bwMode="auto">
                  <a:xfrm>
                    <a:off x="2491" y="929"/>
                    <a:ext cx="313"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67" name="Oval 147"/>
                  <p:cNvSpPr>
                    <a:spLocks noChangeArrowheads="1"/>
                  </p:cNvSpPr>
                  <p:nvPr/>
                </p:nvSpPr>
                <p:spPr bwMode="auto">
                  <a:xfrm>
                    <a:off x="2344" y="1091"/>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68" name="Oval 148"/>
                  <p:cNvSpPr>
                    <a:spLocks noChangeArrowheads="1"/>
                  </p:cNvSpPr>
                  <p:nvPr/>
                </p:nvSpPr>
                <p:spPr bwMode="auto">
                  <a:xfrm>
                    <a:off x="2380" y="1174"/>
                    <a:ext cx="242" cy="17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69" name="Oval 149"/>
                  <p:cNvSpPr>
                    <a:spLocks noChangeArrowheads="1"/>
                  </p:cNvSpPr>
                  <p:nvPr/>
                </p:nvSpPr>
                <p:spPr bwMode="auto">
                  <a:xfrm>
                    <a:off x="2454" y="1254"/>
                    <a:ext cx="240" cy="17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70" name="Oval 150"/>
                  <p:cNvSpPr>
                    <a:spLocks noChangeArrowheads="1"/>
                  </p:cNvSpPr>
                  <p:nvPr/>
                </p:nvSpPr>
                <p:spPr bwMode="auto">
                  <a:xfrm>
                    <a:off x="2471" y="1042"/>
                    <a:ext cx="214" cy="15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71" name="Oval 151"/>
                  <p:cNvSpPr>
                    <a:spLocks noChangeArrowheads="1"/>
                  </p:cNvSpPr>
                  <p:nvPr/>
                </p:nvSpPr>
                <p:spPr bwMode="auto">
                  <a:xfrm>
                    <a:off x="2656" y="907"/>
                    <a:ext cx="129" cy="9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72"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235673"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67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675" name="Group 155"/>
              <p:cNvGrpSpPr>
                <a:grpSpLocks/>
              </p:cNvGrpSpPr>
              <p:nvPr/>
            </p:nvGrpSpPr>
            <p:grpSpPr bwMode="auto">
              <a:xfrm>
                <a:off x="2529" y="820"/>
                <a:ext cx="1638" cy="883"/>
                <a:chOff x="2529" y="820"/>
                <a:chExt cx="1638" cy="883"/>
              </a:xfrm>
            </p:grpSpPr>
            <p:sp>
              <p:nvSpPr>
                <p:cNvPr id="235676" name="Oval 156"/>
                <p:cNvSpPr>
                  <a:spLocks noChangeArrowheads="1"/>
                </p:cNvSpPr>
                <p:nvPr/>
              </p:nvSpPr>
              <p:spPr bwMode="auto">
                <a:xfrm>
                  <a:off x="3042" y="848"/>
                  <a:ext cx="388" cy="28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77" name="Oval 157"/>
                <p:cNvSpPr>
                  <a:spLocks noChangeArrowheads="1"/>
                </p:cNvSpPr>
                <p:nvPr/>
              </p:nvSpPr>
              <p:spPr bwMode="auto">
                <a:xfrm>
                  <a:off x="3374" y="820"/>
                  <a:ext cx="313"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78" name="Oval 158"/>
                <p:cNvSpPr>
                  <a:spLocks noChangeArrowheads="1"/>
                </p:cNvSpPr>
                <p:nvPr/>
              </p:nvSpPr>
              <p:spPr bwMode="auto">
                <a:xfrm>
                  <a:off x="3668" y="1065"/>
                  <a:ext cx="499" cy="36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79" name="Oval 159"/>
                <p:cNvSpPr>
                  <a:spLocks noChangeArrowheads="1"/>
                </p:cNvSpPr>
                <p:nvPr/>
              </p:nvSpPr>
              <p:spPr bwMode="auto">
                <a:xfrm>
                  <a:off x="2712" y="1228"/>
                  <a:ext cx="570" cy="42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80" name="Oval 160"/>
                <p:cNvSpPr>
                  <a:spLocks noChangeArrowheads="1"/>
                </p:cNvSpPr>
                <p:nvPr/>
              </p:nvSpPr>
              <p:spPr bwMode="auto">
                <a:xfrm>
                  <a:off x="3521" y="1282"/>
                  <a:ext cx="422" cy="31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81" name="Oval 161"/>
                <p:cNvSpPr>
                  <a:spLocks noChangeArrowheads="1"/>
                </p:cNvSpPr>
                <p:nvPr/>
              </p:nvSpPr>
              <p:spPr bwMode="auto">
                <a:xfrm>
                  <a:off x="2564" y="1310"/>
                  <a:ext cx="315" cy="229"/>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82" name="Oval 162"/>
                <p:cNvSpPr>
                  <a:spLocks noChangeArrowheads="1"/>
                </p:cNvSpPr>
                <p:nvPr/>
              </p:nvSpPr>
              <p:spPr bwMode="auto">
                <a:xfrm>
                  <a:off x="2529" y="1119"/>
                  <a:ext cx="312"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83" name="Oval 163"/>
                <p:cNvSpPr>
                  <a:spLocks noChangeArrowheads="1"/>
                </p:cNvSpPr>
                <p:nvPr/>
              </p:nvSpPr>
              <p:spPr bwMode="auto">
                <a:xfrm>
                  <a:off x="2675" y="902"/>
                  <a:ext cx="498" cy="36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84" name="Oval 164"/>
                <p:cNvSpPr>
                  <a:spLocks noChangeArrowheads="1"/>
                </p:cNvSpPr>
                <p:nvPr/>
              </p:nvSpPr>
              <p:spPr bwMode="auto">
                <a:xfrm>
                  <a:off x="3115" y="1336"/>
                  <a:ext cx="500" cy="36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85" name="Oval 165"/>
                <p:cNvSpPr>
                  <a:spLocks noChangeArrowheads="1"/>
                </p:cNvSpPr>
                <p:nvPr/>
              </p:nvSpPr>
              <p:spPr bwMode="auto">
                <a:xfrm>
                  <a:off x="3742" y="929"/>
                  <a:ext cx="386" cy="28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86" name="Oval 166"/>
                <p:cNvSpPr>
                  <a:spLocks noChangeArrowheads="1"/>
                </p:cNvSpPr>
                <p:nvPr/>
              </p:nvSpPr>
              <p:spPr bwMode="auto">
                <a:xfrm>
                  <a:off x="3631" y="820"/>
                  <a:ext cx="351" cy="25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87"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sp>
          <p:nvSpPr>
            <p:cNvPr id="235688" name="Text Box 168"/>
            <p:cNvSpPr txBox="1">
              <a:spLocks noChangeArrowheads="1"/>
            </p:cNvSpPr>
            <p:nvPr/>
          </p:nvSpPr>
          <p:spPr bwMode="auto">
            <a:xfrm>
              <a:off x="2655" y="1034"/>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333399"/>
                  </a:solidFill>
                  <a:latin typeface="Arial" charset="0"/>
                  <a:ea typeface="黑体" pitchFamily="2" charset="-122"/>
                </a:rPr>
                <a:t>互联</a:t>
              </a:r>
              <a:r>
                <a:rPr kumimoji="1" lang="zh-CN" altLang="en-US" sz="2000" dirty="0" smtClean="0">
                  <a:solidFill>
                    <a:srgbClr val="333399"/>
                  </a:solidFill>
                  <a:latin typeface="Arial" charset="0"/>
                  <a:ea typeface="黑体" pitchFamily="2" charset="-122"/>
                </a:rPr>
                <a:t>网</a:t>
              </a:r>
              <a:endParaRPr kumimoji="1" lang="zh-CN" altLang="en-US" sz="2000" dirty="0">
                <a:solidFill>
                  <a:srgbClr val="333399"/>
                </a:solidFill>
                <a:latin typeface="Arial" charset="0"/>
                <a:ea typeface="黑体" pitchFamily="2" charset="-122"/>
              </a:endParaRPr>
            </a:p>
          </p:txBody>
        </p:sp>
        <p:sp>
          <p:nvSpPr>
            <p:cNvPr id="235818" name="Text Box 298"/>
            <p:cNvSpPr txBox="1">
              <a:spLocks noChangeArrowheads="1"/>
            </p:cNvSpPr>
            <p:nvPr/>
          </p:nvSpPr>
          <p:spPr bwMode="auto">
            <a:xfrm>
              <a:off x="2426" y="527"/>
              <a:ext cx="101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333399"/>
                  </a:solidFill>
                  <a:latin typeface="Arial" charset="0"/>
                  <a:ea typeface="黑体" pitchFamily="2" charset="-122"/>
                </a:rPr>
                <a:t>PC </a:t>
              </a:r>
              <a:r>
                <a:rPr lang="zh-CN" altLang="en-US" sz="2800">
                  <a:solidFill>
                    <a:srgbClr val="333399"/>
                  </a:solidFill>
                  <a:latin typeface="Arial" charset="0"/>
                  <a:ea typeface="黑体" pitchFamily="2" charset="-122"/>
                </a:rPr>
                <a:t>到 </a:t>
              </a:r>
              <a:r>
                <a:rPr lang="en-US" altLang="zh-CN" sz="2800">
                  <a:solidFill>
                    <a:srgbClr val="333399"/>
                  </a:solidFill>
                  <a:latin typeface="Arial" charset="0"/>
                  <a:ea typeface="黑体" pitchFamily="2" charset="-122"/>
                </a:rPr>
                <a:t>PC</a:t>
              </a:r>
            </a:p>
          </p:txBody>
        </p:sp>
        <p:sp>
          <p:nvSpPr>
            <p:cNvPr id="235821" name="Line 301"/>
            <p:cNvSpPr>
              <a:spLocks noChangeShapeType="1"/>
            </p:cNvSpPr>
            <p:nvPr/>
          </p:nvSpPr>
          <p:spPr bwMode="auto">
            <a:xfrm flipH="1">
              <a:off x="2064" y="709"/>
              <a:ext cx="408" cy="136"/>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22" name="Line 302"/>
            <p:cNvSpPr>
              <a:spLocks noChangeShapeType="1"/>
            </p:cNvSpPr>
            <p:nvPr/>
          </p:nvSpPr>
          <p:spPr bwMode="auto">
            <a:xfrm>
              <a:off x="3470" y="709"/>
              <a:ext cx="362" cy="136"/>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828" name="Group 308"/>
          <p:cNvGrpSpPr>
            <a:grpSpLocks/>
          </p:cNvGrpSpPr>
          <p:nvPr/>
        </p:nvGrpSpPr>
        <p:grpSpPr bwMode="auto">
          <a:xfrm>
            <a:off x="2720752" y="2348880"/>
            <a:ext cx="7211086" cy="1673225"/>
            <a:chOff x="1567" y="1525"/>
            <a:chExt cx="4193" cy="1054"/>
          </a:xfrm>
        </p:grpSpPr>
        <p:sp>
          <p:nvSpPr>
            <p:cNvPr id="235598" name="Line 78"/>
            <p:cNvSpPr>
              <a:spLocks noChangeShapeType="1"/>
            </p:cNvSpPr>
            <p:nvPr/>
          </p:nvSpPr>
          <p:spPr bwMode="auto">
            <a:xfrm>
              <a:off x="2004" y="2262"/>
              <a:ext cx="3538" cy="6"/>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35599" name="Picture 7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0" y="2025"/>
              <a:ext cx="490"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600" name="Picture 8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5" y="1836"/>
              <a:ext cx="980" cy="691"/>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5601" name="Text Box 81"/>
            <p:cNvSpPr txBox="1">
              <a:spLocks noChangeArrowheads="1"/>
            </p:cNvSpPr>
            <p:nvPr/>
          </p:nvSpPr>
          <p:spPr bwMode="auto">
            <a:xfrm>
              <a:off x="4289" y="2005"/>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公用电话网</a:t>
              </a:r>
            </a:p>
          </p:txBody>
        </p:sp>
        <p:sp>
          <p:nvSpPr>
            <p:cNvPr id="235602" name="Text Box 82"/>
            <p:cNvSpPr txBox="1">
              <a:spLocks noChangeArrowheads="1"/>
            </p:cNvSpPr>
            <p:nvPr/>
          </p:nvSpPr>
          <p:spPr bwMode="auto">
            <a:xfrm>
              <a:off x="3506" y="1862"/>
              <a:ext cx="563"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2000">
                  <a:solidFill>
                    <a:srgbClr val="333399"/>
                  </a:solidFill>
                  <a:latin typeface="Arial" charset="0"/>
                  <a:ea typeface="黑体" pitchFamily="2" charset="-122"/>
                </a:rPr>
                <a:t>IP</a:t>
              </a:r>
              <a:r>
                <a:rPr kumimoji="1" lang="en-US" altLang="zh-CN" sz="800">
                  <a:solidFill>
                    <a:srgbClr val="333399"/>
                  </a:solidFill>
                  <a:latin typeface="Arial" charset="0"/>
                  <a:ea typeface="黑体" pitchFamily="2" charset="-122"/>
                </a:rPr>
                <a:t> </a:t>
              </a:r>
              <a:r>
                <a:rPr kumimoji="1" lang="zh-CN" altLang="en-US" sz="2000">
                  <a:solidFill>
                    <a:srgbClr val="333399"/>
                  </a:solidFill>
                  <a:latin typeface="Arial" charset="0"/>
                  <a:ea typeface="黑体" pitchFamily="2" charset="-122"/>
                </a:rPr>
                <a:t>电话</a:t>
              </a:r>
            </a:p>
            <a:p>
              <a:pPr algn="ctr">
                <a:lnSpc>
                  <a:spcPct val="85000"/>
                </a:lnSpc>
              </a:pPr>
              <a:r>
                <a:rPr kumimoji="1" lang="zh-CN" altLang="en-US" sz="2000">
                  <a:solidFill>
                    <a:srgbClr val="333399"/>
                  </a:solidFill>
                  <a:latin typeface="Arial" charset="0"/>
                  <a:ea typeface="黑体" pitchFamily="2" charset="-122"/>
                </a:rPr>
                <a:t>网关</a:t>
              </a:r>
            </a:p>
          </p:txBody>
        </p:sp>
        <p:graphicFrame>
          <p:nvGraphicFramePr>
            <p:cNvPr id="235614" name="Object 94"/>
            <p:cNvGraphicFramePr>
              <a:graphicFrameLocks/>
            </p:cNvGraphicFramePr>
            <p:nvPr/>
          </p:nvGraphicFramePr>
          <p:xfrm>
            <a:off x="3472" y="2208"/>
            <a:ext cx="583" cy="256"/>
          </p:xfrm>
          <a:graphic>
            <a:graphicData uri="http://schemas.openxmlformats.org/presentationml/2006/ole">
              <mc:AlternateContent xmlns:mc="http://schemas.openxmlformats.org/markup-compatibility/2006">
                <mc:Choice xmlns:v="urn:schemas-microsoft-com:vml" Requires="v">
                  <p:oleObj spid="_x0000_s14338" name="ClipArt" r:id="rId6" imgW="1730160" imgH="561960" progId="MS_ClipArt_Gallery.2">
                    <p:embed/>
                  </p:oleObj>
                </mc:Choice>
                <mc:Fallback>
                  <p:oleObj name="ClipArt" r:id="rId6" imgW="1730160" imgH="561960"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2" y="2208"/>
                          <a:ext cx="583"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35620" name="Picture 10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 y="1899"/>
              <a:ext cx="41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621" name="Text Box 101"/>
            <p:cNvSpPr txBox="1">
              <a:spLocks noChangeArrowheads="1"/>
            </p:cNvSpPr>
            <p:nvPr/>
          </p:nvSpPr>
          <p:spPr bwMode="auto">
            <a:xfrm rot="20287477">
              <a:off x="1567" y="1775"/>
              <a:ext cx="36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4800">
                  <a:solidFill>
                    <a:srgbClr val="333399"/>
                  </a:solidFill>
                  <a:ea typeface="黑体" pitchFamily="2" charset="-122"/>
                  <a:sym typeface="Webdings" pitchFamily="18" charset="2"/>
                </a:rPr>
                <a:t></a:t>
              </a:r>
              <a:r>
                <a:rPr kumimoji="1" lang="en-US" altLang="zh-CN" sz="4800">
                  <a:solidFill>
                    <a:srgbClr val="333399"/>
                  </a:solidFill>
                  <a:ea typeface="黑体" pitchFamily="2" charset="-122"/>
                </a:rPr>
                <a:t> </a:t>
              </a:r>
            </a:p>
          </p:txBody>
        </p:sp>
        <p:sp>
          <p:nvSpPr>
            <p:cNvPr id="235622" name="Freeform 102"/>
            <p:cNvSpPr>
              <a:spLocks/>
            </p:cNvSpPr>
            <p:nvPr/>
          </p:nvSpPr>
          <p:spPr bwMode="auto">
            <a:xfrm>
              <a:off x="1763" y="2126"/>
              <a:ext cx="78" cy="94"/>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5689" name="Group 169"/>
            <p:cNvGrpSpPr>
              <a:grpSpLocks/>
            </p:cNvGrpSpPr>
            <p:nvPr/>
          </p:nvGrpSpPr>
          <p:grpSpPr bwMode="auto">
            <a:xfrm>
              <a:off x="2273" y="1945"/>
              <a:ext cx="1144" cy="634"/>
              <a:chOff x="2248" y="820"/>
              <a:chExt cx="2248" cy="883"/>
            </a:xfrm>
          </p:grpSpPr>
          <p:grpSp>
            <p:nvGrpSpPr>
              <p:cNvPr id="235690" name="Group 170"/>
              <p:cNvGrpSpPr>
                <a:grpSpLocks/>
              </p:cNvGrpSpPr>
              <p:nvPr/>
            </p:nvGrpSpPr>
            <p:grpSpPr bwMode="auto">
              <a:xfrm>
                <a:off x="3567" y="902"/>
                <a:ext cx="929" cy="759"/>
                <a:chOff x="3567" y="902"/>
                <a:chExt cx="929" cy="759"/>
              </a:xfrm>
            </p:grpSpPr>
            <p:grpSp>
              <p:nvGrpSpPr>
                <p:cNvPr id="235691" name="Group 171"/>
                <p:cNvGrpSpPr>
                  <a:grpSpLocks/>
                </p:cNvGrpSpPr>
                <p:nvPr/>
              </p:nvGrpSpPr>
              <p:grpSpPr bwMode="auto">
                <a:xfrm>
                  <a:off x="3926" y="902"/>
                  <a:ext cx="570" cy="611"/>
                  <a:chOff x="3926" y="902"/>
                  <a:chExt cx="570" cy="611"/>
                </a:xfrm>
              </p:grpSpPr>
              <p:grpSp>
                <p:nvGrpSpPr>
                  <p:cNvPr id="235692" name="Group 172"/>
                  <p:cNvGrpSpPr>
                    <a:grpSpLocks/>
                  </p:cNvGrpSpPr>
                  <p:nvPr/>
                </p:nvGrpSpPr>
                <p:grpSpPr bwMode="auto">
                  <a:xfrm>
                    <a:off x="4071" y="982"/>
                    <a:ext cx="425" cy="448"/>
                    <a:chOff x="4071" y="982"/>
                    <a:chExt cx="425" cy="448"/>
                  </a:xfrm>
                </p:grpSpPr>
                <p:grpSp>
                  <p:nvGrpSpPr>
                    <p:cNvPr id="235693" name="Group 173"/>
                    <p:cNvGrpSpPr>
                      <a:grpSpLocks/>
                    </p:cNvGrpSpPr>
                    <p:nvPr/>
                  </p:nvGrpSpPr>
                  <p:grpSpPr bwMode="auto">
                    <a:xfrm>
                      <a:off x="4071" y="982"/>
                      <a:ext cx="425" cy="448"/>
                      <a:chOff x="4071" y="982"/>
                      <a:chExt cx="425" cy="448"/>
                    </a:xfrm>
                  </p:grpSpPr>
                  <p:grpSp>
                    <p:nvGrpSpPr>
                      <p:cNvPr id="235694" name="Group 174"/>
                      <p:cNvGrpSpPr>
                        <a:grpSpLocks/>
                      </p:cNvGrpSpPr>
                      <p:nvPr/>
                    </p:nvGrpSpPr>
                    <p:grpSpPr bwMode="auto">
                      <a:xfrm>
                        <a:off x="4182" y="1010"/>
                        <a:ext cx="314" cy="366"/>
                        <a:chOff x="4182" y="1010"/>
                        <a:chExt cx="314" cy="366"/>
                      </a:xfrm>
                    </p:grpSpPr>
                    <p:grpSp>
                      <p:nvGrpSpPr>
                        <p:cNvPr id="235695" name="Group 175"/>
                        <p:cNvGrpSpPr>
                          <a:grpSpLocks/>
                        </p:cNvGrpSpPr>
                        <p:nvPr/>
                      </p:nvGrpSpPr>
                      <p:grpSpPr bwMode="auto">
                        <a:xfrm>
                          <a:off x="4220" y="1010"/>
                          <a:ext cx="276" cy="366"/>
                          <a:chOff x="4220" y="1010"/>
                          <a:chExt cx="276" cy="366"/>
                        </a:xfrm>
                      </p:grpSpPr>
                      <p:sp>
                        <p:nvSpPr>
                          <p:cNvPr id="235696" name="Oval 176"/>
                          <p:cNvSpPr>
                            <a:spLocks noChangeArrowheads="1"/>
                          </p:cNvSpPr>
                          <p:nvPr/>
                        </p:nvSpPr>
                        <p:spPr bwMode="auto">
                          <a:xfrm>
                            <a:off x="4365" y="1228"/>
                            <a:ext cx="131" cy="9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97" name="Oval 177"/>
                          <p:cNvSpPr>
                            <a:spLocks noChangeArrowheads="1"/>
                          </p:cNvSpPr>
                          <p:nvPr/>
                        </p:nvSpPr>
                        <p:spPr bwMode="auto">
                          <a:xfrm>
                            <a:off x="4254" y="1254"/>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98" name="Oval 178"/>
                          <p:cNvSpPr>
                            <a:spLocks noChangeArrowheads="1"/>
                          </p:cNvSpPr>
                          <p:nvPr/>
                        </p:nvSpPr>
                        <p:spPr bwMode="auto">
                          <a:xfrm>
                            <a:off x="4329" y="1091"/>
                            <a:ext cx="131" cy="9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99" name="Oval 179"/>
                          <p:cNvSpPr>
                            <a:spLocks noChangeArrowheads="1"/>
                          </p:cNvSpPr>
                          <p:nvPr/>
                        </p:nvSpPr>
                        <p:spPr bwMode="auto">
                          <a:xfrm>
                            <a:off x="4220" y="1010"/>
                            <a:ext cx="166"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00" name="Freeform 180"/>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01" name="Oval 181"/>
                        <p:cNvSpPr>
                          <a:spLocks noChangeArrowheads="1"/>
                        </p:cNvSpPr>
                        <p:nvPr/>
                      </p:nvSpPr>
                      <p:spPr bwMode="auto">
                        <a:xfrm>
                          <a:off x="4182" y="1119"/>
                          <a:ext cx="240" cy="17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02" name="Oval 182"/>
                        <p:cNvSpPr>
                          <a:spLocks noChangeArrowheads="1"/>
                        </p:cNvSpPr>
                        <p:nvPr/>
                      </p:nvSpPr>
                      <p:spPr bwMode="auto">
                        <a:xfrm>
                          <a:off x="4182" y="1228"/>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03" name="Freeform 183"/>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04" name="Oval 184"/>
                      <p:cNvSpPr>
                        <a:spLocks noChangeArrowheads="1"/>
                      </p:cNvSpPr>
                      <p:nvPr/>
                    </p:nvSpPr>
                    <p:spPr bwMode="auto">
                      <a:xfrm>
                        <a:off x="4182" y="1336"/>
                        <a:ext cx="129" cy="9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05" name="Oval 185"/>
                      <p:cNvSpPr>
                        <a:spLocks noChangeArrowheads="1"/>
                      </p:cNvSpPr>
                      <p:nvPr/>
                    </p:nvSpPr>
                    <p:spPr bwMode="auto">
                      <a:xfrm>
                        <a:off x="4071" y="982"/>
                        <a:ext cx="168" cy="12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06" name="Freeform 186"/>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07" name="Freeform 187"/>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708" name="Group 188"/>
                  <p:cNvGrpSpPr>
                    <a:grpSpLocks/>
                  </p:cNvGrpSpPr>
                  <p:nvPr/>
                </p:nvGrpSpPr>
                <p:grpSpPr bwMode="auto">
                  <a:xfrm>
                    <a:off x="3926" y="902"/>
                    <a:ext cx="385" cy="556"/>
                    <a:chOff x="3926" y="902"/>
                    <a:chExt cx="385" cy="556"/>
                  </a:xfrm>
                </p:grpSpPr>
                <p:sp>
                  <p:nvSpPr>
                    <p:cNvPr id="235709" name="Oval 189"/>
                    <p:cNvSpPr>
                      <a:spLocks noChangeArrowheads="1"/>
                    </p:cNvSpPr>
                    <p:nvPr/>
                  </p:nvSpPr>
                  <p:spPr bwMode="auto">
                    <a:xfrm>
                      <a:off x="3961" y="1228"/>
                      <a:ext cx="314"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10" name="Oval 190"/>
                    <p:cNvSpPr>
                      <a:spLocks noChangeArrowheads="1"/>
                    </p:cNvSpPr>
                    <p:nvPr/>
                  </p:nvSpPr>
                  <p:spPr bwMode="auto">
                    <a:xfrm>
                      <a:off x="3997" y="1065"/>
                      <a:ext cx="314" cy="23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11" name="Oval 191"/>
                    <p:cNvSpPr>
                      <a:spLocks noChangeArrowheads="1"/>
                    </p:cNvSpPr>
                    <p:nvPr/>
                  </p:nvSpPr>
                  <p:spPr bwMode="auto">
                    <a:xfrm>
                      <a:off x="3926" y="902"/>
                      <a:ext cx="241" cy="17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12" name="Oval 192"/>
                    <p:cNvSpPr>
                      <a:spLocks noChangeArrowheads="1"/>
                    </p:cNvSpPr>
                    <p:nvPr/>
                  </p:nvSpPr>
                  <p:spPr bwMode="auto">
                    <a:xfrm>
                      <a:off x="4071" y="1010"/>
                      <a:ext cx="131" cy="9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13" name="Freeform 193"/>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235714" name="Freeform 194"/>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15" name="Oval 195"/>
                  <p:cNvSpPr>
                    <a:spLocks noChangeArrowheads="1"/>
                  </p:cNvSpPr>
                  <p:nvPr/>
                </p:nvSpPr>
                <p:spPr bwMode="auto">
                  <a:xfrm>
                    <a:off x="3926" y="1391"/>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16" name="Freeform 196"/>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17" name="Oval 197"/>
                <p:cNvSpPr>
                  <a:spLocks noChangeArrowheads="1"/>
                </p:cNvSpPr>
                <p:nvPr/>
              </p:nvSpPr>
              <p:spPr bwMode="auto">
                <a:xfrm>
                  <a:off x="3567" y="1513"/>
                  <a:ext cx="204" cy="14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18" name="Oval 198"/>
                <p:cNvSpPr>
                  <a:spLocks noChangeArrowheads="1"/>
                </p:cNvSpPr>
                <p:nvPr/>
              </p:nvSpPr>
              <p:spPr bwMode="auto">
                <a:xfrm>
                  <a:off x="3742" y="1513"/>
                  <a:ext cx="168" cy="12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19" name="Oval 199"/>
                <p:cNvSpPr>
                  <a:spLocks noChangeArrowheads="1"/>
                </p:cNvSpPr>
                <p:nvPr/>
              </p:nvSpPr>
              <p:spPr bwMode="auto">
                <a:xfrm>
                  <a:off x="3843" y="1469"/>
                  <a:ext cx="166" cy="12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20" name="Freeform 200"/>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721" name="Group 201"/>
              <p:cNvGrpSpPr>
                <a:grpSpLocks/>
              </p:cNvGrpSpPr>
              <p:nvPr/>
            </p:nvGrpSpPr>
            <p:grpSpPr bwMode="auto">
              <a:xfrm>
                <a:off x="2248" y="907"/>
                <a:ext cx="556" cy="525"/>
                <a:chOff x="2248" y="907"/>
                <a:chExt cx="556" cy="525"/>
              </a:xfrm>
            </p:grpSpPr>
            <p:grpSp>
              <p:nvGrpSpPr>
                <p:cNvPr id="235722" name="Group 202"/>
                <p:cNvGrpSpPr>
                  <a:grpSpLocks/>
                </p:cNvGrpSpPr>
                <p:nvPr/>
              </p:nvGrpSpPr>
              <p:grpSpPr bwMode="auto">
                <a:xfrm>
                  <a:off x="2248" y="982"/>
                  <a:ext cx="299" cy="314"/>
                  <a:chOff x="2248" y="982"/>
                  <a:chExt cx="299" cy="314"/>
                </a:xfrm>
              </p:grpSpPr>
              <p:sp>
                <p:nvSpPr>
                  <p:cNvPr id="235723" name="Oval 203"/>
                  <p:cNvSpPr>
                    <a:spLocks noChangeArrowheads="1"/>
                  </p:cNvSpPr>
                  <p:nvPr/>
                </p:nvSpPr>
                <p:spPr bwMode="auto">
                  <a:xfrm>
                    <a:off x="2248" y="1091"/>
                    <a:ext cx="129" cy="9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24" name="Oval 204"/>
                  <p:cNvSpPr>
                    <a:spLocks noChangeArrowheads="1"/>
                  </p:cNvSpPr>
                  <p:nvPr/>
                </p:nvSpPr>
                <p:spPr bwMode="auto">
                  <a:xfrm>
                    <a:off x="2270" y="1174"/>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25" name="Oval 205"/>
                  <p:cNvSpPr>
                    <a:spLocks noChangeArrowheads="1"/>
                  </p:cNvSpPr>
                  <p:nvPr/>
                </p:nvSpPr>
                <p:spPr bwMode="auto">
                  <a:xfrm>
                    <a:off x="2307" y="982"/>
                    <a:ext cx="240" cy="17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26" name="Freeform 206"/>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727" name="Group 207"/>
                <p:cNvGrpSpPr>
                  <a:grpSpLocks/>
                </p:cNvGrpSpPr>
                <p:nvPr/>
              </p:nvGrpSpPr>
              <p:grpSpPr bwMode="auto">
                <a:xfrm>
                  <a:off x="2344" y="907"/>
                  <a:ext cx="460" cy="525"/>
                  <a:chOff x="2344" y="907"/>
                  <a:chExt cx="460" cy="525"/>
                </a:xfrm>
              </p:grpSpPr>
              <p:sp>
                <p:nvSpPr>
                  <p:cNvPr id="235728" name="Oval 208"/>
                  <p:cNvSpPr>
                    <a:spLocks noChangeArrowheads="1"/>
                  </p:cNvSpPr>
                  <p:nvPr/>
                </p:nvSpPr>
                <p:spPr bwMode="auto">
                  <a:xfrm>
                    <a:off x="2491" y="929"/>
                    <a:ext cx="313"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29" name="Oval 209"/>
                  <p:cNvSpPr>
                    <a:spLocks noChangeArrowheads="1"/>
                  </p:cNvSpPr>
                  <p:nvPr/>
                </p:nvSpPr>
                <p:spPr bwMode="auto">
                  <a:xfrm>
                    <a:off x="2344" y="1091"/>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30" name="Oval 210"/>
                  <p:cNvSpPr>
                    <a:spLocks noChangeArrowheads="1"/>
                  </p:cNvSpPr>
                  <p:nvPr/>
                </p:nvSpPr>
                <p:spPr bwMode="auto">
                  <a:xfrm>
                    <a:off x="2380" y="1174"/>
                    <a:ext cx="242" cy="17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31" name="Oval 211"/>
                  <p:cNvSpPr>
                    <a:spLocks noChangeArrowheads="1"/>
                  </p:cNvSpPr>
                  <p:nvPr/>
                </p:nvSpPr>
                <p:spPr bwMode="auto">
                  <a:xfrm>
                    <a:off x="2454" y="1254"/>
                    <a:ext cx="240" cy="17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32" name="Oval 212"/>
                  <p:cNvSpPr>
                    <a:spLocks noChangeArrowheads="1"/>
                  </p:cNvSpPr>
                  <p:nvPr/>
                </p:nvSpPr>
                <p:spPr bwMode="auto">
                  <a:xfrm>
                    <a:off x="2471" y="1042"/>
                    <a:ext cx="214" cy="15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33" name="Oval 213"/>
                  <p:cNvSpPr>
                    <a:spLocks noChangeArrowheads="1"/>
                  </p:cNvSpPr>
                  <p:nvPr/>
                </p:nvSpPr>
                <p:spPr bwMode="auto">
                  <a:xfrm>
                    <a:off x="2656" y="907"/>
                    <a:ext cx="129" cy="9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34" name="Freeform 214"/>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235735" name="Freeform 215"/>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36" name="Freeform 216"/>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737" name="Group 217"/>
              <p:cNvGrpSpPr>
                <a:grpSpLocks/>
              </p:cNvGrpSpPr>
              <p:nvPr/>
            </p:nvGrpSpPr>
            <p:grpSpPr bwMode="auto">
              <a:xfrm>
                <a:off x="2529" y="820"/>
                <a:ext cx="1638" cy="883"/>
                <a:chOff x="2529" y="820"/>
                <a:chExt cx="1638" cy="883"/>
              </a:xfrm>
            </p:grpSpPr>
            <p:sp>
              <p:nvSpPr>
                <p:cNvPr id="235738" name="Oval 218"/>
                <p:cNvSpPr>
                  <a:spLocks noChangeArrowheads="1"/>
                </p:cNvSpPr>
                <p:nvPr/>
              </p:nvSpPr>
              <p:spPr bwMode="auto">
                <a:xfrm>
                  <a:off x="3042" y="848"/>
                  <a:ext cx="388" cy="28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39" name="Oval 219"/>
                <p:cNvSpPr>
                  <a:spLocks noChangeArrowheads="1"/>
                </p:cNvSpPr>
                <p:nvPr/>
              </p:nvSpPr>
              <p:spPr bwMode="auto">
                <a:xfrm>
                  <a:off x="3374" y="820"/>
                  <a:ext cx="313"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40" name="Oval 220"/>
                <p:cNvSpPr>
                  <a:spLocks noChangeArrowheads="1"/>
                </p:cNvSpPr>
                <p:nvPr/>
              </p:nvSpPr>
              <p:spPr bwMode="auto">
                <a:xfrm>
                  <a:off x="3668" y="1065"/>
                  <a:ext cx="499" cy="36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41" name="Oval 221"/>
                <p:cNvSpPr>
                  <a:spLocks noChangeArrowheads="1"/>
                </p:cNvSpPr>
                <p:nvPr/>
              </p:nvSpPr>
              <p:spPr bwMode="auto">
                <a:xfrm>
                  <a:off x="2712" y="1228"/>
                  <a:ext cx="570" cy="42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42" name="Oval 222"/>
                <p:cNvSpPr>
                  <a:spLocks noChangeArrowheads="1"/>
                </p:cNvSpPr>
                <p:nvPr/>
              </p:nvSpPr>
              <p:spPr bwMode="auto">
                <a:xfrm>
                  <a:off x="3521" y="1282"/>
                  <a:ext cx="422" cy="31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43" name="Oval 223"/>
                <p:cNvSpPr>
                  <a:spLocks noChangeArrowheads="1"/>
                </p:cNvSpPr>
                <p:nvPr/>
              </p:nvSpPr>
              <p:spPr bwMode="auto">
                <a:xfrm>
                  <a:off x="2564" y="1310"/>
                  <a:ext cx="315" cy="229"/>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44" name="Oval 224"/>
                <p:cNvSpPr>
                  <a:spLocks noChangeArrowheads="1"/>
                </p:cNvSpPr>
                <p:nvPr/>
              </p:nvSpPr>
              <p:spPr bwMode="auto">
                <a:xfrm>
                  <a:off x="2529" y="1119"/>
                  <a:ext cx="312"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45" name="Oval 225"/>
                <p:cNvSpPr>
                  <a:spLocks noChangeArrowheads="1"/>
                </p:cNvSpPr>
                <p:nvPr/>
              </p:nvSpPr>
              <p:spPr bwMode="auto">
                <a:xfrm>
                  <a:off x="2675" y="902"/>
                  <a:ext cx="498" cy="36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46" name="Oval 226"/>
                <p:cNvSpPr>
                  <a:spLocks noChangeArrowheads="1"/>
                </p:cNvSpPr>
                <p:nvPr/>
              </p:nvSpPr>
              <p:spPr bwMode="auto">
                <a:xfrm>
                  <a:off x="3115" y="1336"/>
                  <a:ext cx="500" cy="36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47" name="Oval 227"/>
                <p:cNvSpPr>
                  <a:spLocks noChangeArrowheads="1"/>
                </p:cNvSpPr>
                <p:nvPr/>
              </p:nvSpPr>
              <p:spPr bwMode="auto">
                <a:xfrm>
                  <a:off x="3742" y="929"/>
                  <a:ext cx="386" cy="28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48" name="Oval 228"/>
                <p:cNvSpPr>
                  <a:spLocks noChangeArrowheads="1"/>
                </p:cNvSpPr>
                <p:nvPr/>
              </p:nvSpPr>
              <p:spPr bwMode="auto">
                <a:xfrm>
                  <a:off x="3631" y="820"/>
                  <a:ext cx="351" cy="25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49" name="Freeform 229"/>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sp>
          <p:nvSpPr>
            <p:cNvPr id="235811" name="Text Box 291"/>
            <p:cNvSpPr txBox="1">
              <a:spLocks noChangeArrowheads="1"/>
            </p:cNvSpPr>
            <p:nvPr/>
          </p:nvSpPr>
          <p:spPr bwMode="auto">
            <a:xfrm>
              <a:off x="2532" y="2121"/>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333399"/>
                  </a:solidFill>
                  <a:latin typeface="Arial" charset="0"/>
                  <a:ea typeface="黑体" pitchFamily="2" charset="-122"/>
                </a:rPr>
                <a:t>互联</a:t>
              </a:r>
              <a:r>
                <a:rPr kumimoji="1" lang="zh-CN" altLang="en-US" sz="2000" dirty="0" smtClean="0">
                  <a:solidFill>
                    <a:srgbClr val="333399"/>
                  </a:solidFill>
                  <a:latin typeface="Arial" charset="0"/>
                  <a:ea typeface="黑体" pitchFamily="2" charset="-122"/>
                </a:rPr>
                <a:t>网</a:t>
              </a:r>
              <a:endParaRPr kumimoji="1" lang="zh-CN" altLang="en-US" sz="2000" dirty="0">
                <a:solidFill>
                  <a:srgbClr val="333399"/>
                </a:solidFill>
                <a:latin typeface="Arial" charset="0"/>
                <a:ea typeface="黑体" pitchFamily="2" charset="-122"/>
              </a:endParaRPr>
            </a:p>
          </p:txBody>
        </p:sp>
        <p:sp>
          <p:nvSpPr>
            <p:cNvPr id="235819" name="Text Box 299"/>
            <p:cNvSpPr txBox="1">
              <a:spLocks noChangeArrowheads="1"/>
            </p:cNvSpPr>
            <p:nvPr/>
          </p:nvSpPr>
          <p:spPr bwMode="auto">
            <a:xfrm>
              <a:off x="2997" y="1525"/>
              <a:ext cx="17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333399"/>
                  </a:solidFill>
                  <a:latin typeface="Arial" charset="0"/>
                  <a:ea typeface="黑体" pitchFamily="2" charset="-122"/>
                </a:rPr>
                <a:t>PC </a:t>
              </a:r>
              <a:r>
                <a:rPr lang="zh-CN" altLang="en-US" sz="2800">
                  <a:solidFill>
                    <a:srgbClr val="333399"/>
                  </a:solidFill>
                  <a:latin typeface="Arial" charset="0"/>
                  <a:ea typeface="黑体" pitchFamily="2" charset="-122"/>
                </a:rPr>
                <a:t>到固定电话机</a:t>
              </a:r>
            </a:p>
          </p:txBody>
        </p:sp>
        <p:sp>
          <p:nvSpPr>
            <p:cNvPr id="235823" name="Line 303"/>
            <p:cNvSpPr>
              <a:spLocks noChangeShapeType="1"/>
            </p:cNvSpPr>
            <p:nvPr/>
          </p:nvSpPr>
          <p:spPr bwMode="auto">
            <a:xfrm flipH="1">
              <a:off x="2154" y="1706"/>
              <a:ext cx="907" cy="227"/>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24" name="Line 304"/>
            <p:cNvSpPr>
              <a:spLocks noChangeShapeType="1"/>
            </p:cNvSpPr>
            <p:nvPr/>
          </p:nvSpPr>
          <p:spPr bwMode="auto">
            <a:xfrm>
              <a:off x="4830" y="1752"/>
              <a:ext cx="590" cy="272"/>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829" name="Group 309"/>
          <p:cNvGrpSpPr>
            <a:grpSpLocks/>
          </p:cNvGrpSpPr>
          <p:nvPr/>
        </p:nvGrpSpPr>
        <p:grpSpPr bwMode="auto">
          <a:xfrm>
            <a:off x="0" y="4365625"/>
            <a:ext cx="9906000" cy="1892300"/>
            <a:chOff x="0" y="2750"/>
            <a:chExt cx="5760" cy="1192"/>
          </a:xfrm>
        </p:grpSpPr>
        <p:sp>
          <p:nvSpPr>
            <p:cNvPr id="235589" name="Line 69"/>
            <p:cNvSpPr>
              <a:spLocks noChangeShapeType="1"/>
            </p:cNvSpPr>
            <p:nvPr/>
          </p:nvSpPr>
          <p:spPr bwMode="auto">
            <a:xfrm flipV="1">
              <a:off x="203" y="3625"/>
              <a:ext cx="533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35591" name="Picture 7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 y="3193"/>
              <a:ext cx="980" cy="691"/>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5592" name="Text Box 72"/>
            <p:cNvSpPr txBox="1">
              <a:spLocks noChangeArrowheads="1"/>
            </p:cNvSpPr>
            <p:nvPr/>
          </p:nvSpPr>
          <p:spPr bwMode="auto">
            <a:xfrm>
              <a:off x="631" y="3388"/>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公用电话网</a:t>
              </a:r>
            </a:p>
          </p:txBody>
        </p:sp>
        <p:sp>
          <p:nvSpPr>
            <p:cNvPr id="235593" name="Text Box 73"/>
            <p:cNvSpPr txBox="1">
              <a:spLocks noChangeArrowheads="1"/>
            </p:cNvSpPr>
            <p:nvPr/>
          </p:nvSpPr>
          <p:spPr bwMode="auto">
            <a:xfrm>
              <a:off x="1649" y="3211"/>
              <a:ext cx="572"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2000">
                  <a:solidFill>
                    <a:srgbClr val="333399"/>
                  </a:solidFill>
                  <a:latin typeface="Arial" charset="0"/>
                  <a:ea typeface="黑体" pitchFamily="2" charset="-122"/>
                </a:rPr>
                <a:t>IP</a:t>
              </a:r>
              <a:r>
                <a:rPr kumimoji="1" lang="en-US" altLang="zh-CN" sz="1200">
                  <a:solidFill>
                    <a:srgbClr val="333399"/>
                  </a:solidFill>
                  <a:latin typeface="Arial" charset="0"/>
                  <a:ea typeface="黑体" pitchFamily="2" charset="-122"/>
                </a:rPr>
                <a:t> </a:t>
              </a:r>
              <a:r>
                <a:rPr kumimoji="1" lang="zh-CN" altLang="en-US" sz="2000">
                  <a:solidFill>
                    <a:srgbClr val="333399"/>
                  </a:solidFill>
                  <a:latin typeface="Arial" charset="0"/>
                  <a:ea typeface="黑体" pitchFamily="2" charset="-122"/>
                </a:rPr>
                <a:t>电话</a:t>
              </a:r>
            </a:p>
            <a:p>
              <a:pPr algn="ctr">
                <a:lnSpc>
                  <a:spcPct val="85000"/>
                </a:lnSpc>
              </a:pPr>
              <a:r>
                <a:rPr kumimoji="1" lang="zh-CN" altLang="en-US" sz="2000">
                  <a:solidFill>
                    <a:srgbClr val="333399"/>
                  </a:solidFill>
                  <a:latin typeface="Arial" charset="0"/>
                  <a:ea typeface="黑体" pitchFamily="2" charset="-122"/>
                </a:rPr>
                <a:t> 网关</a:t>
              </a:r>
            </a:p>
          </p:txBody>
        </p:sp>
        <p:pic>
          <p:nvPicPr>
            <p:cNvPr id="235594" name="Picture 7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0" y="3383"/>
              <a:ext cx="49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95" name="Picture 7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95"/>
              <a:ext cx="476"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96" name="Picture 7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5" y="3193"/>
              <a:ext cx="980" cy="691"/>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5597" name="Text Box 77"/>
            <p:cNvSpPr txBox="1">
              <a:spLocks noChangeArrowheads="1"/>
            </p:cNvSpPr>
            <p:nvPr/>
          </p:nvSpPr>
          <p:spPr bwMode="auto">
            <a:xfrm>
              <a:off x="4289" y="3361"/>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公用电话网</a:t>
              </a:r>
            </a:p>
          </p:txBody>
        </p:sp>
        <p:sp>
          <p:nvSpPr>
            <p:cNvPr id="235611" name="Text Box 91"/>
            <p:cNvSpPr txBox="1">
              <a:spLocks noChangeArrowheads="1"/>
            </p:cNvSpPr>
            <p:nvPr/>
          </p:nvSpPr>
          <p:spPr bwMode="auto">
            <a:xfrm>
              <a:off x="3479" y="3215"/>
              <a:ext cx="567"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2000">
                  <a:solidFill>
                    <a:srgbClr val="333399"/>
                  </a:solidFill>
                  <a:latin typeface="Arial" charset="0"/>
                  <a:ea typeface="黑体" pitchFamily="2" charset="-122"/>
                </a:rPr>
                <a:t>IP</a:t>
              </a:r>
              <a:r>
                <a:rPr kumimoji="1" lang="en-US" altLang="zh-CN" sz="1000">
                  <a:solidFill>
                    <a:srgbClr val="333399"/>
                  </a:solidFill>
                  <a:latin typeface="Arial" charset="0"/>
                  <a:ea typeface="黑体" pitchFamily="2" charset="-122"/>
                </a:rPr>
                <a:t> </a:t>
              </a:r>
              <a:r>
                <a:rPr kumimoji="1" lang="zh-CN" altLang="en-US" sz="2000">
                  <a:solidFill>
                    <a:srgbClr val="333399"/>
                  </a:solidFill>
                  <a:latin typeface="Arial" charset="0"/>
                  <a:ea typeface="黑体" pitchFamily="2" charset="-122"/>
                </a:rPr>
                <a:t>电话</a:t>
              </a:r>
            </a:p>
            <a:p>
              <a:pPr algn="ctr">
                <a:lnSpc>
                  <a:spcPct val="85000"/>
                </a:lnSpc>
              </a:pPr>
              <a:r>
                <a:rPr kumimoji="1" lang="zh-CN" altLang="en-US" sz="2000">
                  <a:solidFill>
                    <a:srgbClr val="333399"/>
                  </a:solidFill>
                  <a:latin typeface="Arial" charset="0"/>
                  <a:ea typeface="黑体" pitchFamily="2" charset="-122"/>
                </a:rPr>
                <a:t> 网关</a:t>
              </a:r>
            </a:p>
          </p:txBody>
        </p:sp>
        <p:graphicFrame>
          <p:nvGraphicFramePr>
            <p:cNvPr id="235612" name="Object 92"/>
            <p:cNvGraphicFramePr>
              <a:graphicFrameLocks/>
            </p:cNvGraphicFramePr>
            <p:nvPr/>
          </p:nvGraphicFramePr>
          <p:xfrm>
            <a:off x="1635" y="3571"/>
            <a:ext cx="584" cy="256"/>
          </p:xfrm>
          <a:graphic>
            <a:graphicData uri="http://schemas.openxmlformats.org/presentationml/2006/ole">
              <mc:AlternateContent xmlns:mc="http://schemas.openxmlformats.org/markup-compatibility/2006">
                <mc:Choice xmlns:v="urn:schemas-microsoft-com:vml" Requires="v">
                  <p:oleObj spid="_x0000_s14339" name="ClipArt" r:id="rId8" imgW="1730160" imgH="561960" progId="MS_ClipArt_Gallery.2">
                    <p:embed/>
                  </p:oleObj>
                </mc:Choice>
                <mc:Fallback>
                  <p:oleObj name="ClipArt" r:id="rId8" imgW="1730160" imgH="561960"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5" y="3571"/>
                          <a:ext cx="584"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13" name="Object 93"/>
            <p:cNvGraphicFramePr>
              <a:graphicFrameLocks/>
            </p:cNvGraphicFramePr>
            <p:nvPr/>
          </p:nvGraphicFramePr>
          <p:xfrm>
            <a:off x="3472" y="3571"/>
            <a:ext cx="583" cy="256"/>
          </p:xfrm>
          <a:graphic>
            <a:graphicData uri="http://schemas.openxmlformats.org/presentationml/2006/ole">
              <mc:AlternateContent xmlns:mc="http://schemas.openxmlformats.org/markup-compatibility/2006">
                <mc:Choice xmlns:v="urn:schemas-microsoft-com:vml" Requires="v">
                  <p:oleObj spid="_x0000_s14340" name="ClipArt" r:id="rId9" imgW="1730160" imgH="561960" progId="MS_ClipArt_Gallery.2">
                    <p:embed/>
                  </p:oleObj>
                </mc:Choice>
                <mc:Fallback>
                  <p:oleObj name="ClipArt" r:id="rId9" imgW="1730160" imgH="561960"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2" y="3571"/>
                          <a:ext cx="583"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5750" name="Group 230"/>
            <p:cNvGrpSpPr>
              <a:grpSpLocks/>
            </p:cNvGrpSpPr>
            <p:nvPr/>
          </p:nvGrpSpPr>
          <p:grpSpPr bwMode="auto">
            <a:xfrm>
              <a:off x="2273" y="3308"/>
              <a:ext cx="1144" cy="634"/>
              <a:chOff x="2248" y="820"/>
              <a:chExt cx="2248" cy="883"/>
            </a:xfrm>
          </p:grpSpPr>
          <p:grpSp>
            <p:nvGrpSpPr>
              <p:cNvPr id="235751" name="Group 231"/>
              <p:cNvGrpSpPr>
                <a:grpSpLocks/>
              </p:cNvGrpSpPr>
              <p:nvPr/>
            </p:nvGrpSpPr>
            <p:grpSpPr bwMode="auto">
              <a:xfrm>
                <a:off x="3567" y="902"/>
                <a:ext cx="929" cy="759"/>
                <a:chOff x="3567" y="902"/>
                <a:chExt cx="929" cy="759"/>
              </a:xfrm>
            </p:grpSpPr>
            <p:grpSp>
              <p:nvGrpSpPr>
                <p:cNvPr id="235752" name="Group 232"/>
                <p:cNvGrpSpPr>
                  <a:grpSpLocks/>
                </p:cNvGrpSpPr>
                <p:nvPr/>
              </p:nvGrpSpPr>
              <p:grpSpPr bwMode="auto">
                <a:xfrm>
                  <a:off x="3926" y="902"/>
                  <a:ext cx="570" cy="611"/>
                  <a:chOff x="3926" y="902"/>
                  <a:chExt cx="570" cy="611"/>
                </a:xfrm>
              </p:grpSpPr>
              <p:grpSp>
                <p:nvGrpSpPr>
                  <p:cNvPr id="235753" name="Group 233"/>
                  <p:cNvGrpSpPr>
                    <a:grpSpLocks/>
                  </p:cNvGrpSpPr>
                  <p:nvPr/>
                </p:nvGrpSpPr>
                <p:grpSpPr bwMode="auto">
                  <a:xfrm>
                    <a:off x="4071" y="982"/>
                    <a:ext cx="425" cy="448"/>
                    <a:chOff x="4071" y="982"/>
                    <a:chExt cx="425" cy="448"/>
                  </a:xfrm>
                </p:grpSpPr>
                <p:grpSp>
                  <p:nvGrpSpPr>
                    <p:cNvPr id="235754" name="Group 234"/>
                    <p:cNvGrpSpPr>
                      <a:grpSpLocks/>
                    </p:cNvGrpSpPr>
                    <p:nvPr/>
                  </p:nvGrpSpPr>
                  <p:grpSpPr bwMode="auto">
                    <a:xfrm>
                      <a:off x="4071" y="982"/>
                      <a:ext cx="425" cy="448"/>
                      <a:chOff x="4071" y="982"/>
                      <a:chExt cx="425" cy="448"/>
                    </a:xfrm>
                  </p:grpSpPr>
                  <p:grpSp>
                    <p:nvGrpSpPr>
                      <p:cNvPr id="235755" name="Group 235"/>
                      <p:cNvGrpSpPr>
                        <a:grpSpLocks/>
                      </p:cNvGrpSpPr>
                      <p:nvPr/>
                    </p:nvGrpSpPr>
                    <p:grpSpPr bwMode="auto">
                      <a:xfrm>
                        <a:off x="4182" y="1010"/>
                        <a:ext cx="314" cy="366"/>
                        <a:chOff x="4182" y="1010"/>
                        <a:chExt cx="314" cy="366"/>
                      </a:xfrm>
                    </p:grpSpPr>
                    <p:grpSp>
                      <p:nvGrpSpPr>
                        <p:cNvPr id="235756" name="Group 236"/>
                        <p:cNvGrpSpPr>
                          <a:grpSpLocks/>
                        </p:cNvGrpSpPr>
                        <p:nvPr/>
                      </p:nvGrpSpPr>
                      <p:grpSpPr bwMode="auto">
                        <a:xfrm>
                          <a:off x="4220" y="1010"/>
                          <a:ext cx="276" cy="366"/>
                          <a:chOff x="4220" y="1010"/>
                          <a:chExt cx="276" cy="366"/>
                        </a:xfrm>
                      </p:grpSpPr>
                      <p:sp>
                        <p:nvSpPr>
                          <p:cNvPr id="235757" name="Oval 237"/>
                          <p:cNvSpPr>
                            <a:spLocks noChangeArrowheads="1"/>
                          </p:cNvSpPr>
                          <p:nvPr/>
                        </p:nvSpPr>
                        <p:spPr bwMode="auto">
                          <a:xfrm>
                            <a:off x="4365" y="1228"/>
                            <a:ext cx="131" cy="9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58" name="Oval 238"/>
                          <p:cNvSpPr>
                            <a:spLocks noChangeArrowheads="1"/>
                          </p:cNvSpPr>
                          <p:nvPr/>
                        </p:nvSpPr>
                        <p:spPr bwMode="auto">
                          <a:xfrm>
                            <a:off x="4254" y="1254"/>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59" name="Oval 239"/>
                          <p:cNvSpPr>
                            <a:spLocks noChangeArrowheads="1"/>
                          </p:cNvSpPr>
                          <p:nvPr/>
                        </p:nvSpPr>
                        <p:spPr bwMode="auto">
                          <a:xfrm>
                            <a:off x="4329" y="1091"/>
                            <a:ext cx="131" cy="9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60" name="Oval 240"/>
                          <p:cNvSpPr>
                            <a:spLocks noChangeArrowheads="1"/>
                          </p:cNvSpPr>
                          <p:nvPr/>
                        </p:nvSpPr>
                        <p:spPr bwMode="auto">
                          <a:xfrm>
                            <a:off x="4220" y="1010"/>
                            <a:ext cx="166"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61" name="Freeform 241"/>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62" name="Oval 242"/>
                        <p:cNvSpPr>
                          <a:spLocks noChangeArrowheads="1"/>
                        </p:cNvSpPr>
                        <p:nvPr/>
                      </p:nvSpPr>
                      <p:spPr bwMode="auto">
                        <a:xfrm>
                          <a:off x="4182" y="1119"/>
                          <a:ext cx="240" cy="17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63" name="Oval 243"/>
                        <p:cNvSpPr>
                          <a:spLocks noChangeArrowheads="1"/>
                        </p:cNvSpPr>
                        <p:nvPr/>
                      </p:nvSpPr>
                      <p:spPr bwMode="auto">
                        <a:xfrm>
                          <a:off x="4182" y="1228"/>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64" name="Freeform 244"/>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65" name="Oval 245"/>
                      <p:cNvSpPr>
                        <a:spLocks noChangeArrowheads="1"/>
                      </p:cNvSpPr>
                      <p:nvPr/>
                    </p:nvSpPr>
                    <p:spPr bwMode="auto">
                      <a:xfrm>
                        <a:off x="4182" y="1336"/>
                        <a:ext cx="129" cy="9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66" name="Oval 246"/>
                      <p:cNvSpPr>
                        <a:spLocks noChangeArrowheads="1"/>
                      </p:cNvSpPr>
                      <p:nvPr/>
                    </p:nvSpPr>
                    <p:spPr bwMode="auto">
                      <a:xfrm>
                        <a:off x="4071" y="982"/>
                        <a:ext cx="168" cy="12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67" name="Freeform 247"/>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68" name="Freeform 248"/>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769" name="Group 249"/>
                  <p:cNvGrpSpPr>
                    <a:grpSpLocks/>
                  </p:cNvGrpSpPr>
                  <p:nvPr/>
                </p:nvGrpSpPr>
                <p:grpSpPr bwMode="auto">
                  <a:xfrm>
                    <a:off x="3926" y="902"/>
                    <a:ext cx="385" cy="556"/>
                    <a:chOff x="3926" y="902"/>
                    <a:chExt cx="385" cy="556"/>
                  </a:xfrm>
                </p:grpSpPr>
                <p:sp>
                  <p:nvSpPr>
                    <p:cNvPr id="235770" name="Oval 250"/>
                    <p:cNvSpPr>
                      <a:spLocks noChangeArrowheads="1"/>
                    </p:cNvSpPr>
                    <p:nvPr/>
                  </p:nvSpPr>
                  <p:spPr bwMode="auto">
                    <a:xfrm>
                      <a:off x="3961" y="1228"/>
                      <a:ext cx="314"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71" name="Oval 251"/>
                    <p:cNvSpPr>
                      <a:spLocks noChangeArrowheads="1"/>
                    </p:cNvSpPr>
                    <p:nvPr/>
                  </p:nvSpPr>
                  <p:spPr bwMode="auto">
                    <a:xfrm>
                      <a:off x="3997" y="1065"/>
                      <a:ext cx="314" cy="23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72" name="Oval 252"/>
                    <p:cNvSpPr>
                      <a:spLocks noChangeArrowheads="1"/>
                    </p:cNvSpPr>
                    <p:nvPr/>
                  </p:nvSpPr>
                  <p:spPr bwMode="auto">
                    <a:xfrm>
                      <a:off x="3926" y="902"/>
                      <a:ext cx="241" cy="17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73" name="Oval 253"/>
                    <p:cNvSpPr>
                      <a:spLocks noChangeArrowheads="1"/>
                    </p:cNvSpPr>
                    <p:nvPr/>
                  </p:nvSpPr>
                  <p:spPr bwMode="auto">
                    <a:xfrm>
                      <a:off x="4071" y="1010"/>
                      <a:ext cx="131" cy="9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74" name="Freeform 254"/>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235775" name="Freeform 255"/>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76" name="Oval 256"/>
                  <p:cNvSpPr>
                    <a:spLocks noChangeArrowheads="1"/>
                  </p:cNvSpPr>
                  <p:nvPr/>
                </p:nvSpPr>
                <p:spPr bwMode="auto">
                  <a:xfrm>
                    <a:off x="3926" y="1391"/>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77" name="Freeform 257"/>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78" name="Oval 258"/>
                <p:cNvSpPr>
                  <a:spLocks noChangeArrowheads="1"/>
                </p:cNvSpPr>
                <p:nvPr/>
              </p:nvSpPr>
              <p:spPr bwMode="auto">
                <a:xfrm>
                  <a:off x="3567" y="1513"/>
                  <a:ext cx="204" cy="14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79" name="Oval 259"/>
                <p:cNvSpPr>
                  <a:spLocks noChangeArrowheads="1"/>
                </p:cNvSpPr>
                <p:nvPr/>
              </p:nvSpPr>
              <p:spPr bwMode="auto">
                <a:xfrm>
                  <a:off x="3742" y="1513"/>
                  <a:ext cx="168" cy="12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80" name="Oval 260"/>
                <p:cNvSpPr>
                  <a:spLocks noChangeArrowheads="1"/>
                </p:cNvSpPr>
                <p:nvPr/>
              </p:nvSpPr>
              <p:spPr bwMode="auto">
                <a:xfrm>
                  <a:off x="3843" y="1469"/>
                  <a:ext cx="166" cy="12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81" name="Freeform 261"/>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782" name="Group 262"/>
              <p:cNvGrpSpPr>
                <a:grpSpLocks/>
              </p:cNvGrpSpPr>
              <p:nvPr/>
            </p:nvGrpSpPr>
            <p:grpSpPr bwMode="auto">
              <a:xfrm>
                <a:off x="2248" y="907"/>
                <a:ext cx="556" cy="525"/>
                <a:chOff x="2248" y="907"/>
                <a:chExt cx="556" cy="525"/>
              </a:xfrm>
            </p:grpSpPr>
            <p:grpSp>
              <p:nvGrpSpPr>
                <p:cNvPr id="235783" name="Group 263"/>
                <p:cNvGrpSpPr>
                  <a:grpSpLocks/>
                </p:cNvGrpSpPr>
                <p:nvPr/>
              </p:nvGrpSpPr>
              <p:grpSpPr bwMode="auto">
                <a:xfrm>
                  <a:off x="2248" y="982"/>
                  <a:ext cx="299" cy="314"/>
                  <a:chOff x="2248" y="982"/>
                  <a:chExt cx="299" cy="314"/>
                </a:xfrm>
              </p:grpSpPr>
              <p:sp>
                <p:nvSpPr>
                  <p:cNvPr id="235784" name="Oval 264"/>
                  <p:cNvSpPr>
                    <a:spLocks noChangeArrowheads="1"/>
                  </p:cNvSpPr>
                  <p:nvPr/>
                </p:nvSpPr>
                <p:spPr bwMode="auto">
                  <a:xfrm>
                    <a:off x="2248" y="1091"/>
                    <a:ext cx="129" cy="9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85" name="Oval 265"/>
                  <p:cNvSpPr>
                    <a:spLocks noChangeArrowheads="1"/>
                  </p:cNvSpPr>
                  <p:nvPr/>
                </p:nvSpPr>
                <p:spPr bwMode="auto">
                  <a:xfrm>
                    <a:off x="2270" y="1174"/>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86" name="Oval 266"/>
                  <p:cNvSpPr>
                    <a:spLocks noChangeArrowheads="1"/>
                  </p:cNvSpPr>
                  <p:nvPr/>
                </p:nvSpPr>
                <p:spPr bwMode="auto">
                  <a:xfrm>
                    <a:off x="2307" y="982"/>
                    <a:ext cx="240" cy="17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87" name="Freeform 267"/>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788" name="Group 268"/>
                <p:cNvGrpSpPr>
                  <a:grpSpLocks/>
                </p:cNvGrpSpPr>
                <p:nvPr/>
              </p:nvGrpSpPr>
              <p:grpSpPr bwMode="auto">
                <a:xfrm>
                  <a:off x="2344" y="907"/>
                  <a:ext cx="460" cy="525"/>
                  <a:chOff x="2344" y="907"/>
                  <a:chExt cx="460" cy="525"/>
                </a:xfrm>
              </p:grpSpPr>
              <p:sp>
                <p:nvSpPr>
                  <p:cNvPr id="235789" name="Oval 269"/>
                  <p:cNvSpPr>
                    <a:spLocks noChangeArrowheads="1"/>
                  </p:cNvSpPr>
                  <p:nvPr/>
                </p:nvSpPr>
                <p:spPr bwMode="auto">
                  <a:xfrm>
                    <a:off x="2491" y="929"/>
                    <a:ext cx="313"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90" name="Oval 270"/>
                  <p:cNvSpPr>
                    <a:spLocks noChangeArrowheads="1"/>
                  </p:cNvSpPr>
                  <p:nvPr/>
                </p:nvSpPr>
                <p:spPr bwMode="auto">
                  <a:xfrm>
                    <a:off x="2344" y="1091"/>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91" name="Oval 271"/>
                  <p:cNvSpPr>
                    <a:spLocks noChangeArrowheads="1"/>
                  </p:cNvSpPr>
                  <p:nvPr/>
                </p:nvSpPr>
                <p:spPr bwMode="auto">
                  <a:xfrm>
                    <a:off x="2380" y="1174"/>
                    <a:ext cx="242" cy="17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92" name="Oval 272"/>
                  <p:cNvSpPr>
                    <a:spLocks noChangeArrowheads="1"/>
                  </p:cNvSpPr>
                  <p:nvPr/>
                </p:nvSpPr>
                <p:spPr bwMode="auto">
                  <a:xfrm>
                    <a:off x="2454" y="1254"/>
                    <a:ext cx="240" cy="17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93" name="Oval 273"/>
                  <p:cNvSpPr>
                    <a:spLocks noChangeArrowheads="1"/>
                  </p:cNvSpPr>
                  <p:nvPr/>
                </p:nvSpPr>
                <p:spPr bwMode="auto">
                  <a:xfrm>
                    <a:off x="2471" y="1042"/>
                    <a:ext cx="214" cy="15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94" name="Oval 274"/>
                  <p:cNvSpPr>
                    <a:spLocks noChangeArrowheads="1"/>
                  </p:cNvSpPr>
                  <p:nvPr/>
                </p:nvSpPr>
                <p:spPr bwMode="auto">
                  <a:xfrm>
                    <a:off x="2656" y="907"/>
                    <a:ext cx="129" cy="9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95" name="Freeform 275"/>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235796" name="Freeform 276"/>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97" name="Freeform 277"/>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798" name="Group 278"/>
              <p:cNvGrpSpPr>
                <a:grpSpLocks/>
              </p:cNvGrpSpPr>
              <p:nvPr/>
            </p:nvGrpSpPr>
            <p:grpSpPr bwMode="auto">
              <a:xfrm>
                <a:off x="2529" y="820"/>
                <a:ext cx="1638" cy="883"/>
                <a:chOff x="2529" y="820"/>
                <a:chExt cx="1638" cy="883"/>
              </a:xfrm>
            </p:grpSpPr>
            <p:sp>
              <p:nvSpPr>
                <p:cNvPr id="235799" name="Oval 279"/>
                <p:cNvSpPr>
                  <a:spLocks noChangeArrowheads="1"/>
                </p:cNvSpPr>
                <p:nvPr/>
              </p:nvSpPr>
              <p:spPr bwMode="auto">
                <a:xfrm>
                  <a:off x="3042" y="848"/>
                  <a:ext cx="388" cy="28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800" name="Oval 280"/>
                <p:cNvSpPr>
                  <a:spLocks noChangeArrowheads="1"/>
                </p:cNvSpPr>
                <p:nvPr/>
              </p:nvSpPr>
              <p:spPr bwMode="auto">
                <a:xfrm>
                  <a:off x="3374" y="820"/>
                  <a:ext cx="313"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801" name="Oval 281"/>
                <p:cNvSpPr>
                  <a:spLocks noChangeArrowheads="1"/>
                </p:cNvSpPr>
                <p:nvPr/>
              </p:nvSpPr>
              <p:spPr bwMode="auto">
                <a:xfrm>
                  <a:off x="3668" y="1065"/>
                  <a:ext cx="499" cy="36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802" name="Oval 282"/>
                <p:cNvSpPr>
                  <a:spLocks noChangeArrowheads="1"/>
                </p:cNvSpPr>
                <p:nvPr/>
              </p:nvSpPr>
              <p:spPr bwMode="auto">
                <a:xfrm>
                  <a:off x="2712" y="1228"/>
                  <a:ext cx="570" cy="42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803" name="Oval 283"/>
                <p:cNvSpPr>
                  <a:spLocks noChangeArrowheads="1"/>
                </p:cNvSpPr>
                <p:nvPr/>
              </p:nvSpPr>
              <p:spPr bwMode="auto">
                <a:xfrm>
                  <a:off x="3521" y="1282"/>
                  <a:ext cx="422" cy="31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804" name="Oval 284"/>
                <p:cNvSpPr>
                  <a:spLocks noChangeArrowheads="1"/>
                </p:cNvSpPr>
                <p:nvPr/>
              </p:nvSpPr>
              <p:spPr bwMode="auto">
                <a:xfrm>
                  <a:off x="2564" y="1310"/>
                  <a:ext cx="315" cy="229"/>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805" name="Oval 285"/>
                <p:cNvSpPr>
                  <a:spLocks noChangeArrowheads="1"/>
                </p:cNvSpPr>
                <p:nvPr/>
              </p:nvSpPr>
              <p:spPr bwMode="auto">
                <a:xfrm>
                  <a:off x="2529" y="1119"/>
                  <a:ext cx="312"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806" name="Oval 286"/>
                <p:cNvSpPr>
                  <a:spLocks noChangeArrowheads="1"/>
                </p:cNvSpPr>
                <p:nvPr/>
              </p:nvSpPr>
              <p:spPr bwMode="auto">
                <a:xfrm>
                  <a:off x="2675" y="902"/>
                  <a:ext cx="498" cy="36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807" name="Oval 287"/>
                <p:cNvSpPr>
                  <a:spLocks noChangeArrowheads="1"/>
                </p:cNvSpPr>
                <p:nvPr/>
              </p:nvSpPr>
              <p:spPr bwMode="auto">
                <a:xfrm>
                  <a:off x="3115" y="1336"/>
                  <a:ext cx="500" cy="36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808" name="Oval 288"/>
                <p:cNvSpPr>
                  <a:spLocks noChangeArrowheads="1"/>
                </p:cNvSpPr>
                <p:nvPr/>
              </p:nvSpPr>
              <p:spPr bwMode="auto">
                <a:xfrm>
                  <a:off x="3742" y="929"/>
                  <a:ext cx="386" cy="28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809" name="Oval 289"/>
                <p:cNvSpPr>
                  <a:spLocks noChangeArrowheads="1"/>
                </p:cNvSpPr>
                <p:nvPr/>
              </p:nvSpPr>
              <p:spPr bwMode="auto">
                <a:xfrm>
                  <a:off x="3631" y="820"/>
                  <a:ext cx="351" cy="25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810" name="Freeform 290"/>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sp>
          <p:nvSpPr>
            <p:cNvPr id="235812" name="Text Box 292"/>
            <p:cNvSpPr txBox="1">
              <a:spLocks noChangeArrowheads="1"/>
            </p:cNvSpPr>
            <p:nvPr/>
          </p:nvSpPr>
          <p:spPr bwMode="auto">
            <a:xfrm>
              <a:off x="2532" y="3499"/>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333399"/>
                  </a:solidFill>
                  <a:latin typeface="Arial" charset="0"/>
                  <a:ea typeface="黑体" pitchFamily="2" charset="-122"/>
                </a:rPr>
                <a:t>互联</a:t>
              </a:r>
              <a:r>
                <a:rPr kumimoji="1" lang="zh-CN" altLang="en-US" sz="2000" dirty="0" smtClean="0">
                  <a:solidFill>
                    <a:srgbClr val="333399"/>
                  </a:solidFill>
                  <a:latin typeface="Arial" charset="0"/>
                  <a:ea typeface="黑体" pitchFamily="2" charset="-122"/>
                </a:rPr>
                <a:t>网</a:t>
              </a:r>
              <a:endParaRPr kumimoji="1" lang="zh-CN" altLang="en-US" sz="2000" dirty="0">
                <a:solidFill>
                  <a:srgbClr val="333399"/>
                </a:solidFill>
                <a:latin typeface="Arial" charset="0"/>
                <a:ea typeface="黑体" pitchFamily="2" charset="-122"/>
              </a:endParaRPr>
            </a:p>
          </p:txBody>
        </p:sp>
        <p:sp>
          <p:nvSpPr>
            <p:cNvPr id="235820" name="Text Box 300"/>
            <p:cNvSpPr txBox="1">
              <a:spLocks noChangeArrowheads="1"/>
            </p:cNvSpPr>
            <p:nvPr/>
          </p:nvSpPr>
          <p:spPr bwMode="auto">
            <a:xfrm>
              <a:off x="1565" y="2750"/>
              <a:ext cx="24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rgbClr val="333399"/>
                  </a:solidFill>
                  <a:latin typeface="Arial" charset="0"/>
                  <a:ea typeface="黑体" pitchFamily="2" charset="-122"/>
                </a:rPr>
                <a:t>固定电话机到固定电话机</a:t>
              </a:r>
            </a:p>
          </p:txBody>
        </p:sp>
        <p:sp>
          <p:nvSpPr>
            <p:cNvPr id="235825" name="Line 305"/>
            <p:cNvSpPr>
              <a:spLocks noChangeShapeType="1"/>
            </p:cNvSpPr>
            <p:nvPr/>
          </p:nvSpPr>
          <p:spPr bwMode="auto">
            <a:xfrm flipH="1">
              <a:off x="295" y="2931"/>
              <a:ext cx="1270" cy="454"/>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26" name="Line 306"/>
            <p:cNvSpPr>
              <a:spLocks noChangeShapeType="1"/>
            </p:cNvSpPr>
            <p:nvPr/>
          </p:nvSpPr>
          <p:spPr bwMode="auto">
            <a:xfrm>
              <a:off x="4150" y="3022"/>
              <a:ext cx="1270" cy="454"/>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437066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8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8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8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8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5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altLang="zh-CN" dirty="0" smtClean="0"/>
              <a:t>3. IP </a:t>
            </a:r>
            <a:r>
              <a:rPr lang="zh-CN" altLang="en-US" dirty="0"/>
              <a:t>电话的通话质量</a:t>
            </a:r>
          </a:p>
        </p:txBody>
      </p:sp>
      <p:sp>
        <p:nvSpPr>
          <p:cNvPr id="547843" name="Rectangle 3"/>
          <p:cNvSpPr>
            <a:spLocks noGrp="1" noChangeArrowheads="1"/>
          </p:cNvSpPr>
          <p:nvPr>
            <p:ph idx="1"/>
          </p:nvPr>
        </p:nvSpPr>
        <p:spPr/>
        <p:txBody>
          <a:bodyPr/>
          <a:lstStyle/>
          <a:p>
            <a:r>
              <a:rPr lang="en-US" altLang="zh-CN" dirty="0"/>
              <a:t>IP </a:t>
            </a:r>
            <a:r>
              <a:rPr lang="zh-CN" altLang="en-US" dirty="0"/>
              <a:t>电话的通话质量主要由两个因素</a:t>
            </a:r>
            <a:r>
              <a:rPr lang="zh-CN" altLang="en-US" dirty="0" smtClean="0"/>
              <a:t>决定：</a:t>
            </a:r>
            <a:endParaRPr lang="en-US" altLang="zh-CN" dirty="0" smtClean="0"/>
          </a:p>
          <a:p>
            <a:pPr lvl="1"/>
            <a:r>
              <a:rPr lang="zh-CN" altLang="en-US" dirty="0" smtClean="0"/>
              <a:t>一</a:t>
            </a:r>
            <a:r>
              <a:rPr lang="zh-CN" altLang="en-US" dirty="0"/>
              <a:t>个是通话双方端到端的时延和时延</a:t>
            </a:r>
            <a:r>
              <a:rPr lang="zh-CN" altLang="en-US" dirty="0" smtClean="0"/>
              <a:t>抖动；</a:t>
            </a:r>
            <a:endParaRPr lang="en-US" altLang="zh-CN" dirty="0" smtClean="0"/>
          </a:p>
          <a:p>
            <a:pPr lvl="1"/>
            <a:r>
              <a:rPr lang="zh-CN" altLang="en-US" dirty="0" smtClean="0"/>
              <a:t>另</a:t>
            </a:r>
            <a:r>
              <a:rPr lang="zh-CN" altLang="en-US" dirty="0"/>
              <a:t>一个是话音分组的丢失率</a:t>
            </a:r>
            <a:r>
              <a:rPr lang="zh-CN" altLang="en-US" dirty="0" smtClean="0"/>
              <a:t>。</a:t>
            </a:r>
            <a:endParaRPr lang="en-US" altLang="zh-CN" dirty="0" smtClean="0"/>
          </a:p>
          <a:p>
            <a:r>
              <a:rPr lang="zh-CN" altLang="en-US" dirty="0" smtClean="0"/>
              <a:t>但</a:t>
            </a:r>
            <a:r>
              <a:rPr lang="zh-CN" altLang="en-US" dirty="0"/>
              <a:t>这两个因素是不确定的</a:t>
            </a:r>
            <a:r>
              <a:rPr lang="zh-CN" altLang="en-US" dirty="0" smtClean="0"/>
              <a:t>，取决于</a:t>
            </a:r>
            <a:r>
              <a:rPr lang="zh-CN" altLang="en-US" dirty="0"/>
              <a:t>当时网络上的通信量。</a:t>
            </a:r>
          </a:p>
          <a:p>
            <a:r>
              <a:rPr lang="zh-CN" altLang="en-US" dirty="0"/>
              <a:t>经验证明，在电话交谈中，端到端的时延不应超过 </a:t>
            </a:r>
            <a:r>
              <a:rPr lang="en-US" altLang="zh-CN" dirty="0"/>
              <a:t>250 </a:t>
            </a:r>
            <a:r>
              <a:rPr lang="en-US" altLang="zh-CN" dirty="0" err="1"/>
              <a:t>ms</a:t>
            </a:r>
            <a:r>
              <a:rPr lang="zh-CN" altLang="en-US" dirty="0"/>
              <a:t>，否则交谈者就能感到不自然。  </a:t>
            </a:r>
          </a:p>
        </p:txBody>
      </p:sp>
    </p:spTree>
    <p:extLst>
      <p:ext uri="{BB962C8B-B14F-4D97-AF65-F5344CB8AC3E}">
        <p14:creationId xmlns:p14="http://schemas.microsoft.com/office/powerpoint/2010/main" val="3831506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7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pPr algn="ctr"/>
            <a:r>
              <a:rPr lang="en-US" altLang="zh-CN"/>
              <a:t>IP </a:t>
            </a:r>
            <a:r>
              <a:rPr lang="zh-CN" altLang="en-US"/>
              <a:t>电话的端到端时延 </a:t>
            </a:r>
          </a:p>
        </p:txBody>
      </p:sp>
      <p:sp>
        <p:nvSpPr>
          <p:cNvPr id="550915" name="Rectangle 3"/>
          <p:cNvSpPr>
            <a:spLocks noGrp="1" noChangeArrowheads="1"/>
          </p:cNvSpPr>
          <p:nvPr>
            <p:ph idx="1"/>
          </p:nvPr>
        </p:nvSpPr>
        <p:spPr/>
        <p:txBody>
          <a:bodyPr/>
          <a:lstStyle/>
          <a:p>
            <a:pPr>
              <a:buFont typeface="Wingdings" pitchFamily="2" charset="2"/>
              <a:buNone/>
            </a:pPr>
            <a:r>
              <a:rPr lang="en-US" altLang="zh-CN" sz="2800" dirty="0"/>
              <a:t>(1) </a:t>
            </a:r>
            <a:r>
              <a:rPr lang="zh-CN" altLang="en-US" sz="2800" dirty="0"/>
              <a:t>话音信号进行模数转换要经受时延。</a:t>
            </a:r>
          </a:p>
          <a:p>
            <a:pPr>
              <a:buFont typeface="Wingdings" pitchFamily="2" charset="2"/>
              <a:buNone/>
            </a:pPr>
            <a:r>
              <a:rPr lang="en-US" altLang="zh-CN" sz="2800" dirty="0"/>
              <a:t>(2) </a:t>
            </a:r>
            <a:r>
              <a:rPr lang="zh-CN" altLang="en-US" sz="2800" dirty="0"/>
              <a:t>话音比特流装配成话音分组的时延。</a:t>
            </a:r>
          </a:p>
          <a:p>
            <a:pPr>
              <a:buFont typeface="Wingdings" pitchFamily="2" charset="2"/>
              <a:buNone/>
            </a:pPr>
            <a:r>
              <a:rPr lang="en-US" altLang="zh-CN" sz="2800" dirty="0"/>
              <a:t>(3) </a:t>
            </a:r>
            <a:r>
              <a:rPr lang="zh-CN" altLang="en-US" sz="2800" dirty="0"/>
              <a:t>话音分组的发送需要时间，此时间等于话音分 组长度与通信线路的数据率之比。</a:t>
            </a:r>
          </a:p>
          <a:p>
            <a:pPr>
              <a:buFont typeface="Wingdings" pitchFamily="2" charset="2"/>
              <a:buNone/>
            </a:pPr>
            <a:r>
              <a:rPr lang="en-US" altLang="zh-CN" sz="2800" dirty="0"/>
              <a:t>(4) </a:t>
            </a:r>
            <a:r>
              <a:rPr lang="zh-CN" altLang="en-US" sz="2800" dirty="0"/>
              <a:t>话音分组在因特网中的存储转发时延。</a:t>
            </a:r>
          </a:p>
          <a:p>
            <a:pPr>
              <a:buFont typeface="Wingdings" pitchFamily="2" charset="2"/>
              <a:buNone/>
            </a:pPr>
            <a:r>
              <a:rPr lang="en-US" altLang="zh-CN" sz="2800" dirty="0"/>
              <a:t>(5) </a:t>
            </a:r>
            <a:r>
              <a:rPr lang="zh-CN" altLang="en-US" sz="2800" dirty="0"/>
              <a:t>话音分组在接收端缓存中暂存所引起的时延。</a:t>
            </a:r>
          </a:p>
          <a:p>
            <a:pPr>
              <a:buFont typeface="Wingdings" pitchFamily="2" charset="2"/>
              <a:buNone/>
            </a:pPr>
            <a:r>
              <a:rPr lang="en-US" altLang="zh-CN" sz="2800" dirty="0"/>
              <a:t>(6) </a:t>
            </a:r>
            <a:r>
              <a:rPr lang="zh-CN" altLang="en-US" sz="2800" dirty="0"/>
              <a:t>话音分组还原成模拟话音信号的时延。</a:t>
            </a:r>
          </a:p>
          <a:p>
            <a:pPr>
              <a:buFont typeface="Wingdings" pitchFamily="2" charset="2"/>
              <a:buNone/>
            </a:pPr>
            <a:r>
              <a:rPr lang="en-US" altLang="zh-CN" sz="2800" dirty="0"/>
              <a:t>(7) </a:t>
            </a:r>
            <a:r>
              <a:rPr lang="zh-CN" altLang="en-US" sz="2800" dirty="0"/>
              <a:t>话音信号在通信线路上的传播时延。</a:t>
            </a:r>
          </a:p>
          <a:p>
            <a:pPr>
              <a:buFont typeface="Wingdings" pitchFamily="2" charset="2"/>
              <a:buNone/>
            </a:pPr>
            <a:r>
              <a:rPr lang="en-US" altLang="zh-CN" sz="2800" dirty="0"/>
              <a:t>(8) </a:t>
            </a:r>
            <a:r>
              <a:rPr lang="zh-CN" altLang="en-US" sz="2800" dirty="0"/>
              <a:t>终端设备的硬件和操作系统产生的接入时延。 </a:t>
            </a:r>
          </a:p>
        </p:txBody>
      </p:sp>
    </p:spTree>
    <p:extLst>
      <p:ext uri="{BB962C8B-B14F-4D97-AF65-F5344CB8AC3E}">
        <p14:creationId xmlns:p14="http://schemas.microsoft.com/office/powerpoint/2010/main" val="3772203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pPr algn="ctr">
              <a:lnSpc>
                <a:spcPct val="80000"/>
              </a:lnSpc>
            </a:pPr>
            <a:r>
              <a:rPr lang="zh-CN" altLang="en-US" dirty="0"/>
              <a:t>低速率话音编码</a:t>
            </a:r>
            <a:r>
              <a:rPr lang="zh-CN" altLang="en-US" dirty="0" smtClean="0"/>
              <a:t>的 </a:t>
            </a:r>
            <a:r>
              <a:rPr lang="en-US" altLang="zh-CN" dirty="0" smtClean="0"/>
              <a:t>ITU-T </a:t>
            </a:r>
            <a:r>
              <a:rPr lang="zh-CN" altLang="en-US" dirty="0" smtClean="0"/>
              <a:t>标准 </a:t>
            </a:r>
            <a:endParaRPr lang="zh-CN" altLang="en-US" dirty="0"/>
          </a:p>
        </p:txBody>
      </p:sp>
      <p:sp>
        <p:nvSpPr>
          <p:cNvPr id="552963" name="Rectangle 3"/>
          <p:cNvSpPr>
            <a:spLocks noGrp="1" noChangeArrowheads="1"/>
          </p:cNvSpPr>
          <p:nvPr>
            <p:ph idx="1"/>
          </p:nvPr>
        </p:nvSpPr>
        <p:spPr/>
        <p:txBody>
          <a:bodyPr/>
          <a:lstStyle/>
          <a:p>
            <a:pPr>
              <a:buFont typeface="Wingdings" pitchFamily="2" charset="2"/>
              <a:buNone/>
            </a:pPr>
            <a:r>
              <a:rPr lang="en-US" altLang="zh-CN" sz="2800" dirty="0"/>
              <a:t>(1) G.729——</a:t>
            </a:r>
            <a:r>
              <a:rPr lang="zh-CN" altLang="en-US" sz="2800" dirty="0"/>
              <a:t>速率为 </a:t>
            </a:r>
            <a:r>
              <a:rPr lang="en-US" altLang="zh-CN" sz="2800" dirty="0"/>
              <a:t>8 kb/s </a:t>
            </a:r>
            <a:r>
              <a:rPr lang="zh-CN" altLang="en-US" sz="2800" dirty="0"/>
              <a:t>的共轭结构代数码激励线性预测声码器 </a:t>
            </a:r>
            <a:r>
              <a:rPr lang="en-US" altLang="zh-CN" sz="2800" dirty="0"/>
              <a:t>CS-ACELP (Conjugate-Structure Algebraic-Code-Excited Linear Prediction)</a:t>
            </a:r>
            <a:r>
              <a:rPr lang="zh-CN" altLang="en-US" sz="2800" dirty="0"/>
              <a:t>。</a:t>
            </a:r>
          </a:p>
          <a:p>
            <a:pPr>
              <a:buFont typeface="Wingdings" pitchFamily="2" charset="2"/>
              <a:buNone/>
            </a:pPr>
            <a:r>
              <a:rPr lang="en-US" altLang="zh-CN" sz="2800" dirty="0"/>
              <a:t>(2) G.723.1——</a:t>
            </a:r>
            <a:r>
              <a:rPr lang="zh-CN" altLang="en-US" sz="2800" dirty="0"/>
              <a:t>速率为 </a:t>
            </a:r>
            <a:r>
              <a:rPr lang="en-US" altLang="zh-CN" sz="2800" dirty="0"/>
              <a:t>5.3/6.3 kb/s </a:t>
            </a:r>
            <a:r>
              <a:rPr lang="zh-CN" altLang="en-US" sz="2800" dirty="0"/>
              <a:t>的为多媒体通信用的低速率声码器。 </a:t>
            </a:r>
          </a:p>
        </p:txBody>
      </p:sp>
      <p:graphicFrame>
        <p:nvGraphicFramePr>
          <p:cNvPr id="2" name="表格 1"/>
          <p:cNvGraphicFramePr>
            <a:graphicFrameLocks noGrp="1"/>
          </p:cNvGraphicFramePr>
          <p:nvPr>
            <p:extLst>
              <p:ext uri="{D42A27DB-BD31-4B8C-83A1-F6EECF244321}">
                <p14:modId xmlns:p14="http://schemas.microsoft.com/office/powerpoint/2010/main" val="3398004929"/>
              </p:ext>
            </p:extLst>
          </p:nvPr>
        </p:nvGraphicFramePr>
        <p:xfrm>
          <a:off x="488504" y="4365104"/>
          <a:ext cx="9145015" cy="1463040"/>
        </p:xfrm>
        <a:graphic>
          <a:graphicData uri="http://schemas.openxmlformats.org/drawingml/2006/table">
            <a:tbl>
              <a:tblPr firstRow="1" firstCol="1" bandRow="1" bandCol="1">
                <a:tableStyleId>{5C22544A-7EE6-4342-B048-85BDC9FD1C3A}</a:tableStyleId>
              </a:tblPr>
              <a:tblGrid>
                <a:gridCol w="1263944"/>
                <a:gridCol w="1222662"/>
                <a:gridCol w="1482785"/>
                <a:gridCol w="1482785"/>
                <a:gridCol w="1611046"/>
                <a:gridCol w="2081793"/>
              </a:tblGrid>
              <a:tr h="0">
                <a:tc>
                  <a:txBody>
                    <a:bodyPr/>
                    <a:lstStyle/>
                    <a:p>
                      <a:pPr algn="ctr">
                        <a:lnSpc>
                          <a:spcPct val="100000"/>
                        </a:lnSpc>
                        <a:spcAft>
                          <a:spcPts val="0"/>
                        </a:spcAft>
                      </a:pPr>
                      <a:r>
                        <a:rPr lang="zh-CN" sz="2400" b="1" dirty="0" smtClean="0">
                          <a:solidFill>
                            <a:schemeClr val="tx1"/>
                          </a:solidFill>
                          <a:effectLst/>
                          <a:latin typeface="+mn-lt"/>
                          <a:ea typeface="+mn-ea"/>
                        </a:rPr>
                        <a:t>标准</a:t>
                      </a:r>
                      <a:endParaRPr lang="zh-CN" sz="2400" b="1" dirty="0">
                        <a:solidFill>
                          <a:schemeClr val="tx1"/>
                        </a:solidFill>
                        <a:effectLst/>
                        <a:latin typeface="+mn-lt"/>
                        <a:ea typeface="+mn-ea"/>
                      </a:endParaRPr>
                    </a:p>
                  </a:txBody>
                  <a:tcPr marL="17780" marR="177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pPr>
                      <a:r>
                        <a:rPr lang="zh-CN" sz="2400" b="1">
                          <a:solidFill>
                            <a:schemeClr val="tx1"/>
                          </a:solidFill>
                          <a:effectLst/>
                          <a:latin typeface="+mn-lt"/>
                          <a:ea typeface="+mn-ea"/>
                        </a:rPr>
                        <a:t>比特率（</a:t>
                      </a:r>
                      <a:r>
                        <a:rPr lang="en-US" sz="2400" b="1">
                          <a:solidFill>
                            <a:schemeClr val="tx1"/>
                          </a:solidFill>
                          <a:effectLst/>
                          <a:latin typeface="+mn-lt"/>
                          <a:ea typeface="+mn-ea"/>
                        </a:rPr>
                        <a:t>kbit/s</a:t>
                      </a:r>
                      <a:r>
                        <a:rPr lang="zh-CN" sz="2400" b="1">
                          <a:solidFill>
                            <a:schemeClr val="tx1"/>
                          </a:solidFill>
                          <a:effectLst/>
                          <a:latin typeface="+mn-lt"/>
                          <a:ea typeface="+mn-ea"/>
                        </a:rPr>
                        <a:t>）</a:t>
                      </a: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pPr>
                      <a:r>
                        <a:rPr lang="zh-CN" sz="2400" b="1">
                          <a:solidFill>
                            <a:schemeClr val="tx1"/>
                          </a:solidFill>
                          <a:effectLst/>
                          <a:latin typeface="+mn-lt"/>
                          <a:ea typeface="+mn-ea"/>
                        </a:rPr>
                        <a:t>帧大小（</a:t>
                      </a:r>
                      <a:r>
                        <a:rPr lang="en-US" sz="2400" b="1">
                          <a:solidFill>
                            <a:schemeClr val="tx1"/>
                          </a:solidFill>
                          <a:effectLst/>
                          <a:latin typeface="+mn-lt"/>
                          <a:ea typeface="+mn-ea"/>
                        </a:rPr>
                        <a:t>ms</a:t>
                      </a:r>
                      <a:r>
                        <a:rPr lang="zh-CN" sz="2400" b="1">
                          <a:solidFill>
                            <a:schemeClr val="tx1"/>
                          </a:solidFill>
                          <a:effectLst/>
                          <a:latin typeface="+mn-lt"/>
                          <a:ea typeface="+mn-ea"/>
                        </a:rPr>
                        <a:t>）</a:t>
                      </a: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pPr>
                      <a:r>
                        <a:rPr lang="zh-CN" sz="2400" b="1">
                          <a:solidFill>
                            <a:schemeClr val="tx1"/>
                          </a:solidFill>
                          <a:effectLst/>
                          <a:latin typeface="+mn-lt"/>
                          <a:ea typeface="+mn-ea"/>
                        </a:rPr>
                        <a:t>处理时延（</a:t>
                      </a:r>
                      <a:r>
                        <a:rPr lang="en-US" sz="2400" b="1">
                          <a:solidFill>
                            <a:schemeClr val="tx1"/>
                          </a:solidFill>
                          <a:effectLst/>
                          <a:latin typeface="+mn-lt"/>
                          <a:ea typeface="+mn-ea"/>
                        </a:rPr>
                        <a:t>ms</a:t>
                      </a:r>
                      <a:r>
                        <a:rPr lang="zh-CN" sz="2400" b="1">
                          <a:solidFill>
                            <a:schemeClr val="tx1"/>
                          </a:solidFill>
                          <a:effectLst/>
                          <a:latin typeface="+mn-lt"/>
                          <a:ea typeface="+mn-ea"/>
                        </a:rPr>
                        <a:t>）</a:t>
                      </a: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pPr>
                      <a:r>
                        <a:rPr lang="zh-CN" sz="2400" b="1" dirty="0">
                          <a:solidFill>
                            <a:schemeClr val="tx1"/>
                          </a:solidFill>
                          <a:effectLst/>
                          <a:latin typeface="+mn-lt"/>
                          <a:ea typeface="+mn-ea"/>
                        </a:rPr>
                        <a:t>帧</a:t>
                      </a:r>
                      <a:r>
                        <a:rPr lang="zh-CN" sz="2400" b="1" dirty="0" smtClean="0">
                          <a:solidFill>
                            <a:schemeClr val="tx1"/>
                          </a:solidFill>
                          <a:effectLst/>
                          <a:latin typeface="+mn-lt"/>
                          <a:ea typeface="+mn-ea"/>
                        </a:rPr>
                        <a:t>长</a:t>
                      </a:r>
                      <a:endParaRPr lang="en-US" altLang="zh-CN" sz="2400" b="1" dirty="0" smtClean="0">
                        <a:solidFill>
                          <a:schemeClr val="tx1"/>
                        </a:solidFill>
                        <a:effectLst/>
                        <a:latin typeface="+mn-lt"/>
                        <a:ea typeface="+mn-ea"/>
                      </a:endParaRPr>
                    </a:p>
                    <a:p>
                      <a:pPr algn="ctr">
                        <a:lnSpc>
                          <a:spcPct val="100000"/>
                        </a:lnSpc>
                        <a:spcAft>
                          <a:spcPts val="0"/>
                        </a:spcAft>
                      </a:pPr>
                      <a:r>
                        <a:rPr lang="zh-CN" sz="2400" b="1" dirty="0" smtClean="0">
                          <a:solidFill>
                            <a:schemeClr val="tx1"/>
                          </a:solidFill>
                          <a:effectLst/>
                          <a:latin typeface="+mn-lt"/>
                          <a:ea typeface="+mn-ea"/>
                        </a:rPr>
                        <a:t>（</a:t>
                      </a:r>
                      <a:r>
                        <a:rPr lang="zh-CN" sz="2400" b="1" dirty="0">
                          <a:solidFill>
                            <a:schemeClr val="tx1"/>
                          </a:solidFill>
                          <a:effectLst/>
                          <a:latin typeface="+mn-lt"/>
                          <a:ea typeface="+mn-ea"/>
                        </a:rPr>
                        <a:t>字节）</a:t>
                      </a: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pPr>
                      <a:r>
                        <a:rPr lang="zh-CN" sz="2400" b="1" dirty="0" smtClean="0">
                          <a:solidFill>
                            <a:schemeClr val="tx1"/>
                          </a:solidFill>
                          <a:effectLst/>
                          <a:latin typeface="+mn-lt"/>
                          <a:ea typeface="+mn-ea"/>
                        </a:rPr>
                        <a:t>数字信号处理</a:t>
                      </a:r>
                      <a:r>
                        <a:rPr lang="en-US" sz="2400" b="1" dirty="0" smtClean="0">
                          <a:solidFill>
                            <a:schemeClr val="tx1"/>
                          </a:solidFill>
                          <a:effectLst/>
                          <a:latin typeface="+mn-lt"/>
                          <a:ea typeface="+mn-ea"/>
                        </a:rPr>
                        <a:t> MIPS</a:t>
                      </a:r>
                      <a:endParaRPr lang="zh-CN" sz="2400" b="1" dirty="0">
                        <a:solidFill>
                          <a:schemeClr val="tx1"/>
                        </a:solidFill>
                        <a:effectLst/>
                        <a:latin typeface="+mn-lt"/>
                        <a:ea typeface="+mn-ea"/>
                      </a:endParaRPr>
                    </a:p>
                  </a:txBody>
                  <a:tcPr marL="17780" marR="177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r>
              <a:tr h="0">
                <a:tc>
                  <a:txBody>
                    <a:bodyPr/>
                    <a:lstStyle/>
                    <a:p>
                      <a:pPr algn="ctr">
                        <a:lnSpc>
                          <a:spcPct val="100000"/>
                        </a:lnSpc>
                        <a:spcAft>
                          <a:spcPts val="0"/>
                        </a:spcAft>
                      </a:pPr>
                      <a:r>
                        <a:rPr lang="en-US" sz="2400" b="1">
                          <a:solidFill>
                            <a:schemeClr val="tx1"/>
                          </a:solidFill>
                          <a:effectLst/>
                          <a:latin typeface="+mn-lt"/>
                          <a:ea typeface="+mn-ea"/>
                        </a:rPr>
                        <a:t>G.729</a:t>
                      </a:r>
                      <a:endParaRPr lang="zh-CN" sz="2400" b="1">
                        <a:solidFill>
                          <a:schemeClr val="tx1"/>
                        </a:solidFill>
                        <a:effectLst/>
                        <a:latin typeface="+mn-lt"/>
                        <a:ea typeface="+mn-ea"/>
                      </a:endParaRPr>
                    </a:p>
                  </a:txBody>
                  <a:tcPr marL="17780" marR="177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mn-ea"/>
                        </a:rPr>
                        <a:t>8</a:t>
                      </a:r>
                      <a:endParaRPr lang="zh-CN" sz="2400" b="1">
                        <a:solidFill>
                          <a:schemeClr val="tx1"/>
                        </a:solidFill>
                        <a:effectLst/>
                        <a:latin typeface="+mn-lt"/>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mn-ea"/>
                        </a:rPr>
                        <a:t>10</a:t>
                      </a:r>
                      <a:endParaRPr lang="zh-CN" sz="2400" b="1">
                        <a:solidFill>
                          <a:schemeClr val="tx1"/>
                        </a:solidFill>
                        <a:effectLst/>
                        <a:latin typeface="+mn-lt"/>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mn-ea"/>
                        </a:rPr>
                        <a:t>10</a:t>
                      </a:r>
                      <a:endParaRPr lang="zh-CN" sz="2400" b="1">
                        <a:solidFill>
                          <a:schemeClr val="tx1"/>
                        </a:solidFill>
                        <a:effectLst/>
                        <a:latin typeface="+mn-lt"/>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mn-ea"/>
                        </a:rPr>
                        <a:t>10</a:t>
                      </a:r>
                      <a:endParaRPr lang="zh-CN" sz="2400" b="1">
                        <a:solidFill>
                          <a:schemeClr val="tx1"/>
                        </a:solidFill>
                        <a:effectLst/>
                        <a:latin typeface="+mn-lt"/>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mn-ea"/>
                        </a:rPr>
                        <a:t>20</a:t>
                      </a:r>
                      <a:endParaRPr lang="zh-CN" sz="2400" b="1">
                        <a:solidFill>
                          <a:schemeClr val="tx1"/>
                        </a:solidFill>
                        <a:effectLst/>
                        <a:latin typeface="+mn-lt"/>
                        <a:ea typeface="+mn-ea"/>
                      </a:endParaRPr>
                    </a:p>
                  </a:txBody>
                  <a:tcPr marL="17780" marR="177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lnSpc>
                          <a:spcPct val="100000"/>
                        </a:lnSpc>
                        <a:spcAft>
                          <a:spcPts val="0"/>
                        </a:spcAft>
                      </a:pPr>
                      <a:r>
                        <a:rPr lang="en-US" sz="2400" b="1">
                          <a:solidFill>
                            <a:schemeClr val="tx1"/>
                          </a:solidFill>
                          <a:effectLst/>
                          <a:latin typeface="+mn-lt"/>
                          <a:ea typeface="+mn-ea"/>
                        </a:rPr>
                        <a:t>G.723.1</a:t>
                      </a:r>
                      <a:endParaRPr lang="zh-CN" sz="2400" b="1">
                        <a:solidFill>
                          <a:schemeClr val="tx1"/>
                        </a:solidFill>
                        <a:effectLst/>
                        <a:latin typeface="+mn-lt"/>
                        <a:ea typeface="+mn-ea"/>
                      </a:endParaRPr>
                    </a:p>
                  </a:txBody>
                  <a:tcPr marL="17780" marR="177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chemeClr val="tx1"/>
                          </a:solidFill>
                          <a:effectLst/>
                          <a:latin typeface="+mn-lt"/>
                          <a:ea typeface="+mn-ea"/>
                        </a:rPr>
                        <a:t>5.3/6.3</a:t>
                      </a:r>
                      <a:endParaRPr lang="zh-CN" sz="2400" b="1" dirty="0">
                        <a:solidFill>
                          <a:schemeClr val="tx1"/>
                        </a:solidFill>
                        <a:effectLst/>
                        <a:latin typeface="+mn-lt"/>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mn-ea"/>
                        </a:rPr>
                        <a:t>30</a:t>
                      </a:r>
                      <a:endParaRPr lang="zh-CN" sz="2400" b="1">
                        <a:solidFill>
                          <a:schemeClr val="tx1"/>
                        </a:solidFill>
                        <a:effectLst/>
                        <a:latin typeface="+mn-lt"/>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mn-ea"/>
                        </a:rPr>
                        <a:t>30</a:t>
                      </a:r>
                      <a:endParaRPr lang="zh-CN" sz="2400" b="1">
                        <a:solidFill>
                          <a:schemeClr val="tx1"/>
                        </a:solidFill>
                        <a:effectLst/>
                        <a:latin typeface="+mn-lt"/>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mn-ea"/>
                        </a:rPr>
                        <a:t>20/24</a:t>
                      </a:r>
                      <a:endParaRPr lang="zh-CN" sz="2400" b="1">
                        <a:solidFill>
                          <a:schemeClr val="tx1"/>
                        </a:solidFill>
                        <a:effectLst/>
                        <a:latin typeface="+mn-lt"/>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chemeClr val="tx1"/>
                          </a:solidFill>
                          <a:effectLst/>
                          <a:latin typeface="+mn-lt"/>
                          <a:ea typeface="+mn-ea"/>
                        </a:rPr>
                        <a:t>16</a:t>
                      </a:r>
                      <a:endParaRPr lang="zh-CN" sz="2400" b="1" dirty="0">
                        <a:solidFill>
                          <a:schemeClr val="tx1"/>
                        </a:solidFill>
                        <a:effectLst/>
                        <a:latin typeface="+mn-lt"/>
                        <a:ea typeface="+mn-ea"/>
                      </a:endParaRPr>
                    </a:p>
                  </a:txBody>
                  <a:tcPr marL="17780" marR="177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3" name="矩形 2"/>
          <p:cNvSpPr/>
          <p:nvPr/>
        </p:nvSpPr>
        <p:spPr>
          <a:xfrm>
            <a:off x="2703185" y="3831431"/>
            <a:ext cx="4847802" cy="461665"/>
          </a:xfrm>
          <a:prstGeom prst="rect">
            <a:avLst/>
          </a:prstGeom>
        </p:spPr>
        <p:txBody>
          <a:bodyPr wrap="none">
            <a:spAutoFit/>
          </a:bodyPr>
          <a:lstStyle/>
          <a:p>
            <a:r>
              <a:rPr lang="en-US" altLang="zh-CN" b="1" dirty="0" smtClean="0">
                <a:latin typeface="+mn-lt"/>
                <a:ea typeface="+mn-ea"/>
              </a:rPr>
              <a:t>G.729 </a:t>
            </a:r>
            <a:r>
              <a:rPr lang="zh-CN" altLang="zh-CN" b="1" dirty="0" smtClean="0">
                <a:latin typeface="+mn-lt"/>
                <a:ea typeface="+mn-ea"/>
              </a:rPr>
              <a:t>和</a:t>
            </a:r>
            <a:r>
              <a:rPr lang="en-US" altLang="zh-CN" b="1" dirty="0" smtClean="0">
                <a:latin typeface="+mn-lt"/>
                <a:ea typeface="+mn-ea"/>
              </a:rPr>
              <a:t> G.723.1 </a:t>
            </a:r>
            <a:r>
              <a:rPr lang="zh-CN" altLang="zh-CN" b="1" dirty="0" smtClean="0">
                <a:latin typeface="+mn-lt"/>
                <a:ea typeface="+mn-ea"/>
              </a:rPr>
              <a:t>的</a:t>
            </a:r>
            <a:r>
              <a:rPr lang="zh-CN" altLang="zh-CN" b="1" dirty="0">
                <a:latin typeface="+mn-lt"/>
                <a:ea typeface="+mn-ea"/>
              </a:rPr>
              <a:t>主要性能比较</a:t>
            </a:r>
            <a:endParaRPr lang="zh-CN" altLang="en-US" b="1" dirty="0">
              <a:latin typeface="+mn-lt"/>
              <a:ea typeface="+mn-ea"/>
            </a:endParaRPr>
          </a:p>
        </p:txBody>
      </p:sp>
    </p:spTree>
    <p:extLst>
      <p:ext uri="{BB962C8B-B14F-4D97-AF65-F5344CB8AC3E}">
        <p14:creationId xmlns:p14="http://schemas.microsoft.com/office/powerpoint/2010/main" val="1965725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66" name="Text Box 34"/>
          <p:cNvSpPr txBox="1">
            <a:spLocks noChangeArrowheads="1"/>
          </p:cNvSpPr>
          <p:nvPr/>
        </p:nvSpPr>
        <p:spPr bwMode="auto">
          <a:xfrm>
            <a:off x="6412672" y="4891089"/>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D</a:t>
            </a:r>
          </a:p>
        </p:txBody>
      </p:sp>
      <p:sp>
        <p:nvSpPr>
          <p:cNvPr id="556034" name="Rectangle 2"/>
          <p:cNvSpPr>
            <a:spLocks noGrp="1" noChangeArrowheads="1"/>
          </p:cNvSpPr>
          <p:nvPr>
            <p:ph type="title"/>
          </p:nvPr>
        </p:nvSpPr>
        <p:spPr/>
        <p:txBody>
          <a:bodyPr/>
          <a:lstStyle/>
          <a:p>
            <a:pPr algn="ctr"/>
            <a:r>
              <a:rPr lang="zh-CN" altLang="zh-CN" dirty="0"/>
              <a:t>接收端的</a:t>
            </a:r>
            <a:r>
              <a:rPr lang="zh-CN" altLang="en-US" dirty="0" smtClean="0"/>
              <a:t>播放</a:t>
            </a:r>
            <a:r>
              <a:rPr lang="zh-CN" altLang="en-US" dirty="0"/>
              <a:t>时延有一个最佳值 </a:t>
            </a:r>
          </a:p>
        </p:txBody>
      </p:sp>
      <p:sp>
        <p:nvSpPr>
          <p:cNvPr id="556037" name="Text Box 5"/>
          <p:cNvSpPr txBox="1">
            <a:spLocks noChangeArrowheads="1"/>
          </p:cNvSpPr>
          <p:nvPr/>
        </p:nvSpPr>
        <p:spPr bwMode="auto">
          <a:xfrm>
            <a:off x="1225780" y="1331814"/>
            <a:ext cx="95891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mn-ea"/>
              </a:rPr>
              <a:t>  </a:t>
            </a:r>
            <a:r>
              <a:rPr kumimoji="1" lang="zh-CN" altLang="en-US" sz="2000" b="1" dirty="0">
                <a:solidFill>
                  <a:srgbClr val="000099"/>
                </a:solidFill>
                <a:latin typeface="+mn-lt"/>
                <a:ea typeface="+mn-ea"/>
              </a:rPr>
              <a:t>分组</a:t>
            </a:r>
          </a:p>
          <a:p>
            <a:r>
              <a:rPr kumimoji="1" lang="zh-CN" altLang="en-US" sz="2000" b="1" dirty="0">
                <a:solidFill>
                  <a:srgbClr val="000099"/>
                </a:solidFill>
                <a:latin typeface="+mn-lt"/>
                <a:ea typeface="+mn-ea"/>
              </a:rPr>
              <a:t>丢失率</a:t>
            </a:r>
          </a:p>
        </p:txBody>
      </p:sp>
      <p:sp>
        <p:nvSpPr>
          <p:cNvPr id="556038" name="Text Box 6"/>
          <p:cNvSpPr txBox="1">
            <a:spLocks noChangeArrowheads="1"/>
          </p:cNvSpPr>
          <p:nvPr/>
        </p:nvSpPr>
        <p:spPr bwMode="auto">
          <a:xfrm>
            <a:off x="7081122" y="571659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端到端时延</a:t>
            </a:r>
          </a:p>
        </p:txBody>
      </p:sp>
      <p:sp>
        <p:nvSpPr>
          <p:cNvPr id="556039" name="Line 7"/>
          <p:cNvSpPr>
            <a:spLocks noChangeShapeType="1"/>
          </p:cNvSpPr>
          <p:nvPr/>
        </p:nvSpPr>
        <p:spPr bwMode="auto">
          <a:xfrm>
            <a:off x="3212139" y="5624514"/>
            <a:ext cx="0" cy="69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40" name="Line 8"/>
          <p:cNvSpPr>
            <a:spLocks noChangeShapeType="1"/>
          </p:cNvSpPr>
          <p:nvPr/>
        </p:nvSpPr>
        <p:spPr bwMode="auto">
          <a:xfrm>
            <a:off x="4142547" y="5624514"/>
            <a:ext cx="0" cy="69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41" name="Line 9"/>
          <p:cNvSpPr>
            <a:spLocks noChangeShapeType="1"/>
          </p:cNvSpPr>
          <p:nvPr/>
        </p:nvSpPr>
        <p:spPr bwMode="auto">
          <a:xfrm>
            <a:off x="5996482" y="5624514"/>
            <a:ext cx="0" cy="69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42" name="Line 10"/>
          <p:cNvSpPr>
            <a:spLocks noChangeShapeType="1"/>
          </p:cNvSpPr>
          <p:nvPr/>
        </p:nvSpPr>
        <p:spPr bwMode="auto">
          <a:xfrm rot="5400000">
            <a:off x="2323867" y="4815881"/>
            <a:ext cx="0" cy="773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43" name="Line 11"/>
          <p:cNvSpPr>
            <a:spLocks noChangeShapeType="1"/>
          </p:cNvSpPr>
          <p:nvPr/>
        </p:nvSpPr>
        <p:spPr bwMode="auto">
          <a:xfrm rot="5400000">
            <a:off x="2323867" y="3972919"/>
            <a:ext cx="0" cy="773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44" name="Line 12"/>
          <p:cNvSpPr>
            <a:spLocks noChangeShapeType="1"/>
          </p:cNvSpPr>
          <p:nvPr/>
        </p:nvSpPr>
        <p:spPr bwMode="auto">
          <a:xfrm rot="5400000">
            <a:off x="2323867" y="2288581"/>
            <a:ext cx="0" cy="773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45" name="Arc 13"/>
          <p:cNvSpPr>
            <a:spLocks/>
          </p:cNvSpPr>
          <p:nvPr/>
        </p:nvSpPr>
        <p:spPr bwMode="auto">
          <a:xfrm>
            <a:off x="2285173" y="2327276"/>
            <a:ext cx="3711310" cy="33670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46" name="Arc 14"/>
          <p:cNvSpPr>
            <a:spLocks/>
          </p:cNvSpPr>
          <p:nvPr/>
        </p:nvSpPr>
        <p:spPr bwMode="auto">
          <a:xfrm>
            <a:off x="2285172" y="4016376"/>
            <a:ext cx="1857375" cy="1697038"/>
          </a:xfrm>
          <a:custGeom>
            <a:avLst/>
            <a:gdLst>
              <a:gd name="G0" fmla="+- 0 0 0"/>
              <a:gd name="G1" fmla="+- 21600 0 0"/>
              <a:gd name="G2" fmla="+- 21600 0 0"/>
              <a:gd name="T0" fmla="*/ 0 w 21600"/>
              <a:gd name="T1" fmla="*/ 0 h 21788"/>
              <a:gd name="T2" fmla="*/ 21599 w 21600"/>
              <a:gd name="T3" fmla="*/ 21788 h 21788"/>
              <a:gd name="T4" fmla="*/ 0 w 21600"/>
              <a:gd name="T5" fmla="*/ 21600 h 21788"/>
            </a:gdLst>
            <a:ahLst/>
            <a:cxnLst>
              <a:cxn ang="0">
                <a:pos x="T0" y="T1"/>
              </a:cxn>
              <a:cxn ang="0">
                <a:pos x="T2" y="T3"/>
              </a:cxn>
              <a:cxn ang="0">
                <a:pos x="T4" y="T5"/>
              </a:cxn>
            </a:cxnLst>
            <a:rect l="0" t="0" r="r" b="b"/>
            <a:pathLst>
              <a:path w="21600" h="21788" fill="none" extrusionOk="0">
                <a:moveTo>
                  <a:pt x="-1" y="0"/>
                </a:moveTo>
                <a:cubicBezTo>
                  <a:pt x="11929" y="0"/>
                  <a:pt x="21600" y="9670"/>
                  <a:pt x="21600" y="21600"/>
                </a:cubicBezTo>
                <a:cubicBezTo>
                  <a:pt x="21600" y="21662"/>
                  <a:pt x="21599" y="21725"/>
                  <a:pt x="21599" y="21788"/>
                </a:cubicBezTo>
              </a:path>
              <a:path w="21600" h="21788" stroke="0" extrusionOk="0">
                <a:moveTo>
                  <a:pt x="-1" y="0"/>
                </a:moveTo>
                <a:cubicBezTo>
                  <a:pt x="11929" y="0"/>
                  <a:pt x="21600" y="9670"/>
                  <a:pt x="21600" y="21600"/>
                </a:cubicBezTo>
                <a:cubicBezTo>
                  <a:pt x="21600" y="21662"/>
                  <a:pt x="21599" y="21725"/>
                  <a:pt x="21599" y="21788"/>
                </a:cubicBezTo>
                <a:lnTo>
                  <a:pt x="0" y="21600"/>
                </a:ln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47" name="Arc 15"/>
          <p:cNvSpPr>
            <a:spLocks/>
          </p:cNvSpPr>
          <p:nvPr/>
        </p:nvSpPr>
        <p:spPr bwMode="auto">
          <a:xfrm>
            <a:off x="2285172" y="4854576"/>
            <a:ext cx="926967" cy="8397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48" name="Line 16"/>
          <p:cNvSpPr>
            <a:spLocks noChangeShapeType="1"/>
          </p:cNvSpPr>
          <p:nvPr/>
        </p:nvSpPr>
        <p:spPr bwMode="auto">
          <a:xfrm flipV="1">
            <a:off x="2285172" y="1585914"/>
            <a:ext cx="0" cy="410845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49" name="Line 17"/>
          <p:cNvSpPr>
            <a:spLocks noChangeShapeType="1"/>
          </p:cNvSpPr>
          <p:nvPr/>
        </p:nvSpPr>
        <p:spPr bwMode="auto">
          <a:xfrm rot="5400000" flipV="1">
            <a:off x="4747913" y="3231623"/>
            <a:ext cx="0" cy="4925483"/>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50" name="Freeform 18"/>
          <p:cNvSpPr>
            <a:spLocks/>
          </p:cNvSpPr>
          <p:nvPr/>
        </p:nvSpPr>
        <p:spPr bwMode="auto">
          <a:xfrm>
            <a:off x="3301569" y="2246314"/>
            <a:ext cx="3348435" cy="3054350"/>
          </a:xfrm>
          <a:custGeom>
            <a:avLst/>
            <a:gdLst>
              <a:gd name="T0" fmla="*/ 0 w 1860"/>
              <a:gd name="T1" fmla="*/ 0 h 1608"/>
              <a:gd name="T2" fmla="*/ 0 w 1860"/>
              <a:gd name="T3" fmla="*/ 1608 h 1608"/>
              <a:gd name="T4" fmla="*/ 1860 w 1860"/>
              <a:gd name="T5" fmla="*/ 1608 h 1608"/>
            </a:gdLst>
            <a:ahLst/>
            <a:cxnLst>
              <a:cxn ang="0">
                <a:pos x="T0" y="T1"/>
              </a:cxn>
              <a:cxn ang="0">
                <a:pos x="T2" y="T3"/>
              </a:cxn>
              <a:cxn ang="0">
                <a:pos x="T4" y="T5"/>
              </a:cxn>
            </a:cxnLst>
            <a:rect l="0" t="0" r="r" b="b"/>
            <a:pathLst>
              <a:path w="1860" h="1608">
                <a:moveTo>
                  <a:pt x="0" y="0"/>
                </a:moveTo>
                <a:lnTo>
                  <a:pt x="0" y="1608"/>
                </a:lnTo>
                <a:lnTo>
                  <a:pt x="1860" y="1608"/>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51" name="Freeform 19"/>
          <p:cNvSpPr>
            <a:spLocks/>
          </p:cNvSpPr>
          <p:nvPr/>
        </p:nvSpPr>
        <p:spPr bwMode="auto">
          <a:xfrm>
            <a:off x="3332525" y="2292351"/>
            <a:ext cx="3327797" cy="3022600"/>
          </a:xfrm>
          <a:custGeom>
            <a:avLst/>
            <a:gdLst>
              <a:gd name="T0" fmla="*/ 0 w 1627"/>
              <a:gd name="T1" fmla="*/ 0 h 1291"/>
              <a:gd name="T2" fmla="*/ 3 w 1627"/>
              <a:gd name="T3" fmla="*/ 323 h 1291"/>
              <a:gd name="T4" fmla="*/ 16 w 1627"/>
              <a:gd name="T5" fmla="*/ 609 h 1291"/>
              <a:gd name="T6" fmla="*/ 63 w 1627"/>
              <a:gd name="T7" fmla="*/ 929 h 1291"/>
              <a:gd name="T8" fmla="*/ 150 w 1627"/>
              <a:gd name="T9" fmla="*/ 1058 h 1291"/>
              <a:gd name="T10" fmla="*/ 231 w 1627"/>
              <a:gd name="T11" fmla="*/ 1109 h 1291"/>
              <a:gd name="T12" fmla="*/ 474 w 1627"/>
              <a:gd name="T13" fmla="*/ 1207 h 1291"/>
              <a:gd name="T14" fmla="*/ 865 w 1627"/>
              <a:gd name="T15" fmla="*/ 1266 h 1291"/>
              <a:gd name="T16" fmla="*/ 1329 w 1627"/>
              <a:gd name="T17" fmla="*/ 1288 h 1291"/>
              <a:gd name="T18" fmla="*/ 1627 w 1627"/>
              <a:gd name="T19" fmla="*/ 1285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7" h="1291">
                <a:moveTo>
                  <a:pt x="0" y="0"/>
                </a:moveTo>
                <a:cubicBezTo>
                  <a:pt x="0" y="54"/>
                  <a:pt x="0" y="222"/>
                  <a:pt x="3" y="323"/>
                </a:cubicBezTo>
                <a:cubicBezTo>
                  <a:pt x="6" y="424"/>
                  <a:pt x="6" y="508"/>
                  <a:pt x="16" y="609"/>
                </a:cubicBezTo>
                <a:cubicBezTo>
                  <a:pt x="26" y="710"/>
                  <a:pt x="41" y="854"/>
                  <a:pt x="63" y="929"/>
                </a:cubicBezTo>
                <a:cubicBezTo>
                  <a:pt x="85" y="1004"/>
                  <a:pt x="122" y="1028"/>
                  <a:pt x="150" y="1058"/>
                </a:cubicBezTo>
                <a:cubicBezTo>
                  <a:pt x="178" y="1088"/>
                  <a:pt x="177" y="1084"/>
                  <a:pt x="231" y="1109"/>
                </a:cubicBezTo>
                <a:cubicBezTo>
                  <a:pt x="285" y="1134"/>
                  <a:pt x="368" y="1181"/>
                  <a:pt x="474" y="1207"/>
                </a:cubicBezTo>
                <a:cubicBezTo>
                  <a:pt x="580" y="1233"/>
                  <a:pt x="723" y="1252"/>
                  <a:pt x="865" y="1266"/>
                </a:cubicBezTo>
                <a:cubicBezTo>
                  <a:pt x="1008" y="1280"/>
                  <a:pt x="1203" y="1285"/>
                  <a:pt x="1329" y="1288"/>
                </a:cubicBezTo>
                <a:cubicBezTo>
                  <a:pt x="1456" y="1291"/>
                  <a:pt x="1565" y="1286"/>
                  <a:pt x="1627" y="1285"/>
                </a:cubicBezTo>
              </a:path>
            </a:pathLst>
          </a:custGeom>
          <a:noFill/>
          <a:ln w="38100" cmpd="sng">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52" name="Text Box 20"/>
          <p:cNvSpPr txBox="1">
            <a:spLocks noChangeArrowheads="1"/>
          </p:cNvSpPr>
          <p:nvPr/>
        </p:nvSpPr>
        <p:spPr bwMode="auto">
          <a:xfrm>
            <a:off x="1540502" y="2211390"/>
            <a:ext cx="768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20 %</a:t>
            </a:r>
          </a:p>
        </p:txBody>
      </p:sp>
      <p:sp>
        <p:nvSpPr>
          <p:cNvPr id="556053" name="Text Box 21"/>
          <p:cNvSpPr txBox="1">
            <a:spLocks noChangeArrowheads="1"/>
          </p:cNvSpPr>
          <p:nvPr/>
        </p:nvSpPr>
        <p:spPr bwMode="auto">
          <a:xfrm>
            <a:off x="1564579" y="3900490"/>
            <a:ext cx="768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10 %</a:t>
            </a:r>
          </a:p>
        </p:txBody>
      </p:sp>
      <p:sp>
        <p:nvSpPr>
          <p:cNvPr id="556054" name="Text Box 22"/>
          <p:cNvSpPr txBox="1">
            <a:spLocks noChangeArrowheads="1"/>
          </p:cNvSpPr>
          <p:nvPr/>
        </p:nvSpPr>
        <p:spPr bwMode="auto">
          <a:xfrm>
            <a:off x="1671206" y="4710115"/>
            <a:ext cx="6254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5 %</a:t>
            </a:r>
          </a:p>
        </p:txBody>
      </p:sp>
      <p:sp>
        <p:nvSpPr>
          <p:cNvPr id="556055" name="Text Box 23"/>
          <p:cNvSpPr txBox="1">
            <a:spLocks noChangeArrowheads="1"/>
          </p:cNvSpPr>
          <p:nvPr/>
        </p:nvSpPr>
        <p:spPr bwMode="auto">
          <a:xfrm>
            <a:off x="2799389" y="5716590"/>
            <a:ext cx="1053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100 ms</a:t>
            </a:r>
          </a:p>
        </p:txBody>
      </p:sp>
      <p:sp>
        <p:nvSpPr>
          <p:cNvPr id="556056" name="Text Box 24"/>
          <p:cNvSpPr txBox="1">
            <a:spLocks noChangeArrowheads="1"/>
          </p:cNvSpPr>
          <p:nvPr/>
        </p:nvSpPr>
        <p:spPr bwMode="auto">
          <a:xfrm>
            <a:off x="3839863" y="5716589"/>
            <a:ext cx="1053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150 ms</a:t>
            </a:r>
          </a:p>
        </p:txBody>
      </p:sp>
      <p:sp>
        <p:nvSpPr>
          <p:cNvPr id="556057" name="Text Box 25"/>
          <p:cNvSpPr txBox="1">
            <a:spLocks noChangeArrowheads="1"/>
          </p:cNvSpPr>
          <p:nvPr/>
        </p:nvSpPr>
        <p:spPr bwMode="auto">
          <a:xfrm>
            <a:off x="5580292" y="5716589"/>
            <a:ext cx="1053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400 ms</a:t>
            </a:r>
          </a:p>
        </p:txBody>
      </p:sp>
      <p:sp>
        <p:nvSpPr>
          <p:cNvPr id="556058" name="Oval 26"/>
          <p:cNvSpPr>
            <a:spLocks noChangeArrowheads="1"/>
          </p:cNvSpPr>
          <p:nvPr/>
        </p:nvSpPr>
        <p:spPr bwMode="auto">
          <a:xfrm>
            <a:off x="6617327" y="5246690"/>
            <a:ext cx="85990" cy="92075"/>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59" name="Oval 27"/>
          <p:cNvSpPr>
            <a:spLocks noChangeArrowheads="1"/>
          </p:cNvSpPr>
          <p:nvPr/>
        </p:nvSpPr>
        <p:spPr bwMode="auto">
          <a:xfrm>
            <a:off x="3745275" y="4830765"/>
            <a:ext cx="85990" cy="90487"/>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60" name="Oval 28"/>
          <p:cNvSpPr>
            <a:spLocks noChangeArrowheads="1"/>
          </p:cNvSpPr>
          <p:nvPr/>
        </p:nvSpPr>
        <p:spPr bwMode="auto">
          <a:xfrm>
            <a:off x="3289530" y="2212977"/>
            <a:ext cx="87709" cy="92075"/>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61" name="Oval 29"/>
          <p:cNvSpPr>
            <a:spLocks noChangeArrowheads="1"/>
          </p:cNvSpPr>
          <p:nvPr/>
        </p:nvSpPr>
        <p:spPr bwMode="auto">
          <a:xfrm>
            <a:off x="3256854" y="5245101"/>
            <a:ext cx="87710" cy="90488"/>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b="1">
              <a:solidFill>
                <a:srgbClr val="000099"/>
              </a:solidFill>
              <a:latin typeface="+mn-lt"/>
              <a:ea typeface="+mn-ea"/>
            </a:endParaRPr>
          </a:p>
        </p:txBody>
      </p:sp>
      <p:sp>
        <p:nvSpPr>
          <p:cNvPr id="556062" name="Oval 30"/>
          <p:cNvSpPr>
            <a:spLocks noChangeArrowheads="1"/>
          </p:cNvSpPr>
          <p:nvPr/>
        </p:nvSpPr>
        <p:spPr bwMode="auto">
          <a:xfrm>
            <a:off x="3353162" y="3949702"/>
            <a:ext cx="87710" cy="92075"/>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63" name="Text Box 31"/>
          <p:cNvSpPr txBox="1">
            <a:spLocks noChangeArrowheads="1"/>
          </p:cNvSpPr>
          <p:nvPr/>
        </p:nvSpPr>
        <p:spPr bwMode="auto">
          <a:xfrm>
            <a:off x="3332525" y="2009776"/>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A</a:t>
            </a:r>
          </a:p>
        </p:txBody>
      </p:sp>
      <p:sp>
        <p:nvSpPr>
          <p:cNvPr id="556064" name="Text Box 32"/>
          <p:cNvSpPr txBox="1">
            <a:spLocks noChangeArrowheads="1"/>
          </p:cNvSpPr>
          <p:nvPr/>
        </p:nvSpPr>
        <p:spPr bwMode="auto">
          <a:xfrm>
            <a:off x="3416795" y="3629027"/>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B</a:t>
            </a:r>
          </a:p>
        </p:txBody>
      </p:sp>
      <p:sp>
        <p:nvSpPr>
          <p:cNvPr id="556065" name="Text Box 33"/>
          <p:cNvSpPr txBox="1">
            <a:spLocks noChangeArrowheads="1"/>
          </p:cNvSpPr>
          <p:nvPr/>
        </p:nvSpPr>
        <p:spPr bwMode="auto">
          <a:xfrm>
            <a:off x="3800308" y="4602165"/>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C</a:t>
            </a:r>
          </a:p>
        </p:txBody>
      </p:sp>
      <p:sp>
        <p:nvSpPr>
          <p:cNvPr id="556067" name="Text Box 35"/>
          <p:cNvSpPr txBox="1">
            <a:spLocks noChangeArrowheads="1"/>
          </p:cNvSpPr>
          <p:nvPr/>
        </p:nvSpPr>
        <p:spPr bwMode="auto">
          <a:xfrm>
            <a:off x="3270612" y="4999040"/>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N</a:t>
            </a:r>
          </a:p>
        </p:txBody>
      </p:sp>
      <p:sp>
        <p:nvSpPr>
          <p:cNvPr id="556068" name="Text Box 36"/>
          <p:cNvSpPr txBox="1">
            <a:spLocks noChangeArrowheads="1"/>
          </p:cNvSpPr>
          <p:nvPr/>
        </p:nvSpPr>
        <p:spPr bwMode="auto">
          <a:xfrm>
            <a:off x="2415876" y="4298952"/>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良好</a:t>
            </a:r>
          </a:p>
        </p:txBody>
      </p:sp>
      <p:sp>
        <p:nvSpPr>
          <p:cNvPr id="556069" name="Text Box 37"/>
          <p:cNvSpPr txBox="1">
            <a:spLocks noChangeArrowheads="1"/>
          </p:cNvSpPr>
          <p:nvPr/>
        </p:nvSpPr>
        <p:spPr bwMode="auto">
          <a:xfrm>
            <a:off x="2395238" y="2881314"/>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solidFill>
                  <a:srgbClr val="000099"/>
                </a:solidFill>
                <a:latin typeface="+mn-lt"/>
                <a:ea typeface="+mn-ea"/>
              </a:rPr>
              <a:t>基本</a:t>
            </a:r>
          </a:p>
          <a:p>
            <a:pPr>
              <a:lnSpc>
                <a:spcPct val="90000"/>
              </a:lnSpc>
            </a:pPr>
            <a:r>
              <a:rPr kumimoji="1" lang="zh-CN" altLang="en-US" sz="2000" b="1">
                <a:solidFill>
                  <a:srgbClr val="000099"/>
                </a:solidFill>
                <a:latin typeface="+mn-lt"/>
                <a:ea typeface="+mn-ea"/>
              </a:rPr>
              <a:t>可用</a:t>
            </a:r>
          </a:p>
        </p:txBody>
      </p:sp>
      <p:sp>
        <p:nvSpPr>
          <p:cNvPr id="556070" name="Text Box 38"/>
          <p:cNvSpPr txBox="1">
            <a:spLocks noChangeArrowheads="1"/>
          </p:cNvSpPr>
          <p:nvPr/>
        </p:nvSpPr>
        <p:spPr bwMode="auto">
          <a:xfrm>
            <a:off x="2407277" y="177958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不好</a:t>
            </a:r>
          </a:p>
        </p:txBody>
      </p:sp>
      <p:sp>
        <p:nvSpPr>
          <p:cNvPr id="556071" name="Text Box 39"/>
          <p:cNvSpPr txBox="1">
            <a:spLocks noChangeArrowheads="1"/>
          </p:cNvSpPr>
          <p:nvPr/>
        </p:nvSpPr>
        <p:spPr bwMode="auto">
          <a:xfrm>
            <a:off x="601495" y="5011739"/>
            <a:ext cx="121058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000" b="1">
                <a:solidFill>
                  <a:srgbClr val="000099"/>
                </a:solidFill>
                <a:latin typeface="+mn-lt"/>
                <a:ea typeface="+mn-ea"/>
              </a:rPr>
              <a:t>长途电话</a:t>
            </a:r>
          </a:p>
          <a:p>
            <a:pPr>
              <a:lnSpc>
                <a:spcPct val="95000"/>
              </a:lnSpc>
            </a:pPr>
            <a:r>
              <a:rPr kumimoji="1" lang="zh-CN" altLang="en-US" sz="2000" b="1">
                <a:solidFill>
                  <a:srgbClr val="000099"/>
                </a:solidFill>
                <a:latin typeface="+mn-lt"/>
                <a:ea typeface="+mn-ea"/>
              </a:rPr>
              <a:t>    质量</a:t>
            </a:r>
          </a:p>
        </p:txBody>
      </p:sp>
      <p:sp>
        <p:nvSpPr>
          <p:cNvPr id="556072" name="Line 40"/>
          <p:cNvSpPr>
            <a:spLocks noChangeShapeType="1"/>
          </p:cNvSpPr>
          <p:nvPr/>
        </p:nvSpPr>
        <p:spPr bwMode="auto">
          <a:xfrm flipV="1">
            <a:off x="1853504" y="5392740"/>
            <a:ext cx="820341" cy="9525"/>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73" name="Freeform 41"/>
          <p:cNvSpPr>
            <a:spLocks/>
          </p:cNvSpPr>
          <p:nvPr/>
        </p:nvSpPr>
        <p:spPr bwMode="auto">
          <a:xfrm>
            <a:off x="4010122" y="4048127"/>
            <a:ext cx="1322520" cy="912813"/>
          </a:xfrm>
          <a:custGeom>
            <a:avLst/>
            <a:gdLst>
              <a:gd name="T0" fmla="*/ 0 w 736"/>
              <a:gd name="T1" fmla="*/ 0 h 481"/>
              <a:gd name="T2" fmla="*/ 80 w 736"/>
              <a:gd name="T3" fmla="*/ 212 h 481"/>
              <a:gd name="T4" fmla="*/ 176 w 736"/>
              <a:gd name="T5" fmla="*/ 316 h 481"/>
              <a:gd name="T6" fmla="*/ 308 w 736"/>
              <a:gd name="T7" fmla="*/ 392 h 481"/>
              <a:gd name="T8" fmla="*/ 460 w 736"/>
              <a:gd name="T9" fmla="*/ 444 h 481"/>
              <a:gd name="T10" fmla="*/ 640 w 736"/>
              <a:gd name="T11" fmla="*/ 476 h 481"/>
              <a:gd name="T12" fmla="*/ 736 w 736"/>
              <a:gd name="T13" fmla="*/ 476 h 481"/>
            </a:gdLst>
            <a:ahLst/>
            <a:cxnLst>
              <a:cxn ang="0">
                <a:pos x="T0" y="T1"/>
              </a:cxn>
              <a:cxn ang="0">
                <a:pos x="T2" y="T3"/>
              </a:cxn>
              <a:cxn ang="0">
                <a:pos x="T4" y="T5"/>
              </a:cxn>
              <a:cxn ang="0">
                <a:pos x="T6" y="T7"/>
              </a:cxn>
              <a:cxn ang="0">
                <a:pos x="T8" y="T9"/>
              </a:cxn>
              <a:cxn ang="0">
                <a:pos x="T10" y="T11"/>
              </a:cxn>
              <a:cxn ang="0">
                <a:pos x="T12" y="T13"/>
              </a:cxn>
            </a:cxnLst>
            <a:rect l="0" t="0" r="r" b="b"/>
            <a:pathLst>
              <a:path w="736" h="481">
                <a:moveTo>
                  <a:pt x="0" y="0"/>
                </a:moveTo>
                <a:cubicBezTo>
                  <a:pt x="13" y="35"/>
                  <a:pt x="51" y="159"/>
                  <a:pt x="80" y="212"/>
                </a:cubicBezTo>
                <a:cubicBezTo>
                  <a:pt x="109" y="265"/>
                  <a:pt x="138" y="286"/>
                  <a:pt x="176" y="316"/>
                </a:cubicBezTo>
                <a:cubicBezTo>
                  <a:pt x="214" y="346"/>
                  <a:pt x="261" y="371"/>
                  <a:pt x="308" y="392"/>
                </a:cubicBezTo>
                <a:cubicBezTo>
                  <a:pt x="355" y="413"/>
                  <a:pt x="405" y="430"/>
                  <a:pt x="460" y="444"/>
                </a:cubicBezTo>
                <a:cubicBezTo>
                  <a:pt x="515" y="458"/>
                  <a:pt x="594" y="471"/>
                  <a:pt x="640" y="476"/>
                </a:cubicBezTo>
                <a:cubicBezTo>
                  <a:pt x="686" y="481"/>
                  <a:pt x="712" y="480"/>
                  <a:pt x="736" y="476"/>
                </a:cubicBezTo>
              </a:path>
            </a:pathLst>
          </a:custGeom>
          <a:noFill/>
          <a:ln w="76200" cmpd="sng">
            <a:solidFill>
              <a:schemeClr va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74" name="Text Box 42"/>
          <p:cNvSpPr txBox="1">
            <a:spLocks noChangeArrowheads="1"/>
          </p:cNvSpPr>
          <p:nvPr/>
        </p:nvSpPr>
        <p:spPr bwMode="auto">
          <a:xfrm>
            <a:off x="4068595" y="4032251"/>
            <a:ext cx="14991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solidFill>
                  <a:srgbClr val="000099"/>
                </a:solidFill>
                <a:latin typeface="+mn-lt"/>
                <a:ea typeface="+mn-ea"/>
              </a:rPr>
              <a:t>接收端播放</a:t>
            </a:r>
          </a:p>
          <a:p>
            <a:pPr>
              <a:lnSpc>
                <a:spcPct val="90000"/>
              </a:lnSpc>
            </a:pPr>
            <a:r>
              <a:rPr kumimoji="1" lang="zh-CN" altLang="en-US" sz="2000" b="1">
                <a:solidFill>
                  <a:srgbClr val="000099"/>
                </a:solidFill>
                <a:latin typeface="+mn-lt"/>
                <a:ea typeface="+mn-ea"/>
              </a:rPr>
              <a:t>    时延增大</a:t>
            </a:r>
          </a:p>
        </p:txBody>
      </p:sp>
      <p:sp>
        <p:nvSpPr>
          <p:cNvPr id="2" name="矩形 1"/>
          <p:cNvSpPr/>
          <p:nvPr/>
        </p:nvSpPr>
        <p:spPr>
          <a:xfrm>
            <a:off x="5332642" y="1680985"/>
            <a:ext cx="4483378" cy="1200329"/>
          </a:xfrm>
          <a:prstGeom prst="rect">
            <a:avLst/>
          </a:prstGeom>
          <a:solidFill>
            <a:srgbClr val="66FF66"/>
          </a:solidFill>
          <a:ln>
            <a:solidFill>
              <a:srgbClr val="000066"/>
            </a:solidFill>
          </a:ln>
        </p:spPr>
        <p:txBody>
          <a:bodyPr wrap="square">
            <a:spAutoFit/>
          </a:bodyPr>
          <a:lstStyle/>
          <a:p>
            <a:r>
              <a:rPr lang="zh-CN" altLang="en-US" b="1" dirty="0" smtClean="0">
                <a:solidFill>
                  <a:srgbClr val="000066"/>
                </a:solidFill>
                <a:latin typeface="+mn-lt"/>
                <a:ea typeface="+mn-ea"/>
              </a:rPr>
              <a:t>在</a:t>
            </a:r>
            <a:r>
              <a:rPr lang="zh-CN" altLang="zh-CN" b="1" dirty="0" smtClean="0">
                <a:solidFill>
                  <a:srgbClr val="000066"/>
                </a:solidFill>
                <a:latin typeface="+mn-lt"/>
                <a:ea typeface="+mn-ea"/>
              </a:rPr>
              <a:t>点</a:t>
            </a:r>
            <a:r>
              <a:rPr lang="en-US" altLang="zh-CN" b="1" dirty="0" smtClean="0">
                <a:solidFill>
                  <a:srgbClr val="000066"/>
                </a:solidFill>
                <a:latin typeface="+mn-lt"/>
                <a:ea typeface="+mn-ea"/>
              </a:rPr>
              <a:t> N </a:t>
            </a:r>
            <a:r>
              <a:rPr lang="zh-CN" altLang="en-US" b="1" dirty="0" smtClean="0">
                <a:solidFill>
                  <a:srgbClr val="000066"/>
                </a:solidFill>
                <a:latin typeface="+mn-lt"/>
                <a:ea typeface="+mn-ea"/>
              </a:rPr>
              <a:t>处</a:t>
            </a:r>
            <a:r>
              <a:rPr lang="zh-CN" altLang="en-US" b="1" dirty="0" smtClean="0">
                <a:solidFill>
                  <a:srgbClr val="000066"/>
                </a:solidFill>
                <a:latin typeface="+mn-lt"/>
                <a:ea typeface="+mn-ea"/>
              </a:rPr>
              <a:t>，</a:t>
            </a:r>
            <a:r>
              <a:rPr lang="zh-CN" altLang="zh-CN" b="1" dirty="0" smtClean="0">
                <a:solidFill>
                  <a:srgbClr val="000066"/>
                </a:solidFill>
                <a:latin typeface="+mn-lt"/>
                <a:ea typeface="+mn-ea"/>
              </a:rPr>
              <a:t>端</a:t>
            </a:r>
            <a:r>
              <a:rPr lang="zh-CN" altLang="zh-CN" b="1" dirty="0">
                <a:solidFill>
                  <a:srgbClr val="000066"/>
                </a:solidFill>
                <a:latin typeface="+mn-lt"/>
                <a:ea typeface="+mn-ea"/>
              </a:rPr>
              <a:t>到端时延和话音分组丢失率都是最小。但实际上并不可能工作在这个点上。</a:t>
            </a:r>
            <a:endParaRPr lang="zh-CN" altLang="en-US" b="1" dirty="0">
              <a:solidFill>
                <a:srgbClr val="000066"/>
              </a:solidFill>
              <a:latin typeface="+mn-lt"/>
              <a:ea typeface="+mn-ea"/>
            </a:endParaRPr>
          </a:p>
        </p:txBody>
      </p:sp>
    </p:spTree>
    <p:extLst>
      <p:ext uri="{BB962C8B-B14F-4D97-AF65-F5344CB8AC3E}">
        <p14:creationId xmlns:p14="http://schemas.microsoft.com/office/powerpoint/2010/main" val="31424819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pPr algn="ctr"/>
            <a:r>
              <a:rPr lang="zh-CN" altLang="en-US"/>
              <a:t>线速路由器 </a:t>
            </a:r>
          </a:p>
        </p:txBody>
      </p:sp>
      <p:sp>
        <p:nvSpPr>
          <p:cNvPr id="5570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提高路由器的转发分组的速率</a:t>
            </a:r>
            <a:r>
              <a:rPr lang="zh-CN" altLang="en-US" dirty="0"/>
              <a:t>对提高 </a:t>
            </a:r>
            <a:r>
              <a:rPr lang="en-US" altLang="zh-CN" dirty="0"/>
              <a:t>IP </a:t>
            </a:r>
            <a:r>
              <a:rPr lang="zh-CN" altLang="en-US" dirty="0"/>
              <a:t>电话的质量也是很重要的。</a:t>
            </a:r>
          </a:p>
          <a:p>
            <a:r>
              <a:rPr lang="zh-CN" altLang="en-US" dirty="0"/>
              <a:t>据统计，一个跨大西洋的 </a:t>
            </a:r>
            <a:r>
              <a:rPr lang="en-US" altLang="zh-CN" dirty="0"/>
              <a:t>IP </a:t>
            </a:r>
            <a:r>
              <a:rPr lang="zh-CN" altLang="en-US" dirty="0"/>
              <a:t>电话一般要经过 </a:t>
            </a:r>
            <a:r>
              <a:rPr lang="en-US" altLang="zh-CN" dirty="0"/>
              <a:t>20</a:t>
            </a:r>
            <a:r>
              <a:rPr lang="en-US" altLang="zh-CN" dirty="0">
                <a:sym typeface="Symbol" pitchFamily="18" charset="2"/>
              </a:rPr>
              <a:t></a:t>
            </a:r>
            <a:r>
              <a:rPr lang="en-US" altLang="zh-CN" dirty="0"/>
              <a:t>30 </a:t>
            </a:r>
            <a:r>
              <a:rPr lang="zh-CN" altLang="en-US" dirty="0"/>
              <a:t>个路由器。</a:t>
            </a:r>
          </a:p>
          <a:p>
            <a:r>
              <a:rPr lang="zh-CN" altLang="en-US" dirty="0"/>
              <a:t>若能改用吉比特路由器（又称为线速路由器），则每秒可转发 </a:t>
            </a:r>
            <a:r>
              <a:rPr lang="en-US" altLang="zh-CN" dirty="0"/>
              <a:t>5 </a:t>
            </a:r>
            <a:r>
              <a:rPr lang="zh-CN" altLang="en-US" dirty="0"/>
              <a:t>百万至 </a:t>
            </a:r>
            <a:r>
              <a:rPr lang="en-US" altLang="zh-CN" dirty="0"/>
              <a:t>6 </a:t>
            </a:r>
            <a:r>
              <a:rPr lang="zh-CN" altLang="en-US" dirty="0"/>
              <a:t>千万个分组（即交换速率达 </a:t>
            </a:r>
            <a:r>
              <a:rPr lang="en-US" altLang="zh-CN" dirty="0"/>
              <a:t>60 </a:t>
            </a:r>
            <a:r>
              <a:rPr lang="en-US" altLang="zh-CN" dirty="0" err="1" smtClean="0"/>
              <a:t>Gbit</a:t>
            </a:r>
            <a:r>
              <a:rPr lang="en-US" altLang="zh-CN" dirty="0" smtClean="0"/>
              <a:t>/s </a:t>
            </a:r>
            <a:r>
              <a:rPr lang="zh-CN" altLang="en-US" dirty="0"/>
              <a:t>左右）。这样还可进一步减少由网络造成的时延。 </a:t>
            </a:r>
          </a:p>
        </p:txBody>
      </p:sp>
    </p:spTree>
    <p:extLst>
      <p:ext uri="{BB962C8B-B14F-4D97-AF65-F5344CB8AC3E}">
        <p14:creationId xmlns:p14="http://schemas.microsoft.com/office/powerpoint/2010/main" val="1264027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70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7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pPr algn="ctr"/>
            <a:r>
              <a:rPr lang="zh-CN" altLang="en-US"/>
              <a:t>关于 </a:t>
            </a:r>
            <a:r>
              <a:rPr lang="en-US" altLang="zh-CN"/>
              <a:t>Skype</a:t>
            </a:r>
          </a:p>
        </p:txBody>
      </p:sp>
      <p:sp>
        <p:nvSpPr>
          <p:cNvPr id="656387" name="Rectangle 3"/>
          <p:cNvSpPr>
            <a:spLocks noGrp="1" noChangeArrowheads="1"/>
          </p:cNvSpPr>
          <p:nvPr>
            <p:ph idx="1"/>
          </p:nvPr>
        </p:nvSpPr>
        <p:spPr/>
        <p:txBody>
          <a:bodyPr/>
          <a:lstStyle/>
          <a:p>
            <a:r>
              <a:rPr lang="en-US" altLang="zh-CN" sz="2600" dirty="0">
                <a:solidFill>
                  <a:srgbClr val="FF0000"/>
                </a:solidFill>
              </a:rPr>
              <a:t>Skype </a:t>
            </a:r>
            <a:r>
              <a:rPr lang="zh-CN" altLang="en-US" sz="2600" dirty="0">
                <a:solidFill>
                  <a:srgbClr val="FF0000"/>
                </a:solidFill>
              </a:rPr>
              <a:t>采用了 </a:t>
            </a:r>
            <a:r>
              <a:rPr lang="en-US" altLang="zh-CN" sz="2600" dirty="0">
                <a:solidFill>
                  <a:srgbClr val="FF0000"/>
                </a:solidFill>
              </a:rPr>
              <a:t>P2P </a:t>
            </a:r>
            <a:r>
              <a:rPr lang="zh-CN" altLang="en-US" sz="2600" dirty="0">
                <a:solidFill>
                  <a:srgbClr val="FF0000"/>
                </a:solidFill>
              </a:rPr>
              <a:t>和全球索引技术</a:t>
            </a:r>
            <a:r>
              <a:rPr lang="zh-CN" altLang="en-US" sz="2600" dirty="0"/>
              <a:t>提供快速路由选择机制，管理成本大大降低。由于用户路由信息分布式存储于因特网的结点中，因此呼叫连接完成得很快。</a:t>
            </a:r>
          </a:p>
          <a:p>
            <a:r>
              <a:rPr lang="en-US" altLang="zh-CN" sz="2600" dirty="0"/>
              <a:t>Skype </a:t>
            </a:r>
            <a:r>
              <a:rPr lang="zh-CN" altLang="en-US" sz="2600" dirty="0"/>
              <a:t>采用了</a:t>
            </a:r>
            <a:r>
              <a:rPr lang="zh-CN" altLang="en-US" sz="2600" dirty="0">
                <a:solidFill>
                  <a:srgbClr val="FF0000"/>
                </a:solidFill>
              </a:rPr>
              <a:t>端对端加密方式</a:t>
            </a:r>
            <a:r>
              <a:rPr lang="zh-CN" altLang="en-US" sz="2600" dirty="0"/>
              <a:t>，保证信息的安全性。</a:t>
            </a:r>
          </a:p>
          <a:p>
            <a:r>
              <a:rPr lang="en-US" altLang="zh-CN" sz="2600" dirty="0"/>
              <a:t>Skype </a:t>
            </a:r>
            <a:r>
              <a:rPr lang="zh-CN" altLang="en-US" sz="2600" dirty="0"/>
              <a:t>使用 </a:t>
            </a:r>
            <a:r>
              <a:rPr lang="en-US" altLang="zh-CN" sz="2800" dirty="0"/>
              <a:t>P2P </a:t>
            </a:r>
            <a:r>
              <a:rPr lang="zh-CN" altLang="en-US" sz="2600" dirty="0"/>
              <a:t>的技术，用户数据主要存储在 </a:t>
            </a:r>
            <a:r>
              <a:rPr lang="en-US" altLang="zh-CN" sz="2600" dirty="0"/>
              <a:t>P2P </a:t>
            </a:r>
            <a:r>
              <a:rPr lang="zh-CN" altLang="en-US" sz="2600" dirty="0"/>
              <a:t>网络中，因此必须保证存储在公共网络中的数据是可靠的和没有被篡改的。</a:t>
            </a:r>
            <a:r>
              <a:rPr lang="en-US" altLang="zh-CN" sz="2600" dirty="0"/>
              <a:t>Skype </a:t>
            </a:r>
            <a:r>
              <a:rPr lang="zh-CN" altLang="en-US" sz="2600" dirty="0"/>
              <a:t>对公共目录中存储的和用户相关的数据都采用了数字签名，保证了数据无法被篡改。</a:t>
            </a:r>
          </a:p>
          <a:p>
            <a:r>
              <a:rPr lang="en-US" altLang="zh-CN" sz="2600" dirty="0" smtClean="0"/>
              <a:t>Skype </a:t>
            </a:r>
            <a:r>
              <a:rPr lang="zh-CN" altLang="en-US" sz="2600" dirty="0" smtClean="0"/>
              <a:t>的</a:t>
            </a:r>
            <a:r>
              <a:rPr lang="zh-CN" altLang="en-US" sz="2600" dirty="0"/>
              <a:t>问世给全球信息技术和通信产业带来深远的影响，也给每一位网络使用者带来生活方式的改变。 </a:t>
            </a:r>
          </a:p>
        </p:txBody>
      </p:sp>
    </p:spTree>
    <p:extLst>
      <p:ext uri="{BB962C8B-B14F-4D97-AF65-F5344CB8AC3E}">
        <p14:creationId xmlns:p14="http://schemas.microsoft.com/office/powerpoint/2010/main" val="29598173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ltLang="zh-CN" sz="4000" dirty="0"/>
              <a:t>8.3.2  </a:t>
            </a:r>
            <a:r>
              <a:rPr lang="en-US" altLang="zh-CN" sz="4000" dirty="0" smtClean="0"/>
              <a:t>IP </a:t>
            </a:r>
            <a:r>
              <a:rPr lang="zh-CN" altLang="en-US" sz="4000" dirty="0" smtClean="0"/>
              <a:t>电话</a:t>
            </a:r>
            <a:r>
              <a:rPr lang="zh-CN" altLang="en-US" sz="4000" dirty="0"/>
              <a:t>所需要的几种应用协议 </a:t>
            </a:r>
          </a:p>
        </p:txBody>
      </p:sp>
      <p:sp>
        <p:nvSpPr>
          <p:cNvPr id="2" name="内容占位符 1"/>
          <p:cNvSpPr>
            <a:spLocks noGrp="1"/>
          </p:cNvSpPr>
          <p:nvPr>
            <p:ph idx="1"/>
          </p:nvPr>
        </p:nvSpPr>
        <p:spPr/>
        <p:txBody>
          <a:bodyPr/>
          <a:lstStyle/>
          <a:p>
            <a:r>
              <a:rPr lang="zh-CN" altLang="zh-CN" dirty="0" smtClean="0"/>
              <a:t>在</a:t>
            </a:r>
            <a:r>
              <a:rPr lang="en-US" altLang="zh-CN" dirty="0" smtClean="0"/>
              <a:t> IP </a:t>
            </a:r>
            <a:r>
              <a:rPr lang="zh-CN" altLang="zh-CN" dirty="0" smtClean="0"/>
              <a:t>电话</a:t>
            </a:r>
            <a:r>
              <a:rPr lang="zh-CN" altLang="zh-CN" dirty="0"/>
              <a:t>的通信中</a:t>
            </a:r>
            <a:r>
              <a:rPr lang="zh-CN" altLang="zh-CN" dirty="0" smtClean="0"/>
              <a:t>，至少</a:t>
            </a:r>
            <a:r>
              <a:rPr lang="zh-CN" altLang="zh-CN" dirty="0"/>
              <a:t>需要两种应用</a:t>
            </a:r>
            <a:r>
              <a:rPr lang="zh-CN" altLang="zh-CN" dirty="0" smtClean="0"/>
              <a:t>协议</a:t>
            </a:r>
            <a:r>
              <a:rPr lang="zh-CN" altLang="en-US" dirty="0" smtClean="0"/>
              <a:t>：</a:t>
            </a:r>
            <a:endParaRPr lang="en-US" altLang="zh-CN" dirty="0" smtClean="0"/>
          </a:p>
          <a:p>
            <a:pPr lvl="1"/>
            <a:r>
              <a:rPr lang="zh-CN" altLang="zh-CN" dirty="0" smtClean="0"/>
              <a:t>一</a:t>
            </a:r>
            <a:r>
              <a:rPr lang="zh-CN" altLang="zh-CN" dirty="0"/>
              <a:t>种是</a:t>
            </a:r>
            <a:r>
              <a:rPr lang="zh-CN" altLang="zh-CN" dirty="0">
                <a:solidFill>
                  <a:srgbClr val="FF0000"/>
                </a:solidFill>
              </a:rPr>
              <a:t>信令协议</a:t>
            </a:r>
            <a:r>
              <a:rPr lang="zh-CN" altLang="zh-CN" dirty="0"/>
              <a:t>，它使我们能够在互联网上找到</a:t>
            </a:r>
            <a:r>
              <a:rPr lang="zh-CN" altLang="zh-CN" dirty="0" smtClean="0"/>
              <a:t>被叫用户。</a:t>
            </a:r>
            <a:endParaRPr lang="en-US" altLang="zh-CN" dirty="0" smtClean="0"/>
          </a:p>
          <a:p>
            <a:pPr lvl="1"/>
            <a:r>
              <a:rPr lang="zh-CN" altLang="zh-CN" dirty="0" smtClean="0"/>
              <a:t>另</a:t>
            </a:r>
            <a:r>
              <a:rPr lang="zh-CN" altLang="zh-CN" dirty="0"/>
              <a:t>一种是话音分组的</a:t>
            </a:r>
            <a:r>
              <a:rPr lang="zh-CN" altLang="zh-CN" dirty="0">
                <a:solidFill>
                  <a:srgbClr val="FF0000"/>
                </a:solidFill>
              </a:rPr>
              <a:t>传送协议</a:t>
            </a:r>
            <a:r>
              <a:rPr lang="zh-CN" altLang="zh-CN" dirty="0"/>
              <a:t>，它使我们用来进行电话通信的话音数据能够以时延敏感属性在互联网中传送</a:t>
            </a:r>
            <a:r>
              <a:rPr lang="zh-CN" altLang="zh-CN" dirty="0" smtClean="0"/>
              <a:t>。</a:t>
            </a:r>
            <a:endParaRPr lang="en-US" altLang="zh-CN" dirty="0" smtClean="0"/>
          </a:p>
          <a:p>
            <a:r>
              <a:rPr lang="zh-CN" altLang="zh-CN" dirty="0" smtClean="0"/>
              <a:t>为了</a:t>
            </a:r>
            <a:r>
              <a:rPr lang="zh-CN" altLang="zh-CN" dirty="0"/>
              <a:t>在互联网中提供实时交互式的音频</a:t>
            </a:r>
            <a:r>
              <a:rPr lang="en-US" altLang="zh-CN" dirty="0"/>
              <a:t>/</a:t>
            </a:r>
            <a:r>
              <a:rPr lang="zh-CN" altLang="zh-CN" dirty="0"/>
              <a:t>视频服务，我们需要新的多媒体体系结构。</a:t>
            </a:r>
            <a:endParaRPr lang="zh-CN" altLang="en-US" dirty="0"/>
          </a:p>
        </p:txBody>
      </p:sp>
    </p:spTree>
    <p:extLst>
      <p:ext uri="{BB962C8B-B14F-4D97-AF65-F5344CB8AC3E}">
        <p14:creationId xmlns:p14="http://schemas.microsoft.com/office/powerpoint/2010/main" val="3422290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lgn="ctr"/>
            <a:r>
              <a:rPr lang="zh-CN" altLang="en-US" dirty="0"/>
              <a:t>多媒体信息的特点</a:t>
            </a:r>
          </a:p>
        </p:txBody>
      </p:sp>
      <p:sp>
        <p:nvSpPr>
          <p:cNvPr id="131136" name="Rectangle 64"/>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多媒体信息（包括声音和图像信息）与不包括声音和图像的数据信息有很大的区别。</a:t>
            </a:r>
          </a:p>
          <a:p>
            <a:r>
              <a:rPr lang="en-US" altLang="zh-CN" dirty="0" smtClean="0"/>
              <a:t>1</a:t>
            </a:r>
            <a:r>
              <a:rPr lang="zh-CN" altLang="en-US" dirty="0" smtClean="0"/>
              <a:t>，多媒体</a:t>
            </a:r>
            <a:r>
              <a:rPr lang="zh-CN" altLang="en-US" dirty="0"/>
              <a:t>信息的信息量往往很大。</a:t>
            </a:r>
          </a:p>
          <a:p>
            <a:r>
              <a:rPr lang="en-US" altLang="zh-CN" dirty="0" smtClean="0"/>
              <a:t>2</a:t>
            </a:r>
            <a:r>
              <a:rPr lang="zh-CN" altLang="en-US" dirty="0" smtClean="0"/>
              <a:t>，在</a:t>
            </a:r>
            <a:r>
              <a:rPr lang="zh-CN" altLang="en-US" dirty="0"/>
              <a:t>传输多媒体数据时，对时延和时延抖动均有较高的要求。</a:t>
            </a:r>
          </a:p>
          <a:p>
            <a:r>
              <a:rPr lang="en-US" altLang="zh-CN" dirty="0" smtClean="0"/>
              <a:t>3</a:t>
            </a:r>
            <a:r>
              <a:rPr lang="zh-CN" altLang="en-US" dirty="0" smtClean="0"/>
              <a:t>，多媒体</a:t>
            </a:r>
            <a:r>
              <a:rPr lang="zh-CN" altLang="en-US" dirty="0"/>
              <a:t>数据往往是</a:t>
            </a:r>
            <a:r>
              <a:rPr lang="zh-CN" altLang="en-US" dirty="0">
                <a:solidFill>
                  <a:srgbClr val="FF0000"/>
                </a:solidFill>
              </a:rPr>
              <a:t>实时</a:t>
            </a:r>
            <a:r>
              <a:rPr lang="zh-CN" altLang="en-US" dirty="0" smtClean="0">
                <a:solidFill>
                  <a:srgbClr val="FF0000"/>
                </a:solidFill>
              </a:rPr>
              <a:t>数据 </a:t>
            </a:r>
            <a:r>
              <a:rPr lang="en-US" altLang="zh-CN" dirty="0" smtClean="0"/>
              <a:t>(</a:t>
            </a:r>
            <a:r>
              <a:rPr lang="en-US" altLang="zh-CN" dirty="0"/>
              <a:t>real time data)</a:t>
            </a:r>
            <a:r>
              <a:rPr lang="zh-CN" altLang="en-US" dirty="0"/>
              <a:t>，它的含义是：在发送实时数据的同时，在接收端边接收、边播放。 </a:t>
            </a:r>
          </a:p>
        </p:txBody>
      </p:sp>
    </p:spTree>
    <p:extLst>
      <p:ext uri="{BB962C8B-B14F-4D97-AF65-F5344CB8AC3E}">
        <p14:creationId xmlns:p14="http://schemas.microsoft.com/office/powerpoint/2010/main" val="1169923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13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13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1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3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ltLang="zh-CN" sz="4000" dirty="0"/>
              <a:t>8.3.2  </a:t>
            </a:r>
            <a:r>
              <a:rPr lang="en-US" altLang="zh-CN" sz="4000" dirty="0" smtClean="0"/>
              <a:t>IP </a:t>
            </a:r>
            <a:r>
              <a:rPr lang="zh-CN" altLang="en-US" sz="4000" dirty="0" smtClean="0"/>
              <a:t>电话</a:t>
            </a:r>
            <a:r>
              <a:rPr lang="zh-CN" altLang="en-US" sz="4000" dirty="0"/>
              <a:t>所需要的几种应用协议 </a:t>
            </a:r>
          </a:p>
        </p:txBody>
      </p:sp>
      <p:sp>
        <p:nvSpPr>
          <p:cNvPr id="355341" name="Line 13"/>
          <p:cNvSpPr>
            <a:spLocks noChangeShapeType="1"/>
          </p:cNvSpPr>
          <p:nvPr/>
        </p:nvSpPr>
        <p:spPr bwMode="auto">
          <a:xfrm>
            <a:off x="6165973" y="2832100"/>
            <a:ext cx="0" cy="1398588"/>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42" name="Rectangle 14"/>
          <p:cNvSpPr>
            <a:spLocks noChangeArrowheads="1"/>
          </p:cNvSpPr>
          <p:nvPr/>
        </p:nvSpPr>
        <p:spPr bwMode="auto">
          <a:xfrm>
            <a:off x="939527" y="3390900"/>
            <a:ext cx="3229769" cy="465138"/>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TCP</a:t>
            </a:r>
          </a:p>
        </p:txBody>
      </p:sp>
      <p:sp>
        <p:nvSpPr>
          <p:cNvPr id="355343" name="Rectangle 15"/>
          <p:cNvSpPr>
            <a:spLocks noChangeArrowheads="1"/>
          </p:cNvSpPr>
          <p:nvPr/>
        </p:nvSpPr>
        <p:spPr bwMode="auto">
          <a:xfrm>
            <a:off x="4549369" y="3390900"/>
            <a:ext cx="5228167" cy="465138"/>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UDP</a:t>
            </a:r>
          </a:p>
        </p:txBody>
      </p:sp>
      <p:sp>
        <p:nvSpPr>
          <p:cNvPr id="355344" name="Line 16"/>
          <p:cNvSpPr>
            <a:spLocks noChangeShapeType="1"/>
          </p:cNvSpPr>
          <p:nvPr/>
        </p:nvSpPr>
        <p:spPr bwMode="auto">
          <a:xfrm>
            <a:off x="2554410" y="3856038"/>
            <a:ext cx="0" cy="37465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45" name="Line 17"/>
          <p:cNvSpPr>
            <a:spLocks noChangeShapeType="1"/>
          </p:cNvSpPr>
          <p:nvPr/>
        </p:nvSpPr>
        <p:spPr bwMode="auto">
          <a:xfrm>
            <a:off x="6924402" y="3856038"/>
            <a:ext cx="0" cy="37465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46" name="Line 18"/>
          <p:cNvSpPr>
            <a:spLocks noChangeShapeType="1"/>
          </p:cNvSpPr>
          <p:nvPr/>
        </p:nvSpPr>
        <p:spPr bwMode="auto">
          <a:xfrm>
            <a:off x="1603366" y="2738438"/>
            <a:ext cx="0" cy="6524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47" name="Line 19"/>
          <p:cNvSpPr>
            <a:spLocks noChangeShapeType="1"/>
          </p:cNvSpPr>
          <p:nvPr/>
        </p:nvSpPr>
        <p:spPr bwMode="auto">
          <a:xfrm>
            <a:off x="3125381" y="2832100"/>
            <a:ext cx="0" cy="558800"/>
          </a:xfrm>
          <a:prstGeom prst="line">
            <a:avLst/>
          </a:prstGeom>
          <a:noFill/>
          <a:ln w="28575">
            <a:solidFill>
              <a:srgbClr val="333399"/>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48" name="Line 20"/>
          <p:cNvSpPr>
            <a:spLocks noChangeShapeType="1"/>
          </p:cNvSpPr>
          <p:nvPr/>
        </p:nvSpPr>
        <p:spPr bwMode="auto">
          <a:xfrm flipH="1">
            <a:off x="3694633" y="2738438"/>
            <a:ext cx="665559" cy="652462"/>
          </a:xfrm>
          <a:prstGeom prst="line">
            <a:avLst/>
          </a:prstGeom>
          <a:noFill/>
          <a:ln w="28575">
            <a:solidFill>
              <a:srgbClr val="333399"/>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49" name="Line 21"/>
          <p:cNvSpPr>
            <a:spLocks noChangeShapeType="1"/>
          </p:cNvSpPr>
          <p:nvPr/>
        </p:nvSpPr>
        <p:spPr bwMode="auto">
          <a:xfrm>
            <a:off x="7400783" y="2832100"/>
            <a:ext cx="0" cy="5588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50" name="Line 22"/>
          <p:cNvSpPr>
            <a:spLocks noChangeShapeType="1"/>
          </p:cNvSpPr>
          <p:nvPr/>
        </p:nvSpPr>
        <p:spPr bwMode="auto">
          <a:xfrm>
            <a:off x="4931162" y="2832100"/>
            <a:ext cx="0" cy="5588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51" name="Line 23"/>
          <p:cNvSpPr>
            <a:spLocks noChangeShapeType="1"/>
          </p:cNvSpPr>
          <p:nvPr/>
        </p:nvSpPr>
        <p:spPr bwMode="auto">
          <a:xfrm>
            <a:off x="3503736" y="2832100"/>
            <a:ext cx="1236531" cy="5588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52" name="Line 24"/>
          <p:cNvSpPr>
            <a:spLocks noChangeShapeType="1"/>
          </p:cNvSpPr>
          <p:nvPr/>
        </p:nvSpPr>
        <p:spPr bwMode="auto">
          <a:xfrm flipH="1">
            <a:off x="9015668" y="2863850"/>
            <a:ext cx="0" cy="52705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63" name="Text Box 35"/>
          <p:cNvSpPr txBox="1">
            <a:spLocks noChangeArrowheads="1"/>
          </p:cNvSpPr>
          <p:nvPr/>
        </p:nvSpPr>
        <p:spPr bwMode="auto">
          <a:xfrm>
            <a:off x="2673077" y="1160464"/>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信令</a:t>
            </a:r>
          </a:p>
        </p:txBody>
      </p:sp>
      <p:sp>
        <p:nvSpPr>
          <p:cNvPr id="355364" name="Text Box 36"/>
          <p:cNvSpPr txBox="1">
            <a:spLocks noChangeArrowheads="1"/>
          </p:cNvSpPr>
          <p:nvPr/>
        </p:nvSpPr>
        <p:spPr bwMode="auto">
          <a:xfrm>
            <a:off x="6095462" y="1663700"/>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服务质量</a:t>
            </a:r>
          </a:p>
        </p:txBody>
      </p:sp>
      <p:sp>
        <p:nvSpPr>
          <p:cNvPr id="355365" name="Rectangle 37"/>
          <p:cNvSpPr>
            <a:spLocks noChangeArrowheads="1"/>
          </p:cNvSpPr>
          <p:nvPr/>
        </p:nvSpPr>
        <p:spPr bwMode="auto">
          <a:xfrm>
            <a:off x="939526" y="4230689"/>
            <a:ext cx="8838009" cy="465137"/>
          </a:xfrm>
          <a:prstGeom prst="rect">
            <a:avLst/>
          </a:prstGeom>
          <a:solidFill>
            <a:srgbClr val="FFC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IPv4/IPv6</a:t>
            </a:r>
          </a:p>
        </p:txBody>
      </p:sp>
      <p:sp>
        <p:nvSpPr>
          <p:cNvPr id="355366" name="AutoShape 38"/>
          <p:cNvSpPr>
            <a:spLocks noChangeArrowheads="1"/>
          </p:cNvSpPr>
          <p:nvPr/>
        </p:nvSpPr>
        <p:spPr bwMode="auto">
          <a:xfrm>
            <a:off x="4074706" y="2460626"/>
            <a:ext cx="1045633" cy="371475"/>
          </a:xfrm>
          <a:prstGeom prst="roundRect">
            <a:avLst>
              <a:gd name="adj" fmla="val 39167"/>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mn-ea"/>
              </a:rPr>
              <a:t>RTSP</a:t>
            </a:r>
          </a:p>
        </p:txBody>
      </p:sp>
      <p:sp>
        <p:nvSpPr>
          <p:cNvPr id="355367" name="AutoShape 39"/>
          <p:cNvSpPr>
            <a:spLocks noChangeArrowheads="1"/>
          </p:cNvSpPr>
          <p:nvPr/>
        </p:nvSpPr>
        <p:spPr bwMode="auto">
          <a:xfrm>
            <a:off x="6829813" y="2460626"/>
            <a:ext cx="1045633" cy="371475"/>
          </a:xfrm>
          <a:prstGeom prst="roundRect">
            <a:avLst>
              <a:gd name="adj" fmla="val 39167"/>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mn-ea"/>
              </a:rPr>
              <a:t>RTCP</a:t>
            </a:r>
          </a:p>
        </p:txBody>
      </p:sp>
      <p:sp>
        <p:nvSpPr>
          <p:cNvPr id="355368" name="AutoShape 40"/>
          <p:cNvSpPr>
            <a:spLocks noChangeArrowheads="1"/>
          </p:cNvSpPr>
          <p:nvPr/>
        </p:nvSpPr>
        <p:spPr bwMode="auto">
          <a:xfrm>
            <a:off x="5500414" y="2460626"/>
            <a:ext cx="1045633" cy="371475"/>
          </a:xfrm>
          <a:prstGeom prst="roundRect">
            <a:avLst>
              <a:gd name="adj" fmla="val 39167"/>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mn-ea"/>
              </a:rPr>
              <a:t>RSVP</a:t>
            </a:r>
          </a:p>
        </p:txBody>
      </p:sp>
      <p:sp>
        <p:nvSpPr>
          <p:cNvPr id="355369" name="AutoShape 41"/>
          <p:cNvSpPr>
            <a:spLocks noChangeArrowheads="1"/>
          </p:cNvSpPr>
          <p:nvPr/>
        </p:nvSpPr>
        <p:spPr bwMode="auto">
          <a:xfrm>
            <a:off x="1034115" y="2460626"/>
            <a:ext cx="1045633" cy="371475"/>
          </a:xfrm>
          <a:prstGeom prst="roundRect">
            <a:avLst>
              <a:gd name="adj" fmla="val 39167"/>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mn-ea"/>
              </a:rPr>
              <a:t>H.323</a:t>
            </a:r>
          </a:p>
        </p:txBody>
      </p:sp>
      <p:sp>
        <p:nvSpPr>
          <p:cNvPr id="355370" name="AutoShape 42"/>
          <p:cNvSpPr>
            <a:spLocks noChangeArrowheads="1"/>
          </p:cNvSpPr>
          <p:nvPr/>
        </p:nvSpPr>
        <p:spPr bwMode="auto">
          <a:xfrm>
            <a:off x="2554411" y="2460626"/>
            <a:ext cx="1043914" cy="371475"/>
          </a:xfrm>
          <a:prstGeom prst="roundRect">
            <a:avLst>
              <a:gd name="adj" fmla="val 39167"/>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mn-ea"/>
              </a:rPr>
              <a:t>SIP</a:t>
            </a:r>
          </a:p>
        </p:txBody>
      </p:sp>
      <p:sp>
        <p:nvSpPr>
          <p:cNvPr id="355371" name="AutoShape 43"/>
          <p:cNvSpPr>
            <a:spLocks noChangeArrowheads="1"/>
          </p:cNvSpPr>
          <p:nvPr/>
        </p:nvSpPr>
        <p:spPr bwMode="auto">
          <a:xfrm>
            <a:off x="8541006" y="2460626"/>
            <a:ext cx="951044" cy="371475"/>
          </a:xfrm>
          <a:prstGeom prst="roundRect">
            <a:avLst>
              <a:gd name="adj" fmla="val 39167"/>
            </a:avLst>
          </a:prstGeom>
          <a:solidFill>
            <a:srgbClr val="FFFF66"/>
          </a:solidFill>
          <a:ln w="9525">
            <a:solidFill>
              <a:srgbClr val="333399"/>
            </a:solidFill>
            <a:round/>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mn-ea"/>
              </a:rPr>
              <a:t>RTP</a:t>
            </a:r>
          </a:p>
        </p:txBody>
      </p:sp>
      <p:sp>
        <p:nvSpPr>
          <p:cNvPr id="355372" name="AutoShape 44"/>
          <p:cNvSpPr>
            <a:spLocks/>
          </p:cNvSpPr>
          <p:nvPr/>
        </p:nvSpPr>
        <p:spPr bwMode="auto">
          <a:xfrm rot="5400000">
            <a:off x="6548230" y="1039747"/>
            <a:ext cx="279400" cy="2375032"/>
          </a:xfrm>
          <a:prstGeom prst="leftBrace">
            <a:avLst>
              <a:gd name="adj1" fmla="val 6538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73" name="AutoShape 45"/>
          <p:cNvSpPr>
            <a:spLocks/>
          </p:cNvSpPr>
          <p:nvPr/>
        </p:nvSpPr>
        <p:spPr bwMode="auto">
          <a:xfrm rot="5400000">
            <a:off x="2926746" y="-292431"/>
            <a:ext cx="206375" cy="3991637"/>
          </a:xfrm>
          <a:prstGeom prst="leftBrace">
            <a:avLst>
              <a:gd name="adj1" fmla="val 148782"/>
              <a:gd name="adj2" fmla="val 50000"/>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75" name="AutoShape 47"/>
          <p:cNvSpPr>
            <a:spLocks/>
          </p:cNvSpPr>
          <p:nvPr/>
        </p:nvSpPr>
        <p:spPr bwMode="auto">
          <a:xfrm>
            <a:off x="695317" y="1844676"/>
            <a:ext cx="201215" cy="1490663"/>
          </a:xfrm>
          <a:prstGeom prst="leftBrace">
            <a:avLst>
              <a:gd name="adj1" fmla="val 66881"/>
              <a:gd name="adj2" fmla="val 50056"/>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76" name="Text Box 48"/>
          <p:cNvSpPr txBox="1">
            <a:spLocks noChangeArrowheads="1"/>
          </p:cNvSpPr>
          <p:nvPr/>
        </p:nvSpPr>
        <p:spPr bwMode="auto">
          <a:xfrm>
            <a:off x="215493" y="1700214"/>
            <a:ext cx="44114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应</a:t>
            </a:r>
          </a:p>
          <a:p>
            <a:r>
              <a:rPr kumimoji="1" lang="zh-CN" altLang="en-US" sz="2000" b="1">
                <a:solidFill>
                  <a:srgbClr val="000099"/>
                </a:solidFill>
                <a:latin typeface="+mn-lt"/>
                <a:ea typeface="+mn-ea"/>
              </a:rPr>
              <a:t>用</a:t>
            </a:r>
          </a:p>
          <a:p>
            <a:r>
              <a:rPr kumimoji="1" lang="zh-CN" altLang="en-US" sz="2000" b="1">
                <a:solidFill>
                  <a:srgbClr val="000099"/>
                </a:solidFill>
                <a:latin typeface="+mn-lt"/>
                <a:ea typeface="+mn-ea"/>
              </a:rPr>
              <a:t>层</a:t>
            </a:r>
          </a:p>
          <a:p>
            <a:r>
              <a:rPr kumimoji="1" lang="zh-CN" altLang="en-US" sz="2000" b="1">
                <a:solidFill>
                  <a:srgbClr val="000099"/>
                </a:solidFill>
                <a:latin typeface="+mn-lt"/>
                <a:ea typeface="+mn-ea"/>
              </a:rPr>
              <a:t>协</a:t>
            </a:r>
          </a:p>
          <a:p>
            <a:r>
              <a:rPr kumimoji="1" lang="zh-CN" altLang="en-US" sz="2000" b="1">
                <a:solidFill>
                  <a:srgbClr val="000099"/>
                </a:solidFill>
                <a:latin typeface="+mn-lt"/>
                <a:ea typeface="+mn-ea"/>
              </a:rPr>
              <a:t>议</a:t>
            </a:r>
          </a:p>
        </p:txBody>
      </p:sp>
      <p:sp>
        <p:nvSpPr>
          <p:cNvPr id="355377" name="Line 49"/>
          <p:cNvSpPr>
            <a:spLocks noChangeShapeType="1"/>
          </p:cNvSpPr>
          <p:nvPr/>
        </p:nvSpPr>
        <p:spPr bwMode="auto">
          <a:xfrm>
            <a:off x="5880487" y="2832100"/>
            <a:ext cx="0" cy="558800"/>
          </a:xfrm>
          <a:prstGeom prst="line">
            <a:avLst/>
          </a:prstGeom>
          <a:noFill/>
          <a:ln w="28575">
            <a:solidFill>
              <a:srgbClr val="333399"/>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78" name="Line 50"/>
          <p:cNvSpPr>
            <a:spLocks noChangeShapeType="1"/>
          </p:cNvSpPr>
          <p:nvPr/>
        </p:nvSpPr>
        <p:spPr bwMode="auto">
          <a:xfrm>
            <a:off x="5359391" y="4695826"/>
            <a:ext cx="0" cy="373063"/>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84" name="Text Box 56"/>
          <p:cNvSpPr txBox="1">
            <a:spLocks noChangeArrowheads="1"/>
          </p:cNvSpPr>
          <p:nvPr/>
        </p:nvSpPr>
        <p:spPr bwMode="auto">
          <a:xfrm>
            <a:off x="8362148" y="1465264"/>
            <a:ext cx="12875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音频</a:t>
            </a:r>
            <a:r>
              <a:rPr kumimoji="1" lang="en-US" altLang="zh-CN" sz="2000" b="1">
                <a:solidFill>
                  <a:srgbClr val="000099"/>
                </a:solidFill>
                <a:latin typeface="+mn-lt"/>
                <a:ea typeface="+mn-ea"/>
              </a:rPr>
              <a:t>/</a:t>
            </a:r>
            <a:r>
              <a:rPr kumimoji="1" lang="zh-CN" altLang="en-US" sz="2000" b="1">
                <a:solidFill>
                  <a:srgbClr val="000099"/>
                </a:solidFill>
                <a:latin typeface="+mn-lt"/>
                <a:ea typeface="+mn-ea"/>
              </a:rPr>
              <a:t>视频</a:t>
            </a:r>
          </a:p>
        </p:txBody>
      </p:sp>
      <p:sp>
        <p:nvSpPr>
          <p:cNvPr id="355385" name="AutoShape 57"/>
          <p:cNvSpPr>
            <a:spLocks noChangeArrowheads="1"/>
          </p:cNvSpPr>
          <p:nvPr/>
        </p:nvSpPr>
        <p:spPr bwMode="auto">
          <a:xfrm>
            <a:off x="8826492" y="1900239"/>
            <a:ext cx="380073" cy="560387"/>
          </a:xfrm>
          <a:prstGeom prst="downArrow">
            <a:avLst>
              <a:gd name="adj1" fmla="val 50000"/>
              <a:gd name="adj2" fmla="val 39932"/>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355386" name="AutoShape 58"/>
          <p:cNvSpPr>
            <a:spLocks noChangeArrowheads="1"/>
          </p:cNvSpPr>
          <p:nvPr/>
        </p:nvSpPr>
        <p:spPr bwMode="auto">
          <a:xfrm>
            <a:off x="2554411" y="1806575"/>
            <a:ext cx="1043914" cy="374650"/>
          </a:xfrm>
          <a:prstGeom prst="roundRect">
            <a:avLst>
              <a:gd name="adj" fmla="val 39167"/>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mn-ea"/>
              </a:rPr>
              <a:t>SDP</a:t>
            </a:r>
          </a:p>
        </p:txBody>
      </p:sp>
      <p:sp>
        <p:nvSpPr>
          <p:cNvPr id="355387" name="Line 59"/>
          <p:cNvSpPr>
            <a:spLocks noChangeShapeType="1"/>
          </p:cNvSpPr>
          <p:nvPr/>
        </p:nvSpPr>
        <p:spPr bwMode="auto">
          <a:xfrm>
            <a:off x="3125381" y="2181225"/>
            <a:ext cx="0" cy="2794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90" name="Rectangle 62"/>
          <p:cNvSpPr>
            <a:spLocks noChangeArrowheads="1"/>
          </p:cNvSpPr>
          <p:nvPr/>
        </p:nvSpPr>
        <p:spPr bwMode="auto">
          <a:xfrm>
            <a:off x="924048" y="5051426"/>
            <a:ext cx="8838010" cy="1185863"/>
          </a:xfrm>
          <a:prstGeom prst="rect">
            <a:avLst/>
          </a:prstGeom>
          <a:solidFill>
            <a:srgbClr val="66FF66"/>
          </a:solidFill>
          <a:ln>
            <a:solidFill>
              <a:srgbClr val="0000CC"/>
            </a:solidFill>
          </a:ln>
          <a:effectLst/>
          <a:extLst/>
        </p:spPr>
        <p:txBody>
          <a:bodyPr wrap="none" anchor="ctr"/>
          <a:lstStyle/>
          <a:p>
            <a:pPr algn="ctr"/>
            <a:r>
              <a:rPr kumimoji="1" lang="zh-CN" altLang="en-US" sz="2000" b="1">
                <a:solidFill>
                  <a:srgbClr val="000099"/>
                </a:solidFill>
                <a:latin typeface="+mn-lt"/>
                <a:ea typeface="+mn-ea"/>
              </a:rPr>
              <a:t>底层网络</a:t>
            </a:r>
          </a:p>
        </p:txBody>
      </p:sp>
    </p:spTree>
    <p:extLst>
      <p:ext uri="{BB962C8B-B14F-4D97-AF65-F5344CB8AC3E}">
        <p14:creationId xmlns:p14="http://schemas.microsoft.com/office/powerpoint/2010/main" val="11932970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a:t>8.3.3  </a:t>
            </a:r>
            <a:r>
              <a:rPr lang="zh-CN" altLang="en-US" dirty="0"/>
              <a:t>实时运输协议 </a:t>
            </a:r>
            <a:r>
              <a:rPr lang="en-US" altLang="zh-CN" dirty="0" smtClean="0"/>
              <a:t>RTP</a:t>
            </a:r>
            <a:endParaRPr lang="en-US" altLang="zh-CN" dirty="0"/>
          </a:p>
        </p:txBody>
      </p:sp>
      <p:sp>
        <p:nvSpPr>
          <p:cNvPr id="142339" name="Rectangle 3"/>
          <p:cNvSpPr>
            <a:spLocks noGrp="1" noChangeArrowheads="1"/>
          </p:cNvSpPr>
          <p:nvPr>
            <p:ph idx="1"/>
          </p:nvPr>
        </p:nvSpPr>
        <p:spPr/>
        <p:txBody>
          <a:bodyPr/>
          <a:lstStyle/>
          <a:p>
            <a:r>
              <a:rPr lang="zh-CN" altLang="en-US" sz="2600" dirty="0">
                <a:solidFill>
                  <a:srgbClr val="FF0000"/>
                </a:solidFill>
              </a:rPr>
              <a:t>实时运输协议 </a:t>
            </a:r>
            <a:r>
              <a:rPr lang="en-US" altLang="zh-CN" sz="2600" dirty="0" smtClean="0">
                <a:solidFill>
                  <a:srgbClr val="FF0000"/>
                </a:solidFill>
              </a:rPr>
              <a:t>RTP </a:t>
            </a:r>
            <a:r>
              <a:rPr lang="en-US" altLang="zh-CN" sz="2600" dirty="0"/>
              <a:t>(Real-time Transport Protocol) </a:t>
            </a:r>
            <a:r>
              <a:rPr lang="zh-CN" altLang="en-US" sz="2600" dirty="0"/>
              <a:t>为实时应用提供端到端的运输，但</a:t>
            </a:r>
            <a:r>
              <a:rPr lang="zh-CN" altLang="en-US" sz="2600" dirty="0">
                <a:solidFill>
                  <a:srgbClr val="0000FF"/>
                </a:solidFill>
              </a:rPr>
              <a:t>不提供任何服务质量的保证。</a:t>
            </a:r>
          </a:p>
          <a:p>
            <a:r>
              <a:rPr lang="zh-CN" altLang="en-US" sz="2600" dirty="0"/>
              <a:t>多媒体数据块经压缩编码处理后，先送给 </a:t>
            </a:r>
            <a:r>
              <a:rPr lang="en-US" altLang="zh-CN" sz="2600" dirty="0"/>
              <a:t>RTP </a:t>
            </a:r>
            <a:r>
              <a:rPr lang="zh-CN" altLang="en-US" sz="2600" dirty="0"/>
              <a:t>封装成为 </a:t>
            </a:r>
            <a:r>
              <a:rPr lang="en-US" altLang="zh-CN" sz="2600" dirty="0"/>
              <a:t>RTP </a:t>
            </a:r>
            <a:r>
              <a:rPr lang="zh-CN" altLang="en-US" sz="2600" dirty="0"/>
              <a:t>分组，再装入运输层的 </a:t>
            </a:r>
            <a:r>
              <a:rPr lang="en-US" altLang="zh-CN" sz="2600" dirty="0"/>
              <a:t>UDP </a:t>
            </a:r>
            <a:r>
              <a:rPr lang="zh-CN" altLang="en-US" sz="2600" dirty="0"/>
              <a:t>用户数据报，然后再交给 </a:t>
            </a:r>
            <a:r>
              <a:rPr lang="en-US" altLang="zh-CN" sz="2600" dirty="0"/>
              <a:t>IP </a:t>
            </a:r>
            <a:r>
              <a:rPr lang="zh-CN" altLang="en-US" sz="2600" dirty="0"/>
              <a:t>层。</a:t>
            </a:r>
          </a:p>
          <a:p>
            <a:r>
              <a:rPr lang="en-US" altLang="zh-CN" sz="2600" dirty="0"/>
              <a:t>RTP </a:t>
            </a:r>
            <a:r>
              <a:rPr lang="zh-CN" altLang="en-US" sz="2600" dirty="0"/>
              <a:t>是一个协议框架，只包含了实时应用的一些共同的功能。</a:t>
            </a:r>
          </a:p>
          <a:p>
            <a:r>
              <a:rPr lang="en-US" altLang="zh-CN" sz="2600" dirty="0"/>
              <a:t>RTP </a:t>
            </a:r>
            <a:r>
              <a:rPr lang="zh-CN" altLang="en-US" sz="2600" dirty="0"/>
              <a:t>自己并不对多媒体数据块做任何处理，而只是向应用层提供一些附加的信息，让应用层知道应当如何进行处理。  </a:t>
            </a:r>
          </a:p>
        </p:txBody>
      </p:sp>
    </p:spTree>
    <p:extLst>
      <p:ext uri="{BB962C8B-B14F-4D97-AF65-F5344CB8AC3E}">
        <p14:creationId xmlns:p14="http://schemas.microsoft.com/office/powerpoint/2010/main" val="4136161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a:t>RTP </a:t>
            </a:r>
            <a:r>
              <a:rPr lang="zh-CN" altLang="en-US"/>
              <a:t>的层次 </a:t>
            </a:r>
          </a:p>
        </p:txBody>
      </p:sp>
      <p:sp>
        <p:nvSpPr>
          <p:cNvPr id="14131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从应用开发者的角度看，</a:t>
            </a:r>
            <a:r>
              <a:rPr lang="en-US" altLang="zh-CN" dirty="0"/>
              <a:t>RTP </a:t>
            </a:r>
            <a:r>
              <a:rPr lang="zh-CN" altLang="en-US" dirty="0"/>
              <a:t>应当是应用层的一部分。</a:t>
            </a:r>
          </a:p>
          <a:p>
            <a:r>
              <a:rPr lang="zh-CN" altLang="en-US" dirty="0"/>
              <a:t>在应用的发送端，开发者必须编写用 </a:t>
            </a:r>
            <a:r>
              <a:rPr lang="en-US" altLang="zh-CN" dirty="0" smtClean="0"/>
              <a:t>RTP </a:t>
            </a:r>
            <a:r>
              <a:rPr lang="zh-CN" altLang="en-US" dirty="0"/>
              <a:t>封装分组的程序代码，然后把 </a:t>
            </a:r>
            <a:r>
              <a:rPr lang="en-US" altLang="zh-CN" dirty="0"/>
              <a:t>RTP </a:t>
            </a:r>
            <a:r>
              <a:rPr lang="zh-CN" altLang="en-US" dirty="0"/>
              <a:t>分组交给 </a:t>
            </a:r>
            <a:r>
              <a:rPr lang="en-US" altLang="zh-CN" dirty="0"/>
              <a:t>UDP </a:t>
            </a:r>
            <a:r>
              <a:rPr lang="zh-CN" altLang="en-US" dirty="0"/>
              <a:t>插口接口。</a:t>
            </a:r>
          </a:p>
          <a:p>
            <a:r>
              <a:rPr lang="zh-CN" altLang="en-US" dirty="0"/>
              <a:t>在接收端，</a:t>
            </a:r>
            <a:r>
              <a:rPr lang="en-US" altLang="zh-CN" dirty="0"/>
              <a:t>RTP </a:t>
            </a:r>
            <a:r>
              <a:rPr lang="zh-CN" altLang="en-US" dirty="0"/>
              <a:t>分组通过 </a:t>
            </a:r>
            <a:r>
              <a:rPr lang="en-US" altLang="zh-CN" dirty="0"/>
              <a:t>UDP </a:t>
            </a:r>
            <a:r>
              <a:rPr lang="zh-CN" altLang="en-US" dirty="0"/>
              <a:t>插口接口进入应用层后，还要利用开发者编写的程序代码从 </a:t>
            </a:r>
            <a:r>
              <a:rPr lang="en-US" altLang="zh-CN" dirty="0"/>
              <a:t>RTP </a:t>
            </a:r>
            <a:r>
              <a:rPr lang="zh-CN" altLang="en-US" dirty="0"/>
              <a:t>分组中把应用数据块提取出来。</a:t>
            </a:r>
          </a:p>
        </p:txBody>
      </p:sp>
    </p:spTree>
    <p:extLst>
      <p:ext uri="{BB962C8B-B14F-4D97-AF65-F5344CB8AC3E}">
        <p14:creationId xmlns:p14="http://schemas.microsoft.com/office/powerpoint/2010/main" val="3571792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en-US" altLang="zh-CN" sz="4000" dirty="0"/>
              <a:t>RTP </a:t>
            </a:r>
            <a:r>
              <a:rPr lang="zh-CN" altLang="en-US" sz="4000" dirty="0"/>
              <a:t>也可看成</a:t>
            </a:r>
            <a:r>
              <a:rPr lang="zh-CN" altLang="en-US" sz="4000" dirty="0" smtClean="0"/>
              <a:t>是运输层</a:t>
            </a:r>
            <a:r>
              <a:rPr lang="zh-CN" altLang="en-US" sz="4000" dirty="0"/>
              <a:t>的一个子层 </a:t>
            </a:r>
          </a:p>
        </p:txBody>
      </p:sp>
      <p:sp>
        <p:nvSpPr>
          <p:cNvPr id="143372" name="Rectangle 12"/>
          <p:cNvSpPr>
            <a:spLocks noGrp="1" noChangeArrowheads="1"/>
          </p:cNvSpPr>
          <p:nvPr>
            <p:ph idx="1"/>
          </p:nvPr>
        </p:nvSpPr>
        <p:spPr>
          <a:xfrm>
            <a:off x="496800" y="1195200"/>
            <a:ext cx="4888248" cy="4935600"/>
          </a:xfrm>
        </p:spPr>
        <p:txBody>
          <a:bodyPr/>
          <a:lstStyle/>
          <a:p>
            <a:r>
              <a:rPr lang="en-US" altLang="zh-CN" dirty="0"/>
              <a:t>RTP </a:t>
            </a:r>
            <a:r>
              <a:rPr lang="zh-CN" altLang="en-US" dirty="0"/>
              <a:t>封装了多媒体应用的数据块</a:t>
            </a:r>
            <a:r>
              <a:rPr lang="zh-CN" altLang="en-US" dirty="0" smtClean="0"/>
              <a:t>。</a:t>
            </a:r>
            <a:endParaRPr lang="en-US" altLang="zh-CN" dirty="0" smtClean="0"/>
          </a:p>
          <a:p>
            <a:r>
              <a:rPr lang="zh-CN" altLang="en-US" dirty="0" smtClean="0"/>
              <a:t>由于 </a:t>
            </a:r>
            <a:r>
              <a:rPr lang="en-US" altLang="zh-CN" dirty="0"/>
              <a:t>RTP </a:t>
            </a:r>
            <a:r>
              <a:rPr lang="zh-CN" altLang="en-US" dirty="0"/>
              <a:t>向多媒体应用程序提供了服务（如时间戳和序号），因此也可以将 </a:t>
            </a:r>
            <a:r>
              <a:rPr lang="en-US" altLang="zh-CN" dirty="0"/>
              <a:t>RTP </a:t>
            </a:r>
            <a:r>
              <a:rPr lang="zh-CN" altLang="en-US" dirty="0"/>
              <a:t>看成是在 </a:t>
            </a:r>
            <a:r>
              <a:rPr lang="en-US" altLang="zh-CN" dirty="0"/>
              <a:t>UDP </a:t>
            </a:r>
            <a:r>
              <a:rPr lang="zh-CN" altLang="en-US" dirty="0"/>
              <a:t>之上的一个运输层的子层。 </a:t>
            </a:r>
          </a:p>
        </p:txBody>
      </p:sp>
      <p:sp>
        <p:nvSpPr>
          <p:cNvPr id="143375" name="Rectangle 15"/>
          <p:cNvSpPr>
            <a:spLocks noChangeArrowheads="1"/>
          </p:cNvSpPr>
          <p:nvPr/>
        </p:nvSpPr>
        <p:spPr bwMode="auto">
          <a:xfrm>
            <a:off x="6727826" y="2438401"/>
            <a:ext cx="2749947" cy="3006725"/>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mn-ea"/>
            </a:endParaRPr>
          </a:p>
        </p:txBody>
      </p:sp>
      <p:sp>
        <p:nvSpPr>
          <p:cNvPr id="143390" name="Rectangle 30"/>
          <p:cNvSpPr>
            <a:spLocks noChangeArrowheads="1"/>
          </p:cNvSpPr>
          <p:nvPr/>
        </p:nvSpPr>
        <p:spPr bwMode="auto">
          <a:xfrm>
            <a:off x="6746743" y="2924175"/>
            <a:ext cx="2731029" cy="1009650"/>
          </a:xfrm>
          <a:prstGeom prst="rect">
            <a:avLst/>
          </a:prstGeom>
          <a:solidFill>
            <a:srgbClr val="66FF66">
              <a:alpha val="44000"/>
            </a:srgbClr>
          </a:solidFill>
          <a:ln>
            <a:noFill/>
          </a:ln>
          <a:effectLst/>
          <a:extLst/>
        </p:spPr>
        <p:txBody>
          <a:bodyPr wrap="none" anchor="ctr"/>
          <a:lstStyle/>
          <a:p>
            <a:endParaRPr lang="zh-CN" altLang="en-US" b="1">
              <a:solidFill>
                <a:srgbClr val="000099"/>
              </a:solidFill>
              <a:latin typeface="+mn-lt"/>
              <a:ea typeface="+mn-ea"/>
            </a:endParaRPr>
          </a:p>
        </p:txBody>
      </p:sp>
      <p:sp>
        <p:nvSpPr>
          <p:cNvPr id="143373" name="Line 13"/>
          <p:cNvSpPr>
            <a:spLocks noChangeShapeType="1"/>
          </p:cNvSpPr>
          <p:nvPr/>
        </p:nvSpPr>
        <p:spPr bwMode="auto">
          <a:xfrm>
            <a:off x="6201569" y="2924176"/>
            <a:ext cx="0" cy="100171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3374" name="Text Box 14"/>
          <p:cNvSpPr txBox="1">
            <a:spLocks noChangeArrowheads="1"/>
          </p:cNvSpPr>
          <p:nvPr/>
        </p:nvSpPr>
        <p:spPr bwMode="auto">
          <a:xfrm>
            <a:off x="5654675" y="3284538"/>
            <a:ext cx="954107" cy="3077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70000"/>
              </a:lnSpc>
            </a:pPr>
            <a:r>
              <a:rPr kumimoji="1" lang="zh-CN" altLang="en-US" sz="2000" b="1">
                <a:solidFill>
                  <a:srgbClr val="000099"/>
                </a:solidFill>
                <a:latin typeface="+mn-lt"/>
                <a:ea typeface="+mn-ea"/>
              </a:rPr>
              <a:t>运输层</a:t>
            </a:r>
          </a:p>
        </p:txBody>
      </p:sp>
      <p:sp>
        <p:nvSpPr>
          <p:cNvPr id="143376" name="Text Box 16"/>
          <p:cNvSpPr txBox="1">
            <a:spLocks noChangeArrowheads="1"/>
          </p:cNvSpPr>
          <p:nvPr/>
        </p:nvSpPr>
        <p:spPr bwMode="auto">
          <a:xfrm>
            <a:off x="7543006" y="244475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应用层</a:t>
            </a:r>
          </a:p>
        </p:txBody>
      </p:sp>
      <p:sp>
        <p:nvSpPr>
          <p:cNvPr id="143377" name="Line 17"/>
          <p:cNvSpPr>
            <a:spLocks noChangeShapeType="1"/>
          </p:cNvSpPr>
          <p:nvPr/>
        </p:nvSpPr>
        <p:spPr bwMode="auto">
          <a:xfrm>
            <a:off x="6727826" y="2940050"/>
            <a:ext cx="274994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3378" name="Line 18"/>
          <p:cNvSpPr>
            <a:spLocks noChangeShapeType="1"/>
          </p:cNvSpPr>
          <p:nvPr/>
        </p:nvSpPr>
        <p:spPr bwMode="auto">
          <a:xfrm>
            <a:off x="6727826" y="3440113"/>
            <a:ext cx="2749947" cy="0"/>
          </a:xfrm>
          <a:prstGeom prst="line">
            <a:avLst/>
          </a:prstGeom>
          <a:noFill/>
          <a:ln w="2857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3379" name="Line 19"/>
          <p:cNvSpPr>
            <a:spLocks noChangeShapeType="1"/>
          </p:cNvSpPr>
          <p:nvPr/>
        </p:nvSpPr>
        <p:spPr bwMode="auto">
          <a:xfrm>
            <a:off x="6727826" y="3941763"/>
            <a:ext cx="274994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3380" name="Line 20"/>
          <p:cNvSpPr>
            <a:spLocks noChangeShapeType="1"/>
          </p:cNvSpPr>
          <p:nvPr/>
        </p:nvSpPr>
        <p:spPr bwMode="auto">
          <a:xfrm>
            <a:off x="6727826" y="4443413"/>
            <a:ext cx="274994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3381" name="Line 21"/>
          <p:cNvSpPr>
            <a:spLocks noChangeShapeType="1"/>
          </p:cNvSpPr>
          <p:nvPr/>
        </p:nvSpPr>
        <p:spPr bwMode="auto">
          <a:xfrm>
            <a:off x="6727826" y="4943475"/>
            <a:ext cx="274994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3384" name="Text Box 24"/>
          <p:cNvSpPr txBox="1">
            <a:spLocks noChangeArrowheads="1"/>
          </p:cNvSpPr>
          <p:nvPr/>
        </p:nvSpPr>
        <p:spPr bwMode="auto">
          <a:xfrm>
            <a:off x="7861168" y="3976689"/>
            <a:ext cx="4267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IP</a:t>
            </a:r>
          </a:p>
        </p:txBody>
      </p:sp>
      <p:sp>
        <p:nvSpPr>
          <p:cNvPr id="143385" name="Text Box 25"/>
          <p:cNvSpPr txBox="1">
            <a:spLocks noChangeArrowheads="1"/>
          </p:cNvSpPr>
          <p:nvPr/>
        </p:nvSpPr>
        <p:spPr bwMode="auto">
          <a:xfrm>
            <a:off x="7267840" y="4464051"/>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数据链路层</a:t>
            </a:r>
          </a:p>
        </p:txBody>
      </p:sp>
      <p:sp>
        <p:nvSpPr>
          <p:cNvPr id="143386" name="Text Box 26"/>
          <p:cNvSpPr txBox="1">
            <a:spLocks noChangeArrowheads="1"/>
          </p:cNvSpPr>
          <p:nvPr/>
        </p:nvSpPr>
        <p:spPr bwMode="auto">
          <a:xfrm>
            <a:off x="7536127" y="4978400"/>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物理层</a:t>
            </a:r>
          </a:p>
        </p:txBody>
      </p:sp>
      <p:sp>
        <p:nvSpPr>
          <p:cNvPr id="143387" name="Line 27"/>
          <p:cNvSpPr>
            <a:spLocks noChangeShapeType="1"/>
          </p:cNvSpPr>
          <p:nvPr/>
        </p:nvSpPr>
        <p:spPr bwMode="auto">
          <a:xfrm>
            <a:off x="5881687" y="2940050"/>
            <a:ext cx="63460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3388" name="Line 28"/>
          <p:cNvSpPr>
            <a:spLocks noChangeShapeType="1"/>
          </p:cNvSpPr>
          <p:nvPr/>
        </p:nvSpPr>
        <p:spPr bwMode="auto">
          <a:xfrm>
            <a:off x="5881687" y="3941763"/>
            <a:ext cx="63460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3382" name="Text Box 22"/>
          <p:cNvSpPr txBox="1">
            <a:spLocks noChangeArrowheads="1"/>
          </p:cNvSpPr>
          <p:nvPr/>
        </p:nvSpPr>
        <p:spPr bwMode="auto">
          <a:xfrm>
            <a:off x="7694348" y="2982914"/>
            <a:ext cx="6992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RTP</a:t>
            </a:r>
          </a:p>
        </p:txBody>
      </p:sp>
      <p:sp>
        <p:nvSpPr>
          <p:cNvPr id="143383" name="Text Box 23"/>
          <p:cNvSpPr txBox="1">
            <a:spLocks noChangeArrowheads="1"/>
          </p:cNvSpPr>
          <p:nvPr/>
        </p:nvSpPr>
        <p:spPr bwMode="auto">
          <a:xfrm>
            <a:off x="7690909" y="34655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UDP</a:t>
            </a:r>
          </a:p>
        </p:txBody>
      </p:sp>
    </p:spTree>
    <p:extLst>
      <p:ext uri="{BB962C8B-B14F-4D97-AF65-F5344CB8AC3E}">
        <p14:creationId xmlns:p14="http://schemas.microsoft.com/office/powerpoint/2010/main" val="39486632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marL="838200" indent="-838200" algn="ctr"/>
            <a:r>
              <a:rPr lang="en-US" altLang="zh-CN" sz="4000"/>
              <a:t>RTP </a:t>
            </a:r>
            <a:r>
              <a:rPr lang="zh-CN" altLang="en-US" sz="4000"/>
              <a:t>分组的首部格式 </a:t>
            </a:r>
          </a:p>
        </p:txBody>
      </p:sp>
      <p:sp>
        <p:nvSpPr>
          <p:cNvPr id="144405" name="Line 21"/>
          <p:cNvSpPr>
            <a:spLocks noChangeShapeType="1"/>
          </p:cNvSpPr>
          <p:nvPr/>
        </p:nvSpPr>
        <p:spPr bwMode="auto">
          <a:xfrm rot="-5400000">
            <a:off x="9034992" y="2213769"/>
            <a:ext cx="119856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06" name="Text Box 22"/>
          <p:cNvSpPr txBox="1">
            <a:spLocks noChangeArrowheads="1"/>
          </p:cNvSpPr>
          <p:nvPr/>
        </p:nvSpPr>
        <p:spPr bwMode="auto">
          <a:xfrm>
            <a:off x="9273480" y="1987551"/>
            <a:ext cx="646331" cy="5355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kumimoji="1" lang="en-US" altLang="zh-CN" sz="1800" b="1" dirty="0">
                <a:solidFill>
                  <a:srgbClr val="000099"/>
                </a:solidFill>
                <a:latin typeface="+mn-lt"/>
                <a:ea typeface="+mn-ea"/>
              </a:rPr>
              <a:t>12 </a:t>
            </a:r>
          </a:p>
          <a:p>
            <a:pPr algn="ctr">
              <a:lnSpc>
                <a:spcPct val="80000"/>
              </a:lnSpc>
            </a:pPr>
            <a:r>
              <a:rPr kumimoji="1" lang="zh-CN" altLang="en-US" sz="1800" b="1" dirty="0">
                <a:solidFill>
                  <a:srgbClr val="000099"/>
                </a:solidFill>
                <a:latin typeface="+mn-lt"/>
                <a:ea typeface="+mn-ea"/>
              </a:rPr>
              <a:t>字节</a:t>
            </a:r>
          </a:p>
        </p:txBody>
      </p:sp>
      <p:sp>
        <p:nvSpPr>
          <p:cNvPr id="144407" name="Freeform 23"/>
          <p:cNvSpPr>
            <a:spLocks/>
          </p:cNvSpPr>
          <p:nvPr/>
        </p:nvSpPr>
        <p:spPr bwMode="auto">
          <a:xfrm>
            <a:off x="842698" y="3632200"/>
            <a:ext cx="8437298" cy="63500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Lst>
            <a:ahLst/>
            <a:cxnLst>
              <a:cxn ang="0">
                <a:pos x="T0" y="T1"/>
              </a:cxn>
              <a:cxn ang="0">
                <a:pos x="T2" y="T3"/>
              </a:cxn>
              <a:cxn ang="0">
                <a:pos x="T4" y="T5"/>
              </a:cxn>
              <a:cxn ang="0">
                <a:pos x="T6" y="T7"/>
              </a:cxn>
              <a:cxn ang="0">
                <a:pos x="T8" y="T9"/>
              </a:cxn>
            </a:cxnLst>
            <a:rect l="0" t="0" r="r" b="b"/>
            <a:pathLst>
              <a:path w="4524" h="402">
                <a:moveTo>
                  <a:pt x="0" y="12"/>
                </a:moveTo>
                <a:lnTo>
                  <a:pt x="4524" y="0"/>
                </a:lnTo>
                <a:lnTo>
                  <a:pt x="2508" y="402"/>
                </a:lnTo>
                <a:lnTo>
                  <a:pt x="1608" y="390"/>
                </a:lnTo>
                <a:lnTo>
                  <a:pt x="0" y="12"/>
                </a:lnTo>
                <a:close/>
              </a:path>
            </a:pathLst>
          </a:custGeom>
          <a:gradFill rotWithShape="1">
            <a:gsLst>
              <a:gs pos="0">
                <a:srgbClr val="FFFF99">
                  <a:gamma/>
                  <a:shade val="72549"/>
                  <a:invGamma/>
                </a:srgbClr>
              </a:gs>
              <a:gs pos="100000">
                <a:srgbClr val="FFFF66"/>
              </a:gs>
            </a:gsLst>
            <a:lin ang="5400000" scaled="1"/>
          </a:gradFill>
          <a:ln>
            <a:noFill/>
          </a:ln>
          <a:effectLst/>
          <a:extLst/>
        </p:spPr>
        <p:txBody>
          <a:bodyPr/>
          <a:lstStyle/>
          <a:p>
            <a:endParaRPr lang="zh-CN" altLang="en-US" b="1">
              <a:solidFill>
                <a:srgbClr val="000099"/>
              </a:solidFill>
              <a:latin typeface="+mn-lt"/>
              <a:ea typeface="+mn-ea"/>
            </a:endParaRPr>
          </a:p>
        </p:txBody>
      </p:sp>
      <p:sp>
        <p:nvSpPr>
          <p:cNvPr id="144408" name="AutoShape 24"/>
          <p:cNvSpPr>
            <a:spLocks noChangeArrowheads="1"/>
          </p:cNvSpPr>
          <p:nvPr/>
        </p:nvSpPr>
        <p:spPr bwMode="auto">
          <a:xfrm>
            <a:off x="1002639" y="4446588"/>
            <a:ext cx="715433" cy="158750"/>
          </a:xfrm>
          <a:prstGeom prst="leftArrow">
            <a:avLst>
              <a:gd name="adj1" fmla="val 50000"/>
              <a:gd name="adj2" fmla="val 104000"/>
            </a:avLst>
          </a:prstGeom>
          <a:solidFill>
            <a:srgbClr val="C00000"/>
          </a:solidFill>
          <a:ln w="9525">
            <a:solidFill>
              <a:schemeClr val="tx1"/>
            </a:solidFill>
            <a:miter lim="800000"/>
            <a:headEnd/>
            <a:tailEnd/>
          </a:ln>
          <a:effectLst/>
          <a:extLst/>
        </p:spPr>
        <p:txBody>
          <a:bodyPr wrap="none" anchor="ctr"/>
          <a:lstStyle/>
          <a:p>
            <a:endParaRPr lang="zh-CN" altLang="en-US" b="1">
              <a:solidFill>
                <a:srgbClr val="000099"/>
              </a:solidFill>
              <a:latin typeface="+mn-lt"/>
              <a:ea typeface="+mn-ea"/>
            </a:endParaRPr>
          </a:p>
        </p:txBody>
      </p:sp>
      <p:sp>
        <p:nvSpPr>
          <p:cNvPr id="144409" name="Rectangle 25"/>
          <p:cNvSpPr>
            <a:spLocks noChangeArrowheads="1"/>
          </p:cNvSpPr>
          <p:nvPr/>
        </p:nvSpPr>
        <p:spPr bwMode="auto">
          <a:xfrm>
            <a:off x="708554" y="1614489"/>
            <a:ext cx="8593800" cy="1997075"/>
          </a:xfrm>
          <a:prstGeom prst="rect">
            <a:avLst/>
          </a:prstGeom>
          <a:solidFill>
            <a:srgbClr val="FFFF66"/>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mn-ea"/>
            </a:endParaRPr>
          </a:p>
        </p:txBody>
      </p:sp>
      <p:sp>
        <p:nvSpPr>
          <p:cNvPr id="144410" name="Text Box 26"/>
          <p:cNvSpPr txBox="1">
            <a:spLocks noChangeArrowheads="1"/>
          </p:cNvSpPr>
          <p:nvPr/>
        </p:nvSpPr>
        <p:spPr bwMode="auto">
          <a:xfrm>
            <a:off x="6588522" y="1616076"/>
            <a:ext cx="12907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序          号</a:t>
            </a:r>
          </a:p>
        </p:txBody>
      </p:sp>
      <p:sp>
        <p:nvSpPr>
          <p:cNvPr id="144411" name="Line 27"/>
          <p:cNvSpPr>
            <a:spLocks noChangeShapeType="1"/>
          </p:cNvSpPr>
          <p:nvPr/>
        </p:nvSpPr>
        <p:spPr bwMode="auto">
          <a:xfrm>
            <a:off x="708554" y="2014538"/>
            <a:ext cx="859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12" name="Line 28"/>
          <p:cNvSpPr>
            <a:spLocks noChangeShapeType="1"/>
          </p:cNvSpPr>
          <p:nvPr/>
        </p:nvSpPr>
        <p:spPr bwMode="auto">
          <a:xfrm>
            <a:off x="1246850" y="1614488"/>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13" name="Line 29"/>
          <p:cNvSpPr>
            <a:spLocks noChangeShapeType="1"/>
          </p:cNvSpPr>
          <p:nvPr/>
        </p:nvSpPr>
        <p:spPr bwMode="auto">
          <a:xfrm>
            <a:off x="1515137" y="1614488"/>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14" name="Line 30"/>
          <p:cNvSpPr>
            <a:spLocks noChangeShapeType="1"/>
          </p:cNvSpPr>
          <p:nvPr/>
        </p:nvSpPr>
        <p:spPr bwMode="auto">
          <a:xfrm>
            <a:off x="1783425" y="1614488"/>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15" name="Line 31"/>
          <p:cNvSpPr>
            <a:spLocks noChangeShapeType="1"/>
          </p:cNvSpPr>
          <p:nvPr/>
        </p:nvSpPr>
        <p:spPr bwMode="auto">
          <a:xfrm>
            <a:off x="2856575" y="1614488"/>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16" name="Line 32"/>
          <p:cNvSpPr>
            <a:spLocks noChangeShapeType="1"/>
          </p:cNvSpPr>
          <p:nvPr/>
        </p:nvSpPr>
        <p:spPr bwMode="auto">
          <a:xfrm>
            <a:off x="3124862" y="1614488"/>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17" name="Line 33"/>
          <p:cNvSpPr>
            <a:spLocks noChangeShapeType="1"/>
          </p:cNvSpPr>
          <p:nvPr/>
        </p:nvSpPr>
        <p:spPr bwMode="auto">
          <a:xfrm>
            <a:off x="5004594" y="1614488"/>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18" name="Line 34"/>
          <p:cNvSpPr>
            <a:spLocks noChangeShapeType="1"/>
          </p:cNvSpPr>
          <p:nvPr/>
        </p:nvSpPr>
        <p:spPr bwMode="auto">
          <a:xfrm>
            <a:off x="708554" y="2413000"/>
            <a:ext cx="859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19" name="Line 35"/>
          <p:cNvSpPr>
            <a:spLocks noChangeShapeType="1"/>
          </p:cNvSpPr>
          <p:nvPr/>
        </p:nvSpPr>
        <p:spPr bwMode="auto">
          <a:xfrm>
            <a:off x="708554" y="2813050"/>
            <a:ext cx="859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20" name="Text Box 36"/>
          <p:cNvSpPr txBox="1">
            <a:spLocks noChangeArrowheads="1"/>
          </p:cNvSpPr>
          <p:nvPr/>
        </p:nvSpPr>
        <p:spPr bwMode="auto">
          <a:xfrm>
            <a:off x="362877" y="1268413"/>
            <a:ext cx="84962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位 </a:t>
            </a:r>
            <a:r>
              <a:rPr kumimoji="1" lang="en-US" altLang="zh-CN" sz="1800" b="1">
                <a:solidFill>
                  <a:srgbClr val="000099"/>
                </a:solidFill>
                <a:latin typeface="+mn-lt"/>
                <a:ea typeface="+mn-ea"/>
              </a:rPr>
              <a:t>0  1      3                  8                           16                                                        31</a:t>
            </a:r>
          </a:p>
        </p:txBody>
      </p:sp>
      <p:sp>
        <p:nvSpPr>
          <p:cNvPr id="144421" name="Text Box 37"/>
          <p:cNvSpPr txBox="1">
            <a:spLocks noChangeArrowheads="1"/>
          </p:cNvSpPr>
          <p:nvPr/>
        </p:nvSpPr>
        <p:spPr bwMode="auto">
          <a:xfrm>
            <a:off x="3234929" y="1614488"/>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有效载荷类型</a:t>
            </a:r>
          </a:p>
        </p:txBody>
      </p:sp>
      <p:sp>
        <p:nvSpPr>
          <p:cNvPr id="144422" name="Text Box 38"/>
          <p:cNvSpPr txBox="1">
            <a:spLocks noChangeArrowheads="1"/>
          </p:cNvSpPr>
          <p:nvPr/>
        </p:nvSpPr>
        <p:spPr bwMode="auto">
          <a:xfrm>
            <a:off x="667279" y="1614488"/>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版本</a:t>
            </a:r>
          </a:p>
        </p:txBody>
      </p:sp>
      <p:sp>
        <p:nvSpPr>
          <p:cNvPr id="144423" name="Text Box 39"/>
          <p:cNvSpPr txBox="1">
            <a:spLocks noChangeArrowheads="1"/>
          </p:cNvSpPr>
          <p:nvPr/>
        </p:nvSpPr>
        <p:spPr bwMode="auto">
          <a:xfrm>
            <a:off x="1212453" y="1617663"/>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P</a:t>
            </a:r>
          </a:p>
        </p:txBody>
      </p:sp>
      <p:sp>
        <p:nvSpPr>
          <p:cNvPr id="144424" name="Text Box 40"/>
          <p:cNvSpPr txBox="1">
            <a:spLocks noChangeArrowheads="1"/>
          </p:cNvSpPr>
          <p:nvPr/>
        </p:nvSpPr>
        <p:spPr bwMode="auto">
          <a:xfrm>
            <a:off x="1461823" y="1616076"/>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X</a:t>
            </a:r>
          </a:p>
        </p:txBody>
      </p:sp>
      <p:sp>
        <p:nvSpPr>
          <p:cNvPr id="144425" name="Text Box 41"/>
          <p:cNvSpPr txBox="1">
            <a:spLocks noChangeArrowheads="1"/>
          </p:cNvSpPr>
          <p:nvPr/>
        </p:nvSpPr>
        <p:spPr bwMode="auto">
          <a:xfrm>
            <a:off x="2794662" y="1616076"/>
            <a:ext cx="3770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M</a:t>
            </a:r>
          </a:p>
        </p:txBody>
      </p:sp>
      <p:sp>
        <p:nvSpPr>
          <p:cNvPr id="144426" name="Text Box 42"/>
          <p:cNvSpPr txBox="1">
            <a:spLocks noChangeArrowheads="1"/>
          </p:cNvSpPr>
          <p:nvPr/>
        </p:nvSpPr>
        <p:spPr bwMode="auto">
          <a:xfrm>
            <a:off x="1726671" y="161448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参与源数</a:t>
            </a:r>
          </a:p>
        </p:txBody>
      </p:sp>
      <p:sp>
        <p:nvSpPr>
          <p:cNvPr id="144427" name="Text Box 43"/>
          <p:cNvSpPr txBox="1">
            <a:spLocks noChangeArrowheads="1"/>
          </p:cNvSpPr>
          <p:nvPr/>
        </p:nvSpPr>
        <p:spPr bwMode="auto">
          <a:xfrm>
            <a:off x="4316677" y="2030413"/>
            <a:ext cx="13949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    间    戳</a:t>
            </a:r>
          </a:p>
        </p:txBody>
      </p:sp>
      <p:sp>
        <p:nvSpPr>
          <p:cNvPr id="144428" name="Text Box 44"/>
          <p:cNvSpPr txBox="1">
            <a:spLocks noChangeArrowheads="1"/>
          </p:cNvSpPr>
          <p:nvPr/>
        </p:nvSpPr>
        <p:spPr bwMode="auto">
          <a:xfrm>
            <a:off x="3842015" y="2422526"/>
            <a:ext cx="30796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同  步  源  标  识  符 </a:t>
            </a:r>
            <a:r>
              <a:rPr kumimoji="1" lang="en-US" altLang="zh-CN" sz="1800" b="1">
                <a:solidFill>
                  <a:srgbClr val="000099"/>
                </a:solidFill>
                <a:latin typeface="+mn-lt"/>
                <a:ea typeface="+mn-ea"/>
              </a:rPr>
              <a:t>(SSRC)</a:t>
            </a:r>
          </a:p>
        </p:txBody>
      </p:sp>
      <p:sp>
        <p:nvSpPr>
          <p:cNvPr id="144429" name="Text Box 45"/>
          <p:cNvSpPr txBox="1">
            <a:spLocks noChangeArrowheads="1"/>
          </p:cNvSpPr>
          <p:nvPr/>
        </p:nvSpPr>
        <p:spPr bwMode="auto">
          <a:xfrm>
            <a:off x="3060176" y="2867025"/>
            <a:ext cx="38234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参  与  源  标  识  符 </a:t>
            </a:r>
            <a:r>
              <a:rPr kumimoji="1" lang="en-US" altLang="zh-CN" sz="1800" b="1">
                <a:solidFill>
                  <a:srgbClr val="000099"/>
                </a:solidFill>
                <a:latin typeface="+mn-lt"/>
                <a:ea typeface="+mn-ea"/>
              </a:rPr>
              <a:t>(CSRC) [0..15]</a:t>
            </a:r>
          </a:p>
          <a:p>
            <a:pPr algn="ctr">
              <a:lnSpc>
                <a:spcPct val="75000"/>
              </a:lnSpc>
            </a:pPr>
            <a:r>
              <a:rPr kumimoji="1" lang="en-US" altLang="zh-CN" b="1">
                <a:solidFill>
                  <a:srgbClr val="000099"/>
                </a:solidFill>
                <a:latin typeface="+mn-lt"/>
                <a:ea typeface="+mn-ea"/>
              </a:rPr>
              <a:t>…</a:t>
            </a:r>
          </a:p>
        </p:txBody>
      </p:sp>
      <p:sp>
        <p:nvSpPr>
          <p:cNvPr id="144430" name="Rectangle 46"/>
          <p:cNvSpPr>
            <a:spLocks noChangeArrowheads="1"/>
          </p:cNvSpPr>
          <p:nvPr/>
        </p:nvSpPr>
        <p:spPr bwMode="auto">
          <a:xfrm>
            <a:off x="1668199" y="4286251"/>
            <a:ext cx="7159493" cy="479425"/>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pPr algn="just"/>
            <a:endParaRPr kumimoji="1" lang="zh-CN" altLang="zh-CN" sz="1800" b="1">
              <a:solidFill>
                <a:srgbClr val="000099"/>
              </a:solidFill>
              <a:latin typeface="+mn-lt"/>
              <a:ea typeface="+mn-ea"/>
            </a:endParaRPr>
          </a:p>
        </p:txBody>
      </p:sp>
      <p:sp>
        <p:nvSpPr>
          <p:cNvPr id="144431" name="Line 47"/>
          <p:cNvSpPr>
            <a:spLocks noChangeShapeType="1"/>
          </p:cNvSpPr>
          <p:nvPr/>
        </p:nvSpPr>
        <p:spPr bwMode="auto">
          <a:xfrm>
            <a:off x="2603765" y="4286251"/>
            <a:ext cx="0" cy="479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32" name="Line 48"/>
          <p:cNvSpPr>
            <a:spLocks noChangeShapeType="1"/>
          </p:cNvSpPr>
          <p:nvPr/>
        </p:nvSpPr>
        <p:spPr bwMode="auto">
          <a:xfrm>
            <a:off x="3816218" y="4286251"/>
            <a:ext cx="0" cy="479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33" name="Line 49"/>
          <p:cNvSpPr>
            <a:spLocks noChangeShapeType="1"/>
          </p:cNvSpPr>
          <p:nvPr/>
        </p:nvSpPr>
        <p:spPr bwMode="auto">
          <a:xfrm>
            <a:off x="5517092" y="4286251"/>
            <a:ext cx="0" cy="479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34" name="Text Box 50"/>
          <p:cNvSpPr txBox="1">
            <a:spLocks noChangeArrowheads="1"/>
          </p:cNvSpPr>
          <p:nvPr/>
        </p:nvSpPr>
        <p:spPr bwMode="auto">
          <a:xfrm>
            <a:off x="708554" y="4064001"/>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发送</a:t>
            </a:r>
          </a:p>
        </p:txBody>
      </p:sp>
      <p:sp>
        <p:nvSpPr>
          <p:cNvPr id="144435" name="Line 51"/>
          <p:cNvSpPr>
            <a:spLocks noChangeShapeType="1"/>
          </p:cNvSpPr>
          <p:nvPr/>
        </p:nvSpPr>
        <p:spPr bwMode="auto">
          <a:xfrm>
            <a:off x="3816219" y="5005388"/>
            <a:ext cx="501147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36" name="Text Box 52"/>
          <p:cNvSpPr txBox="1">
            <a:spLocks noChangeArrowheads="1"/>
          </p:cNvSpPr>
          <p:nvPr/>
        </p:nvSpPr>
        <p:spPr bwMode="auto">
          <a:xfrm>
            <a:off x="5489575" y="4859338"/>
            <a:ext cx="1171154" cy="3000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75000"/>
              </a:lnSpc>
            </a:pPr>
            <a:r>
              <a:rPr kumimoji="1" lang="en-US" altLang="zh-CN" sz="1800" b="1">
                <a:solidFill>
                  <a:srgbClr val="000099"/>
                </a:solidFill>
                <a:latin typeface="+mn-lt"/>
                <a:ea typeface="+mn-ea"/>
              </a:rPr>
              <a:t>RTP </a:t>
            </a:r>
            <a:r>
              <a:rPr kumimoji="1" lang="zh-CN" altLang="en-US" sz="1800" b="1">
                <a:solidFill>
                  <a:srgbClr val="000099"/>
                </a:solidFill>
                <a:latin typeface="+mn-lt"/>
                <a:ea typeface="+mn-ea"/>
              </a:rPr>
              <a:t>分组</a:t>
            </a:r>
          </a:p>
        </p:txBody>
      </p:sp>
      <p:sp>
        <p:nvSpPr>
          <p:cNvPr id="144437" name="Line 53"/>
          <p:cNvSpPr>
            <a:spLocks noChangeShapeType="1"/>
          </p:cNvSpPr>
          <p:nvPr/>
        </p:nvSpPr>
        <p:spPr bwMode="auto">
          <a:xfrm>
            <a:off x="2590007" y="5321301"/>
            <a:ext cx="6237685" cy="3175"/>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38" name="Text Box 54"/>
          <p:cNvSpPr txBox="1">
            <a:spLocks noChangeArrowheads="1"/>
          </p:cNvSpPr>
          <p:nvPr/>
        </p:nvSpPr>
        <p:spPr bwMode="auto">
          <a:xfrm>
            <a:off x="4658916" y="5114926"/>
            <a:ext cx="188609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UDP </a:t>
            </a:r>
            <a:r>
              <a:rPr kumimoji="1" lang="zh-CN" altLang="en-US" sz="1800" b="1">
                <a:solidFill>
                  <a:srgbClr val="000099"/>
                </a:solidFill>
                <a:latin typeface="+mn-lt"/>
                <a:ea typeface="+mn-ea"/>
              </a:rPr>
              <a:t>用户数据报</a:t>
            </a:r>
          </a:p>
        </p:txBody>
      </p:sp>
      <p:sp>
        <p:nvSpPr>
          <p:cNvPr id="144439" name="Line 55"/>
          <p:cNvSpPr>
            <a:spLocks noChangeShapeType="1"/>
          </p:cNvSpPr>
          <p:nvPr/>
        </p:nvSpPr>
        <p:spPr bwMode="auto">
          <a:xfrm>
            <a:off x="1668199" y="5645150"/>
            <a:ext cx="715949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40" name="Text Box 56"/>
          <p:cNvSpPr txBox="1">
            <a:spLocks noChangeArrowheads="1"/>
          </p:cNvSpPr>
          <p:nvPr/>
        </p:nvSpPr>
        <p:spPr bwMode="auto">
          <a:xfrm>
            <a:off x="4352793" y="5424488"/>
            <a:ext cx="115993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IP </a:t>
            </a:r>
            <a:r>
              <a:rPr kumimoji="1" lang="zh-CN" altLang="en-US" sz="1800" b="1">
                <a:solidFill>
                  <a:srgbClr val="000099"/>
                </a:solidFill>
                <a:latin typeface="+mn-lt"/>
                <a:ea typeface="+mn-ea"/>
              </a:rPr>
              <a:t>数据报</a:t>
            </a:r>
          </a:p>
        </p:txBody>
      </p:sp>
      <p:sp>
        <p:nvSpPr>
          <p:cNvPr id="144441" name="Line 57"/>
          <p:cNvSpPr>
            <a:spLocks noChangeShapeType="1"/>
          </p:cNvSpPr>
          <p:nvPr/>
        </p:nvSpPr>
        <p:spPr bwMode="auto">
          <a:xfrm>
            <a:off x="8827691" y="4845051"/>
            <a:ext cx="0" cy="879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42" name="Line 58"/>
          <p:cNvSpPr>
            <a:spLocks noChangeShapeType="1"/>
          </p:cNvSpPr>
          <p:nvPr/>
        </p:nvSpPr>
        <p:spPr bwMode="auto">
          <a:xfrm>
            <a:off x="3816218" y="4845051"/>
            <a:ext cx="0" cy="320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43" name="Line 59"/>
          <p:cNvSpPr>
            <a:spLocks noChangeShapeType="1"/>
          </p:cNvSpPr>
          <p:nvPr/>
        </p:nvSpPr>
        <p:spPr bwMode="auto">
          <a:xfrm>
            <a:off x="2590006" y="4845050"/>
            <a:ext cx="0" cy="560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44" name="Line 60"/>
          <p:cNvSpPr>
            <a:spLocks noChangeShapeType="1"/>
          </p:cNvSpPr>
          <p:nvPr/>
        </p:nvSpPr>
        <p:spPr bwMode="auto">
          <a:xfrm>
            <a:off x="1668198" y="4845051"/>
            <a:ext cx="0" cy="879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45" name="Rectangle 61"/>
          <p:cNvSpPr>
            <a:spLocks noChangeArrowheads="1"/>
          </p:cNvSpPr>
          <p:nvPr/>
        </p:nvSpPr>
        <p:spPr bwMode="auto">
          <a:xfrm>
            <a:off x="3850614" y="4321176"/>
            <a:ext cx="1657879" cy="449263"/>
          </a:xfrm>
          <a:prstGeom prst="rect">
            <a:avLst/>
          </a:prstGeom>
          <a:solidFill>
            <a:srgbClr val="FFFF66"/>
          </a:solidFill>
          <a:ln>
            <a:noFill/>
          </a:ln>
          <a:effectLst/>
          <a:extLst/>
        </p:spPr>
        <p:txBody>
          <a:bodyPr wrap="none" anchor="ctr"/>
          <a:lstStyle/>
          <a:p>
            <a:endParaRPr lang="zh-CN" altLang="en-US" b="1">
              <a:solidFill>
                <a:srgbClr val="000099"/>
              </a:solidFill>
              <a:latin typeface="+mn-lt"/>
              <a:ea typeface="+mn-ea"/>
            </a:endParaRPr>
          </a:p>
        </p:txBody>
      </p:sp>
      <p:sp>
        <p:nvSpPr>
          <p:cNvPr id="144446" name="Text Box 62"/>
          <p:cNvSpPr txBox="1">
            <a:spLocks noChangeArrowheads="1"/>
          </p:cNvSpPr>
          <p:nvPr/>
        </p:nvSpPr>
        <p:spPr bwMode="auto">
          <a:xfrm>
            <a:off x="1659600" y="4349751"/>
            <a:ext cx="71586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99"/>
                </a:solidFill>
                <a:latin typeface="+mn-lt"/>
                <a:ea typeface="+mn-ea"/>
              </a:rPr>
              <a:t>IP </a:t>
            </a:r>
            <a:r>
              <a:rPr kumimoji="1" lang="zh-CN" altLang="en-US" sz="1800" b="1" dirty="0">
                <a:solidFill>
                  <a:srgbClr val="000099"/>
                </a:solidFill>
                <a:latin typeface="+mn-lt"/>
                <a:ea typeface="+mn-ea"/>
              </a:rPr>
              <a:t>首部  </a:t>
            </a:r>
            <a:r>
              <a:rPr kumimoji="1" lang="zh-CN" altLang="en-US" sz="1800" b="1" dirty="0" smtClean="0">
                <a:solidFill>
                  <a:srgbClr val="000099"/>
                </a:solidFill>
                <a:latin typeface="+mn-lt"/>
                <a:ea typeface="+mn-ea"/>
              </a:rPr>
              <a:t> </a:t>
            </a:r>
            <a:r>
              <a:rPr kumimoji="1" lang="en-US" altLang="zh-CN" sz="1800" b="1" dirty="0" smtClean="0">
                <a:solidFill>
                  <a:srgbClr val="000099"/>
                </a:solidFill>
                <a:latin typeface="+mn-lt"/>
                <a:ea typeface="+mn-ea"/>
              </a:rPr>
              <a:t>UDP </a:t>
            </a:r>
            <a:r>
              <a:rPr kumimoji="1" lang="zh-CN" altLang="en-US" sz="1800" b="1" dirty="0">
                <a:solidFill>
                  <a:srgbClr val="000099"/>
                </a:solidFill>
                <a:latin typeface="+mn-lt"/>
                <a:ea typeface="+mn-ea"/>
              </a:rPr>
              <a:t>首部      </a:t>
            </a:r>
            <a:r>
              <a:rPr kumimoji="1" lang="zh-CN" altLang="en-US" sz="1800" b="1" dirty="0" smtClean="0">
                <a:solidFill>
                  <a:srgbClr val="000099"/>
                </a:solidFill>
                <a:latin typeface="+mn-lt"/>
                <a:ea typeface="+mn-ea"/>
              </a:rPr>
              <a:t> </a:t>
            </a:r>
            <a:r>
              <a:rPr kumimoji="1" lang="en-US" altLang="zh-CN" sz="1800" b="1" dirty="0" smtClean="0">
                <a:solidFill>
                  <a:srgbClr val="000099"/>
                </a:solidFill>
                <a:latin typeface="+mn-lt"/>
                <a:ea typeface="+mn-ea"/>
              </a:rPr>
              <a:t>RTP </a:t>
            </a:r>
            <a:r>
              <a:rPr kumimoji="1" lang="zh-CN" altLang="en-US" sz="1800" b="1" dirty="0">
                <a:solidFill>
                  <a:srgbClr val="000099"/>
                </a:solidFill>
                <a:latin typeface="+mn-lt"/>
                <a:ea typeface="+mn-ea"/>
              </a:rPr>
              <a:t>首部     </a:t>
            </a:r>
            <a:r>
              <a:rPr kumimoji="1" lang="zh-CN" altLang="en-US" sz="1800" b="1" dirty="0" smtClean="0">
                <a:solidFill>
                  <a:srgbClr val="000099"/>
                </a:solidFill>
                <a:latin typeface="+mn-lt"/>
                <a:ea typeface="+mn-ea"/>
              </a:rPr>
              <a:t>    </a:t>
            </a:r>
            <a:r>
              <a:rPr kumimoji="1" lang="en-US" altLang="zh-CN" sz="1800" b="1" dirty="0">
                <a:solidFill>
                  <a:srgbClr val="000099"/>
                </a:solidFill>
                <a:latin typeface="+mn-lt"/>
                <a:ea typeface="+mn-ea"/>
              </a:rPr>
              <a:t>RTP </a:t>
            </a:r>
            <a:r>
              <a:rPr kumimoji="1" lang="zh-CN" altLang="en-US" sz="1800" b="1" dirty="0">
                <a:solidFill>
                  <a:srgbClr val="000099"/>
                </a:solidFill>
                <a:latin typeface="+mn-lt"/>
                <a:ea typeface="+mn-ea"/>
              </a:rPr>
              <a:t>数据部分（应用层数据）</a:t>
            </a:r>
          </a:p>
        </p:txBody>
      </p:sp>
      <p:sp>
        <p:nvSpPr>
          <p:cNvPr id="144447" name="Line 63"/>
          <p:cNvSpPr>
            <a:spLocks noChangeShapeType="1"/>
          </p:cNvSpPr>
          <p:nvPr/>
        </p:nvSpPr>
        <p:spPr bwMode="auto">
          <a:xfrm>
            <a:off x="9391783" y="1614489"/>
            <a:ext cx="411030" cy="14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48" name="Line 64"/>
          <p:cNvSpPr>
            <a:spLocks noChangeShapeType="1"/>
          </p:cNvSpPr>
          <p:nvPr/>
        </p:nvSpPr>
        <p:spPr bwMode="auto">
          <a:xfrm flipV="1">
            <a:off x="9391783" y="2803526"/>
            <a:ext cx="411030" cy="9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Tree>
    <p:extLst>
      <p:ext uri="{BB962C8B-B14F-4D97-AF65-F5344CB8AC3E}">
        <p14:creationId xmlns:p14="http://schemas.microsoft.com/office/powerpoint/2010/main" val="23110843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ltLang="zh-CN" dirty="0"/>
              <a:t>8.3.4  </a:t>
            </a:r>
            <a:r>
              <a:rPr lang="zh-CN" altLang="en-US" dirty="0"/>
              <a:t>实时运输控制协议 </a:t>
            </a:r>
            <a:r>
              <a:rPr lang="en-US" altLang="zh-CN" dirty="0" smtClean="0"/>
              <a:t>RTCP</a:t>
            </a:r>
            <a:endParaRPr lang="en-US" altLang="zh-CN" dirty="0"/>
          </a:p>
        </p:txBody>
      </p:sp>
      <p:sp>
        <p:nvSpPr>
          <p:cNvPr id="204805" name="Rectangle 5"/>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600" dirty="0"/>
              <a:t>RTCP (RTP Control Protocol)</a:t>
            </a:r>
            <a:r>
              <a:rPr lang="zh-CN" altLang="en-US" sz="2600" dirty="0"/>
              <a:t>是</a:t>
            </a:r>
            <a:r>
              <a:rPr lang="zh-CN" altLang="en-US" sz="2600" dirty="0">
                <a:solidFill>
                  <a:srgbClr val="FF0000"/>
                </a:solidFill>
              </a:rPr>
              <a:t>与 </a:t>
            </a:r>
            <a:r>
              <a:rPr lang="en-US" altLang="zh-CN" sz="2600" dirty="0">
                <a:solidFill>
                  <a:srgbClr val="FF0000"/>
                </a:solidFill>
              </a:rPr>
              <a:t>RTP </a:t>
            </a:r>
            <a:r>
              <a:rPr lang="zh-CN" altLang="en-US" sz="2600" dirty="0">
                <a:solidFill>
                  <a:srgbClr val="FF0000"/>
                </a:solidFill>
              </a:rPr>
              <a:t>配合使用</a:t>
            </a:r>
            <a:r>
              <a:rPr lang="zh-CN" altLang="en-US" sz="2600" dirty="0"/>
              <a:t>的协议。</a:t>
            </a:r>
          </a:p>
          <a:p>
            <a:r>
              <a:rPr lang="en-US" altLang="zh-CN" sz="2600" dirty="0"/>
              <a:t>RTCP </a:t>
            </a:r>
            <a:r>
              <a:rPr lang="zh-CN" altLang="en-US" sz="2600" dirty="0"/>
              <a:t>协议的</a:t>
            </a:r>
            <a:r>
              <a:rPr lang="zh-CN" altLang="en-US" sz="2600" dirty="0">
                <a:solidFill>
                  <a:srgbClr val="FF0000"/>
                </a:solidFill>
              </a:rPr>
              <a:t>主要</a:t>
            </a:r>
            <a:r>
              <a:rPr lang="zh-CN" altLang="en-US" sz="2600" dirty="0" smtClean="0">
                <a:solidFill>
                  <a:srgbClr val="FF0000"/>
                </a:solidFill>
              </a:rPr>
              <a:t>功能：</a:t>
            </a:r>
            <a:endParaRPr lang="en-US" altLang="zh-CN" sz="2600" dirty="0">
              <a:solidFill>
                <a:srgbClr val="FF0000"/>
              </a:solidFill>
            </a:endParaRPr>
          </a:p>
          <a:p>
            <a:pPr lvl="1"/>
            <a:r>
              <a:rPr lang="zh-CN" altLang="en-US" sz="2600" dirty="0"/>
              <a:t>服务质量的监视与反馈；</a:t>
            </a:r>
            <a:endParaRPr lang="en-US" altLang="zh-CN" sz="2600" dirty="0"/>
          </a:p>
          <a:p>
            <a:pPr lvl="1"/>
            <a:r>
              <a:rPr lang="zh-CN" altLang="en-US" sz="2600" dirty="0"/>
              <a:t>媒体间的同步；</a:t>
            </a:r>
            <a:endParaRPr lang="en-US" altLang="zh-CN" sz="2600" dirty="0"/>
          </a:p>
          <a:p>
            <a:pPr lvl="1"/>
            <a:r>
              <a:rPr lang="zh-CN" altLang="en-US" sz="2600" dirty="0"/>
              <a:t>播组中成员的标识。</a:t>
            </a:r>
          </a:p>
          <a:p>
            <a:r>
              <a:rPr lang="en-US" altLang="zh-CN" sz="2600" dirty="0"/>
              <a:t>RTCP </a:t>
            </a:r>
            <a:r>
              <a:rPr lang="zh-CN" altLang="en-US" sz="2600" dirty="0"/>
              <a:t>分组也</a:t>
            </a:r>
            <a:r>
              <a:rPr lang="zh-CN" altLang="en-US" sz="2600" dirty="0">
                <a:solidFill>
                  <a:srgbClr val="FF0000"/>
                </a:solidFill>
              </a:rPr>
              <a:t>使用 </a:t>
            </a:r>
            <a:r>
              <a:rPr lang="en-US" altLang="zh-CN" sz="2600" dirty="0">
                <a:solidFill>
                  <a:srgbClr val="FF0000"/>
                </a:solidFill>
              </a:rPr>
              <a:t>UDP </a:t>
            </a:r>
            <a:r>
              <a:rPr lang="zh-CN" altLang="en-US" sz="2600" dirty="0">
                <a:solidFill>
                  <a:srgbClr val="FF0000"/>
                </a:solidFill>
              </a:rPr>
              <a:t>传送，</a:t>
            </a:r>
            <a:r>
              <a:rPr lang="zh-CN" altLang="en-US" sz="2600" dirty="0"/>
              <a:t>但 </a:t>
            </a:r>
            <a:r>
              <a:rPr lang="en-US" altLang="zh-CN" sz="2600" dirty="0"/>
              <a:t>RTCP </a:t>
            </a:r>
            <a:r>
              <a:rPr lang="zh-CN" altLang="en-US" sz="2600" dirty="0"/>
              <a:t>并不对声音或视像分组进行封装。</a:t>
            </a:r>
          </a:p>
          <a:p>
            <a:r>
              <a:rPr lang="zh-CN" altLang="en-US" sz="2600" dirty="0"/>
              <a:t>可将多个 </a:t>
            </a:r>
            <a:r>
              <a:rPr lang="en-US" altLang="zh-CN" sz="2600" dirty="0"/>
              <a:t>RTCP </a:t>
            </a:r>
            <a:r>
              <a:rPr lang="zh-CN" altLang="en-US" sz="2600" dirty="0"/>
              <a:t>分组封装在一个 </a:t>
            </a:r>
            <a:r>
              <a:rPr lang="en-US" altLang="zh-CN" sz="2600" dirty="0"/>
              <a:t>UDP </a:t>
            </a:r>
            <a:r>
              <a:rPr lang="zh-CN" altLang="en-US" sz="2600" dirty="0"/>
              <a:t>用户数据报中。</a:t>
            </a:r>
          </a:p>
          <a:p>
            <a:r>
              <a:rPr lang="en-US" altLang="zh-CN" sz="2600" dirty="0"/>
              <a:t>RTCP </a:t>
            </a:r>
            <a:r>
              <a:rPr lang="zh-CN" altLang="en-US" sz="2600" dirty="0"/>
              <a:t>分组</a:t>
            </a:r>
            <a:r>
              <a:rPr lang="zh-CN" altLang="en-US" sz="2600" dirty="0">
                <a:solidFill>
                  <a:srgbClr val="FF0000"/>
                </a:solidFill>
              </a:rPr>
              <a:t>周期性</a:t>
            </a:r>
            <a:r>
              <a:rPr lang="zh-CN" altLang="en-US" sz="2600" dirty="0"/>
              <a:t>地在网上传送，它带有发送端和接收端对服务质量的统计信息报告。 </a:t>
            </a:r>
          </a:p>
        </p:txBody>
      </p:sp>
    </p:spTree>
    <p:extLst>
      <p:ext uri="{BB962C8B-B14F-4D97-AF65-F5344CB8AC3E}">
        <p14:creationId xmlns:p14="http://schemas.microsoft.com/office/powerpoint/2010/main" val="863670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0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0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0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0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480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0480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0480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pPr algn="ctr"/>
            <a:r>
              <a:rPr lang="en-US" altLang="zh-CN"/>
              <a:t>RTCP </a:t>
            </a:r>
            <a:r>
              <a:rPr lang="zh-CN" altLang="en-US"/>
              <a:t>使用的五种分组类型 </a:t>
            </a:r>
          </a:p>
        </p:txBody>
      </p:sp>
      <p:sp>
        <p:nvSpPr>
          <p:cNvPr id="444420" name="Rectangle 4"/>
          <p:cNvSpPr>
            <a:spLocks noGrp="1" noChangeArrowheads="1"/>
          </p:cNvSpPr>
          <p:nvPr>
            <p:ph idx="1"/>
          </p:nvPr>
        </p:nvSpPr>
        <p:spPr/>
        <p:txBody>
          <a:bodyPr/>
          <a:lstStyle/>
          <a:p>
            <a:r>
              <a:rPr lang="zh-CN" altLang="en-US" dirty="0">
                <a:solidFill>
                  <a:srgbClr val="FF0000"/>
                </a:solidFill>
              </a:rPr>
              <a:t>结束分组 </a:t>
            </a:r>
            <a:r>
              <a:rPr lang="en-US" altLang="zh-CN" dirty="0">
                <a:solidFill>
                  <a:srgbClr val="FF0000"/>
                </a:solidFill>
              </a:rPr>
              <a:t>BYE </a:t>
            </a:r>
            <a:r>
              <a:rPr lang="zh-CN" altLang="en-US" dirty="0"/>
              <a:t>表示关闭一个数据流。</a:t>
            </a:r>
          </a:p>
          <a:p>
            <a:r>
              <a:rPr lang="zh-CN" altLang="en-US" dirty="0">
                <a:solidFill>
                  <a:srgbClr val="FF0000"/>
                </a:solidFill>
              </a:rPr>
              <a:t>特定应用分组 </a:t>
            </a:r>
            <a:r>
              <a:rPr lang="en-US" altLang="zh-CN" dirty="0">
                <a:solidFill>
                  <a:srgbClr val="FF0000"/>
                </a:solidFill>
              </a:rPr>
              <a:t>APP </a:t>
            </a:r>
            <a:r>
              <a:rPr lang="zh-CN" altLang="en-US" dirty="0"/>
              <a:t>使应用程序能够定义新的分组类型。</a:t>
            </a:r>
          </a:p>
          <a:p>
            <a:r>
              <a:rPr lang="zh-CN" altLang="en-US" dirty="0">
                <a:solidFill>
                  <a:srgbClr val="FF0000"/>
                </a:solidFill>
              </a:rPr>
              <a:t>接收端报告分组 </a:t>
            </a:r>
            <a:r>
              <a:rPr lang="en-US" altLang="zh-CN" dirty="0">
                <a:solidFill>
                  <a:srgbClr val="FF0000"/>
                </a:solidFill>
              </a:rPr>
              <a:t>RR </a:t>
            </a:r>
            <a:r>
              <a:rPr lang="zh-CN" altLang="en-US" dirty="0"/>
              <a:t>用来使接收端周期性地向所有的点用多播方式进行报告。 </a:t>
            </a:r>
          </a:p>
          <a:p>
            <a:r>
              <a:rPr lang="zh-CN" altLang="en-US" dirty="0">
                <a:solidFill>
                  <a:srgbClr val="FF0000"/>
                </a:solidFill>
              </a:rPr>
              <a:t>发送端报告分组 </a:t>
            </a:r>
            <a:r>
              <a:rPr lang="en-US" altLang="zh-CN" dirty="0">
                <a:solidFill>
                  <a:srgbClr val="FF0000"/>
                </a:solidFill>
              </a:rPr>
              <a:t>SR </a:t>
            </a:r>
            <a:r>
              <a:rPr lang="zh-CN" altLang="en-US" dirty="0"/>
              <a:t>用来使发送端周期性地向所有接收端用多播方式进行报告。</a:t>
            </a:r>
          </a:p>
          <a:p>
            <a:r>
              <a:rPr lang="zh-CN" altLang="en-US" dirty="0">
                <a:solidFill>
                  <a:srgbClr val="FF0000"/>
                </a:solidFill>
              </a:rPr>
              <a:t>源点描述分组 </a:t>
            </a:r>
            <a:r>
              <a:rPr lang="en-US" altLang="zh-CN" dirty="0">
                <a:solidFill>
                  <a:srgbClr val="FF0000"/>
                </a:solidFill>
              </a:rPr>
              <a:t>SDES </a:t>
            </a:r>
            <a:r>
              <a:rPr lang="zh-CN" altLang="en-US" dirty="0"/>
              <a:t>给出会话中参加者的描述。  </a:t>
            </a:r>
          </a:p>
        </p:txBody>
      </p:sp>
    </p:spTree>
    <p:extLst>
      <p:ext uri="{BB962C8B-B14F-4D97-AF65-F5344CB8AC3E}">
        <p14:creationId xmlns:p14="http://schemas.microsoft.com/office/powerpoint/2010/main" val="17472739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zh-CN" dirty="0"/>
              <a:t>8.3.5  H.323</a:t>
            </a:r>
          </a:p>
        </p:txBody>
      </p:sp>
      <p:sp>
        <p:nvSpPr>
          <p:cNvPr id="238596" name="Rectangle 4"/>
          <p:cNvSpPr>
            <a:spLocks noGrp="1" noChangeArrowheads="1"/>
          </p:cNvSpPr>
          <p:nvPr>
            <p:ph idx="1"/>
          </p:nvPr>
        </p:nvSpPr>
        <p:spPr/>
        <p:txBody>
          <a:bodyPr/>
          <a:lstStyle/>
          <a:p>
            <a:r>
              <a:rPr lang="en-US" altLang="zh-CN" dirty="0"/>
              <a:t>H.323 </a:t>
            </a:r>
            <a:r>
              <a:rPr lang="zh-CN" altLang="en-US" dirty="0"/>
              <a:t>是 </a:t>
            </a:r>
            <a:r>
              <a:rPr lang="en-US" altLang="zh-CN" dirty="0"/>
              <a:t>ITU-T </a:t>
            </a:r>
            <a:r>
              <a:rPr lang="zh-CN" altLang="en-US" dirty="0"/>
              <a:t>于 </a:t>
            </a:r>
            <a:r>
              <a:rPr lang="en-US" altLang="zh-CN" dirty="0"/>
              <a:t>1996 </a:t>
            </a:r>
            <a:r>
              <a:rPr lang="zh-CN" altLang="en-US" dirty="0"/>
              <a:t>年制订的一个名称很长的建议书，</a:t>
            </a:r>
            <a:r>
              <a:rPr lang="en-US" altLang="zh-CN" dirty="0"/>
              <a:t>1998 </a:t>
            </a:r>
            <a:r>
              <a:rPr lang="zh-CN" altLang="en-US" dirty="0"/>
              <a:t>年的第二个版本改用的名称是“</a:t>
            </a:r>
            <a:r>
              <a:rPr lang="zh-CN" altLang="en-US" dirty="0">
                <a:solidFill>
                  <a:srgbClr val="FF0000"/>
                </a:solidFill>
              </a:rPr>
              <a:t>基于分组的多媒体通信系统</a:t>
            </a:r>
            <a:r>
              <a:rPr lang="zh-CN" altLang="en-US" dirty="0"/>
              <a:t>”。</a:t>
            </a:r>
          </a:p>
          <a:p>
            <a:r>
              <a:rPr lang="en-US" altLang="zh-CN" dirty="0"/>
              <a:t>H.323 </a:t>
            </a:r>
            <a:r>
              <a:rPr lang="zh-CN" altLang="en-US" dirty="0"/>
              <a:t>包括系统和构件的描述，呼叫模型的描述，呼叫信令过程，控制报文，复用，话音编解码器，视像编解码器，以及数据协议等，但</a:t>
            </a:r>
            <a:r>
              <a:rPr lang="zh-CN" altLang="en-US" dirty="0">
                <a:solidFill>
                  <a:srgbClr val="FF0000"/>
                </a:solidFill>
              </a:rPr>
              <a:t>不保证服务质量 </a:t>
            </a:r>
            <a:r>
              <a:rPr lang="en-US" altLang="zh-CN" dirty="0" err="1">
                <a:solidFill>
                  <a:srgbClr val="FF0000"/>
                </a:solidFill>
              </a:rPr>
              <a:t>QoS</a:t>
            </a:r>
            <a:r>
              <a:rPr lang="zh-CN" altLang="en-US" dirty="0">
                <a:solidFill>
                  <a:srgbClr val="FF0000"/>
                </a:solidFill>
              </a:rPr>
              <a:t>。  </a:t>
            </a:r>
          </a:p>
        </p:txBody>
      </p:sp>
    </p:spTree>
    <p:extLst>
      <p:ext uri="{BB962C8B-B14F-4D97-AF65-F5344CB8AC3E}">
        <p14:creationId xmlns:p14="http://schemas.microsoft.com/office/powerpoint/2010/main" val="2741271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85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098" name="Line 218"/>
          <p:cNvSpPr>
            <a:spLocks noChangeShapeType="1"/>
          </p:cNvSpPr>
          <p:nvPr/>
        </p:nvSpPr>
        <p:spPr bwMode="auto">
          <a:xfrm>
            <a:off x="6137935" y="3563939"/>
            <a:ext cx="1848777" cy="352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51099" name="Line 219"/>
          <p:cNvSpPr>
            <a:spLocks noChangeShapeType="1"/>
          </p:cNvSpPr>
          <p:nvPr/>
        </p:nvSpPr>
        <p:spPr bwMode="auto">
          <a:xfrm flipV="1">
            <a:off x="1700872" y="3563938"/>
            <a:ext cx="1848777" cy="2476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aphicFrame>
        <p:nvGraphicFramePr>
          <p:cNvPr id="251100" name="Object 220"/>
          <p:cNvGraphicFramePr>
            <a:graphicFrameLocks noChangeAspect="1"/>
          </p:cNvGraphicFramePr>
          <p:nvPr>
            <p:extLst>
              <p:ext uri="{D42A27DB-BD31-4B8C-83A1-F6EECF244321}">
                <p14:modId xmlns:p14="http://schemas.microsoft.com/office/powerpoint/2010/main" val="1118517889"/>
              </p:ext>
            </p:extLst>
          </p:nvPr>
        </p:nvGraphicFramePr>
        <p:xfrm>
          <a:off x="2810138" y="1827213"/>
          <a:ext cx="4189413" cy="2879725"/>
        </p:xfrm>
        <a:graphic>
          <a:graphicData uri="http://schemas.openxmlformats.org/presentationml/2006/ole">
            <mc:AlternateContent xmlns:mc="http://schemas.openxmlformats.org/markup-compatibility/2006">
              <mc:Choice xmlns:v="urn:schemas-microsoft-com:vml" Requires="v">
                <p:oleObj spid="_x0000_s15362" name="VISIO" r:id="rId3" imgW="1689840" imgH="964440" progId="Visio.Drawing.6">
                  <p:embed/>
                </p:oleObj>
              </mc:Choice>
              <mc:Fallback>
                <p:oleObj name="VISIO" r:id="rId3" imgW="1689840" imgH="9644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0138" y="1827213"/>
                        <a:ext cx="4189413" cy="2879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51101" name="Text Box 221"/>
          <p:cNvSpPr txBox="1">
            <a:spLocks noChangeArrowheads="1"/>
          </p:cNvSpPr>
          <p:nvPr/>
        </p:nvSpPr>
        <p:spPr bwMode="auto">
          <a:xfrm>
            <a:off x="3385286" y="2586038"/>
            <a:ext cx="3070071" cy="911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99"/>
                </a:solidFill>
                <a:latin typeface="+mn-lt"/>
                <a:ea typeface="+mn-ea"/>
              </a:rPr>
              <a:t>分组交换网</a:t>
            </a:r>
          </a:p>
          <a:p>
            <a:pPr algn="ctr">
              <a:lnSpc>
                <a:spcPct val="90000"/>
              </a:lnSpc>
            </a:pPr>
            <a:r>
              <a:rPr kumimoji="1" lang="zh-CN" altLang="en-US" sz="2800" b="1" dirty="0">
                <a:solidFill>
                  <a:srgbClr val="000099"/>
                </a:solidFill>
                <a:latin typeface="+mn-lt"/>
                <a:ea typeface="+mn-ea"/>
              </a:rPr>
              <a:t>（例如</a:t>
            </a:r>
            <a:r>
              <a:rPr kumimoji="1" lang="zh-CN" altLang="en-US" sz="2800" b="1" dirty="0" smtClean="0">
                <a:solidFill>
                  <a:srgbClr val="000099"/>
                </a:solidFill>
                <a:latin typeface="+mn-lt"/>
                <a:ea typeface="+mn-ea"/>
              </a:rPr>
              <a:t>，互联网</a:t>
            </a:r>
            <a:r>
              <a:rPr kumimoji="1" lang="zh-CN" altLang="en-US" sz="2800" b="1" dirty="0">
                <a:solidFill>
                  <a:srgbClr val="000099"/>
                </a:solidFill>
                <a:latin typeface="+mn-lt"/>
                <a:ea typeface="+mn-ea"/>
              </a:rPr>
              <a:t>）</a:t>
            </a:r>
          </a:p>
        </p:txBody>
      </p:sp>
      <p:sp>
        <p:nvSpPr>
          <p:cNvPr id="251102" name="Line 222"/>
          <p:cNvSpPr>
            <a:spLocks noChangeShapeType="1"/>
          </p:cNvSpPr>
          <p:nvPr/>
        </p:nvSpPr>
        <p:spPr bwMode="auto">
          <a:xfrm>
            <a:off x="1841895" y="4176713"/>
            <a:ext cx="6144816" cy="7938"/>
          </a:xfrm>
          <a:prstGeom prst="line">
            <a:avLst/>
          </a:prstGeom>
          <a:noFill/>
          <a:ln w="76200">
            <a:solidFill>
              <a:schemeClr va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51103" name="Text Box 223"/>
          <p:cNvSpPr txBox="1">
            <a:spLocks noChangeArrowheads="1"/>
          </p:cNvSpPr>
          <p:nvPr/>
        </p:nvSpPr>
        <p:spPr bwMode="auto">
          <a:xfrm>
            <a:off x="4200847" y="3635376"/>
            <a:ext cx="11448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800" b="1">
                <a:solidFill>
                  <a:srgbClr val="000099"/>
                </a:solidFill>
                <a:latin typeface="+mn-lt"/>
                <a:ea typeface="+mn-ea"/>
              </a:rPr>
              <a:t>H.323</a:t>
            </a:r>
          </a:p>
        </p:txBody>
      </p:sp>
      <p:sp>
        <p:nvSpPr>
          <p:cNvPr id="251104" name="Text Box 224"/>
          <p:cNvSpPr txBox="1">
            <a:spLocks noChangeArrowheads="1"/>
          </p:cNvSpPr>
          <p:nvPr/>
        </p:nvSpPr>
        <p:spPr bwMode="auto">
          <a:xfrm>
            <a:off x="763778" y="2916238"/>
            <a:ext cx="19928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800" b="1">
                <a:solidFill>
                  <a:srgbClr val="000099"/>
                </a:solidFill>
                <a:latin typeface="+mn-lt"/>
                <a:ea typeface="+mn-ea"/>
              </a:rPr>
              <a:t>H.323 </a:t>
            </a:r>
            <a:r>
              <a:rPr kumimoji="1" lang="zh-CN" altLang="en-US" sz="2800" b="1">
                <a:solidFill>
                  <a:srgbClr val="000099"/>
                </a:solidFill>
                <a:latin typeface="+mn-lt"/>
                <a:ea typeface="+mn-ea"/>
              </a:rPr>
              <a:t>终端</a:t>
            </a:r>
          </a:p>
        </p:txBody>
      </p:sp>
      <p:sp>
        <p:nvSpPr>
          <p:cNvPr id="251105" name="Text Box 225"/>
          <p:cNvSpPr txBox="1">
            <a:spLocks noChangeArrowheads="1"/>
          </p:cNvSpPr>
          <p:nvPr/>
        </p:nvSpPr>
        <p:spPr bwMode="auto">
          <a:xfrm>
            <a:off x="7173443" y="2916238"/>
            <a:ext cx="19928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800" b="1">
                <a:solidFill>
                  <a:srgbClr val="000099"/>
                </a:solidFill>
                <a:latin typeface="+mn-lt"/>
                <a:ea typeface="+mn-ea"/>
              </a:rPr>
              <a:t>H.323 </a:t>
            </a:r>
            <a:r>
              <a:rPr kumimoji="1" lang="zh-CN" altLang="en-US" sz="2800" b="1">
                <a:solidFill>
                  <a:srgbClr val="000099"/>
                </a:solidFill>
                <a:latin typeface="+mn-lt"/>
                <a:ea typeface="+mn-ea"/>
              </a:rPr>
              <a:t>终端</a:t>
            </a:r>
          </a:p>
        </p:txBody>
      </p:sp>
      <p:pic>
        <p:nvPicPr>
          <p:cNvPr id="251107" name="Picture 22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6276" y="3357563"/>
            <a:ext cx="729192"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1108" name="Text Box 228"/>
          <p:cNvSpPr txBox="1">
            <a:spLocks noChangeArrowheads="1"/>
          </p:cNvSpPr>
          <p:nvPr/>
        </p:nvSpPr>
        <p:spPr bwMode="auto">
          <a:xfrm rot="20287477">
            <a:off x="933151" y="3119865"/>
            <a:ext cx="5757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4000" b="1">
                <a:solidFill>
                  <a:srgbClr val="000099"/>
                </a:solidFill>
                <a:latin typeface="+mn-lt"/>
                <a:ea typeface="+mn-ea"/>
                <a:sym typeface="Webdings" pitchFamily="18" charset="2"/>
              </a:rPr>
              <a:t></a:t>
            </a:r>
            <a:r>
              <a:rPr kumimoji="1" lang="en-US" altLang="zh-CN" sz="4800" b="1">
                <a:solidFill>
                  <a:srgbClr val="000099"/>
                </a:solidFill>
                <a:latin typeface="+mn-lt"/>
                <a:ea typeface="+mn-ea"/>
              </a:rPr>
              <a:t> </a:t>
            </a:r>
          </a:p>
        </p:txBody>
      </p:sp>
      <p:sp>
        <p:nvSpPr>
          <p:cNvPr id="251109" name="Freeform 229"/>
          <p:cNvSpPr>
            <a:spLocks/>
          </p:cNvSpPr>
          <p:nvPr/>
        </p:nvSpPr>
        <p:spPr bwMode="auto">
          <a:xfrm>
            <a:off x="1245128" y="3722689"/>
            <a:ext cx="137583" cy="149225"/>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251111" name="Picture 23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4220" y="3357563"/>
            <a:ext cx="729192"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1112" name="Text Box 232"/>
          <p:cNvSpPr txBox="1">
            <a:spLocks noChangeArrowheads="1"/>
          </p:cNvSpPr>
          <p:nvPr/>
        </p:nvSpPr>
        <p:spPr bwMode="auto">
          <a:xfrm rot="20287477">
            <a:off x="7342814" y="3119865"/>
            <a:ext cx="5757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4000" b="1">
                <a:solidFill>
                  <a:srgbClr val="000099"/>
                </a:solidFill>
                <a:latin typeface="+mn-lt"/>
                <a:ea typeface="+mn-ea"/>
                <a:sym typeface="Webdings" pitchFamily="18" charset="2"/>
              </a:rPr>
              <a:t></a:t>
            </a:r>
            <a:r>
              <a:rPr kumimoji="1" lang="en-US" altLang="zh-CN" sz="4800" b="1">
                <a:solidFill>
                  <a:srgbClr val="000099"/>
                </a:solidFill>
                <a:latin typeface="+mn-lt"/>
                <a:ea typeface="+mn-ea"/>
              </a:rPr>
              <a:t> </a:t>
            </a:r>
          </a:p>
        </p:txBody>
      </p:sp>
      <p:sp>
        <p:nvSpPr>
          <p:cNvPr id="251113" name="Freeform 233"/>
          <p:cNvSpPr>
            <a:spLocks/>
          </p:cNvSpPr>
          <p:nvPr/>
        </p:nvSpPr>
        <p:spPr bwMode="auto">
          <a:xfrm>
            <a:off x="7654791" y="3722689"/>
            <a:ext cx="135864" cy="149225"/>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 name="矩形 1"/>
          <p:cNvSpPr/>
          <p:nvPr/>
        </p:nvSpPr>
        <p:spPr>
          <a:xfrm>
            <a:off x="560512" y="550421"/>
            <a:ext cx="9145016" cy="646331"/>
          </a:xfrm>
          <a:prstGeom prst="rect">
            <a:avLst/>
          </a:prstGeom>
          <a:solidFill>
            <a:srgbClr val="66FF66"/>
          </a:solidFill>
          <a:ln>
            <a:solidFill>
              <a:srgbClr val="000066"/>
            </a:solidFill>
          </a:ln>
        </p:spPr>
        <p:txBody>
          <a:bodyPr wrap="square">
            <a:spAutoFit/>
          </a:bodyPr>
          <a:lstStyle/>
          <a:p>
            <a:r>
              <a:rPr lang="en-US" altLang="zh-CN" sz="3600" b="1" dirty="0">
                <a:solidFill>
                  <a:srgbClr val="000066"/>
                </a:solidFill>
                <a:latin typeface="+mn-lt"/>
                <a:ea typeface="+mn-ea"/>
              </a:rPr>
              <a:t>H.323 </a:t>
            </a:r>
            <a:r>
              <a:rPr lang="zh-CN" altLang="en-US" sz="3600" b="1" dirty="0">
                <a:solidFill>
                  <a:srgbClr val="000066"/>
                </a:solidFill>
                <a:latin typeface="+mn-lt"/>
                <a:ea typeface="+mn-ea"/>
              </a:rPr>
              <a:t>终端使用 </a:t>
            </a:r>
            <a:r>
              <a:rPr lang="en-US" altLang="zh-CN" sz="3600" b="1" dirty="0">
                <a:solidFill>
                  <a:srgbClr val="000066"/>
                </a:solidFill>
                <a:latin typeface="+mn-lt"/>
                <a:ea typeface="+mn-ea"/>
              </a:rPr>
              <a:t>H.323 </a:t>
            </a:r>
            <a:r>
              <a:rPr lang="zh-CN" altLang="en-US" sz="3600" b="1" dirty="0" smtClean="0">
                <a:solidFill>
                  <a:srgbClr val="000066"/>
                </a:solidFill>
                <a:latin typeface="+mn-lt"/>
                <a:ea typeface="+mn-ea"/>
              </a:rPr>
              <a:t>协议进行</a:t>
            </a:r>
            <a:r>
              <a:rPr lang="zh-CN" altLang="en-US" sz="3600" b="1" dirty="0">
                <a:solidFill>
                  <a:srgbClr val="000066"/>
                </a:solidFill>
                <a:latin typeface="+mn-lt"/>
                <a:ea typeface="+mn-ea"/>
              </a:rPr>
              <a:t>多媒体通信 </a:t>
            </a:r>
          </a:p>
        </p:txBody>
      </p:sp>
      <p:sp>
        <p:nvSpPr>
          <p:cNvPr id="3" name="矩形 2"/>
          <p:cNvSpPr/>
          <p:nvPr/>
        </p:nvSpPr>
        <p:spPr>
          <a:xfrm>
            <a:off x="488504" y="4995173"/>
            <a:ext cx="9289032" cy="904863"/>
          </a:xfrm>
          <a:prstGeom prst="rect">
            <a:avLst/>
          </a:prstGeom>
          <a:solidFill>
            <a:srgbClr val="FFFF66"/>
          </a:solidFill>
          <a:ln>
            <a:solidFill>
              <a:srgbClr val="000066"/>
            </a:solidFill>
          </a:ln>
        </p:spPr>
        <p:txBody>
          <a:bodyPr wrap="square">
            <a:spAutoFit/>
          </a:bodyPr>
          <a:lstStyle/>
          <a:p>
            <a:pPr algn="ctr">
              <a:lnSpc>
                <a:spcPct val="110000"/>
              </a:lnSpc>
            </a:pPr>
            <a:r>
              <a:rPr lang="en-US" altLang="zh-CN" b="1" dirty="0" smtClean="0">
                <a:solidFill>
                  <a:srgbClr val="000066"/>
                </a:solidFill>
                <a:latin typeface="+mn-lt"/>
                <a:ea typeface="+mn-ea"/>
              </a:rPr>
              <a:t>H.323 </a:t>
            </a:r>
            <a:r>
              <a:rPr lang="zh-CN" altLang="zh-CN" b="1" dirty="0" smtClean="0">
                <a:solidFill>
                  <a:srgbClr val="000066"/>
                </a:solidFill>
                <a:latin typeface="+mn-lt"/>
                <a:ea typeface="+mn-ea"/>
              </a:rPr>
              <a:t>是</a:t>
            </a:r>
            <a:r>
              <a:rPr lang="zh-CN" altLang="zh-CN" b="1" dirty="0">
                <a:solidFill>
                  <a:srgbClr val="000066"/>
                </a:solidFill>
                <a:latin typeface="+mn-lt"/>
                <a:ea typeface="+mn-ea"/>
              </a:rPr>
              <a:t>互联网的端系统之间进行实时声音和视频会议的标准</a:t>
            </a:r>
            <a:r>
              <a:rPr lang="zh-CN" altLang="zh-CN" b="1" dirty="0" smtClean="0">
                <a:solidFill>
                  <a:srgbClr val="000066"/>
                </a:solidFill>
                <a:latin typeface="+mn-lt"/>
                <a:ea typeface="+mn-ea"/>
              </a:rPr>
              <a:t>。</a:t>
            </a:r>
            <a:endParaRPr lang="en-US" altLang="zh-CN" b="1" dirty="0" smtClean="0">
              <a:solidFill>
                <a:srgbClr val="000066"/>
              </a:solidFill>
              <a:latin typeface="+mn-lt"/>
              <a:ea typeface="+mn-ea"/>
            </a:endParaRPr>
          </a:p>
          <a:p>
            <a:pPr algn="ctr">
              <a:lnSpc>
                <a:spcPct val="110000"/>
              </a:lnSpc>
            </a:pPr>
            <a:r>
              <a:rPr lang="zh-CN" altLang="zh-CN" b="1" dirty="0" smtClean="0">
                <a:solidFill>
                  <a:srgbClr val="000066"/>
                </a:solidFill>
                <a:latin typeface="+mn-lt"/>
                <a:ea typeface="+mn-ea"/>
              </a:rPr>
              <a:t>请</a:t>
            </a:r>
            <a:r>
              <a:rPr lang="zh-CN" altLang="zh-CN" b="1" dirty="0">
                <a:solidFill>
                  <a:srgbClr val="000066"/>
                </a:solidFill>
                <a:latin typeface="+mn-lt"/>
                <a:ea typeface="+mn-ea"/>
              </a:rPr>
              <a:t>注意，</a:t>
            </a:r>
            <a:r>
              <a:rPr lang="en-US" altLang="zh-CN" b="1" dirty="0" smtClean="0">
                <a:solidFill>
                  <a:srgbClr val="000066"/>
                </a:solidFill>
                <a:latin typeface="+mn-lt"/>
                <a:ea typeface="+mn-ea"/>
              </a:rPr>
              <a:t>H.323 </a:t>
            </a:r>
            <a:r>
              <a:rPr lang="zh-CN" altLang="zh-CN" b="1" dirty="0" smtClean="0">
                <a:solidFill>
                  <a:srgbClr val="000066"/>
                </a:solidFill>
                <a:latin typeface="+mn-lt"/>
                <a:ea typeface="+mn-ea"/>
              </a:rPr>
              <a:t>不是</a:t>
            </a:r>
            <a:r>
              <a:rPr lang="zh-CN" altLang="zh-CN" b="1" dirty="0">
                <a:solidFill>
                  <a:srgbClr val="000066"/>
                </a:solidFill>
                <a:latin typeface="+mn-lt"/>
                <a:ea typeface="+mn-ea"/>
              </a:rPr>
              <a:t>一个单独的协议而是一组协议。</a:t>
            </a:r>
            <a:endParaRPr lang="zh-CN" altLang="en-US" b="1" dirty="0">
              <a:solidFill>
                <a:srgbClr val="000066"/>
              </a:solidFill>
              <a:latin typeface="+mn-lt"/>
              <a:ea typeface="+mn-ea"/>
            </a:endParaRPr>
          </a:p>
        </p:txBody>
      </p:sp>
    </p:spTree>
    <p:extLst>
      <p:ext uri="{BB962C8B-B14F-4D97-AF65-F5344CB8AC3E}">
        <p14:creationId xmlns:p14="http://schemas.microsoft.com/office/powerpoint/2010/main" val="37924204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89" name="Rectangle 45"/>
          <p:cNvSpPr>
            <a:spLocks noGrp="1" noChangeArrowheads="1"/>
          </p:cNvSpPr>
          <p:nvPr>
            <p:ph type="title"/>
          </p:nvPr>
        </p:nvSpPr>
        <p:spPr/>
        <p:txBody>
          <a:bodyPr/>
          <a:lstStyle/>
          <a:p>
            <a:pPr algn="ctr"/>
            <a:r>
              <a:rPr lang="en-US" altLang="zh-CN"/>
              <a:t>H.323 </a:t>
            </a:r>
            <a:r>
              <a:rPr lang="zh-CN" altLang="en-US"/>
              <a:t>标准指明的四种构件 </a:t>
            </a:r>
          </a:p>
        </p:txBody>
      </p:sp>
      <p:sp>
        <p:nvSpPr>
          <p:cNvPr id="390193" name="Rectangle 49"/>
          <p:cNvSpPr>
            <a:spLocks noGrp="1" noChangeArrowheads="1"/>
          </p:cNvSpPr>
          <p:nvPr>
            <p:ph idx="1"/>
          </p:nvPr>
        </p:nvSpPr>
        <p:spPr/>
        <p:txBody>
          <a:bodyPr/>
          <a:lstStyle/>
          <a:p>
            <a:pPr>
              <a:buFont typeface="Wingdings" pitchFamily="2" charset="2"/>
              <a:buNone/>
            </a:pPr>
            <a:r>
              <a:rPr lang="en-US" altLang="zh-CN" dirty="0"/>
              <a:t>(1) </a:t>
            </a:r>
            <a:r>
              <a:rPr lang="en-US" altLang="zh-CN" dirty="0">
                <a:solidFill>
                  <a:srgbClr val="FF0000"/>
                </a:solidFill>
              </a:rPr>
              <a:t>H.323 </a:t>
            </a:r>
            <a:r>
              <a:rPr lang="zh-CN" altLang="en-US" dirty="0">
                <a:solidFill>
                  <a:srgbClr val="FF0000"/>
                </a:solidFill>
              </a:rPr>
              <a:t>终端</a:t>
            </a:r>
          </a:p>
          <a:p>
            <a:pPr>
              <a:buFont typeface="Wingdings" pitchFamily="2" charset="2"/>
              <a:buNone/>
            </a:pPr>
            <a:r>
              <a:rPr lang="en-US" altLang="zh-CN" dirty="0"/>
              <a:t>(2) </a:t>
            </a:r>
            <a:r>
              <a:rPr lang="zh-CN" altLang="en-US" dirty="0" smtClean="0">
                <a:solidFill>
                  <a:srgbClr val="FF0000"/>
                </a:solidFill>
              </a:rPr>
              <a:t>网关 </a:t>
            </a:r>
            <a:r>
              <a:rPr lang="en-US" altLang="zh-CN" dirty="0" smtClean="0"/>
              <a:t>—— </a:t>
            </a:r>
            <a:r>
              <a:rPr lang="zh-CN" altLang="en-US" dirty="0" smtClean="0"/>
              <a:t>网关</a:t>
            </a:r>
            <a:r>
              <a:rPr lang="zh-CN" altLang="en-US" dirty="0"/>
              <a:t>连接到两种不同的网络，使 </a:t>
            </a:r>
            <a:r>
              <a:rPr lang="en-US" altLang="zh-CN" dirty="0"/>
              <a:t>H.323 </a:t>
            </a:r>
            <a:r>
              <a:rPr lang="zh-CN" altLang="en-US" dirty="0"/>
              <a:t>网络可以和非 </a:t>
            </a:r>
            <a:r>
              <a:rPr lang="en-US" altLang="zh-CN" dirty="0"/>
              <a:t>H.323 </a:t>
            </a:r>
            <a:r>
              <a:rPr lang="zh-CN" altLang="en-US" dirty="0"/>
              <a:t>网络进行通信。</a:t>
            </a:r>
          </a:p>
          <a:p>
            <a:pPr>
              <a:buFont typeface="Wingdings" pitchFamily="2" charset="2"/>
              <a:buNone/>
            </a:pPr>
            <a:r>
              <a:rPr lang="en-US" altLang="zh-CN" dirty="0"/>
              <a:t>(3) </a:t>
            </a:r>
            <a:r>
              <a:rPr lang="zh-CN" altLang="en-US" dirty="0">
                <a:solidFill>
                  <a:srgbClr val="FF0000"/>
                </a:solidFill>
              </a:rPr>
              <a:t>网</a:t>
            </a:r>
            <a:r>
              <a:rPr lang="zh-CN" altLang="en-US" dirty="0" smtClean="0">
                <a:solidFill>
                  <a:srgbClr val="FF0000"/>
                </a:solidFill>
              </a:rPr>
              <a:t>闸 </a:t>
            </a:r>
            <a:r>
              <a:rPr lang="en-US" altLang="zh-CN" dirty="0" smtClean="0">
                <a:solidFill>
                  <a:srgbClr val="FF0000"/>
                </a:solidFill>
              </a:rPr>
              <a:t>(</a:t>
            </a:r>
            <a:r>
              <a:rPr lang="en-US" altLang="zh-CN" dirty="0">
                <a:solidFill>
                  <a:srgbClr val="FF0000"/>
                </a:solidFill>
              </a:rPr>
              <a:t>gatekeeper</a:t>
            </a:r>
            <a:r>
              <a:rPr lang="en-US" altLang="zh-CN" dirty="0" smtClean="0">
                <a:solidFill>
                  <a:srgbClr val="FF0000"/>
                </a:solidFill>
              </a:rPr>
              <a:t>) </a:t>
            </a:r>
            <a:r>
              <a:rPr lang="en-US" altLang="zh-CN" dirty="0" smtClean="0"/>
              <a:t>——</a:t>
            </a:r>
            <a:r>
              <a:rPr lang="zh-CN" altLang="en-US" dirty="0"/>
              <a:t>所有的呼叫都要通过网闸，因为网闸提供地址转换、授权、带宽管理和计费功能。</a:t>
            </a:r>
          </a:p>
          <a:p>
            <a:pPr>
              <a:buFont typeface="Wingdings" pitchFamily="2" charset="2"/>
              <a:buNone/>
            </a:pPr>
            <a:r>
              <a:rPr lang="en-US" altLang="zh-CN" dirty="0"/>
              <a:t>(4) </a:t>
            </a:r>
            <a:r>
              <a:rPr lang="zh-CN" altLang="en-US" dirty="0">
                <a:solidFill>
                  <a:srgbClr val="FF0000"/>
                </a:solidFill>
              </a:rPr>
              <a:t>多点控制单元 </a:t>
            </a:r>
            <a:r>
              <a:rPr lang="en-US" altLang="zh-CN" dirty="0">
                <a:solidFill>
                  <a:srgbClr val="FF0000"/>
                </a:solidFill>
              </a:rPr>
              <a:t>MCU </a:t>
            </a:r>
            <a:r>
              <a:rPr lang="en-US" altLang="zh-CN" dirty="0"/>
              <a:t>(Multipoint Control Unit</a:t>
            </a:r>
            <a:r>
              <a:rPr lang="en-US" altLang="zh-CN" dirty="0" smtClean="0"/>
              <a:t>) —— MCU </a:t>
            </a:r>
            <a:r>
              <a:rPr lang="zh-CN" altLang="en-US" dirty="0"/>
              <a:t>支持三个或更多的 </a:t>
            </a:r>
            <a:r>
              <a:rPr lang="en-US" altLang="zh-CN" dirty="0"/>
              <a:t>H.323 </a:t>
            </a:r>
            <a:r>
              <a:rPr lang="zh-CN" altLang="en-US" dirty="0"/>
              <a:t>终端的音频或视频会议。 </a:t>
            </a:r>
          </a:p>
        </p:txBody>
      </p:sp>
    </p:spTree>
    <p:extLst>
      <p:ext uri="{BB962C8B-B14F-4D97-AF65-F5344CB8AC3E}">
        <p14:creationId xmlns:p14="http://schemas.microsoft.com/office/powerpoint/2010/main" val="1229906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pPr algn="ctr"/>
            <a:r>
              <a:rPr lang="zh-CN" altLang="en-US" dirty="0" smtClean="0"/>
              <a:t>互联网是非</a:t>
            </a:r>
            <a:r>
              <a:rPr lang="zh-CN" altLang="en-US" dirty="0"/>
              <a:t>等时的 </a:t>
            </a:r>
          </a:p>
        </p:txBody>
      </p:sp>
      <p:sp>
        <p:nvSpPr>
          <p:cNvPr id="435203" name="Rectangle 3"/>
          <p:cNvSpPr>
            <a:spLocks noGrp="1" noChangeArrowheads="1"/>
          </p:cNvSpPr>
          <p:nvPr>
            <p:ph idx="1"/>
          </p:nvPr>
        </p:nvSpPr>
        <p:spPr/>
        <p:txBody>
          <a:bodyPr/>
          <a:lstStyle/>
          <a:p>
            <a:pPr algn="just"/>
            <a:r>
              <a:rPr lang="zh-CN" altLang="en-US" dirty="0"/>
              <a:t>模拟的多媒体信号经过采样和模数转换变为数字信号，再组装成分组。这些分组的发送速率是</a:t>
            </a:r>
            <a:r>
              <a:rPr lang="zh-CN" altLang="en-US" dirty="0">
                <a:solidFill>
                  <a:schemeClr val="hlink"/>
                </a:solidFill>
              </a:rPr>
              <a:t>恒定的</a:t>
            </a:r>
            <a:r>
              <a:rPr lang="zh-CN" altLang="en-US" dirty="0"/>
              <a:t>（</a:t>
            </a:r>
            <a:r>
              <a:rPr lang="zh-CN" altLang="en-US" dirty="0">
                <a:solidFill>
                  <a:schemeClr val="hlink"/>
                </a:solidFill>
              </a:rPr>
              <a:t>等时的</a:t>
            </a:r>
            <a:r>
              <a:rPr lang="zh-CN" altLang="en-US" dirty="0"/>
              <a:t>）。</a:t>
            </a:r>
          </a:p>
          <a:p>
            <a:pPr algn="just"/>
            <a:r>
              <a:rPr lang="zh-CN" altLang="en-US" dirty="0"/>
              <a:t>传统</a:t>
            </a:r>
            <a:r>
              <a:rPr lang="zh-CN" altLang="en-US" dirty="0" smtClean="0"/>
              <a:t>的互联网本身</a:t>
            </a:r>
            <a:r>
              <a:rPr lang="zh-CN" altLang="en-US" dirty="0"/>
              <a:t>是</a:t>
            </a:r>
            <a:r>
              <a:rPr lang="zh-CN" altLang="en-US" dirty="0">
                <a:solidFill>
                  <a:schemeClr val="hlink"/>
                </a:solidFill>
              </a:rPr>
              <a:t>非等时</a:t>
            </a:r>
            <a:r>
              <a:rPr lang="zh-CN" altLang="en-US" dirty="0">
                <a:solidFill>
                  <a:srgbClr val="FF0000"/>
                </a:solidFill>
              </a:rPr>
              <a:t>的。</a:t>
            </a:r>
            <a:r>
              <a:rPr lang="zh-CN" altLang="en-US" dirty="0"/>
              <a:t>因此</a:t>
            </a:r>
            <a:r>
              <a:rPr lang="zh-CN" altLang="en-US" dirty="0" smtClean="0"/>
              <a:t>经过互联网的</a:t>
            </a:r>
            <a:r>
              <a:rPr lang="zh-CN" altLang="en-US" dirty="0"/>
              <a:t>分组变成了</a:t>
            </a:r>
            <a:r>
              <a:rPr lang="zh-CN" altLang="en-US" dirty="0">
                <a:solidFill>
                  <a:schemeClr val="hlink"/>
                </a:solidFill>
              </a:rPr>
              <a:t>非恒定速率</a:t>
            </a:r>
            <a:r>
              <a:rPr lang="zh-CN" altLang="en-US" dirty="0"/>
              <a:t>的分组。</a:t>
            </a:r>
            <a:r>
              <a:rPr lang="zh-CN" altLang="en-US" sz="3600" dirty="0"/>
              <a:t> </a:t>
            </a:r>
            <a:r>
              <a:rPr lang="zh-CN" altLang="en-US" dirty="0"/>
              <a:t> </a:t>
            </a:r>
          </a:p>
        </p:txBody>
      </p:sp>
      <p:graphicFrame>
        <p:nvGraphicFramePr>
          <p:cNvPr id="435249" name="Object 49"/>
          <p:cNvGraphicFramePr>
            <a:graphicFrameLocks noChangeAspect="1"/>
          </p:cNvGraphicFramePr>
          <p:nvPr/>
        </p:nvGraphicFramePr>
        <p:xfrm>
          <a:off x="6160295" y="4617070"/>
          <a:ext cx="1575329" cy="992188"/>
        </p:xfrm>
        <a:graphic>
          <a:graphicData uri="http://schemas.openxmlformats.org/presentationml/2006/ole">
            <mc:AlternateContent xmlns:mc="http://schemas.openxmlformats.org/markup-compatibility/2006">
              <mc:Choice xmlns:v="urn:schemas-microsoft-com:vml" Requires="v">
                <p:oleObj spid="_x0000_s13314" name="VISIO" r:id="rId3" imgW="1689840" imgH="964440" progId="Visio.Drawing.6">
                  <p:embed/>
                </p:oleObj>
              </mc:Choice>
              <mc:Fallback>
                <p:oleObj name="VISIO" r:id="rId3" imgW="1689840" imgH="9644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0295" y="4617070"/>
                        <a:ext cx="1575329" cy="992188"/>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35250" name="Line 50"/>
          <p:cNvSpPr>
            <a:spLocks noChangeShapeType="1"/>
          </p:cNvSpPr>
          <p:nvPr/>
        </p:nvSpPr>
        <p:spPr bwMode="auto">
          <a:xfrm>
            <a:off x="4210051" y="5302870"/>
            <a:ext cx="1724951"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51" name="Freeform 51"/>
          <p:cNvSpPr>
            <a:spLocks/>
          </p:cNvSpPr>
          <p:nvPr/>
        </p:nvSpPr>
        <p:spPr bwMode="auto">
          <a:xfrm>
            <a:off x="4511015" y="4998070"/>
            <a:ext cx="73951" cy="304800"/>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2800" b="1">
              <a:solidFill>
                <a:srgbClr val="000099"/>
              </a:solidFill>
              <a:latin typeface="+mn-lt"/>
              <a:ea typeface="+mn-ea"/>
            </a:endParaRPr>
          </a:p>
        </p:txBody>
      </p:sp>
      <p:sp>
        <p:nvSpPr>
          <p:cNvPr id="435252" name="Freeform 52"/>
          <p:cNvSpPr>
            <a:spLocks/>
          </p:cNvSpPr>
          <p:nvPr/>
        </p:nvSpPr>
        <p:spPr bwMode="auto">
          <a:xfrm>
            <a:off x="4885929" y="4998070"/>
            <a:ext cx="73951" cy="304800"/>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2800" b="1">
              <a:solidFill>
                <a:srgbClr val="000099"/>
              </a:solidFill>
              <a:latin typeface="+mn-lt"/>
              <a:ea typeface="+mn-ea"/>
            </a:endParaRPr>
          </a:p>
        </p:txBody>
      </p:sp>
      <p:sp>
        <p:nvSpPr>
          <p:cNvPr id="435253" name="Freeform 53"/>
          <p:cNvSpPr>
            <a:spLocks/>
          </p:cNvSpPr>
          <p:nvPr/>
        </p:nvSpPr>
        <p:spPr bwMode="auto">
          <a:xfrm>
            <a:off x="5260844" y="4998070"/>
            <a:ext cx="73951" cy="304800"/>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2800" b="1">
              <a:solidFill>
                <a:srgbClr val="000099"/>
              </a:solidFill>
              <a:latin typeface="+mn-lt"/>
              <a:ea typeface="+mn-ea"/>
            </a:endParaRPr>
          </a:p>
        </p:txBody>
      </p:sp>
      <p:sp>
        <p:nvSpPr>
          <p:cNvPr id="435254" name="Freeform 54"/>
          <p:cNvSpPr>
            <a:spLocks/>
          </p:cNvSpPr>
          <p:nvPr/>
        </p:nvSpPr>
        <p:spPr bwMode="auto">
          <a:xfrm>
            <a:off x="5635758" y="4998070"/>
            <a:ext cx="73951" cy="304800"/>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2800" b="1">
              <a:solidFill>
                <a:srgbClr val="000099"/>
              </a:solidFill>
              <a:latin typeface="+mn-lt"/>
              <a:ea typeface="+mn-ea"/>
            </a:endParaRPr>
          </a:p>
        </p:txBody>
      </p:sp>
      <p:sp>
        <p:nvSpPr>
          <p:cNvPr id="435255" name="Text Box 55"/>
          <p:cNvSpPr txBox="1">
            <a:spLocks noChangeArrowheads="1"/>
          </p:cNvSpPr>
          <p:nvPr/>
        </p:nvSpPr>
        <p:spPr bwMode="auto">
          <a:xfrm>
            <a:off x="5919524" y="5106020"/>
            <a:ext cx="26140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t</a:t>
            </a:r>
          </a:p>
        </p:txBody>
      </p:sp>
      <p:sp>
        <p:nvSpPr>
          <p:cNvPr id="435256" name="Freeform 56"/>
          <p:cNvSpPr>
            <a:spLocks/>
          </p:cNvSpPr>
          <p:nvPr/>
        </p:nvSpPr>
        <p:spPr bwMode="auto">
          <a:xfrm>
            <a:off x="8332392" y="4998070"/>
            <a:ext cx="73951" cy="304800"/>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2800" b="1">
              <a:solidFill>
                <a:srgbClr val="000099"/>
              </a:solidFill>
              <a:latin typeface="+mn-lt"/>
              <a:ea typeface="+mn-ea"/>
            </a:endParaRPr>
          </a:p>
        </p:txBody>
      </p:sp>
      <p:sp>
        <p:nvSpPr>
          <p:cNvPr id="435257" name="Freeform 57"/>
          <p:cNvSpPr>
            <a:spLocks/>
          </p:cNvSpPr>
          <p:nvPr/>
        </p:nvSpPr>
        <p:spPr bwMode="auto">
          <a:xfrm>
            <a:off x="8631635" y="4998070"/>
            <a:ext cx="75671" cy="304800"/>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2800" b="1">
              <a:solidFill>
                <a:srgbClr val="000099"/>
              </a:solidFill>
              <a:latin typeface="+mn-lt"/>
              <a:ea typeface="+mn-ea"/>
            </a:endParaRPr>
          </a:p>
        </p:txBody>
      </p:sp>
      <p:sp>
        <p:nvSpPr>
          <p:cNvPr id="435258" name="Freeform 58"/>
          <p:cNvSpPr>
            <a:spLocks/>
          </p:cNvSpPr>
          <p:nvPr/>
        </p:nvSpPr>
        <p:spPr bwMode="auto">
          <a:xfrm>
            <a:off x="9231843" y="4998070"/>
            <a:ext cx="75671" cy="304800"/>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2800" b="1">
              <a:solidFill>
                <a:srgbClr val="000099"/>
              </a:solidFill>
              <a:latin typeface="+mn-lt"/>
              <a:ea typeface="+mn-ea"/>
            </a:endParaRPr>
          </a:p>
        </p:txBody>
      </p:sp>
      <p:sp>
        <p:nvSpPr>
          <p:cNvPr id="435259" name="Freeform 59"/>
          <p:cNvSpPr>
            <a:spLocks/>
          </p:cNvSpPr>
          <p:nvPr/>
        </p:nvSpPr>
        <p:spPr bwMode="auto">
          <a:xfrm>
            <a:off x="9400382" y="4994895"/>
            <a:ext cx="75671" cy="304800"/>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2800" b="1">
              <a:solidFill>
                <a:srgbClr val="000099"/>
              </a:solidFill>
              <a:latin typeface="+mn-lt"/>
              <a:ea typeface="+mn-ea"/>
            </a:endParaRPr>
          </a:p>
        </p:txBody>
      </p:sp>
      <p:sp>
        <p:nvSpPr>
          <p:cNvPr id="435260" name="Text Box 60"/>
          <p:cNvSpPr txBox="1">
            <a:spLocks noChangeArrowheads="1"/>
          </p:cNvSpPr>
          <p:nvPr/>
        </p:nvSpPr>
        <p:spPr bwMode="auto">
          <a:xfrm>
            <a:off x="9668670" y="5106020"/>
            <a:ext cx="26140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t</a:t>
            </a:r>
          </a:p>
        </p:txBody>
      </p:sp>
      <p:sp>
        <p:nvSpPr>
          <p:cNvPr id="435261" name="Line 61"/>
          <p:cNvSpPr>
            <a:spLocks noChangeShapeType="1"/>
          </p:cNvSpPr>
          <p:nvPr/>
        </p:nvSpPr>
        <p:spPr bwMode="auto">
          <a:xfrm>
            <a:off x="7809575" y="5302870"/>
            <a:ext cx="1872853"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62" name="Text Box 62"/>
          <p:cNvSpPr txBox="1">
            <a:spLocks noChangeArrowheads="1"/>
          </p:cNvSpPr>
          <p:nvPr/>
        </p:nvSpPr>
        <p:spPr bwMode="auto">
          <a:xfrm>
            <a:off x="6543808" y="4920283"/>
            <a:ext cx="88225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smtClean="0">
                <a:solidFill>
                  <a:srgbClr val="000099"/>
                </a:solidFill>
                <a:latin typeface="+mn-lt"/>
                <a:ea typeface="+mn-ea"/>
              </a:rPr>
              <a:t>互联网</a:t>
            </a:r>
            <a:endParaRPr kumimoji="1" lang="zh-CN" altLang="en-US" sz="1800" b="1" dirty="0">
              <a:solidFill>
                <a:srgbClr val="000099"/>
              </a:solidFill>
              <a:latin typeface="+mn-lt"/>
              <a:ea typeface="+mn-ea"/>
            </a:endParaRPr>
          </a:p>
        </p:txBody>
      </p:sp>
      <p:sp>
        <p:nvSpPr>
          <p:cNvPr id="435263" name="AutoShape 63"/>
          <p:cNvSpPr>
            <a:spLocks noChangeArrowheads="1"/>
          </p:cNvSpPr>
          <p:nvPr/>
        </p:nvSpPr>
        <p:spPr bwMode="auto">
          <a:xfrm>
            <a:off x="6103542" y="5051276"/>
            <a:ext cx="431668" cy="152400"/>
          </a:xfrm>
          <a:prstGeom prst="rightArrow">
            <a:avLst>
              <a:gd name="adj1" fmla="val 50000"/>
              <a:gd name="adj2" fmla="val 65365"/>
            </a:avLst>
          </a:prstGeom>
          <a:solidFill>
            <a:srgbClr val="C00000"/>
          </a:solidFill>
          <a:ln w="9525">
            <a:solidFill>
              <a:srgbClr val="C00000"/>
            </a:solidFill>
            <a:miter lim="800000"/>
            <a:headEnd/>
            <a:tailEnd/>
          </a:ln>
          <a:effectLst/>
        </p:spPr>
        <p:txBody>
          <a:bodyPr wrap="none" anchor="ctr"/>
          <a:lstStyle/>
          <a:p>
            <a:endParaRPr lang="zh-CN" altLang="en-US" sz="2800" b="1">
              <a:solidFill>
                <a:srgbClr val="000099"/>
              </a:solidFill>
              <a:latin typeface="+mn-lt"/>
              <a:ea typeface="+mn-ea"/>
            </a:endParaRPr>
          </a:p>
        </p:txBody>
      </p:sp>
      <p:sp>
        <p:nvSpPr>
          <p:cNvPr id="435264" name="AutoShape 64"/>
          <p:cNvSpPr>
            <a:spLocks noChangeArrowheads="1"/>
          </p:cNvSpPr>
          <p:nvPr/>
        </p:nvSpPr>
        <p:spPr bwMode="auto">
          <a:xfrm>
            <a:off x="7603200" y="5051276"/>
            <a:ext cx="431668" cy="152400"/>
          </a:xfrm>
          <a:prstGeom prst="rightArrow">
            <a:avLst>
              <a:gd name="adj1" fmla="val 50000"/>
              <a:gd name="adj2" fmla="val 65365"/>
            </a:avLst>
          </a:prstGeom>
          <a:solidFill>
            <a:srgbClr val="C00000"/>
          </a:solidFill>
          <a:ln w="9525">
            <a:solidFill>
              <a:srgbClr val="C00000"/>
            </a:solidFill>
            <a:miter lim="800000"/>
            <a:headEnd/>
            <a:tailEnd/>
          </a:ln>
          <a:effectLst/>
        </p:spPr>
        <p:txBody>
          <a:bodyPr wrap="none" anchor="ctr"/>
          <a:lstStyle/>
          <a:p>
            <a:endParaRPr lang="zh-CN" altLang="en-US" sz="2800" b="1">
              <a:solidFill>
                <a:srgbClr val="000099"/>
              </a:solidFill>
              <a:latin typeface="+mn-lt"/>
              <a:ea typeface="+mn-ea"/>
            </a:endParaRPr>
          </a:p>
        </p:txBody>
      </p:sp>
      <p:grpSp>
        <p:nvGrpSpPr>
          <p:cNvPr id="435265" name="Group 65"/>
          <p:cNvGrpSpPr>
            <a:grpSpLocks/>
          </p:cNvGrpSpPr>
          <p:nvPr/>
        </p:nvGrpSpPr>
        <p:grpSpPr bwMode="auto">
          <a:xfrm>
            <a:off x="82551" y="4509120"/>
            <a:ext cx="1969161" cy="928688"/>
            <a:chOff x="-480" y="1728"/>
            <a:chExt cx="1262" cy="585"/>
          </a:xfrm>
        </p:grpSpPr>
        <p:sp>
          <p:nvSpPr>
            <p:cNvPr id="435266" name="Line 66"/>
            <p:cNvSpPr>
              <a:spLocks noChangeShapeType="1"/>
            </p:cNvSpPr>
            <p:nvPr/>
          </p:nvSpPr>
          <p:spPr bwMode="auto">
            <a:xfrm>
              <a:off x="-480" y="2217"/>
              <a:ext cx="110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67" name="Freeform 67"/>
            <p:cNvSpPr>
              <a:spLocks/>
            </p:cNvSpPr>
            <p:nvPr/>
          </p:nvSpPr>
          <p:spPr bwMode="auto">
            <a:xfrm>
              <a:off x="-472" y="1968"/>
              <a:ext cx="901" cy="192"/>
            </a:xfrm>
            <a:custGeom>
              <a:avLst/>
              <a:gdLst>
                <a:gd name="T0" fmla="*/ 0 w 901"/>
                <a:gd name="T1" fmla="*/ 132 h 192"/>
                <a:gd name="T2" fmla="*/ 52 w 901"/>
                <a:gd name="T3" fmla="*/ 117 h 192"/>
                <a:gd name="T4" fmla="*/ 60 w 901"/>
                <a:gd name="T5" fmla="*/ 94 h 192"/>
                <a:gd name="T6" fmla="*/ 75 w 901"/>
                <a:gd name="T7" fmla="*/ 72 h 192"/>
                <a:gd name="T8" fmla="*/ 142 w 901"/>
                <a:gd name="T9" fmla="*/ 50 h 192"/>
                <a:gd name="T10" fmla="*/ 217 w 901"/>
                <a:gd name="T11" fmla="*/ 109 h 192"/>
                <a:gd name="T12" fmla="*/ 269 w 901"/>
                <a:gd name="T13" fmla="*/ 109 h 192"/>
                <a:gd name="T14" fmla="*/ 284 w 901"/>
                <a:gd name="T15" fmla="*/ 87 h 192"/>
                <a:gd name="T16" fmla="*/ 307 w 901"/>
                <a:gd name="T17" fmla="*/ 72 h 192"/>
                <a:gd name="T18" fmla="*/ 359 w 901"/>
                <a:gd name="T19" fmla="*/ 12 h 192"/>
                <a:gd name="T20" fmla="*/ 419 w 901"/>
                <a:gd name="T21" fmla="*/ 57 h 192"/>
                <a:gd name="T22" fmla="*/ 479 w 901"/>
                <a:gd name="T23" fmla="*/ 139 h 192"/>
                <a:gd name="T24" fmla="*/ 539 w 901"/>
                <a:gd name="T25" fmla="*/ 177 h 192"/>
                <a:gd name="T26" fmla="*/ 584 w 901"/>
                <a:gd name="T27" fmla="*/ 192 h 192"/>
                <a:gd name="T28" fmla="*/ 673 w 901"/>
                <a:gd name="T29" fmla="*/ 154 h 192"/>
                <a:gd name="T30" fmla="*/ 718 w 901"/>
                <a:gd name="T31" fmla="*/ 64 h 192"/>
                <a:gd name="T32" fmla="*/ 741 w 901"/>
                <a:gd name="T33" fmla="*/ 57 h 192"/>
                <a:gd name="T34" fmla="*/ 838 w 901"/>
                <a:gd name="T35" fmla="*/ 94 h 192"/>
                <a:gd name="T36" fmla="*/ 856 w 901"/>
                <a:gd name="T37" fmla="*/ 111 h 192"/>
                <a:gd name="T38" fmla="*/ 870 w 901"/>
                <a:gd name="T39" fmla="*/ 116 h 192"/>
                <a:gd name="T40" fmla="*/ 901 w 901"/>
                <a:gd name="T41" fmla="*/ 12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1" h="192">
                  <a:moveTo>
                    <a:pt x="0" y="132"/>
                  </a:moveTo>
                  <a:cubicBezTo>
                    <a:pt x="17" y="127"/>
                    <a:pt x="39" y="130"/>
                    <a:pt x="52" y="117"/>
                  </a:cubicBezTo>
                  <a:cubicBezTo>
                    <a:pt x="58" y="111"/>
                    <a:pt x="56" y="101"/>
                    <a:pt x="60" y="94"/>
                  </a:cubicBezTo>
                  <a:cubicBezTo>
                    <a:pt x="64" y="86"/>
                    <a:pt x="68" y="78"/>
                    <a:pt x="75" y="72"/>
                  </a:cubicBezTo>
                  <a:cubicBezTo>
                    <a:pt x="93" y="57"/>
                    <a:pt x="142" y="50"/>
                    <a:pt x="142" y="50"/>
                  </a:cubicBezTo>
                  <a:cubicBezTo>
                    <a:pt x="195" y="66"/>
                    <a:pt x="178" y="83"/>
                    <a:pt x="217" y="109"/>
                  </a:cubicBezTo>
                  <a:cubicBezTo>
                    <a:pt x="231" y="150"/>
                    <a:pt x="240" y="129"/>
                    <a:pt x="269" y="109"/>
                  </a:cubicBezTo>
                  <a:cubicBezTo>
                    <a:pt x="274" y="102"/>
                    <a:pt x="278" y="93"/>
                    <a:pt x="284" y="87"/>
                  </a:cubicBezTo>
                  <a:cubicBezTo>
                    <a:pt x="291" y="81"/>
                    <a:pt x="301" y="79"/>
                    <a:pt x="307" y="72"/>
                  </a:cubicBezTo>
                  <a:cubicBezTo>
                    <a:pt x="370" y="0"/>
                    <a:pt x="308" y="47"/>
                    <a:pt x="359" y="12"/>
                  </a:cubicBezTo>
                  <a:cubicBezTo>
                    <a:pt x="387" y="22"/>
                    <a:pt x="394" y="40"/>
                    <a:pt x="419" y="57"/>
                  </a:cubicBezTo>
                  <a:cubicBezTo>
                    <a:pt x="431" y="94"/>
                    <a:pt x="448" y="118"/>
                    <a:pt x="479" y="139"/>
                  </a:cubicBezTo>
                  <a:cubicBezTo>
                    <a:pt x="503" y="175"/>
                    <a:pt x="486" y="159"/>
                    <a:pt x="539" y="177"/>
                  </a:cubicBezTo>
                  <a:cubicBezTo>
                    <a:pt x="554" y="182"/>
                    <a:pt x="584" y="192"/>
                    <a:pt x="584" y="192"/>
                  </a:cubicBezTo>
                  <a:cubicBezTo>
                    <a:pt x="615" y="181"/>
                    <a:pt x="642" y="165"/>
                    <a:pt x="673" y="154"/>
                  </a:cubicBezTo>
                  <a:cubicBezTo>
                    <a:pt x="679" y="137"/>
                    <a:pt x="705" y="75"/>
                    <a:pt x="718" y="64"/>
                  </a:cubicBezTo>
                  <a:cubicBezTo>
                    <a:pt x="724" y="59"/>
                    <a:pt x="733" y="59"/>
                    <a:pt x="741" y="57"/>
                  </a:cubicBezTo>
                  <a:cubicBezTo>
                    <a:pt x="791" y="63"/>
                    <a:pt x="812" y="55"/>
                    <a:pt x="838" y="94"/>
                  </a:cubicBezTo>
                  <a:cubicBezTo>
                    <a:pt x="856" y="101"/>
                    <a:pt x="851" y="107"/>
                    <a:pt x="856" y="111"/>
                  </a:cubicBezTo>
                  <a:cubicBezTo>
                    <a:pt x="861" y="115"/>
                    <a:pt x="863" y="114"/>
                    <a:pt x="870" y="116"/>
                  </a:cubicBezTo>
                  <a:cubicBezTo>
                    <a:pt x="877" y="118"/>
                    <a:pt x="896" y="122"/>
                    <a:pt x="901" y="123"/>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68" name="Text Box 68"/>
            <p:cNvSpPr txBox="1">
              <a:spLocks noChangeArrowheads="1"/>
            </p:cNvSpPr>
            <p:nvPr/>
          </p:nvSpPr>
          <p:spPr bwMode="auto">
            <a:xfrm>
              <a:off x="614" y="2080"/>
              <a:ext cx="16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t</a:t>
              </a:r>
            </a:p>
          </p:txBody>
        </p:sp>
        <p:sp>
          <p:nvSpPr>
            <p:cNvPr id="435269" name="Text Box 69"/>
            <p:cNvSpPr txBox="1">
              <a:spLocks noChangeArrowheads="1"/>
            </p:cNvSpPr>
            <p:nvPr/>
          </p:nvSpPr>
          <p:spPr bwMode="auto">
            <a:xfrm>
              <a:off x="-292" y="1728"/>
              <a:ext cx="71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模拟信号</a:t>
              </a:r>
            </a:p>
          </p:txBody>
        </p:sp>
      </p:grpSp>
      <p:grpSp>
        <p:nvGrpSpPr>
          <p:cNvPr id="435270" name="Group 70"/>
          <p:cNvGrpSpPr>
            <a:grpSpLocks/>
          </p:cNvGrpSpPr>
          <p:nvPr/>
        </p:nvGrpSpPr>
        <p:grpSpPr bwMode="auto">
          <a:xfrm>
            <a:off x="2259807" y="4602783"/>
            <a:ext cx="1970881" cy="873125"/>
            <a:chOff x="914" y="1767"/>
            <a:chExt cx="1261" cy="550"/>
          </a:xfrm>
        </p:grpSpPr>
        <p:sp>
          <p:nvSpPr>
            <p:cNvPr id="435271" name="Line 71"/>
            <p:cNvSpPr>
              <a:spLocks noChangeShapeType="1"/>
            </p:cNvSpPr>
            <p:nvPr/>
          </p:nvSpPr>
          <p:spPr bwMode="auto">
            <a:xfrm>
              <a:off x="914" y="2207"/>
              <a:ext cx="110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72" name="Freeform 72"/>
            <p:cNvSpPr>
              <a:spLocks/>
            </p:cNvSpPr>
            <p:nvPr/>
          </p:nvSpPr>
          <p:spPr bwMode="auto">
            <a:xfrm>
              <a:off x="963" y="2080"/>
              <a:ext cx="1" cy="128"/>
            </a:xfrm>
            <a:custGeom>
              <a:avLst/>
              <a:gdLst>
                <a:gd name="T0" fmla="*/ 0 w 1"/>
                <a:gd name="T1" fmla="*/ 128 h 128"/>
                <a:gd name="T2" fmla="*/ 1 w 1"/>
                <a:gd name="T3" fmla="*/ 0 h 128"/>
              </a:gdLst>
              <a:ahLst/>
              <a:cxnLst>
                <a:cxn ang="0">
                  <a:pos x="T0" y="T1"/>
                </a:cxn>
                <a:cxn ang="0">
                  <a:pos x="T2" y="T3"/>
                </a:cxn>
              </a:cxnLst>
              <a:rect l="0" t="0" r="r" b="b"/>
              <a:pathLst>
                <a:path w="1" h="128">
                  <a:moveTo>
                    <a:pt x="0" y="128"/>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73" name="Freeform 73"/>
            <p:cNvSpPr>
              <a:spLocks/>
            </p:cNvSpPr>
            <p:nvPr/>
          </p:nvSpPr>
          <p:spPr bwMode="auto">
            <a:xfrm>
              <a:off x="1011" y="2023"/>
              <a:ext cx="1" cy="185"/>
            </a:xfrm>
            <a:custGeom>
              <a:avLst/>
              <a:gdLst>
                <a:gd name="T0" fmla="*/ 0 w 1"/>
                <a:gd name="T1" fmla="*/ 185 h 185"/>
                <a:gd name="T2" fmla="*/ 1 w 1"/>
                <a:gd name="T3" fmla="*/ 0 h 185"/>
              </a:gdLst>
              <a:ahLst/>
              <a:cxnLst>
                <a:cxn ang="0">
                  <a:pos x="T0" y="T1"/>
                </a:cxn>
                <a:cxn ang="0">
                  <a:pos x="T2" y="T3"/>
                </a:cxn>
              </a:cxnLst>
              <a:rect l="0" t="0" r="r" b="b"/>
              <a:pathLst>
                <a:path w="1" h="185">
                  <a:moveTo>
                    <a:pt x="0" y="185"/>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74" name="Line 74"/>
            <p:cNvSpPr>
              <a:spLocks noChangeShapeType="1"/>
            </p:cNvSpPr>
            <p:nvPr/>
          </p:nvSpPr>
          <p:spPr bwMode="auto">
            <a:xfrm flipH="1" flipV="1">
              <a:off x="1058" y="2010"/>
              <a:ext cx="0" cy="197"/>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75" name="Line 75"/>
            <p:cNvSpPr>
              <a:spLocks noChangeShapeType="1"/>
            </p:cNvSpPr>
            <p:nvPr/>
          </p:nvSpPr>
          <p:spPr bwMode="auto">
            <a:xfrm flipV="1">
              <a:off x="1106" y="2032"/>
              <a:ext cx="0" cy="175"/>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76" name="Line 76"/>
            <p:cNvSpPr>
              <a:spLocks noChangeShapeType="1"/>
            </p:cNvSpPr>
            <p:nvPr/>
          </p:nvSpPr>
          <p:spPr bwMode="auto">
            <a:xfrm flipV="1">
              <a:off x="1154" y="2092"/>
              <a:ext cx="0" cy="115"/>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77" name="Freeform 77"/>
            <p:cNvSpPr>
              <a:spLocks/>
            </p:cNvSpPr>
            <p:nvPr/>
          </p:nvSpPr>
          <p:spPr bwMode="auto">
            <a:xfrm>
              <a:off x="1202" y="2053"/>
              <a:ext cx="1" cy="155"/>
            </a:xfrm>
            <a:custGeom>
              <a:avLst/>
              <a:gdLst>
                <a:gd name="T0" fmla="*/ 0 w 1"/>
                <a:gd name="T1" fmla="*/ 155 h 155"/>
                <a:gd name="T2" fmla="*/ 0 w 1"/>
                <a:gd name="T3" fmla="*/ 0 h 155"/>
              </a:gdLst>
              <a:ahLst/>
              <a:cxnLst>
                <a:cxn ang="0">
                  <a:pos x="T0" y="T1"/>
                </a:cxn>
                <a:cxn ang="0">
                  <a:pos x="T2" y="T3"/>
                </a:cxn>
              </a:cxnLst>
              <a:rect l="0" t="0" r="r" b="b"/>
              <a:pathLst>
                <a:path w="1" h="155">
                  <a:moveTo>
                    <a:pt x="0" y="155"/>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78" name="Freeform 78"/>
            <p:cNvSpPr>
              <a:spLocks/>
            </p:cNvSpPr>
            <p:nvPr/>
          </p:nvSpPr>
          <p:spPr bwMode="auto">
            <a:xfrm>
              <a:off x="1251" y="2003"/>
              <a:ext cx="1" cy="205"/>
            </a:xfrm>
            <a:custGeom>
              <a:avLst/>
              <a:gdLst>
                <a:gd name="T0" fmla="*/ 0 w 1"/>
                <a:gd name="T1" fmla="*/ 205 h 205"/>
                <a:gd name="T2" fmla="*/ 1 w 1"/>
                <a:gd name="T3" fmla="*/ 0 h 205"/>
              </a:gdLst>
              <a:ahLst/>
              <a:cxnLst>
                <a:cxn ang="0">
                  <a:pos x="T0" y="T1"/>
                </a:cxn>
                <a:cxn ang="0">
                  <a:pos x="T2" y="T3"/>
                </a:cxn>
              </a:cxnLst>
              <a:rect l="0" t="0" r="r" b="b"/>
              <a:pathLst>
                <a:path w="1" h="205">
                  <a:moveTo>
                    <a:pt x="0" y="205"/>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79" name="Freeform 79"/>
            <p:cNvSpPr>
              <a:spLocks/>
            </p:cNvSpPr>
            <p:nvPr/>
          </p:nvSpPr>
          <p:spPr bwMode="auto">
            <a:xfrm>
              <a:off x="1298" y="1979"/>
              <a:ext cx="1" cy="228"/>
            </a:xfrm>
            <a:custGeom>
              <a:avLst/>
              <a:gdLst>
                <a:gd name="T0" fmla="*/ 0 w 1"/>
                <a:gd name="T1" fmla="*/ 228 h 228"/>
                <a:gd name="T2" fmla="*/ 0 w 1"/>
                <a:gd name="T3" fmla="*/ 0 h 228"/>
              </a:gdLst>
              <a:ahLst/>
              <a:cxnLst>
                <a:cxn ang="0">
                  <a:pos x="T0" y="T1"/>
                </a:cxn>
                <a:cxn ang="0">
                  <a:pos x="T2" y="T3"/>
                </a:cxn>
              </a:cxnLst>
              <a:rect l="0" t="0" r="r" b="b"/>
              <a:pathLst>
                <a:path w="1" h="228">
                  <a:moveTo>
                    <a:pt x="0" y="228"/>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80" name="Freeform 80"/>
            <p:cNvSpPr>
              <a:spLocks/>
            </p:cNvSpPr>
            <p:nvPr/>
          </p:nvSpPr>
          <p:spPr bwMode="auto">
            <a:xfrm>
              <a:off x="1346" y="2026"/>
              <a:ext cx="1" cy="181"/>
            </a:xfrm>
            <a:custGeom>
              <a:avLst/>
              <a:gdLst>
                <a:gd name="T0" fmla="*/ 0 w 1"/>
                <a:gd name="T1" fmla="*/ 181 h 181"/>
                <a:gd name="T2" fmla="*/ 0 w 1"/>
                <a:gd name="T3" fmla="*/ 0 h 181"/>
              </a:gdLst>
              <a:ahLst/>
              <a:cxnLst>
                <a:cxn ang="0">
                  <a:pos x="T0" y="T1"/>
                </a:cxn>
                <a:cxn ang="0">
                  <a:pos x="T2" y="T3"/>
                </a:cxn>
              </a:cxnLst>
              <a:rect l="0" t="0" r="r" b="b"/>
              <a:pathLst>
                <a:path w="1" h="181">
                  <a:moveTo>
                    <a:pt x="0" y="181"/>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81" name="Freeform 81"/>
            <p:cNvSpPr>
              <a:spLocks/>
            </p:cNvSpPr>
            <p:nvPr/>
          </p:nvSpPr>
          <p:spPr bwMode="auto">
            <a:xfrm>
              <a:off x="1394" y="2092"/>
              <a:ext cx="1" cy="115"/>
            </a:xfrm>
            <a:custGeom>
              <a:avLst/>
              <a:gdLst>
                <a:gd name="T0" fmla="*/ 0 w 1"/>
                <a:gd name="T1" fmla="*/ 115 h 115"/>
                <a:gd name="T2" fmla="*/ 0 w 1"/>
                <a:gd name="T3" fmla="*/ 0 h 115"/>
              </a:gdLst>
              <a:ahLst/>
              <a:cxnLst>
                <a:cxn ang="0">
                  <a:pos x="T0" y="T1"/>
                </a:cxn>
                <a:cxn ang="0">
                  <a:pos x="T2" y="T3"/>
                </a:cxn>
              </a:cxnLst>
              <a:rect l="0" t="0" r="r" b="b"/>
              <a:pathLst>
                <a:path w="1" h="115">
                  <a:moveTo>
                    <a:pt x="0" y="115"/>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82" name="Freeform 82"/>
            <p:cNvSpPr>
              <a:spLocks/>
            </p:cNvSpPr>
            <p:nvPr/>
          </p:nvSpPr>
          <p:spPr bwMode="auto">
            <a:xfrm>
              <a:off x="1442" y="2129"/>
              <a:ext cx="1" cy="78"/>
            </a:xfrm>
            <a:custGeom>
              <a:avLst/>
              <a:gdLst>
                <a:gd name="T0" fmla="*/ 0 w 1"/>
                <a:gd name="T1" fmla="*/ 78 h 78"/>
                <a:gd name="T2" fmla="*/ 0 w 1"/>
                <a:gd name="T3" fmla="*/ 0 h 78"/>
              </a:gdLst>
              <a:ahLst/>
              <a:cxnLst>
                <a:cxn ang="0">
                  <a:pos x="T0" y="T1"/>
                </a:cxn>
                <a:cxn ang="0">
                  <a:pos x="T2" y="T3"/>
                </a:cxn>
              </a:cxnLst>
              <a:rect l="0" t="0" r="r" b="b"/>
              <a:pathLst>
                <a:path w="1" h="78">
                  <a:moveTo>
                    <a:pt x="0" y="78"/>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83" name="Freeform 83"/>
            <p:cNvSpPr>
              <a:spLocks/>
            </p:cNvSpPr>
            <p:nvPr/>
          </p:nvSpPr>
          <p:spPr bwMode="auto">
            <a:xfrm>
              <a:off x="1490" y="2146"/>
              <a:ext cx="1" cy="61"/>
            </a:xfrm>
            <a:custGeom>
              <a:avLst/>
              <a:gdLst>
                <a:gd name="T0" fmla="*/ 0 w 1"/>
                <a:gd name="T1" fmla="*/ 61 h 61"/>
                <a:gd name="T2" fmla="*/ 0 w 1"/>
                <a:gd name="T3" fmla="*/ 0 h 61"/>
              </a:gdLst>
              <a:ahLst/>
              <a:cxnLst>
                <a:cxn ang="0">
                  <a:pos x="T0" y="T1"/>
                </a:cxn>
                <a:cxn ang="0">
                  <a:pos x="T2" y="T3"/>
                </a:cxn>
              </a:cxnLst>
              <a:rect l="0" t="0" r="r" b="b"/>
              <a:pathLst>
                <a:path w="1" h="61">
                  <a:moveTo>
                    <a:pt x="0" y="61"/>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84" name="Freeform 84"/>
            <p:cNvSpPr>
              <a:spLocks/>
            </p:cNvSpPr>
            <p:nvPr/>
          </p:nvSpPr>
          <p:spPr bwMode="auto">
            <a:xfrm>
              <a:off x="1538" y="2138"/>
              <a:ext cx="1" cy="69"/>
            </a:xfrm>
            <a:custGeom>
              <a:avLst/>
              <a:gdLst>
                <a:gd name="T0" fmla="*/ 0 w 1"/>
                <a:gd name="T1" fmla="*/ 69 h 69"/>
                <a:gd name="T2" fmla="*/ 0 w 1"/>
                <a:gd name="T3" fmla="*/ 0 h 69"/>
              </a:gdLst>
              <a:ahLst/>
              <a:cxnLst>
                <a:cxn ang="0">
                  <a:pos x="T0" y="T1"/>
                </a:cxn>
                <a:cxn ang="0">
                  <a:pos x="T2" y="T3"/>
                </a:cxn>
              </a:cxnLst>
              <a:rect l="0" t="0" r="r" b="b"/>
              <a:pathLst>
                <a:path w="1" h="69">
                  <a:moveTo>
                    <a:pt x="0" y="69"/>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85" name="Freeform 85"/>
            <p:cNvSpPr>
              <a:spLocks/>
            </p:cNvSpPr>
            <p:nvPr/>
          </p:nvSpPr>
          <p:spPr bwMode="auto">
            <a:xfrm>
              <a:off x="1586" y="2117"/>
              <a:ext cx="1" cy="90"/>
            </a:xfrm>
            <a:custGeom>
              <a:avLst/>
              <a:gdLst>
                <a:gd name="T0" fmla="*/ 0 w 1"/>
                <a:gd name="T1" fmla="*/ 90 h 90"/>
                <a:gd name="T2" fmla="*/ 0 w 1"/>
                <a:gd name="T3" fmla="*/ 0 h 90"/>
              </a:gdLst>
              <a:ahLst/>
              <a:cxnLst>
                <a:cxn ang="0">
                  <a:pos x="T0" y="T1"/>
                </a:cxn>
                <a:cxn ang="0">
                  <a:pos x="T2" y="T3"/>
                </a:cxn>
              </a:cxnLst>
              <a:rect l="0" t="0" r="r" b="b"/>
              <a:pathLst>
                <a:path w="1" h="90">
                  <a:moveTo>
                    <a:pt x="0" y="90"/>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86" name="Freeform 86"/>
            <p:cNvSpPr>
              <a:spLocks/>
            </p:cNvSpPr>
            <p:nvPr/>
          </p:nvSpPr>
          <p:spPr bwMode="auto">
            <a:xfrm>
              <a:off x="1634" y="2030"/>
              <a:ext cx="1" cy="177"/>
            </a:xfrm>
            <a:custGeom>
              <a:avLst/>
              <a:gdLst>
                <a:gd name="T0" fmla="*/ 0 w 1"/>
                <a:gd name="T1" fmla="*/ 177 h 177"/>
                <a:gd name="T2" fmla="*/ 0 w 1"/>
                <a:gd name="T3" fmla="*/ 0 h 177"/>
              </a:gdLst>
              <a:ahLst/>
              <a:cxnLst>
                <a:cxn ang="0">
                  <a:pos x="T0" y="T1"/>
                </a:cxn>
                <a:cxn ang="0">
                  <a:pos x="T2" y="T3"/>
                </a:cxn>
              </a:cxnLst>
              <a:rect l="0" t="0" r="r" b="b"/>
              <a:pathLst>
                <a:path w="1" h="177">
                  <a:moveTo>
                    <a:pt x="0" y="177"/>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87" name="Freeform 87"/>
            <p:cNvSpPr>
              <a:spLocks/>
            </p:cNvSpPr>
            <p:nvPr/>
          </p:nvSpPr>
          <p:spPr bwMode="auto">
            <a:xfrm>
              <a:off x="1682" y="2020"/>
              <a:ext cx="1" cy="187"/>
            </a:xfrm>
            <a:custGeom>
              <a:avLst/>
              <a:gdLst>
                <a:gd name="T0" fmla="*/ 0 w 1"/>
                <a:gd name="T1" fmla="*/ 187 h 187"/>
                <a:gd name="T2" fmla="*/ 0 w 1"/>
                <a:gd name="T3" fmla="*/ 0 h 187"/>
              </a:gdLst>
              <a:ahLst/>
              <a:cxnLst>
                <a:cxn ang="0">
                  <a:pos x="T0" y="T1"/>
                </a:cxn>
                <a:cxn ang="0">
                  <a:pos x="T2" y="T3"/>
                </a:cxn>
              </a:cxnLst>
              <a:rect l="0" t="0" r="r" b="b"/>
              <a:pathLst>
                <a:path w="1" h="187">
                  <a:moveTo>
                    <a:pt x="0" y="187"/>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88" name="Line 88"/>
            <p:cNvSpPr>
              <a:spLocks noChangeShapeType="1"/>
            </p:cNvSpPr>
            <p:nvPr/>
          </p:nvSpPr>
          <p:spPr bwMode="auto">
            <a:xfrm flipV="1">
              <a:off x="1730" y="2024"/>
              <a:ext cx="0" cy="183"/>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89" name="Freeform 89"/>
            <p:cNvSpPr>
              <a:spLocks/>
            </p:cNvSpPr>
            <p:nvPr/>
          </p:nvSpPr>
          <p:spPr bwMode="auto">
            <a:xfrm>
              <a:off x="1778" y="2066"/>
              <a:ext cx="1" cy="142"/>
            </a:xfrm>
            <a:custGeom>
              <a:avLst/>
              <a:gdLst>
                <a:gd name="T0" fmla="*/ 0 w 1"/>
                <a:gd name="T1" fmla="*/ 142 h 142"/>
                <a:gd name="T2" fmla="*/ 0 w 1"/>
                <a:gd name="T3" fmla="*/ 0 h 142"/>
              </a:gdLst>
              <a:ahLst/>
              <a:cxnLst>
                <a:cxn ang="0">
                  <a:pos x="T0" y="T1"/>
                </a:cxn>
                <a:cxn ang="0">
                  <a:pos x="T2" y="T3"/>
                </a:cxn>
              </a:cxnLst>
              <a:rect l="0" t="0" r="r" b="b"/>
              <a:pathLst>
                <a:path w="1" h="142">
                  <a:moveTo>
                    <a:pt x="0" y="142"/>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90" name="Text Box 90"/>
            <p:cNvSpPr txBox="1">
              <a:spLocks noChangeArrowheads="1"/>
            </p:cNvSpPr>
            <p:nvPr/>
          </p:nvSpPr>
          <p:spPr bwMode="auto">
            <a:xfrm>
              <a:off x="2008" y="2084"/>
              <a:ext cx="167" cy="2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t</a:t>
              </a:r>
            </a:p>
          </p:txBody>
        </p:sp>
        <p:sp>
          <p:nvSpPr>
            <p:cNvPr id="435291" name="Text Box 91"/>
            <p:cNvSpPr txBox="1">
              <a:spLocks noChangeArrowheads="1"/>
            </p:cNvSpPr>
            <p:nvPr/>
          </p:nvSpPr>
          <p:spPr bwMode="auto">
            <a:xfrm>
              <a:off x="990" y="1767"/>
              <a:ext cx="1010" cy="2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采样后的信号</a:t>
              </a:r>
            </a:p>
          </p:txBody>
        </p:sp>
      </p:grpSp>
      <p:sp>
        <p:nvSpPr>
          <p:cNvPr id="435292" name="Text Box 92"/>
          <p:cNvSpPr txBox="1">
            <a:spLocks noChangeArrowheads="1"/>
          </p:cNvSpPr>
          <p:nvPr/>
        </p:nvSpPr>
        <p:spPr bwMode="auto">
          <a:xfrm>
            <a:off x="4579806" y="4661520"/>
            <a:ext cx="11144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构成分组</a:t>
            </a:r>
          </a:p>
        </p:txBody>
      </p:sp>
      <p:sp>
        <p:nvSpPr>
          <p:cNvPr id="435293" name="Text Box 93"/>
          <p:cNvSpPr txBox="1">
            <a:spLocks noChangeArrowheads="1"/>
          </p:cNvSpPr>
          <p:nvPr/>
        </p:nvSpPr>
        <p:spPr bwMode="auto">
          <a:xfrm>
            <a:off x="4584966" y="5347320"/>
            <a:ext cx="11144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恒定速率</a:t>
            </a:r>
          </a:p>
        </p:txBody>
      </p:sp>
      <p:sp>
        <p:nvSpPr>
          <p:cNvPr id="435294" name="Text Box 94"/>
          <p:cNvSpPr txBox="1">
            <a:spLocks noChangeArrowheads="1"/>
          </p:cNvSpPr>
          <p:nvPr/>
        </p:nvSpPr>
        <p:spPr bwMode="auto">
          <a:xfrm>
            <a:off x="8260160" y="5347320"/>
            <a:ext cx="134659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非恒定速率</a:t>
            </a:r>
          </a:p>
        </p:txBody>
      </p:sp>
      <p:sp>
        <p:nvSpPr>
          <p:cNvPr id="435295" name="AutoShape 95"/>
          <p:cNvSpPr>
            <a:spLocks noChangeArrowheads="1"/>
          </p:cNvSpPr>
          <p:nvPr/>
        </p:nvSpPr>
        <p:spPr bwMode="auto">
          <a:xfrm>
            <a:off x="3926285" y="5051276"/>
            <a:ext cx="431668" cy="152400"/>
          </a:xfrm>
          <a:prstGeom prst="rightArrow">
            <a:avLst>
              <a:gd name="adj1" fmla="val 50000"/>
              <a:gd name="adj2" fmla="val 65365"/>
            </a:avLst>
          </a:prstGeom>
          <a:solidFill>
            <a:srgbClr val="C00000"/>
          </a:solidFill>
          <a:ln w="9525">
            <a:solidFill>
              <a:srgbClr val="C00000"/>
            </a:solidFill>
            <a:miter lim="800000"/>
            <a:headEnd/>
            <a:tailEnd/>
          </a:ln>
          <a:effectLst/>
        </p:spPr>
        <p:txBody>
          <a:bodyPr wrap="none" anchor="ctr"/>
          <a:lstStyle/>
          <a:p>
            <a:endParaRPr lang="zh-CN" altLang="en-US" sz="2800" b="1">
              <a:solidFill>
                <a:srgbClr val="000099"/>
              </a:solidFill>
              <a:latin typeface="+mn-lt"/>
              <a:ea typeface="+mn-ea"/>
            </a:endParaRPr>
          </a:p>
        </p:txBody>
      </p:sp>
      <p:sp>
        <p:nvSpPr>
          <p:cNvPr id="435296" name="AutoShape 96"/>
          <p:cNvSpPr>
            <a:spLocks noChangeArrowheads="1"/>
          </p:cNvSpPr>
          <p:nvPr/>
        </p:nvSpPr>
        <p:spPr bwMode="auto">
          <a:xfrm>
            <a:off x="1795463" y="5013176"/>
            <a:ext cx="429948" cy="152400"/>
          </a:xfrm>
          <a:prstGeom prst="rightArrow">
            <a:avLst>
              <a:gd name="adj1" fmla="val 50000"/>
              <a:gd name="adj2" fmla="val 65104"/>
            </a:avLst>
          </a:prstGeom>
          <a:solidFill>
            <a:srgbClr val="C00000"/>
          </a:solidFill>
          <a:ln w="9525">
            <a:solidFill>
              <a:srgbClr val="C00000"/>
            </a:solidFill>
            <a:miter lim="800000"/>
            <a:headEnd/>
            <a:tailEnd/>
          </a:ln>
          <a:effectLst/>
        </p:spPr>
        <p:txBody>
          <a:bodyPr wrap="none" anchor="ctr"/>
          <a:lstStyle/>
          <a:p>
            <a:endParaRPr lang="zh-CN" altLang="en-US" sz="2800" b="1">
              <a:solidFill>
                <a:srgbClr val="000099"/>
              </a:solidFill>
              <a:latin typeface="+mn-lt"/>
              <a:ea typeface="+mn-ea"/>
            </a:endParaRPr>
          </a:p>
        </p:txBody>
      </p:sp>
    </p:spTree>
    <p:extLst>
      <p:ext uri="{BB962C8B-B14F-4D97-AF65-F5344CB8AC3E}">
        <p14:creationId xmlns:p14="http://schemas.microsoft.com/office/powerpoint/2010/main" val="611627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305" name="Rectangle 41"/>
          <p:cNvSpPr>
            <a:spLocks noGrp="1" noChangeArrowheads="1"/>
          </p:cNvSpPr>
          <p:nvPr>
            <p:ph type="title"/>
          </p:nvPr>
        </p:nvSpPr>
        <p:spPr/>
        <p:txBody>
          <a:bodyPr/>
          <a:lstStyle/>
          <a:p>
            <a:pPr algn="ctr"/>
            <a:r>
              <a:rPr lang="zh-CN" altLang="en-US" sz="4000" dirty="0" smtClean="0"/>
              <a:t>用 </a:t>
            </a:r>
            <a:r>
              <a:rPr lang="en-US" altLang="zh-CN" sz="4000" dirty="0" smtClean="0"/>
              <a:t>H.323 </a:t>
            </a:r>
            <a:r>
              <a:rPr lang="zh-CN" altLang="en-US" sz="4000" dirty="0" smtClean="0"/>
              <a:t>网关连接非 </a:t>
            </a:r>
            <a:r>
              <a:rPr lang="en-US" altLang="zh-CN" sz="4000" dirty="0"/>
              <a:t>H.323 </a:t>
            </a:r>
            <a:r>
              <a:rPr lang="zh-CN" altLang="en-US" sz="4000" dirty="0" smtClean="0"/>
              <a:t>网络</a:t>
            </a:r>
            <a:endParaRPr lang="zh-CN" altLang="en-US" sz="4000" dirty="0"/>
          </a:p>
        </p:txBody>
      </p:sp>
      <p:sp>
        <p:nvSpPr>
          <p:cNvPr id="395266"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5268" name="Rectangle 4"/>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5272" name="Rectangle 8"/>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275687" y="1897706"/>
            <a:ext cx="9501849" cy="3754139"/>
            <a:chOff x="275687" y="1897706"/>
            <a:chExt cx="9501849" cy="3754139"/>
          </a:xfrm>
        </p:grpSpPr>
        <p:sp>
          <p:nvSpPr>
            <p:cNvPr id="395308" name="Line 44"/>
            <p:cNvSpPr>
              <a:spLocks noChangeShapeType="1"/>
            </p:cNvSpPr>
            <p:nvPr/>
          </p:nvSpPr>
          <p:spPr bwMode="auto">
            <a:xfrm flipH="1" flipV="1">
              <a:off x="1455464" y="3328042"/>
              <a:ext cx="1009517" cy="190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09" name="Line 45"/>
            <p:cNvSpPr>
              <a:spLocks noChangeShapeType="1"/>
            </p:cNvSpPr>
            <p:nvPr/>
          </p:nvSpPr>
          <p:spPr bwMode="auto">
            <a:xfrm flipV="1">
              <a:off x="2004077" y="3709043"/>
              <a:ext cx="736071" cy="860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10" name="Line 46"/>
            <p:cNvSpPr>
              <a:spLocks noChangeShapeType="1"/>
            </p:cNvSpPr>
            <p:nvPr/>
          </p:nvSpPr>
          <p:spPr bwMode="auto">
            <a:xfrm flipH="1" flipV="1">
              <a:off x="3013596" y="4091631"/>
              <a:ext cx="92869" cy="8588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11" name="Line 47"/>
            <p:cNvSpPr>
              <a:spLocks noChangeShapeType="1"/>
            </p:cNvSpPr>
            <p:nvPr/>
          </p:nvSpPr>
          <p:spPr bwMode="auto">
            <a:xfrm>
              <a:off x="3656798" y="3899542"/>
              <a:ext cx="550333" cy="763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12" name="Line 48"/>
            <p:cNvSpPr>
              <a:spLocks noChangeShapeType="1"/>
            </p:cNvSpPr>
            <p:nvPr/>
          </p:nvSpPr>
          <p:spPr bwMode="auto">
            <a:xfrm flipV="1">
              <a:off x="3368824" y="2875720"/>
              <a:ext cx="1098946" cy="382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13" name="Line 49"/>
            <p:cNvSpPr>
              <a:spLocks noChangeShapeType="1"/>
            </p:cNvSpPr>
            <p:nvPr/>
          </p:nvSpPr>
          <p:spPr bwMode="auto">
            <a:xfrm flipH="1">
              <a:off x="6398145" y="3804293"/>
              <a:ext cx="548613" cy="765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14" name="Line 50"/>
            <p:cNvSpPr>
              <a:spLocks noChangeShapeType="1"/>
            </p:cNvSpPr>
            <p:nvPr/>
          </p:nvSpPr>
          <p:spPr bwMode="auto">
            <a:xfrm flipH="1">
              <a:off x="7130777" y="4185293"/>
              <a:ext cx="368035" cy="765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15" name="Line 51"/>
            <p:cNvSpPr>
              <a:spLocks noChangeShapeType="1"/>
            </p:cNvSpPr>
            <p:nvPr/>
          </p:nvSpPr>
          <p:spPr bwMode="auto">
            <a:xfrm>
              <a:off x="7865127" y="4282131"/>
              <a:ext cx="91150" cy="6683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16" name="Line 52"/>
            <p:cNvSpPr>
              <a:spLocks noChangeShapeType="1"/>
            </p:cNvSpPr>
            <p:nvPr/>
          </p:nvSpPr>
          <p:spPr bwMode="auto">
            <a:xfrm>
              <a:off x="8413742" y="4091630"/>
              <a:ext cx="368035" cy="6667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17" name="Line 53"/>
            <p:cNvSpPr>
              <a:spLocks noChangeShapeType="1"/>
            </p:cNvSpPr>
            <p:nvPr/>
          </p:nvSpPr>
          <p:spPr bwMode="auto">
            <a:xfrm>
              <a:off x="8781777" y="3899542"/>
              <a:ext cx="825500" cy="4778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18" name="Line 54"/>
            <p:cNvSpPr>
              <a:spLocks noChangeShapeType="1"/>
            </p:cNvSpPr>
            <p:nvPr/>
          </p:nvSpPr>
          <p:spPr bwMode="auto">
            <a:xfrm flipH="1">
              <a:off x="1178577" y="3723330"/>
              <a:ext cx="1129904" cy="558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19" name="Line 55"/>
            <p:cNvSpPr>
              <a:spLocks noChangeShapeType="1"/>
            </p:cNvSpPr>
            <p:nvPr/>
          </p:nvSpPr>
          <p:spPr bwMode="auto">
            <a:xfrm>
              <a:off x="3852854" y="3723330"/>
              <a:ext cx="357716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aphicFrame>
          <p:nvGraphicFramePr>
            <p:cNvPr id="395321" name="Object 57"/>
            <p:cNvGraphicFramePr>
              <a:graphicFrameLocks noChangeAspect="1"/>
            </p:cNvGraphicFramePr>
            <p:nvPr>
              <p:extLst>
                <p:ext uri="{D42A27DB-BD31-4B8C-83A1-F6EECF244321}">
                  <p14:modId xmlns:p14="http://schemas.microsoft.com/office/powerpoint/2010/main" val="2038687813"/>
                </p:ext>
              </p:extLst>
            </p:nvPr>
          </p:nvGraphicFramePr>
          <p:xfrm>
            <a:off x="1847576" y="2850205"/>
            <a:ext cx="2373313" cy="1631950"/>
          </p:xfrm>
          <a:graphic>
            <a:graphicData uri="http://schemas.openxmlformats.org/presentationml/2006/ole">
              <mc:AlternateContent xmlns:mc="http://schemas.openxmlformats.org/markup-compatibility/2006">
                <mc:Choice xmlns:v="urn:schemas-microsoft-com:vml" Requires="v">
                  <p:oleObj spid="_x0000_s16386" name="VISIO" r:id="rId3" imgW="1689840" imgH="964440" progId="Visio.Drawing.6">
                    <p:embed/>
                  </p:oleObj>
                </mc:Choice>
                <mc:Fallback>
                  <p:oleObj name="VISIO" r:id="rId3" imgW="1689840" imgH="9644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576" y="2850205"/>
                          <a:ext cx="2373313" cy="16319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95322" name="Text Box 58"/>
            <p:cNvSpPr txBox="1">
              <a:spLocks noChangeArrowheads="1"/>
            </p:cNvSpPr>
            <p:nvPr/>
          </p:nvSpPr>
          <p:spPr bwMode="auto">
            <a:xfrm>
              <a:off x="2464981" y="3274067"/>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smtClean="0">
                  <a:solidFill>
                    <a:srgbClr val="000099"/>
                  </a:solidFill>
                  <a:latin typeface="+mn-lt"/>
                  <a:ea typeface="+mn-ea"/>
                </a:rPr>
                <a:t>互联网</a:t>
              </a:r>
              <a:endParaRPr kumimoji="1" lang="zh-CN" altLang="en-US" b="1" dirty="0">
                <a:solidFill>
                  <a:srgbClr val="000099"/>
                </a:solidFill>
                <a:latin typeface="+mn-lt"/>
                <a:ea typeface="+mn-ea"/>
              </a:endParaRPr>
            </a:p>
          </p:txBody>
        </p:sp>
        <p:pic>
          <p:nvPicPr>
            <p:cNvPr id="395320" name="Picture 56"/>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5276" y="2947042"/>
              <a:ext cx="2751667" cy="152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95323" name="Object 59"/>
            <p:cNvGraphicFramePr>
              <a:graphicFrameLocks/>
            </p:cNvGraphicFramePr>
            <p:nvPr>
              <p:extLst>
                <p:ext uri="{D42A27DB-BD31-4B8C-83A1-F6EECF244321}">
                  <p14:modId xmlns:p14="http://schemas.microsoft.com/office/powerpoint/2010/main" val="2470732048"/>
                </p:ext>
              </p:extLst>
            </p:nvPr>
          </p:nvGraphicFramePr>
          <p:xfrm>
            <a:off x="4642238" y="3532830"/>
            <a:ext cx="1282965" cy="381000"/>
          </p:xfrm>
          <a:graphic>
            <a:graphicData uri="http://schemas.openxmlformats.org/presentationml/2006/ole">
              <mc:AlternateContent xmlns:mc="http://schemas.openxmlformats.org/markup-compatibility/2006">
                <mc:Choice xmlns:v="urn:schemas-microsoft-com:vml" Requires="v">
                  <p:oleObj spid="_x0000_s16387" name="ClipArt" r:id="rId6" imgW="6391080" imgH="1574640" progId="MS_ClipArt_Gallery.2">
                    <p:embed/>
                  </p:oleObj>
                </mc:Choice>
                <mc:Fallback>
                  <p:oleObj name="ClipArt" r:id="rId6" imgW="6391080" imgH="1574640"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2238" y="3532830"/>
                          <a:ext cx="128296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5324" name="Object 60">
              <a:hlinkClick r:id="" action="ppaction://ole?verb=0"/>
            </p:cNvPr>
            <p:cNvGraphicFramePr>
              <a:graphicFrameLocks/>
            </p:cNvGraphicFramePr>
            <p:nvPr>
              <p:extLst>
                <p:ext uri="{D42A27DB-BD31-4B8C-83A1-F6EECF244321}">
                  <p14:modId xmlns:p14="http://schemas.microsoft.com/office/powerpoint/2010/main" val="2338702957"/>
                </p:ext>
              </p:extLst>
            </p:nvPr>
          </p:nvGraphicFramePr>
          <p:xfrm>
            <a:off x="1082269" y="3709042"/>
            <a:ext cx="441987" cy="846138"/>
          </p:xfrm>
          <a:graphic>
            <a:graphicData uri="http://schemas.openxmlformats.org/presentationml/2006/ole">
              <mc:AlternateContent xmlns:mc="http://schemas.openxmlformats.org/markup-compatibility/2006">
                <mc:Choice xmlns:v="urn:schemas-microsoft-com:vml" Requires="v">
                  <p:oleObj spid="_x0000_s16388" name="Clip" r:id="rId8" imgW="2733480" imgH="3824280" progId="MS_ClipArt_Gallery.5">
                    <p:embed/>
                  </p:oleObj>
                </mc:Choice>
                <mc:Fallback>
                  <p:oleObj name="Clip" r:id="rId8" imgW="2733480" imgH="3824280" progId="MS_ClipArt_Gallery.5">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2269" y="3709042"/>
                          <a:ext cx="441987"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5325" name="Text Box 61"/>
            <p:cNvSpPr txBox="1">
              <a:spLocks noChangeArrowheads="1"/>
            </p:cNvSpPr>
            <p:nvPr/>
          </p:nvSpPr>
          <p:spPr bwMode="auto">
            <a:xfrm>
              <a:off x="6825208" y="3399383"/>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mn-ea"/>
                </a:rPr>
                <a:t>公用电话网</a:t>
              </a:r>
            </a:p>
          </p:txBody>
        </p:sp>
        <p:sp>
          <p:nvSpPr>
            <p:cNvPr id="395326" name="Text Box 62"/>
            <p:cNvSpPr txBox="1">
              <a:spLocks noChangeArrowheads="1"/>
            </p:cNvSpPr>
            <p:nvPr/>
          </p:nvSpPr>
          <p:spPr bwMode="auto">
            <a:xfrm>
              <a:off x="4953000" y="3039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mn-ea"/>
                </a:rPr>
                <a:t>网关</a:t>
              </a:r>
            </a:p>
          </p:txBody>
        </p:sp>
        <p:sp>
          <p:nvSpPr>
            <p:cNvPr id="395327" name="Text Box 63"/>
            <p:cNvSpPr txBox="1">
              <a:spLocks noChangeArrowheads="1"/>
            </p:cNvSpPr>
            <p:nvPr/>
          </p:nvSpPr>
          <p:spPr bwMode="auto">
            <a:xfrm>
              <a:off x="275687" y="3894780"/>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mn-ea"/>
                </a:rPr>
                <a:t>网闸</a:t>
              </a:r>
            </a:p>
          </p:txBody>
        </p:sp>
        <p:sp>
          <p:nvSpPr>
            <p:cNvPr id="395328" name="Text Box 64"/>
            <p:cNvSpPr txBox="1">
              <a:spLocks noChangeArrowheads="1"/>
            </p:cNvSpPr>
            <p:nvPr/>
          </p:nvSpPr>
          <p:spPr bwMode="auto">
            <a:xfrm>
              <a:off x="1992040" y="5190180"/>
              <a:ext cx="17363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H.323 </a:t>
              </a:r>
              <a:r>
                <a:rPr kumimoji="1" lang="zh-CN" altLang="en-US" b="1">
                  <a:solidFill>
                    <a:srgbClr val="000099"/>
                  </a:solidFill>
                  <a:latin typeface="+mn-lt"/>
                  <a:ea typeface="+mn-ea"/>
                </a:rPr>
                <a:t>终端</a:t>
              </a:r>
            </a:p>
          </p:txBody>
        </p:sp>
        <p:sp>
          <p:nvSpPr>
            <p:cNvPr id="395330" name="Text Box 66"/>
            <p:cNvSpPr txBox="1">
              <a:spLocks noChangeArrowheads="1"/>
            </p:cNvSpPr>
            <p:nvPr/>
          </p:nvSpPr>
          <p:spPr bwMode="auto">
            <a:xfrm rot="20287477">
              <a:off x="1465758" y="3963907"/>
              <a:ext cx="54694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4000" b="1">
                  <a:solidFill>
                    <a:srgbClr val="000099"/>
                  </a:solidFill>
                  <a:latin typeface="+mn-lt"/>
                  <a:ea typeface="+mn-ea"/>
                  <a:sym typeface="Webdings" pitchFamily="18" charset="2"/>
                </a:rPr>
                <a:t></a:t>
              </a:r>
              <a:r>
                <a:rPr kumimoji="1" lang="en-US" altLang="zh-CN" sz="4000" b="1">
                  <a:solidFill>
                    <a:srgbClr val="000099"/>
                  </a:solidFill>
                  <a:latin typeface="+mn-lt"/>
                  <a:ea typeface="+mn-ea"/>
                </a:rPr>
                <a:t> </a:t>
              </a:r>
            </a:p>
          </p:txBody>
        </p:sp>
        <p:sp>
          <p:nvSpPr>
            <p:cNvPr id="395331" name="Freeform 67"/>
            <p:cNvSpPr>
              <a:spLocks/>
            </p:cNvSpPr>
            <p:nvPr/>
          </p:nvSpPr>
          <p:spPr bwMode="auto">
            <a:xfrm>
              <a:off x="1754709" y="4515492"/>
              <a:ext cx="91148" cy="115888"/>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95332" name="Picture 68"/>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14901" y="4204343"/>
              <a:ext cx="484981"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334" name="Text Box 70"/>
            <p:cNvSpPr txBox="1">
              <a:spLocks noChangeArrowheads="1"/>
            </p:cNvSpPr>
            <p:nvPr/>
          </p:nvSpPr>
          <p:spPr bwMode="auto">
            <a:xfrm rot="20287477">
              <a:off x="2475275" y="4346493"/>
              <a:ext cx="54694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4000" b="1">
                  <a:solidFill>
                    <a:srgbClr val="000099"/>
                  </a:solidFill>
                  <a:latin typeface="+mn-lt"/>
                  <a:ea typeface="+mn-ea"/>
                  <a:sym typeface="Webdings" pitchFamily="18" charset="2"/>
                </a:rPr>
                <a:t></a:t>
              </a:r>
              <a:r>
                <a:rPr kumimoji="1" lang="en-US" altLang="zh-CN" sz="4000" b="1">
                  <a:solidFill>
                    <a:srgbClr val="000099"/>
                  </a:solidFill>
                  <a:latin typeface="+mn-lt"/>
                  <a:ea typeface="+mn-ea"/>
                </a:rPr>
                <a:t> </a:t>
              </a:r>
            </a:p>
          </p:txBody>
        </p:sp>
        <p:sp>
          <p:nvSpPr>
            <p:cNvPr id="395335" name="Freeform 71"/>
            <p:cNvSpPr>
              <a:spLocks/>
            </p:cNvSpPr>
            <p:nvPr/>
          </p:nvSpPr>
          <p:spPr bwMode="auto">
            <a:xfrm>
              <a:off x="2762506" y="4899667"/>
              <a:ext cx="92869" cy="114300"/>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95336" name="Picture 72"/>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24419" y="4586931"/>
              <a:ext cx="483261"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338" name="Text Box 74"/>
            <p:cNvSpPr txBox="1">
              <a:spLocks noChangeArrowheads="1"/>
            </p:cNvSpPr>
            <p:nvPr/>
          </p:nvSpPr>
          <p:spPr bwMode="auto">
            <a:xfrm rot="20287477">
              <a:off x="3685148" y="4197268"/>
              <a:ext cx="54694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4000" b="1">
                  <a:solidFill>
                    <a:srgbClr val="000099"/>
                  </a:solidFill>
                  <a:latin typeface="+mn-lt"/>
                  <a:ea typeface="+mn-ea"/>
                  <a:sym typeface="Webdings" pitchFamily="18" charset="2"/>
                </a:rPr>
                <a:t></a:t>
              </a:r>
              <a:r>
                <a:rPr kumimoji="1" lang="en-US" altLang="zh-CN" sz="4000" b="1">
                  <a:solidFill>
                    <a:srgbClr val="000099"/>
                  </a:solidFill>
                  <a:latin typeface="+mn-lt"/>
                  <a:ea typeface="+mn-ea"/>
                </a:rPr>
                <a:t> </a:t>
              </a:r>
            </a:p>
          </p:txBody>
        </p:sp>
        <p:sp>
          <p:nvSpPr>
            <p:cNvPr id="395339" name="Freeform 75"/>
            <p:cNvSpPr>
              <a:spLocks/>
            </p:cNvSpPr>
            <p:nvPr/>
          </p:nvSpPr>
          <p:spPr bwMode="auto">
            <a:xfrm>
              <a:off x="3956042" y="4707580"/>
              <a:ext cx="91148" cy="114300"/>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95340" name="Picture 76"/>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016234" y="4394843"/>
              <a:ext cx="484981"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342" name="Text Box 78"/>
            <p:cNvSpPr txBox="1">
              <a:spLocks noChangeArrowheads="1"/>
            </p:cNvSpPr>
            <p:nvPr/>
          </p:nvSpPr>
          <p:spPr bwMode="auto">
            <a:xfrm rot="20287477">
              <a:off x="3867538" y="2281272"/>
              <a:ext cx="54694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4000" b="1">
                  <a:solidFill>
                    <a:srgbClr val="000099"/>
                  </a:solidFill>
                  <a:latin typeface="+mn-lt"/>
                  <a:ea typeface="+mn-ea"/>
                  <a:sym typeface="Webdings" pitchFamily="18" charset="2"/>
                </a:rPr>
                <a:t></a:t>
              </a:r>
              <a:r>
                <a:rPr kumimoji="1" lang="en-US" altLang="zh-CN" sz="4000" b="1">
                  <a:solidFill>
                    <a:srgbClr val="000099"/>
                  </a:solidFill>
                  <a:latin typeface="+mn-lt"/>
                  <a:ea typeface="+mn-ea"/>
                </a:rPr>
                <a:t> </a:t>
              </a:r>
            </a:p>
          </p:txBody>
        </p:sp>
        <p:sp>
          <p:nvSpPr>
            <p:cNvPr id="395343" name="Freeform 79"/>
            <p:cNvSpPr>
              <a:spLocks/>
            </p:cNvSpPr>
            <p:nvPr/>
          </p:nvSpPr>
          <p:spPr bwMode="auto">
            <a:xfrm>
              <a:off x="4125532" y="2824920"/>
              <a:ext cx="92869" cy="114300"/>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95344" name="Picture 80"/>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87445" y="2512183"/>
              <a:ext cx="483261"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95345" name="Group 81"/>
            <p:cNvGrpSpPr>
              <a:grpSpLocks/>
            </p:cNvGrpSpPr>
            <p:nvPr/>
          </p:nvGrpSpPr>
          <p:grpSpPr bwMode="auto">
            <a:xfrm>
              <a:off x="8508330" y="4472630"/>
              <a:ext cx="443706" cy="360362"/>
              <a:chOff x="4990" y="1584"/>
              <a:chExt cx="427" cy="379"/>
            </a:xfrm>
          </p:grpSpPr>
          <p:sp>
            <p:nvSpPr>
              <p:cNvPr id="395346" name="Freeform 82"/>
              <p:cNvSpPr>
                <a:spLocks/>
              </p:cNvSpPr>
              <p:nvPr/>
            </p:nvSpPr>
            <p:spPr bwMode="auto">
              <a:xfrm>
                <a:off x="4990" y="1584"/>
                <a:ext cx="427" cy="119"/>
              </a:xfrm>
              <a:custGeom>
                <a:avLst/>
                <a:gdLst>
                  <a:gd name="T0" fmla="*/ 319 w 427"/>
                  <a:gd name="T1" fmla="*/ 92 h 119"/>
                  <a:gd name="T2" fmla="*/ 322 w 427"/>
                  <a:gd name="T3" fmla="*/ 104 h 119"/>
                  <a:gd name="T4" fmla="*/ 331 w 427"/>
                  <a:gd name="T5" fmla="*/ 107 h 119"/>
                  <a:gd name="T6" fmla="*/ 343 w 427"/>
                  <a:gd name="T7" fmla="*/ 108 h 119"/>
                  <a:gd name="T8" fmla="*/ 354 w 427"/>
                  <a:gd name="T9" fmla="*/ 110 h 119"/>
                  <a:gd name="T10" fmla="*/ 365 w 427"/>
                  <a:gd name="T11" fmla="*/ 112 h 119"/>
                  <a:gd name="T12" fmla="*/ 376 w 427"/>
                  <a:gd name="T13" fmla="*/ 114 h 119"/>
                  <a:gd name="T14" fmla="*/ 388 w 427"/>
                  <a:gd name="T15" fmla="*/ 115 h 119"/>
                  <a:gd name="T16" fmla="*/ 400 w 427"/>
                  <a:gd name="T17" fmla="*/ 116 h 119"/>
                  <a:gd name="T18" fmla="*/ 411 w 427"/>
                  <a:gd name="T19" fmla="*/ 117 h 119"/>
                  <a:gd name="T20" fmla="*/ 418 w 427"/>
                  <a:gd name="T21" fmla="*/ 116 h 119"/>
                  <a:gd name="T22" fmla="*/ 422 w 427"/>
                  <a:gd name="T23" fmla="*/ 110 h 119"/>
                  <a:gd name="T24" fmla="*/ 425 w 427"/>
                  <a:gd name="T25" fmla="*/ 104 h 119"/>
                  <a:gd name="T26" fmla="*/ 426 w 427"/>
                  <a:gd name="T27" fmla="*/ 98 h 119"/>
                  <a:gd name="T28" fmla="*/ 425 w 427"/>
                  <a:gd name="T29" fmla="*/ 82 h 119"/>
                  <a:gd name="T30" fmla="*/ 421 w 427"/>
                  <a:gd name="T31" fmla="*/ 63 h 119"/>
                  <a:gd name="T32" fmla="*/ 412 w 427"/>
                  <a:gd name="T33" fmla="*/ 45 h 119"/>
                  <a:gd name="T34" fmla="*/ 398 w 427"/>
                  <a:gd name="T35" fmla="*/ 28 h 119"/>
                  <a:gd name="T36" fmla="*/ 358 w 427"/>
                  <a:gd name="T37" fmla="*/ 15 h 119"/>
                  <a:gd name="T38" fmla="*/ 312 w 427"/>
                  <a:gd name="T39" fmla="*/ 8 h 119"/>
                  <a:gd name="T40" fmla="*/ 265 w 427"/>
                  <a:gd name="T41" fmla="*/ 2 h 119"/>
                  <a:gd name="T42" fmla="*/ 220 w 427"/>
                  <a:gd name="T43" fmla="*/ 0 h 119"/>
                  <a:gd name="T44" fmla="*/ 174 w 427"/>
                  <a:gd name="T45" fmla="*/ 1 h 119"/>
                  <a:gd name="T46" fmla="*/ 128 w 427"/>
                  <a:gd name="T47" fmla="*/ 5 h 119"/>
                  <a:gd name="T48" fmla="*/ 84 w 427"/>
                  <a:gd name="T49" fmla="*/ 11 h 119"/>
                  <a:gd name="T50" fmla="*/ 42 w 427"/>
                  <a:gd name="T51" fmla="*/ 21 h 119"/>
                  <a:gd name="T52" fmla="*/ 19 w 427"/>
                  <a:gd name="T53" fmla="*/ 36 h 119"/>
                  <a:gd name="T54" fmla="*/ 8 w 427"/>
                  <a:gd name="T55" fmla="*/ 53 h 119"/>
                  <a:gd name="T56" fmla="*/ 2 w 427"/>
                  <a:gd name="T57" fmla="*/ 72 h 119"/>
                  <a:gd name="T58" fmla="*/ 0 w 427"/>
                  <a:gd name="T59" fmla="*/ 92 h 119"/>
                  <a:gd name="T60" fmla="*/ 0 w 427"/>
                  <a:gd name="T61" fmla="*/ 101 h 119"/>
                  <a:gd name="T62" fmla="*/ 3 w 427"/>
                  <a:gd name="T63" fmla="*/ 108 h 119"/>
                  <a:gd name="T64" fmla="*/ 6 w 427"/>
                  <a:gd name="T65" fmla="*/ 114 h 119"/>
                  <a:gd name="T66" fmla="*/ 11 w 427"/>
                  <a:gd name="T67" fmla="*/ 117 h 119"/>
                  <a:gd name="T68" fmla="*/ 21 w 427"/>
                  <a:gd name="T69" fmla="*/ 117 h 119"/>
                  <a:gd name="T70" fmla="*/ 33 w 427"/>
                  <a:gd name="T71" fmla="*/ 116 h 119"/>
                  <a:gd name="T72" fmla="*/ 44 w 427"/>
                  <a:gd name="T73" fmla="*/ 114 h 119"/>
                  <a:gd name="T74" fmla="*/ 55 w 427"/>
                  <a:gd name="T75" fmla="*/ 113 h 119"/>
                  <a:gd name="T76" fmla="*/ 66 w 427"/>
                  <a:gd name="T77" fmla="*/ 111 h 119"/>
                  <a:gd name="T78" fmla="*/ 77 w 427"/>
                  <a:gd name="T79" fmla="*/ 109 h 119"/>
                  <a:gd name="T80" fmla="*/ 88 w 427"/>
                  <a:gd name="T81" fmla="*/ 108 h 119"/>
                  <a:gd name="T82" fmla="*/ 100 w 427"/>
                  <a:gd name="T83" fmla="*/ 106 h 119"/>
                  <a:gd name="T84" fmla="*/ 106 w 427"/>
                  <a:gd name="T85" fmla="*/ 99 h 119"/>
                  <a:gd name="T86" fmla="*/ 106 w 427"/>
                  <a:gd name="T87" fmla="*/ 86 h 119"/>
                  <a:gd name="T88" fmla="*/ 110 w 427"/>
                  <a:gd name="T89" fmla="*/ 69 h 119"/>
                  <a:gd name="T90" fmla="*/ 130 w 427"/>
                  <a:gd name="T91" fmla="*/ 57 h 119"/>
                  <a:gd name="T92" fmla="*/ 163 w 427"/>
                  <a:gd name="T93" fmla="*/ 49 h 119"/>
                  <a:gd name="T94" fmla="*/ 201 w 427"/>
                  <a:gd name="T95" fmla="*/ 47 h 119"/>
                  <a:gd name="T96" fmla="*/ 242 w 427"/>
                  <a:gd name="T97" fmla="*/ 48 h 119"/>
                  <a:gd name="T98" fmla="*/ 279 w 427"/>
                  <a:gd name="T99" fmla="*/ 53 h 119"/>
                  <a:gd name="T100" fmla="*/ 307 w 427"/>
                  <a:gd name="T101" fmla="*/ 64 h 119"/>
                  <a:gd name="T102" fmla="*/ 320 w 427"/>
                  <a:gd name="T103" fmla="*/ 7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7" h="119">
                    <a:moveTo>
                      <a:pt x="320" y="83"/>
                    </a:moveTo>
                    <a:lnTo>
                      <a:pt x="320" y="86"/>
                    </a:lnTo>
                    <a:lnTo>
                      <a:pt x="319" y="89"/>
                    </a:lnTo>
                    <a:lnTo>
                      <a:pt x="319" y="92"/>
                    </a:lnTo>
                    <a:lnTo>
                      <a:pt x="319" y="96"/>
                    </a:lnTo>
                    <a:lnTo>
                      <a:pt x="320" y="99"/>
                    </a:lnTo>
                    <a:lnTo>
                      <a:pt x="320" y="102"/>
                    </a:lnTo>
                    <a:lnTo>
                      <a:pt x="322" y="104"/>
                    </a:lnTo>
                    <a:lnTo>
                      <a:pt x="323" y="105"/>
                    </a:lnTo>
                    <a:lnTo>
                      <a:pt x="326" y="106"/>
                    </a:lnTo>
                    <a:lnTo>
                      <a:pt x="329" y="106"/>
                    </a:lnTo>
                    <a:lnTo>
                      <a:pt x="331" y="107"/>
                    </a:lnTo>
                    <a:lnTo>
                      <a:pt x="334" y="107"/>
                    </a:lnTo>
                    <a:lnTo>
                      <a:pt x="338" y="108"/>
                    </a:lnTo>
                    <a:lnTo>
                      <a:pt x="341" y="108"/>
                    </a:lnTo>
                    <a:lnTo>
                      <a:pt x="343" y="108"/>
                    </a:lnTo>
                    <a:lnTo>
                      <a:pt x="346" y="109"/>
                    </a:lnTo>
                    <a:lnTo>
                      <a:pt x="349" y="109"/>
                    </a:lnTo>
                    <a:lnTo>
                      <a:pt x="351" y="110"/>
                    </a:lnTo>
                    <a:lnTo>
                      <a:pt x="354" y="110"/>
                    </a:lnTo>
                    <a:lnTo>
                      <a:pt x="357" y="111"/>
                    </a:lnTo>
                    <a:lnTo>
                      <a:pt x="360" y="111"/>
                    </a:lnTo>
                    <a:lnTo>
                      <a:pt x="362" y="111"/>
                    </a:lnTo>
                    <a:lnTo>
                      <a:pt x="365" y="112"/>
                    </a:lnTo>
                    <a:lnTo>
                      <a:pt x="368" y="112"/>
                    </a:lnTo>
                    <a:lnTo>
                      <a:pt x="371" y="113"/>
                    </a:lnTo>
                    <a:lnTo>
                      <a:pt x="374" y="113"/>
                    </a:lnTo>
                    <a:lnTo>
                      <a:pt x="376" y="114"/>
                    </a:lnTo>
                    <a:lnTo>
                      <a:pt x="379" y="114"/>
                    </a:lnTo>
                    <a:lnTo>
                      <a:pt x="382" y="114"/>
                    </a:lnTo>
                    <a:lnTo>
                      <a:pt x="385" y="115"/>
                    </a:lnTo>
                    <a:lnTo>
                      <a:pt x="388" y="115"/>
                    </a:lnTo>
                    <a:lnTo>
                      <a:pt x="390" y="115"/>
                    </a:lnTo>
                    <a:lnTo>
                      <a:pt x="393" y="116"/>
                    </a:lnTo>
                    <a:lnTo>
                      <a:pt x="397" y="116"/>
                    </a:lnTo>
                    <a:lnTo>
                      <a:pt x="400" y="116"/>
                    </a:lnTo>
                    <a:lnTo>
                      <a:pt x="403" y="117"/>
                    </a:lnTo>
                    <a:lnTo>
                      <a:pt x="405" y="117"/>
                    </a:lnTo>
                    <a:lnTo>
                      <a:pt x="408" y="117"/>
                    </a:lnTo>
                    <a:lnTo>
                      <a:pt x="411" y="117"/>
                    </a:lnTo>
                    <a:lnTo>
                      <a:pt x="414" y="118"/>
                    </a:lnTo>
                    <a:lnTo>
                      <a:pt x="415" y="117"/>
                    </a:lnTo>
                    <a:lnTo>
                      <a:pt x="416" y="117"/>
                    </a:lnTo>
                    <a:lnTo>
                      <a:pt x="418" y="116"/>
                    </a:lnTo>
                    <a:lnTo>
                      <a:pt x="419" y="115"/>
                    </a:lnTo>
                    <a:lnTo>
                      <a:pt x="420" y="114"/>
                    </a:lnTo>
                    <a:lnTo>
                      <a:pt x="421" y="112"/>
                    </a:lnTo>
                    <a:lnTo>
                      <a:pt x="422" y="110"/>
                    </a:lnTo>
                    <a:lnTo>
                      <a:pt x="423" y="109"/>
                    </a:lnTo>
                    <a:lnTo>
                      <a:pt x="423" y="108"/>
                    </a:lnTo>
                    <a:lnTo>
                      <a:pt x="424" y="106"/>
                    </a:lnTo>
                    <a:lnTo>
                      <a:pt x="425" y="104"/>
                    </a:lnTo>
                    <a:lnTo>
                      <a:pt x="425" y="103"/>
                    </a:lnTo>
                    <a:lnTo>
                      <a:pt x="425" y="101"/>
                    </a:lnTo>
                    <a:lnTo>
                      <a:pt x="426" y="99"/>
                    </a:lnTo>
                    <a:lnTo>
                      <a:pt x="426" y="98"/>
                    </a:lnTo>
                    <a:lnTo>
                      <a:pt x="425" y="97"/>
                    </a:lnTo>
                    <a:lnTo>
                      <a:pt x="426" y="92"/>
                    </a:lnTo>
                    <a:lnTo>
                      <a:pt x="426" y="88"/>
                    </a:lnTo>
                    <a:lnTo>
                      <a:pt x="425" y="82"/>
                    </a:lnTo>
                    <a:lnTo>
                      <a:pt x="424" y="77"/>
                    </a:lnTo>
                    <a:lnTo>
                      <a:pt x="423" y="72"/>
                    </a:lnTo>
                    <a:lnTo>
                      <a:pt x="422" y="68"/>
                    </a:lnTo>
                    <a:lnTo>
                      <a:pt x="421" y="63"/>
                    </a:lnTo>
                    <a:lnTo>
                      <a:pt x="419" y="58"/>
                    </a:lnTo>
                    <a:lnTo>
                      <a:pt x="417" y="53"/>
                    </a:lnTo>
                    <a:lnTo>
                      <a:pt x="415" y="49"/>
                    </a:lnTo>
                    <a:lnTo>
                      <a:pt x="412" y="45"/>
                    </a:lnTo>
                    <a:lnTo>
                      <a:pt x="409" y="40"/>
                    </a:lnTo>
                    <a:lnTo>
                      <a:pt x="406" y="36"/>
                    </a:lnTo>
                    <a:lnTo>
                      <a:pt x="402" y="31"/>
                    </a:lnTo>
                    <a:lnTo>
                      <a:pt x="398" y="28"/>
                    </a:lnTo>
                    <a:lnTo>
                      <a:pt x="392" y="24"/>
                    </a:lnTo>
                    <a:lnTo>
                      <a:pt x="381" y="21"/>
                    </a:lnTo>
                    <a:lnTo>
                      <a:pt x="370" y="18"/>
                    </a:lnTo>
                    <a:lnTo>
                      <a:pt x="358" y="15"/>
                    </a:lnTo>
                    <a:lnTo>
                      <a:pt x="347" y="13"/>
                    </a:lnTo>
                    <a:lnTo>
                      <a:pt x="336" y="11"/>
                    </a:lnTo>
                    <a:lnTo>
                      <a:pt x="323" y="10"/>
                    </a:lnTo>
                    <a:lnTo>
                      <a:pt x="312" y="8"/>
                    </a:lnTo>
                    <a:lnTo>
                      <a:pt x="300" y="6"/>
                    </a:lnTo>
                    <a:lnTo>
                      <a:pt x="289" y="5"/>
                    </a:lnTo>
                    <a:lnTo>
                      <a:pt x="278" y="3"/>
                    </a:lnTo>
                    <a:lnTo>
                      <a:pt x="265" y="2"/>
                    </a:lnTo>
                    <a:lnTo>
                      <a:pt x="254" y="2"/>
                    </a:lnTo>
                    <a:lnTo>
                      <a:pt x="242" y="1"/>
                    </a:lnTo>
                    <a:lnTo>
                      <a:pt x="231" y="1"/>
                    </a:lnTo>
                    <a:lnTo>
                      <a:pt x="220" y="0"/>
                    </a:lnTo>
                    <a:lnTo>
                      <a:pt x="207" y="0"/>
                    </a:lnTo>
                    <a:lnTo>
                      <a:pt x="196" y="0"/>
                    </a:lnTo>
                    <a:lnTo>
                      <a:pt x="185" y="1"/>
                    </a:lnTo>
                    <a:lnTo>
                      <a:pt x="174" y="1"/>
                    </a:lnTo>
                    <a:lnTo>
                      <a:pt x="162" y="2"/>
                    </a:lnTo>
                    <a:lnTo>
                      <a:pt x="150" y="3"/>
                    </a:lnTo>
                    <a:lnTo>
                      <a:pt x="139" y="4"/>
                    </a:lnTo>
                    <a:lnTo>
                      <a:pt x="128" y="5"/>
                    </a:lnTo>
                    <a:lnTo>
                      <a:pt x="117" y="7"/>
                    </a:lnTo>
                    <a:lnTo>
                      <a:pt x="106" y="8"/>
                    </a:lnTo>
                    <a:lnTo>
                      <a:pt x="96" y="10"/>
                    </a:lnTo>
                    <a:lnTo>
                      <a:pt x="84" y="11"/>
                    </a:lnTo>
                    <a:lnTo>
                      <a:pt x="73" y="13"/>
                    </a:lnTo>
                    <a:lnTo>
                      <a:pt x="63" y="16"/>
                    </a:lnTo>
                    <a:lnTo>
                      <a:pt x="52" y="18"/>
                    </a:lnTo>
                    <a:lnTo>
                      <a:pt x="42" y="21"/>
                    </a:lnTo>
                    <a:lnTo>
                      <a:pt x="32" y="24"/>
                    </a:lnTo>
                    <a:lnTo>
                      <a:pt x="26" y="28"/>
                    </a:lnTo>
                    <a:lnTo>
                      <a:pt x="22" y="31"/>
                    </a:lnTo>
                    <a:lnTo>
                      <a:pt x="19" y="36"/>
                    </a:lnTo>
                    <a:lnTo>
                      <a:pt x="16" y="40"/>
                    </a:lnTo>
                    <a:lnTo>
                      <a:pt x="13" y="45"/>
                    </a:lnTo>
                    <a:lnTo>
                      <a:pt x="10" y="49"/>
                    </a:lnTo>
                    <a:lnTo>
                      <a:pt x="8" y="53"/>
                    </a:lnTo>
                    <a:lnTo>
                      <a:pt x="6" y="58"/>
                    </a:lnTo>
                    <a:lnTo>
                      <a:pt x="5" y="63"/>
                    </a:lnTo>
                    <a:lnTo>
                      <a:pt x="3" y="68"/>
                    </a:lnTo>
                    <a:lnTo>
                      <a:pt x="2" y="72"/>
                    </a:lnTo>
                    <a:lnTo>
                      <a:pt x="1" y="77"/>
                    </a:lnTo>
                    <a:lnTo>
                      <a:pt x="1" y="82"/>
                    </a:lnTo>
                    <a:lnTo>
                      <a:pt x="0" y="88"/>
                    </a:lnTo>
                    <a:lnTo>
                      <a:pt x="0" y="92"/>
                    </a:lnTo>
                    <a:lnTo>
                      <a:pt x="0" y="97"/>
                    </a:lnTo>
                    <a:lnTo>
                      <a:pt x="0" y="98"/>
                    </a:lnTo>
                    <a:lnTo>
                      <a:pt x="0" y="99"/>
                    </a:lnTo>
                    <a:lnTo>
                      <a:pt x="0" y="101"/>
                    </a:lnTo>
                    <a:lnTo>
                      <a:pt x="1" y="103"/>
                    </a:lnTo>
                    <a:lnTo>
                      <a:pt x="1" y="104"/>
                    </a:lnTo>
                    <a:lnTo>
                      <a:pt x="2" y="106"/>
                    </a:lnTo>
                    <a:lnTo>
                      <a:pt x="3" y="108"/>
                    </a:lnTo>
                    <a:lnTo>
                      <a:pt x="3" y="109"/>
                    </a:lnTo>
                    <a:lnTo>
                      <a:pt x="4" y="110"/>
                    </a:lnTo>
                    <a:lnTo>
                      <a:pt x="5" y="112"/>
                    </a:lnTo>
                    <a:lnTo>
                      <a:pt x="6" y="114"/>
                    </a:lnTo>
                    <a:lnTo>
                      <a:pt x="7" y="115"/>
                    </a:lnTo>
                    <a:lnTo>
                      <a:pt x="8" y="116"/>
                    </a:lnTo>
                    <a:lnTo>
                      <a:pt x="10" y="117"/>
                    </a:lnTo>
                    <a:lnTo>
                      <a:pt x="11" y="117"/>
                    </a:lnTo>
                    <a:lnTo>
                      <a:pt x="12" y="118"/>
                    </a:lnTo>
                    <a:lnTo>
                      <a:pt x="15" y="117"/>
                    </a:lnTo>
                    <a:lnTo>
                      <a:pt x="18" y="117"/>
                    </a:lnTo>
                    <a:lnTo>
                      <a:pt x="21" y="117"/>
                    </a:lnTo>
                    <a:lnTo>
                      <a:pt x="23" y="117"/>
                    </a:lnTo>
                    <a:lnTo>
                      <a:pt x="26" y="116"/>
                    </a:lnTo>
                    <a:lnTo>
                      <a:pt x="29" y="116"/>
                    </a:lnTo>
                    <a:lnTo>
                      <a:pt x="33" y="116"/>
                    </a:lnTo>
                    <a:lnTo>
                      <a:pt x="36" y="115"/>
                    </a:lnTo>
                    <a:lnTo>
                      <a:pt x="38" y="115"/>
                    </a:lnTo>
                    <a:lnTo>
                      <a:pt x="41" y="115"/>
                    </a:lnTo>
                    <a:lnTo>
                      <a:pt x="44" y="114"/>
                    </a:lnTo>
                    <a:lnTo>
                      <a:pt x="47" y="114"/>
                    </a:lnTo>
                    <a:lnTo>
                      <a:pt x="50" y="114"/>
                    </a:lnTo>
                    <a:lnTo>
                      <a:pt x="52" y="113"/>
                    </a:lnTo>
                    <a:lnTo>
                      <a:pt x="55" y="113"/>
                    </a:lnTo>
                    <a:lnTo>
                      <a:pt x="58" y="112"/>
                    </a:lnTo>
                    <a:lnTo>
                      <a:pt x="61" y="112"/>
                    </a:lnTo>
                    <a:lnTo>
                      <a:pt x="63" y="111"/>
                    </a:lnTo>
                    <a:lnTo>
                      <a:pt x="66" y="111"/>
                    </a:lnTo>
                    <a:lnTo>
                      <a:pt x="69" y="111"/>
                    </a:lnTo>
                    <a:lnTo>
                      <a:pt x="72" y="110"/>
                    </a:lnTo>
                    <a:lnTo>
                      <a:pt x="74" y="110"/>
                    </a:lnTo>
                    <a:lnTo>
                      <a:pt x="77" y="109"/>
                    </a:lnTo>
                    <a:lnTo>
                      <a:pt x="80" y="109"/>
                    </a:lnTo>
                    <a:lnTo>
                      <a:pt x="83" y="108"/>
                    </a:lnTo>
                    <a:lnTo>
                      <a:pt x="85" y="108"/>
                    </a:lnTo>
                    <a:lnTo>
                      <a:pt x="88" y="108"/>
                    </a:lnTo>
                    <a:lnTo>
                      <a:pt x="92" y="107"/>
                    </a:lnTo>
                    <a:lnTo>
                      <a:pt x="95" y="107"/>
                    </a:lnTo>
                    <a:lnTo>
                      <a:pt x="97" y="106"/>
                    </a:lnTo>
                    <a:lnTo>
                      <a:pt x="100" y="106"/>
                    </a:lnTo>
                    <a:lnTo>
                      <a:pt x="103" y="105"/>
                    </a:lnTo>
                    <a:lnTo>
                      <a:pt x="104" y="104"/>
                    </a:lnTo>
                    <a:lnTo>
                      <a:pt x="105" y="102"/>
                    </a:lnTo>
                    <a:lnTo>
                      <a:pt x="106" y="99"/>
                    </a:lnTo>
                    <a:lnTo>
                      <a:pt x="107" y="96"/>
                    </a:lnTo>
                    <a:lnTo>
                      <a:pt x="107" y="92"/>
                    </a:lnTo>
                    <a:lnTo>
                      <a:pt x="107" y="89"/>
                    </a:lnTo>
                    <a:lnTo>
                      <a:pt x="106" y="86"/>
                    </a:lnTo>
                    <a:lnTo>
                      <a:pt x="106" y="83"/>
                    </a:lnTo>
                    <a:lnTo>
                      <a:pt x="106" y="78"/>
                    </a:lnTo>
                    <a:lnTo>
                      <a:pt x="107" y="74"/>
                    </a:lnTo>
                    <a:lnTo>
                      <a:pt x="110" y="69"/>
                    </a:lnTo>
                    <a:lnTo>
                      <a:pt x="113" y="67"/>
                    </a:lnTo>
                    <a:lnTo>
                      <a:pt x="118" y="63"/>
                    </a:lnTo>
                    <a:lnTo>
                      <a:pt x="123" y="60"/>
                    </a:lnTo>
                    <a:lnTo>
                      <a:pt x="130" y="57"/>
                    </a:lnTo>
                    <a:lnTo>
                      <a:pt x="137" y="55"/>
                    </a:lnTo>
                    <a:lnTo>
                      <a:pt x="144" y="53"/>
                    </a:lnTo>
                    <a:lnTo>
                      <a:pt x="154" y="51"/>
                    </a:lnTo>
                    <a:lnTo>
                      <a:pt x="163" y="49"/>
                    </a:lnTo>
                    <a:lnTo>
                      <a:pt x="172" y="49"/>
                    </a:lnTo>
                    <a:lnTo>
                      <a:pt x="181" y="48"/>
                    </a:lnTo>
                    <a:lnTo>
                      <a:pt x="191" y="47"/>
                    </a:lnTo>
                    <a:lnTo>
                      <a:pt x="201" y="47"/>
                    </a:lnTo>
                    <a:lnTo>
                      <a:pt x="211" y="46"/>
                    </a:lnTo>
                    <a:lnTo>
                      <a:pt x="222" y="47"/>
                    </a:lnTo>
                    <a:lnTo>
                      <a:pt x="232" y="47"/>
                    </a:lnTo>
                    <a:lnTo>
                      <a:pt x="242" y="48"/>
                    </a:lnTo>
                    <a:lnTo>
                      <a:pt x="252" y="49"/>
                    </a:lnTo>
                    <a:lnTo>
                      <a:pt x="261" y="49"/>
                    </a:lnTo>
                    <a:lnTo>
                      <a:pt x="270" y="51"/>
                    </a:lnTo>
                    <a:lnTo>
                      <a:pt x="279" y="53"/>
                    </a:lnTo>
                    <a:lnTo>
                      <a:pt x="287" y="55"/>
                    </a:lnTo>
                    <a:lnTo>
                      <a:pt x="294" y="58"/>
                    </a:lnTo>
                    <a:lnTo>
                      <a:pt x="301" y="60"/>
                    </a:lnTo>
                    <a:lnTo>
                      <a:pt x="307" y="64"/>
                    </a:lnTo>
                    <a:lnTo>
                      <a:pt x="312" y="67"/>
                    </a:lnTo>
                    <a:lnTo>
                      <a:pt x="315" y="70"/>
                    </a:lnTo>
                    <a:lnTo>
                      <a:pt x="318" y="74"/>
                    </a:lnTo>
                    <a:lnTo>
                      <a:pt x="320" y="78"/>
                    </a:lnTo>
                    <a:lnTo>
                      <a:pt x="320" y="83"/>
                    </a:lnTo>
                  </a:path>
                </a:pathLst>
              </a:custGeom>
              <a:solidFill>
                <a:srgbClr val="CECECE"/>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47" name="Freeform 83"/>
              <p:cNvSpPr>
                <a:spLocks/>
              </p:cNvSpPr>
              <p:nvPr/>
            </p:nvSpPr>
            <p:spPr bwMode="auto">
              <a:xfrm>
                <a:off x="5017" y="1626"/>
                <a:ext cx="373" cy="337"/>
              </a:xfrm>
              <a:custGeom>
                <a:avLst/>
                <a:gdLst>
                  <a:gd name="T0" fmla="*/ 226 w 373"/>
                  <a:gd name="T1" fmla="*/ 37 h 337"/>
                  <a:gd name="T2" fmla="*/ 230 w 373"/>
                  <a:gd name="T3" fmla="*/ 29 h 337"/>
                  <a:gd name="T4" fmla="*/ 232 w 373"/>
                  <a:gd name="T5" fmla="*/ 19 h 337"/>
                  <a:gd name="T6" fmla="*/ 232 w 373"/>
                  <a:gd name="T7" fmla="*/ 8 h 337"/>
                  <a:gd name="T8" fmla="*/ 235 w 373"/>
                  <a:gd name="T9" fmla="*/ 3 h 337"/>
                  <a:gd name="T10" fmla="*/ 248 w 373"/>
                  <a:gd name="T11" fmla="*/ 0 h 337"/>
                  <a:gd name="T12" fmla="*/ 262 w 373"/>
                  <a:gd name="T13" fmla="*/ 1 h 337"/>
                  <a:gd name="T14" fmla="*/ 271 w 373"/>
                  <a:gd name="T15" fmla="*/ 5 h 337"/>
                  <a:gd name="T16" fmla="*/ 272 w 373"/>
                  <a:gd name="T17" fmla="*/ 18 h 337"/>
                  <a:gd name="T18" fmla="*/ 276 w 373"/>
                  <a:gd name="T19" fmla="*/ 32 h 337"/>
                  <a:gd name="T20" fmla="*/ 283 w 373"/>
                  <a:gd name="T21" fmla="*/ 44 h 337"/>
                  <a:gd name="T22" fmla="*/ 294 w 373"/>
                  <a:gd name="T23" fmla="*/ 54 h 337"/>
                  <a:gd name="T24" fmla="*/ 304 w 373"/>
                  <a:gd name="T25" fmla="*/ 62 h 337"/>
                  <a:gd name="T26" fmla="*/ 316 w 373"/>
                  <a:gd name="T27" fmla="*/ 69 h 337"/>
                  <a:gd name="T28" fmla="*/ 329 w 373"/>
                  <a:gd name="T29" fmla="*/ 75 h 337"/>
                  <a:gd name="T30" fmla="*/ 341 w 373"/>
                  <a:gd name="T31" fmla="*/ 78 h 337"/>
                  <a:gd name="T32" fmla="*/ 352 w 373"/>
                  <a:gd name="T33" fmla="*/ 83 h 337"/>
                  <a:gd name="T34" fmla="*/ 358 w 373"/>
                  <a:gd name="T35" fmla="*/ 91 h 337"/>
                  <a:gd name="T36" fmla="*/ 362 w 373"/>
                  <a:gd name="T37" fmla="*/ 100 h 337"/>
                  <a:gd name="T38" fmla="*/ 364 w 373"/>
                  <a:gd name="T39" fmla="*/ 110 h 337"/>
                  <a:gd name="T40" fmla="*/ 372 w 373"/>
                  <a:gd name="T41" fmla="*/ 303 h 337"/>
                  <a:gd name="T42" fmla="*/ 370 w 373"/>
                  <a:gd name="T43" fmla="*/ 318 h 337"/>
                  <a:gd name="T44" fmla="*/ 364 w 373"/>
                  <a:gd name="T45" fmla="*/ 329 h 337"/>
                  <a:gd name="T46" fmla="*/ 351 w 373"/>
                  <a:gd name="T47" fmla="*/ 335 h 337"/>
                  <a:gd name="T48" fmla="*/ 25 w 373"/>
                  <a:gd name="T49" fmla="*/ 336 h 337"/>
                  <a:gd name="T50" fmla="*/ 11 w 373"/>
                  <a:gd name="T51" fmla="*/ 331 h 337"/>
                  <a:gd name="T52" fmla="*/ 3 w 373"/>
                  <a:gd name="T53" fmla="*/ 321 h 337"/>
                  <a:gd name="T54" fmla="*/ 0 w 373"/>
                  <a:gd name="T55" fmla="*/ 307 h 337"/>
                  <a:gd name="T56" fmla="*/ 8 w 373"/>
                  <a:gd name="T57" fmla="*/ 113 h 337"/>
                  <a:gd name="T58" fmla="*/ 9 w 373"/>
                  <a:gd name="T59" fmla="*/ 102 h 337"/>
                  <a:gd name="T60" fmla="*/ 13 w 373"/>
                  <a:gd name="T61" fmla="*/ 92 h 337"/>
                  <a:gd name="T62" fmla="*/ 18 w 373"/>
                  <a:gd name="T63" fmla="*/ 85 h 337"/>
                  <a:gd name="T64" fmla="*/ 28 w 373"/>
                  <a:gd name="T65" fmla="*/ 79 h 337"/>
                  <a:gd name="T66" fmla="*/ 40 w 373"/>
                  <a:gd name="T67" fmla="*/ 76 h 337"/>
                  <a:gd name="T68" fmla="*/ 53 w 373"/>
                  <a:gd name="T69" fmla="*/ 70 h 337"/>
                  <a:gd name="T70" fmla="*/ 65 w 373"/>
                  <a:gd name="T71" fmla="*/ 64 h 337"/>
                  <a:gd name="T72" fmla="*/ 76 w 373"/>
                  <a:gd name="T73" fmla="*/ 56 h 337"/>
                  <a:gd name="T74" fmla="*/ 86 w 373"/>
                  <a:gd name="T75" fmla="*/ 46 h 337"/>
                  <a:gd name="T76" fmla="*/ 94 w 373"/>
                  <a:gd name="T77" fmla="*/ 35 h 337"/>
                  <a:gd name="T78" fmla="*/ 99 w 373"/>
                  <a:gd name="T79" fmla="*/ 22 h 337"/>
                  <a:gd name="T80" fmla="*/ 101 w 373"/>
                  <a:gd name="T81" fmla="*/ 6 h 337"/>
                  <a:gd name="T82" fmla="*/ 107 w 373"/>
                  <a:gd name="T83" fmla="*/ 2 h 337"/>
                  <a:gd name="T84" fmla="*/ 120 w 373"/>
                  <a:gd name="T85" fmla="*/ 0 h 337"/>
                  <a:gd name="T86" fmla="*/ 134 w 373"/>
                  <a:gd name="T87" fmla="*/ 2 h 337"/>
                  <a:gd name="T88" fmla="*/ 140 w 373"/>
                  <a:gd name="T89" fmla="*/ 6 h 337"/>
                  <a:gd name="T90" fmla="*/ 140 w 373"/>
                  <a:gd name="T91" fmla="*/ 16 h 337"/>
                  <a:gd name="T92" fmla="*/ 141 w 373"/>
                  <a:gd name="T93" fmla="*/ 26 h 337"/>
                  <a:gd name="T94" fmla="*/ 144 w 373"/>
                  <a:gd name="T95" fmla="*/ 35 h 337"/>
                  <a:gd name="T96" fmla="*/ 150 w 373"/>
                  <a:gd name="T97" fmla="*/ 39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 h="337">
                    <a:moveTo>
                      <a:pt x="222" y="39"/>
                    </a:moveTo>
                    <a:lnTo>
                      <a:pt x="224" y="39"/>
                    </a:lnTo>
                    <a:lnTo>
                      <a:pt x="225" y="38"/>
                    </a:lnTo>
                    <a:lnTo>
                      <a:pt x="226" y="37"/>
                    </a:lnTo>
                    <a:lnTo>
                      <a:pt x="228" y="35"/>
                    </a:lnTo>
                    <a:lnTo>
                      <a:pt x="229" y="34"/>
                    </a:lnTo>
                    <a:lnTo>
                      <a:pt x="229" y="31"/>
                    </a:lnTo>
                    <a:lnTo>
                      <a:pt x="230" y="29"/>
                    </a:lnTo>
                    <a:lnTo>
                      <a:pt x="231" y="26"/>
                    </a:lnTo>
                    <a:lnTo>
                      <a:pt x="231" y="25"/>
                    </a:lnTo>
                    <a:lnTo>
                      <a:pt x="231" y="22"/>
                    </a:lnTo>
                    <a:lnTo>
                      <a:pt x="232" y="19"/>
                    </a:lnTo>
                    <a:lnTo>
                      <a:pt x="232" y="16"/>
                    </a:lnTo>
                    <a:lnTo>
                      <a:pt x="232" y="13"/>
                    </a:lnTo>
                    <a:lnTo>
                      <a:pt x="232" y="10"/>
                    </a:lnTo>
                    <a:lnTo>
                      <a:pt x="232" y="8"/>
                    </a:lnTo>
                    <a:lnTo>
                      <a:pt x="232" y="6"/>
                    </a:lnTo>
                    <a:lnTo>
                      <a:pt x="232" y="5"/>
                    </a:lnTo>
                    <a:lnTo>
                      <a:pt x="233" y="4"/>
                    </a:lnTo>
                    <a:lnTo>
                      <a:pt x="235" y="3"/>
                    </a:lnTo>
                    <a:lnTo>
                      <a:pt x="238" y="2"/>
                    </a:lnTo>
                    <a:lnTo>
                      <a:pt x="242" y="1"/>
                    </a:lnTo>
                    <a:lnTo>
                      <a:pt x="245" y="1"/>
                    </a:lnTo>
                    <a:lnTo>
                      <a:pt x="248" y="0"/>
                    </a:lnTo>
                    <a:lnTo>
                      <a:pt x="252" y="0"/>
                    </a:lnTo>
                    <a:lnTo>
                      <a:pt x="256" y="0"/>
                    </a:lnTo>
                    <a:lnTo>
                      <a:pt x="259" y="1"/>
                    </a:lnTo>
                    <a:lnTo>
                      <a:pt x="262" y="1"/>
                    </a:lnTo>
                    <a:lnTo>
                      <a:pt x="265" y="2"/>
                    </a:lnTo>
                    <a:lnTo>
                      <a:pt x="268" y="3"/>
                    </a:lnTo>
                    <a:lnTo>
                      <a:pt x="270" y="4"/>
                    </a:lnTo>
                    <a:lnTo>
                      <a:pt x="271" y="5"/>
                    </a:lnTo>
                    <a:lnTo>
                      <a:pt x="271" y="6"/>
                    </a:lnTo>
                    <a:lnTo>
                      <a:pt x="271" y="10"/>
                    </a:lnTo>
                    <a:lnTo>
                      <a:pt x="272" y="14"/>
                    </a:lnTo>
                    <a:lnTo>
                      <a:pt x="272" y="18"/>
                    </a:lnTo>
                    <a:lnTo>
                      <a:pt x="273" y="22"/>
                    </a:lnTo>
                    <a:lnTo>
                      <a:pt x="274" y="25"/>
                    </a:lnTo>
                    <a:lnTo>
                      <a:pt x="275" y="28"/>
                    </a:lnTo>
                    <a:lnTo>
                      <a:pt x="276" y="32"/>
                    </a:lnTo>
                    <a:lnTo>
                      <a:pt x="278" y="35"/>
                    </a:lnTo>
                    <a:lnTo>
                      <a:pt x="280" y="39"/>
                    </a:lnTo>
                    <a:lnTo>
                      <a:pt x="282" y="42"/>
                    </a:lnTo>
                    <a:lnTo>
                      <a:pt x="283" y="44"/>
                    </a:lnTo>
                    <a:lnTo>
                      <a:pt x="286" y="46"/>
                    </a:lnTo>
                    <a:lnTo>
                      <a:pt x="288" y="49"/>
                    </a:lnTo>
                    <a:lnTo>
                      <a:pt x="290" y="52"/>
                    </a:lnTo>
                    <a:lnTo>
                      <a:pt x="294" y="54"/>
                    </a:lnTo>
                    <a:lnTo>
                      <a:pt x="296" y="56"/>
                    </a:lnTo>
                    <a:lnTo>
                      <a:pt x="299" y="59"/>
                    </a:lnTo>
                    <a:lnTo>
                      <a:pt x="302" y="60"/>
                    </a:lnTo>
                    <a:lnTo>
                      <a:pt x="304" y="62"/>
                    </a:lnTo>
                    <a:lnTo>
                      <a:pt x="307" y="64"/>
                    </a:lnTo>
                    <a:lnTo>
                      <a:pt x="310" y="65"/>
                    </a:lnTo>
                    <a:lnTo>
                      <a:pt x="313" y="67"/>
                    </a:lnTo>
                    <a:lnTo>
                      <a:pt x="316" y="69"/>
                    </a:lnTo>
                    <a:lnTo>
                      <a:pt x="319" y="70"/>
                    </a:lnTo>
                    <a:lnTo>
                      <a:pt x="322" y="72"/>
                    </a:lnTo>
                    <a:lnTo>
                      <a:pt x="326" y="73"/>
                    </a:lnTo>
                    <a:lnTo>
                      <a:pt x="329" y="75"/>
                    </a:lnTo>
                    <a:lnTo>
                      <a:pt x="332" y="76"/>
                    </a:lnTo>
                    <a:lnTo>
                      <a:pt x="335" y="76"/>
                    </a:lnTo>
                    <a:lnTo>
                      <a:pt x="338" y="77"/>
                    </a:lnTo>
                    <a:lnTo>
                      <a:pt x="341" y="78"/>
                    </a:lnTo>
                    <a:lnTo>
                      <a:pt x="344" y="79"/>
                    </a:lnTo>
                    <a:lnTo>
                      <a:pt x="348" y="81"/>
                    </a:lnTo>
                    <a:lnTo>
                      <a:pt x="350" y="82"/>
                    </a:lnTo>
                    <a:lnTo>
                      <a:pt x="352" y="83"/>
                    </a:lnTo>
                    <a:lnTo>
                      <a:pt x="354" y="85"/>
                    </a:lnTo>
                    <a:lnTo>
                      <a:pt x="355" y="87"/>
                    </a:lnTo>
                    <a:lnTo>
                      <a:pt x="357" y="89"/>
                    </a:lnTo>
                    <a:lnTo>
                      <a:pt x="358" y="91"/>
                    </a:lnTo>
                    <a:lnTo>
                      <a:pt x="359" y="92"/>
                    </a:lnTo>
                    <a:lnTo>
                      <a:pt x="360" y="95"/>
                    </a:lnTo>
                    <a:lnTo>
                      <a:pt x="361" y="97"/>
                    </a:lnTo>
                    <a:lnTo>
                      <a:pt x="362" y="100"/>
                    </a:lnTo>
                    <a:lnTo>
                      <a:pt x="362" y="102"/>
                    </a:lnTo>
                    <a:lnTo>
                      <a:pt x="363" y="105"/>
                    </a:lnTo>
                    <a:lnTo>
                      <a:pt x="363" y="108"/>
                    </a:lnTo>
                    <a:lnTo>
                      <a:pt x="364" y="110"/>
                    </a:lnTo>
                    <a:lnTo>
                      <a:pt x="364" y="113"/>
                    </a:lnTo>
                    <a:lnTo>
                      <a:pt x="372" y="294"/>
                    </a:lnTo>
                    <a:lnTo>
                      <a:pt x="372" y="298"/>
                    </a:lnTo>
                    <a:lnTo>
                      <a:pt x="372" y="303"/>
                    </a:lnTo>
                    <a:lnTo>
                      <a:pt x="372" y="307"/>
                    </a:lnTo>
                    <a:lnTo>
                      <a:pt x="371" y="311"/>
                    </a:lnTo>
                    <a:lnTo>
                      <a:pt x="371" y="314"/>
                    </a:lnTo>
                    <a:lnTo>
                      <a:pt x="370" y="318"/>
                    </a:lnTo>
                    <a:lnTo>
                      <a:pt x="369" y="321"/>
                    </a:lnTo>
                    <a:lnTo>
                      <a:pt x="368" y="324"/>
                    </a:lnTo>
                    <a:lnTo>
                      <a:pt x="366" y="327"/>
                    </a:lnTo>
                    <a:lnTo>
                      <a:pt x="364" y="329"/>
                    </a:lnTo>
                    <a:lnTo>
                      <a:pt x="361" y="331"/>
                    </a:lnTo>
                    <a:lnTo>
                      <a:pt x="358" y="333"/>
                    </a:lnTo>
                    <a:lnTo>
                      <a:pt x="355" y="334"/>
                    </a:lnTo>
                    <a:lnTo>
                      <a:pt x="351" y="335"/>
                    </a:lnTo>
                    <a:lnTo>
                      <a:pt x="347" y="336"/>
                    </a:lnTo>
                    <a:lnTo>
                      <a:pt x="341" y="336"/>
                    </a:lnTo>
                    <a:lnTo>
                      <a:pt x="31" y="336"/>
                    </a:lnTo>
                    <a:lnTo>
                      <a:pt x="25" y="336"/>
                    </a:lnTo>
                    <a:lnTo>
                      <a:pt x="21" y="335"/>
                    </a:lnTo>
                    <a:lnTo>
                      <a:pt x="17" y="334"/>
                    </a:lnTo>
                    <a:lnTo>
                      <a:pt x="13" y="333"/>
                    </a:lnTo>
                    <a:lnTo>
                      <a:pt x="11" y="331"/>
                    </a:lnTo>
                    <a:lnTo>
                      <a:pt x="8" y="329"/>
                    </a:lnTo>
                    <a:lnTo>
                      <a:pt x="6" y="327"/>
                    </a:lnTo>
                    <a:lnTo>
                      <a:pt x="4" y="324"/>
                    </a:lnTo>
                    <a:lnTo>
                      <a:pt x="3" y="321"/>
                    </a:lnTo>
                    <a:lnTo>
                      <a:pt x="2" y="318"/>
                    </a:lnTo>
                    <a:lnTo>
                      <a:pt x="1" y="314"/>
                    </a:lnTo>
                    <a:lnTo>
                      <a:pt x="1" y="311"/>
                    </a:lnTo>
                    <a:lnTo>
                      <a:pt x="0" y="307"/>
                    </a:lnTo>
                    <a:lnTo>
                      <a:pt x="0" y="303"/>
                    </a:lnTo>
                    <a:lnTo>
                      <a:pt x="0" y="298"/>
                    </a:lnTo>
                    <a:lnTo>
                      <a:pt x="0" y="294"/>
                    </a:lnTo>
                    <a:lnTo>
                      <a:pt x="8" y="113"/>
                    </a:lnTo>
                    <a:lnTo>
                      <a:pt x="8" y="110"/>
                    </a:lnTo>
                    <a:lnTo>
                      <a:pt x="8" y="108"/>
                    </a:lnTo>
                    <a:lnTo>
                      <a:pt x="9" y="105"/>
                    </a:lnTo>
                    <a:lnTo>
                      <a:pt x="9" y="102"/>
                    </a:lnTo>
                    <a:lnTo>
                      <a:pt x="10" y="100"/>
                    </a:lnTo>
                    <a:lnTo>
                      <a:pt x="11" y="97"/>
                    </a:lnTo>
                    <a:lnTo>
                      <a:pt x="12" y="95"/>
                    </a:lnTo>
                    <a:lnTo>
                      <a:pt x="13" y="92"/>
                    </a:lnTo>
                    <a:lnTo>
                      <a:pt x="14" y="91"/>
                    </a:lnTo>
                    <a:lnTo>
                      <a:pt x="15" y="89"/>
                    </a:lnTo>
                    <a:lnTo>
                      <a:pt x="17" y="87"/>
                    </a:lnTo>
                    <a:lnTo>
                      <a:pt x="18" y="85"/>
                    </a:lnTo>
                    <a:lnTo>
                      <a:pt x="20" y="83"/>
                    </a:lnTo>
                    <a:lnTo>
                      <a:pt x="22" y="82"/>
                    </a:lnTo>
                    <a:lnTo>
                      <a:pt x="24" y="81"/>
                    </a:lnTo>
                    <a:lnTo>
                      <a:pt x="28" y="79"/>
                    </a:lnTo>
                    <a:lnTo>
                      <a:pt x="31" y="78"/>
                    </a:lnTo>
                    <a:lnTo>
                      <a:pt x="34" y="77"/>
                    </a:lnTo>
                    <a:lnTo>
                      <a:pt x="37" y="76"/>
                    </a:lnTo>
                    <a:lnTo>
                      <a:pt x="40" y="76"/>
                    </a:lnTo>
                    <a:lnTo>
                      <a:pt x="43" y="75"/>
                    </a:lnTo>
                    <a:lnTo>
                      <a:pt x="46" y="73"/>
                    </a:lnTo>
                    <a:lnTo>
                      <a:pt x="49" y="72"/>
                    </a:lnTo>
                    <a:lnTo>
                      <a:pt x="53" y="70"/>
                    </a:lnTo>
                    <a:lnTo>
                      <a:pt x="56" y="69"/>
                    </a:lnTo>
                    <a:lnTo>
                      <a:pt x="59" y="67"/>
                    </a:lnTo>
                    <a:lnTo>
                      <a:pt x="62" y="65"/>
                    </a:lnTo>
                    <a:lnTo>
                      <a:pt x="65" y="64"/>
                    </a:lnTo>
                    <a:lnTo>
                      <a:pt x="68" y="62"/>
                    </a:lnTo>
                    <a:lnTo>
                      <a:pt x="70" y="60"/>
                    </a:lnTo>
                    <a:lnTo>
                      <a:pt x="73" y="59"/>
                    </a:lnTo>
                    <a:lnTo>
                      <a:pt x="76" y="56"/>
                    </a:lnTo>
                    <a:lnTo>
                      <a:pt x="78" y="54"/>
                    </a:lnTo>
                    <a:lnTo>
                      <a:pt x="82" y="52"/>
                    </a:lnTo>
                    <a:lnTo>
                      <a:pt x="84" y="49"/>
                    </a:lnTo>
                    <a:lnTo>
                      <a:pt x="86" y="46"/>
                    </a:lnTo>
                    <a:lnTo>
                      <a:pt x="89" y="44"/>
                    </a:lnTo>
                    <a:lnTo>
                      <a:pt x="91" y="42"/>
                    </a:lnTo>
                    <a:lnTo>
                      <a:pt x="92" y="39"/>
                    </a:lnTo>
                    <a:lnTo>
                      <a:pt x="94" y="35"/>
                    </a:lnTo>
                    <a:lnTo>
                      <a:pt x="96" y="32"/>
                    </a:lnTo>
                    <a:lnTo>
                      <a:pt x="97" y="29"/>
                    </a:lnTo>
                    <a:lnTo>
                      <a:pt x="98" y="25"/>
                    </a:lnTo>
                    <a:lnTo>
                      <a:pt x="99" y="22"/>
                    </a:lnTo>
                    <a:lnTo>
                      <a:pt x="100" y="18"/>
                    </a:lnTo>
                    <a:lnTo>
                      <a:pt x="100" y="14"/>
                    </a:lnTo>
                    <a:lnTo>
                      <a:pt x="101" y="10"/>
                    </a:lnTo>
                    <a:lnTo>
                      <a:pt x="101" y="6"/>
                    </a:lnTo>
                    <a:lnTo>
                      <a:pt x="101" y="5"/>
                    </a:lnTo>
                    <a:lnTo>
                      <a:pt x="102" y="4"/>
                    </a:lnTo>
                    <a:lnTo>
                      <a:pt x="104" y="3"/>
                    </a:lnTo>
                    <a:lnTo>
                      <a:pt x="107" y="2"/>
                    </a:lnTo>
                    <a:lnTo>
                      <a:pt x="110" y="1"/>
                    </a:lnTo>
                    <a:lnTo>
                      <a:pt x="113" y="1"/>
                    </a:lnTo>
                    <a:lnTo>
                      <a:pt x="116" y="1"/>
                    </a:lnTo>
                    <a:lnTo>
                      <a:pt x="120" y="0"/>
                    </a:lnTo>
                    <a:lnTo>
                      <a:pt x="124" y="1"/>
                    </a:lnTo>
                    <a:lnTo>
                      <a:pt x="127" y="1"/>
                    </a:lnTo>
                    <a:lnTo>
                      <a:pt x="130" y="1"/>
                    </a:lnTo>
                    <a:lnTo>
                      <a:pt x="134" y="2"/>
                    </a:lnTo>
                    <a:lnTo>
                      <a:pt x="137" y="3"/>
                    </a:lnTo>
                    <a:lnTo>
                      <a:pt x="138" y="4"/>
                    </a:lnTo>
                    <a:lnTo>
                      <a:pt x="140" y="5"/>
                    </a:lnTo>
                    <a:lnTo>
                      <a:pt x="140" y="6"/>
                    </a:lnTo>
                    <a:lnTo>
                      <a:pt x="140" y="8"/>
                    </a:lnTo>
                    <a:lnTo>
                      <a:pt x="140" y="10"/>
                    </a:lnTo>
                    <a:lnTo>
                      <a:pt x="140" y="13"/>
                    </a:lnTo>
                    <a:lnTo>
                      <a:pt x="140" y="16"/>
                    </a:lnTo>
                    <a:lnTo>
                      <a:pt x="140" y="19"/>
                    </a:lnTo>
                    <a:lnTo>
                      <a:pt x="141" y="22"/>
                    </a:lnTo>
                    <a:lnTo>
                      <a:pt x="141" y="25"/>
                    </a:lnTo>
                    <a:lnTo>
                      <a:pt x="141" y="26"/>
                    </a:lnTo>
                    <a:lnTo>
                      <a:pt x="142" y="29"/>
                    </a:lnTo>
                    <a:lnTo>
                      <a:pt x="143" y="31"/>
                    </a:lnTo>
                    <a:lnTo>
                      <a:pt x="143" y="34"/>
                    </a:lnTo>
                    <a:lnTo>
                      <a:pt x="144" y="35"/>
                    </a:lnTo>
                    <a:lnTo>
                      <a:pt x="146" y="37"/>
                    </a:lnTo>
                    <a:lnTo>
                      <a:pt x="147" y="38"/>
                    </a:lnTo>
                    <a:lnTo>
                      <a:pt x="149" y="39"/>
                    </a:lnTo>
                    <a:lnTo>
                      <a:pt x="150" y="39"/>
                    </a:lnTo>
                    <a:lnTo>
                      <a:pt x="222" y="39"/>
                    </a:lnTo>
                  </a:path>
                </a:pathLst>
              </a:custGeom>
              <a:solidFill>
                <a:srgbClr val="CECECE"/>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48" name="Freeform 84"/>
              <p:cNvSpPr>
                <a:spLocks/>
              </p:cNvSpPr>
              <p:nvPr/>
            </p:nvSpPr>
            <p:spPr bwMode="auto">
              <a:xfrm>
                <a:off x="5041" y="1714"/>
                <a:ext cx="326" cy="161"/>
              </a:xfrm>
              <a:custGeom>
                <a:avLst/>
                <a:gdLst>
                  <a:gd name="T0" fmla="*/ 295 w 326"/>
                  <a:gd name="T1" fmla="*/ 0 h 161"/>
                  <a:gd name="T2" fmla="*/ 301 w 326"/>
                  <a:gd name="T3" fmla="*/ 0 h 161"/>
                  <a:gd name="T4" fmla="*/ 306 w 326"/>
                  <a:gd name="T5" fmla="*/ 2 h 161"/>
                  <a:gd name="T6" fmla="*/ 310 w 326"/>
                  <a:gd name="T7" fmla="*/ 4 h 161"/>
                  <a:gd name="T8" fmla="*/ 314 w 326"/>
                  <a:gd name="T9" fmla="*/ 7 h 161"/>
                  <a:gd name="T10" fmla="*/ 317 w 326"/>
                  <a:gd name="T11" fmla="*/ 10 h 161"/>
                  <a:gd name="T12" fmla="*/ 319 w 326"/>
                  <a:gd name="T13" fmla="*/ 14 h 161"/>
                  <a:gd name="T14" fmla="*/ 321 w 326"/>
                  <a:gd name="T15" fmla="*/ 19 h 161"/>
                  <a:gd name="T16" fmla="*/ 321 w 326"/>
                  <a:gd name="T17" fmla="*/ 24 h 161"/>
                  <a:gd name="T18" fmla="*/ 325 w 326"/>
                  <a:gd name="T19" fmla="*/ 137 h 161"/>
                  <a:gd name="T20" fmla="*/ 325 w 326"/>
                  <a:gd name="T21" fmla="*/ 142 h 161"/>
                  <a:gd name="T22" fmla="*/ 323 w 326"/>
                  <a:gd name="T23" fmla="*/ 147 h 161"/>
                  <a:gd name="T24" fmla="*/ 320 w 326"/>
                  <a:gd name="T25" fmla="*/ 151 h 161"/>
                  <a:gd name="T26" fmla="*/ 317 w 326"/>
                  <a:gd name="T27" fmla="*/ 154 h 161"/>
                  <a:gd name="T28" fmla="*/ 313 w 326"/>
                  <a:gd name="T29" fmla="*/ 157 h 161"/>
                  <a:gd name="T30" fmla="*/ 308 w 326"/>
                  <a:gd name="T31" fmla="*/ 159 h 161"/>
                  <a:gd name="T32" fmla="*/ 303 w 326"/>
                  <a:gd name="T33" fmla="*/ 160 h 161"/>
                  <a:gd name="T34" fmla="*/ 26 w 326"/>
                  <a:gd name="T35" fmla="*/ 160 h 161"/>
                  <a:gd name="T36" fmla="*/ 21 w 326"/>
                  <a:gd name="T37" fmla="*/ 160 h 161"/>
                  <a:gd name="T38" fmla="*/ 16 w 326"/>
                  <a:gd name="T39" fmla="*/ 158 h 161"/>
                  <a:gd name="T40" fmla="*/ 11 w 326"/>
                  <a:gd name="T41" fmla="*/ 155 h 161"/>
                  <a:gd name="T42" fmla="*/ 7 w 326"/>
                  <a:gd name="T43" fmla="*/ 152 h 161"/>
                  <a:gd name="T44" fmla="*/ 4 w 326"/>
                  <a:gd name="T45" fmla="*/ 149 h 161"/>
                  <a:gd name="T46" fmla="*/ 2 w 326"/>
                  <a:gd name="T47" fmla="*/ 145 h 161"/>
                  <a:gd name="T48" fmla="*/ 0 w 326"/>
                  <a:gd name="T49" fmla="*/ 140 h 161"/>
                  <a:gd name="T50" fmla="*/ 0 w 326"/>
                  <a:gd name="T51" fmla="*/ 135 h 161"/>
                  <a:gd name="T52" fmla="*/ 4 w 326"/>
                  <a:gd name="T53" fmla="*/ 22 h 161"/>
                  <a:gd name="T54" fmla="*/ 6 w 326"/>
                  <a:gd name="T55" fmla="*/ 17 h 161"/>
                  <a:gd name="T56" fmla="*/ 7 w 326"/>
                  <a:gd name="T57" fmla="*/ 12 h 161"/>
                  <a:gd name="T58" fmla="*/ 10 w 326"/>
                  <a:gd name="T59" fmla="*/ 9 h 161"/>
                  <a:gd name="T60" fmla="*/ 14 w 326"/>
                  <a:gd name="T61" fmla="*/ 6 h 161"/>
                  <a:gd name="T62" fmla="*/ 18 w 326"/>
                  <a:gd name="T63" fmla="*/ 3 h 161"/>
                  <a:gd name="T64" fmla="*/ 22 w 326"/>
                  <a:gd name="T65" fmla="*/ 1 h 161"/>
                  <a:gd name="T66" fmla="*/ 28 w 326"/>
                  <a:gd name="T6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6" h="161">
                    <a:moveTo>
                      <a:pt x="31" y="0"/>
                    </a:moveTo>
                    <a:lnTo>
                      <a:pt x="295" y="0"/>
                    </a:lnTo>
                    <a:lnTo>
                      <a:pt x="297" y="0"/>
                    </a:lnTo>
                    <a:lnTo>
                      <a:pt x="301" y="0"/>
                    </a:lnTo>
                    <a:lnTo>
                      <a:pt x="303" y="1"/>
                    </a:lnTo>
                    <a:lnTo>
                      <a:pt x="306" y="2"/>
                    </a:lnTo>
                    <a:lnTo>
                      <a:pt x="308" y="3"/>
                    </a:lnTo>
                    <a:lnTo>
                      <a:pt x="310" y="4"/>
                    </a:lnTo>
                    <a:lnTo>
                      <a:pt x="312" y="6"/>
                    </a:lnTo>
                    <a:lnTo>
                      <a:pt x="314" y="7"/>
                    </a:lnTo>
                    <a:lnTo>
                      <a:pt x="315" y="9"/>
                    </a:lnTo>
                    <a:lnTo>
                      <a:pt x="317" y="10"/>
                    </a:lnTo>
                    <a:lnTo>
                      <a:pt x="318" y="12"/>
                    </a:lnTo>
                    <a:lnTo>
                      <a:pt x="319" y="14"/>
                    </a:lnTo>
                    <a:lnTo>
                      <a:pt x="320" y="17"/>
                    </a:lnTo>
                    <a:lnTo>
                      <a:pt x="321" y="19"/>
                    </a:lnTo>
                    <a:lnTo>
                      <a:pt x="321" y="22"/>
                    </a:lnTo>
                    <a:lnTo>
                      <a:pt x="321" y="24"/>
                    </a:lnTo>
                    <a:lnTo>
                      <a:pt x="325" y="134"/>
                    </a:lnTo>
                    <a:lnTo>
                      <a:pt x="325" y="137"/>
                    </a:lnTo>
                    <a:lnTo>
                      <a:pt x="325" y="139"/>
                    </a:lnTo>
                    <a:lnTo>
                      <a:pt x="325" y="142"/>
                    </a:lnTo>
                    <a:lnTo>
                      <a:pt x="324" y="144"/>
                    </a:lnTo>
                    <a:lnTo>
                      <a:pt x="323" y="147"/>
                    </a:lnTo>
                    <a:lnTo>
                      <a:pt x="321" y="149"/>
                    </a:lnTo>
                    <a:lnTo>
                      <a:pt x="320" y="151"/>
                    </a:lnTo>
                    <a:lnTo>
                      <a:pt x="318" y="152"/>
                    </a:lnTo>
                    <a:lnTo>
                      <a:pt x="317" y="154"/>
                    </a:lnTo>
                    <a:lnTo>
                      <a:pt x="315" y="155"/>
                    </a:lnTo>
                    <a:lnTo>
                      <a:pt x="313" y="157"/>
                    </a:lnTo>
                    <a:lnTo>
                      <a:pt x="310" y="158"/>
                    </a:lnTo>
                    <a:lnTo>
                      <a:pt x="308" y="159"/>
                    </a:lnTo>
                    <a:lnTo>
                      <a:pt x="306" y="159"/>
                    </a:lnTo>
                    <a:lnTo>
                      <a:pt x="303" y="160"/>
                    </a:lnTo>
                    <a:lnTo>
                      <a:pt x="301" y="160"/>
                    </a:lnTo>
                    <a:lnTo>
                      <a:pt x="26" y="160"/>
                    </a:lnTo>
                    <a:lnTo>
                      <a:pt x="23" y="160"/>
                    </a:lnTo>
                    <a:lnTo>
                      <a:pt x="21" y="160"/>
                    </a:lnTo>
                    <a:lnTo>
                      <a:pt x="18" y="159"/>
                    </a:lnTo>
                    <a:lnTo>
                      <a:pt x="16" y="158"/>
                    </a:lnTo>
                    <a:lnTo>
                      <a:pt x="13" y="157"/>
                    </a:lnTo>
                    <a:lnTo>
                      <a:pt x="11" y="155"/>
                    </a:lnTo>
                    <a:lnTo>
                      <a:pt x="9" y="154"/>
                    </a:lnTo>
                    <a:lnTo>
                      <a:pt x="7" y="152"/>
                    </a:lnTo>
                    <a:lnTo>
                      <a:pt x="6" y="151"/>
                    </a:lnTo>
                    <a:lnTo>
                      <a:pt x="4" y="149"/>
                    </a:lnTo>
                    <a:lnTo>
                      <a:pt x="3" y="147"/>
                    </a:lnTo>
                    <a:lnTo>
                      <a:pt x="2" y="145"/>
                    </a:lnTo>
                    <a:lnTo>
                      <a:pt x="1" y="142"/>
                    </a:lnTo>
                    <a:lnTo>
                      <a:pt x="0" y="140"/>
                    </a:lnTo>
                    <a:lnTo>
                      <a:pt x="0" y="137"/>
                    </a:lnTo>
                    <a:lnTo>
                      <a:pt x="0" y="135"/>
                    </a:lnTo>
                    <a:lnTo>
                      <a:pt x="4" y="24"/>
                    </a:lnTo>
                    <a:lnTo>
                      <a:pt x="4" y="22"/>
                    </a:lnTo>
                    <a:lnTo>
                      <a:pt x="5" y="19"/>
                    </a:lnTo>
                    <a:lnTo>
                      <a:pt x="6" y="17"/>
                    </a:lnTo>
                    <a:lnTo>
                      <a:pt x="6" y="14"/>
                    </a:lnTo>
                    <a:lnTo>
                      <a:pt x="7" y="12"/>
                    </a:lnTo>
                    <a:lnTo>
                      <a:pt x="9" y="10"/>
                    </a:lnTo>
                    <a:lnTo>
                      <a:pt x="10" y="9"/>
                    </a:lnTo>
                    <a:lnTo>
                      <a:pt x="12" y="7"/>
                    </a:lnTo>
                    <a:lnTo>
                      <a:pt x="14" y="6"/>
                    </a:lnTo>
                    <a:lnTo>
                      <a:pt x="16" y="4"/>
                    </a:lnTo>
                    <a:lnTo>
                      <a:pt x="18" y="3"/>
                    </a:lnTo>
                    <a:lnTo>
                      <a:pt x="20" y="2"/>
                    </a:lnTo>
                    <a:lnTo>
                      <a:pt x="22" y="1"/>
                    </a:lnTo>
                    <a:lnTo>
                      <a:pt x="25" y="0"/>
                    </a:lnTo>
                    <a:lnTo>
                      <a:pt x="28" y="0"/>
                    </a:lnTo>
                    <a:lnTo>
                      <a:pt x="31" y="0"/>
                    </a:lnTo>
                  </a:path>
                </a:pathLst>
              </a:custGeom>
              <a:solidFill>
                <a:srgbClr val="E6E6E6"/>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49" name="Freeform 85"/>
              <p:cNvSpPr>
                <a:spLocks/>
              </p:cNvSpPr>
              <p:nvPr/>
            </p:nvSpPr>
            <p:spPr bwMode="auto">
              <a:xfrm>
                <a:off x="5036" y="1706"/>
                <a:ext cx="336" cy="177"/>
              </a:xfrm>
              <a:custGeom>
                <a:avLst/>
                <a:gdLst>
                  <a:gd name="T0" fmla="*/ 304 w 336"/>
                  <a:gd name="T1" fmla="*/ 0 h 177"/>
                  <a:gd name="T2" fmla="*/ 310 w 336"/>
                  <a:gd name="T3" fmla="*/ 1 h 177"/>
                  <a:gd name="T4" fmla="*/ 315 w 336"/>
                  <a:gd name="T5" fmla="*/ 2 h 177"/>
                  <a:gd name="T6" fmla="*/ 319 w 336"/>
                  <a:gd name="T7" fmla="*/ 5 h 177"/>
                  <a:gd name="T8" fmla="*/ 323 w 336"/>
                  <a:gd name="T9" fmla="*/ 9 h 177"/>
                  <a:gd name="T10" fmla="*/ 326 w 336"/>
                  <a:gd name="T11" fmla="*/ 12 h 177"/>
                  <a:gd name="T12" fmla="*/ 329 w 336"/>
                  <a:gd name="T13" fmla="*/ 16 h 177"/>
                  <a:gd name="T14" fmla="*/ 330 w 336"/>
                  <a:gd name="T15" fmla="*/ 22 h 177"/>
                  <a:gd name="T16" fmla="*/ 331 w 336"/>
                  <a:gd name="T17" fmla="*/ 27 h 177"/>
                  <a:gd name="T18" fmla="*/ 335 w 336"/>
                  <a:gd name="T19" fmla="*/ 150 h 177"/>
                  <a:gd name="T20" fmla="*/ 334 w 336"/>
                  <a:gd name="T21" fmla="*/ 155 h 177"/>
                  <a:gd name="T22" fmla="*/ 332 w 336"/>
                  <a:gd name="T23" fmla="*/ 160 h 177"/>
                  <a:gd name="T24" fmla="*/ 329 w 336"/>
                  <a:gd name="T25" fmla="*/ 165 h 177"/>
                  <a:gd name="T26" fmla="*/ 325 w 336"/>
                  <a:gd name="T27" fmla="*/ 168 h 177"/>
                  <a:gd name="T28" fmla="*/ 321 w 336"/>
                  <a:gd name="T29" fmla="*/ 172 h 177"/>
                  <a:gd name="T30" fmla="*/ 317 w 336"/>
                  <a:gd name="T31" fmla="*/ 174 h 177"/>
                  <a:gd name="T32" fmla="*/ 312 w 336"/>
                  <a:gd name="T33" fmla="*/ 175 h 177"/>
                  <a:gd name="T34" fmla="*/ 27 w 336"/>
                  <a:gd name="T35" fmla="*/ 176 h 177"/>
                  <a:gd name="T36" fmla="*/ 22 w 336"/>
                  <a:gd name="T37" fmla="*/ 175 h 177"/>
                  <a:gd name="T38" fmla="*/ 18 w 336"/>
                  <a:gd name="T39" fmla="*/ 173 h 177"/>
                  <a:gd name="T40" fmla="*/ 13 w 336"/>
                  <a:gd name="T41" fmla="*/ 170 h 177"/>
                  <a:gd name="T42" fmla="*/ 9 w 336"/>
                  <a:gd name="T43" fmla="*/ 166 h 177"/>
                  <a:gd name="T44" fmla="*/ 5 w 336"/>
                  <a:gd name="T45" fmla="*/ 163 h 177"/>
                  <a:gd name="T46" fmla="*/ 3 w 336"/>
                  <a:gd name="T47" fmla="*/ 158 h 177"/>
                  <a:gd name="T48" fmla="*/ 1 w 336"/>
                  <a:gd name="T49" fmla="*/ 153 h 177"/>
                  <a:gd name="T50" fmla="*/ 0 w 336"/>
                  <a:gd name="T51" fmla="*/ 148 h 177"/>
                  <a:gd name="T52" fmla="*/ 5 w 336"/>
                  <a:gd name="T53" fmla="*/ 24 h 177"/>
                  <a:gd name="T54" fmla="*/ 6 w 336"/>
                  <a:gd name="T55" fmla="*/ 19 h 177"/>
                  <a:gd name="T56" fmla="*/ 8 w 336"/>
                  <a:gd name="T57" fmla="*/ 14 h 177"/>
                  <a:gd name="T58" fmla="*/ 11 w 336"/>
                  <a:gd name="T59" fmla="*/ 10 h 177"/>
                  <a:gd name="T60" fmla="*/ 14 w 336"/>
                  <a:gd name="T61" fmla="*/ 7 h 177"/>
                  <a:gd name="T62" fmla="*/ 19 w 336"/>
                  <a:gd name="T63" fmla="*/ 4 h 177"/>
                  <a:gd name="T64" fmla="*/ 23 w 336"/>
                  <a:gd name="T65" fmla="*/ 1 h 177"/>
                  <a:gd name="T66" fmla="*/ 29 w 336"/>
                  <a:gd name="T67"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6" h="177">
                    <a:moveTo>
                      <a:pt x="32" y="0"/>
                    </a:moveTo>
                    <a:lnTo>
                      <a:pt x="304" y="0"/>
                    </a:lnTo>
                    <a:lnTo>
                      <a:pt x="306" y="0"/>
                    </a:lnTo>
                    <a:lnTo>
                      <a:pt x="310" y="1"/>
                    </a:lnTo>
                    <a:lnTo>
                      <a:pt x="312" y="1"/>
                    </a:lnTo>
                    <a:lnTo>
                      <a:pt x="315" y="2"/>
                    </a:lnTo>
                    <a:lnTo>
                      <a:pt x="317" y="4"/>
                    </a:lnTo>
                    <a:lnTo>
                      <a:pt x="319" y="5"/>
                    </a:lnTo>
                    <a:lnTo>
                      <a:pt x="321" y="7"/>
                    </a:lnTo>
                    <a:lnTo>
                      <a:pt x="323" y="9"/>
                    </a:lnTo>
                    <a:lnTo>
                      <a:pt x="325" y="10"/>
                    </a:lnTo>
                    <a:lnTo>
                      <a:pt x="326" y="12"/>
                    </a:lnTo>
                    <a:lnTo>
                      <a:pt x="328" y="14"/>
                    </a:lnTo>
                    <a:lnTo>
                      <a:pt x="329" y="16"/>
                    </a:lnTo>
                    <a:lnTo>
                      <a:pt x="330" y="19"/>
                    </a:lnTo>
                    <a:lnTo>
                      <a:pt x="330" y="22"/>
                    </a:lnTo>
                    <a:lnTo>
                      <a:pt x="331" y="24"/>
                    </a:lnTo>
                    <a:lnTo>
                      <a:pt x="331" y="27"/>
                    </a:lnTo>
                    <a:lnTo>
                      <a:pt x="335" y="148"/>
                    </a:lnTo>
                    <a:lnTo>
                      <a:pt x="335" y="150"/>
                    </a:lnTo>
                    <a:lnTo>
                      <a:pt x="335" y="153"/>
                    </a:lnTo>
                    <a:lnTo>
                      <a:pt x="334" y="155"/>
                    </a:lnTo>
                    <a:lnTo>
                      <a:pt x="333" y="158"/>
                    </a:lnTo>
                    <a:lnTo>
                      <a:pt x="332" y="160"/>
                    </a:lnTo>
                    <a:lnTo>
                      <a:pt x="330" y="163"/>
                    </a:lnTo>
                    <a:lnTo>
                      <a:pt x="329" y="165"/>
                    </a:lnTo>
                    <a:lnTo>
                      <a:pt x="327" y="166"/>
                    </a:lnTo>
                    <a:lnTo>
                      <a:pt x="325" y="168"/>
                    </a:lnTo>
                    <a:lnTo>
                      <a:pt x="323" y="170"/>
                    </a:lnTo>
                    <a:lnTo>
                      <a:pt x="321" y="172"/>
                    </a:lnTo>
                    <a:lnTo>
                      <a:pt x="319" y="173"/>
                    </a:lnTo>
                    <a:lnTo>
                      <a:pt x="317" y="174"/>
                    </a:lnTo>
                    <a:lnTo>
                      <a:pt x="314" y="175"/>
                    </a:lnTo>
                    <a:lnTo>
                      <a:pt x="312" y="175"/>
                    </a:lnTo>
                    <a:lnTo>
                      <a:pt x="310" y="176"/>
                    </a:lnTo>
                    <a:lnTo>
                      <a:pt x="27" y="176"/>
                    </a:lnTo>
                    <a:lnTo>
                      <a:pt x="25" y="176"/>
                    </a:lnTo>
                    <a:lnTo>
                      <a:pt x="22" y="175"/>
                    </a:lnTo>
                    <a:lnTo>
                      <a:pt x="20" y="174"/>
                    </a:lnTo>
                    <a:lnTo>
                      <a:pt x="18" y="173"/>
                    </a:lnTo>
                    <a:lnTo>
                      <a:pt x="15" y="172"/>
                    </a:lnTo>
                    <a:lnTo>
                      <a:pt x="13" y="170"/>
                    </a:lnTo>
                    <a:lnTo>
                      <a:pt x="11" y="168"/>
                    </a:lnTo>
                    <a:lnTo>
                      <a:pt x="9" y="166"/>
                    </a:lnTo>
                    <a:lnTo>
                      <a:pt x="7" y="165"/>
                    </a:lnTo>
                    <a:lnTo>
                      <a:pt x="5" y="163"/>
                    </a:lnTo>
                    <a:lnTo>
                      <a:pt x="4" y="160"/>
                    </a:lnTo>
                    <a:lnTo>
                      <a:pt x="3" y="158"/>
                    </a:lnTo>
                    <a:lnTo>
                      <a:pt x="2" y="155"/>
                    </a:lnTo>
                    <a:lnTo>
                      <a:pt x="1" y="153"/>
                    </a:lnTo>
                    <a:lnTo>
                      <a:pt x="1" y="150"/>
                    </a:lnTo>
                    <a:lnTo>
                      <a:pt x="0" y="148"/>
                    </a:lnTo>
                    <a:lnTo>
                      <a:pt x="5" y="27"/>
                    </a:lnTo>
                    <a:lnTo>
                      <a:pt x="5" y="24"/>
                    </a:lnTo>
                    <a:lnTo>
                      <a:pt x="5" y="22"/>
                    </a:lnTo>
                    <a:lnTo>
                      <a:pt x="6" y="19"/>
                    </a:lnTo>
                    <a:lnTo>
                      <a:pt x="7" y="17"/>
                    </a:lnTo>
                    <a:lnTo>
                      <a:pt x="8" y="14"/>
                    </a:lnTo>
                    <a:lnTo>
                      <a:pt x="9" y="12"/>
                    </a:lnTo>
                    <a:lnTo>
                      <a:pt x="11" y="10"/>
                    </a:lnTo>
                    <a:lnTo>
                      <a:pt x="13" y="9"/>
                    </a:lnTo>
                    <a:lnTo>
                      <a:pt x="14" y="7"/>
                    </a:lnTo>
                    <a:lnTo>
                      <a:pt x="16" y="5"/>
                    </a:lnTo>
                    <a:lnTo>
                      <a:pt x="19" y="4"/>
                    </a:lnTo>
                    <a:lnTo>
                      <a:pt x="21" y="2"/>
                    </a:lnTo>
                    <a:lnTo>
                      <a:pt x="23" y="1"/>
                    </a:lnTo>
                    <a:lnTo>
                      <a:pt x="26" y="1"/>
                    </a:lnTo>
                    <a:lnTo>
                      <a:pt x="29" y="0"/>
                    </a:lnTo>
                    <a:lnTo>
                      <a:pt x="32" y="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50" name="Freeform 86"/>
              <p:cNvSpPr>
                <a:spLocks/>
              </p:cNvSpPr>
              <p:nvPr/>
            </p:nvSpPr>
            <p:spPr bwMode="auto">
              <a:xfrm>
                <a:off x="5120" y="1628"/>
                <a:ext cx="35" cy="17"/>
              </a:xfrm>
              <a:custGeom>
                <a:avLst/>
                <a:gdLst>
                  <a:gd name="T0" fmla="*/ 0 w 35"/>
                  <a:gd name="T1" fmla="*/ 16 h 17"/>
                  <a:gd name="T2" fmla="*/ 1 w 35"/>
                  <a:gd name="T3" fmla="*/ 12 h 17"/>
                  <a:gd name="T4" fmla="*/ 2 w 35"/>
                  <a:gd name="T5" fmla="*/ 8 h 17"/>
                  <a:gd name="T6" fmla="*/ 3 w 35"/>
                  <a:gd name="T7" fmla="*/ 4 h 17"/>
                  <a:gd name="T8" fmla="*/ 5 w 35"/>
                  <a:gd name="T9" fmla="*/ 4 h 17"/>
                  <a:gd name="T10" fmla="*/ 9 w 35"/>
                  <a:gd name="T11" fmla="*/ 0 h 17"/>
                  <a:gd name="T12" fmla="*/ 12 w 35"/>
                  <a:gd name="T13" fmla="*/ 0 h 17"/>
                  <a:gd name="T14" fmla="*/ 14 w 35"/>
                  <a:gd name="T15" fmla="*/ 0 h 17"/>
                  <a:gd name="T16" fmla="*/ 17 w 35"/>
                  <a:gd name="T17" fmla="*/ 0 h 17"/>
                  <a:gd name="T18" fmla="*/ 20 w 35"/>
                  <a:gd name="T19" fmla="*/ 0 h 17"/>
                  <a:gd name="T20" fmla="*/ 23 w 35"/>
                  <a:gd name="T21" fmla="*/ 0 h 17"/>
                  <a:gd name="T22" fmla="*/ 27 w 35"/>
                  <a:gd name="T23" fmla="*/ 0 h 17"/>
                  <a:gd name="T24" fmla="*/ 29 w 35"/>
                  <a:gd name="T25" fmla="*/ 4 h 17"/>
                  <a:gd name="T26" fmla="*/ 31 w 35"/>
                  <a:gd name="T27" fmla="*/ 8 h 17"/>
                  <a:gd name="T28" fmla="*/ 33 w 35"/>
                  <a:gd name="T29" fmla="*/ 8 h 17"/>
                  <a:gd name="T30" fmla="*/ 34 w 35"/>
                  <a:gd name="T31" fmla="*/ 12 h 17"/>
                  <a:gd name="T32" fmla="*/ 34 w 35"/>
                  <a:gd name="T33" fmla="*/ 16 h 17"/>
                  <a:gd name="T34" fmla="*/ 0 w 35"/>
                  <a:gd name="T3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17">
                    <a:moveTo>
                      <a:pt x="0" y="16"/>
                    </a:moveTo>
                    <a:lnTo>
                      <a:pt x="1" y="12"/>
                    </a:lnTo>
                    <a:lnTo>
                      <a:pt x="2" y="8"/>
                    </a:lnTo>
                    <a:lnTo>
                      <a:pt x="3" y="4"/>
                    </a:lnTo>
                    <a:lnTo>
                      <a:pt x="5" y="4"/>
                    </a:lnTo>
                    <a:lnTo>
                      <a:pt x="9" y="0"/>
                    </a:lnTo>
                    <a:lnTo>
                      <a:pt x="12" y="0"/>
                    </a:lnTo>
                    <a:lnTo>
                      <a:pt x="14" y="0"/>
                    </a:lnTo>
                    <a:lnTo>
                      <a:pt x="17" y="0"/>
                    </a:lnTo>
                    <a:lnTo>
                      <a:pt x="20" y="0"/>
                    </a:lnTo>
                    <a:lnTo>
                      <a:pt x="23" y="0"/>
                    </a:lnTo>
                    <a:lnTo>
                      <a:pt x="27" y="0"/>
                    </a:lnTo>
                    <a:lnTo>
                      <a:pt x="29" y="4"/>
                    </a:lnTo>
                    <a:lnTo>
                      <a:pt x="31" y="8"/>
                    </a:lnTo>
                    <a:lnTo>
                      <a:pt x="33" y="8"/>
                    </a:lnTo>
                    <a:lnTo>
                      <a:pt x="34" y="12"/>
                    </a:lnTo>
                    <a:lnTo>
                      <a:pt x="34" y="16"/>
                    </a:lnTo>
                    <a:lnTo>
                      <a:pt x="0" y="16"/>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51" name="Freeform 87"/>
              <p:cNvSpPr>
                <a:spLocks/>
              </p:cNvSpPr>
              <p:nvPr/>
            </p:nvSpPr>
            <p:spPr bwMode="auto">
              <a:xfrm>
                <a:off x="5166" y="1627"/>
                <a:ext cx="120" cy="40"/>
              </a:xfrm>
              <a:custGeom>
                <a:avLst/>
                <a:gdLst>
                  <a:gd name="T0" fmla="*/ 0 w 120"/>
                  <a:gd name="T1" fmla="*/ 39 h 40"/>
                  <a:gd name="T2" fmla="*/ 72 w 120"/>
                  <a:gd name="T3" fmla="*/ 39 h 40"/>
                  <a:gd name="T4" fmla="*/ 74 w 120"/>
                  <a:gd name="T5" fmla="*/ 39 h 40"/>
                  <a:gd name="T6" fmla="*/ 76 w 120"/>
                  <a:gd name="T7" fmla="*/ 38 h 40"/>
                  <a:gd name="T8" fmla="*/ 78 w 120"/>
                  <a:gd name="T9" fmla="*/ 37 h 40"/>
                  <a:gd name="T10" fmla="*/ 79 w 120"/>
                  <a:gd name="T11" fmla="*/ 36 h 40"/>
                  <a:gd name="T12" fmla="*/ 81 w 120"/>
                  <a:gd name="T13" fmla="*/ 34 h 40"/>
                  <a:gd name="T14" fmla="*/ 82 w 120"/>
                  <a:gd name="T15" fmla="*/ 31 h 40"/>
                  <a:gd name="T16" fmla="*/ 82 w 120"/>
                  <a:gd name="T17" fmla="*/ 29 h 40"/>
                  <a:gd name="T18" fmla="*/ 83 w 120"/>
                  <a:gd name="T19" fmla="*/ 27 h 40"/>
                  <a:gd name="T20" fmla="*/ 83 w 120"/>
                  <a:gd name="T21" fmla="*/ 24 h 40"/>
                  <a:gd name="T22" fmla="*/ 84 w 120"/>
                  <a:gd name="T23" fmla="*/ 21 h 40"/>
                  <a:gd name="T24" fmla="*/ 84 w 120"/>
                  <a:gd name="T25" fmla="*/ 18 h 40"/>
                  <a:gd name="T26" fmla="*/ 84 w 120"/>
                  <a:gd name="T27" fmla="*/ 15 h 40"/>
                  <a:gd name="T28" fmla="*/ 84 w 120"/>
                  <a:gd name="T29" fmla="*/ 12 h 40"/>
                  <a:gd name="T30" fmla="*/ 84 w 120"/>
                  <a:gd name="T31" fmla="*/ 10 h 40"/>
                  <a:gd name="T32" fmla="*/ 84 w 120"/>
                  <a:gd name="T33" fmla="*/ 8 h 40"/>
                  <a:gd name="T34" fmla="*/ 84 w 120"/>
                  <a:gd name="T35" fmla="*/ 5 h 40"/>
                  <a:gd name="T36" fmla="*/ 84 w 120"/>
                  <a:gd name="T37" fmla="*/ 4 h 40"/>
                  <a:gd name="T38" fmla="*/ 86 w 120"/>
                  <a:gd name="T39" fmla="*/ 3 h 40"/>
                  <a:gd name="T40" fmla="*/ 87 w 120"/>
                  <a:gd name="T41" fmla="*/ 2 h 40"/>
                  <a:gd name="T42" fmla="*/ 90 w 120"/>
                  <a:gd name="T43" fmla="*/ 2 h 40"/>
                  <a:gd name="T44" fmla="*/ 93 w 120"/>
                  <a:gd name="T45" fmla="*/ 1 h 40"/>
                  <a:gd name="T46" fmla="*/ 96 w 120"/>
                  <a:gd name="T47" fmla="*/ 1 h 40"/>
                  <a:gd name="T48" fmla="*/ 99 w 120"/>
                  <a:gd name="T49" fmla="*/ 1 h 40"/>
                  <a:gd name="T50" fmla="*/ 102 w 120"/>
                  <a:gd name="T51" fmla="*/ 0 h 40"/>
                  <a:gd name="T52" fmla="*/ 105 w 120"/>
                  <a:gd name="T53" fmla="*/ 1 h 40"/>
                  <a:gd name="T54" fmla="*/ 108 w 120"/>
                  <a:gd name="T55" fmla="*/ 1 h 40"/>
                  <a:gd name="T56" fmla="*/ 111 w 120"/>
                  <a:gd name="T57" fmla="*/ 1 h 40"/>
                  <a:gd name="T58" fmla="*/ 114 w 120"/>
                  <a:gd name="T59" fmla="*/ 2 h 40"/>
                  <a:gd name="T60" fmla="*/ 116 w 120"/>
                  <a:gd name="T61" fmla="*/ 2 h 40"/>
                  <a:gd name="T62" fmla="*/ 118 w 120"/>
                  <a:gd name="T63" fmla="*/ 3 h 40"/>
                  <a:gd name="T64" fmla="*/ 119 w 120"/>
                  <a:gd name="T65" fmla="*/ 4 h 40"/>
                  <a:gd name="T66" fmla="*/ 119 w 120"/>
                  <a:gd name="T67" fmla="*/ 5 h 40"/>
                  <a:gd name="T68" fmla="*/ 0 w 120"/>
                  <a:gd name="T6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40">
                    <a:moveTo>
                      <a:pt x="0" y="39"/>
                    </a:moveTo>
                    <a:lnTo>
                      <a:pt x="72" y="39"/>
                    </a:lnTo>
                    <a:lnTo>
                      <a:pt x="74" y="39"/>
                    </a:lnTo>
                    <a:lnTo>
                      <a:pt x="76" y="38"/>
                    </a:lnTo>
                    <a:lnTo>
                      <a:pt x="78" y="37"/>
                    </a:lnTo>
                    <a:lnTo>
                      <a:pt x="79" y="36"/>
                    </a:lnTo>
                    <a:lnTo>
                      <a:pt x="81" y="34"/>
                    </a:lnTo>
                    <a:lnTo>
                      <a:pt x="82" y="31"/>
                    </a:lnTo>
                    <a:lnTo>
                      <a:pt x="82" y="29"/>
                    </a:lnTo>
                    <a:lnTo>
                      <a:pt x="83" y="27"/>
                    </a:lnTo>
                    <a:lnTo>
                      <a:pt x="83" y="24"/>
                    </a:lnTo>
                    <a:lnTo>
                      <a:pt x="84" y="21"/>
                    </a:lnTo>
                    <a:lnTo>
                      <a:pt x="84" y="18"/>
                    </a:lnTo>
                    <a:lnTo>
                      <a:pt x="84" y="15"/>
                    </a:lnTo>
                    <a:lnTo>
                      <a:pt x="84" y="12"/>
                    </a:lnTo>
                    <a:lnTo>
                      <a:pt x="84" y="10"/>
                    </a:lnTo>
                    <a:lnTo>
                      <a:pt x="84" y="8"/>
                    </a:lnTo>
                    <a:lnTo>
                      <a:pt x="84" y="5"/>
                    </a:lnTo>
                    <a:lnTo>
                      <a:pt x="84" y="4"/>
                    </a:lnTo>
                    <a:lnTo>
                      <a:pt x="86" y="3"/>
                    </a:lnTo>
                    <a:lnTo>
                      <a:pt x="87" y="2"/>
                    </a:lnTo>
                    <a:lnTo>
                      <a:pt x="90" y="2"/>
                    </a:lnTo>
                    <a:lnTo>
                      <a:pt x="93" y="1"/>
                    </a:lnTo>
                    <a:lnTo>
                      <a:pt x="96" y="1"/>
                    </a:lnTo>
                    <a:lnTo>
                      <a:pt x="99" y="1"/>
                    </a:lnTo>
                    <a:lnTo>
                      <a:pt x="102" y="0"/>
                    </a:lnTo>
                    <a:lnTo>
                      <a:pt x="105" y="1"/>
                    </a:lnTo>
                    <a:lnTo>
                      <a:pt x="108" y="1"/>
                    </a:lnTo>
                    <a:lnTo>
                      <a:pt x="111" y="1"/>
                    </a:lnTo>
                    <a:lnTo>
                      <a:pt x="114" y="2"/>
                    </a:lnTo>
                    <a:lnTo>
                      <a:pt x="116" y="2"/>
                    </a:lnTo>
                    <a:lnTo>
                      <a:pt x="118" y="3"/>
                    </a:lnTo>
                    <a:lnTo>
                      <a:pt x="119" y="4"/>
                    </a:lnTo>
                    <a:lnTo>
                      <a:pt x="119" y="5"/>
                    </a:lnTo>
                    <a:lnTo>
                      <a:pt x="0" y="39"/>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52" name="Freeform 88"/>
              <p:cNvSpPr>
                <a:spLocks/>
              </p:cNvSpPr>
              <p:nvPr/>
            </p:nvSpPr>
            <p:spPr bwMode="auto">
              <a:xfrm>
                <a:off x="5055" y="1720"/>
                <a:ext cx="298" cy="148"/>
              </a:xfrm>
              <a:custGeom>
                <a:avLst/>
                <a:gdLst>
                  <a:gd name="T0" fmla="*/ 270 w 298"/>
                  <a:gd name="T1" fmla="*/ 0 h 148"/>
                  <a:gd name="T2" fmla="*/ 275 w 298"/>
                  <a:gd name="T3" fmla="*/ 1 h 148"/>
                  <a:gd name="T4" fmla="*/ 279 w 298"/>
                  <a:gd name="T5" fmla="*/ 2 h 148"/>
                  <a:gd name="T6" fmla="*/ 283 w 298"/>
                  <a:gd name="T7" fmla="*/ 4 h 148"/>
                  <a:gd name="T8" fmla="*/ 286 w 298"/>
                  <a:gd name="T9" fmla="*/ 7 h 148"/>
                  <a:gd name="T10" fmla="*/ 289 w 298"/>
                  <a:gd name="T11" fmla="*/ 11 h 148"/>
                  <a:gd name="T12" fmla="*/ 291 w 298"/>
                  <a:gd name="T13" fmla="*/ 14 h 148"/>
                  <a:gd name="T14" fmla="*/ 293 w 298"/>
                  <a:gd name="T15" fmla="*/ 18 h 148"/>
                  <a:gd name="T16" fmla="*/ 293 w 298"/>
                  <a:gd name="T17" fmla="*/ 23 h 148"/>
                  <a:gd name="T18" fmla="*/ 297 w 298"/>
                  <a:gd name="T19" fmla="*/ 127 h 148"/>
                  <a:gd name="T20" fmla="*/ 296 w 298"/>
                  <a:gd name="T21" fmla="*/ 132 h 148"/>
                  <a:gd name="T22" fmla="*/ 295 w 298"/>
                  <a:gd name="T23" fmla="*/ 136 h 148"/>
                  <a:gd name="T24" fmla="*/ 292 w 298"/>
                  <a:gd name="T25" fmla="*/ 139 h 148"/>
                  <a:gd name="T26" fmla="*/ 289 w 298"/>
                  <a:gd name="T27" fmla="*/ 142 h 148"/>
                  <a:gd name="T28" fmla="*/ 286 w 298"/>
                  <a:gd name="T29" fmla="*/ 144 h 148"/>
                  <a:gd name="T30" fmla="*/ 282 w 298"/>
                  <a:gd name="T31" fmla="*/ 146 h 148"/>
                  <a:gd name="T32" fmla="*/ 277 w 298"/>
                  <a:gd name="T33" fmla="*/ 147 h 148"/>
                  <a:gd name="T34" fmla="*/ 23 w 298"/>
                  <a:gd name="T35" fmla="*/ 147 h 148"/>
                  <a:gd name="T36" fmla="*/ 18 w 298"/>
                  <a:gd name="T37" fmla="*/ 147 h 148"/>
                  <a:gd name="T38" fmla="*/ 14 w 298"/>
                  <a:gd name="T39" fmla="*/ 146 h 148"/>
                  <a:gd name="T40" fmla="*/ 10 w 298"/>
                  <a:gd name="T41" fmla="*/ 144 h 148"/>
                  <a:gd name="T42" fmla="*/ 7 w 298"/>
                  <a:gd name="T43" fmla="*/ 141 h 148"/>
                  <a:gd name="T44" fmla="*/ 4 w 298"/>
                  <a:gd name="T45" fmla="*/ 137 h 148"/>
                  <a:gd name="T46" fmla="*/ 2 w 298"/>
                  <a:gd name="T47" fmla="*/ 135 h 148"/>
                  <a:gd name="T48" fmla="*/ 1 w 298"/>
                  <a:gd name="T49" fmla="*/ 130 h 148"/>
                  <a:gd name="T50" fmla="*/ 0 w 298"/>
                  <a:gd name="T51" fmla="*/ 126 h 148"/>
                  <a:gd name="T52" fmla="*/ 4 w 298"/>
                  <a:gd name="T53" fmla="*/ 20 h 148"/>
                  <a:gd name="T54" fmla="*/ 5 w 298"/>
                  <a:gd name="T55" fmla="*/ 16 h 148"/>
                  <a:gd name="T56" fmla="*/ 7 w 298"/>
                  <a:gd name="T57" fmla="*/ 12 h 148"/>
                  <a:gd name="T58" fmla="*/ 10 w 298"/>
                  <a:gd name="T59" fmla="*/ 9 h 148"/>
                  <a:gd name="T60" fmla="*/ 13 w 298"/>
                  <a:gd name="T61" fmla="*/ 6 h 148"/>
                  <a:gd name="T62" fmla="*/ 16 w 298"/>
                  <a:gd name="T63" fmla="*/ 3 h 148"/>
                  <a:gd name="T64" fmla="*/ 21 w 298"/>
                  <a:gd name="T65" fmla="*/ 1 h 148"/>
                  <a:gd name="T66" fmla="*/ 25 w 298"/>
                  <a:gd name="T6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8" h="148">
                    <a:moveTo>
                      <a:pt x="28" y="0"/>
                    </a:moveTo>
                    <a:lnTo>
                      <a:pt x="270" y="0"/>
                    </a:lnTo>
                    <a:lnTo>
                      <a:pt x="272" y="0"/>
                    </a:lnTo>
                    <a:lnTo>
                      <a:pt x="275" y="1"/>
                    </a:lnTo>
                    <a:lnTo>
                      <a:pt x="277" y="1"/>
                    </a:lnTo>
                    <a:lnTo>
                      <a:pt x="279" y="2"/>
                    </a:lnTo>
                    <a:lnTo>
                      <a:pt x="281" y="3"/>
                    </a:lnTo>
                    <a:lnTo>
                      <a:pt x="283" y="4"/>
                    </a:lnTo>
                    <a:lnTo>
                      <a:pt x="285" y="6"/>
                    </a:lnTo>
                    <a:lnTo>
                      <a:pt x="286" y="7"/>
                    </a:lnTo>
                    <a:lnTo>
                      <a:pt x="288" y="9"/>
                    </a:lnTo>
                    <a:lnTo>
                      <a:pt x="289" y="11"/>
                    </a:lnTo>
                    <a:lnTo>
                      <a:pt x="290" y="12"/>
                    </a:lnTo>
                    <a:lnTo>
                      <a:pt x="291" y="14"/>
                    </a:lnTo>
                    <a:lnTo>
                      <a:pt x="292" y="16"/>
                    </a:lnTo>
                    <a:lnTo>
                      <a:pt x="293" y="18"/>
                    </a:lnTo>
                    <a:lnTo>
                      <a:pt x="293" y="20"/>
                    </a:lnTo>
                    <a:lnTo>
                      <a:pt x="293" y="23"/>
                    </a:lnTo>
                    <a:lnTo>
                      <a:pt x="297" y="125"/>
                    </a:lnTo>
                    <a:lnTo>
                      <a:pt x="297" y="127"/>
                    </a:lnTo>
                    <a:lnTo>
                      <a:pt x="297" y="130"/>
                    </a:lnTo>
                    <a:lnTo>
                      <a:pt x="296" y="132"/>
                    </a:lnTo>
                    <a:lnTo>
                      <a:pt x="296" y="134"/>
                    </a:lnTo>
                    <a:lnTo>
                      <a:pt x="295" y="136"/>
                    </a:lnTo>
                    <a:lnTo>
                      <a:pt x="294" y="137"/>
                    </a:lnTo>
                    <a:lnTo>
                      <a:pt x="292" y="139"/>
                    </a:lnTo>
                    <a:lnTo>
                      <a:pt x="291" y="140"/>
                    </a:lnTo>
                    <a:lnTo>
                      <a:pt x="289" y="142"/>
                    </a:lnTo>
                    <a:lnTo>
                      <a:pt x="288" y="143"/>
                    </a:lnTo>
                    <a:lnTo>
                      <a:pt x="286" y="144"/>
                    </a:lnTo>
                    <a:lnTo>
                      <a:pt x="284" y="145"/>
                    </a:lnTo>
                    <a:lnTo>
                      <a:pt x="282" y="146"/>
                    </a:lnTo>
                    <a:lnTo>
                      <a:pt x="280" y="147"/>
                    </a:lnTo>
                    <a:lnTo>
                      <a:pt x="277" y="147"/>
                    </a:lnTo>
                    <a:lnTo>
                      <a:pt x="275" y="147"/>
                    </a:lnTo>
                    <a:lnTo>
                      <a:pt x="23" y="147"/>
                    </a:lnTo>
                    <a:lnTo>
                      <a:pt x="21" y="147"/>
                    </a:lnTo>
                    <a:lnTo>
                      <a:pt x="18" y="147"/>
                    </a:lnTo>
                    <a:lnTo>
                      <a:pt x="16" y="146"/>
                    </a:lnTo>
                    <a:lnTo>
                      <a:pt x="14" y="146"/>
                    </a:lnTo>
                    <a:lnTo>
                      <a:pt x="12" y="145"/>
                    </a:lnTo>
                    <a:lnTo>
                      <a:pt x="10" y="144"/>
                    </a:lnTo>
                    <a:lnTo>
                      <a:pt x="8" y="142"/>
                    </a:lnTo>
                    <a:lnTo>
                      <a:pt x="7" y="141"/>
                    </a:lnTo>
                    <a:lnTo>
                      <a:pt x="5" y="139"/>
                    </a:lnTo>
                    <a:lnTo>
                      <a:pt x="4" y="137"/>
                    </a:lnTo>
                    <a:lnTo>
                      <a:pt x="3" y="137"/>
                    </a:lnTo>
                    <a:lnTo>
                      <a:pt x="2" y="135"/>
                    </a:lnTo>
                    <a:lnTo>
                      <a:pt x="1" y="132"/>
                    </a:lnTo>
                    <a:lnTo>
                      <a:pt x="1" y="130"/>
                    </a:lnTo>
                    <a:lnTo>
                      <a:pt x="0" y="128"/>
                    </a:lnTo>
                    <a:lnTo>
                      <a:pt x="0" y="126"/>
                    </a:lnTo>
                    <a:lnTo>
                      <a:pt x="4" y="23"/>
                    </a:lnTo>
                    <a:lnTo>
                      <a:pt x="4" y="20"/>
                    </a:lnTo>
                    <a:lnTo>
                      <a:pt x="5" y="18"/>
                    </a:lnTo>
                    <a:lnTo>
                      <a:pt x="5" y="16"/>
                    </a:lnTo>
                    <a:lnTo>
                      <a:pt x="6" y="14"/>
                    </a:lnTo>
                    <a:lnTo>
                      <a:pt x="7" y="12"/>
                    </a:lnTo>
                    <a:lnTo>
                      <a:pt x="8" y="11"/>
                    </a:lnTo>
                    <a:lnTo>
                      <a:pt x="10" y="9"/>
                    </a:lnTo>
                    <a:lnTo>
                      <a:pt x="11" y="7"/>
                    </a:lnTo>
                    <a:lnTo>
                      <a:pt x="13" y="6"/>
                    </a:lnTo>
                    <a:lnTo>
                      <a:pt x="15" y="4"/>
                    </a:lnTo>
                    <a:lnTo>
                      <a:pt x="16" y="3"/>
                    </a:lnTo>
                    <a:lnTo>
                      <a:pt x="18" y="2"/>
                    </a:lnTo>
                    <a:lnTo>
                      <a:pt x="21" y="1"/>
                    </a:lnTo>
                    <a:lnTo>
                      <a:pt x="23" y="1"/>
                    </a:lnTo>
                    <a:lnTo>
                      <a:pt x="25" y="0"/>
                    </a:lnTo>
                    <a:lnTo>
                      <a:pt x="28" y="0"/>
                    </a:lnTo>
                  </a:path>
                </a:pathLst>
              </a:custGeom>
              <a:solidFill>
                <a:srgbClr val="C0C0C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53" name="Freeform 89"/>
              <p:cNvSpPr>
                <a:spLocks/>
              </p:cNvSpPr>
              <p:nvPr/>
            </p:nvSpPr>
            <p:spPr bwMode="auto">
              <a:xfrm>
                <a:off x="5125" y="1770"/>
                <a:ext cx="42" cy="17"/>
              </a:xfrm>
              <a:custGeom>
                <a:avLst/>
                <a:gdLst>
                  <a:gd name="T0" fmla="*/ 1 w 42"/>
                  <a:gd name="T1" fmla="*/ 16 h 17"/>
                  <a:gd name="T2" fmla="*/ 0 w 42"/>
                  <a:gd name="T3" fmla="*/ 0 h 17"/>
                  <a:gd name="T4" fmla="*/ 41 w 42"/>
                  <a:gd name="T5" fmla="*/ 0 h 17"/>
                  <a:gd name="T6" fmla="*/ 41 w 42"/>
                  <a:gd name="T7" fmla="*/ 16 h 17"/>
                  <a:gd name="T8" fmla="*/ 1 w 42"/>
                  <a:gd name="T9" fmla="*/ 16 h 17"/>
                </a:gdLst>
                <a:ahLst/>
                <a:cxnLst>
                  <a:cxn ang="0">
                    <a:pos x="T0" y="T1"/>
                  </a:cxn>
                  <a:cxn ang="0">
                    <a:pos x="T2" y="T3"/>
                  </a:cxn>
                  <a:cxn ang="0">
                    <a:pos x="T4" y="T5"/>
                  </a:cxn>
                  <a:cxn ang="0">
                    <a:pos x="T6" y="T7"/>
                  </a:cxn>
                  <a:cxn ang="0">
                    <a:pos x="T8" y="T9"/>
                  </a:cxn>
                </a:cxnLst>
                <a:rect l="0" t="0" r="r" b="b"/>
                <a:pathLst>
                  <a:path w="42" h="17">
                    <a:moveTo>
                      <a:pt x="1" y="16"/>
                    </a:moveTo>
                    <a:lnTo>
                      <a:pt x="0" y="0"/>
                    </a:lnTo>
                    <a:lnTo>
                      <a:pt x="41" y="0"/>
                    </a:lnTo>
                    <a:lnTo>
                      <a:pt x="41" y="16"/>
                    </a:lnTo>
                    <a:lnTo>
                      <a:pt x="1"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54" name="Freeform 90"/>
              <p:cNvSpPr>
                <a:spLocks/>
              </p:cNvSpPr>
              <p:nvPr/>
            </p:nvSpPr>
            <p:spPr bwMode="auto">
              <a:xfrm>
                <a:off x="5178" y="1770"/>
                <a:ext cx="39" cy="17"/>
              </a:xfrm>
              <a:custGeom>
                <a:avLst/>
                <a:gdLst>
                  <a:gd name="T0" fmla="*/ 0 w 39"/>
                  <a:gd name="T1" fmla="*/ 16 h 17"/>
                  <a:gd name="T2" fmla="*/ 0 w 39"/>
                  <a:gd name="T3" fmla="*/ 0 h 17"/>
                  <a:gd name="T4" fmla="*/ 38 w 39"/>
                  <a:gd name="T5" fmla="*/ 0 h 17"/>
                  <a:gd name="T6" fmla="*/ 37 w 39"/>
                  <a:gd name="T7" fmla="*/ 16 h 17"/>
                  <a:gd name="T8" fmla="*/ 0 w 39"/>
                  <a:gd name="T9" fmla="*/ 16 h 17"/>
                </a:gdLst>
                <a:ahLst/>
                <a:cxnLst>
                  <a:cxn ang="0">
                    <a:pos x="T0" y="T1"/>
                  </a:cxn>
                  <a:cxn ang="0">
                    <a:pos x="T2" y="T3"/>
                  </a:cxn>
                  <a:cxn ang="0">
                    <a:pos x="T4" y="T5"/>
                  </a:cxn>
                  <a:cxn ang="0">
                    <a:pos x="T6" y="T7"/>
                  </a:cxn>
                  <a:cxn ang="0">
                    <a:pos x="T8" y="T9"/>
                  </a:cxn>
                </a:cxnLst>
                <a:rect l="0" t="0" r="r" b="b"/>
                <a:pathLst>
                  <a:path w="39" h="17">
                    <a:moveTo>
                      <a:pt x="0" y="16"/>
                    </a:moveTo>
                    <a:lnTo>
                      <a:pt x="0" y="0"/>
                    </a:lnTo>
                    <a:lnTo>
                      <a:pt x="38"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55" name="Freeform 91"/>
              <p:cNvSpPr>
                <a:spLocks/>
              </p:cNvSpPr>
              <p:nvPr/>
            </p:nvSpPr>
            <p:spPr bwMode="auto">
              <a:xfrm>
                <a:off x="5231" y="1770"/>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0" y="0"/>
                    </a:lnTo>
                    <a:lnTo>
                      <a:pt x="37"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56" name="Freeform 92"/>
              <p:cNvSpPr>
                <a:spLocks/>
              </p:cNvSpPr>
              <p:nvPr/>
            </p:nvSpPr>
            <p:spPr bwMode="auto">
              <a:xfrm>
                <a:off x="5127" y="1747"/>
                <a:ext cx="40" cy="17"/>
              </a:xfrm>
              <a:custGeom>
                <a:avLst/>
                <a:gdLst>
                  <a:gd name="T0" fmla="*/ 39 w 40"/>
                  <a:gd name="T1" fmla="*/ 0 h 17"/>
                  <a:gd name="T2" fmla="*/ 39 w 40"/>
                  <a:gd name="T3" fmla="*/ 16 h 17"/>
                  <a:gd name="T4" fmla="*/ 1 w 40"/>
                  <a:gd name="T5" fmla="*/ 16 h 17"/>
                  <a:gd name="T6" fmla="*/ 0 w 40"/>
                  <a:gd name="T7" fmla="*/ 0 h 17"/>
                  <a:gd name="T8" fmla="*/ 39 w 40"/>
                  <a:gd name="T9" fmla="*/ 0 h 17"/>
                </a:gdLst>
                <a:ahLst/>
                <a:cxnLst>
                  <a:cxn ang="0">
                    <a:pos x="T0" y="T1"/>
                  </a:cxn>
                  <a:cxn ang="0">
                    <a:pos x="T2" y="T3"/>
                  </a:cxn>
                  <a:cxn ang="0">
                    <a:pos x="T4" y="T5"/>
                  </a:cxn>
                  <a:cxn ang="0">
                    <a:pos x="T6" y="T7"/>
                  </a:cxn>
                  <a:cxn ang="0">
                    <a:pos x="T8" y="T9"/>
                  </a:cxn>
                </a:cxnLst>
                <a:rect l="0" t="0" r="r" b="b"/>
                <a:pathLst>
                  <a:path w="40" h="17">
                    <a:moveTo>
                      <a:pt x="39" y="0"/>
                    </a:moveTo>
                    <a:lnTo>
                      <a:pt x="39" y="16"/>
                    </a:lnTo>
                    <a:lnTo>
                      <a:pt x="1" y="16"/>
                    </a:lnTo>
                    <a:lnTo>
                      <a:pt x="0" y="0"/>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57" name="Freeform 93"/>
              <p:cNvSpPr>
                <a:spLocks/>
              </p:cNvSpPr>
              <p:nvPr/>
            </p:nvSpPr>
            <p:spPr bwMode="auto">
              <a:xfrm>
                <a:off x="5178" y="1747"/>
                <a:ext cx="38" cy="17"/>
              </a:xfrm>
              <a:custGeom>
                <a:avLst/>
                <a:gdLst>
                  <a:gd name="T0" fmla="*/ 0 w 38"/>
                  <a:gd name="T1" fmla="*/ 0 h 17"/>
                  <a:gd name="T2" fmla="*/ 1 w 38"/>
                  <a:gd name="T3" fmla="*/ 16 h 17"/>
                  <a:gd name="T4" fmla="*/ 36 w 38"/>
                  <a:gd name="T5" fmla="*/ 16 h 17"/>
                  <a:gd name="T6" fmla="*/ 37 w 38"/>
                  <a:gd name="T7" fmla="*/ 0 h 17"/>
                  <a:gd name="T8" fmla="*/ 0 w 38"/>
                  <a:gd name="T9" fmla="*/ 0 h 17"/>
                </a:gdLst>
                <a:ahLst/>
                <a:cxnLst>
                  <a:cxn ang="0">
                    <a:pos x="T0" y="T1"/>
                  </a:cxn>
                  <a:cxn ang="0">
                    <a:pos x="T2" y="T3"/>
                  </a:cxn>
                  <a:cxn ang="0">
                    <a:pos x="T4" y="T5"/>
                  </a:cxn>
                  <a:cxn ang="0">
                    <a:pos x="T6" y="T7"/>
                  </a:cxn>
                  <a:cxn ang="0">
                    <a:pos x="T8" y="T9"/>
                  </a:cxn>
                </a:cxnLst>
                <a:rect l="0" t="0" r="r" b="b"/>
                <a:pathLst>
                  <a:path w="38" h="17">
                    <a:moveTo>
                      <a:pt x="0" y="0"/>
                    </a:moveTo>
                    <a:lnTo>
                      <a:pt x="1" y="16"/>
                    </a:lnTo>
                    <a:lnTo>
                      <a:pt x="36" y="16"/>
                    </a:lnTo>
                    <a:lnTo>
                      <a:pt x="37"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58" name="Freeform 94"/>
              <p:cNvSpPr>
                <a:spLocks/>
              </p:cNvSpPr>
              <p:nvPr/>
            </p:nvSpPr>
            <p:spPr bwMode="auto">
              <a:xfrm>
                <a:off x="5230" y="1747"/>
                <a:ext cx="37" cy="17"/>
              </a:xfrm>
              <a:custGeom>
                <a:avLst/>
                <a:gdLst>
                  <a:gd name="T0" fmla="*/ 0 w 37"/>
                  <a:gd name="T1" fmla="*/ 0 h 17"/>
                  <a:gd name="T2" fmla="*/ 0 w 37"/>
                  <a:gd name="T3" fmla="*/ 16 h 17"/>
                  <a:gd name="T4" fmla="*/ 35 w 37"/>
                  <a:gd name="T5" fmla="*/ 16 h 17"/>
                  <a:gd name="T6" fmla="*/ 36 w 37"/>
                  <a:gd name="T7" fmla="*/ 0 h 17"/>
                  <a:gd name="T8" fmla="*/ 0 w 37"/>
                  <a:gd name="T9" fmla="*/ 0 h 17"/>
                </a:gdLst>
                <a:ahLst/>
                <a:cxnLst>
                  <a:cxn ang="0">
                    <a:pos x="T0" y="T1"/>
                  </a:cxn>
                  <a:cxn ang="0">
                    <a:pos x="T2" y="T3"/>
                  </a:cxn>
                  <a:cxn ang="0">
                    <a:pos x="T4" y="T5"/>
                  </a:cxn>
                  <a:cxn ang="0">
                    <a:pos x="T6" y="T7"/>
                  </a:cxn>
                  <a:cxn ang="0">
                    <a:pos x="T8" y="T9"/>
                  </a:cxn>
                </a:cxnLst>
                <a:rect l="0" t="0" r="r" b="b"/>
                <a:pathLst>
                  <a:path w="37" h="17">
                    <a:moveTo>
                      <a:pt x="0" y="0"/>
                    </a:moveTo>
                    <a:lnTo>
                      <a:pt x="0" y="16"/>
                    </a:lnTo>
                    <a:lnTo>
                      <a:pt x="35" y="16"/>
                    </a:lnTo>
                    <a:lnTo>
                      <a:pt x="36"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59" name="Freeform 95"/>
              <p:cNvSpPr>
                <a:spLocks/>
              </p:cNvSpPr>
              <p:nvPr/>
            </p:nvSpPr>
            <p:spPr bwMode="auto">
              <a:xfrm>
                <a:off x="5126" y="1777"/>
                <a:ext cx="41" cy="17"/>
              </a:xfrm>
              <a:custGeom>
                <a:avLst/>
                <a:gdLst>
                  <a:gd name="T0" fmla="*/ 0 w 41"/>
                  <a:gd name="T1" fmla="*/ 16 h 17"/>
                  <a:gd name="T2" fmla="*/ 0 w 41"/>
                  <a:gd name="T3" fmla="*/ 0 h 17"/>
                  <a:gd name="T4" fmla="*/ 40 w 41"/>
                  <a:gd name="T5" fmla="*/ 0 h 17"/>
                  <a:gd name="T6" fmla="*/ 40 w 41"/>
                  <a:gd name="T7" fmla="*/ 16 h 17"/>
                  <a:gd name="T8" fmla="*/ 0 w 41"/>
                  <a:gd name="T9" fmla="*/ 16 h 17"/>
                </a:gdLst>
                <a:ahLst/>
                <a:cxnLst>
                  <a:cxn ang="0">
                    <a:pos x="T0" y="T1"/>
                  </a:cxn>
                  <a:cxn ang="0">
                    <a:pos x="T2" y="T3"/>
                  </a:cxn>
                  <a:cxn ang="0">
                    <a:pos x="T4" y="T5"/>
                  </a:cxn>
                  <a:cxn ang="0">
                    <a:pos x="T6" y="T7"/>
                  </a:cxn>
                  <a:cxn ang="0">
                    <a:pos x="T8" y="T9"/>
                  </a:cxn>
                </a:cxnLst>
                <a:rect l="0" t="0" r="r" b="b"/>
                <a:pathLst>
                  <a:path w="41" h="17">
                    <a:moveTo>
                      <a:pt x="0" y="16"/>
                    </a:moveTo>
                    <a:lnTo>
                      <a:pt x="0" y="0"/>
                    </a:lnTo>
                    <a:lnTo>
                      <a:pt x="40" y="0"/>
                    </a:lnTo>
                    <a:lnTo>
                      <a:pt x="40"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60" name="Freeform 96"/>
              <p:cNvSpPr>
                <a:spLocks/>
              </p:cNvSpPr>
              <p:nvPr/>
            </p:nvSpPr>
            <p:spPr bwMode="auto">
              <a:xfrm>
                <a:off x="5178" y="1777"/>
                <a:ext cx="38" cy="17"/>
              </a:xfrm>
              <a:custGeom>
                <a:avLst/>
                <a:gdLst>
                  <a:gd name="T0" fmla="*/ 0 w 38"/>
                  <a:gd name="T1" fmla="*/ 16 h 17"/>
                  <a:gd name="T2" fmla="*/ 1 w 38"/>
                  <a:gd name="T3" fmla="*/ 0 h 17"/>
                  <a:gd name="T4" fmla="*/ 36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1" y="0"/>
                    </a:lnTo>
                    <a:lnTo>
                      <a:pt x="36"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61" name="Freeform 97"/>
              <p:cNvSpPr>
                <a:spLocks/>
              </p:cNvSpPr>
              <p:nvPr/>
            </p:nvSpPr>
            <p:spPr bwMode="auto">
              <a:xfrm>
                <a:off x="5231" y="1777"/>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0" y="0"/>
                    </a:lnTo>
                    <a:lnTo>
                      <a:pt x="37"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62" name="Freeform 98"/>
              <p:cNvSpPr>
                <a:spLocks/>
              </p:cNvSpPr>
              <p:nvPr/>
            </p:nvSpPr>
            <p:spPr bwMode="auto">
              <a:xfrm>
                <a:off x="5125" y="1796"/>
                <a:ext cx="40" cy="17"/>
              </a:xfrm>
              <a:custGeom>
                <a:avLst/>
                <a:gdLst>
                  <a:gd name="T0" fmla="*/ 39 w 40"/>
                  <a:gd name="T1" fmla="*/ 0 h 17"/>
                  <a:gd name="T2" fmla="*/ 39 w 40"/>
                  <a:gd name="T3" fmla="*/ 16 h 17"/>
                  <a:gd name="T4" fmla="*/ 0 w 40"/>
                  <a:gd name="T5" fmla="*/ 16 h 17"/>
                  <a:gd name="T6" fmla="*/ 0 w 40"/>
                  <a:gd name="T7" fmla="*/ 0 h 17"/>
                  <a:gd name="T8" fmla="*/ 39 w 40"/>
                  <a:gd name="T9" fmla="*/ 0 h 17"/>
                </a:gdLst>
                <a:ahLst/>
                <a:cxnLst>
                  <a:cxn ang="0">
                    <a:pos x="T0" y="T1"/>
                  </a:cxn>
                  <a:cxn ang="0">
                    <a:pos x="T2" y="T3"/>
                  </a:cxn>
                  <a:cxn ang="0">
                    <a:pos x="T4" y="T5"/>
                  </a:cxn>
                  <a:cxn ang="0">
                    <a:pos x="T6" y="T7"/>
                  </a:cxn>
                  <a:cxn ang="0">
                    <a:pos x="T8" y="T9"/>
                  </a:cxn>
                </a:cxnLst>
                <a:rect l="0" t="0" r="r" b="b"/>
                <a:pathLst>
                  <a:path w="40" h="17">
                    <a:moveTo>
                      <a:pt x="39" y="0"/>
                    </a:moveTo>
                    <a:lnTo>
                      <a:pt x="39" y="16"/>
                    </a:lnTo>
                    <a:lnTo>
                      <a:pt x="0" y="16"/>
                    </a:lnTo>
                    <a:lnTo>
                      <a:pt x="0" y="0"/>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63" name="Freeform 99"/>
              <p:cNvSpPr>
                <a:spLocks/>
              </p:cNvSpPr>
              <p:nvPr/>
            </p:nvSpPr>
            <p:spPr bwMode="auto">
              <a:xfrm>
                <a:off x="5177" y="1796"/>
                <a:ext cx="40" cy="17"/>
              </a:xfrm>
              <a:custGeom>
                <a:avLst/>
                <a:gdLst>
                  <a:gd name="T0" fmla="*/ 0 w 40"/>
                  <a:gd name="T1" fmla="*/ 0 h 17"/>
                  <a:gd name="T2" fmla="*/ 1 w 40"/>
                  <a:gd name="T3" fmla="*/ 16 h 17"/>
                  <a:gd name="T4" fmla="*/ 38 w 40"/>
                  <a:gd name="T5" fmla="*/ 16 h 17"/>
                  <a:gd name="T6" fmla="*/ 39 w 40"/>
                  <a:gd name="T7" fmla="*/ 0 h 17"/>
                  <a:gd name="T8" fmla="*/ 0 w 40"/>
                  <a:gd name="T9" fmla="*/ 0 h 17"/>
                </a:gdLst>
                <a:ahLst/>
                <a:cxnLst>
                  <a:cxn ang="0">
                    <a:pos x="T0" y="T1"/>
                  </a:cxn>
                  <a:cxn ang="0">
                    <a:pos x="T2" y="T3"/>
                  </a:cxn>
                  <a:cxn ang="0">
                    <a:pos x="T4" y="T5"/>
                  </a:cxn>
                  <a:cxn ang="0">
                    <a:pos x="T6" y="T7"/>
                  </a:cxn>
                  <a:cxn ang="0">
                    <a:pos x="T8" y="T9"/>
                  </a:cxn>
                </a:cxnLst>
                <a:rect l="0" t="0" r="r" b="b"/>
                <a:pathLst>
                  <a:path w="40" h="17">
                    <a:moveTo>
                      <a:pt x="0" y="0"/>
                    </a:moveTo>
                    <a:lnTo>
                      <a:pt x="1" y="16"/>
                    </a:lnTo>
                    <a:lnTo>
                      <a:pt x="38" y="16"/>
                    </a:lnTo>
                    <a:lnTo>
                      <a:pt x="39"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64" name="Freeform 100"/>
              <p:cNvSpPr>
                <a:spLocks/>
              </p:cNvSpPr>
              <p:nvPr/>
            </p:nvSpPr>
            <p:spPr bwMode="auto">
              <a:xfrm>
                <a:off x="5231" y="1796"/>
                <a:ext cx="41" cy="17"/>
              </a:xfrm>
              <a:custGeom>
                <a:avLst/>
                <a:gdLst>
                  <a:gd name="T0" fmla="*/ 0 w 41"/>
                  <a:gd name="T1" fmla="*/ 0 h 17"/>
                  <a:gd name="T2" fmla="*/ 0 w 41"/>
                  <a:gd name="T3" fmla="*/ 16 h 17"/>
                  <a:gd name="T4" fmla="*/ 39 w 41"/>
                  <a:gd name="T5" fmla="*/ 16 h 17"/>
                  <a:gd name="T6" fmla="*/ 40 w 41"/>
                  <a:gd name="T7" fmla="*/ 0 h 17"/>
                  <a:gd name="T8" fmla="*/ 0 w 41"/>
                  <a:gd name="T9" fmla="*/ 0 h 17"/>
                </a:gdLst>
                <a:ahLst/>
                <a:cxnLst>
                  <a:cxn ang="0">
                    <a:pos x="T0" y="T1"/>
                  </a:cxn>
                  <a:cxn ang="0">
                    <a:pos x="T2" y="T3"/>
                  </a:cxn>
                  <a:cxn ang="0">
                    <a:pos x="T4" y="T5"/>
                  </a:cxn>
                  <a:cxn ang="0">
                    <a:pos x="T6" y="T7"/>
                  </a:cxn>
                  <a:cxn ang="0">
                    <a:pos x="T8" y="T9"/>
                  </a:cxn>
                </a:cxnLst>
                <a:rect l="0" t="0" r="r" b="b"/>
                <a:pathLst>
                  <a:path w="41" h="17">
                    <a:moveTo>
                      <a:pt x="0" y="0"/>
                    </a:moveTo>
                    <a:lnTo>
                      <a:pt x="0" y="16"/>
                    </a:lnTo>
                    <a:lnTo>
                      <a:pt x="39" y="16"/>
                    </a:lnTo>
                    <a:lnTo>
                      <a:pt x="40"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65" name="Freeform 101"/>
              <p:cNvSpPr>
                <a:spLocks/>
              </p:cNvSpPr>
              <p:nvPr/>
            </p:nvSpPr>
            <p:spPr bwMode="auto">
              <a:xfrm>
                <a:off x="5233" y="1820"/>
                <a:ext cx="40" cy="17"/>
              </a:xfrm>
              <a:custGeom>
                <a:avLst/>
                <a:gdLst>
                  <a:gd name="T0" fmla="*/ 0 w 40"/>
                  <a:gd name="T1" fmla="*/ 0 h 17"/>
                  <a:gd name="T2" fmla="*/ 0 w 40"/>
                  <a:gd name="T3" fmla="*/ 16 h 17"/>
                  <a:gd name="T4" fmla="*/ 38 w 40"/>
                  <a:gd name="T5" fmla="*/ 16 h 17"/>
                  <a:gd name="T6" fmla="*/ 39 w 40"/>
                  <a:gd name="T7" fmla="*/ 0 h 17"/>
                  <a:gd name="T8" fmla="*/ 0 w 40"/>
                  <a:gd name="T9" fmla="*/ 0 h 17"/>
                </a:gdLst>
                <a:ahLst/>
                <a:cxnLst>
                  <a:cxn ang="0">
                    <a:pos x="T0" y="T1"/>
                  </a:cxn>
                  <a:cxn ang="0">
                    <a:pos x="T2" y="T3"/>
                  </a:cxn>
                  <a:cxn ang="0">
                    <a:pos x="T4" y="T5"/>
                  </a:cxn>
                  <a:cxn ang="0">
                    <a:pos x="T6" y="T7"/>
                  </a:cxn>
                  <a:cxn ang="0">
                    <a:pos x="T8" y="T9"/>
                  </a:cxn>
                </a:cxnLst>
                <a:rect l="0" t="0" r="r" b="b"/>
                <a:pathLst>
                  <a:path w="40" h="17">
                    <a:moveTo>
                      <a:pt x="0" y="0"/>
                    </a:moveTo>
                    <a:lnTo>
                      <a:pt x="0" y="16"/>
                    </a:lnTo>
                    <a:lnTo>
                      <a:pt x="38" y="16"/>
                    </a:lnTo>
                    <a:lnTo>
                      <a:pt x="39"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66" name="Freeform 102"/>
              <p:cNvSpPr>
                <a:spLocks/>
              </p:cNvSpPr>
              <p:nvPr/>
            </p:nvSpPr>
            <p:spPr bwMode="auto">
              <a:xfrm>
                <a:off x="5177" y="1820"/>
                <a:ext cx="41" cy="17"/>
              </a:xfrm>
              <a:custGeom>
                <a:avLst/>
                <a:gdLst>
                  <a:gd name="T0" fmla="*/ 0 w 41"/>
                  <a:gd name="T1" fmla="*/ 0 h 17"/>
                  <a:gd name="T2" fmla="*/ 1 w 41"/>
                  <a:gd name="T3" fmla="*/ 16 h 17"/>
                  <a:gd name="T4" fmla="*/ 38 w 41"/>
                  <a:gd name="T5" fmla="*/ 16 h 17"/>
                  <a:gd name="T6" fmla="*/ 40 w 41"/>
                  <a:gd name="T7" fmla="*/ 0 h 17"/>
                  <a:gd name="T8" fmla="*/ 0 w 41"/>
                  <a:gd name="T9" fmla="*/ 0 h 17"/>
                </a:gdLst>
                <a:ahLst/>
                <a:cxnLst>
                  <a:cxn ang="0">
                    <a:pos x="T0" y="T1"/>
                  </a:cxn>
                  <a:cxn ang="0">
                    <a:pos x="T2" y="T3"/>
                  </a:cxn>
                  <a:cxn ang="0">
                    <a:pos x="T4" y="T5"/>
                  </a:cxn>
                  <a:cxn ang="0">
                    <a:pos x="T6" y="T7"/>
                  </a:cxn>
                  <a:cxn ang="0">
                    <a:pos x="T8" y="T9"/>
                  </a:cxn>
                </a:cxnLst>
                <a:rect l="0" t="0" r="r" b="b"/>
                <a:pathLst>
                  <a:path w="41" h="17">
                    <a:moveTo>
                      <a:pt x="0" y="0"/>
                    </a:moveTo>
                    <a:lnTo>
                      <a:pt x="1" y="16"/>
                    </a:lnTo>
                    <a:lnTo>
                      <a:pt x="38" y="16"/>
                    </a:lnTo>
                    <a:lnTo>
                      <a:pt x="40"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67" name="Freeform 103"/>
              <p:cNvSpPr>
                <a:spLocks/>
              </p:cNvSpPr>
              <p:nvPr/>
            </p:nvSpPr>
            <p:spPr bwMode="auto">
              <a:xfrm>
                <a:off x="5122" y="1820"/>
                <a:ext cx="43" cy="17"/>
              </a:xfrm>
              <a:custGeom>
                <a:avLst/>
                <a:gdLst>
                  <a:gd name="T0" fmla="*/ 42 w 43"/>
                  <a:gd name="T1" fmla="*/ 0 h 17"/>
                  <a:gd name="T2" fmla="*/ 42 w 43"/>
                  <a:gd name="T3" fmla="*/ 16 h 17"/>
                  <a:gd name="T4" fmla="*/ 0 w 43"/>
                  <a:gd name="T5" fmla="*/ 16 h 17"/>
                  <a:gd name="T6" fmla="*/ 0 w 43"/>
                  <a:gd name="T7" fmla="*/ 0 h 17"/>
                  <a:gd name="T8" fmla="*/ 42 w 43"/>
                  <a:gd name="T9" fmla="*/ 0 h 17"/>
                </a:gdLst>
                <a:ahLst/>
                <a:cxnLst>
                  <a:cxn ang="0">
                    <a:pos x="T0" y="T1"/>
                  </a:cxn>
                  <a:cxn ang="0">
                    <a:pos x="T2" y="T3"/>
                  </a:cxn>
                  <a:cxn ang="0">
                    <a:pos x="T4" y="T5"/>
                  </a:cxn>
                  <a:cxn ang="0">
                    <a:pos x="T6" y="T7"/>
                  </a:cxn>
                  <a:cxn ang="0">
                    <a:pos x="T8" y="T9"/>
                  </a:cxn>
                </a:cxnLst>
                <a:rect l="0" t="0" r="r" b="b"/>
                <a:pathLst>
                  <a:path w="43" h="17">
                    <a:moveTo>
                      <a:pt x="42" y="0"/>
                    </a:moveTo>
                    <a:lnTo>
                      <a:pt x="42" y="16"/>
                    </a:lnTo>
                    <a:lnTo>
                      <a:pt x="0" y="16"/>
                    </a:lnTo>
                    <a:lnTo>
                      <a:pt x="0" y="0"/>
                    </a:lnTo>
                    <a:lnTo>
                      <a:pt x="4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68" name="Freeform 104"/>
              <p:cNvSpPr>
                <a:spLocks/>
              </p:cNvSpPr>
              <p:nvPr/>
            </p:nvSpPr>
            <p:spPr bwMode="auto">
              <a:xfrm>
                <a:off x="5127" y="1747"/>
                <a:ext cx="45" cy="17"/>
              </a:xfrm>
              <a:custGeom>
                <a:avLst/>
                <a:gdLst>
                  <a:gd name="T0" fmla="*/ 44 w 45"/>
                  <a:gd name="T1" fmla="*/ 0 h 17"/>
                  <a:gd name="T2" fmla="*/ 44 w 45"/>
                  <a:gd name="T3" fmla="*/ 16 h 17"/>
                  <a:gd name="T4" fmla="*/ 1 w 45"/>
                  <a:gd name="T5" fmla="*/ 16 h 17"/>
                  <a:gd name="T6" fmla="*/ 0 w 45"/>
                  <a:gd name="T7" fmla="*/ 0 h 17"/>
                  <a:gd name="T8" fmla="*/ 44 w 45"/>
                  <a:gd name="T9" fmla="*/ 0 h 17"/>
                </a:gdLst>
                <a:ahLst/>
                <a:cxnLst>
                  <a:cxn ang="0">
                    <a:pos x="T0" y="T1"/>
                  </a:cxn>
                  <a:cxn ang="0">
                    <a:pos x="T2" y="T3"/>
                  </a:cxn>
                  <a:cxn ang="0">
                    <a:pos x="T4" y="T5"/>
                  </a:cxn>
                  <a:cxn ang="0">
                    <a:pos x="T6" y="T7"/>
                  </a:cxn>
                  <a:cxn ang="0">
                    <a:pos x="T8" y="T9"/>
                  </a:cxn>
                </a:cxnLst>
                <a:rect l="0" t="0" r="r" b="b"/>
                <a:pathLst>
                  <a:path w="45" h="17">
                    <a:moveTo>
                      <a:pt x="44" y="0"/>
                    </a:moveTo>
                    <a:lnTo>
                      <a:pt x="44" y="16"/>
                    </a:lnTo>
                    <a:lnTo>
                      <a:pt x="1" y="16"/>
                    </a:lnTo>
                    <a:lnTo>
                      <a:pt x="0" y="0"/>
                    </a:lnTo>
                    <a:lnTo>
                      <a:pt x="44"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69" name="Freeform 105"/>
              <p:cNvSpPr>
                <a:spLocks/>
              </p:cNvSpPr>
              <p:nvPr/>
            </p:nvSpPr>
            <p:spPr bwMode="auto">
              <a:xfrm>
                <a:off x="5178" y="1747"/>
                <a:ext cx="45" cy="17"/>
              </a:xfrm>
              <a:custGeom>
                <a:avLst/>
                <a:gdLst>
                  <a:gd name="T0" fmla="*/ 0 w 45"/>
                  <a:gd name="T1" fmla="*/ 0 h 17"/>
                  <a:gd name="T2" fmla="*/ 1 w 45"/>
                  <a:gd name="T3" fmla="*/ 16 h 17"/>
                  <a:gd name="T4" fmla="*/ 43 w 45"/>
                  <a:gd name="T5" fmla="*/ 16 h 17"/>
                  <a:gd name="T6" fmla="*/ 44 w 45"/>
                  <a:gd name="T7" fmla="*/ 0 h 17"/>
                  <a:gd name="T8" fmla="*/ 0 w 45"/>
                  <a:gd name="T9" fmla="*/ 0 h 17"/>
                </a:gdLst>
                <a:ahLst/>
                <a:cxnLst>
                  <a:cxn ang="0">
                    <a:pos x="T0" y="T1"/>
                  </a:cxn>
                  <a:cxn ang="0">
                    <a:pos x="T2" y="T3"/>
                  </a:cxn>
                  <a:cxn ang="0">
                    <a:pos x="T4" y="T5"/>
                  </a:cxn>
                  <a:cxn ang="0">
                    <a:pos x="T6" y="T7"/>
                  </a:cxn>
                  <a:cxn ang="0">
                    <a:pos x="T8" y="T9"/>
                  </a:cxn>
                </a:cxnLst>
                <a:rect l="0" t="0" r="r" b="b"/>
                <a:pathLst>
                  <a:path w="45" h="17">
                    <a:moveTo>
                      <a:pt x="0" y="0"/>
                    </a:moveTo>
                    <a:lnTo>
                      <a:pt x="1" y="16"/>
                    </a:lnTo>
                    <a:lnTo>
                      <a:pt x="43" y="16"/>
                    </a:lnTo>
                    <a:lnTo>
                      <a:pt x="4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70" name="Freeform 106"/>
              <p:cNvSpPr>
                <a:spLocks/>
              </p:cNvSpPr>
              <p:nvPr/>
            </p:nvSpPr>
            <p:spPr bwMode="auto">
              <a:xfrm>
                <a:off x="5230" y="1747"/>
                <a:ext cx="44" cy="17"/>
              </a:xfrm>
              <a:custGeom>
                <a:avLst/>
                <a:gdLst>
                  <a:gd name="T0" fmla="*/ 0 w 44"/>
                  <a:gd name="T1" fmla="*/ 0 h 17"/>
                  <a:gd name="T2" fmla="*/ 0 w 44"/>
                  <a:gd name="T3" fmla="*/ 16 h 17"/>
                  <a:gd name="T4" fmla="*/ 42 w 44"/>
                  <a:gd name="T5" fmla="*/ 16 h 17"/>
                  <a:gd name="T6" fmla="*/ 43 w 44"/>
                  <a:gd name="T7" fmla="*/ 0 h 17"/>
                  <a:gd name="T8" fmla="*/ 0 w 44"/>
                  <a:gd name="T9" fmla="*/ 0 h 17"/>
                </a:gdLst>
                <a:ahLst/>
                <a:cxnLst>
                  <a:cxn ang="0">
                    <a:pos x="T0" y="T1"/>
                  </a:cxn>
                  <a:cxn ang="0">
                    <a:pos x="T2" y="T3"/>
                  </a:cxn>
                  <a:cxn ang="0">
                    <a:pos x="T4" y="T5"/>
                  </a:cxn>
                  <a:cxn ang="0">
                    <a:pos x="T6" y="T7"/>
                  </a:cxn>
                  <a:cxn ang="0">
                    <a:pos x="T8" y="T9"/>
                  </a:cxn>
                </a:cxnLst>
                <a:rect l="0" t="0" r="r" b="b"/>
                <a:pathLst>
                  <a:path w="44" h="17">
                    <a:moveTo>
                      <a:pt x="0" y="0"/>
                    </a:moveTo>
                    <a:lnTo>
                      <a:pt x="0" y="16"/>
                    </a:lnTo>
                    <a:lnTo>
                      <a:pt x="42" y="16"/>
                    </a:lnTo>
                    <a:lnTo>
                      <a:pt x="43"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71" name="Freeform 107"/>
              <p:cNvSpPr>
                <a:spLocks/>
              </p:cNvSpPr>
              <p:nvPr/>
            </p:nvSpPr>
            <p:spPr bwMode="auto">
              <a:xfrm>
                <a:off x="5231" y="1770"/>
                <a:ext cx="45" cy="17"/>
              </a:xfrm>
              <a:custGeom>
                <a:avLst/>
                <a:gdLst>
                  <a:gd name="T0" fmla="*/ 0 w 45"/>
                  <a:gd name="T1" fmla="*/ 0 h 17"/>
                  <a:gd name="T2" fmla="*/ 0 w 45"/>
                  <a:gd name="T3" fmla="*/ 16 h 17"/>
                  <a:gd name="T4" fmla="*/ 44 w 45"/>
                  <a:gd name="T5" fmla="*/ 16 h 17"/>
                  <a:gd name="T6" fmla="*/ 44 w 45"/>
                  <a:gd name="T7" fmla="*/ 0 h 17"/>
                  <a:gd name="T8" fmla="*/ 0 w 45"/>
                  <a:gd name="T9" fmla="*/ 0 h 17"/>
                </a:gdLst>
                <a:ahLst/>
                <a:cxnLst>
                  <a:cxn ang="0">
                    <a:pos x="T0" y="T1"/>
                  </a:cxn>
                  <a:cxn ang="0">
                    <a:pos x="T2" y="T3"/>
                  </a:cxn>
                  <a:cxn ang="0">
                    <a:pos x="T4" y="T5"/>
                  </a:cxn>
                  <a:cxn ang="0">
                    <a:pos x="T6" y="T7"/>
                  </a:cxn>
                  <a:cxn ang="0">
                    <a:pos x="T8" y="T9"/>
                  </a:cxn>
                </a:cxnLst>
                <a:rect l="0" t="0" r="r" b="b"/>
                <a:pathLst>
                  <a:path w="45" h="17">
                    <a:moveTo>
                      <a:pt x="0" y="0"/>
                    </a:moveTo>
                    <a:lnTo>
                      <a:pt x="0" y="16"/>
                    </a:lnTo>
                    <a:lnTo>
                      <a:pt x="44" y="16"/>
                    </a:lnTo>
                    <a:lnTo>
                      <a:pt x="4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72" name="Freeform 108"/>
              <p:cNvSpPr>
                <a:spLocks/>
              </p:cNvSpPr>
              <p:nvPr/>
            </p:nvSpPr>
            <p:spPr bwMode="auto">
              <a:xfrm>
                <a:off x="5178" y="1770"/>
                <a:ext cx="46" cy="17"/>
              </a:xfrm>
              <a:custGeom>
                <a:avLst/>
                <a:gdLst>
                  <a:gd name="T0" fmla="*/ 0 w 46"/>
                  <a:gd name="T1" fmla="*/ 0 h 17"/>
                  <a:gd name="T2" fmla="*/ 1 w 46"/>
                  <a:gd name="T3" fmla="*/ 16 h 17"/>
                  <a:gd name="T4" fmla="*/ 43 w 46"/>
                  <a:gd name="T5" fmla="*/ 16 h 17"/>
                  <a:gd name="T6" fmla="*/ 45 w 46"/>
                  <a:gd name="T7" fmla="*/ 0 h 17"/>
                  <a:gd name="T8" fmla="*/ 0 w 46"/>
                  <a:gd name="T9" fmla="*/ 0 h 17"/>
                </a:gdLst>
                <a:ahLst/>
                <a:cxnLst>
                  <a:cxn ang="0">
                    <a:pos x="T0" y="T1"/>
                  </a:cxn>
                  <a:cxn ang="0">
                    <a:pos x="T2" y="T3"/>
                  </a:cxn>
                  <a:cxn ang="0">
                    <a:pos x="T4" y="T5"/>
                  </a:cxn>
                  <a:cxn ang="0">
                    <a:pos x="T6" y="T7"/>
                  </a:cxn>
                  <a:cxn ang="0">
                    <a:pos x="T8" y="T9"/>
                  </a:cxn>
                </a:cxnLst>
                <a:rect l="0" t="0" r="r" b="b"/>
                <a:pathLst>
                  <a:path w="46" h="17">
                    <a:moveTo>
                      <a:pt x="0" y="0"/>
                    </a:moveTo>
                    <a:lnTo>
                      <a:pt x="1" y="16"/>
                    </a:lnTo>
                    <a:lnTo>
                      <a:pt x="43" y="16"/>
                    </a:lnTo>
                    <a:lnTo>
                      <a:pt x="45"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73" name="Freeform 109"/>
              <p:cNvSpPr>
                <a:spLocks/>
              </p:cNvSpPr>
              <p:nvPr/>
            </p:nvSpPr>
            <p:spPr bwMode="auto">
              <a:xfrm>
                <a:off x="5125" y="1770"/>
                <a:ext cx="47" cy="17"/>
              </a:xfrm>
              <a:custGeom>
                <a:avLst/>
                <a:gdLst>
                  <a:gd name="T0" fmla="*/ 46 w 47"/>
                  <a:gd name="T1" fmla="*/ 0 h 17"/>
                  <a:gd name="T2" fmla="*/ 46 w 47"/>
                  <a:gd name="T3" fmla="*/ 16 h 17"/>
                  <a:gd name="T4" fmla="*/ 1 w 47"/>
                  <a:gd name="T5" fmla="*/ 16 h 17"/>
                  <a:gd name="T6" fmla="*/ 0 w 47"/>
                  <a:gd name="T7" fmla="*/ 0 h 17"/>
                  <a:gd name="T8" fmla="*/ 46 w 47"/>
                  <a:gd name="T9" fmla="*/ 0 h 17"/>
                </a:gdLst>
                <a:ahLst/>
                <a:cxnLst>
                  <a:cxn ang="0">
                    <a:pos x="T0" y="T1"/>
                  </a:cxn>
                  <a:cxn ang="0">
                    <a:pos x="T2" y="T3"/>
                  </a:cxn>
                  <a:cxn ang="0">
                    <a:pos x="T4" y="T5"/>
                  </a:cxn>
                  <a:cxn ang="0">
                    <a:pos x="T6" y="T7"/>
                  </a:cxn>
                  <a:cxn ang="0">
                    <a:pos x="T8" y="T9"/>
                  </a:cxn>
                </a:cxnLst>
                <a:rect l="0" t="0" r="r" b="b"/>
                <a:pathLst>
                  <a:path w="47" h="17">
                    <a:moveTo>
                      <a:pt x="46" y="0"/>
                    </a:moveTo>
                    <a:lnTo>
                      <a:pt x="46" y="16"/>
                    </a:lnTo>
                    <a:lnTo>
                      <a:pt x="1" y="16"/>
                    </a:lnTo>
                    <a:lnTo>
                      <a:pt x="0" y="0"/>
                    </a:lnTo>
                    <a:lnTo>
                      <a:pt x="4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74" name="Freeform 110"/>
              <p:cNvSpPr>
                <a:spLocks/>
              </p:cNvSpPr>
              <p:nvPr/>
            </p:nvSpPr>
            <p:spPr bwMode="auto">
              <a:xfrm>
                <a:off x="5125" y="1796"/>
                <a:ext cx="44" cy="17"/>
              </a:xfrm>
              <a:custGeom>
                <a:avLst/>
                <a:gdLst>
                  <a:gd name="T0" fmla="*/ 43 w 44"/>
                  <a:gd name="T1" fmla="*/ 0 h 17"/>
                  <a:gd name="T2" fmla="*/ 43 w 44"/>
                  <a:gd name="T3" fmla="*/ 16 h 17"/>
                  <a:gd name="T4" fmla="*/ 0 w 44"/>
                  <a:gd name="T5" fmla="*/ 16 h 17"/>
                  <a:gd name="T6" fmla="*/ 0 w 44"/>
                  <a:gd name="T7" fmla="*/ 0 h 17"/>
                  <a:gd name="T8" fmla="*/ 43 w 44"/>
                  <a:gd name="T9" fmla="*/ 0 h 17"/>
                </a:gdLst>
                <a:ahLst/>
                <a:cxnLst>
                  <a:cxn ang="0">
                    <a:pos x="T0" y="T1"/>
                  </a:cxn>
                  <a:cxn ang="0">
                    <a:pos x="T2" y="T3"/>
                  </a:cxn>
                  <a:cxn ang="0">
                    <a:pos x="T4" y="T5"/>
                  </a:cxn>
                  <a:cxn ang="0">
                    <a:pos x="T6" y="T7"/>
                  </a:cxn>
                  <a:cxn ang="0">
                    <a:pos x="T8" y="T9"/>
                  </a:cxn>
                </a:cxnLst>
                <a:rect l="0" t="0" r="r" b="b"/>
                <a:pathLst>
                  <a:path w="44" h="17">
                    <a:moveTo>
                      <a:pt x="43" y="0"/>
                    </a:moveTo>
                    <a:lnTo>
                      <a:pt x="43" y="16"/>
                    </a:lnTo>
                    <a:lnTo>
                      <a:pt x="0" y="16"/>
                    </a:lnTo>
                    <a:lnTo>
                      <a:pt x="0" y="0"/>
                    </a:lnTo>
                    <a:lnTo>
                      <a:pt x="43"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75" name="Freeform 111"/>
              <p:cNvSpPr>
                <a:spLocks/>
              </p:cNvSpPr>
              <p:nvPr/>
            </p:nvSpPr>
            <p:spPr bwMode="auto">
              <a:xfrm>
                <a:off x="5177" y="1796"/>
                <a:ext cx="47" cy="17"/>
              </a:xfrm>
              <a:custGeom>
                <a:avLst/>
                <a:gdLst>
                  <a:gd name="T0" fmla="*/ 0 w 47"/>
                  <a:gd name="T1" fmla="*/ 0 h 17"/>
                  <a:gd name="T2" fmla="*/ 1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1"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76" name="Freeform 112"/>
              <p:cNvSpPr>
                <a:spLocks/>
              </p:cNvSpPr>
              <p:nvPr/>
            </p:nvSpPr>
            <p:spPr bwMode="auto">
              <a:xfrm>
                <a:off x="5231" y="1796"/>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77" name="Freeform 113"/>
              <p:cNvSpPr>
                <a:spLocks/>
              </p:cNvSpPr>
              <p:nvPr/>
            </p:nvSpPr>
            <p:spPr bwMode="auto">
              <a:xfrm>
                <a:off x="5233" y="1820"/>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78" name="Freeform 114"/>
              <p:cNvSpPr>
                <a:spLocks/>
              </p:cNvSpPr>
              <p:nvPr/>
            </p:nvSpPr>
            <p:spPr bwMode="auto">
              <a:xfrm>
                <a:off x="5177" y="1820"/>
                <a:ext cx="47" cy="17"/>
              </a:xfrm>
              <a:custGeom>
                <a:avLst/>
                <a:gdLst>
                  <a:gd name="T0" fmla="*/ 0 w 47"/>
                  <a:gd name="T1" fmla="*/ 0 h 17"/>
                  <a:gd name="T2" fmla="*/ 1 w 47"/>
                  <a:gd name="T3" fmla="*/ 16 h 17"/>
                  <a:gd name="T4" fmla="*/ 44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1" y="16"/>
                    </a:lnTo>
                    <a:lnTo>
                      <a:pt x="44"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79" name="Freeform 115"/>
              <p:cNvSpPr>
                <a:spLocks/>
              </p:cNvSpPr>
              <p:nvPr/>
            </p:nvSpPr>
            <p:spPr bwMode="auto">
              <a:xfrm>
                <a:off x="5122" y="1820"/>
                <a:ext cx="47" cy="17"/>
              </a:xfrm>
              <a:custGeom>
                <a:avLst/>
                <a:gdLst>
                  <a:gd name="T0" fmla="*/ 46 w 47"/>
                  <a:gd name="T1" fmla="*/ 0 h 17"/>
                  <a:gd name="T2" fmla="*/ 46 w 47"/>
                  <a:gd name="T3" fmla="*/ 16 h 17"/>
                  <a:gd name="T4" fmla="*/ 0 w 47"/>
                  <a:gd name="T5" fmla="*/ 16 h 17"/>
                  <a:gd name="T6" fmla="*/ 0 w 47"/>
                  <a:gd name="T7" fmla="*/ 0 h 17"/>
                  <a:gd name="T8" fmla="*/ 46 w 47"/>
                  <a:gd name="T9" fmla="*/ 0 h 17"/>
                </a:gdLst>
                <a:ahLst/>
                <a:cxnLst>
                  <a:cxn ang="0">
                    <a:pos x="T0" y="T1"/>
                  </a:cxn>
                  <a:cxn ang="0">
                    <a:pos x="T2" y="T3"/>
                  </a:cxn>
                  <a:cxn ang="0">
                    <a:pos x="T4" y="T5"/>
                  </a:cxn>
                  <a:cxn ang="0">
                    <a:pos x="T6" y="T7"/>
                  </a:cxn>
                  <a:cxn ang="0">
                    <a:pos x="T8" y="T9"/>
                  </a:cxn>
                </a:cxnLst>
                <a:rect l="0" t="0" r="r" b="b"/>
                <a:pathLst>
                  <a:path w="47" h="17">
                    <a:moveTo>
                      <a:pt x="46" y="0"/>
                    </a:moveTo>
                    <a:lnTo>
                      <a:pt x="46" y="16"/>
                    </a:lnTo>
                    <a:lnTo>
                      <a:pt x="0" y="16"/>
                    </a:lnTo>
                    <a:lnTo>
                      <a:pt x="0" y="0"/>
                    </a:lnTo>
                    <a:lnTo>
                      <a:pt x="4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80" name="Freeform 116"/>
              <p:cNvSpPr>
                <a:spLocks/>
              </p:cNvSpPr>
              <p:nvPr/>
            </p:nvSpPr>
            <p:spPr bwMode="auto">
              <a:xfrm>
                <a:off x="5310" y="1604"/>
                <a:ext cx="47" cy="73"/>
              </a:xfrm>
              <a:custGeom>
                <a:avLst/>
                <a:gdLst>
                  <a:gd name="T0" fmla="*/ 43 w 47"/>
                  <a:gd name="T1" fmla="*/ 1 h 73"/>
                  <a:gd name="T2" fmla="*/ 39 w 47"/>
                  <a:gd name="T3" fmla="*/ 4 h 73"/>
                  <a:gd name="T4" fmla="*/ 34 w 47"/>
                  <a:gd name="T5" fmla="*/ 6 h 73"/>
                  <a:gd name="T6" fmla="*/ 30 w 47"/>
                  <a:gd name="T7" fmla="*/ 8 h 73"/>
                  <a:gd name="T8" fmla="*/ 27 w 47"/>
                  <a:gd name="T9" fmla="*/ 11 h 73"/>
                  <a:gd name="T10" fmla="*/ 23 w 47"/>
                  <a:gd name="T11" fmla="*/ 14 h 73"/>
                  <a:gd name="T12" fmla="*/ 19 w 47"/>
                  <a:gd name="T13" fmla="*/ 17 h 73"/>
                  <a:gd name="T14" fmla="*/ 17 w 47"/>
                  <a:gd name="T15" fmla="*/ 20 h 73"/>
                  <a:gd name="T16" fmla="*/ 14 w 47"/>
                  <a:gd name="T17" fmla="*/ 24 h 73"/>
                  <a:gd name="T18" fmla="*/ 11 w 47"/>
                  <a:gd name="T19" fmla="*/ 27 h 73"/>
                  <a:gd name="T20" fmla="*/ 9 w 47"/>
                  <a:gd name="T21" fmla="*/ 31 h 73"/>
                  <a:gd name="T22" fmla="*/ 6 w 47"/>
                  <a:gd name="T23" fmla="*/ 35 h 73"/>
                  <a:gd name="T24" fmla="*/ 5 w 47"/>
                  <a:gd name="T25" fmla="*/ 40 h 73"/>
                  <a:gd name="T26" fmla="*/ 4 w 47"/>
                  <a:gd name="T27" fmla="*/ 44 h 73"/>
                  <a:gd name="T28" fmla="*/ 2 w 47"/>
                  <a:gd name="T29" fmla="*/ 48 h 73"/>
                  <a:gd name="T30" fmla="*/ 1 w 47"/>
                  <a:gd name="T31" fmla="*/ 53 h 73"/>
                  <a:gd name="T32" fmla="*/ 0 w 47"/>
                  <a:gd name="T33" fmla="*/ 56 h 73"/>
                  <a:gd name="T34" fmla="*/ 0 w 47"/>
                  <a:gd name="T35" fmla="*/ 60 h 73"/>
                  <a:gd name="T36" fmla="*/ 0 w 47"/>
                  <a:gd name="T37" fmla="*/ 65 h 73"/>
                  <a:gd name="T38" fmla="*/ 2 w 47"/>
                  <a:gd name="T39" fmla="*/ 70 h 73"/>
                  <a:gd name="T40" fmla="*/ 4 w 47"/>
                  <a:gd name="T41" fmla="*/ 69 h 73"/>
                  <a:gd name="T42" fmla="*/ 5 w 47"/>
                  <a:gd name="T43" fmla="*/ 63 h 73"/>
                  <a:gd name="T44" fmla="*/ 6 w 47"/>
                  <a:gd name="T45" fmla="*/ 58 h 73"/>
                  <a:gd name="T46" fmla="*/ 6 w 47"/>
                  <a:gd name="T47" fmla="*/ 53 h 73"/>
                  <a:gd name="T48" fmla="*/ 7 w 47"/>
                  <a:gd name="T49" fmla="*/ 47 h 73"/>
                  <a:gd name="T50" fmla="*/ 8 w 47"/>
                  <a:gd name="T51" fmla="*/ 42 h 73"/>
                  <a:gd name="T52" fmla="*/ 10 w 47"/>
                  <a:gd name="T53" fmla="*/ 38 h 73"/>
                  <a:gd name="T54" fmla="*/ 13 w 47"/>
                  <a:gd name="T55" fmla="*/ 33 h 73"/>
                  <a:gd name="T56" fmla="*/ 15 w 47"/>
                  <a:gd name="T57" fmla="*/ 29 h 73"/>
                  <a:gd name="T58" fmla="*/ 17 w 47"/>
                  <a:gd name="T59" fmla="*/ 25 h 73"/>
                  <a:gd name="T60" fmla="*/ 21 w 47"/>
                  <a:gd name="T61" fmla="*/ 21 h 73"/>
                  <a:gd name="T62" fmla="*/ 24 w 47"/>
                  <a:gd name="T63" fmla="*/ 17 h 73"/>
                  <a:gd name="T64" fmla="*/ 29 w 47"/>
                  <a:gd name="T65" fmla="*/ 13 h 73"/>
                  <a:gd name="T66" fmla="*/ 32 w 47"/>
                  <a:gd name="T67" fmla="*/ 10 h 73"/>
                  <a:gd name="T68" fmla="*/ 38 w 47"/>
                  <a:gd name="T69" fmla="*/ 5 h 73"/>
                  <a:gd name="T70" fmla="*/ 43 w 47"/>
                  <a:gd name="T71" fmla="*/ 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73">
                    <a:moveTo>
                      <a:pt x="46" y="0"/>
                    </a:moveTo>
                    <a:lnTo>
                      <a:pt x="43" y="1"/>
                    </a:lnTo>
                    <a:lnTo>
                      <a:pt x="41" y="2"/>
                    </a:lnTo>
                    <a:lnTo>
                      <a:pt x="39" y="4"/>
                    </a:lnTo>
                    <a:lnTo>
                      <a:pt x="37" y="4"/>
                    </a:lnTo>
                    <a:lnTo>
                      <a:pt x="34" y="6"/>
                    </a:lnTo>
                    <a:lnTo>
                      <a:pt x="32" y="7"/>
                    </a:lnTo>
                    <a:lnTo>
                      <a:pt x="30" y="8"/>
                    </a:lnTo>
                    <a:lnTo>
                      <a:pt x="29" y="10"/>
                    </a:lnTo>
                    <a:lnTo>
                      <a:pt x="27" y="11"/>
                    </a:lnTo>
                    <a:lnTo>
                      <a:pt x="25" y="12"/>
                    </a:lnTo>
                    <a:lnTo>
                      <a:pt x="23" y="14"/>
                    </a:lnTo>
                    <a:lnTo>
                      <a:pt x="21" y="16"/>
                    </a:lnTo>
                    <a:lnTo>
                      <a:pt x="19" y="17"/>
                    </a:lnTo>
                    <a:lnTo>
                      <a:pt x="18" y="18"/>
                    </a:lnTo>
                    <a:lnTo>
                      <a:pt x="17" y="20"/>
                    </a:lnTo>
                    <a:lnTo>
                      <a:pt x="15" y="22"/>
                    </a:lnTo>
                    <a:lnTo>
                      <a:pt x="14" y="24"/>
                    </a:lnTo>
                    <a:lnTo>
                      <a:pt x="12" y="25"/>
                    </a:lnTo>
                    <a:lnTo>
                      <a:pt x="11" y="27"/>
                    </a:lnTo>
                    <a:lnTo>
                      <a:pt x="10" y="29"/>
                    </a:lnTo>
                    <a:lnTo>
                      <a:pt x="9" y="31"/>
                    </a:lnTo>
                    <a:lnTo>
                      <a:pt x="7" y="33"/>
                    </a:lnTo>
                    <a:lnTo>
                      <a:pt x="6" y="35"/>
                    </a:lnTo>
                    <a:lnTo>
                      <a:pt x="6" y="37"/>
                    </a:lnTo>
                    <a:lnTo>
                      <a:pt x="5" y="40"/>
                    </a:lnTo>
                    <a:lnTo>
                      <a:pt x="4" y="41"/>
                    </a:lnTo>
                    <a:lnTo>
                      <a:pt x="4" y="44"/>
                    </a:lnTo>
                    <a:lnTo>
                      <a:pt x="3" y="46"/>
                    </a:lnTo>
                    <a:lnTo>
                      <a:pt x="2" y="48"/>
                    </a:lnTo>
                    <a:lnTo>
                      <a:pt x="1" y="50"/>
                    </a:lnTo>
                    <a:lnTo>
                      <a:pt x="1" y="53"/>
                    </a:lnTo>
                    <a:lnTo>
                      <a:pt x="0" y="55"/>
                    </a:lnTo>
                    <a:lnTo>
                      <a:pt x="0" y="56"/>
                    </a:lnTo>
                    <a:lnTo>
                      <a:pt x="0" y="58"/>
                    </a:lnTo>
                    <a:lnTo>
                      <a:pt x="0" y="60"/>
                    </a:lnTo>
                    <a:lnTo>
                      <a:pt x="0" y="62"/>
                    </a:lnTo>
                    <a:lnTo>
                      <a:pt x="0" y="65"/>
                    </a:lnTo>
                    <a:lnTo>
                      <a:pt x="1" y="68"/>
                    </a:lnTo>
                    <a:lnTo>
                      <a:pt x="2" y="70"/>
                    </a:lnTo>
                    <a:lnTo>
                      <a:pt x="4" y="72"/>
                    </a:lnTo>
                    <a:lnTo>
                      <a:pt x="4" y="69"/>
                    </a:lnTo>
                    <a:lnTo>
                      <a:pt x="4" y="66"/>
                    </a:lnTo>
                    <a:lnTo>
                      <a:pt x="5" y="63"/>
                    </a:lnTo>
                    <a:lnTo>
                      <a:pt x="5" y="61"/>
                    </a:lnTo>
                    <a:lnTo>
                      <a:pt x="6" y="58"/>
                    </a:lnTo>
                    <a:lnTo>
                      <a:pt x="6" y="55"/>
                    </a:lnTo>
                    <a:lnTo>
                      <a:pt x="6" y="53"/>
                    </a:lnTo>
                    <a:lnTo>
                      <a:pt x="6" y="50"/>
                    </a:lnTo>
                    <a:lnTo>
                      <a:pt x="7" y="47"/>
                    </a:lnTo>
                    <a:lnTo>
                      <a:pt x="8" y="45"/>
                    </a:lnTo>
                    <a:lnTo>
                      <a:pt x="8" y="42"/>
                    </a:lnTo>
                    <a:lnTo>
                      <a:pt x="9" y="40"/>
                    </a:lnTo>
                    <a:lnTo>
                      <a:pt x="10" y="38"/>
                    </a:lnTo>
                    <a:lnTo>
                      <a:pt x="11" y="35"/>
                    </a:lnTo>
                    <a:lnTo>
                      <a:pt x="13" y="33"/>
                    </a:lnTo>
                    <a:lnTo>
                      <a:pt x="14" y="31"/>
                    </a:lnTo>
                    <a:lnTo>
                      <a:pt x="15" y="29"/>
                    </a:lnTo>
                    <a:lnTo>
                      <a:pt x="17" y="27"/>
                    </a:lnTo>
                    <a:lnTo>
                      <a:pt x="17" y="25"/>
                    </a:lnTo>
                    <a:lnTo>
                      <a:pt x="19" y="23"/>
                    </a:lnTo>
                    <a:lnTo>
                      <a:pt x="21" y="21"/>
                    </a:lnTo>
                    <a:lnTo>
                      <a:pt x="22" y="19"/>
                    </a:lnTo>
                    <a:lnTo>
                      <a:pt x="24" y="17"/>
                    </a:lnTo>
                    <a:lnTo>
                      <a:pt x="26" y="15"/>
                    </a:lnTo>
                    <a:lnTo>
                      <a:pt x="29" y="13"/>
                    </a:lnTo>
                    <a:lnTo>
                      <a:pt x="30" y="11"/>
                    </a:lnTo>
                    <a:lnTo>
                      <a:pt x="32" y="10"/>
                    </a:lnTo>
                    <a:lnTo>
                      <a:pt x="35" y="7"/>
                    </a:lnTo>
                    <a:lnTo>
                      <a:pt x="38" y="5"/>
                    </a:lnTo>
                    <a:lnTo>
                      <a:pt x="40" y="4"/>
                    </a:lnTo>
                    <a:lnTo>
                      <a:pt x="43" y="2"/>
                    </a:lnTo>
                    <a:lnTo>
                      <a:pt x="4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81" name="Freeform 117"/>
              <p:cNvSpPr>
                <a:spLocks/>
              </p:cNvSpPr>
              <p:nvPr/>
            </p:nvSpPr>
            <p:spPr bwMode="auto">
              <a:xfrm>
                <a:off x="4992" y="1610"/>
                <a:ext cx="26" cy="86"/>
              </a:xfrm>
              <a:custGeom>
                <a:avLst/>
                <a:gdLst>
                  <a:gd name="T0" fmla="*/ 25 w 26"/>
                  <a:gd name="T1" fmla="*/ 0 h 86"/>
                  <a:gd name="T2" fmla="*/ 22 w 26"/>
                  <a:gd name="T3" fmla="*/ 3 h 86"/>
                  <a:gd name="T4" fmla="*/ 19 w 26"/>
                  <a:gd name="T5" fmla="*/ 5 h 86"/>
                  <a:gd name="T6" fmla="*/ 16 w 26"/>
                  <a:gd name="T7" fmla="*/ 9 h 86"/>
                  <a:gd name="T8" fmla="*/ 14 w 26"/>
                  <a:gd name="T9" fmla="*/ 13 h 86"/>
                  <a:gd name="T10" fmla="*/ 12 w 26"/>
                  <a:gd name="T11" fmla="*/ 16 h 86"/>
                  <a:gd name="T12" fmla="*/ 10 w 26"/>
                  <a:gd name="T13" fmla="*/ 20 h 86"/>
                  <a:gd name="T14" fmla="*/ 8 w 26"/>
                  <a:gd name="T15" fmla="*/ 24 h 86"/>
                  <a:gd name="T16" fmla="*/ 6 w 26"/>
                  <a:gd name="T17" fmla="*/ 29 h 86"/>
                  <a:gd name="T18" fmla="*/ 5 w 26"/>
                  <a:gd name="T19" fmla="*/ 33 h 86"/>
                  <a:gd name="T20" fmla="*/ 3 w 26"/>
                  <a:gd name="T21" fmla="*/ 38 h 86"/>
                  <a:gd name="T22" fmla="*/ 2 w 26"/>
                  <a:gd name="T23" fmla="*/ 43 h 86"/>
                  <a:gd name="T24" fmla="*/ 2 w 26"/>
                  <a:gd name="T25" fmla="*/ 47 h 86"/>
                  <a:gd name="T26" fmla="*/ 1 w 26"/>
                  <a:gd name="T27" fmla="*/ 53 h 86"/>
                  <a:gd name="T28" fmla="*/ 1 w 26"/>
                  <a:gd name="T29" fmla="*/ 58 h 86"/>
                  <a:gd name="T30" fmla="*/ 0 w 26"/>
                  <a:gd name="T31" fmla="*/ 64 h 86"/>
                  <a:gd name="T32" fmla="*/ 1 w 26"/>
                  <a:gd name="T33" fmla="*/ 69 h 86"/>
                  <a:gd name="T34" fmla="*/ 1 w 26"/>
                  <a:gd name="T35" fmla="*/ 71 h 86"/>
                  <a:gd name="T36" fmla="*/ 2 w 26"/>
                  <a:gd name="T37" fmla="*/ 73 h 86"/>
                  <a:gd name="T38" fmla="*/ 2 w 26"/>
                  <a:gd name="T39" fmla="*/ 75 h 86"/>
                  <a:gd name="T40" fmla="*/ 3 w 26"/>
                  <a:gd name="T41" fmla="*/ 78 h 86"/>
                  <a:gd name="T42" fmla="*/ 4 w 26"/>
                  <a:gd name="T43" fmla="*/ 80 h 86"/>
                  <a:gd name="T44" fmla="*/ 5 w 26"/>
                  <a:gd name="T45" fmla="*/ 81 h 86"/>
                  <a:gd name="T46" fmla="*/ 6 w 26"/>
                  <a:gd name="T47" fmla="*/ 83 h 86"/>
                  <a:gd name="T48" fmla="*/ 7 w 26"/>
                  <a:gd name="T49" fmla="*/ 85 h 86"/>
                  <a:gd name="T50" fmla="*/ 8 w 26"/>
                  <a:gd name="T51" fmla="*/ 85 h 86"/>
                  <a:gd name="T52" fmla="*/ 9 w 26"/>
                  <a:gd name="T53" fmla="*/ 85 h 86"/>
                  <a:gd name="T54" fmla="*/ 10 w 26"/>
                  <a:gd name="T55" fmla="*/ 85 h 86"/>
                  <a:gd name="T56" fmla="*/ 11 w 26"/>
                  <a:gd name="T57" fmla="*/ 85 h 86"/>
                  <a:gd name="T58" fmla="*/ 12 w 26"/>
                  <a:gd name="T59" fmla="*/ 85 h 86"/>
                  <a:gd name="T60" fmla="*/ 13 w 26"/>
                  <a:gd name="T61" fmla="*/ 85 h 86"/>
                  <a:gd name="T62" fmla="*/ 14 w 26"/>
                  <a:gd name="T63" fmla="*/ 85 h 86"/>
                  <a:gd name="T64" fmla="*/ 15 w 26"/>
                  <a:gd name="T65" fmla="*/ 85 h 86"/>
                  <a:gd name="T66" fmla="*/ 16 w 26"/>
                  <a:gd name="T67" fmla="*/ 85 h 86"/>
                  <a:gd name="T68" fmla="*/ 17 w 26"/>
                  <a:gd name="T69" fmla="*/ 85 h 86"/>
                  <a:gd name="T70" fmla="*/ 15 w 26"/>
                  <a:gd name="T71" fmla="*/ 81 h 86"/>
                  <a:gd name="T72" fmla="*/ 13 w 26"/>
                  <a:gd name="T73" fmla="*/ 75 h 86"/>
                  <a:gd name="T74" fmla="*/ 11 w 26"/>
                  <a:gd name="T75" fmla="*/ 71 h 86"/>
                  <a:gd name="T76" fmla="*/ 10 w 26"/>
                  <a:gd name="T77" fmla="*/ 65 h 86"/>
                  <a:gd name="T78" fmla="*/ 9 w 26"/>
                  <a:gd name="T79" fmla="*/ 60 h 86"/>
                  <a:gd name="T80" fmla="*/ 9 w 26"/>
                  <a:gd name="T81" fmla="*/ 55 h 86"/>
                  <a:gd name="T82" fmla="*/ 9 w 26"/>
                  <a:gd name="T83" fmla="*/ 48 h 86"/>
                  <a:gd name="T84" fmla="*/ 9 w 26"/>
                  <a:gd name="T85" fmla="*/ 43 h 86"/>
                  <a:gd name="T86" fmla="*/ 9 w 26"/>
                  <a:gd name="T87" fmla="*/ 38 h 86"/>
                  <a:gd name="T88" fmla="*/ 10 w 26"/>
                  <a:gd name="T89" fmla="*/ 31 h 86"/>
                  <a:gd name="T90" fmla="*/ 11 w 26"/>
                  <a:gd name="T91" fmla="*/ 26 h 86"/>
                  <a:gd name="T92" fmla="*/ 13 w 26"/>
                  <a:gd name="T93" fmla="*/ 21 h 86"/>
                  <a:gd name="T94" fmla="*/ 15 w 26"/>
                  <a:gd name="T95" fmla="*/ 15 h 86"/>
                  <a:gd name="T96" fmla="*/ 18 w 26"/>
                  <a:gd name="T97" fmla="*/ 10 h 86"/>
                  <a:gd name="T98" fmla="*/ 21 w 26"/>
                  <a:gd name="T99" fmla="*/ 4 h 86"/>
                  <a:gd name="T100" fmla="*/ 25 w 26"/>
                  <a:gd name="T10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 h="86">
                    <a:moveTo>
                      <a:pt x="25" y="0"/>
                    </a:moveTo>
                    <a:lnTo>
                      <a:pt x="22" y="3"/>
                    </a:lnTo>
                    <a:lnTo>
                      <a:pt x="19" y="5"/>
                    </a:lnTo>
                    <a:lnTo>
                      <a:pt x="16" y="9"/>
                    </a:lnTo>
                    <a:lnTo>
                      <a:pt x="14" y="13"/>
                    </a:lnTo>
                    <a:lnTo>
                      <a:pt x="12" y="16"/>
                    </a:lnTo>
                    <a:lnTo>
                      <a:pt x="10" y="20"/>
                    </a:lnTo>
                    <a:lnTo>
                      <a:pt x="8" y="24"/>
                    </a:lnTo>
                    <a:lnTo>
                      <a:pt x="6" y="29"/>
                    </a:lnTo>
                    <a:lnTo>
                      <a:pt x="5" y="33"/>
                    </a:lnTo>
                    <a:lnTo>
                      <a:pt x="3" y="38"/>
                    </a:lnTo>
                    <a:lnTo>
                      <a:pt x="2" y="43"/>
                    </a:lnTo>
                    <a:lnTo>
                      <a:pt x="2" y="47"/>
                    </a:lnTo>
                    <a:lnTo>
                      <a:pt x="1" y="53"/>
                    </a:lnTo>
                    <a:lnTo>
                      <a:pt x="1" y="58"/>
                    </a:lnTo>
                    <a:lnTo>
                      <a:pt x="0" y="64"/>
                    </a:lnTo>
                    <a:lnTo>
                      <a:pt x="1" y="69"/>
                    </a:lnTo>
                    <a:lnTo>
                      <a:pt x="1" y="71"/>
                    </a:lnTo>
                    <a:lnTo>
                      <a:pt x="2" y="73"/>
                    </a:lnTo>
                    <a:lnTo>
                      <a:pt x="2" y="75"/>
                    </a:lnTo>
                    <a:lnTo>
                      <a:pt x="3" y="78"/>
                    </a:lnTo>
                    <a:lnTo>
                      <a:pt x="4" y="80"/>
                    </a:lnTo>
                    <a:lnTo>
                      <a:pt x="5" y="81"/>
                    </a:lnTo>
                    <a:lnTo>
                      <a:pt x="6" y="83"/>
                    </a:lnTo>
                    <a:lnTo>
                      <a:pt x="7" y="85"/>
                    </a:lnTo>
                    <a:lnTo>
                      <a:pt x="8" y="85"/>
                    </a:lnTo>
                    <a:lnTo>
                      <a:pt x="9" y="85"/>
                    </a:lnTo>
                    <a:lnTo>
                      <a:pt x="10" y="85"/>
                    </a:lnTo>
                    <a:lnTo>
                      <a:pt x="11" y="85"/>
                    </a:lnTo>
                    <a:lnTo>
                      <a:pt x="12" y="85"/>
                    </a:lnTo>
                    <a:lnTo>
                      <a:pt x="13" y="85"/>
                    </a:lnTo>
                    <a:lnTo>
                      <a:pt x="14" y="85"/>
                    </a:lnTo>
                    <a:lnTo>
                      <a:pt x="15" y="85"/>
                    </a:lnTo>
                    <a:lnTo>
                      <a:pt x="16" y="85"/>
                    </a:lnTo>
                    <a:lnTo>
                      <a:pt x="17" y="85"/>
                    </a:lnTo>
                    <a:lnTo>
                      <a:pt x="15" y="81"/>
                    </a:lnTo>
                    <a:lnTo>
                      <a:pt x="13" y="75"/>
                    </a:lnTo>
                    <a:lnTo>
                      <a:pt x="11" y="71"/>
                    </a:lnTo>
                    <a:lnTo>
                      <a:pt x="10" y="65"/>
                    </a:lnTo>
                    <a:lnTo>
                      <a:pt x="9" y="60"/>
                    </a:lnTo>
                    <a:lnTo>
                      <a:pt x="9" y="55"/>
                    </a:lnTo>
                    <a:lnTo>
                      <a:pt x="9" y="48"/>
                    </a:lnTo>
                    <a:lnTo>
                      <a:pt x="9" y="43"/>
                    </a:lnTo>
                    <a:lnTo>
                      <a:pt x="9" y="38"/>
                    </a:lnTo>
                    <a:lnTo>
                      <a:pt x="10" y="31"/>
                    </a:lnTo>
                    <a:lnTo>
                      <a:pt x="11" y="26"/>
                    </a:lnTo>
                    <a:lnTo>
                      <a:pt x="13" y="21"/>
                    </a:lnTo>
                    <a:lnTo>
                      <a:pt x="15" y="15"/>
                    </a:lnTo>
                    <a:lnTo>
                      <a:pt x="18" y="10"/>
                    </a:lnTo>
                    <a:lnTo>
                      <a:pt x="21" y="4"/>
                    </a:lnTo>
                    <a:lnTo>
                      <a:pt x="25"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82" name="Freeform 118"/>
              <p:cNvSpPr>
                <a:spLocks/>
              </p:cNvSpPr>
              <p:nvPr/>
            </p:nvSpPr>
            <p:spPr bwMode="auto">
              <a:xfrm>
                <a:off x="5018" y="1864"/>
                <a:ext cx="36" cy="91"/>
              </a:xfrm>
              <a:custGeom>
                <a:avLst/>
                <a:gdLst>
                  <a:gd name="T0" fmla="*/ 17 w 36"/>
                  <a:gd name="T1" fmla="*/ 0 h 91"/>
                  <a:gd name="T2" fmla="*/ 0 w 36"/>
                  <a:gd name="T3" fmla="*/ 63 h 91"/>
                  <a:gd name="T4" fmla="*/ 0 w 36"/>
                  <a:gd name="T5" fmla="*/ 66 h 91"/>
                  <a:gd name="T6" fmla="*/ 0 w 36"/>
                  <a:gd name="T7" fmla="*/ 69 h 91"/>
                  <a:gd name="T8" fmla="*/ 1 w 36"/>
                  <a:gd name="T9" fmla="*/ 70 h 91"/>
                  <a:gd name="T10" fmla="*/ 1 w 36"/>
                  <a:gd name="T11" fmla="*/ 73 h 91"/>
                  <a:gd name="T12" fmla="*/ 2 w 36"/>
                  <a:gd name="T13" fmla="*/ 75 h 91"/>
                  <a:gd name="T14" fmla="*/ 3 w 36"/>
                  <a:gd name="T15" fmla="*/ 78 h 91"/>
                  <a:gd name="T16" fmla="*/ 4 w 36"/>
                  <a:gd name="T17" fmla="*/ 79 h 91"/>
                  <a:gd name="T18" fmla="*/ 4 w 36"/>
                  <a:gd name="T19" fmla="*/ 81 h 91"/>
                  <a:gd name="T20" fmla="*/ 6 w 36"/>
                  <a:gd name="T21" fmla="*/ 83 h 91"/>
                  <a:gd name="T22" fmla="*/ 7 w 36"/>
                  <a:gd name="T23" fmla="*/ 85 h 91"/>
                  <a:gd name="T24" fmla="*/ 9 w 36"/>
                  <a:gd name="T25" fmla="*/ 86 h 91"/>
                  <a:gd name="T26" fmla="*/ 11 w 36"/>
                  <a:gd name="T27" fmla="*/ 87 h 91"/>
                  <a:gd name="T28" fmla="*/ 13 w 36"/>
                  <a:gd name="T29" fmla="*/ 88 h 91"/>
                  <a:gd name="T30" fmla="*/ 16 w 36"/>
                  <a:gd name="T31" fmla="*/ 89 h 91"/>
                  <a:gd name="T32" fmla="*/ 19 w 36"/>
                  <a:gd name="T33" fmla="*/ 90 h 91"/>
                  <a:gd name="T34" fmla="*/ 22 w 36"/>
                  <a:gd name="T35" fmla="*/ 90 h 91"/>
                  <a:gd name="T36" fmla="*/ 35 w 36"/>
                  <a:gd name="T37" fmla="*/ 17 h 91"/>
                  <a:gd name="T38" fmla="*/ 33 w 36"/>
                  <a:gd name="T39" fmla="*/ 16 h 91"/>
                  <a:gd name="T40" fmla="*/ 32 w 36"/>
                  <a:gd name="T41" fmla="*/ 15 h 91"/>
                  <a:gd name="T42" fmla="*/ 31 w 36"/>
                  <a:gd name="T43" fmla="*/ 15 h 91"/>
                  <a:gd name="T44" fmla="*/ 30 w 36"/>
                  <a:gd name="T45" fmla="*/ 14 h 91"/>
                  <a:gd name="T46" fmla="*/ 28 w 36"/>
                  <a:gd name="T47" fmla="*/ 13 h 91"/>
                  <a:gd name="T48" fmla="*/ 27 w 36"/>
                  <a:gd name="T49" fmla="*/ 12 h 91"/>
                  <a:gd name="T50" fmla="*/ 25 w 36"/>
                  <a:gd name="T51" fmla="*/ 12 h 91"/>
                  <a:gd name="T52" fmla="*/ 24 w 36"/>
                  <a:gd name="T53" fmla="*/ 11 h 91"/>
                  <a:gd name="T54" fmla="*/ 23 w 36"/>
                  <a:gd name="T55" fmla="*/ 10 h 91"/>
                  <a:gd name="T56" fmla="*/ 22 w 36"/>
                  <a:gd name="T57" fmla="*/ 9 h 91"/>
                  <a:gd name="T58" fmla="*/ 21 w 36"/>
                  <a:gd name="T59" fmla="*/ 7 h 91"/>
                  <a:gd name="T60" fmla="*/ 20 w 36"/>
                  <a:gd name="T61" fmla="*/ 6 h 91"/>
                  <a:gd name="T62" fmla="*/ 19 w 36"/>
                  <a:gd name="T63" fmla="*/ 4 h 91"/>
                  <a:gd name="T64" fmla="*/ 19 w 36"/>
                  <a:gd name="T65" fmla="*/ 3 h 91"/>
                  <a:gd name="T66" fmla="*/ 18 w 36"/>
                  <a:gd name="T67" fmla="*/ 2 h 91"/>
                  <a:gd name="T68" fmla="*/ 17 w 36"/>
                  <a:gd name="T6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 h="91">
                    <a:moveTo>
                      <a:pt x="17" y="0"/>
                    </a:moveTo>
                    <a:lnTo>
                      <a:pt x="0" y="63"/>
                    </a:lnTo>
                    <a:lnTo>
                      <a:pt x="0" y="66"/>
                    </a:lnTo>
                    <a:lnTo>
                      <a:pt x="0" y="69"/>
                    </a:lnTo>
                    <a:lnTo>
                      <a:pt x="1" y="70"/>
                    </a:lnTo>
                    <a:lnTo>
                      <a:pt x="1" y="73"/>
                    </a:lnTo>
                    <a:lnTo>
                      <a:pt x="2" y="75"/>
                    </a:lnTo>
                    <a:lnTo>
                      <a:pt x="3" y="78"/>
                    </a:lnTo>
                    <a:lnTo>
                      <a:pt x="4" y="79"/>
                    </a:lnTo>
                    <a:lnTo>
                      <a:pt x="4" y="81"/>
                    </a:lnTo>
                    <a:lnTo>
                      <a:pt x="6" y="83"/>
                    </a:lnTo>
                    <a:lnTo>
                      <a:pt x="7" y="85"/>
                    </a:lnTo>
                    <a:lnTo>
                      <a:pt x="9" y="86"/>
                    </a:lnTo>
                    <a:lnTo>
                      <a:pt x="11" y="87"/>
                    </a:lnTo>
                    <a:lnTo>
                      <a:pt x="13" y="88"/>
                    </a:lnTo>
                    <a:lnTo>
                      <a:pt x="16" y="89"/>
                    </a:lnTo>
                    <a:lnTo>
                      <a:pt x="19" y="90"/>
                    </a:lnTo>
                    <a:lnTo>
                      <a:pt x="22" y="90"/>
                    </a:lnTo>
                    <a:lnTo>
                      <a:pt x="35" y="17"/>
                    </a:lnTo>
                    <a:lnTo>
                      <a:pt x="33" y="16"/>
                    </a:lnTo>
                    <a:lnTo>
                      <a:pt x="32" y="15"/>
                    </a:lnTo>
                    <a:lnTo>
                      <a:pt x="31" y="15"/>
                    </a:lnTo>
                    <a:lnTo>
                      <a:pt x="30" y="14"/>
                    </a:lnTo>
                    <a:lnTo>
                      <a:pt x="28" y="13"/>
                    </a:lnTo>
                    <a:lnTo>
                      <a:pt x="27" y="12"/>
                    </a:lnTo>
                    <a:lnTo>
                      <a:pt x="25" y="12"/>
                    </a:lnTo>
                    <a:lnTo>
                      <a:pt x="24" y="11"/>
                    </a:lnTo>
                    <a:lnTo>
                      <a:pt x="23" y="10"/>
                    </a:lnTo>
                    <a:lnTo>
                      <a:pt x="22" y="9"/>
                    </a:lnTo>
                    <a:lnTo>
                      <a:pt x="21" y="7"/>
                    </a:lnTo>
                    <a:lnTo>
                      <a:pt x="20" y="6"/>
                    </a:lnTo>
                    <a:lnTo>
                      <a:pt x="19" y="4"/>
                    </a:lnTo>
                    <a:lnTo>
                      <a:pt x="19" y="3"/>
                    </a:lnTo>
                    <a:lnTo>
                      <a:pt x="18" y="2"/>
                    </a:lnTo>
                    <a:lnTo>
                      <a:pt x="1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83" name="Freeform 119"/>
              <p:cNvSpPr>
                <a:spLocks/>
              </p:cNvSpPr>
              <p:nvPr/>
            </p:nvSpPr>
            <p:spPr bwMode="auto">
              <a:xfrm>
                <a:off x="5125" y="1772"/>
                <a:ext cx="42" cy="17"/>
              </a:xfrm>
              <a:custGeom>
                <a:avLst/>
                <a:gdLst>
                  <a:gd name="T0" fmla="*/ 0 w 42"/>
                  <a:gd name="T1" fmla="*/ 0 h 17"/>
                  <a:gd name="T2" fmla="*/ 0 w 42"/>
                  <a:gd name="T3" fmla="*/ 16 h 17"/>
                  <a:gd name="T4" fmla="*/ 1 w 42"/>
                  <a:gd name="T5" fmla="*/ 16 h 17"/>
                  <a:gd name="T6" fmla="*/ 3 w 42"/>
                  <a:gd name="T7" fmla="*/ 16 h 17"/>
                  <a:gd name="T8" fmla="*/ 4 w 42"/>
                  <a:gd name="T9" fmla="*/ 16 h 17"/>
                  <a:gd name="T10" fmla="*/ 6 w 42"/>
                  <a:gd name="T11" fmla="*/ 16 h 17"/>
                  <a:gd name="T12" fmla="*/ 7 w 42"/>
                  <a:gd name="T13" fmla="*/ 16 h 17"/>
                  <a:gd name="T14" fmla="*/ 9 w 42"/>
                  <a:gd name="T15" fmla="*/ 16 h 17"/>
                  <a:gd name="T16" fmla="*/ 10 w 42"/>
                  <a:gd name="T17" fmla="*/ 16 h 17"/>
                  <a:gd name="T18" fmla="*/ 11 w 42"/>
                  <a:gd name="T19" fmla="*/ 16 h 17"/>
                  <a:gd name="T20" fmla="*/ 13 w 42"/>
                  <a:gd name="T21" fmla="*/ 16 h 17"/>
                  <a:gd name="T22" fmla="*/ 14 w 42"/>
                  <a:gd name="T23" fmla="*/ 16 h 17"/>
                  <a:gd name="T24" fmla="*/ 15 w 42"/>
                  <a:gd name="T25" fmla="*/ 10 h 17"/>
                  <a:gd name="T26" fmla="*/ 17 w 42"/>
                  <a:gd name="T27" fmla="*/ 10 h 17"/>
                  <a:gd name="T28" fmla="*/ 18 w 42"/>
                  <a:gd name="T29" fmla="*/ 10 h 17"/>
                  <a:gd name="T30" fmla="*/ 20 w 42"/>
                  <a:gd name="T31" fmla="*/ 10 h 17"/>
                  <a:gd name="T32" fmla="*/ 21 w 42"/>
                  <a:gd name="T33" fmla="*/ 10 h 17"/>
                  <a:gd name="T34" fmla="*/ 23 w 42"/>
                  <a:gd name="T35" fmla="*/ 10 h 17"/>
                  <a:gd name="T36" fmla="*/ 24 w 42"/>
                  <a:gd name="T37" fmla="*/ 10 h 17"/>
                  <a:gd name="T38" fmla="*/ 25 w 42"/>
                  <a:gd name="T39" fmla="*/ 10 h 17"/>
                  <a:gd name="T40" fmla="*/ 27 w 42"/>
                  <a:gd name="T41" fmla="*/ 10 h 17"/>
                  <a:gd name="T42" fmla="*/ 28 w 42"/>
                  <a:gd name="T43" fmla="*/ 10 h 17"/>
                  <a:gd name="T44" fmla="*/ 30 w 42"/>
                  <a:gd name="T45" fmla="*/ 16 h 17"/>
                  <a:gd name="T46" fmla="*/ 31 w 42"/>
                  <a:gd name="T47" fmla="*/ 16 h 17"/>
                  <a:gd name="T48" fmla="*/ 32 w 42"/>
                  <a:gd name="T49" fmla="*/ 16 h 17"/>
                  <a:gd name="T50" fmla="*/ 34 w 42"/>
                  <a:gd name="T51" fmla="*/ 16 h 17"/>
                  <a:gd name="T52" fmla="*/ 36 w 42"/>
                  <a:gd name="T53" fmla="*/ 16 h 17"/>
                  <a:gd name="T54" fmla="*/ 37 w 42"/>
                  <a:gd name="T55" fmla="*/ 16 h 17"/>
                  <a:gd name="T56" fmla="*/ 38 w 42"/>
                  <a:gd name="T57" fmla="*/ 16 h 17"/>
                  <a:gd name="T58" fmla="*/ 40 w 42"/>
                  <a:gd name="T59" fmla="*/ 16 h 17"/>
                  <a:gd name="T60" fmla="*/ 41 w 42"/>
                  <a:gd name="T61" fmla="*/ 16 h 17"/>
                  <a:gd name="T62" fmla="*/ 41 w 42"/>
                  <a:gd name="T63" fmla="*/ 0 h 17"/>
                  <a:gd name="T64" fmla="*/ 0 w 42"/>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17">
                    <a:moveTo>
                      <a:pt x="0" y="0"/>
                    </a:moveTo>
                    <a:lnTo>
                      <a:pt x="0" y="16"/>
                    </a:lnTo>
                    <a:lnTo>
                      <a:pt x="1" y="16"/>
                    </a:lnTo>
                    <a:lnTo>
                      <a:pt x="3" y="16"/>
                    </a:lnTo>
                    <a:lnTo>
                      <a:pt x="4" y="16"/>
                    </a:lnTo>
                    <a:lnTo>
                      <a:pt x="6" y="16"/>
                    </a:lnTo>
                    <a:lnTo>
                      <a:pt x="7" y="16"/>
                    </a:lnTo>
                    <a:lnTo>
                      <a:pt x="9" y="16"/>
                    </a:lnTo>
                    <a:lnTo>
                      <a:pt x="10" y="16"/>
                    </a:lnTo>
                    <a:lnTo>
                      <a:pt x="11" y="16"/>
                    </a:lnTo>
                    <a:lnTo>
                      <a:pt x="13" y="16"/>
                    </a:lnTo>
                    <a:lnTo>
                      <a:pt x="14" y="16"/>
                    </a:lnTo>
                    <a:lnTo>
                      <a:pt x="15" y="10"/>
                    </a:lnTo>
                    <a:lnTo>
                      <a:pt x="17" y="10"/>
                    </a:lnTo>
                    <a:lnTo>
                      <a:pt x="18" y="10"/>
                    </a:lnTo>
                    <a:lnTo>
                      <a:pt x="20" y="10"/>
                    </a:lnTo>
                    <a:lnTo>
                      <a:pt x="21" y="10"/>
                    </a:lnTo>
                    <a:lnTo>
                      <a:pt x="23" y="10"/>
                    </a:lnTo>
                    <a:lnTo>
                      <a:pt x="24" y="10"/>
                    </a:lnTo>
                    <a:lnTo>
                      <a:pt x="25" y="10"/>
                    </a:lnTo>
                    <a:lnTo>
                      <a:pt x="27" y="10"/>
                    </a:lnTo>
                    <a:lnTo>
                      <a:pt x="28" y="10"/>
                    </a:lnTo>
                    <a:lnTo>
                      <a:pt x="30" y="16"/>
                    </a:lnTo>
                    <a:lnTo>
                      <a:pt x="31" y="16"/>
                    </a:lnTo>
                    <a:lnTo>
                      <a:pt x="32" y="16"/>
                    </a:lnTo>
                    <a:lnTo>
                      <a:pt x="34" y="16"/>
                    </a:lnTo>
                    <a:lnTo>
                      <a:pt x="36" y="16"/>
                    </a:lnTo>
                    <a:lnTo>
                      <a:pt x="37" y="16"/>
                    </a:lnTo>
                    <a:lnTo>
                      <a:pt x="38" y="16"/>
                    </a:lnTo>
                    <a:lnTo>
                      <a:pt x="40" y="16"/>
                    </a:lnTo>
                    <a:lnTo>
                      <a:pt x="41" y="16"/>
                    </a:lnTo>
                    <a:lnTo>
                      <a:pt x="41"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84" name="Freeform 120"/>
              <p:cNvSpPr>
                <a:spLocks/>
              </p:cNvSpPr>
              <p:nvPr/>
            </p:nvSpPr>
            <p:spPr bwMode="auto">
              <a:xfrm>
                <a:off x="5177" y="1772"/>
                <a:ext cx="40" cy="17"/>
              </a:xfrm>
              <a:custGeom>
                <a:avLst/>
                <a:gdLst>
                  <a:gd name="T0" fmla="*/ 0 w 40"/>
                  <a:gd name="T1" fmla="*/ 0 h 17"/>
                  <a:gd name="T2" fmla="*/ 1 w 40"/>
                  <a:gd name="T3" fmla="*/ 16 h 17"/>
                  <a:gd name="T4" fmla="*/ 2 w 40"/>
                  <a:gd name="T5" fmla="*/ 16 h 17"/>
                  <a:gd name="T6" fmla="*/ 3 w 40"/>
                  <a:gd name="T7" fmla="*/ 16 h 17"/>
                  <a:gd name="T8" fmla="*/ 4 w 40"/>
                  <a:gd name="T9" fmla="*/ 16 h 17"/>
                  <a:gd name="T10" fmla="*/ 5 w 40"/>
                  <a:gd name="T11" fmla="*/ 16 h 17"/>
                  <a:gd name="T12" fmla="*/ 7 w 40"/>
                  <a:gd name="T13" fmla="*/ 16 h 17"/>
                  <a:gd name="T14" fmla="*/ 8 w 40"/>
                  <a:gd name="T15" fmla="*/ 16 h 17"/>
                  <a:gd name="T16" fmla="*/ 9 w 40"/>
                  <a:gd name="T17" fmla="*/ 16 h 17"/>
                  <a:gd name="T18" fmla="*/ 10 w 40"/>
                  <a:gd name="T19" fmla="*/ 16 h 17"/>
                  <a:gd name="T20" fmla="*/ 11 w 40"/>
                  <a:gd name="T21" fmla="*/ 16 h 17"/>
                  <a:gd name="T22" fmla="*/ 13 w 40"/>
                  <a:gd name="T23" fmla="*/ 10 h 17"/>
                  <a:gd name="T24" fmla="*/ 14 w 40"/>
                  <a:gd name="T25" fmla="*/ 10 h 17"/>
                  <a:gd name="T26" fmla="*/ 15 w 40"/>
                  <a:gd name="T27" fmla="*/ 10 h 17"/>
                  <a:gd name="T28" fmla="*/ 16 w 40"/>
                  <a:gd name="T29" fmla="*/ 10 h 17"/>
                  <a:gd name="T30" fmla="*/ 17 w 40"/>
                  <a:gd name="T31" fmla="*/ 10 h 17"/>
                  <a:gd name="T32" fmla="*/ 19 w 40"/>
                  <a:gd name="T33" fmla="*/ 10 h 17"/>
                  <a:gd name="T34" fmla="*/ 20 w 40"/>
                  <a:gd name="T35" fmla="*/ 10 h 17"/>
                  <a:gd name="T36" fmla="*/ 21 w 40"/>
                  <a:gd name="T37" fmla="*/ 10 h 17"/>
                  <a:gd name="T38" fmla="*/ 23 w 40"/>
                  <a:gd name="T39" fmla="*/ 10 h 17"/>
                  <a:gd name="T40" fmla="*/ 24 w 40"/>
                  <a:gd name="T41" fmla="*/ 10 h 17"/>
                  <a:gd name="T42" fmla="*/ 26 w 40"/>
                  <a:gd name="T43" fmla="*/ 16 h 17"/>
                  <a:gd name="T44" fmla="*/ 27 w 40"/>
                  <a:gd name="T45" fmla="*/ 16 h 17"/>
                  <a:gd name="T46" fmla="*/ 28 w 40"/>
                  <a:gd name="T47" fmla="*/ 16 h 17"/>
                  <a:gd name="T48" fmla="*/ 29 w 40"/>
                  <a:gd name="T49" fmla="*/ 16 h 17"/>
                  <a:gd name="T50" fmla="*/ 30 w 40"/>
                  <a:gd name="T51" fmla="*/ 16 h 17"/>
                  <a:gd name="T52" fmla="*/ 32 w 40"/>
                  <a:gd name="T53" fmla="*/ 16 h 17"/>
                  <a:gd name="T54" fmla="*/ 33 w 40"/>
                  <a:gd name="T55" fmla="*/ 16 h 17"/>
                  <a:gd name="T56" fmla="*/ 34 w 40"/>
                  <a:gd name="T57" fmla="*/ 16 h 17"/>
                  <a:gd name="T58" fmla="*/ 36 w 40"/>
                  <a:gd name="T59" fmla="*/ 16 h 17"/>
                  <a:gd name="T60" fmla="*/ 37 w 40"/>
                  <a:gd name="T61" fmla="*/ 16 h 17"/>
                  <a:gd name="T62" fmla="*/ 39 w 40"/>
                  <a:gd name="T63" fmla="*/ 16 h 17"/>
                  <a:gd name="T64" fmla="*/ 39 w 40"/>
                  <a:gd name="T65" fmla="*/ 0 h 17"/>
                  <a:gd name="T66" fmla="*/ 0 w 40"/>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 h="17">
                    <a:moveTo>
                      <a:pt x="0" y="0"/>
                    </a:moveTo>
                    <a:lnTo>
                      <a:pt x="1" y="16"/>
                    </a:lnTo>
                    <a:lnTo>
                      <a:pt x="2" y="16"/>
                    </a:lnTo>
                    <a:lnTo>
                      <a:pt x="3" y="16"/>
                    </a:lnTo>
                    <a:lnTo>
                      <a:pt x="4" y="16"/>
                    </a:lnTo>
                    <a:lnTo>
                      <a:pt x="5" y="16"/>
                    </a:lnTo>
                    <a:lnTo>
                      <a:pt x="7" y="16"/>
                    </a:lnTo>
                    <a:lnTo>
                      <a:pt x="8" y="16"/>
                    </a:lnTo>
                    <a:lnTo>
                      <a:pt x="9" y="16"/>
                    </a:lnTo>
                    <a:lnTo>
                      <a:pt x="10" y="16"/>
                    </a:lnTo>
                    <a:lnTo>
                      <a:pt x="11" y="16"/>
                    </a:lnTo>
                    <a:lnTo>
                      <a:pt x="13" y="10"/>
                    </a:lnTo>
                    <a:lnTo>
                      <a:pt x="14" y="10"/>
                    </a:lnTo>
                    <a:lnTo>
                      <a:pt x="15" y="10"/>
                    </a:lnTo>
                    <a:lnTo>
                      <a:pt x="16" y="10"/>
                    </a:lnTo>
                    <a:lnTo>
                      <a:pt x="17" y="10"/>
                    </a:lnTo>
                    <a:lnTo>
                      <a:pt x="19" y="10"/>
                    </a:lnTo>
                    <a:lnTo>
                      <a:pt x="20" y="10"/>
                    </a:lnTo>
                    <a:lnTo>
                      <a:pt x="21" y="10"/>
                    </a:lnTo>
                    <a:lnTo>
                      <a:pt x="23" y="10"/>
                    </a:lnTo>
                    <a:lnTo>
                      <a:pt x="24" y="10"/>
                    </a:lnTo>
                    <a:lnTo>
                      <a:pt x="26" y="16"/>
                    </a:lnTo>
                    <a:lnTo>
                      <a:pt x="27" y="16"/>
                    </a:lnTo>
                    <a:lnTo>
                      <a:pt x="28" y="16"/>
                    </a:lnTo>
                    <a:lnTo>
                      <a:pt x="29" y="16"/>
                    </a:lnTo>
                    <a:lnTo>
                      <a:pt x="30" y="16"/>
                    </a:lnTo>
                    <a:lnTo>
                      <a:pt x="32" y="16"/>
                    </a:lnTo>
                    <a:lnTo>
                      <a:pt x="33" y="16"/>
                    </a:lnTo>
                    <a:lnTo>
                      <a:pt x="34" y="16"/>
                    </a:lnTo>
                    <a:lnTo>
                      <a:pt x="36" y="16"/>
                    </a:lnTo>
                    <a:lnTo>
                      <a:pt x="37" y="16"/>
                    </a:lnTo>
                    <a:lnTo>
                      <a:pt x="39" y="16"/>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85" name="Freeform 121"/>
              <p:cNvSpPr>
                <a:spLocks/>
              </p:cNvSpPr>
              <p:nvPr/>
            </p:nvSpPr>
            <p:spPr bwMode="auto">
              <a:xfrm>
                <a:off x="5231" y="1772"/>
                <a:ext cx="39" cy="17"/>
              </a:xfrm>
              <a:custGeom>
                <a:avLst/>
                <a:gdLst>
                  <a:gd name="T0" fmla="*/ 0 w 39"/>
                  <a:gd name="T1" fmla="*/ 0 h 17"/>
                  <a:gd name="T2" fmla="*/ 0 w 39"/>
                  <a:gd name="T3" fmla="*/ 16 h 17"/>
                  <a:gd name="T4" fmla="*/ 2 w 39"/>
                  <a:gd name="T5" fmla="*/ 16 h 17"/>
                  <a:gd name="T6" fmla="*/ 3 w 39"/>
                  <a:gd name="T7" fmla="*/ 16 h 17"/>
                  <a:gd name="T8" fmla="*/ 4 w 39"/>
                  <a:gd name="T9" fmla="*/ 16 h 17"/>
                  <a:gd name="T10" fmla="*/ 5 w 39"/>
                  <a:gd name="T11" fmla="*/ 16 h 17"/>
                  <a:gd name="T12" fmla="*/ 6 w 39"/>
                  <a:gd name="T13" fmla="*/ 16 h 17"/>
                  <a:gd name="T14" fmla="*/ 8 w 39"/>
                  <a:gd name="T15" fmla="*/ 16 h 17"/>
                  <a:gd name="T16" fmla="*/ 10 w 39"/>
                  <a:gd name="T17" fmla="*/ 16 h 17"/>
                  <a:gd name="T18" fmla="*/ 11 w 39"/>
                  <a:gd name="T19" fmla="*/ 16 h 17"/>
                  <a:gd name="T20" fmla="*/ 12 w 39"/>
                  <a:gd name="T21" fmla="*/ 10 h 17"/>
                  <a:gd name="T22" fmla="*/ 14 w 39"/>
                  <a:gd name="T23" fmla="*/ 10 h 17"/>
                  <a:gd name="T24" fmla="*/ 16 w 39"/>
                  <a:gd name="T25" fmla="*/ 10 h 17"/>
                  <a:gd name="T26" fmla="*/ 17 w 39"/>
                  <a:gd name="T27" fmla="*/ 10 h 17"/>
                  <a:gd name="T28" fmla="*/ 18 w 39"/>
                  <a:gd name="T29" fmla="*/ 10 h 17"/>
                  <a:gd name="T30" fmla="*/ 19 w 39"/>
                  <a:gd name="T31" fmla="*/ 10 h 17"/>
                  <a:gd name="T32" fmla="*/ 20 w 39"/>
                  <a:gd name="T33" fmla="*/ 10 h 17"/>
                  <a:gd name="T34" fmla="*/ 21 w 39"/>
                  <a:gd name="T35" fmla="*/ 10 h 17"/>
                  <a:gd name="T36" fmla="*/ 23 w 39"/>
                  <a:gd name="T37" fmla="*/ 10 h 17"/>
                  <a:gd name="T38" fmla="*/ 24 w 39"/>
                  <a:gd name="T39" fmla="*/ 10 h 17"/>
                  <a:gd name="T40" fmla="*/ 24 w 39"/>
                  <a:gd name="T41" fmla="*/ 16 h 17"/>
                  <a:gd name="T42" fmla="*/ 26 w 39"/>
                  <a:gd name="T43" fmla="*/ 16 h 17"/>
                  <a:gd name="T44" fmla="*/ 27 w 39"/>
                  <a:gd name="T45" fmla="*/ 16 h 17"/>
                  <a:gd name="T46" fmla="*/ 28 w 39"/>
                  <a:gd name="T47" fmla="*/ 16 h 17"/>
                  <a:gd name="T48" fmla="*/ 30 w 39"/>
                  <a:gd name="T49" fmla="*/ 16 h 17"/>
                  <a:gd name="T50" fmla="*/ 32 w 39"/>
                  <a:gd name="T51" fmla="*/ 16 h 17"/>
                  <a:gd name="T52" fmla="*/ 33 w 39"/>
                  <a:gd name="T53" fmla="*/ 16 h 17"/>
                  <a:gd name="T54" fmla="*/ 34 w 39"/>
                  <a:gd name="T55" fmla="*/ 16 h 17"/>
                  <a:gd name="T56" fmla="*/ 35 w 39"/>
                  <a:gd name="T57" fmla="*/ 16 h 17"/>
                  <a:gd name="T58" fmla="*/ 36 w 39"/>
                  <a:gd name="T59" fmla="*/ 16 h 17"/>
                  <a:gd name="T60" fmla="*/ 37 w 39"/>
                  <a:gd name="T61" fmla="*/ 16 h 17"/>
                  <a:gd name="T62" fmla="*/ 38 w 39"/>
                  <a:gd name="T63" fmla="*/ 0 h 17"/>
                  <a:gd name="T64" fmla="*/ 0 w 39"/>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17">
                    <a:moveTo>
                      <a:pt x="0" y="0"/>
                    </a:moveTo>
                    <a:lnTo>
                      <a:pt x="0" y="16"/>
                    </a:lnTo>
                    <a:lnTo>
                      <a:pt x="2" y="16"/>
                    </a:lnTo>
                    <a:lnTo>
                      <a:pt x="3" y="16"/>
                    </a:lnTo>
                    <a:lnTo>
                      <a:pt x="4" y="16"/>
                    </a:lnTo>
                    <a:lnTo>
                      <a:pt x="5" y="16"/>
                    </a:lnTo>
                    <a:lnTo>
                      <a:pt x="6" y="16"/>
                    </a:lnTo>
                    <a:lnTo>
                      <a:pt x="8" y="16"/>
                    </a:lnTo>
                    <a:lnTo>
                      <a:pt x="10" y="16"/>
                    </a:lnTo>
                    <a:lnTo>
                      <a:pt x="11" y="16"/>
                    </a:lnTo>
                    <a:lnTo>
                      <a:pt x="12" y="10"/>
                    </a:lnTo>
                    <a:lnTo>
                      <a:pt x="14" y="10"/>
                    </a:lnTo>
                    <a:lnTo>
                      <a:pt x="16" y="10"/>
                    </a:lnTo>
                    <a:lnTo>
                      <a:pt x="17" y="10"/>
                    </a:lnTo>
                    <a:lnTo>
                      <a:pt x="18" y="10"/>
                    </a:lnTo>
                    <a:lnTo>
                      <a:pt x="19" y="10"/>
                    </a:lnTo>
                    <a:lnTo>
                      <a:pt x="20" y="10"/>
                    </a:lnTo>
                    <a:lnTo>
                      <a:pt x="21" y="10"/>
                    </a:lnTo>
                    <a:lnTo>
                      <a:pt x="23" y="10"/>
                    </a:lnTo>
                    <a:lnTo>
                      <a:pt x="24" y="10"/>
                    </a:lnTo>
                    <a:lnTo>
                      <a:pt x="24" y="16"/>
                    </a:lnTo>
                    <a:lnTo>
                      <a:pt x="26" y="16"/>
                    </a:lnTo>
                    <a:lnTo>
                      <a:pt x="27" y="16"/>
                    </a:lnTo>
                    <a:lnTo>
                      <a:pt x="28" y="16"/>
                    </a:lnTo>
                    <a:lnTo>
                      <a:pt x="30" y="16"/>
                    </a:lnTo>
                    <a:lnTo>
                      <a:pt x="32" y="16"/>
                    </a:lnTo>
                    <a:lnTo>
                      <a:pt x="33" y="16"/>
                    </a:lnTo>
                    <a:lnTo>
                      <a:pt x="34" y="16"/>
                    </a:lnTo>
                    <a:lnTo>
                      <a:pt x="35" y="16"/>
                    </a:lnTo>
                    <a:lnTo>
                      <a:pt x="36" y="16"/>
                    </a:lnTo>
                    <a:lnTo>
                      <a:pt x="37" y="16"/>
                    </a:lnTo>
                    <a:lnTo>
                      <a:pt x="38"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86" name="Freeform 122"/>
              <p:cNvSpPr>
                <a:spLocks/>
              </p:cNvSpPr>
              <p:nvPr/>
            </p:nvSpPr>
            <p:spPr bwMode="auto">
              <a:xfrm>
                <a:off x="5125" y="1749"/>
                <a:ext cx="42" cy="17"/>
              </a:xfrm>
              <a:custGeom>
                <a:avLst/>
                <a:gdLst>
                  <a:gd name="T0" fmla="*/ 39 w 42"/>
                  <a:gd name="T1" fmla="*/ 1 h 17"/>
                  <a:gd name="T2" fmla="*/ 37 w 42"/>
                  <a:gd name="T3" fmla="*/ 1 h 17"/>
                  <a:gd name="T4" fmla="*/ 34 w 42"/>
                  <a:gd name="T5" fmla="*/ 1 h 17"/>
                  <a:gd name="T6" fmla="*/ 32 w 42"/>
                  <a:gd name="T7" fmla="*/ 1 h 17"/>
                  <a:gd name="T8" fmla="*/ 29 w 42"/>
                  <a:gd name="T9" fmla="*/ 1 h 17"/>
                  <a:gd name="T10" fmla="*/ 27 w 42"/>
                  <a:gd name="T11" fmla="*/ 1 h 17"/>
                  <a:gd name="T12" fmla="*/ 24 w 42"/>
                  <a:gd name="T13" fmla="*/ 1 h 17"/>
                  <a:gd name="T14" fmla="*/ 22 w 42"/>
                  <a:gd name="T15" fmla="*/ 1 h 17"/>
                  <a:gd name="T16" fmla="*/ 20 w 42"/>
                  <a:gd name="T17" fmla="*/ 1 h 17"/>
                  <a:gd name="T18" fmla="*/ 17 w 42"/>
                  <a:gd name="T19" fmla="*/ 1 h 17"/>
                  <a:gd name="T20" fmla="*/ 14 w 42"/>
                  <a:gd name="T21" fmla="*/ 1 h 17"/>
                  <a:gd name="T22" fmla="*/ 12 w 42"/>
                  <a:gd name="T23" fmla="*/ 1 h 17"/>
                  <a:gd name="T24" fmla="*/ 10 w 42"/>
                  <a:gd name="T25" fmla="*/ 1 h 17"/>
                  <a:gd name="T26" fmla="*/ 7 w 42"/>
                  <a:gd name="T27" fmla="*/ 1 h 17"/>
                  <a:gd name="T28" fmla="*/ 5 w 42"/>
                  <a:gd name="T29" fmla="*/ 1 h 17"/>
                  <a:gd name="T30" fmla="*/ 3 w 42"/>
                  <a:gd name="T31" fmla="*/ 1 h 17"/>
                  <a:gd name="T32" fmla="*/ 0 w 42"/>
                  <a:gd name="T33" fmla="*/ 16 h 17"/>
                  <a:gd name="T34" fmla="*/ 3 w 42"/>
                  <a:gd name="T35" fmla="*/ 16 h 17"/>
                  <a:gd name="T36" fmla="*/ 5 w 42"/>
                  <a:gd name="T37" fmla="*/ 16 h 17"/>
                  <a:gd name="T38" fmla="*/ 7 w 42"/>
                  <a:gd name="T39" fmla="*/ 16 h 17"/>
                  <a:gd name="T40" fmla="*/ 10 w 42"/>
                  <a:gd name="T41" fmla="*/ 16 h 17"/>
                  <a:gd name="T42" fmla="*/ 12 w 42"/>
                  <a:gd name="T43" fmla="*/ 16 h 17"/>
                  <a:gd name="T44" fmla="*/ 15 w 42"/>
                  <a:gd name="T45" fmla="*/ 16 h 17"/>
                  <a:gd name="T46" fmla="*/ 17 w 42"/>
                  <a:gd name="T47" fmla="*/ 16 h 17"/>
                  <a:gd name="T48" fmla="*/ 20 w 42"/>
                  <a:gd name="T49" fmla="*/ 16 h 17"/>
                  <a:gd name="T50" fmla="*/ 22 w 42"/>
                  <a:gd name="T51" fmla="*/ 16 h 17"/>
                  <a:gd name="T52" fmla="*/ 25 w 42"/>
                  <a:gd name="T53" fmla="*/ 16 h 17"/>
                  <a:gd name="T54" fmla="*/ 27 w 42"/>
                  <a:gd name="T55" fmla="*/ 16 h 17"/>
                  <a:gd name="T56" fmla="*/ 31 w 42"/>
                  <a:gd name="T57" fmla="*/ 16 h 17"/>
                  <a:gd name="T58" fmla="*/ 33 w 42"/>
                  <a:gd name="T59" fmla="*/ 16 h 17"/>
                  <a:gd name="T60" fmla="*/ 36 w 42"/>
                  <a:gd name="T61" fmla="*/ 16 h 17"/>
                  <a:gd name="T62" fmla="*/ 38 w 42"/>
                  <a:gd name="T63" fmla="*/ 16 h 17"/>
                  <a:gd name="T64" fmla="*/ 41 w 42"/>
                  <a:gd name="T65"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17">
                    <a:moveTo>
                      <a:pt x="41" y="1"/>
                    </a:moveTo>
                    <a:lnTo>
                      <a:pt x="39" y="1"/>
                    </a:lnTo>
                    <a:lnTo>
                      <a:pt x="38" y="1"/>
                    </a:lnTo>
                    <a:lnTo>
                      <a:pt x="37" y="1"/>
                    </a:lnTo>
                    <a:lnTo>
                      <a:pt x="36" y="1"/>
                    </a:lnTo>
                    <a:lnTo>
                      <a:pt x="34" y="1"/>
                    </a:lnTo>
                    <a:lnTo>
                      <a:pt x="33" y="1"/>
                    </a:lnTo>
                    <a:lnTo>
                      <a:pt x="32" y="1"/>
                    </a:lnTo>
                    <a:lnTo>
                      <a:pt x="30" y="1"/>
                    </a:lnTo>
                    <a:lnTo>
                      <a:pt x="29" y="1"/>
                    </a:lnTo>
                    <a:lnTo>
                      <a:pt x="28" y="1"/>
                    </a:lnTo>
                    <a:lnTo>
                      <a:pt x="27" y="1"/>
                    </a:lnTo>
                    <a:lnTo>
                      <a:pt x="26" y="1"/>
                    </a:lnTo>
                    <a:lnTo>
                      <a:pt x="24" y="1"/>
                    </a:lnTo>
                    <a:lnTo>
                      <a:pt x="23" y="1"/>
                    </a:lnTo>
                    <a:lnTo>
                      <a:pt x="22" y="1"/>
                    </a:lnTo>
                    <a:lnTo>
                      <a:pt x="21" y="1"/>
                    </a:lnTo>
                    <a:lnTo>
                      <a:pt x="20" y="1"/>
                    </a:lnTo>
                    <a:lnTo>
                      <a:pt x="19" y="1"/>
                    </a:lnTo>
                    <a:lnTo>
                      <a:pt x="17" y="1"/>
                    </a:lnTo>
                    <a:lnTo>
                      <a:pt x="16" y="1"/>
                    </a:lnTo>
                    <a:lnTo>
                      <a:pt x="14" y="1"/>
                    </a:lnTo>
                    <a:lnTo>
                      <a:pt x="13" y="1"/>
                    </a:lnTo>
                    <a:lnTo>
                      <a:pt x="12" y="1"/>
                    </a:lnTo>
                    <a:lnTo>
                      <a:pt x="11" y="1"/>
                    </a:lnTo>
                    <a:lnTo>
                      <a:pt x="10" y="1"/>
                    </a:lnTo>
                    <a:lnTo>
                      <a:pt x="9" y="1"/>
                    </a:lnTo>
                    <a:lnTo>
                      <a:pt x="7" y="1"/>
                    </a:lnTo>
                    <a:lnTo>
                      <a:pt x="6" y="1"/>
                    </a:lnTo>
                    <a:lnTo>
                      <a:pt x="5" y="1"/>
                    </a:lnTo>
                    <a:lnTo>
                      <a:pt x="4" y="1"/>
                    </a:lnTo>
                    <a:lnTo>
                      <a:pt x="3" y="1"/>
                    </a:lnTo>
                    <a:lnTo>
                      <a:pt x="2" y="0"/>
                    </a:lnTo>
                    <a:lnTo>
                      <a:pt x="0" y="16"/>
                    </a:lnTo>
                    <a:lnTo>
                      <a:pt x="2" y="16"/>
                    </a:lnTo>
                    <a:lnTo>
                      <a:pt x="3" y="16"/>
                    </a:lnTo>
                    <a:lnTo>
                      <a:pt x="4" y="16"/>
                    </a:lnTo>
                    <a:lnTo>
                      <a:pt x="5" y="16"/>
                    </a:lnTo>
                    <a:lnTo>
                      <a:pt x="6" y="16"/>
                    </a:lnTo>
                    <a:lnTo>
                      <a:pt x="7" y="16"/>
                    </a:lnTo>
                    <a:lnTo>
                      <a:pt x="9" y="16"/>
                    </a:lnTo>
                    <a:lnTo>
                      <a:pt x="10" y="16"/>
                    </a:lnTo>
                    <a:lnTo>
                      <a:pt x="11" y="16"/>
                    </a:lnTo>
                    <a:lnTo>
                      <a:pt x="12" y="16"/>
                    </a:lnTo>
                    <a:lnTo>
                      <a:pt x="13" y="16"/>
                    </a:lnTo>
                    <a:lnTo>
                      <a:pt x="15" y="16"/>
                    </a:lnTo>
                    <a:lnTo>
                      <a:pt x="16" y="16"/>
                    </a:lnTo>
                    <a:lnTo>
                      <a:pt x="17" y="16"/>
                    </a:lnTo>
                    <a:lnTo>
                      <a:pt x="19" y="16"/>
                    </a:lnTo>
                    <a:lnTo>
                      <a:pt x="20" y="16"/>
                    </a:lnTo>
                    <a:lnTo>
                      <a:pt x="21" y="16"/>
                    </a:lnTo>
                    <a:lnTo>
                      <a:pt x="22" y="16"/>
                    </a:lnTo>
                    <a:lnTo>
                      <a:pt x="23" y="16"/>
                    </a:lnTo>
                    <a:lnTo>
                      <a:pt x="25" y="16"/>
                    </a:lnTo>
                    <a:lnTo>
                      <a:pt x="26" y="16"/>
                    </a:lnTo>
                    <a:lnTo>
                      <a:pt x="27" y="16"/>
                    </a:lnTo>
                    <a:lnTo>
                      <a:pt x="29" y="16"/>
                    </a:lnTo>
                    <a:lnTo>
                      <a:pt x="31" y="16"/>
                    </a:lnTo>
                    <a:lnTo>
                      <a:pt x="32" y="16"/>
                    </a:lnTo>
                    <a:lnTo>
                      <a:pt x="33" y="16"/>
                    </a:lnTo>
                    <a:lnTo>
                      <a:pt x="35" y="16"/>
                    </a:lnTo>
                    <a:lnTo>
                      <a:pt x="36" y="16"/>
                    </a:lnTo>
                    <a:lnTo>
                      <a:pt x="37" y="16"/>
                    </a:lnTo>
                    <a:lnTo>
                      <a:pt x="38" y="16"/>
                    </a:lnTo>
                    <a:lnTo>
                      <a:pt x="40" y="14"/>
                    </a:lnTo>
                    <a:lnTo>
                      <a:pt x="41"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87" name="Freeform 123"/>
              <p:cNvSpPr>
                <a:spLocks/>
              </p:cNvSpPr>
              <p:nvPr/>
            </p:nvSpPr>
            <p:spPr bwMode="auto">
              <a:xfrm>
                <a:off x="5178" y="1749"/>
                <a:ext cx="39" cy="17"/>
              </a:xfrm>
              <a:custGeom>
                <a:avLst/>
                <a:gdLst>
                  <a:gd name="T0" fmla="*/ 0 w 39"/>
                  <a:gd name="T1" fmla="*/ 1 h 17"/>
                  <a:gd name="T2" fmla="*/ 1 w 39"/>
                  <a:gd name="T3" fmla="*/ 1 h 17"/>
                  <a:gd name="T4" fmla="*/ 3 w 39"/>
                  <a:gd name="T5" fmla="*/ 1 h 17"/>
                  <a:gd name="T6" fmla="*/ 4 w 39"/>
                  <a:gd name="T7" fmla="*/ 1 h 17"/>
                  <a:gd name="T8" fmla="*/ 6 w 39"/>
                  <a:gd name="T9" fmla="*/ 1 h 17"/>
                  <a:gd name="T10" fmla="*/ 7 w 39"/>
                  <a:gd name="T11" fmla="*/ 1 h 17"/>
                  <a:gd name="T12" fmla="*/ 9 w 39"/>
                  <a:gd name="T13" fmla="*/ 1 h 17"/>
                  <a:gd name="T14" fmla="*/ 10 w 39"/>
                  <a:gd name="T15" fmla="*/ 1 h 17"/>
                  <a:gd name="T16" fmla="*/ 12 w 39"/>
                  <a:gd name="T17" fmla="*/ 1 h 17"/>
                  <a:gd name="T18" fmla="*/ 13 w 39"/>
                  <a:gd name="T19" fmla="*/ 1 h 17"/>
                  <a:gd name="T20" fmla="*/ 14 w 39"/>
                  <a:gd name="T21" fmla="*/ 1 h 17"/>
                  <a:gd name="T22" fmla="*/ 16 w 39"/>
                  <a:gd name="T23" fmla="*/ 1 h 17"/>
                  <a:gd name="T24" fmla="*/ 18 w 39"/>
                  <a:gd name="T25" fmla="*/ 1 h 17"/>
                  <a:gd name="T26" fmla="*/ 19 w 39"/>
                  <a:gd name="T27" fmla="*/ 1 h 17"/>
                  <a:gd name="T28" fmla="*/ 20 w 39"/>
                  <a:gd name="T29" fmla="*/ 1 h 17"/>
                  <a:gd name="T30" fmla="*/ 22 w 39"/>
                  <a:gd name="T31" fmla="*/ 1 h 17"/>
                  <a:gd name="T32" fmla="*/ 23 w 39"/>
                  <a:gd name="T33" fmla="*/ 1 h 17"/>
                  <a:gd name="T34" fmla="*/ 25 w 39"/>
                  <a:gd name="T35" fmla="*/ 1 h 17"/>
                  <a:gd name="T36" fmla="*/ 26 w 39"/>
                  <a:gd name="T37" fmla="*/ 1 h 17"/>
                  <a:gd name="T38" fmla="*/ 27 w 39"/>
                  <a:gd name="T39" fmla="*/ 1 h 17"/>
                  <a:gd name="T40" fmla="*/ 29 w 39"/>
                  <a:gd name="T41" fmla="*/ 1 h 17"/>
                  <a:gd name="T42" fmla="*/ 30 w 39"/>
                  <a:gd name="T43" fmla="*/ 1 h 17"/>
                  <a:gd name="T44" fmla="*/ 32 w 39"/>
                  <a:gd name="T45" fmla="*/ 1 h 17"/>
                  <a:gd name="T46" fmla="*/ 33 w 39"/>
                  <a:gd name="T47" fmla="*/ 1 h 17"/>
                  <a:gd name="T48" fmla="*/ 34 w 39"/>
                  <a:gd name="T49" fmla="*/ 1 h 17"/>
                  <a:gd name="T50" fmla="*/ 35 w 39"/>
                  <a:gd name="T51" fmla="*/ 1 h 17"/>
                  <a:gd name="T52" fmla="*/ 36 w 39"/>
                  <a:gd name="T53" fmla="*/ 1 h 17"/>
                  <a:gd name="T54" fmla="*/ 38 w 39"/>
                  <a:gd name="T55" fmla="*/ 0 h 17"/>
                  <a:gd name="T56" fmla="*/ 38 w 39"/>
                  <a:gd name="T57" fmla="*/ 16 h 17"/>
                  <a:gd name="T58" fmla="*/ 36 w 39"/>
                  <a:gd name="T59" fmla="*/ 16 h 17"/>
                  <a:gd name="T60" fmla="*/ 35 w 39"/>
                  <a:gd name="T61" fmla="*/ 16 h 17"/>
                  <a:gd name="T62" fmla="*/ 33 w 39"/>
                  <a:gd name="T63" fmla="*/ 16 h 17"/>
                  <a:gd name="T64" fmla="*/ 32 w 39"/>
                  <a:gd name="T65" fmla="*/ 16 h 17"/>
                  <a:gd name="T66" fmla="*/ 31 w 39"/>
                  <a:gd name="T67" fmla="*/ 16 h 17"/>
                  <a:gd name="T68" fmla="*/ 29 w 39"/>
                  <a:gd name="T69" fmla="*/ 16 h 17"/>
                  <a:gd name="T70" fmla="*/ 28 w 39"/>
                  <a:gd name="T71" fmla="*/ 16 h 17"/>
                  <a:gd name="T72" fmla="*/ 26 w 39"/>
                  <a:gd name="T73" fmla="*/ 16 h 17"/>
                  <a:gd name="T74" fmla="*/ 25 w 39"/>
                  <a:gd name="T75" fmla="*/ 16 h 17"/>
                  <a:gd name="T76" fmla="*/ 23 w 39"/>
                  <a:gd name="T77" fmla="*/ 16 h 17"/>
                  <a:gd name="T78" fmla="*/ 22 w 39"/>
                  <a:gd name="T79" fmla="*/ 16 h 17"/>
                  <a:gd name="T80" fmla="*/ 20 w 39"/>
                  <a:gd name="T81" fmla="*/ 16 h 17"/>
                  <a:gd name="T82" fmla="*/ 19 w 39"/>
                  <a:gd name="T83" fmla="*/ 16 h 17"/>
                  <a:gd name="T84" fmla="*/ 18 w 39"/>
                  <a:gd name="T85" fmla="*/ 16 h 17"/>
                  <a:gd name="T86" fmla="*/ 16 w 39"/>
                  <a:gd name="T87" fmla="*/ 16 h 17"/>
                  <a:gd name="T88" fmla="*/ 14 w 39"/>
                  <a:gd name="T89" fmla="*/ 16 h 17"/>
                  <a:gd name="T90" fmla="*/ 13 w 39"/>
                  <a:gd name="T91" fmla="*/ 16 h 17"/>
                  <a:gd name="T92" fmla="*/ 12 w 39"/>
                  <a:gd name="T93" fmla="*/ 16 h 17"/>
                  <a:gd name="T94" fmla="*/ 10 w 39"/>
                  <a:gd name="T95" fmla="*/ 16 h 17"/>
                  <a:gd name="T96" fmla="*/ 9 w 39"/>
                  <a:gd name="T97" fmla="*/ 16 h 17"/>
                  <a:gd name="T98" fmla="*/ 7 w 39"/>
                  <a:gd name="T99" fmla="*/ 16 h 17"/>
                  <a:gd name="T100" fmla="*/ 6 w 39"/>
                  <a:gd name="T101" fmla="*/ 16 h 17"/>
                  <a:gd name="T102" fmla="*/ 4 w 39"/>
                  <a:gd name="T103" fmla="*/ 16 h 17"/>
                  <a:gd name="T104" fmla="*/ 3 w 39"/>
                  <a:gd name="T105" fmla="*/ 16 h 17"/>
                  <a:gd name="T106" fmla="*/ 2 w 39"/>
                  <a:gd name="T107" fmla="*/ 16 h 17"/>
                  <a:gd name="T108" fmla="*/ 1 w 39"/>
                  <a:gd name="T109" fmla="*/ 16 h 17"/>
                  <a:gd name="T110" fmla="*/ 0 w 39"/>
                  <a:gd name="T111" fmla="*/ 14 h 17"/>
                  <a:gd name="T112" fmla="*/ 0 w 39"/>
                  <a:gd name="T11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 h="17">
                    <a:moveTo>
                      <a:pt x="0" y="1"/>
                    </a:moveTo>
                    <a:lnTo>
                      <a:pt x="1" y="1"/>
                    </a:lnTo>
                    <a:lnTo>
                      <a:pt x="3" y="1"/>
                    </a:lnTo>
                    <a:lnTo>
                      <a:pt x="4" y="1"/>
                    </a:lnTo>
                    <a:lnTo>
                      <a:pt x="6" y="1"/>
                    </a:lnTo>
                    <a:lnTo>
                      <a:pt x="7" y="1"/>
                    </a:lnTo>
                    <a:lnTo>
                      <a:pt x="9" y="1"/>
                    </a:lnTo>
                    <a:lnTo>
                      <a:pt x="10" y="1"/>
                    </a:lnTo>
                    <a:lnTo>
                      <a:pt x="12" y="1"/>
                    </a:lnTo>
                    <a:lnTo>
                      <a:pt x="13" y="1"/>
                    </a:lnTo>
                    <a:lnTo>
                      <a:pt x="14" y="1"/>
                    </a:lnTo>
                    <a:lnTo>
                      <a:pt x="16" y="1"/>
                    </a:lnTo>
                    <a:lnTo>
                      <a:pt x="18" y="1"/>
                    </a:lnTo>
                    <a:lnTo>
                      <a:pt x="19" y="1"/>
                    </a:lnTo>
                    <a:lnTo>
                      <a:pt x="20" y="1"/>
                    </a:lnTo>
                    <a:lnTo>
                      <a:pt x="22" y="1"/>
                    </a:lnTo>
                    <a:lnTo>
                      <a:pt x="23" y="1"/>
                    </a:lnTo>
                    <a:lnTo>
                      <a:pt x="25" y="1"/>
                    </a:lnTo>
                    <a:lnTo>
                      <a:pt x="26" y="1"/>
                    </a:lnTo>
                    <a:lnTo>
                      <a:pt x="27" y="1"/>
                    </a:lnTo>
                    <a:lnTo>
                      <a:pt x="29" y="1"/>
                    </a:lnTo>
                    <a:lnTo>
                      <a:pt x="30" y="1"/>
                    </a:lnTo>
                    <a:lnTo>
                      <a:pt x="32" y="1"/>
                    </a:lnTo>
                    <a:lnTo>
                      <a:pt x="33" y="1"/>
                    </a:lnTo>
                    <a:lnTo>
                      <a:pt x="34" y="1"/>
                    </a:lnTo>
                    <a:lnTo>
                      <a:pt x="35" y="1"/>
                    </a:lnTo>
                    <a:lnTo>
                      <a:pt x="36" y="1"/>
                    </a:lnTo>
                    <a:lnTo>
                      <a:pt x="38" y="0"/>
                    </a:lnTo>
                    <a:lnTo>
                      <a:pt x="38" y="16"/>
                    </a:lnTo>
                    <a:lnTo>
                      <a:pt x="36" y="16"/>
                    </a:lnTo>
                    <a:lnTo>
                      <a:pt x="35" y="16"/>
                    </a:lnTo>
                    <a:lnTo>
                      <a:pt x="33" y="16"/>
                    </a:lnTo>
                    <a:lnTo>
                      <a:pt x="32" y="16"/>
                    </a:lnTo>
                    <a:lnTo>
                      <a:pt x="31" y="16"/>
                    </a:lnTo>
                    <a:lnTo>
                      <a:pt x="29" y="16"/>
                    </a:lnTo>
                    <a:lnTo>
                      <a:pt x="28" y="16"/>
                    </a:lnTo>
                    <a:lnTo>
                      <a:pt x="26" y="16"/>
                    </a:lnTo>
                    <a:lnTo>
                      <a:pt x="25" y="16"/>
                    </a:lnTo>
                    <a:lnTo>
                      <a:pt x="23" y="16"/>
                    </a:lnTo>
                    <a:lnTo>
                      <a:pt x="22" y="16"/>
                    </a:lnTo>
                    <a:lnTo>
                      <a:pt x="20" y="16"/>
                    </a:lnTo>
                    <a:lnTo>
                      <a:pt x="19" y="16"/>
                    </a:lnTo>
                    <a:lnTo>
                      <a:pt x="18" y="16"/>
                    </a:lnTo>
                    <a:lnTo>
                      <a:pt x="16" y="16"/>
                    </a:lnTo>
                    <a:lnTo>
                      <a:pt x="14" y="16"/>
                    </a:lnTo>
                    <a:lnTo>
                      <a:pt x="13" y="16"/>
                    </a:lnTo>
                    <a:lnTo>
                      <a:pt x="12" y="16"/>
                    </a:lnTo>
                    <a:lnTo>
                      <a:pt x="10" y="16"/>
                    </a:lnTo>
                    <a:lnTo>
                      <a:pt x="9" y="16"/>
                    </a:lnTo>
                    <a:lnTo>
                      <a:pt x="7" y="16"/>
                    </a:lnTo>
                    <a:lnTo>
                      <a:pt x="6" y="16"/>
                    </a:lnTo>
                    <a:lnTo>
                      <a:pt x="4" y="16"/>
                    </a:lnTo>
                    <a:lnTo>
                      <a:pt x="3" y="16"/>
                    </a:lnTo>
                    <a:lnTo>
                      <a:pt x="2" y="16"/>
                    </a:lnTo>
                    <a:lnTo>
                      <a:pt x="1" y="16"/>
                    </a:lnTo>
                    <a:lnTo>
                      <a:pt x="0" y="14"/>
                    </a:lnTo>
                    <a:lnTo>
                      <a:pt x="0"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88" name="Freeform 124"/>
              <p:cNvSpPr>
                <a:spLocks/>
              </p:cNvSpPr>
              <p:nvPr/>
            </p:nvSpPr>
            <p:spPr bwMode="auto">
              <a:xfrm>
                <a:off x="5230" y="1749"/>
                <a:ext cx="39" cy="17"/>
              </a:xfrm>
              <a:custGeom>
                <a:avLst/>
                <a:gdLst>
                  <a:gd name="T0" fmla="*/ 0 w 39"/>
                  <a:gd name="T1" fmla="*/ 1 h 17"/>
                  <a:gd name="T2" fmla="*/ 2 w 39"/>
                  <a:gd name="T3" fmla="*/ 1 h 17"/>
                  <a:gd name="T4" fmla="*/ 3 w 39"/>
                  <a:gd name="T5" fmla="*/ 1 h 17"/>
                  <a:gd name="T6" fmla="*/ 5 w 39"/>
                  <a:gd name="T7" fmla="*/ 1 h 17"/>
                  <a:gd name="T8" fmla="*/ 6 w 39"/>
                  <a:gd name="T9" fmla="*/ 1 h 17"/>
                  <a:gd name="T10" fmla="*/ 8 w 39"/>
                  <a:gd name="T11" fmla="*/ 1 h 17"/>
                  <a:gd name="T12" fmla="*/ 9 w 39"/>
                  <a:gd name="T13" fmla="*/ 1 h 17"/>
                  <a:gd name="T14" fmla="*/ 11 w 39"/>
                  <a:gd name="T15" fmla="*/ 1 h 17"/>
                  <a:gd name="T16" fmla="*/ 12 w 39"/>
                  <a:gd name="T17" fmla="*/ 1 h 17"/>
                  <a:gd name="T18" fmla="*/ 14 w 39"/>
                  <a:gd name="T19" fmla="*/ 1 h 17"/>
                  <a:gd name="T20" fmla="*/ 15 w 39"/>
                  <a:gd name="T21" fmla="*/ 1 h 17"/>
                  <a:gd name="T22" fmla="*/ 17 w 39"/>
                  <a:gd name="T23" fmla="*/ 1 h 17"/>
                  <a:gd name="T24" fmla="*/ 18 w 39"/>
                  <a:gd name="T25" fmla="*/ 1 h 17"/>
                  <a:gd name="T26" fmla="*/ 19 w 39"/>
                  <a:gd name="T27" fmla="*/ 1 h 17"/>
                  <a:gd name="T28" fmla="*/ 20 w 39"/>
                  <a:gd name="T29" fmla="*/ 1 h 17"/>
                  <a:gd name="T30" fmla="*/ 21 w 39"/>
                  <a:gd name="T31" fmla="*/ 1 h 17"/>
                  <a:gd name="T32" fmla="*/ 22 w 39"/>
                  <a:gd name="T33" fmla="*/ 1 h 17"/>
                  <a:gd name="T34" fmla="*/ 24 w 39"/>
                  <a:gd name="T35" fmla="*/ 1 h 17"/>
                  <a:gd name="T36" fmla="*/ 25 w 39"/>
                  <a:gd name="T37" fmla="*/ 1 h 17"/>
                  <a:gd name="T38" fmla="*/ 27 w 39"/>
                  <a:gd name="T39" fmla="*/ 1 h 17"/>
                  <a:gd name="T40" fmla="*/ 28 w 39"/>
                  <a:gd name="T41" fmla="*/ 1 h 17"/>
                  <a:gd name="T42" fmla="*/ 29 w 39"/>
                  <a:gd name="T43" fmla="*/ 1 h 17"/>
                  <a:gd name="T44" fmla="*/ 30 w 39"/>
                  <a:gd name="T45" fmla="*/ 1 h 17"/>
                  <a:gd name="T46" fmla="*/ 31 w 39"/>
                  <a:gd name="T47" fmla="*/ 1 h 17"/>
                  <a:gd name="T48" fmla="*/ 33 w 39"/>
                  <a:gd name="T49" fmla="*/ 1 h 17"/>
                  <a:gd name="T50" fmla="*/ 34 w 39"/>
                  <a:gd name="T51" fmla="*/ 1 h 17"/>
                  <a:gd name="T52" fmla="*/ 35 w 39"/>
                  <a:gd name="T53" fmla="*/ 1 h 17"/>
                  <a:gd name="T54" fmla="*/ 36 w 39"/>
                  <a:gd name="T55" fmla="*/ 1 h 17"/>
                  <a:gd name="T56" fmla="*/ 37 w 39"/>
                  <a:gd name="T57" fmla="*/ 0 h 17"/>
                  <a:gd name="T58" fmla="*/ 38 w 39"/>
                  <a:gd name="T59" fmla="*/ 16 h 17"/>
                  <a:gd name="T60" fmla="*/ 37 w 39"/>
                  <a:gd name="T61" fmla="*/ 16 h 17"/>
                  <a:gd name="T62" fmla="*/ 36 w 39"/>
                  <a:gd name="T63" fmla="*/ 16 h 17"/>
                  <a:gd name="T64" fmla="*/ 35 w 39"/>
                  <a:gd name="T65" fmla="*/ 16 h 17"/>
                  <a:gd name="T66" fmla="*/ 34 w 39"/>
                  <a:gd name="T67" fmla="*/ 16 h 17"/>
                  <a:gd name="T68" fmla="*/ 33 w 39"/>
                  <a:gd name="T69" fmla="*/ 16 h 17"/>
                  <a:gd name="T70" fmla="*/ 31 w 39"/>
                  <a:gd name="T71" fmla="*/ 16 h 17"/>
                  <a:gd name="T72" fmla="*/ 30 w 39"/>
                  <a:gd name="T73" fmla="*/ 16 h 17"/>
                  <a:gd name="T74" fmla="*/ 29 w 39"/>
                  <a:gd name="T75" fmla="*/ 16 h 17"/>
                  <a:gd name="T76" fmla="*/ 28 w 39"/>
                  <a:gd name="T77" fmla="*/ 16 h 17"/>
                  <a:gd name="T78" fmla="*/ 27 w 39"/>
                  <a:gd name="T79" fmla="*/ 16 h 17"/>
                  <a:gd name="T80" fmla="*/ 25 w 39"/>
                  <a:gd name="T81" fmla="*/ 16 h 17"/>
                  <a:gd name="T82" fmla="*/ 24 w 39"/>
                  <a:gd name="T83" fmla="*/ 16 h 17"/>
                  <a:gd name="T84" fmla="*/ 22 w 39"/>
                  <a:gd name="T85" fmla="*/ 16 h 17"/>
                  <a:gd name="T86" fmla="*/ 21 w 39"/>
                  <a:gd name="T87" fmla="*/ 16 h 17"/>
                  <a:gd name="T88" fmla="*/ 20 w 39"/>
                  <a:gd name="T89" fmla="*/ 16 h 17"/>
                  <a:gd name="T90" fmla="*/ 19 w 39"/>
                  <a:gd name="T91" fmla="*/ 16 h 17"/>
                  <a:gd name="T92" fmla="*/ 18 w 39"/>
                  <a:gd name="T93" fmla="*/ 16 h 17"/>
                  <a:gd name="T94" fmla="*/ 16 w 39"/>
                  <a:gd name="T95" fmla="*/ 16 h 17"/>
                  <a:gd name="T96" fmla="*/ 15 w 39"/>
                  <a:gd name="T97" fmla="*/ 16 h 17"/>
                  <a:gd name="T98" fmla="*/ 14 w 39"/>
                  <a:gd name="T99" fmla="*/ 16 h 17"/>
                  <a:gd name="T100" fmla="*/ 13 w 39"/>
                  <a:gd name="T101" fmla="*/ 16 h 17"/>
                  <a:gd name="T102" fmla="*/ 12 w 39"/>
                  <a:gd name="T103" fmla="*/ 16 h 17"/>
                  <a:gd name="T104" fmla="*/ 10 w 39"/>
                  <a:gd name="T105" fmla="*/ 16 h 17"/>
                  <a:gd name="T106" fmla="*/ 9 w 39"/>
                  <a:gd name="T107" fmla="*/ 16 h 17"/>
                  <a:gd name="T108" fmla="*/ 8 w 39"/>
                  <a:gd name="T109" fmla="*/ 16 h 17"/>
                  <a:gd name="T110" fmla="*/ 7 w 39"/>
                  <a:gd name="T111" fmla="*/ 16 h 17"/>
                  <a:gd name="T112" fmla="*/ 6 w 39"/>
                  <a:gd name="T113" fmla="*/ 16 h 17"/>
                  <a:gd name="T114" fmla="*/ 4 w 39"/>
                  <a:gd name="T115" fmla="*/ 16 h 17"/>
                  <a:gd name="T116" fmla="*/ 3 w 39"/>
                  <a:gd name="T117" fmla="*/ 16 h 17"/>
                  <a:gd name="T118" fmla="*/ 2 w 39"/>
                  <a:gd name="T119" fmla="*/ 16 h 17"/>
                  <a:gd name="T120" fmla="*/ 1 w 39"/>
                  <a:gd name="T121" fmla="*/ 14 h 17"/>
                  <a:gd name="T122" fmla="*/ 0 w 39"/>
                  <a:gd name="T12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 h="17">
                    <a:moveTo>
                      <a:pt x="0" y="1"/>
                    </a:moveTo>
                    <a:lnTo>
                      <a:pt x="2" y="1"/>
                    </a:lnTo>
                    <a:lnTo>
                      <a:pt x="3" y="1"/>
                    </a:lnTo>
                    <a:lnTo>
                      <a:pt x="5" y="1"/>
                    </a:lnTo>
                    <a:lnTo>
                      <a:pt x="6" y="1"/>
                    </a:lnTo>
                    <a:lnTo>
                      <a:pt x="8" y="1"/>
                    </a:lnTo>
                    <a:lnTo>
                      <a:pt x="9" y="1"/>
                    </a:lnTo>
                    <a:lnTo>
                      <a:pt x="11" y="1"/>
                    </a:lnTo>
                    <a:lnTo>
                      <a:pt x="12" y="1"/>
                    </a:lnTo>
                    <a:lnTo>
                      <a:pt x="14" y="1"/>
                    </a:lnTo>
                    <a:lnTo>
                      <a:pt x="15" y="1"/>
                    </a:lnTo>
                    <a:lnTo>
                      <a:pt x="17" y="1"/>
                    </a:lnTo>
                    <a:lnTo>
                      <a:pt x="18" y="1"/>
                    </a:lnTo>
                    <a:lnTo>
                      <a:pt x="19" y="1"/>
                    </a:lnTo>
                    <a:lnTo>
                      <a:pt x="20" y="1"/>
                    </a:lnTo>
                    <a:lnTo>
                      <a:pt x="21" y="1"/>
                    </a:lnTo>
                    <a:lnTo>
                      <a:pt x="22" y="1"/>
                    </a:lnTo>
                    <a:lnTo>
                      <a:pt x="24" y="1"/>
                    </a:lnTo>
                    <a:lnTo>
                      <a:pt x="25" y="1"/>
                    </a:lnTo>
                    <a:lnTo>
                      <a:pt x="27" y="1"/>
                    </a:lnTo>
                    <a:lnTo>
                      <a:pt x="28" y="1"/>
                    </a:lnTo>
                    <a:lnTo>
                      <a:pt x="29" y="1"/>
                    </a:lnTo>
                    <a:lnTo>
                      <a:pt x="30" y="1"/>
                    </a:lnTo>
                    <a:lnTo>
                      <a:pt x="31" y="1"/>
                    </a:lnTo>
                    <a:lnTo>
                      <a:pt x="33" y="1"/>
                    </a:lnTo>
                    <a:lnTo>
                      <a:pt x="34" y="1"/>
                    </a:lnTo>
                    <a:lnTo>
                      <a:pt x="35" y="1"/>
                    </a:lnTo>
                    <a:lnTo>
                      <a:pt x="36" y="1"/>
                    </a:lnTo>
                    <a:lnTo>
                      <a:pt x="37" y="0"/>
                    </a:lnTo>
                    <a:lnTo>
                      <a:pt x="38" y="16"/>
                    </a:lnTo>
                    <a:lnTo>
                      <a:pt x="37" y="16"/>
                    </a:lnTo>
                    <a:lnTo>
                      <a:pt x="36" y="16"/>
                    </a:lnTo>
                    <a:lnTo>
                      <a:pt x="35" y="16"/>
                    </a:lnTo>
                    <a:lnTo>
                      <a:pt x="34" y="16"/>
                    </a:lnTo>
                    <a:lnTo>
                      <a:pt x="33" y="16"/>
                    </a:lnTo>
                    <a:lnTo>
                      <a:pt x="31" y="16"/>
                    </a:lnTo>
                    <a:lnTo>
                      <a:pt x="30" y="16"/>
                    </a:lnTo>
                    <a:lnTo>
                      <a:pt x="29" y="16"/>
                    </a:lnTo>
                    <a:lnTo>
                      <a:pt x="28" y="16"/>
                    </a:lnTo>
                    <a:lnTo>
                      <a:pt x="27" y="16"/>
                    </a:lnTo>
                    <a:lnTo>
                      <a:pt x="25" y="16"/>
                    </a:lnTo>
                    <a:lnTo>
                      <a:pt x="24" y="16"/>
                    </a:lnTo>
                    <a:lnTo>
                      <a:pt x="22" y="16"/>
                    </a:lnTo>
                    <a:lnTo>
                      <a:pt x="21" y="16"/>
                    </a:lnTo>
                    <a:lnTo>
                      <a:pt x="20" y="16"/>
                    </a:lnTo>
                    <a:lnTo>
                      <a:pt x="19" y="16"/>
                    </a:lnTo>
                    <a:lnTo>
                      <a:pt x="18" y="16"/>
                    </a:lnTo>
                    <a:lnTo>
                      <a:pt x="16" y="16"/>
                    </a:lnTo>
                    <a:lnTo>
                      <a:pt x="15" y="16"/>
                    </a:lnTo>
                    <a:lnTo>
                      <a:pt x="14" y="16"/>
                    </a:lnTo>
                    <a:lnTo>
                      <a:pt x="13" y="16"/>
                    </a:lnTo>
                    <a:lnTo>
                      <a:pt x="12" y="16"/>
                    </a:lnTo>
                    <a:lnTo>
                      <a:pt x="10" y="16"/>
                    </a:lnTo>
                    <a:lnTo>
                      <a:pt x="9" y="16"/>
                    </a:lnTo>
                    <a:lnTo>
                      <a:pt x="8" y="16"/>
                    </a:lnTo>
                    <a:lnTo>
                      <a:pt x="7" y="16"/>
                    </a:lnTo>
                    <a:lnTo>
                      <a:pt x="6" y="16"/>
                    </a:lnTo>
                    <a:lnTo>
                      <a:pt x="4" y="16"/>
                    </a:lnTo>
                    <a:lnTo>
                      <a:pt x="3" y="16"/>
                    </a:lnTo>
                    <a:lnTo>
                      <a:pt x="2" y="16"/>
                    </a:lnTo>
                    <a:lnTo>
                      <a:pt x="1" y="14"/>
                    </a:lnTo>
                    <a:lnTo>
                      <a:pt x="0"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89" name="Freeform 125"/>
              <p:cNvSpPr>
                <a:spLocks/>
              </p:cNvSpPr>
              <p:nvPr/>
            </p:nvSpPr>
            <p:spPr bwMode="auto">
              <a:xfrm>
                <a:off x="5229" y="1727"/>
                <a:ext cx="38" cy="17"/>
              </a:xfrm>
              <a:custGeom>
                <a:avLst/>
                <a:gdLst>
                  <a:gd name="T0" fmla="*/ 0 w 38"/>
                  <a:gd name="T1" fmla="*/ 0 h 17"/>
                  <a:gd name="T2" fmla="*/ 2 w 38"/>
                  <a:gd name="T3" fmla="*/ 0 h 17"/>
                  <a:gd name="T4" fmla="*/ 4 w 38"/>
                  <a:gd name="T5" fmla="*/ 0 h 17"/>
                  <a:gd name="T6" fmla="*/ 5 w 38"/>
                  <a:gd name="T7" fmla="*/ 1 h 17"/>
                  <a:gd name="T8" fmla="*/ 6 w 38"/>
                  <a:gd name="T9" fmla="*/ 1 h 17"/>
                  <a:gd name="T10" fmla="*/ 7 w 38"/>
                  <a:gd name="T11" fmla="*/ 1 h 17"/>
                  <a:gd name="T12" fmla="*/ 8 w 38"/>
                  <a:gd name="T13" fmla="*/ 1 h 17"/>
                  <a:gd name="T14" fmla="*/ 9 w 38"/>
                  <a:gd name="T15" fmla="*/ 1 h 17"/>
                  <a:gd name="T16" fmla="*/ 11 w 38"/>
                  <a:gd name="T17" fmla="*/ 1 h 17"/>
                  <a:gd name="T18" fmla="*/ 12 w 38"/>
                  <a:gd name="T19" fmla="*/ 1 h 17"/>
                  <a:gd name="T20" fmla="*/ 14 w 38"/>
                  <a:gd name="T21" fmla="*/ 1 h 17"/>
                  <a:gd name="T22" fmla="*/ 15 w 38"/>
                  <a:gd name="T23" fmla="*/ 1 h 17"/>
                  <a:gd name="T24" fmla="*/ 16 w 38"/>
                  <a:gd name="T25" fmla="*/ 1 h 17"/>
                  <a:gd name="T26" fmla="*/ 17 w 38"/>
                  <a:gd name="T27" fmla="*/ 1 h 17"/>
                  <a:gd name="T28" fmla="*/ 18 w 38"/>
                  <a:gd name="T29" fmla="*/ 1 h 17"/>
                  <a:gd name="T30" fmla="*/ 19 w 38"/>
                  <a:gd name="T31" fmla="*/ 1 h 17"/>
                  <a:gd name="T32" fmla="*/ 21 w 38"/>
                  <a:gd name="T33" fmla="*/ 1 h 17"/>
                  <a:gd name="T34" fmla="*/ 22 w 38"/>
                  <a:gd name="T35" fmla="*/ 1 h 17"/>
                  <a:gd name="T36" fmla="*/ 24 w 38"/>
                  <a:gd name="T37" fmla="*/ 1 h 17"/>
                  <a:gd name="T38" fmla="*/ 25 w 38"/>
                  <a:gd name="T39" fmla="*/ 1 h 17"/>
                  <a:gd name="T40" fmla="*/ 27 w 38"/>
                  <a:gd name="T41" fmla="*/ 1 h 17"/>
                  <a:gd name="T42" fmla="*/ 28 w 38"/>
                  <a:gd name="T43" fmla="*/ 1 h 17"/>
                  <a:gd name="T44" fmla="*/ 29 w 38"/>
                  <a:gd name="T45" fmla="*/ 1 h 17"/>
                  <a:gd name="T46" fmla="*/ 30 w 38"/>
                  <a:gd name="T47" fmla="*/ 0 h 17"/>
                  <a:gd name="T48" fmla="*/ 31 w 38"/>
                  <a:gd name="T49" fmla="*/ 0 h 17"/>
                  <a:gd name="T50" fmla="*/ 32 w 38"/>
                  <a:gd name="T51" fmla="*/ 0 h 17"/>
                  <a:gd name="T52" fmla="*/ 34 w 38"/>
                  <a:gd name="T53" fmla="*/ 0 h 17"/>
                  <a:gd name="T54" fmla="*/ 35 w 38"/>
                  <a:gd name="T55" fmla="*/ 0 h 17"/>
                  <a:gd name="T56" fmla="*/ 37 w 38"/>
                  <a:gd name="T57" fmla="*/ 15 h 17"/>
                  <a:gd name="T58" fmla="*/ 35 w 38"/>
                  <a:gd name="T59" fmla="*/ 15 h 17"/>
                  <a:gd name="T60" fmla="*/ 34 w 38"/>
                  <a:gd name="T61" fmla="*/ 15 h 17"/>
                  <a:gd name="T62" fmla="*/ 32 w 38"/>
                  <a:gd name="T63" fmla="*/ 15 h 17"/>
                  <a:gd name="T64" fmla="*/ 31 w 38"/>
                  <a:gd name="T65" fmla="*/ 15 h 17"/>
                  <a:gd name="T66" fmla="*/ 30 w 38"/>
                  <a:gd name="T67" fmla="*/ 15 h 17"/>
                  <a:gd name="T68" fmla="*/ 29 w 38"/>
                  <a:gd name="T69" fmla="*/ 15 h 17"/>
                  <a:gd name="T70" fmla="*/ 28 w 38"/>
                  <a:gd name="T71" fmla="*/ 15 h 17"/>
                  <a:gd name="T72" fmla="*/ 27 w 38"/>
                  <a:gd name="T73" fmla="*/ 15 h 17"/>
                  <a:gd name="T74" fmla="*/ 25 w 38"/>
                  <a:gd name="T75" fmla="*/ 16 h 17"/>
                  <a:gd name="T76" fmla="*/ 24 w 38"/>
                  <a:gd name="T77" fmla="*/ 16 h 17"/>
                  <a:gd name="T78" fmla="*/ 22 w 38"/>
                  <a:gd name="T79" fmla="*/ 16 h 17"/>
                  <a:gd name="T80" fmla="*/ 21 w 38"/>
                  <a:gd name="T81" fmla="*/ 16 h 17"/>
                  <a:gd name="T82" fmla="*/ 19 w 38"/>
                  <a:gd name="T83" fmla="*/ 16 h 17"/>
                  <a:gd name="T84" fmla="*/ 18 w 38"/>
                  <a:gd name="T85" fmla="*/ 16 h 17"/>
                  <a:gd name="T86" fmla="*/ 17 w 38"/>
                  <a:gd name="T87" fmla="*/ 16 h 17"/>
                  <a:gd name="T88" fmla="*/ 16 w 38"/>
                  <a:gd name="T89" fmla="*/ 16 h 17"/>
                  <a:gd name="T90" fmla="*/ 15 w 38"/>
                  <a:gd name="T91" fmla="*/ 16 h 17"/>
                  <a:gd name="T92" fmla="*/ 14 w 38"/>
                  <a:gd name="T93" fmla="*/ 16 h 17"/>
                  <a:gd name="T94" fmla="*/ 12 w 38"/>
                  <a:gd name="T95" fmla="*/ 15 h 17"/>
                  <a:gd name="T96" fmla="*/ 10 w 38"/>
                  <a:gd name="T97" fmla="*/ 15 h 17"/>
                  <a:gd name="T98" fmla="*/ 9 w 38"/>
                  <a:gd name="T99" fmla="*/ 15 h 17"/>
                  <a:gd name="T100" fmla="*/ 8 w 38"/>
                  <a:gd name="T101" fmla="*/ 15 h 17"/>
                  <a:gd name="T102" fmla="*/ 7 w 38"/>
                  <a:gd name="T103" fmla="*/ 15 h 17"/>
                  <a:gd name="T104" fmla="*/ 6 w 38"/>
                  <a:gd name="T105" fmla="*/ 15 h 17"/>
                  <a:gd name="T106" fmla="*/ 4 w 38"/>
                  <a:gd name="T107" fmla="*/ 15 h 17"/>
                  <a:gd name="T108" fmla="*/ 3 w 38"/>
                  <a:gd name="T109" fmla="*/ 15 h 17"/>
                  <a:gd name="T110" fmla="*/ 2 w 38"/>
                  <a:gd name="T111" fmla="*/ 15 h 17"/>
                  <a:gd name="T112" fmla="*/ 1 w 38"/>
                  <a:gd name="T113" fmla="*/ 15 h 17"/>
                  <a:gd name="T114" fmla="*/ 0 w 38"/>
                  <a:gd name="T11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17">
                    <a:moveTo>
                      <a:pt x="0" y="0"/>
                    </a:moveTo>
                    <a:lnTo>
                      <a:pt x="2" y="0"/>
                    </a:lnTo>
                    <a:lnTo>
                      <a:pt x="4" y="0"/>
                    </a:lnTo>
                    <a:lnTo>
                      <a:pt x="5" y="1"/>
                    </a:lnTo>
                    <a:lnTo>
                      <a:pt x="6" y="1"/>
                    </a:lnTo>
                    <a:lnTo>
                      <a:pt x="7" y="1"/>
                    </a:lnTo>
                    <a:lnTo>
                      <a:pt x="8" y="1"/>
                    </a:lnTo>
                    <a:lnTo>
                      <a:pt x="9" y="1"/>
                    </a:lnTo>
                    <a:lnTo>
                      <a:pt x="11" y="1"/>
                    </a:lnTo>
                    <a:lnTo>
                      <a:pt x="12" y="1"/>
                    </a:lnTo>
                    <a:lnTo>
                      <a:pt x="14" y="1"/>
                    </a:lnTo>
                    <a:lnTo>
                      <a:pt x="15" y="1"/>
                    </a:lnTo>
                    <a:lnTo>
                      <a:pt x="16" y="1"/>
                    </a:lnTo>
                    <a:lnTo>
                      <a:pt x="17" y="1"/>
                    </a:lnTo>
                    <a:lnTo>
                      <a:pt x="18" y="1"/>
                    </a:lnTo>
                    <a:lnTo>
                      <a:pt x="19" y="1"/>
                    </a:lnTo>
                    <a:lnTo>
                      <a:pt x="21" y="1"/>
                    </a:lnTo>
                    <a:lnTo>
                      <a:pt x="22" y="1"/>
                    </a:lnTo>
                    <a:lnTo>
                      <a:pt x="24" y="1"/>
                    </a:lnTo>
                    <a:lnTo>
                      <a:pt x="25" y="1"/>
                    </a:lnTo>
                    <a:lnTo>
                      <a:pt x="27" y="1"/>
                    </a:lnTo>
                    <a:lnTo>
                      <a:pt x="28" y="1"/>
                    </a:lnTo>
                    <a:lnTo>
                      <a:pt x="29" y="1"/>
                    </a:lnTo>
                    <a:lnTo>
                      <a:pt x="30" y="0"/>
                    </a:lnTo>
                    <a:lnTo>
                      <a:pt x="31" y="0"/>
                    </a:lnTo>
                    <a:lnTo>
                      <a:pt x="32" y="0"/>
                    </a:lnTo>
                    <a:lnTo>
                      <a:pt x="34" y="0"/>
                    </a:lnTo>
                    <a:lnTo>
                      <a:pt x="35" y="0"/>
                    </a:lnTo>
                    <a:lnTo>
                      <a:pt x="37" y="15"/>
                    </a:lnTo>
                    <a:lnTo>
                      <a:pt x="35" y="15"/>
                    </a:lnTo>
                    <a:lnTo>
                      <a:pt x="34" y="15"/>
                    </a:lnTo>
                    <a:lnTo>
                      <a:pt x="32" y="15"/>
                    </a:lnTo>
                    <a:lnTo>
                      <a:pt x="31" y="15"/>
                    </a:lnTo>
                    <a:lnTo>
                      <a:pt x="30" y="15"/>
                    </a:lnTo>
                    <a:lnTo>
                      <a:pt x="29" y="15"/>
                    </a:lnTo>
                    <a:lnTo>
                      <a:pt x="28" y="15"/>
                    </a:lnTo>
                    <a:lnTo>
                      <a:pt x="27" y="15"/>
                    </a:lnTo>
                    <a:lnTo>
                      <a:pt x="25" y="16"/>
                    </a:lnTo>
                    <a:lnTo>
                      <a:pt x="24" y="16"/>
                    </a:lnTo>
                    <a:lnTo>
                      <a:pt x="22" y="16"/>
                    </a:lnTo>
                    <a:lnTo>
                      <a:pt x="21" y="16"/>
                    </a:lnTo>
                    <a:lnTo>
                      <a:pt x="19" y="16"/>
                    </a:lnTo>
                    <a:lnTo>
                      <a:pt x="18" y="16"/>
                    </a:lnTo>
                    <a:lnTo>
                      <a:pt x="17" y="16"/>
                    </a:lnTo>
                    <a:lnTo>
                      <a:pt x="16" y="16"/>
                    </a:lnTo>
                    <a:lnTo>
                      <a:pt x="15" y="16"/>
                    </a:lnTo>
                    <a:lnTo>
                      <a:pt x="14" y="16"/>
                    </a:lnTo>
                    <a:lnTo>
                      <a:pt x="12" y="15"/>
                    </a:lnTo>
                    <a:lnTo>
                      <a:pt x="10" y="15"/>
                    </a:lnTo>
                    <a:lnTo>
                      <a:pt x="9" y="15"/>
                    </a:lnTo>
                    <a:lnTo>
                      <a:pt x="8" y="15"/>
                    </a:lnTo>
                    <a:lnTo>
                      <a:pt x="7" y="15"/>
                    </a:lnTo>
                    <a:lnTo>
                      <a:pt x="6" y="15"/>
                    </a:lnTo>
                    <a:lnTo>
                      <a:pt x="4" y="15"/>
                    </a:lnTo>
                    <a:lnTo>
                      <a:pt x="3" y="15"/>
                    </a:lnTo>
                    <a:lnTo>
                      <a:pt x="2" y="15"/>
                    </a:lnTo>
                    <a:lnTo>
                      <a:pt x="1" y="15"/>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90" name="Freeform 126"/>
              <p:cNvSpPr>
                <a:spLocks/>
              </p:cNvSpPr>
              <p:nvPr/>
            </p:nvSpPr>
            <p:spPr bwMode="auto">
              <a:xfrm>
                <a:off x="5178" y="1727"/>
                <a:ext cx="38" cy="17"/>
              </a:xfrm>
              <a:custGeom>
                <a:avLst/>
                <a:gdLst>
                  <a:gd name="T0" fmla="*/ 0 w 38"/>
                  <a:gd name="T1" fmla="*/ 0 h 17"/>
                  <a:gd name="T2" fmla="*/ 2 w 38"/>
                  <a:gd name="T3" fmla="*/ 0 h 17"/>
                  <a:gd name="T4" fmla="*/ 3 w 38"/>
                  <a:gd name="T5" fmla="*/ 0 h 17"/>
                  <a:gd name="T6" fmla="*/ 5 w 38"/>
                  <a:gd name="T7" fmla="*/ 1 h 17"/>
                  <a:gd name="T8" fmla="*/ 6 w 38"/>
                  <a:gd name="T9" fmla="*/ 1 h 17"/>
                  <a:gd name="T10" fmla="*/ 8 w 38"/>
                  <a:gd name="T11" fmla="*/ 1 h 17"/>
                  <a:gd name="T12" fmla="*/ 9 w 38"/>
                  <a:gd name="T13" fmla="*/ 1 h 17"/>
                  <a:gd name="T14" fmla="*/ 11 w 38"/>
                  <a:gd name="T15" fmla="*/ 1 h 17"/>
                  <a:gd name="T16" fmla="*/ 12 w 38"/>
                  <a:gd name="T17" fmla="*/ 1 h 17"/>
                  <a:gd name="T18" fmla="*/ 13 w 38"/>
                  <a:gd name="T19" fmla="*/ 1 h 17"/>
                  <a:gd name="T20" fmla="*/ 15 w 38"/>
                  <a:gd name="T21" fmla="*/ 1 h 17"/>
                  <a:gd name="T22" fmla="*/ 16 w 38"/>
                  <a:gd name="T23" fmla="*/ 1 h 17"/>
                  <a:gd name="T24" fmla="*/ 18 w 38"/>
                  <a:gd name="T25" fmla="*/ 1 h 17"/>
                  <a:gd name="T26" fmla="*/ 19 w 38"/>
                  <a:gd name="T27" fmla="*/ 1 h 17"/>
                  <a:gd name="T28" fmla="*/ 20 w 38"/>
                  <a:gd name="T29" fmla="*/ 1 h 17"/>
                  <a:gd name="T30" fmla="*/ 22 w 38"/>
                  <a:gd name="T31" fmla="*/ 1 h 17"/>
                  <a:gd name="T32" fmla="*/ 23 w 38"/>
                  <a:gd name="T33" fmla="*/ 1 h 17"/>
                  <a:gd name="T34" fmla="*/ 25 w 38"/>
                  <a:gd name="T35" fmla="*/ 1 h 17"/>
                  <a:gd name="T36" fmla="*/ 26 w 38"/>
                  <a:gd name="T37" fmla="*/ 1 h 17"/>
                  <a:gd name="T38" fmla="*/ 27 w 38"/>
                  <a:gd name="T39" fmla="*/ 1 h 17"/>
                  <a:gd name="T40" fmla="*/ 28 w 38"/>
                  <a:gd name="T41" fmla="*/ 1 h 17"/>
                  <a:gd name="T42" fmla="*/ 29 w 38"/>
                  <a:gd name="T43" fmla="*/ 1 h 17"/>
                  <a:gd name="T44" fmla="*/ 30 w 38"/>
                  <a:gd name="T45" fmla="*/ 1 h 17"/>
                  <a:gd name="T46" fmla="*/ 31 w 38"/>
                  <a:gd name="T47" fmla="*/ 0 h 17"/>
                  <a:gd name="T48" fmla="*/ 33 w 38"/>
                  <a:gd name="T49" fmla="*/ 0 h 17"/>
                  <a:gd name="T50" fmla="*/ 34 w 38"/>
                  <a:gd name="T51" fmla="*/ 0 h 17"/>
                  <a:gd name="T52" fmla="*/ 36 w 38"/>
                  <a:gd name="T53" fmla="*/ 0 h 17"/>
                  <a:gd name="T54" fmla="*/ 37 w 38"/>
                  <a:gd name="T55" fmla="*/ 0 h 17"/>
                  <a:gd name="T56" fmla="*/ 37 w 38"/>
                  <a:gd name="T57" fmla="*/ 15 h 17"/>
                  <a:gd name="T58" fmla="*/ 36 w 38"/>
                  <a:gd name="T59" fmla="*/ 15 h 17"/>
                  <a:gd name="T60" fmla="*/ 35 w 38"/>
                  <a:gd name="T61" fmla="*/ 15 h 17"/>
                  <a:gd name="T62" fmla="*/ 34 w 38"/>
                  <a:gd name="T63" fmla="*/ 15 h 17"/>
                  <a:gd name="T64" fmla="*/ 33 w 38"/>
                  <a:gd name="T65" fmla="*/ 15 h 17"/>
                  <a:gd name="T66" fmla="*/ 32 w 38"/>
                  <a:gd name="T67" fmla="*/ 15 h 17"/>
                  <a:gd name="T68" fmla="*/ 30 w 38"/>
                  <a:gd name="T69" fmla="*/ 15 h 17"/>
                  <a:gd name="T70" fmla="*/ 29 w 38"/>
                  <a:gd name="T71" fmla="*/ 15 h 17"/>
                  <a:gd name="T72" fmla="*/ 28 w 38"/>
                  <a:gd name="T73" fmla="*/ 15 h 17"/>
                  <a:gd name="T74" fmla="*/ 27 w 38"/>
                  <a:gd name="T75" fmla="*/ 15 h 17"/>
                  <a:gd name="T76" fmla="*/ 26 w 38"/>
                  <a:gd name="T77" fmla="*/ 16 h 17"/>
                  <a:gd name="T78" fmla="*/ 25 w 38"/>
                  <a:gd name="T79" fmla="*/ 16 h 17"/>
                  <a:gd name="T80" fmla="*/ 23 w 38"/>
                  <a:gd name="T81" fmla="*/ 16 h 17"/>
                  <a:gd name="T82" fmla="*/ 22 w 38"/>
                  <a:gd name="T83" fmla="*/ 16 h 17"/>
                  <a:gd name="T84" fmla="*/ 20 w 38"/>
                  <a:gd name="T85" fmla="*/ 16 h 17"/>
                  <a:gd name="T86" fmla="*/ 19 w 38"/>
                  <a:gd name="T87" fmla="*/ 16 h 17"/>
                  <a:gd name="T88" fmla="*/ 18 w 38"/>
                  <a:gd name="T89" fmla="*/ 16 h 17"/>
                  <a:gd name="T90" fmla="*/ 16 w 38"/>
                  <a:gd name="T91" fmla="*/ 16 h 17"/>
                  <a:gd name="T92" fmla="*/ 15 w 38"/>
                  <a:gd name="T93" fmla="*/ 16 h 17"/>
                  <a:gd name="T94" fmla="*/ 13 w 38"/>
                  <a:gd name="T95" fmla="*/ 16 h 17"/>
                  <a:gd name="T96" fmla="*/ 12 w 38"/>
                  <a:gd name="T97" fmla="*/ 15 h 17"/>
                  <a:gd name="T98" fmla="*/ 11 w 38"/>
                  <a:gd name="T99" fmla="*/ 15 h 17"/>
                  <a:gd name="T100" fmla="*/ 9 w 38"/>
                  <a:gd name="T101" fmla="*/ 15 h 17"/>
                  <a:gd name="T102" fmla="*/ 7 w 38"/>
                  <a:gd name="T103" fmla="*/ 15 h 17"/>
                  <a:gd name="T104" fmla="*/ 6 w 38"/>
                  <a:gd name="T105" fmla="*/ 15 h 17"/>
                  <a:gd name="T106" fmla="*/ 5 w 38"/>
                  <a:gd name="T107" fmla="*/ 15 h 17"/>
                  <a:gd name="T108" fmla="*/ 3 w 38"/>
                  <a:gd name="T109" fmla="*/ 15 h 17"/>
                  <a:gd name="T110" fmla="*/ 1 w 38"/>
                  <a:gd name="T111" fmla="*/ 15 h 17"/>
                  <a:gd name="T112" fmla="*/ 0 w 38"/>
                  <a:gd name="T113" fmla="*/ 15 h 17"/>
                  <a:gd name="T114" fmla="*/ 0 w 38"/>
                  <a:gd name="T11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17">
                    <a:moveTo>
                      <a:pt x="0" y="0"/>
                    </a:moveTo>
                    <a:lnTo>
                      <a:pt x="2" y="0"/>
                    </a:lnTo>
                    <a:lnTo>
                      <a:pt x="3" y="0"/>
                    </a:lnTo>
                    <a:lnTo>
                      <a:pt x="5" y="1"/>
                    </a:lnTo>
                    <a:lnTo>
                      <a:pt x="6" y="1"/>
                    </a:lnTo>
                    <a:lnTo>
                      <a:pt x="8" y="1"/>
                    </a:lnTo>
                    <a:lnTo>
                      <a:pt x="9" y="1"/>
                    </a:lnTo>
                    <a:lnTo>
                      <a:pt x="11" y="1"/>
                    </a:lnTo>
                    <a:lnTo>
                      <a:pt x="12" y="1"/>
                    </a:lnTo>
                    <a:lnTo>
                      <a:pt x="13" y="1"/>
                    </a:lnTo>
                    <a:lnTo>
                      <a:pt x="15" y="1"/>
                    </a:lnTo>
                    <a:lnTo>
                      <a:pt x="16" y="1"/>
                    </a:lnTo>
                    <a:lnTo>
                      <a:pt x="18" y="1"/>
                    </a:lnTo>
                    <a:lnTo>
                      <a:pt x="19" y="1"/>
                    </a:lnTo>
                    <a:lnTo>
                      <a:pt x="20" y="1"/>
                    </a:lnTo>
                    <a:lnTo>
                      <a:pt x="22" y="1"/>
                    </a:lnTo>
                    <a:lnTo>
                      <a:pt x="23" y="1"/>
                    </a:lnTo>
                    <a:lnTo>
                      <a:pt x="25" y="1"/>
                    </a:lnTo>
                    <a:lnTo>
                      <a:pt x="26" y="1"/>
                    </a:lnTo>
                    <a:lnTo>
                      <a:pt x="27" y="1"/>
                    </a:lnTo>
                    <a:lnTo>
                      <a:pt x="28" y="1"/>
                    </a:lnTo>
                    <a:lnTo>
                      <a:pt x="29" y="1"/>
                    </a:lnTo>
                    <a:lnTo>
                      <a:pt x="30" y="1"/>
                    </a:lnTo>
                    <a:lnTo>
                      <a:pt x="31" y="0"/>
                    </a:lnTo>
                    <a:lnTo>
                      <a:pt x="33" y="0"/>
                    </a:lnTo>
                    <a:lnTo>
                      <a:pt x="34" y="0"/>
                    </a:lnTo>
                    <a:lnTo>
                      <a:pt x="36" y="0"/>
                    </a:lnTo>
                    <a:lnTo>
                      <a:pt x="37" y="0"/>
                    </a:lnTo>
                    <a:lnTo>
                      <a:pt x="37" y="15"/>
                    </a:lnTo>
                    <a:lnTo>
                      <a:pt x="36" y="15"/>
                    </a:lnTo>
                    <a:lnTo>
                      <a:pt x="35" y="15"/>
                    </a:lnTo>
                    <a:lnTo>
                      <a:pt x="34" y="15"/>
                    </a:lnTo>
                    <a:lnTo>
                      <a:pt x="33" y="15"/>
                    </a:lnTo>
                    <a:lnTo>
                      <a:pt x="32" y="15"/>
                    </a:lnTo>
                    <a:lnTo>
                      <a:pt x="30" y="15"/>
                    </a:lnTo>
                    <a:lnTo>
                      <a:pt x="29" y="15"/>
                    </a:lnTo>
                    <a:lnTo>
                      <a:pt x="28" y="15"/>
                    </a:lnTo>
                    <a:lnTo>
                      <a:pt x="27" y="15"/>
                    </a:lnTo>
                    <a:lnTo>
                      <a:pt x="26" y="16"/>
                    </a:lnTo>
                    <a:lnTo>
                      <a:pt x="25" y="16"/>
                    </a:lnTo>
                    <a:lnTo>
                      <a:pt x="23" y="16"/>
                    </a:lnTo>
                    <a:lnTo>
                      <a:pt x="22" y="16"/>
                    </a:lnTo>
                    <a:lnTo>
                      <a:pt x="20" y="16"/>
                    </a:lnTo>
                    <a:lnTo>
                      <a:pt x="19" y="16"/>
                    </a:lnTo>
                    <a:lnTo>
                      <a:pt x="18" y="16"/>
                    </a:lnTo>
                    <a:lnTo>
                      <a:pt x="16" y="16"/>
                    </a:lnTo>
                    <a:lnTo>
                      <a:pt x="15" y="16"/>
                    </a:lnTo>
                    <a:lnTo>
                      <a:pt x="13" y="16"/>
                    </a:lnTo>
                    <a:lnTo>
                      <a:pt x="12" y="15"/>
                    </a:lnTo>
                    <a:lnTo>
                      <a:pt x="11" y="15"/>
                    </a:lnTo>
                    <a:lnTo>
                      <a:pt x="9" y="15"/>
                    </a:lnTo>
                    <a:lnTo>
                      <a:pt x="7" y="15"/>
                    </a:lnTo>
                    <a:lnTo>
                      <a:pt x="6" y="15"/>
                    </a:lnTo>
                    <a:lnTo>
                      <a:pt x="5" y="15"/>
                    </a:lnTo>
                    <a:lnTo>
                      <a:pt x="3" y="15"/>
                    </a:lnTo>
                    <a:lnTo>
                      <a:pt x="1" y="15"/>
                    </a:lnTo>
                    <a:lnTo>
                      <a:pt x="0" y="15"/>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91" name="Freeform 127"/>
              <p:cNvSpPr>
                <a:spLocks/>
              </p:cNvSpPr>
              <p:nvPr/>
            </p:nvSpPr>
            <p:spPr bwMode="auto">
              <a:xfrm>
                <a:off x="5127" y="1727"/>
                <a:ext cx="40" cy="17"/>
              </a:xfrm>
              <a:custGeom>
                <a:avLst/>
                <a:gdLst>
                  <a:gd name="T0" fmla="*/ 38 w 40"/>
                  <a:gd name="T1" fmla="*/ 0 h 17"/>
                  <a:gd name="T2" fmla="*/ 35 w 40"/>
                  <a:gd name="T3" fmla="*/ 0 h 17"/>
                  <a:gd name="T4" fmla="*/ 33 w 40"/>
                  <a:gd name="T5" fmla="*/ 1 h 17"/>
                  <a:gd name="T6" fmla="*/ 31 w 40"/>
                  <a:gd name="T7" fmla="*/ 1 h 17"/>
                  <a:gd name="T8" fmla="*/ 28 w 40"/>
                  <a:gd name="T9" fmla="*/ 1 h 17"/>
                  <a:gd name="T10" fmla="*/ 26 w 40"/>
                  <a:gd name="T11" fmla="*/ 1 h 17"/>
                  <a:gd name="T12" fmla="*/ 24 w 40"/>
                  <a:gd name="T13" fmla="*/ 1 h 17"/>
                  <a:gd name="T14" fmla="*/ 21 w 40"/>
                  <a:gd name="T15" fmla="*/ 1 h 17"/>
                  <a:gd name="T16" fmla="*/ 19 w 40"/>
                  <a:gd name="T17" fmla="*/ 1 h 17"/>
                  <a:gd name="T18" fmla="*/ 17 w 40"/>
                  <a:gd name="T19" fmla="*/ 1 h 17"/>
                  <a:gd name="T20" fmla="*/ 14 w 40"/>
                  <a:gd name="T21" fmla="*/ 1 h 17"/>
                  <a:gd name="T22" fmla="*/ 12 w 40"/>
                  <a:gd name="T23" fmla="*/ 1 h 17"/>
                  <a:gd name="T24" fmla="*/ 10 w 40"/>
                  <a:gd name="T25" fmla="*/ 1 h 17"/>
                  <a:gd name="T26" fmla="*/ 7 w 40"/>
                  <a:gd name="T27" fmla="*/ 0 h 17"/>
                  <a:gd name="T28" fmla="*/ 4 w 40"/>
                  <a:gd name="T29" fmla="*/ 0 h 17"/>
                  <a:gd name="T30" fmla="*/ 1 w 40"/>
                  <a:gd name="T31" fmla="*/ 0 h 17"/>
                  <a:gd name="T32" fmla="*/ 1 w 40"/>
                  <a:gd name="T33" fmla="*/ 15 h 17"/>
                  <a:gd name="T34" fmla="*/ 4 w 40"/>
                  <a:gd name="T35" fmla="*/ 15 h 17"/>
                  <a:gd name="T36" fmla="*/ 7 w 40"/>
                  <a:gd name="T37" fmla="*/ 15 h 17"/>
                  <a:gd name="T38" fmla="*/ 10 w 40"/>
                  <a:gd name="T39" fmla="*/ 15 h 17"/>
                  <a:gd name="T40" fmla="*/ 12 w 40"/>
                  <a:gd name="T41" fmla="*/ 16 h 17"/>
                  <a:gd name="T42" fmla="*/ 14 w 40"/>
                  <a:gd name="T43" fmla="*/ 16 h 17"/>
                  <a:gd name="T44" fmla="*/ 17 w 40"/>
                  <a:gd name="T45" fmla="*/ 16 h 17"/>
                  <a:gd name="T46" fmla="*/ 19 w 40"/>
                  <a:gd name="T47" fmla="*/ 16 h 17"/>
                  <a:gd name="T48" fmla="*/ 21 w 40"/>
                  <a:gd name="T49" fmla="*/ 16 h 17"/>
                  <a:gd name="T50" fmla="*/ 24 w 40"/>
                  <a:gd name="T51" fmla="*/ 16 h 17"/>
                  <a:gd name="T52" fmla="*/ 26 w 40"/>
                  <a:gd name="T53" fmla="*/ 15 h 17"/>
                  <a:gd name="T54" fmla="*/ 28 w 40"/>
                  <a:gd name="T55" fmla="*/ 15 h 17"/>
                  <a:gd name="T56" fmla="*/ 31 w 40"/>
                  <a:gd name="T57" fmla="*/ 15 h 17"/>
                  <a:gd name="T58" fmla="*/ 34 w 40"/>
                  <a:gd name="T59" fmla="*/ 15 h 17"/>
                  <a:gd name="T60" fmla="*/ 36 w 40"/>
                  <a:gd name="T61" fmla="*/ 15 h 17"/>
                  <a:gd name="T62" fmla="*/ 38 w 40"/>
                  <a:gd name="T6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 h="17">
                    <a:moveTo>
                      <a:pt x="39" y="0"/>
                    </a:moveTo>
                    <a:lnTo>
                      <a:pt x="38" y="0"/>
                    </a:lnTo>
                    <a:lnTo>
                      <a:pt x="37" y="0"/>
                    </a:lnTo>
                    <a:lnTo>
                      <a:pt x="35" y="0"/>
                    </a:lnTo>
                    <a:lnTo>
                      <a:pt x="35" y="1"/>
                    </a:lnTo>
                    <a:lnTo>
                      <a:pt x="33" y="1"/>
                    </a:lnTo>
                    <a:lnTo>
                      <a:pt x="32" y="1"/>
                    </a:lnTo>
                    <a:lnTo>
                      <a:pt x="31" y="1"/>
                    </a:lnTo>
                    <a:lnTo>
                      <a:pt x="29" y="1"/>
                    </a:lnTo>
                    <a:lnTo>
                      <a:pt x="28" y="1"/>
                    </a:lnTo>
                    <a:lnTo>
                      <a:pt x="27" y="1"/>
                    </a:lnTo>
                    <a:lnTo>
                      <a:pt x="26" y="1"/>
                    </a:lnTo>
                    <a:lnTo>
                      <a:pt x="25" y="1"/>
                    </a:lnTo>
                    <a:lnTo>
                      <a:pt x="24" y="1"/>
                    </a:lnTo>
                    <a:lnTo>
                      <a:pt x="22" y="1"/>
                    </a:lnTo>
                    <a:lnTo>
                      <a:pt x="21" y="1"/>
                    </a:lnTo>
                    <a:lnTo>
                      <a:pt x="20" y="1"/>
                    </a:lnTo>
                    <a:lnTo>
                      <a:pt x="19" y="1"/>
                    </a:lnTo>
                    <a:lnTo>
                      <a:pt x="18" y="1"/>
                    </a:lnTo>
                    <a:lnTo>
                      <a:pt x="17" y="1"/>
                    </a:lnTo>
                    <a:lnTo>
                      <a:pt x="15" y="1"/>
                    </a:lnTo>
                    <a:lnTo>
                      <a:pt x="14" y="1"/>
                    </a:lnTo>
                    <a:lnTo>
                      <a:pt x="13" y="1"/>
                    </a:lnTo>
                    <a:lnTo>
                      <a:pt x="12" y="1"/>
                    </a:lnTo>
                    <a:lnTo>
                      <a:pt x="11" y="1"/>
                    </a:lnTo>
                    <a:lnTo>
                      <a:pt x="10" y="1"/>
                    </a:lnTo>
                    <a:lnTo>
                      <a:pt x="8" y="1"/>
                    </a:lnTo>
                    <a:lnTo>
                      <a:pt x="7" y="0"/>
                    </a:lnTo>
                    <a:lnTo>
                      <a:pt x="6" y="0"/>
                    </a:lnTo>
                    <a:lnTo>
                      <a:pt x="4" y="0"/>
                    </a:lnTo>
                    <a:lnTo>
                      <a:pt x="3" y="0"/>
                    </a:lnTo>
                    <a:lnTo>
                      <a:pt x="1" y="0"/>
                    </a:lnTo>
                    <a:lnTo>
                      <a:pt x="0" y="15"/>
                    </a:lnTo>
                    <a:lnTo>
                      <a:pt x="1" y="15"/>
                    </a:lnTo>
                    <a:lnTo>
                      <a:pt x="3" y="15"/>
                    </a:lnTo>
                    <a:lnTo>
                      <a:pt x="4" y="15"/>
                    </a:lnTo>
                    <a:lnTo>
                      <a:pt x="6" y="15"/>
                    </a:lnTo>
                    <a:lnTo>
                      <a:pt x="7" y="15"/>
                    </a:lnTo>
                    <a:lnTo>
                      <a:pt x="8" y="15"/>
                    </a:lnTo>
                    <a:lnTo>
                      <a:pt x="10" y="15"/>
                    </a:lnTo>
                    <a:lnTo>
                      <a:pt x="11" y="15"/>
                    </a:lnTo>
                    <a:lnTo>
                      <a:pt x="12" y="16"/>
                    </a:lnTo>
                    <a:lnTo>
                      <a:pt x="13" y="16"/>
                    </a:lnTo>
                    <a:lnTo>
                      <a:pt x="14" y="16"/>
                    </a:lnTo>
                    <a:lnTo>
                      <a:pt x="15" y="16"/>
                    </a:lnTo>
                    <a:lnTo>
                      <a:pt x="17" y="16"/>
                    </a:lnTo>
                    <a:lnTo>
                      <a:pt x="18" y="16"/>
                    </a:lnTo>
                    <a:lnTo>
                      <a:pt x="19" y="16"/>
                    </a:lnTo>
                    <a:lnTo>
                      <a:pt x="20" y="16"/>
                    </a:lnTo>
                    <a:lnTo>
                      <a:pt x="21" y="16"/>
                    </a:lnTo>
                    <a:lnTo>
                      <a:pt x="22" y="16"/>
                    </a:lnTo>
                    <a:lnTo>
                      <a:pt x="24" y="16"/>
                    </a:lnTo>
                    <a:lnTo>
                      <a:pt x="25" y="16"/>
                    </a:lnTo>
                    <a:lnTo>
                      <a:pt x="26" y="15"/>
                    </a:lnTo>
                    <a:lnTo>
                      <a:pt x="27" y="15"/>
                    </a:lnTo>
                    <a:lnTo>
                      <a:pt x="28" y="15"/>
                    </a:lnTo>
                    <a:lnTo>
                      <a:pt x="30" y="15"/>
                    </a:lnTo>
                    <a:lnTo>
                      <a:pt x="31" y="15"/>
                    </a:lnTo>
                    <a:lnTo>
                      <a:pt x="32" y="15"/>
                    </a:lnTo>
                    <a:lnTo>
                      <a:pt x="34" y="15"/>
                    </a:lnTo>
                    <a:lnTo>
                      <a:pt x="35" y="15"/>
                    </a:lnTo>
                    <a:lnTo>
                      <a:pt x="36" y="15"/>
                    </a:lnTo>
                    <a:lnTo>
                      <a:pt x="37" y="15"/>
                    </a:lnTo>
                    <a:lnTo>
                      <a:pt x="38" y="15"/>
                    </a:lnTo>
                    <a:lnTo>
                      <a:pt x="39"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92" name="Freeform 128"/>
              <p:cNvSpPr>
                <a:spLocks/>
              </p:cNvSpPr>
              <p:nvPr/>
            </p:nvSpPr>
            <p:spPr bwMode="auto">
              <a:xfrm>
                <a:off x="5125" y="1778"/>
                <a:ext cx="42" cy="17"/>
              </a:xfrm>
              <a:custGeom>
                <a:avLst/>
                <a:gdLst>
                  <a:gd name="T0" fmla="*/ 1 w 42"/>
                  <a:gd name="T1" fmla="*/ 0 h 17"/>
                  <a:gd name="T2" fmla="*/ 0 w 42"/>
                  <a:gd name="T3" fmla="*/ 14 h 17"/>
                  <a:gd name="T4" fmla="*/ 1 w 42"/>
                  <a:gd name="T5" fmla="*/ 14 h 17"/>
                  <a:gd name="T6" fmla="*/ 2 w 42"/>
                  <a:gd name="T7" fmla="*/ 14 h 17"/>
                  <a:gd name="T8" fmla="*/ 4 w 42"/>
                  <a:gd name="T9" fmla="*/ 14 h 17"/>
                  <a:gd name="T10" fmla="*/ 5 w 42"/>
                  <a:gd name="T11" fmla="*/ 14 h 17"/>
                  <a:gd name="T12" fmla="*/ 6 w 42"/>
                  <a:gd name="T13" fmla="*/ 14 h 17"/>
                  <a:gd name="T14" fmla="*/ 7 w 42"/>
                  <a:gd name="T15" fmla="*/ 16 h 17"/>
                  <a:gd name="T16" fmla="*/ 8 w 42"/>
                  <a:gd name="T17" fmla="*/ 16 h 17"/>
                  <a:gd name="T18" fmla="*/ 10 w 42"/>
                  <a:gd name="T19" fmla="*/ 16 h 17"/>
                  <a:gd name="T20" fmla="*/ 11 w 42"/>
                  <a:gd name="T21" fmla="*/ 16 h 17"/>
                  <a:gd name="T22" fmla="*/ 12 w 42"/>
                  <a:gd name="T23" fmla="*/ 16 h 17"/>
                  <a:gd name="T24" fmla="*/ 14 w 42"/>
                  <a:gd name="T25" fmla="*/ 16 h 17"/>
                  <a:gd name="T26" fmla="*/ 15 w 42"/>
                  <a:gd name="T27" fmla="*/ 16 h 17"/>
                  <a:gd name="T28" fmla="*/ 17 w 42"/>
                  <a:gd name="T29" fmla="*/ 16 h 17"/>
                  <a:gd name="T30" fmla="*/ 18 w 42"/>
                  <a:gd name="T31" fmla="*/ 16 h 17"/>
                  <a:gd name="T32" fmla="*/ 20 w 42"/>
                  <a:gd name="T33" fmla="*/ 16 h 17"/>
                  <a:gd name="T34" fmla="*/ 21 w 42"/>
                  <a:gd name="T35" fmla="*/ 16 h 17"/>
                  <a:gd name="T36" fmla="*/ 22 w 42"/>
                  <a:gd name="T37" fmla="*/ 16 h 17"/>
                  <a:gd name="T38" fmla="*/ 24 w 42"/>
                  <a:gd name="T39" fmla="*/ 16 h 17"/>
                  <a:gd name="T40" fmla="*/ 25 w 42"/>
                  <a:gd name="T41" fmla="*/ 16 h 17"/>
                  <a:gd name="T42" fmla="*/ 26 w 42"/>
                  <a:gd name="T43" fmla="*/ 16 h 17"/>
                  <a:gd name="T44" fmla="*/ 27 w 42"/>
                  <a:gd name="T45" fmla="*/ 16 h 17"/>
                  <a:gd name="T46" fmla="*/ 28 w 42"/>
                  <a:gd name="T47" fmla="*/ 16 h 17"/>
                  <a:gd name="T48" fmla="*/ 30 w 42"/>
                  <a:gd name="T49" fmla="*/ 16 h 17"/>
                  <a:gd name="T50" fmla="*/ 31 w 42"/>
                  <a:gd name="T51" fmla="*/ 16 h 17"/>
                  <a:gd name="T52" fmla="*/ 33 w 42"/>
                  <a:gd name="T53" fmla="*/ 14 h 17"/>
                  <a:gd name="T54" fmla="*/ 34 w 42"/>
                  <a:gd name="T55" fmla="*/ 14 h 17"/>
                  <a:gd name="T56" fmla="*/ 36 w 42"/>
                  <a:gd name="T57" fmla="*/ 14 h 17"/>
                  <a:gd name="T58" fmla="*/ 38 w 42"/>
                  <a:gd name="T59" fmla="*/ 14 h 17"/>
                  <a:gd name="T60" fmla="*/ 39 w 42"/>
                  <a:gd name="T61" fmla="*/ 14 h 17"/>
                  <a:gd name="T62" fmla="*/ 41 w 42"/>
                  <a:gd name="T63" fmla="*/ 14 h 17"/>
                  <a:gd name="T64" fmla="*/ 41 w 42"/>
                  <a:gd name="T65" fmla="*/ 0 h 17"/>
                  <a:gd name="T66" fmla="*/ 1 w 42"/>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17">
                    <a:moveTo>
                      <a:pt x="1" y="0"/>
                    </a:moveTo>
                    <a:lnTo>
                      <a:pt x="0" y="14"/>
                    </a:lnTo>
                    <a:lnTo>
                      <a:pt x="1" y="14"/>
                    </a:lnTo>
                    <a:lnTo>
                      <a:pt x="2" y="14"/>
                    </a:lnTo>
                    <a:lnTo>
                      <a:pt x="4" y="14"/>
                    </a:lnTo>
                    <a:lnTo>
                      <a:pt x="5" y="14"/>
                    </a:lnTo>
                    <a:lnTo>
                      <a:pt x="6" y="14"/>
                    </a:lnTo>
                    <a:lnTo>
                      <a:pt x="7" y="16"/>
                    </a:lnTo>
                    <a:lnTo>
                      <a:pt x="8" y="16"/>
                    </a:lnTo>
                    <a:lnTo>
                      <a:pt x="10" y="16"/>
                    </a:lnTo>
                    <a:lnTo>
                      <a:pt x="11" y="16"/>
                    </a:lnTo>
                    <a:lnTo>
                      <a:pt x="12" y="16"/>
                    </a:lnTo>
                    <a:lnTo>
                      <a:pt x="14" y="16"/>
                    </a:lnTo>
                    <a:lnTo>
                      <a:pt x="15" y="16"/>
                    </a:lnTo>
                    <a:lnTo>
                      <a:pt x="17" y="16"/>
                    </a:lnTo>
                    <a:lnTo>
                      <a:pt x="18" y="16"/>
                    </a:lnTo>
                    <a:lnTo>
                      <a:pt x="20" y="16"/>
                    </a:lnTo>
                    <a:lnTo>
                      <a:pt x="21" y="16"/>
                    </a:lnTo>
                    <a:lnTo>
                      <a:pt x="22" y="16"/>
                    </a:lnTo>
                    <a:lnTo>
                      <a:pt x="24" y="16"/>
                    </a:lnTo>
                    <a:lnTo>
                      <a:pt x="25" y="16"/>
                    </a:lnTo>
                    <a:lnTo>
                      <a:pt x="26" y="16"/>
                    </a:lnTo>
                    <a:lnTo>
                      <a:pt x="27" y="16"/>
                    </a:lnTo>
                    <a:lnTo>
                      <a:pt x="28" y="16"/>
                    </a:lnTo>
                    <a:lnTo>
                      <a:pt x="30" y="16"/>
                    </a:lnTo>
                    <a:lnTo>
                      <a:pt x="31" y="16"/>
                    </a:lnTo>
                    <a:lnTo>
                      <a:pt x="33" y="14"/>
                    </a:lnTo>
                    <a:lnTo>
                      <a:pt x="34" y="14"/>
                    </a:lnTo>
                    <a:lnTo>
                      <a:pt x="36" y="14"/>
                    </a:lnTo>
                    <a:lnTo>
                      <a:pt x="38" y="14"/>
                    </a:lnTo>
                    <a:lnTo>
                      <a:pt x="39" y="14"/>
                    </a:lnTo>
                    <a:lnTo>
                      <a:pt x="41" y="14"/>
                    </a:lnTo>
                    <a:lnTo>
                      <a:pt x="41" y="0"/>
                    </a:lnTo>
                    <a:lnTo>
                      <a:pt x="1"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93" name="Freeform 129"/>
              <p:cNvSpPr>
                <a:spLocks/>
              </p:cNvSpPr>
              <p:nvPr/>
            </p:nvSpPr>
            <p:spPr bwMode="auto">
              <a:xfrm>
                <a:off x="5177" y="1778"/>
                <a:ext cx="40" cy="17"/>
              </a:xfrm>
              <a:custGeom>
                <a:avLst/>
                <a:gdLst>
                  <a:gd name="T0" fmla="*/ 0 w 40"/>
                  <a:gd name="T1" fmla="*/ 0 h 17"/>
                  <a:gd name="T2" fmla="*/ 0 w 40"/>
                  <a:gd name="T3" fmla="*/ 14 h 17"/>
                  <a:gd name="T4" fmla="*/ 2 w 40"/>
                  <a:gd name="T5" fmla="*/ 14 h 17"/>
                  <a:gd name="T6" fmla="*/ 3 w 40"/>
                  <a:gd name="T7" fmla="*/ 14 h 17"/>
                  <a:gd name="T8" fmla="*/ 4 w 40"/>
                  <a:gd name="T9" fmla="*/ 14 h 17"/>
                  <a:gd name="T10" fmla="*/ 5 w 40"/>
                  <a:gd name="T11" fmla="*/ 14 h 17"/>
                  <a:gd name="T12" fmla="*/ 7 w 40"/>
                  <a:gd name="T13" fmla="*/ 14 h 17"/>
                  <a:gd name="T14" fmla="*/ 8 w 40"/>
                  <a:gd name="T15" fmla="*/ 14 h 17"/>
                  <a:gd name="T16" fmla="*/ 9 w 40"/>
                  <a:gd name="T17" fmla="*/ 16 h 17"/>
                  <a:gd name="T18" fmla="*/ 10 w 40"/>
                  <a:gd name="T19" fmla="*/ 16 h 17"/>
                  <a:gd name="T20" fmla="*/ 11 w 40"/>
                  <a:gd name="T21" fmla="*/ 16 h 17"/>
                  <a:gd name="T22" fmla="*/ 13 w 40"/>
                  <a:gd name="T23" fmla="*/ 16 h 17"/>
                  <a:gd name="T24" fmla="*/ 14 w 40"/>
                  <a:gd name="T25" fmla="*/ 16 h 17"/>
                  <a:gd name="T26" fmla="*/ 15 w 40"/>
                  <a:gd name="T27" fmla="*/ 16 h 17"/>
                  <a:gd name="T28" fmla="*/ 16 w 40"/>
                  <a:gd name="T29" fmla="*/ 16 h 17"/>
                  <a:gd name="T30" fmla="*/ 17 w 40"/>
                  <a:gd name="T31" fmla="*/ 16 h 17"/>
                  <a:gd name="T32" fmla="*/ 19 w 40"/>
                  <a:gd name="T33" fmla="*/ 16 h 17"/>
                  <a:gd name="T34" fmla="*/ 20 w 40"/>
                  <a:gd name="T35" fmla="*/ 16 h 17"/>
                  <a:gd name="T36" fmla="*/ 21 w 40"/>
                  <a:gd name="T37" fmla="*/ 16 h 17"/>
                  <a:gd name="T38" fmla="*/ 23 w 40"/>
                  <a:gd name="T39" fmla="*/ 16 h 17"/>
                  <a:gd name="T40" fmla="*/ 25 w 40"/>
                  <a:gd name="T41" fmla="*/ 16 h 17"/>
                  <a:gd name="T42" fmla="*/ 26 w 40"/>
                  <a:gd name="T43" fmla="*/ 16 h 17"/>
                  <a:gd name="T44" fmla="*/ 27 w 40"/>
                  <a:gd name="T45" fmla="*/ 16 h 17"/>
                  <a:gd name="T46" fmla="*/ 29 w 40"/>
                  <a:gd name="T47" fmla="*/ 16 h 17"/>
                  <a:gd name="T48" fmla="*/ 30 w 40"/>
                  <a:gd name="T49" fmla="*/ 16 h 17"/>
                  <a:gd name="T50" fmla="*/ 32 w 40"/>
                  <a:gd name="T51" fmla="*/ 16 h 17"/>
                  <a:gd name="T52" fmla="*/ 33 w 40"/>
                  <a:gd name="T53" fmla="*/ 14 h 17"/>
                  <a:gd name="T54" fmla="*/ 34 w 40"/>
                  <a:gd name="T55" fmla="*/ 14 h 17"/>
                  <a:gd name="T56" fmla="*/ 36 w 40"/>
                  <a:gd name="T57" fmla="*/ 14 h 17"/>
                  <a:gd name="T58" fmla="*/ 38 w 40"/>
                  <a:gd name="T59" fmla="*/ 14 h 17"/>
                  <a:gd name="T60" fmla="*/ 39 w 40"/>
                  <a:gd name="T61" fmla="*/ 14 h 17"/>
                  <a:gd name="T62" fmla="*/ 39 w 40"/>
                  <a:gd name="T63" fmla="*/ 0 h 17"/>
                  <a:gd name="T64" fmla="*/ 0 w 40"/>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17">
                    <a:moveTo>
                      <a:pt x="0" y="0"/>
                    </a:moveTo>
                    <a:lnTo>
                      <a:pt x="0" y="14"/>
                    </a:lnTo>
                    <a:lnTo>
                      <a:pt x="2" y="14"/>
                    </a:lnTo>
                    <a:lnTo>
                      <a:pt x="3" y="14"/>
                    </a:lnTo>
                    <a:lnTo>
                      <a:pt x="4" y="14"/>
                    </a:lnTo>
                    <a:lnTo>
                      <a:pt x="5" y="14"/>
                    </a:lnTo>
                    <a:lnTo>
                      <a:pt x="7" y="14"/>
                    </a:lnTo>
                    <a:lnTo>
                      <a:pt x="8" y="14"/>
                    </a:lnTo>
                    <a:lnTo>
                      <a:pt x="9" y="16"/>
                    </a:lnTo>
                    <a:lnTo>
                      <a:pt x="10" y="16"/>
                    </a:lnTo>
                    <a:lnTo>
                      <a:pt x="11" y="16"/>
                    </a:lnTo>
                    <a:lnTo>
                      <a:pt x="13" y="16"/>
                    </a:lnTo>
                    <a:lnTo>
                      <a:pt x="14" y="16"/>
                    </a:lnTo>
                    <a:lnTo>
                      <a:pt x="15" y="16"/>
                    </a:lnTo>
                    <a:lnTo>
                      <a:pt x="16" y="16"/>
                    </a:lnTo>
                    <a:lnTo>
                      <a:pt x="17" y="16"/>
                    </a:lnTo>
                    <a:lnTo>
                      <a:pt x="19" y="16"/>
                    </a:lnTo>
                    <a:lnTo>
                      <a:pt x="20" y="16"/>
                    </a:lnTo>
                    <a:lnTo>
                      <a:pt x="21" y="16"/>
                    </a:lnTo>
                    <a:lnTo>
                      <a:pt x="23" y="16"/>
                    </a:lnTo>
                    <a:lnTo>
                      <a:pt x="25" y="16"/>
                    </a:lnTo>
                    <a:lnTo>
                      <a:pt x="26" y="16"/>
                    </a:lnTo>
                    <a:lnTo>
                      <a:pt x="27" y="16"/>
                    </a:lnTo>
                    <a:lnTo>
                      <a:pt x="29" y="16"/>
                    </a:lnTo>
                    <a:lnTo>
                      <a:pt x="30" y="16"/>
                    </a:lnTo>
                    <a:lnTo>
                      <a:pt x="32" y="16"/>
                    </a:lnTo>
                    <a:lnTo>
                      <a:pt x="33" y="14"/>
                    </a:lnTo>
                    <a:lnTo>
                      <a:pt x="34" y="14"/>
                    </a:lnTo>
                    <a:lnTo>
                      <a:pt x="36" y="14"/>
                    </a:lnTo>
                    <a:lnTo>
                      <a:pt x="38" y="14"/>
                    </a:lnTo>
                    <a:lnTo>
                      <a:pt x="39" y="14"/>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94" name="Freeform 130"/>
              <p:cNvSpPr>
                <a:spLocks/>
              </p:cNvSpPr>
              <p:nvPr/>
            </p:nvSpPr>
            <p:spPr bwMode="auto">
              <a:xfrm>
                <a:off x="5231" y="1778"/>
                <a:ext cx="41" cy="17"/>
              </a:xfrm>
              <a:custGeom>
                <a:avLst/>
                <a:gdLst>
                  <a:gd name="T0" fmla="*/ 0 w 41"/>
                  <a:gd name="T1" fmla="*/ 0 h 17"/>
                  <a:gd name="T2" fmla="*/ 1 w 41"/>
                  <a:gd name="T3" fmla="*/ 14 h 17"/>
                  <a:gd name="T4" fmla="*/ 3 w 41"/>
                  <a:gd name="T5" fmla="*/ 14 h 17"/>
                  <a:gd name="T6" fmla="*/ 4 w 41"/>
                  <a:gd name="T7" fmla="*/ 14 h 17"/>
                  <a:gd name="T8" fmla="*/ 6 w 41"/>
                  <a:gd name="T9" fmla="*/ 14 h 17"/>
                  <a:gd name="T10" fmla="*/ 7 w 41"/>
                  <a:gd name="T11" fmla="*/ 14 h 17"/>
                  <a:gd name="T12" fmla="*/ 9 w 41"/>
                  <a:gd name="T13" fmla="*/ 14 h 17"/>
                  <a:gd name="T14" fmla="*/ 10 w 41"/>
                  <a:gd name="T15" fmla="*/ 16 h 17"/>
                  <a:gd name="T16" fmla="*/ 11 w 41"/>
                  <a:gd name="T17" fmla="*/ 16 h 17"/>
                  <a:gd name="T18" fmla="*/ 12 w 41"/>
                  <a:gd name="T19" fmla="*/ 16 h 17"/>
                  <a:gd name="T20" fmla="*/ 14 w 41"/>
                  <a:gd name="T21" fmla="*/ 16 h 17"/>
                  <a:gd name="T22" fmla="*/ 15 w 41"/>
                  <a:gd name="T23" fmla="*/ 16 h 17"/>
                  <a:gd name="T24" fmla="*/ 16 w 41"/>
                  <a:gd name="T25" fmla="*/ 16 h 17"/>
                  <a:gd name="T26" fmla="*/ 17 w 41"/>
                  <a:gd name="T27" fmla="*/ 16 h 17"/>
                  <a:gd name="T28" fmla="*/ 18 w 41"/>
                  <a:gd name="T29" fmla="*/ 16 h 17"/>
                  <a:gd name="T30" fmla="*/ 19 w 41"/>
                  <a:gd name="T31" fmla="*/ 16 h 17"/>
                  <a:gd name="T32" fmla="*/ 21 w 41"/>
                  <a:gd name="T33" fmla="*/ 16 h 17"/>
                  <a:gd name="T34" fmla="*/ 22 w 41"/>
                  <a:gd name="T35" fmla="*/ 16 h 17"/>
                  <a:gd name="T36" fmla="*/ 23 w 41"/>
                  <a:gd name="T37" fmla="*/ 16 h 17"/>
                  <a:gd name="T38" fmla="*/ 24 w 41"/>
                  <a:gd name="T39" fmla="*/ 16 h 17"/>
                  <a:gd name="T40" fmla="*/ 25 w 41"/>
                  <a:gd name="T41" fmla="*/ 16 h 17"/>
                  <a:gd name="T42" fmla="*/ 27 w 41"/>
                  <a:gd name="T43" fmla="*/ 16 h 17"/>
                  <a:gd name="T44" fmla="*/ 28 w 41"/>
                  <a:gd name="T45" fmla="*/ 16 h 17"/>
                  <a:gd name="T46" fmla="*/ 29 w 41"/>
                  <a:gd name="T47" fmla="*/ 16 h 17"/>
                  <a:gd name="T48" fmla="*/ 30 w 41"/>
                  <a:gd name="T49" fmla="*/ 16 h 17"/>
                  <a:gd name="T50" fmla="*/ 31 w 41"/>
                  <a:gd name="T51" fmla="*/ 16 h 17"/>
                  <a:gd name="T52" fmla="*/ 33 w 41"/>
                  <a:gd name="T53" fmla="*/ 16 h 17"/>
                  <a:gd name="T54" fmla="*/ 34 w 41"/>
                  <a:gd name="T55" fmla="*/ 14 h 17"/>
                  <a:gd name="T56" fmla="*/ 35 w 41"/>
                  <a:gd name="T57" fmla="*/ 14 h 17"/>
                  <a:gd name="T58" fmla="*/ 37 w 41"/>
                  <a:gd name="T59" fmla="*/ 14 h 17"/>
                  <a:gd name="T60" fmla="*/ 38 w 41"/>
                  <a:gd name="T61" fmla="*/ 14 h 17"/>
                  <a:gd name="T62" fmla="*/ 40 w 41"/>
                  <a:gd name="T63" fmla="*/ 14 h 17"/>
                  <a:gd name="T64" fmla="*/ 39 w 41"/>
                  <a:gd name="T65" fmla="*/ 0 h 17"/>
                  <a:gd name="T66" fmla="*/ 0 w 41"/>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17">
                    <a:moveTo>
                      <a:pt x="0" y="0"/>
                    </a:moveTo>
                    <a:lnTo>
                      <a:pt x="1" y="14"/>
                    </a:lnTo>
                    <a:lnTo>
                      <a:pt x="3" y="14"/>
                    </a:lnTo>
                    <a:lnTo>
                      <a:pt x="4" y="14"/>
                    </a:lnTo>
                    <a:lnTo>
                      <a:pt x="6" y="14"/>
                    </a:lnTo>
                    <a:lnTo>
                      <a:pt x="7" y="14"/>
                    </a:lnTo>
                    <a:lnTo>
                      <a:pt x="9" y="14"/>
                    </a:lnTo>
                    <a:lnTo>
                      <a:pt x="10" y="16"/>
                    </a:lnTo>
                    <a:lnTo>
                      <a:pt x="11" y="16"/>
                    </a:lnTo>
                    <a:lnTo>
                      <a:pt x="12" y="16"/>
                    </a:lnTo>
                    <a:lnTo>
                      <a:pt x="14" y="16"/>
                    </a:lnTo>
                    <a:lnTo>
                      <a:pt x="15" y="16"/>
                    </a:lnTo>
                    <a:lnTo>
                      <a:pt x="16" y="16"/>
                    </a:lnTo>
                    <a:lnTo>
                      <a:pt x="17" y="16"/>
                    </a:lnTo>
                    <a:lnTo>
                      <a:pt x="18" y="16"/>
                    </a:lnTo>
                    <a:lnTo>
                      <a:pt x="19" y="16"/>
                    </a:lnTo>
                    <a:lnTo>
                      <a:pt x="21" y="16"/>
                    </a:lnTo>
                    <a:lnTo>
                      <a:pt x="22" y="16"/>
                    </a:lnTo>
                    <a:lnTo>
                      <a:pt x="23" y="16"/>
                    </a:lnTo>
                    <a:lnTo>
                      <a:pt x="24" y="16"/>
                    </a:lnTo>
                    <a:lnTo>
                      <a:pt x="25" y="16"/>
                    </a:lnTo>
                    <a:lnTo>
                      <a:pt x="27" y="16"/>
                    </a:lnTo>
                    <a:lnTo>
                      <a:pt x="28" y="16"/>
                    </a:lnTo>
                    <a:lnTo>
                      <a:pt x="29" y="16"/>
                    </a:lnTo>
                    <a:lnTo>
                      <a:pt x="30" y="16"/>
                    </a:lnTo>
                    <a:lnTo>
                      <a:pt x="31" y="16"/>
                    </a:lnTo>
                    <a:lnTo>
                      <a:pt x="33" y="16"/>
                    </a:lnTo>
                    <a:lnTo>
                      <a:pt x="34" y="14"/>
                    </a:lnTo>
                    <a:lnTo>
                      <a:pt x="35" y="14"/>
                    </a:lnTo>
                    <a:lnTo>
                      <a:pt x="37" y="14"/>
                    </a:lnTo>
                    <a:lnTo>
                      <a:pt x="38" y="14"/>
                    </a:lnTo>
                    <a:lnTo>
                      <a:pt x="40" y="14"/>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95" name="Freeform 131"/>
              <p:cNvSpPr>
                <a:spLocks/>
              </p:cNvSpPr>
              <p:nvPr/>
            </p:nvSpPr>
            <p:spPr bwMode="auto">
              <a:xfrm>
                <a:off x="5231" y="1799"/>
                <a:ext cx="42" cy="19"/>
              </a:xfrm>
              <a:custGeom>
                <a:avLst/>
                <a:gdLst>
                  <a:gd name="T0" fmla="*/ 0 w 42"/>
                  <a:gd name="T1" fmla="*/ 0 h 19"/>
                  <a:gd name="T2" fmla="*/ 1 w 42"/>
                  <a:gd name="T3" fmla="*/ 0 h 19"/>
                  <a:gd name="T4" fmla="*/ 3 w 42"/>
                  <a:gd name="T5" fmla="*/ 0 h 19"/>
                  <a:gd name="T6" fmla="*/ 5 w 42"/>
                  <a:gd name="T7" fmla="*/ 0 h 19"/>
                  <a:gd name="T8" fmla="*/ 6 w 42"/>
                  <a:gd name="T9" fmla="*/ 0 h 19"/>
                  <a:gd name="T10" fmla="*/ 8 w 42"/>
                  <a:gd name="T11" fmla="*/ 0 h 19"/>
                  <a:gd name="T12" fmla="*/ 9 w 42"/>
                  <a:gd name="T13" fmla="*/ 0 h 19"/>
                  <a:gd name="T14" fmla="*/ 10 w 42"/>
                  <a:gd name="T15" fmla="*/ 0 h 19"/>
                  <a:gd name="T16" fmla="*/ 11 w 42"/>
                  <a:gd name="T17" fmla="*/ 1 h 19"/>
                  <a:gd name="T18" fmla="*/ 13 w 42"/>
                  <a:gd name="T19" fmla="*/ 1 h 19"/>
                  <a:gd name="T20" fmla="*/ 14 w 42"/>
                  <a:gd name="T21" fmla="*/ 1 h 19"/>
                  <a:gd name="T22" fmla="*/ 15 w 42"/>
                  <a:gd name="T23" fmla="*/ 1 h 19"/>
                  <a:gd name="T24" fmla="*/ 17 w 42"/>
                  <a:gd name="T25" fmla="*/ 1 h 19"/>
                  <a:gd name="T26" fmla="*/ 19 w 42"/>
                  <a:gd name="T27" fmla="*/ 1 h 19"/>
                  <a:gd name="T28" fmla="*/ 20 w 42"/>
                  <a:gd name="T29" fmla="*/ 1 h 19"/>
                  <a:gd name="T30" fmla="*/ 21 w 42"/>
                  <a:gd name="T31" fmla="*/ 1 h 19"/>
                  <a:gd name="T32" fmla="*/ 23 w 42"/>
                  <a:gd name="T33" fmla="*/ 1 h 19"/>
                  <a:gd name="T34" fmla="*/ 24 w 42"/>
                  <a:gd name="T35" fmla="*/ 1 h 19"/>
                  <a:gd name="T36" fmla="*/ 25 w 42"/>
                  <a:gd name="T37" fmla="*/ 1 h 19"/>
                  <a:gd name="T38" fmla="*/ 26 w 42"/>
                  <a:gd name="T39" fmla="*/ 1 h 19"/>
                  <a:gd name="T40" fmla="*/ 27 w 42"/>
                  <a:gd name="T41" fmla="*/ 0 h 19"/>
                  <a:gd name="T42" fmla="*/ 29 w 42"/>
                  <a:gd name="T43" fmla="*/ 0 h 19"/>
                  <a:gd name="T44" fmla="*/ 30 w 42"/>
                  <a:gd name="T45" fmla="*/ 0 h 19"/>
                  <a:gd name="T46" fmla="*/ 31 w 42"/>
                  <a:gd name="T47" fmla="*/ 0 h 19"/>
                  <a:gd name="T48" fmla="*/ 32 w 42"/>
                  <a:gd name="T49" fmla="*/ 0 h 19"/>
                  <a:gd name="T50" fmla="*/ 33 w 42"/>
                  <a:gd name="T51" fmla="*/ 0 h 19"/>
                  <a:gd name="T52" fmla="*/ 35 w 42"/>
                  <a:gd name="T53" fmla="*/ 0 h 19"/>
                  <a:gd name="T54" fmla="*/ 36 w 42"/>
                  <a:gd name="T55" fmla="*/ 0 h 19"/>
                  <a:gd name="T56" fmla="*/ 38 w 42"/>
                  <a:gd name="T57" fmla="*/ 0 h 19"/>
                  <a:gd name="T58" fmla="*/ 39 w 42"/>
                  <a:gd name="T59" fmla="*/ 0 h 19"/>
                  <a:gd name="T60" fmla="*/ 41 w 42"/>
                  <a:gd name="T61" fmla="*/ 17 h 19"/>
                  <a:gd name="T62" fmla="*/ 39 w 42"/>
                  <a:gd name="T63" fmla="*/ 17 h 19"/>
                  <a:gd name="T64" fmla="*/ 38 w 42"/>
                  <a:gd name="T65" fmla="*/ 17 h 19"/>
                  <a:gd name="T66" fmla="*/ 36 w 42"/>
                  <a:gd name="T67" fmla="*/ 17 h 19"/>
                  <a:gd name="T68" fmla="*/ 35 w 42"/>
                  <a:gd name="T69" fmla="*/ 17 h 19"/>
                  <a:gd name="T70" fmla="*/ 33 w 42"/>
                  <a:gd name="T71" fmla="*/ 17 h 19"/>
                  <a:gd name="T72" fmla="*/ 32 w 42"/>
                  <a:gd name="T73" fmla="*/ 17 h 19"/>
                  <a:gd name="T74" fmla="*/ 31 w 42"/>
                  <a:gd name="T75" fmla="*/ 17 h 19"/>
                  <a:gd name="T76" fmla="*/ 30 w 42"/>
                  <a:gd name="T77" fmla="*/ 17 h 19"/>
                  <a:gd name="T78" fmla="*/ 29 w 42"/>
                  <a:gd name="T79" fmla="*/ 17 h 19"/>
                  <a:gd name="T80" fmla="*/ 27 w 42"/>
                  <a:gd name="T81" fmla="*/ 17 h 19"/>
                  <a:gd name="T82" fmla="*/ 26 w 42"/>
                  <a:gd name="T83" fmla="*/ 17 h 19"/>
                  <a:gd name="T84" fmla="*/ 25 w 42"/>
                  <a:gd name="T85" fmla="*/ 18 h 19"/>
                  <a:gd name="T86" fmla="*/ 24 w 42"/>
                  <a:gd name="T87" fmla="*/ 18 h 19"/>
                  <a:gd name="T88" fmla="*/ 23 w 42"/>
                  <a:gd name="T89" fmla="*/ 18 h 19"/>
                  <a:gd name="T90" fmla="*/ 21 w 42"/>
                  <a:gd name="T91" fmla="*/ 18 h 19"/>
                  <a:gd name="T92" fmla="*/ 20 w 42"/>
                  <a:gd name="T93" fmla="*/ 18 h 19"/>
                  <a:gd name="T94" fmla="*/ 18 w 42"/>
                  <a:gd name="T95" fmla="*/ 18 h 19"/>
                  <a:gd name="T96" fmla="*/ 17 w 42"/>
                  <a:gd name="T97" fmla="*/ 17 h 19"/>
                  <a:gd name="T98" fmla="*/ 15 w 42"/>
                  <a:gd name="T99" fmla="*/ 17 h 19"/>
                  <a:gd name="T100" fmla="*/ 14 w 42"/>
                  <a:gd name="T101" fmla="*/ 17 h 19"/>
                  <a:gd name="T102" fmla="*/ 12 w 42"/>
                  <a:gd name="T103" fmla="*/ 17 h 19"/>
                  <a:gd name="T104" fmla="*/ 11 w 42"/>
                  <a:gd name="T105" fmla="*/ 17 h 19"/>
                  <a:gd name="T106" fmla="*/ 10 w 42"/>
                  <a:gd name="T107" fmla="*/ 17 h 19"/>
                  <a:gd name="T108" fmla="*/ 9 w 42"/>
                  <a:gd name="T109" fmla="*/ 17 h 19"/>
                  <a:gd name="T110" fmla="*/ 7 w 42"/>
                  <a:gd name="T111" fmla="*/ 17 h 19"/>
                  <a:gd name="T112" fmla="*/ 6 w 42"/>
                  <a:gd name="T113" fmla="*/ 17 h 19"/>
                  <a:gd name="T114" fmla="*/ 4 w 42"/>
                  <a:gd name="T115" fmla="*/ 17 h 19"/>
                  <a:gd name="T116" fmla="*/ 3 w 42"/>
                  <a:gd name="T117" fmla="*/ 17 h 19"/>
                  <a:gd name="T118" fmla="*/ 2 w 42"/>
                  <a:gd name="T119" fmla="*/ 17 h 19"/>
                  <a:gd name="T120" fmla="*/ 1 w 42"/>
                  <a:gd name="T121" fmla="*/ 16 h 19"/>
                  <a:gd name="T122" fmla="*/ 0 w 42"/>
                  <a:gd name="T1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 h="19">
                    <a:moveTo>
                      <a:pt x="0" y="0"/>
                    </a:moveTo>
                    <a:lnTo>
                      <a:pt x="1" y="0"/>
                    </a:lnTo>
                    <a:lnTo>
                      <a:pt x="3" y="0"/>
                    </a:lnTo>
                    <a:lnTo>
                      <a:pt x="5" y="0"/>
                    </a:lnTo>
                    <a:lnTo>
                      <a:pt x="6" y="0"/>
                    </a:lnTo>
                    <a:lnTo>
                      <a:pt x="8" y="0"/>
                    </a:lnTo>
                    <a:lnTo>
                      <a:pt x="9" y="0"/>
                    </a:lnTo>
                    <a:lnTo>
                      <a:pt x="10" y="0"/>
                    </a:lnTo>
                    <a:lnTo>
                      <a:pt x="11" y="1"/>
                    </a:lnTo>
                    <a:lnTo>
                      <a:pt x="13" y="1"/>
                    </a:lnTo>
                    <a:lnTo>
                      <a:pt x="14" y="1"/>
                    </a:lnTo>
                    <a:lnTo>
                      <a:pt x="15" y="1"/>
                    </a:lnTo>
                    <a:lnTo>
                      <a:pt x="17" y="1"/>
                    </a:lnTo>
                    <a:lnTo>
                      <a:pt x="19" y="1"/>
                    </a:lnTo>
                    <a:lnTo>
                      <a:pt x="20" y="1"/>
                    </a:lnTo>
                    <a:lnTo>
                      <a:pt x="21" y="1"/>
                    </a:lnTo>
                    <a:lnTo>
                      <a:pt x="23" y="1"/>
                    </a:lnTo>
                    <a:lnTo>
                      <a:pt x="24" y="1"/>
                    </a:lnTo>
                    <a:lnTo>
                      <a:pt x="25" y="1"/>
                    </a:lnTo>
                    <a:lnTo>
                      <a:pt x="26" y="1"/>
                    </a:lnTo>
                    <a:lnTo>
                      <a:pt x="27" y="0"/>
                    </a:lnTo>
                    <a:lnTo>
                      <a:pt x="29" y="0"/>
                    </a:lnTo>
                    <a:lnTo>
                      <a:pt x="30" y="0"/>
                    </a:lnTo>
                    <a:lnTo>
                      <a:pt x="31" y="0"/>
                    </a:lnTo>
                    <a:lnTo>
                      <a:pt x="32" y="0"/>
                    </a:lnTo>
                    <a:lnTo>
                      <a:pt x="33" y="0"/>
                    </a:lnTo>
                    <a:lnTo>
                      <a:pt x="35" y="0"/>
                    </a:lnTo>
                    <a:lnTo>
                      <a:pt x="36" y="0"/>
                    </a:lnTo>
                    <a:lnTo>
                      <a:pt x="38" y="0"/>
                    </a:lnTo>
                    <a:lnTo>
                      <a:pt x="39" y="0"/>
                    </a:lnTo>
                    <a:lnTo>
                      <a:pt x="41" y="17"/>
                    </a:lnTo>
                    <a:lnTo>
                      <a:pt x="39" y="17"/>
                    </a:lnTo>
                    <a:lnTo>
                      <a:pt x="38" y="17"/>
                    </a:lnTo>
                    <a:lnTo>
                      <a:pt x="36" y="17"/>
                    </a:lnTo>
                    <a:lnTo>
                      <a:pt x="35" y="17"/>
                    </a:lnTo>
                    <a:lnTo>
                      <a:pt x="33" y="17"/>
                    </a:lnTo>
                    <a:lnTo>
                      <a:pt x="32" y="17"/>
                    </a:lnTo>
                    <a:lnTo>
                      <a:pt x="31" y="17"/>
                    </a:lnTo>
                    <a:lnTo>
                      <a:pt x="30" y="17"/>
                    </a:lnTo>
                    <a:lnTo>
                      <a:pt x="29" y="17"/>
                    </a:lnTo>
                    <a:lnTo>
                      <a:pt x="27" y="17"/>
                    </a:lnTo>
                    <a:lnTo>
                      <a:pt x="26" y="17"/>
                    </a:lnTo>
                    <a:lnTo>
                      <a:pt x="25" y="18"/>
                    </a:lnTo>
                    <a:lnTo>
                      <a:pt x="24" y="18"/>
                    </a:lnTo>
                    <a:lnTo>
                      <a:pt x="23" y="18"/>
                    </a:lnTo>
                    <a:lnTo>
                      <a:pt x="21" y="18"/>
                    </a:lnTo>
                    <a:lnTo>
                      <a:pt x="20" y="18"/>
                    </a:lnTo>
                    <a:lnTo>
                      <a:pt x="18" y="18"/>
                    </a:lnTo>
                    <a:lnTo>
                      <a:pt x="17" y="17"/>
                    </a:lnTo>
                    <a:lnTo>
                      <a:pt x="15" y="17"/>
                    </a:lnTo>
                    <a:lnTo>
                      <a:pt x="14" y="17"/>
                    </a:lnTo>
                    <a:lnTo>
                      <a:pt x="12" y="17"/>
                    </a:lnTo>
                    <a:lnTo>
                      <a:pt x="11" y="17"/>
                    </a:lnTo>
                    <a:lnTo>
                      <a:pt x="10" y="17"/>
                    </a:lnTo>
                    <a:lnTo>
                      <a:pt x="9" y="17"/>
                    </a:lnTo>
                    <a:lnTo>
                      <a:pt x="7" y="17"/>
                    </a:lnTo>
                    <a:lnTo>
                      <a:pt x="6" y="17"/>
                    </a:lnTo>
                    <a:lnTo>
                      <a:pt x="4" y="17"/>
                    </a:lnTo>
                    <a:lnTo>
                      <a:pt x="3" y="17"/>
                    </a:lnTo>
                    <a:lnTo>
                      <a:pt x="2" y="17"/>
                    </a:lnTo>
                    <a:lnTo>
                      <a:pt x="1" y="16"/>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96" name="Freeform 132"/>
              <p:cNvSpPr>
                <a:spLocks/>
              </p:cNvSpPr>
              <p:nvPr/>
            </p:nvSpPr>
            <p:spPr bwMode="auto">
              <a:xfrm>
                <a:off x="5122" y="1799"/>
                <a:ext cx="45" cy="19"/>
              </a:xfrm>
              <a:custGeom>
                <a:avLst/>
                <a:gdLst>
                  <a:gd name="T0" fmla="*/ 42 w 45"/>
                  <a:gd name="T1" fmla="*/ 0 h 19"/>
                  <a:gd name="T2" fmla="*/ 39 w 45"/>
                  <a:gd name="T3" fmla="*/ 0 h 19"/>
                  <a:gd name="T4" fmla="*/ 37 w 45"/>
                  <a:gd name="T5" fmla="*/ 0 h 19"/>
                  <a:gd name="T6" fmla="*/ 34 w 45"/>
                  <a:gd name="T7" fmla="*/ 0 h 19"/>
                  <a:gd name="T8" fmla="*/ 32 w 45"/>
                  <a:gd name="T9" fmla="*/ 1 h 19"/>
                  <a:gd name="T10" fmla="*/ 29 w 45"/>
                  <a:gd name="T11" fmla="*/ 1 h 19"/>
                  <a:gd name="T12" fmla="*/ 26 w 45"/>
                  <a:gd name="T13" fmla="*/ 1 h 19"/>
                  <a:gd name="T14" fmla="*/ 23 w 45"/>
                  <a:gd name="T15" fmla="*/ 1 h 19"/>
                  <a:gd name="T16" fmla="*/ 21 w 45"/>
                  <a:gd name="T17" fmla="*/ 1 h 19"/>
                  <a:gd name="T18" fmla="*/ 18 w 45"/>
                  <a:gd name="T19" fmla="*/ 1 h 19"/>
                  <a:gd name="T20" fmla="*/ 16 w 45"/>
                  <a:gd name="T21" fmla="*/ 1 h 19"/>
                  <a:gd name="T22" fmla="*/ 13 w 45"/>
                  <a:gd name="T23" fmla="*/ 0 h 19"/>
                  <a:gd name="T24" fmla="*/ 10 w 45"/>
                  <a:gd name="T25" fmla="*/ 0 h 19"/>
                  <a:gd name="T26" fmla="*/ 7 w 45"/>
                  <a:gd name="T27" fmla="*/ 0 h 19"/>
                  <a:gd name="T28" fmla="*/ 4 w 45"/>
                  <a:gd name="T29" fmla="*/ 0 h 19"/>
                  <a:gd name="T30" fmla="*/ 1 w 45"/>
                  <a:gd name="T31" fmla="*/ 0 h 19"/>
                  <a:gd name="T32" fmla="*/ 1 w 45"/>
                  <a:gd name="T33" fmla="*/ 17 h 19"/>
                  <a:gd name="T34" fmla="*/ 4 w 45"/>
                  <a:gd name="T35" fmla="*/ 17 h 19"/>
                  <a:gd name="T36" fmla="*/ 7 w 45"/>
                  <a:gd name="T37" fmla="*/ 17 h 19"/>
                  <a:gd name="T38" fmla="*/ 10 w 45"/>
                  <a:gd name="T39" fmla="*/ 17 h 19"/>
                  <a:gd name="T40" fmla="*/ 13 w 45"/>
                  <a:gd name="T41" fmla="*/ 17 h 19"/>
                  <a:gd name="T42" fmla="*/ 16 w 45"/>
                  <a:gd name="T43" fmla="*/ 17 h 19"/>
                  <a:gd name="T44" fmla="*/ 18 w 45"/>
                  <a:gd name="T45" fmla="*/ 18 h 19"/>
                  <a:gd name="T46" fmla="*/ 21 w 45"/>
                  <a:gd name="T47" fmla="*/ 18 h 19"/>
                  <a:gd name="T48" fmla="*/ 23 w 45"/>
                  <a:gd name="T49" fmla="*/ 18 h 19"/>
                  <a:gd name="T50" fmla="*/ 26 w 45"/>
                  <a:gd name="T51" fmla="*/ 17 h 19"/>
                  <a:gd name="T52" fmla="*/ 29 w 45"/>
                  <a:gd name="T53" fmla="*/ 17 h 19"/>
                  <a:gd name="T54" fmla="*/ 32 w 45"/>
                  <a:gd name="T55" fmla="*/ 17 h 19"/>
                  <a:gd name="T56" fmla="*/ 35 w 45"/>
                  <a:gd name="T57" fmla="*/ 17 h 19"/>
                  <a:gd name="T58" fmla="*/ 37 w 45"/>
                  <a:gd name="T59" fmla="*/ 17 h 19"/>
                  <a:gd name="T60" fmla="*/ 40 w 45"/>
                  <a:gd name="T61" fmla="*/ 17 h 19"/>
                  <a:gd name="T62" fmla="*/ 43 w 45"/>
                  <a:gd name="T63"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19">
                    <a:moveTo>
                      <a:pt x="44" y="0"/>
                    </a:moveTo>
                    <a:lnTo>
                      <a:pt x="42" y="0"/>
                    </a:lnTo>
                    <a:lnTo>
                      <a:pt x="41" y="0"/>
                    </a:lnTo>
                    <a:lnTo>
                      <a:pt x="39" y="0"/>
                    </a:lnTo>
                    <a:lnTo>
                      <a:pt x="38" y="0"/>
                    </a:lnTo>
                    <a:lnTo>
                      <a:pt x="37" y="0"/>
                    </a:lnTo>
                    <a:lnTo>
                      <a:pt x="36" y="0"/>
                    </a:lnTo>
                    <a:lnTo>
                      <a:pt x="34" y="0"/>
                    </a:lnTo>
                    <a:lnTo>
                      <a:pt x="33" y="0"/>
                    </a:lnTo>
                    <a:lnTo>
                      <a:pt x="32" y="1"/>
                    </a:lnTo>
                    <a:lnTo>
                      <a:pt x="30" y="1"/>
                    </a:lnTo>
                    <a:lnTo>
                      <a:pt x="29" y="1"/>
                    </a:lnTo>
                    <a:lnTo>
                      <a:pt x="27" y="1"/>
                    </a:lnTo>
                    <a:lnTo>
                      <a:pt x="26" y="1"/>
                    </a:lnTo>
                    <a:lnTo>
                      <a:pt x="24" y="1"/>
                    </a:lnTo>
                    <a:lnTo>
                      <a:pt x="23" y="1"/>
                    </a:lnTo>
                    <a:lnTo>
                      <a:pt x="22" y="1"/>
                    </a:lnTo>
                    <a:lnTo>
                      <a:pt x="21" y="1"/>
                    </a:lnTo>
                    <a:lnTo>
                      <a:pt x="20" y="1"/>
                    </a:lnTo>
                    <a:lnTo>
                      <a:pt x="18" y="1"/>
                    </a:lnTo>
                    <a:lnTo>
                      <a:pt x="17" y="1"/>
                    </a:lnTo>
                    <a:lnTo>
                      <a:pt x="16" y="1"/>
                    </a:lnTo>
                    <a:lnTo>
                      <a:pt x="14" y="0"/>
                    </a:lnTo>
                    <a:lnTo>
                      <a:pt x="13" y="0"/>
                    </a:lnTo>
                    <a:lnTo>
                      <a:pt x="11" y="0"/>
                    </a:lnTo>
                    <a:lnTo>
                      <a:pt x="10" y="0"/>
                    </a:lnTo>
                    <a:lnTo>
                      <a:pt x="9" y="0"/>
                    </a:lnTo>
                    <a:lnTo>
                      <a:pt x="7" y="0"/>
                    </a:lnTo>
                    <a:lnTo>
                      <a:pt x="5" y="0"/>
                    </a:lnTo>
                    <a:lnTo>
                      <a:pt x="4" y="0"/>
                    </a:lnTo>
                    <a:lnTo>
                      <a:pt x="3" y="0"/>
                    </a:lnTo>
                    <a:lnTo>
                      <a:pt x="1" y="0"/>
                    </a:lnTo>
                    <a:lnTo>
                      <a:pt x="0" y="17"/>
                    </a:lnTo>
                    <a:lnTo>
                      <a:pt x="1" y="17"/>
                    </a:lnTo>
                    <a:lnTo>
                      <a:pt x="2" y="17"/>
                    </a:lnTo>
                    <a:lnTo>
                      <a:pt x="4" y="17"/>
                    </a:lnTo>
                    <a:lnTo>
                      <a:pt x="5" y="17"/>
                    </a:lnTo>
                    <a:lnTo>
                      <a:pt x="7" y="17"/>
                    </a:lnTo>
                    <a:lnTo>
                      <a:pt x="9" y="17"/>
                    </a:lnTo>
                    <a:lnTo>
                      <a:pt x="10" y="17"/>
                    </a:lnTo>
                    <a:lnTo>
                      <a:pt x="11" y="17"/>
                    </a:lnTo>
                    <a:lnTo>
                      <a:pt x="13" y="17"/>
                    </a:lnTo>
                    <a:lnTo>
                      <a:pt x="14" y="17"/>
                    </a:lnTo>
                    <a:lnTo>
                      <a:pt x="16" y="17"/>
                    </a:lnTo>
                    <a:lnTo>
                      <a:pt x="17" y="18"/>
                    </a:lnTo>
                    <a:lnTo>
                      <a:pt x="18" y="18"/>
                    </a:lnTo>
                    <a:lnTo>
                      <a:pt x="20" y="18"/>
                    </a:lnTo>
                    <a:lnTo>
                      <a:pt x="21" y="18"/>
                    </a:lnTo>
                    <a:lnTo>
                      <a:pt x="22" y="18"/>
                    </a:lnTo>
                    <a:lnTo>
                      <a:pt x="23" y="18"/>
                    </a:lnTo>
                    <a:lnTo>
                      <a:pt x="25" y="17"/>
                    </a:lnTo>
                    <a:lnTo>
                      <a:pt x="26" y="17"/>
                    </a:lnTo>
                    <a:lnTo>
                      <a:pt x="27" y="17"/>
                    </a:lnTo>
                    <a:lnTo>
                      <a:pt x="29" y="17"/>
                    </a:lnTo>
                    <a:lnTo>
                      <a:pt x="30" y="17"/>
                    </a:lnTo>
                    <a:lnTo>
                      <a:pt x="32" y="17"/>
                    </a:lnTo>
                    <a:lnTo>
                      <a:pt x="33" y="17"/>
                    </a:lnTo>
                    <a:lnTo>
                      <a:pt x="35" y="17"/>
                    </a:lnTo>
                    <a:lnTo>
                      <a:pt x="36" y="17"/>
                    </a:lnTo>
                    <a:lnTo>
                      <a:pt x="37" y="17"/>
                    </a:lnTo>
                    <a:lnTo>
                      <a:pt x="38" y="17"/>
                    </a:lnTo>
                    <a:lnTo>
                      <a:pt x="40" y="17"/>
                    </a:lnTo>
                    <a:lnTo>
                      <a:pt x="41" y="17"/>
                    </a:lnTo>
                    <a:lnTo>
                      <a:pt x="43" y="16"/>
                    </a:lnTo>
                    <a:lnTo>
                      <a:pt x="44"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97" name="Freeform 133"/>
              <p:cNvSpPr>
                <a:spLocks/>
              </p:cNvSpPr>
              <p:nvPr/>
            </p:nvSpPr>
            <p:spPr bwMode="auto">
              <a:xfrm>
                <a:off x="5177" y="1799"/>
                <a:ext cx="41" cy="19"/>
              </a:xfrm>
              <a:custGeom>
                <a:avLst/>
                <a:gdLst>
                  <a:gd name="T0" fmla="*/ 0 w 41"/>
                  <a:gd name="T1" fmla="*/ 0 h 19"/>
                  <a:gd name="T2" fmla="*/ 1 w 41"/>
                  <a:gd name="T3" fmla="*/ 0 h 19"/>
                  <a:gd name="T4" fmla="*/ 3 w 41"/>
                  <a:gd name="T5" fmla="*/ 0 h 19"/>
                  <a:gd name="T6" fmla="*/ 5 w 41"/>
                  <a:gd name="T7" fmla="*/ 0 h 19"/>
                  <a:gd name="T8" fmla="*/ 6 w 41"/>
                  <a:gd name="T9" fmla="*/ 0 h 19"/>
                  <a:gd name="T10" fmla="*/ 8 w 41"/>
                  <a:gd name="T11" fmla="*/ 0 h 19"/>
                  <a:gd name="T12" fmla="*/ 9 w 41"/>
                  <a:gd name="T13" fmla="*/ 0 h 19"/>
                  <a:gd name="T14" fmla="*/ 10 w 41"/>
                  <a:gd name="T15" fmla="*/ 0 h 19"/>
                  <a:gd name="T16" fmla="*/ 11 w 41"/>
                  <a:gd name="T17" fmla="*/ 1 h 19"/>
                  <a:gd name="T18" fmla="*/ 12 w 41"/>
                  <a:gd name="T19" fmla="*/ 1 h 19"/>
                  <a:gd name="T20" fmla="*/ 14 w 41"/>
                  <a:gd name="T21" fmla="*/ 1 h 19"/>
                  <a:gd name="T22" fmla="*/ 15 w 41"/>
                  <a:gd name="T23" fmla="*/ 1 h 19"/>
                  <a:gd name="T24" fmla="*/ 17 w 41"/>
                  <a:gd name="T25" fmla="*/ 1 h 19"/>
                  <a:gd name="T26" fmla="*/ 18 w 41"/>
                  <a:gd name="T27" fmla="*/ 1 h 19"/>
                  <a:gd name="T28" fmla="*/ 20 w 41"/>
                  <a:gd name="T29" fmla="*/ 1 h 19"/>
                  <a:gd name="T30" fmla="*/ 21 w 41"/>
                  <a:gd name="T31" fmla="*/ 1 h 19"/>
                  <a:gd name="T32" fmla="*/ 23 w 41"/>
                  <a:gd name="T33" fmla="*/ 1 h 19"/>
                  <a:gd name="T34" fmla="*/ 24 w 41"/>
                  <a:gd name="T35" fmla="*/ 1 h 19"/>
                  <a:gd name="T36" fmla="*/ 26 w 41"/>
                  <a:gd name="T37" fmla="*/ 1 h 19"/>
                  <a:gd name="T38" fmla="*/ 27 w 41"/>
                  <a:gd name="T39" fmla="*/ 0 h 19"/>
                  <a:gd name="T40" fmla="*/ 29 w 41"/>
                  <a:gd name="T41" fmla="*/ 0 h 19"/>
                  <a:gd name="T42" fmla="*/ 30 w 41"/>
                  <a:gd name="T43" fmla="*/ 0 h 19"/>
                  <a:gd name="T44" fmla="*/ 32 w 41"/>
                  <a:gd name="T45" fmla="*/ 0 h 19"/>
                  <a:gd name="T46" fmla="*/ 33 w 41"/>
                  <a:gd name="T47" fmla="*/ 0 h 19"/>
                  <a:gd name="T48" fmla="*/ 35 w 41"/>
                  <a:gd name="T49" fmla="*/ 0 h 19"/>
                  <a:gd name="T50" fmla="*/ 36 w 41"/>
                  <a:gd name="T51" fmla="*/ 0 h 19"/>
                  <a:gd name="T52" fmla="*/ 37 w 41"/>
                  <a:gd name="T53" fmla="*/ 0 h 19"/>
                  <a:gd name="T54" fmla="*/ 38 w 41"/>
                  <a:gd name="T55" fmla="*/ 0 h 19"/>
                  <a:gd name="T56" fmla="*/ 39 w 41"/>
                  <a:gd name="T57" fmla="*/ 0 h 19"/>
                  <a:gd name="T58" fmla="*/ 40 w 41"/>
                  <a:gd name="T59" fmla="*/ 17 h 19"/>
                  <a:gd name="T60" fmla="*/ 38 w 41"/>
                  <a:gd name="T61" fmla="*/ 17 h 19"/>
                  <a:gd name="T62" fmla="*/ 37 w 41"/>
                  <a:gd name="T63" fmla="*/ 17 h 19"/>
                  <a:gd name="T64" fmla="*/ 36 w 41"/>
                  <a:gd name="T65" fmla="*/ 17 h 19"/>
                  <a:gd name="T66" fmla="*/ 35 w 41"/>
                  <a:gd name="T67" fmla="*/ 17 h 19"/>
                  <a:gd name="T68" fmla="*/ 34 w 41"/>
                  <a:gd name="T69" fmla="*/ 17 h 19"/>
                  <a:gd name="T70" fmla="*/ 32 w 41"/>
                  <a:gd name="T71" fmla="*/ 17 h 19"/>
                  <a:gd name="T72" fmla="*/ 31 w 41"/>
                  <a:gd name="T73" fmla="*/ 17 h 19"/>
                  <a:gd name="T74" fmla="*/ 30 w 41"/>
                  <a:gd name="T75" fmla="*/ 17 h 19"/>
                  <a:gd name="T76" fmla="*/ 29 w 41"/>
                  <a:gd name="T77" fmla="*/ 17 h 19"/>
                  <a:gd name="T78" fmla="*/ 27 w 41"/>
                  <a:gd name="T79" fmla="*/ 17 h 19"/>
                  <a:gd name="T80" fmla="*/ 26 w 41"/>
                  <a:gd name="T81" fmla="*/ 17 h 19"/>
                  <a:gd name="T82" fmla="*/ 25 w 41"/>
                  <a:gd name="T83" fmla="*/ 17 h 19"/>
                  <a:gd name="T84" fmla="*/ 23 w 41"/>
                  <a:gd name="T85" fmla="*/ 18 h 19"/>
                  <a:gd name="T86" fmla="*/ 21 w 41"/>
                  <a:gd name="T87" fmla="*/ 18 h 19"/>
                  <a:gd name="T88" fmla="*/ 20 w 41"/>
                  <a:gd name="T89" fmla="*/ 18 h 19"/>
                  <a:gd name="T90" fmla="*/ 19 w 41"/>
                  <a:gd name="T91" fmla="*/ 18 h 19"/>
                  <a:gd name="T92" fmla="*/ 17 w 41"/>
                  <a:gd name="T93" fmla="*/ 18 h 19"/>
                  <a:gd name="T94" fmla="*/ 17 w 41"/>
                  <a:gd name="T95" fmla="*/ 17 h 19"/>
                  <a:gd name="T96" fmla="*/ 15 w 41"/>
                  <a:gd name="T97" fmla="*/ 17 h 19"/>
                  <a:gd name="T98" fmla="*/ 14 w 41"/>
                  <a:gd name="T99" fmla="*/ 17 h 19"/>
                  <a:gd name="T100" fmla="*/ 12 w 41"/>
                  <a:gd name="T101" fmla="*/ 17 h 19"/>
                  <a:gd name="T102" fmla="*/ 11 w 41"/>
                  <a:gd name="T103" fmla="*/ 17 h 19"/>
                  <a:gd name="T104" fmla="*/ 10 w 41"/>
                  <a:gd name="T105" fmla="*/ 17 h 19"/>
                  <a:gd name="T106" fmla="*/ 9 w 41"/>
                  <a:gd name="T107" fmla="*/ 17 h 19"/>
                  <a:gd name="T108" fmla="*/ 8 w 41"/>
                  <a:gd name="T109" fmla="*/ 17 h 19"/>
                  <a:gd name="T110" fmla="*/ 6 w 41"/>
                  <a:gd name="T111" fmla="*/ 17 h 19"/>
                  <a:gd name="T112" fmla="*/ 5 w 41"/>
                  <a:gd name="T113" fmla="*/ 17 h 19"/>
                  <a:gd name="T114" fmla="*/ 3 w 41"/>
                  <a:gd name="T115" fmla="*/ 17 h 19"/>
                  <a:gd name="T116" fmla="*/ 1 w 41"/>
                  <a:gd name="T117" fmla="*/ 17 h 19"/>
                  <a:gd name="T118" fmla="*/ 0 w 41"/>
                  <a:gd name="T119" fmla="*/ 16 h 19"/>
                  <a:gd name="T120" fmla="*/ 0 w 41"/>
                  <a:gd name="T1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 h="19">
                    <a:moveTo>
                      <a:pt x="0" y="0"/>
                    </a:moveTo>
                    <a:lnTo>
                      <a:pt x="1" y="0"/>
                    </a:lnTo>
                    <a:lnTo>
                      <a:pt x="3" y="0"/>
                    </a:lnTo>
                    <a:lnTo>
                      <a:pt x="5" y="0"/>
                    </a:lnTo>
                    <a:lnTo>
                      <a:pt x="6" y="0"/>
                    </a:lnTo>
                    <a:lnTo>
                      <a:pt x="8" y="0"/>
                    </a:lnTo>
                    <a:lnTo>
                      <a:pt x="9" y="0"/>
                    </a:lnTo>
                    <a:lnTo>
                      <a:pt x="10" y="0"/>
                    </a:lnTo>
                    <a:lnTo>
                      <a:pt x="11" y="1"/>
                    </a:lnTo>
                    <a:lnTo>
                      <a:pt x="12" y="1"/>
                    </a:lnTo>
                    <a:lnTo>
                      <a:pt x="14" y="1"/>
                    </a:lnTo>
                    <a:lnTo>
                      <a:pt x="15" y="1"/>
                    </a:lnTo>
                    <a:lnTo>
                      <a:pt x="17" y="1"/>
                    </a:lnTo>
                    <a:lnTo>
                      <a:pt x="18" y="1"/>
                    </a:lnTo>
                    <a:lnTo>
                      <a:pt x="20" y="1"/>
                    </a:lnTo>
                    <a:lnTo>
                      <a:pt x="21" y="1"/>
                    </a:lnTo>
                    <a:lnTo>
                      <a:pt x="23" y="1"/>
                    </a:lnTo>
                    <a:lnTo>
                      <a:pt x="24" y="1"/>
                    </a:lnTo>
                    <a:lnTo>
                      <a:pt x="26" y="1"/>
                    </a:lnTo>
                    <a:lnTo>
                      <a:pt x="27" y="0"/>
                    </a:lnTo>
                    <a:lnTo>
                      <a:pt x="29" y="0"/>
                    </a:lnTo>
                    <a:lnTo>
                      <a:pt x="30" y="0"/>
                    </a:lnTo>
                    <a:lnTo>
                      <a:pt x="32" y="0"/>
                    </a:lnTo>
                    <a:lnTo>
                      <a:pt x="33" y="0"/>
                    </a:lnTo>
                    <a:lnTo>
                      <a:pt x="35" y="0"/>
                    </a:lnTo>
                    <a:lnTo>
                      <a:pt x="36" y="0"/>
                    </a:lnTo>
                    <a:lnTo>
                      <a:pt x="37" y="0"/>
                    </a:lnTo>
                    <a:lnTo>
                      <a:pt x="38" y="0"/>
                    </a:lnTo>
                    <a:lnTo>
                      <a:pt x="39" y="0"/>
                    </a:lnTo>
                    <a:lnTo>
                      <a:pt x="40" y="17"/>
                    </a:lnTo>
                    <a:lnTo>
                      <a:pt x="38" y="17"/>
                    </a:lnTo>
                    <a:lnTo>
                      <a:pt x="37" y="17"/>
                    </a:lnTo>
                    <a:lnTo>
                      <a:pt x="36" y="17"/>
                    </a:lnTo>
                    <a:lnTo>
                      <a:pt x="35" y="17"/>
                    </a:lnTo>
                    <a:lnTo>
                      <a:pt x="34" y="17"/>
                    </a:lnTo>
                    <a:lnTo>
                      <a:pt x="32" y="17"/>
                    </a:lnTo>
                    <a:lnTo>
                      <a:pt x="31" y="17"/>
                    </a:lnTo>
                    <a:lnTo>
                      <a:pt x="30" y="17"/>
                    </a:lnTo>
                    <a:lnTo>
                      <a:pt x="29" y="17"/>
                    </a:lnTo>
                    <a:lnTo>
                      <a:pt x="27" y="17"/>
                    </a:lnTo>
                    <a:lnTo>
                      <a:pt x="26" y="17"/>
                    </a:lnTo>
                    <a:lnTo>
                      <a:pt x="25" y="17"/>
                    </a:lnTo>
                    <a:lnTo>
                      <a:pt x="23" y="18"/>
                    </a:lnTo>
                    <a:lnTo>
                      <a:pt x="21" y="18"/>
                    </a:lnTo>
                    <a:lnTo>
                      <a:pt x="20" y="18"/>
                    </a:lnTo>
                    <a:lnTo>
                      <a:pt x="19" y="18"/>
                    </a:lnTo>
                    <a:lnTo>
                      <a:pt x="17" y="18"/>
                    </a:lnTo>
                    <a:lnTo>
                      <a:pt x="17" y="17"/>
                    </a:lnTo>
                    <a:lnTo>
                      <a:pt x="15" y="17"/>
                    </a:lnTo>
                    <a:lnTo>
                      <a:pt x="14" y="17"/>
                    </a:lnTo>
                    <a:lnTo>
                      <a:pt x="12" y="17"/>
                    </a:lnTo>
                    <a:lnTo>
                      <a:pt x="11" y="17"/>
                    </a:lnTo>
                    <a:lnTo>
                      <a:pt x="10" y="17"/>
                    </a:lnTo>
                    <a:lnTo>
                      <a:pt x="9" y="17"/>
                    </a:lnTo>
                    <a:lnTo>
                      <a:pt x="8" y="17"/>
                    </a:lnTo>
                    <a:lnTo>
                      <a:pt x="6" y="17"/>
                    </a:lnTo>
                    <a:lnTo>
                      <a:pt x="5" y="17"/>
                    </a:lnTo>
                    <a:lnTo>
                      <a:pt x="3" y="17"/>
                    </a:lnTo>
                    <a:lnTo>
                      <a:pt x="1" y="17"/>
                    </a:lnTo>
                    <a:lnTo>
                      <a:pt x="0" y="16"/>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98" name="Freeform 134"/>
              <p:cNvSpPr>
                <a:spLocks/>
              </p:cNvSpPr>
              <p:nvPr/>
            </p:nvSpPr>
            <p:spPr bwMode="auto">
              <a:xfrm>
                <a:off x="5231" y="1799"/>
                <a:ext cx="49" cy="23"/>
              </a:xfrm>
              <a:custGeom>
                <a:avLst/>
                <a:gdLst>
                  <a:gd name="T0" fmla="*/ 1 w 49"/>
                  <a:gd name="T1" fmla="*/ 0 h 23"/>
                  <a:gd name="T2" fmla="*/ 4 w 49"/>
                  <a:gd name="T3" fmla="*/ 0 h 23"/>
                  <a:gd name="T4" fmla="*/ 7 w 49"/>
                  <a:gd name="T5" fmla="*/ 0 h 23"/>
                  <a:gd name="T6" fmla="*/ 10 w 49"/>
                  <a:gd name="T7" fmla="*/ 0 h 23"/>
                  <a:gd name="T8" fmla="*/ 13 w 49"/>
                  <a:gd name="T9" fmla="*/ 1 h 23"/>
                  <a:gd name="T10" fmla="*/ 16 w 49"/>
                  <a:gd name="T11" fmla="*/ 1 h 23"/>
                  <a:gd name="T12" fmla="*/ 19 w 49"/>
                  <a:gd name="T13" fmla="*/ 1 h 23"/>
                  <a:gd name="T14" fmla="*/ 22 w 49"/>
                  <a:gd name="T15" fmla="*/ 1 h 23"/>
                  <a:gd name="T16" fmla="*/ 25 w 49"/>
                  <a:gd name="T17" fmla="*/ 1 h 23"/>
                  <a:gd name="T18" fmla="*/ 28 w 49"/>
                  <a:gd name="T19" fmla="*/ 1 h 23"/>
                  <a:gd name="T20" fmla="*/ 31 w 49"/>
                  <a:gd name="T21" fmla="*/ 1 h 23"/>
                  <a:gd name="T22" fmla="*/ 34 w 49"/>
                  <a:gd name="T23" fmla="*/ 0 h 23"/>
                  <a:gd name="T24" fmla="*/ 37 w 49"/>
                  <a:gd name="T25" fmla="*/ 0 h 23"/>
                  <a:gd name="T26" fmla="*/ 39 w 49"/>
                  <a:gd name="T27" fmla="*/ 0 h 23"/>
                  <a:gd name="T28" fmla="*/ 42 w 49"/>
                  <a:gd name="T29" fmla="*/ 0 h 23"/>
                  <a:gd name="T30" fmla="*/ 45 w 49"/>
                  <a:gd name="T31" fmla="*/ 0 h 23"/>
                  <a:gd name="T32" fmla="*/ 48 w 49"/>
                  <a:gd name="T33" fmla="*/ 21 h 23"/>
                  <a:gd name="T34" fmla="*/ 45 w 49"/>
                  <a:gd name="T35" fmla="*/ 21 h 23"/>
                  <a:gd name="T36" fmla="*/ 42 w 49"/>
                  <a:gd name="T37" fmla="*/ 21 h 23"/>
                  <a:gd name="T38" fmla="*/ 39 w 49"/>
                  <a:gd name="T39" fmla="*/ 21 h 23"/>
                  <a:gd name="T40" fmla="*/ 37 w 49"/>
                  <a:gd name="T41" fmla="*/ 21 h 23"/>
                  <a:gd name="T42" fmla="*/ 34 w 49"/>
                  <a:gd name="T43" fmla="*/ 21 h 23"/>
                  <a:gd name="T44" fmla="*/ 31 w 49"/>
                  <a:gd name="T45" fmla="*/ 21 h 23"/>
                  <a:gd name="T46" fmla="*/ 28 w 49"/>
                  <a:gd name="T47" fmla="*/ 22 h 23"/>
                  <a:gd name="T48" fmla="*/ 25 w 49"/>
                  <a:gd name="T49" fmla="*/ 22 h 23"/>
                  <a:gd name="T50" fmla="*/ 21 w 49"/>
                  <a:gd name="T51" fmla="*/ 22 h 23"/>
                  <a:gd name="T52" fmla="*/ 19 w 49"/>
                  <a:gd name="T53" fmla="*/ 21 h 23"/>
                  <a:gd name="T54" fmla="*/ 16 w 49"/>
                  <a:gd name="T55" fmla="*/ 21 h 23"/>
                  <a:gd name="T56" fmla="*/ 13 w 49"/>
                  <a:gd name="T57" fmla="*/ 21 h 23"/>
                  <a:gd name="T58" fmla="*/ 10 w 49"/>
                  <a:gd name="T59" fmla="*/ 21 h 23"/>
                  <a:gd name="T60" fmla="*/ 7 w 49"/>
                  <a:gd name="T61" fmla="*/ 21 h 23"/>
                  <a:gd name="T62" fmla="*/ 4 w 49"/>
                  <a:gd name="T63" fmla="*/ 21 h 23"/>
                  <a:gd name="T64" fmla="*/ 1 w 49"/>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23">
                    <a:moveTo>
                      <a:pt x="0" y="0"/>
                    </a:moveTo>
                    <a:lnTo>
                      <a:pt x="1" y="0"/>
                    </a:lnTo>
                    <a:lnTo>
                      <a:pt x="3" y="0"/>
                    </a:lnTo>
                    <a:lnTo>
                      <a:pt x="4" y="0"/>
                    </a:lnTo>
                    <a:lnTo>
                      <a:pt x="6" y="0"/>
                    </a:lnTo>
                    <a:lnTo>
                      <a:pt x="7" y="0"/>
                    </a:lnTo>
                    <a:lnTo>
                      <a:pt x="9" y="0"/>
                    </a:lnTo>
                    <a:lnTo>
                      <a:pt x="10" y="0"/>
                    </a:lnTo>
                    <a:lnTo>
                      <a:pt x="12" y="0"/>
                    </a:lnTo>
                    <a:lnTo>
                      <a:pt x="13" y="1"/>
                    </a:lnTo>
                    <a:lnTo>
                      <a:pt x="15" y="1"/>
                    </a:lnTo>
                    <a:lnTo>
                      <a:pt x="16" y="1"/>
                    </a:lnTo>
                    <a:lnTo>
                      <a:pt x="17" y="1"/>
                    </a:lnTo>
                    <a:lnTo>
                      <a:pt x="19" y="1"/>
                    </a:lnTo>
                    <a:lnTo>
                      <a:pt x="20" y="1"/>
                    </a:lnTo>
                    <a:lnTo>
                      <a:pt x="22" y="1"/>
                    </a:lnTo>
                    <a:lnTo>
                      <a:pt x="23" y="1"/>
                    </a:lnTo>
                    <a:lnTo>
                      <a:pt x="25" y="1"/>
                    </a:lnTo>
                    <a:lnTo>
                      <a:pt x="27" y="1"/>
                    </a:lnTo>
                    <a:lnTo>
                      <a:pt x="28" y="1"/>
                    </a:lnTo>
                    <a:lnTo>
                      <a:pt x="30" y="1"/>
                    </a:lnTo>
                    <a:lnTo>
                      <a:pt x="31" y="1"/>
                    </a:lnTo>
                    <a:lnTo>
                      <a:pt x="32" y="0"/>
                    </a:lnTo>
                    <a:lnTo>
                      <a:pt x="34" y="0"/>
                    </a:lnTo>
                    <a:lnTo>
                      <a:pt x="35" y="0"/>
                    </a:lnTo>
                    <a:lnTo>
                      <a:pt x="37" y="0"/>
                    </a:lnTo>
                    <a:lnTo>
                      <a:pt x="38" y="0"/>
                    </a:lnTo>
                    <a:lnTo>
                      <a:pt x="39" y="0"/>
                    </a:lnTo>
                    <a:lnTo>
                      <a:pt x="41" y="0"/>
                    </a:lnTo>
                    <a:lnTo>
                      <a:pt x="42" y="0"/>
                    </a:lnTo>
                    <a:lnTo>
                      <a:pt x="44" y="0"/>
                    </a:lnTo>
                    <a:lnTo>
                      <a:pt x="45" y="0"/>
                    </a:lnTo>
                    <a:lnTo>
                      <a:pt x="46" y="0"/>
                    </a:lnTo>
                    <a:lnTo>
                      <a:pt x="48" y="21"/>
                    </a:lnTo>
                    <a:lnTo>
                      <a:pt x="46" y="21"/>
                    </a:lnTo>
                    <a:lnTo>
                      <a:pt x="45" y="21"/>
                    </a:lnTo>
                    <a:lnTo>
                      <a:pt x="44" y="21"/>
                    </a:lnTo>
                    <a:lnTo>
                      <a:pt x="42" y="21"/>
                    </a:lnTo>
                    <a:lnTo>
                      <a:pt x="41" y="21"/>
                    </a:lnTo>
                    <a:lnTo>
                      <a:pt x="39" y="21"/>
                    </a:lnTo>
                    <a:lnTo>
                      <a:pt x="38" y="21"/>
                    </a:lnTo>
                    <a:lnTo>
                      <a:pt x="37" y="21"/>
                    </a:lnTo>
                    <a:lnTo>
                      <a:pt x="35" y="21"/>
                    </a:lnTo>
                    <a:lnTo>
                      <a:pt x="34" y="21"/>
                    </a:lnTo>
                    <a:lnTo>
                      <a:pt x="32" y="21"/>
                    </a:lnTo>
                    <a:lnTo>
                      <a:pt x="31" y="21"/>
                    </a:lnTo>
                    <a:lnTo>
                      <a:pt x="30" y="22"/>
                    </a:lnTo>
                    <a:lnTo>
                      <a:pt x="28" y="22"/>
                    </a:lnTo>
                    <a:lnTo>
                      <a:pt x="27" y="22"/>
                    </a:lnTo>
                    <a:lnTo>
                      <a:pt x="25" y="22"/>
                    </a:lnTo>
                    <a:lnTo>
                      <a:pt x="23" y="22"/>
                    </a:lnTo>
                    <a:lnTo>
                      <a:pt x="21" y="22"/>
                    </a:lnTo>
                    <a:lnTo>
                      <a:pt x="20" y="21"/>
                    </a:lnTo>
                    <a:lnTo>
                      <a:pt x="19" y="21"/>
                    </a:lnTo>
                    <a:lnTo>
                      <a:pt x="17" y="21"/>
                    </a:lnTo>
                    <a:lnTo>
                      <a:pt x="16" y="21"/>
                    </a:lnTo>
                    <a:lnTo>
                      <a:pt x="14" y="21"/>
                    </a:lnTo>
                    <a:lnTo>
                      <a:pt x="13" y="21"/>
                    </a:lnTo>
                    <a:lnTo>
                      <a:pt x="11" y="21"/>
                    </a:lnTo>
                    <a:lnTo>
                      <a:pt x="10" y="21"/>
                    </a:lnTo>
                    <a:lnTo>
                      <a:pt x="8" y="21"/>
                    </a:lnTo>
                    <a:lnTo>
                      <a:pt x="7" y="21"/>
                    </a:lnTo>
                    <a:lnTo>
                      <a:pt x="5" y="21"/>
                    </a:lnTo>
                    <a:lnTo>
                      <a:pt x="4" y="21"/>
                    </a:lnTo>
                    <a:lnTo>
                      <a:pt x="2" y="21"/>
                    </a:lnTo>
                    <a:lnTo>
                      <a:pt x="1"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99" name="Freeform 135"/>
              <p:cNvSpPr>
                <a:spLocks/>
              </p:cNvSpPr>
              <p:nvPr/>
            </p:nvSpPr>
            <p:spPr bwMode="auto">
              <a:xfrm>
                <a:off x="5122" y="1799"/>
                <a:ext cx="49" cy="23"/>
              </a:xfrm>
              <a:custGeom>
                <a:avLst/>
                <a:gdLst>
                  <a:gd name="T0" fmla="*/ 46 w 49"/>
                  <a:gd name="T1" fmla="*/ 0 h 23"/>
                  <a:gd name="T2" fmla="*/ 43 w 49"/>
                  <a:gd name="T3" fmla="*/ 0 h 23"/>
                  <a:gd name="T4" fmla="*/ 40 w 49"/>
                  <a:gd name="T5" fmla="*/ 0 h 23"/>
                  <a:gd name="T6" fmla="*/ 37 w 49"/>
                  <a:gd name="T7" fmla="*/ 0 h 23"/>
                  <a:gd name="T8" fmla="*/ 35 w 49"/>
                  <a:gd name="T9" fmla="*/ 1 h 23"/>
                  <a:gd name="T10" fmla="*/ 32 w 49"/>
                  <a:gd name="T11" fmla="*/ 1 h 23"/>
                  <a:gd name="T12" fmla="*/ 29 w 49"/>
                  <a:gd name="T13" fmla="*/ 1 h 23"/>
                  <a:gd name="T14" fmla="*/ 26 w 49"/>
                  <a:gd name="T15" fmla="*/ 1 h 23"/>
                  <a:gd name="T16" fmla="*/ 22 w 49"/>
                  <a:gd name="T17" fmla="*/ 1 h 23"/>
                  <a:gd name="T18" fmla="*/ 19 w 49"/>
                  <a:gd name="T19" fmla="*/ 1 h 23"/>
                  <a:gd name="T20" fmla="*/ 17 w 49"/>
                  <a:gd name="T21" fmla="*/ 1 h 23"/>
                  <a:gd name="T22" fmla="*/ 14 w 49"/>
                  <a:gd name="T23" fmla="*/ 0 h 23"/>
                  <a:gd name="T24" fmla="*/ 11 w 49"/>
                  <a:gd name="T25" fmla="*/ 0 h 23"/>
                  <a:gd name="T26" fmla="*/ 8 w 49"/>
                  <a:gd name="T27" fmla="*/ 0 h 23"/>
                  <a:gd name="T28" fmla="*/ 5 w 49"/>
                  <a:gd name="T29" fmla="*/ 0 h 23"/>
                  <a:gd name="T30" fmla="*/ 3 w 49"/>
                  <a:gd name="T31" fmla="*/ 0 h 23"/>
                  <a:gd name="T32" fmla="*/ 0 w 49"/>
                  <a:gd name="T33" fmla="*/ 21 h 23"/>
                  <a:gd name="T34" fmla="*/ 2 w 49"/>
                  <a:gd name="T35" fmla="*/ 21 h 23"/>
                  <a:gd name="T36" fmla="*/ 5 w 49"/>
                  <a:gd name="T37" fmla="*/ 21 h 23"/>
                  <a:gd name="T38" fmla="*/ 8 w 49"/>
                  <a:gd name="T39" fmla="*/ 21 h 23"/>
                  <a:gd name="T40" fmla="*/ 11 w 49"/>
                  <a:gd name="T41" fmla="*/ 21 h 23"/>
                  <a:gd name="T42" fmla="*/ 14 w 49"/>
                  <a:gd name="T43" fmla="*/ 21 h 23"/>
                  <a:gd name="T44" fmla="*/ 17 w 49"/>
                  <a:gd name="T45" fmla="*/ 21 h 23"/>
                  <a:gd name="T46" fmla="*/ 19 w 49"/>
                  <a:gd name="T47" fmla="*/ 22 h 23"/>
                  <a:gd name="T48" fmla="*/ 22 w 49"/>
                  <a:gd name="T49" fmla="*/ 22 h 23"/>
                  <a:gd name="T50" fmla="*/ 26 w 49"/>
                  <a:gd name="T51" fmla="*/ 22 h 23"/>
                  <a:gd name="T52" fmla="*/ 29 w 49"/>
                  <a:gd name="T53" fmla="*/ 21 h 23"/>
                  <a:gd name="T54" fmla="*/ 32 w 49"/>
                  <a:gd name="T55" fmla="*/ 21 h 23"/>
                  <a:gd name="T56" fmla="*/ 35 w 49"/>
                  <a:gd name="T57" fmla="*/ 21 h 23"/>
                  <a:gd name="T58" fmla="*/ 38 w 49"/>
                  <a:gd name="T59" fmla="*/ 21 h 23"/>
                  <a:gd name="T60" fmla="*/ 41 w 49"/>
                  <a:gd name="T61" fmla="*/ 21 h 23"/>
                  <a:gd name="T62" fmla="*/ 44 w 49"/>
                  <a:gd name="T63" fmla="*/ 21 h 23"/>
                  <a:gd name="T64" fmla="*/ 47 w 49"/>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23">
                    <a:moveTo>
                      <a:pt x="48" y="0"/>
                    </a:moveTo>
                    <a:lnTo>
                      <a:pt x="46" y="0"/>
                    </a:lnTo>
                    <a:lnTo>
                      <a:pt x="45" y="0"/>
                    </a:lnTo>
                    <a:lnTo>
                      <a:pt x="43" y="0"/>
                    </a:lnTo>
                    <a:lnTo>
                      <a:pt x="42" y="0"/>
                    </a:lnTo>
                    <a:lnTo>
                      <a:pt x="40" y="0"/>
                    </a:lnTo>
                    <a:lnTo>
                      <a:pt x="39" y="0"/>
                    </a:lnTo>
                    <a:lnTo>
                      <a:pt x="37" y="0"/>
                    </a:lnTo>
                    <a:lnTo>
                      <a:pt x="36" y="0"/>
                    </a:lnTo>
                    <a:lnTo>
                      <a:pt x="35" y="1"/>
                    </a:lnTo>
                    <a:lnTo>
                      <a:pt x="33" y="1"/>
                    </a:lnTo>
                    <a:lnTo>
                      <a:pt x="32" y="1"/>
                    </a:lnTo>
                    <a:lnTo>
                      <a:pt x="30" y="1"/>
                    </a:lnTo>
                    <a:lnTo>
                      <a:pt x="29" y="1"/>
                    </a:lnTo>
                    <a:lnTo>
                      <a:pt x="27" y="1"/>
                    </a:lnTo>
                    <a:lnTo>
                      <a:pt x="26" y="1"/>
                    </a:lnTo>
                    <a:lnTo>
                      <a:pt x="25" y="1"/>
                    </a:lnTo>
                    <a:lnTo>
                      <a:pt x="22" y="1"/>
                    </a:lnTo>
                    <a:lnTo>
                      <a:pt x="21" y="1"/>
                    </a:lnTo>
                    <a:lnTo>
                      <a:pt x="19" y="1"/>
                    </a:lnTo>
                    <a:lnTo>
                      <a:pt x="18" y="1"/>
                    </a:lnTo>
                    <a:lnTo>
                      <a:pt x="17" y="1"/>
                    </a:lnTo>
                    <a:lnTo>
                      <a:pt x="15" y="0"/>
                    </a:lnTo>
                    <a:lnTo>
                      <a:pt x="14" y="0"/>
                    </a:lnTo>
                    <a:lnTo>
                      <a:pt x="12" y="0"/>
                    </a:lnTo>
                    <a:lnTo>
                      <a:pt x="11" y="0"/>
                    </a:lnTo>
                    <a:lnTo>
                      <a:pt x="10" y="0"/>
                    </a:lnTo>
                    <a:lnTo>
                      <a:pt x="8" y="0"/>
                    </a:lnTo>
                    <a:lnTo>
                      <a:pt x="7" y="0"/>
                    </a:lnTo>
                    <a:lnTo>
                      <a:pt x="5" y="0"/>
                    </a:lnTo>
                    <a:lnTo>
                      <a:pt x="4" y="0"/>
                    </a:lnTo>
                    <a:lnTo>
                      <a:pt x="3" y="0"/>
                    </a:lnTo>
                    <a:lnTo>
                      <a:pt x="1" y="0"/>
                    </a:lnTo>
                    <a:lnTo>
                      <a:pt x="0" y="21"/>
                    </a:lnTo>
                    <a:lnTo>
                      <a:pt x="1" y="21"/>
                    </a:lnTo>
                    <a:lnTo>
                      <a:pt x="2" y="21"/>
                    </a:lnTo>
                    <a:lnTo>
                      <a:pt x="4" y="21"/>
                    </a:lnTo>
                    <a:lnTo>
                      <a:pt x="5" y="21"/>
                    </a:lnTo>
                    <a:lnTo>
                      <a:pt x="7" y="21"/>
                    </a:lnTo>
                    <a:lnTo>
                      <a:pt x="8" y="21"/>
                    </a:lnTo>
                    <a:lnTo>
                      <a:pt x="10" y="21"/>
                    </a:lnTo>
                    <a:lnTo>
                      <a:pt x="11" y="21"/>
                    </a:lnTo>
                    <a:lnTo>
                      <a:pt x="12" y="21"/>
                    </a:lnTo>
                    <a:lnTo>
                      <a:pt x="14" y="21"/>
                    </a:lnTo>
                    <a:lnTo>
                      <a:pt x="15" y="21"/>
                    </a:lnTo>
                    <a:lnTo>
                      <a:pt x="17" y="21"/>
                    </a:lnTo>
                    <a:lnTo>
                      <a:pt x="18" y="22"/>
                    </a:lnTo>
                    <a:lnTo>
                      <a:pt x="19" y="22"/>
                    </a:lnTo>
                    <a:lnTo>
                      <a:pt x="21" y="22"/>
                    </a:lnTo>
                    <a:lnTo>
                      <a:pt x="22" y="22"/>
                    </a:lnTo>
                    <a:lnTo>
                      <a:pt x="25" y="22"/>
                    </a:lnTo>
                    <a:lnTo>
                      <a:pt x="26" y="22"/>
                    </a:lnTo>
                    <a:lnTo>
                      <a:pt x="28" y="21"/>
                    </a:lnTo>
                    <a:lnTo>
                      <a:pt x="29" y="21"/>
                    </a:lnTo>
                    <a:lnTo>
                      <a:pt x="30" y="21"/>
                    </a:lnTo>
                    <a:lnTo>
                      <a:pt x="32" y="21"/>
                    </a:lnTo>
                    <a:lnTo>
                      <a:pt x="33" y="21"/>
                    </a:lnTo>
                    <a:lnTo>
                      <a:pt x="35" y="21"/>
                    </a:lnTo>
                    <a:lnTo>
                      <a:pt x="36" y="21"/>
                    </a:lnTo>
                    <a:lnTo>
                      <a:pt x="38" y="21"/>
                    </a:lnTo>
                    <a:lnTo>
                      <a:pt x="39" y="21"/>
                    </a:lnTo>
                    <a:lnTo>
                      <a:pt x="41" y="21"/>
                    </a:lnTo>
                    <a:lnTo>
                      <a:pt x="42" y="21"/>
                    </a:lnTo>
                    <a:lnTo>
                      <a:pt x="44" y="21"/>
                    </a:lnTo>
                    <a:lnTo>
                      <a:pt x="45" y="21"/>
                    </a:lnTo>
                    <a:lnTo>
                      <a:pt x="47" y="20"/>
                    </a:lnTo>
                    <a:lnTo>
                      <a:pt x="48"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00" name="Freeform 136"/>
              <p:cNvSpPr>
                <a:spLocks/>
              </p:cNvSpPr>
              <p:nvPr/>
            </p:nvSpPr>
            <p:spPr bwMode="auto">
              <a:xfrm>
                <a:off x="5177" y="1799"/>
                <a:ext cx="47" cy="23"/>
              </a:xfrm>
              <a:custGeom>
                <a:avLst/>
                <a:gdLst>
                  <a:gd name="T0" fmla="*/ 1 w 47"/>
                  <a:gd name="T1" fmla="*/ 0 h 23"/>
                  <a:gd name="T2" fmla="*/ 4 w 47"/>
                  <a:gd name="T3" fmla="*/ 0 h 23"/>
                  <a:gd name="T4" fmla="*/ 7 w 47"/>
                  <a:gd name="T5" fmla="*/ 0 h 23"/>
                  <a:gd name="T6" fmla="*/ 10 w 47"/>
                  <a:gd name="T7" fmla="*/ 0 h 23"/>
                  <a:gd name="T8" fmla="*/ 13 w 47"/>
                  <a:gd name="T9" fmla="*/ 1 h 23"/>
                  <a:gd name="T10" fmla="*/ 16 w 47"/>
                  <a:gd name="T11" fmla="*/ 1 h 23"/>
                  <a:gd name="T12" fmla="*/ 19 w 47"/>
                  <a:gd name="T13" fmla="*/ 1 h 23"/>
                  <a:gd name="T14" fmla="*/ 21 w 47"/>
                  <a:gd name="T15" fmla="*/ 1 h 23"/>
                  <a:gd name="T16" fmla="*/ 24 w 47"/>
                  <a:gd name="T17" fmla="*/ 1 h 23"/>
                  <a:gd name="T18" fmla="*/ 27 w 47"/>
                  <a:gd name="T19" fmla="*/ 1 h 23"/>
                  <a:gd name="T20" fmla="*/ 30 w 47"/>
                  <a:gd name="T21" fmla="*/ 1 h 23"/>
                  <a:gd name="T22" fmla="*/ 33 w 47"/>
                  <a:gd name="T23" fmla="*/ 0 h 23"/>
                  <a:gd name="T24" fmla="*/ 35 w 47"/>
                  <a:gd name="T25" fmla="*/ 0 h 23"/>
                  <a:gd name="T26" fmla="*/ 38 w 47"/>
                  <a:gd name="T27" fmla="*/ 0 h 23"/>
                  <a:gd name="T28" fmla="*/ 41 w 47"/>
                  <a:gd name="T29" fmla="*/ 0 h 23"/>
                  <a:gd name="T30" fmla="*/ 44 w 47"/>
                  <a:gd name="T31" fmla="*/ 0 h 23"/>
                  <a:gd name="T32" fmla="*/ 46 w 47"/>
                  <a:gd name="T33" fmla="*/ 21 h 23"/>
                  <a:gd name="T34" fmla="*/ 43 w 47"/>
                  <a:gd name="T35" fmla="*/ 21 h 23"/>
                  <a:gd name="T36" fmla="*/ 40 w 47"/>
                  <a:gd name="T37" fmla="*/ 21 h 23"/>
                  <a:gd name="T38" fmla="*/ 37 w 47"/>
                  <a:gd name="T39" fmla="*/ 21 h 23"/>
                  <a:gd name="T40" fmla="*/ 34 w 47"/>
                  <a:gd name="T41" fmla="*/ 21 h 23"/>
                  <a:gd name="T42" fmla="*/ 31 w 47"/>
                  <a:gd name="T43" fmla="*/ 21 h 23"/>
                  <a:gd name="T44" fmla="*/ 29 w 47"/>
                  <a:gd name="T45" fmla="*/ 21 h 23"/>
                  <a:gd name="T46" fmla="*/ 26 w 47"/>
                  <a:gd name="T47" fmla="*/ 22 h 23"/>
                  <a:gd name="T48" fmla="*/ 23 w 47"/>
                  <a:gd name="T49" fmla="*/ 22 h 23"/>
                  <a:gd name="T50" fmla="*/ 20 w 47"/>
                  <a:gd name="T51" fmla="*/ 22 h 23"/>
                  <a:gd name="T52" fmla="*/ 17 w 47"/>
                  <a:gd name="T53" fmla="*/ 21 h 23"/>
                  <a:gd name="T54" fmla="*/ 14 w 47"/>
                  <a:gd name="T55" fmla="*/ 21 h 23"/>
                  <a:gd name="T56" fmla="*/ 11 w 47"/>
                  <a:gd name="T57" fmla="*/ 21 h 23"/>
                  <a:gd name="T58" fmla="*/ 9 w 47"/>
                  <a:gd name="T59" fmla="*/ 21 h 23"/>
                  <a:gd name="T60" fmla="*/ 6 w 47"/>
                  <a:gd name="T61" fmla="*/ 21 h 23"/>
                  <a:gd name="T62" fmla="*/ 3 w 47"/>
                  <a:gd name="T63" fmla="*/ 21 h 23"/>
                  <a:gd name="T64" fmla="*/ 0 w 47"/>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0" y="0"/>
                    </a:moveTo>
                    <a:lnTo>
                      <a:pt x="1" y="0"/>
                    </a:lnTo>
                    <a:lnTo>
                      <a:pt x="3" y="0"/>
                    </a:lnTo>
                    <a:lnTo>
                      <a:pt x="4" y="0"/>
                    </a:lnTo>
                    <a:lnTo>
                      <a:pt x="6" y="0"/>
                    </a:lnTo>
                    <a:lnTo>
                      <a:pt x="7" y="0"/>
                    </a:lnTo>
                    <a:lnTo>
                      <a:pt x="9" y="0"/>
                    </a:lnTo>
                    <a:lnTo>
                      <a:pt x="10" y="0"/>
                    </a:lnTo>
                    <a:lnTo>
                      <a:pt x="11" y="0"/>
                    </a:lnTo>
                    <a:lnTo>
                      <a:pt x="13" y="1"/>
                    </a:lnTo>
                    <a:lnTo>
                      <a:pt x="14" y="1"/>
                    </a:lnTo>
                    <a:lnTo>
                      <a:pt x="16" y="1"/>
                    </a:lnTo>
                    <a:lnTo>
                      <a:pt x="17" y="1"/>
                    </a:lnTo>
                    <a:lnTo>
                      <a:pt x="19" y="1"/>
                    </a:lnTo>
                    <a:lnTo>
                      <a:pt x="20" y="1"/>
                    </a:lnTo>
                    <a:lnTo>
                      <a:pt x="21" y="1"/>
                    </a:lnTo>
                    <a:lnTo>
                      <a:pt x="23" y="1"/>
                    </a:lnTo>
                    <a:lnTo>
                      <a:pt x="24" y="1"/>
                    </a:lnTo>
                    <a:lnTo>
                      <a:pt x="26" y="1"/>
                    </a:lnTo>
                    <a:lnTo>
                      <a:pt x="27" y="1"/>
                    </a:lnTo>
                    <a:lnTo>
                      <a:pt x="28" y="1"/>
                    </a:lnTo>
                    <a:lnTo>
                      <a:pt x="30" y="1"/>
                    </a:lnTo>
                    <a:lnTo>
                      <a:pt x="31" y="0"/>
                    </a:lnTo>
                    <a:lnTo>
                      <a:pt x="33" y="0"/>
                    </a:lnTo>
                    <a:lnTo>
                      <a:pt x="34" y="0"/>
                    </a:lnTo>
                    <a:lnTo>
                      <a:pt x="35" y="0"/>
                    </a:lnTo>
                    <a:lnTo>
                      <a:pt x="37" y="0"/>
                    </a:lnTo>
                    <a:lnTo>
                      <a:pt x="38" y="0"/>
                    </a:lnTo>
                    <a:lnTo>
                      <a:pt x="40" y="0"/>
                    </a:lnTo>
                    <a:lnTo>
                      <a:pt x="41" y="0"/>
                    </a:lnTo>
                    <a:lnTo>
                      <a:pt x="42" y="0"/>
                    </a:lnTo>
                    <a:lnTo>
                      <a:pt x="44" y="0"/>
                    </a:lnTo>
                    <a:lnTo>
                      <a:pt x="45" y="0"/>
                    </a:lnTo>
                    <a:lnTo>
                      <a:pt x="46" y="21"/>
                    </a:lnTo>
                    <a:lnTo>
                      <a:pt x="44" y="21"/>
                    </a:lnTo>
                    <a:lnTo>
                      <a:pt x="43" y="21"/>
                    </a:lnTo>
                    <a:lnTo>
                      <a:pt x="41" y="21"/>
                    </a:lnTo>
                    <a:lnTo>
                      <a:pt x="40" y="21"/>
                    </a:lnTo>
                    <a:lnTo>
                      <a:pt x="39" y="21"/>
                    </a:lnTo>
                    <a:lnTo>
                      <a:pt x="37" y="21"/>
                    </a:lnTo>
                    <a:lnTo>
                      <a:pt x="36" y="21"/>
                    </a:lnTo>
                    <a:lnTo>
                      <a:pt x="34" y="21"/>
                    </a:lnTo>
                    <a:lnTo>
                      <a:pt x="33" y="21"/>
                    </a:lnTo>
                    <a:lnTo>
                      <a:pt x="31" y="21"/>
                    </a:lnTo>
                    <a:lnTo>
                      <a:pt x="30" y="21"/>
                    </a:lnTo>
                    <a:lnTo>
                      <a:pt x="29" y="21"/>
                    </a:lnTo>
                    <a:lnTo>
                      <a:pt x="27" y="22"/>
                    </a:lnTo>
                    <a:lnTo>
                      <a:pt x="26" y="22"/>
                    </a:lnTo>
                    <a:lnTo>
                      <a:pt x="24" y="22"/>
                    </a:lnTo>
                    <a:lnTo>
                      <a:pt x="23" y="22"/>
                    </a:lnTo>
                    <a:lnTo>
                      <a:pt x="22" y="22"/>
                    </a:lnTo>
                    <a:lnTo>
                      <a:pt x="20" y="22"/>
                    </a:lnTo>
                    <a:lnTo>
                      <a:pt x="19" y="21"/>
                    </a:lnTo>
                    <a:lnTo>
                      <a:pt x="17" y="21"/>
                    </a:lnTo>
                    <a:lnTo>
                      <a:pt x="16" y="21"/>
                    </a:lnTo>
                    <a:lnTo>
                      <a:pt x="14" y="21"/>
                    </a:lnTo>
                    <a:lnTo>
                      <a:pt x="13" y="21"/>
                    </a:lnTo>
                    <a:lnTo>
                      <a:pt x="11" y="21"/>
                    </a:lnTo>
                    <a:lnTo>
                      <a:pt x="10" y="21"/>
                    </a:lnTo>
                    <a:lnTo>
                      <a:pt x="9" y="21"/>
                    </a:lnTo>
                    <a:lnTo>
                      <a:pt x="7" y="21"/>
                    </a:lnTo>
                    <a:lnTo>
                      <a:pt x="6" y="21"/>
                    </a:lnTo>
                    <a:lnTo>
                      <a:pt x="4" y="21"/>
                    </a:lnTo>
                    <a:lnTo>
                      <a:pt x="3" y="21"/>
                    </a:lnTo>
                    <a:lnTo>
                      <a:pt x="1" y="21"/>
                    </a:lnTo>
                    <a:lnTo>
                      <a:pt x="0"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01" name="Freeform 137"/>
              <p:cNvSpPr>
                <a:spLocks/>
              </p:cNvSpPr>
              <p:nvPr/>
            </p:nvSpPr>
            <p:spPr bwMode="auto">
              <a:xfrm>
                <a:off x="5231" y="1775"/>
                <a:ext cx="47" cy="23"/>
              </a:xfrm>
              <a:custGeom>
                <a:avLst/>
                <a:gdLst>
                  <a:gd name="T0" fmla="*/ 2 w 47"/>
                  <a:gd name="T1" fmla="*/ 0 h 23"/>
                  <a:gd name="T2" fmla="*/ 5 w 47"/>
                  <a:gd name="T3" fmla="*/ 0 h 23"/>
                  <a:gd name="T4" fmla="*/ 7 w 47"/>
                  <a:gd name="T5" fmla="*/ 0 h 23"/>
                  <a:gd name="T6" fmla="*/ 10 w 47"/>
                  <a:gd name="T7" fmla="*/ 0 h 23"/>
                  <a:gd name="T8" fmla="*/ 13 w 47"/>
                  <a:gd name="T9" fmla="*/ 0 h 23"/>
                  <a:gd name="T10" fmla="*/ 16 w 47"/>
                  <a:gd name="T11" fmla="*/ 1 h 23"/>
                  <a:gd name="T12" fmla="*/ 19 w 47"/>
                  <a:gd name="T13" fmla="*/ 1 h 23"/>
                  <a:gd name="T14" fmla="*/ 21 w 47"/>
                  <a:gd name="T15" fmla="*/ 1 h 23"/>
                  <a:gd name="T16" fmla="*/ 24 w 47"/>
                  <a:gd name="T17" fmla="*/ 1 h 23"/>
                  <a:gd name="T18" fmla="*/ 27 w 47"/>
                  <a:gd name="T19" fmla="*/ 1 h 23"/>
                  <a:gd name="T20" fmla="*/ 29 w 47"/>
                  <a:gd name="T21" fmla="*/ 0 h 23"/>
                  <a:gd name="T22" fmla="*/ 32 w 47"/>
                  <a:gd name="T23" fmla="*/ 0 h 23"/>
                  <a:gd name="T24" fmla="*/ 35 w 47"/>
                  <a:gd name="T25" fmla="*/ 0 h 23"/>
                  <a:gd name="T26" fmla="*/ 38 w 47"/>
                  <a:gd name="T27" fmla="*/ 0 h 23"/>
                  <a:gd name="T28" fmla="*/ 40 w 47"/>
                  <a:gd name="T29" fmla="*/ 0 h 23"/>
                  <a:gd name="T30" fmla="*/ 43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29 w 47"/>
                  <a:gd name="T45" fmla="*/ 22 h 23"/>
                  <a:gd name="T46" fmla="*/ 27 w 47"/>
                  <a:gd name="T47" fmla="*/ 22 h 23"/>
                  <a:gd name="T48" fmla="*/ 24 w 47"/>
                  <a:gd name="T49" fmla="*/ 22 h 23"/>
                  <a:gd name="T50" fmla="*/ 21 w 47"/>
                  <a:gd name="T51" fmla="*/ 22 h 23"/>
                  <a:gd name="T52" fmla="*/ 18 w 47"/>
                  <a:gd name="T53" fmla="*/ 22 h 23"/>
                  <a:gd name="T54" fmla="*/ 16 w 47"/>
                  <a:gd name="T55" fmla="*/ 22 h 23"/>
                  <a:gd name="T56" fmla="*/ 13 w 47"/>
                  <a:gd name="T57" fmla="*/ 22 h 23"/>
                  <a:gd name="T58" fmla="*/ 10 w 47"/>
                  <a:gd name="T59" fmla="*/ 21 h 23"/>
                  <a:gd name="T60" fmla="*/ 7 w 47"/>
                  <a:gd name="T61" fmla="*/ 21 h 23"/>
                  <a:gd name="T62" fmla="*/ 4 w 47"/>
                  <a:gd name="T63" fmla="*/ 21 h 23"/>
                  <a:gd name="T64" fmla="*/ 1 w 47"/>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0" y="0"/>
                    </a:moveTo>
                    <a:lnTo>
                      <a:pt x="2" y="0"/>
                    </a:lnTo>
                    <a:lnTo>
                      <a:pt x="3" y="0"/>
                    </a:lnTo>
                    <a:lnTo>
                      <a:pt x="5" y="0"/>
                    </a:lnTo>
                    <a:lnTo>
                      <a:pt x="6" y="0"/>
                    </a:lnTo>
                    <a:lnTo>
                      <a:pt x="7" y="0"/>
                    </a:lnTo>
                    <a:lnTo>
                      <a:pt x="9" y="0"/>
                    </a:lnTo>
                    <a:lnTo>
                      <a:pt x="10" y="0"/>
                    </a:lnTo>
                    <a:lnTo>
                      <a:pt x="12" y="0"/>
                    </a:lnTo>
                    <a:lnTo>
                      <a:pt x="13" y="0"/>
                    </a:lnTo>
                    <a:lnTo>
                      <a:pt x="14" y="1"/>
                    </a:lnTo>
                    <a:lnTo>
                      <a:pt x="16" y="1"/>
                    </a:lnTo>
                    <a:lnTo>
                      <a:pt x="17" y="1"/>
                    </a:lnTo>
                    <a:lnTo>
                      <a:pt x="19" y="1"/>
                    </a:lnTo>
                    <a:lnTo>
                      <a:pt x="20" y="1"/>
                    </a:lnTo>
                    <a:lnTo>
                      <a:pt x="21" y="1"/>
                    </a:lnTo>
                    <a:lnTo>
                      <a:pt x="23" y="1"/>
                    </a:lnTo>
                    <a:lnTo>
                      <a:pt x="24" y="1"/>
                    </a:lnTo>
                    <a:lnTo>
                      <a:pt x="25" y="1"/>
                    </a:lnTo>
                    <a:lnTo>
                      <a:pt x="27" y="1"/>
                    </a:lnTo>
                    <a:lnTo>
                      <a:pt x="28" y="1"/>
                    </a:lnTo>
                    <a:lnTo>
                      <a:pt x="29" y="0"/>
                    </a:lnTo>
                    <a:lnTo>
                      <a:pt x="31" y="0"/>
                    </a:lnTo>
                    <a:lnTo>
                      <a:pt x="32" y="0"/>
                    </a:lnTo>
                    <a:lnTo>
                      <a:pt x="33" y="0"/>
                    </a:lnTo>
                    <a:lnTo>
                      <a:pt x="35" y="0"/>
                    </a:lnTo>
                    <a:lnTo>
                      <a:pt x="36" y="0"/>
                    </a:lnTo>
                    <a:lnTo>
                      <a:pt x="38" y="0"/>
                    </a:lnTo>
                    <a:lnTo>
                      <a:pt x="39" y="0"/>
                    </a:lnTo>
                    <a:lnTo>
                      <a:pt x="40" y="0"/>
                    </a:lnTo>
                    <a:lnTo>
                      <a:pt x="42" y="0"/>
                    </a:lnTo>
                    <a:lnTo>
                      <a:pt x="43" y="0"/>
                    </a:lnTo>
                    <a:lnTo>
                      <a:pt x="44" y="0"/>
                    </a:lnTo>
                    <a:lnTo>
                      <a:pt x="46" y="21"/>
                    </a:lnTo>
                    <a:lnTo>
                      <a:pt x="44" y="21"/>
                    </a:lnTo>
                    <a:lnTo>
                      <a:pt x="43" y="21"/>
                    </a:lnTo>
                    <a:lnTo>
                      <a:pt x="42" y="21"/>
                    </a:lnTo>
                    <a:lnTo>
                      <a:pt x="40" y="21"/>
                    </a:lnTo>
                    <a:lnTo>
                      <a:pt x="39" y="21"/>
                    </a:lnTo>
                    <a:lnTo>
                      <a:pt x="38" y="22"/>
                    </a:lnTo>
                    <a:lnTo>
                      <a:pt x="36" y="22"/>
                    </a:lnTo>
                    <a:lnTo>
                      <a:pt x="35" y="22"/>
                    </a:lnTo>
                    <a:lnTo>
                      <a:pt x="33" y="22"/>
                    </a:lnTo>
                    <a:lnTo>
                      <a:pt x="32" y="22"/>
                    </a:lnTo>
                    <a:lnTo>
                      <a:pt x="31" y="22"/>
                    </a:lnTo>
                    <a:lnTo>
                      <a:pt x="29" y="22"/>
                    </a:lnTo>
                    <a:lnTo>
                      <a:pt x="28" y="22"/>
                    </a:lnTo>
                    <a:lnTo>
                      <a:pt x="27" y="22"/>
                    </a:lnTo>
                    <a:lnTo>
                      <a:pt x="25" y="22"/>
                    </a:lnTo>
                    <a:lnTo>
                      <a:pt x="24" y="22"/>
                    </a:lnTo>
                    <a:lnTo>
                      <a:pt x="22" y="22"/>
                    </a:lnTo>
                    <a:lnTo>
                      <a:pt x="21" y="22"/>
                    </a:lnTo>
                    <a:lnTo>
                      <a:pt x="20" y="22"/>
                    </a:lnTo>
                    <a:lnTo>
                      <a:pt x="18" y="22"/>
                    </a:lnTo>
                    <a:lnTo>
                      <a:pt x="17" y="22"/>
                    </a:lnTo>
                    <a:lnTo>
                      <a:pt x="16" y="22"/>
                    </a:lnTo>
                    <a:lnTo>
                      <a:pt x="14" y="22"/>
                    </a:lnTo>
                    <a:lnTo>
                      <a:pt x="13" y="22"/>
                    </a:lnTo>
                    <a:lnTo>
                      <a:pt x="11" y="22"/>
                    </a:lnTo>
                    <a:lnTo>
                      <a:pt x="10" y="21"/>
                    </a:lnTo>
                    <a:lnTo>
                      <a:pt x="8" y="21"/>
                    </a:lnTo>
                    <a:lnTo>
                      <a:pt x="7" y="21"/>
                    </a:lnTo>
                    <a:lnTo>
                      <a:pt x="5" y="21"/>
                    </a:lnTo>
                    <a:lnTo>
                      <a:pt x="4" y="21"/>
                    </a:lnTo>
                    <a:lnTo>
                      <a:pt x="3" y="21"/>
                    </a:lnTo>
                    <a:lnTo>
                      <a:pt x="1" y="2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02" name="Freeform 138"/>
              <p:cNvSpPr>
                <a:spLocks/>
              </p:cNvSpPr>
              <p:nvPr/>
            </p:nvSpPr>
            <p:spPr bwMode="auto">
              <a:xfrm>
                <a:off x="5177" y="1775"/>
                <a:ext cx="47" cy="23"/>
              </a:xfrm>
              <a:custGeom>
                <a:avLst/>
                <a:gdLst>
                  <a:gd name="T0" fmla="*/ 2 w 47"/>
                  <a:gd name="T1" fmla="*/ 0 h 23"/>
                  <a:gd name="T2" fmla="*/ 5 w 47"/>
                  <a:gd name="T3" fmla="*/ 0 h 23"/>
                  <a:gd name="T4" fmla="*/ 8 w 47"/>
                  <a:gd name="T5" fmla="*/ 0 h 23"/>
                  <a:gd name="T6" fmla="*/ 10 w 47"/>
                  <a:gd name="T7" fmla="*/ 0 h 23"/>
                  <a:gd name="T8" fmla="*/ 13 w 47"/>
                  <a:gd name="T9" fmla="*/ 0 h 23"/>
                  <a:gd name="T10" fmla="*/ 16 w 47"/>
                  <a:gd name="T11" fmla="*/ 1 h 23"/>
                  <a:gd name="T12" fmla="*/ 19 w 47"/>
                  <a:gd name="T13" fmla="*/ 1 h 23"/>
                  <a:gd name="T14" fmla="*/ 22 w 47"/>
                  <a:gd name="T15" fmla="*/ 1 h 23"/>
                  <a:gd name="T16" fmla="*/ 25 w 47"/>
                  <a:gd name="T17" fmla="*/ 1 h 23"/>
                  <a:gd name="T18" fmla="*/ 28 w 47"/>
                  <a:gd name="T19" fmla="*/ 1 h 23"/>
                  <a:gd name="T20" fmla="*/ 31 w 47"/>
                  <a:gd name="T21" fmla="*/ 0 h 23"/>
                  <a:gd name="T22" fmla="*/ 33 w 47"/>
                  <a:gd name="T23" fmla="*/ 0 h 23"/>
                  <a:gd name="T24" fmla="*/ 36 w 47"/>
                  <a:gd name="T25" fmla="*/ 0 h 23"/>
                  <a:gd name="T26" fmla="*/ 39 w 47"/>
                  <a:gd name="T27" fmla="*/ 0 h 23"/>
                  <a:gd name="T28" fmla="*/ 42 w 47"/>
                  <a:gd name="T29" fmla="*/ 0 h 23"/>
                  <a:gd name="T30" fmla="*/ 44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30 w 47"/>
                  <a:gd name="T45" fmla="*/ 22 h 23"/>
                  <a:gd name="T46" fmla="*/ 27 w 47"/>
                  <a:gd name="T47" fmla="*/ 22 h 23"/>
                  <a:gd name="T48" fmla="*/ 24 w 47"/>
                  <a:gd name="T49" fmla="*/ 22 h 23"/>
                  <a:gd name="T50" fmla="*/ 20 w 47"/>
                  <a:gd name="T51" fmla="*/ 22 h 23"/>
                  <a:gd name="T52" fmla="*/ 17 w 47"/>
                  <a:gd name="T53" fmla="*/ 22 h 23"/>
                  <a:gd name="T54" fmla="*/ 15 w 47"/>
                  <a:gd name="T55" fmla="*/ 22 h 23"/>
                  <a:gd name="T56" fmla="*/ 12 w 47"/>
                  <a:gd name="T57" fmla="*/ 22 h 23"/>
                  <a:gd name="T58" fmla="*/ 9 w 47"/>
                  <a:gd name="T59" fmla="*/ 21 h 23"/>
                  <a:gd name="T60" fmla="*/ 6 w 47"/>
                  <a:gd name="T61" fmla="*/ 21 h 23"/>
                  <a:gd name="T62" fmla="*/ 3 w 47"/>
                  <a:gd name="T63" fmla="*/ 21 h 23"/>
                  <a:gd name="T64" fmla="*/ 0 w 47"/>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1" y="0"/>
                    </a:moveTo>
                    <a:lnTo>
                      <a:pt x="2" y="0"/>
                    </a:lnTo>
                    <a:lnTo>
                      <a:pt x="3" y="0"/>
                    </a:lnTo>
                    <a:lnTo>
                      <a:pt x="5" y="0"/>
                    </a:lnTo>
                    <a:lnTo>
                      <a:pt x="6" y="0"/>
                    </a:lnTo>
                    <a:lnTo>
                      <a:pt x="8" y="0"/>
                    </a:lnTo>
                    <a:lnTo>
                      <a:pt x="9" y="0"/>
                    </a:lnTo>
                    <a:lnTo>
                      <a:pt x="10" y="0"/>
                    </a:lnTo>
                    <a:lnTo>
                      <a:pt x="12" y="0"/>
                    </a:lnTo>
                    <a:lnTo>
                      <a:pt x="13" y="0"/>
                    </a:lnTo>
                    <a:lnTo>
                      <a:pt x="15" y="1"/>
                    </a:lnTo>
                    <a:lnTo>
                      <a:pt x="16" y="1"/>
                    </a:lnTo>
                    <a:lnTo>
                      <a:pt x="17" y="1"/>
                    </a:lnTo>
                    <a:lnTo>
                      <a:pt x="19" y="1"/>
                    </a:lnTo>
                    <a:lnTo>
                      <a:pt x="20" y="1"/>
                    </a:lnTo>
                    <a:lnTo>
                      <a:pt x="22" y="1"/>
                    </a:lnTo>
                    <a:lnTo>
                      <a:pt x="24" y="1"/>
                    </a:lnTo>
                    <a:lnTo>
                      <a:pt x="25" y="1"/>
                    </a:lnTo>
                    <a:lnTo>
                      <a:pt x="27" y="1"/>
                    </a:lnTo>
                    <a:lnTo>
                      <a:pt x="28" y="1"/>
                    </a:lnTo>
                    <a:lnTo>
                      <a:pt x="29" y="1"/>
                    </a:lnTo>
                    <a:lnTo>
                      <a:pt x="31" y="0"/>
                    </a:lnTo>
                    <a:lnTo>
                      <a:pt x="32" y="0"/>
                    </a:lnTo>
                    <a:lnTo>
                      <a:pt x="33" y="0"/>
                    </a:lnTo>
                    <a:lnTo>
                      <a:pt x="35" y="0"/>
                    </a:lnTo>
                    <a:lnTo>
                      <a:pt x="36" y="0"/>
                    </a:lnTo>
                    <a:lnTo>
                      <a:pt x="38" y="0"/>
                    </a:lnTo>
                    <a:lnTo>
                      <a:pt x="39" y="0"/>
                    </a:lnTo>
                    <a:lnTo>
                      <a:pt x="40" y="0"/>
                    </a:lnTo>
                    <a:lnTo>
                      <a:pt x="42" y="0"/>
                    </a:lnTo>
                    <a:lnTo>
                      <a:pt x="43" y="0"/>
                    </a:lnTo>
                    <a:lnTo>
                      <a:pt x="44" y="0"/>
                    </a:lnTo>
                    <a:lnTo>
                      <a:pt x="46" y="0"/>
                    </a:lnTo>
                    <a:lnTo>
                      <a:pt x="46" y="21"/>
                    </a:lnTo>
                    <a:lnTo>
                      <a:pt x="45" y="21"/>
                    </a:lnTo>
                    <a:lnTo>
                      <a:pt x="43" y="21"/>
                    </a:lnTo>
                    <a:lnTo>
                      <a:pt x="42" y="21"/>
                    </a:lnTo>
                    <a:lnTo>
                      <a:pt x="40" y="21"/>
                    </a:lnTo>
                    <a:lnTo>
                      <a:pt x="39" y="21"/>
                    </a:lnTo>
                    <a:lnTo>
                      <a:pt x="38" y="22"/>
                    </a:lnTo>
                    <a:lnTo>
                      <a:pt x="36" y="22"/>
                    </a:lnTo>
                    <a:lnTo>
                      <a:pt x="35" y="22"/>
                    </a:lnTo>
                    <a:lnTo>
                      <a:pt x="34" y="22"/>
                    </a:lnTo>
                    <a:lnTo>
                      <a:pt x="32" y="22"/>
                    </a:lnTo>
                    <a:lnTo>
                      <a:pt x="31" y="22"/>
                    </a:lnTo>
                    <a:lnTo>
                      <a:pt x="30" y="22"/>
                    </a:lnTo>
                    <a:lnTo>
                      <a:pt x="28" y="22"/>
                    </a:lnTo>
                    <a:lnTo>
                      <a:pt x="27" y="22"/>
                    </a:lnTo>
                    <a:lnTo>
                      <a:pt x="25" y="22"/>
                    </a:lnTo>
                    <a:lnTo>
                      <a:pt x="24" y="22"/>
                    </a:lnTo>
                    <a:lnTo>
                      <a:pt x="22" y="22"/>
                    </a:lnTo>
                    <a:lnTo>
                      <a:pt x="20" y="22"/>
                    </a:lnTo>
                    <a:lnTo>
                      <a:pt x="19" y="22"/>
                    </a:lnTo>
                    <a:lnTo>
                      <a:pt x="17" y="22"/>
                    </a:lnTo>
                    <a:lnTo>
                      <a:pt x="16" y="22"/>
                    </a:lnTo>
                    <a:lnTo>
                      <a:pt x="15" y="22"/>
                    </a:lnTo>
                    <a:lnTo>
                      <a:pt x="13" y="22"/>
                    </a:lnTo>
                    <a:lnTo>
                      <a:pt x="12" y="22"/>
                    </a:lnTo>
                    <a:lnTo>
                      <a:pt x="10" y="22"/>
                    </a:lnTo>
                    <a:lnTo>
                      <a:pt x="9" y="21"/>
                    </a:lnTo>
                    <a:lnTo>
                      <a:pt x="8" y="21"/>
                    </a:lnTo>
                    <a:lnTo>
                      <a:pt x="6" y="21"/>
                    </a:lnTo>
                    <a:lnTo>
                      <a:pt x="5" y="21"/>
                    </a:lnTo>
                    <a:lnTo>
                      <a:pt x="3" y="21"/>
                    </a:lnTo>
                    <a:lnTo>
                      <a:pt x="2" y="21"/>
                    </a:lnTo>
                    <a:lnTo>
                      <a:pt x="0" y="21"/>
                    </a:lnTo>
                    <a:lnTo>
                      <a:pt x="1"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03" name="Freeform 139"/>
              <p:cNvSpPr>
                <a:spLocks/>
              </p:cNvSpPr>
              <p:nvPr/>
            </p:nvSpPr>
            <p:spPr bwMode="auto">
              <a:xfrm>
                <a:off x="5125" y="1775"/>
                <a:ext cx="46" cy="23"/>
              </a:xfrm>
              <a:custGeom>
                <a:avLst/>
                <a:gdLst>
                  <a:gd name="T0" fmla="*/ 44 w 46"/>
                  <a:gd name="T1" fmla="*/ 0 h 23"/>
                  <a:gd name="T2" fmla="*/ 41 w 46"/>
                  <a:gd name="T3" fmla="*/ 0 h 23"/>
                  <a:gd name="T4" fmla="*/ 38 w 46"/>
                  <a:gd name="T5" fmla="*/ 0 h 23"/>
                  <a:gd name="T6" fmla="*/ 35 w 46"/>
                  <a:gd name="T7" fmla="*/ 0 h 23"/>
                  <a:gd name="T8" fmla="*/ 33 w 46"/>
                  <a:gd name="T9" fmla="*/ 0 h 23"/>
                  <a:gd name="T10" fmla="*/ 30 w 46"/>
                  <a:gd name="T11" fmla="*/ 1 h 23"/>
                  <a:gd name="T12" fmla="*/ 27 w 46"/>
                  <a:gd name="T13" fmla="*/ 1 h 23"/>
                  <a:gd name="T14" fmla="*/ 24 w 46"/>
                  <a:gd name="T15" fmla="*/ 1 h 23"/>
                  <a:gd name="T16" fmla="*/ 22 w 46"/>
                  <a:gd name="T17" fmla="*/ 1 h 23"/>
                  <a:gd name="T18" fmla="*/ 19 w 46"/>
                  <a:gd name="T19" fmla="*/ 1 h 23"/>
                  <a:gd name="T20" fmla="*/ 16 w 46"/>
                  <a:gd name="T21" fmla="*/ 0 h 23"/>
                  <a:gd name="T22" fmla="*/ 13 w 46"/>
                  <a:gd name="T23" fmla="*/ 0 h 23"/>
                  <a:gd name="T24" fmla="*/ 11 w 46"/>
                  <a:gd name="T25" fmla="*/ 0 h 23"/>
                  <a:gd name="T26" fmla="*/ 8 w 46"/>
                  <a:gd name="T27" fmla="*/ 0 h 23"/>
                  <a:gd name="T28" fmla="*/ 5 w 46"/>
                  <a:gd name="T29" fmla="*/ 0 h 23"/>
                  <a:gd name="T30" fmla="*/ 2 w 46"/>
                  <a:gd name="T31" fmla="*/ 0 h 23"/>
                  <a:gd name="T32" fmla="*/ 0 w 46"/>
                  <a:gd name="T33" fmla="*/ 21 h 23"/>
                  <a:gd name="T34" fmla="*/ 2 w 46"/>
                  <a:gd name="T35" fmla="*/ 21 h 23"/>
                  <a:gd name="T36" fmla="*/ 5 w 46"/>
                  <a:gd name="T37" fmla="*/ 21 h 23"/>
                  <a:gd name="T38" fmla="*/ 8 w 46"/>
                  <a:gd name="T39" fmla="*/ 22 h 23"/>
                  <a:gd name="T40" fmla="*/ 11 w 46"/>
                  <a:gd name="T41" fmla="*/ 22 h 23"/>
                  <a:gd name="T42" fmla="*/ 13 w 46"/>
                  <a:gd name="T43" fmla="*/ 22 h 23"/>
                  <a:gd name="T44" fmla="*/ 16 w 46"/>
                  <a:gd name="T45" fmla="*/ 22 h 23"/>
                  <a:gd name="T46" fmla="*/ 19 w 46"/>
                  <a:gd name="T47" fmla="*/ 22 h 23"/>
                  <a:gd name="T48" fmla="*/ 22 w 46"/>
                  <a:gd name="T49" fmla="*/ 22 h 23"/>
                  <a:gd name="T50" fmla="*/ 24 w 46"/>
                  <a:gd name="T51" fmla="*/ 22 h 23"/>
                  <a:gd name="T52" fmla="*/ 27 w 46"/>
                  <a:gd name="T53" fmla="*/ 22 h 23"/>
                  <a:gd name="T54" fmla="*/ 30 w 46"/>
                  <a:gd name="T55" fmla="*/ 22 h 23"/>
                  <a:gd name="T56" fmla="*/ 33 w 46"/>
                  <a:gd name="T57" fmla="*/ 22 h 23"/>
                  <a:gd name="T58" fmla="*/ 36 w 46"/>
                  <a:gd name="T59" fmla="*/ 21 h 23"/>
                  <a:gd name="T60" fmla="*/ 39 w 46"/>
                  <a:gd name="T61" fmla="*/ 21 h 23"/>
                  <a:gd name="T62" fmla="*/ 42 w 46"/>
                  <a:gd name="T63" fmla="*/ 21 h 23"/>
                  <a:gd name="T64" fmla="*/ 45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45" y="0"/>
                    </a:moveTo>
                    <a:lnTo>
                      <a:pt x="44" y="0"/>
                    </a:lnTo>
                    <a:lnTo>
                      <a:pt x="42" y="0"/>
                    </a:lnTo>
                    <a:lnTo>
                      <a:pt x="41" y="0"/>
                    </a:lnTo>
                    <a:lnTo>
                      <a:pt x="40" y="0"/>
                    </a:lnTo>
                    <a:lnTo>
                      <a:pt x="38" y="0"/>
                    </a:lnTo>
                    <a:lnTo>
                      <a:pt x="37" y="0"/>
                    </a:lnTo>
                    <a:lnTo>
                      <a:pt x="35" y="0"/>
                    </a:lnTo>
                    <a:lnTo>
                      <a:pt x="34" y="0"/>
                    </a:lnTo>
                    <a:lnTo>
                      <a:pt x="33" y="0"/>
                    </a:lnTo>
                    <a:lnTo>
                      <a:pt x="31" y="1"/>
                    </a:lnTo>
                    <a:lnTo>
                      <a:pt x="30" y="1"/>
                    </a:lnTo>
                    <a:lnTo>
                      <a:pt x="28" y="1"/>
                    </a:lnTo>
                    <a:lnTo>
                      <a:pt x="27" y="1"/>
                    </a:lnTo>
                    <a:lnTo>
                      <a:pt x="26" y="1"/>
                    </a:lnTo>
                    <a:lnTo>
                      <a:pt x="24" y="1"/>
                    </a:lnTo>
                    <a:lnTo>
                      <a:pt x="23" y="1"/>
                    </a:lnTo>
                    <a:lnTo>
                      <a:pt x="22" y="1"/>
                    </a:lnTo>
                    <a:lnTo>
                      <a:pt x="20" y="1"/>
                    </a:lnTo>
                    <a:lnTo>
                      <a:pt x="19" y="1"/>
                    </a:lnTo>
                    <a:lnTo>
                      <a:pt x="17" y="1"/>
                    </a:lnTo>
                    <a:lnTo>
                      <a:pt x="16" y="0"/>
                    </a:lnTo>
                    <a:lnTo>
                      <a:pt x="15" y="0"/>
                    </a:lnTo>
                    <a:lnTo>
                      <a:pt x="13" y="0"/>
                    </a:lnTo>
                    <a:lnTo>
                      <a:pt x="12" y="0"/>
                    </a:lnTo>
                    <a:lnTo>
                      <a:pt x="11" y="0"/>
                    </a:lnTo>
                    <a:lnTo>
                      <a:pt x="9" y="0"/>
                    </a:lnTo>
                    <a:lnTo>
                      <a:pt x="8" y="0"/>
                    </a:lnTo>
                    <a:lnTo>
                      <a:pt x="7" y="0"/>
                    </a:lnTo>
                    <a:lnTo>
                      <a:pt x="5" y="0"/>
                    </a:lnTo>
                    <a:lnTo>
                      <a:pt x="4" y="0"/>
                    </a:lnTo>
                    <a:lnTo>
                      <a:pt x="2" y="0"/>
                    </a:lnTo>
                    <a:lnTo>
                      <a:pt x="1" y="0"/>
                    </a:lnTo>
                    <a:lnTo>
                      <a:pt x="0" y="21"/>
                    </a:lnTo>
                    <a:lnTo>
                      <a:pt x="1" y="21"/>
                    </a:lnTo>
                    <a:lnTo>
                      <a:pt x="2" y="21"/>
                    </a:lnTo>
                    <a:lnTo>
                      <a:pt x="4" y="21"/>
                    </a:lnTo>
                    <a:lnTo>
                      <a:pt x="5" y="21"/>
                    </a:lnTo>
                    <a:lnTo>
                      <a:pt x="7" y="21"/>
                    </a:lnTo>
                    <a:lnTo>
                      <a:pt x="8" y="22"/>
                    </a:lnTo>
                    <a:lnTo>
                      <a:pt x="9" y="22"/>
                    </a:lnTo>
                    <a:lnTo>
                      <a:pt x="11" y="22"/>
                    </a:lnTo>
                    <a:lnTo>
                      <a:pt x="12" y="22"/>
                    </a:lnTo>
                    <a:lnTo>
                      <a:pt x="13" y="22"/>
                    </a:lnTo>
                    <a:lnTo>
                      <a:pt x="15" y="22"/>
                    </a:lnTo>
                    <a:lnTo>
                      <a:pt x="16" y="22"/>
                    </a:lnTo>
                    <a:lnTo>
                      <a:pt x="17" y="22"/>
                    </a:lnTo>
                    <a:lnTo>
                      <a:pt x="19" y="22"/>
                    </a:lnTo>
                    <a:lnTo>
                      <a:pt x="20" y="22"/>
                    </a:lnTo>
                    <a:lnTo>
                      <a:pt x="22" y="22"/>
                    </a:lnTo>
                    <a:lnTo>
                      <a:pt x="23" y="22"/>
                    </a:lnTo>
                    <a:lnTo>
                      <a:pt x="24" y="22"/>
                    </a:lnTo>
                    <a:lnTo>
                      <a:pt x="26" y="22"/>
                    </a:lnTo>
                    <a:lnTo>
                      <a:pt x="27" y="22"/>
                    </a:lnTo>
                    <a:lnTo>
                      <a:pt x="29" y="22"/>
                    </a:lnTo>
                    <a:lnTo>
                      <a:pt x="30" y="22"/>
                    </a:lnTo>
                    <a:lnTo>
                      <a:pt x="31" y="22"/>
                    </a:lnTo>
                    <a:lnTo>
                      <a:pt x="33" y="22"/>
                    </a:lnTo>
                    <a:lnTo>
                      <a:pt x="34" y="22"/>
                    </a:lnTo>
                    <a:lnTo>
                      <a:pt x="36" y="21"/>
                    </a:lnTo>
                    <a:lnTo>
                      <a:pt x="37" y="21"/>
                    </a:lnTo>
                    <a:lnTo>
                      <a:pt x="39" y="21"/>
                    </a:lnTo>
                    <a:lnTo>
                      <a:pt x="40" y="21"/>
                    </a:lnTo>
                    <a:lnTo>
                      <a:pt x="42" y="21"/>
                    </a:lnTo>
                    <a:lnTo>
                      <a:pt x="43" y="21"/>
                    </a:lnTo>
                    <a:lnTo>
                      <a:pt x="45" y="21"/>
                    </a:lnTo>
                    <a:lnTo>
                      <a:pt x="4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04" name="Freeform 140"/>
              <p:cNvSpPr>
                <a:spLocks/>
              </p:cNvSpPr>
              <p:nvPr/>
            </p:nvSpPr>
            <p:spPr bwMode="auto">
              <a:xfrm>
                <a:off x="5125" y="1749"/>
                <a:ext cx="48" cy="23"/>
              </a:xfrm>
              <a:custGeom>
                <a:avLst/>
                <a:gdLst>
                  <a:gd name="T0" fmla="*/ 45 w 48"/>
                  <a:gd name="T1" fmla="*/ 1 h 23"/>
                  <a:gd name="T2" fmla="*/ 42 w 48"/>
                  <a:gd name="T3" fmla="*/ 1 h 23"/>
                  <a:gd name="T4" fmla="*/ 39 w 48"/>
                  <a:gd name="T5" fmla="*/ 1 h 23"/>
                  <a:gd name="T6" fmla="*/ 37 w 48"/>
                  <a:gd name="T7" fmla="*/ 1 h 23"/>
                  <a:gd name="T8" fmla="*/ 34 w 48"/>
                  <a:gd name="T9" fmla="*/ 1 h 23"/>
                  <a:gd name="T10" fmla="*/ 31 w 48"/>
                  <a:gd name="T11" fmla="*/ 1 h 23"/>
                  <a:gd name="T12" fmla="*/ 28 w 48"/>
                  <a:gd name="T13" fmla="*/ 1 h 23"/>
                  <a:gd name="T14" fmla="*/ 26 w 48"/>
                  <a:gd name="T15" fmla="*/ 1 h 23"/>
                  <a:gd name="T16" fmla="*/ 22 w 48"/>
                  <a:gd name="T17" fmla="*/ 1 h 23"/>
                  <a:gd name="T18" fmla="*/ 19 w 48"/>
                  <a:gd name="T19" fmla="*/ 1 h 23"/>
                  <a:gd name="T20" fmla="*/ 16 w 48"/>
                  <a:gd name="T21" fmla="*/ 1 h 23"/>
                  <a:gd name="T22" fmla="*/ 14 w 48"/>
                  <a:gd name="T23" fmla="*/ 1 h 23"/>
                  <a:gd name="T24" fmla="*/ 11 w 48"/>
                  <a:gd name="T25" fmla="*/ 1 h 23"/>
                  <a:gd name="T26" fmla="*/ 8 w 48"/>
                  <a:gd name="T27" fmla="*/ 1 h 23"/>
                  <a:gd name="T28" fmla="*/ 6 w 48"/>
                  <a:gd name="T29" fmla="*/ 1 h 23"/>
                  <a:gd name="T30" fmla="*/ 3 w 48"/>
                  <a:gd name="T31" fmla="*/ 1 h 23"/>
                  <a:gd name="T32" fmla="*/ 0 w 48"/>
                  <a:gd name="T33" fmla="*/ 22 h 23"/>
                  <a:gd name="T34" fmla="*/ 3 w 48"/>
                  <a:gd name="T35" fmla="*/ 22 h 23"/>
                  <a:gd name="T36" fmla="*/ 6 w 48"/>
                  <a:gd name="T37" fmla="*/ 22 h 23"/>
                  <a:gd name="T38" fmla="*/ 8 w 48"/>
                  <a:gd name="T39" fmla="*/ 22 h 23"/>
                  <a:gd name="T40" fmla="*/ 11 w 48"/>
                  <a:gd name="T41" fmla="*/ 22 h 23"/>
                  <a:gd name="T42" fmla="*/ 14 w 48"/>
                  <a:gd name="T43" fmla="*/ 22 h 23"/>
                  <a:gd name="T44" fmla="*/ 17 w 48"/>
                  <a:gd name="T45" fmla="*/ 22 h 23"/>
                  <a:gd name="T46" fmla="*/ 19 w 48"/>
                  <a:gd name="T47" fmla="*/ 22 h 23"/>
                  <a:gd name="T48" fmla="*/ 22 w 48"/>
                  <a:gd name="T49" fmla="*/ 22 h 23"/>
                  <a:gd name="T50" fmla="*/ 26 w 48"/>
                  <a:gd name="T51" fmla="*/ 22 h 23"/>
                  <a:gd name="T52" fmla="*/ 29 w 48"/>
                  <a:gd name="T53" fmla="*/ 22 h 23"/>
                  <a:gd name="T54" fmla="*/ 31 w 48"/>
                  <a:gd name="T55" fmla="*/ 22 h 23"/>
                  <a:gd name="T56" fmla="*/ 34 w 48"/>
                  <a:gd name="T57" fmla="*/ 22 h 23"/>
                  <a:gd name="T58" fmla="*/ 37 w 48"/>
                  <a:gd name="T59" fmla="*/ 22 h 23"/>
                  <a:gd name="T60" fmla="*/ 40 w 48"/>
                  <a:gd name="T61" fmla="*/ 22 h 23"/>
                  <a:gd name="T62" fmla="*/ 43 w 48"/>
                  <a:gd name="T63" fmla="*/ 22 h 23"/>
                  <a:gd name="T64" fmla="*/ 46 w 48"/>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23">
                    <a:moveTo>
                      <a:pt x="47" y="1"/>
                    </a:moveTo>
                    <a:lnTo>
                      <a:pt x="45" y="1"/>
                    </a:lnTo>
                    <a:lnTo>
                      <a:pt x="44" y="1"/>
                    </a:lnTo>
                    <a:lnTo>
                      <a:pt x="42" y="1"/>
                    </a:lnTo>
                    <a:lnTo>
                      <a:pt x="41" y="1"/>
                    </a:lnTo>
                    <a:lnTo>
                      <a:pt x="39" y="1"/>
                    </a:lnTo>
                    <a:lnTo>
                      <a:pt x="38" y="1"/>
                    </a:lnTo>
                    <a:lnTo>
                      <a:pt x="37" y="1"/>
                    </a:lnTo>
                    <a:lnTo>
                      <a:pt x="35" y="1"/>
                    </a:lnTo>
                    <a:lnTo>
                      <a:pt x="34" y="1"/>
                    </a:lnTo>
                    <a:lnTo>
                      <a:pt x="32" y="1"/>
                    </a:lnTo>
                    <a:lnTo>
                      <a:pt x="31" y="1"/>
                    </a:lnTo>
                    <a:lnTo>
                      <a:pt x="30" y="1"/>
                    </a:lnTo>
                    <a:lnTo>
                      <a:pt x="28" y="1"/>
                    </a:lnTo>
                    <a:lnTo>
                      <a:pt x="27" y="1"/>
                    </a:lnTo>
                    <a:lnTo>
                      <a:pt x="26" y="1"/>
                    </a:lnTo>
                    <a:lnTo>
                      <a:pt x="24" y="1"/>
                    </a:lnTo>
                    <a:lnTo>
                      <a:pt x="22" y="1"/>
                    </a:lnTo>
                    <a:lnTo>
                      <a:pt x="21" y="1"/>
                    </a:lnTo>
                    <a:lnTo>
                      <a:pt x="19" y="1"/>
                    </a:lnTo>
                    <a:lnTo>
                      <a:pt x="18" y="1"/>
                    </a:lnTo>
                    <a:lnTo>
                      <a:pt x="16" y="1"/>
                    </a:lnTo>
                    <a:lnTo>
                      <a:pt x="15" y="1"/>
                    </a:lnTo>
                    <a:lnTo>
                      <a:pt x="14" y="1"/>
                    </a:lnTo>
                    <a:lnTo>
                      <a:pt x="12" y="1"/>
                    </a:lnTo>
                    <a:lnTo>
                      <a:pt x="11" y="1"/>
                    </a:lnTo>
                    <a:lnTo>
                      <a:pt x="10" y="1"/>
                    </a:lnTo>
                    <a:lnTo>
                      <a:pt x="8" y="1"/>
                    </a:lnTo>
                    <a:lnTo>
                      <a:pt x="7" y="1"/>
                    </a:lnTo>
                    <a:lnTo>
                      <a:pt x="6" y="1"/>
                    </a:lnTo>
                    <a:lnTo>
                      <a:pt x="4" y="1"/>
                    </a:lnTo>
                    <a:lnTo>
                      <a:pt x="3" y="1"/>
                    </a:lnTo>
                    <a:lnTo>
                      <a:pt x="2" y="0"/>
                    </a:lnTo>
                    <a:lnTo>
                      <a:pt x="0" y="22"/>
                    </a:lnTo>
                    <a:lnTo>
                      <a:pt x="2" y="22"/>
                    </a:lnTo>
                    <a:lnTo>
                      <a:pt x="3" y="22"/>
                    </a:lnTo>
                    <a:lnTo>
                      <a:pt x="4" y="22"/>
                    </a:lnTo>
                    <a:lnTo>
                      <a:pt x="6" y="22"/>
                    </a:lnTo>
                    <a:lnTo>
                      <a:pt x="7" y="22"/>
                    </a:lnTo>
                    <a:lnTo>
                      <a:pt x="8" y="22"/>
                    </a:lnTo>
                    <a:lnTo>
                      <a:pt x="10" y="22"/>
                    </a:lnTo>
                    <a:lnTo>
                      <a:pt x="11" y="22"/>
                    </a:lnTo>
                    <a:lnTo>
                      <a:pt x="12" y="22"/>
                    </a:lnTo>
                    <a:lnTo>
                      <a:pt x="14" y="22"/>
                    </a:lnTo>
                    <a:lnTo>
                      <a:pt x="15" y="22"/>
                    </a:lnTo>
                    <a:lnTo>
                      <a:pt x="17" y="22"/>
                    </a:lnTo>
                    <a:lnTo>
                      <a:pt x="18" y="22"/>
                    </a:lnTo>
                    <a:lnTo>
                      <a:pt x="19" y="22"/>
                    </a:lnTo>
                    <a:lnTo>
                      <a:pt x="21" y="22"/>
                    </a:lnTo>
                    <a:lnTo>
                      <a:pt x="22" y="22"/>
                    </a:lnTo>
                    <a:lnTo>
                      <a:pt x="24" y="22"/>
                    </a:lnTo>
                    <a:lnTo>
                      <a:pt x="26" y="22"/>
                    </a:lnTo>
                    <a:lnTo>
                      <a:pt x="27" y="22"/>
                    </a:lnTo>
                    <a:lnTo>
                      <a:pt x="29" y="22"/>
                    </a:lnTo>
                    <a:lnTo>
                      <a:pt x="30" y="22"/>
                    </a:lnTo>
                    <a:lnTo>
                      <a:pt x="31" y="22"/>
                    </a:lnTo>
                    <a:lnTo>
                      <a:pt x="33" y="22"/>
                    </a:lnTo>
                    <a:lnTo>
                      <a:pt x="34" y="22"/>
                    </a:lnTo>
                    <a:lnTo>
                      <a:pt x="36" y="22"/>
                    </a:lnTo>
                    <a:lnTo>
                      <a:pt x="37" y="22"/>
                    </a:lnTo>
                    <a:lnTo>
                      <a:pt x="38" y="22"/>
                    </a:lnTo>
                    <a:lnTo>
                      <a:pt x="40" y="22"/>
                    </a:lnTo>
                    <a:lnTo>
                      <a:pt x="41" y="22"/>
                    </a:lnTo>
                    <a:lnTo>
                      <a:pt x="43" y="22"/>
                    </a:lnTo>
                    <a:lnTo>
                      <a:pt x="44" y="22"/>
                    </a:lnTo>
                    <a:lnTo>
                      <a:pt x="46" y="21"/>
                    </a:lnTo>
                    <a:lnTo>
                      <a:pt x="47"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05" name="Freeform 141"/>
              <p:cNvSpPr>
                <a:spLocks/>
              </p:cNvSpPr>
              <p:nvPr/>
            </p:nvSpPr>
            <p:spPr bwMode="auto">
              <a:xfrm>
                <a:off x="5178" y="1749"/>
                <a:ext cx="46" cy="23"/>
              </a:xfrm>
              <a:custGeom>
                <a:avLst/>
                <a:gdLst>
                  <a:gd name="T0" fmla="*/ 1 w 46"/>
                  <a:gd name="T1" fmla="*/ 1 h 23"/>
                  <a:gd name="T2" fmla="*/ 4 w 46"/>
                  <a:gd name="T3" fmla="*/ 1 h 23"/>
                  <a:gd name="T4" fmla="*/ 7 w 46"/>
                  <a:gd name="T5" fmla="*/ 1 h 23"/>
                  <a:gd name="T6" fmla="*/ 10 w 46"/>
                  <a:gd name="T7" fmla="*/ 1 h 23"/>
                  <a:gd name="T8" fmla="*/ 12 w 46"/>
                  <a:gd name="T9" fmla="*/ 1 h 23"/>
                  <a:gd name="T10" fmla="*/ 15 w 46"/>
                  <a:gd name="T11" fmla="*/ 1 h 23"/>
                  <a:gd name="T12" fmla="*/ 18 w 46"/>
                  <a:gd name="T13" fmla="*/ 1 h 23"/>
                  <a:gd name="T14" fmla="*/ 21 w 46"/>
                  <a:gd name="T15" fmla="*/ 1 h 23"/>
                  <a:gd name="T16" fmla="*/ 24 w 46"/>
                  <a:gd name="T17" fmla="*/ 1 h 23"/>
                  <a:gd name="T18" fmla="*/ 27 w 46"/>
                  <a:gd name="T19" fmla="*/ 1 h 23"/>
                  <a:gd name="T20" fmla="*/ 30 w 46"/>
                  <a:gd name="T21" fmla="*/ 1 h 23"/>
                  <a:gd name="T22" fmla="*/ 32 w 46"/>
                  <a:gd name="T23" fmla="*/ 1 h 23"/>
                  <a:gd name="T24" fmla="*/ 35 w 46"/>
                  <a:gd name="T25" fmla="*/ 1 h 23"/>
                  <a:gd name="T26" fmla="*/ 38 w 46"/>
                  <a:gd name="T27" fmla="*/ 1 h 23"/>
                  <a:gd name="T28" fmla="*/ 40 w 46"/>
                  <a:gd name="T29" fmla="*/ 1 h 23"/>
                  <a:gd name="T30" fmla="*/ 43 w 46"/>
                  <a:gd name="T31" fmla="*/ 1 h 23"/>
                  <a:gd name="T32" fmla="*/ 45 w 46"/>
                  <a:gd name="T33" fmla="*/ 22 h 23"/>
                  <a:gd name="T34" fmla="*/ 42 w 46"/>
                  <a:gd name="T35" fmla="*/ 22 h 23"/>
                  <a:gd name="T36" fmla="*/ 39 w 46"/>
                  <a:gd name="T37" fmla="*/ 22 h 23"/>
                  <a:gd name="T38" fmla="*/ 37 w 46"/>
                  <a:gd name="T39" fmla="*/ 22 h 23"/>
                  <a:gd name="T40" fmla="*/ 34 w 46"/>
                  <a:gd name="T41" fmla="*/ 22 h 23"/>
                  <a:gd name="T42" fmla="*/ 31 w 46"/>
                  <a:gd name="T43" fmla="*/ 22 h 23"/>
                  <a:gd name="T44" fmla="*/ 28 w 46"/>
                  <a:gd name="T45" fmla="*/ 22 h 23"/>
                  <a:gd name="T46" fmla="*/ 26 w 46"/>
                  <a:gd name="T47" fmla="*/ 22 h 23"/>
                  <a:gd name="T48" fmla="*/ 23 w 46"/>
                  <a:gd name="T49" fmla="*/ 22 h 23"/>
                  <a:gd name="T50" fmla="*/ 19 w 46"/>
                  <a:gd name="T51" fmla="*/ 22 h 23"/>
                  <a:gd name="T52" fmla="*/ 16 w 46"/>
                  <a:gd name="T53" fmla="*/ 22 h 23"/>
                  <a:gd name="T54" fmla="*/ 14 w 46"/>
                  <a:gd name="T55" fmla="*/ 22 h 23"/>
                  <a:gd name="T56" fmla="*/ 11 w 46"/>
                  <a:gd name="T57" fmla="*/ 22 h 23"/>
                  <a:gd name="T58" fmla="*/ 8 w 46"/>
                  <a:gd name="T59" fmla="*/ 22 h 23"/>
                  <a:gd name="T60" fmla="*/ 5 w 46"/>
                  <a:gd name="T61" fmla="*/ 22 h 23"/>
                  <a:gd name="T62" fmla="*/ 2 w 46"/>
                  <a:gd name="T63" fmla="*/ 22 h 23"/>
                  <a:gd name="T64" fmla="*/ 0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0" y="1"/>
                    </a:moveTo>
                    <a:lnTo>
                      <a:pt x="1" y="1"/>
                    </a:lnTo>
                    <a:lnTo>
                      <a:pt x="3" y="1"/>
                    </a:lnTo>
                    <a:lnTo>
                      <a:pt x="4" y="1"/>
                    </a:lnTo>
                    <a:lnTo>
                      <a:pt x="5" y="1"/>
                    </a:lnTo>
                    <a:lnTo>
                      <a:pt x="7" y="1"/>
                    </a:lnTo>
                    <a:lnTo>
                      <a:pt x="8" y="1"/>
                    </a:lnTo>
                    <a:lnTo>
                      <a:pt x="10" y="1"/>
                    </a:lnTo>
                    <a:lnTo>
                      <a:pt x="11" y="1"/>
                    </a:lnTo>
                    <a:lnTo>
                      <a:pt x="12" y="1"/>
                    </a:lnTo>
                    <a:lnTo>
                      <a:pt x="14" y="1"/>
                    </a:lnTo>
                    <a:lnTo>
                      <a:pt x="15" y="1"/>
                    </a:lnTo>
                    <a:lnTo>
                      <a:pt x="16" y="1"/>
                    </a:lnTo>
                    <a:lnTo>
                      <a:pt x="18" y="1"/>
                    </a:lnTo>
                    <a:lnTo>
                      <a:pt x="19" y="1"/>
                    </a:lnTo>
                    <a:lnTo>
                      <a:pt x="21" y="1"/>
                    </a:lnTo>
                    <a:lnTo>
                      <a:pt x="23" y="1"/>
                    </a:lnTo>
                    <a:lnTo>
                      <a:pt x="24" y="1"/>
                    </a:lnTo>
                    <a:lnTo>
                      <a:pt x="26" y="1"/>
                    </a:lnTo>
                    <a:lnTo>
                      <a:pt x="27" y="1"/>
                    </a:lnTo>
                    <a:lnTo>
                      <a:pt x="28" y="1"/>
                    </a:lnTo>
                    <a:lnTo>
                      <a:pt x="30" y="1"/>
                    </a:lnTo>
                    <a:lnTo>
                      <a:pt x="31" y="1"/>
                    </a:lnTo>
                    <a:lnTo>
                      <a:pt x="32" y="1"/>
                    </a:lnTo>
                    <a:lnTo>
                      <a:pt x="34" y="1"/>
                    </a:lnTo>
                    <a:lnTo>
                      <a:pt x="35" y="1"/>
                    </a:lnTo>
                    <a:lnTo>
                      <a:pt x="36" y="1"/>
                    </a:lnTo>
                    <a:lnTo>
                      <a:pt x="38" y="1"/>
                    </a:lnTo>
                    <a:lnTo>
                      <a:pt x="39" y="1"/>
                    </a:lnTo>
                    <a:lnTo>
                      <a:pt x="40" y="1"/>
                    </a:lnTo>
                    <a:lnTo>
                      <a:pt x="42" y="1"/>
                    </a:lnTo>
                    <a:lnTo>
                      <a:pt x="43" y="1"/>
                    </a:lnTo>
                    <a:lnTo>
                      <a:pt x="45" y="0"/>
                    </a:lnTo>
                    <a:lnTo>
                      <a:pt x="45" y="22"/>
                    </a:lnTo>
                    <a:lnTo>
                      <a:pt x="43" y="22"/>
                    </a:lnTo>
                    <a:lnTo>
                      <a:pt x="42" y="22"/>
                    </a:lnTo>
                    <a:lnTo>
                      <a:pt x="41" y="22"/>
                    </a:lnTo>
                    <a:lnTo>
                      <a:pt x="39" y="22"/>
                    </a:lnTo>
                    <a:lnTo>
                      <a:pt x="38" y="22"/>
                    </a:lnTo>
                    <a:lnTo>
                      <a:pt x="37" y="22"/>
                    </a:lnTo>
                    <a:lnTo>
                      <a:pt x="35" y="22"/>
                    </a:lnTo>
                    <a:lnTo>
                      <a:pt x="34" y="22"/>
                    </a:lnTo>
                    <a:lnTo>
                      <a:pt x="33" y="22"/>
                    </a:lnTo>
                    <a:lnTo>
                      <a:pt x="31" y="22"/>
                    </a:lnTo>
                    <a:lnTo>
                      <a:pt x="30" y="22"/>
                    </a:lnTo>
                    <a:lnTo>
                      <a:pt x="28" y="22"/>
                    </a:lnTo>
                    <a:lnTo>
                      <a:pt x="27" y="22"/>
                    </a:lnTo>
                    <a:lnTo>
                      <a:pt x="26" y="22"/>
                    </a:lnTo>
                    <a:lnTo>
                      <a:pt x="24" y="22"/>
                    </a:lnTo>
                    <a:lnTo>
                      <a:pt x="23" y="22"/>
                    </a:lnTo>
                    <a:lnTo>
                      <a:pt x="21" y="22"/>
                    </a:lnTo>
                    <a:lnTo>
                      <a:pt x="19" y="22"/>
                    </a:lnTo>
                    <a:lnTo>
                      <a:pt x="18" y="22"/>
                    </a:lnTo>
                    <a:lnTo>
                      <a:pt x="16" y="22"/>
                    </a:lnTo>
                    <a:lnTo>
                      <a:pt x="15" y="22"/>
                    </a:lnTo>
                    <a:lnTo>
                      <a:pt x="14" y="22"/>
                    </a:lnTo>
                    <a:lnTo>
                      <a:pt x="12" y="22"/>
                    </a:lnTo>
                    <a:lnTo>
                      <a:pt x="11" y="22"/>
                    </a:lnTo>
                    <a:lnTo>
                      <a:pt x="10" y="22"/>
                    </a:lnTo>
                    <a:lnTo>
                      <a:pt x="8" y="22"/>
                    </a:lnTo>
                    <a:lnTo>
                      <a:pt x="7" y="22"/>
                    </a:lnTo>
                    <a:lnTo>
                      <a:pt x="5" y="22"/>
                    </a:lnTo>
                    <a:lnTo>
                      <a:pt x="4" y="22"/>
                    </a:lnTo>
                    <a:lnTo>
                      <a:pt x="2" y="22"/>
                    </a:lnTo>
                    <a:lnTo>
                      <a:pt x="1" y="22"/>
                    </a:lnTo>
                    <a:lnTo>
                      <a:pt x="0" y="21"/>
                    </a:lnTo>
                    <a:lnTo>
                      <a:pt x="0"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06" name="Freeform 142"/>
              <p:cNvSpPr>
                <a:spLocks/>
              </p:cNvSpPr>
              <p:nvPr/>
            </p:nvSpPr>
            <p:spPr bwMode="auto">
              <a:xfrm>
                <a:off x="5230" y="1749"/>
                <a:ext cx="46" cy="23"/>
              </a:xfrm>
              <a:custGeom>
                <a:avLst/>
                <a:gdLst>
                  <a:gd name="T0" fmla="*/ 2 w 46"/>
                  <a:gd name="T1" fmla="*/ 1 h 23"/>
                  <a:gd name="T2" fmla="*/ 4 w 46"/>
                  <a:gd name="T3" fmla="*/ 1 h 23"/>
                  <a:gd name="T4" fmla="*/ 7 w 46"/>
                  <a:gd name="T5" fmla="*/ 1 h 23"/>
                  <a:gd name="T6" fmla="*/ 10 w 46"/>
                  <a:gd name="T7" fmla="*/ 1 h 23"/>
                  <a:gd name="T8" fmla="*/ 13 w 46"/>
                  <a:gd name="T9" fmla="*/ 1 h 23"/>
                  <a:gd name="T10" fmla="*/ 16 w 46"/>
                  <a:gd name="T11" fmla="*/ 1 h 23"/>
                  <a:gd name="T12" fmla="*/ 18 w 46"/>
                  <a:gd name="T13" fmla="*/ 1 h 23"/>
                  <a:gd name="T14" fmla="*/ 21 w 46"/>
                  <a:gd name="T15" fmla="*/ 1 h 23"/>
                  <a:gd name="T16" fmla="*/ 24 w 46"/>
                  <a:gd name="T17" fmla="*/ 1 h 23"/>
                  <a:gd name="T18" fmla="*/ 26 w 46"/>
                  <a:gd name="T19" fmla="*/ 1 h 23"/>
                  <a:gd name="T20" fmla="*/ 29 w 46"/>
                  <a:gd name="T21" fmla="*/ 1 h 23"/>
                  <a:gd name="T22" fmla="*/ 32 w 46"/>
                  <a:gd name="T23" fmla="*/ 1 h 23"/>
                  <a:gd name="T24" fmla="*/ 34 w 46"/>
                  <a:gd name="T25" fmla="*/ 1 h 23"/>
                  <a:gd name="T26" fmla="*/ 37 w 46"/>
                  <a:gd name="T27" fmla="*/ 1 h 23"/>
                  <a:gd name="T28" fmla="*/ 40 w 46"/>
                  <a:gd name="T29" fmla="*/ 1 h 23"/>
                  <a:gd name="T30" fmla="*/ 43 w 46"/>
                  <a:gd name="T31" fmla="*/ 1 h 23"/>
                  <a:gd name="T32" fmla="*/ 45 w 46"/>
                  <a:gd name="T33" fmla="*/ 22 h 23"/>
                  <a:gd name="T34" fmla="*/ 43 w 46"/>
                  <a:gd name="T35" fmla="*/ 22 h 23"/>
                  <a:gd name="T36" fmla="*/ 40 w 46"/>
                  <a:gd name="T37" fmla="*/ 22 h 23"/>
                  <a:gd name="T38" fmla="*/ 37 w 46"/>
                  <a:gd name="T39" fmla="*/ 22 h 23"/>
                  <a:gd name="T40" fmla="*/ 34 w 46"/>
                  <a:gd name="T41" fmla="*/ 22 h 23"/>
                  <a:gd name="T42" fmla="*/ 32 w 46"/>
                  <a:gd name="T43" fmla="*/ 22 h 23"/>
                  <a:gd name="T44" fmla="*/ 29 w 46"/>
                  <a:gd name="T45" fmla="*/ 22 h 23"/>
                  <a:gd name="T46" fmla="*/ 26 w 46"/>
                  <a:gd name="T47" fmla="*/ 22 h 23"/>
                  <a:gd name="T48" fmla="*/ 24 w 46"/>
                  <a:gd name="T49" fmla="*/ 22 h 23"/>
                  <a:gd name="T50" fmla="*/ 21 w 46"/>
                  <a:gd name="T51" fmla="*/ 22 h 23"/>
                  <a:gd name="T52" fmla="*/ 18 w 46"/>
                  <a:gd name="T53" fmla="*/ 22 h 23"/>
                  <a:gd name="T54" fmla="*/ 15 w 46"/>
                  <a:gd name="T55" fmla="*/ 22 h 23"/>
                  <a:gd name="T56" fmla="*/ 12 w 46"/>
                  <a:gd name="T57" fmla="*/ 22 h 23"/>
                  <a:gd name="T58" fmla="*/ 10 w 46"/>
                  <a:gd name="T59" fmla="*/ 22 h 23"/>
                  <a:gd name="T60" fmla="*/ 7 w 46"/>
                  <a:gd name="T61" fmla="*/ 22 h 23"/>
                  <a:gd name="T62" fmla="*/ 4 w 46"/>
                  <a:gd name="T63" fmla="*/ 22 h 23"/>
                  <a:gd name="T64" fmla="*/ 1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0" y="1"/>
                    </a:moveTo>
                    <a:lnTo>
                      <a:pt x="2" y="1"/>
                    </a:lnTo>
                    <a:lnTo>
                      <a:pt x="3" y="1"/>
                    </a:lnTo>
                    <a:lnTo>
                      <a:pt x="4" y="1"/>
                    </a:lnTo>
                    <a:lnTo>
                      <a:pt x="6" y="1"/>
                    </a:lnTo>
                    <a:lnTo>
                      <a:pt x="7" y="1"/>
                    </a:lnTo>
                    <a:lnTo>
                      <a:pt x="9" y="1"/>
                    </a:lnTo>
                    <a:lnTo>
                      <a:pt x="10" y="1"/>
                    </a:lnTo>
                    <a:lnTo>
                      <a:pt x="11" y="1"/>
                    </a:lnTo>
                    <a:lnTo>
                      <a:pt x="13" y="1"/>
                    </a:lnTo>
                    <a:lnTo>
                      <a:pt x="14" y="1"/>
                    </a:lnTo>
                    <a:lnTo>
                      <a:pt x="16" y="1"/>
                    </a:lnTo>
                    <a:lnTo>
                      <a:pt x="17" y="1"/>
                    </a:lnTo>
                    <a:lnTo>
                      <a:pt x="18" y="1"/>
                    </a:lnTo>
                    <a:lnTo>
                      <a:pt x="20" y="1"/>
                    </a:lnTo>
                    <a:lnTo>
                      <a:pt x="21" y="1"/>
                    </a:lnTo>
                    <a:lnTo>
                      <a:pt x="22" y="1"/>
                    </a:lnTo>
                    <a:lnTo>
                      <a:pt x="24" y="1"/>
                    </a:lnTo>
                    <a:lnTo>
                      <a:pt x="25" y="1"/>
                    </a:lnTo>
                    <a:lnTo>
                      <a:pt x="26" y="1"/>
                    </a:lnTo>
                    <a:lnTo>
                      <a:pt x="28" y="1"/>
                    </a:lnTo>
                    <a:lnTo>
                      <a:pt x="29" y="1"/>
                    </a:lnTo>
                    <a:lnTo>
                      <a:pt x="30" y="1"/>
                    </a:lnTo>
                    <a:lnTo>
                      <a:pt x="32" y="1"/>
                    </a:lnTo>
                    <a:lnTo>
                      <a:pt x="33" y="1"/>
                    </a:lnTo>
                    <a:lnTo>
                      <a:pt x="34" y="1"/>
                    </a:lnTo>
                    <a:lnTo>
                      <a:pt x="36" y="1"/>
                    </a:lnTo>
                    <a:lnTo>
                      <a:pt x="37" y="1"/>
                    </a:lnTo>
                    <a:lnTo>
                      <a:pt x="39" y="1"/>
                    </a:lnTo>
                    <a:lnTo>
                      <a:pt x="40" y="1"/>
                    </a:lnTo>
                    <a:lnTo>
                      <a:pt x="41" y="1"/>
                    </a:lnTo>
                    <a:lnTo>
                      <a:pt x="43" y="1"/>
                    </a:lnTo>
                    <a:lnTo>
                      <a:pt x="44" y="0"/>
                    </a:lnTo>
                    <a:lnTo>
                      <a:pt x="45" y="22"/>
                    </a:lnTo>
                    <a:lnTo>
                      <a:pt x="44" y="22"/>
                    </a:lnTo>
                    <a:lnTo>
                      <a:pt x="43" y="22"/>
                    </a:lnTo>
                    <a:lnTo>
                      <a:pt x="41" y="22"/>
                    </a:lnTo>
                    <a:lnTo>
                      <a:pt x="40" y="22"/>
                    </a:lnTo>
                    <a:lnTo>
                      <a:pt x="39" y="22"/>
                    </a:lnTo>
                    <a:lnTo>
                      <a:pt x="37" y="22"/>
                    </a:lnTo>
                    <a:lnTo>
                      <a:pt x="36" y="22"/>
                    </a:lnTo>
                    <a:lnTo>
                      <a:pt x="34" y="22"/>
                    </a:lnTo>
                    <a:lnTo>
                      <a:pt x="33" y="22"/>
                    </a:lnTo>
                    <a:lnTo>
                      <a:pt x="32" y="22"/>
                    </a:lnTo>
                    <a:lnTo>
                      <a:pt x="30" y="22"/>
                    </a:lnTo>
                    <a:lnTo>
                      <a:pt x="29" y="22"/>
                    </a:lnTo>
                    <a:lnTo>
                      <a:pt x="28" y="22"/>
                    </a:lnTo>
                    <a:lnTo>
                      <a:pt x="26" y="22"/>
                    </a:lnTo>
                    <a:lnTo>
                      <a:pt x="25" y="22"/>
                    </a:lnTo>
                    <a:lnTo>
                      <a:pt x="24" y="22"/>
                    </a:lnTo>
                    <a:lnTo>
                      <a:pt x="22" y="22"/>
                    </a:lnTo>
                    <a:lnTo>
                      <a:pt x="21" y="22"/>
                    </a:lnTo>
                    <a:lnTo>
                      <a:pt x="19" y="22"/>
                    </a:lnTo>
                    <a:lnTo>
                      <a:pt x="18" y="22"/>
                    </a:lnTo>
                    <a:lnTo>
                      <a:pt x="17" y="22"/>
                    </a:lnTo>
                    <a:lnTo>
                      <a:pt x="15" y="22"/>
                    </a:lnTo>
                    <a:lnTo>
                      <a:pt x="14" y="22"/>
                    </a:lnTo>
                    <a:lnTo>
                      <a:pt x="12" y="22"/>
                    </a:lnTo>
                    <a:lnTo>
                      <a:pt x="11" y="22"/>
                    </a:lnTo>
                    <a:lnTo>
                      <a:pt x="10" y="22"/>
                    </a:lnTo>
                    <a:lnTo>
                      <a:pt x="8" y="22"/>
                    </a:lnTo>
                    <a:lnTo>
                      <a:pt x="7" y="22"/>
                    </a:lnTo>
                    <a:lnTo>
                      <a:pt x="5" y="22"/>
                    </a:lnTo>
                    <a:lnTo>
                      <a:pt x="4" y="22"/>
                    </a:lnTo>
                    <a:lnTo>
                      <a:pt x="2" y="22"/>
                    </a:lnTo>
                    <a:lnTo>
                      <a:pt x="1" y="21"/>
                    </a:lnTo>
                    <a:lnTo>
                      <a:pt x="0"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07" name="Freeform 143"/>
              <p:cNvSpPr>
                <a:spLocks/>
              </p:cNvSpPr>
              <p:nvPr/>
            </p:nvSpPr>
            <p:spPr bwMode="auto">
              <a:xfrm>
                <a:off x="5229" y="1727"/>
                <a:ext cx="45" cy="22"/>
              </a:xfrm>
              <a:custGeom>
                <a:avLst/>
                <a:gdLst>
                  <a:gd name="T0" fmla="*/ 2 w 45"/>
                  <a:gd name="T1" fmla="*/ 0 h 22"/>
                  <a:gd name="T2" fmla="*/ 5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6 w 45"/>
                  <a:gd name="T19" fmla="*/ 1 h 22"/>
                  <a:gd name="T20" fmla="*/ 29 w 45"/>
                  <a:gd name="T21" fmla="*/ 1 h 22"/>
                  <a:gd name="T22" fmla="*/ 32 w 45"/>
                  <a:gd name="T23" fmla="*/ 1 h 22"/>
                  <a:gd name="T24" fmla="*/ 34 w 45"/>
                  <a:gd name="T25" fmla="*/ 1 h 22"/>
                  <a:gd name="T26" fmla="*/ 37 w 45"/>
                  <a:gd name="T27" fmla="*/ 0 h 22"/>
                  <a:gd name="T28" fmla="*/ 40 w 45"/>
                  <a:gd name="T29" fmla="*/ 0 h 22"/>
                  <a:gd name="T30" fmla="*/ 42 w 45"/>
                  <a:gd name="T31" fmla="*/ 0 h 22"/>
                  <a:gd name="T32" fmla="*/ 42 w 45"/>
                  <a:gd name="T33" fmla="*/ 20 h 22"/>
                  <a:gd name="T34" fmla="*/ 40 w 45"/>
                  <a:gd name="T35" fmla="*/ 20 h 22"/>
                  <a:gd name="T36" fmla="*/ 37 w 45"/>
                  <a:gd name="T37" fmla="*/ 20 h 22"/>
                  <a:gd name="T38" fmla="*/ 34 w 45"/>
                  <a:gd name="T39" fmla="*/ 20 h 22"/>
                  <a:gd name="T40" fmla="*/ 32 w 45"/>
                  <a:gd name="T41" fmla="*/ 20 h 22"/>
                  <a:gd name="T42" fmla="*/ 29 w 45"/>
                  <a:gd name="T43" fmla="*/ 21 h 22"/>
                  <a:gd name="T44" fmla="*/ 26 w 45"/>
                  <a:gd name="T45" fmla="*/ 21 h 22"/>
                  <a:gd name="T46" fmla="*/ 24 w 45"/>
                  <a:gd name="T47" fmla="*/ 21 h 22"/>
                  <a:gd name="T48" fmla="*/ 21 w 45"/>
                  <a:gd name="T49" fmla="*/ 21 h 22"/>
                  <a:gd name="T50" fmla="*/ 18 w 45"/>
                  <a:gd name="T51" fmla="*/ 21 h 22"/>
                  <a:gd name="T52" fmla="*/ 15 w 45"/>
                  <a:gd name="T53" fmla="*/ 20 h 22"/>
                  <a:gd name="T54" fmla="*/ 12 w 45"/>
                  <a:gd name="T55" fmla="*/ 20 h 22"/>
                  <a:gd name="T56" fmla="*/ 10 w 45"/>
                  <a:gd name="T57" fmla="*/ 20 h 22"/>
                  <a:gd name="T58" fmla="*/ 7 w 45"/>
                  <a:gd name="T59" fmla="*/ 20 h 22"/>
                  <a:gd name="T60" fmla="*/ 4 w 45"/>
                  <a:gd name="T61" fmla="*/ 20 h 22"/>
                  <a:gd name="T62" fmla="*/ 1 w 45"/>
                  <a:gd name="T6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22">
                    <a:moveTo>
                      <a:pt x="0" y="0"/>
                    </a:moveTo>
                    <a:lnTo>
                      <a:pt x="2" y="0"/>
                    </a:lnTo>
                    <a:lnTo>
                      <a:pt x="3" y="0"/>
                    </a:lnTo>
                    <a:lnTo>
                      <a:pt x="5"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2" y="1"/>
                    </a:lnTo>
                    <a:lnTo>
                      <a:pt x="24" y="1"/>
                    </a:lnTo>
                    <a:lnTo>
                      <a:pt x="25" y="1"/>
                    </a:lnTo>
                    <a:lnTo>
                      <a:pt x="26" y="1"/>
                    </a:lnTo>
                    <a:lnTo>
                      <a:pt x="28" y="1"/>
                    </a:lnTo>
                    <a:lnTo>
                      <a:pt x="29" y="1"/>
                    </a:lnTo>
                    <a:lnTo>
                      <a:pt x="30" y="1"/>
                    </a:lnTo>
                    <a:lnTo>
                      <a:pt x="32" y="1"/>
                    </a:lnTo>
                    <a:lnTo>
                      <a:pt x="33" y="1"/>
                    </a:lnTo>
                    <a:lnTo>
                      <a:pt x="34" y="1"/>
                    </a:lnTo>
                    <a:lnTo>
                      <a:pt x="36" y="0"/>
                    </a:lnTo>
                    <a:lnTo>
                      <a:pt x="37" y="0"/>
                    </a:lnTo>
                    <a:lnTo>
                      <a:pt x="38" y="0"/>
                    </a:lnTo>
                    <a:lnTo>
                      <a:pt x="40" y="0"/>
                    </a:lnTo>
                    <a:lnTo>
                      <a:pt x="41" y="0"/>
                    </a:lnTo>
                    <a:lnTo>
                      <a:pt x="42" y="0"/>
                    </a:lnTo>
                    <a:lnTo>
                      <a:pt x="44" y="20"/>
                    </a:lnTo>
                    <a:lnTo>
                      <a:pt x="42" y="20"/>
                    </a:lnTo>
                    <a:lnTo>
                      <a:pt x="41" y="20"/>
                    </a:lnTo>
                    <a:lnTo>
                      <a:pt x="40" y="20"/>
                    </a:lnTo>
                    <a:lnTo>
                      <a:pt x="38" y="20"/>
                    </a:lnTo>
                    <a:lnTo>
                      <a:pt x="37" y="20"/>
                    </a:lnTo>
                    <a:lnTo>
                      <a:pt x="36" y="20"/>
                    </a:lnTo>
                    <a:lnTo>
                      <a:pt x="34" y="20"/>
                    </a:lnTo>
                    <a:lnTo>
                      <a:pt x="33" y="20"/>
                    </a:lnTo>
                    <a:lnTo>
                      <a:pt x="32" y="20"/>
                    </a:lnTo>
                    <a:lnTo>
                      <a:pt x="30" y="21"/>
                    </a:lnTo>
                    <a:lnTo>
                      <a:pt x="29" y="21"/>
                    </a:lnTo>
                    <a:lnTo>
                      <a:pt x="28" y="21"/>
                    </a:lnTo>
                    <a:lnTo>
                      <a:pt x="26" y="21"/>
                    </a:lnTo>
                    <a:lnTo>
                      <a:pt x="25" y="21"/>
                    </a:lnTo>
                    <a:lnTo>
                      <a:pt x="24" y="21"/>
                    </a:lnTo>
                    <a:lnTo>
                      <a:pt x="22" y="21"/>
                    </a:lnTo>
                    <a:lnTo>
                      <a:pt x="21" y="21"/>
                    </a:lnTo>
                    <a:lnTo>
                      <a:pt x="19" y="21"/>
                    </a:lnTo>
                    <a:lnTo>
                      <a:pt x="18" y="21"/>
                    </a:lnTo>
                    <a:lnTo>
                      <a:pt x="17" y="21"/>
                    </a:lnTo>
                    <a:lnTo>
                      <a:pt x="15" y="20"/>
                    </a:lnTo>
                    <a:lnTo>
                      <a:pt x="14" y="20"/>
                    </a:lnTo>
                    <a:lnTo>
                      <a:pt x="12" y="20"/>
                    </a:lnTo>
                    <a:lnTo>
                      <a:pt x="11" y="20"/>
                    </a:lnTo>
                    <a:lnTo>
                      <a:pt x="10" y="20"/>
                    </a:lnTo>
                    <a:lnTo>
                      <a:pt x="8" y="20"/>
                    </a:lnTo>
                    <a:lnTo>
                      <a:pt x="7" y="20"/>
                    </a:lnTo>
                    <a:lnTo>
                      <a:pt x="5" y="20"/>
                    </a:lnTo>
                    <a:lnTo>
                      <a:pt x="4" y="20"/>
                    </a:lnTo>
                    <a:lnTo>
                      <a:pt x="3" y="20"/>
                    </a:lnTo>
                    <a:lnTo>
                      <a:pt x="1"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08" name="Freeform 144"/>
              <p:cNvSpPr>
                <a:spLocks/>
              </p:cNvSpPr>
              <p:nvPr/>
            </p:nvSpPr>
            <p:spPr bwMode="auto">
              <a:xfrm>
                <a:off x="5178" y="1727"/>
                <a:ext cx="45" cy="22"/>
              </a:xfrm>
              <a:custGeom>
                <a:avLst/>
                <a:gdLst>
                  <a:gd name="T0" fmla="*/ 2 w 45"/>
                  <a:gd name="T1" fmla="*/ 0 h 22"/>
                  <a:gd name="T2" fmla="*/ 4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7 w 45"/>
                  <a:gd name="T19" fmla="*/ 1 h 22"/>
                  <a:gd name="T20" fmla="*/ 30 w 45"/>
                  <a:gd name="T21" fmla="*/ 1 h 22"/>
                  <a:gd name="T22" fmla="*/ 32 w 45"/>
                  <a:gd name="T23" fmla="*/ 1 h 22"/>
                  <a:gd name="T24" fmla="*/ 35 w 45"/>
                  <a:gd name="T25" fmla="*/ 1 h 22"/>
                  <a:gd name="T26" fmla="*/ 37 w 45"/>
                  <a:gd name="T27" fmla="*/ 0 h 22"/>
                  <a:gd name="T28" fmla="*/ 40 w 45"/>
                  <a:gd name="T29" fmla="*/ 0 h 22"/>
                  <a:gd name="T30" fmla="*/ 43 w 45"/>
                  <a:gd name="T31" fmla="*/ 0 h 22"/>
                  <a:gd name="T32" fmla="*/ 44 w 45"/>
                  <a:gd name="T33" fmla="*/ 20 h 22"/>
                  <a:gd name="T34" fmla="*/ 42 w 45"/>
                  <a:gd name="T35" fmla="*/ 20 h 22"/>
                  <a:gd name="T36" fmla="*/ 39 w 45"/>
                  <a:gd name="T37" fmla="*/ 20 h 22"/>
                  <a:gd name="T38" fmla="*/ 36 w 45"/>
                  <a:gd name="T39" fmla="*/ 20 h 22"/>
                  <a:gd name="T40" fmla="*/ 34 w 45"/>
                  <a:gd name="T41" fmla="*/ 20 h 22"/>
                  <a:gd name="T42" fmla="*/ 31 w 45"/>
                  <a:gd name="T43" fmla="*/ 21 h 22"/>
                  <a:gd name="T44" fmla="*/ 28 w 45"/>
                  <a:gd name="T45" fmla="*/ 21 h 22"/>
                  <a:gd name="T46" fmla="*/ 26 w 45"/>
                  <a:gd name="T47" fmla="*/ 21 h 22"/>
                  <a:gd name="T48" fmla="*/ 23 w 45"/>
                  <a:gd name="T49" fmla="*/ 21 h 22"/>
                  <a:gd name="T50" fmla="*/ 19 w 45"/>
                  <a:gd name="T51" fmla="*/ 21 h 22"/>
                  <a:gd name="T52" fmla="*/ 17 w 45"/>
                  <a:gd name="T53" fmla="*/ 21 h 22"/>
                  <a:gd name="T54" fmla="*/ 14 w 45"/>
                  <a:gd name="T55" fmla="*/ 20 h 22"/>
                  <a:gd name="T56" fmla="*/ 11 w 45"/>
                  <a:gd name="T57" fmla="*/ 20 h 22"/>
                  <a:gd name="T58" fmla="*/ 8 w 45"/>
                  <a:gd name="T59" fmla="*/ 20 h 22"/>
                  <a:gd name="T60" fmla="*/ 6 w 45"/>
                  <a:gd name="T61" fmla="*/ 20 h 22"/>
                  <a:gd name="T62" fmla="*/ 3 w 45"/>
                  <a:gd name="T63" fmla="*/ 20 h 22"/>
                  <a:gd name="T64" fmla="*/ 0 w 45"/>
                  <a:gd name="T6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22">
                    <a:moveTo>
                      <a:pt x="0" y="0"/>
                    </a:moveTo>
                    <a:lnTo>
                      <a:pt x="2" y="0"/>
                    </a:lnTo>
                    <a:lnTo>
                      <a:pt x="3" y="0"/>
                    </a:lnTo>
                    <a:lnTo>
                      <a:pt x="4"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3" y="1"/>
                    </a:lnTo>
                    <a:lnTo>
                      <a:pt x="24" y="1"/>
                    </a:lnTo>
                    <a:lnTo>
                      <a:pt x="26" y="1"/>
                    </a:lnTo>
                    <a:lnTo>
                      <a:pt x="27" y="1"/>
                    </a:lnTo>
                    <a:lnTo>
                      <a:pt x="28" y="1"/>
                    </a:lnTo>
                    <a:lnTo>
                      <a:pt x="30" y="1"/>
                    </a:lnTo>
                    <a:lnTo>
                      <a:pt x="31" y="1"/>
                    </a:lnTo>
                    <a:lnTo>
                      <a:pt x="32" y="1"/>
                    </a:lnTo>
                    <a:lnTo>
                      <a:pt x="33" y="1"/>
                    </a:lnTo>
                    <a:lnTo>
                      <a:pt x="35" y="1"/>
                    </a:lnTo>
                    <a:lnTo>
                      <a:pt x="36" y="1"/>
                    </a:lnTo>
                    <a:lnTo>
                      <a:pt x="37" y="0"/>
                    </a:lnTo>
                    <a:lnTo>
                      <a:pt x="39" y="0"/>
                    </a:lnTo>
                    <a:lnTo>
                      <a:pt x="40" y="0"/>
                    </a:lnTo>
                    <a:lnTo>
                      <a:pt x="41" y="0"/>
                    </a:lnTo>
                    <a:lnTo>
                      <a:pt x="43" y="0"/>
                    </a:lnTo>
                    <a:lnTo>
                      <a:pt x="44" y="0"/>
                    </a:lnTo>
                    <a:lnTo>
                      <a:pt x="44" y="20"/>
                    </a:lnTo>
                    <a:lnTo>
                      <a:pt x="43" y="20"/>
                    </a:lnTo>
                    <a:lnTo>
                      <a:pt x="42" y="20"/>
                    </a:lnTo>
                    <a:lnTo>
                      <a:pt x="40" y="20"/>
                    </a:lnTo>
                    <a:lnTo>
                      <a:pt x="39" y="20"/>
                    </a:lnTo>
                    <a:lnTo>
                      <a:pt x="38" y="20"/>
                    </a:lnTo>
                    <a:lnTo>
                      <a:pt x="36" y="20"/>
                    </a:lnTo>
                    <a:lnTo>
                      <a:pt x="35" y="20"/>
                    </a:lnTo>
                    <a:lnTo>
                      <a:pt x="34" y="20"/>
                    </a:lnTo>
                    <a:lnTo>
                      <a:pt x="32" y="20"/>
                    </a:lnTo>
                    <a:lnTo>
                      <a:pt x="31" y="21"/>
                    </a:lnTo>
                    <a:lnTo>
                      <a:pt x="30" y="21"/>
                    </a:lnTo>
                    <a:lnTo>
                      <a:pt x="28" y="21"/>
                    </a:lnTo>
                    <a:lnTo>
                      <a:pt x="27" y="21"/>
                    </a:lnTo>
                    <a:lnTo>
                      <a:pt x="26" y="21"/>
                    </a:lnTo>
                    <a:lnTo>
                      <a:pt x="24" y="21"/>
                    </a:lnTo>
                    <a:lnTo>
                      <a:pt x="23" y="21"/>
                    </a:lnTo>
                    <a:lnTo>
                      <a:pt x="21" y="21"/>
                    </a:lnTo>
                    <a:lnTo>
                      <a:pt x="19" y="21"/>
                    </a:lnTo>
                    <a:lnTo>
                      <a:pt x="18" y="21"/>
                    </a:lnTo>
                    <a:lnTo>
                      <a:pt x="17" y="21"/>
                    </a:lnTo>
                    <a:lnTo>
                      <a:pt x="15" y="21"/>
                    </a:lnTo>
                    <a:lnTo>
                      <a:pt x="14" y="20"/>
                    </a:lnTo>
                    <a:lnTo>
                      <a:pt x="13" y="20"/>
                    </a:lnTo>
                    <a:lnTo>
                      <a:pt x="11" y="20"/>
                    </a:lnTo>
                    <a:lnTo>
                      <a:pt x="10" y="20"/>
                    </a:lnTo>
                    <a:lnTo>
                      <a:pt x="8" y="20"/>
                    </a:lnTo>
                    <a:lnTo>
                      <a:pt x="7" y="20"/>
                    </a:lnTo>
                    <a:lnTo>
                      <a:pt x="6" y="20"/>
                    </a:lnTo>
                    <a:lnTo>
                      <a:pt x="4" y="20"/>
                    </a:lnTo>
                    <a:lnTo>
                      <a:pt x="3" y="20"/>
                    </a:lnTo>
                    <a:lnTo>
                      <a:pt x="1" y="20"/>
                    </a:lnTo>
                    <a:lnTo>
                      <a:pt x="0"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09" name="Freeform 145"/>
              <p:cNvSpPr>
                <a:spLocks/>
              </p:cNvSpPr>
              <p:nvPr/>
            </p:nvSpPr>
            <p:spPr bwMode="auto">
              <a:xfrm>
                <a:off x="5127" y="1727"/>
                <a:ext cx="46" cy="22"/>
              </a:xfrm>
              <a:custGeom>
                <a:avLst/>
                <a:gdLst>
                  <a:gd name="T0" fmla="*/ 44 w 46"/>
                  <a:gd name="T1" fmla="*/ 0 h 22"/>
                  <a:gd name="T2" fmla="*/ 41 w 46"/>
                  <a:gd name="T3" fmla="*/ 0 h 22"/>
                  <a:gd name="T4" fmla="*/ 38 w 46"/>
                  <a:gd name="T5" fmla="*/ 1 h 22"/>
                  <a:gd name="T6" fmla="*/ 36 w 46"/>
                  <a:gd name="T7" fmla="*/ 1 h 22"/>
                  <a:gd name="T8" fmla="*/ 33 w 46"/>
                  <a:gd name="T9" fmla="*/ 1 h 22"/>
                  <a:gd name="T10" fmla="*/ 30 w 46"/>
                  <a:gd name="T11" fmla="*/ 1 h 22"/>
                  <a:gd name="T12" fmla="*/ 28 w 46"/>
                  <a:gd name="T13" fmla="*/ 1 h 22"/>
                  <a:gd name="T14" fmla="*/ 25 w 46"/>
                  <a:gd name="T15" fmla="*/ 1 h 22"/>
                  <a:gd name="T16" fmla="*/ 21 w 46"/>
                  <a:gd name="T17" fmla="*/ 1 h 22"/>
                  <a:gd name="T18" fmla="*/ 19 w 46"/>
                  <a:gd name="T19" fmla="*/ 1 h 22"/>
                  <a:gd name="T20" fmla="*/ 16 w 46"/>
                  <a:gd name="T21" fmla="*/ 1 h 22"/>
                  <a:gd name="T22" fmla="*/ 13 w 46"/>
                  <a:gd name="T23" fmla="*/ 1 h 22"/>
                  <a:gd name="T24" fmla="*/ 11 w 46"/>
                  <a:gd name="T25" fmla="*/ 1 h 22"/>
                  <a:gd name="T26" fmla="*/ 8 w 46"/>
                  <a:gd name="T27" fmla="*/ 0 h 22"/>
                  <a:gd name="T28" fmla="*/ 5 w 46"/>
                  <a:gd name="T29" fmla="*/ 0 h 22"/>
                  <a:gd name="T30" fmla="*/ 3 w 46"/>
                  <a:gd name="T31" fmla="*/ 0 h 22"/>
                  <a:gd name="T32" fmla="*/ 0 w 46"/>
                  <a:gd name="T33" fmla="*/ 20 h 22"/>
                  <a:gd name="T34" fmla="*/ 3 w 46"/>
                  <a:gd name="T35" fmla="*/ 20 h 22"/>
                  <a:gd name="T36" fmla="*/ 5 w 46"/>
                  <a:gd name="T37" fmla="*/ 20 h 22"/>
                  <a:gd name="T38" fmla="*/ 8 w 46"/>
                  <a:gd name="T39" fmla="*/ 20 h 22"/>
                  <a:gd name="T40" fmla="*/ 11 w 46"/>
                  <a:gd name="T41" fmla="*/ 20 h 22"/>
                  <a:gd name="T42" fmla="*/ 13 w 46"/>
                  <a:gd name="T43" fmla="*/ 21 h 22"/>
                  <a:gd name="T44" fmla="*/ 16 w 46"/>
                  <a:gd name="T45" fmla="*/ 21 h 22"/>
                  <a:gd name="T46" fmla="*/ 19 w 46"/>
                  <a:gd name="T47" fmla="*/ 21 h 22"/>
                  <a:gd name="T48" fmla="*/ 21 w 46"/>
                  <a:gd name="T49" fmla="*/ 21 h 22"/>
                  <a:gd name="T50" fmla="*/ 25 w 46"/>
                  <a:gd name="T51" fmla="*/ 21 h 22"/>
                  <a:gd name="T52" fmla="*/ 28 w 46"/>
                  <a:gd name="T53" fmla="*/ 21 h 22"/>
                  <a:gd name="T54" fmla="*/ 30 w 46"/>
                  <a:gd name="T55" fmla="*/ 20 h 22"/>
                  <a:gd name="T56" fmla="*/ 33 w 46"/>
                  <a:gd name="T57" fmla="*/ 20 h 22"/>
                  <a:gd name="T58" fmla="*/ 36 w 46"/>
                  <a:gd name="T59" fmla="*/ 20 h 22"/>
                  <a:gd name="T60" fmla="*/ 39 w 46"/>
                  <a:gd name="T61" fmla="*/ 20 h 22"/>
                  <a:gd name="T62" fmla="*/ 42 w 46"/>
                  <a:gd name="T63" fmla="*/ 20 h 22"/>
                  <a:gd name="T64" fmla="*/ 44 w 46"/>
                  <a:gd name="T6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2">
                    <a:moveTo>
                      <a:pt x="45" y="0"/>
                    </a:moveTo>
                    <a:lnTo>
                      <a:pt x="44" y="0"/>
                    </a:lnTo>
                    <a:lnTo>
                      <a:pt x="43" y="0"/>
                    </a:lnTo>
                    <a:lnTo>
                      <a:pt x="41" y="0"/>
                    </a:lnTo>
                    <a:lnTo>
                      <a:pt x="40" y="1"/>
                    </a:lnTo>
                    <a:lnTo>
                      <a:pt x="38" y="1"/>
                    </a:lnTo>
                    <a:lnTo>
                      <a:pt x="37" y="1"/>
                    </a:lnTo>
                    <a:lnTo>
                      <a:pt x="36" y="1"/>
                    </a:lnTo>
                    <a:lnTo>
                      <a:pt x="34" y="1"/>
                    </a:lnTo>
                    <a:lnTo>
                      <a:pt x="33" y="1"/>
                    </a:lnTo>
                    <a:lnTo>
                      <a:pt x="32" y="1"/>
                    </a:lnTo>
                    <a:lnTo>
                      <a:pt x="30" y="1"/>
                    </a:lnTo>
                    <a:lnTo>
                      <a:pt x="29" y="1"/>
                    </a:lnTo>
                    <a:lnTo>
                      <a:pt x="28" y="1"/>
                    </a:lnTo>
                    <a:lnTo>
                      <a:pt x="26" y="1"/>
                    </a:lnTo>
                    <a:lnTo>
                      <a:pt x="25" y="1"/>
                    </a:lnTo>
                    <a:lnTo>
                      <a:pt x="23" y="1"/>
                    </a:lnTo>
                    <a:lnTo>
                      <a:pt x="21" y="1"/>
                    </a:lnTo>
                    <a:lnTo>
                      <a:pt x="20" y="1"/>
                    </a:lnTo>
                    <a:lnTo>
                      <a:pt x="19" y="1"/>
                    </a:lnTo>
                    <a:lnTo>
                      <a:pt x="17" y="1"/>
                    </a:lnTo>
                    <a:lnTo>
                      <a:pt x="16" y="1"/>
                    </a:lnTo>
                    <a:lnTo>
                      <a:pt x="15" y="1"/>
                    </a:lnTo>
                    <a:lnTo>
                      <a:pt x="13" y="1"/>
                    </a:lnTo>
                    <a:lnTo>
                      <a:pt x="12" y="1"/>
                    </a:lnTo>
                    <a:lnTo>
                      <a:pt x="11" y="1"/>
                    </a:lnTo>
                    <a:lnTo>
                      <a:pt x="9" y="1"/>
                    </a:lnTo>
                    <a:lnTo>
                      <a:pt x="8" y="0"/>
                    </a:lnTo>
                    <a:lnTo>
                      <a:pt x="7" y="0"/>
                    </a:lnTo>
                    <a:lnTo>
                      <a:pt x="5" y="0"/>
                    </a:lnTo>
                    <a:lnTo>
                      <a:pt x="4" y="0"/>
                    </a:lnTo>
                    <a:lnTo>
                      <a:pt x="3" y="0"/>
                    </a:lnTo>
                    <a:lnTo>
                      <a:pt x="1" y="0"/>
                    </a:lnTo>
                    <a:lnTo>
                      <a:pt x="0" y="20"/>
                    </a:lnTo>
                    <a:lnTo>
                      <a:pt x="1" y="20"/>
                    </a:lnTo>
                    <a:lnTo>
                      <a:pt x="3" y="20"/>
                    </a:lnTo>
                    <a:lnTo>
                      <a:pt x="4" y="20"/>
                    </a:lnTo>
                    <a:lnTo>
                      <a:pt x="5" y="20"/>
                    </a:lnTo>
                    <a:lnTo>
                      <a:pt x="7" y="20"/>
                    </a:lnTo>
                    <a:lnTo>
                      <a:pt x="8" y="20"/>
                    </a:lnTo>
                    <a:lnTo>
                      <a:pt x="9" y="20"/>
                    </a:lnTo>
                    <a:lnTo>
                      <a:pt x="11" y="20"/>
                    </a:lnTo>
                    <a:lnTo>
                      <a:pt x="12" y="20"/>
                    </a:lnTo>
                    <a:lnTo>
                      <a:pt x="13" y="21"/>
                    </a:lnTo>
                    <a:lnTo>
                      <a:pt x="15" y="21"/>
                    </a:lnTo>
                    <a:lnTo>
                      <a:pt x="16" y="21"/>
                    </a:lnTo>
                    <a:lnTo>
                      <a:pt x="17" y="21"/>
                    </a:lnTo>
                    <a:lnTo>
                      <a:pt x="19" y="21"/>
                    </a:lnTo>
                    <a:lnTo>
                      <a:pt x="20" y="21"/>
                    </a:lnTo>
                    <a:lnTo>
                      <a:pt x="21" y="21"/>
                    </a:lnTo>
                    <a:lnTo>
                      <a:pt x="24" y="21"/>
                    </a:lnTo>
                    <a:lnTo>
                      <a:pt x="25" y="21"/>
                    </a:lnTo>
                    <a:lnTo>
                      <a:pt x="26" y="21"/>
                    </a:lnTo>
                    <a:lnTo>
                      <a:pt x="28" y="21"/>
                    </a:lnTo>
                    <a:lnTo>
                      <a:pt x="29" y="21"/>
                    </a:lnTo>
                    <a:lnTo>
                      <a:pt x="30" y="20"/>
                    </a:lnTo>
                    <a:lnTo>
                      <a:pt x="32" y="20"/>
                    </a:lnTo>
                    <a:lnTo>
                      <a:pt x="33" y="20"/>
                    </a:lnTo>
                    <a:lnTo>
                      <a:pt x="35" y="20"/>
                    </a:lnTo>
                    <a:lnTo>
                      <a:pt x="36" y="20"/>
                    </a:lnTo>
                    <a:lnTo>
                      <a:pt x="37" y="20"/>
                    </a:lnTo>
                    <a:lnTo>
                      <a:pt x="39" y="20"/>
                    </a:lnTo>
                    <a:lnTo>
                      <a:pt x="40" y="20"/>
                    </a:lnTo>
                    <a:lnTo>
                      <a:pt x="42" y="20"/>
                    </a:lnTo>
                    <a:lnTo>
                      <a:pt x="43" y="20"/>
                    </a:lnTo>
                    <a:lnTo>
                      <a:pt x="44" y="20"/>
                    </a:lnTo>
                    <a:lnTo>
                      <a:pt x="4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395410" name="Group 146"/>
            <p:cNvGrpSpPr>
              <a:grpSpLocks/>
            </p:cNvGrpSpPr>
            <p:nvPr/>
          </p:nvGrpSpPr>
          <p:grpSpPr bwMode="auto">
            <a:xfrm>
              <a:off x="7773978" y="4758380"/>
              <a:ext cx="445426" cy="360362"/>
              <a:chOff x="4990" y="1584"/>
              <a:chExt cx="427" cy="379"/>
            </a:xfrm>
          </p:grpSpPr>
          <p:sp>
            <p:nvSpPr>
              <p:cNvPr id="395411" name="Freeform 147"/>
              <p:cNvSpPr>
                <a:spLocks/>
              </p:cNvSpPr>
              <p:nvPr/>
            </p:nvSpPr>
            <p:spPr bwMode="auto">
              <a:xfrm>
                <a:off x="4990" y="1584"/>
                <a:ext cx="427" cy="119"/>
              </a:xfrm>
              <a:custGeom>
                <a:avLst/>
                <a:gdLst>
                  <a:gd name="T0" fmla="*/ 319 w 427"/>
                  <a:gd name="T1" fmla="*/ 92 h 119"/>
                  <a:gd name="T2" fmla="*/ 322 w 427"/>
                  <a:gd name="T3" fmla="*/ 104 h 119"/>
                  <a:gd name="T4" fmla="*/ 331 w 427"/>
                  <a:gd name="T5" fmla="*/ 107 h 119"/>
                  <a:gd name="T6" fmla="*/ 343 w 427"/>
                  <a:gd name="T7" fmla="*/ 108 h 119"/>
                  <a:gd name="T8" fmla="*/ 354 w 427"/>
                  <a:gd name="T9" fmla="*/ 110 h 119"/>
                  <a:gd name="T10" fmla="*/ 365 w 427"/>
                  <a:gd name="T11" fmla="*/ 112 h 119"/>
                  <a:gd name="T12" fmla="*/ 376 w 427"/>
                  <a:gd name="T13" fmla="*/ 114 h 119"/>
                  <a:gd name="T14" fmla="*/ 388 w 427"/>
                  <a:gd name="T15" fmla="*/ 115 h 119"/>
                  <a:gd name="T16" fmla="*/ 400 w 427"/>
                  <a:gd name="T17" fmla="*/ 116 h 119"/>
                  <a:gd name="T18" fmla="*/ 411 w 427"/>
                  <a:gd name="T19" fmla="*/ 117 h 119"/>
                  <a:gd name="T20" fmla="*/ 418 w 427"/>
                  <a:gd name="T21" fmla="*/ 116 h 119"/>
                  <a:gd name="T22" fmla="*/ 422 w 427"/>
                  <a:gd name="T23" fmla="*/ 110 h 119"/>
                  <a:gd name="T24" fmla="*/ 425 w 427"/>
                  <a:gd name="T25" fmla="*/ 104 h 119"/>
                  <a:gd name="T26" fmla="*/ 426 w 427"/>
                  <a:gd name="T27" fmla="*/ 98 h 119"/>
                  <a:gd name="T28" fmla="*/ 425 w 427"/>
                  <a:gd name="T29" fmla="*/ 82 h 119"/>
                  <a:gd name="T30" fmla="*/ 421 w 427"/>
                  <a:gd name="T31" fmla="*/ 63 h 119"/>
                  <a:gd name="T32" fmla="*/ 412 w 427"/>
                  <a:gd name="T33" fmla="*/ 45 h 119"/>
                  <a:gd name="T34" fmla="*/ 398 w 427"/>
                  <a:gd name="T35" fmla="*/ 28 h 119"/>
                  <a:gd name="T36" fmla="*/ 358 w 427"/>
                  <a:gd name="T37" fmla="*/ 15 h 119"/>
                  <a:gd name="T38" fmla="*/ 312 w 427"/>
                  <a:gd name="T39" fmla="*/ 8 h 119"/>
                  <a:gd name="T40" fmla="*/ 265 w 427"/>
                  <a:gd name="T41" fmla="*/ 2 h 119"/>
                  <a:gd name="T42" fmla="*/ 220 w 427"/>
                  <a:gd name="T43" fmla="*/ 0 h 119"/>
                  <a:gd name="T44" fmla="*/ 174 w 427"/>
                  <a:gd name="T45" fmla="*/ 1 h 119"/>
                  <a:gd name="T46" fmla="*/ 128 w 427"/>
                  <a:gd name="T47" fmla="*/ 5 h 119"/>
                  <a:gd name="T48" fmla="*/ 84 w 427"/>
                  <a:gd name="T49" fmla="*/ 11 h 119"/>
                  <a:gd name="T50" fmla="*/ 42 w 427"/>
                  <a:gd name="T51" fmla="*/ 21 h 119"/>
                  <a:gd name="T52" fmla="*/ 19 w 427"/>
                  <a:gd name="T53" fmla="*/ 36 h 119"/>
                  <a:gd name="T54" fmla="*/ 8 w 427"/>
                  <a:gd name="T55" fmla="*/ 53 h 119"/>
                  <a:gd name="T56" fmla="*/ 2 w 427"/>
                  <a:gd name="T57" fmla="*/ 72 h 119"/>
                  <a:gd name="T58" fmla="*/ 0 w 427"/>
                  <a:gd name="T59" fmla="*/ 92 h 119"/>
                  <a:gd name="T60" fmla="*/ 0 w 427"/>
                  <a:gd name="T61" fmla="*/ 101 h 119"/>
                  <a:gd name="T62" fmla="*/ 3 w 427"/>
                  <a:gd name="T63" fmla="*/ 108 h 119"/>
                  <a:gd name="T64" fmla="*/ 6 w 427"/>
                  <a:gd name="T65" fmla="*/ 114 h 119"/>
                  <a:gd name="T66" fmla="*/ 11 w 427"/>
                  <a:gd name="T67" fmla="*/ 117 h 119"/>
                  <a:gd name="T68" fmla="*/ 21 w 427"/>
                  <a:gd name="T69" fmla="*/ 117 h 119"/>
                  <a:gd name="T70" fmla="*/ 33 w 427"/>
                  <a:gd name="T71" fmla="*/ 116 h 119"/>
                  <a:gd name="T72" fmla="*/ 44 w 427"/>
                  <a:gd name="T73" fmla="*/ 114 h 119"/>
                  <a:gd name="T74" fmla="*/ 55 w 427"/>
                  <a:gd name="T75" fmla="*/ 113 h 119"/>
                  <a:gd name="T76" fmla="*/ 66 w 427"/>
                  <a:gd name="T77" fmla="*/ 111 h 119"/>
                  <a:gd name="T78" fmla="*/ 77 w 427"/>
                  <a:gd name="T79" fmla="*/ 109 h 119"/>
                  <a:gd name="T80" fmla="*/ 88 w 427"/>
                  <a:gd name="T81" fmla="*/ 108 h 119"/>
                  <a:gd name="T82" fmla="*/ 100 w 427"/>
                  <a:gd name="T83" fmla="*/ 106 h 119"/>
                  <a:gd name="T84" fmla="*/ 106 w 427"/>
                  <a:gd name="T85" fmla="*/ 99 h 119"/>
                  <a:gd name="T86" fmla="*/ 106 w 427"/>
                  <a:gd name="T87" fmla="*/ 86 h 119"/>
                  <a:gd name="T88" fmla="*/ 110 w 427"/>
                  <a:gd name="T89" fmla="*/ 69 h 119"/>
                  <a:gd name="T90" fmla="*/ 130 w 427"/>
                  <a:gd name="T91" fmla="*/ 57 h 119"/>
                  <a:gd name="T92" fmla="*/ 163 w 427"/>
                  <a:gd name="T93" fmla="*/ 49 h 119"/>
                  <a:gd name="T94" fmla="*/ 201 w 427"/>
                  <a:gd name="T95" fmla="*/ 47 h 119"/>
                  <a:gd name="T96" fmla="*/ 242 w 427"/>
                  <a:gd name="T97" fmla="*/ 48 h 119"/>
                  <a:gd name="T98" fmla="*/ 279 w 427"/>
                  <a:gd name="T99" fmla="*/ 53 h 119"/>
                  <a:gd name="T100" fmla="*/ 307 w 427"/>
                  <a:gd name="T101" fmla="*/ 64 h 119"/>
                  <a:gd name="T102" fmla="*/ 320 w 427"/>
                  <a:gd name="T103" fmla="*/ 7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7" h="119">
                    <a:moveTo>
                      <a:pt x="320" y="83"/>
                    </a:moveTo>
                    <a:lnTo>
                      <a:pt x="320" y="86"/>
                    </a:lnTo>
                    <a:lnTo>
                      <a:pt x="319" y="89"/>
                    </a:lnTo>
                    <a:lnTo>
                      <a:pt x="319" y="92"/>
                    </a:lnTo>
                    <a:lnTo>
                      <a:pt x="319" y="96"/>
                    </a:lnTo>
                    <a:lnTo>
                      <a:pt x="320" y="99"/>
                    </a:lnTo>
                    <a:lnTo>
                      <a:pt x="320" y="102"/>
                    </a:lnTo>
                    <a:lnTo>
                      <a:pt x="322" y="104"/>
                    </a:lnTo>
                    <a:lnTo>
                      <a:pt x="323" y="105"/>
                    </a:lnTo>
                    <a:lnTo>
                      <a:pt x="326" y="106"/>
                    </a:lnTo>
                    <a:lnTo>
                      <a:pt x="329" y="106"/>
                    </a:lnTo>
                    <a:lnTo>
                      <a:pt x="331" y="107"/>
                    </a:lnTo>
                    <a:lnTo>
                      <a:pt x="334" y="107"/>
                    </a:lnTo>
                    <a:lnTo>
                      <a:pt x="338" y="108"/>
                    </a:lnTo>
                    <a:lnTo>
                      <a:pt x="341" y="108"/>
                    </a:lnTo>
                    <a:lnTo>
                      <a:pt x="343" y="108"/>
                    </a:lnTo>
                    <a:lnTo>
                      <a:pt x="346" y="109"/>
                    </a:lnTo>
                    <a:lnTo>
                      <a:pt x="349" y="109"/>
                    </a:lnTo>
                    <a:lnTo>
                      <a:pt x="351" y="110"/>
                    </a:lnTo>
                    <a:lnTo>
                      <a:pt x="354" y="110"/>
                    </a:lnTo>
                    <a:lnTo>
                      <a:pt x="357" y="111"/>
                    </a:lnTo>
                    <a:lnTo>
                      <a:pt x="360" y="111"/>
                    </a:lnTo>
                    <a:lnTo>
                      <a:pt x="362" y="111"/>
                    </a:lnTo>
                    <a:lnTo>
                      <a:pt x="365" y="112"/>
                    </a:lnTo>
                    <a:lnTo>
                      <a:pt x="368" y="112"/>
                    </a:lnTo>
                    <a:lnTo>
                      <a:pt x="371" y="113"/>
                    </a:lnTo>
                    <a:lnTo>
                      <a:pt x="374" y="113"/>
                    </a:lnTo>
                    <a:lnTo>
                      <a:pt x="376" y="114"/>
                    </a:lnTo>
                    <a:lnTo>
                      <a:pt x="379" y="114"/>
                    </a:lnTo>
                    <a:lnTo>
                      <a:pt x="382" y="114"/>
                    </a:lnTo>
                    <a:lnTo>
                      <a:pt x="385" y="115"/>
                    </a:lnTo>
                    <a:lnTo>
                      <a:pt x="388" y="115"/>
                    </a:lnTo>
                    <a:lnTo>
                      <a:pt x="390" y="115"/>
                    </a:lnTo>
                    <a:lnTo>
                      <a:pt x="393" y="116"/>
                    </a:lnTo>
                    <a:lnTo>
                      <a:pt x="397" y="116"/>
                    </a:lnTo>
                    <a:lnTo>
                      <a:pt x="400" y="116"/>
                    </a:lnTo>
                    <a:lnTo>
                      <a:pt x="403" y="117"/>
                    </a:lnTo>
                    <a:lnTo>
                      <a:pt x="405" y="117"/>
                    </a:lnTo>
                    <a:lnTo>
                      <a:pt x="408" y="117"/>
                    </a:lnTo>
                    <a:lnTo>
                      <a:pt x="411" y="117"/>
                    </a:lnTo>
                    <a:lnTo>
                      <a:pt x="414" y="118"/>
                    </a:lnTo>
                    <a:lnTo>
                      <a:pt x="415" y="117"/>
                    </a:lnTo>
                    <a:lnTo>
                      <a:pt x="416" y="117"/>
                    </a:lnTo>
                    <a:lnTo>
                      <a:pt x="418" y="116"/>
                    </a:lnTo>
                    <a:lnTo>
                      <a:pt x="419" y="115"/>
                    </a:lnTo>
                    <a:lnTo>
                      <a:pt x="420" y="114"/>
                    </a:lnTo>
                    <a:lnTo>
                      <a:pt x="421" y="112"/>
                    </a:lnTo>
                    <a:lnTo>
                      <a:pt x="422" y="110"/>
                    </a:lnTo>
                    <a:lnTo>
                      <a:pt x="423" y="109"/>
                    </a:lnTo>
                    <a:lnTo>
                      <a:pt x="423" y="108"/>
                    </a:lnTo>
                    <a:lnTo>
                      <a:pt x="424" y="106"/>
                    </a:lnTo>
                    <a:lnTo>
                      <a:pt x="425" y="104"/>
                    </a:lnTo>
                    <a:lnTo>
                      <a:pt x="425" y="103"/>
                    </a:lnTo>
                    <a:lnTo>
                      <a:pt x="425" y="101"/>
                    </a:lnTo>
                    <a:lnTo>
                      <a:pt x="426" y="99"/>
                    </a:lnTo>
                    <a:lnTo>
                      <a:pt x="426" y="98"/>
                    </a:lnTo>
                    <a:lnTo>
                      <a:pt x="425" y="97"/>
                    </a:lnTo>
                    <a:lnTo>
                      <a:pt x="426" y="92"/>
                    </a:lnTo>
                    <a:lnTo>
                      <a:pt x="426" y="88"/>
                    </a:lnTo>
                    <a:lnTo>
                      <a:pt x="425" y="82"/>
                    </a:lnTo>
                    <a:lnTo>
                      <a:pt x="424" y="77"/>
                    </a:lnTo>
                    <a:lnTo>
                      <a:pt x="423" y="72"/>
                    </a:lnTo>
                    <a:lnTo>
                      <a:pt x="422" y="68"/>
                    </a:lnTo>
                    <a:lnTo>
                      <a:pt x="421" y="63"/>
                    </a:lnTo>
                    <a:lnTo>
                      <a:pt x="419" y="58"/>
                    </a:lnTo>
                    <a:lnTo>
                      <a:pt x="417" y="53"/>
                    </a:lnTo>
                    <a:lnTo>
                      <a:pt x="415" y="49"/>
                    </a:lnTo>
                    <a:lnTo>
                      <a:pt x="412" y="45"/>
                    </a:lnTo>
                    <a:lnTo>
                      <a:pt x="409" y="40"/>
                    </a:lnTo>
                    <a:lnTo>
                      <a:pt x="406" y="36"/>
                    </a:lnTo>
                    <a:lnTo>
                      <a:pt x="402" y="31"/>
                    </a:lnTo>
                    <a:lnTo>
                      <a:pt x="398" y="28"/>
                    </a:lnTo>
                    <a:lnTo>
                      <a:pt x="392" y="24"/>
                    </a:lnTo>
                    <a:lnTo>
                      <a:pt x="381" y="21"/>
                    </a:lnTo>
                    <a:lnTo>
                      <a:pt x="370" y="18"/>
                    </a:lnTo>
                    <a:lnTo>
                      <a:pt x="358" y="15"/>
                    </a:lnTo>
                    <a:lnTo>
                      <a:pt x="347" y="13"/>
                    </a:lnTo>
                    <a:lnTo>
                      <a:pt x="336" y="11"/>
                    </a:lnTo>
                    <a:lnTo>
                      <a:pt x="323" y="10"/>
                    </a:lnTo>
                    <a:lnTo>
                      <a:pt x="312" y="8"/>
                    </a:lnTo>
                    <a:lnTo>
                      <a:pt x="300" y="6"/>
                    </a:lnTo>
                    <a:lnTo>
                      <a:pt x="289" y="5"/>
                    </a:lnTo>
                    <a:lnTo>
                      <a:pt x="278" y="3"/>
                    </a:lnTo>
                    <a:lnTo>
                      <a:pt x="265" y="2"/>
                    </a:lnTo>
                    <a:lnTo>
                      <a:pt x="254" y="2"/>
                    </a:lnTo>
                    <a:lnTo>
                      <a:pt x="242" y="1"/>
                    </a:lnTo>
                    <a:lnTo>
                      <a:pt x="231" y="1"/>
                    </a:lnTo>
                    <a:lnTo>
                      <a:pt x="220" y="0"/>
                    </a:lnTo>
                    <a:lnTo>
                      <a:pt x="207" y="0"/>
                    </a:lnTo>
                    <a:lnTo>
                      <a:pt x="196" y="0"/>
                    </a:lnTo>
                    <a:lnTo>
                      <a:pt x="185" y="1"/>
                    </a:lnTo>
                    <a:lnTo>
                      <a:pt x="174" y="1"/>
                    </a:lnTo>
                    <a:lnTo>
                      <a:pt x="162" y="2"/>
                    </a:lnTo>
                    <a:lnTo>
                      <a:pt x="150" y="3"/>
                    </a:lnTo>
                    <a:lnTo>
                      <a:pt x="139" y="4"/>
                    </a:lnTo>
                    <a:lnTo>
                      <a:pt x="128" y="5"/>
                    </a:lnTo>
                    <a:lnTo>
                      <a:pt x="117" y="7"/>
                    </a:lnTo>
                    <a:lnTo>
                      <a:pt x="106" y="8"/>
                    </a:lnTo>
                    <a:lnTo>
                      <a:pt x="96" y="10"/>
                    </a:lnTo>
                    <a:lnTo>
                      <a:pt x="84" y="11"/>
                    </a:lnTo>
                    <a:lnTo>
                      <a:pt x="73" y="13"/>
                    </a:lnTo>
                    <a:lnTo>
                      <a:pt x="63" y="16"/>
                    </a:lnTo>
                    <a:lnTo>
                      <a:pt x="52" y="18"/>
                    </a:lnTo>
                    <a:lnTo>
                      <a:pt x="42" y="21"/>
                    </a:lnTo>
                    <a:lnTo>
                      <a:pt x="32" y="24"/>
                    </a:lnTo>
                    <a:lnTo>
                      <a:pt x="26" y="28"/>
                    </a:lnTo>
                    <a:lnTo>
                      <a:pt x="22" y="31"/>
                    </a:lnTo>
                    <a:lnTo>
                      <a:pt x="19" y="36"/>
                    </a:lnTo>
                    <a:lnTo>
                      <a:pt x="16" y="40"/>
                    </a:lnTo>
                    <a:lnTo>
                      <a:pt x="13" y="45"/>
                    </a:lnTo>
                    <a:lnTo>
                      <a:pt x="10" y="49"/>
                    </a:lnTo>
                    <a:lnTo>
                      <a:pt x="8" y="53"/>
                    </a:lnTo>
                    <a:lnTo>
                      <a:pt x="6" y="58"/>
                    </a:lnTo>
                    <a:lnTo>
                      <a:pt x="5" y="63"/>
                    </a:lnTo>
                    <a:lnTo>
                      <a:pt x="3" y="68"/>
                    </a:lnTo>
                    <a:lnTo>
                      <a:pt x="2" y="72"/>
                    </a:lnTo>
                    <a:lnTo>
                      <a:pt x="1" y="77"/>
                    </a:lnTo>
                    <a:lnTo>
                      <a:pt x="1" y="82"/>
                    </a:lnTo>
                    <a:lnTo>
                      <a:pt x="0" y="88"/>
                    </a:lnTo>
                    <a:lnTo>
                      <a:pt x="0" y="92"/>
                    </a:lnTo>
                    <a:lnTo>
                      <a:pt x="0" y="97"/>
                    </a:lnTo>
                    <a:lnTo>
                      <a:pt x="0" y="98"/>
                    </a:lnTo>
                    <a:lnTo>
                      <a:pt x="0" y="99"/>
                    </a:lnTo>
                    <a:lnTo>
                      <a:pt x="0" y="101"/>
                    </a:lnTo>
                    <a:lnTo>
                      <a:pt x="1" y="103"/>
                    </a:lnTo>
                    <a:lnTo>
                      <a:pt x="1" y="104"/>
                    </a:lnTo>
                    <a:lnTo>
                      <a:pt x="2" y="106"/>
                    </a:lnTo>
                    <a:lnTo>
                      <a:pt x="3" y="108"/>
                    </a:lnTo>
                    <a:lnTo>
                      <a:pt x="3" y="109"/>
                    </a:lnTo>
                    <a:lnTo>
                      <a:pt x="4" y="110"/>
                    </a:lnTo>
                    <a:lnTo>
                      <a:pt x="5" y="112"/>
                    </a:lnTo>
                    <a:lnTo>
                      <a:pt x="6" y="114"/>
                    </a:lnTo>
                    <a:lnTo>
                      <a:pt x="7" y="115"/>
                    </a:lnTo>
                    <a:lnTo>
                      <a:pt x="8" y="116"/>
                    </a:lnTo>
                    <a:lnTo>
                      <a:pt x="10" y="117"/>
                    </a:lnTo>
                    <a:lnTo>
                      <a:pt x="11" y="117"/>
                    </a:lnTo>
                    <a:lnTo>
                      <a:pt x="12" y="118"/>
                    </a:lnTo>
                    <a:lnTo>
                      <a:pt x="15" y="117"/>
                    </a:lnTo>
                    <a:lnTo>
                      <a:pt x="18" y="117"/>
                    </a:lnTo>
                    <a:lnTo>
                      <a:pt x="21" y="117"/>
                    </a:lnTo>
                    <a:lnTo>
                      <a:pt x="23" y="117"/>
                    </a:lnTo>
                    <a:lnTo>
                      <a:pt x="26" y="116"/>
                    </a:lnTo>
                    <a:lnTo>
                      <a:pt x="29" y="116"/>
                    </a:lnTo>
                    <a:lnTo>
                      <a:pt x="33" y="116"/>
                    </a:lnTo>
                    <a:lnTo>
                      <a:pt x="36" y="115"/>
                    </a:lnTo>
                    <a:lnTo>
                      <a:pt x="38" y="115"/>
                    </a:lnTo>
                    <a:lnTo>
                      <a:pt x="41" y="115"/>
                    </a:lnTo>
                    <a:lnTo>
                      <a:pt x="44" y="114"/>
                    </a:lnTo>
                    <a:lnTo>
                      <a:pt x="47" y="114"/>
                    </a:lnTo>
                    <a:lnTo>
                      <a:pt x="50" y="114"/>
                    </a:lnTo>
                    <a:lnTo>
                      <a:pt x="52" y="113"/>
                    </a:lnTo>
                    <a:lnTo>
                      <a:pt x="55" y="113"/>
                    </a:lnTo>
                    <a:lnTo>
                      <a:pt x="58" y="112"/>
                    </a:lnTo>
                    <a:lnTo>
                      <a:pt x="61" y="112"/>
                    </a:lnTo>
                    <a:lnTo>
                      <a:pt x="63" y="111"/>
                    </a:lnTo>
                    <a:lnTo>
                      <a:pt x="66" y="111"/>
                    </a:lnTo>
                    <a:lnTo>
                      <a:pt x="69" y="111"/>
                    </a:lnTo>
                    <a:lnTo>
                      <a:pt x="72" y="110"/>
                    </a:lnTo>
                    <a:lnTo>
                      <a:pt x="74" y="110"/>
                    </a:lnTo>
                    <a:lnTo>
                      <a:pt x="77" y="109"/>
                    </a:lnTo>
                    <a:lnTo>
                      <a:pt x="80" y="109"/>
                    </a:lnTo>
                    <a:lnTo>
                      <a:pt x="83" y="108"/>
                    </a:lnTo>
                    <a:lnTo>
                      <a:pt x="85" y="108"/>
                    </a:lnTo>
                    <a:lnTo>
                      <a:pt x="88" y="108"/>
                    </a:lnTo>
                    <a:lnTo>
                      <a:pt x="92" y="107"/>
                    </a:lnTo>
                    <a:lnTo>
                      <a:pt x="95" y="107"/>
                    </a:lnTo>
                    <a:lnTo>
                      <a:pt x="97" y="106"/>
                    </a:lnTo>
                    <a:lnTo>
                      <a:pt x="100" y="106"/>
                    </a:lnTo>
                    <a:lnTo>
                      <a:pt x="103" y="105"/>
                    </a:lnTo>
                    <a:lnTo>
                      <a:pt x="104" y="104"/>
                    </a:lnTo>
                    <a:lnTo>
                      <a:pt x="105" y="102"/>
                    </a:lnTo>
                    <a:lnTo>
                      <a:pt x="106" y="99"/>
                    </a:lnTo>
                    <a:lnTo>
                      <a:pt x="107" y="96"/>
                    </a:lnTo>
                    <a:lnTo>
                      <a:pt x="107" y="92"/>
                    </a:lnTo>
                    <a:lnTo>
                      <a:pt x="107" y="89"/>
                    </a:lnTo>
                    <a:lnTo>
                      <a:pt x="106" y="86"/>
                    </a:lnTo>
                    <a:lnTo>
                      <a:pt x="106" y="83"/>
                    </a:lnTo>
                    <a:lnTo>
                      <a:pt x="106" y="78"/>
                    </a:lnTo>
                    <a:lnTo>
                      <a:pt x="107" y="74"/>
                    </a:lnTo>
                    <a:lnTo>
                      <a:pt x="110" y="69"/>
                    </a:lnTo>
                    <a:lnTo>
                      <a:pt x="113" y="67"/>
                    </a:lnTo>
                    <a:lnTo>
                      <a:pt x="118" y="63"/>
                    </a:lnTo>
                    <a:lnTo>
                      <a:pt x="123" y="60"/>
                    </a:lnTo>
                    <a:lnTo>
                      <a:pt x="130" y="57"/>
                    </a:lnTo>
                    <a:lnTo>
                      <a:pt x="137" y="55"/>
                    </a:lnTo>
                    <a:lnTo>
                      <a:pt x="144" y="53"/>
                    </a:lnTo>
                    <a:lnTo>
                      <a:pt x="154" y="51"/>
                    </a:lnTo>
                    <a:lnTo>
                      <a:pt x="163" y="49"/>
                    </a:lnTo>
                    <a:lnTo>
                      <a:pt x="172" y="49"/>
                    </a:lnTo>
                    <a:lnTo>
                      <a:pt x="181" y="48"/>
                    </a:lnTo>
                    <a:lnTo>
                      <a:pt x="191" y="47"/>
                    </a:lnTo>
                    <a:lnTo>
                      <a:pt x="201" y="47"/>
                    </a:lnTo>
                    <a:lnTo>
                      <a:pt x="211" y="46"/>
                    </a:lnTo>
                    <a:lnTo>
                      <a:pt x="222" y="47"/>
                    </a:lnTo>
                    <a:lnTo>
                      <a:pt x="232" y="47"/>
                    </a:lnTo>
                    <a:lnTo>
                      <a:pt x="242" y="48"/>
                    </a:lnTo>
                    <a:lnTo>
                      <a:pt x="252" y="49"/>
                    </a:lnTo>
                    <a:lnTo>
                      <a:pt x="261" y="49"/>
                    </a:lnTo>
                    <a:lnTo>
                      <a:pt x="270" y="51"/>
                    </a:lnTo>
                    <a:lnTo>
                      <a:pt x="279" y="53"/>
                    </a:lnTo>
                    <a:lnTo>
                      <a:pt x="287" y="55"/>
                    </a:lnTo>
                    <a:lnTo>
                      <a:pt x="294" y="58"/>
                    </a:lnTo>
                    <a:lnTo>
                      <a:pt x="301" y="60"/>
                    </a:lnTo>
                    <a:lnTo>
                      <a:pt x="307" y="64"/>
                    </a:lnTo>
                    <a:lnTo>
                      <a:pt x="312" y="67"/>
                    </a:lnTo>
                    <a:lnTo>
                      <a:pt x="315" y="70"/>
                    </a:lnTo>
                    <a:lnTo>
                      <a:pt x="318" y="74"/>
                    </a:lnTo>
                    <a:lnTo>
                      <a:pt x="320" y="78"/>
                    </a:lnTo>
                    <a:lnTo>
                      <a:pt x="320" y="83"/>
                    </a:lnTo>
                  </a:path>
                </a:pathLst>
              </a:custGeom>
              <a:solidFill>
                <a:srgbClr val="CECECE"/>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12" name="Freeform 148"/>
              <p:cNvSpPr>
                <a:spLocks/>
              </p:cNvSpPr>
              <p:nvPr/>
            </p:nvSpPr>
            <p:spPr bwMode="auto">
              <a:xfrm>
                <a:off x="5017" y="1626"/>
                <a:ext cx="373" cy="337"/>
              </a:xfrm>
              <a:custGeom>
                <a:avLst/>
                <a:gdLst>
                  <a:gd name="T0" fmla="*/ 226 w 373"/>
                  <a:gd name="T1" fmla="*/ 37 h 337"/>
                  <a:gd name="T2" fmla="*/ 230 w 373"/>
                  <a:gd name="T3" fmla="*/ 29 h 337"/>
                  <a:gd name="T4" fmla="*/ 232 w 373"/>
                  <a:gd name="T5" fmla="*/ 19 h 337"/>
                  <a:gd name="T6" fmla="*/ 232 w 373"/>
                  <a:gd name="T7" fmla="*/ 8 h 337"/>
                  <a:gd name="T8" fmla="*/ 235 w 373"/>
                  <a:gd name="T9" fmla="*/ 3 h 337"/>
                  <a:gd name="T10" fmla="*/ 248 w 373"/>
                  <a:gd name="T11" fmla="*/ 0 h 337"/>
                  <a:gd name="T12" fmla="*/ 262 w 373"/>
                  <a:gd name="T13" fmla="*/ 1 h 337"/>
                  <a:gd name="T14" fmla="*/ 271 w 373"/>
                  <a:gd name="T15" fmla="*/ 5 h 337"/>
                  <a:gd name="T16" fmla="*/ 272 w 373"/>
                  <a:gd name="T17" fmla="*/ 18 h 337"/>
                  <a:gd name="T18" fmla="*/ 276 w 373"/>
                  <a:gd name="T19" fmla="*/ 32 h 337"/>
                  <a:gd name="T20" fmla="*/ 283 w 373"/>
                  <a:gd name="T21" fmla="*/ 44 h 337"/>
                  <a:gd name="T22" fmla="*/ 294 w 373"/>
                  <a:gd name="T23" fmla="*/ 54 h 337"/>
                  <a:gd name="T24" fmla="*/ 304 w 373"/>
                  <a:gd name="T25" fmla="*/ 62 h 337"/>
                  <a:gd name="T26" fmla="*/ 316 w 373"/>
                  <a:gd name="T27" fmla="*/ 69 h 337"/>
                  <a:gd name="T28" fmla="*/ 329 w 373"/>
                  <a:gd name="T29" fmla="*/ 75 h 337"/>
                  <a:gd name="T30" fmla="*/ 341 w 373"/>
                  <a:gd name="T31" fmla="*/ 78 h 337"/>
                  <a:gd name="T32" fmla="*/ 352 w 373"/>
                  <a:gd name="T33" fmla="*/ 83 h 337"/>
                  <a:gd name="T34" fmla="*/ 358 w 373"/>
                  <a:gd name="T35" fmla="*/ 91 h 337"/>
                  <a:gd name="T36" fmla="*/ 362 w 373"/>
                  <a:gd name="T37" fmla="*/ 100 h 337"/>
                  <a:gd name="T38" fmla="*/ 364 w 373"/>
                  <a:gd name="T39" fmla="*/ 110 h 337"/>
                  <a:gd name="T40" fmla="*/ 372 w 373"/>
                  <a:gd name="T41" fmla="*/ 303 h 337"/>
                  <a:gd name="T42" fmla="*/ 370 w 373"/>
                  <a:gd name="T43" fmla="*/ 318 h 337"/>
                  <a:gd name="T44" fmla="*/ 364 w 373"/>
                  <a:gd name="T45" fmla="*/ 329 h 337"/>
                  <a:gd name="T46" fmla="*/ 351 w 373"/>
                  <a:gd name="T47" fmla="*/ 335 h 337"/>
                  <a:gd name="T48" fmla="*/ 25 w 373"/>
                  <a:gd name="T49" fmla="*/ 336 h 337"/>
                  <a:gd name="T50" fmla="*/ 11 w 373"/>
                  <a:gd name="T51" fmla="*/ 331 h 337"/>
                  <a:gd name="T52" fmla="*/ 3 w 373"/>
                  <a:gd name="T53" fmla="*/ 321 h 337"/>
                  <a:gd name="T54" fmla="*/ 0 w 373"/>
                  <a:gd name="T55" fmla="*/ 307 h 337"/>
                  <a:gd name="T56" fmla="*/ 8 w 373"/>
                  <a:gd name="T57" fmla="*/ 113 h 337"/>
                  <a:gd name="T58" fmla="*/ 9 w 373"/>
                  <a:gd name="T59" fmla="*/ 102 h 337"/>
                  <a:gd name="T60" fmla="*/ 13 w 373"/>
                  <a:gd name="T61" fmla="*/ 92 h 337"/>
                  <a:gd name="T62" fmla="*/ 18 w 373"/>
                  <a:gd name="T63" fmla="*/ 85 h 337"/>
                  <a:gd name="T64" fmla="*/ 28 w 373"/>
                  <a:gd name="T65" fmla="*/ 79 h 337"/>
                  <a:gd name="T66" fmla="*/ 40 w 373"/>
                  <a:gd name="T67" fmla="*/ 76 h 337"/>
                  <a:gd name="T68" fmla="*/ 53 w 373"/>
                  <a:gd name="T69" fmla="*/ 70 h 337"/>
                  <a:gd name="T70" fmla="*/ 65 w 373"/>
                  <a:gd name="T71" fmla="*/ 64 h 337"/>
                  <a:gd name="T72" fmla="*/ 76 w 373"/>
                  <a:gd name="T73" fmla="*/ 56 h 337"/>
                  <a:gd name="T74" fmla="*/ 86 w 373"/>
                  <a:gd name="T75" fmla="*/ 46 h 337"/>
                  <a:gd name="T76" fmla="*/ 94 w 373"/>
                  <a:gd name="T77" fmla="*/ 35 h 337"/>
                  <a:gd name="T78" fmla="*/ 99 w 373"/>
                  <a:gd name="T79" fmla="*/ 22 h 337"/>
                  <a:gd name="T80" fmla="*/ 101 w 373"/>
                  <a:gd name="T81" fmla="*/ 6 h 337"/>
                  <a:gd name="T82" fmla="*/ 107 w 373"/>
                  <a:gd name="T83" fmla="*/ 2 h 337"/>
                  <a:gd name="T84" fmla="*/ 120 w 373"/>
                  <a:gd name="T85" fmla="*/ 0 h 337"/>
                  <a:gd name="T86" fmla="*/ 134 w 373"/>
                  <a:gd name="T87" fmla="*/ 2 h 337"/>
                  <a:gd name="T88" fmla="*/ 140 w 373"/>
                  <a:gd name="T89" fmla="*/ 6 h 337"/>
                  <a:gd name="T90" fmla="*/ 140 w 373"/>
                  <a:gd name="T91" fmla="*/ 16 h 337"/>
                  <a:gd name="T92" fmla="*/ 141 w 373"/>
                  <a:gd name="T93" fmla="*/ 26 h 337"/>
                  <a:gd name="T94" fmla="*/ 144 w 373"/>
                  <a:gd name="T95" fmla="*/ 35 h 337"/>
                  <a:gd name="T96" fmla="*/ 150 w 373"/>
                  <a:gd name="T97" fmla="*/ 39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 h="337">
                    <a:moveTo>
                      <a:pt x="222" y="39"/>
                    </a:moveTo>
                    <a:lnTo>
                      <a:pt x="224" y="39"/>
                    </a:lnTo>
                    <a:lnTo>
                      <a:pt x="225" y="38"/>
                    </a:lnTo>
                    <a:lnTo>
                      <a:pt x="226" y="37"/>
                    </a:lnTo>
                    <a:lnTo>
                      <a:pt x="228" y="35"/>
                    </a:lnTo>
                    <a:lnTo>
                      <a:pt x="229" y="34"/>
                    </a:lnTo>
                    <a:lnTo>
                      <a:pt x="229" y="31"/>
                    </a:lnTo>
                    <a:lnTo>
                      <a:pt x="230" y="29"/>
                    </a:lnTo>
                    <a:lnTo>
                      <a:pt x="231" y="26"/>
                    </a:lnTo>
                    <a:lnTo>
                      <a:pt x="231" y="25"/>
                    </a:lnTo>
                    <a:lnTo>
                      <a:pt x="231" y="22"/>
                    </a:lnTo>
                    <a:lnTo>
                      <a:pt x="232" y="19"/>
                    </a:lnTo>
                    <a:lnTo>
                      <a:pt x="232" y="16"/>
                    </a:lnTo>
                    <a:lnTo>
                      <a:pt x="232" y="13"/>
                    </a:lnTo>
                    <a:lnTo>
                      <a:pt x="232" y="10"/>
                    </a:lnTo>
                    <a:lnTo>
                      <a:pt x="232" y="8"/>
                    </a:lnTo>
                    <a:lnTo>
                      <a:pt x="232" y="6"/>
                    </a:lnTo>
                    <a:lnTo>
                      <a:pt x="232" y="5"/>
                    </a:lnTo>
                    <a:lnTo>
                      <a:pt x="233" y="4"/>
                    </a:lnTo>
                    <a:lnTo>
                      <a:pt x="235" y="3"/>
                    </a:lnTo>
                    <a:lnTo>
                      <a:pt x="238" y="2"/>
                    </a:lnTo>
                    <a:lnTo>
                      <a:pt x="242" y="1"/>
                    </a:lnTo>
                    <a:lnTo>
                      <a:pt x="245" y="1"/>
                    </a:lnTo>
                    <a:lnTo>
                      <a:pt x="248" y="0"/>
                    </a:lnTo>
                    <a:lnTo>
                      <a:pt x="252" y="0"/>
                    </a:lnTo>
                    <a:lnTo>
                      <a:pt x="256" y="0"/>
                    </a:lnTo>
                    <a:lnTo>
                      <a:pt x="259" y="1"/>
                    </a:lnTo>
                    <a:lnTo>
                      <a:pt x="262" y="1"/>
                    </a:lnTo>
                    <a:lnTo>
                      <a:pt x="265" y="2"/>
                    </a:lnTo>
                    <a:lnTo>
                      <a:pt x="268" y="3"/>
                    </a:lnTo>
                    <a:lnTo>
                      <a:pt x="270" y="4"/>
                    </a:lnTo>
                    <a:lnTo>
                      <a:pt x="271" y="5"/>
                    </a:lnTo>
                    <a:lnTo>
                      <a:pt x="271" y="6"/>
                    </a:lnTo>
                    <a:lnTo>
                      <a:pt x="271" y="10"/>
                    </a:lnTo>
                    <a:lnTo>
                      <a:pt x="272" y="14"/>
                    </a:lnTo>
                    <a:lnTo>
                      <a:pt x="272" y="18"/>
                    </a:lnTo>
                    <a:lnTo>
                      <a:pt x="273" y="22"/>
                    </a:lnTo>
                    <a:lnTo>
                      <a:pt x="274" y="25"/>
                    </a:lnTo>
                    <a:lnTo>
                      <a:pt x="275" y="28"/>
                    </a:lnTo>
                    <a:lnTo>
                      <a:pt x="276" y="32"/>
                    </a:lnTo>
                    <a:lnTo>
                      <a:pt x="278" y="35"/>
                    </a:lnTo>
                    <a:lnTo>
                      <a:pt x="280" y="39"/>
                    </a:lnTo>
                    <a:lnTo>
                      <a:pt x="282" y="42"/>
                    </a:lnTo>
                    <a:lnTo>
                      <a:pt x="283" y="44"/>
                    </a:lnTo>
                    <a:lnTo>
                      <a:pt x="286" y="46"/>
                    </a:lnTo>
                    <a:lnTo>
                      <a:pt x="288" y="49"/>
                    </a:lnTo>
                    <a:lnTo>
                      <a:pt x="290" y="52"/>
                    </a:lnTo>
                    <a:lnTo>
                      <a:pt x="294" y="54"/>
                    </a:lnTo>
                    <a:lnTo>
                      <a:pt x="296" y="56"/>
                    </a:lnTo>
                    <a:lnTo>
                      <a:pt x="299" y="59"/>
                    </a:lnTo>
                    <a:lnTo>
                      <a:pt x="302" y="60"/>
                    </a:lnTo>
                    <a:lnTo>
                      <a:pt x="304" y="62"/>
                    </a:lnTo>
                    <a:lnTo>
                      <a:pt x="307" y="64"/>
                    </a:lnTo>
                    <a:lnTo>
                      <a:pt x="310" y="65"/>
                    </a:lnTo>
                    <a:lnTo>
                      <a:pt x="313" y="67"/>
                    </a:lnTo>
                    <a:lnTo>
                      <a:pt x="316" y="69"/>
                    </a:lnTo>
                    <a:lnTo>
                      <a:pt x="319" y="70"/>
                    </a:lnTo>
                    <a:lnTo>
                      <a:pt x="322" y="72"/>
                    </a:lnTo>
                    <a:lnTo>
                      <a:pt x="326" y="73"/>
                    </a:lnTo>
                    <a:lnTo>
                      <a:pt x="329" y="75"/>
                    </a:lnTo>
                    <a:lnTo>
                      <a:pt x="332" y="76"/>
                    </a:lnTo>
                    <a:lnTo>
                      <a:pt x="335" y="76"/>
                    </a:lnTo>
                    <a:lnTo>
                      <a:pt x="338" y="77"/>
                    </a:lnTo>
                    <a:lnTo>
                      <a:pt x="341" y="78"/>
                    </a:lnTo>
                    <a:lnTo>
                      <a:pt x="344" y="79"/>
                    </a:lnTo>
                    <a:lnTo>
                      <a:pt x="348" y="81"/>
                    </a:lnTo>
                    <a:lnTo>
                      <a:pt x="350" y="82"/>
                    </a:lnTo>
                    <a:lnTo>
                      <a:pt x="352" y="83"/>
                    </a:lnTo>
                    <a:lnTo>
                      <a:pt x="354" y="85"/>
                    </a:lnTo>
                    <a:lnTo>
                      <a:pt x="355" y="87"/>
                    </a:lnTo>
                    <a:lnTo>
                      <a:pt x="357" y="89"/>
                    </a:lnTo>
                    <a:lnTo>
                      <a:pt x="358" y="91"/>
                    </a:lnTo>
                    <a:lnTo>
                      <a:pt x="359" y="92"/>
                    </a:lnTo>
                    <a:lnTo>
                      <a:pt x="360" y="95"/>
                    </a:lnTo>
                    <a:lnTo>
                      <a:pt x="361" y="97"/>
                    </a:lnTo>
                    <a:lnTo>
                      <a:pt x="362" y="100"/>
                    </a:lnTo>
                    <a:lnTo>
                      <a:pt x="362" y="102"/>
                    </a:lnTo>
                    <a:lnTo>
                      <a:pt x="363" y="105"/>
                    </a:lnTo>
                    <a:lnTo>
                      <a:pt x="363" y="108"/>
                    </a:lnTo>
                    <a:lnTo>
                      <a:pt x="364" y="110"/>
                    </a:lnTo>
                    <a:lnTo>
                      <a:pt x="364" y="113"/>
                    </a:lnTo>
                    <a:lnTo>
                      <a:pt x="372" y="294"/>
                    </a:lnTo>
                    <a:lnTo>
                      <a:pt x="372" y="298"/>
                    </a:lnTo>
                    <a:lnTo>
                      <a:pt x="372" y="303"/>
                    </a:lnTo>
                    <a:lnTo>
                      <a:pt x="372" y="307"/>
                    </a:lnTo>
                    <a:lnTo>
                      <a:pt x="371" y="311"/>
                    </a:lnTo>
                    <a:lnTo>
                      <a:pt x="371" y="314"/>
                    </a:lnTo>
                    <a:lnTo>
                      <a:pt x="370" y="318"/>
                    </a:lnTo>
                    <a:lnTo>
                      <a:pt x="369" y="321"/>
                    </a:lnTo>
                    <a:lnTo>
                      <a:pt x="368" y="324"/>
                    </a:lnTo>
                    <a:lnTo>
                      <a:pt x="366" y="327"/>
                    </a:lnTo>
                    <a:lnTo>
                      <a:pt x="364" y="329"/>
                    </a:lnTo>
                    <a:lnTo>
                      <a:pt x="361" y="331"/>
                    </a:lnTo>
                    <a:lnTo>
                      <a:pt x="358" y="333"/>
                    </a:lnTo>
                    <a:lnTo>
                      <a:pt x="355" y="334"/>
                    </a:lnTo>
                    <a:lnTo>
                      <a:pt x="351" y="335"/>
                    </a:lnTo>
                    <a:lnTo>
                      <a:pt x="347" y="336"/>
                    </a:lnTo>
                    <a:lnTo>
                      <a:pt x="341" y="336"/>
                    </a:lnTo>
                    <a:lnTo>
                      <a:pt x="31" y="336"/>
                    </a:lnTo>
                    <a:lnTo>
                      <a:pt x="25" y="336"/>
                    </a:lnTo>
                    <a:lnTo>
                      <a:pt x="21" y="335"/>
                    </a:lnTo>
                    <a:lnTo>
                      <a:pt x="17" y="334"/>
                    </a:lnTo>
                    <a:lnTo>
                      <a:pt x="13" y="333"/>
                    </a:lnTo>
                    <a:lnTo>
                      <a:pt x="11" y="331"/>
                    </a:lnTo>
                    <a:lnTo>
                      <a:pt x="8" y="329"/>
                    </a:lnTo>
                    <a:lnTo>
                      <a:pt x="6" y="327"/>
                    </a:lnTo>
                    <a:lnTo>
                      <a:pt x="4" y="324"/>
                    </a:lnTo>
                    <a:lnTo>
                      <a:pt x="3" y="321"/>
                    </a:lnTo>
                    <a:lnTo>
                      <a:pt x="2" y="318"/>
                    </a:lnTo>
                    <a:lnTo>
                      <a:pt x="1" y="314"/>
                    </a:lnTo>
                    <a:lnTo>
                      <a:pt x="1" y="311"/>
                    </a:lnTo>
                    <a:lnTo>
                      <a:pt x="0" y="307"/>
                    </a:lnTo>
                    <a:lnTo>
                      <a:pt x="0" y="303"/>
                    </a:lnTo>
                    <a:lnTo>
                      <a:pt x="0" y="298"/>
                    </a:lnTo>
                    <a:lnTo>
                      <a:pt x="0" y="294"/>
                    </a:lnTo>
                    <a:lnTo>
                      <a:pt x="8" y="113"/>
                    </a:lnTo>
                    <a:lnTo>
                      <a:pt x="8" y="110"/>
                    </a:lnTo>
                    <a:lnTo>
                      <a:pt x="8" y="108"/>
                    </a:lnTo>
                    <a:lnTo>
                      <a:pt x="9" y="105"/>
                    </a:lnTo>
                    <a:lnTo>
                      <a:pt x="9" y="102"/>
                    </a:lnTo>
                    <a:lnTo>
                      <a:pt x="10" y="100"/>
                    </a:lnTo>
                    <a:lnTo>
                      <a:pt x="11" y="97"/>
                    </a:lnTo>
                    <a:lnTo>
                      <a:pt x="12" y="95"/>
                    </a:lnTo>
                    <a:lnTo>
                      <a:pt x="13" y="92"/>
                    </a:lnTo>
                    <a:lnTo>
                      <a:pt x="14" y="91"/>
                    </a:lnTo>
                    <a:lnTo>
                      <a:pt x="15" y="89"/>
                    </a:lnTo>
                    <a:lnTo>
                      <a:pt x="17" y="87"/>
                    </a:lnTo>
                    <a:lnTo>
                      <a:pt x="18" y="85"/>
                    </a:lnTo>
                    <a:lnTo>
                      <a:pt x="20" y="83"/>
                    </a:lnTo>
                    <a:lnTo>
                      <a:pt x="22" y="82"/>
                    </a:lnTo>
                    <a:lnTo>
                      <a:pt x="24" y="81"/>
                    </a:lnTo>
                    <a:lnTo>
                      <a:pt x="28" y="79"/>
                    </a:lnTo>
                    <a:lnTo>
                      <a:pt x="31" y="78"/>
                    </a:lnTo>
                    <a:lnTo>
                      <a:pt x="34" y="77"/>
                    </a:lnTo>
                    <a:lnTo>
                      <a:pt x="37" y="76"/>
                    </a:lnTo>
                    <a:lnTo>
                      <a:pt x="40" y="76"/>
                    </a:lnTo>
                    <a:lnTo>
                      <a:pt x="43" y="75"/>
                    </a:lnTo>
                    <a:lnTo>
                      <a:pt x="46" y="73"/>
                    </a:lnTo>
                    <a:lnTo>
                      <a:pt x="49" y="72"/>
                    </a:lnTo>
                    <a:lnTo>
                      <a:pt x="53" y="70"/>
                    </a:lnTo>
                    <a:lnTo>
                      <a:pt x="56" y="69"/>
                    </a:lnTo>
                    <a:lnTo>
                      <a:pt x="59" y="67"/>
                    </a:lnTo>
                    <a:lnTo>
                      <a:pt x="62" y="65"/>
                    </a:lnTo>
                    <a:lnTo>
                      <a:pt x="65" y="64"/>
                    </a:lnTo>
                    <a:lnTo>
                      <a:pt x="68" y="62"/>
                    </a:lnTo>
                    <a:lnTo>
                      <a:pt x="70" y="60"/>
                    </a:lnTo>
                    <a:lnTo>
                      <a:pt x="73" y="59"/>
                    </a:lnTo>
                    <a:lnTo>
                      <a:pt x="76" y="56"/>
                    </a:lnTo>
                    <a:lnTo>
                      <a:pt x="78" y="54"/>
                    </a:lnTo>
                    <a:lnTo>
                      <a:pt x="82" y="52"/>
                    </a:lnTo>
                    <a:lnTo>
                      <a:pt x="84" y="49"/>
                    </a:lnTo>
                    <a:lnTo>
                      <a:pt x="86" y="46"/>
                    </a:lnTo>
                    <a:lnTo>
                      <a:pt x="89" y="44"/>
                    </a:lnTo>
                    <a:lnTo>
                      <a:pt x="91" y="42"/>
                    </a:lnTo>
                    <a:lnTo>
                      <a:pt x="92" y="39"/>
                    </a:lnTo>
                    <a:lnTo>
                      <a:pt x="94" y="35"/>
                    </a:lnTo>
                    <a:lnTo>
                      <a:pt x="96" y="32"/>
                    </a:lnTo>
                    <a:lnTo>
                      <a:pt x="97" y="29"/>
                    </a:lnTo>
                    <a:lnTo>
                      <a:pt x="98" y="25"/>
                    </a:lnTo>
                    <a:lnTo>
                      <a:pt x="99" y="22"/>
                    </a:lnTo>
                    <a:lnTo>
                      <a:pt x="100" y="18"/>
                    </a:lnTo>
                    <a:lnTo>
                      <a:pt x="100" y="14"/>
                    </a:lnTo>
                    <a:lnTo>
                      <a:pt x="101" y="10"/>
                    </a:lnTo>
                    <a:lnTo>
                      <a:pt x="101" y="6"/>
                    </a:lnTo>
                    <a:lnTo>
                      <a:pt x="101" y="5"/>
                    </a:lnTo>
                    <a:lnTo>
                      <a:pt x="102" y="4"/>
                    </a:lnTo>
                    <a:lnTo>
                      <a:pt x="104" y="3"/>
                    </a:lnTo>
                    <a:lnTo>
                      <a:pt x="107" y="2"/>
                    </a:lnTo>
                    <a:lnTo>
                      <a:pt x="110" y="1"/>
                    </a:lnTo>
                    <a:lnTo>
                      <a:pt x="113" y="1"/>
                    </a:lnTo>
                    <a:lnTo>
                      <a:pt x="116" y="1"/>
                    </a:lnTo>
                    <a:lnTo>
                      <a:pt x="120" y="0"/>
                    </a:lnTo>
                    <a:lnTo>
                      <a:pt x="124" y="1"/>
                    </a:lnTo>
                    <a:lnTo>
                      <a:pt x="127" y="1"/>
                    </a:lnTo>
                    <a:lnTo>
                      <a:pt x="130" y="1"/>
                    </a:lnTo>
                    <a:lnTo>
                      <a:pt x="134" y="2"/>
                    </a:lnTo>
                    <a:lnTo>
                      <a:pt x="137" y="3"/>
                    </a:lnTo>
                    <a:lnTo>
                      <a:pt x="138" y="4"/>
                    </a:lnTo>
                    <a:lnTo>
                      <a:pt x="140" y="5"/>
                    </a:lnTo>
                    <a:lnTo>
                      <a:pt x="140" y="6"/>
                    </a:lnTo>
                    <a:lnTo>
                      <a:pt x="140" y="8"/>
                    </a:lnTo>
                    <a:lnTo>
                      <a:pt x="140" y="10"/>
                    </a:lnTo>
                    <a:lnTo>
                      <a:pt x="140" y="13"/>
                    </a:lnTo>
                    <a:lnTo>
                      <a:pt x="140" y="16"/>
                    </a:lnTo>
                    <a:lnTo>
                      <a:pt x="140" y="19"/>
                    </a:lnTo>
                    <a:lnTo>
                      <a:pt x="141" y="22"/>
                    </a:lnTo>
                    <a:lnTo>
                      <a:pt x="141" y="25"/>
                    </a:lnTo>
                    <a:lnTo>
                      <a:pt x="141" y="26"/>
                    </a:lnTo>
                    <a:lnTo>
                      <a:pt x="142" y="29"/>
                    </a:lnTo>
                    <a:lnTo>
                      <a:pt x="143" y="31"/>
                    </a:lnTo>
                    <a:lnTo>
                      <a:pt x="143" y="34"/>
                    </a:lnTo>
                    <a:lnTo>
                      <a:pt x="144" y="35"/>
                    </a:lnTo>
                    <a:lnTo>
                      <a:pt x="146" y="37"/>
                    </a:lnTo>
                    <a:lnTo>
                      <a:pt x="147" y="38"/>
                    </a:lnTo>
                    <a:lnTo>
                      <a:pt x="149" y="39"/>
                    </a:lnTo>
                    <a:lnTo>
                      <a:pt x="150" y="39"/>
                    </a:lnTo>
                    <a:lnTo>
                      <a:pt x="222" y="39"/>
                    </a:lnTo>
                  </a:path>
                </a:pathLst>
              </a:custGeom>
              <a:solidFill>
                <a:srgbClr val="CECECE"/>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13" name="Freeform 149"/>
              <p:cNvSpPr>
                <a:spLocks/>
              </p:cNvSpPr>
              <p:nvPr/>
            </p:nvSpPr>
            <p:spPr bwMode="auto">
              <a:xfrm>
                <a:off x="5041" y="1714"/>
                <a:ext cx="326" cy="161"/>
              </a:xfrm>
              <a:custGeom>
                <a:avLst/>
                <a:gdLst>
                  <a:gd name="T0" fmla="*/ 295 w 326"/>
                  <a:gd name="T1" fmla="*/ 0 h 161"/>
                  <a:gd name="T2" fmla="*/ 301 w 326"/>
                  <a:gd name="T3" fmla="*/ 0 h 161"/>
                  <a:gd name="T4" fmla="*/ 306 w 326"/>
                  <a:gd name="T5" fmla="*/ 2 h 161"/>
                  <a:gd name="T6" fmla="*/ 310 w 326"/>
                  <a:gd name="T7" fmla="*/ 4 h 161"/>
                  <a:gd name="T8" fmla="*/ 314 w 326"/>
                  <a:gd name="T9" fmla="*/ 7 h 161"/>
                  <a:gd name="T10" fmla="*/ 317 w 326"/>
                  <a:gd name="T11" fmla="*/ 10 h 161"/>
                  <a:gd name="T12" fmla="*/ 319 w 326"/>
                  <a:gd name="T13" fmla="*/ 14 h 161"/>
                  <a:gd name="T14" fmla="*/ 321 w 326"/>
                  <a:gd name="T15" fmla="*/ 19 h 161"/>
                  <a:gd name="T16" fmla="*/ 321 w 326"/>
                  <a:gd name="T17" fmla="*/ 24 h 161"/>
                  <a:gd name="T18" fmla="*/ 325 w 326"/>
                  <a:gd name="T19" fmla="*/ 137 h 161"/>
                  <a:gd name="T20" fmla="*/ 325 w 326"/>
                  <a:gd name="T21" fmla="*/ 142 h 161"/>
                  <a:gd name="T22" fmla="*/ 323 w 326"/>
                  <a:gd name="T23" fmla="*/ 147 h 161"/>
                  <a:gd name="T24" fmla="*/ 320 w 326"/>
                  <a:gd name="T25" fmla="*/ 151 h 161"/>
                  <a:gd name="T26" fmla="*/ 317 w 326"/>
                  <a:gd name="T27" fmla="*/ 154 h 161"/>
                  <a:gd name="T28" fmla="*/ 313 w 326"/>
                  <a:gd name="T29" fmla="*/ 157 h 161"/>
                  <a:gd name="T30" fmla="*/ 308 w 326"/>
                  <a:gd name="T31" fmla="*/ 159 h 161"/>
                  <a:gd name="T32" fmla="*/ 303 w 326"/>
                  <a:gd name="T33" fmla="*/ 160 h 161"/>
                  <a:gd name="T34" fmla="*/ 26 w 326"/>
                  <a:gd name="T35" fmla="*/ 160 h 161"/>
                  <a:gd name="T36" fmla="*/ 21 w 326"/>
                  <a:gd name="T37" fmla="*/ 160 h 161"/>
                  <a:gd name="T38" fmla="*/ 16 w 326"/>
                  <a:gd name="T39" fmla="*/ 158 h 161"/>
                  <a:gd name="T40" fmla="*/ 11 w 326"/>
                  <a:gd name="T41" fmla="*/ 155 h 161"/>
                  <a:gd name="T42" fmla="*/ 7 w 326"/>
                  <a:gd name="T43" fmla="*/ 152 h 161"/>
                  <a:gd name="T44" fmla="*/ 4 w 326"/>
                  <a:gd name="T45" fmla="*/ 149 h 161"/>
                  <a:gd name="T46" fmla="*/ 2 w 326"/>
                  <a:gd name="T47" fmla="*/ 145 h 161"/>
                  <a:gd name="T48" fmla="*/ 0 w 326"/>
                  <a:gd name="T49" fmla="*/ 140 h 161"/>
                  <a:gd name="T50" fmla="*/ 0 w 326"/>
                  <a:gd name="T51" fmla="*/ 135 h 161"/>
                  <a:gd name="T52" fmla="*/ 4 w 326"/>
                  <a:gd name="T53" fmla="*/ 22 h 161"/>
                  <a:gd name="T54" fmla="*/ 6 w 326"/>
                  <a:gd name="T55" fmla="*/ 17 h 161"/>
                  <a:gd name="T56" fmla="*/ 7 w 326"/>
                  <a:gd name="T57" fmla="*/ 12 h 161"/>
                  <a:gd name="T58" fmla="*/ 10 w 326"/>
                  <a:gd name="T59" fmla="*/ 9 h 161"/>
                  <a:gd name="T60" fmla="*/ 14 w 326"/>
                  <a:gd name="T61" fmla="*/ 6 h 161"/>
                  <a:gd name="T62" fmla="*/ 18 w 326"/>
                  <a:gd name="T63" fmla="*/ 3 h 161"/>
                  <a:gd name="T64" fmla="*/ 22 w 326"/>
                  <a:gd name="T65" fmla="*/ 1 h 161"/>
                  <a:gd name="T66" fmla="*/ 28 w 326"/>
                  <a:gd name="T6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6" h="161">
                    <a:moveTo>
                      <a:pt x="31" y="0"/>
                    </a:moveTo>
                    <a:lnTo>
                      <a:pt x="295" y="0"/>
                    </a:lnTo>
                    <a:lnTo>
                      <a:pt x="297" y="0"/>
                    </a:lnTo>
                    <a:lnTo>
                      <a:pt x="301" y="0"/>
                    </a:lnTo>
                    <a:lnTo>
                      <a:pt x="303" y="1"/>
                    </a:lnTo>
                    <a:lnTo>
                      <a:pt x="306" y="2"/>
                    </a:lnTo>
                    <a:lnTo>
                      <a:pt x="308" y="3"/>
                    </a:lnTo>
                    <a:lnTo>
                      <a:pt x="310" y="4"/>
                    </a:lnTo>
                    <a:lnTo>
                      <a:pt x="312" y="6"/>
                    </a:lnTo>
                    <a:lnTo>
                      <a:pt x="314" y="7"/>
                    </a:lnTo>
                    <a:lnTo>
                      <a:pt x="315" y="9"/>
                    </a:lnTo>
                    <a:lnTo>
                      <a:pt x="317" y="10"/>
                    </a:lnTo>
                    <a:lnTo>
                      <a:pt x="318" y="12"/>
                    </a:lnTo>
                    <a:lnTo>
                      <a:pt x="319" y="14"/>
                    </a:lnTo>
                    <a:lnTo>
                      <a:pt x="320" y="17"/>
                    </a:lnTo>
                    <a:lnTo>
                      <a:pt x="321" y="19"/>
                    </a:lnTo>
                    <a:lnTo>
                      <a:pt x="321" y="22"/>
                    </a:lnTo>
                    <a:lnTo>
                      <a:pt x="321" y="24"/>
                    </a:lnTo>
                    <a:lnTo>
                      <a:pt x="325" y="134"/>
                    </a:lnTo>
                    <a:lnTo>
                      <a:pt x="325" y="137"/>
                    </a:lnTo>
                    <a:lnTo>
                      <a:pt x="325" y="139"/>
                    </a:lnTo>
                    <a:lnTo>
                      <a:pt x="325" y="142"/>
                    </a:lnTo>
                    <a:lnTo>
                      <a:pt x="324" y="144"/>
                    </a:lnTo>
                    <a:lnTo>
                      <a:pt x="323" y="147"/>
                    </a:lnTo>
                    <a:lnTo>
                      <a:pt x="321" y="149"/>
                    </a:lnTo>
                    <a:lnTo>
                      <a:pt x="320" y="151"/>
                    </a:lnTo>
                    <a:lnTo>
                      <a:pt x="318" y="152"/>
                    </a:lnTo>
                    <a:lnTo>
                      <a:pt x="317" y="154"/>
                    </a:lnTo>
                    <a:lnTo>
                      <a:pt x="315" y="155"/>
                    </a:lnTo>
                    <a:lnTo>
                      <a:pt x="313" y="157"/>
                    </a:lnTo>
                    <a:lnTo>
                      <a:pt x="310" y="158"/>
                    </a:lnTo>
                    <a:lnTo>
                      <a:pt x="308" y="159"/>
                    </a:lnTo>
                    <a:lnTo>
                      <a:pt x="306" y="159"/>
                    </a:lnTo>
                    <a:lnTo>
                      <a:pt x="303" y="160"/>
                    </a:lnTo>
                    <a:lnTo>
                      <a:pt x="301" y="160"/>
                    </a:lnTo>
                    <a:lnTo>
                      <a:pt x="26" y="160"/>
                    </a:lnTo>
                    <a:lnTo>
                      <a:pt x="23" y="160"/>
                    </a:lnTo>
                    <a:lnTo>
                      <a:pt x="21" y="160"/>
                    </a:lnTo>
                    <a:lnTo>
                      <a:pt x="18" y="159"/>
                    </a:lnTo>
                    <a:lnTo>
                      <a:pt x="16" y="158"/>
                    </a:lnTo>
                    <a:lnTo>
                      <a:pt x="13" y="157"/>
                    </a:lnTo>
                    <a:lnTo>
                      <a:pt x="11" y="155"/>
                    </a:lnTo>
                    <a:lnTo>
                      <a:pt x="9" y="154"/>
                    </a:lnTo>
                    <a:lnTo>
                      <a:pt x="7" y="152"/>
                    </a:lnTo>
                    <a:lnTo>
                      <a:pt x="6" y="151"/>
                    </a:lnTo>
                    <a:lnTo>
                      <a:pt x="4" y="149"/>
                    </a:lnTo>
                    <a:lnTo>
                      <a:pt x="3" y="147"/>
                    </a:lnTo>
                    <a:lnTo>
                      <a:pt x="2" y="145"/>
                    </a:lnTo>
                    <a:lnTo>
                      <a:pt x="1" y="142"/>
                    </a:lnTo>
                    <a:lnTo>
                      <a:pt x="0" y="140"/>
                    </a:lnTo>
                    <a:lnTo>
                      <a:pt x="0" y="137"/>
                    </a:lnTo>
                    <a:lnTo>
                      <a:pt x="0" y="135"/>
                    </a:lnTo>
                    <a:lnTo>
                      <a:pt x="4" y="24"/>
                    </a:lnTo>
                    <a:lnTo>
                      <a:pt x="4" y="22"/>
                    </a:lnTo>
                    <a:lnTo>
                      <a:pt x="5" y="19"/>
                    </a:lnTo>
                    <a:lnTo>
                      <a:pt x="6" y="17"/>
                    </a:lnTo>
                    <a:lnTo>
                      <a:pt x="6" y="14"/>
                    </a:lnTo>
                    <a:lnTo>
                      <a:pt x="7" y="12"/>
                    </a:lnTo>
                    <a:lnTo>
                      <a:pt x="9" y="10"/>
                    </a:lnTo>
                    <a:lnTo>
                      <a:pt x="10" y="9"/>
                    </a:lnTo>
                    <a:lnTo>
                      <a:pt x="12" y="7"/>
                    </a:lnTo>
                    <a:lnTo>
                      <a:pt x="14" y="6"/>
                    </a:lnTo>
                    <a:lnTo>
                      <a:pt x="16" y="4"/>
                    </a:lnTo>
                    <a:lnTo>
                      <a:pt x="18" y="3"/>
                    </a:lnTo>
                    <a:lnTo>
                      <a:pt x="20" y="2"/>
                    </a:lnTo>
                    <a:lnTo>
                      <a:pt x="22" y="1"/>
                    </a:lnTo>
                    <a:lnTo>
                      <a:pt x="25" y="0"/>
                    </a:lnTo>
                    <a:lnTo>
                      <a:pt x="28" y="0"/>
                    </a:lnTo>
                    <a:lnTo>
                      <a:pt x="31" y="0"/>
                    </a:lnTo>
                  </a:path>
                </a:pathLst>
              </a:custGeom>
              <a:solidFill>
                <a:srgbClr val="E6E6E6"/>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14" name="Freeform 150"/>
              <p:cNvSpPr>
                <a:spLocks/>
              </p:cNvSpPr>
              <p:nvPr/>
            </p:nvSpPr>
            <p:spPr bwMode="auto">
              <a:xfrm>
                <a:off x="5036" y="1706"/>
                <a:ext cx="336" cy="177"/>
              </a:xfrm>
              <a:custGeom>
                <a:avLst/>
                <a:gdLst>
                  <a:gd name="T0" fmla="*/ 304 w 336"/>
                  <a:gd name="T1" fmla="*/ 0 h 177"/>
                  <a:gd name="T2" fmla="*/ 310 w 336"/>
                  <a:gd name="T3" fmla="*/ 1 h 177"/>
                  <a:gd name="T4" fmla="*/ 315 w 336"/>
                  <a:gd name="T5" fmla="*/ 2 h 177"/>
                  <a:gd name="T6" fmla="*/ 319 w 336"/>
                  <a:gd name="T7" fmla="*/ 5 h 177"/>
                  <a:gd name="T8" fmla="*/ 323 w 336"/>
                  <a:gd name="T9" fmla="*/ 9 h 177"/>
                  <a:gd name="T10" fmla="*/ 326 w 336"/>
                  <a:gd name="T11" fmla="*/ 12 h 177"/>
                  <a:gd name="T12" fmla="*/ 329 w 336"/>
                  <a:gd name="T13" fmla="*/ 16 h 177"/>
                  <a:gd name="T14" fmla="*/ 330 w 336"/>
                  <a:gd name="T15" fmla="*/ 22 h 177"/>
                  <a:gd name="T16" fmla="*/ 331 w 336"/>
                  <a:gd name="T17" fmla="*/ 27 h 177"/>
                  <a:gd name="T18" fmla="*/ 335 w 336"/>
                  <a:gd name="T19" fmla="*/ 150 h 177"/>
                  <a:gd name="T20" fmla="*/ 334 w 336"/>
                  <a:gd name="T21" fmla="*/ 155 h 177"/>
                  <a:gd name="T22" fmla="*/ 332 w 336"/>
                  <a:gd name="T23" fmla="*/ 160 h 177"/>
                  <a:gd name="T24" fmla="*/ 329 w 336"/>
                  <a:gd name="T25" fmla="*/ 165 h 177"/>
                  <a:gd name="T26" fmla="*/ 325 w 336"/>
                  <a:gd name="T27" fmla="*/ 168 h 177"/>
                  <a:gd name="T28" fmla="*/ 321 w 336"/>
                  <a:gd name="T29" fmla="*/ 172 h 177"/>
                  <a:gd name="T30" fmla="*/ 317 w 336"/>
                  <a:gd name="T31" fmla="*/ 174 h 177"/>
                  <a:gd name="T32" fmla="*/ 312 w 336"/>
                  <a:gd name="T33" fmla="*/ 175 h 177"/>
                  <a:gd name="T34" fmla="*/ 27 w 336"/>
                  <a:gd name="T35" fmla="*/ 176 h 177"/>
                  <a:gd name="T36" fmla="*/ 22 w 336"/>
                  <a:gd name="T37" fmla="*/ 175 h 177"/>
                  <a:gd name="T38" fmla="*/ 18 w 336"/>
                  <a:gd name="T39" fmla="*/ 173 h 177"/>
                  <a:gd name="T40" fmla="*/ 13 w 336"/>
                  <a:gd name="T41" fmla="*/ 170 h 177"/>
                  <a:gd name="T42" fmla="*/ 9 w 336"/>
                  <a:gd name="T43" fmla="*/ 166 h 177"/>
                  <a:gd name="T44" fmla="*/ 5 w 336"/>
                  <a:gd name="T45" fmla="*/ 163 h 177"/>
                  <a:gd name="T46" fmla="*/ 3 w 336"/>
                  <a:gd name="T47" fmla="*/ 158 h 177"/>
                  <a:gd name="T48" fmla="*/ 1 w 336"/>
                  <a:gd name="T49" fmla="*/ 153 h 177"/>
                  <a:gd name="T50" fmla="*/ 0 w 336"/>
                  <a:gd name="T51" fmla="*/ 148 h 177"/>
                  <a:gd name="T52" fmla="*/ 5 w 336"/>
                  <a:gd name="T53" fmla="*/ 24 h 177"/>
                  <a:gd name="T54" fmla="*/ 6 w 336"/>
                  <a:gd name="T55" fmla="*/ 19 h 177"/>
                  <a:gd name="T56" fmla="*/ 8 w 336"/>
                  <a:gd name="T57" fmla="*/ 14 h 177"/>
                  <a:gd name="T58" fmla="*/ 11 w 336"/>
                  <a:gd name="T59" fmla="*/ 10 h 177"/>
                  <a:gd name="T60" fmla="*/ 14 w 336"/>
                  <a:gd name="T61" fmla="*/ 7 h 177"/>
                  <a:gd name="T62" fmla="*/ 19 w 336"/>
                  <a:gd name="T63" fmla="*/ 4 h 177"/>
                  <a:gd name="T64" fmla="*/ 23 w 336"/>
                  <a:gd name="T65" fmla="*/ 1 h 177"/>
                  <a:gd name="T66" fmla="*/ 29 w 336"/>
                  <a:gd name="T67"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6" h="177">
                    <a:moveTo>
                      <a:pt x="32" y="0"/>
                    </a:moveTo>
                    <a:lnTo>
                      <a:pt x="304" y="0"/>
                    </a:lnTo>
                    <a:lnTo>
                      <a:pt x="306" y="0"/>
                    </a:lnTo>
                    <a:lnTo>
                      <a:pt x="310" y="1"/>
                    </a:lnTo>
                    <a:lnTo>
                      <a:pt x="312" y="1"/>
                    </a:lnTo>
                    <a:lnTo>
                      <a:pt x="315" y="2"/>
                    </a:lnTo>
                    <a:lnTo>
                      <a:pt x="317" y="4"/>
                    </a:lnTo>
                    <a:lnTo>
                      <a:pt x="319" y="5"/>
                    </a:lnTo>
                    <a:lnTo>
                      <a:pt x="321" y="7"/>
                    </a:lnTo>
                    <a:lnTo>
                      <a:pt x="323" y="9"/>
                    </a:lnTo>
                    <a:lnTo>
                      <a:pt x="325" y="10"/>
                    </a:lnTo>
                    <a:lnTo>
                      <a:pt x="326" y="12"/>
                    </a:lnTo>
                    <a:lnTo>
                      <a:pt x="328" y="14"/>
                    </a:lnTo>
                    <a:lnTo>
                      <a:pt x="329" y="16"/>
                    </a:lnTo>
                    <a:lnTo>
                      <a:pt x="330" y="19"/>
                    </a:lnTo>
                    <a:lnTo>
                      <a:pt x="330" y="22"/>
                    </a:lnTo>
                    <a:lnTo>
                      <a:pt x="331" y="24"/>
                    </a:lnTo>
                    <a:lnTo>
                      <a:pt x="331" y="27"/>
                    </a:lnTo>
                    <a:lnTo>
                      <a:pt x="335" y="148"/>
                    </a:lnTo>
                    <a:lnTo>
                      <a:pt x="335" y="150"/>
                    </a:lnTo>
                    <a:lnTo>
                      <a:pt x="335" y="153"/>
                    </a:lnTo>
                    <a:lnTo>
                      <a:pt x="334" y="155"/>
                    </a:lnTo>
                    <a:lnTo>
                      <a:pt x="333" y="158"/>
                    </a:lnTo>
                    <a:lnTo>
                      <a:pt x="332" y="160"/>
                    </a:lnTo>
                    <a:lnTo>
                      <a:pt x="330" y="163"/>
                    </a:lnTo>
                    <a:lnTo>
                      <a:pt x="329" y="165"/>
                    </a:lnTo>
                    <a:lnTo>
                      <a:pt x="327" y="166"/>
                    </a:lnTo>
                    <a:lnTo>
                      <a:pt x="325" y="168"/>
                    </a:lnTo>
                    <a:lnTo>
                      <a:pt x="323" y="170"/>
                    </a:lnTo>
                    <a:lnTo>
                      <a:pt x="321" y="172"/>
                    </a:lnTo>
                    <a:lnTo>
                      <a:pt x="319" y="173"/>
                    </a:lnTo>
                    <a:lnTo>
                      <a:pt x="317" y="174"/>
                    </a:lnTo>
                    <a:lnTo>
                      <a:pt x="314" y="175"/>
                    </a:lnTo>
                    <a:lnTo>
                      <a:pt x="312" y="175"/>
                    </a:lnTo>
                    <a:lnTo>
                      <a:pt x="310" y="176"/>
                    </a:lnTo>
                    <a:lnTo>
                      <a:pt x="27" y="176"/>
                    </a:lnTo>
                    <a:lnTo>
                      <a:pt x="25" y="176"/>
                    </a:lnTo>
                    <a:lnTo>
                      <a:pt x="22" y="175"/>
                    </a:lnTo>
                    <a:lnTo>
                      <a:pt x="20" y="174"/>
                    </a:lnTo>
                    <a:lnTo>
                      <a:pt x="18" y="173"/>
                    </a:lnTo>
                    <a:lnTo>
                      <a:pt x="15" y="172"/>
                    </a:lnTo>
                    <a:lnTo>
                      <a:pt x="13" y="170"/>
                    </a:lnTo>
                    <a:lnTo>
                      <a:pt x="11" y="168"/>
                    </a:lnTo>
                    <a:lnTo>
                      <a:pt x="9" y="166"/>
                    </a:lnTo>
                    <a:lnTo>
                      <a:pt x="7" y="165"/>
                    </a:lnTo>
                    <a:lnTo>
                      <a:pt x="5" y="163"/>
                    </a:lnTo>
                    <a:lnTo>
                      <a:pt x="4" y="160"/>
                    </a:lnTo>
                    <a:lnTo>
                      <a:pt x="3" y="158"/>
                    </a:lnTo>
                    <a:lnTo>
                      <a:pt x="2" y="155"/>
                    </a:lnTo>
                    <a:lnTo>
                      <a:pt x="1" y="153"/>
                    </a:lnTo>
                    <a:lnTo>
                      <a:pt x="1" y="150"/>
                    </a:lnTo>
                    <a:lnTo>
                      <a:pt x="0" y="148"/>
                    </a:lnTo>
                    <a:lnTo>
                      <a:pt x="5" y="27"/>
                    </a:lnTo>
                    <a:lnTo>
                      <a:pt x="5" y="24"/>
                    </a:lnTo>
                    <a:lnTo>
                      <a:pt x="5" y="22"/>
                    </a:lnTo>
                    <a:lnTo>
                      <a:pt x="6" y="19"/>
                    </a:lnTo>
                    <a:lnTo>
                      <a:pt x="7" y="17"/>
                    </a:lnTo>
                    <a:lnTo>
                      <a:pt x="8" y="14"/>
                    </a:lnTo>
                    <a:lnTo>
                      <a:pt x="9" y="12"/>
                    </a:lnTo>
                    <a:lnTo>
                      <a:pt x="11" y="10"/>
                    </a:lnTo>
                    <a:lnTo>
                      <a:pt x="13" y="9"/>
                    </a:lnTo>
                    <a:lnTo>
                      <a:pt x="14" y="7"/>
                    </a:lnTo>
                    <a:lnTo>
                      <a:pt x="16" y="5"/>
                    </a:lnTo>
                    <a:lnTo>
                      <a:pt x="19" y="4"/>
                    </a:lnTo>
                    <a:lnTo>
                      <a:pt x="21" y="2"/>
                    </a:lnTo>
                    <a:lnTo>
                      <a:pt x="23" y="1"/>
                    </a:lnTo>
                    <a:lnTo>
                      <a:pt x="26" y="1"/>
                    </a:lnTo>
                    <a:lnTo>
                      <a:pt x="29" y="0"/>
                    </a:lnTo>
                    <a:lnTo>
                      <a:pt x="32" y="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15" name="Freeform 151"/>
              <p:cNvSpPr>
                <a:spLocks/>
              </p:cNvSpPr>
              <p:nvPr/>
            </p:nvSpPr>
            <p:spPr bwMode="auto">
              <a:xfrm>
                <a:off x="5120" y="1628"/>
                <a:ext cx="35" cy="17"/>
              </a:xfrm>
              <a:custGeom>
                <a:avLst/>
                <a:gdLst>
                  <a:gd name="T0" fmla="*/ 0 w 35"/>
                  <a:gd name="T1" fmla="*/ 16 h 17"/>
                  <a:gd name="T2" fmla="*/ 1 w 35"/>
                  <a:gd name="T3" fmla="*/ 12 h 17"/>
                  <a:gd name="T4" fmla="*/ 2 w 35"/>
                  <a:gd name="T5" fmla="*/ 8 h 17"/>
                  <a:gd name="T6" fmla="*/ 3 w 35"/>
                  <a:gd name="T7" fmla="*/ 4 h 17"/>
                  <a:gd name="T8" fmla="*/ 5 w 35"/>
                  <a:gd name="T9" fmla="*/ 4 h 17"/>
                  <a:gd name="T10" fmla="*/ 9 w 35"/>
                  <a:gd name="T11" fmla="*/ 0 h 17"/>
                  <a:gd name="T12" fmla="*/ 12 w 35"/>
                  <a:gd name="T13" fmla="*/ 0 h 17"/>
                  <a:gd name="T14" fmla="*/ 14 w 35"/>
                  <a:gd name="T15" fmla="*/ 0 h 17"/>
                  <a:gd name="T16" fmla="*/ 17 w 35"/>
                  <a:gd name="T17" fmla="*/ 0 h 17"/>
                  <a:gd name="T18" fmla="*/ 20 w 35"/>
                  <a:gd name="T19" fmla="*/ 0 h 17"/>
                  <a:gd name="T20" fmla="*/ 23 w 35"/>
                  <a:gd name="T21" fmla="*/ 0 h 17"/>
                  <a:gd name="T22" fmla="*/ 27 w 35"/>
                  <a:gd name="T23" fmla="*/ 0 h 17"/>
                  <a:gd name="T24" fmla="*/ 29 w 35"/>
                  <a:gd name="T25" fmla="*/ 4 h 17"/>
                  <a:gd name="T26" fmla="*/ 31 w 35"/>
                  <a:gd name="T27" fmla="*/ 8 h 17"/>
                  <a:gd name="T28" fmla="*/ 33 w 35"/>
                  <a:gd name="T29" fmla="*/ 8 h 17"/>
                  <a:gd name="T30" fmla="*/ 34 w 35"/>
                  <a:gd name="T31" fmla="*/ 12 h 17"/>
                  <a:gd name="T32" fmla="*/ 34 w 35"/>
                  <a:gd name="T33" fmla="*/ 16 h 17"/>
                  <a:gd name="T34" fmla="*/ 0 w 35"/>
                  <a:gd name="T3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17">
                    <a:moveTo>
                      <a:pt x="0" y="16"/>
                    </a:moveTo>
                    <a:lnTo>
                      <a:pt x="1" y="12"/>
                    </a:lnTo>
                    <a:lnTo>
                      <a:pt x="2" y="8"/>
                    </a:lnTo>
                    <a:lnTo>
                      <a:pt x="3" y="4"/>
                    </a:lnTo>
                    <a:lnTo>
                      <a:pt x="5" y="4"/>
                    </a:lnTo>
                    <a:lnTo>
                      <a:pt x="9" y="0"/>
                    </a:lnTo>
                    <a:lnTo>
                      <a:pt x="12" y="0"/>
                    </a:lnTo>
                    <a:lnTo>
                      <a:pt x="14" y="0"/>
                    </a:lnTo>
                    <a:lnTo>
                      <a:pt x="17" y="0"/>
                    </a:lnTo>
                    <a:lnTo>
                      <a:pt x="20" y="0"/>
                    </a:lnTo>
                    <a:lnTo>
                      <a:pt x="23" y="0"/>
                    </a:lnTo>
                    <a:lnTo>
                      <a:pt x="27" y="0"/>
                    </a:lnTo>
                    <a:lnTo>
                      <a:pt x="29" y="4"/>
                    </a:lnTo>
                    <a:lnTo>
                      <a:pt x="31" y="8"/>
                    </a:lnTo>
                    <a:lnTo>
                      <a:pt x="33" y="8"/>
                    </a:lnTo>
                    <a:lnTo>
                      <a:pt x="34" y="12"/>
                    </a:lnTo>
                    <a:lnTo>
                      <a:pt x="34" y="16"/>
                    </a:lnTo>
                    <a:lnTo>
                      <a:pt x="0" y="16"/>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16" name="Freeform 152"/>
              <p:cNvSpPr>
                <a:spLocks/>
              </p:cNvSpPr>
              <p:nvPr/>
            </p:nvSpPr>
            <p:spPr bwMode="auto">
              <a:xfrm>
                <a:off x="5166" y="1627"/>
                <a:ext cx="120" cy="40"/>
              </a:xfrm>
              <a:custGeom>
                <a:avLst/>
                <a:gdLst>
                  <a:gd name="T0" fmla="*/ 0 w 120"/>
                  <a:gd name="T1" fmla="*/ 39 h 40"/>
                  <a:gd name="T2" fmla="*/ 72 w 120"/>
                  <a:gd name="T3" fmla="*/ 39 h 40"/>
                  <a:gd name="T4" fmla="*/ 74 w 120"/>
                  <a:gd name="T5" fmla="*/ 39 h 40"/>
                  <a:gd name="T6" fmla="*/ 76 w 120"/>
                  <a:gd name="T7" fmla="*/ 38 h 40"/>
                  <a:gd name="T8" fmla="*/ 78 w 120"/>
                  <a:gd name="T9" fmla="*/ 37 h 40"/>
                  <a:gd name="T10" fmla="*/ 79 w 120"/>
                  <a:gd name="T11" fmla="*/ 36 h 40"/>
                  <a:gd name="T12" fmla="*/ 81 w 120"/>
                  <a:gd name="T13" fmla="*/ 34 h 40"/>
                  <a:gd name="T14" fmla="*/ 82 w 120"/>
                  <a:gd name="T15" fmla="*/ 31 h 40"/>
                  <a:gd name="T16" fmla="*/ 82 w 120"/>
                  <a:gd name="T17" fmla="*/ 29 h 40"/>
                  <a:gd name="T18" fmla="*/ 83 w 120"/>
                  <a:gd name="T19" fmla="*/ 27 h 40"/>
                  <a:gd name="T20" fmla="*/ 83 w 120"/>
                  <a:gd name="T21" fmla="*/ 24 h 40"/>
                  <a:gd name="T22" fmla="*/ 84 w 120"/>
                  <a:gd name="T23" fmla="*/ 21 h 40"/>
                  <a:gd name="T24" fmla="*/ 84 w 120"/>
                  <a:gd name="T25" fmla="*/ 18 h 40"/>
                  <a:gd name="T26" fmla="*/ 84 w 120"/>
                  <a:gd name="T27" fmla="*/ 15 h 40"/>
                  <a:gd name="T28" fmla="*/ 84 w 120"/>
                  <a:gd name="T29" fmla="*/ 12 h 40"/>
                  <a:gd name="T30" fmla="*/ 84 w 120"/>
                  <a:gd name="T31" fmla="*/ 10 h 40"/>
                  <a:gd name="T32" fmla="*/ 84 w 120"/>
                  <a:gd name="T33" fmla="*/ 8 h 40"/>
                  <a:gd name="T34" fmla="*/ 84 w 120"/>
                  <a:gd name="T35" fmla="*/ 5 h 40"/>
                  <a:gd name="T36" fmla="*/ 84 w 120"/>
                  <a:gd name="T37" fmla="*/ 4 h 40"/>
                  <a:gd name="T38" fmla="*/ 86 w 120"/>
                  <a:gd name="T39" fmla="*/ 3 h 40"/>
                  <a:gd name="T40" fmla="*/ 87 w 120"/>
                  <a:gd name="T41" fmla="*/ 2 h 40"/>
                  <a:gd name="T42" fmla="*/ 90 w 120"/>
                  <a:gd name="T43" fmla="*/ 2 h 40"/>
                  <a:gd name="T44" fmla="*/ 93 w 120"/>
                  <a:gd name="T45" fmla="*/ 1 h 40"/>
                  <a:gd name="T46" fmla="*/ 96 w 120"/>
                  <a:gd name="T47" fmla="*/ 1 h 40"/>
                  <a:gd name="T48" fmla="*/ 99 w 120"/>
                  <a:gd name="T49" fmla="*/ 1 h 40"/>
                  <a:gd name="T50" fmla="*/ 102 w 120"/>
                  <a:gd name="T51" fmla="*/ 0 h 40"/>
                  <a:gd name="T52" fmla="*/ 105 w 120"/>
                  <a:gd name="T53" fmla="*/ 1 h 40"/>
                  <a:gd name="T54" fmla="*/ 108 w 120"/>
                  <a:gd name="T55" fmla="*/ 1 h 40"/>
                  <a:gd name="T56" fmla="*/ 111 w 120"/>
                  <a:gd name="T57" fmla="*/ 1 h 40"/>
                  <a:gd name="T58" fmla="*/ 114 w 120"/>
                  <a:gd name="T59" fmla="*/ 2 h 40"/>
                  <a:gd name="T60" fmla="*/ 116 w 120"/>
                  <a:gd name="T61" fmla="*/ 2 h 40"/>
                  <a:gd name="T62" fmla="*/ 118 w 120"/>
                  <a:gd name="T63" fmla="*/ 3 h 40"/>
                  <a:gd name="T64" fmla="*/ 119 w 120"/>
                  <a:gd name="T65" fmla="*/ 4 h 40"/>
                  <a:gd name="T66" fmla="*/ 119 w 120"/>
                  <a:gd name="T67" fmla="*/ 5 h 40"/>
                  <a:gd name="T68" fmla="*/ 0 w 120"/>
                  <a:gd name="T6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40">
                    <a:moveTo>
                      <a:pt x="0" y="39"/>
                    </a:moveTo>
                    <a:lnTo>
                      <a:pt x="72" y="39"/>
                    </a:lnTo>
                    <a:lnTo>
                      <a:pt x="74" y="39"/>
                    </a:lnTo>
                    <a:lnTo>
                      <a:pt x="76" y="38"/>
                    </a:lnTo>
                    <a:lnTo>
                      <a:pt x="78" y="37"/>
                    </a:lnTo>
                    <a:lnTo>
                      <a:pt x="79" y="36"/>
                    </a:lnTo>
                    <a:lnTo>
                      <a:pt x="81" y="34"/>
                    </a:lnTo>
                    <a:lnTo>
                      <a:pt x="82" y="31"/>
                    </a:lnTo>
                    <a:lnTo>
                      <a:pt x="82" y="29"/>
                    </a:lnTo>
                    <a:lnTo>
                      <a:pt x="83" y="27"/>
                    </a:lnTo>
                    <a:lnTo>
                      <a:pt x="83" y="24"/>
                    </a:lnTo>
                    <a:lnTo>
                      <a:pt x="84" y="21"/>
                    </a:lnTo>
                    <a:lnTo>
                      <a:pt x="84" y="18"/>
                    </a:lnTo>
                    <a:lnTo>
                      <a:pt x="84" y="15"/>
                    </a:lnTo>
                    <a:lnTo>
                      <a:pt x="84" y="12"/>
                    </a:lnTo>
                    <a:lnTo>
                      <a:pt x="84" y="10"/>
                    </a:lnTo>
                    <a:lnTo>
                      <a:pt x="84" y="8"/>
                    </a:lnTo>
                    <a:lnTo>
                      <a:pt x="84" y="5"/>
                    </a:lnTo>
                    <a:lnTo>
                      <a:pt x="84" y="4"/>
                    </a:lnTo>
                    <a:lnTo>
                      <a:pt x="86" y="3"/>
                    </a:lnTo>
                    <a:lnTo>
                      <a:pt x="87" y="2"/>
                    </a:lnTo>
                    <a:lnTo>
                      <a:pt x="90" y="2"/>
                    </a:lnTo>
                    <a:lnTo>
                      <a:pt x="93" y="1"/>
                    </a:lnTo>
                    <a:lnTo>
                      <a:pt x="96" y="1"/>
                    </a:lnTo>
                    <a:lnTo>
                      <a:pt x="99" y="1"/>
                    </a:lnTo>
                    <a:lnTo>
                      <a:pt x="102" y="0"/>
                    </a:lnTo>
                    <a:lnTo>
                      <a:pt x="105" y="1"/>
                    </a:lnTo>
                    <a:lnTo>
                      <a:pt x="108" y="1"/>
                    </a:lnTo>
                    <a:lnTo>
                      <a:pt x="111" y="1"/>
                    </a:lnTo>
                    <a:lnTo>
                      <a:pt x="114" y="2"/>
                    </a:lnTo>
                    <a:lnTo>
                      <a:pt x="116" y="2"/>
                    </a:lnTo>
                    <a:lnTo>
                      <a:pt x="118" y="3"/>
                    </a:lnTo>
                    <a:lnTo>
                      <a:pt x="119" y="4"/>
                    </a:lnTo>
                    <a:lnTo>
                      <a:pt x="119" y="5"/>
                    </a:lnTo>
                    <a:lnTo>
                      <a:pt x="0" y="39"/>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17" name="Freeform 153"/>
              <p:cNvSpPr>
                <a:spLocks/>
              </p:cNvSpPr>
              <p:nvPr/>
            </p:nvSpPr>
            <p:spPr bwMode="auto">
              <a:xfrm>
                <a:off x="5055" y="1720"/>
                <a:ext cx="298" cy="148"/>
              </a:xfrm>
              <a:custGeom>
                <a:avLst/>
                <a:gdLst>
                  <a:gd name="T0" fmla="*/ 270 w 298"/>
                  <a:gd name="T1" fmla="*/ 0 h 148"/>
                  <a:gd name="T2" fmla="*/ 275 w 298"/>
                  <a:gd name="T3" fmla="*/ 1 h 148"/>
                  <a:gd name="T4" fmla="*/ 279 w 298"/>
                  <a:gd name="T5" fmla="*/ 2 h 148"/>
                  <a:gd name="T6" fmla="*/ 283 w 298"/>
                  <a:gd name="T7" fmla="*/ 4 h 148"/>
                  <a:gd name="T8" fmla="*/ 286 w 298"/>
                  <a:gd name="T9" fmla="*/ 7 h 148"/>
                  <a:gd name="T10" fmla="*/ 289 w 298"/>
                  <a:gd name="T11" fmla="*/ 11 h 148"/>
                  <a:gd name="T12" fmla="*/ 291 w 298"/>
                  <a:gd name="T13" fmla="*/ 14 h 148"/>
                  <a:gd name="T14" fmla="*/ 293 w 298"/>
                  <a:gd name="T15" fmla="*/ 18 h 148"/>
                  <a:gd name="T16" fmla="*/ 293 w 298"/>
                  <a:gd name="T17" fmla="*/ 23 h 148"/>
                  <a:gd name="T18" fmla="*/ 297 w 298"/>
                  <a:gd name="T19" fmla="*/ 127 h 148"/>
                  <a:gd name="T20" fmla="*/ 296 w 298"/>
                  <a:gd name="T21" fmla="*/ 132 h 148"/>
                  <a:gd name="T22" fmla="*/ 295 w 298"/>
                  <a:gd name="T23" fmla="*/ 136 h 148"/>
                  <a:gd name="T24" fmla="*/ 292 w 298"/>
                  <a:gd name="T25" fmla="*/ 139 h 148"/>
                  <a:gd name="T26" fmla="*/ 289 w 298"/>
                  <a:gd name="T27" fmla="*/ 142 h 148"/>
                  <a:gd name="T28" fmla="*/ 286 w 298"/>
                  <a:gd name="T29" fmla="*/ 144 h 148"/>
                  <a:gd name="T30" fmla="*/ 282 w 298"/>
                  <a:gd name="T31" fmla="*/ 146 h 148"/>
                  <a:gd name="T32" fmla="*/ 277 w 298"/>
                  <a:gd name="T33" fmla="*/ 147 h 148"/>
                  <a:gd name="T34" fmla="*/ 23 w 298"/>
                  <a:gd name="T35" fmla="*/ 147 h 148"/>
                  <a:gd name="T36" fmla="*/ 18 w 298"/>
                  <a:gd name="T37" fmla="*/ 147 h 148"/>
                  <a:gd name="T38" fmla="*/ 14 w 298"/>
                  <a:gd name="T39" fmla="*/ 146 h 148"/>
                  <a:gd name="T40" fmla="*/ 10 w 298"/>
                  <a:gd name="T41" fmla="*/ 144 h 148"/>
                  <a:gd name="T42" fmla="*/ 7 w 298"/>
                  <a:gd name="T43" fmla="*/ 141 h 148"/>
                  <a:gd name="T44" fmla="*/ 4 w 298"/>
                  <a:gd name="T45" fmla="*/ 137 h 148"/>
                  <a:gd name="T46" fmla="*/ 2 w 298"/>
                  <a:gd name="T47" fmla="*/ 135 h 148"/>
                  <a:gd name="T48" fmla="*/ 1 w 298"/>
                  <a:gd name="T49" fmla="*/ 130 h 148"/>
                  <a:gd name="T50" fmla="*/ 0 w 298"/>
                  <a:gd name="T51" fmla="*/ 126 h 148"/>
                  <a:gd name="T52" fmla="*/ 4 w 298"/>
                  <a:gd name="T53" fmla="*/ 20 h 148"/>
                  <a:gd name="T54" fmla="*/ 5 w 298"/>
                  <a:gd name="T55" fmla="*/ 16 h 148"/>
                  <a:gd name="T56" fmla="*/ 7 w 298"/>
                  <a:gd name="T57" fmla="*/ 12 h 148"/>
                  <a:gd name="T58" fmla="*/ 10 w 298"/>
                  <a:gd name="T59" fmla="*/ 9 h 148"/>
                  <a:gd name="T60" fmla="*/ 13 w 298"/>
                  <a:gd name="T61" fmla="*/ 6 h 148"/>
                  <a:gd name="T62" fmla="*/ 16 w 298"/>
                  <a:gd name="T63" fmla="*/ 3 h 148"/>
                  <a:gd name="T64" fmla="*/ 21 w 298"/>
                  <a:gd name="T65" fmla="*/ 1 h 148"/>
                  <a:gd name="T66" fmla="*/ 25 w 298"/>
                  <a:gd name="T6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8" h="148">
                    <a:moveTo>
                      <a:pt x="28" y="0"/>
                    </a:moveTo>
                    <a:lnTo>
                      <a:pt x="270" y="0"/>
                    </a:lnTo>
                    <a:lnTo>
                      <a:pt x="272" y="0"/>
                    </a:lnTo>
                    <a:lnTo>
                      <a:pt x="275" y="1"/>
                    </a:lnTo>
                    <a:lnTo>
                      <a:pt x="277" y="1"/>
                    </a:lnTo>
                    <a:lnTo>
                      <a:pt x="279" y="2"/>
                    </a:lnTo>
                    <a:lnTo>
                      <a:pt x="281" y="3"/>
                    </a:lnTo>
                    <a:lnTo>
                      <a:pt x="283" y="4"/>
                    </a:lnTo>
                    <a:lnTo>
                      <a:pt x="285" y="6"/>
                    </a:lnTo>
                    <a:lnTo>
                      <a:pt x="286" y="7"/>
                    </a:lnTo>
                    <a:lnTo>
                      <a:pt x="288" y="9"/>
                    </a:lnTo>
                    <a:lnTo>
                      <a:pt x="289" y="11"/>
                    </a:lnTo>
                    <a:lnTo>
                      <a:pt x="290" y="12"/>
                    </a:lnTo>
                    <a:lnTo>
                      <a:pt x="291" y="14"/>
                    </a:lnTo>
                    <a:lnTo>
                      <a:pt x="292" y="16"/>
                    </a:lnTo>
                    <a:lnTo>
                      <a:pt x="293" y="18"/>
                    </a:lnTo>
                    <a:lnTo>
                      <a:pt x="293" y="20"/>
                    </a:lnTo>
                    <a:lnTo>
                      <a:pt x="293" y="23"/>
                    </a:lnTo>
                    <a:lnTo>
                      <a:pt x="297" y="125"/>
                    </a:lnTo>
                    <a:lnTo>
                      <a:pt x="297" y="127"/>
                    </a:lnTo>
                    <a:lnTo>
                      <a:pt x="297" y="130"/>
                    </a:lnTo>
                    <a:lnTo>
                      <a:pt x="296" y="132"/>
                    </a:lnTo>
                    <a:lnTo>
                      <a:pt x="296" y="134"/>
                    </a:lnTo>
                    <a:lnTo>
                      <a:pt x="295" y="136"/>
                    </a:lnTo>
                    <a:lnTo>
                      <a:pt x="294" y="137"/>
                    </a:lnTo>
                    <a:lnTo>
                      <a:pt x="292" y="139"/>
                    </a:lnTo>
                    <a:lnTo>
                      <a:pt x="291" y="140"/>
                    </a:lnTo>
                    <a:lnTo>
                      <a:pt x="289" y="142"/>
                    </a:lnTo>
                    <a:lnTo>
                      <a:pt x="288" y="143"/>
                    </a:lnTo>
                    <a:lnTo>
                      <a:pt x="286" y="144"/>
                    </a:lnTo>
                    <a:lnTo>
                      <a:pt x="284" y="145"/>
                    </a:lnTo>
                    <a:lnTo>
                      <a:pt x="282" y="146"/>
                    </a:lnTo>
                    <a:lnTo>
                      <a:pt x="280" y="147"/>
                    </a:lnTo>
                    <a:lnTo>
                      <a:pt x="277" y="147"/>
                    </a:lnTo>
                    <a:lnTo>
                      <a:pt x="275" y="147"/>
                    </a:lnTo>
                    <a:lnTo>
                      <a:pt x="23" y="147"/>
                    </a:lnTo>
                    <a:lnTo>
                      <a:pt x="21" y="147"/>
                    </a:lnTo>
                    <a:lnTo>
                      <a:pt x="18" y="147"/>
                    </a:lnTo>
                    <a:lnTo>
                      <a:pt x="16" y="146"/>
                    </a:lnTo>
                    <a:lnTo>
                      <a:pt x="14" y="146"/>
                    </a:lnTo>
                    <a:lnTo>
                      <a:pt x="12" y="145"/>
                    </a:lnTo>
                    <a:lnTo>
                      <a:pt x="10" y="144"/>
                    </a:lnTo>
                    <a:lnTo>
                      <a:pt x="8" y="142"/>
                    </a:lnTo>
                    <a:lnTo>
                      <a:pt x="7" y="141"/>
                    </a:lnTo>
                    <a:lnTo>
                      <a:pt x="5" y="139"/>
                    </a:lnTo>
                    <a:lnTo>
                      <a:pt x="4" y="137"/>
                    </a:lnTo>
                    <a:lnTo>
                      <a:pt x="3" y="137"/>
                    </a:lnTo>
                    <a:lnTo>
                      <a:pt x="2" y="135"/>
                    </a:lnTo>
                    <a:lnTo>
                      <a:pt x="1" y="132"/>
                    </a:lnTo>
                    <a:lnTo>
                      <a:pt x="1" y="130"/>
                    </a:lnTo>
                    <a:lnTo>
                      <a:pt x="0" y="128"/>
                    </a:lnTo>
                    <a:lnTo>
                      <a:pt x="0" y="126"/>
                    </a:lnTo>
                    <a:lnTo>
                      <a:pt x="4" y="23"/>
                    </a:lnTo>
                    <a:lnTo>
                      <a:pt x="4" y="20"/>
                    </a:lnTo>
                    <a:lnTo>
                      <a:pt x="5" y="18"/>
                    </a:lnTo>
                    <a:lnTo>
                      <a:pt x="5" y="16"/>
                    </a:lnTo>
                    <a:lnTo>
                      <a:pt x="6" y="14"/>
                    </a:lnTo>
                    <a:lnTo>
                      <a:pt x="7" y="12"/>
                    </a:lnTo>
                    <a:lnTo>
                      <a:pt x="8" y="11"/>
                    </a:lnTo>
                    <a:lnTo>
                      <a:pt x="10" y="9"/>
                    </a:lnTo>
                    <a:lnTo>
                      <a:pt x="11" y="7"/>
                    </a:lnTo>
                    <a:lnTo>
                      <a:pt x="13" y="6"/>
                    </a:lnTo>
                    <a:lnTo>
                      <a:pt x="15" y="4"/>
                    </a:lnTo>
                    <a:lnTo>
                      <a:pt x="16" y="3"/>
                    </a:lnTo>
                    <a:lnTo>
                      <a:pt x="18" y="2"/>
                    </a:lnTo>
                    <a:lnTo>
                      <a:pt x="21" y="1"/>
                    </a:lnTo>
                    <a:lnTo>
                      <a:pt x="23" y="1"/>
                    </a:lnTo>
                    <a:lnTo>
                      <a:pt x="25" y="0"/>
                    </a:lnTo>
                    <a:lnTo>
                      <a:pt x="28" y="0"/>
                    </a:lnTo>
                  </a:path>
                </a:pathLst>
              </a:custGeom>
              <a:solidFill>
                <a:srgbClr val="C0C0C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18" name="Freeform 154"/>
              <p:cNvSpPr>
                <a:spLocks/>
              </p:cNvSpPr>
              <p:nvPr/>
            </p:nvSpPr>
            <p:spPr bwMode="auto">
              <a:xfrm>
                <a:off x="5125" y="1770"/>
                <a:ext cx="42" cy="17"/>
              </a:xfrm>
              <a:custGeom>
                <a:avLst/>
                <a:gdLst>
                  <a:gd name="T0" fmla="*/ 1 w 42"/>
                  <a:gd name="T1" fmla="*/ 16 h 17"/>
                  <a:gd name="T2" fmla="*/ 0 w 42"/>
                  <a:gd name="T3" fmla="*/ 0 h 17"/>
                  <a:gd name="T4" fmla="*/ 41 w 42"/>
                  <a:gd name="T5" fmla="*/ 0 h 17"/>
                  <a:gd name="T6" fmla="*/ 41 w 42"/>
                  <a:gd name="T7" fmla="*/ 16 h 17"/>
                  <a:gd name="T8" fmla="*/ 1 w 42"/>
                  <a:gd name="T9" fmla="*/ 16 h 17"/>
                </a:gdLst>
                <a:ahLst/>
                <a:cxnLst>
                  <a:cxn ang="0">
                    <a:pos x="T0" y="T1"/>
                  </a:cxn>
                  <a:cxn ang="0">
                    <a:pos x="T2" y="T3"/>
                  </a:cxn>
                  <a:cxn ang="0">
                    <a:pos x="T4" y="T5"/>
                  </a:cxn>
                  <a:cxn ang="0">
                    <a:pos x="T6" y="T7"/>
                  </a:cxn>
                  <a:cxn ang="0">
                    <a:pos x="T8" y="T9"/>
                  </a:cxn>
                </a:cxnLst>
                <a:rect l="0" t="0" r="r" b="b"/>
                <a:pathLst>
                  <a:path w="42" h="17">
                    <a:moveTo>
                      <a:pt x="1" y="16"/>
                    </a:moveTo>
                    <a:lnTo>
                      <a:pt x="0" y="0"/>
                    </a:lnTo>
                    <a:lnTo>
                      <a:pt x="41" y="0"/>
                    </a:lnTo>
                    <a:lnTo>
                      <a:pt x="41" y="16"/>
                    </a:lnTo>
                    <a:lnTo>
                      <a:pt x="1"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19" name="Freeform 155"/>
              <p:cNvSpPr>
                <a:spLocks/>
              </p:cNvSpPr>
              <p:nvPr/>
            </p:nvSpPr>
            <p:spPr bwMode="auto">
              <a:xfrm>
                <a:off x="5178" y="1770"/>
                <a:ext cx="39" cy="17"/>
              </a:xfrm>
              <a:custGeom>
                <a:avLst/>
                <a:gdLst>
                  <a:gd name="T0" fmla="*/ 0 w 39"/>
                  <a:gd name="T1" fmla="*/ 16 h 17"/>
                  <a:gd name="T2" fmla="*/ 0 w 39"/>
                  <a:gd name="T3" fmla="*/ 0 h 17"/>
                  <a:gd name="T4" fmla="*/ 38 w 39"/>
                  <a:gd name="T5" fmla="*/ 0 h 17"/>
                  <a:gd name="T6" fmla="*/ 37 w 39"/>
                  <a:gd name="T7" fmla="*/ 16 h 17"/>
                  <a:gd name="T8" fmla="*/ 0 w 39"/>
                  <a:gd name="T9" fmla="*/ 16 h 17"/>
                </a:gdLst>
                <a:ahLst/>
                <a:cxnLst>
                  <a:cxn ang="0">
                    <a:pos x="T0" y="T1"/>
                  </a:cxn>
                  <a:cxn ang="0">
                    <a:pos x="T2" y="T3"/>
                  </a:cxn>
                  <a:cxn ang="0">
                    <a:pos x="T4" y="T5"/>
                  </a:cxn>
                  <a:cxn ang="0">
                    <a:pos x="T6" y="T7"/>
                  </a:cxn>
                  <a:cxn ang="0">
                    <a:pos x="T8" y="T9"/>
                  </a:cxn>
                </a:cxnLst>
                <a:rect l="0" t="0" r="r" b="b"/>
                <a:pathLst>
                  <a:path w="39" h="17">
                    <a:moveTo>
                      <a:pt x="0" y="16"/>
                    </a:moveTo>
                    <a:lnTo>
                      <a:pt x="0" y="0"/>
                    </a:lnTo>
                    <a:lnTo>
                      <a:pt x="38"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20" name="Freeform 156"/>
              <p:cNvSpPr>
                <a:spLocks/>
              </p:cNvSpPr>
              <p:nvPr/>
            </p:nvSpPr>
            <p:spPr bwMode="auto">
              <a:xfrm>
                <a:off x="5231" y="1770"/>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0" y="0"/>
                    </a:lnTo>
                    <a:lnTo>
                      <a:pt x="37"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21" name="Freeform 157"/>
              <p:cNvSpPr>
                <a:spLocks/>
              </p:cNvSpPr>
              <p:nvPr/>
            </p:nvSpPr>
            <p:spPr bwMode="auto">
              <a:xfrm>
                <a:off x="5127" y="1747"/>
                <a:ext cx="40" cy="17"/>
              </a:xfrm>
              <a:custGeom>
                <a:avLst/>
                <a:gdLst>
                  <a:gd name="T0" fmla="*/ 39 w 40"/>
                  <a:gd name="T1" fmla="*/ 0 h 17"/>
                  <a:gd name="T2" fmla="*/ 39 w 40"/>
                  <a:gd name="T3" fmla="*/ 16 h 17"/>
                  <a:gd name="T4" fmla="*/ 1 w 40"/>
                  <a:gd name="T5" fmla="*/ 16 h 17"/>
                  <a:gd name="T6" fmla="*/ 0 w 40"/>
                  <a:gd name="T7" fmla="*/ 0 h 17"/>
                  <a:gd name="T8" fmla="*/ 39 w 40"/>
                  <a:gd name="T9" fmla="*/ 0 h 17"/>
                </a:gdLst>
                <a:ahLst/>
                <a:cxnLst>
                  <a:cxn ang="0">
                    <a:pos x="T0" y="T1"/>
                  </a:cxn>
                  <a:cxn ang="0">
                    <a:pos x="T2" y="T3"/>
                  </a:cxn>
                  <a:cxn ang="0">
                    <a:pos x="T4" y="T5"/>
                  </a:cxn>
                  <a:cxn ang="0">
                    <a:pos x="T6" y="T7"/>
                  </a:cxn>
                  <a:cxn ang="0">
                    <a:pos x="T8" y="T9"/>
                  </a:cxn>
                </a:cxnLst>
                <a:rect l="0" t="0" r="r" b="b"/>
                <a:pathLst>
                  <a:path w="40" h="17">
                    <a:moveTo>
                      <a:pt x="39" y="0"/>
                    </a:moveTo>
                    <a:lnTo>
                      <a:pt x="39" y="16"/>
                    </a:lnTo>
                    <a:lnTo>
                      <a:pt x="1" y="16"/>
                    </a:lnTo>
                    <a:lnTo>
                      <a:pt x="0" y="0"/>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22" name="Freeform 158"/>
              <p:cNvSpPr>
                <a:spLocks/>
              </p:cNvSpPr>
              <p:nvPr/>
            </p:nvSpPr>
            <p:spPr bwMode="auto">
              <a:xfrm>
                <a:off x="5178" y="1747"/>
                <a:ext cx="38" cy="17"/>
              </a:xfrm>
              <a:custGeom>
                <a:avLst/>
                <a:gdLst>
                  <a:gd name="T0" fmla="*/ 0 w 38"/>
                  <a:gd name="T1" fmla="*/ 0 h 17"/>
                  <a:gd name="T2" fmla="*/ 1 w 38"/>
                  <a:gd name="T3" fmla="*/ 16 h 17"/>
                  <a:gd name="T4" fmla="*/ 36 w 38"/>
                  <a:gd name="T5" fmla="*/ 16 h 17"/>
                  <a:gd name="T6" fmla="*/ 37 w 38"/>
                  <a:gd name="T7" fmla="*/ 0 h 17"/>
                  <a:gd name="T8" fmla="*/ 0 w 38"/>
                  <a:gd name="T9" fmla="*/ 0 h 17"/>
                </a:gdLst>
                <a:ahLst/>
                <a:cxnLst>
                  <a:cxn ang="0">
                    <a:pos x="T0" y="T1"/>
                  </a:cxn>
                  <a:cxn ang="0">
                    <a:pos x="T2" y="T3"/>
                  </a:cxn>
                  <a:cxn ang="0">
                    <a:pos x="T4" y="T5"/>
                  </a:cxn>
                  <a:cxn ang="0">
                    <a:pos x="T6" y="T7"/>
                  </a:cxn>
                  <a:cxn ang="0">
                    <a:pos x="T8" y="T9"/>
                  </a:cxn>
                </a:cxnLst>
                <a:rect l="0" t="0" r="r" b="b"/>
                <a:pathLst>
                  <a:path w="38" h="17">
                    <a:moveTo>
                      <a:pt x="0" y="0"/>
                    </a:moveTo>
                    <a:lnTo>
                      <a:pt x="1" y="16"/>
                    </a:lnTo>
                    <a:lnTo>
                      <a:pt x="36" y="16"/>
                    </a:lnTo>
                    <a:lnTo>
                      <a:pt x="37"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23" name="Freeform 159"/>
              <p:cNvSpPr>
                <a:spLocks/>
              </p:cNvSpPr>
              <p:nvPr/>
            </p:nvSpPr>
            <p:spPr bwMode="auto">
              <a:xfrm>
                <a:off x="5230" y="1747"/>
                <a:ext cx="37" cy="17"/>
              </a:xfrm>
              <a:custGeom>
                <a:avLst/>
                <a:gdLst>
                  <a:gd name="T0" fmla="*/ 0 w 37"/>
                  <a:gd name="T1" fmla="*/ 0 h 17"/>
                  <a:gd name="T2" fmla="*/ 0 w 37"/>
                  <a:gd name="T3" fmla="*/ 16 h 17"/>
                  <a:gd name="T4" fmla="*/ 35 w 37"/>
                  <a:gd name="T5" fmla="*/ 16 h 17"/>
                  <a:gd name="T6" fmla="*/ 36 w 37"/>
                  <a:gd name="T7" fmla="*/ 0 h 17"/>
                  <a:gd name="T8" fmla="*/ 0 w 37"/>
                  <a:gd name="T9" fmla="*/ 0 h 17"/>
                </a:gdLst>
                <a:ahLst/>
                <a:cxnLst>
                  <a:cxn ang="0">
                    <a:pos x="T0" y="T1"/>
                  </a:cxn>
                  <a:cxn ang="0">
                    <a:pos x="T2" y="T3"/>
                  </a:cxn>
                  <a:cxn ang="0">
                    <a:pos x="T4" y="T5"/>
                  </a:cxn>
                  <a:cxn ang="0">
                    <a:pos x="T6" y="T7"/>
                  </a:cxn>
                  <a:cxn ang="0">
                    <a:pos x="T8" y="T9"/>
                  </a:cxn>
                </a:cxnLst>
                <a:rect l="0" t="0" r="r" b="b"/>
                <a:pathLst>
                  <a:path w="37" h="17">
                    <a:moveTo>
                      <a:pt x="0" y="0"/>
                    </a:moveTo>
                    <a:lnTo>
                      <a:pt x="0" y="16"/>
                    </a:lnTo>
                    <a:lnTo>
                      <a:pt x="35" y="16"/>
                    </a:lnTo>
                    <a:lnTo>
                      <a:pt x="36"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24" name="Freeform 160"/>
              <p:cNvSpPr>
                <a:spLocks/>
              </p:cNvSpPr>
              <p:nvPr/>
            </p:nvSpPr>
            <p:spPr bwMode="auto">
              <a:xfrm>
                <a:off x="5126" y="1777"/>
                <a:ext cx="41" cy="17"/>
              </a:xfrm>
              <a:custGeom>
                <a:avLst/>
                <a:gdLst>
                  <a:gd name="T0" fmla="*/ 0 w 41"/>
                  <a:gd name="T1" fmla="*/ 16 h 17"/>
                  <a:gd name="T2" fmla="*/ 0 w 41"/>
                  <a:gd name="T3" fmla="*/ 0 h 17"/>
                  <a:gd name="T4" fmla="*/ 40 w 41"/>
                  <a:gd name="T5" fmla="*/ 0 h 17"/>
                  <a:gd name="T6" fmla="*/ 40 w 41"/>
                  <a:gd name="T7" fmla="*/ 16 h 17"/>
                  <a:gd name="T8" fmla="*/ 0 w 41"/>
                  <a:gd name="T9" fmla="*/ 16 h 17"/>
                </a:gdLst>
                <a:ahLst/>
                <a:cxnLst>
                  <a:cxn ang="0">
                    <a:pos x="T0" y="T1"/>
                  </a:cxn>
                  <a:cxn ang="0">
                    <a:pos x="T2" y="T3"/>
                  </a:cxn>
                  <a:cxn ang="0">
                    <a:pos x="T4" y="T5"/>
                  </a:cxn>
                  <a:cxn ang="0">
                    <a:pos x="T6" y="T7"/>
                  </a:cxn>
                  <a:cxn ang="0">
                    <a:pos x="T8" y="T9"/>
                  </a:cxn>
                </a:cxnLst>
                <a:rect l="0" t="0" r="r" b="b"/>
                <a:pathLst>
                  <a:path w="41" h="17">
                    <a:moveTo>
                      <a:pt x="0" y="16"/>
                    </a:moveTo>
                    <a:lnTo>
                      <a:pt x="0" y="0"/>
                    </a:lnTo>
                    <a:lnTo>
                      <a:pt x="40" y="0"/>
                    </a:lnTo>
                    <a:lnTo>
                      <a:pt x="40"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25" name="Freeform 161"/>
              <p:cNvSpPr>
                <a:spLocks/>
              </p:cNvSpPr>
              <p:nvPr/>
            </p:nvSpPr>
            <p:spPr bwMode="auto">
              <a:xfrm>
                <a:off x="5178" y="1777"/>
                <a:ext cx="38" cy="17"/>
              </a:xfrm>
              <a:custGeom>
                <a:avLst/>
                <a:gdLst>
                  <a:gd name="T0" fmla="*/ 0 w 38"/>
                  <a:gd name="T1" fmla="*/ 16 h 17"/>
                  <a:gd name="T2" fmla="*/ 1 w 38"/>
                  <a:gd name="T3" fmla="*/ 0 h 17"/>
                  <a:gd name="T4" fmla="*/ 36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1" y="0"/>
                    </a:lnTo>
                    <a:lnTo>
                      <a:pt x="36"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26" name="Freeform 162"/>
              <p:cNvSpPr>
                <a:spLocks/>
              </p:cNvSpPr>
              <p:nvPr/>
            </p:nvSpPr>
            <p:spPr bwMode="auto">
              <a:xfrm>
                <a:off x="5231" y="1777"/>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0" y="0"/>
                    </a:lnTo>
                    <a:lnTo>
                      <a:pt x="37"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27" name="Freeform 163"/>
              <p:cNvSpPr>
                <a:spLocks/>
              </p:cNvSpPr>
              <p:nvPr/>
            </p:nvSpPr>
            <p:spPr bwMode="auto">
              <a:xfrm>
                <a:off x="5125" y="1796"/>
                <a:ext cx="40" cy="17"/>
              </a:xfrm>
              <a:custGeom>
                <a:avLst/>
                <a:gdLst>
                  <a:gd name="T0" fmla="*/ 39 w 40"/>
                  <a:gd name="T1" fmla="*/ 0 h 17"/>
                  <a:gd name="T2" fmla="*/ 39 w 40"/>
                  <a:gd name="T3" fmla="*/ 16 h 17"/>
                  <a:gd name="T4" fmla="*/ 0 w 40"/>
                  <a:gd name="T5" fmla="*/ 16 h 17"/>
                  <a:gd name="T6" fmla="*/ 0 w 40"/>
                  <a:gd name="T7" fmla="*/ 0 h 17"/>
                  <a:gd name="T8" fmla="*/ 39 w 40"/>
                  <a:gd name="T9" fmla="*/ 0 h 17"/>
                </a:gdLst>
                <a:ahLst/>
                <a:cxnLst>
                  <a:cxn ang="0">
                    <a:pos x="T0" y="T1"/>
                  </a:cxn>
                  <a:cxn ang="0">
                    <a:pos x="T2" y="T3"/>
                  </a:cxn>
                  <a:cxn ang="0">
                    <a:pos x="T4" y="T5"/>
                  </a:cxn>
                  <a:cxn ang="0">
                    <a:pos x="T6" y="T7"/>
                  </a:cxn>
                  <a:cxn ang="0">
                    <a:pos x="T8" y="T9"/>
                  </a:cxn>
                </a:cxnLst>
                <a:rect l="0" t="0" r="r" b="b"/>
                <a:pathLst>
                  <a:path w="40" h="17">
                    <a:moveTo>
                      <a:pt x="39" y="0"/>
                    </a:moveTo>
                    <a:lnTo>
                      <a:pt x="39" y="16"/>
                    </a:lnTo>
                    <a:lnTo>
                      <a:pt x="0" y="16"/>
                    </a:lnTo>
                    <a:lnTo>
                      <a:pt x="0" y="0"/>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28" name="Freeform 164"/>
              <p:cNvSpPr>
                <a:spLocks/>
              </p:cNvSpPr>
              <p:nvPr/>
            </p:nvSpPr>
            <p:spPr bwMode="auto">
              <a:xfrm>
                <a:off x="5177" y="1796"/>
                <a:ext cx="40" cy="17"/>
              </a:xfrm>
              <a:custGeom>
                <a:avLst/>
                <a:gdLst>
                  <a:gd name="T0" fmla="*/ 0 w 40"/>
                  <a:gd name="T1" fmla="*/ 0 h 17"/>
                  <a:gd name="T2" fmla="*/ 1 w 40"/>
                  <a:gd name="T3" fmla="*/ 16 h 17"/>
                  <a:gd name="T4" fmla="*/ 38 w 40"/>
                  <a:gd name="T5" fmla="*/ 16 h 17"/>
                  <a:gd name="T6" fmla="*/ 39 w 40"/>
                  <a:gd name="T7" fmla="*/ 0 h 17"/>
                  <a:gd name="T8" fmla="*/ 0 w 40"/>
                  <a:gd name="T9" fmla="*/ 0 h 17"/>
                </a:gdLst>
                <a:ahLst/>
                <a:cxnLst>
                  <a:cxn ang="0">
                    <a:pos x="T0" y="T1"/>
                  </a:cxn>
                  <a:cxn ang="0">
                    <a:pos x="T2" y="T3"/>
                  </a:cxn>
                  <a:cxn ang="0">
                    <a:pos x="T4" y="T5"/>
                  </a:cxn>
                  <a:cxn ang="0">
                    <a:pos x="T6" y="T7"/>
                  </a:cxn>
                  <a:cxn ang="0">
                    <a:pos x="T8" y="T9"/>
                  </a:cxn>
                </a:cxnLst>
                <a:rect l="0" t="0" r="r" b="b"/>
                <a:pathLst>
                  <a:path w="40" h="17">
                    <a:moveTo>
                      <a:pt x="0" y="0"/>
                    </a:moveTo>
                    <a:lnTo>
                      <a:pt x="1" y="16"/>
                    </a:lnTo>
                    <a:lnTo>
                      <a:pt x="38" y="16"/>
                    </a:lnTo>
                    <a:lnTo>
                      <a:pt x="39"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29" name="Freeform 165"/>
              <p:cNvSpPr>
                <a:spLocks/>
              </p:cNvSpPr>
              <p:nvPr/>
            </p:nvSpPr>
            <p:spPr bwMode="auto">
              <a:xfrm>
                <a:off x="5231" y="1796"/>
                <a:ext cx="41" cy="17"/>
              </a:xfrm>
              <a:custGeom>
                <a:avLst/>
                <a:gdLst>
                  <a:gd name="T0" fmla="*/ 0 w 41"/>
                  <a:gd name="T1" fmla="*/ 0 h 17"/>
                  <a:gd name="T2" fmla="*/ 0 w 41"/>
                  <a:gd name="T3" fmla="*/ 16 h 17"/>
                  <a:gd name="T4" fmla="*/ 39 w 41"/>
                  <a:gd name="T5" fmla="*/ 16 h 17"/>
                  <a:gd name="T6" fmla="*/ 40 w 41"/>
                  <a:gd name="T7" fmla="*/ 0 h 17"/>
                  <a:gd name="T8" fmla="*/ 0 w 41"/>
                  <a:gd name="T9" fmla="*/ 0 h 17"/>
                </a:gdLst>
                <a:ahLst/>
                <a:cxnLst>
                  <a:cxn ang="0">
                    <a:pos x="T0" y="T1"/>
                  </a:cxn>
                  <a:cxn ang="0">
                    <a:pos x="T2" y="T3"/>
                  </a:cxn>
                  <a:cxn ang="0">
                    <a:pos x="T4" y="T5"/>
                  </a:cxn>
                  <a:cxn ang="0">
                    <a:pos x="T6" y="T7"/>
                  </a:cxn>
                  <a:cxn ang="0">
                    <a:pos x="T8" y="T9"/>
                  </a:cxn>
                </a:cxnLst>
                <a:rect l="0" t="0" r="r" b="b"/>
                <a:pathLst>
                  <a:path w="41" h="17">
                    <a:moveTo>
                      <a:pt x="0" y="0"/>
                    </a:moveTo>
                    <a:lnTo>
                      <a:pt x="0" y="16"/>
                    </a:lnTo>
                    <a:lnTo>
                      <a:pt x="39" y="16"/>
                    </a:lnTo>
                    <a:lnTo>
                      <a:pt x="40"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30" name="Freeform 166"/>
              <p:cNvSpPr>
                <a:spLocks/>
              </p:cNvSpPr>
              <p:nvPr/>
            </p:nvSpPr>
            <p:spPr bwMode="auto">
              <a:xfrm>
                <a:off x="5233" y="1820"/>
                <a:ext cx="40" cy="17"/>
              </a:xfrm>
              <a:custGeom>
                <a:avLst/>
                <a:gdLst>
                  <a:gd name="T0" fmla="*/ 0 w 40"/>
                  <a:gd name="T1" fmla="*/ 0 h 17"/>
                  <a:gd name="T2" fmla="*/ 0 w 40"/>
                  <a:gd name="T3" fmla="*/ 16 h 17"/>
                  <a:gd name="T4" fmla="*/ 38 w 40"/>
                  <a:gd name="T5" fmla="*/ 16 h 17"/>
                  <a:gd name="T6" fmla="*/ 39 w 40"/>
                  <a:gd name="T7" fmla="*/ 0 h 17"/>
                  <a:gd name="T8" fmla="*/ 0 w 40"/>
                  <a:gd name="T9" fmla="*/ 0 h 17"/>
                </a:gdLst>
                <a:ahLst/>
                <a:cxnLst>
                  <a:cxn ang="0">
                    <a:pos x="T0" y="T1"/>
                  </a:cxn>
                  <a:cxn ang="0">
                    <a:pos x="T2" y="T3"/>
                  </a:cxn>
                  <a:cxn ang="0">
                    <a:pos x="T4" y="T5"/>
                  </a:cxn>
                  <a:cxn ang="0">
                    <a:pos x="T6" y="T7"/>
                  </a:cxn>
                  <a:cxn ang="0">
                    <a:pos x="T8" y="T9"/>
                  </a:cxn>
                </a:cxnLst>
                <a:rect l="0" t="0" r="r" b="b"/>
                <a:pathLst>
                  <a:path w="40" h="17">
                    <a:moveTo>
                      <a:pt x="0" y="0"/>
                    </a:moveTo>
                    <a:lnTo>
                      <a:pt x="0" y="16"/>
                    </a:lnTo>
                    <a:lnTo>
                      <a:pt x="38" y="16"/>
                    </a:lnTo>
                    <a:lnTo>
                      <a:pt x="39"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31" name="Freeform 167"/>
              <p:cNvSpPr>
                <a:spLocks/>
              </p:cNvSpPr>
              <p:nvPr/>
            </p:nvSpPr>
            <p:spPr bwMode="auto">
              <a:xfrm>
                <a:off x="5177" y="1820"/>
                <a:ext cx="41" cy="17"/>
              </a:xfrm>
              <a:custGeom>
                <a:avLst/>
                <a:gdLst>
                  <a:gd name="T0" fmla="*/ 0 w 41"/>
                  <a:gd name="T1" fmla="*/ 0 h 17"/>
                  <a:gd name="T2" fmla="*/ 1 w 41"/>
                  <a:gd name="T3" fmla="*/ 16 h 17"/>
                  <a:gd name="T4" fmla="*/ 38 w 41"/>
                  <a:gd name="T5" fmla="*/ 16 h 17"/>
                  <a:gd name="T6" fmla="*/ 40 w 41"/>
                  <a:gd name="T7" fmla="*/ 0 h 17"/>
                  <a:gd name="T8" fmla="*/ 0 w 41"/>
                  <a:gd name="T9" fmla="*/ 0 h 17"/>
                </a:gdLst>
                <a:ahLst/>
                <a:cxnLst>
                  <a:cxn ang="0">
                    <a:pos x="T0" y="T1"/>
                  </a:cxn>
                  <a:cxn ang="0">
                    <a:pos x="T2" y="T3"/>
                  </a:cxn>
                  <a:cxn ang="0">
                    <a:pos x="T4" y="T5"/>
                  </a:cxn>
                  <a:cxn ang="0">
                    <a:pos x="T6" y="T7"/>
                  </a:cxn>
                  <a:cxn ang="0">
                    <a:pos x="T8" y="T9"/>
                  </a:cxn>
                </a:cxnLst>
                <a:rect l="0" t="0" r="r" b="b"/>
                <a:pathLst>
                  <a:path w="41" h="17">
                    <a:moveTo>
                      <a:pt x="0" y="0"/>
                    </a:moveTo>
                    <a:lnTo>
                      <a:pt x="1" y="16"/>
                    </a:lnTo>
                    <a:lnTo>
                      <a:pt x="38" y="16"/>
                    </a:lnTo>
                    <a:lnTo>
                      <a:pt x="40"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32" name="Freeform 168"/>
              <p:cNvSpPr>
                <a:spLocks/>
              </p:cNvSpPr>
              <p:nvPr/>
            </p:nvSpPr>
            <p:spPr bwMode="auto">
              <a:xfrm>
                <a:off x="5122" y="1820"/>
                <a:ext cx="43" cy="17"/>
              </a:xfrm>
              <a:custGeom>
                <a:avLst/>
                <a:gdLst>
                  <a:gd name="T0" fmla="*/ 42 w 43"/>
                  <a:gd name="T1" fmla="*/ 0 h 17"/>
                  <a:gd name="T2" fmla="*/ 42 w 43"/>
                  <a:gd name="T3" fmla="*/ 16 h 17"/>
                  <a:gd name="T4" fmla="*/ 0 w 43"/>
                  <a:gd name="T5" fmla="*/ 16 h 17"/>
                  <a:gd name="T6" fmla="*/ 0 w 43"/>
                  <a:gd name="T7" fmla="*/ 0 h 17"/>
                  <a:gd name="T8" fmla="*/ 42 w 43"/>
                  <a:gd name="T9" fmla="*/ 0 h 17"/>
                </a:gdLst>
                <a:ahLst/>
                <a:cxnLst>
                  <a:cxn ang="0">
                    <a:pos x="T0" y="T1"/>
                  </a:cxn>
                  <a:cxn ang="0">
                    <a:pos x="T2" y="T3"/>
                  </a:cxn>
                  <a:cxn ang="0">
                    <a:pos x="T4" y="T5"/>
                  </a:cxn>
                  <a:cxn ang="0">
                    <a:pos x="T6" y="T7"/>
                  </a:cxn>
                  <a:cxn ang="0">
                    <a:pos x="T8" y="T9"/>
                  </a:cxn>
                </a:cxnLst>
                <a:rect l="0" t="0" r="r" b="b"/>
                <a:pathLst>
                  <a:path w="43" h="17">
                    <a:moveTo>
                      <a:pt x="42" y="0"/>
                    </a:moveTo>
                    <a:lnTo>
                      <a:pt x="42" y="16"/>
                    </a:lnTo>
                    <a:lnTo>
                      <a:pt x="0" y="16"/>
                    </a:lnTo>
                    <a:lnTo>
                      <a:pt x="0" y="0"/>
                    </a:lnTo>
                    <a:lnTo>
                      <a:pt x="4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33" name="Freeform 169"/>
              <p:cNvSpPr>
                <a:spLocks/>
              </p:cNvSpPr>
              <p:nvPr/>
            </p:nvSpPr>
            <p:spPr bwMode="auto">
              <a:xfrm>
                <a:off x="5127" y="1747"/>
                <a:ext cx="45" cy="17"/>
              </a:xfrm>
              <a:custGeom>
                <a:avLst/>
                <a:gdLst>
                  <a:gd name="T0" fmla="*/ 44 w 45"/>
                  <a:gd name="T1" fmla="*/ 0 h 17"/>
                  <a:gd name="T2" fmla="*/ 44 w 45"/>
                  <a:gd name="T3" fmla="*/ 16 h 17"/>
                  <a:gd name="T4" fmla="*/ 1 w 45"/>
                  <a:gd name="T5" fmla="*/ 16 h 17"/>
                  <a:gd name="T6" fmla="*/ 0 w 45"/>
                  <a:gd name="T7" fmla="*/ 0 h 17"/>
                  <a:gd name="T8" fmla="*/ 44 w 45"/>
                  <a:gd name="T9" fmla="*/ 0 h 17"/>
                </a:gdLst>
                <a:ahLst/>
                <a:cxnLst>
                  <a:cxn ang="0">
                    <a:pos x="T0" y="T1"/>
                  </a:cxn>
                  <a:cxn ang="0">
                    <a:pos x="T2" y="T3"/>
                  </a:cxn>
                  <a:cxn ang="0">
                    <a:pos x="T4" y="T5"/>
                  </a:cxn>
                  <a:cxn ang="0">
                    <a:pos x="T6" y="T7"/>
                  </a:cxn>
                  <a:cxn ang="0">
                    <a:pos x="T8" y="T9"/>
                  </a:cxn>
                </a:cxnLst>
                <a:rect l="0" t="0" r="r" b="b"/>
                <a:pathLst>
                  <a:path w="45" h="17">
                    <a:moveTo>
                      <a:pt x="44" y="0"/>
                    </a:moveTo>
                    <a:lnTo>
                      <a:pt x="44" y="16"/>
                    </a:lnTo>
                    <a:lnTo>
                      <a:pt x="1" y="16"/>
                    </a:lnTo>
                    <a:lnTo>
                      <a:pt x="0" y="0"/>
                    </a:lnTo>
                    <a:lnTo>
                      <a:pt x="44"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34" name="Freeform 170"/>
              <p:cNvSpPr>
                <a:spLocks/>
              </p:cNvSpPr>
              <p:nvPr/>
            </p:nvSpPr>
            <p:spPr bwMode="auto">
              <a:xfrm>
                <a:off x="5178" y="1747"/>
                <a:ext cx="45" cy="17"/>
              </a:xfrm>
              <a:custGeom>
                <a:avLst/>
                <a:gdLst>
                  <a:gd name="T0" fmla="*/ 0 w 45"/>
                  <a:gd name="T1" fmla="*/ 0 h 17"/>
                  <a:gd name="T2" fmla="*/ 1 w 45"/>
                  <a:gd name="T3" fmla="*/ 16 h 17"/>
                  <a:gd name="T4" fmla="*/ 43 w 45"/>
                  <a:gd name="T5" fmla="*/ 16 h 17"/>
                  <a:gd name="T6" fmla="*/ 44 w 45"/>
                  <a:gd name="T7" fmla="*/ 0 h 17"/>
                  <a:gd name="T8" fmla="*/ 0 w 45"/>
                  <a:gd name="T9" fmla="*/ 0 h 17"/>
                </a:gdLst>
                <a:ahLst/>
                <a:cxnLst>
                  <a:cxn ang="0">
                    <a:pos x="T0" y="T1"/>
                  </a:cxn>
                  <a:cxn ang="0">
                    <a:pos x="T2" y="T3"/>
                  </a:cxn>
                  <a:cxn ang="0">
                    <a:pos x="T4" y="T5"/>
                  </a:cxn>
                  <a:cxn ang="0">
                    <a:pos x="T6" y="T7"/>
                  </a:cxn>
                  <a:cxn ang="0">
                    <a:pos x="T8" y="T9"/>
                  </a:cxn>
                </a:cxnLst>
                <a:rect l="0" t="0" r="r" b="b"/>
                <a:pathLst>
                  <a:path w="45" h="17">
                    <a:moveTo>
                      <a:pt x="0" y="0"/>
                    </a:moveTo>
                    <a:lnTo>
                      <a:pt x="1" y="16"/>
                    </a:lnTo>
                    <a:lnTo>
                      <a:pt x="43" y="16"/>
                    </a:lnTo>
                    <a:lnTo>
                      <a:pt x="4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35" name="Freeform 171"/>
              <p:cNvSpPr>
                <a:spLocks/>
              </p:cNvSpPr>
              <p:nvPr/>
            </p:nvSpPr>
            <p:spPr bwMode="auto">
              <a:xfrm>
                <a:off x="5230" y="1747"/>
                <a:ext cx="44" cy="17"/>
              </a:xfrm>
              <a:custGeom>
                <a:avLst/>
                <a:gdLst>
                  <a:gd name="T0" fmla="*/ 0 w 44"/>
                  <a:gd name="T1" fmla="*/ 0 h 17"/>
                  <a:gd name="T2" fmla="*/ 0 w 44"/>
                  <a:gd name="T3" fmla="*/ 16 h 17"/>
                  <a:gd name="T4" fmla="*/ 42 w 44"/>
                  <a:gd name="T5" fmla="*/ 16 h 17"/>
                  <a:gd name="T6" fmla="*/ 43 w 44"/>
                  <a:gd name="T7" fmla="*/ 0 h 17"/>
                  <a:gd name="T8" fmla="*/ 0 w 44"/>
                  <a:gd name="T9" fmla="*/ 0 h 17"/>
                </a:gdLst>
                <a:ahLst/>
                <a:cxnLst>
                  <a:cxn ang="0">
                    <a:pos x="T0" y="T1"/>
                  </a:cxn>
                  <a:cxn ang="0">
                    <a:pos x="T2" y="T3"/>
                  </a:cxn>
                  <a:cxn ang="0">
                    <a:pos x="T4" y="T5"/>
                  </a:cxn>
                  <a:cxn ang="0">
                    <a:pos x="T6" y="T7"/>
                  </a:cxn>
                  <a:cxn ang="0">
                    <a:pos x="T8" y="T9"/>
                  </a:cxn>
                </a:cxnLst>
                <a:rect l="0" t="0" r="r" b="b"/>
                <a:pathLst>
                  <a:path w="44" h="17">
                    <a:moveTo>
                      <a:pt x="0" y="0"/>
                    </a:moveTo>
                    <a:lnTo>
                      <a:pt x="0" y="16"/>
                    </a:lnTo>
                    <a:lnTo>
                      <a:pt x="42" y="16"/>
                    </a:lnTo>
                    <a:lnTo>
                      <a:pt x="43"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36" name="Freeform 172"/>
              <p:cNvSpPr>
                <a:spLocks/>
              </p:cNvSpPr>
              <p:nvPr/>
            </p:nvSpPr>
            <p:spPr bwMode="auto">
              <a:xfrm>
                <a:off x="5231" y="1770"/>
                <a:ext cx="45" cy="17"/>
              </a:xfrm>
              <a:custGeom>
                <a:avLst/>
                <a:gdLst>
                  <a:gd name="T0" fmla="*/ 0 w 45"/>
                  <a:gd name="T1" fmla="*/ 0 h 17"/>
                  <a:gd name="T2" fmla="*/ 0 w 45"/>
                  <a:gd name="T3" fmla="*/ 16 h 17"/>
                  <a:gd name="T4" fmla="*/ 44 w 45"/>
                  <a:gd name="T5" fmla="*/ 16 h 17"/>
                  <a:gd name="T6" fmla="*/ 44 w 45"/>
                  <a:gd name="T7" fmla="*/ 0 h 17"/>
                  <a:gd name="T8" fmla="*/ 0 w 45"/>
                  <a:gd name="T9" fmla="*/ 0 h 17"/>
                </a:gdLst>
                <a:ahLst/>
                <a:cxnLst>
                  <a:cxn ang="0">
                    <a:pos x="T0" y="T1"/>
                  </a:cxn>
                  <a:cxn ang="0">
                    <a:pos x="T2" y="T3"/>
                  </a:cxn>
                  <a:cxn ang="0">
                    <a:pos x="T4" y="T5"/>
                  </a:cxn>
                  <a:cxn ang="0">
                    <a:pos x="T6" y="T7"/>
                  </a:cxn>
                  <a:cxn ang="0">
                    <a:pos x="T8" y="T9"/>
                  </a:cxn>
                </a:cxnLst>
                <a:rect l="0" t="0" r="r" b="b"/>
                <a:pathLst>
                  <a:path w="45" h="17">
                    <a:moveTo>
                      <a:pt x="0" y="0"/>
                    </a:moveTo>
                    <a:lnTo>
                      <a:pt x="0" y="16"/>
                    </a:lnTo>
                    <a:lnTo>
                      <a:pt x="44" y="16"/>
                    </a:lnTo>
                    <a:lnTo>
                      <a:pt x="4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37" name="Freeform 173"/>
              <p:cNvSpPr>
                <a:spLocks/>
              </p:cNvSpPr>
              <p:nvPr/>
            </p:nvSpPr>
            <p:spPr bwMode="auto">
              <a:xfrm>
                <a:off x="5178" y="1770"/>
                <a:ext cx="46" cy="17"/>
              </a:xfrm>
              <a:custGeom>
                <a:avLst/>
                <a:gdLst>
                  <a:gd name="T0" fmla="*/ 0 w 46"/>
                  <a:gd name="T1" fmla="*/ 0 h 17"/>
                  <a:gd name="T2" fmla="*/ 1 w 46"/>
                  <a:gd name="T3" fmla="*/ 16 h 17"/>
                  <a:gd name="T4" fmla="*/ 43 w 46"/>
                  <a:gd name="T5" fmla="*/ 16 h 17"/>
                  <a:gd name="T6" fmla="*/ 45 w 46"/>
                  <a:gd name="T7" fmla="*/ 0 h 17"/>
                  <a:gd name="T8" fmla="*/ 0 w 46"/>
                  <a:gd name="T9" fmla="*/ 0 h 17"/>
                </a:gdLst>
                <a:ahLst/>
                <a:cxnLst>
                  <a:cxn ang="0">
                    <a:pos x="T0" y="T1"/>
                  </a:cxn>
                  <a:cxn ang="0">
                    <a:pos x="T2" y="T3"/>
                  </a:cxn>
                  <a:cxn ang="0">
                    <a:pos x="T4" y="T5"/>
                  </a:cxn>
                  <a:cxn ang="0">
                    <a:pos x="T6" y="T7"/>
                  </a:cxn>
                  <a:cxn ang="0">
                    <a:pos x="T8" y="T9"/>
                  </a:cxn>
                </a:cxnLst>
                <a:rect l="0" t="0" r="r" b="b"/>
                <a:pathLst>
                  <a:path w="46" h="17">
                    <a:moveTo>
                      <a:pt x="0" y="0"/>
                    </a:moveTo>
                    <a:lnTo>
                      <a:pt x="1" y="16"/>
                    </a:lnTo>
                    <a:lnTo>
                      <a:pt x="43" y="16"/>
                    </a:lnTo>
                    <a:lnTo>
                      <a:pt x="45"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38" name="Freeform 174"/>
              <p:cNvSpPr>
                <a:spLocks/>
              </p:cNvSpPr>
              <p:nvPr/>
            </p:nvSpPr>
            <p:spPr bwMode="auto">
              <a:xfrm>
                <a:off x="5125" y="1770"/>
                <a:ext cx="47" cy="17"/>
              </a:xfrm>
              <a:custGeom>
                <a:avLst/>
                <a:gdLst>
                  <a:gd name="T0" fmla="*/ 46 w 47"/>
                  <a:gd name="T1" fmla="*/ 0 h 17"/>
                  <a:gd name="T2" fmla="*/ 46 w 47"/>
                  <a:gd name="T3" fmla="*/ 16 h 17"/>
                  <a:gd name="T4" fmla="*/ 1 w 47"/>
                  <a:gd name="T5" fmla="*/ 16 h 17"/>
                  <a:gd name="T6" fmla="*/ 0 w 47"/>
                  <a:gd name="T7" fmla="*/ 0 h 17"/>
                  <a:gd name="T8" fmla="*/ 46 w 47"/>
                  <a:gd name="T9" fmla="*/ 0 h 17"/>
                </a:gdLst>
                <a:ahLst/>
                <a:cxnLst>
                  <a:cxn ang="0">
                    <a:pos x="T0" y="T1"/>
                  </a:cxn>
                  <a:cxn ang="0">
                    <a:pos x="T2" y="T3"/>
                  </a:cxn>
                  <a:cxn ang="0">
                    <a:pos x="T4" y="T5"/>
                  </a:cxn>
                  <a:cxn ang="0">
                    <a:pos x="T6" y="T7"/>
                  </a:cxn>
                  <a:cxn ang="0">
                    <a:pos x="T8" y="T9"/>
                  </a:cxn>
                </a:cxnLst>
                <a:rect l="0" t="0" r="r" b="b"/>
                <a:pathLst>
                  <a:path w="47" h="17">
                    <a:moveTo>
                      <a:pt x="46" y="0"/>
                    </a:moveTo>
                    <a:lnTo>
                      <a:pt x="46" y="16"/>
                    </a:lnTo>
                    <a:lnTo>
                      <a:pt x="1" y="16"/>
                    </a:lnTo>
                    <a:lnTo>
                      <a:pt x="0" y="0"/>
                    </a:lnTo>
                    <a:lnTo>
                      <a:pt x="4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39" name="Freeform 175"/>
              <p:cNvSpPr>
                <a:spLocks/>
              </p:cNvSpPr>
              <p:nvPr/>
            </p:nvSpPr>
            <p:spPr bwMode="auto">
              <a:xfrm>
                <a:off x="5125" y="1796"/>
                <a:ext cx="44" cy="17"/>
              </a:xfrm>
              <a:custGeom>
                <a:avLst/>
                <a:gdLst>
                  <a:gd name="T0" fmla="*/ 43 w 44"/>
                  <a:gd name="T1" fmla="*/ 0 h 17"/>
                  <a:gd name="T2" fmla="*/ 43 w 44"/>
                  <a:gd name="T3" fmla="*/ 16 h 17"/>
                  <a:gd name="T4" fmla="*/ 0 w 44"/>
                  <a:gd name="T5" fmla="*/ 16 h 17"/>
                  <a:gd name="T6" fmla="*/ 0 w 44"/>
                  <a:gd name="T7" fmla="*/ 0 h 17"/>
                  <a:gd name="T8" fmla="*/ 43 w 44"/>
                  <a:gd name="T9" fmla="*/ 0 h 17"/>
                </a:gdLst>
                <a:ahLst/>
                <a:cxnLst>
                  <a:cxn ang="0">
                    <a:pos x="T0" y="T1"/>
                  </a:cxn>
                  <a:cxn ang="0">
                    <a:pos x="T2" y="T3"/>
                  </a:cxn>
                  <a:cxn ang="0">
                    <a:pos x="T4" y="T5"/>
                  </a:cxn>
                  <a:cxn ang="0">
                    <a:pos x="T6" y="T7"/>
                  </a:cxn>
                  <a:cxn ang="0">
                    <a:pos x="T8" y="T9"/>
                  </a:cxn>
                </a:cxnLst>
                <a:rect l="0" t="0" r="r" b="b"/>
                <a:pathLst>
                  <a:path w="44" h="17">
                    <a:moveTo>
                      <a:pt x="43" y="0"/>
                    </a:moveTo>
                    <a:lnTo>
                      <a:pt x="43" y="16"/>
                    </a:lnTo>
                    <a:lnTo>
                      <a:pt x="0" y="16"/>
                    </a:lnTo>
                    <a:lnTo>
                      <a:pt x="0" y="0"/>
                    </a:lnTo>
                    <a:lnTo>
                      <a:pt x="43"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40" name="Freeform 176"/>
              <p:cNvSpPr>
                <a:spLocks/>
              </p:cNvSpPr>
              <p:nvPr/>
            </p:nvSpPr>
            <p:spPr bwMode="auto">
              <a:xfrm>
                <a:off x="5177" y="1796"/>
                <a:ext cx="47" cy="17"/>
              </a:xfrm>
              <a:custGeom>
                <a:avLst/>
                <a:gdLst>
                  <a:gd name="T0" fmla="*/ 0 w 47"/>
                  <a:gd name="T1" fmla="*/ 0 h 17"/>
                  <a:gd name="T2" fmla="*/ 1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1"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41" name="Freeform 177"/>
              <p:cNvSpPr>
                <a:spLocks/>
              </p:cNvSpPr>
              <p:nvPr/>
            </p:nvSpPr>
            <p:spPr bwMode="auto">
              <a:xfrm>
                <a:off x="5231" y="1796"/>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42" name="Freeform 178"/>
              <p:cNvSpPr>
                <a:spLocks/>
              </p:cNvSpPr>
              <p:nvPr/>
            </p:nvSpPr>
            <p:spPr bwMode="auto">
              <a:xfrm>
                <a:off x="5233" y="1820"/>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43" name="Freeform 179"/>
              <p:cNvSpPr>
                <a:spLocks/>
              </p:cNvSpPr>
              <p:nvPr/>
            </p:nvSpPr>
            <p:spPr bwMode="auto">
              <a:xfrm>
                <a:off x="5177" y="1820"/>
                <a:ext cx="47" cy="17"/>
              </a:xfrm>
              <a:custGeom>
                <a:avLst/>
                <a:gdLst>
                  <a:gd name="T0" fmla="*/ 0 w 47"/>
                  <a:gd name="T1" fmla="*/ 0 h 17"/>
                  <a:gd name="T2" fmla="*/ 1 w 47"/>
                  <a:gd name="T3" fmla="*/ 16 h 17"/>
                  <a:gd name="T4" fmla="*/ 44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1" y="16"/>
                    </a:lnTo>
                    <a:lnTo>
                      <a:pt x="44"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44" name="Freeform 180"/>
              <p:cNvSpPr>
                <a:spLocks/>
              </p:cNvSpPr>
              <p:nvPr/>
            </p:nvSpPr>
            <p:spPr bwMode="auto">
              <a:xfrm>
                <a:off x="5122" y="1820"/>
                <a:ext cx="47" cy="17"/>
              </a:xfrm>
              <a:custGeom>
                <a:avLst/>
                <a:gdLst>
                  <a:gd name="T0" fmla="*/ 46 w 47"/>
                  <a:gd name="T1" fmla="*/ 0 h 17"/>
                  <a:gd name="T2" fmla="*/ 46 w 47"/>
                  <a:gd name="T3" fmla="*/ 16 h 17"/>
                  <a:gd name="T4" fmla="*/ 0 w 47"/>
                  <a:gd name="T5" fmla="*/ 16 h 17"/>
                  <a:gd name="T6" fmla="*/ 0 w 47"/>
                  <a:gd name="T7" fmla="*/ 0 h 17"/>
                  <a:gd name="T8" fmla="*/ 46 w 47"/>
                  <a:gd name="T9" fmla="*/ 0 h 17"/>
                </a:gdLst>
                <a:ahLst/>
                <a:cxnLst>
                  <a:cxn ang="0">
                    <a:pos x="T0" y="T1"/>
                  </a:cxn>
                  <a:cxn ang="0">
                    <a:pos x="T2" y="T3"/>
                  </a:cxn>
                  <a:cxn ang="0">
                    <a:pos x="T4" y="T5"/>
                  </a:cxn>
                  <a:cxn ang="0">
                    <a:pos x="T6" y="T7"/>
                  </a:cxn>
                  <a:cxn ang="0">
                    <a:pos x="T8" y="T9"/>
                  </a:cxn>
                </a:cxnLst>
                <a:rect l="0" t="0" r="r" b="b"/>
                <a:pathLst>
                  <a:path w="47" h="17">
                    <a:moveTo>
                      <a:pt x="46" y="0"/>
                    </a:moveTo>
                    <a:lnTo>
                      <a:pt x="46" y="16"/>
                    </a:lnTo>
                    <a:lnTo>
                      <a:pt x="0" y="16"/>
                    </a:lnTo>
                    <a:lnTo>
                      <a:pt x="0" y="0"/>
                    </a:lnTo>
                    <a:lnTo>
                      <a:pt x="4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45" name="Freeform 181"/>
              <p:cNvSpPr>
                <a:spLocks/>
              </p:cNvSpPr>
              <p:nvPr/>
            </p:nvSpPr>
            <p:spPr bwMode="auto">
              <a:xfrm>
                <a:off x="5310" y="1604"/>
                <a:ext cx="47" cy="73"/>
              </a:xfrm>
              <a:custGeom>
                <a:avLst/>
                <a:gdLst>
                  <a:gd name="T0" fmla="*/ 43 w 47"/>
                  <a:gd name="T1" fmla="*/ 1 h 73"/>
                  <a:gd name="T2" fmla="*/ 39 w 47"/>
                  <a:gd name="T3" fmla="*/ 4 h 73"/>
                  <a:gd name="T4" fmla="*/ 34 w 47"/>
                  <a:gd name="T5" fmla="*/ 6 h 73"/>
                  <a:gd name="T6" fmla="*/ 30 w 47"/>
                  <a:gd name="T7" fmla="*/ 8 h 73"/>
                  <a:gd name="T8" fmla="*/ 27 w 47"/>
                  <a:gd name="T9" fmla="*/ 11 h 73"/>
                  <a:gd name="T10" fmla="*/ 23 w 47"/>
                  <a:gd name="T11" fmla="*/ 14 h 73"/>
                  <a:gd name="T12" fmla="*/ 19 w 47"/>
                  <a:gd name="T13" fmla="*/ 17 h 73"/>
                  <a:gd name="T14" fmla="*/ 17 w 47"/>
                  <a:gd name="T15" fmla="*/ 20 h 73"/>
                  <a:gd name="T16" fmla="*/ 14 w 47"/>
                  <a:gd name="T17" fmla="*/ 24 h 73"/>
                  <a:gd name="T18" fmla="*/ 11 w 47"/>
                  <a:gd name="T19" fmla="*/ 27 h 73"/>
                  <a:gd name="T20" fmla="*/ 9 w 47"/>
                  <a:gd name="T21" fmla="*/ 31 h 73"/>
                  <a:gd name="T22" fmla="*/ 6 w 47"/>
                  <a:gd name="T23" fmla="*/ 35 h 73"/>
                  <a:gd name="T24" fmla="*/ 5 w 47"/>
                  <a:gd name="T25" fmla="*/ 40 h 73"/>
                  <a:gd name="T26" fmla="*/ 4 w 47"/>
                  <a:gd name="T27" fmla="*/ 44 h 73"/>
                  <a:gd name="T28" fmla="*/ 2 w 47"/>
                  <a:gd name="T29" fmla="*/ 48 h 73"/>
                  <a:gd name="T30" fmla="*/ 1 w 47"/>
                  <a:gd name="T31" fmla="*/ 53 h 73"/>
                  <a:gd name="T32" fmla="*/ 0 w 47"/>
                  <a:gd name="T33" fmla="*/ 56 h 73"/>
                  <a:gd name="T34" fmla="*/ 0 w 47"/>
                  <a:gd name="T35" fmla="*/ 60 h 73"/>
                  <a:gd name="T36" fmla="*/ 0 w 47"/>
                  <a:gd name="T37" fmla="*/ 65 h 73"/>
                  <a:gd name="T38" fmla="*/ 2 w 47"/>
                  <a:gd name="T39" fmla="*/ 70 h 73"/>
                  <a:gd name="T40" fmla="*/ 4 w 47"/>
                  <a:gd name="T41" fmla="*/ 69 h 73"/>
                  <a:gd name="T42" fmla="*/ 5 w 47"/>
                  <a:gd name="T43" fmla="*/ 63 h 73"/>
                  <a:gd name="T44" fmla="*/ 6 w 47"/>
                  <a:gd name="T45" fmla="*/ 58 h 73"/>
                  <a:gd name="T46" fmla="*/ 6 w 47"/>
                  <a:gd name="T47" fmla="*/ 53 h 73"/>
                  <a:gd name="T48" fmla="*/ 7 w 47"/>
                  <a:gd name="T49" fmla="*/ 47 h 73"/>
                  <a:gd name="T50" fmla="*/ 8 w 47"/>
                  <a:gd name="T51" fmla="*/ 42 h 73"/>
                  <a:gd name="T52" fmla="*/ 10 w 47"/>
                  <a:gd name="T53" fmla="*/ 38 h 73"/>
                  <a:gd name="T54" fmla="*/ 13 w 47"/>
                  <a:gd name="T55" fmla="*/ 33 h 73"/>
                  <a:gd name="T56" fmla="*/ 15 w 47"/>
                  <a:gd name="T57" fmla="*/ 29 h 73"/>
                  <a:gd name="T58" fmla="*/ 17 w 47"/>
                  <a:gd name="T59" fmla="*/ 25 h 73"/>
                  <a:gd name="T60" fmla="*/ 21 w 47"/>
                  <a:gd name="T61" fmla="*/ 21 h 73"/>
                  <a:gd name="T62" fmla="*/ 24 w 47"/>
                  <a:gd name="T63" fmla="*/ 17 h 73"/>
                  <a:gd name="T64" fmla="*/ 29 w 47"/>
                  <a:gd name="T65" fmla="*/ 13 h 73"/>
                  <a:gd name="T66" fmla="*/ 32 w 47"/>
                  <a:gd name="T67" fmla="*/ 10 h 73"/>
                  <a:gd name="T68" fmla="*/ 38 w 47"/>
                  <a:gd name="T69" fmla="*/ 5 h 73"/>
                  <a:gd name="T70" fmla="*/ 43 w 47"/>
                  <a:gd name="T71" fmla="*/ 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73">
                    <a:moveTo>
                      <a:pt x="46" y="0"/>
                    </a:moveTo>
                    <a:lnTo>
                      <a:pt x="43" y="1"/>
                    </a:lnTo>
                    <a:lnTo>
                      <a:pt x="41" y="2"/>
                    </a:lnTo>
                    <a:lnTo>
                      <a:pt x="39" y="4"/>
                    </a:lnTo>
                    <a:lnTo>
                      <a:pt x="37" y="4"/>
                    </a:lnTo>
                    <a:lnTo>
                      <a:pt x="34" y="6"/>
                    </a:lnTo>
                    <a:lnTo>
                      <a:pt x="32" y="7"/>
                    </a:lnTo>
                    <a:lnTo>
                      <a:pt x="30" y="8"/>
                    </a:lnTo>
                    <a:lnTo>
                      <a:pt x="29" y="10"/>
                    </a:lnTo>
                    <a:lnTo>
                      <a:pt x="27" y="11"/>
                    </a:lnTo>
                    <a:lnTo>
                      <a:pt x="25" y="12"/>
                    </a:lnTo>
                    <a:lnTo>
                      <a:pt x="23" y="14"/>
                    </a:lnTo>
                    <a:lnTo>
                      <a:pt x="21" y="16"/>
                    </a:lnTo>
                    <a:lnTo>
                      <a:pt x="19" y="17"/>
                    </a:lnTo>
                    <a:lnTo>
                      <a:pt x="18" y="18"/>
                    </a:lnTo>
                    <a:lnTo>
                      <a:pt x="17" y="20"/>
                    </a:lnTo>
                    <a:lnTo>
                      <a:pt x="15" y="22"/>
                    </a:lnTo>
                    <a:lnTo>
                      <a:pt x="14" y="24"/>
                    </a:lnTo>
                    <a:lnTo>
                      <a:pt x="12" y="25"/>
                    </a:lnTo>
                    <a:lnTo>
                      <a:pt x="11" y="27"/>
                    </a:lnTo>
                    <a:lnTo>
                      <a:pt x="10" y="29"/>
                    </a:lnTo>
                    <a:lnTo>
                      <a:pt x="9" y="31"/>
                    </a:lnTo>
                    <a:lnTo>
                      <a:pt x="7" y="33"/>
                    </a:lnTo>
                    <a:lnTo>
                      <a:pt x="6" y="35"/>
                    </a:lnTo>
                    <a:lnTo>
                      <a:pt x="6" y="37"/>
                    </a:lnTo>
                    <a:lnTo>
                      <a:pt x="5" y="40"/>
                    </a:lnTo>
                    <a:lnTo>
                      <a:pt x="4" y="41"/>
                    </a:lnTo>
                    <a:lnTo>
                      <a:pt x="4" y="44"/>
                    </a:lnTo>
                    <a:lnTo>
                      <a:pt x="3" y="46"/>
                    </a:lnTo>
                    <a:lnTo>
                      <a:pt x="2" y="48"/>
                    </a:lnTo>
                    <a:lnTo>
                      <a:pt x="1" y="50"/>
                    </a:lnTo>
                    <a:lnTo>
                      <a:pt x="1" y="53"/>
                    </a:lnTo>
                    <a:lnTo>
                      <a:pt x="0" y="55"/>
                    </a:lnTo>
                    <a:lnTo>
                      <a:pt x="0" y="56"/>
                    </a:lnTo>
                    <a:lnTo>
                      <a:pt x="0" y="58"/>
                    </a:lnTo>
                    <a:lnTo>
                      <a:pt x="0" y="60"/>
                    </a:lnTo>
                    <a:lnTo>
                      <a:pt x="0" y="62"/>
                    </a:lnTo>
                    <a:lnTo>
                      <a:pt x="0" y="65"/>
                    </a:lnTo>
                    <a:lnTo>
                      <a:pt x="1" y="68"/>
                    </a:lnTo>
                    <a:lnTo>
                      <a:pt x="2" y="70"/>
                    </a:lnTo>
                    <a:lnTo>
                      <a:pt x="4" y="72"/>
                    </a:lnTo>
                    <a:lnTo>
                      <a:pt x="4" y="69"/>
                    </a:lnTo>
                    <a:lnTo>
                      <a:pt x="4" y="66"/>
                    </a:lnTo>
                    <a:lnTo>
                      <a:pt x="5" y="63"/>
                    </a:lnTo>
                    <a:lnTo>
                      <a:pt x="5" y="61"/>
                    </a:lnTo>
                    <a:lnTo>
                      <a:pt x="6" y="58"/>
                    </a:lnTo>
                    <a:lnTo>
                      <a:pt x="6" y="55"/>
                    </a:lnTo>
                    <a:lnTo>
                      <a:pt x="6" y="53"/>
                    </a:lnTo>
                    <a:lnTo>
                      <a:pt x="6" y="50"/>
                    </a:lnTo>
                    <a:lnTo>
                      <a:pt x="7" y="47"/>
                    </a:lnTo>
                    <a:lnTo>
                      <a:pt x="8" y="45"/>
                    </a:lnTo>
                    <a:lnTo>
                      <a:pt x="8" y="42"/>
                    </a:lnTo>
                    <a:lnTo>
                      <a:pt x="9" y="40"/>
                    </a:lnTo>
                    <a:lnTo>
                      <a:pt x="10" y="38"/>
                    </a:lnTo>
                    <a:lnTo>
                      <a:pt x="11" y="35"/>
                    </a:lnTo>
                    <a:lnTo>
                      <a:pt x="13" y="33"/>
                    </a:lnTo>
                    <a:lnTo>
                      <a:pt x="14" y="31"/>
                    </a:lnTo>
                    <a:lnTo>
                      <a:pt x="15" y="29"/>
                    </a:lnTo>
                    <a:lnTo>
                      <a:pt x="17" y="27"/>
                    </a:lnTo>
                    <a:lnTo>
                      <a:pt x="17" y="25"/>
                    </a:lnTo>
                    <a:lnTo>
                      <a:pt x="19" y="23"/>
                    </a:lnTo>
                    <a:lnTo>
                      <a:pt x="21" y="21"/>
                    </a:lnTo>
                    <a:lnTo>
                      <a:pt x="22" y="19"/>
                    </a:lnTo>
                    <a:lnTo>
                      <a:pt x="24" y="17"/>
                    </a:lnTo>
                    <a:lnTo>
                      <a:pt x="26" y="15"/>
                    </a:lnTo>
                    <a:lnTo>
                      <a:pt x="29" y="13"/>
                    </a:lnTo>
                    <a:lnTo>
                      <a:pt x="30" y="11"/>
                    </a:lnTo>
                    <a:lnTo>
                      <a:pt x="32" y="10"/>
                    </a:lnTo>
                    <a:lnTo>
                      <a:pt x="35" y="7"/>
                    </a:lnTo>
                    <a:lnTo>
                      <a:pt x="38" y="5"/>
                    </a:lnTo>
                    <a:lnTo>
                      <a:pt x="40" y="4"/>
                    </a:lnTo>
                    <a:lnTo>
                      <a:pt x="43" y="2"/>
                    </a:lnTo>
                    <a:lnTo>
                      <a:pt x="4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46" name="Freeform 182"/>
              <p:cNvSpPr>
                <a:spLocks/>
              </p:cNvSpPr>
              <p:nvPr/>
            </p:nvSpPr>
            <p:spPr bwMode="auto">
              <a:xfrm>
                <a:off x="4992" y="1610"/>
                <a:ext cx="26" cy="86"/>
              </a:xfrm>
              <a:custGeom>
                <a:avLst/>
                <a:gdLst>
                  <a:gd name="T0" fmla="*/ 25 w 26"/>
                  <a:gd name="T1" fmla="*/ 0 h 86"/>
                  <a:gd name="T2" fmla="*/ 22 w 26"/>
                  <a:gd name="T3" fmla="*/ 3 h 86"/>
                  <a:gd name="T4" fmla="*/ 19 w 26"/>
                  <a:gd name="T5" fmla="*/ 5 h 86"/>
                  <a:gd name="T6" fmla="*/ 16 w 26"/>
                  <a:gd name="T7" fmla="*/ 9 h 86"/>
                  <a:gd name="T8" fmla="*/ 14 w 26"/>
                  <a:gd name="T9" fmla="*/ 13 h 86"/>
                  <a:gd name="T10" fmla="*/ 12 w 26"/>
                  <a:gd name="T11" fmla="*/ 16 h 86"/>
                  <a:gd name="T12" fmla="*/ 10 w 26"/>
                  <a:gd name="T13" fmla="*/ 20 h 86"/>
                  <a:gd name="T14" fmla="*/ 8 w 26"/>
                  <a:gd name="T15" fmla="*/ 24 h 86"/>
                  <a:gd name="T16" fmla="*/ 6 w 26"/>
                  <a:gd name="T17" fmla="*/ 29 h 86"/>
                  <a:gd name="T18" fmla="*/ 5 w 26"/>
                  <a:gd name="T19" fmla="*/ 33 h 86"/>
                  <a:gd name="T20" fmla="*/ 3 w 26"/>
                  <a:gd name="T21" fmla="*/ 38 h 86"/>
                  <a:gd name="T22" fmla="*/ 2 w 26"/>
                  <a:gd name="T23" fmla="*/ 43 h 86"/>
                  <a:gd name="T24" fmla="*/ 2 w 26"/>
                  <a:gd name="T25" fmla="*/ 47 h 86"/>
                  <a:gd name="T26" fmla="*/ 1 w 26"/>
                  <a:gd name="T27" fmla="*/ 53 h 86"/>
                  <a:gd name="T28" fmla="*/ 1 w 26"/>
                  <a:gd name="T29" fmla="*/ 58 h 86"/>
                  <a:gd name="T30" fmla="*/ 0 w 26"/>
                  <a:gd name="T31" fmla="*/ 64 h 86"/>
                  <a:gd name="T32" fmla="*/ 1 w 26"/>
                  <a:gd name="T33" fmla="*/ 69 h 86"/>
                  <a:gd name="T34" fmla="*/ 1 w 26"/>
                  <a:gd name="T35" fmla="*/ 71 h 86"/>
                  <a:gd name="T36" fmla="*/ 2 w 26"/>
                  <a:gd name="T37" fmla="*/ 73 h 86"/>
                  <a:gd name="T38" fmla="*/ 2 w 26"/>
                  <a:gd name="T39" fmla="*/ 75 h 86"/>
                  <a:gd name="T40" fmla="*/ 3 w 26"/>
                  <a:gd name="T41" fmla="*/ 78 h 86"/>
                  <a:gd name="T42" fmla="*/ 4 w 26"/>
                  <a:gd name="T43" fmla="*/ 80 h 86"/>
                  <a:gd name="T44" fmla="*/ 5 w 26"/>
                  <a:gd name="T45" fmla="*/ 81 h 86"/>
                  <a:gd name="T46" fmla="*/ 6 w 26"/>
                  <a:gd name="T47" fmla="*/ 83 h 86"/>
                  <a:gd name="T48" fmla="*/ 7 w 26"/>
                  <a:gd name="T49" fmla="*/ 85 h 86"/>
                  <a:gd name="T50" fmla="*/ 8 w 26"/>
                  <a:gd name="T51" fmla="*/ 85 h 86"/>
                  <a:gd name="T52" fmla="*/ 9 w 26"/>
                  <a:gd name="T53" fmla="*/ 85 h 86"/>
                  <a:gd name="T54" fmla="*/ 10 w 26"/>
                  <a:gd name="T55" fmla="*/ 85 h 86"/>
                  <a:gd name="T56" fmla="*/ 11 w 26"/>
                  <a:gd name="T57" fmla="*/ 85 h 86"/>
                  <a:gd name="T58" fmla="*/ 12 w 26"/>
                  <a:gd name="T59" fmla="*/ 85 h 86"/>
                  <a:gd name="T60" fmla="*/ 13 w 26"/>
                  <a:gd name="T61" fmla="*/ 85 h 86"/>
                  <a:gd name="T62" fmla="*/ 14 w 26"/>
                  <a:gd name="T63" fmla="*/ 85 h 86"/>
                  <a:gd name="T64" fmla="*/ 15 w 26"/>
                  <a:gd name="T65" fmla="*/ 85 h 86"/>
                  <a:gd name="T66" fmla="*/ 16 w 26"/>
                  <a:gd name="T67" fmla="*/ 85 h 86"/>
                  <a:gd name="T68" fmla="*/ 17 w 26"/>
                  <a:gd name="T69" fmla="*/ 85 h 86"/>
                  <a:gd name="T70" fmla="*/ 15 w 26"/>
                  <a:gd name="T71" fmla="*/ 81 h 86"/>
                  <a:gd name="T72" fmla="*/ 13 w 26"/>
                  <a:gd name="T73" fmla="*/ 75 h 86"/>
                  <a:gd name="T74" fmla="*/ 11 w 26"/>
                  <a:gd name="T75" fmla="*/ 71 h 86"/>
                  <a:gd name="T76" fmla="*/ 10 w 26"/>
                  <a:gd name="T77" fmla="*/ 65 h 86"/>
                  <a:gd name="T78" fmla="*/ 9 w 26"/>
                  <a:gd name="T79" fmla="*/ 60 h 86"/>
                  <a:gd name="T80" fmla="*/ 9 w 26"/>
                  <a:gd name="T81" fmla="*/ 55 h 86"/>
                  <a:gd name="T82" fmla="*/ 9 w 26"/>
                  <a:gd name="T83" fmla="*/ 48 h 86"/>
                  <a:gd name="T84" fmla="*/ 9 w 26"/>
                  <a:gd name="T85" fmla="*/ 43 h 86"/>
                  <a:gd name="T86" fmla="*/ 9 w 26"/>
                  <a:gd name="T87" fmla="*/ 38 h 86"/>
                  <a:gd name="T88" fmla="*/ 10 w 26"/>
                  <a:gd name="T89" fmla="*/ 31 h 86"/>
                  <a:gd name="T90" fmla="*/ 11 w 26"/>
                  <a:gd name="T91" fmla="*/ 26 h 86"/>
                  <a:gd name="T92" fmla="*/ 13 w 26"/>
                  <a:gd name="T93" fmla="*/ 21 h 86"/>
                  <a:gd name="T94" fmla="*/ 15 w 26"/>
                  <a:gd name="T95" fmla="*/ 15 h 86"/>
                  <a:gd name="T96" fmla="*/ 18 w 26"/>
                  <a:gd name="T97" fmla="*/ 10 h 86"/>
                  <a:gd name="T98" fmla="*/ 21 w 26"/>
                  <a:gd name="T99" fmla="*/ 4 h 86"/>
                  <a:gd name="T100" fmla="*/ 25 w 26"/>
                  <a:gd name="T10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 h="86">
                    <a:moveTo>
                      <a:pt x="25" y="0"/>
                    </a:moveTo>
                    <a:lnTo>
                      <a:pt x="22" y="3"/>
                    </a:lnTo>
                    <a:lnTo>
                      <a:pt x="19" y="5"/>
                    </a:lnTo>
                    <a:lnTo>
                      <a:pt x="16" y="9"/>
                    </a:lnTo>
                    <a:lnTo>
                      <a:pt x="14" y="13"/>
                    </a:lnTo>
                    <a:lnTo>
                      <a:pt x="12" y="16"/>
                    </a:lnTo>
                    <a:lnTo>
                      <a:pt x="10" y="20"/>
                    </a:lnTo>
                    <a:lnTo>
                      <a:pt x="8" y="24"/>
                    </a:lnTo>
                    <a:lnTo>
                      <a:pt x="6" y="29"/>
                    </a:lnTo>
                    <a:lnTo>
                      <a:pt x="5" y="33"/>
                    </a:lnTo>
                    <a:lnTo>
                      <a:pt x="3" y="38"/>
                    </a:lnTo>
                    <a:lnTo>
                      <a:pt x="2" y="43"/>
                    </a:lnTo>
                    <a:lnTo>
                      <a:pt x="2" y="47"/>
                    </a:lnTo>
                    <a:lnTo>
                      <a:pt x="1" y="53"/>
                    </a:lnTo>
                    <a:lnTo>
                      <a:pt x="1" y="58"/>
                    </a:lnTo>
                    <a:lnTo>
                      <a:pt x="0" y="64"/>
                    </a:lnTo>
                    <a:lnTo>
                      <a:pt x="1" y="69"/>
                    </a:lnTo>
                    <a:lnTo>
                      <a:pt x="1" y="71"/>
                    </a:lnTo>
                    <a:lnTo>
                      <a:pt x="2" y="73"/>
                    </a:lnTo>
                    <a:lnTo>
                      <a:pt x="2" y="75"/>
                    </a:lnTo>
                    <a:lnTo>
                      <a:pt x="3" y="78"/>
                    </a:lnTo>
                    <a:lnTo>
                      <a:pt x="4" y="80"/>
                    </a:lnTo>
                    <a:lnTo>
                      <a:pt x="5" y="81"/>
                    </a:lnTo>
                    <a:lnTo>
                      <a:pt x="6" y="83"/>
                    </a:lnTo>
                    <a:lnTo>
                      <a:pt x="7" y="85"/>
                    </a:lnTo>
                    <a:lnTo>
                      <a:pt x="8" y="85"/>
                    </a:lnTo>
                    <a:lnTo>
                      <a:pt x="9" y="85"/>
                    </a:lnTo>
                    <a:lnTo>
                      <a:pt x="10" y="85"/>
                    </a:lnTo>
                    <a:lnTo>
                      <a:pt x="11" y="85"/>
                    </a:lnTo>
                    <a:lnTo>
                      <a:pt x="12" y="85"/>
                    </a:lnTo>
                    <a:lnTo>
                      <a:pt x="13" y="85"/>
                    </a:lnTo>
                    <a:lnTo>
                      <a:pt x="14" y="85"/>
                    </a:lnTo>
                    <a:lnTo>
                      <a:pt x="15" y="85"/>
                    </a:lnTo>
                    <a:lnTo>
                      <a:pt x="16" y="85"/>
                    </a:lnTo>
                    <a:lnTo>
                      <a:pt x="17" y="85"/>
                    </a:lnTo>
                    <a:lnTo>
                      <a:pt x="15" y="81"/>
                    </a:lnTo>
                    <a:lnTo>
                      <a:pt x="13" y="75"/>
                    </a:lnTo>
                    <a:lnTo>
                      <a:pt x="11" y="71"/>
                    </a:lnTo>
                    <a:lnTo>
                      <a:pt x="10" y="65"/>
                    </a:lnTo>
                    <a:lnTo>
                      <a:pt x="9" y="60"/>
                    </a:lnTo>
                    <a:lnTo>
                      <a:pt x="9" y="55"/>
                    </a:lnTo>
                    <a:lnTo>
                      <a:pt x="9" y="48"/>
                    </a:lnTo>
                    <a:lnTo>
                      <a:pt x="9" y="43"/>
                    </a:lnTo>
                    <a:lnTo>
                      <a:pt x="9" y="38"/>
                    </a:lnTo>
                    <a:lnTo>
                      <a:pt x="10" y="31"/>
                    </a:lnTo>
                    <a:lnTo>
                      <a:pt x="11" y="26"/>
                    </a:lnTo>
                    <a:lnTo>
                      <a:pt x="13" y="21"/>
                    </a:lnTo>
                    <a:lnTo>
                      <a:pt x="15" y="15"/>
                    </a:lnTo>
                    <a:lnTo>
                      <a:pt x="18" y="10"/>
                    </a:lnTo>
                    <a:lnTo>
                      <a:pt x="21" y="4"/>
                    </a:lnTo>
                    <a:lnTo>
                      <a:pt x="25"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47" name="Freeform 183"/>
              <p:cNvSpPr>
                <a:spLocks/>
              </p:cNvSpPr>
              <p:nvPr/>
            </p:nvSpPr>
            <p:spPr bwMode="auto">
              <a:xfrm>
                <a:off x="5018" y="1864"/>
                <a:ext cx="36" cy="91"/>
              </a:xfrm>
              <a:custGeom>
                <a:avLst/>
                <a:gdLst>
                  <a:gd name="T0" fmla="*/ 17 w 36"/>
                  <a:gd name="T1" fmla="*/ 0 h 91"/>
                  <a:gd name="T2" fmla="*/ 0 w 36"/>
                  <a:gd name="T3" fmla="*/ 63 h 91"/>
                  <a:gd name="T4" fmla="*/ 0 w 36"/>
                  <a:gd name="T5" fmla="*/ 66 h 91"/>
                  <a:gd name="T6" fmla="*/ 0 w 36"/>
                  <a:gd name="T7" fmla="*/ 69 h 91"/>
                  <a:gd name="T8" fmla="*/ 1 w 36"/>
                  <a:gd name="T9" fmla="*/ 70 h 91"/>
                  <a:gd name="T10" fmla="*/ 1 w 36"/>
                  <a:gd name="T11" fmla="*/ 73 h 91"/>
                  <a:gd name="T12" fmla="*/ 2 w 36"/>
                  <a:gd name="T13" fmla="*/ 75 h 91"/>
                  <a:gd name="T14" fmla="*/ 3 w 36"/>
                  <a:gd name="T15" fmla="*/ 78 h 91"/>
                  <a:gd name="T16" fmla="*/ 4 w 36"/>
                  <a:gd name="T17" fmla="*/ 79 h 91"/>
                  <a:gd name="T18" fmla="*/ 4 w 36"/>
                  <a:gd name="T19" fmla="*/ 81 h 91"/>
                  <a:gd name="T20" fmla="*/ 6 w 36"/>
                  <a:gd name="T21" fmla="*/ 83 h 91"/>
                  <a:gd name="T22" fmla="*/ 7 w 36"/>
                  <a:gd name="T23" fmla="*/ 85 h 91"/>
                  <a:gd name="T24" fmla="*/ 9 w 36"/>
                  <a:gd name="T25" fmla="*/ 86 h 91"/>
                  <a:gd name="T26" fmla="*/ 11 w 36"/>
                  <a:gd name="T27" fmla="*/ 87 h 91"/>
                  <a:gd name="T28" fmla="*/ 13 w 36"/>
                  <a:gd name="T29" fmla="*/ 88 h 91"/>
                  <a:gd name="T30" fmla="*/ 16 w 36"/>
                  <a:gd name="T31" fmla="*/ 89 h 91"/>
                  <a:gd name="T32" fmla="*/ 19 w 36"/>
                  <a:gd name="T33" fmla="*/ 90 h 91"/>
                  <a:gd name="T34" fmla="*/ 22 w 36"/>
                  <a:gd name="T35" fmla="*/ 90 h 91"/>
                  <a:gd name="T36" fmla="*/ 35 w 36"/>
                  <a:gd name="T37" fmla="*/ 17 h 91"/>
                  <a:gd name="T38" fmla="*/ 33 w 36"/>
                  <a:gd name="T39" fmla="*/ 16 h 91"/>
                  <a:gd name="T40" fmla="*/ 32 w 36"/>
                  <a:gd name="T41" fmla="*/ 15 h 91"/>
                  <a:gd name="T42" fmla="*/ 31 w 36"/>
                  <a:gd name="T43" fmla="*/ 15 h 91"/>
                  <a:gd name="T44" fmla="*/ 30 w 36"/>
                  <a:gd name="T45" fmla="*/ 14 h 91"/>
                  <a:gd name="T46" fmla="*/ 28 w 36"/>
                  <a:gd name="T47" fmla="*/ 13 h 91"/>
                  <a:gd name="T48" fmla="*/ 27 w 36"/>
                  <a:gd name="T49" fmla="*/ 12 h 91"/>
                  <a:gd name="T50" fmla="*/ 25 w 36"/>
                  <a:gd name="T51" fmla="*/ 12 h 91"/>
                  <a:gd name="T52" fmla="*/ 24 w 36"/>
                  <a:gd name="T53" fmla="*/ 11 h 91"/>
                  <a:gd name="T54" fmla="*/ 23 w 36"/>
                  <a:gd name="T55" fmla="*/ 10 h 91"/>
                  <a:gd name="T56" fmla="*/ 22 w 36"/>
                  <a:gd name="T57" fmla="*/ 9 h 91"/>
                  <a:gd name="T58" fmla="*/ 21 w 36"/>
                  <a:gd name="T59" fmla="*/ 7 h 91"/>
                  <a:gd name="T60" fmla="*/ 20 w 36"/>
                  <a:gd name="T61" fmla="*/ 6 h 91"/>
                  <a:gd name="T62" fmla="*/ 19 w 36"/>
                  <a:gd name="T63" fmla="*/ 4 h 91"/>
                  <a:gd name="T64" fmla="*/ 19 w 36"/>
                  <a:gd name="T65" fmla="*/ 3 h 91"/>
                  <a:gd name="T66" fmla="*/ 18 w 36"/>
                  <a:gd name="T67" fmla="*/ 2 h 91"/>
                  <a:gd name="T68" fmla="*/ 17 w 36"/>
                  <a:gd name="T6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 h="91">
                    <a:moveTo>
                      <a:pt x="17" y="0"/>
                    </a:moveTo>
                    <a:lnTo>
                      <a:pt x="0" y="63"/>
                    </a:lnTo>
                    <a:lnTo>
                      <a:pt x="0" y="66"/>
                    </a:lnTo>
                    <a:lnTo>
                      <a:pt x="0" y="69"/>
                    </a:lnTo>
                    <a:lnTo>
                      <a:pt x="1" y="70"/>
                    </a:lnTo>
                    <a:lnTo>
                      <a:pt x="1" y="73"/>
                    </a:lnTo>
                    <a:lnTo>
                      <a:pt x="2" y="75"/>
                    </a:lnTo>
                    <a:lnTo>
                      <a:pt x="3" y="78"/>
                    </a:lnTo>
                    <a:lnTo>
                      <a:pt x="4" y="79"/>
                    </a:lnTo>
                    <a:lnTo>
                      <a:pt x="4" y="81"/>
                    </a:lnTo>
                    <a:lnTo>
                      <a:pt x="6" y="83"/>
                    </a:lnTo>
                    <a:lnTo>
                      <a:pt x="7" y="85"/>
                    </a:lnTo>
                    <a:lnTo>
                      <a:pt x="9" y="86"/>
                    </a:lnTo>
                    <a:lnTo>
                      <a:pt x="11" y="87"/>
                    </a:lnTo>
                    <a:lnTo>
                      <a:pt x="13" y="88"/>
                    </a:lnTo>
                    <a:lnTo>
                      <a:pt x="16" y="89"/>
                    </a:lnTo>
                    <a:lnTo>
                      <a:pt x="19" y="90"/>
                    </a:lnTo>
                    <a:lnTo>
                      <a:pt x="22" y="90"/>
                    </a:lnTo>
                    <a:lnTo>
                      <a:pt x="35" y="17"/>
                    </a:lnTo>
                    <a:lnTo>
                      <a:pt x="33" y="16"/>
                    </a:lnTo>
                    <a:lnTo>
                      <a:pt x="32" y="15"/>
                    </a:lnTo>
                    <a:lnTo>
                      <a:pt x="31" y="15"/>
                    </a:lnTo>
                    <a:lnTo>
                      <a:pt x="30" y="14"/>
                    </a:lnTo>
                    <a:lnTo>
                      <a:pt x="28" y="13"/>
                    </a:lnTo>
                    <a:lnTo>
                      <a:pt x="27" y="12"/>
                    </a:lnTo>
                    <a:lnTo>
                      <a:pt x="25" y="12"/>
                    </a:lnTo>
                    <a:lnTo>
                      <a:pt x="24" y="11"/>
                    </a:lnTo>
                    <a:lnTo>
                      <a:pt x="23" y="10"/>
                    </a:lnTo>
                    <a:lnTo>
                      <a:pt x="22" y="9"/>
                    </a:lnTo>
                    <a:lnTo>
                      <a:pt x="21" y="7"/>
                    </a:lnTo>
                    <a:lnTo>
                      <a:pt x="20" y="6"/>
                    </a:lnTo>
                    <a:lnTo>
                      <a:pt x="19" y="4"/>
                    </a:lnTo>
                    <a:lnTo>
                      <a:pt x="19" y="3"/>
                    </a:lnTo>
                    <a:lnTo>
                      <a:pt x="18" y="2"/>
                    </a:lnTo>
                    <a:lnTo>
                      <a:pt x="1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48" name="Freeform 184"/>
              <p:cNvSpPr>
                <a:spLocks/>
              </p:cNvSpPr>
              <p:nvPr/>
            </p:nvSpPr>
            <p:spPr bwMode="auto">
              <a:xfrm>
                <a:off x="5125" y="1772"/>
                <a:ext cx="42" cy="17"/>
              </a:xfrm>
              <a:custGeom>
                <a:avLst/>
                <a:gdLst>
                  <a:gd name="T0" fmla="*/ 0 w 42"/>
                  <a:gd name="T1" fmla="*/ 0 h 17"/>
                  <a:gd name="T2" fmla="*/ 0 w 42"/>
                  <a:gd name="T3" fmla="*/ 16 h 17"/>
                  <a:gd name="T4" fmla="*/ 1 w 42"/>
                  <a:gd name="T5" fmla="*/ 16 h 17"/>
                  <a:gd name="T6" fmla="*/ 3 w 42"/>
                  <a:gd name="T7" fmla="*/ 16 h 17"/>
                  <a:gd name="T8" fmla="*/ 4 w 42"/>
                  <a:gd name="T9" fmla="*/ 16 h 17"/>
                  <a:gd name="T10" fmla="*/ 6 w 42"/>
                  <a:gd name="T11" fmla="*/ 16 h 17"/>
                  <a:gd name="T12" fmla="*/ 7 w 42"/>
                  <a:gd name="T13" fmla="*/ 16 h 17"/>
                  <a:gd name="T14" fmla="*/ 9 w 42"/>
                  <a:gd name="T15" fmla="*/ 16 h 17"/>
                  <a:gd name="T16" fmla="*/ 10 w 42"/>
                  <a:gd name="T17" fmla="*/ 16 h 17"/>
                  <a:gd name="T18" fmla="*/ 11 w 42"/>
                  <a:gd name="T19" fmla="*/ 16 h 17"/>
                  <a:gd name="T20" fmla="*/ 13 w 42"/>
                  <a:gd name="T21" fmla="*/ 16 h 17"/>
                  <a:gd name="T22" fmla="*/ 14 w 42"/>
                  <a:gd name="T23" fmla="*/ 16 h 17"/>
                  <a:gd name="T24" fmla="*/ 15 w 42"/>
                  <a:gd name="T25" fmla="*/ 10 h 17"/>
                  <a:gd name="T26" fmla="*/ 17 w 42"/>
                  <a:gd name="T27" fmla="*/ 10 h 17"/>
                  <a:gd name="T28" fmla="*/ 18 w 42"/>
                  <a:gd name="T29" fmla="*/ 10 h 17"/>
                  <a:gd name="T30" fmla="*/ 20 w 42"/>
                  <a:gd name="T31" fmla="*/ 10 h 17"/>
                  <a:gd name="T32" fmla="*/ 21 w 42"/>
                  <a:gd name="T33" fmla="*/ 10 h 17"/>
                  <a:gd name="T34" fmla="*/ 23 w 42"/>
                  <a:gd name="T35" fmla="*/ 10 h 17"/>
                  <a:gd name="T36" fmla="*/ 24 w 42"/>
                  <a:gd name="T37" fmla="*/ 10 h 17"/>
                  <a:gd name="T38" fmla="*/ 25 w 42"/>
                  <a:gd name="T39" fmla="*/ 10 h 17"/>
                  <a:gd name="T40" fmla="*/ 27 w 42"/>
                  <a:gd name="T41" fmla="*/ 10 h 17"/>
                  <a:gd name="T42" fmla="*/ 28 w 42"/>
                  <a:gd name="T43" fmla="*/ 10 h 17"/>
                  <a:gd name="T44" fmla="*/ 30 w 42"/>
                  <a:gd name="T45" fmla="*/ 16 h 17"/>
                  <a:gd name="T46" fmla="*/ 31 w 42"/>
                  <a:gd name="T47" fmla="*/ 16 h 17"/>
                  <a:gd name="T48" fmla="*/ 32 w 42"/>
                  <a:gd name="T49" fmla="*/ 16 h 17"/>
                  <a:gd name="T50" fmla="*/ 34 w 42"/>
                  <a:gd name="T51" fmla="*/ 16 h 17"/>
                  <a:gd name="T52" fmla="*/ 36 w 42"/>
                  <a:gd name="T53" fmla="*/ 16 h 17"/>
                  <a:gd name="T54" fmla="*/ 37 w 42"/>
                  <a:gd name="T55" fmla="*/ 16 h 17"/>
                  <a:gd name="T56" fmla="*/ 38 w 42"/>
                  <a:gd name="T57" fmla="*/ 16 h 17"/>
                  <a:gd name="T58" fmla="*/ 40 w 42"/>
                  <a:gd name="T59" fmla="*/ 16 h 17"/>
                  <a:gd name="T60" fmla="*/ 41 w 42"/>
                  <a:gd name="T61" fmla="*/ 16 h 17"/>
                  <a:gd name="T62" fmla="*/ 41 w 42"/>
                  <a:gd name="T63" fmla="*/ 0 h 17"/>
                  <a:gd name="T64" fmla="*/ 0 w 42"/>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17">
                    <a:moveTo>
                      <a:pt x="0" y="0"/>
                    </a:moveTo>
                    <a:lnTo>
                      <a:pt x="0" y="16"/>
                    </a:lnTo>
                    <a:lnTo>
                      <a:pt x="1" y="16"/>
                    </a:lnTo>
                    <a:lnTo>
                      <a:pt x="3" y="16"/>
                    </a:lnTo>
                    <a:lnTo>
                      <a:pt x="4" y="16"/>
                    </a:lnTo>
                    <a:lnTo>
                      <a:pt x="6" y="16"/>
                    </a:lnTo>
                    <a:lnTo>
                      <a:pt x="7" y="16"/>
                    </a:lnTo>
                    <a:lnTo>
                      <a:pt x="9" y="16"/>
                    </a:lnTo>
                    <a:lnTo>
                      <a:pt x="10" y="16"/>
                    </a:lnTo>
                    <a:lnTo>
                      <a:pt x="11" y="16"/>
                    </a:lnTo>
                    <a:lnTo>
                      <a:pt x="13" y="16"/>
                    </a:lnTo>
                    <a:lnTo>
                      <a:pt x="14" y="16"/>
                    </a:lnTo>
                    <a:lnTo>
                      <a:pt x="15" y="10"/>
                    </a:lnTo>
                    <a:lnTo>
                      <a:pt x="17" y="10"/>
                    </a:lnTo>
                    <a:lnTo>
                      <a:pt x="18" y="10"/>
                    </a:lnTo>
                    <a:lnTo>
                      <a:pt x="20" y="10"/>
                    </a:lnTo>
                    <a:lnTo>
                      <a:pt x="21" y="10"/>
                    </a:lnTo>
                    <a:lnTo>
                      <a:pt x="23" y="10"/>
                    </a:lnTo>
                    <a:lnTo>
                      <a:pt x="24" y="10"/>
                    </a:lnTo>
                    <a:lnTo>
                      <a:pt x="25" y="10"/>
                    </a:lnTo>
                    <a:lnTo>
                      <a:pt x="27" y="10"/>
                    </a:lnTo>
                    <a:lnTo>
                      <a:pt x="28" y="10"/>
                    </a:lnTo>
                    <a:lnTo>
                      <a:pt x="30" y="16"/>
                    </a:lnTo>
                    <a:lnTo>
                      <a:pt x="31" y="16"/>
                    </a:lnTo>
                    <a:lnTo>
                      <a:pt x="32" y="16"/>
                    </a:lnTo>
                    <a:lnTo>
                      <a:pt x="34" y="16"/>
                    </a:lnTo>
                    <a:lnTo>
                      <a:pt x="36" y="16"/>
                    </a:lnTo>
                    <a:lnTo>
                      <a:pt x="37" y="16"/>
                    </a:lnTo>
                    <a:lnTo>
                      <a:pt x="38" y="16"/>
                    </a:lnTo>
                    <a:lnTo>
                      <a:pt x="40" y="16"/>
                    </a:lnTo>
                    <a:lnTo>
                      <a:pt x="41" y="16"/>
                    </a:lnTo>
                    <a:lnTo>
                      <a:pt x="41"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49" name="Freeform 185"/>
              <p:cNvSpPr>
                <a:spLocks/>
              </p:cNvSpPr>
              <p:nvPr/>
            </p:nvSpPr>
            <p:spPr bwMode="auto">
              <a:xfrm>
                <a:off x="5177" y="1772"/>
                <a:ext cx="40" cy="17"/>
              </a:xfrm>
              <a:custGeom>
                <a:avLst/>
                <a:gdLst>
                  <a:gd name="T0" fmla="*/ 0 w 40"/>
                  <a:gd name="T1" fmla="*/ 0 h 17"/>
                  <a:gd name="T2" fmla="*/ 1 w 40"/>
                  <a:gd name="T3" fmla="*/ 16 h 17"/>
                  <a:gd name="T4" fmla="*/ 2 w 40"/>
                  <a:gd name="T5" fmla="*/ 16 h 17"/>
                  <a:gd name="T6" fmla="*/ 3 w 40"/>
                  <a:gd name="T7" fmla="*/ 16 h 17"/>
                  <a:gd name="T8" fmla="*/ 4 w 40"/>
                  <a:gd name="T9" fmla="*/ 16 h 17"/>
                  <a:gd name="T10" fmla="*/ 5 w 40"/>
                  <a:gd name="T11" fmla="*/ 16 h 17"/>
                  <a:gd name="T12" fmla="*/ 7 w 40"/>
                  <a:gd name="T13" fmla="*/ 16 h 17"/>
                  <a:gd name="T14" fmla="*/ 8 w 40"/>
                  <a:gd name="T15" fmla="*/ 16 h 17"/>
                  <a:gd name="T16" fmla="*/ 9 w 40"/>
                  <a:gd name="T17" fmla="*/ 16 h 17"/>
                  <a:gd name="T18" fmla="*/ 10 w 40"/>
                  <a:gd name="T19" fmla="*/ 16 h 17"/>
                  <a:gd name="T20" fmla="*/ 11 w 40"/>
                  <a:gd name="T21" fmla="*/ 16 h 17"/>
                  <a:gd name="T22" fmla="*/ 13 w 40"/>
                  <a:gd name="T23" fmla="*/ 10 h 17"/>
                  <a:gd name="T24" fmla="*/ 14 w 40"/>
                  <a:gd name="T25" fmla="*/ 10 h 17"/>
                  <a:gd name="T26" fmla="*/ 15 w 40"/>
                  <a:gd name="T27" fmla="*/ 10 h 17"/>
                  <a:gd name="T28" fmla="*/ 16 w 40"/>
                  <a:gd name="T29" fmla="*/ 10 h 17"/>
                  <a:gd name="T30" fmla="*/ 17 w 40"/>
                  <a:gd name="T31" fmla="*/ 10 h 17"/>
                  <a:gd name="T32" fmla="*/ 19 w 40"/>
                  <a:gd name="T33" fmla="*/ 10 h 17"/>
                  <a:gd name="T34" fmla="*/ 20 w 40"/>
                  <a:gd name="T35" fmla="*/ 10 h 17"/>
                  <a:gd name="T36" fmla="*/ 21 w 40"/>
                  <a:gd name="T37" fmla="*/ 10 h 17"/>
                  <a:gd name="T38" fmla="*/ 23 w 40"/>
                  <a:gd name="T39" fmla="*/ 10 h 17"/>
                  <a:gd name="T40" fmla="*/ 24 w 40"/>
                  <a:gd name="T41" fmla="*/ 10 h 17"/>
                  <a:gd name="T42" fmla="*/ 26 w 40"/>
                  <a:gd name="T43" fmla="*/ 16 h 17"/>
                  <a:gd name="T44" fmla="*/ 27 w 40"/>
                  <a:gd name="T45" fmla="*/ 16 h 17"/>
                  <a:gd name="T46" fmla="*/ 28 w 40"/>
                  <a:gd name="T47" fmla="*/ 16 h 17"/>
                  <a:gd name="T48" fmla="*/ 29 w 40"/>
                  <a:gd name="T49" fmla="*/ 16 h 17"/>
                  <a:gd name="T50" fmla="*/ 30 w 40"/>
                  <a:gd name="T51" fmla="*/ 16 h 17"/>
                  <a:gd name="T52" fmla="*/ 32 w 40"/>
                  <a:gd name="T53" fmla="*/ 16 h 17"/>
                  <a:gd name="T54" fmla="*/ 33 w 40"/>
                  <a:gd name="T55" fmla="*/ 16 h 17"/>
                  <a:gd name="T56" fmla="*/ 34 w 40"/>
                  <a:gd name="T57" fmla="*/ 16 h 17"/>
                  <a:gd name="T58" fmla="*/ 36 w 40"/>
                  <a:gd name="T59" fmla="*/ 16 h 17"/>
                  <a:gd name="T60" fmla="*/ 37 w 40"/>
                  <a:gd name="T61" fmla="*/ 16 h 17"/>
                  <a:gd name="T62" fmla="*/ 39 w 40"/>
                  <a:gd name="T63" fmla="*/ 16 h 17"/>
                  <a:gd name="T64" fmla="*/ 39 w 40"/>
                  <a:gd name="T65" fmla="*/ 0 h 17"/>
                  <a:gd name="T66" fmla="*/ 0 w 40"/>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 h="17">
                    <a:moveTo>
                      <a:pt x="0" y="0"/>
                    </a:moveTo>
                    <a:lnTo>
                      <a:pt x="1" y="16"/>
                    </a:lnTo>
                    <a:lnTo>
                      <a:pt x="2" y="16"/>
                    </a:lnTo>
                    <a:lnTo>
                      <a:pt x="3" y="16"/>
                    </a:lnTo>
                    <a:lnTo>
                      <a:pt x="4" y="16"/>
                    </a:lnTo>
                    <a:lnTo>
                      <a:pt x="5" y="16"/>
                    </a:lnTo>
                    <a:lnTo>
                      <a:pt x="7" y="16"/>
                    </a:lnTo>
                    <a:lnTo>
                      <a:pt x="8" y="16"/>
                    </a:lnTo>
                    <a:lnTo>
                      <a:pt x="9" y="16"/>
                    </a:lnTo>
                    <a:lnTo>
                      <a:pt x="10" y="16"/>
                    </a:lnTo>
                    <a:lnTo>
                      <a:pt x="11" y="16"/>
                    </a:lnTo>
                    <a:lnTo>
                      <a:pt x="13" y="10"/>
                    </a:lnTo>
                    <a:lnTo>
                      <a:pt x="14" y="10"/>
                    </a:lnTo>
                    <a:lnTo>
                      <a:pt x="15" y="10"/>
                    </a:lnTo>
                    <a:lnTo>
                      <a:pt x="16" y="10"/>
                    </a:lnTo>
                    <a:lnTo>
                      <a:pt x="17" y="10"/>
                    </a:lnTo>
                    <a:lnTo>
                      <a:pt x="19" y="10"/>
                    </a:lnTo>
                    <a:lnTo>
                      <a:pt x="20" y="10"/>
                    </a:lnTo>
                    <a:lnTo>
                      <a:pt x="21" y="10"/>
                    </a:lnTo>
                    <a:lnTo>
                      <a:pt x="23" y="10"/>
                    </a:lnTo>
                    <a:lnTo>
                      <a:pt x="24" y="10"/>
                    </a:lnTo>
                    <a:lnTo>
                      <a:pt x="26" y="16"/>
                    </a:lnTo>
                    <a:lnTo>
                      <a:pt x="27" y="16"/>
                    </a:lnTo>
                    <a:lnTo>
                      <a:pt x="28" y="16"/>
                    </a:lnTo>
                    <a:lnTo>
                      <a:pt x="29" y="16"/>
                    </a:lnTo>
                    <a:lnTo>
                      <a:pt x="30" y="16"/>
                    </a:lnTo>
                    <a:lnTo>
                      <a:pt x="32" y="16"/>
                    </a:lnTo>
                    <a:lnTo>
                      <a:pt x="33" y="16"/>
                    </a:lnTo>
                    <a:lnTo>
                      <a:pt x="34" y="16"/>
                    </a:lnTo>
                    <a:lnTo>
                      <a:pt x="36" y="16"/>
                    </a:lnTo>
                    <a:lnTo>
                      <a:pt x="37" y="16"/>
                    </a:lnTo>
                    <a:lnTo>
                      <a:pt x="39" y="16"/>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50" name="Freeform 186"/>
              <p:cNvSpPr>
                <a:spLocks/>
              </p:cNvSpPr>
              <p:nvPr/>
            </p:nvSpPr>
            <p:spPr bwMode="auto">
              <a:xfrm>
                <a:off x="5231" y="1772"/>
                <a:ext cx="39" cy="17"/>
              </a:xfrm>
              <a:custGeom>
                <a:avLst/>
                <a:gdLst>
                  <a:gd name="T0" fmla="*/ 0 w 39"/>
                  <a:gd name="T1" fmla="*/ 0 h 17"/>
                  <a:gd name="T2" fmla="*/ 0 w 39"/>
                  <a:gd name="T3" fmla="*/ 16 h 17"/>
                  <a:gd name="T4" fmla="*/ 2 w 39"/>
                  <a:gd name="T5" fmla="*/ 16 h 17"/>
                  <a:gd name="T6" fmla="*/ 3 w 39"/>
                  <a:gd name="T7" fmla="*/ 16 h 17"/>
                  <a:gd name="T8" fmla="*/ 4 w 39"/>
                  <a:gd name="T9" fmla="*/ 16 h 17"/>
                  <a:gd name="T10" fmla="*/ 5 w 39"/>
                  <a:gd name="T11" fmla="*/ 16 h 17"/>
                  <a:gd name="T12" fmla="*/ 6 w 39"/>
                  <a:gd name="T13" fmla="*/ 16 h 17"/>
                  <a:gd name="T14" fmla="*/ 8 w 39"/>
                  <a:gd name="T15" fmla="*/ 16 h 17"/>
                  <a:gd name="T16" fmla="*/ 10 w 39"/>
                  <a:gd name="T17" fmla="*/ 16 h 17"/>
                  <a:gd name="T18" fmla="*/ 11 w 39"/>
                  <a:gd name="T19" fmla="*/ 16 h 17"/>
                  <a:gd name="T20" fmla="*/ 12 w 39"/>
                  <a:gd name="T21" fmla="*/ 10 h 17"/>
                  <a:gd name="T22" fmla="*/ 14 w 39"/>
                  <a:gd name="T23" fmla="*/ 10 h 17"/>
                  <a:gd name="T24" fmla="*/ 16 w 39"/>
                  <a:gd name="T25" fmla="*/ 10 h 17"/>
                  <a:gd name="T26" fmla="*/ 17 w 39"/>
                  <a:gd name="T27" fmla="*/ 10 h 17"/>
                  <a:gd name="T28" fmla="*/ 18 w 39"/>
                  <a:gd name="T29" fmla="*/ 10 h 17"/>
                  <a:gd name="T30" fmla="*/ 19 w 39"/>
                  <a:gd name="T31" fmla="*/ 10 h 17"/>
                  <a:gd name="T32" fmla="*/ 20 w 39"/>
                  <a:gd name="T33" fmla="*/ 10 h 17"/>
                  <a:gd name="T34" fmla="*/ 21 w 39"/>
                  <a:gd name="T35" fmla="*/ 10 h 17"/>
                  <a:gd name="T36" fmla="*/ 23 w 39"/>
                  <a:gd name="T37" fmla="*/ 10 h 17"/>
                  <a:gd name="T38" fmla="*/ 24 w 39"/>
                  <a:gd name="T39" fmla="*/ 10 h 17"/>
                  <a:gd name="T40" fmla="*/ 24 w 39"/>
                  <a:gd name="T41" fmla="*/ 16 h 17"/>
                  <a:gd name="T42" fmla="*/ 26 w 39"/>
                  <a:gd name="T43" fmla="*/ 16 h 17"/>
                  <a:gd name="T44" fmla="*/ 27 w 39"/>
                  <a:gd name="T45" fmla="*/ 16 h 17"/>
                  <a:gd name="T46" fmla="*/ 28 w 39"/>
                  <a:gd name="T47" fmla="*/ 16 h 17"/>
                  <a:gd name="T48" fmla="*/ 30 w 39"/>
                  <a:gd name="T49" fmla="*/ 16 h 17"/>
                  <a:gd name="T50" fmla="*/ 32 w 39"/>
                  <a:gd name="T51" fmla="*/ 16 h 17"/>
                  <a:gd name="T52" fmla="*/ 33 w 39"/>
                  <a:gd name="T53" fmla="*/ 16 h 17"/>
                  <a:gd name="T54" fmla="*/ 34 w 39"/>
                  <a:gd name="T55" fmla="*/ 16 h 17"/>
                  <a:gd name="T56" fmla="*/ 35 w 39"/>
                  <a:gd name="T57" fmla="*/ 16 h 17"/>
                  <a:gd name="T58" fmla="*/ 36 w 39"/>
                  <a:gd name="T59" fmla="*/ 16 h 17"/>
                  <a:gd name="T60" fmla="*/ 37 w 39"/>
                  <a:gd name="T61" fmla="*/ 16 h 17"/>
                  <a:gd name="T62" fmla="*/ 38 w 39"/>
                  <a:gd name="T63" fmla="*/ 0 h 17"/>
                  <a:gd name="T64" fmla="*/ 0 w 39"/>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17">
                    <a:moveTo>
                      <a:pt x="0" y="0"/>
                    </a:moveTo>
                    <a:lnTo>
                      <a:pt x="0" y="16"/>
                    </a:lnTo>
                    <a:lnTo>
                      <a:pt x="2" y="16"/>
                    </a:lnTo>
                    <a:lnTo>
                      <a:pt x="3" y="16"/>
                    </a:lnTo>
                    <a:lnTo>
                      <a:pt x="4" y="16"/>
                    </a:lnTo>
                    <a:lnTo>
                      <a:pt x="5" y="16"/>
                    </a:lnTo>
                    <a:lnTo>
                      <a:pt x="6" y="16"/>
                    </a:lnTo>
                    <a:lnTo>
                      <a:pt x="8" y="16"/>
                    </a:lnTo>
                    <a:lnTo>
                      <a:pt x="10" y="16"/>
                    </a:lnTo>
                    <a:lnTo>
                      <a:pt x="11" y="16"/>
                    </a:lnTo>
                    <a:lnTo>
                      <a:pt x="12" y="10"/>
                    </a:lnTo>
                    <a:lnTo>
                      <a:pt x="14" y="10"/>
                    </a:lnTo>
                    <a:lnTo>
                      <a:pt x="16" y="10"/>
                    </a:lnTo>
                    <a:lnTo>
                      <a:pt x="17" y="10"/>
                    </a:lnTo>
                    <a:lnTo>
                      <a:pt x="18" y="10"/>
                    </a:lnTo>
                    <a:lnTo>
                      <a:pt x="19" y="10"/>
                    </a:lnTo>
                    <a:lnTo>
                      <a:pt x="20" y="10"/>
                    </a:lnTo>
                    <a:lnTo>
                      <a:pt x="21" y="10"/>
                    </a:lnTo>
                    <a:lnTo>
                      <a:pt x="23" y="10"/>
                    </a:lnTo>
                    <a:lnTo>
                      <a:pt x="24" y="10"/>
                    </a:lnTo>
                    <a:lnTo>
                      <a:pt x="24" y="16"/>
                    </a:lnTo>
                    <a:lnTo>
                      <a:pt x="26" y="16"/>
                    </a:lnTo>
                    <a:lnTo>
                      <a:pt x="27" y="16"/>
                    </a:lnTo>
                    <a:lnTo>
                      <a:pt x="28" y="16"/>
                    </a:lnTo>
                    <a:lnTo>
                      <a:pt x="30" y="16"/>
                    </a:lnTo>
                    <a:lnTo>
                      <a:pt x="32" y="16"/>
                    </a:lnTo>
                    <a:lnTo>
                      <a:pt x="33" y="16"/>
                    </a:lnTo>
                    <a:lnTo>
                      <a:pt x="34" y="16"/>
                    </a:lnTo>
                    <a:lnTo>
                      <a:pt x="35" y="16"/>
                    </a:lnTo>
                    <a:lnTo>
                      <a:pt x="36" y="16"/>
                    </a:lnTo>
                    <a:lnTo>
                      <a:pt x="37" y="16"/>
                    </a:lnTo>
                    <a:lnTo>
                      <a:pt x="38"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51" name="Freeform 187"/>
              <p:cNvSpPr>
                <a:spLocks/>
              </p:cNvSpPr>
              <p:nvPr/>
            </p:nvSpPr>
            <p:spPr bwMode="auto">
              <a:xfrm>
                <a:off x="5125" y="1749"/>
                <a:ext cx="42" cy="17"/>
              </a:xfrm>
              <a:custGeom>
                <a:avLst/>
                <a:gdLst>
                  <a:gd name="T0" fmla="*/ 39 w 42"/>
                  <a:gd name="T1" fmla="*/ 1 h 17"/>
                  <a:gd name="T2" fmla="*/ 37 w 42"/>
                  <a:gd name="T3" fmla="*/ 1 h 17"/>
                  <a:gd name="T4" fmla="*/ 34 w 42"/>
                  <a:gd name="T5" fmla="*/ 1 h 17"/>
                  <a:gd name="T6" fmla="*/ 32 w 42"/>
                  <a:gd name="T7" fmla="*/ 1 h 17"/>
                  <a:gd name="T8" fmla="*/ 29 w 42"/>
                  <a:gd name="T9" fmla="*/ 1 h 17"/>
                  <a:gd name="T10" fmla="*/ 27 w 42"/>
                  <a:gd name="T11" fmla="*/ 1 h 17"/>
                  <a:gd name="T12" fmla="*/ 24 w 42"/>
                  <a:gd name="T13" fmla="*/ 1 h 17"/>
                  <a:gd name="T14" fmla="*/ 22 w 42"/>
                  <a:gd name="T15" fmla="*/ 1 h 17"/>
                  <a:gd name="T16" fmla="*/ 20 w 42"/>
                  <a:gd name="T17" fmla="*/ 1 h 17"/>
                  <a:gd name="T18" fmla="*/ 17 w 42"/>
                  <a:gd name="T19" fmla="*/ 1 h 17"/>
                  <a:gd name="T20" fmla="*/ 14 w 42"/>
                  <a:gd name="T21" fmla="*/ 1 h 17"/>
                  <a:gd name="T22" fmla="*/ 12 w 42"/>
                  <a:gd name="T23" fmla="*/ 1 h 17"/>
                  <a:gd name="T24" fmla="*/ 10 w 42"/>
                  <a:gd name="T25" fmla="*/ 1 h 17"/>
                  <a:gd name="T26" fmla="*/ 7 w 42"/>
                  <a:gd name="T27" fmla="*/ 1 h 17"/>
                  <a:gd name="T28" fmla="*/ 5 w 42"/>
                  <a:gd name="T29" fmla="*/ 1 h 17"/>
                  <a:gd name="T30" fmla="*/ 3 w 42"/>
                  <a:gd name="T31" fmla="*/ 1 h 17"/>
                  <a:gd name="T32" fmla="*/ 0 w 42"/>
                  <a:gd name="T33" fmla="*/ 16 h 17"/>
                  <a:gd name="T34" fmla="*/ 3 w 42"/>
                  <a:gd name="T35" fmla="*/ 16 h 17"/>
                  <a:gd name="T36" fmla="*/ 5 w 42"/>
                  <a:gd name="T37" fmla="*/ 16 h 17"/>
                  <a:gd name="T38" fmla="*/ 7 w 42"/>
                  <a:gd name="T39" fmla="*/ 16 h 17"/>
                  <a:gd name="T40" fmla="*/ 10 w 42"/>
                  <a:gd name="T41" fmla="*/ 16 h 17"/>
                  <a:gd name="T42" fmla="*/ 12 w 42"/>
                  <a:gd name="T43" fmla="*/ 16 h 17"/>
                  <a:gd name="T44" fmla="*/ 15 w 42"/>
                  <a:gd name="T45" fmla="*/ 16 h 17"/>
                  <a:gd name="T46" fmla="*/ 17 w 42"/>
                  <a:gd name="T47" fmla="*/ 16 h 17"/>
                  <a:gd name="T48" fmla="*/ 20 w 42"/>
                  <a:gd name="T49" fmla="*/ 16 h 17"/>
                  <a:gd name="T50" fmla="*/ 22 w 42"/>
                  <a:gd name="T51" fmla="*/ 16 h 17"/>
                  <a:gd name="T52" fmla="*/ 25 w 42"/>
                  <a:gd name="T53" fmla="*/ 16 h 17"/>
                  <a:gd name="T54" fmla="*/ 27 w 42"/>
                  <a:gd name="T55" fmla="*/ 16 h 17"/>
                  <a:gd name="T56" fmla="*/ 31 w 42"/>
                  <a:gd name="T57" fmla="*/ 16 h 17"/>
                  <a:gd name="T58" fmla="*/ 33 w 42"/>
                  <a:gd name="T59" fmla="*/ 16 h 17"/>
                  <a:gd name="T60" fmla="*/ 36 w 42"/>
                  <a:gd name="T61" fmla="*/ 16 h 17"/>
                  <a:gd name="T62" fmla="*/ 38 w 42"/>
                  <a:gd name="T63" fmla="*/ 16 h 17"/>
                  <a:gd name="T64" fmla="*/ 41 w 42"/>
                  <a:gd name="T65"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17">
                    <a:moveTo>
                      <a:pt x="41" y="1"/>
                    </a:moveTo>
                    <a:lnTo>
                      <a:pt x="39" y="1"/>
                    </a:lnTo>
                    <a:lnTo>
                      <a:pt x="38" y="1"/>
                    </a:lnTo>
                    <a:lnTo>
                      <a:pt x="37" y="1"/>
                    </a:lnTo>
                    <a:lnTo>
                      <a:pt x="36" y="1"/>
                    </a:lnTo>
                    <a:lnTo>
                      <a:pt x="34" y="1"/>
                    </a:lnTo>
                    <a:lnTo>
                      <a:pt x="33" y="1"/>
                    </a:lnTo>
                    <a:lnTo>
                      <a:pt x="32" y="1"/>
                    </a:lnTo>
                    <a:lnTo>
                      <a:pt x="30" y="1"/>
                    </a:lnTo>
                    <a:lnTo>
                      <a:pt x="29" y="1"/>
                    </a:lnTo>
                    <a:lnTo>
                      <a:pt x="28" y="1"/>
                    </a:lnTo>
                    <a:lnTo>
                      <a:pt x="27" y="1"/>
                    </a:lnTo>
                    <a:lnTo>
                      <a:pt x="26" y="1"/>
                    </a:lnTo>
                    <a:lnTo>
                      <a:pt x="24" y="1"/>
                    </a:lnTo>
                    <a:lnTo>
                      <a:pt x="23" y="1"/>
                    </a:lnTo>
                    <a:lnTo>
                      <a:pt x="22" y="1"/>
                    </a:lnTo>
                    <a:lnTo>
                      <a:pt x="21" y="1"/>
                    </a:lnTo>
                    <a:lnTo>
                      <a:pt x="20" y="1"/>
                    </a:lnTo>
                    <a:lnTo>
                      <a:pt x="19" y="1"/>
                    </a:lnTo>
                    <a:lnTo>
                      <a:pt x="17" y="1"/>
                    </a:lnTo>
                    <a:lnTo>
                      <a:pt x="16" y="1"/>
                    </a:lnTo>
                    <a:lnTo>
                      <a:pt x="14" y="1"/>
                    </a:lnTo>
                    <a:lnTo>
                      <a:pt x="13" y="1"/>
                    </a:lnTo>
                    <a:lnTo>
                      <a:pt x="12" y="1"/>
                    </a:lnTo>
                    <a:lnTo>
                      <a:pt x="11" y="1"/>
                    </a:lnTo>
                    <a:lnTo>
                      <a:pt x="10" y="1"/>
                    </a:lnTo>
                    <a:lnTo>
                      <a:pt x="9" y="1"/>
                    </a:lnTo>
                    <a:lnTo>
                      <a:pt x="7" y="1"/>
                    </a:lnTo>
                    <a:lnTo>
                      <a:pt x="6" y="1"/>
                    </a:lnTo>
                    <a:lnTo>
                      <a:pt x="5" y="1"/>
                    </a:lnTo>
                    <a:lnTo>
                      <a:pt x="4" y="1"/>
                    </a:lnTo>
                    <a:lnTo>
                      <a:pt x="3" y="1"/>
                    </a:lnTo>
                    <a:lnTo>
                      <a:pt x="2" y="0"/>
                    </a:lnTo>
                    <a:lnTo>
                      <a:pt x="0" y="16"/>
                    </a:lnTo>
                    <a:lnTo>
                      <a:pt x="2" y="16"/>
                    </a:lnTo>
                    <a:lnTo>
                      <a:pt x="3" y="16"/>
                    </a:lnTo>
                    <a:lnTo>
                      <a:pt x="4" y="16"/>
                    </a:lnTo>
                    <a:lnTo>
                      <a:pt x="5" y="16"/>
                    </a:lnTo>
                    <a:lnTo>
                      <a:pt x="6" y="16"/>
                    </a:lnTo>
                    <a:lnTo>
                      <a:pt x="7" y="16"/>
                    </a:lnTo>
                    <a:lnTo>
                      <a:pt x="9" y="16"/>
                    </a:lnTo>
                    <a:lnTo>
                      <a:pt x="10" y="16"/>
                    </a:lnTo>
                    <a:lnTo>
                      <a:pt x="11" y="16"/>
                    </a:lnTo>
                    <a:lnTo>
                      <a:pt x="12" y="16"/>
                    </a:lnTo>
                    <a:lnTo>
                      <a:pt x="13" y="16"/>
                    </a:lnTo>
                    <a:lnTo>
                      <a:pt x="15" y="16"/>
                    </a:lnTo>
                    <a:lnTo>
                      <a:pt x="16" y="16"/>
                    </a:lnTo>
                    <a:lnTo>
                      <a:pt x="17" y="16"/>
                    </a:lnTo>
                    <a:lnTo>
                      <a:pt x="19" y="16"/>
                    </a:lnTo>
                    <a:lnTo>
                      <a:pt x="20" y="16"/>
                    </a:lnTo>
                    <a:lnTo>
                      <a:pt x="21" y="16"/>
                    </a:lnTo>
                    <a:lnTo>
                      <a:pt x="22" y="16"/>
                    </a:lnTo>
                    <a:lnTo>
                      <a:pt x="23" y="16"/>
                    </a:lnTo>
                    <a:lnTo>
                      <a:pt x="25" y="16"/>
                    </a:lnTo>
                    <a:lnTo>
                      <a:pt x="26" y="16"/>
                    </a:lnTo>
                    <a:lnTo>
                      <a:pt x="27" y="16"/>
                    </a:lnTo>
                    <a:lnTo>
                      <a:pt x="29" y="16"/>
                    </a:lnTo>
                    <a:lnTo>
                      <a:pt x="31" y="16"/>
                    </a:lnTo>
                    <a:lnTo>
                      <a:pt x="32" y="16"/>
                    </a:lnTo>
                    <a:lnTo>
                      <a:pt x="33" y="16"/>
                    </a:lnTo>
                    <a:lnTo>
                      <a:pt x="35" y="16"/>
                    </a:lnTo>
                    <a:lnTo>
                      <a:pt x="36" y="16"/>
                    </a:lnTo>
                    <a:lnTo>
                      <a:pt x="37" y="16"/>
                    </a:lnTo>
                    <a:lnTo>
                      <a:pt x="38" y="16"/>
                    </a:lnTo>
                    <a:lnTo>
                      <a:pt x="40" y="14"/>
                    </a:lnTo>
                    <a:lnTo>
                      <a:pt x="41"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52" name="Freeform 188"/>
              <p:cNvSpPr>
                <a:spLocks/>
              </p:cNvSpPr>
              <p:nvPr/>
            </p:nvSpPr>
            <p:spPr bwMode="auto">
              <a:xfrm>
                <a:off x="5178" y="1749"/>
                <a:ext cx="39" cy="17"/>
              </a:xfrm>
              <a:custGeom>
                <a:avLst/>
                <a:gdLst>
                  <a:gd name="T0" fmla="*/ 0 w 39"/>
                  <a:gd name="T1" fmla="*/ 1 h 17"/>
                  <a:gd name="T2" fmla="*/ 1 w 39"/>
                  <a:gd name="T3" fmla="*/ 1 h 17"/>
                  <a:gd name="T4" fmla="*/ 3 w 39"/>
                  <a:gd name="T5" fmla="*/ 1 h 17"/>
                  <a:gd name="T6" fmla="*/ 4 w 39"/>
                  <a:gd name="T7" fmla="*/ 1 h 17"/>
                  <a:gd name="T8" fmla="*/ 6 w 39"/>
                  <a:gd name="T9" fmla="*/ 1 h 17"/>
                  <a:gd name="T10" fmla="*/ 7 w 39"/>
                  <a:gd name="T11" fmla="*/ 1 h 17"/>
                  <a:gd name="T12" fmla="*/ 9 w 39"/>
                  <a:gd name="T13" fmla="*/ 1 h 17"/>
                  <a:gd name="T14" fmla="*/ 10 w 39"/>
                  <a:gd name="T15" fmla="*/ 1 h 17"/>
                  <a:gd name="T16" fmla="*/ 12 w 39"/>
                  <a:gd name="T17" fmla="*/ 1 h 17"/>
                  <a:gd name="T18" fmla="*/ 13 w 39"/>
                  <a:gd name="T19" fmla="*/ 1 h 17"/>
                  <a:gd name="T20" fmla="*/ 14 w 39"/>
                  <a:gd name="T21" fmla="*/ 1 h 17"/>
                  <a:gd name="T22" fmla="*/ 16 w 39"/>
                  <a:gd name="T23" fmla="*/ 1 h 17"/>
                  <a:gd name="T24" fmla="*/ 18 w 39"/>
                  <a:gd name="T25" fmla="*/ 1 h 17"/>
                  <a:gd name="T26" fmla="*/ 19 w 39"/>
                  <a:gd name="T27" fmla="*/ 1 h 17"/>
                  <a:gd name="T28" fmla="*/ 20 w 39"/>
                  <a:gd name="T29" fmla="*/ 1 h 17"/>
                  <a:gd name="T30" fmla="*/ 22 w 39"/>
                  <a:gd name="T31" fmla="*/ 1 h 17"/>
                  <a:gd name="T32" fmla="*/ 23 w 39"/>
                  <a:gd name="T33" fmla="*/ 1 h 17"/>
                  <a:gd name="T34" fmla="*/ 25 w 39"/>
                  <a:gd name="T35" fmla="*/ 1 h 17"/>
                  <a:gd name="T36" fmla="*/ 26 w 39"/>
                  <a:gd name="T37" fmla="*/ 1 h 17"/>
                  <a:gd name="T38" fmla="*/ 27 w 39"/>
                  <a:gd name="T39" fmla="*/ 1 h 17"/>
                  <a:gd name="T40" fmla="*/ 29 w 39"/>
                  <a:gd name="T41" fmla="*/ 1 h 17"/>
                  <a:gd name="T42" fmla="*/ 30 w 39"/>
                  <a:gd name="T43" fmla="*/ 1 h 17"/>
                  <a:gd name="T44" fmla="*/ 32 w 39"/>
                  <a:gd name="T45" fmla="*/ 1 h 17"/>
                  <a:gd name="T46" fmla="*/ 33 w 39"/>
                  <a:gd name="T47" fmla="*/ 1 h 17"/>
                  <a:gd name="T48" fmla="*/ 34 w 39"/>
                  <a:gd name="T49" fmla="*/ 1 h 17"/>
                  <a:gd name="T50" fmla="*/ 35 w 39"/>
                  <a:gd name="T51" fmla="*/ 1 h 17"/>
                  <a:gd name="T52" fmla="*/ 36 w 39"/>
                  <a:gd name="T53" fmla="*/ 1 h 17"/>
                  <a:gd name="T54" fmla="*/ 38 w 39"/>
                  <a:gd name="T55" fmla="*/ 0 h 17"/>
                  <a:gd name="T56" fmla="*/ 38 w 39"/>
                  <a:gd name="T57" fmla="*/ 16 h 17"/>
                  <a:gd name="T58" fmla="*/ 36 w 39"/>
                  <a:gd name="T59" fmla="*/ 16 h 17"/>
                  <a:gd name="T60" fmla="*/ 35 w 39"/>
                  <a:gd name="T61" fmla="*/ 16 h 17"/>
                  <a:gd name="T62" fmla="*/ 33 w 39"/>
                  <a:gd name="T63" fmla="*/ 16 h 17"/>
                  <a:gd name="T64" fmla="*/ 32 w 39"/>
                  <a:gd name="T65" fmla="*/ 16 h 17"/>
                  <a:gd name="T66" fmla="*/ 31 w 39"/>
                  <a:gd name="T67" fmla="*/ 16 h 17"/>
                  <a:gd name="T68" fmla="*/ 29 w 39"/>
                  <a:gd name="T69" fmla="*/ 16 h 17"/>
                  <a:gd name="T70" fmla="*/ 28 w 39"/>
                  <a:gd name="T71" fmla="*/ 16 h 17"/>
                  <a:gd name="T72" fmla="*/ 26 w 39"/>
                  <a:gd name="T73" fmla="*/ 16 h 17"/>
                  <a:gd name="T74" fmla="*/ 25 w 39"/>
                  <a:gd name="T75" fmla="*/ 16 h 17"/>
                  <a:gd name="T76" fmla="*/ 23 w 39"/>
                  <a:gd name="T77" fmla="*/ 16 h 17"/>
                  <a:gd name="T78" fmla="*/ 22 w 39"/>
                  <a:gd name="T79" fmla="*/ 16 h 17"/>
                  <a:gd name="T80" fmla="*/ 20 w 39"/>
                  <a:gd name="T81" fmla="*/ 16 h 17"/>
                  <a:gd name="T82" fmla="*/ 19 w 39"/>
                  <a:gd name="T83" fmla="*/ 16 h 17"/>
                  <a:gd name="T84" fmla="*/ 18 w 39"/>
                  <a:gd name="T85" fmla="*/ 16 h 17"/>
                  <a:gd name="T86" fmla="*/ 16 w 39"/>
                  <a:gd name="T87" fmla="*/ 16 h 17"/>
                  <a:gd name="T88" fmla="*/ 14 w 39"/>
                  <a:gd name="T89" fmla="*/ 16 h 17"/>
                  <a:gd name="T90" fmla="*/ 13 w 39"/>
                  <a:gd name="T91" fmla="*/ 16 h 17"/>
                  <a:gd name="T92" fmla="*/ 12 w 39"/>
                  <a:gd name="T93" fmla="*/ 16 h 17"/>
                  <a:gd name="T94" fmla="*/ 10 w 39"/>
                  <a:gd name="T95" fmla="*/ 16 h 17"/>
                  <a:gd name="T96" fmla="*/ 9 w 39"/>
                  <a:gd name="T97" fmla="*/ 16 h 17"/>
                  <a:gd name="T98" fmla="*/ 7 w 39"/>
                  <a:gd name="T99" fmla="*/ 16 h 17"/>
                  <a:gd name="T100" fmla="*/ 6 w 39"/>
                  <a:gd name="T101" fmla="*/ 16 h 17"/>
                  <a:gd name="T102" fmla="*/ 4 w 39"/>
                  <a:gd name="T103" fmla="*/ 16 h 17"/>
                  <a:gd name="T104" fmla="*/ 3 w 39"/>
                  <a:gd name="T105" fmla="*/ 16 h 17"/>
                  <a:gd name="T106" fmla="*/ 2 w 39"/>
                  <a:gd name="T107" fmla="*/ 16 h 17"/>
                  <a:gd name="T108" fmla="*/ 1 w 39"/>
                  <a:gd name="T109" fmla="*/ 16 h 17"/>
                  <a:gd name="T110" fmla="*/ 0 w 39"/>
                  <a:gd name="T111" fmla="*/ 14 h 17"/>
                  <a:gd name="T112" fmla="*/ 0 w 39"/>
                  <a:gd name="T11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 h="17">
                    <a:moveTo>
                      <a:pt x="0" y="1"/>
                    </a:moveTo>
                    <a:lnTo>
                      <a:pt x="1" y="1"/>
                    </a:lnTo>
                    <a:lnTo>
                      <a:pt x="3" y="1"/>
                    </a:lnTo>
                    <a:lnTo>
                      <a:pt x="4" y="1"/>
                    </a:lnTo>
                    <a:lnTo>
                      <a:pt x="6" y="1"/>
                    </a:lnTo>
                    <a:lnTo>
                      <a:pt x="7" y="1"/>
                    </a:lnTo>
                    <a:lnTo>
                      <a:pt x="9" y="1"/>
                    </a:lnTo>
                    <a:lnTo>
                      <a:pt x="10" y="1"/>
                    </a:lnTo>
                    <a:lnTo>
                      <a:pt x="12" y="1"/>
                    </a:lnTo>
                    <a:lnTo>
                      <a:pt x="13" y="1"/>
                    </a:lnTo>
                    <a:lnTo>
                      <a:pt x="14" y="1"/>
                    </a:lnTo>
                    <a:lnTo>
                      <a:pt x="16" y="1"/>
                    </a:lnTo>
                    <a:lnTo>
                      <a:pt x="18" y="1"/>
                    </a:lnTo>
                    <a:lnTo>
                      <a:pt x="19" y="1"/>
                    </a:lnTo>
                    <a:lnTo>
                      <a:pt x="20" y="1"/>
                    </a:lnTo>
                    <a:lnTo>
                      <a:pt x="22" y="1"/>
                    </a:lnTo>
                    <a:lnTo>
                      <a:pt x="23" y="1"/>
                    </a:lnTo>
                    <a:lnTo>
                      <a:pt x="25" y="1"/>
                    </a:lnTo>
                    <a:lnTo>
                      <a:pt x="26" y="1"/>
                    </a:lnTo>
                    <a:lnTo>
                      <a:pt x="27" y="1"/>
                    </a:lnTo>
                    <a:lnTo>
                      <a:pt x="29" y="1"/>
                    </a:lnTo>
                    <a:lnTo>
                      <a:pt x="30" y="1"/>
                    </a:lnTo>
                    <a:lnTo>
                      <a:pt x="32" y="1"/>
                    </a:lnTo>
                    <a:lnTo>
                      <a:pt x="33" y="1"/>
                    </a:lnTo>
                    <a:lnTo>
                      <a:pt x="34" y="1"/>
                    </a:lnTo>
                    <a:lnTo>
                      <a:pt x="35" y="1"/>
                    </a:lnTo>
                    <a:lnTo>
                      <a:pt x="36" y="1"/>
                    </a:lnTo>
                    <a:lnTo>
                      <a:pt x="38" y="0"/>
                    </a:lnTo>
                    <a:lnTo>
                      <a:pt x="38" y="16"/>
                    </a:lnTo>
                    <a:lnTo>
                      <a:pt x="36" y="16"/>
                    </a:lnTo>
                    <a:lnTo>
                      <a:pt x="35" y="16"/>
                    </a:lnTo>
                    <a:lnTo>
                      <a:pt x="33" y="16"/>
                    </a:lnTo>
                    <a:lnTo>
                      <a:pt x="32" y="16"/>
                    </a:lnTo>
                    <a:lnTo>
                      <a:pt x="31" y="16"/>
                    </a:lnTo>
                    <a:lnTo>
                      <a:pt x="29" y="16"/>
                    </a:lnTo>
                    <a:lnTo>
                      <a:pt x="28" y="16"/>
                    </a:lnTo>
                    <a:lnTo>
                      <a:pt x="26" y="16"/>
                    </a:lnTo>
                    <a:lnTo>
                      <a:pt x="25" y="16"/>
                    </a:lnTo>
                    <a:lnTo>
                      <a:pt x="23" y="16"/>
                    </a:lnTo>
                    <a:lnTo>
                      <a:pt x="22" y="16"/>
                    </a:lnTo>
                    <a:lnTo>
                      <a:pt x="20" y="16"/>
                    </a:lnTo>
                    <a:lnTo>
                      <a:pt x="19" y="16"/>
                    </a:lnTo>
                    <a:lnTo>
                      <a:pt x="18" y="16"/>
                    </a:lnTo>
                    <a:lnTo>
                      <a:pt x="16" y="16"/>
                    </a:lnTo>
                    <a:lnTo>
                      <a:pt x="14" y="16"/>
                    </a:lnTo>
                    <a:lnTo>
                      <a:pt x="13" y="16"/>
                    </a:lnTo>
                    <a:lnTo>
                      <a:pt x="12" y="16"/>
                    </a:lnTo>
                    <a:lnTo>
                      <a:pt x="10" y="16"/>
                    </a:lnTo>
                    <a:lnTo>
                      <a:pt x="9" y="16"/>
                    </a:lnTo>
                    <a:lnTo>
                      <a:pt x="7" y="16"/>
                    </a:lnTo>
                    <a:lnTo>
                      <a:pt x="6" y="16"/>
                    </a:lnTo>
                    <a:lnTo>
                      <a:pt x="4" y="16"/>
                    </a:lnTo>
                    <a:lnTo>
                      <a:pt x="3" y="16"/>
                    </a:lnTo>
                    <a:lnTo>
                      <a:pt x="2" y="16"/>
                    </a:lnTo>
                    <a:lnTo>
                      <a:pt x="1" y="16"/>
                    </a:lnTo>
                    <a:lnTo>
                      <a:pt x="0" y="14"/>
                    </a:lnTo>
                    <a:lnTo>
                      <a:pt x="0"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53" name="Freeform 189"/>
              <p:cNvSpPr>
                <a:spLocks/>
              </p:cNvSpPr>
              <p:nvPr/>
            </p:nvSpPr>
            <p:spPr bwMode="auto">
              <a:xfrm>
                <a:off x="5230" y="1749"/>
                <a:ext cx="39" cy="17"/>
              </a:xfrm>
              <a:custGeom>
                <a:avLst/>
                <a:gdLst>
                  <a:gd name="T0" fmla="*/ 0 w 39"/>
                  <a:gd name="T1" fmla="*/ 1 h 17"/>
                  <a:gd name="T2" fmla="*/ 2 w 39"/>
                  <a:gd name="T3" fmla="*/ 1 h 17"/>
                  <a:gd name="T4" fmla="*/ 3 w 39"/>
                  <a:gd name="T5" fmla="*/ 1 h 17"/>
                  <a:gd name="T6" fmla="*/ 5 w 39"/>
                  <a:gd name="T7" fmla="*/ 1 h 17"/>
                  <a:gd name="T8" fmla="*/ 6 w 39"/>
                  <a:gd name="T9" fmla="*/ 1 h 17"/>
                  <a:gd name="T10" fmla="*/ 8 w 39"/>
                  <a:gd name="T11" fmla="*/ 1 h 17"/>
                  <a:gd name="T12" fmla="*/ 9 w 39"/>
                  <a:gd name="T13" fmla="*/ 1 h 17"/>
                  <a:gd name="T14" fmla="*/ 11 w 39"/>
                  <a:gd name="T15" fmla="*/ 1 h 17"/>
                  <a:gd name="T16" fmla="*/ 12 w 39"/>
                  <a:gd name="T17" fmla="*/ 1 h 17"/>
                  <a:gd name="T18" fmla="*/ 14 w 39"/>
                  <a:gd name="T19" fmla="*/ 1 h 17"/>
                  <a:gd name="T20" fmla="*/ 15 w 39"/>
                  <a:gd name="T21" fmla="*/ 1 h 17"/>
                  <a:gd name="T22" fmla="*/ 17 w 39"/>
                  <a:gd name="T23" fmla="*/ 1 h 17"/>
                  <a:gd name="T24" fmla="*/ 18 w 39"/>
                  <a:gd name="T25" fmla="*/ 1 h 17"/>
                  <a:gd name="T26" fmla="*/ 19 w 39"/>
                  <a:gd name="T27" fmla="*/ 1 h 17"/>
                  <a:gd name="T28" fmla="*/ 20 w 39"/>
                  <a:gd name="T29" fmla="*/ 1 h 17"/>
                  <a:gd name="T30" fmla="*/ 21 w 39"/>
                  <a:gd name="T31" fmla="*/ 1 h 17"/>
                  <a:gd name="T32" fmla="*/ 22 w 39"/>
                  <a:gd name="T33" fmla="*/ 1 h 17"/>
                  <a:gd name="T34" fmla="*/ 24 w 39"/>
                  <a:gd name="T35" fmla="*/ 1 h 17"/>
                  <a:gd name="T36" fmla="*/ 25 w 39"/>
                  <a:gd name="T37" fmla="*/ 1 h 17"/>
                  <a:gd name="T38" fmla="*/ 27 w 39"/>
                  <a:gd name="T39" fmla="*/ 1 h 17"/>
                  <a:gd name="T40" fmla="*/ 28 w 39"/>
                  <a:gd name="T41" fmla="*/ 1 h 17"/>
                  <a:gd name="T42" fmla="*/ 29 w 39"/>
                  <a:gd name="T43" fmla="*/ 1 h 17"/>
                  <a:gd name="T44" fmla="*/ 30 w 39"/>
                  <a:gd name="T45" fmla="*/ 1 h 17"/>
                  <a:gd name="T46" fmla="*/ 31 w 39"/>
                  <a:gd name="T47" fmla="*/ 1 h 17"/>
                  <a:gd name="T48" fmla="*/ 33 w 39"/>
                  <a:gd name="T49" fmla="*/ 1 h 17"/>
                  <a:gd name="T50" fmla="*/ 34 w 39"/>
                  <a:gd name="T51" fmla="*/ 1 h 17"/>
                  <a:gd name="T52" fmla="*/ 35 w 39"/>
                  <a:gd name="T53" fmla="*/ 1 h 17"/>
                  <a:gd name="T54" fmla="*/ 36 w 39"/>
                  <a:gd name="T55" fmla="*/ 1 h 17"/>
                  <a:gd name="T56" fmla="*/ 37 w 39"/>
                  <a:gd name="T57" fmla="*/ 0 h 17"/>
                  <a:gd name="T58" fmla="*/ 38 w 39"/>
                  <a:gd name="T59" fmla="*/ 16 h 17"/>
                  <a:gd name="T60" fmla="*/ 37 w 39"/>
                  <a:gd name="T61" fmla="*/ 16 h 17"/>
                  <a:gd name="T62" fmla="*/ 36 w 39"/>
                  <a:gd name="T63" fmla="*/ 16 h 17"/>
                  <a:gd name="T64" fmla="*/ 35 w 39"/>
                  <a:gd name="T65" fmla="*/ 16 h 17"/>
                  <a:gd name="T66" fmla="*/ 34 w 39"/>
                  <a:gd name="T67" fmla="*/ 16 h 17"/>
                  <a:gd name="T68" fmla="*/ 33 w 39"/>
                  <a:gd name="T69" fmla="*/ 16 h 17"/>
                  <a:gd name="T70" fmla="*/ 31 w 39"/>
                  <a:gd name="T71" fmla="*/ 16 h 17"/>
                  <a:gd name="T72" fmla="*/ 30 w 39"/>
                  <a:gd name="T73" fmla="*/ 16 h 17"/>
                  <a:gd name="T74" fmla="*/ 29 w 39"/>
                  <a:gd name="T75" fmla="*/ 16 h 17"/>
                  <a:gd name="T76" fmla="*/ 28 w 39"/>
                  <a:gd name="T77" fmla="*/ 16 h 17"/>
                  <a:gd name="T78" fmla="*/ 27 w 39"/>
                  <a:gd name="T79" fmla="*/ 16 h 17"/>
                  <a:gd name="T80" fmla="*/ 25 w 39"/>
                  <a:gd name="T81" fmla="*/ 16 h 17"/>
                  <a:gd name="T82" fmla="*/ 24 w 39"/>
                  <a:gd name="T83" fmla="*/ 16 h 17"/>
                  <a:gd name="T84" fmla="*/ 22 w 39"/>
                  <a:gd name="T85" fmla="*/ 16 h 17"/>
                  <a:gd name="T86" fmla="*/ 21 w 39"/>
                  <a:gd name="T87" fmla="*/ 16 h 17"/>
                  <a:gd name="T88" fmla="*/ 20 w 39"/>
                  <a:gd name="T89" fmla="*/ 16 h 17"/>
                  <a:gd name="T90" fmla="*/ 19 w 39"/>
                  <a:gd name="T91" fmla="*/ 16 h 17"/>
                  <a:gd name="T92" fmla="*/ 18 w 39"/>
                  <a:gd name="T93" fmla="*/ 16 h 17"/>
                  <a:gd name="T94" fmla="*/ 16 w 39"/>
                  <a:gd name="T95" fmla="*/ 16 h 17"/>
                  <a:gd name="T96" fmla="*/ 15 w 39"/>
                  <a:gd name="T97" fmla="*/ 16 h 17"/>
                  <a:gd name="T98" fmla="*/ 14 w 39"/>
                  <a:gd name="T99" fmla="*/ 16 h 17"/>
                  <a:gd name="T100" fmla="*/ 13 w 39"/>
                  <a:gd name="T101" fmla="*/ 16 h 17"/>
                  <a:gd name="T102" fmla="*/ 12 w 39"/>
                  <a:gd name="T103" fmla="*/ 16 h 17"/>
                  <a:gd name="T104" fmla="*/ 10 w 39"/>
                  <a:gd name="T105" fmla="*/ 16 h 17"/>
                  <a:gd name="T106" fmla="*/ 9 w 39"/>
                  <a:gd name="T107" fmla="*/ 16 h 17"/>
                  <a:gd name="T108" fmla="*/ 8 w 39"/>
                  <a:gd name="T109" fmla="*/ 16 h 17"/>
                  <a:gd name="T110" fmla="*/ 7 w 39"/>
                  <a:gd name="T111" fmla="*/ 16 h 17"/>
                  <a:gd name="T112" fmla="*/ 6 w 39"/>
                  <a:gd name="T113" fmla="*/ 16 h 17"/>
                  <a:gd name="T114" fmla="*/ 4 w 39"/>
                  <a:gd name="T115" fmla="*/ 16 h 17"/>
                  <a:gd name="T116" fmla="*/ 3 w 39"/>
                  <a:gd name="T117" fmla="*/ 16 h 17"/>
                  <a:gd name="T118" fmla="*/ 2 w 39"/>
                  <a:gd name="T119" fmla="*/ 16 h 17"/>
                  <a:gd name="T120" fmla="*/ 1 w 39"/>
                  <a:gd name="T121" fmla="*/ 14 h 17"/>
                  <a:gd name="T122" fmla="*/ 0 w 39"/>
                  <a:gd name="T12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 h="17">
                    <a:moveTo>
                      <a:pt x="0" y="1"/>
                    </a:moveTo>
                    <a:lnTo>
                      <a:pt x="2" y="1"/>
                    </a:lnTo>
                    <a:lnTo>
                      <a:pt x="3" y="1"/>
                    </a:lnTo>
                    <a:lnTo>
                      <a:pt x="5" y="1"/>
                    </a:lnTo>
                    <a:lnTo>
                      <a:pt x="6" y="1"/>
                    </a:lnTo>
                    <a:lnTo>
                      <a:pt x="8" y="1"/>
                    </a:lnTo>
                    <a:lnTo>
                      <a:pt x="9" y="1"/>
                    </a:lnTo>
                    <a:lnTo>
                      <a:pt x="11" y="1"/>
                    </a:lnTo>
                    <a:lnTo>
                      <a:pt x="12" y="1"/>
                    </a:lnTo>
                    <a:lnTo>
                      <a:pt x="14" y="1"/>
                    </a:lnTo>
                    <a:lnTo>
                      <a:pt x="15" y="1"/>
                    </a:lnTo>
                    <a:lnTo>
                      <a:pt x="17" y="1"/>
                    </a:lnTo>
                    <a:lnTo>
                      <a:pt x="18" y="1"/>
                    </a:lnTo>
                    <a:lnTo>
                      <a:pt x="19" y="1"/>
                    </a:lnTo>
                    <a:lnTo>
                      <a:pt x="20" y="1"/>
                    </a:lnTo>
                    <a:lnTo>
                      <a:pt x="21" y="1"/>
                    </a:lnTo>
                    <a:lnTo>
                      <a:pt x="22" y="1"/>
                    </a:lnTo>
                    <a:lnTo>
                      <a:pt x="24" y="1"/>
                    </a:lnTo>
                    <a:lnTo>
                      <a:pt x="25" y="1"/>
                    </a:lnTo>
                    <a:lnTo>
                      <a:pt x="27" y="1"/>
                    </a:lnTo>
                    <a:lnTo>
                      <a:pt x="28" y="1"/>
                    </a:lnTo>
                    <a:lnTo>
                      <a:pt x="29" y="1"/>
                    </a:lnTo>
                    <a:lnTo>
                      <a:pt x="30" y="1"/>
                    </a:lnTo>
                    <a:lnTo>
                      <a:pt x="31" y="1"/>
                    </a:lnTo>
                    <a:lnTo>
                      <a:pt x="33" y="1"/>
                    </a:lnTo>
                    <a:lnTo>
                      <a:pt x="34" y="1"/>
                    </a:lnTo>
                    <a:lnTo>
                      <a:pt x="35" y="1"/>
                    </a:lnTo>
                    <a:lnTo>
                      <a:pt x="36" y="1"/>
                    </a:lnTo>
                    <a:lnTo>
                      <a:pt x="37" y="0"/>
                    </a:lnTo>
                    <a:lnTo>
                      <a:pt x="38" y="16"/>
                    </a:lnTo>
                    <a:lnTo>
                      <a:pt x="37" y="16"/>
                    </a:lnTo>
                    <a:lnTo>
                      <a:pt x="36" y="16"/>
                    </a:lnTo>
                    <a:lnTo>
                      <a:pt x="35" y="16"/>
                    </a:lnTo>
                    <a:lnTo>
                      <a:pt x="34" y="16"/>
                    </a:lnTo>
                    <a:lnTo>
                      <a:pt x="33" y="16"/>
                    </a:lnTo>
                    <a:lnTo>
                      <a:pt x="31" y="16"/>
                    </a:lnTo>
                    <a:lnTo>
                      <a:pt x="30" y="16"/>
                    </a:lnTo>
                    <a:lnTo>
                      <a:pt x="29" y="16"/>
                    </a:lnTo>
                    <a:lnTo>
                      <a:pt x="28" y="16"/>
                    </a:lnTo>
                    <a:lnTo>
                      <a:pt x="27" y="16"/>
                    </a:lnTo>
                    <a:lnTo>
                      <a:pt x="25" y="16"/>
                    </a:lnTo>
                    <a:lnTo>
                      <a:pt x="24" y="16"/>
                    </a:lnTo>
                    <a:lnTo>
                      <a:pt x="22" y="16"/>
                    </a:lnTo>
                    <a:lnTo>
                      <a:pt x="21" y="16"/>
                    </a:lnTo>
                    <a:lnTo>
                      <a:pt x="20" y="16"/>
                    </a:lnTo>
                    <a:lnTo>
                      <a:pt x="19" y="16"/>
                    </a:lnTo>
                    <a:lnTo>
                      <a:pt x="18" y="16"/>
                    </a:lnTo>
                    <a:lnTo>
                      <a:pt x="16" y="16"/>
                    </a:lnTo>
                    <a:lnTo>
                      <a:pt x="15" y="16"/>
                    </a:lnTo>
                    <a:lnTo>
                      <a:pt x="14" y="16"/>
                    </a:lnTo>
                    <a:lnTo>
                      <a:pt x="13" y="16"/>
                    </a:lnTo>
                    <a:lnTo>
                      <a:pt x="12" y="16"/>
                    </a:lnTo>
                    <a:lnTo>
                      <a:pt x="10" y="16"/>
                    </a:lnTo>
                    <a:lnTo>
                      <a:pt x="9" y="16"/>
                    </a:lnTo>
                    <a:lnTo>
                      <a:pt x="8" y="16"/>
                    </a:lnTo>
                    <a:lnTo>
                      <a:pt x="7" y="16"/>
                    </a:lnTo>
                    <a:lnTo>
                      <a:pt x="6" y="16"/>
                    </a:lnTo>
                    <a:lnTo>
                      <a:pt x="4" y="16"/>
                    </a:lnTo>
                    <a:lnTo>
                      <a:pt x="3" y="16"/>
                    </a:lnTo>
                    <a:lnTo>
                      <a:pt x="2" y="16"/>
                    </a:lnTo>
                    <a:lnTo>
                      <a:pt x="1" y="14"/>
                    </a:lnTo>
                    <a:lnTo>
                      <a:pt x="0"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54" name="Freeform 190"/>
              <p:cNvSpPr>
                <a:spLocks/>
              </p:cNvSpPr>
              <p:nvPr/>
            </p:nvSpPr>
            <p:spPr bwMode="auto">
              <a:xfrm>
                <a:off x="5229" y="1727"/>
                <a:ext cx="38" cy="17"/>
              </a:xfrm>
              <a:custGeom>
                <a:avLst/>
                <a:gdLst>
                  <a:gd name="T0" fmla="*/ 0 w 38"/>
                  <a:gd name="T1" fmla="*/ 0 h 17"/>
                  <a:gd name="T2" fmla="*/ 2 w 38"/>
                  <a:gd name="T3" fmla="*/ 0 h 17"/>
                  <a:gd name="T4" fmla="*/ 4 w 38"/>
                  <a:gd name="T5" fmla="*/ 0 h 17"/>
                  <a:gd name="T6" fmla="*/ 5 w 38"/>
                  <a:gd name="T7" fmla="*/ 1 h 17"/>
                  <a:gd name="T8" fmla="*/ 6 w 38"/>
                  <a:gd name="T9" fmla="*/ 1 h 17"/>
                  <a:gd name="T10" fmla="*/ 7 w 38"/>
                  <a:gd name="T11" fmla="*/ 1 h 17"/>
                  <a:gd name="T12" fmla="*/ 8 w 38"/>
                  <a:gd name="T13" fmla="*/ 1 h 17"/>
                  <a:gd name="T14" fmla="*/ 9 w 38"/>
                  <a:gd name="T15" fmla="*/ 1 h 17"/>
                  <a:gd name="T16" fmla="*/ 11 w 38"/>
                  <a:gd name="T17" fmla="*/ 1 h 17"/>
                  <a:gd name="T18" fmla="*/ 12 w 38"/>
                  <a:gd name="T19" fmla="*/ 1 h 17"/>
                  <a:gd name="T20" fmla="*/ 14 w 38"/>
                  <a:gd name="T21" fmla="*/ 1 h 17"/>
                  <a:gd name="T22" fmla="*/ 15 w 38"/>
                  <a:gd name="T23" fmla="*/ 1 h 17"/>
                  <a:gd name="T24" fmla="*/ 16 w 38"/>
                  <a:gd name="T25" fmla="*/ 1 h 17"/>
                  <a:gd name="T26" fmla="*/ 17 w 38"/>
                  <a:gd name="T27" fmla="*/ 1 h 17"/>
                  <a:gd name="T28" fmla="*/ 18 w 38"/>
                  <a:gd name="T29" fmla="*/ 1 h 17"/>
                  <a:gd name="T30" fmla="*/ 19 w 38"/>
                  <a:gd name="T31" fmla="*/ 1 h 17"/>
                  <a:gd name="T32" fmla="*/ 21 w 38"/>
                  <a:gd name="T33" fmla="*/ 1 h 17"/>
                  <a:gd name="T34" fmla="*/ 22 w 38"/>
                  <a:gd name="T35" fmla="*/ 1 h 17"/>
                  <a:gd name="T36" fmla="*/ 24 w 38"/>
                  <a:gd name="T37" fmla="*/ 1 h 17"/>
                  <a:gd name="T38" fmla="*/ 25 w 38"/>
                  <a:gd name="T39" fmla="*/ 1 h 17"/>
                  <a:gd name="T40" fmla="*/ 27 w 38"/>
                  <a:gd name="T41" fmla="*/ 1 h 17"/>
                  <a:gd name="T42" fmla="*/ 28 w 38"/>
                  <a:gd name="T43" fmla="*/ 1 h 17"/>
                  <a:gd name="T44" fmla="*/ 29 w 38"/>
                  <a:gd name="T45" fmla="*/ 1 h 17"/>
                  <a:gd name="T46" fmla="*/ 30 w 38"/>
                  <a:gd name="T47" fmla="*/ 0 h 17"/>
                  <a:gd name="T48" fmla="*/ 31 w 38"/>
                  <a:gd name="T49" fmla="*/ 0 h 17"/>
                  <a:gd name="T50" fmla="*/ 32 w 38"/>
                  <a:gd name="T51" fmla="*/ 0 h 17"/>
                  <a:gd name="T52" fmla="*/ 34 w 38"/>
                  <a:gd name="T53" fmla="*/ 0 h 17"/>
                  <a:gd name="T54" fmla="*/ 35 w 38"/>
                  <a:gd name="T55" fmla="*/ 0 h 17"/>
                  <a:gd name="T56" fmla="*/ 37 w 38"/>
                  <a:gd name="T57" fmla="*/ 15 h 17"/>
                  <a:gd name="T58" fmla="*/ 35 w 38"/>
                  <a:gd name="T59" fmla="*/ 15 h 17"/>
                  <a:gd name="T60" fmla="*/ 34 w 38"/>
                  <a:gd name="T61" fmla="*/ 15 h 17"/>
                  <a:gd name="T62" fmla="*/ 32 w 38"/>
                  <a:gd name="T63" fmla="*/ 15 h 17"/>
                  <a:gd name="T64" fmla="*/ 31 w 38"/>
                  <a:gd name="T65" fmla="*/ 15 h 17"/>
                  <a:gd name="T66" fmla="*/ 30 w 38"/>
                  <a:gd name="T67" fmla="*/ 15 h 17"/>
                  <a:gd name="T68" fmla="*/ 29 w 38"/>
                  <a:gd name="T69" fmla="*/ 15 h 17"/>
                  <a:gd name="T70" fmla="*/ 28 w 38"/>
                  <a:gd name="T71" fmla="*/ 15 h 17"/>
                  <a:gd name="T72" fmla="*/ 27 w 38"/>
                  <a:gd name="T73" fmla="*/ 15 h 17"/>
                  <a:gd name="T74" fmla="*/ 25 w 38"/>
                  <a:gd name="T75" fmla="*/ 16 h 17"/>
                  <a:gd name="T76" fmla="*/ 24 w 38"/>
                  <a:gd name="T77" fmla="*/ 16 h 17"/>
                  <a:gd name="T78" fmla="*/ 22 w 38"/>
                  <a:gd name="T79" fmla="*/ 16 h 17"/>
                  <a:gd name="T80" fmla="*/ 21 w 38"/>
                  <a:gd name="T81" fmla="*/ 16 h 17"/>
                  <a:gd name="T82" fmla="*/ 19 w 38"/>
                  <a:gd name="T83" fmla="*/ 16 h 17"/>
                  <a:gd name="T84" fmla="*/ 18 w 38"/>
                  <a:gd name="T85" fmla="*/ 16 h 17"/>
                  <a:gd name="T86" fmla="*/ 17 w 38"/>
                  <a:gd name="T87" fmla="*/ 16 h 17"/>
                  <a:gd name="T88" fmla="*/ 16 w 38"/>
                  <a:gd name="T89" fmla="*/ 16 h 17"/>
                  <a:gd name="T90" fmla="*/ 15 w 38"/>
                  <a:gd name="T91" fmla="*/ 16 h 17"/>
                  <a:gd name="T92" fmla="*/ 14 w 38"/>
                  <a:gd name="T93" fmla="*/ 16 h 17"/>
                  <a:gd name="T94" fmla="*/ 12 w 38"/>
                  <a:gd name="T95" fmla="*/ 15 h 17"/>
                  <a:gd name="T96" fmla="*/ 10 w 38"/>
                  <a:gd name="T97" fmla="*/ 15 h 17"/>
                  <a:gd name="T98" fmla="*/ 9 w 38"/>
                  <a:gd name="T99" fmla="*/ 15 h 17"/>
                  <a:gd name="T100" fmla="*/ 8 w 38"/>
                  <a:gd name="T101" fmla="*/ 15 h 17"/>
                  <a:gd name="T102" fmla="*/ 7 w 38"/>
                  <a:gd name="T103" fmla="*/ 15 h 17"/>
                  <a:gd name="T104" fmla="*/ 6 w 38"/>
                  <a:gd name="T105" fmla="*/ 15 h 17"/>
                  <a:gd name="T106" fmla="*/ 4 w 38"/>
                  <a:gd name="T107" fmla="*/ 15 h 17"/>
                  <a:gd name="T108" fmla="*/ 3 w 38"/>
                  <a:gd name="T109" fmla="*/ 15 h 17"/>
                  <a:gd name="T110" fmla="*/ 2 w 38"/>
                  <a:gd name="T111" fmla="*/ 15 h 17"/>
                  <a:gd name="T112" fmla="*/ 1 w 38"/>
                  <a:gd name="T113" fmla="*/ 15 h 17"/>
                  <a:gd name="T114" fmla="*/ 0 w 38"/>
                  <a:gd name="T11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17">
                    <a:moveTo>
                      <a:pt x="0" y="0"/>
                    </a:moveTo>
                    <a:lnTo>
                      <a:pt x="2" y="0"/>
                    </a:lnTo>
                    <a:lnTo>
                      <a:pt x="4" y="0"/>
                    </a:lnTo>
                    <a:lnTo>
                      <a:pt x="5" y="1"/>
                    </a:lnTo>
                    <a:lnTo>
                      <a:pt x="6" y="1"/>
                    </a:lnTo>
                    <a:lnTo>
                      <a:pt x="7" y="1"/>
                    </a:lnTo>
                    <a:lnTo>
                      <a:pt x="8" y="1"/>
                    </a:lnTo>
                    <a:lnTo>
                      <a:pt x="9" y="1"/>
                    </a:lnTo>
                    <a:lnTo>
                      <a:pt x="11" y="1"/>
                    </a:lnTo>
                    <a:lnTo>
                      <a:pt x="12" y="1"/>
                    </a:lnTo>
                    <a:lnTo>
                      <a:pt x="14" y="1"/>
                    </a:lnTo>
                    <a:lnTo>
                      <a:pt x="15" y="1"/>
                    </a:lnTo>
                    <a:lnTo>
                      <a:pt x="16" y="1"/>
                    </a:lnTo>
                    <a:lnTo>
                      <a:pt x="17" y="1"/>
                    </a:lnTo>
                    <a:lnTo>
                      <a:pt x="18" y="1"/>
                    </a:lnTo>
                    <a:lnTo>
                      <a:pt x="19" y="1"/>
                    </a:lnTo>
                    <a:lnTo>
                      <a:pt x="21" y="1"/>
                    </a:lnTo>
                    <a:lnTo>
                      <a:pt x="22" y="1"/>
                    </a:lnTo>
                    <a:lnTo>
                      <a:pt x="24" y="1"/>
                    </a:lnTo>
                    <a:lnTo>
                      <a:pt x="25" y="1"/>
                    </a:lnTo>
                    <a:lnTo>
                      <a:pt x="27" y="1"/>
                    </a:lnTo>
                    <a:lnTo>
                      <a:pt x="28" y="1"/>
                    </a:lnTo>
                    <a:lnTo>
                      <a:pt x="29" y="1"/>
                    </a:lnTo>
                    <a:lnTo>
                      <a:pt x="30" y="0"/>
                    </a:lnTo>
                    <a:lnTo>
                      <a:pt x="31" y="0"/>
                    </a:lnTo>
                    <a:lnTo>
                      <a:pt x="32" y="0"/>
                    </a:lnTo>
                    <a:lnTo>
                      <a:pt x="34" y="0"/>
                    </a:lnTo>
                    <a:lnTo>
                      <a:pt x="35" y="0"/>
                    </a:lnTo>
                    <a:lnTo>
                      <a:pt x="37" y="15"/>
                    </a:lnTo>
                    <a:lnTo>
                      <a:pt x="35" y="15"/>
                    </a:lnTo>
                    <a:lnTo>
                      <a:pt x="34" y="15"/>
                    </a:lnTo>
                    <a:lnTo>
                      <a:pt x="32" y="15"/>
                    </a:lnTo>
                    <a:lnTo>
                      <a:pt x="31" y="15"/>
                    </a:lnTo>
                    <a:lnTo>
                      <a:pt x="30" y="15"/>
                    </a:lnTo>
                    <a:lnTo>
                      <a:pt x="29" y="15"/>
                    </a:lnTo>
                    <a:lnTo>
                      <a:pt x="28" y="15"/>
                    </a:lnTo>
                    <a:lnTo>
                      <a:pt x="27" y="15"/>
                    </a:lnTo>
                    <a:lnTo>
                      <a:pt x="25" y="16"/>
                    </a:lnTo>
                    <a:lnTo>
                      <a:pt x="24" y="16"/>
                    </a:lnTo>
                    <a:lnTo>
                      <a:pt x="22" y="16"/>
                    </a:lnTo>
                    <a:lnTo>
                      <a:pt x="21" y="16"/>
                    </a:lnTo>
                    <a:lnTo>
                      <a:pt x="19" y="16"/>
                    </a:lnTo>
                    <a:lnTo>
                      <a:pt x="18" y="16"/>
                    </a:lnTo>
                    <a:lnTo>
                      <a:pt x="17" y="16"/>
                    </a:lnTo>
                    <a:lnTo>
                      <a:pt x="16" y="16"/>
                    </a:lnTo>
                    <a:lnTo>
                      <a:pt x="15" y="16"/>
                    </a:lnTo>
                    <a:lnTo>
                      <a:pt x="14" y="16"/>
                    </a:lnTo>
                    <a:lnTo>
                      <a:pt x="12" y="15"/>
                    </a:lnTo>
                    <a:lnTo>
                      <a:pt x="10" y="15"/>
                    </a:lnTo>
                    <a:lnTo>
                      <a:pt x="9" y="15"/>
                    </a:lnTo>
                    <a:lnTo>
                      <a:pt x="8" y="15"/>
                    </a:lnTo>
                    <a:lnTo>
                      <a:pt x="7" y="15"/>
                    </a:lnTo>
                    <a:lnTo>
                      <a:pt x="6" y="15"/>
                    </a:lnTo>
                    <a:lnTo>
                      <a:pt x="4" y="15"/>
                    </a:lnTo>
                    <a:lnTo>
                      <a:pt x="3" y="15"/>
                    </a:lnTo>
                    <a:lnTo>
                      <a:pt x="2" y="15"/>
                    </a:lnTo>
                    <a:lnTo>
                      <a:pt x="1" y="15"/>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55" name="Freeform 191"/>
              <p:cNvSpPr>
                <a:spLocks/>
              </p:cNvSpPr>
              <p:nvPr/>
            </p:nvSpPr>
            <p:spPr bwMode="auto">
              <a:xfrm>
                <a:off x="5178" y="1727"/>
                <a:ext cx="38" cy="17"/>
              </a:xfrm>
              <a:custGeom>
                <a:avLst/>
                <a:gdLst>
                  <a:gd name="T0" fmla="*/ 0 w 38"/>
                  <a:gd name="T1" fmla="*/ 0 h 17"/>
                  <a:gd name="T2" fmla="*/ 2 w 38"/>
                  <a:gd name="T3" fmla="*/ 0 h 17"/>
                  <a:gd name="T4" fmla="*/ 3 w 38"/>
                  <a:gd name="T5" fmla="*/ 0 h 17"/>
                  <a:gd name="T6" fmla="*/ 5 w 38"/>
                  <a:gd name="T7" fmla="*/ 1 h 17"/>
                  <a:gd name="T8" fmla="*/ 6 w 38"/>
                  <a:gd name="T9" fmla="*/ 1 h 17"/>
                  <a:gd name="T10" fmla="*/ 8 w 38"/>
                  <a:gd name="T11" fmla="*/ 1 h 17"/>
                  <a:gd name="T12" fmla="*/ 9 w 38"/>
                  <a:gd name="T13" fmla="*/ 1 h 17"/>
                  <a:gd name="T14" fmla="*/ 11 w 38"/>
                  <a:gd name="T15" fmla="*/ 1 h 17"/>
                  <a:gd name="T16" fmla="*/ 12 w 38"/>
                  <a:gd name="T17" fmla="*/ 1 h 17"/>
                  <a:gd name="T18" fmla="*/ 13 w 38"/>
                  <a:gd name="T19" fmla="*/ 1 h 17"/>
                  <a:gd name="T20" fmla="*/ 15 w 38"/>
                  <a:gd name="T21" fmla="*/ 1 h 17"/>
                  <a:gd name="T22" fmla="*/ 16 w 38"/>
                  <a:gd name="T23" fmla="*/ 1 h 17"/>
                  <a:gd name="T24" fmla="*/ 18 w 38"/>
                  <a:gd name="T25" fmla="*/ 1 h 17"/>
                  <a:gd name="T26" fmla="*/ 19 w 38"/>
                  <a:gd name="T27" fmla="*/ 1 h 17"/>
                  <a:gd name="T28" fmla="*/ 20 w 38"/>
                  <a:gd name="T29" fmla="*/ 1 h 17"/>
                  <a:gd name="T30" fmla="*/ 22 w 38"/>
                  <a:gd name="T31" fmla="*/ 1 h 17"/>
                  <a:gd name="T32" fmla="*/ 23 w 38"/>
                  <a:gd name="T33" fmla="*/ 1 h 17"/>
                  <a:gd name="T34" fmla="*/ 25 w 38"/>
                  <a:gd name="T35" fmla="*/ 1 h 17"/>
                  <a:gd name="T36" fmla="*/ 26 w 38"/>
                  <a:gd name="T37" fmla="*/ 1 h 17"/>
                  <a:gd name="T38" fmla="*/ 27 w 38"/>
                  <a:gd name="T39" fmla="*/ 1 h 17"/>
                  <a:gd name="T40" fmla="*/ 28 w 38"/>
                  <a:gd name="T41" fmla="*/ 1 h 17"/>
                  <a:gd name="T42" fmla="*/ 29 w 38"/>
                  <a:gd name="T43" fmla="*/ 1 h 17"/>
                  <a:gd name="T44" fmla="*/ 30 w 38"/>
                  <a:gd name="T45" fmla="*/ 1 h 17"/>
                  <a:gd name="T46" fmla="*/ 31 w 38"/>
                  <a:gd name="T47" fmla="*/ 0 h 17"/>
                  <a:gd name="T48" fmla="*/ 33 w 38"/>
                  <a:gd name="T49" fmla="*/ 0 h 17"/>
                  <a:gd name="T50" fmla="*/ 34 w 38"/>
                  <a:gd name="T51" fmla="*/ 0 h 17"/>
                  <a:gd name="T52" fmla="*/ 36 w 38"/>
                  <a:gd name="T53" fmla="*/ 0 h 17"/>
                  <a:gd name="T54" fmla="*/ 37 w 38"/>
                  <a:gd name="T55" fmla="*/ 0 h 17"/>
                  <a:gd name="T56" fmla="*/ 37 w 38"/>
                  <a:gd name="T57" fmla="*/ 15 h 17"/>
                  <a:gd name="T58" fmla="*/ 36 w 38"/>
                  <a:gd name="T59" fmla="*/ 15 h 17"/>
                  <a:gd name="T60" fmla="*/ 35 w 38"/>
                  <a:gd name="T61" fmla="*/ 15 h 17"/>
                  <a:gd name="T62" fmla="*/ 34 w 38"/>
                  <a:gd name="T63" fmla="*/ 15 h 17"/>
                  <a:gd name="T64" fmla="*/ 33 w 38"/>
                  <a:gd name="T65" fmla="*/ 15 h 17"/>
                  <a:gd name="T66" fmla="*/ 32 w 38"/>
                  <a:gd name="T67" fmla="*/ 15 h 17"/>
                  <a:gd name="T68" fmla="*/ 30 w 38"/>
                  <a:gd name="T69" fmla="*/ 15 h 17"/>
                  <a:gd name="T70" fmla="*/ 29 w 38"/>
                  <a:gd name="T71" fmla="*/ 15 h 17"/>
                  <a:gd name="T72" fmla="*/ 28 w 38"/>
                  <a:gd name="T73" fmla="*/ 15 h 17"/>
                  <a:gd name="T74" fmla="*/ 27 w 38"/>
                  <a:gd name="T75" fmla="*/ 15 h 17"/>
                  <a:gd name="T76" fmla="*/ 26 w 38"/>
                  <a:gd name="T77" fmla="*/ 16 h 17"/>
                  <a:gd name="T78" fmla="*/ 25 w 38"/>
                  <a:gd name="T79" fmla="*/ 16 h 17"/>
                  <a:gd name="T80" fmla="*/ 23 w 38"/>
                  <a:gd name="T81" fmla="*/ 16 h 17"/>
                  <a:gd name="T82" fmla="*/ 22 w 38"/>
                  <a:gd name="T83" fmla="*/ 16 h 17"/>
                  <a:gd name="T84" fmla="*/ 20 w 38"/>
                  <a:gd name="T85" fmla="*/ 16 h 17"/>
                  <a:gd name="T86" fmla="*/ 19 w 38"/>
                  <a:gd name="T87" fmla="*/ 16 h 17"/>
                  <a:gd name="T88" fmla="*/ 18 w 38"/>
                  <a:gd name="T89" fmla="*/ 16 h 17"/>
                  <a:gd name="T90" fmla="*/ 16 w 38"/>
                  <a:gd name="T91" fmla="*/ 16 h 17"/>
                  <a:gd name="T92" fmla="*/ 15 w 38"/>
                  <a:gd name="T93" fmla="*/ 16 h 17"/>
                  <a:gd name="T94" fmla="*/ 13 w 38"/>
                  <a:gd name="T95" fmla="*/ 16 h 17"/>
                  <a:gd name="T96" fmla="*/ 12 w 38"/>
                  <a:gd name="T97" fmla="*/ 15 h 17"/>
                  <a:gd name="T98" fmla="*/ 11 w 38"/>
                  <a:gd name="T99" fmla="*/ 15 h 17"/>
                  <a:gd name="T100" fmla="*/ 9 w 38"/>
                  <a:gd name="T101" fmla="*/ 15 h 17"/>
                  <a:gd name="T102" fmla="*/ 7 w 38"/>
                  <a:gd name="T103" fmla="*/ 15 h 17"/>
                  <a:gd name="T104" fmla="*/ 6 w 38"/>
                  <a:gd name="T105" fmla="*/ 15 h 17"/>
                  <a:gd name="T106" fmla="*/ 5 w 38"/>
                  <a:gd name="T107" fmla="*/ 15 h 17"/>
                  <a:gd name="T108" fmla="*/ 3 w 38"/>
                  <a:gd name="T109" fmla="*/ 15 h 17"/>
                  <a:gd name="T110" fmla="*/ 1 w 38"/>
                  <a:gd name="T111" fmla="*/ 15 h 17"/>
                  <a:gd name="T112" fmla="*/ 0 w 38"/>
                  <a:gd name="T113" fmla="*/ 15 h 17"/>
                  <a:gd name="T114" fmla="*/ 0 w 38"/>
                  <a:gd name="T11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17">
                    <a:moveTo>
                      <a:pt x="0" y="0"/>
                    </a:moveTo>
                    <a:lnTo>
                      <a:pt x="2" y="0"/>
                    </a:lnTo>
                    <a:lnTo>
                      <a:pt x="3" y="0"/>
                    </a:lnTo>
                    <a:lnTo>
                      <a:pt x="5" y="1"/>
                    </a:lnTo>
                    <a:lnTo>
                      <a:pt x="6" y="1"/>
                    </a:lnTo>
                    <a:lnTo>
                      <a:pt x="8" y="1"/>
                    </a:lnTo>
                    <a:lnTo>
                      <a:pt x="9" y="1"/>
                    </a:lnTo>
                    <a:lnTo>
                      <a:pt x="11" y="1"/>
                    </a:lnTo>
                    <a:lnTo>
                      <a:pt x="12" y="1"/>
                    </a:lnTo>
                    <a:lnTo>
                      <a:pt x="13" y="1"/>
                    </a:lnTo>
                    <a:lnTo>
                      <a:pt x="15" y="1"/>
                    </a:lnTo>
                    <a:lnTo>
                      <a:pt x="16" y="1"/>
                    </a:lnTo>
                    <a:lnTo>
                      <a:pt x="18" y="1"/>
                    </a:lnTo>
                    <a:lnTo>
                      <a:pt x="19" y="1"/>
                    </a:lnTo>
                    <a:lnTo>
                      <a:pt x="20" y="1"/>
                    </a:lnTo>
                    <a:lnTo>
                      <a:pt x="22" y="1"/>
                    </a:lnTo>
                    <a:lnTo>
                      <a:pt x="23" y="1"/>
                    </a:lnTo>
                    <a:lnTo>
                      <a:pt x="25" y="1"/>
                    </a:lnTo>
                    <a:lnTo>
                      <a:pt x="26" y="1"/>
                    </a:lnTo>
                    <a:lnTo>
                      <a:pt x="27" y="1"/>
                    </a:lnTo>
                    <a:lnTo>
                      <a:pt x="28" y="1"/>
                    </a:lnTo>
                    <a:lnTo>
                      <a:pt x="29" y="1"/>
                    </a:lnTo>
                    <a:lnTo>
                      <a:pt x="30" y="1"/>
                    </a:lnTo>
                    <a:lnTo>
                      <a:pt x="31" y="0"/>
                    </a:lnTo>
                    <a:lnTo>
                      <a:pt x="33" y="0"/>
                    </a:lnTo>
                    <a:lnTo>
                      <a:pt x="34" y="0"/>
                    </a:lnTo>
                    <a:lnTo>
                      <a:pt x="36" y="0"/>
                    </a:lnTo>
                    <a:lnTo>
                      <a:pt x="37" y="0"/>
                    </a:lnTo>
                    <a:lnTo>
                      <a:pt x="37" y="15"/>
                    </a:lnTo>
                    <a:lnTo>
                      <a:pt x="36" y="15"/>
                    </a:lnTo>
                    <a:lnTo>
                      <a:pt x="35" y="15"/>
                    </a:lnTo>
                    <a:lnTo>
                      <a:pt x="34" y="15"/>
                    </a:lnTo>
                    <a:lnTo>
                      <a:pt x="33" y="15"/>
                    </a:lnTo>
                    <a:lnTo>
                      <a:pt x="32" y="15"/>
                    </a:lnTo>
                    <a:lnTo>
                      <a:pt x="30" y="15"/>
                    </a:lnTo>
                    <a:lnTo>
                      <a:pt x="29" y="15"/>
                    </a:lnTo>
                    <a:lnTo>
                      <a:pt x="28" y="15"/>
                    </a:lnTo>
                    <a:lnTo>
                      <a:pt x="27" y="15"/>
                    </a:lnTo>
                    <a:lnTo>
                      <a:pt x="26" y="16"/>
                    </a:lnTo>
                    <a:lnTo>
                      <a:pt x="25" y="16"/>
                    </a:lnTo>
                    <a:lnTo>
                      <a:pt x="23" y="16"/>
                    </a:lnTo>
                    <a:lnTo>
                      <a:pt x="22" y="16"/>
                    </a:lnTo>
                    <a:lnTo>
                      <a:pt x="20" y="16"/>
                    </a:lnTo>
                    <a:lnTo>
                      <a:pt x="19" y="16"/>
                    </a:lnTo>
                    <a:lnTo>
                      <a:pt x="18" y="16"/>
                    </a:lnTo>
                    <a:lnTo>
                      <a:pt x="16" y="16"/>
                    </a:lnTo>
                    <a:lnTo>
                      <a:pt x="15" y="16"/>
                    </a:lnTo>
                    <a:lnTo>
                      <a:pt x="13" y="16"/>
                    </a:lnTo>
                    <a:lnTo>
                      <a:pt x="12" y="15"/>
                    </a:lnTo>
                    <a:lnTo>
                      <a:pt x="11" y="15"/>
                    </a:lnTo>
                    <a:lnTo>
                      <a:pt x="9" y="15"/>
                    </a:lnTo>
                    <a:lnTo>
                      <a:pt x="7" y="15"/>
                    </a:lnTo>
                    <a:lnTo>
                      <a:pt x="6" y="15"/>
                    </a:lnTo>
                    <a:lnTo>
                      <a:pt x="5" y="15"/>
                    </a:lnTo>
                    <a:lnTo>
                      <a:pt x="3" y="15"/>
                    </a:lnTo>
                    <a:lnTo>
                      <a:pt x="1" y="15"/>
                    </a:lnTo>
                    <a:lnTo>
                      <a:pt x="0" y="15"/>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56" name="Freeform 192"/>
              <p:cNvSpPr>
                <a:spLocks/>
              </p:cNvSpPr>
              <p:nvPr/>
            </p:nvSpPr>
            <p:spPr bwMode="auto">
              <a:xfrm>
                <a:off x="5127" y="1727"/>
                <a:ext cx="40" cy="17"/>
              </a:xfrm>
              <a:custGeom>
                <a:avLst/>
                <a:gdLst>
                  <a:gd name="T0" fmla="*/ 38 w 40"/>
                  <a:gd name="T1" fmla="*/ 0 h 17"/>
                  <a:gd name="T2" fmla="*/ 35 w 40"/>
                  <a:gd name="T3" fmla="*/ 0 h 17"/>
                  <a:gd name="T4" fmla="*/ 33 w 40"/>
                  <a:gd name="T5" fmla="*/ 1 h 17"/>
                  <a:gd name="T6" fmla="*/ 31 w 40"/>
                  <a:gd name="T7" fmla="*/ 1 h 17"/>
                  <a:gd name="T8" fmla="*/ 28 w 40"/>
                  <a:gd name="T9" fmla="*/ 1 h 17"/>
                  <a:gd name="T10" fmla="*/ 26 w 40"/>
                  <a:gd name="T11" fmla="*/ 1 h 17"/>
                  <a:gd name="T12" fmla="*/ 24 w 40"/>
                  <a:gd name="T13" fmla="*/ 1 h 17"/>
                  <a:gd name="T14" fmla="*/ 21 w 40"/>
                  <a:gd name="T15" fmla="*/ 1 h 17"/>
                  <a:gd name="T16" fmla="*/ 19 w 40"/>
                  <a:gd name="T17" fmla="*/ 1 h 17"/>
                  <a:gd name="T18" fmla="*/ 17 w 40"/>
                  <a:gd name="T19" fmla="*/ 1 h 17"/>
                  <a:gd name="T20" fmla="*/ 14 w 40"/>
                  <a:gd name="T21" fmla="*/ 1 h 17"/>
                  <a:gd name="T22" fmla="*/ 12 w 40"/>
                  <a:gd name="T23" fmla="*/ 1 h 17"/>
                  <a:gd name="T24" fmla="*/ 10 w 40"/>
                  <a:gd name="T25" fmla="*/ 1 h 17"/>
                  <a:gd name="T26" fmla="*/ 7 w 40"/>
                  <a:gd name="T27" fmla="*/ 0 h 17"/>
                  <a:gd name="T28" fmla="*/ 4 w 40"/>
                  <a:gd name="T29" fmla="*/ 0 h 17"/>
                  <a:gd name="T30" fmla="*/ 1 w 40"/>
                  <a:gd name="T31" fmla="*/ 0 h 17"/>
                  <a:gd name="T32" fmla="*/ 1 w 40"/>
                  <a:gd name="T33" fmla="*/ 15 h 17"/>
                  <a:gd name="T34" fmla="*/ 4 w 40"/>
                  <a:gd name="T35" fmla="*/ 15 h 17"/>
                  <a:gd name="T36" fmla="*/ 7 w 40"/>
                  <a:gd name="T37" fmla="*/ 15 h 17"/>
                  <a:gd name="T38" fmla="*/ 10 w 40"/>
                  <a:gd name="T39" fmla="*/ 15 h 17"/>
                  <a:gd name="T40" fmla="*/ 12 w 40"/>
                  <a:gd name="T41" fmla="*/ 16 h 17"/>
                  <a:gd name="T42" fmla="*/ 14 w 40"/>
                  <a:gd name="T43" fmla="*/ 16 h 17"/>
                  <a:gd name="T44" fmla="*/ 17 w 40"/>
                  <a:gd name="T45" fmla="*/ 16 h 17"/>
                  <a:gd name="T46" fmla="*/ 19 w 40"/>
                  <a:gd name="T47" fmla="*/ 16 h 17"/>
                  <a:gd name="T48" fmla="*/ 21 w 40"/>
                  <a:gd name="T49" fmla="*/ 16 h 17"/>
                  <a:gd name="T50" fmla="*/ 24 w 40"/>
                  <a:gd name="T51" fmla="*/ 16 h 17"/>
                  <a:gd name="T52" fmla="*/ 26 w 40"/>
                  <a:gd name="T53" fmla="*/ 15 h 17"/>
                  <a:gd name="T54" fmla="*/ 28 w 40"/>
                  <a:gd name="T55" fmla="*/ 15 h 17"/>
                  <a:gd name="T56" fmla="*/ 31 w 40"/>
                  <a:gd name="T57" fmla="*/ 15 h 17"/>
                  <a:gd name="T58" fmla="*/ 34 w 40"/>
                  <a:gd name="T59" fmla="*/ 15 h 17"/>
                  <a:gd name="T60" fmla="*/ 36 w 40"/>
                  <a:gd name="T61" fmla="*/ 15 h 17"/>
                  <a:gd name="T62" fmla="*/ 38 w 40"/>
                  <a:gd name="T6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 h="17">
                    <a:moveTo>
                      <a:pt x="39" y="0"/>
                    </a:moveTo>
                    <a:lnTo>
                      <a:pt x="38" y="0"/>
                    </a:lnTo>
                    <a:lnTo>
                      <a:pt x="37" y="0"/>
                    </a:lnTo>
                    <a:lnTo>
                      <a:pt x="35" y="0"/>
                    </a:lnTo>
                    <a:lnTo>
                      <a:pt x="35" y="1"/>
                    </a:lnTo>
                    <a:lnTo>
                      <a:pt x="33" y="1"/>
                    </a:lnTo>
                    <a:lnTo>
                      <a:pt x="32" y="1"/>
                    </a:lnTo>
                    <a:lnTo>
                      <a:pt x="31" y="1"/>
                    </a:lnTo>
                    <a:lnTo>
                      <a:pt x="29" y="1"/>
                    </a:lnTo>
                    <a:lnTo>
                      <a:pt x="28" y="1"/>
                    </a:lnTo>
                    <a:lnTo>
                      <a:pt x="27" y="1"/>
                    </a:lnTo>
                    <a:lnTo>
                      <a:pt x="26" y="1"/>
                    </a:lnTo>
                    <a:lnTo>
                      <a:pt x="25" y="1"/>
                    </a:lnTo>
                    <a:lnTo>
                      <a:pt x="24" y="1"/>
                    </a:lnTo>
                    <a:lnTo>
                      <a:pt x="22" y="1"/>
                    </a:lnTo>
                    <a:lnTo>
                      <a:pt x="21" y="1"/>
                    </a:lnTo>
                    <a:lnTo>
                      <a:pt x="20" y="1"/>
                    </a:lnTo>
                    <a:lnTo>
                      <a:pt x="19" y="1"/>
                    </a:lnTo>
                    <a:lnTo>
                      <a:pt x="18" y="1"/>
                    </a:lnTo>
                    <a:lnTo>
                      <a:pt x="17" y="1"/>
                    </a:lnTo>
                    <a:lnTo>
                      <a:pt x="15" y="1"/>
                    </a:lnTo>
                    <a:lnTo>
                      <a:pt x="14" y="1"/>
                    </a:lnTo>
                    <a:lnTo>
                      <a:pt x="13" y="1"/>
                    </a:lnTo>
                    <a:lnTo>
                      <a:pt x="12" y="1"/>
                    </a:lnTo>
                    <a:lnTo>
                      <a:pt x="11" y="1"/>
                    </a:lnTo>
                    <a:lnTo>
                      <a:pt x="10" y="1"/>
                    </a:lnTo>
                    <a:lnTo>
                      <a:pt x="8" y="1"/>
                    </a:lnTo>
                    <a:lnTo>
                      <a:pt x="7" y="0"/>
                    </a:lnTo>
                    <a:lnTo>
                      <a:pt x="6" y="0"/>
                    </a:lnTo>
                    <a:lnTo>
                      <a:pt x="4" y="0"/>
                    </a:lnTo>
                    <a:lnTo>
                      <a:pt x="3" y="0"/>
                    </a:lnTo>
                    <a:lnTo>
                      <a:pt x="1" y="0"/>
                    </a:lnTo>
                    <a:lnTo>
                      <a:pt x="0" y="15"/>
                    </a:lnTo>
                    <a:lnTo>
                      <a:pt x="1" y="15"/>
                    </a:lnTo>
                    <a:lnTo>
                      <a:pt x="3" y="15"/>
                    </a:lnTo>
                    <a:lnTo>
                      <a:pt x="4" y="15"/>
                    </a:lnTo>
                    <a:lnTo>
                      <a:pt x="6" y="15"/>
                    </a:lnTo>
                    <a:lnTo>
                      <a:pt x="7" y="15"/>
                    </a:lnTo>
                    <a:lnTo>
                      <a:pt x="8" y="15"/>
                    </a:lnTo>
                    <a:lnTo>
                      <a:pt x="10" y="15"/>
                    </a:lnTo>
                    <a:lnTo>
                      <a:pt x="11" y="15"/>
                    </a:lnTo>
                    <a:lnTo>
                      <a:pt x="12" y="16"/>
                    </a:lnTo>
                    <a:lnTo>
                      <a:pt x="13" y="16"/>
                    </a:lnTo>
                    <a:lnTo>
                      <a:pt x="14" y="16"/>
                    </a:lnTo>
                    <a:lnTo>
                      <a:pt x="15" y="16"/>
                    </a:lnTo>
                    <a:lnTo>
                      <a:pt x="17" y="16"/>
                    </a:lnTo>
                    <a:lnTo>
                      <a:pt x="18" y="16"/>
                    </a:lnTo>
                    <a:lnTo>
                      <a:pt x="19" y="16"/>
                    </a:lnTo>
                    <a:lnTo>
                      <a:pt x="20" y="16"/>
                    </a:lnTo>
                    <a:lnTo>
                      <a:pt x="21" y="16"/>
                    </a:lnTo>
                    <a:lnTo>
                      <a:pt x="22" y="16"/>
                    </a:lnTo>
                    <a:lnTo>
                      <a:pt x="24" y="16"/>
                    </a:lnTo>
                    <a:lnTo>
                      <a:pt x="25" y="16"/>
                    </a:lnTo>
                    <a:lnTo>
                      <a:pt x="26" y="15"/>
                    </a:lnTo>
                    <a:lnTo>
                      <a:pt x="27" y="15"/>
                    </a:lnTo>
                    <a:lnTo>
                      <a:pt x="28" y="15"/>
                    </a:lnTo>
                    <a:lnTo>
                      <a:pt x="30" y="15"/>
                    </a:lnTo>
                    <a:lnTo>
                      <a:pt x="31" y="15"/>
                    </a:lnTo>
                    <a:lnTo>
                      <a:pt x="32" y="15"/>
                    </a:lnTo>
                    <a:lnTo>
                      <a:pt x="34" y="15"/>
                    </a:lnTo>
                    <a:lnTo>
                      <a:pt x="35" y="15"/>
                    </a:lnTo>
                    <a:lnTo>
                      <a:pt x="36" y="15"/>
                    </a:lnTo>
                    <a:lnTo>
                      <a:pt x="37" y="15"/>
                    </a:lnTo>
                    <a:lnTo>
                      <a:pt x="38" y="15"/>
                    </a:lnTo>
                    <a:lnTo>
                      <a:pt x="39"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57" name="Freeform 193"/>
              <p:cNvSpPr>
                <a:spLocks/>
              </p:cNvSpPr>
              <p:nvPr/>
            </p:nvSpPr>
            <p:spPr bwMode="auto">
              <a:xfrm>
                <a:off x="5125" y="1778"/>
                <a:ext cx="42" cy="17"/>
              </a:xfrm>
              <a:custGeom>
                <a:avLst/>
                <a:gdLst>
                  <a:gd name="T0" fmla="*/ 1 w 42"/>
                  <a:gd name="T1" fmla="*/ 0 h 17"/>
                  <a:gd name="T2" fmla="*/ 0 w 42"/>
                  <a:gd name="T3" fmla="*/ 14 h 17"/>
                  <a:gd name="T4" fmla="*/ 1 w 42"/>
                  <a:gd name="T5" fmla="*/ 14 h 17"/>
                  <a:gd name="T6" fmla="*/ 2 w 42"/>
                  <a:gd name="T7" fmla="*/ 14 h 17"/>
                  <a:gd name="T8" fmla="*/ 4 w 42"/>
                  <a:gd name="T9" fmla="*/ 14 h 17"/>
                  <a:gd name="T10" fmla="*/ 5 w 42"/>
                  <a:gd name="T11" fmla="*/ 14 h 17"/>
                  <a:gd name="T12" fmla="*/ 6 w 42"/>
                  <a:gd name="T13" fmla="*/ 14 h 17"/>
                  <a:gd name="T14" fmla="*/ 7 w 42"/>
                  <a:gd name="T15" fmla="*/ 16 h 17"/>
                  <a:gd name="T16" fmla="*/ 8 w 42"/>
                  <a:gd name="T17" fmla="*/ 16 h 17"/>
                  <a:gd name="T18" fmla="*/ 10 w 42"/>
                  <a:gd name="T19" fmla="*/ 16 h 17"/>
                  <a:gd name="T20" fmla="*/ 11 w 42"/>
                  <a:gd name="T21" fmla="*/ 16 h 17"/>
                  <a:gd name="T22" fmla="*/ 12 w 42"/>
                  <a:gd name="T23" fmla="*/ 16 h 17"/>
                  <a:gd name="T24" fmla="*/ 14 w 42"/>
                  <a:gd name="T25" fmla="*/ 16 h 17"/>
                  <a:gd name="T26" fmla="*/ 15 w 42"/>
                  <a:gd name="T27" fmla="*/ 16 h 17"/>
                  <a:gd name="T28" fmla="*/ 17 w 42"/>
                  <a:gd name="T29" fmla="*/ 16 h 17"/>
                  <a:gd name="T30" fmla="*/ 18 w 42"/>
                  <a:gd name="T31" fmla="*/ 16 h 17"/>
                  <a:gd name="T32" fmla="*/ 20 w 42"/>
                  <a:gd name="T33" fmla="*/ 16 h 17"/>
                  <a:gd name="T34" fmla="*/ 21 w 42"/>
                  <a:gd name="T35" fmla="*/ 16 h 17"/>
                  <a:gd name="T36" fmla="*/ 22 w 42"/>
                  <a:gd name="T37" fmla="*/ 16 h 17"/>
                  <a:gd name="T38" fmla="*/ 24 w 42"/>
                  <a:gd name="T39" fmla="*/ 16 h 17"/>
                  <a:gd name="T40" fmla="*/ 25 w 42"/>
                  <a:gd name="T41" fmla="*/ 16 h 17"/>
                  <a:gd name="T42" fmla="*/ 26 w 42"/>
                  <a:gd name="T43" fmla="*/ 16 h 17"/>
                  <a:gd name="T44" fmla="*/ 27 w 42"/>
                  <a:gd name="T45" fmla="*/ 16 h 17"/>
                  <a:gd name="T46" fmla="*/ 28 w 42"/>
                  <a:gd name="T47" fmla="*/ 16 h 17"/>
                  <a:gd name="T48" fmla="*/ 30 w 42"/>
                  <a:gd name="T49" fmla="*/ 16 h 17"/>
                  <a:gd name="T50" fmla="*/ 31 w 42"/>
                  <a:gd name="T51" fmla="*/ 16 h 17"/>
                  <a:gd name="T52" fmla="*/ 33 w 42"/>
                  <a:gd name="T53" fmla="*/ 14 h 17"/>
                  <a:gd name="T54" fmla="*/ 34 w 42"/>
                  <a:gd name="T55" fmla="*/ 14 h 17"/>
                  <a:gd name="T56" fmla="*/ 36 w 42"/>
                  <a:gd name="T57" fmla="*/ 14 h 17"/>
                  <a:gd name="T58" fmla="*/ 38 w 42"/>
                  <a:gd name="T59" fmla="*/ 14 h 17"/>
                  <a:gd name="T60" fmla="*/ 39 w 42"/>
                  <a:gd name="T61" fmla="*/ 14 h 17"/>
                  <a:gd name="T62" fmla="*/ 41 w 42"/>
                  <a:gd name="T63" fmla="*/ 14 h 17"/>
                  <a:gd name="T64" fmla="*/ 41 w 42"/>
                  <a:gd name="T65" fmla="*/ 0 h 17"/>
                  <a:gd name="T66" fmla="*/ 1 w 42"/>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17">
                    <a:moveTo>
                      <a:pt x="1" y="0"/>
                    </a:moveTo>
                    <a:lnTo>
                      <a:pt x="0" y="14"/>
                    </a:lnTo>
                    <a:lnTo>
                      <a:pt x="1" y="14"/>
                    </a:lnTo>
                    <a:lnTo>
                      <a:pt x="2" y="14"/>
                    </a:lnTo>
                    <a:lnTo>
                      <a:pt x="4" y="14"/>
                    </a:lnTo>
                    <a:lnTo>
                      <a:pt x="5" y="14"/>
                    </a:lnTo>
                    <a:lnTo>
                      <a:pt x="6" y="14"/>
                    </a:lnTo>
                    <a:lnTo>
                      <a:pt x="7" y="16"/>
                    </a:lnTo>
                    <a:lnTo>
                      <a:pt x="8" y="16"/>
                    </a:lnTo>
                    <a:lnTo>
                      <a:pt x="10" y="16"/>
                    </a:lnTo>
                    <a:lnTo>
                      <a:pt x="11" y="16"/>
                    </a:lnTo>
                    <a:lnTo>
                      <a:pt x="12" y="16"/>
                    </a:lnTo>
                    <a:lnTo>
                      <a:pt x="14" y="16"/>
                    </a:lnTo>
                    <a:lnTo>
                      <a:pt x="15" y="16"/>
                    </a:lnTo>
                    <a:lnTo>
                      <a:pt x="17" y="16"/>
                    </a:lnTo>
                    <a:lnTo>
                      <a:pt x="18" y="16"/>
                    </a:lnTo>
                    <a:lnTo>
                      <a:pt x="20" y="16"/>
                    </a:lnTo>
                    <a:lnTo>
                      <a:pt x="21" y="16"/>
                    </a:lnTo>
                    <a:lnTo>
                      <a:pt x="22" y="16"/>
                    </a:lnTo>
                    <a:lnTo>
                      <a:pt x="24" y="16"/>
                    </a:lnTo>
                    <a:lnTo>
                      <a:pt x="25" y="16"/>
                    </a:lnTo>
                    <a:lnTo>
                      <a:pt x="26" y="16"/>
                    </a:lnTo>
                    <a:lnTo>
                      <a:pt x="27" y="16"/>
                    </a:lnTo>
                    <a:lnTo>
                      <a:pt x="28" y="16"/>
                    </a:lnTo>
                    <a:lnTo>
                      <a:pt x="30" y="16"/>
                    </a:lnTo>
                    <a:lnTo>
                      <a:pt x="31" y="16"/>
                    </a:lnTo>
                    <a:lnTo>
                      <a:pt x="33" y="14"/>
                    </a:lnTo>
                    <a:lnTo>
                      <a:pt x="34" y="14"/>
                    </a:lnTo>
                    <a:lnTo>
                      <a:pt x="36" y="14"/>
                    </a:lnTo>
                    <a:lnTo>
                      <a:pt x="38" y="14"/>
                    </a:lnTo>
                    <a:lnTo>
                      <a:pt x="39" y="14"/>
                    </a:lnTo>
                    <a:lnTo>
                      <a:pt x="41" y="14"/>
                    </a:lnTo>
                    <a:lnTo>
                      <a:pt x="41" y="0"/>
                    </a:lnTo>
                    <a:lnTo>
                      <a:pt x="1"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58" name="Freeform 194"/>
              <p:cNvSpPr>
                <a:spLocks/>
              </p:cNvSpPr>
              <p:nvPr/>
            </p:nvSpPr>
            <p:spPr bwMode="auto">
              <a:xfrm>
                <a:off x="5177" y="1778"/>
                <a:ext cx="40" cy="17"/>
              </a:xfrm>
              <a:custGeom>
                <a:avLst/>
                <a:gdLst>
                  <a:gd name="T0" fmla="*/ 0 w 40"/>
                  <a:gd name="T1" fmla="*/ 0 h 17"/>
                  <a:gd name="T2" fmla="*/ 0 w 40"/>
                  <a:gd name="T3" fmla="*/ 14 h 17"/>
                  <a:gd name="T4" fmla="*/ 2 w 40"/>
                  <a:gd name="T5" fmla="*/ 14 h 17"/>
                  <a:gd name="T6" fmla="*/ 3 w 40"/>
                  <a:gd name="T7" fmla="*/ 14 h 17"/>
                  <a:gd name="T8" fmla="*/ 4 w 40"/>
                  <a:gd name="T9" fmla="*/ 14 h 17"/>
                  <a:gd name="T10" fmla="*/ 5 w 40"/>
                  <a:gd name="T11" fmla="*/ 14 h 17"/>
                  <a:gd name="T12" fmla="*/ 7 w 40"/>
                  <a:gd name="T13" fmla="*/ 14 h 17"/>
                  <a:gd name="T14" fmla="*/ 8 w 40"/>
                  <a:gd name="T15" fmla="*/ 14 h 17"/>
                  <a:gd name="T16" fmla="*/ 9 w 40"/>
                  <a:gd name="T17" fmla="*/ 16 h 17"/>
                  <a:gd name="T18" fmla="*/ 10 w 40"/>
                  <a:gd name="T19" fmla="*/ 16 h 17"/>
                  <a:gd name="T20" fmla="*/ 11 w 40"/>
                  <a:gd name="T21" fmla="*/ 16 h 17"/>
                  <a:gd name="T22" fmla="*/ 13 w 40"/>
                  <a:gd name="T23" fmla="*/ 16 h 17"/>
                  <a:gd name="T24" fmla="*/ 14 w 40"/>
                  <a:gd name="T25" fmla="*/ 16 h 17"/>
                  <a:gd name="T26" fmla="*/ 15 w 40"/>
                  <a:gd name="T27" fmla="*/ 16 h 17"/>
                  <a:gd name="T28" fmla="*/ 16 w 40"/>
                  <a:gd name="T29" fmla="*/ 16 h 17"/>
                  <a:gd name="T30" fmla="*/ 17 w 40"/>
                  <a:gd name="T31" fmla="*/ 16 h 17"/>
                  <a:gd name="T32" fmla="*/ 19 w 40"/>
                  <a:gd name="T33" fmla="*/ 16 h 17"/>
                  <a:gd name="T34" fmla="*/ 20 w 40"/>
                  <a:gd name="T35" fmla="*/ 16 h 17"/>
                  <a:gd name="T36" fmla="*/ 21 w 40"/>
                  <a:gd name="T37" fmla="*/ 16 h 17"/>
                  <a:gd name="T38" fmla="*/ 23 w 40"/>
                  <a:gd name="T39" fmla="*/ 16 h 17"/>
                  <a:gd name="T40" fmla="*/ 25 w 40"/>
                  <a:gd name="T41" fmla="*/ 16 h 17"/>
                  <a:gd name="T42" fmla="*/ 26 w 40"/>
                  <a:gd name="T43" fmla="*/ 16 h 17"/>
                  <a:gd name="T44" fmla="*/ 27 w 40"/>
                  <a:gd name="T45" fmla="*/ 16 h 17"/>
                  <a:gd name="T46" fmla="*/ 29 w 40"/>
                  <a:gd name="T47" fmla="*/ 16 h 17"/>
                  <a:gd name="T48" fmla="*/ 30 w 40"/>
                  <a:gd name="T49" fmla="*/ 16 h 17"/>
                  <a:gd name="T50" fmla="*/ 32 w 40"/>
                  <a:gd name="T51" fmla="*/ 16 h 17"/>
                  <a:gd name="T52" fmla="*/ 33 w 40"/>
                  <a:gd name="T53" fmla="*/ 14 h 17"/>
                  <a:gd name="T54" fmla="*/ 34 w 40"/>
                  <a:gd name="T55" fmla="*/ 14 h 17"/>
                  <a:gd name="T56" fmla="*/ 36 w 40"/>
                  <a:gd name="T57" fmla="*/ 14 h 17"/>
                  <a:gd name="T58" fmla="*/ 38 w 40"/>
                  <a:gd name="T59" fmla="*/ 14 h 17"/>
                  <a:gd name="T60" fmla="*/ 39 w 40"/>
                  <a:gd name="T61" fmla="*/ 14 h 17"/>
                  <a:gd name="T62" fmla="*/ 39 w 40"/>
                  <a:gd name="T63" fmla="*/ 0 h 17"/>
                  <a:gd name="T64" fmla="*/ 0 w 40"/>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17">
                    <a:moveTo>
                      <a:pt x="0" y="0"/>
                    </a:moveTo>
                    <a:lnTo>
                      <a:pt x="0" y="14"/>
                    </a:lnTo>
                    <a:lnTo>
                      <a:pt x="2" y="14"/>
                    </a:lnTo>
                    <a:lnTo>
                      <a:pt x="3" y="14"/>
                    </a:lnTo>
                    <a:lnTo>
                      <a:pt x="4" y="14"/>
                    </a:lnTo>
                    <a:lnTo>
                      <a:pt x="5" y="14"/>
                    </a:lnTo>
                    <a:lnTo>
                      <a:pt x="7" y="14"/>
                    </a:lnTo>
                    <a:lnTo>
                      <a:pt x="8" y="14"/>
                    </a:lnTo>
                    <a:lnTo>
                      <a:pt x="9" y="16"/>
                    </a:lnTo>
                    <a:lnTo>
                      <a:pt x="10" y="16"/>
                    </a:lnTo>
                    <a:lnTo>
                      <a:pt x="11" y="16"/>
                    </a:lnTo>
                    <a:lnTo>
                      <a:pt x="13" y="16"/>
                    </a:lnTo>
                    <a:lnTo>
                      <a:pt x="14" y="16"/>
                    </a:lnTo>
                    <a:lnTo>
                      <a:pt x="15" y="16"/>
                    </a:lnTo>
                    <a:lnTo>
                      <a:pt x="16" y="16"/>
                    </a:lnTo>
                    <a:lnTo>
                      <a:pt x="17" y="16"/>
                    </a:lnTo>
                    <a:lnTo>
                      <a:pt x="19" y="16"/>
                    </a:lnTo>
                    <a:lnTo>
                      <a:pt x="20" y="16"/>
                    </a:lnTo>
                    <a:lnTo>
                      <a:pt x="21" y="16"/>
                    </a:lnTo>
                    <a:lnTo>
                      <a:pt x="23" y="16"/>
                    </a:lnTo>
                    <a:lnTo>
                      <a:pt x="25" y="16"/>
                    </a:lnTo>
                    <a:lnTo>
                      <a:pt x="26" y="16"/>
                    </a:lnTo>
                    <a:lnTo>
                      <a:pt x="27" y="16"/>
                    </a:lnTo>
                    <a:lnTo>
                      <a:pt x="29" y="16"/>
                    </a:lnTo>
                    <a:lnTo>
                      <a:pt x="30" y="16"/>
                    </a:lnTo>
                    <a:lnTo>
                      <a:pt x="32" y="16"/>
                    </a:lnTo>
                    <a:lnTo>
                      <a:pt x="33" y="14"/>
                    </a:lnTo>
                    <a:lnTo>
                      <a:pt x="34" y="14"/>
                    </a:lnTo>
                    <a:lnTo>
                      <a:pt x="36" y="14"/>
                    </a:lnTo>
                    <a:lnTo>
                      <a:pt x="38" y="14"/>
                    </a:lnTo>
                    <a:lnTo>
                      <a:pt x="39" y="14"/>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59" name="Freeform 195"/>
              <p:cNvSpPr>
                <a:spLocks/>
              </p:cNvSpPr>
              <p:nvPr/>
            </p:nvSpPr>
            <p:spPr bwMode="auto">
              <a:xfrm>
                <a:off x="5231" y="1778"/>
                <a:ext cx="41" cy="17"/>
              </a:xfrm>
              <a:custGeom>
                <a:avLst/>
                <a:gdLst>
                  <a:gd name="T0" fmla="*/ 0 w 41"/>
                  <a:gd name="T1" fmla="*/ 0 h 17"/>
                  <a:gd name="T2" fmla="*/ 1 w 41"/>
                  <a:gd name="T3" fmla="*/ 14 h 17"/>
                  <a:gd name="T4" fmla="*/ 3 w 41"/>
                  <a:gd name="T5" fmla="*/ 14 h 17"/>
                  <a:gd name="T6" fmla="*/ 4 w 41"/>
                  <a:gd name="T7" fmla="*/ 14 h 17"/>
                  <a:gd name="T8" fmla="*/ 6 w 41"/>
                  <a:gd name="T9" fmla="*/ 14 h 17"/>
                  <a:gd name="T10" fmla="*/ 7 w 41"/>
                  <a:gd name="T11" fmla="*/ 14 h 17"/>
                  <a:gd name="T12" fmla="*/ 9 w 41"/>
                  <a:gd name="T13" fmla="*/ 14 h 17"/>
                  <a:gd name="T14" fmla="*/ 10 w 41"/>
                  <a:gd name="T15" fmla="*/ 16 h 17"/>
                  <a:gd name="T16" fmla="*/ 11 w 41"/>
                  <a:gd name="T17" fmla="*/ 16 h 17"/>
                  <a:gd name="T18" fmla="*/ 12 w 41"/>
                  <a:gd name="T19" fmla="*/ 16 h 17"/>
                  <a:gd name="T20" fmla="*/ 14 w 41"/>
                  <a:gd name="T21" fmla="*/ 16 h 17"/>
                  <a:gd name="T22" fmla="*/ 15 w 41"/>
                  <a:gd name="T23" fmla="*/ 16 h 17"/>
                  <a:gd name="T24" fmla="*/ 16 w 41"/>
                  <a:gd name="T25" fmla="*/ 16 h 17"/>
                  <a:gd name="T26" fmla="*/ 17 w 41"/>
                  <a:gd name="T27" fmla="*/ 16 h 17"/>
                  <a:gd name="T28" fmla="*/ 18 w 41"/>
                  <a:gd name="T29" fmla="*/ 16 h 17"/>
                  <a:gd name="T30" fmla="*/ 19 w 41"/>
                  <a:gd name="T31" fmla="*/ 16 h 17"/>
                  <a:gd name="T32" fmla="*/ 21 w 41"/>
                  <a:gd name="T33" fmla="*/ 16 h 17"/>
                  <a:gd name="T34" fmla="*/ 22 w 41"/>
                  <a:gd name="T35" fmla="*/ 16 h 17"/>
                  <a:gd name="T36" fmla="*/ 23 w 41"/>
                  <a:gd name="T37" fmla="*/ 16 h 17"/>
                  <a:gd name="T38" fmla="*/ 24 w 41"/>
                  <a:gd name="T39" fmla="*/ 16 h 17"/>
                  <a:gd name="T40" fmla="*/ 25 w 41"/>
                  <a:gd name="T41" fmla="*/ 16 h 17"/>
                  <a:gd name="T42" fmla="*/ 27 w 41"/>
                  <a:gd name="T43" fmla="*/ 16 h 17"/>
                  <a:gd name="T44" fmla="*/ 28 w 41"/>
                  <a:gd name="T45" fmla="*/ 16 h 17"/>
                  <a:gd name="T46" fmla="*/ 29 w 41"/>
                  <a:gd name="T47" fmla="*/ 16 h 17"/>
                  <a:gd name="T48" fmla="*/ 30 w 41"/>
                  <a:gd name="T49" fmla="*/ 16 h 17"/>
                  <a:gd name="T50" fmla="*/ 31 w 41"/>
                  <a:gd name="T51" fmla="*/ 16 h 17"/>
                  <a:gd name="T52" fmla="*/ 33 w 41"/>
                  <a:gd name="T53" fmla="*/ 16 h 17"/>
                  <a:gd name="T54" fmla="*/ 34 w 41"/>
                  <a:gd name="T55" fmla="*/ 14 h 17"/>
                  <a:gd name="T56" fmla="*/ 35 w 41"/>
                  <a:gd name="T57" fmla="*/ 14 h 17"/>
                  <a:gd name="T58" fmla="*/ 37 w 41"/>
                  <a:gd name="T59" fmla="*/ 14 h 17"/>
                  <a:gd name="T60" fmla="*/ 38 w 41"/>
                  <a:gd name="T61" fmla="*/ 14 h 17"/>
                  <a:gd name="T62" fmla="*/ 40 w 41"/>
                  <a:gd name="T63" fmla="*/ 14 h 17"/>
                  <a:gd name="T64" fmla="*/ 39 w 41"/>
                  <a:gd name="T65" fmla="*/ 0 h 17"/>
                  <a:gd name="T66" fmla="*/ 0 w 41"/>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17">
                    <a:moveTo>
                      <a:pt x="0" y="0"/>
                    </a:moveTo>
                    <a:lnTo>
                      <a:pt x="1" y="14"/>
                    </a:lnTo>
                    <a:lnTo>
                      <a:pt x="3" y="14"/>
                    </a:lnTo>
                    <a:lnTo>
                      <a:pt x="4" y="14"/>
                    </a:lnTo>
                    <a:lnTo>
                      <a:pt x="6" y="14"/>
                    </a:lnTo>
                    <a:lnTo>
                      <a:pt x="7" y="14"/>
                    </a:lnTo>
                    <a:lnTo>
                      <a:pt x="9" y="14"/>
                    </a:lnTo>
                    <a:lnTo>
                      <a:pt x="10" y="16"/>
                    </a:lnTo>
                    <a:lnTo>
                      <a:pt x="11" y="16"/>
                    </a:lnTo>
                    <a:lnTo>
                      <a:pt x="12" y="16"/>
                    </a:lnTo>
                    <a:lnTo>
                      <a:pt x="14" y="16"/>
                    </a:lnTo>
                    <a:lnTo>
                      <a:pt x="15" y="16"/>
                    </a:lnTo>
                    <a:lnTo>
                      <a:pt x="16" y="16"/>
                    </a:lnTo>
                    <a:lnTo>
                      <a:pt x="17" y="16"/>
                    </a:lnTo>
                    <a:lnTo>
                      <a:pt x="18" y="16"/>
                    </a:lnTo>
                    <a:lnTo>
                      <a:pt x="19" y="16"/>
                    </a:lnTo>
                    <a:lnTo>
                      <a:pt x="21" y="16"/>
                    </a:lnTo>
                    <a:lnTo>
                      <a:pt x="22" y="16"/>
                    </a:lnTo>
                    <a:lnTo>
                      <a:pt x="23" y="16"/>
                    </a:lnTo>
                    <a:lnTo>
                      <a:pt x="24" y="16"/>
                    </a:lnTo>
                    <a:lnTo>
                      <a:pt x="25" y="16"/>
                    </a:lnTo>
                    <a:lnTo>
                      <a:pt x="27" y="16"/>
                    </a:lnTo>
                    <a:lnTo>
                      <a:pt x="28" y="16"/>
                    </a:lnTo>
                    <a:lnTo>
                      <a:pt x="29" y="16"/>
                    </a:lnTo>
                    <a:lnTo>
                      <a:pt x="30" y="16"/>
                    </a:lnTo>
                    <a:lnTo>
                      <a:pt x="31" y="16"/>
                    </a:lnTo>
                    <a:lnTo>
                      <a:pt x="33" y="16"/>
                    </a:lnTo>
                    <a:lnTo>
                      <a:pt x="34" y="14"/>
                    </a:lnTo>
                    <a:lnTo>
                      <a:pt x="35" y="14"/>
                    </a:lnTo>
                    <a:lnTo>
                      <a:pt x="37" y="14"/>
                    </a:lnTo>
                    <a:lnTo>
                      <a:pt x="38" y="14"/>
                    </a:lnTo>
                    <a:lnTo>
                      <a:pt x="40" y="14"/>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60" name="Freeform 196"/>
              <p:cNvSpPr>
                <a:spLocks/>
              </p:cNvSpPr>
              <p:nvPr/>
            </p:nvSpPr>
            <p:spPr bwMode="auto">
              <a:xfrm>
                <a:off x="5231" y="1799"/>
                <a:ext cx="42" cy="19"/>
              </a:xfrm>
              <a:custGeom>
                <a:avLst/>
                <a:gdLst>
                  <a:gd name="T0" fmla="*/ 0 w 42"/>
                  <a:gd name="T1" fmla="*/ 0 h 19"/>
                  <a:gd name="T2" fmla="*/ 1 w 42"/>
                  <a:gd name="T3" fmla="*/ 0 h 19"/>
                  <a:gd name="T4" fmla="*/ 3 w 42"/>
                  <a:gd name="T5" fmla="*/ 0 h 19"/>
                  <a:gd name="T6" fmla="*/ 5 w 42"/>
                  <a:gd name="T7" fmla="*/ 0 h 19"/>
                  <a:gd name="T8" fmla="*/ 6 w 42"/>
                  <a:gd name="T9" fmla="*/ 0 h 19"/>
                  <a:gd name="T10" fmla="*/ 8 w 42"/>
                  <a:gd name="T11" fmla="*/ 0 h 19"/>
                  <a:gd name="T12" fmla="*/ 9 w 42"/>
                  <a:gd name="T13" fmla="*/ 0 h 19"/>
                  <a:gd name="T14" fmla="*/ 10 w 42"/>
                  <a:gd name="T15" fmla="*/ 0 h 19"/>
                  <a:gd name="T16" fmla="*/ 11 w 42"/>
                  <a:gd name="T17" fmla="*/ 1 h 19"/>
                  <a:gd name="T18" fmla="*/ 13 w 42"/>
                  <a:gd name="T19" fmla="*/ 1 h 19"/>
                  <a:gd name="T20" fmla="*/ 14 w 42"/>
                  <a:gd name="T21" fmla="*/ 1 h 19"/>
                  <a:gd name="T22" fmla="*/ 15 w 42"/>
                  <a:gd name="T23" fmla="*/ 1 h 19"/>
                  <a:gd name="T24" fmla="*/ 17 w 42"/>
                  <a:gd name="T25" fmla="*/ 1 h 19"/>
                  <a:gd name="T26" fmla="*/ 19 w 42"/>
                  <a:gd name="T27" fmla="*/ 1 h 19"/>
                  <a:gd name="T28" fmla="*/ 20 w 42"/>
                  <a:gd name="T29" fmla="*/ 1 h 19"/>
                  <a:gd name="T30" fmla="*/ 21 w 42"/>
                  <a:gd name="T31" fmla="*/ 1 h 19"/>
                  <a:gd name="T32" fmla="*/ 23 w 42"/>
                  <a:gd name="T33" fmla="*/ 1 h 19"/>
                  <a:gd name="T34" fmla="*/ 24 w 42"/>
                  <a:gd name="T35" fmla="*/ 1 h 19"/>
                  <a:gd name="T36" fmla="*/ 25 w 42"/>
                  <a:gd name="T37" fmla="*/ 1 h 19"/>
                  <a:gd name="T38" fmla="*/ 26 w 42"/>
                  <a:gd name="T39" fmla="*/ 1 h 19"/>
                  <a:gd name="T40" fmla="*/ 27 w 42"/>
                  <a:gd name="T41" fmla="*/ 0 h 19"/>
                  <a:gd name="T42" fmla="*/ 29 w 42"/>
                  <a:gd name="T43" fmla="*/ 0 h 19"/>
                  <a:gd name="T44" fmla="*/ 30 w 42"/>
                  <a:gd name="T45" fmla="*/ 0 h 19"/>
                  <a:gd name="T46" fmla="*/ 31 w 42"/>
                  <a:gd name="T47" fmla="*/ 0 h 19"/>
                  <a:gd name="T48" fmla="*/ 32 w 42"/>
                  <a:gd name="T49" fmla="*/ 0 h 19"/>
                  <a:gd name="T50" fmla="*/ 33 w 42"/>
                  <a:gd name="T51" fmla="*/ 0 h 19"/>
                  <a:gd name="T52" fmla="*/ 35 w 42"/>
                  <a:gd name="T53" fmla="*/ 0 h 19"/>
                  <a:gd name="T54" fmla="*/ 36 w 42"/>
                  <a:gd name="T55" fmla="*/ 0 h 19"/>
                  <a:gd name="T56" fmla="*/ 38 w 42"/>
                  <a:gd name="T57" fmla="*/ 0 h 19"/>
                  <a:gd name="T58" fmla="*/ 39 w 42"/>
                  <a:gd name="T59" fmla="*/ 0 h 19"/>
                  <a:gd name="T60" fmla="*/ 41 w 42"/>
                  <a:gd name="T61" fmla="*/ 17 h 19"/>
                  <a:gd name="T62" fmla="*/ 39 w 42"/>
                  <a:gd name="T63" fmla="*/ 17 h 19"/>
                  <a:gd name="T64" fmla="*/ 38 w 42"/>
                  <a:gd name="T65" fmla="*/ 17 h 19"/>
                  <a:gd name="T66" fmla="*/ 36 w 42"/>
                  <a:gd name="T67" fmla="*/ 17 h 19"/>
                  <a:gd name="T68" fmla="*/ 35 w 42"/>
                  <a:gd name="T69" fmla="*/ 17 h 19"/>
                  <a:gd name="T70" fmla="*/ 33 w 42"/>
                  <a:gd name="T71" fmla="*/ 17 h 19"/>
                  <a:gd name="T72" fmla="*/ 32 w 42"/>
                  <a:gd name="T73" fmla="*/ 17 h 19"/>
                  <a:gd name="T74" fmla="*/ 31 w 42"/>
                  <a:gd name="T75" fmla="*/ 17 h 19"/>
                  <a:gd name="T76" fmla="*/ 30 w 42"/>
                  <a:gd name="T77" fmla="*/ 17 h 19"/>
                  <a:gd name="T78" fmla="*/ 29 w 42"/>
                  <a:gd name="T79" fmla="*/ 17 h 19"/>
                  <a:gd name="T80" fmla="*/ 27 w 42"/>
                  <a:gd name="T81" fmla="*/ 17 h 19"/>
                  <a:gd name="T82" fmla="*/ 26 w 42"/>
                  <a:gd name="T83" fmla="*/ 17 h 19"/>
                  <a:gd name="T84" fmla="*/ 25 w 42"/>
                  <a:gd name="T85" fmla="*/ 18 h 19"/>
                  <a:gd name="T86" fmla="*/ 24 w 42"/>
                  <a:gd name="T87" fmla="*/ 18 h 19"/>
                  <a:gd name="T88" fmla="*/ 23 w 42"/>
                  <a:gd name="T89" fmla="*/ 18 h 19"/>
                  <a:gd name="T90" fmla="*/ 21 w 42"/>
                  <a:gd name="T91" fmla="*/ 18 h 19"/>
                  <a:gd name="T92" fmla="*/ 20 w 42"/>
                  <a:gd name="T93" fmla="*/ 18 h 19"/>
                  <a:gd name="T94" fmla="*/ 18 w 42"/>
                  <a:gd name="T95" fmla="*/ 18 h 19"/>
                  <a:gd name="T96" fmla="*/ 17 w 42"/>
                  <a:gd name="T97" fmla="*/ 17 h 19"/>
                  <a:gd name="T98" fmla="*/ 15 w 42"/>
                  <a:gd name="T99" fmla="*/ 17 h 19"/>
                  <a:gd name="T100" fmla="*/ 14 w 42"/>
                  <a:gd name="T101" fmla="*/ 17 h 19"/>
                  <a:gd name="T102" fmla="*/ 12 w 42"/>
                  <a:gd name="T103" fmla="*/ 17 h 19"/>
                  <a:gd name="T104" fmla="*/ 11 w 42"/>
                  <a:gd name="T105" fmla="*/ 17 h 19"/>
                  <a:gd name="T106" fmla="*/ 10 w 42"/>
                  <a:gd name="T107" fmla="*/ 17 h 19"/>
                  <a:gd name="T108" fmla="*/ 9 w 42"/>
                  <a:gd name="T109" fmla="*/ 17 h 19"/>
                  <a:gd name="T110" fmla="*/ 7 w 42"/>
                  <a:gd name="T111" fmla="*/ 17 h 19"/>
                  <a:gd name="T112" fmla="*/ 6 w 42"/>
                  <a:gd name="T113" fmla="*/ 17 h 19"/>
                  <a:gd name="T114" fmla="*/ 4 w 42"/>
                  <a:gd name="T115" fmla="*/ 17 h 19"/>
                  <a:gd name="T116" fmla="*/ 3 w 42"/>
                  <a:gd name="T117" fmla="*/ 17 h 19"/>
                  <a:gd name="T118" fmla="*/ 2 w 42"/>
                  <a:gd name="T119" fmla="*/ 17 h 19"/>
                  <a:gd name="T120" fmla="*/ 1 w 42"/>
                  <a:gd name="T121" fmla="*/ 16 h 19"/>
                  <a:gd name="T122" fmla="*/ 0 w 42"/>
                  <a:gd name="T1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 h="19">
                    <a:moveTo>
                      <a:pt x="0" y="0"/>
                    </a:moveTo>
                    <a:lnTo>
                      <a:pt x="1" y="0"/>
                    </a:lnTo>
                    <a:lnTo>
                      <a:pt x="3" y="0"/>
                    </a:lnTo>
                    <a:lnTo>
                      <a:pt x="5" y="0"/>
                    </a:lnTo>
                    <a:lnTo>
                      <a:pt x="6" y="0"/>
                    </a:lnTo>
                    <a:lnTo>
                      <a:pt x="8" y="0"/>
                    </a:lnTo>
                    <a:lnTo>
                      <a:pt x="9" y="0"/>
                    </a:lnTo>
                    <a:lnTo>
                      <a:pt x="10" y="0"/>
                    </a:lnTo>
                    <a:lnTo>
                      <a:pt x="11" y="1"/>
                    </a:lnTo>
                    <a:lnTo>
                      <a:pt x="13" y="1"/>
                    </a:lnTo>
                    <a:lnTo>
                      <a:pt x="14" y="1"/>
                    </a:lnTo>
                    <a:lnTo>
                      <a:pt x="15" y="1"/>
                    </a:lnTo>
                    <a:lnTo>
                      <a:pt x="17" y="1"/>
                    </a:lnTo>
                    <a:lnTo>
                      <a:pt x="19" y="1"/>
                    </a:lnTo>
                    <a:lnTo>
                      <a:pt x="20" y="1"/>
                    </a:lnTo>
                    <a:lnTo>
                      <a:pt x="21" y="1"/>
                    </a:lnTo>
                    <a:lnTo>
                      <a:pt x="23" y="1"/>
                    </a:lnTo>
                    <a:lnTo>
                      <a:pt x="24" y="1"/>
                    </a:lnTo>
                    <a:lnTo>
                      <a:pt x="25" y="1"/>
                    </a:lnTo>
                    <a:lnTo>
                      <a:pt x="26" y="1"/>
                    </a:lnTo>
                    <a:lnTo>
                      <a:pt x="27" y="0"/>
                    </a:lnTo>
                    <a:lnTo>
                      <a:pt x="29" y="0"/>
                    </a:lnTo>
                    <a:lnTo>
                      <a:pt x="30" y="0"/>
                    </a:lnTo>
                    <a:lnTo>
                      <a:pt x="31" y="0"/>
                    </a:lnTo>
                    <a:lnTo>
                      <a:pt x="32" y="0"/>
                    </a:lnTo>
                    <a:lnTo>
                      <a:pt x="33" y="0"/>
                    </a:lnTo>
                    <a:lnTo>
                      <a:pt x="35" y="0"/>
                    </a:lnTo>
                    <a:lnTo>
                      <a:pt x="36" y="0"/>
                    </a:lnTo>
                    <a:lnTo>
                      <a:pt x="38" y="0"/>
                    </a:lnTo>
                    <a:lnTo>
                      <a:pt x="39" y="0"/>
                    </a:lnTo>
                    <a:lnTo>
                      <a:pt x="41" y="17"/>
                    </a:lnTo>
                    <a:lnTo>
                      <a:pt x="39" y="17"/>
                    </a:lnTo>
                    <a:lnTo>
                      <a:pt x="38" y="17"/>
                    </a:lnTo>
                    <a:lnTo>
                      <a:pt x="36" y="17"/>
                    </a:lnTo>
                    <a:lnTo>
                      <a:pt x="35" y="17"/>
                    </a:lnTo>
                    <a:lnTo>
                      <a:pt x="33" y="17"/>
                    </a:lnTo>
                    <a:lnTo>
                      <a:pt x="32" y="17"/>
                    </a:lnTo>
                    <a:lnTo>
                      <a:pt x="31" y="17"/>
                    </a:lnTo>
                    <a:lnTo>
                      <a:pt x="30" y="17"/>
                    </a:lnTo>
                    <a:lnTo>
                      <a:pt x="29" y="17"/>
                    </a:lnTo>
                    <a:lnTo>
                      <a:pt x="27" y="17"/>
                    </a:lnTo>
                    <a:lnTo>
                      <a:pt x="26" y="17"/>
                    </a:lnTo>
                    <a:lnTo>
                      <a:pt x="25" y="18"/>
                    </a:lnTo>
                    <a:lnTo>
                      <a:pt x="24" y="18"/>
                    </a:lnTo>
                    <a:lnTo>
                      <a:pt x="23" y="18"/>
                    </a:lnTo>
                    <a:lnTo>
                      <a:pt x="21" y="18"/>
                    </a:lnTo>
                    <a:lnTo>
                      <a:pt x="20" y="18"/>
                    </a:lnTo>
                    <a:lnTo>
                      <a:pt x="18" y="18"/>
                    </a:lnTo>
                    <a:lnTo>
                      <a:pt x="17" y="17"/>
                    </a:lnTo>
                    <a:lnTo>
                      <a:pt x="15" y="17"/>
                    </a:lnTo>
                    <a:lnTo>
                      <a:pt x="14" y="17"/>
                    </a:lnTo>
                    <a:lnTo>
                      <a:pt x="12" y="17"/>
                    </a:lnTo>
                    <a:lnTo>
                      <a:pt x="11" y="17"/>
                    </a:lnTo>
                    <a:lnTo>
                      <a:pt x="10" y="17"/>
                    </a:lnTo>
                    <a:lnTo>
                      <a:pt x="9" y="17"/>
                    </a:lnTo>
                    <a:lnTo>
                      <a:pt x="7" y="17"/>
                    </a:lnTo>
                    <a:lnTo>
                      <a:pt x="6" y="17"/>
                    </a:lnTo>
                    <a:lnTo>
                      <a:pt x="4" y="17"/>
                    </a:lnTo>
                    <a:lnTo>
                      <a:pt x="3" y="17"/>
                    </a:lnTo>
                    <a:lnTo>
                      <a:pt x="2" y="17"/>
                    </a:lnTo>
                    <a:lnTo>
                      <a:pt x="1" y="16"/>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61" name="Freeform 197"/>
              <p:cNvSpPr>
                <a:spLocks/>
              </p:cNvSpPr>
              <p:nvPr/>
            </p:nvSpPr>
            <p:spPr bwMode="auto">
              <a:xfrm>
                <a:off x="5122" y="1799"/>
                <a:ext cx="45" cy="19"/>
              </a:xfrm>
              <a:custGeom>
                <a:avLst/>
                <a:gdLst>
                  <a:gd name="T0" fmla="*/ 42 w 45"/>
                  <a:gd name="T1" fmla="*/ 0 h 19"/>
                  <a:gd name="T2" fmla="*/ 39 w 45"/>
                  <a:gd name="T3" fmla="*/ 0 h 19"/>
                  <a:gd name="T4" fmla="*/ 37 w 45"/>
                  <a:gd name="T5" fmla="*/ 0 h 19"/>
                  <a:gd name="T6" fmla="*/ 34 w 45"/>
                  <a:gd name="T7" fmla="*/ 0 h 19"/>
                  <a:gd name="T8" fmla="*/ 32 w 45"/>
                  <a:gd name="T9" fmla="*/ 1 h 19"/>
                  <a:gd name="T10" fmla="*/ 29 w 45"/>
                  <a:gd name="T11" fmla="*/ 1 h 19"/>
                  <a:gd name="T12" fmla="*/ 26 w 45"/>
                  <a:gd name="T13" fmla="*/ 1 h 19"/>
                  <a:gd name="T14" fmla="*/ 23 w 45"/>
                  <a:gd name="T15" fmla="*/ 1 h 19"/>
                  <a:gd name="T16" fmla="*/ 21 w 45"/>
                  <a:gd name="T17" fmla="*/ 1 h 19"/>
                  <a:gd name="T18" fmla="*/ 18 w 45"/>
                  <a:gd name="T19" fmla="*/ 1 h 19"/>
                  <a:gd name="T20" fmla="*/ 16 w 45"/>
                  <a:gd name="T21" fmla="*/ 1 h 19"/>
                  <a:gd name="T22" fmla="*/ 13 w 45"/>
                  <a:gd name="T23" fmla="*/ 0 h 19"/>
                  <a:gd name="T24" fmla="*/ 10 w 45"/>
                  <a:gd name="T25" fmla="*/ 0 h 19"/>
                  <a:gd name="T26" fmla="*/ 7 w 45"/>
                  <a:gd name="T27" fmla="*/ 0 h 19"/>
                  <a:gd name="T28" fmla="*/ 4 w 45"/>
                  <a:gd name="T29" fmla="*/ 0 h 19"/>
                  <a:gd name="T30" fmla="*/ 1 w 45"/>
                  <a:gd name="T31" fmla="*/ 0 h 19"/>
                  <a:gd name="T32" fmla="*/ 1 w 45"/>
                  <a:gd name="T33" fmla="*/ 17 h 19"/>
                  <a:gd name="T34" fmla="*/ 4 w 45"/>
                  <a:gd name="T35" fmla="*/ 17 h 19"/>
                  <a:gd name="T36" fmla="*/ 7 w 45"/>
                  <a:gd name="T37" fmla="*/ 17 h 19"/>
                  <a:gd name="T38" fmla="*/ 10 w 45"/>
                  <a:gd name="T39" fmla="*/ 17 h 19"/>
                  <a:gd name="T40" fmla="*/ 13 w 45"/>
                  <a:gd name="T41" fmla="*/ 17 h 19"/>
                  <a:gd name="T42" fmla="*/ 16 w 45"/>
                  <a:gd name="T43" fmla="*/ 17 h 19"/>
                  <a:gd name="T44" fmla="*/ 18 w 45"/>
                  <a:gd name="T45" fmla="*/ 18 h 19"/>
                  <a:gd name="T46" fmla="*/ 21 w 45"/>
                  <a:gd name="T47" fmla="*/ 18 h 19"/>
                  <a:gd name="T48" fmla="*/ 23 w 45"/>
                  <a:gd name="T49" fmla="*/ 18 h 19"/>
                  <a:gd name="T50" fmla="*/ 26 w 45"/>
                  <a:gd name="T51" fmla="*/ 17 h 19"/>
                  <a:gd name="T52" fmla="*/ 29 w 45"/>
                  <a:gd name="T53" fmla="*/ 17 h 19"/>
                  <a:gd name="T54" fmla="*/ 32 w 45"/>
                  <a:gd name="T55" fmla="*/ 17 h 19"/>
                  <a:gd name="T56" fmla="*/ 35 w 45"/>
                  <a:gd name="T57" fmla="*/ 17 h 19"/>
                  <a:gd name="T58" fmla="*/ 37 w 45"/>
                  <a:gd name="T59" fmla="*/ 17 h 19"/>
                  <a:gd name="T60" fmla="*/ 40 w 45"/>
                  <a:gd name="T61" fmla="*/ 17 h 19"/>
                  <a:gd name="T62" fmla="*/ 43 w 45"/>
                  <a:gd name="T63"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19">
                    <a:moveTo>
                      <a:pt x="44" y="0"/>
                    </a:moveTo>
                    <a:lnTo>
                      <a:pt x="42" y="0"/>
                    </a:lnTo>
                    <a:lnTo>
                      <a:pt x="41" y="0"/>
                    </a:lnTo>
                    <a:lnTo>
                      <a:pt x="39" y="0"/>
                    </a:lnTo>
                    <a:lnTo>
                      <a:pt x="38" y="0"/>
                    </a:lnTo>
                    <a:lnTo>
                      <a:pt x="37" y="0"/>
                    </a:lnTo>
                    <a:lnTo>
                      <a:pt x="36" y="0"/>
                    </a:lnTo>
                    <a:lnTo>
                      <a:pt x="34" y="0"/>
                    </a:lnTo>
                    <a:lnTo>
                      <a:pt x="33" y="0"/>
                    </a:lnTo>
                    <a:lnTo>
                      <a:pt x="32" y="1"/>
                    </a:lnTo>
                    <a:lnTo>
                      <a:pt x="30" y="1"/>
                    </a:lnTo>
                    <a:lnTo>
                      <a:pt x="29" y="1"/>
                    </a:lnTo>
                    <a:lnTo>
                      <a:pt x="27" y="1"/>
                    </a:lnTo>
                    <a:lnTo>
                      <a:pt x="26" y="1"/>
                    </a:lnTo>
                    <a:lnTo>
                      <a:pt x="24" y="1"/>
                    </a:lnTo>
                    <a:lnTo>
                      <a:pt x="23" y="1"/>
                    </a:lnTo>
                    <a:lnTo>
                      <a:pt x="22" y="1"/>
                    </a:lnTo>
                    <a:lnTo>
                      <a:pt x="21" y="1"/>
                    </a:lnTo>
                    <a:lnTo>
                      <a:pt x="20" y="1"/>
                    </a:lnTo>
                    <a:lnTo>
                      <a:pt x="18" y="1"/>
                    </a:lnTo>
                    <a:lnTo>
                      <a:pt x="17" y="1"/>
                    </a:lnTo>
                    <a:lnTo>
                      <a:pt x="16" y="1"/>
                    </a:lnTo>
                    <a:lnTo>
                      <a:pt x="14" y="0"/>
                    </a:lnTo>
                    <a:lnTo>
                      <a:pt x="13" y="0"/>
                    </a:lnTo>
                    <a:lnTo>
                      <a:pt x="11" y="0"/>
                    </a:lnTo>
                    <a:lnTo>
                      <a:pt x="10" y="0"/>
                    </a:lnTo>
                    <a:lnTo>
                      <a:pt x="9" y="0"/>
                    </a:lnTo>
                    <a:lnTo>
                      <a:pt x="7" y="0"/>
                    </a:lnTo>
                    <a:lnTo>
                      <a:pt x="5" y="0"/>
                    </a:lnTo>
                    <a:lnTo>
                      <a:pt x="4" y="0"/>
                    </a:lnTo>
                    <a:lnTo>
                      <a:pt x="3" y="0"/>
                    </a:lnTo>
                    <a:lnTo>
                      <a:pt x="1" y="0"/>
                    </a:lnTo>
                    <a:lnTo>
                      <a:pt x="0" y="17"/>
                    </a:lnTo>
                    <a:lnTo>
                      <a:pt x="1" y="17"/>
                    </a:lnTo>
                    <a:lnTo>
                      <a:pt x="2" y="17"/>
                    </a:lnTo>
                    <a:lnTo>
                      <a:pt x="4" y="17"/>
                    </a:lnTo>
                    <a:lnTo>
                      <a:pt x="5" y="17"/>
                    </a:lnTo>
                    <a:lnTo>
                      <a:pt x="7" y="17"/>
                    </a:lnTo>
                    <a:lnTo>
                      <a:pt x="9" y="17"/>
                    </a:lnTo>
                    <a:lnTo>
                      <a:pt x="10" y="17"/>
                    </a:lnTo>
                    <a:lnTo>
                      <a:pt x="11" y="17"/>
                    </a:lnTo>
                    <a:lnTo>
                      <a:pt x="13" y="17"/>
                    </a:lnTo>
                    <a:lnTo>
                      <a:pt x="14" y="17"/>
                    </a:lnTo>
                    <a:lnTo>
                      <a:pt x="16" y="17"/>
                    </a:lnTo>
                    <a:lnTo>
                      <a:pt x="17" y="18"/>
                    </a:lnTo>
                    <a:lnTo>
                      <a:pt x="18" y="18"/>
                    </a:lnTo>
                    <a:lnTo>
                      <a:pt x="20" y="18"/>
                    </a:lnTo>
                    <a:lnTo>
                      <a:pt x="21" y="18"/>
                    </a:lnTo>
                    <a:lnTo>
                      <a:pt x="22" y="18"/>
                    </a:lnTo>
                    <a:lnTo>
                      <a:pt x="23" y="18"/>
                    </a:lnTo>
                    <a:lnTo>
                      <a:pt x="25" y="17"/>
                    </a:lnTo>
                    <a:lnTo>
                      <a:pt x="26" y="17"/>
                    </a:lnTo>
                    <a:lnTo>
                      <a:pt x="27" y="17"/>
                    </a:lnTo>
                    <a:lnTo>
                      <a:pt x="29" y="17"/>
                    </a:lnTo>
                    <a:lnTo>
                      <a:pt x="30" y="17"/>
                    </a:lnTo>
                    <a:lnTo>
                      <a:pt x="32" y="17"/>
                    </a:lnTo>
                    <a:lnTo>
                      <a:pt x="33" y="17"/>
                    </a:lnTo>
                    <a:lnTo>
                      <a:pt x="35" y="17"/>
                    </a:lnTo>
                    <a:lnTo>
                      <a:pt x="36" y="17"/>
                    </a:lnTo>
                    <a:lnTo>
                      <a:pt x="37" y="17"/>
                    </a:lnTo>
                    <a:lnTo>
                      <a:pt x="38" y="17"/>
                    </a:lnTo>
                    <a:lnTo>
                      <a:pt x="40" y="17"/>
                    </a:lnTo>
                    <a:lnTo>
                      <a:pt x="41" y="17"/>
                    </a:lnTo>
                    <a:lnTo>
                      <a:pt x="43" y="16"/>
                    </a:lnTo>
                    <a:lnTo>
                      <a:pt x="44"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62" name="Freeform 198"/>
              <p:cNvSpPr>
                <a:spLocks/>
              </p:cNvSpPr>
              <p:nvPr/>
            </p:nvSpPr>
            <p:spPr bwMode="auto">
              <a:xfrm>
                <a:off x="5177" y="1799"/>
                <a:ext cx="41" cy="19"/>
              </a:xfrm>
              <a:custGeom>
                <a:avLst/>
                <a:gdLst>
                  <a:gd name="T0" fmla="*/ 0 w 41"/>
                  <a:gd name="T1" fmla="*/ 0 h 19"/>
                  <a:gd name="T2" fmla="*/ 1 w 41"/>
                  <a:gd name="T3" fmla="*/ 0 h 19"/>
                  <a:gd name="T4" fmla="*/ 3 w 41"/>
                  <a:gd name="T5" fmla="*/ 0 h 19"/>
                  <a:gd name="T6" fmla="*/ 5 w 41"/>
                  <a:gd name="T7" fmla="*/ 0 h 19"/>
                  <a:gd name="T8" fmla="*/ 6 w 41"/>
                  <a:gd name="T9" fmla="*/ 0 h 19"/>
                  <a:gd name="T10" fmla="*/ 8 w 41"/>
                  <a:gd name="T11" fmla="*/ 0 h 19"/>
                  <a:gd name="T12" fmla="*/ 9 w 41"/>
                  <a:gd name="T13" fmla="*/ 0 h 19"/>
                  <a:gd name="T14" fmla="*/ 10 w 41"/>
                  <a:gd name="T15" fmla="*/ 0 h 19"/>
                  <a:gd name="T16" fmla="*/ 11 w 41"/>
                  <a:gd name="T17" fmla="*/ 1 h 19"/>
                  <a:gd name="T18" fmla="*/ 12 w 41"/>
                  <a:gd name="T19" fmla="*/ 1 h 19"/>
                  <a:gd name="T20" fmla="*/ 14 w 41"/>
                  <a:gd name="T21" fmla="*/ 1 h 19"/>
                  <a:gd name="T22" fmla="*/ 15 w 41"/>
                  <a:gd name="T23" fmla="*/ 1 h 19"/>
                  <a:gd name="T24" fmla="*/ 17 w 41"/>
                  <a:gd name="T25" fmla="*/ 1 h 19"/>
                  <a:gd name="T26" fmla="*/ 18 w 41"/>
                  <a:gd name="T27" fmla="*/ 1 h 19"/>
                  <a:gd name="T28" fmla="*/ 20 w 41"/>
                  <a:gd name="T29" fmla="*/ 1 h 19"/>
                  <a:gd name="T30" fmla="*/ 21 w 41"/>
                  <a:gd name="T31" fmla="*/ 1 h 19"/>
                  <a:gd name="T32" fmla="*/ 23 w 41"/>
                  <a:gd name="T33" fmla="*/ 1 h 19"/>
                  <a:gd name="T34" fmla="*/ 24 w 41"/>
                  <a:gd name="T35" fmla="*/ 1 h 19"/>
                  <a:gd name="T36" fmla="*/ 26 w 41"/>
                  <a:gd name="T37" fmla="*/ 1 h 19"/>
                  <a:gd name="T38" fmla="*/ 27 w 41"/>
                  <a:gd name="T39" fmla="*/ 0 h 19"/>
                  <a:gd name="T40" fmla="*/ 29 w 41"/>
                  <a:gd name="T41" fmla="*/ 0 h 19"/>
                  <a:gd name="T42" fmla="*/ 30 w 41"/>
                  <a:gd name="T43" fmla="*/ 0 h 19"/>
                  <a:gd name="T44" fmla="*/ 32 w 41"/>
                  <a:gd name="T45" fmla="*/ 0 h 19"/>
                  <a:gd name="T46" fmla="*/ 33 w 41"/>
                  <a:gd name="T47" fmla="*/ 0 h 19"/>
                  <a:gd name="T48" fmla="*/ 35 w 41"/>
                  <a:gd name="T49" fmla="*/ 0 h 19"/>
                  <a:gd name="T50" fmla="*/ 36 w 41"/>
                  <a:gd name="T51" fmla="*/ 0 h 19"/>
                  <a:gd name="T52" fmla="*/ 37 w 41"/>
                  <a:gd name="T53" fmla="*/ 0 h 19"/>
                  <a:gd name="T54" fmla="*/ 38 w 41"/>
                  <a:gd name="T55" fmla="*/ 0 h 19"/>
                  <a:gd name="T56" fmla="*/ 39 w 41"/>
                  <a:gd name="T57" fmla="*/ 0 h 19"/>
                  <a:gd name="T58" fmla="*/ 40 w 41"/>
                  <a:gd name="T59" fmla="*/ 17 h 19"/>
                  <a:gd name="T60" fmla="*/ 38 w 41"/>
                  <a:gd name="T61" fmla="*/ 17 h 19"/>
                  <a:gd name="T62" fmla="*/ 37 w 41"/>
                  <a:gd name="T63" fmla="*/ 17 h 19"/>
                  <a:gd name="T64" fmla="*/ 36 w 41"/>
                  <a:gd name="T65" fmla="*/ 17 h 19"/>
                  <a:gd name="T66" fmla="*/ 35 w 41"/>
                  <a:gd name="T67" fmla="*/ 17 h 19"/>
                  <a:gd name="T68" fmla="*/ 34 w 41"/>
                  <a:gd name="T69" fmla="*/ 17 h 19"/>
                  <a:gd name="T70" fmla="*/ 32 w 41"/>
                  <a:gd name="T71" fmla="*/ 17 h 19"/>
                  <a:gd name="T72" fmla="*/ 31 w 41"/>
                  <a:gd name="T73" fmla="*/ 17 h 19"/>
                  <a:gd name="T74" fmla="*/ 30 w 41"/>
                  <a:gd name="T75" fmla="*/ 17 h 19"/>
                  <a:gd name="T76" fmla="*/ 29 w 41"/>
                  <a:gd name="T77" fmla="*/ 17 h 19"/>
                  <a:gd name="T78" fmla="*/ 27 w 41"/>
                  <a:gd name="T79" fmla="*/ 17 h 19"/>
                  <a:gd name="T80" fmla="*/ 26 w 41"/>
                  <a:gd name="T81" fmla="*/ 17 h 19"/>
                  <a:gd name="T82" fmla="*/ 25 w 41"/>
                  <a:gd name="T83" fmla="*/ 17 h 19"/>
                  <a:gd name="T84" fmla="*/ 23 w 41"/>
                  <a:gd name="T85" fmla="*/ 18 h 19"/>
                  <a:gd name="T86" fmla="*/ 21 w 41"/>
                  <a:gd name="T87" fmla="*/ 18 h 19"/>
                  <a:gd name="T88" fmla="*/ 20 w 41"/>
                  <a:gd name="T89" fmla="*/ 18 h 19"/>
                  <a:gd name="T90" fmla="*/ 19 w 41"/>
                  <a:gd name="T91" fmla="*/ 18 h 19"/>
                  <a:gd name="T92" fmla="*/ 17 w 41"/>
                  <a:gd name="T93" fmla="*/ 18 h 19"/>
                  <a:gd name="T94" fmla="*/ 17 w 41"/>
                  <a:gd name="T95" fmla="*/ 17 h 19"/>
                  <a:gd name="T96" fmla="*/ 15 w 41"/>
                  <a:gd name="T97" fmla="*/ 17 h 19"/>
                  <a:gd name="T98" fmla="*/ 14 w 41"/>
                  <a:gd name="T99" fmla="*/ 17 h 19"/>
                  <a:gd name="T100" fmla="*/ 12 w 41"/>
                  <a:gd name="T101" fmla="*/ 17 h 19"/>
                  <a:gd name="T102" fmla="*/ 11 w 41"/>
                  <a:gd name="T103" fmla="*/ 17 h 19"/>
                  <a:gd name="T104" fmla="*/ 10 w 41"/>
                  <a:gd name="T105" fmla="*/ 17 h 19"/>
                  <a:gd name="T106" fmla="*/ 9 w 41"/>
                  <a:gd name="T107" fmla="*/ 17 h 19"/>
                  <a:gd name="T108" fmla="*/ 8 w 41"/>
                  <a:gd name="T109" fmla="*/ 17 h 19"/>
                  <a:gd name="T110" fmla="*/ 6 w 41"/>
                  <a:gd name="T111" fmla="*/ 17 h 19"/>
                  <a:gd name="T112" fmla="*/ 5 w 41"/>
                  <a:gd name="T113" fmla="*/ 17 h 19"/>
                  <a:gd name="T114" fmla="*/ 3 w 41"/>
                  <a:gd name="T115" fmla="*/ 17 h 19"/>
                  <a:gd name="T116" fmla="*/ 1 w 41"/>
                  <a:gd name="T117" fmla="*/ 17 h 19"/>
                  <a:gd name="T118" fmla="*/ 0 w 41"/>
                  <a:gd name="T119" fmla="*/ 16 h 19"/>
                  <a:gd name="T120" fmla="*/ 0 w 41"/>
                  <a:gd name="T1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 h="19">
                    <a:moveTo>
                      <a:pt x="0" y="0"/>
                    </a:moveTo>
                    <a:lnTo>
                      <a:pt x="1" y="0"/>
                    </a:lnTo>
                    <a:lnTo>
                      <a:pt x="3" y="0"/>
                    </a:lnTo>
                    <a:lnTo>
                      <a:pt x="5" y="0"/>
                    </a:lnTo>
                    <a:lnTo>
                      <a:pt x="6" y="0"/>
                    </a:lnTo>
                    <a:lnTo>
                      <a:pt x="8" y="0"/>
                    </a:lnTo>
                    <a:lnTo>
                      <a:pt x="9" y="0"/>
                    </a:lnTo>
                    <a:lnTo>
                      <a:pt x="10" y="0"/>
                    </a:lnTo>
                    <a:lnTo>
                      <a:pt x="11" y="1"/>
                    </a:lnTo>
                    <a:lnTo>
                      <a:pt x="12" y="1"/>
                    </a:lnTo>
                    <a:lnTo>
                      <a:pt x="14" y="1"/>
                    </a:lnTo>
                    <a:lnTo>
                      <a:pt x="15" y="1"/>
                    </a:lnTo>
                    <a:lnTo>
                      <a:pt x="17" y="1"/>
                    </a:lnTo>
                    <a:lnTo>
                      <a:pt x="18" y="1"/>
                    </a:lnTo>
                    <a:lnTo>
                      <a:pt x="20" y="1"/>
                    </a:lnTo>
                    <a:lnTo>
                      <a:pt x="21" y="1"/>
                    </a:lnTo>
                    <a:lnTo>
                      <a:pt x="23" y="1"/>
                    </a:lnTo>
                    <a:lnTo>
                      <a:pt x="24" y="1"/>
                    </a:lnTo>
                    <a:lnTo>
                      <a:pt x="26" y="1"/>
                    </a:lnTo>
                    <a:lnTo>
                      <a:pt x="27" y="0"/>
                    </a:lnTo>
                    <a:lnTo>
                      <a:pt x="29" y="0"/>
                    </a:lnTo>
                    <a:lnTo>
                      <a:pt x="30" y="0"/>
                    </a:lnTo>
                    <a:lnTo>
                      <a:pt x="32" y="0"/>
                    </a:lnTo>
                    <a:lnTo>
                      <a:pt x="33" y="0"/>
                    </a:lnTo>
                    <a:lnTo>
                      <a:pt x="35" y="0"/>
                    </a:lnTo>
                    <a:lnTo>
                      <a:pt x="36" y="0"/>
                    </a:lnTo>
                    <a:lnTo>
                      <a:pt x="37" y="0"/>
                    </a:lnTo>
                    <a:lnTo>
                      <a:pt x="38" y="0"/>
                    </a:lnTo>
                    <a:lnTo>
                      <a:pt x="39" y="0"/>
                    </a:lnTo>
                    <a:lnTo>
                      <a:pt x="40" y="17"/>
                    </a:lnTo>
                    <a:lnTo>
                      <a:pt x="38" y="17"/>
                    </a:lnTo>
                    <a:lnTo>
                      <a:pt x="37" y="17"/>
                    </a:lnTo>
                    <a:lnTo>
                      <a:pt x="36" y="17"/>
                    </a:lnTo>
                    <a:lnTo>
                      <a:pt x="35" y="17"/>
                    </a:lnTo>
                    <a:lnTo>
                      <a:pt x="34" y="17"/>
                    </a:lnTo>
                    <a:lnTo>
                      <a:pt x="32" y="17"/>
                    </a:lnTo>
                    <a:lnTo>
                      <a:pt x="31" y="17"/>
                    </a:lnTo>
                    <a:lnTo>
                      <a:pt x="30" y="17"/>
                    </a:lnTo>
                    <a:lnTo>
                      <a:pt x="29" y="17"/>
                    </a:lnTo>
                    <a:lnTo>
                      <a:pt x="27" y="17"/>
                    </a:lnTo>
                    <a:lnTo>
                      <a:pt x="26" y="17"/>
                    </a:lnTo>
                    <a:lnTo>
                      <a:pt x="25" y="17"/>
                    </a:lnTo>
                    <a:lnTo>
                      <a:pt x="23" y="18"/>
                    </a:lnTo>
                    <a:lnTo>
                      <a:pt x="21" y="18"/>
                    </a:lnTo>
                    <a:lnTo>
                      <a:pt x="20" y="18"/>
                    </a:lnTo>
                    <a:lnTo>
                      <a:pt x="19" y="18"/>
                    </a:lnTo>
                    <a:lnTo>
                      <a:pt x="17" y="18"/>
                    </a:lnTo>
                    <a:lnTo>
                      <a:pt x="17" y="17"/>
                    </a:lnTo>
                    <a:lnTo>
                      <a:pt x="15" y="17"/>
                    </a:lnTo>
                    <a:lnTo>
                      <a:pt x="14" y="17"/>
                    </a:lnTo>
                    <a:lnTo>
                      <a:pt x="12" y="17"/>
                    </a:lnTo>
                    <a:lnTo>
                      <a:pt x="11" y="17"/>
                    </a:lnTo>
                    <a:lnTo>
                      <a:pt x="10" y="17"/>
                    </a:lnTo>
                    <a:lnTo>
                      <a:pt x="9" y="17"/>
                    </a:lnTo>
                    <a:lnTo>
                      <a:pt x="8" y="17"/>
                    </a:lnTo>
                    <a:lnTo>
                      <a:pt x="6" y="17"/>
                    </a:lnTo>
                    <a:lnTo>
                      <a:pt x="5" y="17"/>
                    </a:lnTo>
                    <a:lnTo>
                      <a:pt x="3" y="17"/>
                    </a:lnTo>
                    <a:lnTo>
                      <a:pt x="1" y="17"/>
                    </a:lnTo>
                    <a:lnTo>
                      <a:pt x="0" y="16"/>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63" name="Freeform 199"/>
              <p:cNvSpPr>
                <a:spLocks/>
              </p:cNvSpPr>
              <p:nvPr/>
            </p:nvSpPr>
            <p:spPr bwMode="auto">
              <a:xfrm>
                <a:off x="5231" y="1799"/>
                <a:ext cx="49" cy="23"/>
              </a:xfrm>
              <a:custGeom>
                <a:avLst/>
                <a:gdLst>
                  <a:gd name="T0" fmla="*/ 1 w 49"/>
                  <a:gd name="T1" fmla="*/ 0 h 23"/>
                  <a:gd name="T2" fmla="*/ 4 w 49"/>
                  <a:gd name="T3" fmla="*/ 0 h 23"/>
                  <a:gd name="T4" fmla="*/ 7 w 49"/>
                  <a:gd name="T5" fmla="*/ 0 h 23"/>
                  <a:gd name="T6" fmla="*/ 10 w 49"/>
                  <a:gd name="T7" fmla="*/ 0 h 23"/>
                  <a:gd name="T8" fmla="*/ 13 w 49"/>
                  <a:gd name="T9" fmla="*/ 1 h 23"/>
                  <a:gd name="T10" fmla="*/ 16 w 49"/>
                  <a:gd name="T11" fmla="*/ 1 h 23"/>
                  <a:gd name="T12" fmla="*/ 19 w 49"/>
                  <a:gd name="T13" fmla="*/ 1 h 23"/>
                  <a:gd name="T14" fmla="*/ 22 w 49"/>
                  <a:gd name="T15" fmla="*/ 1 h 23"/>
                  <a:gd name="T16" fmla="*/ 25 w 49"/>
                  <a:gd name="T17" fmla="*/ 1 h 23"/>
                  <a:gd name="T18" fmla="*/ 28 w 49"/>
                  <a:gd name="T19" fmla="*/ 1 h 23"/>
                  <a:gd name="T20" fmla="*/ 31 w 49"/>
                  <a:gd name="T21" fmla="*/ 1 h 23"/>
                  <a:gd name="T22" fmla="*/ 34 w 49"/>
                  <a:gd name="T23" fmla="*/ 0 h 23"/>
                  <a:gd name="T24" fmla="*/ 37 w 49"/>
                  <a:gd name="T25" fmla="*/ 0 h 23"/>
                  <a:gd name="T26" fmla="*/ 39 w 49"/>
                  <a:gd name="T27" fmla="*/ 0 h 23"/>
                  <a:gd name="T28" fmla="*/ 42 w 49"/>
                  <a:gd name="T29" fmla="*/ 0 h 23"/>
                  <a:gd name="T30" fmla="*/ 45 w 49"/>
                  <a:gd name="T31" fmla="*/ 0 h 23"/>
                  <a:gd name="T32" fmla="*/ 48 w 49"/>
                  <a:gd name="T33" fmla="*/ 21 h 23"/>
                  <a:gd name="T34" fmla="*/ 45 w 49"/>
                  <a:gd name="T35" fmla="*/ 21 h 23"/>
                  <a:gd name="T36" fmla="*/ 42 w 49"/>
                  <a:gd name="T37" fmla="*/ 21 h 23"/>
                  <a:gd name="T38" fmla="*/ 39 w 49"/>
                  <a:gd name="T39" fmla="*/ 21 h 23"/>
                  <a:gd name="T40" fmla="*/ 37 w 49"/>
                  <a:gd name="T41" fmla="*/ 21 h 23"/>
                  <a:gd name="T42" fmla="*/ 34 w 49"/>
                  <a:gd name="T43" fmla="*/ 21 h 23"/>
                  <a:gd name="T44" fmla="*/ 31 w 49"/>
                  <a:gd name="T45" fmla="*/ 21 h 23"/>
                  <a:gd name="T46" fmla="*/ 28 w 49"/>
                  <a:gd name="T47" fmla="*/ 22 h 23"/>
                  <a:gd name="T48" fmla="*/ 25 w 49"/>
                  <a:gd name="T49" fmla="*/ 22 h 23"/>
                  <a:gd name="T50" fmla="*/ 21 w 49"/>
                  <a:gd name="T51" fmla="*/ 22 h 23"/>
                  <a:gd name="T52" fmla="*/ 19 w 49"/>
                  <a:gd name="T53" fmla="*/ 21 h 23"/>
                  <a:gd name="T54" fmla="*/ 16 w 49"/>
                  <a:gd name="T55" fmla="*/ 21 h 23"/>
                  <a:gd name="T56" fmla="*/ 13 w 49"/>
                  <a:gd name="T57" fmla="*/ 21 h 23"/>
                  <a:gd name="T58" fmla="*/ 10 w 49"/>
                  <a:gd name="T59" fmla="*/ 21 h 23"/>
                  <a:gd name="T60" fmla="*/ 7 w 49"/>
                  <a:gd name="T61" fmla="*/ 21 h 23"/>
                  <a:gd name="T62" fmla="*/ 4 w 49"/>
                  <a:gd name="T63" fmla="*/ 21 h 23"/>
                  <a:gd name="T64" fmla="*/ 1 w 49"/>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23">
                    <a:moveTo>
                      <a:pt x="0" y="0"/>
                    </a:moveTo>
                    <a:lnTo>
                      <a:pt x="1" y="0"/>
                    </a:lnTo>
                    <a:lnTo>
                      <a:pt x="3" y="0"/>
                    </a:lnTo>
                    <a:lnTo>
                      <a:pt x="4" y="0"/>
                    </a:lnTo>
                    <a:lnTo>
                      <a:pt x="6" y="0"/>
                    </a:lnTo>
                    <a:lnTo>
                      <a:pt x="7" y="0"/>
                    </a:lnTo>
                    <a:lnTo>
                      <a:pt x="9" y="0"/>
                    </a:lnTo>
                    <a:lnTo>
                      <a:pt x="10" y="0"/>
                    </a:lnTo>
                    <a:lnTo>
                      <a:pt x="12" y="0"/>
                    </a:lnTo>
                    <a:lnTo>
                      <a:pt x="13" y="1"/>
                    </a:lnTo>
                    <a:lnTo>
                      <a:pt x="15" y="1"/>
                    </a:lnTo>
                    <a:lnTo>
                      <a:pt x="16" y="1"/>
                    </a:lnTo>
                    <a:lnTo>
                      <a:pt x="17" y="1"/>
                    </a:lnTo>
                    <a:lnTo>
                      <a:pt x="19" y="1"/>
                    </a:lnTo>
                    <a:lnTo>
                      <a:pt x="20" y="1"/>
                    </a:lnTo>
                    <a:lnTo>
                      <a:pt x="22" y="1"/>
                    </a:lnTo>
                    <a:lnTo>
                      <a:pt x="23" y="1"/>
                    </a:lnTo>
                    <a:lnTo>
                      <a:pt x="25" y="1"/>
                    </a:lnTo>
                    <a:lnTo>
                      <a:pt x="27" y="1"/>
                    </a:lnTo>
                    <a:lnTo>
                      <a:pt x="28" y="1"/>
                    </a:lnTo>
                    <a:lnTo>
                      <a:pt x="30" y="1"/>
                    </a:lnTo>
                    <a:lnTo>
                      <a:pt x="31" y="1"/>
                    </a:lnTo>
                    <a:lnTo>
                      <a:pt x="32" y="0"/>
                    </a:lnTo>
                    <a:lnTo>
                      <a:pt x="34" y="0"/>
                    </a:lnTo>
                    <a:lnTo>
                      <a:pt x="35" y="0"/>
                    </a:lnTo>
                    <a:lnTo>
                      <a:pt x="37" y="0"/>
                    </a:lnTo>
                    <a:lnTo>
                      <a:pt x="38" y="0"/>
                    </a:lnTo>
                    <a:lnTo>
                      <a:pt x="39" y="0"/>
                    </a:lnTo>
                    <a:lnTo>
                      <a:pt x="41" y="0"/>
                    </a:lnTo>
                    <a:lnTo>
                      <a:pt x="42" y="0"/>
                    </a:lnTo>
                    <a:lnTo>
                      <a:pt x="44" y="0"/>
                    </a:lnTo>
                    <a:lnTo>
                      <a:pt x="45" y="0"/>
                    </a:lnTo>
                    <a:lnTo>
                      <a:pt x="46" y="0"/>
                    </a:lnTo>
                    <a:lnTo>
                      <a:pt x="48" y="21"/>
                    </a:lnTo>
                    <a:lnTo>
                      <a:pt x="46" y="21"/>
                    </a:lnTo>
                    <a:lnTo>
                      <a:pt x="45" y="21"/>
                    </a:lnTo>
                    <a:lnTo>
                      <a:pt x="44" y="21"/>
                    </a:lnTo>
                    <a:lnTo>
                      <a:pt x="42" y="21"/>
                    </a:lnTo>
                    <a:lnTo>
                      <a:pt x="41" y="21"/>
                    </a:lnTo>
                    <a:lnTo>
                      <a:pt x="39" y="21"/>
                    </a:lnTo>
                    <a:lnTo>
                      <a:pt x="38" y="21"/>
                    </a:lnTo>
                    <a:lnTo>
                      <a:pt x="37" y="21"/>
                    </a:lnTo>
                    <a:lnTo>
                      <a:pt x="35" y="21"/>
                    </a:lnTo>
                    <a:lnTo>
                      <a:pt x="34" y="21"/>
                    </a:lnTo>
                    <a:lnTo>
                      <a:pt x="32" y="21"/>
                    </a:lnTo>
                    <a:lnTo>
                      <a:pt x="31" y="21"/>
                    </a:lnTo>
                    <a:lnTo>
                      <a:pt x="30" y="22"/>
                    </a:lnTo>
                    <a:lnTo>
                      <a:pt x="28" y="22"/>
                    </a:lnTo>
                    <a:lnTo>
                      <a:pt x="27" y="22"/>
                    </a:lnTo>
                    <a:lnTo>
                      <a:pt x="25" y="22"/>
                    </a:lnTo>
                    <a:lnTo>
                      <a:pt x="23" y="22"/>
                    </a:lnTo>
                    <a:lnTo>
                      <a:pt x="21" y="22"/>
                    </a:lnTo>
                    <a:lnTo>
                      <a:pt x="20" y="21"/>
                    </a:lnTo>
                    <a:lnTo>
                      <a:pt x="19" y="21"/>
                    </a:lnTo>
                    <a:lnTo>
                      <a:pt x="17" y="21"/>
                    </a:lnTo>
                    <a:lnTo>
                      <a:pt x="16" y="21"/>
                    </a:lnTo>
                    <a:lnTo>
                      <a:pt x="14" y="21"/>
                    </a:lnTo>
                    <a:lnTo>
                      <a:pt x="13" y="21"/>
                    </a:lnTo>
                    <a:lnTo>
                      <a:pt x="11" y="21"/>
                    </a:lnTo>
                    <a:lnTo>
                      <a:pt x="10" y="21"/>
                    </a:lnTo>
                    <a:lnTo>
                      <a:pt x="8" y="21"/>
                    </a:lnTo>
                    <a:lnTo>
                      <a:pt x="7" y="21"/>
                    </a:lnTo>
                    <a:lnTo>
                      <a:pt x="5" y="21"/>
                    </a:lnTo>
                    <a:lnTo>
                      <a:pt x="4" y="21"/>
                    </a:lnTo>
                    <a:lnTo>
                      <a:pt x="2" y="21"/>
                    </a:lnTo>
                    <a:lnTo>
                      <a:pt x="1"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64" name="Freeform 200"/>
              <p:cNvSpPr>
                <a:spLocks/>
              </p:cNvSpPr>
              <p:nvPr/>
            </p:nvSpPr>
            <p:spPr bwMode="auto">
              <a:xfrm>
                <a:off x="5122" y="1799"/>
                <a:ext cx="49" cy="23"/>
              </a:xfrm>
              <a:custGeom>
                <a:avLst/>
                <a:gdLst>
                  <a:gd name="T0" fmla="*/ 46 w 49"/>
                  <a:gd name="T1" fmla="*/ 0 h 23"/>
                  <a:gd name="T2" fmla="*/ 43 w 49"/>
                  <a:gd name="T3" fmla="*/ 0 h 23"/>
                  <a:gd name="T4" fmla="*/ 40 w 49"/>
                  <a:gd name="T5" fmla="*/ 0 h 23"/>
                  <a:gd name="T6" fmla="*/ 37 w 49"/>
                  <a:gd name="T7" fmla="*/ 0 h 23"/>
                  <a:gd name="T8" fmla="*/ 35 w 49"/>
                  <a:gd name="T9" fmla="*/ 1 h 23"/>
                  <a:gd name="T10" fmla="*/ 32 w 49"/>
                  <a:gd name="T11" fmla="*/ 1 h 23"/>
                  <a:gd name="T12" fmla="*/ 29 w 49"/>
                  <a:gd name="T13" fmla="*/ 1 h 23"/>
                  <a:gd name="T14" fmla="*/ 26 w 49"/>
                  <a:gd name="T15" fmla="*/ 1 h 23"/>
                  <a:gd name="T16" fmla="*/ 22 w 49"/>
                  <a:gd name="T17" fmla="*/ 1 h 23"/>
                  <a:gd name="T18" fmla="*/ 19 w 49"/>
                  <a:gd name="T19" fmla="*/ 1 h 23"/>
                  <a:gd name="T20" fmla="*/ 17 w 49"/>
                  <a:gd name="T21" fmla="*/ 1 h 23"/>
                  <a:gd name="T22" fmla="*/ 14 w 49"/>
                  <a:gd name="T23" fmla="*/ 0 h 23"/>
                  <a:gd name="T24" fmla="*/ 11 w 49"/>
                  <a:gd name="T25" fmla="*/ 0 h 23"/>
                  <a:gd name="T26" fmla="*/ 8 w 49"/>
                  <a:gd name="T27" fmla="*/ 0 h 23"/>
                  <a:gd name="T28" fmla="*/ 5 w 49"/>
                  <a:gd name="T29" fmla="*/ 0 h 23"/>
                  <a:gd name="T30" fmla="*/ 3 w 49"/>
                  <a:gd name="T31" fmla="*/ 0 h 23"/>
                  <a:gd name="T32" fmla="*/ 0 w 49"/>
                  <a:gd name="T33" fmla="*/ 21 h 23"/>
                  <a:gd name="T34" fmla="*/ 2 w 49"/>
                  <a:gd name="T35" fmla="*/ 21 h 23"/>
                  <a:gd name="T36" fmla="*/ 5 w 49"/>
                  <a:gd name="T37" fmla="*/ 21 h 23"/>
                  <a:gd name="T38" fmla="*/ 8 w 49"/>
                  <a:gd name="T39" fmla="*/ 21 h 23"/>
                  <a:gd name="T40" fmla="*/ 11 w 49"/>
                  <a:gd name="T41" fmla="*/ 21 h 23"/>
                  <a:gd name="T42" fmla="*/ 14 w 49"/>
                  <a:gd name="T43" fmla="*/ 21 h 23"/>
                  <a:gd name="T44" fmla="*/ 17 w 49"/>
                  <a:gd name="T45" fmla="*/ 21 h 23"/>
                  <a:gd name="T46" fmla="*/ 19 w 49"/>
                  <a:gd name="T47" fmla="*/ 22 h 23"/>
                  <a:gd name="T48" fmla="*/ 22 w 49"/>
                  <a:gd name="T49" fmla="*/ 22 h 23"/>
                  <a:gd name="T50" fmla="*/ 26 w 49"/>
                  <a:gd name="T51" fmla="*/ 22 h 23"/>
                  <a:gd name="T52" fmla="*/ 29 w 49"/>
                  <a:gd name="T53" fmla="*/ 21 h 23"/>
                  <a:gd name="T54" fmla="*/ 32 w 49"/>
                  <a:gd name="T55" fmla="*/ 21 h 23"/>
                  <a:gd name="T56" fmla="*/ 35 w 49"/>
                  <a:gd name="T57" fmla="*/ 21 h 23"/>
                  <a:gd name="T58" fmla="*/ 38 w 49"/>
                  <a:gd name="T59" fmla="*/ 21 h 23"/>
                  <a:gd name="T60" fmla="*/ 41 w 49"/>
                  <a:gd name="T61" fmla="*/ 21 h 23"/>
                  <a:gd name="T62" fmla="*/ 44 w 49"/>
                  <a:gd name="T63" fmla="*/ 21 h 23"/>
                  <a:gd name="T64" fmla="*/ 47 w 49"/>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23">
                    <a:moveTo>
                      <a:pt x="48" y="0"/>
                    </a:moveTo>
                    <a:lnTo>
                      <a:pt x="46" y="0"/>
                    </a:lnTo>
                    <a:lnTo>
                      <a:pt x="45" y="0"/>
                    </a:lnTo>
                    <a:lnTo>
                      <a:pt x="43" y="0"/>
                    </a:lnTo>
                    <a:lnTo>
                      <a:pt x="42" y="0"/>
                    </a:lnTo>
                    <a:lnTo>
                      <a:pt x="40" y="0"/>
                    </a:lnTo>
                    <a:lnTo>
                      <a:pt x="39" y="0"/>
                    </a:lnTo>
                    <a:lnTo>
                      <a:pt x="37" y="0"/>
                    </a:lnTo>
                    <a:lnTo>
                      <a:pt x="36" y="0"/>
                    </a:lnTo>
                    <a:lnTo>
                      <a:pt x="35" y="1"/>
                    </a:lnTo>
                    <a:lnTo>
                      <a:pt x="33" y="1"/>
                    </a:lnTo>
                    <a:lnTo>
                      <a:pt x="32" y="1"/>
                    </a:lnTo>
                    <a:lnTo>
                      <a:pt x="30" y="1"/>
                    </a:lnTo>
                    <a:lnTo>
                      <a:pt x="29" y="1"/>
                    </a:lnTo>
                    <a:lnTo>
                      <a:pt x="27" y="1"/>
                    </a:lnTo>
                    <a:lnTo>
                      <a:pt x="26" y="1"/>
                    </a:lnTo>
                    <a:lnTo>
                      <a:pt x="25" y="1"/>
                    </a:lnTo>
                    <a:lnTo>
                      <a:pt x="22" y="1"/>
                    </a:lnTo>
                    <a:lnTo>
                      <a:pt x="21" y="1"/>
                    </a:lnTo>
                    <a:lnTo>
                      <a:pt x="19" y="1"/>
                    </a:lnTo>
                    <a:lnTo>
                      <a:pt x="18" y="1"/>
                    </a:lnTo>
                    <a:lnTo>
                      <a:pt x="17" y="1"/>
                    </a:lnTo>
                    <a:lnTo>
                      <a:pt x="15" y="0"/>
                    </a:lnTo>
                    <a:lnTo>
                      <a:pt x="14" y="0"/>
                    </a:lnTo>
                    <a:lnTo>
                      <a:pt x="12" y="0"/>
                    </a:lnTo>
                    <a:lnTo>
                      <a:pt x="11" y="0"/>
                    </a:lnTo>
                    <a:lnTo>
                      <a:pt x="10" y="0"/>
                    </a:lnTo>
                    <a:lnTo>
                      <a:pt x="8" y="0"/>
                    </a:lnTo>
                    <a:lnTo>
                      <a:pt x="7" y="0"/>
                    </a:lnTo>
                    <a:lnTo>
                      <a:pt x="5" y="0"/>
                    </a:lnTo>
                    <a:lnTo>
                      <a:pt x="4" y="0"/>
                    </a:lnTo>
                    <a:lnTo>
                      <a:pt x="3" y="0"/>
                    </a:lnTo>
                    <a:lnTo>
                      <a:pt x="1" y="0"/>
                    </a:lnTo>
                    <a:lnTo>
                      <a:pt x="0" y="21"/>
                    </a:lnTo>
                    <a:lnTo>
                      <a:pt x="1" y="21"/>
                    </a:lnTo>
                    <a:lnTo>
                      <a:pt x="2" y="21"/>
                    </a:lnTo>
                    <a:lnTo>
                      <a:pt x="4" y="21"/>
                    </a:lnTo>
                    <a:lnTo>
                      <a:pt x="5" y="21"/>
                    </a:lnTo>
                    <a:lnTo>
                      <a:pt x="7" y="21"/>
                    </a:lnTo>
                    <a:lnTo>
                      <a:pt x="8" y="21"/>
                    </a:lnTo>
                    <a:lnTo>
                      <a:pt x="10" y="21"/>
                    </a:lnTo>
                    <a:lnTo>
                      <a:pt x="11" y="21"/>
                    </a:lnTo>
                    <a:lnTo>
                      <a:pt x="12" y="21"/>
                    </a:lnTo>
                    <a:lnTo>
                      <a:pt x="14" y="21"/>
                    </a:lnTo>
                    <a:lnTo>
                      <a:pt x="15" y="21"/>
                    </a:lnTo>
                    <a:lnTo>
                      <a:pt x="17" y="21"/>
                    </a:lnTo>
                    <a:lnTo>
                      <a:pt x="18" y="22"/>
                    </a:lnTo>
                    <a:lnTo>
                      <a:pt x="19" y="22"/>
                    </a:lnTo>
                    <a:lnTo>
                      <a:pt x="21" y="22"/>
                    </a:lnTo>
                    <a:lnTo>
                      <a:pt x="22" y="22"/>
                    </a:lnTo>
                    <a:lnTo>
                      <a:pt x="25" y="22"/>
                    </a:lnTo>
                    <a:lnTo>
                      <a:pt x="26" y="22"/>
                    </a:lnTo>
                    <a:lnTo>
                      <a:pt x="28" y="21"/>
                    </a:lnTo>
                    <a:lnTo>
                      <a:pt x="29" y="21"/>
                    </a:lnTo>
                    <a:lnTo>
                      <a:pt x="30" y="21"/>
                    </a:lnTo>
                    <a:lnTo>
                      <a:pt x="32" y="21"/>
                    </a:lnTo>
                    <a:lnTo>
                      <a:pt x="33" y="21"/>
                    </a:lnTo>
                    <a:lnTo>
                      <a:pt x="35" y="21"/>
                    </a:lnTo>
                    <a:lnTo>
                      <a:pt x="36" y="21"/>
                    </a:lnTo>
                    <a:lnTo>
                      <a:pt x="38" y="21"/>
                    </a:lnTo>
                    <a:lnTo>
                      <a:pt x="39" y="21"/>
                    </a:lnTo>
                    <a:lnTo>
                      <a:pt x="41" y="21"/>
                    </a:lnTo>
                    <a:lnTo>
                      <a:pt x="42" y="21"/>
                    </a:lnTo>
                    <a:lnTo>
                      <a:pt x="44" y="21"/>
                    </a:lnTo>
                    <a:lnTo>
                      <a:pt x="45" y="21"/>
                    </a:lnTo>
                    <a:lnTo>
                      <a:pt x="47" y="20"/>
                    </a:lnTo>
                    <a:lnTo>
                      <a:pt x="48"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65" name="Freeform 201"/>
              <p:cNvSpPr>
                <a:spLocks/>
              </p:cNvSpPr>
              <p:nvPr/>
            </p:nvSpPr>
            <p:spPr bwMode="auto">
              <a:xfrm>
                <a:off x="5177" y="1799"/>
                <a:ext cx="47" cy="23"/>
              </a:xfrm>
              <a:custGeom>
                <a:avLst/>
                <a:gdLst>
                  <a:gd name="T0" fmla="*/ 1 w 47"/>
                  <a:gd name="T1" fmla="*/ 0 h 23"/>
                  <a:gd name="T2" fmla="*/ 4 w 47"/>
                  <a:gd name="T3" fmla="*/ 0 h 23"/>
                  <a:gd name="T4" fmla="*/ 7 w 47"/>
                  <a:gd name="T5" fmla="*/ 0 h 23"/>
                  <a:gd name="T6" fmla="*/ 10 w 47"/>
                  <a:gd name="T7" fmla="*/ 0 h 23"/>
                  <a:gd name="T8" fmla="*/ 13 w 47"/>
                  <a:gd name="T9" fmla="*/ 1 h 23"/>
                  <a:gd name="T10" fmla="*/ 16 w 47"/>
                  <a:gd name="T11" fmla="*/ 1 h 23"/>
                  <a:gd name="T12" fmla="*/ 19 w 47"/>
                  <a:gd name="T13" fmla="*/ 1 h 23"/>
                  <a:gd name="T14" fmla="*/ 21 w 47"/>
                  <a:gd name="T15" fmla="*/ 1 h 23"/>
                  <a:gd name="T16" fmla="*/ 24 w 47"/>
                  <a:gd name="T17" fmla="*/ 1 h 23"/>
                  <a:gd name="T18" fmla="*/ 27 w 47"/>
                  <a:gd name="T19" fmla="*/ 1 h 23"/>
                  <a:gd name="T20" fmla="*/ 30 w 47"/>
                  <a:gd name="T21" fmla="*/ 1 h 23"/>
                  <a:gd name="T22" fmla="*/ 33 w 47"/>
                  <a:gd name="T23" fmla="*/ 0 h 23"/>
                  <a:gd name="T24" fmla="*/ 35 w 47"/>
                  <a:gd name="T25" fmla="*/ 0 h 23"/>
                  <a:gd name="T26" fmla="*/ 38 w 47"/>
                  <a:gd name="T27" fmla="*/ 0 h 23"/>
                  <a:gd name="T28" fmla="*/ 41 w 47"/>
                  <a:gd name="T29" fmla="*/ 0 h 23"/>
                  <a:gd name="T30" fmla="*/ 44 w 47"/>
                  <a:gd name="T31" fmla="*/ 0 h 23"/>
                  <a:gd name="T32" fmla="*/ 46 w 47"/>
                  <a:gd name="T33" fmla="*/ 21 h 23"/>
                  <a:gd name="T34" fmla="*/ 43 w 47"/>
                  <a:gd name="T35" fmla="*/ 21 h 23"/>
                  <a:gd name="T36" fmla="*/ 40 w 47"/>
                  <a:gd name="T37" fmla="*/ 21 h 23"/>
                  <a:gd name="T38" fmla="*/ 37 w 47"/>
                  <a:gd name="T39" fmla="*/ 21 h 23"/>
                  <a:gd name="T40" fmla="*/ 34 w 47"/>
                  <a:gd name="T41" fmla="*/ 21 h 23"/>
                  <a:gd name="T42" fmla="*/ 31 w 47"/>
                  <a:gd name="T43" fmla="*/ 21 h 23"/>
                  <a:gd name="T44" fmla="*/ 29 w 47"/>
                  <a:gd name="T45" fmla="*/ 21 h 23"/>
                  <a:gd name="T46" fmla="*/ 26 w 47"/>
                  <a:gd name="T47" fmla="*/ 22 h 23"/>
                  <a:gd name="T48" fmla="*/ 23 w 47"/>
                  <a:gd name="T49" fmla="*/ 22 h 23"/>
                  <a:gd name="T50" fmla="*/ 20 w 47"/>
                  <a:gd name="T51" fmla="*/ 22 h 23"/>
                  <a:gd name="T52" fmla="*/ 17 w 47"/>
                  <a:gd name="T53" fmla="*/ 21 h 23"/>
                  <a:gd name="T54" fmla="*/ 14 w 47"/>
                  <a:gd name="T55" fmla="*/ 21 h 23"/>
                  <a:gd name="T56" fmla="*/ 11 w 47"/>
                  <a:gd name="T57" fmla="*/ 21 h 23"/>
                  <a:gd name="T58" fmla="*/ 9 w 47"/>
                  <a:gd name="T59" fmla="*/ 21 h 23"/>
                  <a:gd name="T60" fmla="*/ 6 w 47"/>
                  <a:gd name="T61" fmla="*/ 21 h 23"/>
                  <a:gd name="T62" fmla="*/ 3 w 47"/>
                  <a:gd name="T63" fmla="*/ 21 h 23"/>
                  <a:gd name="T64" fmla="*/ 0 w 47"/>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0" y="0"/>
                    </a:moveTo>
                    <a:lnTo>
                      <a:pt x="1" y="0"/>
                    </a:lnTo>
                    <a:lnTo>
                      <a:pt x="3" y="0"/>
                    </a:lnTo>
                    <a:lnTo>
                      <a:pt x="4" y="0"/>
                    </a:lnTo>
                    <a:lnTo>
                      <a:pt x="6" y="0"/>
                    </a:lnTo>
                    <a:lnTo>
                      <a:pt x="7" y="0"/>
                    </a:lnTo>
                    <a:lnTo>
                      <a:pt x="9" y="0"/>
                    </a:lnTo>
                    <a:lnTo>
                      <a:pt x="10" y="0"/>
                    </a:lnTo>
                    <a:lnTo>
                      <a:pt x="11" y="0"/>
                    </a:lnTo>
                    <a:lnTo>
                      <a:pt x="13" y="1"/>
                    </a:lnTo>
                    <a:lnTo>
                      <a:pt x="14" y="1"/>
                    </a:lnTo>
                    <a:lnTo>
                      <a:pt x="16" y="1"/>
                    </a:lnTo>
                    <a:lnTo>
                      <a:pt x="17" y="1"/>
                    </a:lnTo>
                    <a:lnTo>
                      <a:pt x="19" y="1"/>
                    </a:lnTo>
                    <a:lnTo>
                      <a:pt x="20" y="1"/>
                    </a:lnTo>
                    <a:lnTo>
                      <a:pt x="21" y="1"/>
                    </a:lnTo>
                    <a:lnTo>
                      <a:pt x="23" y="1"/>
                    </a:lnTo>
                    <a:lnTo>
                      <a:pt x="24" y="1"/>
                    </a:lnTo>
                    <a:lnTo>
                      <a:pt x="26" y="1"/>
                    </a:lnTo>
                    <a:lnTo>
                      <a:pt x="27" y="1"/>
                    </a:lnTo>
                    <a:lnTo>
                      <a:pt x="28" y="1"/>
                    </a:lnTo>
                    <a:lnTo>
                      <a:pt x="30" y="1"/>
                    </a:lnTo>
                    <a:lnTo>
                      <a:pt x="31" y="0"/>
                    </a:lnTo>
                    <a:lnTo>
                      <a:pt x="33" y="0"/>
                    </a:lnTo>
                    <a:lnTo>
                      <a:pt x="34" y="0"/>
                    </a:lnTo>
                    <a:lnTo>
                      <a:pt x="35" y="0"/>
                    </a:lnTo>
                    <a:lnTo>
                      <a:pt x="37" y="0"/>
                    </a:lnTo>
                    <a:lnTo>
                      <a:pt x="38" y="0"/>
                    </a:lnTo>
                    <a:lnTo>
                      <a:pt x="40" y="0"/>
                    </a:lnTo>
                    <a:lnTo>
                      <a:pt x="41" y="0"/>
                    </a:lnTo>
                    <a:lnTo>
                      <a:pt x="42" y="0"/>
                    </a:lnTo>
                    <a:lnTo>
                      <a:pt x="44" y="0"/>
                    </a:lnTo>
                    <a:lnTo>
                      <a:pt x="45" y="0"/>
                    </a:lnTo>
                    <a:lnTo>
                      <a:pt x="46" y="21"/>
                    </a:lnTo>
                    <a:lnTo>
                      <a:pt x="44" y="21"/>
                    </a:lnTo>
                    <a:lnTo>
                      <a:pt x="43" y="21"/>
                    </a:lnTo>
                    <a:lnTo>
                      <a:pt x="41" y="21"/>
                    </a:lnTo>
                    <a:lnTo>
                      <a:pt x="40" y="21"/>
                    </a:lnTo>
                    <a:lnTo>
                      <a:pt x="39" y="21"/>
                    </a:lnTo>
                    <a:lnTo>
                      <a:pt x="37" y="21"/>
                    </a:lnTo>
                    <a:lnTo>
                      <a:pt x="36" y="21"/>
                    </a:lnTo>
                    <a:lnTo>
                      <a:pt x="34" y="21"/>
                    </a:lnTo>
                    <a:lnTo>
                      <a:pt x="33" y="21"/>
                    </a:lnTo>
                    <a:lnTo>
                      <a:pt x="31" y="21"/>
                    </a:lnTo>
                    <a:lnTo>
                      <a:pt x="30" y="21"/>
                    </a:lnTo>
                    <a:lnTo>
                      <a:pt x="29" y="21"/>
                    </a:lnTo>
                    <a:lnTo>
                      <a:pt x="27" y="22"/>
                    </a:lnTo>
                    <a:lnTo>
                      <a:pt x="26" y="22"/>
                    </a:lnTo>
                    <a:lnTo>
                      <a:pt x="24" y="22"/>
                    </a:lnTo>
                    <a:lnTo>
                      <a:pt x="23" y="22"/>
                    </a:lnTo>
                    <a:lnTo>
                      <a:pt x="22" y="22"/>
                    </a:lnTo>
                    <a:lnTo>
                      <a:pt x="20" y="22"/>
                    </a:lnTo>
                    <a:lnTo>
                      <a:pt x="19" y="21"/>
                    </a:lnTo>
                    <a:lnTo>
                      <a:pt x="17" y="21"/>
                    </a:lnTo>
                    <a:lnTo>
                      <a:pt x="16" y="21"/>
                    </a:lnTo>
                    <a:lnTo>
                      <a:pt x="14" y="21"/>
                    </a:lnTo>
                    <a:lnTo>
                      <a:pt x="13" y="21"/>
                    </a:lnTo>
                    <a:lnTo>
                      <a:pt x="11" y="21"/>
                    </a:lnTo>
                    <a:lnTo>
                      <a:pt x="10" y="21"/>
                    </a:lnTo>
                    <a:lnTo>
                      <a:pt x="9" y="21"/>
                    </a:lnTo>
                    <a:lnTo>
                      <a:pt x="7" y="21"/>
                    </a:lnTo>
                    <a:lnTo>
                      <a:pt x="6" y="21"/>
                    </a:lnTo>
                    <a:lnTo>
                      <a:pt x="4" y="21"/>
                    </a:lnTo>
                    <a:lnTo>
                      <a:pt x="3" y="21"/>
                    </a:lnTo>
                    <a:lnTo>
                      <a:pt x="1" y="21"/>
                    </a:lnTo>
                    <a:lnTo>
                      <a:pt x="0"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66" name="Freeform 202"/>
              <p:cNvSpPr>
                <a:spLocks/>
              </p:cNvSpPr>
              <p:nvPr/>
            </p:nvSpPr>
            <p:spPr bwMode="auto">
              <a:xfrm>
                <a:off x="5231" y="1775"/>
                <a:ext cx="47" cy="23"/>
              </a:xfrm>
              <a:custGeom>
                <a:avLst/>
                <a:gdLst>
                  <a:gd name="T0" fmla="*/ 2 w 47"/>
                  <a:gd name="T1" fmla="*/ 0 h 23"/>
                  <a:gd name="T2" fmla="*/ 5 w 47"/>
                  <a:gd name="T3" fmla="*/ 0 h 23"/>
                  <a:gd name="T4" fmla="*/ 7 w 47"/>
                  <a:gd name="T5" fmla="*/ 0 h 23"/>
                  <a:gd name="T6" fmla="*/ 10 w 47"/>
                  <a:gd name="T7" fmla="*/ 0 h 23"/>
                  <a:gd name="T8" fmla="*/ 13 w 47"/>
                  <a:gd name="T9" fmla="*/ 0 h 23"/>
                  <a:gd name="T10" fmla="*/ 16 w 47"/>
                  <a:gd name="T11" fmla="*/ 1 h 23"/>
                  <a:gd name="T12" fmla="*/ 19 w 47"/>
                  <a:gd name="T13" fmla="*/ 1 h 23"/>
                  <a:gd name="T14" fmla="*/ 21 w 47"/>
                  <a:gd name="T15" fmla="*/ 1 h 23"/>
                  <a:gd name="T16" fmla="*/ 24 w 47"/>
                  <a:gd name="T17" fmla="*/ 1 h 23"/>
                  <a:gd name="T18" fmla="*/ 27 w 47"/>
                  <a:gd name="T19" fmla="*/ 1 h 23"/>
                  <a:gd name="T20" fmla="*/ 29 w 47"/>
                  <a:gd name="T21" fmla="*/ 0 h 23"/>
                  <a:gd name="T22" fmla="*/ 32 w 47"/>
                  <a:gd name="T23" fmla="*/ 0 h 23"/>
                  <a:gd name="T24" fmla="*/ 35 w 47"/>
                  <a:gd name="T25" fmla="*/ 0 h 23"/>
                  <a:gd name="T26" fmla="*/ 38 w 47"/>
                  <a:gd name="T27" fmla="*/ 0 h 23"/>
                  <a:gd name="T28" fmla="*/ 40 w 47"/>
                  <a:gd name="T29" fmla="*/ 0 h 23"/>
                  <a:gd name="T30" fmla="*/ 43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29 w 47"/>
                  <a:gd name="T45" fmla="*/ 22 h 23"/>
                  <a:gd name="T46" fmla="*/ 27 w 47"/>
                  <a:gd name="T47" fmla="*/ 22 h 23"/>
                  <a:gd name="T48" fmla="*/ 24 w 47"/>
                  <a:gd name="T49" fmla="*/ 22 h 23"/>
                  <a:gd name="T50" fmla="*/ 21 w 47"/>
                  <a:gd name="T51" fmla="*/ 22 h 23"/>
                  <a:gd name="T52" fmla="*/ 18 w 47"/>
                  <a:gd name="T53" fmla="*/ 22 h 23"/>
                  <a:gd name="T54" fmla="*/ 16 w 47"/>
                  <a:gd name="T55" fmla="*/ 22 h 23"/>
                  <a:gd name="T56" fmla="*/ 13 w 47"/>
                  <a:gd name="T57" fmla="*/ 22 h 23"/>
                  <a:gd name="T58" fmla="*/ 10 w 47"/>
                  <a:gd name="T59" fmla="*/ 21 h 23"/>
                  <a:gd name="T60" fmla="*/ 7 w 47"/>
                  <a:gd name="T61" fmla="*/ 21 h 23"/>
                  <a:gd name="T62" fmla="*/ 4 w 47"/>
                  <a:gd name="T63" fmla="*/ 21 h 23"/>
                  <a:gd name="T64" fmla="*/ 1 w 47"/>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0" y="0"/>
                    </a:moveTo>
                    <a:lnTo>
                      <a:pt x="2" y="0"/>
                    </a:lnTo>
                    <a:lnTo>
                      <a:pt x="3" y="0"/>
                    </a:lnTo>
                    <a:lnTo>
                      <a:pt x="5" y="0"/>
                    </a:lnTo>
                    <a:lnTo>
                      <a:pt x="6" y="0"/>
                    </a:lnTo>
                    <a:lnTo>
                      <a:pt x="7" y="0"/>
                    </a:lnTo>
                    <a:lnTo>
                      <a:pt x="9" y="0"/>
                    </a:lnTo>
                    <a:lnTo>
                      <a:pt x="10" y="0"/>
                    </a:lnTo>
                    <a:lnTo>
                      <a:pt x="12" y="0"/>
                    </a:lnTo>
                    <a:lnTo>
                      <a:pt x="13" y="0"/>
                    </a:lnTo>
                    <a:lnTo>
                      <a:pt x="14" y="1"/>
                    </a:lnTo>
                    <a:lnTo>
                      <a:pt x="16" y="1"/>
                    </a:lnTo>
                    <a:lnTo>
                      <a:pt x="17" y="1"/>
                    </a:lnTo>
                    <a:lnTo>
                      <a:pt x="19" y="1"/>
                    </a:lnTo>
                    <a:lnTo>
                      <a:pt x="20" y="1"/>
                    </a:lnTo>
                    <a:lnTo>
                      <a:pt x="21" y="1"/>
                    </a:lnTo>
                    <a:lnTo>
                      <a:pt x="23" y="1"/>
                    </a:lnTo>
                    <a:lnTo>
                      <a:pt x="24" y="1"/>
                    </a:lnTo>
                    <a:lnTo>
                      <a:pt x="25" y="1"/>
                    </a:lnTo>
                    <a:lnTo>
                      <a:pt x="27" y="1"/>
                    </a:lnTo>
                    <a:lnTo>
                      <a:pt x="28" y="1"/>
                    </a:lnTo>
                    <a:lnTo>
                      <a:pt x="29" y="0"/>
                    </a:lnTo>
                    <a:lnTo>
                      <a:pt x="31" y="0"/>
                    </a:lnTo>
                    <a:lnTo>
                      <a:pt x="32" y="0"/>
                    </a:lnTo>
                    <a:lnTo>
                      <a:pt x="33" y="0"/>
                    </a:lnTo>
                    <a:lnTo>
                      <a:pt x="35" y="0"/>
                    </a:lnTo>
                    <a:lnTo>
                      <a:pt x="36" y="0"/>
                    </a:lnTo>
                    <a:lnTo>
                      <a:pt x="38" y="0"/>
                    </a:lnTo>
                    <a:lnTo>
                      <a:pt x="39" y="0"/>
                    </a:lnTo>
                    <a:lnTo>
                      <a:pt x="40" y="0"/>
                    </a:lnTo>
                    <a:lnTo>
                      <a:pt x="42" y="0"/>
                    </a:lnTo>
                    <a:lnTo>
                      <a:pt x="43" y="0"/>
                    </a:lnTo>
                    <a:lnTo>
                      <a:pt x="44" y="0"/>
                    </a:lnTo>
                    <a:lnTo>
                      <a:pt x="46" y="21"/>
                    </a:lnTo>
                    <a:lnTo>
                      <a:pt x="44" y="21"/>
                    </a:lnTo>
                    <a:lnTo>
                      <a:pt x="43" y="21"/>
                    </a:lnTo>
                    <a:lnTo>
                      <a:pt x="42" y="21"/>
                    </a:lnTo>
                    <a:lnTo>
                      <a:pt x="40" y="21"/>
                    </a:lnTo>
                    <a:lnTo>
                      <a:pt x="39" y="21"/>
                    </a:lnTo>
                    <a:lnTo>
                      <a:pt x="38" y="22"/>
                    </a:lnTo>
                    <a:lnTo>
                      <a:pt x="36" y="22"/>
                    </a:lnTo>
                    <a:lnTo>
                      <a:pt x="35" y="22"/>
                    </a:lnTo>
                    <a:lnTo>
                      <a:pt x="33" y="22"/>
                    </a:lnTo>
                    <a:lnTo>
                      <a:pt x="32" y="22"/>
                    </a:lnTo>
                    <a:lnTo>
                      <a:pt x="31" y="22"/>
                    </a:lnTo>
                    <a:lnTo>
                      <a:pt x="29" y="22"/>
                    </a:lnTo>
                    <a:lnTo>
                      <a:pt x="28" y="22"/>
                    </a:lnTo>
                    <a:lnTo>
                      <a:pt x="27" y="22"/>
                    </a:lnTo>
                    <a:lnTo>
                      <a:pt x="25" y="22"/>
                    </a:lnTo>
                    <a:lnTo>
                      <a:pt x="24" y="22"/>
                    </a:lnTo>
                    <a:lnTo>
                      <a:pt x="22" y="22"/>
                    </a:lnTo>
                    <a:lnTo>
                      <a:pt x="21" y="22"/>
                    </a:lnTo>
                    <a:lnTo>
                      <a:pt x="20" y="22"/>
                    </a:lnTo>
                    <a:lnTo>
                      <a:pt x="18" y="22"/>
                    </a:lnTo>
                    <a:lnTo>
                      <a:pt x="17" y="22"/>
                    </a:lnTo>
                    <a:lnTo>
                      <a:pt x="16" y="22"/>
                    </a:lnTo>
                    <a:lnTo>
                      <a:pt x="14" y="22"/>
                    </a:lnTo>
                    <a:lnTo>
                      <a:pt x="13" y="22"/>
                    </a:lnTo>
                    <a:lnTo>
                      <a:pt x="11" y="22"/>
                    </a:lnTo>
                    <a:lnTo>
                      <a:pt x="10" y="21"/>
                    </a:lnTo>
                    <a:lnTo>
                      <a:pt x="8" y="21"/>
                    </a:lnTo>
                    <a:lnTo>
                      <a:pt x="7" y="21"/>
                    </a:lnTo>
                    <a:lnTo>
                      <a:pt x="5" y="21"/>
                    </a:lnTo>
                    <a:lnTo>
                      <a:pt x="4" y="21"/>
                    </a:lnTo>
                    <a:lnTo>
                      <a:pt x="3" y="21"/>
                    </a:lnTo>
                    <a:lnTo>
                      <a:pt x="1" y="2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67" name="Freeform 203"/>
              <p:cNvSpPr>
                <a:spLocks/>
              </p:cNvSpPr>
              <p:nvPr/>
            </p:nvSpPr>
            <p:spPr bwMode="auto">
              <a:xfrm>
                <a:off x="5177" y="1775"/>
                <a:ext cx="47" cy="23"/>
              </a:xfrm>
              <a:custGeom>
                <a:avLst/>
                <a:gdLst>
                  <a:gd name="T0" fmla="*/ 2 w 47"/>
                  <a:gd name="T1" fmla="*/ 0 h 23"/>
                  <a:gd name="T2" fmla="*/ 5 w 47"/>
                  <a:gd name="T3" fmla="*/ 0 h 23"/>
                  <a:gd name="T4" fmla="*/ 8 w 47"/>
                  <a:gd name="T5" fmla="*/ 0 h 23"/>
                  <a:gd name="T6" fmla="*/ 10 w 47"/>
                  <a:gd name="T7" fmla="*/ 0 h 23"/>
                  <a:gd name="T8" fmla="*/ 13 w 47"/>
                  <a:gd name="T9" fmla="*/ 0 h 23"/>
                  <a:gd name="T10" fmla="*/ 16 w 47"/>
                  <a:gd name="T11" fmla="*/ 1 h 23"/>
                  <a:gd name="T12" fmla="*/ 19 w 47"/>
                  <a:gd name="T13" fmla="*/ 1 h 23"/>
                  <a:gd name="T14" fmla="*/ 22 w 47"/>
                  <a:gd name="T15" fmla="*/ 1 h 23"/>
                  <a:gd name="T16" fmla="*/ 25 w 47"/>
                  <a:gd name="T17" fmla="*/ 1 h 23"/>
                  <a:gd name="T18" fmla="*/ 28 w 47"/>
                  <a:gd name="T19" fmla="*/ 1 h 23"/>
                  <a:gd name="T20" fmla="*/ 31 w 47"/>
                  <a:gd name="T21" fmla="*/ 0 h 23"/>
                  <a:gd name="T22" fmla="*/ 33 w 47"/>
                  <a:gd name="T23" fmla="*/ 0 h 23"/>
                  <a:gd name="T24" fmla="*/ 36 w 47"/>
                  <a:gd name="T25" fmla="*/ 0 h 23"/>
                  <a:gd name="T26" fmla="*/ 39 w 47"/>
                  <a:gd name="T27" fmla="*/ 0 h 23"/>
                  <a:gd name="T28" fmla="*/ 42 w 47"/>
                  <a:gd name="T29" fmla="*/ 0 h 23"/>
                  <a:gd name="T30" fmla="*/ 44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30 w 47"/>
                  <a:gd name="T45" fmla="*/ 22 h 23"/>
                  <a:gd name="T46" fmla="*/ 27 w 47"/>
                  <a:gd name="T47" fmla="*/ 22 h 23"/>
                  <a:gd name="T48" fmla="*/ 24 w 47"/>
                  <a:gd name="T49" fmla="*/ 22 h 23"/>
                  <a:gd name="T50" fmla="*/ 20 w 47"/>
                  <a:gd name="T51" fmla="*/ 22 h 23"/>
                  <a:gd name="T52" fmla="*/ 17 w 47"/>
                  <a:gd name="T53" fmla="*/ 22 h 23"/>
                  <a:gd name="T54" fmla="*/ 15 w 47"/>
                  <a:gd name="T55" fmla="*/ 22 h 23"/>
                  <a:gd name="T56" fmla="*/ 12 w 47"/>
                  <a:gd name="T57" fmla="*/ 22 h 23"/>
                  <a:gd name="T58" fmla="*/ 9 w 47"/>
                  <a:gd name="T59" fmla="*/ 21 h 23"/>
                  <a:gd name="T60" fmla="*/ 6 w 47"/>
                  <a:gd name="T61" fmla="*/ 21 h 23"/>
                  <a:gd name="T62" fmla="*/ 3 w 47"/>
                  <a:gd name="T63" fmla="*/ 21 h 23"/>
                  <a:gd name="T64" fmla="*/ 0 w 47"/>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1" y="0"/>
                    </a:moveTo>
                    <a:lnTo>
                      <a:pt x="2" y="0"/>
                    </a:lnTo>
                    <a:lnTo>
                      <a:pt x="3" y="0"/>
                    </a:lnTo>
                    <a:lnTo>
                      <a:pt x="5" y="0"/>
                    </a:lnTo>
                    <a:lnTo>
                      <a:pt x="6" y="0"/>
                    </a:lnTo>
                    <a:lnTo>
                      <a:pt x="8" y="0"/>
                    </a:lnTo>
                    <a:lnTo>
                      <a:pt x="9" y="0"/>
                    </a:lnTo>
                    <a:lnTo>
                      <a:pt x="10" y="0"/>
                    </a:lnTo>
                    <a:lnTo>
                      <a:pt x="12" y="0"/>
                    </a:lnTo>
                    <a:lnTo>
                      <a:pt x="13" y="0"/>
                    </a:lnTo>
                    <a:lnTo>
                      <a:pt x="15" y="1"/>
                    </a:lnTo>
                    <a:lnTo>
                      <a:pt x="16" y="1"/>
                    </a:lnTo>
                    <a:lnTo>
                      <a:pt x="17" y="1"/>
                    </a:lnTo>
                    <a:lnTo>
                      <a:pt x="19" y="1"/>
                    </a:lnTo>
                    <a:lnTo>
                      <a:pt x="20" y="1"/>
                    </a:lnTo>
                    <a:lnTo>
                      <a:pt x="22" y="1"/>
                    </a:lnTo>
                    <a:lnTo>
                      <a:pt x="24" y="1"/>
                    </a:lnTo>
                    <a:lnTo>
                      <a:pt x="25" y="1"/>
                    </a:lnTo>
                    <a:lnTo>
                      <a:pt x="27" y="1"/>
                    </a:lnTo>
                    <a:lnTo>
                      <a:pt x="28" y="1"/>
                    </a:lnTo>
                    <a:lnTo>
                      <a:pt x="29" y="1"/>
                    </a:lnTo>
                    <a:lnTo>
                      <a:pt x="31" y="0"/>
                    </a:lnTo>
                    <a:lnTo>
                      <a:pt x="32" y="0"/>
                    </a:lnTo>
                    <a:lnTo>
                      <a:pt x="33" y="0"/>
                    </a:lnTo>
                    <a:lnTo>
                      <a:pt x="35" y="0"/>
                    </a:lnTo>
                    <a:lnTo>
                      <a:pt x="36" y="0"/>
                    </a:lnTo>
                    <a:lnTo>
                      <a:pt x="38" y="0"/>
                    </a:lnTo>
                    <a:lnTo>
                      <a:pt x="39" y="0"/>
                    </a:lnTo>
                    <a:lnTo>
                      <a:pt x="40" y="0"/>
                    </a:lnTo>
                    <a:lnTo>
                      <a:pt x="42" y="0"/>
                    </a:lnTo>
                    <a:lnTo>
                      <a:pt x="43" y="0"/>
                    </a:lnTo>
                    <a:lnTo>
                      <a:pt x="44" y="0"/>
                    </a:lnTo>
                    <a:lnTo>
                      <a:pt x="46" y="0"/>
                    </a:lnTo>
                    <a:lnTo>
                      <a:pt x="46" y="21"/>
                    </a:lnTo>
                    <a:lnTo>
                      <a:pt x="45" y="21"/>
                    </a:lnTo>
                    <a:lnTo>
                      <a:pt x="43" y="21"/>
                    </a:lnTo>
                    <a:lnTo>
                      <a:pt x="42" y="21"/>
                    </a:lnTo>
                    <a:lnTo>
                      <a:pt x="40" y="21"/>
                    </a:lnTo>
                    <a:lnTo>
                      <a:pt x="39" y="21"/>
                    </a:lnTo>
                    <a:lnTo>
                      <a:pt x="38" y="22"/>
                    </a:lnTo>
                    <a:lnTo>
                      <a:pt x="36" y="22"/>
                    </a:lnTo>
                    <a:lnTo>
                      <a:pt x="35" y="22"/>
                    </a:lnTo>
                    <a:lnTo>
                      <a:pt x="34" y="22"/>
                    </a:lnTo>
                    <a:lnTo>
                      <a:pt x="32" y="22"/>
                    </a:lnTo>
                    <a:lnTo>
                      <a:pt x="31" y="22"/>
                    </a:lnTo>
                    <a:lnTo>
                      <a:pt x="30" y="22"/>
                    </a:lnTo>
                    <a:lnTo>
                      <a:pt x="28" y="22"/>
                    </a:lnTo>
                    <a:lnTo>
                      <a:pt x="27" y="22"/>
                    </a:lnTo>
                    <a:lnTo>
                      <a:pt x="25" y="22"/>
                    </a:lnTo>
                    <a:lnTo>
                      <a:pt x="24" y="22"/>
                    </a:lnTo>
                    <a:lnTo>
                      <a:pt x="22" y="22"/>
                    </a:lnTo>
                    <a:lnTo>
                      <a:pt x="20" y="22"/>
                    </a:lnTo>
                    <a:lnTo>
                      <a:pt x="19" y="22"/>
                    </a:lnTo>
                    <a:lnTo>
                      <a:pt x="17" y="22"/>
                    </a:lnTo>
                    <a:lnTo>
                      <a:pt x="16" y="22"/>
                    </a:lnTo>
                    <a:lnTo>
                      <a:pt x="15" y="22"/>
                    </a:lnTo>
                    <a:lnTo>
                      <a:pt x="13" y="22"/>
                    </a:lnTo>
                    <a:lnTo>
                      <a:pt x="12" y="22"/>
                    </a:lnTo>
                    <a:lnTo>
                      <a:pt x="10" y="22"/>
                    </a:lnTo>
                    <a:lnTo>
                      <a:pt x="9" y="21"/>
                    </a:lnTo>
                    <a:lnTo>
                      <a:pt x="8" y="21"/>
                    </a:lnTo>
                    <a:lnTo>
                      <a:pt x="6" y="21"/>
                    </a:lnTo>
                    <a:lnTo>
                      <a:pt x="5" y="21"/>
                    </a:lnTo>
                    <a:lnTo>
                      <a:pt x="3" y="21"/>
                    </a:lnTo>
                    <a:lnTo>
                      <a:pt x="2" y="21"/>
                    </a:lnTo>
                    <a:lnTo>
                      <a:pt x="0" y="21"/>
                    </a:lnTo>
                    <a:lnTo>
                      <a:pt x="1"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68" name="Freeform 204"/>
              <p:cNvSpPr>
                <a:spLocks/>
              </p:cNvSpPr>
              <p:nvPr/>
            </p:nvSpPr>
            <p:spPr bwMode="auto">
              <a:xfrm>
                <a:off x="5125" y="1775"/>
                <a:ext cx="46" cy="23"/>
              </a:xfrm>
              <a:custGeom>
                <a:avLst/>
                <a:gdLst>
                  <a:gd name="T0" fmla="*/ 44 w 46"/>
                  <a:gd name="T1" fmla="*/ 0 h 23"/>
                  <a:gd name="T2" fmla="*/ 41 w 46"/>
                  <a:gd name="T3" fmla="*/ 0 h 23"/>
                  <a:gd name="T4" fmla="*/ 38 w 46"/>
                  <a:gd name="T5" fmla="*/ 0 h 23"/>
                  <a:gd name="T6" fmla="*/ 35 w 46"/>
                  <a:gd name="T7" fmla="*/ 0 h 23"/>
                  <a:gd name="T8" fmla="*/ 33 w 46"/>
                  <a:gd name="T9" fmla="*/ 0 h 23"/>
                  <a:gd name="T10" fmla="*/ 30 w 46"/>
                  <a:gd name="T11" fmla="*/ 1 h 23"/>
                  <a:gd name="T12" fmla="*/ 27 w 46"/>
                  <a:gd name="T13" fmla="*/ 1 h 23"/>
                  <a:gd name="T14" fmla="*/ 24 w 46"/>
                  <a:gd name="T15" fmla="*/ 1 h 23"/>
                  <a:gd name="T16" fmla="*/ 22 w 46"/>
                  <a:gd name="T17" fmla="*/ 1 h 23"/>
                  <a:gd name="T18" fmla="*/ 19 w 46"/>
                  <a:gd name="T19" fmla="*/ 1 h 23"/>
                  <a:gd name="T20" fmla="*/ 16 w 46"/>
                  <a:gd name="T21" fmla="*/ 0 h 23"/>
                  <a:gd name="T22" fmla="*/ 13 w 46"/>
                  <a:gd name="T23" fmla="*/ 0 h 23"/>
                  <a:gd name="T24" fmla="*/ 11 w 46"/>
                  <a:gd name="T25" fmla="*/ 0 h 23"/>
                  <a:gd name="T26" fmla="*/ 8 w 46"/>
                  <a:gd name="T27" fmla="*/ 0 h 23"/>
                  <a:gd name="T28" fmla="*/ 5 w 46"/>
                  <a:gd name="T29" fmla="*/ 0 h 23"/>
                  <a:gd name="T30" fmla="*/ 2 w 46"/>
                  <a:gd name="T31" fmla="*/ 0 h 23"/>
                  <a:gd name="T32" fmla="*/ 0 w 46"/>
                  <a:gd name="T33" fmla="*/ 21 h 23"/>
                  <a:gd name="T34" fmla="*/ 2 w 46"/>
                  <a:gd name="T35" fmla="*/ 21 h 23"/>
                  <a:gd name="T36" fmla="*/ 5 w 46"/>
                  <a:gd name="T37" fmla="*/ 21 h 23"/>
                  <a:gd name="T38" fmla="*/ 8 w 46"/>
                  <a:gd name="T39" fmla="*/ 22 h 23"/>
                  <a:gd name="T40" fmla="*/ 11 w 46"/>
                  <a:gd name="T41" fmla="*/ 22 h 23"/>
                  <a:gd name="T42" fmla="*/ 13 w 46"/>
                  <a:gd name="T43" fmla="*/ 22 h 23"/>
                  <a:gd name="T44" fmla="*/ 16 w 46"/>
                  <a:gd name="T45" fmla="*/ 22 h 23"/>
                  <a:gd name="T46" fmla="*/ 19 w 46"/>
                  <a:gd name="T47" fmla="*/ 22 h 23"/>
                  <a:gd name="T48" fmla="*/ 22 w 46"/>
                  <a:gd name="T49" fmla="*/ 22 h 23"/>
                  <a:gd name="T50" fmla="*/ 24 w 46"/>
                  <a:gd name="T51" fmla="*/ 22 h 23"/>
                  <a:gd name="T52" fmla="*/ 27 w 46"/>
                  <a:gd name="T53" fmla="*/ 22 h 23"/>
                  <a:gd name="T54" fmla="*/ 30 w 46"/>
                  <a:gd name="T55" fmla="*/ 22 h 23"/>
                  <a:gd name="T56" fmla="*/ 33 w 46"/>
                  <a:gd name="T57" fmla="*/ 22 h 23"/>
                  <a:gd name="T58" fmla="*/ 36 w 46"/>
                  <a:gd name="T59" fmla="*/ 21 h 23"/>
                  <a:gd name="T60" fmla="*/ 39 w 46"/>
                  <a:gd name="T61" fmla="*/ 21 h 23"/>
                  <a:gd name="T62" fmla="*/ 42 w 46"/>
                  <a:gd name="T63" fmla="*/ 21 h 23"/>
                  <a:gd name="T64" fmla="*/ 45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45" y="0"/>
                    </a:moveTo>
                    <a:lnTo>
                      <a:pt x="44" y="0"/>
                    </a:lnTo>
                    <a:lnTo>
                      <a:pt x="42" y="0"/>
                    </a:lnTo>
                    <a:lnTo>
                      <a:pt x="41" y="0"/>
                    </a:lnTo>
                    <a:lnTo>
                      <a:pt x="40" y="0"/>
                    </a:lnTo>
                    <a:lnTo>
                      <a:pt x="38" y="0"/>
                    </a:lnTo>
                    <a:lnTo>
                      <a:pt x="37" y="0"/>
                    </a:lnTo>
                    <a:lnTo>
                      <a:pt x="35" y="0"/>
                    </a:lnTo>
                    <a:lnTo>
                      <a:pt x="34" y="0"/>
                    </a:lnTo>
                    <a:lnTo>
                      <a:pt x="33" y="0"/>
                    </a:lnTo>
                    <a:lnTo>
                      <a:pt x="31" y="1"/>
                    </a:lnTo>
                    <a:lnTo>
                      <a:pt x="30" y="1"/>
                    </a:lnTo>
                    <a:lnTo>
                      <a:pt x="28" y="1"/>
                    </a:lnTo>
                    <a:lnTo>
                      <a:pt x="27" y="1"/>
                    </a:lnTo>
                    <a:lnTo>
                      <a:pt x="26" y="1"/>
                    </a:lnTo>
                    <a:lnTo>
                      <a:pt x="24" y="1"/>
                    </a:lnTo>
                    <a:lnTo>
                      <a:pt x="23" y="1"/>
                    </a:lnTo>
                    <a:lnTo>
                      <a:pt x="22" y="1"/>
                    </a:lnTo>
                    <a:lnTo>
                      <a:pt x="20" y="1"/>
                    </a:lnTo>
                    <a:lnTo>
                      <a:pt x="19" y="1"/>
                    </a:lnTo>
                    <a:lnTo>
                      <a:pt x="17" y="1"/>
                    </a:lnTo>
                    <a:lnTo>
                      <a:pt x="16" y="0"/>
                    </a:lnTo>
                    <a:lnTo>
                      <a:pt x="15" y="0"/>
                    </a:lnTo>
                    <a:lnTo>
                      <a:pt x="13" y="0"/>
                    </a:lnTo>
                    <a:lnTo>
                      <a:pt x="12" y="0"/>
                    </a:lnTo>
                    <a:lnTo>
                      <a:pt x="11" y="0"/>
                    </a:lnTo>
                    <a:lnTo>
                      <a:pt x="9" y="0"/>
                    </a:lnTo>
                    <a:lnTo>
                      <a:pt x="8" y="0"/>
                    </a:lnTo>
                    <a:lnTo>
                      <a:pt x="7" y="0"/>
                    </a:lnTo>
                    <a:lnTo>
                      <a:pt x="5" y="0"/>
                    </a:lnTo>
                    <a:lnTo>
                      <a:pt x="4" y="0"/>
                    </a:lnTo>
                    <a:lnTo>
                      <a:pt x="2" y="0"/>
                    </a:lnTo>
                    <a:lnTo>
                      <a:pt x="1" y="0"/>
                    </a:lnTo>
                    <a:lnTo>
                      <a:pt x="0" y="21"/>
                    </a:lnTo>
                    <a:lnTo>
                      <a:pt x="1" y="21"/>
                    </a:lnTo>
                    <a:lnTo>
                      <a:pt x="2" y="21"/>
                    </a:lnTo>
                    <a:lnTo>
                      <a:pt x="4" y="21"/>
                    </a:lnTo>
                    <a:lnTo>
                      <a:pt x="5" y="21"/>
                    </a:lnTo>
                    <a:lnTo>
                      <a:pt x="7" y="21"/>
                    </a:lnTo>
                    <a:lnTo>
                      <a:pt x="8" y="22"/>
                    </a:lnTo>
                    <a:lnTo>
                      <a:pt x="9" y="22"/>
                    </a:lnTo>
                    <a:lnTo>
                      <a:pt x="11" y="22"/>
                    </a:lnTo>
                    <a:lnTo>
                      <a:pt x="12" y="22"/>
                    </a:lnTo>
                    <a:lnTo>
                      <a:pt x="13" y="22"/>
                    </a:lnTo>
                    <a:lnTo>
                      <a:pt x="15" y="22"/>
                    </a:lnTo>
                    <a:lnTo>
                      <a:pt x="16" y="22"/>
                    </a:lnTo>
                    <a:lnTo>
                      <a:pt x="17" y="22"/>
                    </a:lnTo>
                    <a:lnTo>
                      <a:pt x="19" y="22"/>
                    </a:lnTo>
                    <a:lnTo>
                      <a:pt x="20" y="22"/>
                    </a:lnTo>
                    <a:lnTo>
                      <a:pt x="22" y="22"/>
                    </a:lnTo>
                    <a:lnTo>
                      <a:pt x="23" y="22"/>
                    </a:lnTo>
                    <a:lnTo>
                      <a:pt x="24" y="22"/>
                    </a:lnTo>
                    <a:lnTo>
                      <a:pt x="26" y="22"/>
                    </a:lnTo>
                    <a:lnTo>
                      <a:pt x="27" y="22"/>
                    </a:lnTo>
                    <a:lnTo>
                      <a:pt x="29" y="22"/>
                    </a:lnTo>
                    <a:lnTo>
                      <a:pt x="30" y="22"/>
                    </a:lnTo>
                    <a:lnTo>
                      <a:pt x="31" y="22"/>
                    </a:lnTo>
                    <a:lnTo>
                      <a:pt x="33" y="22"/>
                    </a:lnTo>
                    <a:lnTo>
                      <a:pt x="34" y="22"/>
                    </a:lnTo>
                    <a:lnTo>
                      <a:pt x="36" y="21"/>
                    </a:lnTo>
                    <a:lnTo>
                      <a:pt x="37" y="21"/>
                    </a:lnTo>
                    <a:lnTo>
                      <a:pt x="39" y="21"/>
                    </a:lnTo>
                    <a:lnTo>
                      <a:pt x="40" y="21"/>
                    </a:lnTo>
                    <a:lnTo>
                      <a:pt x="42" y="21"/>
                    </a:lnTo>
                    <a:lnTo>
                      <a:pt x="43" y="21"/>
                    </a:lnTo>
                    <a:lnTo>
                      <a:pt x="45" y="21"/>
                    </a:lnTo>
                    <a:lnTo>
                      <a:pt x="4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69" name="Freeform 205"/>
              <p:cNvSpPr>
                <a:spLocks/>
              </p:cNvSpPr>
              <p:nvPr/>
            </p:nvSpPr>
            <p:spPr bwMode="auto">
              <a:xfrm>
                <a:off x="5125" y="1749"/>
                <a:ext cx="48" cy="23"/>
              </a:xfrm>
              <a:custGeom>
                <a:avLst/>
                <a:gdLst>
                  <a:gd name="T0" fmla="*/ 45 w 48"/>
                  <a:gd name="T1" fmla="*/ 1 h 23"/>
                  <a:gd name="T2" fmla="*/ 42 w 48"/>
                  <a:gd name="T3" fmla="*/ 1 h 23"/>
                  <a:gd name="T4" fmla="*/ 39 w 48"/>
                  <a:gd name="T5" fmla="*/ 1 h 23"/>
                  <a:gd name="T6" fmla="*/ 37 w 48"/>
                  <a:gd name="T7" fmla="*/ 1 h 23"/>
                  <a:gd name="T8" fmla="*/ 34 w 48"/>
                  <a:gd name="T9" fmla="*/ 1 h 23"/>
                  <a:gd name="T10" fmla="*/ 31 w 48"/>
                  <a:gd name="T11" fmla="*/ 1 h 23"/>
                  <a:gd name="T12" fmla="*/ 28 w 48"/>
                  <a:gd name="T13" fmla="*/ 1 h 23"/>
                  <a:gd name="T14" fmla="*/ 26 w 48"/>
                  <a:gd name="T15" fmla="*/ 1 h 23"/>
                  <a:gd name="T16" fmla="*/ 22 w 48"/>
                  <a:gd name="T17" fmla="*/ 1 h 23"/>
                  <a:gd name="T18" fmla="*/ 19 w 48"/>
                  <a:gd name="T19" fmla="*/ 1 h 23"/>
                  <a:gd name="T20" fmla="*/ 16 w 48"/>
                  <a:gd name="T21" fmla="*/ 1 h 23"/>
                  <a:gd name="T22" fmla="*/ 14 w 48"/>
                  <a:gd name="T23" fmla="*/ 1 h 23"/>
                  <a:gd name="T24" fmla="*/ 11 w 48"/>
                  <a:gd name="T25" fmla="*/ 1 h 23"/>
                  <a:gd name="T26" fmla="*/ 8 w 48"/>
                  <a:gd name="T27" fmla="*/ 1 h 23"/>
                  <a:gd name="T28" fmla="*/ 6 w 48"/>
                  <a:gd name="T29" fmla="*/ 1 h 23"/>
                  <a:gd name="T30" fmla="*/ 3 w 48"/>
                  <a:gd name="T31" fmla="*/ 1 h 23"/>
                  <a:gd name="T32" fmla="*/ 0 w 48"/>
                  <a:gd name="T33" fmla="*/ 22 h 23"/>
                  <a:gd name="T34" fmla="*/ 3 w 48"/>
                  <a:gd name="T35" fmla="*/ 22 h 23"/>
                  <a:gd name="T36" fmla="*/ 6 w 48"/>
                  <a:gd name="T37" fmla="*/ 22 h 23"/>
                  <a:gd name="T38" fmla="*/ 8 w 48"/>
                  <a:gd name="T39" fmla="*/ 22 h 23"/>
                  <a:gd name="T40" fmla="*/ 11 w 48"/>
                  <a:gd name="T41" fmla="*/ 22 h 23"/>
                  <a:gd name="T42" fmla="*/ 14 w 48"/>
                  <a:gd name="T43" fmla="*/ 22 h 23"/>
                  <a:gd name="T44" fmla="*/ 17 w 48"/>
                  <a:gd name="T45" fmla="*/ 22 h 23"/>
                  <a:gd name="T46" fmla="*/ 19 w 48"/>
                  <a:gd name="T47" fmla="*/ 22 h 23"/>
                  <a:gd name="T48" fmla="*/ 22 w 48"/>
                  <a:gd name="T49" fmla="*/ 22 h 23"/>
                  <a:gd name="T50" fmla="*/ 26 w 48"/>
                  <a:gd name="T51" fmla="*/ 22 h 23"/>
                  <a:gd name="T52" fmla="*/ 29 w 48"/>
                  <a:gd name="T53" fmla="*/ 22 h 23"/>
                  <a:gd name="T54" fmla="*/ 31 w 48"/>
                  <a:gd name="T55" fmla="*/ 22 h 23"/>
                  <a:gd name="T56" fmla="*/ 34 w 48"/>
                  <a:gd name="T57" fmla="*/ 22 h 23"/>
                  <a:gd name="T58" fmla="*/ 37 w 48"/>
                  <a:gd name="T59" fmla="*/ 22 h 23"/>
                  <a:gd name="T60" fmla="*/ 40 w 48"/>
                  <a:gd name="T61" fmla="*/ 22 h 23"/>
                  <a:gd name="T62" fmla="*/ 43 w 48"/>
                  <a:gd name="T63" fmla="*/ 22 h 23"/>
                  <a:gd name="T64" fmla="*/ 46 w 48"/>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23">
                    <a:moveTo>
                      <a:pt x="47" y="1"/>
                    </a:moveTo>
                    <a:lnTo>
                      <a:pt x="45" y="1"/>
                    </a:lnTo>
                    <a:lnTo>
                      <a:pt x="44" y="1"/>
                    </a:lnTo>
                    <a:lnTo>
                      <a:pt x="42" y="1"/>
                    </a:lnTo>
                    <a:lnTo>
                      <a:pt x="41" y="1"/>
                    </a:lnTo>
                    <a:lnTo>
                      <a:pt x="39" y="1"/>
                    </a:lnTo>
                    <a:lnTo>
                      <a:pt x="38" y="1"/>
                    </a:lnTo>
                    <a:lnTo>
                      <a:pt x="37" y="1"/>
                    </a:lnTo>
                    <a:lnTo>
                      <a:pt x="35" y="1"/>
                    </a:lnTo>
                    <a:lnTo>
                      <a:pt x="34" y="1"/>
                    </a:lnTo>
                    <a:lnTo>
                      <a:pt x="32" y="1"/>
                    </a:lnTo>
                    <a:lnTo>
                      <a:pt x="31" y="1"/>
                    </a:lnTo>
                    <a:lnTo>
                      <a:pt x="30" y="1"/>
                    </a:lnTo>
                    <a:lnTo>
                      <a:pt x="28" y="1"/>
                    </a:lnTo>
                    <a:lnTo>
                      <a:pt x="27" y="1"/>
                    </a:lnTo>
                    <a:lnTo>
                      <a:pt x="26" y="1"/>
                    </a:lnTo>
                    <a:lnTo>
                      <a:pt x="24" y="1"/>
                    </a:lnTo>
                    <a:lnTo>
                      <a:pt x="22" y="1"/>
                    </a:lnTo>
                    <a:lnTo>
                      <a:pt x="21" y="1"/>
                    </a:lnTo>
                    <a:lnTo>
                      <a:pt x="19" y="1"/>
                    </a:lnTo>
                    <a:lnTo>
                      <a:pt x="18" y="1"/>
                    </a:lnTo>
                    <a:lnTo>
                      <a:pt x="16" y="1"/>
                    </a:lnTo>
                    <a:lnTo>
                      <a:pt x="15" y="1"/>
                    </a:lnTo>
                    <a:lnTo>
                      <a:pt x="14" y="1"/>
                    </a:lnTo>
                    <a:lnTo>
                      <a:pt x="12" y="1"/>
                    </a:lnTo>
                    <a:lnTo>
                      <a:pt x="11" y="1"/>
                    </a:lnTo>
                    <a:lnTo>
                      <a:pt x="10" y="1"/>
                    </a:lnTo>
                    <a:lnTo>
                      <a:pt x="8" y="1"/>
                    </a:lnTo>
                    <a:lnTo>
                      <a:pt x="7" y="1"/>
                    </a:lnTo>
                    <a:lnTo>
                      <a:pt x="6" y="1"/>
                    </a:lnTo>
                    <a:lnTo>
                      <a:pt x="4" y="1"/>
                    </a:lnTo>
                    <a:lnTo>
                      <a:pt x="3" y="1"/>
                    </a:lnTo>
                    <a:lnTo>
                      <a:pt x="2" y="0"/>
                    </a:lnTo>
                    <a:lnTo>
                      <a:pt x="0" y="22"/>
                    </a:lnTo>
                    <a:lnTo>
                      <a:pt x="2" y="22"/>
                    </a:lnTo>
                    <a:lnTo>
                      <a:pt x="3" y="22"/>
                    </a:lnTo>
                    <a:lnTo>
                      <a:pt x="4" y="22"/>
                    </a:lnTo>
                    <a:lnTo>
                      <a:pt x="6" y="22"/>
                    </a:lnTo>
                    <a:lnTo>
                      <a:pt x="7" y="22"/>
                    </a:lnTo>
                    <a:lnTo>
                      <a:pt x="8" y="22"/>
                    </a:lnTo>
                    <a:lnTo>
                      <a:pt x="10" y="22"/>
                    </a:lnTo>
                    <a:lnTo>
                      <a:pt x="11" y="22"/>
                    </a:lnTo>
                    <a:lnTo>
                      <a:pt x="12" y="22"/>
                    </a:lnTo>
                    <a:lnTo>
                      <a:pt x="14" y="22"/>
                    </a:lnTo>
                    <a:lnTo>
                      <a:pt x="15" y="22"/>
                    </a:lnTo>
                    <a:lnTo>
                      <a:pt x="17" y="22"/>
                    </a:lnTo>
                    <a:lnTo>
                      <a:pt x="18" y="22"/>
                    </a:lnTo>
                    <a:lnTo>
                      <a:pt x="19" y="22"/>
                    </a:lnTo>
                    <a:lnTo>
                      <a:pt x="21" y="22"/>
                    </a:lnTo>
                    <a:lnTo>
                      <a:pt x="22" y="22"/>
                    </a:lnTo>
                    <a:lnTo>
                      <a:pt x="24" y="22"/>
                    </a:lnTo>
                    <a:lnTo>
                      <a:pt x="26" y="22"/>
                    </a:lnTo>
                    <a:lnTo>
                      <a:pt x="27" y="22"/>
                    </a:lnTo>
                    <a:lnTo>
                      <a:pt x="29" y="22"/>
                    </a:lnTo>
                    <a:lnTo>
                      <a:pt x="30" y="22"/>
                    </a:lnTo>
                    <a:lnTo>
                      <a:pt x="31" y="22"/>
                    </a:lnTo>
                    <a:lnTo>
                      <a:pt x="33" y="22"/>
                    </a:lnTo>
                    <a:lnTo>
                      <a:pt x="34" y="22"/>
                    </a:lnTo>
                    <a:lnTo>
                      <a:pt x="36" y="22"/>
                    </a:lnTo>
                    <a:lnTo>
                      <a:pt x="37" y="22"/>
                    </a:lnTo>
                    <a:lnTo>
                      <a:pt x="38" y="22"/>
                    </a:lnTo>
                    <a:lnTo>
                      <a:pt x="40" y="22"/>
                    </a:lnTo>
                    <a:lnTo>
                      <a:pt x="41" y="22"/>
                    </a:lnTo>
                    <a:lnTo>
                      <a:pt x="43" y="22"/>
                    </a:lnTo>
                    <a:lnTo>
                      <a:pt x="44" y="22"/>
                    </a:lnTo>
                    <a:lnTo>
                      <a:pt x="46" y="21"/>
                    </a:lnTo>
                    <a:lnTo>
                      <a:pt x="47"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70" name="Freeform 206"/>
              <p:cNvSpPr>
                <a:spLocks/>
              </p:cNvSpPr>
              <p:nvPr/>
            </p:nvSpPr>
            <p:spPr bwMode="auto">
              <a:xfrm>
                <a:off x="5178" y="1749"/>
                <a:ext cx="46" cy="23"/>
              </a:xfrm>
              <a:custGeom>
                <a:avLst/>
                <a:gdLst>
                  <a:gd name="T0" fmla="*/ 1 w 46"/>
                  <a:gd name="T1" fmla="*/ 1 h 23"/>
                  <a:gd name="T2" fmla="*/ 4 w 46"/>
                  <a:gd name="T3" fmla="*/ 1 h 23"/>
                  <a:gd name="T4" fmla="*/ 7 w 46"/>
                  <a:gd name="T5" fmla="*/ 1 h 23"/>
                  <a:gd name="T6" fmla="*/ 10 w 46"/>
                  <a:gd name="T7" fmla="*/ 1 h 23"/>
                  <a:gd name="T8" fmla="*/ 12 w 46"/>
                  <a:gd name="T9" fmla="*/ 1 h 23"/>
                  <a:gd name="T10" fmla="*/ 15 w 46"/>
                  <a:gd name="T11" fmla="*/ 1 h 23"/>
                  <a:gd name="T12" fmla="*/ 18 w 46"/>
                  <a:gd name="T13" fmla="*/ 1 h 23"/>
                  <a:gd name="T14" fmla="*/ 21 w 46"/>
                  <a:gd name="T15" fmla="*/ 1 h 23"/>
                  <a:gd name="T16" fmla="*/ 24 w 46"/>
                  <a:gd name="T17" fmla="*/ 1 h 23"/>
                  <a:gd name="T18" fmla="*/ 27 w 46"/>
                  <a:gd name="T19" fmla="*/ 1 h 23"/>
                  <a:gd name="T20" fmla="*/ 30 w 46"/>
                  <a:gd name="T21" fmla="*/ 1 h 23"/>
                  <a:gd name="T22" fmla="*/ 32 w 46"/>
                  <a:gd name="T23" fmla="*/ 1 h 23"/>
                  <a:gd name="T24" fmla="*/ 35 w 46"/>
                  <a:gd name="T25" fmla="*/ 1 h 23"/>
                  <a:gd name="T26" fmla="*/ 38 w 46"/>
                  <a:gd name="T27" fmla="*/ 1 h 23"/>
                  <a:gd name="T28" fmla="*/ 40 w 46"/>
                  <a:gd name="T29" fmla="*/ 1 h 23"/>
                  <a:gd name="T30" fmla="*/ 43 w 46"/>
                  <a:gd name="T31" fmla="*/ 1 h 23"/>
                  <a:gd name="T32" fmla="*/ 45 w 46"/>
                  <a:gd name="T33" fmla="*/ 22 h 23"/>
                  <a:gd name="T34" fmla="*/ 42 w 46"/>
                  <a:gd name="T35" fmla="*/ 22 h 23"/>
                  <a:gd name="T36" fmla="*/ 39 w 46"/>
                  <a:gd name="T37" fmla="*/ 22 h 23"/>
                  <a:gd name="T38" fmla="*/ 37 w 46"/>
                  <a:gd name="T39" fmla="*/ 22 h 23"/>
                  <a:gd name="T40" fmla="*/ 34 w 46"/>
                  <a:gd name="T41" fmla="*/ 22 h 23"/>
                  <a:gd name="T42" fmla="*/ 31 w 46"/>
                  <a:gd name="T43" fmla="*/ 22 h 23"/>
                  <a:gd name="T44" fmla="*/ 28 w 46"/>
                  <a:gd name="T45" fmla="*/ 22 h 23"/>
                  <a:gd name="T46" fmla="*/ 26 w 46"/>
                  <a:gd name="T47" fmla="*/ 22 h 23"/>
                  <a:gd name="T48" fmla="*/ 23 w 46"/>
                  <a:gd name="T49" fmla="*/ 22 h 23"/>
                  <a:gd name="T50" fmla="*/ 19 w 46"/>
                  <a:gd name="T51" fmla="*/ 22 h 23"/>
                  <a:gd name="T52" fmla="*/ 16 w 46"/>
                  <a:gd name="T53" fmla="*/ 22 h 23"/>
                  <a:gd name="T54" fmla="*/ 14 w 46"/>
                  <a:gd name="T55" fmla="*/ 22 h 23"/>
                  <a:gd name="T56" fmla="*/ 11 w 46"/>
                  <a:gd name="T57" fmla="*/ 22 h 23"/>
                  <a:gd name="T58" fmla="*/ 8 w 46"/>
                  <a:gd name="T59" fmla="*/ 22 h 23"/>
                  <a:gd name="T60" fmla="*/ 5 w 46"/>
                  <a:gd name="T61" fmla="*/ 22 h 23"/>
                  <a:gd name="T62" fmla="*/ 2 w 46"/>
                  <a:gd name="T63" fmla="*/ 22 h 23"/>
                  <a:gd name="T64" fmla="*/ 0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0" y="1"/>
                    </a:moveTo>
                    <a:lnTo>
                      <a:pt x="1" y="1"/>
                    </a:lnTo>
                    <a:lnTo>
                      <a:pt x="3" y="1"/>
                    </a:lnTo>
                    <a:lnTo>
                      <a:pt x="4" y="1"/>
                    </a:lnTo>
                    <a:lnTo>
                      <a:pt x="5" y="1"/>
                    </a:lnTo>
                    <a:lnTo>
                      <a:pt x="7" y="1"/>
                    </a:lnTo>
                    <a:lnTo>
                      <a:pt x="8" y="1"/>
                    </a:lnTo>
                    <a:lnTo>
                      <a:pt x="10" y="1"/>
                    </a:lnTo>
                    <a:lnTo>
                      <a:pt x="11" y="1"/>
                    </a:lnTo>
                    <a:lnTo>
                      <a:pt x="12" y="1"/>
                    </a:lnTo>
                    <a:lnTo>
                      <a:pt x="14" y="1"/>
                    </a:lnTo>
                    <a:lnTo>
                      <a:pt x="15" y="1"/>
                    </a:lnTo>
                    <a:lnTo>
                      <a:pt x="16" y="1"/>
                    </a:lnTo>
                    <a:lnTo>
                      <a:pt x="18" y="1"/>
                    </a:lnTo>
                    <a:lnTo>
                      <a:pt x="19" y="1"/>
                    </a:lnTo>
                    <a:lnTo>
                      <a:pt x="21" y="1"/>
                    </a:lnTo>
                    <a:lnTo>
                      <a:pt x="23" y="1"/>
                    </a:lnTo>
                    <a:lnTo>
                      <a:pt x="24" y="1"/>
                    </a:lnTo>
                    <a:lnTo>
                      <a:pt x="26" y="1"/>
                    </a:lnTo>
                    <a:lnTo>
                      <a:pt x="27" y="1"/>
                    </a:lnTo>
                    <a:lnTo>
                      <a:pt x="28" y="1"/>
                    </a:lnTo>
                    <a:lnTo>
                      <a:pt x="30" y="1"/>
                    </a:lnTo>
                    <a:lnTo>
                      <a:pt x="31" y="1"/>
                    </a:lnTo>
                    <a:lnTo>
                      <a:pt x="32" y="1"/>
                    </a:lnTo>
                    <a:lnTo>
                      <a:pt x="34" y="1"/>
                    </a:lnTo>
                    <a:lnTo>
                      <a:pt x="35" y="1"/>
                    </a:lnTo>
                    <a:lnTo>
                      <a:pt x="36" y="1"/>
                    </a:lnTo>
                    <a:lnTo>
                      <a:pt x="38" y="1"/>
                    </a:lnTo>
                    <a:lnTo>
                      <a:pt x="39" y="1"/>
                    </a:lnTo>
                    <a:lnTo>
                      <a:pt x="40" y="1"/>
                    </a:lnTo>
                    <a:lnTo>
                      <a:pt x="42" y="1"/>
                    </a:lnTo>
                    <a:lnTo>
                      <a:pt x="43" y="1"/>
                    </a:lnTo>
                    <a:lnTo>
                      <a:pt x="45" y="0"/>
                    </a:lnTo>
                    <a:lnTo>
                      <a:pt x="45" y="22"/>
                    </a:lnTo>
                    <a:lnTo>
                      <a:pt x="43" y="22"/>
                    </a:lnTo>
                    <a:lnTo>
                      <a:pt x="42" y="22"/>
                    </a:lnTo>
                    <a:lnTo>
                      <a:pt x="41" y="22"/>
                    </a:lnTo>
                    <a:lnTo>
                      <a:pt x="39" y="22"/>
                    </a:lnTo>
                    <a:lnTo>
                      <a:pt x="38" y="22"/>
                    </a:lnTo>
                    <a:lnTo>
                      <a:pt x="37" y="22"/>
                    </a:lnTo>
                    <a:lnTo>
                      <a:pt x="35" y="22"/>
                    </a:lnTo>
                    <a:lnTo>
                      <a:pt x="34" y="22"/>
                    </a:lnTo>
                    <a:lnTo>
                      <a:pt x="33" y="22"/>
                    </a:lnTo>
                    <a:lnTo>
                      <a:pt x="31" y="22"/>
                    </a:lnTo>
                    <a:lnTo>
                      <a:pt x="30" y="22"/>
                    </a:lnTo>
                    <a:lnTo>
                      <a:pt x="28" y="22"/>
                    </a:lnTo>
                    <a:lnTo>
                      <a:pt x="27" y="22"/>
                    </a:lnTo>
                    <a:lnTo>
                      <a:pt x="26" y="22"/>
                    </a:lnTo>
                    <a:lnTo>
                      <a:pt x="24" y="22"/>
                    </a:lnTo>
                    <a:lnTo>
                      <a:pt x="23" y="22"/>
                    </a:lnTo>
                    <a:lnTo>
                      <a:pt x="21" y="22"/>
                    </a:lnTo>
                    <a:lnTo>
                      <a:pt x="19" y="22"/>
                    </a:lnTo>
                    <a:lnTo>
                      <a:pt x="18" y="22"/>
                    </a:lnTo>
                    <a:lnTo>
                      <a:pt x="16" y="22"/>
                    </a:lnTo>
                    <a:lnTo>
                      <a:pt x="15" y="22"/>
                    </a:lnTo>
                    <a:lnTo>
                      <a:pt x="14" y="22"/>
                    </a:lnTo>
                    <a:lnTo>
                      <a:pt x="12" y="22"/>
                    </a:lnTo>
                    <a:lnTo>
                      <a:pt x="11" y="22"/>
                    </a:lnTo>
                    <a:lnTo>
                      <a:pt x="10" y="22"/>
                    </a:lnTo>
                    <a:lnTo>
                      <a:pt x="8" y="22"/>
                    </a:lnTo>
                    <a:lnTo>
                      <a:pt x="7" y="22"/>
                    </a:lnTo>
                    <a:lnTo>
                      <a:pt x="5" y="22"/>
                    </a:lnTo>
                    <a:lnTo>
                      <a:pt x="4" y="22"/>
                    </a:lnTo>
                    <a:lnTo>
                      <a:pt x="2" y="22"/>
                    </a:lnTo>
                    <a:lnTo>
                      <a:pt x="1" y="22"/>
                    </a:lnTo>
                    <a:lnTo>
                      <a:pt x="0" y="21"/>
                    </a:lnTo>
                    <a:lnTo>
                      <a:pt x="0"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71" name="Freeform 207"/>
              <p:cNvSpPr>
                <a:spLocks/>
              </p:cNvSpPr>
              <p:nvPr/>
            </p:nvSpPr>
            <p:spPr bwMode="auto">
              <a:xfrm>
                <a:off x="5230" y="1749"/>
                <a:ext cx="46" cy="23"/>
              </a:xfrm>
              <a:custGeom>
                <a:avLst/>
                <a:gdLst>
                  <a:gd name="T0" fmla="*/ 2 w 46"/>
                  <a:gd name="T1" fmla="*/ 1 h 23"/>
                  <a:gd name="T2" fmla="*/ 4 w 46"/>
                  <a:gd name="T3" fmla="*/ 1 h 23"/>
                  <a:gd name="T4" fmla="*/ 7 w 46"/>
                  <a:gd name="T5" fmla="*/ 1 h 23"/>
                  <a:gd name="T6" fmla="*/ 10 w 46"/>
                  <a:gd name="T7" fmla="*/ 1 h 23"/>
                  <a:gd name="T8" fmla="*/ 13 w 46"/>
                  <a:gd name="T9" fmla="*/ 1 h 23"/>
                  <a:gd name="T10" fmla="*/ 16 w 46"/>
                  <a:gd name="T11" fmla="*/ 1 h 23"/>
                  <a:gd name="T12" fmla="*/ 18 w 46"/>
                  <a:gd name="T13" fmla="*/ 1 h 23"/>
                  <a:gd name="T14" fmla="*/ 21 w 46"/>
                  <a:gd name="T15" fmla="*/ 1 h 23"/>
                  <a:gd name="T16" fmla="*/ 24 w 46"/>
                  <a:gd name="T17" fmla="*/ 1 h 23"/>
                  <a:gd name="T18" fmla="*/ 26 w 46"/>
                  <a:gd name="T19" fmla="*/ 1 h 23"/>
                  <a:gd name="T20" fmla="*/ 29 w 46"/>
                  <a:gd name="T21" fmla="*/ 1 h 23"/>
                  <a:gd name="T22" fmla="*/ 32 w 46"/>
                  <a:gd name="T23" fmla="*/ 1 h 23"/>
                  <a:gd name="T24" fmla="*/ 34 w 46"/>
                  <a:gd name="T25" fmla="*/ 1 h 23"/>
                  <a:gd name="T26" fmla="*/ 37 w 46"/>
                  <a:gd name="T27" fmla="*/ 1 h 23"/>
                  <a:gd name="T28" fmla="*/ 40 w 46"/>
                  <a:gd name="T29" fmla="*/ 1 h 23"/>
                  <a:gd name="T30" fmla="*/ 43 w 46"/>
                  <a:gd name="T31" fmla="*/ 1 h 23"/>
                  <a:gd name="T32" fmla="*/ 45 w 46"/>
                  <a:gd name="T33" fmla="*/ 22 h 23"/>
                  <a:gd name="T34" fmla="*/ 43 w 46"/>
                  <a:gd name="T35" fmla="*/ 22 h 23"/>
                  <a:gd name="T36" fmla="*/ 40 w 46"/>
                  <a:gd name="T37" fmla="*/ 22 h 23"/>
                  <a:gd name="T38" fmla="*/ 37 w 46"/>
                  <a:gd name="T39" fmla="*/ 22 h 23"/>
                  <a:gd name="T40" fmla="*/ 34 w 46"/>
                  <a:gd name="T41" fmla="*/ 22 h 23"/>
                  <a:gd name="T42" fmla="*/ 32 w 46"/>
                  <a:gd name="T43" fmla="*/ 22 h 23"/>
                  <a:gd name="T44" fmla="*/ 29 w 46"/>
                  <a:gd name="T45" fmla="*/ 22 h 23"/>
                  <a:gd name="T46" fmla="*/ 26 w 46"/>
                  <a:gd name="T47" fmla="*/ 22 h 23"/>
                  <a:gd name="T48" fmla="*/ 24 w 46"/>
                  <a:gd name="T49" fmla="*/ 22 h 23"/>
                  <a:gd name="T50" fmla="*/ 21 w 46"/>
                  <a:gd name="T51" fmla="*/ 22 h 23"/>
                  <a:gd name="T52" fmla="*/ 18 w 46"/>
                  <a:gd name="T53" fmla="*/ 22 h 23"/>
                  <a:gd name="T54" fmla="*/ 15 w 46"/>
                  <a:gd name="T55" fmla="*/ 22 h 23"/>
                  <a:gd name="T56" fmla="*/ 12 w 46"/>
                  <a:gd name="T57" fmla="*/ 22 h 23"/>
                  <a:gd name="T58" fmla="*/ 10 w 46"/>
                  <a:gd name="T59" fmla="*/ 22 h 23"/>
                  <a:gd name="T60" fmla="*/ 7 w 46"/>
                  <a:gd name="T61" fmla="*/ 22 h 23"/>
                  <a:gd name="T62" fmla="*/ 4 w 46"/>
                  <a:gd name="T63" fmla="*/ 22 h 23"/>
                  <a:gd name="T64" fmla="*/ 1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0" y="1"/>
                    </a:moveTo>
                    <a:lnTo>
                      <a:pt x="2" y="1"/>
                    </a:lnTo>
                    <a:lnTo>
                      <a:pt x="3" y="1"/>
                    </a:lnTo>
                    <a:lnTo>
                      <a:pt x="4" y="1"/>
                    </a:lnTo>
                    <a:lnTo>
                      <a:pt x="6" y="1"/>
                    </a:lnTo>
                    <a:lnTo>
                      <a:pt x="7" y="1"/>
                    </a:lnTo>
                    <a:lnTo>
                      <a:pt x="9" y="1"/>
                    </a:lnTo>
                    <a:lnTo>
                      <a:pt x="10" y="1"/>
                    </a:lnTo>
                    <a:lnTo>
                      <a:pt x="11" y="1"/>
                    </a:lnTo>
                    <a:lnTo>
                      <a:pt x="13" y="1"/>
                    </a:lnTo>
                    <a:lnTo>
                      <a:pt x="14" y="1"/>
                    </a:lnTo>
                    <a:lnTo>
                      <a:pt x="16" y="1"/>
                    </a:lnTo>
                    <a:lnTo>
                      <a:pt x="17" y="1"/>
                    </a:lnTo>
                    <a:lnTo>
                      <a:pt x="18" y="1"/>
                    </a:lnTo>
                    <a:lnTo>
                      <a:pt x="20" y="1"/>
                    </a:lnTo>
                    <a:lnTo>
                      <a:pt x="21" y="1"/>
                    </a:lnTo>
                    <a:lnTo>
                      <a:pt x="22" y="1"/>
                    </a:lnTo>
                    <a:lnTo>
                      <a:pt x="24" y="1"/>
                    </a:lnTo>
                    <a:lnTo>
                      <a:pt x="25" y="1"/>
                    </a:lnTo>
                    <a:lnTo>
                      <a:pt x="26" y="1"/>
                    </a:lnTo>
                    <a:lnTo>
                      <a:pt x="28" y="1"/>
                    </a:lnTo>
                    <a:lnTo>
                      <a:pt x="29" y="1"/>
                    </a:lnTo>
                    <a:lnTo>
                      <a:pt x="30" y="1"/>
                    </a:lnTo>
                    <a:lnTo>
                      <a:pt x="32" y="1"/>
                    </a:lnTo>
                    <a:lnTo>
                      <a:pt x="33" y="1"/>
                    </a:lnTo>
                    <a:lnTo>
                      <a:pt x="34" y="1"/>
                    </a:lnTo>
                    <a:lnTo>
                      <a:pt x="36" y="1"/>
                    </a:lnTo>
                    <a:lnTo>
                      <a:pt x="37" y="1"/>
                    </a:lnTo>
                    <a:lnTo>
                      <a:pt x="39" y="1"/>
                    </a:lnTo>
                    <a:lnTo>
                      <a:pt x="40" y="1"/>
                    </a:lnTo>
                    <a:lnTo>
                      <a:pt x="41" y="1"/>
                    </a:lnTo>
                    <a:lnTo>
                      <a:pt x="43" y="1"/>
                    </a:lnTo>
                    <a:lnTo>
                      <a:pt x="44" y="0"/>
                    </a:lnTo>
                    <a:lnTo>
                      <a:pt x="45" y="22"/>
                    </a:lnTo>
                    <a:lnTo>
                      <a:pt x="44" y="22"/>
                    </a:lnTo>
                    <a:lnTo>
                      <a:pt x="43" y="22"/>
                    </a:lnTo>
                    <a:lnTo>
                      <a:pt x="41" y="22"/>
                    </a:lnTo>
                    <a:lnTo>
                      <a:pt x="40" y="22"/>
                    </a:lnTo>
                    <a:lnTo>
                      <a:pt x="39" y="22"/>
                    </a:lnTo>
                    <a:lnTo>
                      <a:pt x="37" y="22"/>
                    </a:lnTo>
                    <a:lnTo>
                      <a:pt x="36" y="22"/>
                    </a:lnTo>
                    <a:lnTo>
                      <a:pt x="34" y="22"/>
                    </a:lnTo>
                    <a:lnTo>
                      <a:pt x="33" y="22"/>
                    </a:lnTo>
                    <a:lnTo>
                      <a:pt x="32" y="22"/>
                    </a:lnTo>
                    <a:lnTo>
                      <a:pt x="30" y="22"/>
                    </a:lnTo>
                    <a:lnTo>
                      <a:pt x="29" y="22"/>
                    </a:lnTo>
                    <a:lnTo>
                      <a:pt x="28" y="22"/>
                    </a:lnTo>
                    <a:lnTo>
                      <a:pt x="26" y="22"/>
                    </a:lnTo>
                    <a:lnTo>
                      <a:pt x="25" y="22"/>
                    </a:lnTo>
                    <a:lnTo>
                      <a:pt x="24" y="22"/>
                    </a:lnTo>
                    <a:lnTo>
                      <a:pt x="22" y="22"/>
                    </a:lnTo>
                    <a:lnTo>
                      <a:pt x="21" y="22"/>
                    </a:lnTo>
                    <a:lnTo>
                      <a:pt x="19" y="22"/>
                    </a:lnTo>
                    <a:lnTo>
                      <a:pt x="18" y="22"/>
                    </a:lnTo>
                    <a:lnTo>
                      <a:pt x="17" y="22"/>
                    </a:lnTo>
                    <a:lnTo>
                      <a:pt x="15" y="22"/>
                    </a:lnTo>
                    <a:lnTo>
                      <a:pt x="14" y="22"/>
                    </a:lnTo>
                    <a:lnTo>
                      <a:pt x="12" y="22"/>
                    </a:lnTo>
                    <a:lnTo>
                      <a:pt x="11" y="22"/>
                    </a:lnTo>
                    <a:lnTo>
                      <a:pt x="10" y="22"/>
                    </a:lnTo>
                    <a:lnTo>
                      <a:pt x="8" y="22"/>
                    </a:lnTo>
                    <a:lnTo>
                      <a:pt x="7" y="22"/>
                    </a:lnTo>
                    <a:lnTo>
                      <a:pt x="5" y="22"/>
                    </a:lnTo>
                    <a:lnTo>
                      <a:pt x="4" y="22"/>
                    </a:lnTo>
                    <a:lnTo>
                      <a:pt x="2" y="22"/>
                    </a:lnTo>
                    <a:lnTo>
                      <a:pt x="1" y="21"/>
                    </a:lnTo>
                    <a:lnTo>
                      <a:pt x="0"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72" name="Freeform 208"/>
              <p:cNvSpPr>
                <a:spLocks/>
              </p:cNvSpPr>
              <p:nvPr/>
            </p:nvSpPr>
            <p:spPr bwMode="auto">
              <a:xfrm>
                <a:off x="5229" y="1727"/>
                <a:ext cx="45" cy="22"/>
              </a:xfrm>
              <a:custGeom>
                <a:avLst/>
                <a:gdLst>
                  <a:gd name="T0" fmla="*/ 2 w 45"/>
                  <a:gd name="T1" fmla="*/ 0 h 22"/>
                  <a:gd name="T2" fmla="*/ 5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6 w 45"/>
                  <a:gd name="T19" fmla="*/ 1 h 22"/>
                  <a:gd name="T20" fmla="*/ 29 w 45"/>
                  <a:gd name="T21" fmla="*/ 1 h 22"/>
                  <a:gd name="T22" fmla="*/ 32 w 45"/>
                  <a:gd name="T23" fmla="*/ 1 h 22"/>
                  <a:gd name="T24" fmla="*/ 34 w 45"/>
                  <a:gd name="T25" fmla="*/ 1 h 22"/>
                  <a:gd name="T26" fmla="*/ 37 w 45"/>
                  <a:gd name="T27" fmla="*/ 0 h 22"/>
                  <a:gd name="T28" fmla="*/ 40 w 45"/>
                  <a:gd name="T29" fmla="*/ 0 h 22"/>
                  <a:gd name="T30" fmla="*/ 42 w 45"/>
                  <a:gd name="T31" fmla="*/ 0 h 22"/>
                  <a:gd name="T32" fmla="*/ 42 w 45"/>
                  <a:gd name="T33" fmla="*/ 20 h 22"/>
                  <a:gd name="T34" fmla="*/ 40 w 45"/>
                  <a:gd name="T35" fmla="*/ 20 h 22"/>
                  <a:gd name="T36" fmla="*/ 37 w 45"/>
                  <a:gd name="T37" fmla="*/ 20 h 22"/>
                  <a:gd name="T38" fmla="*/ 34 w 45"/>
                  <a:gd name="T39" fmla="*/ 20 h 22"/>
                  <a:gd name="T40" fmla="*/ 32 w 45"/>
                  <a:gd name="T41" fmla="*/ 20 h 22"/>
                  <a:gd name="T42" fmla="*/ 29 w 45"/>
                  <a:gd name="T43" fmla="*/ 21 h 22"/>
                  <a:gd name="T44" fmla="*/ 26 w 45"/>
                  <a:gd name="T45" fmla="*/ 21 h 22"/>
                  <a:gd name="T46" fmla="*/ 24 w 45"/>
                  <a:gd name="T47" fmla="*/ 21 h 22"/>
                  <a:gd name="T48" fmla="*/ 21 w 45"/>
                  <a:gd name="T49" fmla="*/ 21 h 22"/>
                  <a:gd name="T50" fmla="*/ 18 w 45"/>
                  <a:gd name="T51" fmla="*/ 21 h 22"/>
                  <a:gd name="T52" fmla="*/ 15 w 45"/>
                  <a:gd name="T53" fmla="*/ 20 h 22"/>
                  <a:gd name="T54" fmla="*/ 12 w 45"/>
                  <a:gd name="T55" fmla="*/ 20 h 22"/>
                  <a:gd name="T56" fmla="*/ 10 w 45"/>
                  <a:gd name="T57" fmla="*/ 20 h 22"/>
                  <a:gd name="T58" fmla="*/ 7 w 45"/>
                  <a:gd name="T59" fmla="*/ 20 h 22"/>
                  <a:gd name="T60" fmla="*/ 4 w 45"/>
                  <a:gd name="T61" fmla="*/ 20 h 22"/>
                  <a:gd name="T62" fmla="*/ 1 w 45"/>
                  <a:gd name="T6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22">
                    <a:moveTo>
                      <a:pt x="0" y="0"/>
                    </a:moveTo>
                    <a:lnTo>
                      <a:pt x="2" y="0"/>
                    </a:lnTo>
                    <a:lnTo>
                      <a:pt x="3" y="0"/>
                    </a:lnTo>
                    <a:lnTo>
                      <a:pt x="5"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2" y="1"/>
                    </a:lnTo>
                    <a:lnTo>
                      <a:pt x="24" y="1"/>
                    </a:lnTo>
                    <a:lnTo>
                      <a:pt x="25" y="1"/>
                    </a:lnTo>
                    <a:lnTo>
                      <a:pt x="26" y="1"/>
                    </a:lnTo>
                    <a:lnTo>
                      <a:pt x="28" y="1"/>
                    </a:lnTo>
                    <a:lnTo>
                      <a:pt x="29" y="1"/>
                    </a:lnTo>
                    <a:lnTo>
                      <a:pt x="30" y="1"/>
                    </a:lnTo>
                    <a:lnTo>
                      <a:pt x="32" y="1"/>
                    </a:lnTo>
                    <a:lnTo>
                      <a:pt x="33" y="1"/>
                    </a:lnTo>
                    <a:lnTo>
                      <a:pt x="34" y="1"/>
                    </a:lnTo>
                    <a:lnTo>
                      <a:pt x="36" y="0"/>
                    </a:lnTo>
                    <a:lnTo>
                      <a:pt x="37" y="0"/>
                    </a:lnTo>
                    <a:lnTo>
                      <a:pt x="38" y="0"/>
                    </a:lnTo>
                    <a:lnTo>
                      <a:pt x="40" y="0"/>
                    </a:lnTo>
                    <a:lnTo>
                      <a:pt x="41" y="0"/>
                    </a:lnTo>
                    <a:lnTo>
                      <a:pt x="42" y="0"/>
                    </a:lnTo>
                    <a:lnTo>
                      <a:pt x="44" y="20"/>
                    </a:lnTo>
                    <a:lnTo>
                      <a:pt x="42" y="20"/>
                    </a:lnTo>
                    <a:lnTo>
                      <a:pt x="41" y="20"/>
                    </a:lnTo>
                    <a:lnTo>
                      <a:pt x="40" y="20"/>
                    </a:lnTo>
                    <a:lnTo>
                      <a:pt x="38" y="20"/>
                    </a:lnTo>
                    <a:lnTo>
                      <a:pt x="37" y="20"/>
                    </a:lnTo>
                    <a:lnTo>
                      <a:pt x="36" y="20"/>
                    </a:lnTo>
                    <a:lnTo>
                      <a:pt x="34" y="20"/>
                    </a:lnTo>
                    <a:lnTo>
                      <a:pt x="33" y="20"/>
                    </a:lnTo>
                    <a:lnTo>
                      <a:pt x="32" y="20"/>
                    </a:lnTo>
                    <a:lnTo>
                      <a:pt x="30" y="21"/>
                    </a:lnTo>
                    <a:lnTo>
                      <a:pt x="29" y="21"/>
                    </a:lnTo>
                    <a:lnTo>
                      <a:pt x="28" y="21"/>
                    </a:lnTo>
                    <a:lnTo>
                      <a:pt x="26" y="21"/>
                    </a:lnTo>
                    <a:lnTo>
                      <a:pt x="25" y="21"/>
                    </a:lnTo>
                    <a:lnTo>
                      <a:pt x="24" y="21"/>
                    </a:lnTo>
                    <a:lnTo>
                      <a:pt x="22" y="21"/>
                    </a:lnTo>
                    <a:lnTo>
                      <a:pt x="21" y="21"/>
                    </a:lnTo>
                    <a:lnTo>
                      <a:pt x="19" y="21"/>
                    </a:lnTo>
                    <a:lnTo>
                      <a:pt x="18" y="21"/>
                    </a:lnTo>
                    <a:lnTo>
                      <a:pt x="17" y="21"/>
                    </a:lnTo>
                    <a:lnTo>
                      <a:pt x="15" y="20"/>
                    </a:lnTo>
                    <a:lnTo>
                      <a:pt x="14" y="20"/>
                    </a:lnTo>
                    <a:lnTo>
                      <a:pt x="12" y="20"/>
                    </a:lnTo>
                    <a:lnTo>
                      <a:pt x="11" y="20"/>
                    </a:lnTo>
                    <a:lnTo>
                      <a:pt x="10" y="20"/>
                    </a:lnTo>
                    <a:lnTo>
                      <a:pt x="8" y="20"/>
                    </a:lnTo>
                    <a:lnTo>
                      <a:pt x="7" y="20"/>
                    </a:lnTo>
                    <a:lnTo>
                      <a:pt x="5" y="20"/>
                    </a:lnTo>
                    <a:lnTo>
                      <a:pt x="4" y="20"/>
                    </a:lnTo>
                    <a:lnTo>
                      <a:pt x="3" y="20"/>
                    </a:lnTo>
                    <a:lnTo>
                      <a:pt x="1"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73" name="Freeform 209"/>
              <p:cNvSpPr>
                <a:spLocks/>
              </p:cNvSpPr>
              <p:nvPr/>
            </p:nvSpPr>
            <p:spPr bwMode="auto">
              <a:xfrm>
                <a:off x="5178" y="1727"/>
                <a:ext cx="45" cy="22"/>
              </a:xfrm>
              <a:custGeom>
                <a:avLst/>
                <a:gdLst>
                  <a:gd name="T0" fmla="*/ 2 w 45"/>
                  <a:gd name="T1" fmla="*/ 0 h 22"/>
                  <a:gd name="T2" fmla="*/ 4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7 w 45"/>
                  <a:gd name="T19" fmla="*/ 1 h 22"/>
                  <a:gd name="T20" fmla="*/ 30 w 45"/>
                  <a:gd name="T21" fmla="*/ 1 h 22"/>
                  <a:gd name="T22" fmla="*/ 32 w 45"/>
                  <a:gd name="T23" fmla="*/ 1 h 22"/>
                  <a:gd name="T24" fmla="*/ 35 w 45"/>
                  <a:gd name="T25" fmla="*/ 1 h 22"/>
                  <a:gd name="T26" fmla="*/ 37 w 45"/>
                  <a:gd name="T27" fmla="*/ 0 h 22"/>
                  <a:gd name="T28" fmla="*/ 40 w 45"/>
                  <a:gd name="T29" fmla="*/ 0 h 22"/>
                  <a:gd name="T30" fmla="*/ 43 w 45"/>
                  <a:gd name="T31" fmla="*/ 0 h 22"/>
                  <a:gd name="T32" fmla="*/ 44 w 45"/>
                  <a:gd name="T33" fmla="*/ 20 h 22"/>
                  <a:gd name="T34" fmla="*/ 42 w 45"/>
                  <a:gd name="T35" fmla="*/ 20 h 22"/>
                  <a:gd name="T36" fmla="*/ 39 w 45"/>
                  <a:gd name="T37" fmla="*/ 20 h 22"/>
                  <a:gd name="T38" fmla="*/ 36 w 45"/>
                  <a:gd name="T39" fmla="*/ 20 h 22"/>
                  <a:gd name="T40" fmla="*/ 34 w 45"/>
                  <a:gd name="T41" fmla="*/ 20 h 22"/>
                  <a:gd name="T42" fmla="*/ 31 w 45"/>
                  <a:gd name="T43" fmla="*/ 21 h 22"/>
                  <a:gd name="T44" fmla="*/ 28 w 45"/>
                  <a:gd name="T45" fmla="*/ 21 h 22"/>
                  <a:gd name="T46" fmla="*/ 26 w 45"/>
                  <a:gd name="T47" fmla="*/ 21 h 22"/>
                  <a:gd name="T48" fmla="*/ 23 w 45"/>
                  <a:gd name="T49" fmla="*/ 21 h 22"/>
                  <a:gd name="T50" fmla="*/ 19 w 45"/>
                  <a:gd name="T51" fmla="*/ 21 h 22"/>
                  <a:gd name="T52" fmla="*/ 17 w 45"/>
                  <a:gd name="T53" fmla="*/ 21 h 22"/>
                  <a:gd name="T54" fmla="*/ 14 w 45"/>
                  <a:gd name="T55" fmla="*/ 20 h 22"/>
                  <a:gd name="T56" fmla="*/ 11 w 45"/>
                  <a:gd name="T57" fmla="*/ 20 h 22"/>
                  <a:gd name="T58" fmla="*/ 8 w 45"/>
                  <a:gd name="T59" fmla="*/ 20 h 22"/>
                  <a:gd name="T60" fmla="*/ 6 w 45"/>
                  <a:gd name="T61" fmla="*/ 20 h 22"/>
                  <a:gd name="T62" fmla="*/ 3 w 45"/>
                  <a:gd name="T63" fmla="*/ 20 h 22"/>
                  <a:gd name="T64" fmla="*/ 0 w 45"/>
                  <a:gd name="T6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22">
                    <a:moveTo>
                      <a:pt x="0" y="0"/>
                    </a:moveTo>
                    <a:lnTo>
                      <a:pt x="2" y="0"/>
                    </a:lnTo>
                    <a:lnTo>
                      <a:pt x="3" y="0"/>
                    </a:lnTo>
                    <a:lnTo>
                      <a:pt x="4"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3" y="1"/>
                    </a:lnTo>
                    <a:lnTo>
                      <a:pt x="24" y="1"/>
                    </a:lnTo>
                    <a:lnTo>
                      <a:pt x="26" y="1"/>
                    </a:lnTo>
                    <a:lnTo>
                      <a:pt x="27" y="1"/>
                    </a:lnTo>
                    <a:lnTo>
                      <a:pt x="28" y="1"/>
                    </a:lnTo>
                    <a:lnTo>
                      <a:pt x="30" y="1"/>
                    </a:lnTo>
                    <a:lnTo>
                      <a:pt x="31" y="1"/>
                    </a:lnTo>
                    <a:lnTo>
                      <a:pt x="32" y="1"/>
                    </a:lnTo>
                    <a:lnTo>
                      <a:pt x="33" y="1"/>
                    </a:lnTo>
                    <a:lnTo>
                      <a:pt x="35" y="1"/>
                    </a:lnTo>
                    <a:lnTo>
                      <a:pt x="36" y="1"/>
                    </a:lnTo>
                    <a:lnTo>
                      <a:pt x="37" y="0"/>
                    </a:lnTo>
                    <a:lnTo>
                      <a:pt x="39" y="0"/>
                    </a:lnTo>
                    <a:lnTo>
                      <a:pt x="40" y="0"/>
                    </a:lnTo>
                    <a:lnTo>
                      <a:pt x="41" y="0"/>
                    </a:lnTo>
                    <a:lnTo>
                      <a:pt x="43" y="0"/>
                    </a:lnTo>
                    <a:lnTo>
                      <a:pt x="44" y="0"/>
                    </a:lnTo>
                    <a:lnTo>
                      <a:pt x="44" y="20"/>
                    </a:lnTo>
                    <a:lnTo>
                      <a:pt x="43" y="20"/>
                    </a:lnTo>
                    <a:lnTo>
                      <a:pt x="42" y="20"/>
                    </a:lnTo>
                    <a:lnTo>
                      <a:pt x="40" y="20"/>
                    </a:lnTo>
                    <a:lnTo>
                      <a:pt x="39" y="20"/>
                    </a:lnTo>
                    <a:lnTo>
                      <a:pt x="38" y="20"/>
                    </a:lnTo>
                    <a:lnTo>
                      <a:pt x="36" y="20"/>
                    </a:lnTo>
                    <a:lnTo>
                      <a:pt x="35" y="20"/>
                    </a:lnTo>
                    <a:lnTo>
                      <a:pt x="34" y="20"/>
                    </a:lnTo>
                    <a:lnTo>
                      <a:pt x="32" y="20"/>
                    </a:lnTo>
                    <a:lnTo>
                      <a:pt x="31" y="21"/>
                    </a:lnTo>
                    <a:lnTo>
                      <a:pt x="30" y="21"/>
                    </a:lnTo>
                    <a:lnTo>
                      <a:pt x="28" y="21"/>
                    </a:lnTo>
                    <a:lnTo>
                      <a:pt x="27" y="21"/>
                    </a:lnTo>
                    <a:lnTo>
                      <a:pt x="26" y="21"/>
                    </a:lnTo>
                    <a:lnTo>
                      <a:pt x="24" y="21"/>
                    </a:lnTo>
                    <a:lnTo>
                      <a:pt x="23" y="21"/>
                    </a:lnTo>
                    <a:lnTo>
                      <a:pt x="21" y="21"/>
                    </a:lnTo>
                    <a:lnTo>
                      <a:pt x="19" y="21"/>
                    </a:lnTo>
                    <a:lnTo>
                      <a:pt x="18" y="21"/>
                    </a:lnTo>
                    <a:lnTo>
                      <a:pt x="17" y="21"/>
                    </a:lnTo>
                    <a:lnTo>
                      <a:pt x="15" y="21"/>
                    </a:lnTo>
                    <a:lnTo>
                      <a:pt x="14" y="20"/>
                    </a:lnTo>
                    <a:lnTo>
                      <a:pt x="13" y="20"/>
                    </a:lnTo>
                    <a:lnTo>
                      <a:pt x="11" y="20"/>
                    </a:lnTo>
                    <a:lnTo>
                      <a:pt x="10" y="20"/>
                    </a:lnTo>
                    <a:lnTo>
                      <a:pt x="8" y="20"/>
                    </a:lnTo>
                    <a:lnTo>
                      <a:pt x="7" y="20"/>
                    </a:lnTo>
                    <a:lnTo>
                      <a:pt x="6" y="20"/>
                    </a:lnTo>
                    <a:lnTo>
                      <a:pt x="4" y="20"/>
                    </a:lnTo>
                    <a:lnTo>
                      <a:pt x="3" y="20"/>
                    </a:lnTo>
                    <a:lnTo>
                      <a:pt x="1" y="20"/>
                    </a:lnTo>
                    <a:lnTo>
                      <a:pt x="0"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74" name="Freeform 210"/>
              <p:cNvSpPr>
                <a:spLocks/>
              </p:cNvSpPr>
              <p:nvPr/>
            </p:nvSpPr>
            <p:spPr bwMode="auto">
              <a:xfrm>
                <a:off x="5127" y="1727"/>
                <a:ext cx="46" cy="22"/>
              </a:xfrm>
              <a:custGeom>
                <a:avLst/>
                <a:gdLst>
                  <a:gd name="T0" fmla="*/ 44 w 46"/>
                  <a:gd name="T1" fmla="*/ 0 h 22"/>
                  <a:gd name="T2" fmla="*/ 41 w 46"/>
                  <a:gd name="T3" fmla="*/ 0 h 22"/>
                  <a:gd name="T4" fmla="*/ 38 w 46"/>
                  <a:gd name="T5" fmla="*/ 1 h 22"/>
                  <a:gd name="T6" fmla="*/ 36 w 46"/>
                  <a:gd name="T7" fmla="*/ 1 h 22"/>
                  <a:gd name="T8" fmla="*/ 33 w 46"/>
                  <a:gd name="T9" fmla="*/ 1 h 22"/>
                  <a:gd name="T10" fmla="*/ 30 w 46"/>
                  <a:gd name="T11" fmla="*/ 1 h 22"/>
                  <a:gd name="T12" fmla="*/ 28 w 46"/>
                  <a:gd name="T13" fmla="*/ 1 h 22"/>
                  <a:gd name="T14" fmla="*/ 25 w 46"/>
                  <a:gd name="T15" fmla="*/ 1 h 22"/>
                  <a:gd name="T16" fmla="*/ 21 w 46"/>
                  <a:gd name="T17" fmla="*/ 1 h 22"/>
                  <a:gd name="T18" fmla="*/ 19 w 46"/>
                  <a:gd name="T19" fmla="*/ 1 h 22"/>
                  <a:gd name="T20" fmla="*/ 16 w 46"/>
                  <a:gd name="T21" fmla="*/ 1 h 22"/>
                  <a:gd name="T22" fmla="*/ 13 w 46"/>
                  <a:gd name="T23" fmla="*/ 1 h 22"/>
                  <a:gd name="T24" fmla="*/ 11 w 46"/>
                  <a:gd name="T25" fmla="*/ 1 h 22"/>
                  <a:gd name="T26" fmla="*/ 8 w 46"/>
                  <a:gd name="T27" fmla="*/ 0 h 22"/>
                  <a:gd name="T28" fmla="*/ 5 w 46"/>
                  <a:gd name="T29" fmla="*/ 0 h 22"/>
                  <a:gd name="T30" fmla="*/ 3 w 46"/>
                  <a:gd name="T31" fmla="*/ 0 h 22"/>
                  <a:gd name="T32" fmla="*/ 0 w 46"/>
                  <a:gd name="T33" fmla="*/ 20 h 22"/>
                  <a:gd name="T34" fmla="*/ 3 w 46"/>
                  <a:gd name="T35" fmla="*/ 20 h 22"/>
                  <a:gd name="T36" fmla="*/ 5 w 46"/>
                  <a:gd name="T37" fmla="*/ 20 h 22"/>
                  <a:gd name="T38" fmla="*/ 8 w 46"/>
                  <a:gd name="T39" fmla="*/ 20 h 22"/>
                  <a:gd name="T40" fmla="*/ 11 w 46"/>
                  <a:gd name="T41" fmla="*/ 20 h 22"/>
                  <a:gd name="T42" fmla="*/ 13 w 46"/>
                  <a:gd name="T43" fmla="*/ 21 h 22"/>
                  <a:gd name="T44" fmla="*/ 16 w 46"/>
                  <a:gd name="T45" fmla="*/ 21 h 22"/>
                  <a:gd name="T46" fmla="*/ 19 w 46"/>
                  <a:gd name="T47" fmla="*/ 21 h 22"/>
                  <a:gd name="T48" fmla="*/ 21 w 46"/>
                  <a:gd name="T49" fmla="*/ 21 h 22"/>
                  <a:gd name="T50" fmla="*/ 25 w 46"/>
                  <a:gd name="T51" fmla="*/ 21 h 22"/>
                  <a:gd name="T52" fmla="*/ 28 w 46"/>
                  <a:gd name="T53" fmla="*/ 21 h 22"/>
                  <a:gd name="T54" fmla="*/ 30 w 46"/>
                  <a:gd name="T55" fmla="*/ 20 h 22"/>
                  <a:gd name="T56" fmla="*/ 33 w 46"/>
                  <a:gd name="T57" fmla="*/ 20 h 22"/>
                  <a:gd name="T58" fmla="*/ 36 w 46"/>
                  <a:gd name="T59" fmla="*/ 20 h 22"/>
                  <a:gd name="T60" fmla="*/ 39 w 46"/>
                  <a:gd name="T61" fmla="*/ 20 h 22"/>
                  <a:gd name="T62" fmla="*/ 42 w 46"/>
                  <a:gd name="T63" fmla="*/ 20 h 22"/>
                  <a:gd name="T64" fmla="*/ 44 w 46"/>
                  <a:gd name="T6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2">
                    <a:moveTo>
                      <a:pt x="45" y="0"/>
                    </a:moveTo>
                    <a:lnTo>
                      <a:pt x="44" y="0"/>
                    </a:lnTo>
                    <a:lnTo>
                      <a:pt x="43" y="0"/>
                    </a:lnTo>
                    <a:lnTo>
                      <a:pt x="41" y="0"/>
                    </a:lnTo>
                    <a:lnTo>
                      <a:pt x="40" y="1"/>
                    </a:lnTo>
                    <a:lnTo>
                      <a:pt x="38" y="1"/>
                    </a:lnTo>
                    <a:lnTo>
                      <a:pt x="37" y="1"/>
                    </a:lnTo>
                    <a:lnTo>
                      <a:pt x="36" y="1"/>
                    </a:lnTo>
                    <a:lnTo>
                      <a:pt x="34" y="1"/>
                    </a:lnTo>
                    <a:lnTo>
                      <a:pt x="33" y="1"/>
                    </a:lnTo>
                    <a:lnTo>
                      <a:pt x="32" y="1"/>
                    </a:lnTo>
                    <a:lnTo>
                      <a:pt x="30" y="1"/>
                    </a:lnTo>
                    <a:lnTo>
                      <a:pt x="29" y="1"/>
                    </a:lnTo>
                    <a:lnTo>
                      <a:pt x="28" y="1"/>
                    </a:lnTo>
                    <a:lnTo>
                      <a:pt x="26" y="1"/>
                    </a:lnTo>
                    <a:lnTo>
                      <a:pt x="25" y="1"/>
                    </a:lnTo>
                    <a:lnTo>
                      <a:pt x="23" y="1"/>
                    </a:lnTo>
                    <a:lnTo>
                      <a:pt x="21" y="1"/>
                    </a:lnTo>
                    <a:lnTo>
                      <a:pt x="20" y="1"/>
                    </a:lnTo>
                    <a:lnTo>
                      <a:pt x="19" y="1"/>
                    </a:lnTo>
                    <a:lnTo>
                      <a:pt x="17" y="1"/>
                    </a:lnTo>
                    <a:lnTo>
                      <a:pt x="16" y="1"/>
                    </a:lnTo>
                    <a:lnTo>
                      <a:pt x="15" y="1"/>
                    </a:lnTo>
                    <a:lnTo>
                      <a:pt x="13" y="1"/>
                    </a:lnTo>
                    <a:lnTo>
                      <a:pt x="12" y="1"/>
                    </a:lnTo>
                    <a:lnTo>
                      <a:pt x="11" y="1"/>
                    </a:lnTo>
                    <a:lnTo>
                      <a:pt x="9" y="1"/>
                    </a:lnTo>
                    <a:lnTo>
                      <a:pt x="8" y="0"/>
                    </a:lnTo>
                    <a:lnTo>
                      <a:pt x="7" y="0"/>
                    </a:lnTo>
                    <a:lnTo>
                      <a:pt x="5" y="0"/>
                    </a:lnTo>
                    <a:lnTo>
                      <a:pt x="4" y="0"/>
                    </a:lnTo>
                    <a:lnTo>
                      <a:pt x="3" y="0"/>
                    </a:lnTo>
                    <a:lnTo>
                      <a:pt x="1" y="0"/>
                    </a:lnTo>
                    <a:lnTo>
                      <a:pt x="0" y="20"/>
                    </a:lnTo>
                    <a:lnTo>
                      <a:pt x="1" y="20"/>
                    </a:lnTo>
                    <a:lnTo>
                      <a:pt x="3" y="20"/>
                    </a:lnTo>
                    <a:lnTo>
                      <a:pt x="4" y="20"/>
                    </a:lnTo>
                    <a:lnTo>
                      <a:pt x="5" y="20"/>
                    </a:lnTo>
                    <a:lnTo>
                      <a:pt x="7" y="20"/>
                    </a:lnTo>
                    <a:lnTo>
                      <a:pt x="8" y="20"/>
                    </a:lnTo>
                    <a:lnTo>
                      <a:pt x="9" y="20"/>
                    </a:lnTo>
                    <a:lnTo>
                      <a:pt x="11" y="20"/>
                    </a:lnTo>
                    <a:lnTo>
                      <a:pt x="12" y="20"/>
                    </a:lnTo>
                    <a:lnTo>
                      <a:pt x="13" y="21"/>
                    </a:lnTo>
                    <a:lnTo>
                      <a:pt x="15" y="21"/>
                    </a:lnTo>
                    <a:lnTo>
                      <a:pt x="16" y="21"/>
                    </a:lnTo>
                    <a:lnTo>
                      <a:pt x="17" y="21"/>
                    </a:lnTo>
                    <a:lnTo>
                      <a:pt x="19" y="21"/>
                    </a:lnTo>
                    <a:lnTo>
                      <a:pt x="20" y="21"/>
                    </a:lnTo>
                    <a:lnTo>
                      <a:pt x="21" y="21"/>
                    </a:lnTo>
                    <a:lnTo>
                      <a:pt x="24" y="21"/>
                    </a:lnTo>
                    <a:lnTo>
                      <a:pt x="25" y="21"/>
                    </a:lnTo>
                    <a:lnTo>
                      <a:pt x="26" y="21"/>
                    </a:lnTo>
                    <a:lnTo>
                      <a:pt x="28" y="21"/>
                    </a:lnTo>
                    <a:lnTo>
                      <a:pt x="29" y="21"/>
                    </a:lnTo>
                    <a:lnTo>
                      <a:pt x="30" y="20"/>
                    </a:lnTo>
                    <a:lnTo>
                      <a:pt x="32" y="20"/>
                    </a:lnTo>
                    <a:lnTo>
                      <a:pt x="33" y="20"/>
                    </a:lnTo>
                    <a:lnTo>
                      <a:pt x="35" y="20"/>
                    </a:lnTo>
                    <a:lnTo>
                      <a:pt x="36" y="20"/>
                    </a:lnTo>
                    <a:lnTo>
                      <a:pt x="37" y="20"/>
                    </a:lnTo>
                    <a:lnTo>
                      <a:pt x="39" y="20"/>
                    </a:lnTo>
                    <a:lnTo>
                      <a:pt x="40" y="20"/>
                    </a:lnTo>
                    <a:lnTo>
                      <a:pt x="42" y="20"/>
                    </a:lnTo>
                    <a:lnTo>
                      <a:pt x="43" y="20"/>
                    </a:lnTo>
                    <a:lnTo>
                      <a:pt x="44" y="20"/>
                    </a:lnTo>
                    <a:lnTo>
                      <a:pt x="4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395475" name="Group 211"/>
            <p:cNvGrpSpPr>
              <a:grpSpLocks/>
            </p:cNvGrpSpPr>
            <p:nvPr/>
          </p:nvGrpSpPr>
          <p:grpSpPr bwMode="auto">
            <a:xfrm>
              <a:off x="6946759" y="4663130"/>
              <a:ext cx="445427" cy="360362"/>
              <a:chOff x="4990" y="1584"/>
              <a:chExt cx="427" cy="379"/>
            </a:xfrm>
          </p:grpSpPr>
          <p:sp>
            <p:nvSpPr>
              <p:cNvPr id="395476" name="Freeform 212"/>
              <p:cNvSpPr>
                <a:spLocks/>
              </p:cNvSpPr>
              <p:nvPr/>
            </p:nvSpPr>
            <p:spPr bwMode="auto">
              <a:xfrm>
                <a:off x="4990" y="1584"/>
                <a:ext cx="427" cy="119"/>
              </a:xfrm>
              <a:custGeom>
                <a:avLst/>
                <a:gdLst>
                  <a:gd name="T0" fmla="*/ 319 w 427"/>
                  <a:gd name="T1" fmla="*/ 92 h 119"/>
                  <a:gd name="T2" fmla="*/ 322 w 427"/>
                  <a:gd name="T3" fmla="*/ 104 h 119"/>
                  <a:gd name="T4" fmla="*/ 331 w 427"/>
                  <a:gd name="T5" fmla="*/ 107 h 119"/>
                  <a:gd name="T6" fmla="*/ 343 w 427"/>
                  <a:gd name="T7" fmla="*/ 108 h 119"/>
                  <a:gd name="T8" fmla="*/ 354 w 427"/>
                  <a:gd name="T9" fmla="*/ 110 h 119"/>
                  <a:gd name="T10" fmla="*/ 365 w 427"/>
                  <a:gd name="T11" fmla="*/ 112 h 119"/>
                  <a:gd name="T12" fmla="*/ 376 w 427"/>
                  <a:gd name="T13" fmla="*/ 114 h 119"/>
                  <a:gd name="T14" fmla="*/ 388 w 427"/>
                  <a:gd name="T15" fmla="*/ 115 h 119"/>
                  <a:gd name="T16" fmla="*/ 400 w 427"/>
                  <a:gd name="T17" fmla="*/ 116 h 119"/>
                  <a:gd name="T18" fmla="*/ 411 w 427"/>
                  <a:gd name="T19" fmla="*/ 117 h 119"/>
                  <a:gd name="T20" fmla="*/ 418 w 427"/>
                  <a:gd name="T21" fmla="*/ 116 h 119"/>
                  <a:gd name="T22" fmla="*/ 422 w 427"/>
                  <a:gd name="T23" fmla="*/ 110 h 119"/>
                  <a:gd name="T24" fmla="*/ 425 w 427"/>
                  <a:gd name="T25" fmla="*/ 104 h 119"/>
                  <a:gd name="T26" fmla="*/ 426 w 427"/>
                  <a:gd name="T27" fmla="*/ 98 h 119"/>
                  <a:gd name="T28" fmla="*/ 425 w 427"/>
                  <a:gd name="T29" fmla="*/ 82 h 119"/>
                  <a:gd name="T30" fmla="*/ 421 w 427"/>
                  <a:gd name="T31" fmla="*/ 63 h 119"/>
                  <a:gd name="T32" fmla="*/ 412 w 427"/>
                  <a:gd name="T33" fmla="*/ 45 h 119"/>
                  <a:gd name="T34" fmla="*/ 398 w 427"/>
                  <a:gd name="T35" fmla="*/ 28 h 119"/>
                  <a:gd name="T36" fmla="*/ 358 w 427"/>
                  <a:gd name="T37" fmla="*/ 15 h 119"/>
                  <a:gd name="T38" fmla="*/ 312 w 427"/>
                  <a:gd name="T39" fmla="*/ 8 h 119"/>
                  <a:gd name="T40" fmla="*/ 265 w 427"/>
                  <a:gd name="T41" fmla="*/ 2 h 119"/>
                  <a:gd name="T42" fmla="*/ 220 w 427"/>
                  <a:gd name="T43" fmla="*/ 0 h 119"/>
                  <a:gd name="T44" fmla="*/ 174 w 427"/>
                  <a:gd name="T45" fmla="*/ 1 h 119"/>
                  <a:gd name="T46" fmla="*/ 128 w 427"/>
                  <a:gd name="T47" fmla="*/ 5 h 119"/>
                  <a:gd name="T48" fmla="*/ 84 w 427"/>
                  <a:gd name="T49" fmla="*/ 11 h 119"/>
                  <a:gd name="T50" fmla="*/ 42 w 427"/>
                  <a:gd name="T51" fmla="*/ 21 h 119"/>
                  <a:gd name="T52" fmla="*/ 19 w 427"/>
                  <a:gd name="T53" fmla="*/ 36 h 119"/>
                  <a:gd name="T54" fmla="*/ 8 w 427"/>
                  <a:gd name="T55" fmla="*/ 53 h 119"/>
                  <a:gd name="T56" fmla="*/ 2 w 427"/>
                  <a:gd name="T57" fmla="*/ 72 h 119"/>
                  <a:gd name="T58" fmla="*/ 0 w 427"/>
                  <a:gd name="T59" fmla="*/ 92 h 119"/>
                  <a:gd name="T60" fmla="*/ 0 w 427"/>
                  <a:gd name="T61" fmla="*/ 101 h 119"/>
                  <a:gd name="T62" fmla="*/ 3 w 427"/>
                  <a:gd name="T63" fmla="*/ 108 h 119"/>
                  <a:gd name="T64" fmla="*/ 6 w 427"/>
                  <a:gd name="T65" fmla="*/ 114 h 119"/>
                  <a:gd name="T66" fmla="*/ 11 w 427"/>
                  <a:gd name="T67" fmla="*/ 117 h 119"/>
                  <a:gd name="T68" fmla="*/ 21 w 427"/>
                  <a:gd name="T69" fmla="*/ 117 h 119"/>
                  <a:gd name="T70" fmla="*/ 33 w 427"/>
                  <a:gd name="T71" fmla="*/ 116 h 119"/>
                  <a:gd name="T72" fmla="*/ 44 w 427"/>
                  <a:gd name="T73" fmla="*/ 114 h 119"/>
                  <a:gd name="T74" fmla="*/ 55 w 427"/>
                  <a:gd name="T75" fmla="*/ 113 h 119"/>
                  <a:gd name="T76" fmla="*/ 66 w 427"/>
                  <a:gd name="T77" fmla="*/ 111 h 119"/>
                  <a:gd name="T78" fmla="*/ 77 w 427"/>
                  <a:gd name="T79" fmla="*/ 109 h 119"/>
                  <a:gd name="T80" fmla="*/ 88 w 427"/>
                  <a:gd name="T81" fmla="*/ 108 h 119"/>
                  <a:gd name="T82" fmla="*/ 100 w 427"/>
                  <a:gd name="T83" fmla="*/ 106 h 119"/>
                  <a:gd name="T84" fmla="*/ 106 w 427"/>
                  <a:gd name="T85" fmla="*/ 99 h 119"/>
                  <a:gd name="T86" fmla="*/ 106 w 427"/>
                  <a:gd name="T87" fmla="*/ 86 h 119"/>
                  <a:gd name="T88" fmla="*/ 110 w 427"/>
                  <a:gd name="T89" fmla="*/ 69 h 119"/>
                  <a:gd name="T90" fmla="*/ 130 w 427"/>
                  <a:gd name="T91" fmla="*/ 57 h 119"/>
                  <a:gd name="T92" fmla="*/ 163 w 427"/>
                  <a:gd name="T93" fmla="*/ 49 h 119"/>
                  <a:gd name="T94" fmla="*/ 201 w 427"/>
                  <a:gd name="T95" fmla="*/ 47 h 119"/>
                  <a:gd name="T96" fmla="*/ 242 w 427"/>
                  <a:gd name="T97" fmla="*/ 48 h 119"/>
                  <a:gd name="T98" fmla="*/ 279 w 427"/>
                  <a:gd name="T99" fmla="*/ 53 h 119"/>
                  <a:gd name="T100" fmla="*/ 307 w 427"/>
                  <a:gd name="T101" fmla="*/ 64 h 119"/>
                  <a:gd name="T102" fmla="*/ 320 w 427"/>
                  <a:gd name="T103" fmla="*/ 7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7" h="119">
                    <a:moveTo>
                      <a:pt x="320" y="83"/>
                    </a:moveTo>
                    <a:lnTo>
                      <a:pt x="320" y="86"/>
                    </a:lnTo>
                    <a:lnTo>
                      <a:pt x="319" y="89"/>
                    </a:lnTo>
                    <a:lnTo>
                      <a:pt x="319" y="92"/>
                    </a:lnTo>
                    <a:lnTo>
                      <a:pt x="319" y="96"/>
                    </a:lnTo>
                    <a:lnTo>
                      <a:pt x="320" y="99"/>
                    </a:lnTo>
                    <a:lnTo>
                      <a:pt x="320" y="102"/>
                    </a:lnTo>
                    <a:lnTo>
                      <a:pt x="322" y="104"/>
                    </a:lnTo>
                    <a:lnTo>
                      <a:pt x="323" y="105"/>
                    </a:lnTo>
                    <a:lnTo>
                      <a:pt x="326" y="106"/>
                    </a:lnTo>
                    <a:lnTo>
                      <a:pt x="329" y="106"/>
                    </a:lnTo>
                    <a:lnTo>
                      <a:pt x="331" y="107"/>
                    </a:lnTo>
                    <a:lnTo>
                      <a:pt x="334" y="107"/>
                    </a:lnTo>
                    <a:lnTo>
                      <a:pt x="338" y="108"/>
                    </a:lnTo>
                    <a:lnTo>
                      <a:pt x="341" y="108"/>
                    </a:lnTo>
                    <a:lnTo>
                      <a:pt x="343" y="108"/>
                    </a:lnTo>
                    <a:lnTo>
                      <a:pt x="346" y="109"/>
                    </a:lnTo>
                    <a:lnTo>
                      <a:pt x="349" y="109"/>
                    </a:lnTo>
                    <a:lnTo>
                      <a:pt x="351" y="110"/>
                    </a:lnTo>
                    <a:lnTo>
                      <a:pt x="354" y="110"/>
                    </a:lnTo>
                    <a:lnTo>
                      <a:pt x="357" y="111"/>
                    </a:lnTo>
                    <a:lnTo>
                      <a:pt x="360" y="111"/>
                    </a:lnTo>
                    <a:lnTo>
                      <a:pt x="362" y="111"/>
                    </a:lnTo>
                    <a:lnTo>
                      <a:pt x="365" y="112"/>
                    </a:lnTo>
                    <a:lnTo>
                      <a:pt x="368" y="112"/>
                    </a:lnTo>
                    <a:lnTo>
                      <a:pt x="371" y="113"/>
                    </a:lnTo>
                    <a:lnTo>
                      <a:pt x="374" y="113"/>
                    </a:lnTo>
                    <a:lnTo>
                      <a:pt x="376" y="114"/>
                    </a:lnTo>
                    <a:lnTo>
                      <a:pt x="379" y="114"/>
                    </a:lnTo>
                    <a:lnTo>
                      <a:pt x="382" y="114"/>
                    </a:lnTo>
                    <a:lnTo>
                      <a:pt x="385" y="115"/>
                    </a:lnTo>
                    <a:lnTo>
                      <a:pt x="388" y="115"/>
                    </a:lnTo>
                    <a:lnTo>
                      <a:pt x="390" y="115"/>
                    </a:lnTo>
                    <a:lnTo>
                      <a:pt x="393" y="116"/>
                    </a:lnTo>
                    <a:lnTo>
                      <a:pt x="397" y="116"/>
                    </a:lnTo>
                    <a:lnTo>
                      <a:pt x="400" y="116"/>
                    </a:lnTo>
                    <a:lnTo>
                      <a:pt x="403" y="117"/>
                    </a:lnTo>
                    <a:lnTo>
                      <a:pt x="405" y="117"/>
                    </a:lnTo>
                    <a:lnTo>
                      <a:pt x="408" y="117"/>
                    </a:lnTo>
                    <a:lnTo>
                      <a:pt x="411" y="117"/>
                    </a:lnTo>
                    <a:lnTo>
                      <a:pt x="414" y="118"/>
                    </a:lnTo>
                    <a:lnTo>
                      <a:pt x="415" y="117"/>
                    </a:lnTo>
                    <a:lnTo>
                      <a:pt x="416" y="117"/>
                    </a:lnTo>
                    <a:lnTo>
                      <a:pt x="418" y="116"/>
                    </a:lnTo>
                    <a:lnTo>
                      <a:pt x="419" y="115"/>
                    </a:lnTo>
                    <a:lnTo>
                      <a:pt x="420" y="114"/>
                    </a:lnTo>
                    <a:lnTo>
                      <a:pt x="421" y="112"/>
                    </a:lnTo>
                    <a:lnTo>
                      <a:pt x="422" y="110"/>
                    </a:lnTo>
                    <a:lnTo>
                      <a:pt x="423" y="109"/>
                    </a:lnTo>
                    <a:lnTo>
                      <a:pt x="423" y="108"/>
                    </a:lnTo>
                    <a:lnTo>
                      <a:pt x="424" y="106"/>
                    </a:lnTo>
                    <a:lnTo>
                      <a:pt x="425" y="104"/>
                    </a:lnTo>
                    <a:lnTo>
                      <a:pt x="425" y="103"/>
                    </a:lnTo>
                    <a:lnTo>
                      <a:pt x="425" y="101"/>
                    </a:lnTo>
                    <a:lnTo>
                      <a:pt x="426" y="99"/>
                    </a:lnTo>
                    <a:lnTo>
                      <a:pt x="426" y="98"/>
                    </a:lnTo>
                    <a:lnTo>
                      <a:pt x="425" y="97"/>
                    </a:lnTo>
                    <a:lnTo>
                      <a:pt x="426" y="92"/>
                    </a:lnTo>
                    <a:lnTo>
                      <a:pt x="426" y="88"/>
                    </a:lnTo>
                    <a:lnTo>
                      <a:pt x="425" y="82"/>
                    </a:lnTo>
                    <a:lnTo>
                      <a:pt x="424" y="77"/>
                    </a:lnTo>
                    <a:lnTo>
                      <a:pt x="423" y="72"/>
                    </a:lnTo>
                    <a:lnTo>
                      <a:pt x="422" y="68"/>
                    </a:lnTo>
                    <a:lnTo>
                      <a:pt x="421" y="63"/>
                    </a:lnTo>
                    <a:lnTo>
                      <a:pt x="419" y="58"/>
                    </a:lnTo>
                    <a:lnTo>
                      <a:pt x="417" y="53"/>
                    </a:lnTo>
                    <a:lnTo>
                      <a:pt x="415" y="49"/>
                    </a:lnTo>
                    <a:lnTo>
                      <a:pt x="412" y="45"/>
                    </a:lnTo>
                    <a:lnTo>
                      <a:pt x="409" y="40"/>
                    </a:lnTo>
                    <a:lnTo>
                      <a:pt x="406" y="36"/>
                    </a:lnTo>
                    <a:lnTo>
                      <a:pt x="402" y="31"/>
                    </a:lnTo>
                    <a:lnTo>
                      <a:pt x="398" y="28"/>
                    </a:lnTo>
                    <a:lnTo>
                      <a:pt x="392" y="24"/>
                    </a:lnTo>
                    <a:lnTo>
                      <a:pt x="381" y="21"/>
                    </a:lnTo>
                    <a:lnTo>
                      <a:pt x="370" y="18"/>
                    </a:lnTo>
                    <a:lnTo>
                      <a:pt x="358" y="15"/>
                    </a:lnTo>
                    <a:lnTo>
                      <a:pt x="347" y="13"/>
                    </a:lnTo>
                    <a:lnTo>
                      <a:pt x="336" y="11"/>
                    </a:lnTo>
                    <a:lnTo>
                      <a:pt x="323" y="10"/>
                    </a:lnTo>
                    <a:lnTo>
                      <a:pt x="312" y="8"/>
                    </a:lnTo>
                    <a:lnTo>
                      <a:pt x="300" y="6"/>
                    </a:lnTo>
                    <a:lnTo>
                      <a:pt x="289" y="5"/>
                    </a:lnTo>
                    <a:lnTo>
                      <a:pt x="278" y="3"/>
                    </a:lnTo>
                    <a:lnTo>
                      <a:pt x="265" y="2"/>
                    </a:lnTo>
                    <a:lnTo>
                      <a:pt x="254" y="2"/>
                    </a:lnTo>
                    <a:lnTo>
                      <a:pt x="242" y="1"/>
                    </a:lnTo>
                    <a:lnTo>
                      <a:pt x="231" y="1"/>
                    </a:lnTo>
                    <a:lnTo>
                      <a:pt x="220" y="0"/>
                    </a:lnTo>
                    <a:lnTo>
                      <a:pt x="207" y="0"/>
                    </a:lnTo>
                    <a:lnTo>
                      <a:pt x="196" y="0"/>
                    </a:lnTo>
                    <a:lnTo>
                      <a:pt x="185" y="1"/>
                    </a:lnTo>
                    <a:lnTo>
                      <a:pt x="174" y="1"/>
                    </a:lnTo>
                    <a:lnTo>
                      <a:pt x="162" y="2"/>
                    </a:lnTo>
                    <a:lnTo>
                      <a:pt x="150" y="3"/>
                    </a:lnTo>
                    <a:lnTo>
                      <a:pt x="139" y="4"/>
                    </a:lnTo>
                    <a:lnTo>
                      <a:pt x="128" y="5"/>
                    </a:lnTo>
                    <a:lnTo>
                      <a:pt x="117" y="7"/>
                    </a:lnTo>
                    <a:lnTo>
                      <a:pt x="106" y="8"/>
                    </a:lnTo>
                    <a:lnTo>
                      <a:pt x="96" y="10"/>
                    </a:lnTo>
                    <a:lnTo>
                      <a:pt x="84" y="11"/>
                    </a:lnTo>
                    <a:lnTo>
                      <a:pt x="73" y="13"/>
                    </a:lnTo>
                    <a:lnTo>
                      <a:pt x="63" y="16"/>
                    </a:lnTo>
                    <a:lnTo>
                      <a:pt x="52" y="18"/>
                    </a:lnTo>
                    <a:lnTo>
                      <a:pt x="42" y="21"/>
                    </a:lnTo>
                    <a:lnTo>
                      <a:pt x="32" y="24"/>
                    </a:lnTo>
                    <a:lnTo>
                      <a:pt x="26" y="28"/>
                    </a:lnTo>
                    <a:lnTo>
                      <a:pt x="22" y="31"/>
                    </a:lnTo>
                    <a:lnTo>
                      <a:pt x="19" y="36"/>
                    </a:lnTo>
                    <a:lnTo>
                      <a:pt x="16" y="40"/>
                    </a:lnTo>
                    <a:lnTo>
                      <a:pt x="13" y="45"/>
                    </a:lnTo>
                    <a:lnTo>
                      <a:pt x="10" y="49"/>
                    </a:lnTo>
                    <a:lnTo>
                      <a:pt x="8" y="53"/>
                    </a:lnTo>
                    <a:lnTo>
                      <a:pt x="6" y="58"/>
                    </a:lnTo>
                    <a:lnTo>
                      <a:pt x="5" y="63"/>
                    </a:lnTo>
                    <a:lnTo>
                      <a:pt x="3" y="68"/>
                    </a:lnTo>
                    <a:lnTo>
                      <a:pt x="2" y="72"/>
                    </a:lnTo>
                    <a:lnTo>
                      <a:pt x="1" y="77"/>
                    </a:lnTo>
                    <a:lnTo>
                      <a:pt x="1" y="82"/>
                    </a:lnTo>
                    <a:lnTo>
                      <a:pt x="0" y="88"/>
                    </a:lnTo>
                    <a:lnTo>
                      <a:pt x="0" y="92"/>
                    </a:lnTo>
                    <a:lnTo>
                      <a:pt x="0" y="97"/>
                    </a:lnTo>
                    <a:lnTo>
                      <a:pt x="0" y="98"/>
                    </a:lnTo>
                    <a:lnTo>
                      <a:pt x="0" y="99"/>
                    </a:lnTo>
                    <a:lnTo>
                      <a:pt x="0" y="101"/>
                    </a:lnTo>
                    <a:lnTo>
                      <a:pt x="1" y="103"/>
                    </a:lnTo>
                    <a:lnTo>
                      <a:pt x="1" y="104"/>
                    </a:lnTo>
                    <a:lnTo>
                      <a:pt x="2" y="106"/>
                    </a:lnTo>
                    <a:lnTo>
                      <a:pt x="3" y="108"/>
                    </a:lnTo>
                    <a:lnTo>
                      <a:pt x="3" y="109"/>
                    </a:lnTo>
                    <a:lnTo>
                      <a:pt x="4" y="110"/>
                    </a:lnTo>
                    <a:lnTo>
                      <a:pt x="5" y="112"/>
                    </a:lnTo>
                    <a:lnTo>
                      <a:pt x="6" y="114"/>
                    </a:lnTo>
                    <a:lnTo>
                      <a:pt x="7" y="115"/>
                    </a:lnTo>
                    <a:lnTo>
                      <a:pt x="8" y="116"/>
                    </a:lnTo>
                    <a:lnTo>
                      <a:pt x="10" y="117"/>
                    </a:lnTo>
                    <a:lnTo>
                      <a:pt x="11" y="117"/>
                    </a:lnTo>
                    <a:lnTo>
                      <a:pt x="12" y="118"/>
                    </a:lnTo>
                    <a:lnTo>
                      <a:pt x="15" y="117"/>
                    </a:lnTo>
                    <a:lnTo>
                      <a:pt x="18" y="117"/>
                    </a:lnTo>
                    <a:lnTo>
                      <a:pt x="21" y="117"/>
                    </a:lnTo>
                    <a:lnTo>
                      <a:pt x="23" y="117"/>
                    </a:lnTo>
                    <a:lnTo>
                      <a:pt x="26" y="116"/>
                    </a:lnTo>
                    <a:lnTo>
                      <a:pt x="29" y="116"/>
                    </a:lnTo>
                    <a:lnTo>
                      <a:pt x="33" y="116"/>
                    </a:lnTo>
                    <a:lnTo>
                      <a:pt x="36" y="115"/>
                    </a:lnTo>
                    <a:lnTo>
                      <a:pt x="38" y="115"/>
                    </a:lnTo>
                    <a:lnTo>
                      <a:pt x="41" y="115"/>
                    </a:lnTo>
                    <a:lnTo>
                      <a:pt x="44" y="114"/>
                    </a:lnTo>
                    <a:lnTo>
                      <a:pt x="47" y="114"/>
                    </a:lnTo>
                    <a:lnTo>
                      <a:pt x="50" y="114"/>
                    </a:lnTo>
                    <a:lnTo>
                      <a:pt x="52" y="113"/>
                    </a:lnTo>
                    <a:lnTo>
                      <a:pt x="55" y="113"/>
                    </a:lnTo>
                    <a:lnTo>
                      <a:pt x="58" y="112"/>
                    </a:lnTo>
                    <a:lnTo>
                      <a:pt x="61" y="112"/>
                    </a:lnTo>
                    <a:lnTo>
                      <a:pt x="63" y="111"/>
                    </a:lnTo>
                    <a:lnTo>
                      <a:pt x="66" y="111"/>
                    </a:lnTo>
                    <a:lnTo>
                      <a:pt x="69" y="111"/>
                    </a:lnTo>
                    <a:lnTo>
                      <a:pt x="72" y="110"/>
                    </a:lnTo>
                    <a:lnTo>
                      <a:pt x="74" y="110"/>
                    </a:lnTo>
                    <a:lnTo>
                      <a:pt x="77" y="109"/>
                    </a:lnTo>
                    <a:lnTo>
                      <a:pt x="80" y="109"/>
                    </a:lnTo>
                    <a:lnTo>
                      <a:pt x="83" y="108"/>
                    </a:lnTo>
                    <a:lnTo>
                      <a:pt x="85" y="108"/>
                    </a:lnTo>
                    <a:lnTo>
                      <a:pt x="88" y="108"/>
                    </a:lnTo>
                    <a:lnTo>
                      <a:pt x="92" y="107"/>
                    </a:lnTo>
                    <a:lnTo>
                      <a:pt x="95" y="107"/>
                    </a:lnTo>
                    <a:lnTo>
                      <a:pt x="97" y="106"/>
                    </a:lnTo>
                    <a:lnTo>
                      <a:pt x="100" y="106"/>
                    </a:lnTo>
                    <a:lnTo>
                      <a:pt x="103" y="105"/>
                    </a:lnTo>
                    <a:lnTo>
                      <a:pt x="104" y="104"/>
                    </a:lnTo>
                    <a:lnTo>
                      <a:pt x="105" y="102"/>
                    </a:lnTo>
                    <a:lnTo>
                      <a:pt x="106" y="99"/>
                    </a:lnTo>
                    <a:lnTo>
                      <a:pt x="107" y="96"/>
                    </a:lnTo>
                    <a:lnTo>
                      <a:pt x="107" y="92"/>
                    </a:lnTo>
                    <a:lnTo>
                      <a:pt x="107" y="89"/>
                    </a:lnTo>
                    <a:lnTo>
                      <a:pt x="106" y="86"/>
                    </a:lnTo>
                    <a:lnTo>
                      <a:pt x="106" y="83"/>
                    </a:lnTo>
                    <a:lnTo>
                      <a:pt x="106" y="78"/>
                    </a:lnTo>
                    <a:lnTo>
                      <a:pt x="107" y="74"/>
                    </a:lnTo>
                    <a:lnTo>
                      <a:pt x="110" y="69"/>
                    </a:lnTo>
                    <a:lnTo>
                      <a:pt x="113" y="67"/>
                    </a:lnTo>
                    <a:lnTo>
                      <a:pt x="118" y="63"/>
                    </a:lnTo>
                    <a:lnTo>
                      <a:pt x="123" y="60"/>
                    </a:lnTo>
                    <a:lnTo>
                      <a:pt x="130" y="57"/>
                    </a:lnTo>
                    <a:lnTo>
                      <a:pt x="137" y="55"/>
                    </a:lnTo>
                    <a:lnTo>
                      <a:pt x="144" y="53"/>
                    </a:lnTo>
                    <a:lnTo>
                      <a:pt x="154" y="51"/>
                    </a:lnTo>
                    <a:lnTo>
                      <a:pt x="163" y="49"/>
                    </a:lnTo>
                    <a:lnTo>
                      <a:pt x="172" y="49"/>
                    </a:lnTo>
                    <a:lnTo>
                      <a:pt x="181" y="48"/>
                    </a:lnTo>
                    <a:lnTo>
                      <a:pt x="191" y="47"/>
                    </a:lnTo>
                    <a:lnTo>
                      <a:pt x="201" y="47"/>
                    </a:lnTo>
                    <a:lnTo>
                      <a:pt x="211" y="46"/>
                    </a:lnTo>
                    <a:lnTo>
                      <a:pt x="222" y="47"/>
                    </a:lnTo>
                    <a:lnTo>
                      <a:pt x="232" y="47"/>
                    </a:lnTo>
                    <a:lnTo>
                      <a:pt x="242" y="48"/>
                    </a:lnTo>
                    <a:lnTo>
                      <a:pt x="252" y="49"/>
                    </a:lnTo>
                    <a:lnTo>
                      <a:pt x="261" y="49"/>
                    </a:lnTo>
                    <a:lnTo>
                      <a:pt x="270" y="51"/>
                    </a:lnTo>
                    <a:lnTo>
                      <a:pt x="279" y="53"/>
                    </a:lnTo>
                    <a:lnTo>
                      <a:pt x="287" y="55"/>
                    </a:lnTo>
                    <a:lnTo>
                      <a:pt x="294" y="58"/>
                    </a:lnTo>
                    <a:lnTo>
                      <a:pt x="301" y="60"/>
                    </a:lnTo>
                    <a:lnTo>
                      <a:pt x="307" y="64"/>
                    </a:lnTo>
                    <a:lnTo>
                      <a:pt x="312" y="67"/>
                    </a:lnTo>
                    <a:lnTo>
                      <a:pt x="315" y="70"/>
                    </a:lnTo>
                    <a:lnTo>
                      <a:pt x="318" y="74"/>
                    </a:lnTo>
                    <a:lnTo>
                      <a:pt x="320" y="78"/>
                    </a:lnTo>
                    <a:lnTo>
                      <a:pt x="320" y="83"/>
                    </a:lnTo>
                  </a:path>
                </a:pathLst>
              </a:custGeom>
              <a:solidFill>
                <a:srgbClr val="CECECE"/>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77" name="Freeform 213"/>
              <p:cNvSpPr>
                <a:spLocks/>
              </p:cNvSpPr>
              <p:nvPr/>
            </p:nvSpPr>
            <p:spPr bwMode="auto">
              <a:xfrm>
                <a:off x="5017" y="1626"/>
                <a:ext cx="373" cy="337"/>
              </a:xfrm>
              <a:custGeom>
                <a:avLst/>
                <a:gdLst>
                  <a:gd name="T0" fmla="*/ 226 w 373"/>
                  <a:gd name="T1" fmla="*/ 37 h 337"/>
                  <a:gd name="T2" fmla="*/ 230 w 373"/>
                  <a:gd name="T3" fmla="*/ 29 h 337"/>
                  <a:gd name="T4" fmla="*/ 232 w 373"/>
                  <a:gd name="T5" fmla="*/ 19 h 337"/>
                  <a:gd name="T6" fmla="*/ 232 w 373"/>
                  <a:gd name="T7" fmla="*/ 8 h 337"/>
                  <a:gd name="T8" fmla="*/ 235 w 373"/>
                  <a:gd name="T9" fmla="*/ 3 h 337"/>
                  <a:gd name="T10" fmla="*/ 248 w 373"/>
                  <a:gd name="T11" fmla="*/ 0 h 337"/>
                  <a:gd name="T12" fmla="*/ 262 w 373"/>
                  <a:gd name="T13" fmla="*/ 1 h 337"/>
                  <a:gd name="T14" fmla="*/ 271 w 373"/>
                  <a:gd name="T15" fmla="*/ 5 h 337"/>
                  <a:gd name="T16" fmla="*/ 272 w 373"/>
                  <a:gd name="T17" fmla="*/ 18 h 337"/>
                  <a:gd name="T18" fmla="*/ 276 w 373"/>
                  <a:gd name="T19" fmla="*/ 32 h 337"/>
                  <a:gd name="T20" fmla="*/ 283 w 373"/>
                  <a:gd name="T21" fmla="*/ 44 h 337"/>
                  <a:gd name="T22" fmla="*/ 294 w 373"/>
                  <a:gd name="T23" fmla="*/ 54 h 337"/>
                  <a:gd name="T24" fmla="*/ 304 w 373"/>
                  <a:gd name="T25" fmla="*/ 62 h 337"/>
                  <a:gd name="T26" fmla="*/ 316 w 373"/>
                  <a:gd name="T27" fmla="*/ 69 h 337"/>
                  <a:gd name="T28" fmla="*/ 329 w 373"/>
                  <a:gd name="T29" fmla="*/ 75 h 337"/>
                  <a:gd name="T30" fmla="*/ 341 w 373"/>
                  <a:gd name="T31" fmla="*/ 78 h 337"/>
                  <a:gd name="T32" fmla="*/ 352 w 373"/>
                  <a:gd name="T33" fmla="*/ 83 h 337"/>
                  <a:gd name="T34" fmla="*/ 358 w 373"/>
                  <a:gd name="T35" fmla="*/ 91 h 337"/>
                  <a:gd name="T36" fmla="*/ 362 w 373"/>
                  <a:gd name="T37" fmla="*/ 100 h 337"/>
                  <a:gd name="T38" fmla="*/ 364 w 373"/>
                  <a:gd name="T39" fmla="*/ 110 h 337"/>
                  <a:gd name="T40" fmla="*/ 372 w 373"/>
                  <a:gd name="T41" fmla="*/ 303 h 337"/>
                  <a:gd name="T42" fmla="*/ 370 w 373"/>
                  <a:gd name="T43" fmla="*/ 318 h 337"/>
                  <a:gd name="T44" fmla="*/ 364 w 373"/>
                  <a:gd name="T45" fmla="*/ 329 h 337"/>
                  <a:gd name="T46" fmla="*/ 351 w 373"/>
                  <a:gd name="T47" fmla="*/ 335 h 337"/>
                  <a:gd name="T48" fmla="*/ 25 w 373"/>
                  <a:gd name="T49" fmla="*/ 336 h 337"/>
                  <a:gd name="T50" fmla="*/ 11 w 373"/>
                  <a:gd name="T51" fmla="*/ 331 h 337"/>
                  <a:gd name="T52" fmla="*/ 3 w 373"/>
                  <a:gd name="T53" fmla="*/ 321 h 337"/>
                  <a:gd name="T54" fmla="*/ 0 w 373"/>
                  <a:gd name="T55" fmla="*/ 307 h 337"/>
                  <a:gd name="T56" fmla="*/ 8 w 373"/>
                  <a:gd name="T57" fmla="*/ 113 h 337"/>
                  <a:gd name="T58" fmla="*/ 9 w 373"/>
                  <a:gd name="T59" fmla="*/ 102 h 337"/>
                  <a:gd name="T60" fmla="*/ 13 w 373"/>
                  <a:gd name="T61" fmla="*/ 92 h 337"/>
                  <a:gd name="T62" fmla="*/ 18 w 373"/>
                  <a:gd name="T63" fmla="*/ 85 h 337"/>
                  <a:gd name="T64" fmla="*/ 28 w 373"/>
                  <a:gd name="T65" fmla="*/ 79 h 337"/>
                  <a:gd name="T66" fmla="*/ 40 w 373"/>
                  <a:gd name="T67" fmla="*/ 76 h 337"/>
                  <a:gd name="T68" fmla="*/ 53 w 373"/>
                  <a:gd name="T69" fmla="*/ 70 h 337"/>
                  <a:gd name="T70" fmla="*/ 65 w 373"/>
                  <a:gd name="T71" fmla="*/ 64 h 337"/>
                  <a:gd name="T72" fmla="*/ 76 w 373"/>
                  <a:gd name="T73" fmla="*/ 56 h 337"/>
                  <a:gd name="T74" fmla="*/ 86 w 373"/>
                  <a:gd name="T75" fmla="*/ 46 h 337"/>
                  <a:gd name="T76" fmla="*/ 94 w 373"/>
                  <a:gd name="T77" fmla="*/ 35 h 337"/>
                  <a:gd name="T78" fmla="*/ 99 w 373"/>
                  <a:gd name="T79" fmla="*/ 22 h 337"/>
                  <a:gd name="T80" fmla="*/ 101 w 373"/>
                  <a:gd name="T81" fmla="*/ 6 h 337"/>
                  <a:gd name="T82" fmla="*/ 107 w 373"/>
                  <a:gd name="T83" fmla="*/ 2 h 337"/>
                  <a:gd name="T84" fmla="*/ 120 w 373"/>
                  <a:gd name="T85" fmla="*/ 0 h 337"/>
                  <a:gd name="T86" fmla="*/ 134 w 373"/>
                  <a:gd name="T87" fmla="*/ 2 h 337"/>
                  <a:gd name="T88" fmla="*/ 140 w 373"/>
                  <a:gd name="T89" fmla="*/ 6 h 337"/>
                  <a:gd name="T90" fmla="*/ 140 w 373"/>
                  <a:gd name="T91" fmla="*/ 16 h 337"/>
                  <a:gd name="T92" fmla="*/ 141 w 373"/>
                  <a:gd name="T93" fmla="*/ 26 h 337"/>
                  <a:gd name="T94" fmla="*/ 144 w 373"/>
                  <a:gd name="T95" fmla="*/ 35 h 337"/>
                  <a:gd name="T96" fmla="*/ 150 w 373"/>
                  <a:gd name="T97" fmla="*/ 39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 h="337">
                    <a:moveTo>
                      <a:pt x="222" y="39"/>
                    </a:moveTo>
                    <a:lnTo>
                      <a:pt x="224" y="39"/>
                    </a:lnTo>
                    <a:lnTo>
                      <a:pt x="225" y="38"/>
                    </a:lnTo>
                    <a:lnTo>
                      <a:pt x="226" y="37"/>
                    </a:lnTo>
                    <a:lnTo>
                      <a:pt x="228" y="35"/>
                    </a:lnTo>
                    <a:lnTo>
                      <a:pt x="229" y="34"/>
                    </a:lnTo>
                    <a:lnTo>
                      <a:pt x="229" y="31"/>
                    </a:lnTo>
                    <a:lnTo>
                      <a:pt x="230" y="29"/>
                    </a:lnTo>
                    <a:lnTo>
                      <a:pt x="231" y="26"/>
                    </a:lnTo>
                    <a:lnTo>
                      <a:pt x="231" y="25"/>
                    </a:lnTo>
                    <a:lnTo>
                      <a:pt x="231" y="22"/>
                    </a:lnTo>
                    <a:lnTo>
                      <a:pt x="232" y="19"/>
                    </a:lnTo>
                    <a:lnTo>
                      <a:pt x="232" y="16"/>
                    </a:lnTo>
                    <a:lnTo>
                      <a:pt x="232" y="13"/>
                    </a:lnTo>
                    <a:lnTo>
                      <a:pt x="232" y="10"/>
                    </a:lnTo>
                    <a:lnTo>
                      <a:pt x="232" y="8"/>
                    </a:lnTo>
                    <a:lnTo>
                      <a:pt x="232" y="6"/>
                    </a:lnTo>
                    <a:lnTo>
                      <a:pt x="232" y="5"/>
                    </a:lnTo>
                    <a:lnTo>
                      <a:pt x="233" y="4"/>
                    </a:lnTo>
                    <a:lnTo>
                      <a:pt x="235" y="3"/>
                    </a:lnTo>
                    <a:lnTo>
                      <a:pt x="238" y="2"/>
                    </a:lnTo>
                    <a:lnTo>
                      <a:pt x="242" y="1"/>
                    </a:lnTo>
                    <a:lnTo>
                      <a:pt x="245" y="1"/>
                    </a:lnTo>
                    <a:lnTo>
                      <a:pt x="248" y="0"/>
                    </a:lnTo>
                    <a:lnTo>
                      <a:pt x="252" y="0"/>
                    </a:lnTo>
                    <a:lnTo>
                      <a:pt x="256" y="0"/>
                    </a:lnTo>
                    <a:lnTo>
                      <a:pt x="259" y="1"/>
                    </a:lnTo>
                    <a:lnTo>
                      <a:pt x="262" y="1"/>
                    </a:lnTo>
                    <a:lnTo>
                      <a:pt x="265" y="2"/>
                    </a:lnTo>
                    <a:lnTo>
                      <a:pt x="268" y="3"/>
                    </a:lnTo>
                    <a:lnTo>
                      <a:pt x="270" y="4"/>
                    </a:lnTo>
                    <a:lnTo>
                      <a:pt x="271" y="5"/>
                    </a:lnTo>
                    <a:lnTo>
                      <a:pt x="271" y="6"/>
                    </a:lnTo>
                    <a:lnTo>
                      <a:pt x="271" y="10"/>
                    </a:lnTo>
                    <a:lnTo>
                      <a:pt x="272" y="14"/>
                    </a:lnTo>
                    <a:lnTo>
                      <a:pt x="272" y="18"/>
                    </a:lnTo>
                    <a:lnTo>
                      <a:pt x="273" y="22"/>
                    </a:lnTo>
                    <a:lnTo>
                      <a:pt x="274" y="25"/>
                    </a:lnTo>
                    <a:lnTo>
                      <a:pt x="275" y="28"/>
                    </a:lnTo>
                    <a:lnTo>
                      <a:pt x="276" y="32"/>
                    </a:lnTo>
                    <a:lnTo>
                      <a:pt x="278" y="35"/>
                    </a:lnTo>
                    <a:lnTo>
                      <a:pt x="280" y="39"/>
                    </a:lnTo>
                    <a:lnTo>
                      <a:pt x="282" y="42"/>
                    </a:lnTo>
                    <a:lnTo>
                      <a:pt x="283" y="44"/>
                    </a:lnTo>
                    <a:lnTo>
                      <a:pt x="286" y="46"/>
                    </a:lnTo>
                    <a:lnTo>
                      <a:pt x="288" y="49"/>
                    </a:lnTo>
                    <a:lnTo>
                      <a:pt x="290" y="52"/>
                    </a:lnTo>
                    <a:lnTo>
                      <a:pt x="294" y="54"/>
                    </a:lnTo>
                    <a:lnTo>
                      <a:pt x="296" y="56"/>
                    </a:lnTo>
                    <a:lnTo>
                      <a:pt x="299" y="59"/>
                    </a:lnTo>
                    <a:lnTo>
                      <a:pt x="302" y="60"/>
                    </a:lnTo>
                    <a:lnTo>
                      <a:pt x="304" y="62"/>
                    </a:lnTo>
                    <a:lnTo>
                      <a:pt x="307" y="64"/>
                    </a:lnTo>
                    <a:lnTo>
                      <a:pt x="310" y="65"/>
                    </a:lnTo>
                    <a:lnTo>
                      <a:pt x="313" y="67"/>
                    </a:lnTo>
                    <a:lnTo>
                      <a:pt x="316" y="69"/>
                    </a:lnTo>
                    <a:lnTo>
                      <a:pt x="319" y="70"/>
                    </a:lnTo>
                    <a:lnTo>
                      <a:pt x="322" y="72"/>
                    </a:lnTo>
                    <a:lnTo>
                      <a:pt x="326" y="73"/>
                    </a:lnTo>
                    <a:lnTo>
                      <a:pt x="329" y="75"/>
                    </a:lnTo>
                    <a:lnTo>
                      <a:pt x="332" y="76"/>
                    </a:lnTo>
                    <a:lnTo>
                      <a:pt x="335" y="76"/>
                    </a:lnTo>
                    <a:lnTo>
                      <a:pt x="338" y="77"/>
                    </a:lnTo>
                    <a:lnTo>
                      <a:pt x="341" y="78"/>
                    </a:lnTo>
                    <a:lnTo>
                      <a:pt x="344" y="79"/>
                    </a:lnTo>
                    <a:lnTo>
                      <a:pt x="348" y="81"/>
                    </a:lnTo>
                    <a:lnTo>
                      <a:pt x="350" y="82"/>
                    </a:lnTo>
                    <a:lnTo>
                      <a:pt x="352" y="83"/>
                    </a:lnTo>
                    <a:lnTo>
                      <a:pt x="354" y="85"/>
                    </a:lnTo>
                    <a:lnTo>
                      <a:pt x="355" y="87"/>
                    </a:lnTo>
                    <a:lnTo>
                      <a:pt x="357" y="89"/>
                    </a:lnTo>
                    <a:lnTo>
                      <a:pt x="358" y="91"/>
                    </a:lnTo>
                    <a:lnTo>
                      <a:pt x="359" y="92"/>
                    </a:lnTo>
                    <a:lnTo>
                      <a:pt x="360" y="95"/>
                    </a:lnTo>
                    <a:lnTo>
                      <a:pt x="361" y="97"/>
                    </a:lnTo>
                    <a:lnTo>
                      <a:pt x="362" y="100"/>
                    </a:lnTo>
                    <a:lnTo>
                      <a:pt x="362" y="102"/>
                    </a:lnTo>
                    <a:lnTo>
                      <a:pt x="363" y="105"/>
                    </a:lnTo>
                    <a:lnTo>
                      <a:pt x="363" y="108"/>
                    </a:lnTo>
                    <a:lnTo>
                      <a:pt x="364" y="110"/>
                    </a:lnTo>
                    <a:lnTo>
                      <a:pt x="364" y="113"/>
                    </a:lnTo>
                    <a:lnTo>
                      <a:pt x="372" y="294"/>
                    </a:lnTo>
                    <a:lnTo>
                      <a:pt x="372" y="298"/>
                    </a:lnTo>
                    <a:lnTo>
                      <a:pt x="372" y="303"/>
                    </a:lnTo>
                    <a:lnTo>
                      <a:pt x="372" y="307"/>
                    </a:lnTo>
                    <a:lnTo>
                      <a:pt x="371" y="311"/>
                    </a:lnTo>
                    <a:lnTo>
                      <a:pt x="371" y="314"/>
                    </a:lnTo>
                    <a:lnTo>
                      <a:pt x="370" y="318"/>
                    </a:lnTo>
                    <a:lnTo>
                      <a:pt x="369" y="321"/>
                    </a:lnTo>
                    <a:lnTo>
                      <a:pt x="368" y="324"/>
                    </a:lnTo>
                    <a:lnTo>
                      <a:pt x="366" y="327"/>
                    </a:lnTo>
                    <a:lnTo>
                      <a:pt x="364" y="329"/>
                    </a:lnTo>
                    <a:lnTo>
                      <a:pt x="361" y="331"/>
                    </a:lnTo>
                    <a:lnTo>
                      <a:pt x="358" y="333"/>
                    </a:lnTo>
                    <a:lnTo>
                      <a:pt x="355" y="334"/>
                    </a:lnTo>
                    <a:lnTo>
                      <a:pt x="351" y="335"/>
                    </a:lnTo>
                    <a:lnTo>
                      <a:pt x="347" y="336"/>
                    </a:lnTo>
                    <a:lnTo>
                      <a:pt x="341" y="336"/>
                    </a:lnTo>
                    <a:lnTo>
                      <a:pt x="31" y="336"/>
                    </a:lnTo>
                    <a:lnTo>
                      <a:pt x="25" y="336"/>
                    </a:lnTo>
                    <a:lnTo>
                      <a:pt x="21" y="335"/>
                    </a:lnTo>
                    <a:lnTo>
                      <a:pt x="17" y="334"/>
                    </a:lnTo>
                    <a:lnTo>
                      <a:pt x="13" y="333"/>
                    </a:lnTo>
                    <a:lnTo>
                      <a:pt x="11" y="331"/>
                    </a:lnTo>
                    <a:lnTo>
                      <a:pt x="8" y="329"/>
                    </a:lnTo>
                    <a:lnTo>
                      <a:pt x="6" y="327"/>
                    </a:lnTo>
                    <a:lnTo>
                      <a:pt x="4" y="324"/>
                    </a:lnTo>
                    <a:lnTo>
                      <a:pt x="3" y="321"/>
                    </a:lnTo>
                    <a:lnTo>
                      <a:pt x="2" y="318"/>
                    </a:lnTo>
                    <a:lnTo>
                      <a:pt x="1" y="314"/>
                    </a:lnTo>
                    <a:lnTo>
                      <a:pt x="1" y="311"/>
                    </a:lnTo>
                    <a:lnTo>
                      <a:pt x="0" y="307"/>
                    </a:lnTo>
                    <a:lnTo>
                      <a:pt x="0" y="303"/>
                    </a:lnTo>
                    <a:lnTo>
                      <a:pt x="0" y="298"/>
                    </a:lnTo>
                    <a:lnTo>
                      <a:pt x="0" y="294"/>
                    </a:lnTo>
                    <a:lnTo>
                      <a:pt x="8" y="113"/>
                    </a:lnTo>
                    <a:lnTo>
                      <a:pt x="8" y="110"/>
                    </a:lnTo>
                    <a:lnTo>
                      <a:pt x="8" y="108"/>
                    </a:lnTo>
                    <a:lnTo>
                      <a:pt x="9" y="105"/>
                    </a:lnTo>
                    <a:lnTo>
                      <a:pt x="9" y="102"/>
                    </a:lnTo>
                    <a:lnTo>
                      <a:pt x="10" y="100"/>
                    </a:lnTo>
                    <a:lnTo>
                      <a:pt x="11" y="97"/>
                    </a:lnTo>
                    <a:lnTo>
                      <a:pt x="12" y="95"/>
                    </a:lnTo>
                    <a:lnTo>
                      <a:pt x="13" y="92"/>
                    </a:lnTo>
                    <a:lnTo>
                      <a:pt x="14" y="91"/>
                    </a:lnTo>
                    <a:lnTo>
                      <a:pt x="15" y="89"/>
                    </a:lnTo>
                    <a:lnTo>
                      <a:pt x="17" y="87"/>
                    </a:lnTo>
                    <a:lnTo>
                      <a:pt x="18" y="85"/>
                    </a:lnTo>
                    <a:lnTo>
                      <a:pt x="20" y="83"/>
                    </a:lnTo>
                    <a:lnTo>
                      <a:pt x="22" y="82"/>
                    </a:lnTo>
                    <a:lnTo>
                      <a:pt x="24" y="81"/>
                    </a:lnTo>
                    <a:lnTo>
                      <a:pt x="28" y="79"/>
                    </a:lnTo>
                    <a:lnTo>
                      <a:pt x="31" y="78"/>
                    </a:lnTo>
                    <a:lnTo>
                      <a:pt x="34" y="77"/>
                    </a:lnTo>
                    <a:lnTo>
                      <a:pt x="37" y="76"/>
                    </a:lnTo>
                    <a:lnTo>
                      <a:pt x="40" y="76"/>
                    </a:lnTo>
                    <a:lnTo>
                      <a:pt x="43" y="75"/>
                    </a:lnTo>
                    <a:lnTo>
                      <a:pt x="46" y="73"/>
                    </a:lnTo>
                    <a:lnTo>
                      <a:pt x="49" y="72"/>
                    </a:lnTo>
                    <a:lnTo>
                      <a:pt x="53" y="70"/>
                    </a:lnTo>
                    <a:lnTo>
                      <a:pt x="56" y="69"/>
                    </a:lnTo>
                    <a:lnTo>
                      <a:pt x="59" y="67"/>
                    </a:lnTo>
                    <a:lnTo>
                      <a:pt x="62" y="65"/>
                    </a:lnTo>
                    <a:lnTo>
                      <a:pt x="65" y="64"/>
                    </a:lnTo>
                    <a:lnTo>
                      <a:pt x="68" y="62"/>
                    </a:lnTo>
                    <a:lnTo>
                      <a:pt x="70" y="60"/>
                    </a:lnTo>
                    <a:lnTo>
                      <a:pt x="73" y="59"/>
                    </a:lnTo>
                    <a:lnTo>
                      <a:pt x="76" y="56"/>
                    </a:lnTo>
                    <a:lnTo>
                      <a:pt x="78" y="54"/>
                    </a:lnTo>
                    <a:lnTo>
                      <a:pt x="82" y="52"/>
                    </a:lnTo>
                    <a:lnTo>
                      <a:pt x="84" y="49"/>
                    </a:lnTo>
                    <a:lnTo>
                      <a:pt x="86" y="46"/>
                    </a:lnTo>
                    <a:lnTo>
                      <a:pt x="89" y="44"/>
                    </a:lnTo>
                    <a:lnTo>
                      <a:pt x="91" y="42"/>
                    </a:lnTo>
                    <a:lnTo>
                      <a:pt x="92" y="39"/>
                    </a:lnTo>
                    <a:lnTo>
                      <a:pt x="94" y="35"/>
                    </a:lnTo>
                    <a:lnTo>
                      <a:pt x="96" y="32"/>
                    </a:lnTo>
                    <a:lnTo>
                      <a:pt x="97" y="29"/>
                    </a:lnTo>
                    <a:lnTo>
                      <a:pt x="98" y="25"/>
                    </a:lnTo>
                    <a:lnTo>
                      <a:pt x="99" y="22"/>
                    </a:lnTo>
                    <a:lnTo>
                      <a:pt x="100" y="18"/>
                    </a:lnTo>
                    <a:lnTo>
                      <a:pt x="100" y="14"/>
                    </a:lnTo>
                    <a:lnTo>
                      <a:pt x="101" y="10"/>
                    </a:lnTo>
                    <a:lnTo>
                      <a:pt x="101" y="6"/>
                    </a:lnTo>
                    <a:lnTo>
                      <a:pt x="101" y="5"/>
                    </a:lnTo>
                    <a:lnTo>
                      <a:pt x="102" y="4"/>
                    </a:lnTo>
                    <a:lnTo>
                      <a:pt x="104" y="3"/>
                    </a:lnTo>
                    <a:lnTo>
                      <a:pt x="107" y="2"/>
                    </a:lnTo>
                    <a:lnTo>
                      <a:pt x="110" y="1"/>
                    </a:lnTo>
                    <a:lnTo>
                      <a:pt x="113" y="1"/>
                    </a:lnTo>
                    <a:lnTo>
                      <a:pt x="116" y="1"/>
                    </a:lnTo>
                    <a:lnTo>
                      <a:pt x="120" y="0"/>
                    </a:lnTo>
                    <a:lnTo>
                      <a:pt x="124" y="1"/>
                    </a:lnTo>
                    <a:lnTo>
                      <a:pt x="127" y="1"/>
                    </a:lnTo>
                    <a:lnTo>
                      <a:pt x="130" y="1"/>
                    </a:lnTo>
                    <a:lnTo>
                      <a:pt x="134" y="2"/>
                    </a:lnTo>
                    <a:lnTo>
                      <a:pt x="137" y="3"/>
                    </a:lnTo>
                    <a:lnTo>
                      <a:pt x="138" y="4"/>
                    </a:lnTo>
                    <a:lnTo>
                      <a:pt x="140" y="5"/>
                    </a:lnTo>
                    <a:lnTo>
                      <a:pt x="140" y="6"/>
                    </a:lnTo>
                    <a:lnTo>
                      <a:pt x="140" y="8"/>
                    </a:lnTo>
                    <a:lnTo>
                      <a:pt x="140" y="10"/>
                    </a:lnTo>
                    <a:lnTo>
                      <a:pt x="140" y="13"/>
                    </a:lnTo>
                    <a:lnTo>
                      <a:pt x="140" y="16"/>
                    </a:lnTo>
                    <a:lnTo>
                      <a:pt x="140" y="19"/>
                    </a:lnTo>
                    <a:lnTo>
                      <a:pt x="141" y="22"/>
                    </a:lnTo>
                    <a:lnTo>
                      <a:pt x="141" y="25"/>
                    </a:lnTo>
                    <a:lnTo>
                      <a:pt x="141" y="26"/>
                    </a:lnTo>
                    <a:lnTo>
                      <a:pt x="142" y="29"/>
                    </a:lnTo>
                    <a:lnTo>
                      <a:pt x="143" y="31"/>
                    </a:lnTo>
                    <a:lnTo>
                      <a:pt x="143" y="34"/>
                    </a:lnTo>
                    <a:lnTo>
                      <a:pt x="144" y="35"/>
                    </a:lnTo>
                    <a:lnTo>
                      <a:pt x="146" y="37"/>
                    </a:lnTo>
                    <a:lnTo>
                      <a:pt x="147" y="38"/>
                    </a:lnTo>
                    <a:lnTo>
                      <a:pt x="149" y="39"/>
                    </a:lnTo>
                    <a:lnTo>
                      <a:pt x="150" y="39"/>
                    </a:lnTo>
                    <a:lnTo>
                      <a:pt x="222" y="39"/>
                    </a:lnTo>
                  </a:path>
                </a:pathLst>
              </a:custGeom>
              <a:solidFill>
                <a:srgbClr val="CECECE"/>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78" name="Freeform 214"/>
              <p:cNvSpPr>
                <a:spLocks/>
              </p:cNvSpPr>
              <p:nvPr/>
            </p:nvSpPr>
            <p:spPr bwMode="auto">
              <a:xfrm>
                <a:off x="5041" y="1714"/>
                <a:ext cx="326" cy="161"/>
              </a:xfrm>
              <a:custGeom>
                <a:avLst/>
                <a:gdLst>
                  <a:gd name="T0" fmla="*/ 295 w 326"/>
                  <a:gd name="T1" fmla="*/ 0 h 161"/>
                  <a:gd name="T2" fmla="*/ 301 w 326"/>
                  <a:gd name="T3" fmla="*/ 0 h 161"/>
                  <a:gd name="T4" fmla="*/ 306 w 326"/>
                  <a:gd name="T5" fmla="*/ 2 h 161"/>
                  <a:gd name="T6" fmla="*/ 310 w 326"/>
                  <a:gd name="T7" fmla="*/ 4 h 161"/>
                  <a:gd name="T8" fmla="*/ 314 w 326"/>
                  <a:gd name="T9" fmla="*/ 7 h 161"/>
                  <a:gd name="T10" fmla="*/ 317 w 326"/>
                  <a:gd name="T11" fmla="*/ 10 h 161"/>
                  <a:gd name="T12" fmla="*/ 319 w 326"/>
                  <a:gd name="T13" fmla="*/ 14 h 161"/>
                  <a:gd name="T14" fmla="*/ 321 w 326"/>
                  <a:gd name="T15" fmla="*/ 19 h 161"/>
                  <a:gd name="T16" fmla="*/ 321 w 326"/>
                  <a:gd name="T17" fmla="*/ 24 h 161"/>
                  <a:gd name="T18" fmla="*/ 325 w 326"/>
                  <a:gd name="T19" fmla="*/ 137 h 161"/>
                  <a:gd name="T20" fmla="*/ 325 w 326"/>
                  <a:gd name="T21" fmla="*/ 142 h 161"/>
                  <a:gd name="T22" fmla="*/ 323 w 326"/>
                  <a:gd name="T23" fmla="*/ 147 h 161"/>
                  <a:gd name="T24" fmla="*/ 320 w 326"/>
                  <a:gd name="T25" fmla="*/ 151 h 161"/>
                  <a:gd name="T26" fmla="*/ 317 w 326"/>
                  <a:gd name="T27" fmla="*/ 154 h 161"/>
                  <a:gd name="T28" fmla="*/ 313 w 326"/>
                  <a:gd name="T29" fmla="*/ 157 h 161"/>
                  <a:gd name="T30" fmla="*/ 308 w 326"/>
                  <a:gd name="T31" fmla="*/ 159 h 161"/>
                  <a:gd name="T32" fmla="*/ 303 w 326"/>
                  <a:gd name="T33" fmla="*/ 160 h 161"/>
                  <a:gd name="T34" fmla="*/ 26 w 326"/>
                  <a:gd name="T35" fmla="*/ 160 h 161"/>
                  <a:gd name="T36" fmla="*/ 21 w 326"/>
                  <a:gd name="T37" fmla="*/ 160 h 161"/>
                  <a:gd name="T38" fmla="*/ 16 w 326"/>
                  <a:gd name="T39" fmla="*/ 158 h 161"/>
                  <a:gd name="T40" fmla="*/ 11 w 326"/>
                  <a:gd name="T41" fmla="*/ 155 h 161"/>
                  <a:gd name="T42" fmla="*/ 7 w 326"/>
                  <a:gd name="T43" fmla="*/ 152 h 161"/>
                  <a:gd name="T44" fmla="*/ 4 w 326"/>
                  <a:gd name="T45" fmla="*/ 149 h 161"/>
                  <a:gd name="T46" fmla="*/ 2 w 326"/>
                  <a:gd name="T47" fmla="*/ 145 h 161"/>
                  <a:gd name="T48" fmla="*/ 0 w 326"/>
                  <a:gd name="T49" fmla="*/ 140 h 161"/>
                  <a:gd name="T50" fmla="*/ 0 w 326"/>
                  <a:gd name="T51" fmla="*/ 135 h 161"/>
                  <a:gd name="T52" fmla="*/ 4 w 326"/>
                  <a:gd name="T53" fmla="*/ 22 h 161"/>
                  <a:gd name="T54" fmla="*/ 6 w 326"/>
                  <a:gd name="T55" fmla="*/ 17 h 161"/>
                  <a:gd name="T56" fmla="*/ 7 w 326"/>
                  <a:gd name="T57" fmla="*/ 12 h 161"/>
                  <a:gd name="T58" fmla="*/ 10 w 326"/>
                  <a:gd name="T59" fmla="*/ 9 h 161"/>
                  <a:gd name="T60" fmla="*/ 14 w 326"/>
                  <a:gd name="T61" fmla="*/ 6 h 161"/>
                  <a:gd name="T62" fmla="*/ 18 w 326"/>
                  <a:gd name="T63" fmla="*/ 3 h 161"/>
                  <a:gd name="T64" fmla="*/ 22 w 326"/>
                  <a:gd name="T65" fmla="*/ 1 h 161"/>
                  <a:gd name="T66" fmla="*/ 28 w 326"/>
                  <a:gd name="T6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6" h="161">
                    <a:moveTo>
                      <a:pt x="31" y="0"/>
                    </a:moveTo>
                    <a:lnTo>
                      <a:pt x="295" y="0"/>
                    </a:lnTo>
                    <a:lnTo>
                      <a:pt x="297" y="0"/>
                    </a:lnTo>
                    <a:lnTo>
                      <a:pt x="301" y="0"/>
                    </a:lnTo>
                    <a:lnTo>
                      <a:pt x="303" y="1"/>
                    </a:lnTo>
                    <a:lnTo>
                      <a:pt x="306" y="2"/>
                    </a:lnTo>
                    <a:lnTo>
                      <a:pt x="308" y="3"/>
                    </a:lnTo>
                    <a:lnTo>
                      <a:pt x="310" y="4"/>
                    </a:lnTo>
                    <a:lnTo>
                      <a:pt x="312" y="6"/>
                    </a:lnTo>
                    <a:lnTo>
                      <a:pt x="314" y="7"/>
                    </a:lnTo>
                    <a:lnTo>
                      <a:pt x="315" y="9"/>
                    </a:lnTo>
                    <a:lnTo>
                      <a:pt x="317" y="10"/>
                    </a:lnTo>
                    <a:lnTo>
                      <a:pt x="318" y="12"/>
                    </a:lnTo>
                    <a:lnTo>
                      <a:pt x="319" y="14"/>
                    </a:lnTo>
                    <a:lnTo>
                      <a:pt x="320" y="17"/>
                    </a:lnTo>
                    <a:lnTo>
                      <a:pt x="321" y="19"/>
                    </a:lnTo>
                    <a:lnTo>
                      <a:pt x="321" y="22"/>
                    </a:lnTo>
                    <a:lnTo>
                      <a:pt x="321" y="24"/>
                    </a:lnTo>
                    <a:lnTo>
                      <a:pt x="325" y="134"/>
                    </a:lnTo>
                    <a:lnTo>
                      <a:pt x="325" y="137"/>
                    </a:lnTo>
                    <a:lnTo>
                      <a:pt x="325" y="139"/>
                    </a:lnTo>
                    <a:lnTo>
                      <a:pt x="325" y="142"/>
                    </a:lnTo>
                    <a:lnTo>
                      <a:pt x="324" y="144"/>
                    </a:lnTo>
                    <a:lnTo>
                      <a:pt x="323" y="147"/>
                    </a:lnTo>
                    <a:lnTo>
                      <a:pt x="321" y="149"/>
                    </a:lnTo>
                    <a:lnTo>
                      <a:pt x="320" y="151"/>
                    </a:lnTo>
                    <a:lnTo>
                      <a:pt x="318" y="152"/>
                    </a:lnTo>
                    <a:lnTo>
                      <a:pt x="317" y="154"/>
                    </a:lnTo>
                    <a:lnTo>
                      <a:pt x="315" y="155"/>
                    </a:lnTo>
                    <a:lnTo>
                      <a:pt x="313" y="157"/>
                    </a:lnTo>
                    <a:lnTo>
                      <a:pt x="310" y="158"/>
                    </a:lnTo>
                    <a:lnTo>
                      <a:pt x="308" y="159"/>
                    </a:lnTo>
                    <a:lnTo>
                      <a:pt x="306" y="159"/>
                    </a:lnTo>
                    <a:lnTo>
                      <a:pt x="303" y="160"/>
                    </a:lnTo>
                    <a:lnTo>
                      <a:pt x="301" y="160"/>
                    </a:lnTo>
                    <a:lnTo>
                      <a:pt x="26" y="160"/>
                    </a:lnTo>
                    <a:lnTo>
                      <a:pt x="23" y="160"/>
                    </a:lnTo>
                    <a:lnTo>
                      <a:pt x="21" y="160"/>
                    </a:lnTo>
                    <a:lnTo>
                      <a:pt x="18" y="159"/>
                    </a:lnTo>
                    <a:lnTo>
                      <a:pt x="16" y="158"/>
                    </a:lnTo>
                    <a:lnTo>
                      <a:pt x="13" y="157"/>
                    </a:lnTo>
                    <a:lnTo>
                      <a:pt x="11" y="155"/>
                    </a:lnTo>
                    <a:lnTo>
                      <a:pt x="9" y="154"/>
                    </a:lnTo>
                    <a:lnTo>
                      <a:pt x="7" y="152"/>
                    </a:lnTo>
                    <a:lnTo>
                      <a:pt x="6" y="151"/>
                    </a:lnTo>
                    <a:lnTo>
                      <a:pt x="4" y="149"/>
                    </a:lnTo>
                    <a:lnTo>
                      <a:pt x="3" y="147"/>
                    </a:lnTo>
                    <a:lnTo>
                      <a:pt x="2" y="145"/>
                    </a:lnTo>
                    <a:lnTo>
                      <a:pt x="1" y="142"/>
                    </a:lnTo>
                    <a:lnTo>
                      <a:pt x="0" y="140"/>
                    </a:lnTo>
                    <a:lnTo>
                      <a:pt x="0" y="137"/>
                    </a:lnTo>
                    <a:lnTo>
                      <a:pt x="0" y="135"/>
                    </a:lnTo>
                    <a:lnTo>
                      <a:pt x="4" y="24"/>
                    </a:lnTo>
                    <a:lnTo>
                      <a:pt x="4" y="22"/>
                    </a:lnTo>
                    <a:lnTo>
                      <a:pt x="5" y="19"/>
                    </a:lnTo>
                    <a:lnTo>
                      <a:pt x="6" y="17"/>
                    </a:lnTo>
                    <a:lnTo>
                      <a:pt x="6" y="14"/>
                    </a:lnTo>
                    <a:lnTo>
                      <a:pt x="7" y="12"/>
                    </a:lnTo>
                    <a:lnTo>
                      <a:pt x="9" y="10"/>
                    </a:lnTo>
                    <a:lnTo>
                      <a:pt x="10" y="9"/>
                    </a:lnTo>
                    <a:lnTo>
                      <a:pt x="12" y="7"/>
                    </a:lnTo>
                    <a:lnTo>
                      <a:pt x="14" y="6"/>
                    </a:lnTo>
                    <a:lnTo>
                      <a:pt x="16" y="4"/>
                    </a:lnTo>
                    <a:lnTo>
                      <a:pt x="18" y="3"/>
                    </a:lnTo>
                    <a:lnTo>
                      <a:pt x="20" y="2"/>
                    </a:lnTo>
                    <a:lnTo>
                      <a:pt x="22" y="1"/>
                    </a:lnTo>
                    <a:lnTo>
                      <a:pt x="25" y="0"/>
                    </a:lnTo>
                    <a:lnTo>
                      <a:pt x="28" y="0"/>
                    </a:lnTo>
                    <a:lnTo>
                      <a:pt x="31" y="0"/>
                    </a:lnTo>
                  </a:path>
                </a:pathLst>
              </a:custGeom>
              <a:solidFill>
                <a:srgbClr val="E6E6E6"/>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79" name="Freeform 215"/>
              <p:cNvSpPr>
                <a:spLocks/>
              </p:cNvSpPr>
              <p:nvPr/>
            </p:nvSpPr>
            <p:spPr bwMode="auto">
              <a:xfrm>
                <a:off x="5036" y="1706"/>
                <a:ext cx="336" cy="177"/>
              </a:xfrm>
              <a:custGeom>
                <a:avLst/>
                <a:gdLst>
                  <a:gd name="T0" fmla="*/ 304 w 336"/>
                  <a:gd name="T1" fmla="*/ 0 h 177"/>
                  <a:gd name="T2" fmla="*/ 310 w 336"/>
                  <a:gd name="T3" fmla="*/ 1 h 177"/>
                  <a:gd name="T4" fmla="*/ 315 w 336"/>
                  <a:gd name="T5" fmla="*/ 2 h 177"/>
                  <a:gd name="T6" fmla="*/ 319 w 336"/>
                  <a:gd name="T7" fmla="*/ 5 h 177"/>
                  <a:gd name="T8" fmla="*/ 323 w 336"/>
                  <a:gd name="T9" fmla="*/ 9 h 177"/>
                  <a:gd name="T10" fmla="*/ 326 w 336"/>
                  <a:gd name="T11" fmla="*/ 12 h 177"/>
                  <a:gd name="T12" fmla="*/ 329 w 336"/>
                  <a:gd name="T13" fmla="*/ 16 h 177"/>
                  <a:gd name="T14" fmla="*/ 330 w 336"/>
                  <a:gd name="T15" fmla="*/ 22 h 177"/>
                  <a:gd name="T16" fmla="*/ 331 w 336"/>
                  <a:gd name="T17" fmla="*/ 27 h 177"/>
                  <a:gd name="T18" fmla="*/ 335 w 336"/>
                  <a:gd name="T19" fmla="*/ 150 h 177"/>
                  <a:gd name="T20" fmla="*/ 334 w 336"/>
                  <a:gd name="T21" fmla="*/ 155 h 177"/>
                  <a:gd name="T22" fmla="*/ 332 w 336"/>
                  <a:gd name="T23" fmla="*/ 160 h 177"/>
                  <a:gd name="T24" fmla="*/ 329 w 336"/>
                  <a:gd name="T25" fmla="*/ 165 h 177"/>
                  <a:gd name="T26" fmla="*/ 325 w 336"/>
                  <a:gd name="T27" fmla="*/ 168 h 177"/>
                  <a:gd name="T28" fmla="*/ 321 w 336"/>
                  <a:gd name="T29" fmla="*/ 172 h 177"/>
                  <a:gd name="T30" fmla="*/ 317 w 336"/>
                  <a:gd name="T31" fmla="*/ 174 h 177"/>
                  <a:gd name="T32" fmla="*/ 312 w 336"/>
                  <a:gd name="T33" fmla="*/ 175 h 177"/>
                  <a:gd name="T34" fmla="*/ 27 w 336"/>
                  <a:gd name="T35" fmla="*/ 176 h 177"/>
                  <a:gd name="T36" fmla="*/ 22 w 336"/>
                  <a:gd name="T37" fmla="*/ 175 h 177"/>
                  <a:gd name="T38" fmla="*/ 18 w 336"/>
                  <a:gd name="T39" fmla="*/ 173 h 177"/>
                  <a:gd name="T40" fmla="*/ 13 w 336"/>
                  <a:gd name="T41" fmla="*/ 170 h 177"/>
                  <a:gd name="T42" fmla="*/ 9 w 336"/>
                  <a:gd name="T43" fmla="*/ 166 h 177"/>
                  <a:gd name="T44" fmla="*/ 5 w 336"/>
                  <a:gd name="T45" fmla="*/ 163 h 177"/>
                  <a:gd name="T46" fmla="*/ 3 w 336"/>
                  <a:gd name="T47" fmla="*/ 158 h 177"/>
                  <a:gd name="T48" fmla="*/ 1 w 336"/>
                  <a:gd name="T49" fmla="*/ 153 h 177"/>
                  <a:gd name="T50" fmla="*/ 0 w 336"/>
                  <a:gd name="T51" fmla="*/ 148 h 177"/>
                  <a:gd name="T52" fmla="*/ 5 w 336"/>
                  <a:gd name="T53" fmla="*/ 24 h 177"/>
                  <a:gd name="T54" fmla="*/ 6 w 336"/>
                  <a:gd name="T55" fmla="*/ 19 h 177"/>
                  <a:gd name="T56" fmla="*/ 8 w 336"/>
                  <a:gd name="T57" fmla="*/ 14 h 177"/>
                  <a:gd name="T58" fmla="*/ 11 w 336"/>
                  <a:gd name="T59" fmla="*/ 10 h 177"/>
                  <a:gd name="T60" fmla="*/ 14 w 336"/>
                  <a:gd name="T61" fmla="*/ 7 h 177"/>
                  <a:gd name="T62" fmla="*/ 19 w 336"/>
                  <a:gd name="T63" fmla="*/ 4 h 177"/>
                  <a:gd name="T64" fmla="*/ 23 w 336"/>
                  <a:gd name="T65" fmla="*/ 1 h 177"/>
                  <a:gd name="T66" fmla="*/ 29 w 336"/>
                  <a:gd name="T67"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6" h="177">
                    <a:moveTo>
                      <a:pt x="32" y="0"/>
                    </a:moveTo>
                    <a:lnTo>
                      <a:pt x="304" y="0"/>
                    </a:lnTo>
                    <a:lnTo>
                      <a:pt x="306" y="0"/>
                    </a:lnTo>
                    <a:lnTo>
                      <a:pt x="310" y="1"/>
                    </a:lnTo>
                    <a:lnTo>
                      <a:pt x="312" y="1"/>
                    </a:lnTo>
                    <a:lnTo>
                      <a:pt x="315" y="2"/>
                    </a:lnTo>
                    <a:lnTo>
                      <a:pt x="317" y="4"/>
                    </a:lnTo>
                    <a:lnTo>
                      <a:pt x="319" y="5"/>
                    </a:lnTo>
                    <a:lnTo>
                      <a:pt x="321" y="7"/>
                    </a:lnTo>
                    <a:lnTo>
                      <a:pt x="323" y="9"/>
                    </a:lnTo>
                    <a:lnTo>
                      <a:pt x="325" y="10"/>
                    </a:lnTo>
                    <a:lnTo>
                      <a:pt x="326" y="12"/>
                    </a:lnTo>
                    <a:lnTo>
                      <a:pt x="328" y="14"/>
                    </a:lnTo>
                    <a:lnTo>
                      <a:pt x="329" y="16"/>
                    </a:lnTo>
                    <a:lnTo>
                      <a:pt x="330" y="19"/>
                    </a:lnTo>
                    <a:lnTo>
                      <a:pt x="330" y="22"/>
                    </a:lnTo>
                    <a:lnTo>
                      <a:pt x="331" y="24"/>
                    </a:lnTo>
                    <a:lnTo>
                      <a:pt x="331" y="27"/>
                    </a:lnTo>
                    <a:lnTo>
                      <a:pt x="335" y="148"/>
                    </a:lnTo>
                    <a:lnTo>
                      <a:pt x="335" y="150"/>
                    </a:lnTo>
                    <a:lnTo>
                      <a:pt x="335" y="153"/>
                    </a:lnTo>
                    <a:lnTo>
                      <a:pt x="334" y="155"/>
                    </a:lnTo>
                    <a:lnTo>
                      <a:pt x="333" y="158"/>
                    </a:lnTo>
                    <a:lnTo>
                      <a:pt x="332" y="160"/>
                    </a:lnTo>
                    <a:lnTo>
                      <a:pt x="330" y="163"/>
                    </a:lnTo>
                    <a:lnTo>
                      <a:pt x="329" y="165"/>
                    </a:lnTo>
                    <a:lnTo>
                      <a:pt x="327" y="166"/>
                    </a:lnTo>
                    <a:lnTo>
                      <a:pt x="325" y="168"/>
                    </a:lnTo>
                    <a:lnTo>
                      <a:pt x="323" y="170"/>
                    </a:lnTo>
                    <a:lnTo>
                      <a:pt x="321" y="172"/>
                    </a:lnTo>
                    <a:lnTo>
                      <a:pt x="319" y="173"/>
                    </a:lnTo>
                    <a:lnTo>
                      <a:pt x="317" y="174"/>
                    </a:lnTo>
                    <a:lnTo>
                      <a:pt x="314" y="175"/>
                    </a:lnTo>
                    <a:lnTo>
                      <a:pt x="312" y="175"/>
                    </a:lnTo>
                    <a:lnTo>
                      <a:pt x="310" y="176"/>
                    </a:lnTo>
                    <a:lnTo>
                      <a:pt x="27" y="176"/>
                    </a:lnTo>
                    <a:lnTo>
                      <a:pt x="25" y="176"/>
                    </a:lnTo>
                    <a:lnTo>
                      <a:pt x="22" y="175"/>
                    </a:lnTo>
                    <a:lnTo>
                      <a:pt x="20" y="174"/>
                    </a:lnTo>
                    <a:lnTo>
                      <a:pt x="18" y="173"/>
                    </a:lnTo>
                    <a:lnTo>
                      <a:pt x="15" y="172"/>
                    </a:lnTo>
                    <a:lnTo>
                      <a:pt x="13" y="170"/>
                    </a:lnTo>
                    <a:lnTo>
                      <a:pt x="11" y="168"/>
                    </a:lnTo>
                    <a:lnTo>
                      <a:pt x="9" y="166"/>
                    </a:lnTo>
                    <a:lnTo>
                      <a:pt x="7" y="165"/>
                    </a:lnTo>
                    <a:lnTo>
                      <a:pt x="5" y="163"/>
                    </a:lnTo>
                    <a:lnTo>
                      <a:pt x="4" y="160"/>
                    </a:lnTo>
                    <a:lnTo>
                      <a:pt x="3" y="158"/>
                    </a:lnTo>
                    <a:lnTo>
                      <a:pt x="2" y="155"/>
                    </a:lnTo>
                    <a:lnTo>
                      <a:pt x="1" y="153"/>
                    </a:lnTo>
                    <a:lnTo>
                      <a:pt x="1" y="150"/>
                    </a:lnTo>
                    <a:lnTo>
                      <a:pt x="0" y="148"/>
                    </a:lnTo>
                    <a:lnTo>
                      <a:pt x="5" y="27"/>
                    </a:lnTo>
                    <a:lnTo>
                      <a:pt x="5" y="24"/>
                    </a:lnTo>
                    <a:lnTo>
                      <a:pt x="5" y="22"/>
                    </a:lnTo>
                    <a:lnTo>
                      <a:pt x="6" y="19"/>
                    </a:lnTo>
                    <a:lnTo>
                      <a:pt x="7" y="17"/>
                    </a:lnTo>
                    <a:lnTo>
                      <a:pt x="8" y="14"/>
                    </a:lnTo>
                    <a:lnTo>
                      <a:pt x="9" y="12"/>
                    </a:lnTo>
                    <a:lnTo>
                      <a:pt x="11" y="10"/>
                    </a:lnTo>
                    <a:lnTo>
                      <a:pt x="13" y="9"/>
                    </a:lnTo>
                    <a:lnTo>
                      <a:pt x="14" y="7"/>
                    </a:lnTo>
                    <a:lnTo>
                      <a:pt x="16" y="5"/>
                    </a:lnTo>
                    <a:lnTo>
                      <a:pt x="19" y="4"/>
                    </a:lnTo>
                    <a:lnTo>
                      <a:pt x="21" y="2"/>
                    </a:lnTo>
                    <a:lnTo>
                      <a:pt x="23" y="1"/>
                    </a:lnTo>
                    <a:lnTo>
                      <a:pt x="26" y="1"/>
                    </a:lnTo>
                    <a:lnTo>
                      <a:pt x="29" y="0"/>
                    </a:lnTo>
                    <a:lnTo>
                      <a:pt x="32" y="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80" name="Freeform 216"/>
              <p:cNvSpPr>
                <a:spLocks/>
              </p:cNvSpPr>
              <p:nvPr/>
            </p:nvSpPr>
            <p:spPr bwMode="auto">
              <a:xfrm>
                <a:off x="5120" y="1628"/>
                <a:ext cx="35" cy="17"/>
              </a:xfrm>
              <a:custGeom>
                <a:avLst/>
                <a:gdLst>
                  <a:gd name="T0" fmla="*/ 0 w 35"/>
                  <a:gd name="T1" fmla="*/ 16 h 17"/>
                  <a:gd name="T2" fmla="*/ 1 w 35"/>
                  <a:gd name="T3" fmla="*/ 12 h 17"/>
                  <a:gd name="T4" fmla="*/ 2 w 35"/>
                  <a:gd name="T5" fmla="*/ 8 h 17"/>
                  <a:gd name="T6" fmla="*/ 3 w 35"/>
                  <a:gd name="T7" fmla="*/ 4 h 17"/>
                  <a:gd name="T8" fmla="*/ 5 w 35"/>
                  <a:gd name="T9" fmla="*/ 4 h 17"/>
                  <a:gd name="T10" fmla="*/ 9 w 35"/>
                  <a:gd name="T11" fmla="*/ 0 h 17"/>
                  <a:gd name="T12" fmla="*/ 12 w 35"/>
                  <a:gd name="T13" fmla="*/ 0 h 17"/>
                  <a:gd name="T14" fmla="*/ 14 w 35"/>
                  <a:gd name="T15" fmla="*/ 0 h 17"/>
                  <a:gd name="T16" fmla="*/ 17 w 35"/>
                  <a:gd name="T17" fmla="*/ 0 h 17"/>
                  <a:gd name="T18" fmla="*/ 20 w 35"/>
                  <a:gd name="T19" fmla="*/ 0 h 17"/>
                  <a:gd name="T20" fmla="*/ 23 w 35"/>
                  <a:gd name="T21" fmla="*/ 0 h 17"/>
                  <a:gd name="T22" fmla="*/ 27 w 35"/>
                  <a:gd name="T23" fmla="*/ 0 h 17"/>
                  <a:gd name="T24" fmla="*/ 29 w 35"/>
                  <a:gd name="T25" fmla="*/ 4 h 17"/>
                  <a:gd name="T26" fmla="*/ 31 w 35"/>
                  <a:gd name="T27" fmla="*/ 8 h 17"/>
                  <a:gd name="T28" fmla="*/ 33 w 35"/>
                  <a:gd name="T29" fmla="*/ 8 h 17"/>
                  <a:gd name="T30" fmla="*/ 34 w 35"/>
                  <a:gd name="T31" fmla="*/ 12 h 17"/>
                  <a:gd name="T32" fmla="*/ 34 w 35"/>
                  <a:gd name="T33" fmla="*/ 16 h 17"/>
                  <a:gd name="T34" fmla="*/ 0 w 35"/>
                  <a:gd name="T3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17">
                    <a:moveTo>
                      <a:pt x="0" y="16"/>
                    </a:moveTo>
                    <a:lnTo>
                      <a:pt x="1" y="12"/>
                    </a:lnTo>
                    <a:lnTo>
                      <a:pt x="2" y="8"/>
                    </a:lnTo>
                    <a:lnTo>
                      <a:pt x="3" y="4"/>
                    </a:lnTo>
                    <a:lnTo>
                      <a:pt x="5" y="4"/>
                    </a:lnTo>
                    <a:lnTo>
                      <a:pt x="9" y="0"/>
                    </a:lnTo>
                    <a:lnTo>
                      <a:pt x="12" y="0"/>
                    </a:lnTo>
                    <a:lnTo>
                      <a:pt x="14" y="0"/>
                    </a:lnTo>
                    <a:lnTo>
                      <a:pt x="17" y="0"/>
                    </a:lnTo>
                    <a:lnTo>
                      <a:pt x="20" y="0"/>
                    </a:lnTo>
                    <a:lnTo>
                      <a:pt x="23" y="0"/>
                    </a:lnTo>
                    <a:lnTo>
                      <a:pt x="27" y="0"/>
                    </a:lnTo>
                    <a:lnTo>
                      <a:pt x="29" y="4"/>
                    </a:lnTo>
                    <a:lnTo>
                      <a:pt x="31" y="8"/>
                    </a:lnTo>
                    <a:lnTo>
                      <a:pt x="33" y="8"/>
                    </a:lnTo>
                    <a:lnTo>
                      <a:pt x="34" y="12"/>
                    </a:lnTo>
                    <a:lnTo>
                      <a:pt x="34" y="16"/>
                    </a:lnTo>
                    <a:lnTo>
                      <a:pt x="0" y="16"/>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81" name="Freeform 217"/>
              <p:cNvSpPr>
                <a:spLocks/>
              </p:cNvSpPr>
              <p:nvPr/>
            </p:nvSpPr>
            <p:spPr bwMode="auto">
              <a:xfrm>
                <a:off x="5166" y="1627"/>
                <a:ext cx="120" cy="40"/>
              </a:xfrm>
              <a:custGeom>
                <a:avLst/>
                <a:gdLst>
                  <a:gd name="T0" fmla="*/ 0 w 120"/>
                  <a:gd name="T1" fmla="*/ 39 h 40"/>
                  <a:gd name="T2" fmla="*/ 72 w 120"/>
                  <a:gd name="T3" fmla="*/ 39 h 40"/>
                  <a:gd name="T4" fmla="*/ 74 w 120"/>
                  <a:gd name="T5" fmla="*/ 39 h 40"/>
                  <a:gd name="T6" fmla="*/ 76 w 120"/>
                  <a:gd name="T7" fmla="*/ 38 h 40"/>
                  <a:gd name="T8" fmla="*/ 78 w 120"/>
                  <a:gd name="T9" fmla="*/ 37 h 40"/>
                  <a:gd name="T10" fmla="*/ 79 w 120"/>
                  <a:gd name="T11" fmla="*/ 36 h 40"/>
                  <a:gd name="T12" fmla="*/ 81 w 120"/>
                  <a:gd name="T13" fmla="*/ 34 h 40"/>
                  <a:gd name="T14" fmla="*/ 82 w 120"/>
                  <a:gd name="T15" fmla="*/ 31 h 40"/>
                  <a:gd name="T16" fmla="*/ 82 w 120"/>
                  <a:gd name="T17" fmla="*/ 29 h 40"/>
                  <a:gd name="T18" fmla="*/ 83 w 120"/>
                  <a:gd name="T19" fmla="*/ 27 h 40"/>
                  <a:gd name="T20" fmla="*/ 83 w 120"/>
                  <a:gd name="T21" fmla="*/ 24 h 40"/>
                  <a:gd name="T22" fmla="*/ 84 w 120"/>
                  <a:gd name="T23" fmla="*/ 21 h 40"/>
                  <a:gd name="T24" fmla="*/ 84 w 120"/>
                  <a:gd name="T25" fmla="*/ 18 h 40"/>
                  <a:gd name="T26" fmla="*/ 84 w 120"/>
                  <a:gd name="T27" fmla="*/ 15 h 40"/>
                  <a:gd name="T28" fmla="*/ 84 w 120"/>
                  <a:gd name="T29" fmla="*/ 12 h 40"/>
                  <a:gd name="T30" fmla="*/ 84 w 120"/>
                  <a:gd name="T31" fmla="*/ 10 h 40"/>
                  <a:gd name="T32" fmla="*/ 84 w 120"/>
                  <a:gd name="T33" fmla="*/ 8 h 40"/>
                  <a:gd name="T34" fmla="*/ 84 w 120"/>
                  <a:gd name="T35" fmla="*/ 5 h 40"/>
                  <a:gd name="T36" fmla="*/ 84 w 120"/>
                  <a:gd name="T37" fmla="*/ 4 h 40"/>
                  <a:gd name="T38" fmla="*/ 86 w 120"/>
                  <a:gd name="T39" fmla="*/ 3 h 40"/>
                  <a:gd name="T40" fmla="*/ 87 w 120"/>
                  <a:gd name="T41" fmla="*/ 2 h 40"/>
                  <a:gd name="T42" fmla="*/ 90 w 120"/>
                  <a:gd name="T43" fmla="*/ 2 h 40"/>
                  <a:gd name="T44" fmla="*/ 93 w 120"/>
                  <a:gd name="T45" fmla="*/ 1 h 40"/>
                  <a:gd name="T46" fmla="*/ 96 w 120"/>
                  <a:gd name="T47" fmla="*/ 1 h 40"/>
                  <a:gd name="T48" fmla="*/ 99 w 120"/>
                  <a:gd name="T49" fmla="*/ 1 h 40"/>
                  <a:gd name="T50" fmla="*/ 102 w 120"/>
                  <a:gd name="T51" fmla="*/ 0 h 40"/>
                  <a:gd name="T52" fmla="*/ 105 w 120"/>
                  <a:gd name="T53" fmla="*/ 1 h 40"/>
                  <a:gd name="T54" fmla="*/ 108 w 120"/>
                  <a:gd name="T55" fmla="*/ 1 h 40"/>
                  <a:gd name="T56" fmla="*/ 111 w 120"/>
                  <a:gd name="T57" fmla="*/ 1 h 40"/>
                  <a:gd name="T58" fmla="*/ 114 w 120"/>
                  <a:gd name="T59" fmla="*/ 2 h 40"/>
                  <a:gd name="T60" fmla="*/ 116 w 120"/>
                  <a:gd name="T61" fmla="*/ 2 h 40"/>
                  <a:gd name="T62" fmla="*/ 118 w 120"/>
                  <a:gd name="T63" fmla="*/ 3 h 40"/>
                  <a:gd name="T64" fmla="*/ 119 w 120"/>
                  <a:gd name="T65" fmla="*/ 4 h 40"/>
                  <a:gd name="T66" fmla="*/ 119 w 120"/>
                  <a:gd name="T67" fmla="*/ 5 h 40"/>
                  <a:gd name="T68" fmla="*/ 0 w 120"/>
                  <a:gd name="T6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40">
                    <a:moveTo>
                      <a:pt x="0" y="39"/>
                    </a:moveTo>
                    <a:lnTo>
                      <a:pt x="72" y="39"/>
                    </a:lnTo>
                    <a:lnTo>
                      <a:pt x="74" y="39"/>
                    </a:lnTo>
                    <a:lnTo>
                      <a:pt x="76" y="38"/>
                    </a:lnTo>
                    <a:lnTo>
                      <a:pt x="78" y="37"/>
                    </a:lnTo>
                    <a:lnTo>
                      <a:pt x="79" y="36"/>
                    </a:lnTo>
                    <a:lnTo>
                      <a:pt x="81" y="34"/>
                    </a:lnTo>
                    <a:lnTo>
                      <a:pt x="82" y="31"/>
                    </a:lnTo>
                    <a:lnTo>
                      <a:pt x="82" y="29"/>
                    </a:lnTo>
                    <a:lnTo>
                      <a:pt x="83" y="27"/>
                    </a:lnTo>
                    <a:lnTo>
                      <a:pt x="83" y="24"/>
                    </a:lnTo>
                    <a:lnTo>
                      <a:pt x="84" y="21"/>
                    </a:lnTo>
                    <a:lnTo>
                      <a:pt x="84" y="18"/>
                    </a:lnTo>
                    <a:lnTo>
                      <a:pt x="84" y="15"/>
                    </a:lnTo>
                    <a:lnTo>
                      <a:pt x="84" y="12"/>
                    </a:lnTo>
                    <a:lnTo>
                      <a:pt x="84" y="10"/>
                    </a:lnTo>
                    <a:lnTo>
                      <a:pt x="84" y="8"/>
                    </a:lnTo>
                    <a:lnTo>
                      <a:pt x="84" y="5"/>
                    </a:lnTo>
                    <a:lnTo>
                      <a:pt x="84" y="4"/>
                    </a:lnTo>
                    <a:lnTo>
                      <a:pt x="86" y="3"/>
                    </a:lnTo>
                    <a:lnTo>
                      <a:pt x="87" y="2"/>
                    </a:lnTo>
                    <a:lnTo>
                      <a:pt x="90" y="2"/>
                    </a:lnTo>
                    <a:lnTo>
                      <a:pt x="93" y="1"/>
                    </a:lnTo>
                    <a:lnTo>
                      <a:pt x="96" y="1"/>
                    </a:lnTo>
                    <a:lnTo>
                      <a:pt x="99" y="1"/>
                    </a:lnTo>
                    <a:lnTo>
                      <a:pt x="102" y="0"/>
                    </a:lnTo>
                    <a:lnTo>
                      <a:pt x="105" y="1"/>
                    </a:lnTo>
                    <a:lnTo>
                      <a:pt x="108" y="1"/>
                    </a:lnTo>
                    <a:lnTo>
                      <a:pt x="111" y="1"/>
                    </a:lnTo>
                    <a:lnTo>
                      <a:pt x="114" y="2"/>
                    </a:lnTo>
                    <a:lnTo>
                      <a:pt x="116" y="2"/>
                    </a:lnTo>
                    <a:lnTo>
                      <a:pt x="118" y="3"/>
                    </a:lnTo>
                    <a:lnTo>
                      <a:pt x="119" y="4"/>
                    </a:lnTo>
                    <a:lnTo>
                      <a:pt x="119" y="5"/>
                    </a:lnTo>
                    <a:lnTo>
                      <a:pt x="0" y="39"/>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82" name="Freeform 218"/>
              <p:cNvSpPr>
                <a:spLocks/>
              </p:cNvSpPr>
              <p:nvPr/>
            </p:nvSpPr>
            <p:spPr bwMode="auto">
              <a:xfrm>
                <a:off x="5055" y="1720"/>
                <a:ext cx="298" cy="148"/>
              </a:xfrm>
              <a:custGeom>
                <a:avLst/>
                <a:gdLst>
                  <a:gd name="T0" fmla="*/ 270 w 298"/>
                  <a:gd name="T1" fmla="*/ 0 h 148"/>
                  <a:gd name="T2" fmla="*/ 275 w 298"/>
                  <a:gd name="T3" fmla="*/ 1 h 148"/>
                  <a:gd name="T4" fmla="*/ 279 w 298"/>
                  <a:gd name="T5" fmla="*/ 2 h 148"/>
                  <a:gd name="T6" fmla="*/ 283 w 298"/>
                  <a:gd name="T7" fmla="*/ 4 h 148"/>
                  <a:gd name="T8" fmla="*/ 286 w 298"/>
                  <a:gd name="T9" fmla="*/ 7 h 148"/>
                  <a:gd name="T10" fmla="*/ 289 w 298"/>
                  <a:gd name="T11" fmla="*/ 11 h 148"/>
                  <a:gd name="T12" fmla="*/ 291 w 298"/>
                  <a:gd name="T13" fmla="*/ 14 h 148"/>
                  <a:gd name="T14" fmla="*/ 293 w 298"/>
                  <a:gd name="T15" fmla="*/ 18 h 148"/>
                  <a:gd name="T16" fmla="*/ 293 w 298"/>
                  <a:gd name="T17" fmla="*/ 23 h 148"/>
                  <a:gd name="T18" fmla="*/ 297 w 298"/>
                  <a:gd name="T19" fmla="*/ 127 h 148"/>
                  <a:gd name="T20" fmla="*/ 296 w 298"/>
                  <a:gd name="T21" fmla="*/ 132 h 148"/>
                  <a:gd name="T22" fmla="*/ 295 w 298"/>
                  <a:gd name="T23" fmla="*/ 136 h 148"/>
                  <a:gd name="T24" fmla="*/ 292 w 298"/>
                  <a:gd name="T25" fmla="*/ 139 h 148"/>
                  <a:gd name="T26" fmla="*/ 289 w 298"/>
                  <a:gd name="T27" fmla="*/ 142 h 148"/>
                  <a:gd name="T28" fmla="*/ 286 w 298"/>
                  <a:gd name="T29" fmla="*/ 144 h 148"/>
                  <a:gd name="T30" fmla="*/ 282 w 298"/>
                  <a:gd name="T31" fmla="*/ 146 h 148"/>
                  <a:gd name="T32" fmla="*/ 277 w 298"/>
                  <a:gd name="T33" fmla="*/ 147 h 148"/>
                  <a:gd name="T34" fmla="*/ 23 w 298"/>
                  <a:gd name="T35" fmla="*/ 147 h 148"/>
                  <a:gd name="T36" fmla="*/ 18 w 298"/>
                  <a:gd name="T37" fmla="*/ 147 h 148"/>
                  <a:gd name="T38" fmla="*/ 14 w 298"/>
                  <a:gd name="T39" fmla="*/ 146 h 148"/>
                  <a:gd name="T40" fmla="*/ 10 w 298"/>
                  <a:gd name="T41" fmla="*/ 144 h 148"/>
                  <a:gd name="T42" fmla="*/ 7 w 298"/>
                  <a:gd name="T43" fmla="*/ 141 h 148"/>
                  <a:gd name="T44" fmla="*/ 4 w 298"/>
                  <a:gd name="T45" fmla="*/ 137 h 148"/>
                  <a:gd name="T46" fmla="*/ 2 w 298"/>
                  <a:gd name="T47" fmla="*/ 135 h 148"/>
                  <a:gd name="T48" fmla="*/ 1 w 298"/>
                  <a:gd name="T49" fmla="*/ 130 h 148"/>
                  <a:gd name="T50" fmla="*/ 0 w 298"/>
                  <a:gd name="T51" fmla="*/ 126 h 148"/>
                  <a:gd name="T52" fmla="*/ 4 w 298"/>
                  <a:gd name="T53" fmla="*/ 20 h 148"/>
                  <a:gd name="T54" fmla="*/ 5 w 298"/>
                  <a:gd name="T55" fmla="*/ 16 h 148"/>
                  <a:gd name="T56" fmla="*/ 7 w 298"/>
                  <a:gd name="T57" fmla="*/ 12 h 148"/>
                  <a:gd name="T58" fmla="*/ 10 w 298"/>
                  <a:gd name="T59" fmla="*/ 9 h 148"/>
                  <a:gd name="T60" fmla="*/ 13 w 298"/>
                  <a:gd name="T61" fmla="*/ 6 h 148"/>
                  <a:gd name="T62" fmla="*/ 16 w 298"/>
                  <a:gd name="T63" fmla="*/ 3 h 148"/>
                  <a:gd name="T64" fmla="*/ 21 w 298"/>
                  <a:gd name="T65" fmla="*/ 1 h 148"/>
                  <a:gd name="T66" fmla="*/ 25 w 298"/>
                  <a:gd name="T6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8" h="148">
                    <a:moveTo>
                      <a:pt x="28" y="0"/>
                    </a:moveTo>
                    <a:lnTo>
                      <a:pt x="270" y="0"/>
                    </a:lnTo>
                    <a:lnTo>
                      <a:pt x="272" y="0"/>
                    </a:lnTo>
                    <a:lnTo>
                      <a:pt x="275" y="1"/>
                    </a:lnTo>
                    <a:lnTo>
                      <a:pt x="277" y="1"/>
                    </a:lnTo>
                    <a:lnTo>
                      <a:pt x="279" y="2"/>
                    </a:lnTo>
                    <a:lnTo>
                      <a:pt x="281" y="3"/>
                    </a:lnTo>
                    <a:lnTo>
                      <a:pt x="283" y="4"/>
                    </a:lnTo>
                    <a:lnTo>
                      <a:pt x="285" y="6"/>
                    </a:lnTo>
                    <a:lnTo>
                      <a:pt x="286" y="7"/>
                    </a:lnTo>
                    <a:lnTo>
                      <a:pt x="288" y="9"/>
                    </a:lnTo>
                    <a:lnTo>
                      <a:pt x="289" y="11"/>
                    </a:lnTo>
                    <a:lnTo>
                      <a:pt x="290" y="12"/>
                    </a:lnTo>
                    <a:lnTo>
                      <a:pt x="291" y="14"/>
                    </a:lnTo>
                    <a:lnTo>
                      <a:pt x="292" y="16"/>
                    </a:lnTo>
                    <a:lnTo>
                      <a:pt x="293" y="18"/>
                    </a:lnTo>
                    <a:lnTo>
                      <a:pt x="293" y="20"/>
                    </a:lnTo>
                    <a:lnTo>
                      <a:pt x="293" y="23"/>
                    </a:lnTo>
                    <a:lnTo>
                      <a:pt x="297" y="125"/>
                    </a:lnTo>
                    <a:lnTo>
                      <a:pt x="297" y="127"/>
                    </a:lnTo>
                    <a:lnTo>
                      <a:pt x="297" y="130"/>
                    </a:lnTo>
                    <a:lnTo>
                      <a:pt x="296" y="132"/>
                    </a:lnTo>
                    <a:lnTo>
                      <a:pt x="296" y="134"/>
                    </a:lnTo>
                    <a:lnTo>
                      <a:pt x="295" y="136"/>
                    </a:lnTo>
                    <a:lnTo>
                      <a:pt x="294" y="137"/>
                    </a:lnTo>
                    <a:lnTo>
                      <a:pt x="292" y="139"/>
                    </a:lnTo>
                    <a:lnTo>
                      <a:pt x="291" y="140"/>
                    </a:lnTo>
                    <a:lnTo>
                      <a:pt x="289" y="142"/>
                    </a:lnTo>
                    <a:lnTo>
                      <a:pt x="288" y="143"/>
                    </a:lnTo>
                    <a:lnTo>
                      <a:pt x="286" y="144"/>
                    </a:lnTo>
                    <a:lnTo>
                      <a:pt x="284" y="145"/>
                    </a:lnTo>
                    <a:lnTo>
                      <a:pt x="282" y="146"/>
                    </a:lnTo>
                    <a:lnTo>
                      <a:pt x="280" y="147"/>
                    </a:lnTo>
                    <a:lnTo>
                      <a:pt x="277" y="147"/>
                    </a:lnTo>
                    <a:lnTo>
                      <a:pt x="275" y="147"/>
                    </a:lnTo>
                    <a:lnTo>
                      <a:pt x="23" y="147"/>
                    </a:lnTo>
                    <a:lnTo>
                      <a:pt x="21" y="147"/>
                    </a:lnTo>
                    <a:lnTo>
                      <a:pt x="18" y="147"/>
                    </a:lnTo>
                    <a:lnTo>
                      <a:pt x="16" y="146"/>
                    </a:lnTo>
                    <a:lnTo>
                      <a:pt x="14" y="146"/>
                    </a:lnTo>
                    <a:lnTo>
                      <a:pt x="12" y="145"/>
                    </a:lnTo>
                    <a:lnTo>
                      <a:pt x="10" y="144"/>
                    </a:lnTo>
                    <a:lnTo>
                      <a:pt x="8" y="142"/>
                    </a:lnTo>
                    <a:lnTo>
                      <a:pt x="7" y="141"/>
                    </a:lnTo>
                    <a:lnTo>
                      <a:pt x="5" y="139"/>
                    </a:lnTo>
                    <a:lnTo>
                      <a:pt x="4" y="137"/>
                    </a:lnTo>
                    <a:lnTo>
                      <a:pt x="3" y="137"/>
                    </a:lnTo>
                    <a:lnTo>
                      <a:pt x="2" y="135"/>
                    </a:lnTo>
                    <a:lnTo>
                      <a:pt x="1" y="132"/>
                    </a:lnTo>
                    <a:lnTo>
                      <a:pt x="1" y="130"/>
                    </a:lnTo>
                    <a:lnTo>
                      <a:pt x="0" y="128"/>
                    </a:lnTo>
                    <a:lnTo>
                      <a:pt x="0" y="126"/>
                    </a:lnTo>
                    <a:lnTo>
                      <a:pt x="4" y="23"/>
                    </a:lnTo>
                    <a:lnTo>
                      <a:pt x="4" y="20"/>
                    </a:lnTo>
                    <a:lnTo>
                      <a:pt x="5" y="18"/>
                    </a:lnTo>
                    <a:lnTo>
                      <a:pt x="5" y="16"/>
                    </a:lnTo>
                    <a:lnTo>
                      <a:pt x="6" y="14"/>
                    </a:lnTo>
                    <a:lnTo>
                      <a:pt x="7" y="12"/>
                    </a:lnTo>
                    <a:lnTo>
                      <a:pt x="8" y="11"/>
                    </a:lnTo>
                    <a:lnTo>
                      <a:pt x="10" y="9"/>
                    </a:lnTo>
                    <a:lnTo>
                      <a:pt x="11" y="7"/>
                    </a:lnTo>
                    <a:lnTo>
                      <a:pt x="13" y="6"/>
                    </a:lnTo>
                    <a:lnTo>
                      <a:pt x="15" y="4"/>
                    </a:lnTo>
                    <a:lnTo>
                      <a:pt x="16" y="3"/>
                    </a:lnTo>
                    <a:lnTo>
                      <a:pt x="18" y="2"/>
                    </a:lnTo>
                    <a:lnTo>
                      <a:pt x="21" y="1"/>
                    </a:lnTo>
                    <a:lnTo>
                      <a:pt x="23" y="1"/>
                    </a:lnTo>
                    <a:lnTo>
                      <a:pt x="25" y="0"/>
                    </a:lnTo>
                    <a:lnTo>
                      <a:pt x="28" y="0"/>
                    </a:lnTo>
                  </a:path>
                </a:pathLst>
              </a:custGeom>
              <a:solidFill>
                <a:srgbClr val="C0C0C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83" name="Freeform 219"/>
              <p:cNvSpPr>
                <a:spLocks/>
              </p:cNvSpPr>
              <p:nvPr/>
            </p:nvSpPr>
            <p:spPr bwMode="auto">
              <a:xfrm>
                <a:off x="5125" y="1770"/>
                <a:ext cx="42" cy="17"/>
              </a:xfrm>
              <a:custGeom>
                <a:avLst/>
                <a:gdLst>
                  <a:gd name="T0" fmla="*/ 1 w 42"/>
                  <a:gd name="T1" fmla="*/ 16 h 17"/>
                  <a:gd name="T2" fmla="*/ 0 w 42"/>
                  <a:gd name="T3" fmla="*/ 0 h 17"/>
                  <a:gd name="T4" fmla="*/ 41 w 42"/>
                  <a:gd name="T5" fmla="*/ 0 h 17"/>
                  <a:gd name="T6" fmla="*/ 41 w 42"/>
                  <a:gd name="T7" fmla="*/ 16 h 17"/>
                  <a:gd name="T8" fmla="*/ 1 w 42"/>
                  <a:gd name="T9" fmla="*/ 16 h 17"/>
                </a:gdLst>
                <a:ahLst/>
                <a:cxnLst>
                  <a:cxn ang="0">
                    <a:pos x="T0" y="T1"/>
                  </a:cxn>
                  <a:cxn ang="0">
                    <a:pos x="T2" y="T3"/>
                  </a:cxn>
                  <a:cxn ang="0">
                    <a:pos x="T4" y="T5"/>
                  </a:cxn>
                  <a:cxn ang="0">
                    <a:pos x="T6" y="T7"/>
                  </a:cxn>
                  <a:cxn ang="0">
                    <a:pos x="T8" y="T9"/>
                  </a:cxn>
                </a:cxnLst>
                <a:rect l="0" t="0" r="r" b="b"/>
                <a:pathLst>
                  <a:path w="42" h="17">
                    <a:moveTo>
                      <a:pt x="1" y="16"/>
                    </a:moveTo>
                    <a:lnTo>
                      <a:pt x="0" y="0"/>
                    </a:lnTo>
                    <a:lnTo>
                      <a:pt x="41" y="0"/>
                    </a:lnTo>
                    <a:lnTo>
                      <a:pt x="41" y="16"/>
                    </a:lnTo>
                    <a:lnTo>
                      <a:pt x="1"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84" name="Freeform 220"/>
              <p:cNvSpPr>
                <a:spLocks/>
              </p:cNvSpPr>
              <p:nvPr/>
            </p:nvSpPr>
            <p:spPr bwMode="auto">
              <a:xfrm>
                <a:off x="5178" y="1770"/>
                <a:ext cx="39" cy="17"/>
              </a:xfrm>
              <a:custGeom>
                <a:avLst/>
                <a:gdLst>
                  <a:gd name="T0" fmla="*/ 0 w 39"/>
                  <a:gd name="T1" fmla="*/ 16 h 17"/>
                  <a:gd name="T2" fmla="*/ 0 w 39"/>
                  <a:gd name="T3" fmla="*/ 0 h 17"/>
                  <a:gd name="T4" fmla="*/ 38 w 39"/>
                  <a:gd name="T5" fmla="*/ 0 h 17"/>
                  <a:gd name="T6" fmla="*/ 37 w 39"/>
                  <a:gd name="T7" fmla="*/ 16 h 17"/>
                  <a:gd name="T8" fmla="*/ 0 w 39"/>
                  <a:gd name="T9" fmla="*/ 16 h 17"/>
                </a:gdLst>
                <a:ahLst/>
                <a:cxnLst>
                  <a:cxn ang="0">
                    <a:pos x="T0" y="T1"/>
                  </a:cxn>
                  <a:cxn ang="0">
                    <a:pos x="T2" y="T3"/>
                  </a:cxn>
                  <a:cxn ang="0">
                    <a:pos x="T4" y="T5"/>
                  </a:cxn>
                  <a:cxn ang="0">
                    <a:pos x="T6" y="T7"/>
                  </a:cxn>
                  <a:cxn ang="0">
                    <a:pos x="T8" y="T9"/>
                  </a:cxn>
                </a:cxnLst>
                <a:rect l="0" t="0" r="r" b="b"/>
                <a:pathLst>
                  <a:path w="39" h="17">
                    <a:moveTo>
                      <a:pt x="0" y="16"/>
                    </a:moveTo>
                    <a:lnTo>
                      <a:pt x="0" y="0"/>
                    </a:lnTo>
                    <a:lnTo>
                      <a:pt x="38"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85" name="Freeform 221"/>
              <p:cNvSpPr>
                <a:spLocks/>
              </p:cNvSpPr>
              <p:nvPr/>
            </p:nvSpPr>
            <p:spPr bwMode="auto">
              <a:xfrm>
                <a:off x="5231" y="1770"/>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0" y="0"/>
                    </a:lnTo>
                    <a:lnTo>
                      <a:pt x="37"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86" name="Freeform 222"/>
              <p:cNvSpPr>
                <a:spLocks/>
              </p:cNvSpPr>
              <p:nvPr/>
            </p:nvSpPr>
            <p:spPr bwMode="auto">
              <a:xfrm>
                <a:off x="5127" y="1747"/>
                <a:ext cx="40" cy="17"/>
              </a:xfrm>
              <a:custGeom>
                <a:avLst/>
                <a:gdLst>
                  <a:gd name="T0" fmla="*/ 39 w 40"/>
                  <a:gd name="T1" fmla="*/ 0 h 17"/>
                  <a:gd name="T2" fmla="*/ 39 w 40"/>
                  <a:gd name="T3" fmla="*/ 16 h 17"/>
                  <a:gd name="T4" fmla="*/ 1 w 40"/>
                  <a:gd name="T5" fmla="*/ 16 h 17"/>
                  <a:gd name="T6" fmla="*/ 0 w 40"/>
                  <a:gd name="T7" fmla="*/ 0 h 17"/>
                  <a:gd name="T8" fmla="*/ 39 w 40"/>
                  <a:gd name="T9" fmla="*/ 0 h 17"/>
                </a:gdLst>
                <a:ahLst/>
                <a:cxnLst>
                  <a:cxn ang="0">
                    <a:pos x="T0" y="T1"/>
                  </a:cxn>
                  <a:cxn ang="0">
                    <a:pos x="T2" y="T3"/>
                  </a:cxn>
                  <a:cxn ang="0">
                    <a:pos x="T4" y="T5"/>
                  </a:cxn>
                  <a:cxn ang="0">
                    <a:pos x="T6" y="T7"/>
                  </a:cxn>
                  <a:cxn ang="0">
                    <a:pos x="T8" y="T9"/>
                  </a:cxn>
                </a:cxnLst>
                <a:rect l="0" t="0" r="r" b="b"/>
                <a:pathLst>
                  <a:path w="40" h="17">
                    <a:moveTo>
                      <a:pt x="39" y="0"/>
                    </a:moveTo>
                    <a:lnTo>
                      <a:pt x="39" y="16"/>
                    </a:lnTo>
                    <a:lnTo>
                      <a:pt x="1" y="16"/>
                    </a:lnTo>
                    <a:lnTo>
                      <a:pt x="0" y="0"/>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87" name="Freeform 223"/>
              <p:cNvSpPr>
                <a:spLocks/>
              </p:cNvSpPr>
              <p:nvPr/>
            </p:nvSpPr>
            <p:spPr bwMode="auto">
              <a:xfrm>
                <a:off x="5178" y="1747"/>
                <a:ext cx="38" cy="17"/>
              </a:xfrm>
              <a:custGeom>
                <a:avLst/>
                <a:gdLst>
                  <a:gd name="T0" fmla="*/ 0 w 38"/>
                  <a:gd name="T1" fmla="*/ 0 h 17"/>
                  <a:gd name="T2" fmla="*/ 1 w 38"/>
                  <a:gd name="T3" fmla="*/ 16 h 17"/>
                  <a:gd name="T4" fmla="*/ 36 w 38"/>
                  <a:gd name="T5" fmla="*/ 16 h 17"/>
                  <a:gd name="T6" fmla="*/ 37 w 38"/>
                  <a:gd name="T7" fmla="*/ 0 h 17"/>
                  <a:gd name="T8" fmla="*/ 0 w 38"/>
                  <a:gd name="T9" fmla="*/ 0 h 17"/>
                </a:gdLst>
                <a:ahLst/>
                <a:cxnLst>
                  <a:cxn ang="0">
                    <a:pos x="T0" y="T1"/>
                  </a:cxn>
                  <a:cxn ang="0">
                    <a:pos x="T2" y="T3"/>
                  </a:cxn>
                  <a:cxn ang="0">
                    <a:pos x="T4" y="T5"/>
                  </a:cxn>
                  <a:cxn ang="0">
                    <a:pos x="T6" y="T7"/>
                  </a:cxn>
                  <a:cxn ang="0">
                    <a:pos x="T8" y="T9"/>
                  </a:cxn>
                </a:cxnLst>
                <a:rect l="0" t="0" r="r" b="b"/>
                <a:pathLst>
                  <a:path w="38" h="17">
                    <a:moveTo>
                      <a:pt x="0" y="0"/>
                    </a:moveTo>
                    <a:lnTo>
                      <a:pt x="1" y="16"/>
                    </a:lnTo>
                    <a:lnTo>
                      <a:pt x="36" y="16"/>
                    </a:lnTo>
                    <a:lnTo>
                      <a:pt x="37"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88" name="Freeform 224"/>
              <p:cNvSpPr>
                <a:spLocks/>
              </p:cNvSpPr>
              <p:nvPr/>
            </p:nvSpPr>
            <p:spPr bwMode="auto">
              <a:xfrm>
                <a:off x="5230" y="1747"/>
                <a:ext cx="37" cy="17"/>
              </a:xfrm>
              <a:custGeom>
                <a:avLst/>
                <a:gdLst>
                  <a:gd name="T0" fmla="*/ 0 w 37"/>
                  <a:gd name="T1" fmla="*/ 0 h 17"/>
                  <a:gd name="T2" fmla="*/ 0 w 37"/>
                  <a:gd name="T3" fmla="*/ 16 h 17"/>
                  <a:gd name="T4" fmla="*/ 35 w 37"/>
                  <a:gd name="T5" fmla="*/ 16 h 17"/>
                  <a:gd name="T6" fmla="*/ 36 w 37"/>
                  <a:gd name="T7" fmla="*/ 0 h 17"/>
                  <a:gd name="T8" fmla="*/ 0 w 37"/>
                  <a:gd name="T9" fmla="*/ 0 h 17"/>
                </a:gdLst>
                <a:ahLst/>
                <a:cxnLst>
                  <a:cxn ang="0">
                    <a:pos x="T0" y="T1"/>
                  </a:cxn>
                  <a:cxn ang="0">
                    <a:pos x="T2" y="T3"/>
                  </a:cxn>
                  <a:cxn ang="0">
                    <a:pos x="T4" y="T5"/>
                  </a:cxn>
                  <a:cxn ang="0">
                    <a:pos x="T6" y="T7"/>
                  </a:cxn>
                  <a:cxn ang="0">
                    <a:pos x="T8" y="T9"/>
                  </a:cxn>
                </a:cxnLst>
                <a:rect l="0" t="0" r="r" b="b"/>
                <a:pathLst>
                  <a:path w="37" h="17">
                    <a:moveTo>
                      <a:pt x="0" y="0"/>
                    </a:moveTo>
                    <a:lnTo>
                      <a:pt x="0" y="16"/>
                    </a:lnTo>
                    <a:lnTo>
                      <a:pt x="35" y="16"/>
                    </a:lnTo>
                    <a:lnTo>
                      <a:pt x="36"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89" name="Freeform 225"/>
              <p:cNvSpPr>
                <a:spLocks/>
              </p:cNvSpPr>
              <p:nvPr/>
            </p:nvSpPr>
            <p:spPr bwMode="auto">
              <a:xfrm>
                <a:off x="5126" y="1777"/>
                <a:ext cx="41" cy="17"/>
              </a:xfrm>
              <a:custGeom>
                <a:avLst/>
                <a:gdLst>
                  <a:gd name="T0" fmla="*/ 0 w 41"/>
                  <a:gd name="T1" fmla="*/ 16 h 17"/>
                  <a:gd name="T2" fmla="*/ 0 w 41"/>
                  <a:gd name="T3" fmla="*/ 0 h 17"/>
                  <a:gd name="T4" fmla="*/ 40 w 41"/>
                  <a:gd name="T5" fmla="*/ 0 h 17"/>
                  <a:gd name="T6" fmla="*/ 40 w 41"/>
                  <a:gd name="T7" fmla="*/ 16 h 17"/>
                  <a:gd name="T8" fmla="*/ 0 w 41"/>
                  <a:gd name="T9" fmla="*/ 16 h 17"/>
                </a:gdLst>
                <a:ahLst/>
                <a:cxnLst>
                  <a:cxn ang="0">
                    <a:pos x="T0" y="T1"/>
                  </a:cxn>
                  <a:cxn ang="0">
                    <a:pos x="T2" y="T3"/>
                  </a:cxn>
                  <a:cxn ang="0">
                    <a:pos x="T4" y="T5"/>
                  </a:cxn>
                  <a:cxn ang="0">
                    <a:pos x="T6" y="T7"/>
                  </a:cxn>
                  <a:cxn ang="0">
                    <a:pos x="T8" y="T9"/>
                  </a:cxn>
                </a:cxnLst>
                <a:rect l="0" t="0" r="r" b="b"/>
                <a:pathLst>
                  <a:path w="41" h="17">
                    <a:moveTo>
                      <a:pt x="0" y="16"/>
                    </a:moveTo>
                    <a:lnTo>
                      <a:pt x="0" y="0"/>
                    </a:lnTo>
                    <a:lnTo>
                      <a:pt x="40" y="0"/>
                    </a:lnTo>
                    <a:lnTo>
                      <a:pt x="40"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90" name="Freeform 226"/>
              <p:cNvSpPr>
                <a:spLocks/>
              </p:cNvSpPr>
              <p:nvPr/>
            </p:nvSpPr>
            <p:spPr bwMode="auto">
              <a:xfrm>
                <a:off x="5178" y="1777"/>
                <a:ext cx="38" cy="17"/>
              </a:xfrm>
              <a:custGeom>
                <a:avLst/>
                <a:gdLst>
                  <a:gd name="T0" fmla="*/ 0 w 38"/>
                  <a:gd name="T1" fmla="*/ 16 h 17"/>
                  <a:gd name="T2" fmla="*/ 1 w 38"/>
                  <a:gd name="T3" fmla="*/ 0 h 17"/>
                  <a:gd name="T4" fmla="*/ 36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1" y="0"/>
                    </a:lnTo>
                    <a:lnTo>
                      <a:pt x="36"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91" name="Freeform 227"/>
              <p:cNvSpPr>
                <a:spLocks/>
              </p:cNvSpPr>
              <p:nvPr/>
            </p:nvSpPr>
            <p:spPr bwMode="auto">
              <a:xfrm>
                <a:off x="5231" y="1777"/>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0" y="0"/>
                    </a:lnTo>
                    <a:lnTo>
                      <a:pt x="37"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92" name="Freeform 228"/>
              <p:cNvSpPr>
                <a:spLocks/>
              </p:cNvSpPr>
              <p:nvPr/>
            </p:nvSpPr>
            <p:spPr bwMode="auto">
              <a:xfrm>
                <a:off x="5125" y="1796"/>
                <a:ext cx="40" cy="17"/>
              </a:xfrm>
              <a:custGeom>
                <a:avLst/>
                <a:gdLst>
                  <a:gd name="T0" fmla="*/ 39 w 40"/>
                  <a:gd name="T1" fmla="*/ 0 h 17"/>
                  <a:gd name="T2" fmla="*/ 39 w 40"/>
                  <a:gd name="T3" fmla="*/ 16 h 17"/>
                  <a:gd name="T4" fmla="*/ 0 w 40"/>
                  <a:gd name="T5" fmla="*/ 16 h 17"/>
                  <a:gd name="T6" fmla="*/ 0 w 40"/>
                  <a:gd name="T7" fmla="*/ 0 h 17"/>
                  <a:gd name="T8" fmla="*/ 39 w 40"/>
                  <a:gd name="T9" fmla="*/ 0 h 17"/>
                </a:gdLst>
                <a:ahLst/>
                <a:cxnLst>
                  <a:cxn ang="0">
                    <a:pos x="T0" y="T1"/>
                  </a:cxn>
                  <a:cxn ang="0">
                    <a:pos x="T2" y="T3"/>
                  </a:cxn>
                  <a:cxn ang="0">
                    <a:pos x="T4" y="T5"/>
                  </a:cxn>
                  <a:cxn ang="0">
                    <a:pos x="T6" y="T7"/>
                  </a:cxn>
                  <a:cxn ang="0">
                    <a:pos x="T8" y="T9"/>
                  </a:cxn>
                </a:cxnLst>
                <a:rect l="0" t="0" r="r" b="b"/>
                <a:pathLst>
                  <a:path w="40" h="17">
                    <a:moveTo>
                      <a:pt x="39" y="0"/>
                    </a:moveTo>
                    <a:lnTo>
                      <a:pt x="39" y="16"/>
                    </a:lnTo>
                    <a:lnTo>
                      <a:pt x="0" y="16"/>
                    </a:lnTo>
                    <a:lnTo>
                      <a:pt x="0" y="0"/>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93" name="Freeform 229"/>
              <p:cNvSpPr>
                <a:spLocks/>
              </p:cNvSpPr>
              <p:nvPr/>
            </p:nvSpPr>
            <p:spPr bwMode="auto">
              <a:xfrm>
                <a:off x="5177" y="1796"/>
                <a:ext cx="40" cy="17"/>
              </a:xfrm>
              <a:custGeom>
                <a:avLst/>
                <a:gdLst>
                  <a:gd name="T0" fmla="*/ 0 w 40"/>
                  <a:gd name="T1" fmla="*/ 0 h 17"/>
                  <a:gd name="T2" fmla="*/ 1 w 40"/>
                  <a:gd name="T3" fmla="*/ 16 h 17"/>
                  <a:gd name="T4" fmla="*/ 38 w 40"/>
                  <a:gd name="T5" fmla="*/ 16 h 17"/>
                  <a:gd name="T6" fmla="*/ 39 w 40"/>
                  <a:gd name="T7" fmla="*/ 0 h 17"/>
                  <a:gd name="T8" fmla="*/ 0 w 40"/>
                  <a:gd name="T9" fmla="*/ 0 h 17"/>
                </a:gdLst>
                <a:ahLst/>
                <a:cxnLst>
                  <a:cxn ang="0">
                    <a:pos x="T0" y="T1"/>
                  </a:cxn>
                  <a:cxn ang="0">
                    <a:pos x="T2" y="T3"/>
                  </a:cxn>
                  <a:cxn ang="0">
                    <a:pos x="T4" y="T5"/>
                  </a:cxn>
                  <a:cxn ang="0">
                    <a:pos x="T6" y="T7"/>
                  </a:cxn>
                  <a:cxn ang="0">
                    <a:pos x="T8" y="T9"/>
                  </a:cxn>
                </a:cxnLst>
                <a:rect l="0" t="0" r="r" b="b"/>
                <a:pathLst>
                  <a:path w="40" h="17">
                    <a:moveTo>
                      <a:pt x="0" y="0"/>
                    </a:moveTo>
                    <a:lnTo>
                      <a:pt x="1" y="16"/>
                    </a:lnTo>
                    <a:lnTo>
                      <a:pt x="38" y="16"/>
                    </a:lnTo>
                    <a:lnTo>
                      <a:pt x="39"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94" name="Freeform 230"/>
              <p:cNvSpPr>
                <a:spLocks/>
              </p:cNvSpPr>
              <p:nvPr/>
            </p:nvSpPr>
            <p:spPr bwMode="auto">
              <a:xfrm>
                <a:off x="5231" y="1796"/>
                <a:ext cx="41" cy="17"/>
              </a:xfrm>
              <a:custGeom>
                <a:avLst/>
                <a:gdLst>
                  <a:gd name="T0" fmla="*/ 0 w 41"/>
                  <a:gd name="T1" fmla="*/ 0 h 17"/>
                  <a:gd name="T2" fmla="*/ 0 w 41"/>
                  <a:gd name="T3" fmla="*/ 16 h 17"/>
                  <a:gd name="T4" fmla="*/ 39 w 41"/>
                  <a:gd name="T5" fmla="*/ 16 h 17"/>
                  <a:gd name="T6" fmla="*/ 40 w 41"/>
                  <a:gd name="T7" fmla="*/ 0 h 17"/>
                  <a:gd name="T8" fmla="*/ 0 w 41"/>
                  <a:gd name="T9" fmla="*/ 0 h 17"/>
                </a:gdLst>
                <a:ahLst/>
                <a:cxnLst>
                  <a:cxn ang="0">
                    <a:pos x="T0" y="T1"/>
                  </a:cxn>
                  <a:cxn ang="0">
                    <a:pos x="T2" y="T3"/>
                  </a:cxn>
                  <a:cxn ang="0">
                    <a:pos x="T4" y="T5"/>
                  </a:cxn>
                  <a:cxn ang="0">
                    <a:pos x="T6" y="T7"/>
                  </a:cxn>
                  <a:cxn ang="0">
                    <a:pos x="T8" y="T9"/>
                  </a:cxn>
                </a:cxnLst>
                <a:rect l="0" t="0" r="r" b="b"/>
                <a:pathLst>
                  <a:path w="41" h="17">
                    <a:moveTo>
                      <a:pt x="0" y="0"/>
                    </a:moveTo>
                    <a:lnTo>
                      <a:pt x="0" y="16"/>
                    </a:lnTo>
                    <a:lnTo>
                      <a:pt x="39" y="16"/>
                    </a:lnTo>
                    <a:lnTo>
                      <a:pt x="40"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95" name="Freeform 231"/>
              <p:cNvSpPr>
                <a:spLocks/>
              </p:cNvSpPr>
              <p:nvPr/>
            </p:nvSpPr>
            <p:spPr bwMode="auto">
              <a:xfrm>
                <a:off x="5233" y="1820"/>
                <a:ext cx="40" cy="17"/>
              </a:xfrm>
              <a:custGeom>
                <a:avLst/>
                <a:gdLst>
                  <a:gd name="T0" fmla="*/ 0 w 40"/>
                  <a:gd name="T1" fmla="*/ 0 h 17"/>
                  <a:gd name="T2" fmla="*/ 0 w 40"/>
                  <a:gd name="T3" fmla="*/ 16 h 17"/>
                  <a:gd name="T4" fmla="*/ 38 w 40"/>
                  <a:gd name="T5" fmla="*/ 16 h 17"/>
                  <a:gd name="T6" fmla="*/ 39 w 40"/>
                  <a:gd name="T7" fmla="*/ 0 h 17"/>
                  <a:gd name="T8" fmla="*/ 0 w 40"/>
                  <a:gd name="T9" fmla="*/ 0 h 17"/>
                </a:gdLst>
                <a:ahLst/>
                <a:cxnLst>
                  <a:cxn ang="0">
                    <a:pos x="T0" y="T1"/>
                  </a:cxn>
                  <a:cxn ang="0">
                    <a:pos x="T2" y="T3"/>
                  </a:cxn>
                  <a:cxn ang="0">
                    <a:pos x="T4" y="T5"/>
                  </a:cxn>
                  <a:cxn ang="0">
                    <a:pos x="T6" y="T7"/>
                  </a:cxn>
                  <a:cxn ang="0">
                    <a:pos x="T8" y="T9"/>
                  </a:cxn>
                </a:cxnLst>
                <a:rect l="0" t="0" r="r" b="b"/>
                <a:pathLst>
                  <a:path w="40" h="17">
                    <a:moveTo>
                      <a:pt x="0" y="0"/>
                    </a:moveTo>
                    <a:lnTo>
                      <a:pt x="0" y="16"/>
                    </a:lnTo>
                    <a:lnTo>
                      <a:pt x="38" y="16"/>
                    </a:lnTo>
                    <a:lnTo>
                      <a:pt x="39"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96" name="Freeform 232"/>
              <p:cNvSpPr>
                <a:spLocks/>
              </p:cNvSpPr>
              <p:nvPr/>
            </p:nvSpPr>
            <p:spPr bwMode="auto">
              <a:xfrm>
                <a:off x="5177" y="1820"/>
                <a:ext cx="41" cy="17"/>
              </a:xfrm>
              <a:custGeom>
                <a:avLst/>
                <a:gdLst>
                  <a:gd name="T0" fmla="*/ 0 w 41"/>
                  <a:gd name="T1" fmla="*/ 0 h 17"/>
                  <a:gd name="T2" fmla="*/ 1 w 41"/>
                  <a:gd name="T3" fmla="*/ 16 h 17"/>
                  <a:gd name="T4" fmla="*/ 38 w 41"/>
                  <a:gd name="T5" fmla="*/ 16 h 17"/>
                  <a:gd name="T6" fmla="*/ 40 w 41"/>
                  <a:gd name="T7" fmla="*/ 0 h 17"/>
                  <a:gd name="T8" fmla="*/ 0 w 41"/>
                  <a:gd name="T9" fmla="*/ 0 h 17"/>
                </a:gdLst>
                <a:ahLst/>
                <a:cxnLst>
                  <a:cxn ang="0">
                    <a:pos x="T0" y="T1"/>
                  </a:cxn>
                  <a:cxn ang="0">
                    <a:pos x="T2" y="T3"/>
                  </a:cxn>
                  <a:cxn ang="0">
                    <a:pos x="T4" y="T5"/>
                  </a:cxn>
                  <a:cxn ang="0">
                    <a:pos x="T6" y="T7"/>
                  </a:cxn>
                  <a:cxn ang="0">
                    <a:pos x="T8" y="T9"/>
                  </a:cxn>
                </a:cxnLst>
                <a:rect l="0" t="0" r="r" b="b"/>
                <a:pathLst>
                  <a:path w="41" h="17">
                    <a:moveTo>
                      <a:pt x="0" y="0"/>
                    </a:moveTo>
                    <a:lnTo>
                      <a:pt x="1" y="16"/>
                    </a:lnTo>
                    <a:lnTo>
                      <a:pt x="38" y="16"/>
                    </a:lnTo>
                    <a:lnTo>
                      <a:pt x="40"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97" name="Freeform 233"/>
              <p:cNvSpPr>
                <a:spLocks/>
              </p:cNvSpPr>
              <p:nvPr/>
            </p:nvSpPr>
            <p:spPr bwMode="auto">
              <a:xfrm>
                <a:off x="5122" y="1820"/>
                <a:ext cx="43" cy="17"/>
              </a:xfrm>
              <a:custGeom>
                <a:avLst/>
                <a:gdLst>
                  <a:gd name="T0" fmla="*/ 42 w 43"/>
                  <a:gd name="T1" fmla="*/ 0 h 17"/>
                  <a:gd name="T2" fmla="*/ 42 w 43"/>
                  <a:gd name="T3" fmla="*/ 16 h 17"/>
                  <a:gd name="T4" fmla="*/ 0 w 43"/>
                  <a:gd name="T5" fmla="*/ 16 h 17"/>
                  <a:gd name="T6" fmla="*/ 0 w 43"/>
                  <a:gd name="T7" fmla="*/ 0 h 17"/>
                  <a:gd name="T8" fmla="*/ 42 w 43"/>
                  <a:gd name="T9" fmla="*/ 0 h 17"/>
                </a:gdLst>
                <a:ahLst/>
                <a:cxnLst>
                  <a:cxn ang="0">
                    <a:pos x="T0" y="T1"/>
                  </a:cxn>
                  <a:cxn ang="0">
                    <a:pos x="T2" y="T3"/>
                  </a:cxn>
                  <a:cxn ang="0">
                    <a:pos x="T4" y="T5"/>
                  </a:cxn>
                  <a:cxn ang="0">
                    <a:pos x="T6" y="T7"/>
                  </a:cxn>
                  <a:cxn ang="0">
                    <a:pos x="T8" y="T9"/>
                  </a:cxn>
                </a:cxnLst>
                <a:rect l="0" t="0" r="r" b="b"/>
                <a:pathLst>
                  <a:path w="43" h="17">
                    <a:moveTo>
                      <a:pt x="42" y="0"/>
                    </a:moveTo>
                    <a:lnTo>
                      <a:pt x="42" y="16"/>
                    </a:lnTo>
                    <a:lnTo>
                      <a:pt x="0" y="16"/>
                    </a:lnTo>
                    <a:lnTo>
                      <a:pt x="0" y="0"/>
                    </a:lnTo>
                    <a:lnTo>
                      <a:pt x="4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98" name="Freeform 234"/>
              <p:cNvSpPr>
                <a:spLocks/>
              </p:cNvSpPr>
              <p:nvPr/>
            </p:nvSpPr>
            <p:spPr bwMode="auto">
              <a:xfrm>
                <a:off x="5127" y="1747"/>
                <a:ext cx="45" cy="17"/>
              </a:xfrm>
              <a:custGeom>
                <a:avLst/>
                <a:gdLst>
                  <a:gd name="T0" fmla="*/ 44 w 45"/>
                  <a:gd name="T1" fmla="*/ 0 h 17"/>
                  <a:gd name="T2" fmla="*/ 44 w 45"/>
                  <a:gd name="T3" fmla="*/ 16 h 17"/>
                  <a:gd name="T4" fmla="*/ 1 w 45"/>
                  <a:gd name="T5" fmla="*/ 16 h 17"/>
                  <a:gd name="T6" fmla="*/ 0 w 45"/>
                  <a:gd name="T7" fmla="*/ 0 h 17"/>
                  <a:gd name="T8" fmla="*/ 44 w 45"/>
                  <a:gd name="T9" fmla="*/ 0 h 17"/>
                </a:gdLst>
                <a:ahLst/>
                <a:cxnLst>
                  <a:cxn ang="0">
                    <a:pos x="T0" y="T1"/>
                  </a:cxn>
                  <a:cxn ang="0">
                    <a:pos x="T2" y="T3"/>
                  </a:cxn>
                  <a:cxn ang="0">
                    <a:pos x="T4" y="T5"/>
                  </a:cxn>
                  <a:cxn ang="0">
                    <a:pos x="T6" y="T7"/>
                  </a:cxn>
                  <a:cxn ang="0">
                    <a:pos x="T8" y="T9"/>
                  </a:cxn>
                </a:cxnLst>
                <a:rect l="0" t="0" r="r" b="b"/>
                <a:pathLst>
                  <a:path w="45" h="17">
                    <a:moveTo>
                      <a:pt x="44" y="0"/>
                    </a:moveTo>
                    <a:lnTo>
                      <a:pt x="44" y="16"/>
                    </a:lnTo>
                    <a:lnTo>
                      <a:pt x="1" y="16"/>
                    </a:lnTo>
                    <a:lnTo>
                      <a:pt x="0" y="0"/>
                    </a:lnTo>
                    <a:lnTo>
                      <a:pt x="44"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99" name="Freeform 235"/>
              <p:cNvSpPr>
                <a:spLocks/>
              </p:cNvSpPr>
              <p:nvPr/>
            </p:nvSpPr>
            <p:spPr bwMode="auto">
              <a:xfrm>
                <a:off x="5178" y="1747"/>
                <a:ext cx="45" cy="17"/>
              </a:xfrm>
              <a:custGeom>
                <a:avLst/>
                <a:gdLst>
                  <a:gd name="T0" fmla="*/ 0 w 45"/>
                  <a:gd name="T1" fmla="*/ 0 h 17"/>
                  <a:gd name="T2" fmla="*/ 1 w 45"/>
                  <a:gd name="T3" fmla="*/ 16 h 17"/>
                  <a:gd name="T4" fmla="*/ 43 w 45"/>
                  <a:gd name="T5" fmla="*/ 16 h 17"/>
                  <a:gd name="T6" fmla="*/ 44 w 45"/>
                  <a:gd name="T7" fmla="*/ 0 h 17"/>
                  <a:gd name="T8" fmla="*/ 0 w 45"/>
                  <a:gd name="T9" fmla="*/ 0 h 17"/>
                </a:gdLst>
                <a:ahLst/>
                <a:cxnLst>
                  <a:cxn ang="0">
                    <a:pos x="T0" y="T1"/>
                  </a:cxn>
                  <a:cxn ang="0">
                    <a:pos x="T2" y="T3"/>
                  </a:cxn>
                  <a:cxn ang="0">
                    <a:pos x="T4" y="T5"/>
                  </a:cxn>
                  <a:cxn ang="0">
                    <a:pos x="T6" y="T7"/>
                  </a:cxn>
                  <a:cxn ang="0">
                    <a:pos x="T8" y="T9"/>
                  </a:cxn>
                </a:cxnLst>
                <a:rect l="0" t="0" r="r" b="b"/>
                <a:pathLst>
                  <a:path w="45" h="17">
                    <a:moveTo>
                      <a:pt x="0" y="0"/>
                    </a:moveTo>
                    <a:lnTo>
                      <a:pt x="1" y="16"/>
                    </a:lnTo>
                    <a:lnTo>
                      <a:pt x="43" y="16"/>
                    </a:lnTo>
                    <a:lnTo>
                      <a:pt x="4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00" name="Freeform 236"/>
              <p:cNvSpPr>
                <a:spLocks/>
              </p:cNvSpPr>
              <p:nvPr/>
            </p:nvSpPr>
            <p:spPr bwMode="auto">
              <a:xfrm>
                <a:off x="5230" y="1747"/>
                <a:ext cx="44" cy="17"/>
              </a:xfrm>
              <a:custGeom>
                <a:avLst/>
                <a:gdLst>
                  <a:gd name="T0" fmla="*/ 0 w 44"/>
                  <a:gd name="T1" fmla="*/ 0 h 17"/>
                  <a:gd name="T2" fmla="*/ 0 w 44"/>
                  <a:gd name="T3" fmla="*/ 16 h 17"/>
                  <a:gd name="T4" fmla="*/ 42 w 44"/>
                  <a:gd name="T5" fmla="*/ 16 h 17"/>
                  <a:gd name="T6" fmla="*/ 43 w 44"/>
                  <a:gd name="T7" fmla="*/ 0 h 17"/>
                  <a:gd name="T8" fmla="*/ 0 w 44"/>
                  <a:gd name="T9" fmla="*/ 0 h 17"/>
                </a:gdLst>
                <a:ahLst/>
                <a:cxnLst>
                  <a:cxn ang="0">
                    <a:pos x="T0" y="T1"/>
                  </a:cxn>
                  <a:cxn ang="0">
                    <a:pos x="T2" y="T3"/>
                  </a:cxn>
                  <a:cxn ang="0">
                    <a:pos x="T4" y="T5"/>
                  </a:cxn>
                  <a:cxn ang="0">
                    <a:pos x="T6" y="T7"/>
                  </a:cxn>
                  <a:cxn ang="0">
                    <a:pos x="T8" y="T9"/>
                  </a:cxn>
                </a:cxnLst>
                <a:rect l="0" t="0" r="r" b="b"/>
                <a:pathLst>
                  <a:path w="44" h="17">
                    <a:moveTo>
                      <a:pt x="0" y="0"/>
                    </a:moveTo>
                    <a:lnTo>
                      <a:pt x="0" y="16"/>
                    </a:lnTo>
                    <a:lnTo>
                      <a:pt x="42" y="16"/>
                    </a:lnTo>
                    <a:lnTo>
                      <a:pt x="43"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01" name="Freeform 237"/>
              <p:cNvSpPr>
                <a:spLocks/>
              </p:cNvSpPr>
              <p:nvPr/>
            </p:nvSpPr>
            <p:spPr bwMode="auto">
              <a:xfrm>
                <a:off x="5231" y="1770"/>
                <a:ext cx="45" cy="17"/>
              </a:xfrm>
              <a:custGeom>
                <a:avLst/>
                <a:gdLst>
                  <a:gd name="T0" fmla="*/ 0 w 45"/>
                  <a:gd name="T1" fmla="*/ 0 h 17"/>
                  <a:gd name="T2" fmla="*/ 0 w 45"/>
                  <a:gd name="T3" fmla="*/ 16 h 17"/>
                  <a:gd name="T4" fmla="*/ 44 w 45"/>
                  <a:gd name="T5" fmla="*/ 16 h 17"/>
                  <a:gd name="T6" fmla="*/ 44 w 45"/>
                  <a:gd name="T7" fmla="*/ 0 h 17"/>
                  <a:gd name="T8" fmla="*/ 0 w 45"/>
                  <a:gd name="T9" fmla="*/ 0 h 17"/>
                </a:gdLst>
                <a:ahLst/>
                <a:cxnLst>
                  <a:cxn ang="0">
                    <a:pos x="T0" y="T1"/>
                  </a:cxn>
                  <a:cxn ang="0">
                    <a:pos x="T2" y="T3"/>
                  </a:cxn>
                  <a:cxn ang="0">
                    <a:pos x="T4" y="T5"/>
                  </a:cxn>
                  <a:cxn ang="0">
                    <a:pos x="T6" y="T7"/>
                  </a:cxn>
                  <a:cxn ang="0">
                    <a:pos x="T8" y="T9"/>
                  </a:cxn>
                </a:cxnLst>
                <a:rect l="0" t="0" r="r" b="b"/>
                <a:pathLst>
                  <a:path w="45" h="17">
                    <a:moveTo>
                      <a:pt x="0" y="0"/>
                    </a:moveTo>
                    <a:lnTo>
                      <a:pt x="0" y="16"/>
                    </a:lnTo>
                    <a:lnTo>
                      <a:pt x="44" y="16"/>
                    </a:lnTo>
                    <a:lnTo>
                      <a:pt x="4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02" name="Freeform 238"/>
              <p:cNvSpPr>
                <a:spLocks/>
              </p:cNvSpPr>
              <p:nvPr/>
            </p:nvSpPr>
            <p:spPr bwMode="auto">
              <a:xfrm>
                <a:off x="5178" y="1770"/>
                <a:ext cx="46" cy="17"/>
              </a:xfrm>
              <a:custGeom>
                <a:avLst/>
                <a:gdLst>
                  <a:gd name="T0" fmla="*/ 0 w 46"/>
                  <a:gd name="T1" fmla="*/ 0 h 17"/>
                  <a:gd name="T2" fmla="*/ 1 w 46"/>
                  <a:gd name="T3" fmla="*/ 16 h 17"/>
                  <a:gd name="T4" fmla="*/ 43 w 46"/>
                  <a:gd name="T5" fmla="*/ 16 h 17"/>
                  <a:gd name="T6" fmla="*/ 45 w 46"/>
                  <a:gd name="T7" fmla="*/ 0 h 17"/>
                  <a:gd name="T8" fmla="*/ 0 w 46"/>
                  <a:gd name="T9" fmla="*/ 0 h 17"/>
                </a:gdLst>
                <a:ahLst/>
                <a:cxnLst>
                  <a:cxn ang="0">
                    <a:pos x="T0" y="T1"/>
                  </a:cxn>
                  <a:cxn ang="0">
                    <a:pos x="T2" y="T3"/>
                  </a:cxn>
                  <a:cxn ang="0">
                    <a:pos x="T4" y="T5"/>
                  </a:cxn>
                  <a:cxn ang="0">
                    <a:pos x="T6" y="T7"/>
                  </a:cxn>
                  <a:cxn ang="0">
                    <a:pos x="T8" y="T9"/>
                  </a:cxn>
                </a:cxnLst>
                <a:rect l="0" t="0" r="r" b="b"/>
                <a:pathLst>
                  <a:path w="46" h="17">
                    <a:moveTo>
                      <a:pt x="0" y="0"/>
                    </a:moveTo>
                    <a:lnTo>
                      <a:pt x="1" y="16"/>
                    </a:lnTo>
                    <a:lnTo>
                      <a:pt x="43" y="16"/>
                    </a:lnTo>
                    <a:lnTo>
                      <a:pt x="45"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03" name="Freeform 239"/>
              <p:cNvSpPr>
                <a:spLocks/>
              </p:cNvSpPr>
              <p:nvPr/>
            </p:nvSpPr>
            <p:spPr bwMode="auto">
              <a:xfrm>
                <a:off x="5125" y="1770"/>
                <a:ext cx="47" cy="17"/>
              </a:xfrm>
              <a:custGeom>
                <a:avLst/>
                <a:gdLst>
                  <a:gd name="T0" fmla="*/ 46 w 47"/>
                  <a:gd name="T1" fmla="*/ 0 h 17"/>
                  <a:gd name="T2" fmla="*/ 46 w 47"/>
                  <a:gd name="T3" fmla="*/ 16 h 17"/>
                  <a:gd name="T4" fmla="*/ 1 w 47"/>
                  <a:gd name="T5" fmla="*/ 16 h 17"/>
                  <a:gd name="T6" fmla="*/ 0 w 47"/>
                  <a:gd name="T7" fmla="*/ 0 h 17"/>
                  <a:gd name="T8" fmla="*/ 46 w 47"/>
                  <a:gd name="T9" fmla="*/ 0 h 17"/>
                </a:gdLst>
                <a:ahLst/>
                <a:cxnLst>
                  <a:cxn ang="0">
                    <a:pos x="T0" y="T1"/>
                  </a:cxn>
                  <a:cxn ang="0">
                    <a:pos x="T2" y="T3"/>
                  </a:cxn>
                  <a:cxn ang="0">
                    <a:pos x="T4" y="T5"/>
                  </a:cxn>
                  <a:cxn ang="0">
                    <a:pos x="T6" y="T7"/>
                  </a:cxn>
                  <a:cxn ang="0">
                    <a:pos x="T8" y="T9"/>
                  </a:cxn>
                </a:cxnLst>
                <a:rect l="0" t="0" r="r" b="b"/>
                <a:pathLst>
                  <a:path w="47" h="17">
                    <a:moveTo>
                      <a:pt x="46" y="0"/>
                    </a:moveTo>
                    <a:lnTo>
                      <a:pt x="46" y="16"/>
                    </a:lnTo>
                    <a:lnTo>
                      <a:pt x="1" y="16"/>
                    </a:lnTo>
                    <a:lnTo>
                      <a:pt x="0" y="0"/>
                    </a:lnTo>
                    <a:lnTo>
                      <a:pt x="4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04" name="Freeform 240"/>
              <p:cNvSpPr>
                <a:spLocks/>
              </p:cNvSpPr>
              <p:nvPr/>
            </p:nvSpPr>
            <p:spPr bwMode="auto">
              <a:xfrm>
                <a:off x="5125" y="1796"/>
                <a:ext cx="44" cy="17"/>
              </a:xfrm>
              <a:custGeom>
                <a:avLst/>
                <a:gdLst>
                  <a:gd name="T0" fmla="*/ 43 w 44"/>
                  <a:gd name="T1" fmla="*/ 0 h 17"/>
                  <a:gd name="T2" fmla="*/ 43 w 44"/>
                  <a:gd name="T3" fmla="*/ 16 h 17"/>
                  <a:gd name="T4" fmla="*/ 0 w 44"/>
                  <a:gd name="T5" fmla="*/ 16 h 17"/>
                  <a:gd name="T6" fmla="*/ 0 w 44"/>
                  <a:gd name="T7" fmla="*/ 0 h 17"/>
                  <a:gd name="T8" fmla="*/ 43 w 44"/>
                  <a:gd name="T9" fmla="*/ 0 h 17"/>
                </a:gdLst>
                <a:ahLst/>
                <a:cxnLst>
                  <a:cxn ang="0">
                    <a:pos x="T0" y="T1"/>
                  </a:cxn>
                  <a:cxn ang="0">
                    <a:pos x="T2" y="T3"/>
                  </a:cxn>
                  <a:cxn ang="0">
                    <a:pos x="T4" y="T5"/>
                  </a:cxn>
                  <a:cxn ang="0">
                    <a:pos x="T6" y="T7"/>
                  </a:cxn>
                  <a:cxn ang="0">
                    <a:pos x="T8" y="T9"/>
                  </a:cxn>
                </a:cxnLst>
                <a:rect l="0" t="0" r="r" b="b"/>
                <a:pathLst>
                  <a:path w="44" h="17">
                    <a:moveTo>
                      <a:pt x="43" y="0"/>
                    </a:moveTo>
                    <a:lnTo>
                      <a:pt x="43" y="16"/>
                    </a:lnTo>
                    <a:lnTo>
                      <a:pt x="0" y="16"/>
                    </a:lnTo>
                    <a:lnTo>
                      <a:pt x="0" y="0"/>
                    </a:lnTo>
                    <a:lnTo>
                      <a:pt x="43"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05" name="Freeform 241"/>
              <p:cNvSpPr>
                <a:spLocks/>
              </p:cNvSpPr>
              <p:nvPr/>
            </p:nvSpPr>
            <p:spPr bwMode="auto">
              <a:xfrm>
                <a:off x="5177" y="1796"/>
                <a:ext cx="47" cy="17"/>
              </a:xfrm>
              <a:custGeom>
                <a:avLst/>
                <a:gdLst>
                  <a:gd name="T0" fmla="*/ 0 w 47"/>
                  <a:gd name="T1" fmla="*/ 0 h 17"/>
                  <a:gd name="T2" fmla="*/ 1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1"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06" name="Freeform 242"/>
              <p:cNvSpPr>
                <a:spLocks/>
              </p:cNvSpPr>
              <p:nvPr/>
            </p:nvSpPr>
            <p:spPr bwMode="auto">
              <a:xfrm>
                <a:off x="5231" y="1796"/>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07" name="Freeform 243"/>
              <p:cNvSpPr>
                <a:spLocks/>
              </p:cNvSpPr>
              <p:nvPr/>
            </p:nvSpPr>
            <p:spPr bwMode="auto">
              <a:xfrm>
                <a:off x="5233" y="1820"/>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08" name="Freeform 244"/>
              <p:cNvSpPr>
                <a:spLocks/>
              </p:cNvSpPr>
              <p:nvPr/>
            </p:nvSpPr>
            <p:spPr bwMode="auto">
              <a:xfrm>
                <a:off x="5177" y="1820"/>
                <a:ext cx="47" cy="17"/>
              </a:xfrm>
              <a:custGeom>
                <a:avLst/>
                <a:gdLst>
                  <a:gd name="T0" fmla="*/ 0 w 47"/>
                  <a:gd name="T1" fmla="*/ 0 h 17"/>
                  <a:gd name="T2" fmla="*/ 1 w 47"/>
                  <a:gd name="T3" fmla="*/ 16 h 17"/>
                  <a:gd name="T4" fmla="*/ 44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1" y="16"/>
                    </a:lnTo>
                    <a:lnTo>
                      <a:pt x="44"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09" name="Freeform 245"/>
              <p:cNvSpPr>
                <a:spLocks/>
              </p:cNvSpPr>
              <p:nvPr/>
            </p:nvSpPr>
            <p:spPr bwMode="auto">
              <a:xfrm>
                <a:off x="5122" y="1820"/>
                <a:ext cx="47" cy="17"/>
              </a:xfrm>
              <a:custGeom>
                <a:avLst/>
                <a:gdLst>
                  <a:gd name="T0" fmla="*/ 46 w 47"/>
                  <a:gd name="T1" fmla="*/ 0 h 17"/>
                  <a:gd name="T2" fmla="*/ 46 w 47"/>
                  <a:gd name="T3" fmla="*/ 16 h 17"/>
                  <a:gd name="T4" fmla="*/ 0 w 47"/>
                  <a:gd name="T5" fmla="*/ 16 h 17"/>
                  <a:gd name="T6" fmla="*/ 0 w 47"/>
                  <a:gd name="T7" fmla="*/ 0 h 17"/>
                  <a:gd name="T8" fmla="*/ 46 w 47"/>
                  <a:gd name="T9" fmla="*/ 0 h 17"/>
                </a:gdLst>
                <a:ahLst/>
                <a:cxnLst>
                  <a:cxn ang="0">
                    <a:pos x="T0" y="T1"/>
                  </a:cxn>
                  <a:cxn ang="0">
                    <a:pos x="T2" y="T3"/>
                  </a:cxn>
                  <a:cxn ang="0">
                    <a:pos x="T4" y="T5"/>
                  </a:cxn>
                  <a:cxn ang="0">
                    <a:pos x="T6" y="T7"/>
                  </a:cxn>
                  <a:cxn ang="0">
                    <a:pos x="T8" y="T9"/>
                  </a:cxn>
                </a:cxnLst>
                <a:rect l="0" t="0" r="r" b="b"/>
                <a:pathLst>
                  <a:path w="47" h="17">
                    <a:moveTo>
                      <a:pt x="46" y="0"/>
                    </a:moveTo>
                    <a:lnTo>
                      <a:pt x="46" y="16"/>
                    </a:lnTo>
                    <a:lnTo>
                      <a:pt x="0" y="16"/>
                    </a:lnTo>
                    <a:lnTo>
                      <a:pt x="0" y="0"/>
                    </a:lnTo>
                    <a:lnTo>
                      <a:pt x="4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10" name="Freeform 246"/>
              <p:cNvSpPr>
                <a:spLocks/>
              </p:cNvSpPr>
              <p:nvPr/>
            </p:nvSpPr>
            <p:spPr bwMode="auto">
              <a:xfrm>
                <a:off x="5310" y="1604"/>
                <a:ext cx="47" cy="73"/>
              </a:xfrm>
              <a:custGeom>
                <a:avLst/>
                <a:gdLst>
                  <a:gd name="T0" fmla="*/ 43 w 47"/>
                  <a:gd name="T1" fmla="*/ 1 h 73"/>
                  <a:gd name="T2" fmla="*/ 39 w 47"/>
                  <a:gd name="T3" fmla="*/ 4 h 73"/>
                  <a:gd name="T4" fmla="*/ 34 w 47"/>
                  <a:gd name="T5" fmla="*/ 6 h 73"/>
                  <a:gd name="T6" fmla="*/ 30 w 47"/>
                  <a:gd name="T7" fmla="*/ 8 h 73"/>
                  <a:gd name="T8" fmla="*/ 27 w 47"/>
                  <a:gd name="T9" fmla="*/ 11 h 73"/>
                  <a:gd name="T10" fmla="*/ 23 w 47"/>
                  <a:gd name="T11" fmla="*/ 14 h 73"/>
                  <a:gd name="T12" fmla="*/ 19 w 47"/>
                  <a:gd name="T13" fmla="*/ 17 h 73"/>
                  <a:gd name="T14" fmla="*/ 17 w 47"/>
                  <a:gd name="T15" fmla="*/ 20 h 73"/>
                  <a:gd name="T16" fmla="*/ 14 w 47"/>
                  <a:gd name="T17" fmla="*/ 24 h 73"/>
                  <a:gd name="T18" fmla="*/ 11 w 47"/>
                  <a:gd name="T19" fmla="*/ 27 h 73"/>
                  <a:gd name="T20" fmla="*/ 9 w 47"/>
                  <a:gd name="T21" fmla="*/ 31 h 73"/>
                  <a:gd name="T22" fmla="*/ 6 w 47"/>
                  <a:gd name="T23" fmla="*/ 35 h 73"/>
                  <a:gd name="T24" fmla="*/ 5 w 47"/>
                  <a:gd name="T25" fmla="*/ 40 h 73"/>
                  <a:gd name="T26" fmla="*/ 4 w 47"/>
                  <a:gd name="T27" fmla="*/ 44 h 73"/>
                  <a:gd name="T28" fmla="*/ 2 w 47"/>
                  <a:gd name="T29" fmla="*/ 48 h 73"/>
                  <a:gd name="T30" fmla="*/ 1 w 47"/>
                  <a:gd name="T31" fmla="*/ 53 h 73"/>
                  <a:gd name="T32" fmla="*/ 0 w 47"/>
                  <a:gd name="T33" fmla="*/ 56 h 73"/>
                  <a:gd name="T34" fmla="*/ 0 w 47"/>
                  <a:gd name="T35" fmla="*/ 60 h 73"/>
                  <a:gd name="T36" fmla="*/ 0 w 47"/>
                  <a:gd name="T37" fmla="*/ 65 h 73"/>
                  <a:gd name="T38" fmla="*/ 2 w 47"/>
                  <a:gd name="T39" fmla="*/ 70 h 73"/>
                  <a:gd name="T40" fmla="*/ 4 w 47"/>
                  <a:gd name="T41" fmla="*/ 69 h 73"/>
                  <a:gd name="T42" fmla="*/ 5 w 47"/>
                  <a:gd name="T43" fmla="*/ 63 h 73"/>
                  <a:gd name="T44" fmla="*/ 6 w 47"/>
                  <a:gd name="T45" fmla="*/ 58 h 73"/>
                  <a:gd name="T46" fmla="*/ 6 w 47"/>
                  <a:gd name="T47" fmla="*/ 53 h 73"/>
                  <a:gd name="T48" fmla="*/ 7 w 47"/>
                  <a:gd name="T49" fmla="*/ 47 h 73"/>
                  <a:gd name="T50" fmla="*/ 8 w 47"/>
                  <a:gd name="T51" fmla="*/ 42 h 73"/>
                  <a:gd name="T52" fmla="*/ 10 w 47"/>
                  <a:gd name="T53" fmla="*/ 38 h 73"/>
                  <a:gd name="T54" fmla="*/ 13 w 47"/>
                  <a:gd name="T55" fmla="*/ 33 h 73"/>
                  <a:gd name="T56" fmla="*/ 15 w 47"/>
                  <a:gd name="T57" fmla="*/ 29 h 73"/>
                  <a:gd name="T58" fmla="*/ 17 w 47"/>
                  <a:gd name="T59" fmla="*/ 25 h 73"/>
                  <a:gd name="T60" fmla="*/ 21 w 47"/>
                  <a:gd name="T61" fmla="*/ 21 h 73"/>
                  <a:gd name="T62" fmla="*/ 24 w 47"/>
                  <a:gd name="T63" fmla="*/ 17 h 73"/>
                  <a:gd name="T64" fmla="*/ 29 w 47"/>
                  <a:gd name="T65" fmla="*/ 13 h 73"/>
                  <a:gd name="T66" fmla="*/ 32 w 47"/>
                  <a:gd name="T67" fmla="*/ 10 h 73"/>
                  <a:gd name="T68" fmla="*/ 38 w 47"/>
                  <a:gd name="T69" fmla="*/ 5 h 73"/>
                  <a:gd name="T70" fmla="*/ 43 w 47"/>
                  <a:gd name="T71" fmla="*/ 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73">
                    <a:moveTo>
                      <a:pt x="46" y="0"/>
                    </a:moveTo>
                    <a:lnTo>
                      <a:pt x="43" y="1"/>
                    </a:lnTo>
                    <a:lnTo>
                      <a:pt x="41" y="2"/>
                    </a:lnTo>
                    <a:lnTo>
                      <a:pt x="39" y="4"/>
                    </a:lnTo>
                    <a:lnTo>
                      <a:pt x="37" y="4"/>
                    </a:lnTo>
                    <a:lnTo>
                      <a:pt x="34" y="6"/>
                    </a:lnTo>
                    <a:lnTo>
                      <a:pt x="32" y="7"/>
                    </a:lnTo>
                    <a:lnTo>
                      <a:pt x="30" y="8"/>
                    </a:lnTo>
                    <a:lnTo>
                      <a:pt x="29" y="10"/>
                    </a:lnTo>
                    <a:lnTo>
                      <a:pt x="27" y="11"/>
                    </a:lnTo>
                    <a:lnTo>
                      <a:pt x="25" y="12"/>
                    </a:lnTo>
                    <a:lnTo>
                      <a:pt x="23" y="14"/>
                    </a:lnTo>
                    <a:lnTo>
                      <a:pt x="21" y="16"/>
                    </a:lnTo>
                    <a:lnTo>
                      <a:pt x="19" y="17"/>
                    </a:lnTo>
                    <a:lnTo>
                      <a:pt x="18" y="18"/>
                    </a:lnTo>
                    <a:lnTo>
                      <a:pt x="17" y="20"/>
                    </a:lnTo>
                    <a:lnTo>
                      <a:pt x="15" y="22"/>
                    </a:lnTo>
                    <a:lnTo>
                      <a:pt x="14" y="24"/>
                    </a:lnTo>
                    <a:lnTo>
                      <a:pt x="12" y="25"/>
                    </a:lnTo>
                    <a:lnTo>
                      <a:pt x="11" y="27"/>
                    </a:lnTo>
                    <a:lnTo>
                      <a:pt x="10" y="29"/>
                    </a:lnTo>
                    <a:lnTo>
                      <a:pt x="9" y="31"/>
                    </a:lnTo>
                    <a:lnTo>
                      <a:pt x="7" y="33"/>
                    </a:lnTo>
                    <a:lnTo>
                      <a:pt x="6" y="35"/>
                    </a:lnTo>
                    <a:lnTo>
                      <a:pt x="6" y="37"/>
                    </a:lnTo>
                    <a:lnTo>
                      <a:pt x="5" y="40"/>
                    </a:lnTo>
                    <a:lnTo>
                      <a:pt x="4" y="41"/>
                    </a:lnTo>
                    <a:lnTo>
                      <a:pt x="4" y="44"/>
                    </a:lnTo>
                    <a:lnTo>
                      <a:pt x="3" y="46"/>
                    </a:lnTo>
                    <a:lnTo>
                      <a:pt x="2" y="48"/>
                    </a:lnTo>
                    <a:lnTo>
                      <a:pt x="1" y="50"/>
                    </a:lnTo>
                    <a:lnTo>
                      <a:pt x="1" y="53"/>
                    </a:lnTo>
                    <a:lnTo>
                      <a:pt x="0" y="55"/>
                    </a:lnTo>
                    <a:lnTo>
                      <a:pt x="0" y="56"/>
                    </a:lnTo>
                    <a:lnTo>
                      <a:pt x="0" y="58"/>
                    </a:lnTo>
                    <a:lnTo>
                      <a:pt x="0" y="60"/>
                    </a:lnTo>
                    <a:lnTo>
                      <a:pt x="0" y="62"/>
                    </a:lnTo>
                    <a:lnTo>
                      <a:pt x="0" y="65"/>
                    </a:lnTo>
                    <a:lnTo>
                      <a:pt x="1" y="68"/>
                    </a:lnTo>
                    <a:lnTo>
                      <a:pt x="2" y="70"/>
                    </a:lnTo>
                    <a:lnTo>
                      <a:pt x="4" y="72"/>
                    </a:lnTo>
                    <a:lnTo>
                      <a:pt x="4" y="69"/>
                    </a:lnTo>
                    <a:lnTo>
                      <a:pt x="4" y="66"/>
                    </a:lnTo>
                    <a:lnTo>
                      <a:pt x="5" y="63"/>
                    </a:lnTo>
                    <a:lnTo>
                      <a:pt x="5" y="61"/>
                    </a:lnTo>
                    <a:lnTo>
                      <a:pt x="6" y="58"/>
                    </a:lnTo>
                    <a:lnTo>
                      <a:pt x="6" y="55"/>
                    </a:lnTo>
                    <a:lnTo>
                      <a:pt x="6" y="53"/>
                    </a:lnTo>
                    <a:lnTo>
                      <a:pt x="6" y="50"/>
                    </a:lnTo>
                    <a:lnTo>
                      <a:pt x="7" y="47"/>
                    </a:lnTo>
                    <a:lnTo>
                      <a:pt x="8" y="45"/>
                    </a:lnTo>
                    <a:lnTo>
                      <a:pt x="8" y="42"/>
                    </a:lnTo>
                    <a:lnTo>
                      <a:pt x="9" y="40"/>
                    </a:lnTo>
                    <a:lnTo>
                      <a:pt x="10" y="38"/>
                    </a:lnTo>
                    <a:lnTo>
                      <a:pt x="11" y="35"/>
                    </a:lnTo>
                    <a:lnTo>
                      <a:pt x="13" y="33"/>
                    </a:lnTo>
                    <a:lnTo>
                      <a:pt x="14" y="31"/>
                    </a:lnTo>
                    <a:lnTo>
                      <a:pt x="15" y="29"/>
                    </a:lnTo>
                    <a:lnTo>
                      <a:pt x="17" y="27"/>
                    </a:lnTo>
                    <a:lnTo>
                      <a:pt x="17" y="25"/>
                    </a:lnTo>
                    <a:lnTo>
                      <a:pt x="19" y="23"/>
                    </a:lnTo>
                    <a:lnTo>
                      <a:pt x="21" y="21"/>
                    </a:lnTo>
                    <a:lnTo>
                      <a:pt x="22" y="19"/>
                    </a:lnTo>
                    <a:lnTo>
                      <a:pt x="24" y="17"/>
                    </a:lnTo>
                    <a:lnTo>
                      <a:pt x="26" y="15"/>
                    </a:lnTo>
                    <a:lnTo>
                      <a:pt x="29" y="13"/>
                    </a:lnTo>
                    <a:lnTo>
                      <a:pt x="30" y="11"/>
                    </a:lnTo>
                    <a:lnTo>
                      <a:pt x="32" y="10"/>
                    </a:lnTo>
                    <a:lnTo>
                      <a:pt x="35" y="7"/>
                    </a:lnTo>
                    <a:lnTo>
                      <a:pt x="38" y="5"/>
                    </a:lnTo>
                    <a:lnTo>
                      <a:pt x="40" y="4"/>
                    </a:lnTo>
                    <a:lnTo>
                      <a:pt x="43" y="2"/>
                    </a:lnTo>
                    <a:lnTo>
                      <a:pt x="4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11" name="Freeform 247"/>
              <p:cNvSpPr>
                <a:spLocks/>
              </p:cNvSpPr>
              <p:nvPr/>
            </p:nvSpPr>
            <p:spPr bwMode="auto">
              <a:xfrm>
                <a:off x="4992" y="1610"/>
                <a:ext cx="26" cy="86"/>
              </a:xfrm>
              <a:custGeom>
                <a:avLst/>
                <a:gdLst>
                  <a:gd name="T0" fmla="*/ 25 w 26"/>
                  <a:gd name="T1" fmla="*/ 0 h 86"/>
                  <a:gd name="T2" fmla="*/ 22 w 26"/>
                  <a:gd name="T3" fmla="*/ 3 h 86"/>
                  <a:gd name="T4" fmla="*/ 19 w 26"/>
                  <a:gd name="T5" fmla="*/ 5 h 86"/>
                  <a:gd name="T6" fmla="*/ 16 w 26"/>
                  <a:gd name="T7" fmla="*/ 9 h 86"/>
                  <a:gd name="T8" fmla="*/ 14 w 26"/>
                  <a:gd name="T9" fmla="*/ 13 h 86"/>
                  <a:gd name="T10" fmla="*/ 12 w 26"/>
                  <a:gd name="T11" fmla="*/ 16 h 86"/>
                  <a:gd name="T12" fmla="*/ 10 w 26"/>
                  <a:gd name="T13" fmla="*/ 20 h 86"/>
                  <a:gd name="T14" fmla="*/ 8 w 26"/>
                  <a:gd name="T15" fmla="*/ 24 h 86"/>
                  <a:gd name="T16" fmla="*/ 6 w 26"/>
                  <a:gd name="T17" fmla="*/ 29 h 86"/>
                  <a:gd name="T18" fmla="*/ 5 w 26"/>
                  <a:gd name="T19" fmla="*/ 33 h 86"/>
                  <a:gd name="T20" fmla="*/ 3 w 26"/>
                  <a:gd name="T21" fmla="*/ 38 h 86"/>
                  <a:gd name="T22" fmla="*/ 2 w 26"/>
                  <a:gd name="T23" fmla="*/ 43 h 86"/>
                  <a:gd name="T24" fmla="*/ 2 w 26"/>
                  <a:gd name="T25" fmla="*/ 47 h 86"/>
                  <a:gd name="T26" fmla="*/ 1 w 26"/>
                  <a:gd name="T27" fmla="*/ 53 h 86"/>
                  <a:gd name="T28" fmla="*/ 1 w 26"/>
                  <a:gd name="T29" fmla="*/ 58 h 86"/>
                  <a:gd name="T30" fmla="*/ 0 w 26"/>
                  <a:gd name="T31" fmla="*/ 64 h 86"/>
                  <a:gd name="T32" fmla="*/ 1 w 26"/>
                  <a:gd name="T33" fmla="*/ 69 h 86"/>
                  <a:gd name="T34" fmla="*/ 1 w 26"/>
                  <a:gd name="T35" fmla="*/ 71 h 86"/>
                  <a:gd name="T36" fmla="*/ 2 w 26"/>
                  <a:gd name="T37" fmla="*/ 73 h 86"/>
                  <a:gd name="T38" fmla="*/ 2 w 26"/>
                  <a:gd name="T39" fmla="*/ 75 h 86"/>
                  <a:gd name="T40" fmla="*/ 3 w 26"/>
                  <a:gd name="T41" fmla="*/ 78 h 86"/>
                  <a:gd name="T42" fmla="*/ 4 w 26"/>
                  <a:gd name="T43" fmla="*/ 80 h 86"/>
                  <a:gd name="T44" fmla="*/ 5 w 26"/>
                  <a:gd name="T45" fmla="*/ 81 h 86"/>
                  <a:gd name="T46" fmla="*/ 6 w 26"/>
                  <a:gd name="T47" fmla="*/ 83 h 86"/>
                  <a:gd name="T48" fmla="*/ 7 w 26"/>
                  <a:gd name="T49" fmla="*/ 85 h 86"/>
                  <a:gd name="T50" fmla="*/ 8 w 26"/>
                  <a:gd name="T51" fmla="*/ 85 h 86"/>
                  <a:gd name="T52" fmla="*/ 9 w 26"/>
                  <a:gd name="T53" fmla="*/ 85 h 86"/>
                  <a:gd name="T54" fmla="*/ 10 w 26"/>
                  <a:gd name="T55" fmla="*/ 85 h 86"/>
                  <a:gd name="T56" fmla="*/ 11 w 26"/>
                  <a:gd name="T57" fmla="*/ 85 h 86"/>
                  <a:gd name="T58" fmla="*/ 12 w 26"/>
                  <a:gd name="T59" fmla="*/ 85 h 86"/>
                  <a:gd name="T60" fmla="*/ 13 w 26"/>
                  <a:gd name="T61" fmla="*/ 85 h 86"/>
                  <a:gd name="T62" fmla="*/ 14 w 26"/>
                  <a:gd name="T63" fmla="*/ 85 h 86"/>
                  <a:gd name="T64" fmla="*/ 15 w 26"/>
                  <a:gd name="T65" fmla="*/ 85 h 86"/>
                  <a:gd name="T66" fmla="*/ 16 w 26"/>
                  <a:gd name="T67" fmla="*/ 85 h 86"/>
                  <a:gd name="T68" fmla="*/ 17 w 26"/>
                  <a:gd name="T69" fmla="*/ 85 h 86"/>
                  <a:gd name="T70" fmla="*/ 15 w 26"/>
                  <a:gd name="T71" fmla="*/ 81 h 86"/>
                  <a:gd name="T72" fmla="*/ 13 w 26"/>
                  <a:gd name="T73" fmla="*/ 75 h 86"/>
                  <a:gd name="T74" fmla="*/ 11 w 26"/>
                  <a:gd name="T75" fmla="*/ 71 h 86"/>
                  <a:gd name="T76" fmla="*/ 10 w 26"/>
                  <a:gd name="T77" fmla="*/ 65 h 86"/>
                  <a:gd name="T78" fmla="*/ 9 w 26"/>
                  <a:gd name="T79" fmla="*/ 60 h 86"/>
                  <a:gd name="T80" fmla="*/ 9 w 26"/>
                  <a:gd name="T81" fmla="*/ 55 h 86"/>
                  <a:gd name="T82" fmla="*/ 9 w 26"/>
                  <a:gd name="T83" fmla="*/ 48 h 86"/>
                  <a:gd name="T84" fmla="*/ 9 w 26"/>
                  <a:gd name="T85" fmla="*/ 43 h 86"/>
                  <a:gd name="T86" fmla="*/ 9 w 26"/>
                  <a:gd name="T87" fmla="*/ 38 h 86"/>
                  <a:gd name="T88" fmla="*/ 10 w 26"/>
                  <a:gd name="T89" fmla="*/ 31 h 86"/>
                  <a:gd name="T90" fmla="*/ 11 w 26"/>
                  <a:gd name="T91" fmla="*/ 26 h 86"/>
                  <a:gd name="T92" fmla="*/ 13 w 26"/>
                  <a:gd name="T93" fmla="*/ 21 h 86"/>
                  <a:gd name="T94" fmla="*/ 15 w 26"/>
                  <a:gd name="T95" fmla="*/ 15 h 86"/>
                  <a:gd name="T96" fmla="*/ 18 w 26"/>
                  <a:gd name="T97" fmla="*/ 10 h 86"/>
                  <a:gd name="T98" fmla="*/ 21 w 26"/>
                  <a:gd name="T99" fmla="*/ 4 h 86"/>
                  <a:gd name="T100" fmla="*/ 25 w 26"/>
                  <a:gd name="T10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 h="86">
                    <a:moveTo>
                      <a:pt x="25" y="0"/>
                    </a:moveTo>
                    <a:lnTo>
                      <a:pt x="22" y="3"/>
                    </a:lnTo>
                    <a:lnTo>
                      <a:pt x="19" y="5"/>
                    </a:lnTo>
                    <a:lnTo>
                      <a:pt x="16" y="9"/>
                    </a:lnTo>
                    <a:lnTo>
                      <a:pt x="14" y="13"/>
                    </a:lnTo>
                    <a:lnTo>
                      <a:pt x="12" y="16"/>
                    </a:lnTo>
                    <a:lnTo>
                      <a:pt x="10" y="20"/>
                    </a:lnTo>
                    <a:lnTo>
                      <a:pt x="8" y="24"/>
                    </a:lnTo>
                    <a:lnTo>
                      <a:pt x="6" y="29"/>
                    </a:lnTo>
                    <a:lnTo>
                      <a:pt x="5" y="33"/>
                    </a:lnTo>
                    <a:lnTo>
                      <a:pt x="3" y="38"/>
                    </a:lnTo>
                    <a:lnTo>
                      <a:pt x="2" y="43"/>
                    </a:lnTo>
                    <a:lnTo>
                      <a:pt x="2" y="47"/>
                    </a:lnTo>
                    <a:lnTo>
                      <a:pt x="1" y="53"/>
                    </a:lnTo>
                    <a:lnTo>
                      <a:pt x="1" y="58"/>
                    </a:lnTo>
                    <a:lnTo>
                      <a:pt x="0" y="64"/>
                    </a:lnTo>
                    <a:lnTo>
                      <a:pt x="1" y="69"/>
                    </a:lnTo>
                    <a:lnTo>
                      <a:pt x="1" y="71"/>
                    </a:lnTo>
                    <a:lnTo>
                      <a:pt x="2" y="73"/>
                    </a:lnTo>
                    <a:lnTo>
                      <a:pt x="2" y="75"/>
                    </a:lnTo>
                    <a:lnTo>
                      <a:pt x="3" y="78"/>
                    </a:lnTo>
                    <a:lnTo>
                      <a:pt x="4" y="80"/>
                    </a:lnTo>
                    <a:lnTo>
                      <a:pt x="5" y="81"/>
                    </a:lnTo>
                    <a:lnTo>
                      <a:pt x="6" y="83"/>
                    </a:lnTo>
                    <a:lnTo>
                      <a:pt x="7" y="85"/>
                    </a:lnTo>
                    <a:lnTo>
                      <a:pt x="8" y="85"/>
                    </a:lnTo>
                    <a:lnTo>
                      <a:pt x="9" y="85"/>
                    </a:lnTo>
                    <a:lnTo>
                      <a:pt x="10" y="85"/>
                    </a:lnTo>
                    <a:lnTo>
                      <a:pt x="11" y="85"/>
                    </a:lnTo>
                    <a:lnTo>
                      <a:pt x="12" y="85"/>
                    </a:lnTo>
                    <a:lnTo>
                      <a:pt x="13" y="85"/>
                    </a:lnTo>
                    <a:lnTo>
                      <a:pt x="14" y="85"/>
                    </a:lnTo>
                    <a:lnTo>
                      <a:pt x="15" y="85"/>
                    </a:lnTo>
                    <a:lnTo>
                      <a:pt x="16" y="85"/>
                    </a:lnTo>
                    <a:lnTo>
                      <a:pt x="17" y="85"/>
                    </a:lnTo>
                    <a:lnTo>
                      <a:pt x="15" y="81"/>
                    </a:lnTo>
                    <a:lnTo>
                      <a:pt x="13" y="75"/>
                    </a:lnTo>
                    <a:lnTo>
                      <a:pt x="11" y="71"/>
                    </a:lnTo>
                    <a:lnTo>
                      <a:pt x="10" y="65"/>
                    </a:lnTo>
                    <a:lnTo>
                      <a:pt x="9" y="60"/>
                    </a:lnTo>
                    <a:lnTo>
                      <a:pt x="9" y="55"/>
                    </a:lnTo>
                    <a:lnTo>
                      <a:pt x="9" y="48"/>
                    </a:lnTo>
                    <a:lnTo>
                      <a:pt x="9" y="43"/>
                    </a:lnTo>
                    <a:lnTo>
                      <a:pt x="9" y="38"/>
                    </a:lnTo>
                    <a:lnTo>
                      <a:pt x="10" y="31"/>
                    </a:lnTo>
                    <a:lnTo>
                      <a:pt x="11" y="26"/>
                    </a:lnTo>
                    <a:lnTo>
                      <a:pt x="13" y="21"/>
                    </a:lnTo>
                    <a:lnTo>
                      <a:pt x="15" y="15"/>
                    </a:lnTo>
                    <a:lnTo>
                      <a:pt x="18" y="10"/>
                    </a:lnTo>
                    <a:lnTo>
                      <a:pt x="21" y="4"/>
                    </a:lnTo>
                    <a:lnTo>
                      <a:pt x="25"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12" name="Freeform 248"/>
              <p:cNvSpPr>
                <a:spLocks/>
              </p:cNvSpPr>
              <p:nvPr/>
            </p:nvSpPr>
            <p:spPr bwMode="auto">
              <a:xfrm>
                <a:off x="5018" y="1864"/>
                <a:ext cx="36" cy="91"/>
              </a:xfrm>
              <a:custGeom>
                <a:avLst/>
                <a:gdLst>
                  <a:gd name="T0" fmla="*/ 17 w 36"/>
                  <a:gd name="T1" fmla="*/ 0 h 91"/>
                  <a:gd name="T2" fmla="*/ 0 w 36"/>
                  <a:gd name="T3" fmla="*/ 63 h 91"/>
                  <a:gd name="T4" fmla="*/ 0 w 36"/>
                  <a:gd name="T5" fmla="*/ 66 h 91"/>
                  <a:gd name="T6" fmla="*/ 0 w 36"/>
                  <a:gd name="T7" fmla="*/ 69 h 91"/>
                  <a:gd name="T8" fmla="*/ 1 w 36"/>
                  <a:gd name="T9" fmla="*/ 70 h 91"/>
                  <a:gd name="T10" fmla="*/ 1 w 36"/>
                  <a:gd name="T11" fmla="*/ 73 h 91"/>
                  <a:gd name="T12" fmla="*/ 2 w 36"/>
                  <a:gd name="T13" fmla="*/ 75 h 91"/>
                  <a:gd name="T14" fmla="*/ 3 w 36"/>
                  <a:gd name="T15" fmla="*/ 78 h 91"/>
                  <a:gd name="T16" fmla="*/ 4 w 36"/>
                  <a:gd name="T17" fmla="*/ 79 h 91"/>
                  <a:gd name="T18" fmla="*/ 4 w 36"/>
                  <a:gd name="T19" fmla="*/ 81 h 91"/>
                  <a:gd name="T20" fmla="*/ 6 w 36"/>
                  <a:gd name="T21" fmla="*/ 83 h 91"/>
                  <a:gd name="T22" fmla="*/ 7 w 36"/>
                  <a:gd name="T23" fmla="*/ 85 h 91"/>
                  <a:gd name="T24" fmla="*/ 9 w 36"/>
                  <a:gd name="T25" fmla="*/ 86 h 91"/>
                  <a:gd name="T26" fmla="*/ 11 w 36"/>
                  <a:gd name="T27" fmla="*/ 87 h 91"/>
                  <a:gd name="T28" fmla="*/ 13 w 36"/>
                  <a:gd name="T29" fmla="*/ 88 h 91"/>
                  <a:gd name="T30" fmla="*/ 16 w 36"/>
                  <a:gd name="T31" fmla="*/ 89 h 91"/>
                  <a:gd name="T32" fmla="*/ 19 w 36"/>
                  <a:gd name="T33" fmla="*/ 90 h 91"/>
                  <a:gd name="T34" fmla="*/ 22 w 36"/>
                  <a:gd name="T35" fmla="*/ 90 h 91"/>
                  <a:gd name="T36" fmla="*/ 35 w 36"/>
                  <a:gd name="T37" fmla="*/ 17 h 91"/>
                  <a:gd name="T38" fmla="*/ 33 w 36"/>
                  <a:gd name="T39" fmla="*/ 16 h 91"/>
                  <a:gd name="T40" fmla="*/ 32 w 36"/>
                  <a:gd name="T41" fmla="*/ 15 h 91"/>
                  <a:gd name="T42" fmla="*/ 31 w 36"/>
                  <a:gd name="T43" fmla="*/ 15 h 91"/>
                  <a:gd name="T44" fmla="*/ 30 w 36"/>
                  <a:gd name="T45" fmla="*/ 14 h 91"/>
                  <a:gd name="T46" fmla="*/ 28 w 36"/>
                  <a:gd name="T47" fmla="*/ 13 h 91"/>
                  <a:gd name="T48" fmla="*/ 27 w 36"/>
                  <a:gd name="T49" fmla="*/ 12 h 91"/>
                  <a:gd name="T50" fmla="*/ 25 w 36"/>
                  <a:gd name="T51" fmla="*/ 12 h 91"/>
                  <a:gd name="T52" fmla="*/ 24 w 36"/>
                  <a:gd name="T53" fmla="*/ 11 h 91"/>
                  <a:gd name="T54" fmla="*/ 23 w 36"/>
                  <a:gd name="T55" fmla="*/ 10 h 91"/>
                  <a:gd name="T56" fmla="*/ 22 w 36"/>
                  <a:gd name="T57" fmla="*/ 9 h 91"/>
                  <a:gd name="T58" fmla="*/ 21 w 36"/>
                  <a:gd name="T59" fmla="*/ 7 h 91"/>
                  <a:gd name="T60" fmla="*/ 20 w 36"/>
                  <a:gd name="T61" fmla="*/ 6 h 91"/>
                  <a:gd name="T62" fmla="*/ 19 w 36"/>
                  <a:gd name="T63" fmla="*/ 4 h 91"/>
                  <a:gd name="T64" fmla="*/ 19 w 36"/>
                  <a:gd name="T65" fmla="*/ 3 h 91"/>
                  <a:gd name="T66" fmla="*/ 18 w 36"/>
                  <a:gd name="T67" fmla="*/ 2 h 91"/>
                  <a:gd name="T68" fmla="*/ 17 w 36"/>
                  <a:gd name="T6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 h="91">
                    <a:moveTo>
                      <a:pt x="17" y="0"/>
                    </a:moveTo>
                    <a:lnTo>
                      <a:pt x="0" y="63"/>
                    </a:lnTo>
                    <a:lnTo>
                      <a:pt x="0" y="66"/>
                    </a:lnTo>
                    <a:lnTo>
                      <a:pt x="0" y="69"/>
                    </a:lnTo>
                    <a:lnTo>
                      <a:pt x="1" y="70"/>
                    </a:lnTo>
                    <a:lnTo>
                      <a:pt x="1" y="73"/>
                    </a:lnTo>
                    <a:lnTo>
                      <a:pt x="2" y="75"/>
                    </a:lnTo>
                    <a:lnTo>
                      <a:pt x="3" y="78"/>
                    </a:lnTo>
                    <a:lnTo>
                      <a:pt x="4" y="79"/>
                    </a:lnTo>
                    <a:lnTo>
                      <a:pt x="4" y="81"/>
                    </a:lnTo>
                    <a:lnTo>
                      <a:pt x="6" y="83"/>
                    </a:lnTo>
                    <a:lnTo>
                      <a:pt x="7" y="85"/>
                    </a:lnTo>
                    <a:lnTo>
                      <a:pt x="9" y="86"/>
                    </a:lnTo>
                    <a:lnTo>
                      <a:pt x="11" y="87"/>
                    </a:lnTo>
                    <a:lnTo>
                      <a:pt x="13" y="88"/>
                    </a:lnTo>
                    <a:lnTo>
                      <a:pt x="16" y="89"/>
                    </a:lnTo>
                    <a:lnTo>
                      <a:pt x="19" y="90"/>
                    </a:lnTo>
                    <a:lnTo>
                      <a:pt x="22" y="90"/>
                    </a:lnTo>
                    <a:lnTo>
                      <a:pt x="35" y="17"/>
                    </a:lnTo>
                    <a:lnTo>
                      <a:pt x="33" y="16"/>
                    </a:lnTo>
                    <a:lnTo>
                      <a:pt x="32" y="15"/>
                    </a:lnTo>
                    <a:lnTo>
                      <a:pt x="31" y="15"/>
                    </a:lnTo>
                    <a:lnTo>
                      <a:pt x="30" y="14"/>
                    </a:lnTo>
                    <a:lnTo>
                      <a:pt x="28" y="13"/>
                    </a:lnTo>
                    <a:lnTo>
                      <a:pt x="27" y="12"/>
                    </a:lnTo>
                    <a:lnTo>
                      <a:pt x="25" y="12"/>
                    </a:lnTo>
                    <a:lnTo>
                      <a:pt x="24" y="11"/>
                    </a:lnTo>
                    <a:lnTo>
                      <a:pt x="23" y="10"/>
                    </a:lnTo>
                    <a:lnTo>
                      <a:pt x="22" y="9"/>
                    </a:lnTo>
                    <a:lnTo>
                      <a:pt x="21" y="7"/>
                    </a:lnTo>
                    <a:lnTo>
                      <a:pt x="20" y="6"/>
                    </a:lnTo>
                    <a:lnTo>
                      <a:pt x="19" y="4"/>
                    </a:lnTo>
                    <a:lnTo>
                      <a:pt x="19" y="3"/>
                    </a:lnTo>
                    <a:lnTo>
                      <a:pt x="18" y="2"/>
                    </a:lnTo>
                    <a:lnTo>
                      <a:pt x="1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13" name="Freeform 249"/>
              <p:cNvSpPr>
                <a:spLocks/>
              </p:cNvSpPr>
              <p:nvPr/>
            </p:nvSpPr>
            <p:spPr bwMode="auto">
              <a:xfrm>
                <a:off x="5125" y="1772"/>
                <a:ext cx="42" cy="17"/>
              </a:xfrm>
              <a:custGeom>
                <a:avLst/>
                <a:gdLst>
                  <a:gd name="T0" fmla="*/ 0 w 42"/>
                  <a:gd name="T1" fmla="*/ 0 h 17"/>
                  <a:gd name="T2" fmla="*/ 0 w 42"/>
                  <a:gd name="T3" fmla="*/ 16 h 17"/>
                  <a:gd name="T4" fmla="*/ 1 w 42"/>
                  <a:gd name="T5" fmla="*/ 16 h 17"/>
                  <a:gd name="T6" fmla="*/ 3 w 42"/>
                  <a:gd name="T7" fmla="*/ 16 h 17"/>
                  <a:gd name="T8" fmla="*/ 4 w 42"/>
                  <a:gd name="T9" fmla="*/ 16 h 17"/>
                  <a:gd name="T10" fmla="*/ 6 w 42"/>
                  <a:gd name="T11" fmla="*/ 16 h 17"/>
                  <a:gd name="T12" fmla="*/ 7 w 42"/>
                  <a:gd name="T13" fmla="*/ 16 h 17"/>
                  <a:gd name="T14" fmla="*/ 9 w 42"/>
                  <a:gd name="T15" fmla="*/ 16 h 17"/>
                  <a:gd name="T16" fmla="*/ 10 w 42"/>
                  <a:gd name="T17" fmla="*/ 16 h 17"/>
                  <a:gd name="T18" fmla="*/ 11 w 42"/>
                  <a:gd name="T19" fmla="*/ 16 h 17"/>
                  <a:gd name="T20" fmla="*/ 13 w 42"/>
                  <a:gd name="T21" fmla="*/ 16 h 17"/>
                  <a:gd name="T22" fmla="*/ 14 w 42"/>
                  <a:gd name="T23" fmla="*/ 16 h 17"/>
                  <a:gd name="T24" fmla="*/ 15 w 42"/>
                  <a:gd name="T25" fmla="*/ 10 h 17"/>
                  <a:gd name="T26" fmla="*/ 17 w 42"/>
                  <a:gd name="T27" fmla="*/ 10 h 17"/>
                  <a:gd name="T28" fmla="*/ 18 w 42"/>
                  <a:gd name="T29" fmla="*/ 10 h 17"/>
                  <a:gd name="T30" fmla="*/ 20 w 42"/>
                  <a:gd name="T31" fmla="*/ 10 h 17"/>
                  <a:gd name="T32" fmla="*/ 21 w 42"/>
                  <a:gd name="T33" fmla="*/ 10 h 17"/>
                  <a:gd name="T34" fmla="*/ 23 w 42"/>
                  <a:gd name="T35" fmla="*/ 10 h 17"/>
                  <a:gd name="T36" fmla="*/ 24 w 42"/>
                  <a:gd name="T37" fmla="*/ 10 h 17"/>
                  <a:gd name="T38" fmla="*/ 25 w 42"/>
                  <a:gd name="T39" fmla="*/ 10 h 17"/>
                  <a:gd name="T40" fmla="*/ 27 w 42"/>
                  <a:gd name="T41" fmla="*/ 10 h 17"/>
                  <a:gd name="T42" fmla="*/ 28 w 42"/>
                  <a:gd name="T43" fmla="*/ 10 h 17"/>
                  <a:gd name="T44" fmla="*/ 30 w 42"/>
                  <a:gd name="T45" fmla="*/ 16 h 17"/>
                  <a:gd name="T46" fmla="*/ 31 w 42"/>
                  <a:gd name="T47" fmla="*/ 16 h 17"/>
                  <a:gd name="T48" fmla="*/ 32 w 42"/>
                  <a:gd name="T49" fmla="*/ 16 h 17"/>
                  <a:gd name="T50" fmla="*/ 34 w 42"/>
                  <a:gd name="T51" fmla="*/ 16 h 17"/>
                  <a:gd name="T52" fmla="*/ 36 w 42"/>
                  <a:gd name="T53" fmla="*/ 16 h 17"/>
                  <a:gd name="T54" fmla="*/ 37 w 42"/>
                  <a:gd name="T55" fmla="*/ 16 h 17"/>
                  <a:gd name="T56" fmla="*/ 38 w 42"/>
                  <a:gd name="T57" fmla="*/ 16 h 17"/>
                  <a:gd name="T58" fmla="*/ 40 w 42"/>
                  <a:gd name="T59" fmla="*/ 16 h 17"/>
                  <a:gd name="T60" fmla="*/ 41 w 42"/>
                  <a:gd name="T61" fmla="*/ 16 h 17"/>
                  <a:gd name="T62" fmla="*/ 41 w 42"/>
                  <a:gd name="T63" fmla="*/ 0 h 17"/>
                  <a:gd name="T64" fmla="*/ 0 w 42"/>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17">
                    <a:moveTo>
                      <a:pt x="0" y="0"/>
                    </a:moveTo>
                    <a:lnTo>
                      <a:pt x="0" y="16"/>
                    </a:lnTo>
                    <a:lnTo>
                      <a:pt x="1" y="16"/>
                    </a:lnTo>
                    <a:lnTo>
                      <a:pt x="3" y="16"/>
                    </a:lnTo>
                    <a:lnTo>
                      <a:pt x="4" y="16"/>
                    </a:lnTo>
                    <a:lnTo>
                      <a:pt x="6" y="16"/>
                    </a:lnTo>
                    <a:lnTo>
                      <a:pt x="7" y="16"/>
                    </a:lnTo>
                    <a:lnTo>
                      <a:pt x="9" y="16"/>
                    </a:lnTo>
                    <a:lnTo>
                      <a:pt x="10" y="16"/>
                    </a:lnTo>
                    <a:lnTo>
                      <a:pt x="11" y="16"/>
                    </a:lnTo>
                    <a:lnTo>
                      <a:pt x="13" y="16"/>
                    </a:lnTo>
                    <a:lnTo>
                      <a:pt x="14" y="16"/>
                    </a:lnTo>
                    <a:lnTo>
                      <a:pt x="15" y="10"/>
                    </a:lnTo>
                    <a:lnTo>
                      <a:pt x="17" y="10"/>
                    </a:lnTo>
                    <a:lnTo>
                      <a:pt x="18" y="10"/>
                    </a:lnTo>
                    <a:lnTo>
                      <a:pt x="20" y="10"/>
                    </a:lnTo>
                    <a:lnTo>
                      <a:pt x="21" y="10"/>
                    </a:lnTo>
                    <a:lnTo>
                      <a:pt x="23" y="10"/>
                    </a:lnTo>
                    <a:lnTo>
                      <a:pt x="24" y="10"/>
                    </a:lnTo>
                    <a:lnTo>
                      <a:pt x="25" y="10"/>
                    </a:lnTo>
                    <a:lnTo>
                      <a:pt x="27" y="10"/>
                    </a:lnTo>
                    <a:lnTo>
                      <a:pt x="28" y="10"/>
                    </a:lnTo>
                    <a:lnTo>
                      <a:pt x="30" y="16"/>
                    </a:lnTo>
                    <a:lnTo>
                      <a:pt x="31" y="16"/>
                    </a:lnTo>
                    <a:lnTo>
                      <a:pt x="32" y="16"/>
                    </a:lnTo>
                    <a:lnTo>
                      <a:pt x="34" y="16"/>
                    </a:lnTo>
                    <a:lnTo>
                      <a:pt x="36" y="16"/>
                    </a:lnTo>
                    <a:lnTo>
                      <a:pt x="37" y="16"/>
                    </a:lnTo>
                    <a:lnTo>
                      <a:pt x="38" y="16"/>
                    </a:lnTo>
                    <a:lnTo>
                      <a:pt x="40" y="16"/>
                    </a:lnTo>
                    <a:lnTo>
                      <a:pt x="41" y="16"/>
                    </a:lnTo>
                    <a:lnTo>
                      <a:pt x="41"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14" name="Freeform 250"/>
              <p:cNvSpPr>
                <a:spLocks/>
              </p:cNvSpPr>
              <p:nvPr/>
            </p:nvSpPr>
            <p:spPr bwMode="auto">
              <a:xfrm>
                <a:off x="5177" y="1772"/>
                <a:ext cx="40" cy="17"/>
              </a:xfrm>
              <a:custGeom>
                <a:avLst/>
                <a:gdLst>
                  <a:gd name="T0" fmla="*/ 0 w 40"/>
                  <a:gd name="T1" fmla="*/ 0 h 17"/>
                  <a:gd name="T2" fmla="*/ 1 w 40"/>
                  <a:gd name="T3" fmla="*/ 16 h 17"/>
                  <a:gd name="T4" fmla="*/ 2 w 40"/>
                  <a:gd name="T5" fmla="*/ 16 h 17"/>
                  <a:gd name="T6" fmla="*/ 3 w 40"/>
                  <a:gd name="T7" fmla="*/ 16 h 17"/>
                  <a:gd name="T8" fmla="*/ 4 w 40"/>
                  <a:gd name="T9" fmla="*/ 16 h 17"/>
                  <a:gd name="T10" fmla="*/ 5 w 40"/>
                  <a:gd name="T11" fmla="*/ 16 h 17"/>
                  <a:gd name="T12" fmla="*/ 7 w 40"/>
                  <a:gd name="T13" fmla="*/ 16 h 17"/>
                  <a:gd name="T14" fmla="*/ 8 w 40"/>
                  <a:gd name="T15" fmla="*/ 16 h 17"/>
                  <a:gd name="T16" fmla="*/ 9 w 40"/>
                  <a:gd name="T17" fmla="*/ 16 h 17"/>
                  <a:gd name="T18" fmla="*/ 10 w 40"/>
                  <a:gd name="T19" fmla="*/ 16 h 17"/>
                  <a:gd name="T20" fmla="*/ 11 w 40"/>
                  <a:gd name="T21" fmla="*/ 16 h 17"/>
                  <a:gd name="T22" fmla="*/ 13 w 40"/>
                  <a:gd name="T23" fmla="*/ 10 h 17"/>
                  <a:gd name="T24" fmla="*/ 14 w 40"/>
                  <a:gd name="T25" fmla="*/ 10 h 17"/>
                  <a:gd name="T26" fmla="*/ 15 w 40"/>
                  <a:gd name="T27" fmla="*/ 10 h 17"/>
                  <a:gd name="T28" fmla="*/ 16 w 40"/>
                  <a:gd name="T29" fmla="*/ 10 h 17"/>
                  <a:gd name="T30" fmla="*/ 17 w 40"/>
                  <a:gd name="T31" fmla="*/ 10 h 17"/>
                  <a:gd name="T32" fmla="*/ 19 w 40"/>
                  <a:gd name="T33" fmla="*/ 10 h 17"/>
                  <a:gd name="T34" fmla="*/ 20 w 40"/>
                  <a:gd name="T35" fmla="*/ 10 h 17"/>
                  <a:gd name="T36" fmla="*/ 21 w 40"/>
                  <a:gd name="T37" fmla="*/ 10 h 17"/>
                  <a:gd name="T38" fmla="*/ 23 w 40"/>
                  <a:gd name="T39" fmla="*/ 10 h 17"/>
                  <a:gd name="T40" fmla="*/ 24 w 40"/>
                  <a:gd name="T41" fmla="*/ 10 h 17"/>
                  <a:gd name="T42" fmla="*/ 26 w 40"/>
                  <a:gd name="T43" fmla="*/ 16 h 17"/>
                  <a:gd name="T44" fmla="*/ 27 w 40"/>
                  <a:gd name="T45" fmla="*/ 16 h 17"/>
                  <a:gd name="T46" fmla="*/ 28 w 40"/>
                  <a:gd name="T47" fmla="*/ 16 h 17"/>
                  <a:gd name="T48" fmla="*/ 29 w 40"/>
                  <a:gd name="T49" fmla="*/ 16 h 17"/>
                  <a:gd name="T50" fmla="*/ 30 w 40"/>
                  <a:gd name="T51" fmla="*/ 16 h 17"/>
                  <a:gd name="T52" fmla="*/ 32 w 40"/>
                  <a:gd name="T53" fmla="*/ 16 h 17"/>
                  <a:gd name="T54" fmla="*/ 33 w 40"/>
                  <a:gd name="T55" fmla="*/ 16 h 17"/>
                  <a:gd name="T56" fmla="*/ 34 w 40"/>
                  <a:gd name="T57" fmla="*/ 16 h 17"/>
                  <a:gd name="T58" fmla="*/ 36 w 40"/>
                  <a:gd name="T59" fmla="*/ 16 h 17"/>
                  <a:gd name="T60" fmla="*/ 37 w 40"/>
                  <a:gd name="T61" fmla="*/ 16 h 17"/>
                  <a:gd name="T62" fmla="*/ 39 w 40"/>
                  <a:gd name="T63" fmla="*/ 16 h 17"/>
                  <a:gd name="T64" fmla="*/ 39 w 40"/>
                  <a:gd name="T65" fmla="*/ 0 h 17"/>
                  <a:gd name="T66" fmla="*/ 0 w 40"/>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 h="17">
                    <a:moveTo>
                      <a:pt x="0" y="0"/>
                    </a:moveTo>
                    <a:lnTo>
                      <a:pt x="1" y="16"/>
                    </a:lnTo>
                    <a:lnTo>
                      <a:pt x="2" y="16"/>
                    </a:lnTo>
                    <a:lnTo>
                      <a:pt x="3" y="16"/>
                    </a:lnTo>
                    <a:lnTo>
                      <a:pt x="4" y="16"/>
                    </a:lnTo>
                    <a:lnTo>
                      <a:pt x="5" y="16"/>
                    </a:lnTo>
                    <a:lnTo>
                      <a:pt x="7" y="16"/>
                    </a:lnTo>
                    <a:lnTo>
                      <a:pt x="8" y="16"/>
                    </a:lnTo>
                    <a:lnTo>
                      <a:pt x="9" y="16"/>
                    </a:lnTo>
                    <a:lnTo>
                      <a:pt x="10" y="16"/>
                    </a:lnTo>
                    <a:lnTo>
                      <a:pt x="11" y="16"/>
                    </a:lnTo>
                    <a:lnTo>
                      <a:pt x="13" y="10"/>
                    </a:lnTo>
                    <a:lnTo>
                      <a:pt x="14" y="10"/>
                    </a:lnTo>
                    <a:lnTo>
                      <a:pt x="15" y="10"/>
                    </a:lnTo>
                    <a:lnTo>
                      <a:pt x="16" y="10"/>
                    </a:lnTo>
                    <a:lnTo>
                      <a:pt x="17" y="10"/>
                    </a:lnTo>
                    <a:lnTo>
                      <a:pt x="19" y="10"/>
                    </a:lnTo>
                    <a:lnTo>
                      <a:pt x="20" y="10"/>
                    </a:lnTo>
                    <a:lnTo>
                      <a:pt x="21" y="10"/>
                    </a:lnTo>
                    <a:lnTo>
                      <a:pt x="23" y="10"/>
                    </a:lnTo>
                    <a:lnTo>
                      <a:pt x="24" y="10"/>
                    </a:lnTo>
                    <a:lnTo>
                      <a:pt x="26" y="16"/>
                    </a:lnTo>
                    <a:lnTo>
                      <a:pt x="27" y="16"/>
                    </a:lnTo>
                    <a:lnTo>
                      <a:pt x="28" y="16"/>
                    </a:lnTo>
                    <a:lnTo>
                      <a:pt x="29" y="16"/>
                    </a:lnTo>
                    <a:lnTo>
                      <a:pt x="30" y="16"/>
                    </a:lnTo>
                    <a:lnTo>
                      <a:pt x="32" y="16"/>
                    </a:lnTo>
                    <a:lnTo>
                      <a:pt x="33" y="16"/>
                    </a:lnTo>
                    <a:lnTo>
                      <a:pt x="34" y="16"/>
                    </a:lnTo>
                    <a:lnTo>
                      <a:pt x="36" y="16"/>
                    </a:lnTo>
                    <a:lnTo>
                      <a:pt x="37" y="16"/>
                    </a:lnTo>
                    <a:lnTo>
                      <a:pt x="39" y="16"/>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15" name="Freeform 251"/>
              <p:cNvSpPr>
                <a:spLocks/>
              </p:cNvSpPr>
              <p:nvPr/>
            </p:nvSpPr>
            <p:spPr bwMode="auto">
              <a:xfrm>
                <a:off x="5231" y="1772"/>
                <a:ext cx="39" cy="17"/>
              </a:xfrm>
              <a:custGeom>
                <a:avLst/>
                <a:gdLst>
                  <a:gd name="T0" fmla="*/ 0 w 39"/>
                  <a:gd name="T1" fmla="*/ 0 h 17"/>
                  <a:gd name="T2" fmla="*/ 0 w 39"/>
                  <a:gd name="T3" fmla="*/ 16 h 17"/>
                  <a:gd name="T4" fmla="*/ 2 w 39"/>
                  <a:gd name="T5" fmla="*/ 16 h 17"/>
                  <a:gd name="T6" fmla="*/ 3 w 39"/>
                  <a:gd name="T7" fmla="*/ 16 h 17"/>
                  <a:gd name="T8" fmla="*/ 4 w 39"/>
                  <a:gd name="T9" fmla="*/ 16 h 17"/>
                  <a:gd name="T10" fmla="*/ 5 w 39"/>
                  <a:gd name="T11" fmla="*/ 16 h 17"/>
                  <a:gd name="T12" fmla="*/ 6 w 39"/>
                  <a:gd name="T13" fmla="*/ 16 h 17"/>
                  <a:gd name="T14" fmla="*/ 8 w 39"/>
                  <a:gd name="T15" fmla="*/ 16 h 17"/>
                  <a:gd name="T16" fmla="*/ 10 w 39"/>
                  <a:gd name="T17" fmla="*/ 16 h 17"/>
                  <a:gd name="T18" fmla="*/ 11 w 39"/>
                  <a:gd name="T19" fmla="*/ 16 h 17"/>
                  <a:gd name="T20" fmla="*/ 12 w 39"/>
                  <a:gd name="T21" fmla="*/ 10 h 17"/>
                  <a:gd name="T22" fmla="*/ 14 w 39"/>
                  <a:gd name="T23" fmla="*/ 10 h 17"/>
                  <a:gd name="T24" fmla="*/ 16 w 39"/>
                  <a:gd name="T25" fmla="*/ 10 h 17"/>
                  <a:gd name="T26" fmla="*/ 17 w 39"/>
                  <a:gd name="T27" fmla="*/ 10 h 17"/>
                  <a:gd name="T28" fmla="*/ 18 w 39"/>
                  <a:gd name="T29" fmla="*/ 10 h 17"/>
                  <a:gd name="T30" fmla="*/ 19 w 39"/>
                  <a:gd name="T31" fmla="*/ 10 h 17"/>
                  <a:gd name="T32" fmla="*/ 20 w 39"/>
                  <a:gd name="T33" fmla="*/ 10 h 17"/>
                  <a:gd name="T34" fmla="*/ 21 w 39"/>
                  <a:gd name="T35" fmla="*/ 10 h 17"/>
                  <a:gd name="T36" fmla="*/ 23 w 39"/>
                  <a:gd name="T37" fmla="*/ 10 h 17"/>
                  <a:gd name="T38" fmla="*/ 24 w 39"/>
                  <a:gd name="T39" fmla="*/ 10 h 17"/>
                  <a:gd name="T40" fmla="*/ 24 w 39"/>
                  <a:gd name="T41" fmla="*/ 16 h 17"/>
                  <a:gd name="T42" fmla="*/ 26 w 39"/>
                  <a:gd name="T43" fmla="*/ 16 h 17"/>
                  <a:gd name="T44" fmla="*/ 27 w 39"/>
                  <a:gd name="T45" fmla="*/ 16 h 17"/>
                  <a:gd name="T46" fmla="*/ 28 w 39"/>
                  <a:gd name="T47" fmla="*/ 16 h 17"/>
                  <a:gd name="T48" fmla="*/ 30 w 39"/>
                  <a:gd name="T49" fmla="*/ 16 h 17"/>
                  <a:gd name="T50" fmla="*/ 32 w 39"/>
                  <a:gd name="T51" fmla="*/ 16 h 17"/>
                  <a:gd name="T52" fmla="*/ 33 w 39"/>
                  <a:gd name="T53" fmla="*/ 16 h 17"/>
                  <a:gd name="T54" fmla="*/ 34 w 39"/>
                  <a:gd name="T55" fmla="*/ 16 h 17"/>
                  <a:gd name="T56" fmla="*/ 35 w 39"/>
                  <a:gd name="T57" fmla="*/ 16 h 17"/>
                  <a:gd name="T58" fmla="*/ 36 w 39"/>
                  <a:gd name="T59" fmla="*/ 16 h 17"/>
                  <a:gd name="T60" fmla="*/ 37 w 39"/>
                  <a:gd name="T61" fmla="*/ 16 h 17"/>
                  <a:gd name="T62" fmla="*/ 38 w 39"/>
                  <a:gd name="T63" fmla="*/ 0 h 17"/>
                  <a:gd name="T64" fmla="*/ 0 w 39"/>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17">
                    <a:moveTo>
                      <a:pt x="0" y="0"/>
                    </a:moveTo>
                    <a:lnTo>
                      <a:pt x="0" y="16"/>
                    </a:lnTo>
                    <a:lnTo>
                      <a:pt x="2" y="16"/>
                    </a:lnTo>
                    <a:lnTo>
                      <a:pt x="3" y="16"/>
                    </a:lnTo>
                    <a:lnTo>
                      <a:pt x="4" y="16"/>
                    </a:lnTo>
                    <a:lnTo>
                      <a:pt x="5" y="16"/>
                    </a:lnTo>
                    <a:lnTo>
                      <a:pt x="6" y="16"/>
                    </a:lnTo>
                    <a:lnTo>
                      <a:pt x="8" y="16"/>
                    </a:lnTo>
                    <a:lnTo>
                      <a:pt x="10" y="16"/>
                    </a:lnTo>
                    <a:lnTo>
                      <a:pt x="11" y="16"/>
                    </a:lnTo>
                    <a:lnTo>
                      <a:pt x="12" y="10"/>
                    </a:lnTo>
                    <a:lnTo>
                      <a:pt x="14" y="10"/>
                    </a:lnTo>
                    <a:lnTo>
                      <a:pt x="16" y="10"/>
                    </a:lnTo>
                    <a:lnTo>
                      <a:pt x="17" y="10"/>
                    </a:lnTo>
                    <a:lnTo>
                      <a:pt x="18" y="10"/>
                    </a:lnTo>
                    <a:lnTo>
                      <a:pt x="19" y="10"/>
                    </a:lnTo>
                    <a:lnTo>
                      <a:pt x="20" y="10"/>
                    </a:lnTo>
                    <a:lnTo>
                      <a:pt x="21" y="10"/>
                    </a:lnTo>
                    <a:lnTo>
                      <a:pt x="23" y="10"/>
                    </a:lnTo>
                    <a:lnTo>
                      <a:pt x="24" y="10"/>
                    </a:lnTo>
                    <a:lnTo>
                      <a:pt x="24" y="16"/>
                    </a:lnTo>
                    <a:lnTo>
                      <a:pt x="26" y="16"/>
                    </a:lnTo>
                    <a:lnTo>
                      <a:pt x="27" y="16"/>
                    </a:lnTo>
                    <a:lnTo>
                      <a:pt x="28" y="16"/>
                    </a:lnTo>
                    <a:lnTo>
                      <a:pt x="30" y="16"/>
                    </a:lnTo>
                    <a:lnTo>
                      <a:pt x="32" y="16"/>
                    </a:lnTo>
                    <a:lnTo>
                      <a:pt x="33" y="16"/>
                    </a:lnTo>
                    <a:lnTo>
                      <a:pt x="34" y="16"/>
                    </a:lnTo>
                    <a:lnTo>
                      <a:pt x="35" y="16"/>
                    </a:lnTo>
                    <a:lnTo>
                      <a:pt x="36" y="16"/>
                    </a:lnTo>
                    <a:lnTo>
                      <a:pt x="37" y="16"/>
                    </a:lnTo>
                    <a:lnTo>
                      <a:pt x="38"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16" name="Freeform 252"/>
              <p:cNvSpPr>
                <a:spLocks/>
              </p:cNvSpPr>
              <p:nvPr/>
            </p:nvSpPr>
            <p:spPr bwMode="auto">
              <a:xfrm>
                <a:off x="5125" y="1749"/>
                <a:ext cx="42" cy="17"/>
              </a:xfrm>
              <a:custGeom>
                <a:avLst/>
                <a:gdLst>
                  <a:gd name="T0" fmla="*/ 39 w 42"/>
                  <a:gd name="T1" fmla="*/ 1 h 17"/>
                  <a:gd name="T2" fmla="*/ 37 w 42"/>
                  <a:gd name="T3" fmla="*/ 1 h 17"/>
                  <a:gd name="T4" fmla="*/ 34 w 42"/>
                  <a:gd name="T5" fmla="*/ 1 h 17"/>
                  <a:gd name="T6" fmla="*/ 32 w 42"/>
                  <a:gd name="T7" fmla="*/ 1 h 17"/>
                  <a:gd name="T8" fmla="*/ 29 w 42"/>
                  <a:gd name="T9" fmla="*/ 1 h 17"/>
                  <a:gd name="T10" fmla="*/ 27 w 42"/>
                  <a:gd name="T11" fmla="*/ 1 h 17"/>
                  <a:gd name="T12" fmla="*/ 24 w 42"/>
                  <a:gd name="T13" fmla="*/ 1 h 17"/>
                  <a:gd name="T14" fmla="*/ 22 w 42"/>
                  <a:gd name="T15" fmla="*/ 1 h 17"/>
                  <a:gd name="T16" fmla="*/ 20 w 42"/>
                  <a:gd name="T17" fmla="*/ 1 h 17"/>
                  <a:gd name="T18" fmla="*/ 17 w 42"/>
                  <a:gd name="T19" fmla="*/ 1 h 17"/>
                  <a:gd name="T20" fmla="*/ 14 w 42"/>
                  <a:gd name="T21" fmla="*/ 1 h 17"/>
                  <a:gd name="T22" fmla="*/ 12 w 42"/>
                  <a:gd name="T23" fmla="*/ 1 h 17"/>
                  <a:gd name="T24" fmla="*/ 10 w 42"/>
                  <a:gd name="T25" fmla="*/ 1 h 17"/>
                  <a:gd name="T26" fmla="*/ 7 w 42"/>
                  <a:gd name="T27" fmla="*/ 1 h 17"/>
                  <a:gd name="T28" fmla="*/ 5 w 42"/>
                  <a:gd name="T29" fmla="*/ 1 h 17"/>
                  <a:gd name="T30" fmla="*/ 3 w 42"/>
                  <a:gd name="T31" fmla="*/ 1 h 17"/>
                  <a:gd name="T32" fmla="*/ 0 w 42"/>
                  <a:gd name="T33" fmla="*/ 16 h 17"/>
                  <a:gd name="T34" fmla="*/ 3 w 42"/>
                  <a:gd name="T35" fmla="*/ 16 h 17"/>
                  <a:gd name="T36" fmla="*/ 5 w 42"/>
                  <a:gd name="T37" fmla="*/ 16 h 17"/>
                  <a:gd name="T38" fmla="*/ 7 w 42"/>
                  <a:gd name="T39" fmla="*/ 16 h 17"/>
                  <a:gd name="T40" fmla="*/ 10 w 42"/>
                  <a:gd name="T41" fmla="*/ 16 h 17"/>
                  <a:gd name="T42" fmla="*/ 12 w 42"/>
                  <a:gd name="T43" fmla="*/ 16 h 17"/>
                  <a:gd name="T44" fmla="*/ 15 w 42"/>
                  <a:gd name="T45" fmla="*/ 16 h 17"/>
                  <a:gd name="T46" fmla="*/ 17 w 42"/>
                  <a:gd name="T47" fmla="*/ 16 h 17"/>
                  <a:gd name="T48" fmla="*/ 20 w 42"/>
                  <a:gd name="T49" fmla="*/ 16 h 17"/>
                  <a:gd name="T50" fmla="*/ 22 w 42"/>
                  <a:gd name="T51" fmla="*/ 16 h 17"/>
                  <a:gd name="T52" fmla="*/ 25 w 42"/>
                  <a:gd name="T53" fmla="*/ 16 h 17"/>
                  <a:gd name="T54" fmla="*/ 27 w 42"/>
                  <a:gd name="T55" fmla="*/ 16 h 17"/>
                  <a:gd name="T56" fmla="*/ 31 w 42"/>
                  <a:gd name="T57" fmla="*/ 16 h 17"/>
                  <a:gd name="T58" fmla="*/ 33 w 42"/>
                  <a:gd name="T59" fmla="*/ 16 h 17"/>
                  <a:gd name="T60" fmla="*/ 36 w 42"/>
                  <a:gd name="T61" fmla="*/ 16 h 17"/>
                  <a:gd name="T62" fmla="*/ 38 w 42"/>
                  <a:gd name="T63" fmla="*/ 16 h 17"/>
                  <a:gd name="T64" fmla="*/ 41 w 42"/>
                  <a:gd name="T65"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17">
                    <a:moveTo>
                      <a:pt x="41" y="1"/>
                    </a:moveTo>
                    <a:lnTo>
                      <a:pt x="39" y="1"/>
                    </a:lnTo>
                    <a:lnTo>
                      <a:pt x="38" y="1"/>
                    </a:lnTo>
                    <a:lnTo>
                      <a:pt x="37" y="1"/>
                    </a:lnTo>
                    <a:lnTo>
                      <a:pt x="36" y="1"/>
                    </a:lnTo>
                    <a:lnTo>
                      <a:pt x="34" y="1"/>
                    </a:lnTo>
                    <a:lnTo>
                      <a:pt x="33" y="1"/>
                    </a:lnTo>
                    <a:lnTo>
                      <a:pt x="32" y="1"/>
                    </a:lnTo>
                    <a:lnTo>
                      <a:pt x="30" y="1"/>
                    </a:lnTo>
                    <a:lnTo>
                      <a:pt x="29" y="1"/>
                    </a:lnTo>
                    <a:lnTo>
                      <a:pt x="28" y="1"/>
                    </a:lnTo>
                    <a:lnTo>
                      <a:pt x="27" y="1"/>
                    </a:lnTo>
                    <a:lnTo>
                      <a:pt x="26" y="1"/>
                    </a:lnTo>
                    <a:lnTo>
                      <a:pt x="24" y="1"/>
                    </a:lnTo>
                    <a:lnTo>
                      <a:pt x="23" y="1"/>
                    </a:lnTo>
                    <a:lnTo>
                      <a:pt x="22" y="1"/>
                    </a:lnTo>
                    <a:lnTo>
                      <a:pt x="21" y="1"/>
                    </a:lnTo>
                    <a:lnTo>
                      <a:pt x="20" y="1"/>
                    </a:lnTo>
                    <a:lnTo>
                      <a:pt x="19" y="1"/>
                    </a:lnTo>
                    <a:lnTo>
                      <a:pt x="17" y="1"/>
                    </a:lnTo>
                    <a:lnTo>
                      <a:pt x="16" y="1"/>
                    </a:lnTo>
                    <a:lnTo>
                      <a:pt x="14" y="1"/>
                    </a:lnTo>
                    <a:lnTo>
                      <a:pt x="13" y="1"/>
                    </a:lnTo>
                    <a:lnTo>
                      <a:pt x="12" y="1"/>
                    </a:lnTo>
                    <a:lnTo>
                      <a:pt x="11" y="1"/>
                    </a:lnTo>
                    <a:lnTo>
                      <a:pt x="10" y="1"/>
                    </a:lnTo>
                    <a:lnTo>
                      <a:pt x="9" y="1"/>
                    </a:lnTo>
                    <a:lnTo>
                      <a:pt x="7" y="1"/>
                    </a:lnTo>
                    <a:lnTo>
                      <a:pt x="6" y="1"/>
                    </a:lnTo>
                    <a:lnTo>
                      <a:pt x="5" y="1"/>
                    </a:lnTo>
                    <a:lnTo>
                      <a:pt x="4" y="1"/>
                    </a:lnTo>
                    <a:lnTo>
                      <a:pt x="3" y="1"/>
                    </a:lnTo>
                    <a:lnTo>
                      <a:pt x="2" y="0"/>
                    </a:lnTo>
                    <a:lnTo>
                      <a:pt x="0" y="16"/>
                    </a:lnTo>
                    <a:lnTo>
                      <a:pt x="2" y="16"/>
                    </a:lnTo>
                    <a:lnTo>
                      <a:pt x="3" y="16"/>
                    </a:lnTo>
                    <a:lnTo>
                      <a:pt x="4" y="16"/>
                    </a:lnTo>
                    <a:lnTo>
                      <a:pt x="5" y="16"/>
                    </a:lnTo>
                    <a:lnTo>
                      <a:pt x="6" y="16"/>
                    </a:lnTo>
                    <a:lnTo>
                      <a:pt x="7" y="16"/>
                    </a:lnTo>
                    <a:lnTo>
                      <a:pt x="9" y="16"/>
                    </a:lnTo>
                    <a:lnTo>
                      <a:pt x="10" y="16"/>
                    </a:lnTo>
                    <a:lnTo>
                      <a:pt x="11" y="16"/>
                    </a:lnTo>
                    <a:lnTo>
                      <a:pt x="12" y="16"/>
                    </a:lnTo>
                    <a:lnTo>
                      <a:pt x="13" y="16"/>
                    </a:lnTo>
                    <a:lnTo>
                      <a:pt x="15" y="16"/>
                    </a:lnTo>
                    <a:lnTo>
                      <a:pt x="16" y="16"/>
                    </a:lnTo>
                    <a:lnTo>
                      <a:pt x="17" y="16"/>
                    </a:lnTo>
                    <a:lnTo>
                      <a:pt x="19" y="16"/>
                    </a:lnTo>
                    <a:lnTo>
                      <a:pt x="20" y="16"/>
                    </a:lnTo>
                    <a:lnTo>
                      <a:pt x="21" y="16"/>
                    </a:lnTo>
                    <a:lnTo>
                      <a:pt x="22" y="16"/>
                    </a:lnTo>
                    <a:lnTo>
                      <a:pt x="23" y="16"/>
                    </a:lnTo>
                    <a:lnTo>
                      <a:pt x="25" y="16"/>
                    </a:lnTo>
                    <a:lnTo>
                      <a:pt x="26" y="16"/>
                    </a:lnTo>
                    <a:lnTo>
                      <a:pt x="27" y="16"/>
                    </a:lnTo>
                    <a:lnTo>
                      <a:pt x="29" y="16"/>
                    </a:lnTo>
                    <a:lnTo>
                      <a:pt x="31" y="16"/>
                    </a:lnTo>
                    <a:lnTo>
                      <a:pt x="32" y="16"/>
                    </a:lnTo>
                    <a:lnTo>
                      <a:pt x="33" y="16"/>
                    </a:lnTo>
                    <a:lnTo>
                      <a:pt x="35" y="16"/>
                    </a:lnTo>
                    <a:lnTo>
                      <a:pt x="36" y="16"/>
                    </a:lnTo>
                    <a:lnTo>
                      <a:pt x="37" y="16"/>
                    </a:lnTo>
                    <a:lnTo>
                      <a:pt x="38" y="16"/>
                    </a:lnTo>
                    <a:lnTo>
                      <a:pt x="40" y="14"/>
                    </a:lnTo>
                    <a:lnTo>
                      <a:pt x="41"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17" name="Freeform 253"/>
              <p:cNvSpPr>
                <a:spLocks/>
              </p:cNvSpPr>
              <p:nvPr/>
            </p:nvSpPr>
            <p:spPr bwMode="auto">
              <a:xfrm>
                <a:off x="5178" y="1749"/>
                <a:ext cx="39" cy="17"/>
              </a:xfrm>
              <a:custGeom>
                <a:avLst/>
                <a:gdLst>
                  <a:gd name="T0" fmla="*/ 0 w 39"/>
                  <a:gd name="T1" fmla="*/ 1 h 17"/>
                  <a:gd name="T2" fmla="*/ 1 w 39"/>
                  <a:gd name="T3" fmla="*/ 1 h 17"/>
                  <a:gd name="T4" fmla="*/ 3 w 39"/>
                  <a:gd name="T5" fmla="*/ 1 h 17"/>
                  <a:gd name="T6" fmla="*/ 4 w 39"/>
                  <a:gd name="T7" fmla="*/ 1 h 17"/>
                  <a:gd name="T8" fmla="*/ 6 w 39"/>
                  <a:gd name="T9" fmla="*/ 1 h 17"/>
                  <a:gd name="T10" fmla="*/ 7 w 39"/>
                  <a:gd name="T11" fmla="*/ 1 h 17"/>
                  <a:gd name="T12" fmla="*/ 9 w 39"/>
                  <a:gd name="T13" fmla="*/ 1 h 17"/>
                  <a:gd name="T14" fmla="*/ 10 w 39"/>
                  <a:gd name="T15" fmla="*/ 1 h 17"/>
                  <a:gd name="T16" fmla="*/ 12 w 39"/>
                  <a:gd name="T17" fmla="*/ 1 h 17"/>
                  <a:gd name="T18" fmla="*/ 13 w 39"/>
                  <a:gd name="T19" fmla="*/ 1 h 17"/>
                  <a:gd name="T20" fmla="*/ 14 w 39"/>
                  <a:gd name="T21" fmla="*/ 1 h 17"/>
                  <a:gd name="T22" fmla="*/ 16 w 39"/>
                  <a:gd name="T23" fmla="*/ 1 h 17"/>
                  <a:gd name="T24" fmla="*/ 18 w 39"/>
                  <a:gd name="T25" fmla="*/ 1 h 17"/>
                  <a:gd name="T26" fmla="*/ 19 w 39"/>
                  <a:gd name="T27" fmla="*/ 1 h 17"/>
                  <a:gd name="T28" fmla="*/ 20 w 39"/>
                  <a:gd name="T29" fmla="*/ 1 h 17"/>
                  <a:gd name="T30" fmla="*/ 22 w 39"/>
                  <a:gd name="T31" fmla="*/ 1 h 17"/>
                  <a:gd name="T32" fmla="*/ 23 w 39"/>
                  <a:gd name="T33" fmla="*/ 1 h 17"/>
                  <a:gd name="T34" fmla="*/ 25 w 39"/>
                  <a:gd name="T35" fmla="*/ 1 h 17"/>
                  <a:gd name="T36" fmla="*/ 26 w 39"/>
                  <a:gd name="T37" fmla="*/ 1 h 17"/>
                  <a:gd name="T38" fmla="*/ 27 w 39"/>
                  <a:gd name="T39" fmla="*/ 1 h 17"/>
                  <a:gd name="T40" fmla="*/ 29 w 39"/>
                  <a:gd name="T41" fmla="*/ 1 h 17"/>
                  <a:gd name="T42" fmla="*/ 30 w 39"/>
                  <a:gd name="T43" fmla="*/ 1 h 17"/>
                  <a:gd name="T44" fmla="*/ 32 w 39"/>
                  <a:gd name="T45" fmla="*/ 1 h 17"/>
                  <a:gd name="T46" fmla="*/ 33 w 39"/>
                  <a:gd name="T47" fmla="*/ 1 h 17"/>
                  <a:gd name="T48" fmla="*/ 34 w 39"/>
                  <a:gd name="T49" fmla="*/ 1 h 17"/>
                  <a:gd name="T50" fmla="*/ 35 w 39"/>
                  <a:gd name="T51" fmla="*/ 1 h 17"/>
                  <a:gd name="T52" fmla="*/ 36 w 39"/>
                  <a:gd name="T53" fmla="*/ 1 h 17"/>
                  <a:gd name="T54" fmla="*/ 38 w 39"/>
                  <a:gd name="T55" fmla="*/ 0 h 17"/>
                  <a:gd name="T56" fmla="*/ 38 w 39"/>
                  <a:gd name="T57" fmla="*/ 16 h 17"/>
                  <a:gd name="T58" fmla="*/ 36 w 39"/>
                  <a:gd name="T59" fmla="*/ 16 h 17"/>
                  <a:gd name="T60" fmla="*/ 35 w 39"/>
                  <a:gd name="T61" fmla="*/ 16 h 17"/>
                  <a:gd name="T62" fmla="*/ 33 w 39"/>
                  <a:gd name="T63" fmla="*/ 16 h 17"/>
                  <a:gd name="T64" fmla="*/ 32 w 39"/>
                  <a:gd name="T65" fmla="*/ 16 h 17"/>
                  <a:gd name="T66" fmla="*/ 31 w 39"/>
                  <a:gd name="T67" fmla="*/ 16 h 17"/>
                  <a:gd name="T68" fmla="*/ 29 w 39"/>
                  <a:gd name="T69" fmla="*/ 16 h 17"/>
                  <a:gd name="T70" fmla="*/ 28 w 39"/>
                  <a:gd name="T71" fmla="*/ 16 h 17"/>
                  <a:gd name="T72" fmla="*/ 26 w 39"/>
                  <a:gd name="T73" fmla="*/ 16 h 17"/>
                  <a:gd name="T74" fmla="*/ 25 w 39"/>
                  <a:gd name="T75" fmla="*/ 16 h 17"/>
                  <a:gd name="T76" fmla="*/ 23 w 39"/>
                  <a:gd name="T77" fmla="*/ 16 h 17"/>
                  <a:gd name="T78" fmla="*/ 22 w 39"/>
                  <a:gd name="T79" fmla="*/ 16 h 17"/>
                  <a:gd name="T80" fmla="*/ 20 w 39"/>
                  <a:gd name="T81" fmla="*/ 16 h 17"/>
                  <a:gd name="T82" fmla="*/ 19 w 39"/>
                  <a:gd name="T83" fmla="*/ 16 h 17"/>
                  <a:gd name="T84" fmla="*/ 18 w 39"/>
                  <a:gd name="T85" fmla="*/ 16 h 17"/>
                  <a:gd name="T86" fmla="*/ 16 w 39"/>
                  <a:gd name="T87" fmla="*/ 16 h 17"/>
                  <a:gd name="T88" fmla="*/ 14 w 39"/>
                  <a:gd name="T89" fmla="*/ 16 h 17"/>
                  <a:gd name="T90" fmla="*/ 13 w 39"/>
                  <a:gd name="T91" fmla="*/ 16 h 17"/>
                  <a:gd name="T92" fmla="*/ 12 w 39"/>
                  <a:gd name="T93" fmla="*/ 16 h 17"/>
                  <a:gd name="T94" fmla="*/ 10 w 39"/>
                  <a:gd name="T95" fmla="*/ 16 h 17"/>
                  <a:gd name="T96" fmla="*/ 9 w 39"/>
                  <a:gd name="T97" fmla="*/ 16 h 17"/>
                  <a:gd name="T98" fmla="*/ 7 w 39"/>
                  <a:gd name="T99" fmla="*/ 16 h 17"/>
                  <a:gd name="T100" fmla="*/ 6 w 39"/>
                  <a:gd name="T101" fmla="*/ 16 h 17"/>
                  <a:gd name="T102" fmla="*/ 4 w 39"/>
                  <a:gd name="T103" fmla="*/ 16 h 17"/>
                  <a:gd name="T104" fmla="*/ 3 w 39"/>
                  <a:gd name="T105" fmla="*/ 16 h 17"/>
                  <a:gd name="T106" fmla="*/ 2 w 39"/>
                  <a:gd name="T107" fmla="*/ 16 h 17"/>
                  <a:gd name="T108" fmla="*/ 1 w 39"/>
                  <a:gd name="T109" fmla="*/ 16 h 17"/>
                  <a:gd name="T110" fmla="*/ 0 w 39"/>
                  <a:gd name="T111" fmla="*/ 14 h 17"/>
                  <a:gd name="T112" fmla="*/ 0 w 39"/>
                  <a:gd name="T11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 h="17">
                    <a:moveTo>
                      <a:pt x="0" y="1"/>
                    </a:moveTo>
                    <a:lnTo>
                      <a:pt x="1" y="1"/>
                    </a:lnTo>
                    <a:lnTo>
                      <a:pt x="3" y="1"/>
                    </a:lnTo>
                    <a:lnTo>
                      <a:pt x="4" y="1"/>
                    </a:lnTo>
                    <a:lnTo>
                      <a:pt x="6" y="1"/>
                    </a:lnTo>
                    <a:lnTo>
                      <a:pt x="7" y="1"/>
                    </a:lnTo>
                    <a:lnTo>
                      <a:pt x="9" y="1"/>
                    </a:lnTo>
                    <a:lnTo>
                      <a:pt x="10" y="1"/>
                    </a:lnTo>
                    <a:lnTo>
                      <a:pt x="12" y="1"/>
                    </a:lnTo>
                    <a:lnTo>
                      <a:pt x="13" y="1"/>
                    </a:lnTo>
                    <a:lnTo>
                      <a:pt x="14" y="1"/>
                    </a:lnTo>
                    <a:lnTo>
                      <a:pt x="16" y="1"/>
                    </a:lnTo>
                    <a:lnTo>
                      <a:pt x="18" y="1"/>
                    </a:lnTo>
                    <a:lnTo>
                      <a:pt x="19" y="1"/>
                    </a:lnTo>
                    <a:lnTo>
                      <a:pt x="20" y="1"/>
                    </a:lnTo>
                    <a:lnTo>
                      <a:pt x="22" y="1"/>
                    </a:lnTo>
                    <a:lnTo>
                      <a:pt x="23" y="1"/>
                    </a:lnTo>
                    <a:lnTo>
                      <a:pt x="25" y="1"/>
                    </a:lnTo>
                    <a:lnTo>
                      <a:pt x="26" y="1"/>
                    </a:lnTo>
                    <a:lnTo>
                      <a:pt x="27" y="1"/>
                    </a:lnTo>
                    <a:lnTo>
                      <a:pt x="29" y="1"/>
                    </a:lnTo>
                    <a:lnTo>
                      <a:pt x="30" y="1"/>
                    </a:lnTo>
                    <a:lnTo>
                      <a:pt x="32" y="1"/>
                    </a:lnTo>
                    <a:lnTo>
                      <a:pt x="33" y="1"/>
                    </a:lnTo>
                    <a:lnTo>
                      <a:pt x="34" y="1"/>
                    </a:lnTo>
                    <a:lnTo>
                      <a:pt x="35" y="1"/>
                    </a:lnTo>
                    <a:lnTo>
                      <a:pt x="36" y="1"/>
                    </a:lnTo>
                    <a:lnTo>
                      <a:pt x="38" y="0"/>
                    </a:lnTo>
                    <a:lnTo>
                      <a:pt x="38" y="16"/>
                    </a:lnTo>
                    <a:lnTo>
                      <a:pt x="36" y="16"/>
                    </a:lnTo>
                    <a:lnTo>
                      <a:pt x="35" y="16"/>
                    </a:lnTo>
                    <a:lnTo>
                      <a:pt x="33" y="16"/>
                    </a:lnTo>
                    <a:lnTo>
                      <a:pt x="32" y="16"/>
                    </a:lnTo>
                    <a:lnTo>
                      <a:pt x="31" y="16"/>
                    </a:lnTo>
                    <a:lnTo>
                      <a:pt x="29" y="16"/>
                    </a:lnTo>
                    <a:lnTo>
                      <a:pt x="28" y="16"/>
                    </a:lnTo>
                    <a:lnTo>
                      <a:pt x="26" y="16"/>
                    </a:lnTo>
                    <a:lnTo>
                      <a:pt x="25" y="16"/>
                    </a:lnTo>
                    <a:lnTo>
                      <a:pt x="23" y="16"/>
                    </a:lnTo>
                    <a:lnTo>
                      <a:pt x="22" y="16"/>
                    </a:lnTo>
                    <a:lnTo>
                      <a:pt x="20" y="16"/>
                    </a:lnTo>
                    <a:lnTo>
                      <a:pt x="19" y="16"/>
                    </a:lnTo>
                    <a:lnTo>
                      <a:pt x="18" y="16"/>
                    </a:lnTo>
                    <a:lnTo>
                      <a:pt x="16" y="16"/>
                    </a:lnTo>
                    <a:lnTo>
                      <a:pt x="14" y="16"/>
                    </a:lnTo>
                    <a:lnTo>
                      <a:pt x="13" y="16"/>
                    </a:lnTo>
                    <a:lnTo>
                      <a:pt x="12" y="16"/>
                    </a:lnTo>
                    <a:lnTo>
                      <a:pt x="10" y="16"/>
                    </a:lnTo>
                    <a:lnTo>
                      <a:pt x="9" y="16"/>
                    </a:lnTo>
                    <a:lnTo>
                      <a:pt x="7" y="16"/>
                    </a:lnTo>
                    <a:lnTo>
                      <a:pt x="6" y="16"/>
                    </a:lnTo>
                    <a:lnTo>
                      <a:pt x="4" y="16"/>
                    </a:lnTo>
                    <a:lnTo>
                      <a:pt x="3" y="16"/>
                    </a:lnTo>
                    <a:lnTo>
                      <a:pt x="2" y="16"/>
                    </a:lnTo>
                    <a:lnTo>
                      <a:pt x="1" y="16"/>
                    </a:lnTo>
                    <a:lnTo>
                      <a:pt x="0" y="14"/>
                    </a:lnTo>
                    <a:lnTo>
                      <a:pt x="0"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18" name="Freeform 254"/>
              <p:cNvSpPr>
                <a:spLocks/>
              </p:cNvSpPr>
              <p:nvPr/>
            </p:nvSpPr>
            <p:spPr bwMode="auto">
              <a:xfrm>
                <a:off x="5230" y="1749"/>
                <a:ext cx="39" cy="17"/>
              </a:xfrm>
              <a:custGeom>
                <a:avLst/>
                <a:gdLst>
                  <a:gd name="T0" fmla="*/ 0 w 39"/>
                  <a:gd name="T1" fmla="*/ 1 h 17"/>
                  <a:gd name="T2" fmla="*/ 2 w 39"/>
                  <a:gd name="T3" fmla="*/ 1 h 17"/>
                  <a:gd name="T4" fmla="*/ 3 w 39"/>
                  <a:gd name="T5" fmla="*/ 1 h 17"/>
                  <a:gd name="T6" fmla="*/ 5 w 39"/>
                  <a:gd name="T7" fmla="*/ 1 h 17"/>
                  <a:gd name="T8" fmla="*/ 6 w 39"/>
                  <a:gd name="T9" fmla="*/ 1 h 17"/>
                  <a:gd name="T10" fmla="*/ 8 w 39"/>
                  <a:gd name="T11" fmla="*/ 1 h 17"/>
                  <a:gd name="T12" fmla="*/ 9 w 39"/>
                  <a:gd name="T13" fmla="*/ 1 h 17"/>
                  <a:gd name="T14" fmla="*/ 11 w 39"/>
                  <a:gd name="T15" fmla="*/ 1 h 17"/>
                  <a:gd name="T16" fmla="*/ 12 w 39"/>
                  <a:gd name="T17" fmla="*/ 1 h 17"/>
                  <a:gd name="T18" fmla="*/ 14 w 39"/>
                  <a:gd name="T19" fmla="*/ 1 h 17"/>
                  <a:gd name="T20" fmla="*/ 15 w 39"/>
                  <a:gd name="T21" fmla="*/ 1 h 17"/>
                  <a:gd name="T22" fmla="*/ 17 w 39"/>
                  <a:gd name="T23" fmla="*/ 1 h 17"/>
                  <a:gd name="T24" fmla="*/ 18 w 39"/>
                  <a:gd name="T25" fmla="*/ 1 h 17"/>
                  <a:gd name="T26" fmla="*/ 19 w 39"/>
                  <a:gd name="T27" fmla="*/ 1 h 17"/>
                  <a:gd name="T28" fmla="*/ 20 w 39"/>
                  <a:gd name="T29" fmla="*/ 1 h 17"/>
                  <a:gd name="T30" fmla="*/ 21 w 39"/>
                  <a:gd name="T31" fmla="*/ 1 h 17"/>
                  <a:gd name="T32" fmla="*/ 22 w 39"/>
                  <a:gd name="T33" fmla="*/ 1 h 17"/>
                  <a:gd name="T34" fmla="*/ 24 w 39"/>
                  <a:gd name="T35" fmla="*/ 1 h 17"/>
                  <a:gd name="T36" fmla="*/ 25 w 39"/>
                  <a:gd name="T37" fmla="*/ 1 h 17"/>
                  <a:gd name="T38" fmla="*/ 27 w 39"/>
                  <a:gd name="T39" fmla="*/ 1 h 17"/>
                  <a:gd name="T40" fmla="*/ 28 w 39"/>
                  <a:gd name="T41" fmla="*/ 1 h 17"/>
                  <a:gd name="T42" fmla="*/ 29 w 39"/>
                  <a:gd name="T43" fmla="*/ 1 h 17"/>
                  <a:gd name="T44" fmla="*/ 30 w 39"/>
                  <a:gd name="T45" fmla="*/ 1 h 17"/>
                  <a:gd name="T46" fmla="*/ 31 w 39"/>
                  <a:gd name="T47" fmla="*/ 1 h 17"/>
                  <a:gd name="T48" fmla="*/ 33 w 39"/>
                  <a:gd name="T49" fmla="*/ 1 h 17"/>
                  <a:gd name="T50" fmla="*/ 34 w 39"/>
                  <a:gd name="T51" fmla="*/ 1 h 17"/>
                  <a:gd name="T52" fmla="*/ 35 w 39"/>
                  <a:gd name="T53" fmla="*/ 1 h 17"/>
                  <a:gd name="T54" fmla="*/ 36 w 39"/>
                  <a:gd name="T55" fmla="*/ 1 h 17"/>
                  <a:gd name="T56" fmla="*/ 37 w 39"/>
                  <a:gd name="T57" fmla="*/ 0 h 17"/>
                  <a:gd name="T58" fmla="*/ 38 w 39"/>
                  <a:gd name="T59" fmla="*/ 16 h 17"/>
                  <a:gd name="T60" fmla="*/ 37 w 39"/>
                  <a:gd name="T61" fmla="*/ 16 h 17"/>
                  <a:gd name="T62" fmla="*/ 36 w 39"/>
                  <a:gd name="T63" fmla="*/ 16 h 17"/>
                  <a:gd name="T64" fmla="*/ 35 w 39"/>
                  <a:gd name="T65" fmla="*/ 16 h 17"/>
                  <a:gd name="T66" fmla="*/ 34 w 39"/>
                  <a:gd name="T67" fmla="*/ 16 h 17"/>
                  <a:gd name="T68" fmla="*/ 33 w 39"/>
                  <a:gd name="T69" fmla="*/ 16 h 17"/>
                  <a:gd name="T70" fmla="*/ 31 w 39"/>
                  <a:gd name="T71" fmla="*/ 16 h 17"/>
                  <a:gd name="T72" fmla="*/ 30 w 39"/>
                  <a:gd name="T73" fmla="*/ 16 h 17"/>
                  <a:gd name="T74" fmla="*/ 29 w 39"/>
                  <a:gd name="T75" fmla="*/ 16 h 17"/>
                  <a:gd name="T76" fmla="*/ 28 w 39"/>
                  <a:gd name="T77" fmla="*/ 16 h 17"/>
                  <a:gd name="T78" fmla="*/ 27 w 39"/>
                  <a:gd name="T79" fmla="*/ 16 h 17"/>
                  <a:gd name="T80" fmla="*/ 25 w 39"/>
                  <a:gd name="T81" fmla="*/ 16 h 17"/>
                  <a:gd name="T82" fmla="*/ 24 w 39"/>
                  <a:gd name="T83" fmla="*/ 16 h 17"/>
                  <a:gd name="T84" fmla="*/ 22 w 39"/>
                  <a:gd name="T85" fmla="*/ 16 h 17"/>
                  <a:gd name="T86" fmla="*/ 21 w 39"/>
                  <a:gd name="T87" fmla="*/ 16 h 17"/>
                  <a:gd name="T88" fmla="*/ 20 w 39"/>
                  <a:gd name="T89" fmla="*/ 16 h 17"/>
                  <a:gd name="T90" fmla="*/ 19 w 39"/>
                  <a:gd name="T91" fmla="*/ 16 h 17"/>
                  <a:gd name="T92" fmla="*/ 18 w 39"/>
                  <a:gd name="T93" fmla="*/ 16 h 17"/>
                  <a:gd name="T94" fmla="*/ 16 w 39"/>
                  <a:gd name="T95" fmla="*/ 16 h 17"/>
                  <a:gd name="T96" fmla="*/ 15 w 39"/>
                  <a:gd name="T97" fmla="*/ 16 h 17"/>
                  <a:gd name="T98" fmla="*/ 14 w 39"/>
                  <a:gd name="T99" fmla="*/ 16 h 17"/>
                  <a:gd name="T100" fmla="*/ 13 w 39"/>
                  <a:gd name="T101" fmla="*/ 16 h 17"/>
                  <a:gd name="T102" fmla="*/ 12 w 39"/>
                  <a:gd name="T103" fmla="*/ 16 h 17"/>
                  <a:gd name="T104" fmla="*/ 10 w 39"/>
                  <a:gd name="T105" fmla="*/ 16 h 17"/>
                  <a:gd name="T106" fmla="*/ 9 w 39"/>
                  <a:gd name="T107" fmla="*/ 16 h 17"/>
                  <a:gd name="T108" fmla="*/ 8 w 39"/>
                  <a:gd name="T109" fmla="*/ 16 h 17"/>
                  <a:gd name="T110" fmla="*/ 7 w 39"/>
                  <a:gd name="T111" fmla="*/ 16 h 17"/>
                  <a:gd name="T112" fmla="*/ 6 w 39"/>
                  <a:gd name="T113" fmla="*/ 16 h 17"/>
                  <a:gd name="T114" fmla="*/ 4 w 39"/>
                  <a:gd name="T115" fmla="*/ 16 h 17"/>
                  <a:gd name="T116" fmla="*/ 3 w 39"/>
                  <a:gd name="T117" fmla="*/ 16 h 17"/>
                  <a:gd name="T118" fmla="*/ 2 w 39"/>
                  <a:gd name="T119" fmla="*/ 16 h 17"/>
                  <a:gd name="T120" fmla="*/ 1 w 39"/>
                  <a:gd name="T121" fmla="*/ 14 h 17"/>
                  <a:gd name="T122" fmla="*/ 0 w 39"/>
                  <a:gd name="T12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 h="17">
                    <a:moveTo>
                      <a:pt x="0" y="1"/>
                    </a:moveTo>
                    <a:lnTo>
                      <a:pt x="2" y="1"/>
                    </a:lnTo>
                    <a:lnTo>
                      <a:pt x="3" y="1"/>
                    </a:lnTo>
                    <a:lnTo>
                      <a:pt x="5" y="1"/>
                    </a:lnTo>
                    <a:lnTo>
                      <a:pt x="6" y="1"/>
                    </a:lnTo>
                    <a:lnTo>
                      <a:pt x="8" y="1"/>
                    </a:lnTo>
                    <a:lnTo>
                      <a:pt x="9" y="1"/>
                    </a:lnTo>
                    <a:lnTo>
                      <a:pt x="11" y="1"/>
                    </a:lnTo>
                    <a:lnTo>
                      <a:pt x="12" y="1"/>
                    </a:lnTo>
                    <a:lnTo>
                      <a:pt x="14" y="1"/>
                    </a:lnTo>
                    <a:lnTo>
                      <a:pt x="15" y="1"/>
                    </a:lnTo>
                    <a:lnTo>
                      <a:pt x="17" y="1"/>
                    </a:lnTo>
                    <a:lnTo>
                      <a:pt x="18" y="1"/>
                    </a:lnTo>
                    <a:lnTo>
                      <a:pt x="19" y="1"/>
                    </a:lnTo>
                    <a:lnTo>
                      <a:pt x="20" y="1"/>
                    </a:lnTo>
                    <a:lnTo>
                      <a:pt x="21" y="1"/>
                    </a:lnTo>
                    <a:lnTo>
                      <a:pt x="22" y="1"/>
                    </a:lnTo>
                    <a:lnTo>
                      <a:pt x="24" y="1"/>
                    </a:lnTo>
                    <a:lnTo>
                      <a:pt x="25" y="1"/>
                    </a:lnTo>
                    <a:lnTo>
                      <a:pt x="27" y="1"/>
                    </a:lnTo>
                    <a:lnTo>
                      <a:pt x="28" y="1"/>
                    </a:lnTo>
                    <a:lnTo>
                      <a:pt x="29" y="1"/>
                    </a:lnTo>
                    <a:lnTo>
                      <a:pt x="30" y="1"/>
                    </a:lnTo>
                    <a:lnTo>
                      <a:pt x="31" y="1"/>
                    </a:lnTo>
                    <a:lnTo>
                      <a:pt x="33" y="1"/>
                    </a:lnTo>
                    <a:lnTo>
                      <a:pt x="34" y="1"/>
                    </a:lnTo>
                    <a:lnTo>
                      <a:pt x="35" y="1"/>
                    </a:lnTo>
                    <a:lnTo>
                      <a:pt x="36" y="1"/>
                    </a:lnTo>
                    <a:lnTo>
                      <a:pt x="37" y="0"/>
                    </a:lnTo>
                    <a:lnTo>
                      <a:pt x="38" y="16"/>
                    </a:lnTo>
                    <a:lnTo>
                      <a:pt x="37" y="16"/>
                    </a:lnTo>
                    <a:lnTo>
                      <a:pt x="36" y="16"/>
                    </a:lnTo>
                    <a:lnTo>
                      <a:pt x="35" y="16"/>
                    </a:lnTo>
                    <a:lnTo>
                      <a:pt x="34" y="16"/>
                    </a:lnTo>
                    <a:lnTo>
                      <a:pt x="33" y="16"/>
                    </a:lnTo>
                    <a:lnTo>
                      <a:pt x="31" y="16"/>
                    </a:lnTo>
                    <a:lnTo>
                      <a:pt x="30" y="16"/>
                    </a:lnTo>
                    <a:lnTo>
                      <a:pt x="29" y="16"/>
                    </a:lnTo>
                    <a:lnTo>
                      <a:pt x="28" y="16"/>
                    </a:lnTo>
                    <a:lnTo>
                      <a:pt x="27" y="16"/>
                    </a:lnTo>
                    <a:lnTo>
                      <a:pt x="25" y="16"/>
                    </a:lnTo>
                    <a:lnTo>
                      <a:pt x="24" y="16"/>
                    </a:lnTo>
                    <a:lnTo>
                      <a:pt x="22" y="16"/>
                    </a:lnTo>
                    <a:lnTo>
                      <a:pt x="21" y="16"/>
                    </a:lnTo>
                    <a:lnTo>
                      <a:pt x="20" y="16"/>
                    </a:lnTo>
                    <a:lnTo>
                      <a:pt x="19" y="16"/>
                    </a:lnTo>
                    <a:lnTo>
                      <a:pt x="18" y="16"/>
                    </a:lnTo>
                    <a:lnTo>
                      <a:pt x="16" y="16"/>
                    </a:lnTo>
                    <a:lnTo>
                      <a:pt x="15" y="16"/>
                    </a:lnTo>
                    <a:lnTo>
                      <a:pt x="14" y="16"/>
                    </a:lnTo>
                    <a:lnTo>
                      <a:pt x="13" y="16"/>
                    </a:lnTo>
                    <a:lnTo>
                      <a:pt x="12" y="16"/>
                    </a:lnTo>
                    <a:lnTo>
                      <a:pt x="10" y="16"/>
                    </a:lnTo>
                    <a:lnTo>
                      <a:pt x="9" y="16"/>
                    </a:lnTo>
                    <a:lnTo>
                      <a:pt x="8" y="16"/>
                    </a:lnTo>
                    <a:lnTo>
                      <a:pt x="7" y="16"/>
                    </a:lnTo>
                    <a:lnTo>
                      <a:pt x="6" y="16"/>
                    </a:lnTo>
                    <a:lnTo>
                      <a:pt x="4" y="16"/>
                    </a:lnTo>
                    <a:lnTo>
                      <a:pt x="3" y="16"/>
                    </a:lnTo>
                    <a:lnTo>
                      <a:pt x="2" y="16"/>
                    </a:lnTo>
                    <a:lnTo>
                      <a:pt x="1" y="14"/>
                    </a:lnTo>
                    <a:lnTo>
                      <a:pt x="0"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19" name="Freeform 255"/>
              <p:cNvSpPr>
                <a:spLocks/>
              </p:cNvSpPr>
              <p:nvPr/>
            </p:nvSpPr>
            <p:spPr bwMode="auto">
              <a:xfrm>
                <a:off x="5229" y="1727"/>
                <a:ext cx="38" cy="17"/>
              </a:xfrm>
              <a:custGeom>
                <a:avLst/>
                <a:gdLst>
                  <a:gd name="T0" fmla="*/ 0 w 38"/>
                  <a:gd name="T1" fmla="*/ 0 h 17"/>
                  <a:gd name="T2" fmla="*/ 2 w 38"/>
                  <a:gd name="T3" fmla="*/ 0 h 17"/>
                  <a:gd name="T4" fmla="*/ 4 w 38"/>
                  <a:gd name="T5" fmla="*/ 0 h 17"/>
                  <a:gd name="T6" fmla="*/ 5 w 38"/>
                  <a:gd name="T7" fmla="*/ 1 h 17"/>
                  <a:gd name="T8" fmla="*/ 6 w 38"/>
                  <a:gd name="T9" fmla="*/ 1 h 17"/>
                  <a:gd name="T10" fmla="*/ 7 w 38"/>
                  <a:gd name="T11" fmla="*/ 1 h 17"/>
                  <a:gd name="T12" fmla="*/ 8 w 38"/>
                  <a:gd name="T13" fmla="*/ 1 h 17"/>
                  <a:gd name="T14" fmla="*/ 9 w 38"/>
                  <a:gd name="T15" fmla="*/ 1 h 17"/>
                  <a:gd name="T16" fmla="*/ 11 w 38"/>
                  <a:gd name="T17" fmla="*/ 1 h 17"/>
                  <a:gd name="T18" fmla="*/ 12 w 38"/>
                  <a:gd name="T19" fmla="*/ 1 h 17"/>
                  <a:gd name="T20" fmla="*/ 14 w 38"/>
                  <a:gd name="T21" fmla="*/ 1 h 17"/>
                  <a:gd name="T22" fmla="*/ 15 w 38"/>
                  <a:gd name="T23" fmla="*/ 1 h 17"/>
                  <a:gd name="T24" fmla="*/ 16 w 38"/>
                  <a:gd name="T25" fmla="*/ 1 h 17"/>
                  <a:gd name="T26" fmla="*/ 17 w 38"/>
                  <a:gd name="T27" fmla="*/ 1 h 17"/>
                  <a:gd name="T28" fmla="*/ 18 w 38"/>
                  <a:gd name="T29" fmla="*/ 1 h 17"/>
                  <a:gd name="T30" fmla="*/ 19 w 38"/>
                  <a:gd name="T31" fmla="*/ 1 h 17"/>
                  <a:gd name="T32" fmla="*/ 21 w 38"/>
                  <a:gd name="T33" fmla="*/ 1 h 17"/>
                  <a:gd name="T34" fmla="*/ 22 w 38"/>
                  <a:gd name="T35" fmla="*/ 1 h 17"/>
                  <a:gd name="T36" fmla="*/ 24 w 38"/>
                  <a:gd name="T37" fmla="*/ 1 h 17"/>
                  <a:gd name="T38" fmla="*/ 25 w 38"/>
                  <a:gd name="T39" fmla="*/ 1 h 17"/>
                  <a:gd name="T40" fmla="*/ 27 w 38"/>
                  <a:gd name="T41" fmla="*/ 1 h 17"/>
                  <a:gd name="T42" fmla="*/ 28 w 38"/>
                  <a:gd name="T43" fmla="*/ 1 h 17"/>
                  <a:gd name="T44" fmla="*/ 29 w 38"/>
                  <a:gd name="T45" fmla="*/ 1 h 17"/>
                  <a:gd name="T46" fmla="*/ 30 w 38"/>
                  <a:gd name="T47" fmla="*/ 0 h 17"/>
                  <a:gd name="T48" fmla="*/ 31 w 38"/>
                  <a:gd name="T49" fmla="*/ 0 h 17"/>
                  <a:gd name="T50" fmla="*/ 32 w 38"/>
                  <a:gd name="T51" fmla="*/ 0 h 17"/>
                  <a:gd name="T52" fmla="*/ 34 w 38"/>
                  <a:gd name="T53" fmla="*/ 0 h 17"/>
                  <a:gd name="T54" fmla="*/ 35 w 38"/>
                  <a:gd name="T55" fmla="*/ 0 h 17"/>
                  <a:gd name="T56" fmla="*/ 37 w 38"/>
                  <a:gd name="T57" fmla="*/ 15 h 17"/>
                  <a:gd name="T58" fmla="*/ 35 w 38"/>
                  <a:gd name="T59" fmla="*/ 15 h 17"/>
                  <a:gd name="T60" fmla="*/ 34 w 38"/>
                  <a:gd name="T61" fmla="*/ 15 h 17"/>
                  <a:gd name="T62" fmla="*/ 32 w 38"/>
                  <a:gd name="T63" fmla="*/ 15 h 17"/>
                  <a:gd name="T64" fmla="*/ 31 w 38"/>
                  <a:gd name="T65" fmla="*/ 15 h 17"/>
                  <a:gd name="T66" fmla="*/ 30 w 38"/>
                  <a:gd name="T67" fmla="*/ 15 h 17"/>
                  <a:gd name="T68" fmla="*/ 29 w 38"/>
                  <a:gd name="T69" fmla="*/ 15 h 17"/>
                  <a:gd name="T70" fmla="*/ 28 w 38"/>
                  <a:gd name="T71" fmla="*/ 15 h 17"/>
                  <a:gd name="T72" fmla="*/ 27 w 38"/>
                  <a:gd name="T73" fmla="*/ 15 h 17"/>
                  <a:gd name="T74" fmla="*/ 25 w 38"/>
                  <a:gd name="T75" fmla="*/ 16 h 17"/>
                  <a:gd name="T76" fmla="*/ 24 w 38"/>
                  <a:gd name="T77" fmla="*/ 16 h 17"/>
                  <a:gd name="T78" fmla="*/ 22 w 38"/>
                  <a:gd name="T79" fmla="*/ 16 h 17"/>
                  <a:gd name="T80" fmla="*/ 21 w 38"/>
                  <a:gd name="T81" fmla="*/ 16 h 17"/>
                  <a:gd name="T82" fmla="*/ 19 w 38"/>
                  <a:gd name="T83" fmla="*/ 16 h 17"/>
                  <a:gd name="T84" fmla="*/ 18 w 38"/>
                  <a:gd name="T85" fmla="*/ 16 h 17"/>
                  <a:gd name="T86" fmla="*/ 17 w 38"/>
                  <a:gd name="T87" fmla="*/ 16 h 17"/>
                  <a:gd name="T88" fmla="*/ 16 w 38"/>
                  <a:gd name="T89" fmla="*/ 16 h 17"/>
                  <a:gd name="T90" fmla="*/ 15 w 38"/>
                  <a:gd name="T91" fmla="*/ 16 h 17"/>
                  <a:gd name="T92" fmla="*/ 14 w 38"/>
                  <a:gd name="T93" fmla="*/ 16 h 17"/>
                  <a:gd name="T94" fmla="*/ 12 w 38"/>
                  <a:gd name="T95" fmla="*/ 15 h 17"/>
                  <a:gd name="T96" fmla="*/ 10 w 38"/>
                  <a:gd name="T97" fmla="*/ 15 h 17"/>
                  <a:gd name="T98" fmla="*/ 9 w 38"/>
                  <a:gd name="T99" fmla="*/ 15 h 17"/>
                  <a:gd name="T100" fmla="*/ 8 w 38"/>
                  <a:gd name="T101" fmla="*/ 15 h 17"/>
                  <a:gd name="T102" fmla="*/ 7 w 38"/>
                  <a:gd name="T103" fmla="*/ 15 h 17"/>
                  <a:gd name="T104" fmla="*/ 6 w 38"/>
                  <a:gd name="T105" fmla="*/ 15 h 17"/>
                  <a:gd name="T106" fmla="*/ 4 w 38"/>
                  <a:gd name="T107" fmla="*/ 15 h 17"/>
                  <a:gd name="T108" fmla="*/ 3 w 38"/>
                  <a:gd name="T109" fmla="*/ 15 h 17"/>
                  <a:gd name="T110" fmla="*/ 2 w 38"/>
                  <a:gd name="T111" fmla="*/ 15 h 17"/>
                  <a:gd name="T112" fmla="*/ 1 w 38"/>
                  <a:gd name="T113" fmla="*/ 15 h 17"/>
                  <a:gd name="T114" fmla="*/ 0 w 38"/>
                  <a:gd name="T11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17">
                    <a:moveTo>
                      <a:pt x="0" y="0"/>
                    </a:moveTo>
                    <a:lnTo>
                      <a:pt x="2" y="0"/>
                    </a:lnTo>
                    <a:lnTo>
                      <a:pt x="4" y="0"/>
                    </a:lnTo>
                    <a:lnTo>
                      <a:pt x="5" y="1"/>
                    </a:lnTo>
                    <a:lnTo>
                      <a:pt x="6" y="1"/>
                    </a:lnTo>
                    <a:lnTo>
                      <a:pt x="7" y="1"/>
                    </a:lnTo>
                    <a:lnTo>
                      <a:pt x="8" y="1"/>
                    </a:lnTo>
                    <a:lnTo>
                      <a:pt x="9" y="1"/>
                    </a:lnTo>
                    <a:lnTo>
                      <a:pt x="11" y="1"/>
                    </a:lnTo>
                    <a:lnTo>
                      <a:pt x="12" y="1"/>
                    </a:lnTo>
                    <a:lnTo>
                      <a:pt x="14" y="1"/>
                    </a:lnTo>
                    <a:lnTo>
                      <a:pt x="15" y="1"/>
                    </a:lnTo>
                    <a:lnTo>
                      <a:pt x="16" y="1"/>
                    </a:lnTo>
                    <a:lnTo>
                      <a:pt x="17" y="1"/>
                    </a:lnTo>
                    <a:lnTo>
                      <a:pt x="18" y="1"/>
                    </a:lnTo>
                    <a:lnTo>
                      <a:pt x="19" y="1"/>
                    </a:lnTo>
                    <a:lnTo>
                      <a:pt x="21" y="1"/>
                    </a:lnTo>
                    <a:lnTo>
                      <a:pt x="22" y="1"/>
                    </a:lnTo>
                    <a:lnTo>
                      <a:pt x="24" y="1"/>
                    </a:lnTo>
                    <a:lnTo>
                      <a:pt x="25" y="1"/>
                    </a:lnTo>
                    <a:lnTo>
                      <a:pt x="27" y="1"/>
                    </a:lnTo>
                    <a:lnTo>
                      <a:pt x="28" y="1"/>
                    </a:lnTo>
                    <a:lnTo>
                      <a:pt x="29" y="1"/>
                    </a:lnTo>
                    <a:lnTo>
                      <a:pt x="30" y="0"/>
                    </a:lnTo>
                    <a:lnTo>
                      <a:pt x="31" y="0"/>
                    </a:lnTo>
                    <a:lnTo>
                      <a:pt x="32" y="0"/>
                    </a:lnTo>
                    <a:lnTo>
                      <a:pt x="34" y="0"/>
                    </a:lnTo>
                    <a:lnTo>
                      <a:pt x="35" y="0"/>
                    </a:lnTo>
                    <a:lnTo>
                      <a:pt x="37" y="15"/>
                    </a:lnTo>
                    <a:lnTo>
                      <a:pt x="35" y="15"/>
                    </a:lnTo>
                    <a:lnTo>
                      <a:pt x="34" y="15"/>
                    </a:lnTo>
                    <a:lnTo>
                      <a:pt x="32" y="15"/>
                    </a:lnTo>
                    <a:lnTo>
                      <a:pt x="31" y="15"/>
                    </a:lnTo>
                    <a:lnTo>
                      <a:pt x="30" y="15"/>
                    </a:lnTo>
                    <a:lnTo>
                      <a:pt x="29" y="15"/>
                    </a:lnTo>
                    <a:lnTo>
                      <a:pt x="28" y="15"/>
                    </a:lnTo>
                    <a:lnTo>
                      <a:pt x="27" y="15"/>
                    </a:lnTo>
                    <a:lnTo>
                      <a:pt x="25" y="16"/>
                    </a:lnTo>
                    <a:lnTo>
                      <a:pt x="24" y="16"/>
                    </a:lnTo>
                    <a:lnTo>
                      <a:pt x="22" y="16"/>
                    </a:lnTo>
                    <a:lnTo>
                      <a:pt x="21" y="16"/>
                    </a:lnTo>
                    <a:lnTo>
                      <a:pt x="19" y="16"/>
                    </a:lnTo>
                    <a:lnTo>
                      <a:pt x="18" y="16"/>
                    </a:lnTo>
                    <a:lnTo>
                      <a:pt x="17" y="16"/>
                    </a:lnTo>
                    <a:lnTo>
                      <a:pt x="16" y="16"/>
                    </a:lnTo>
                    <a:lnTo>
                      <a:pt x="15" y="16"/>
                    </a:lnTo>
                    <a:lnTo>
                      <a:pt x="14" y="16"/>
                    </a:lnTo>
                    <a:lnTo>
                      <a:pt x="12" y="15"/>
                    </a:lnTo>
                    <a:lnTo>
                      <a:pt x="10" y="15"/>
                    </a:lnTo>
                    <a:lnTo>
                      <a:pt x="9" y="15"/>
                    </a:lnTo>
                    <a:lnTo>
                      <a:pt x="8" y="15"/>
                    </a:lnTo>
                    <a:lnTo>
                      <a:pt x="7" y="15"/>
                    </a:lnTo>
                    <a:lnTo>
                      <a:pt x="6" y="15"/>
                    </a:lnTo>
                    <a:lnTo>
                      <a:pt x="4" y="15"/>
                    </a:lnTo>
                    <a:lnTo>
                      <a:pt x="3" y="15"/>
                    </a:lnTo>
                    <a:lnTo>
                      <a:pt x="2" y="15"/>
                    </a:lnTo>
                    <a:lnTo>
                      <a:pt x="1" y="15"/>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20" name="Freeform 256"/>
              <p:cNvSpPr>
                <a:spLocks/>
              </p:cNvSpPr>
              <p:nvPr/>
            </p:nvSpPr>
            <p:spPr bwMode="auto">
              <a:xfrm>
                <a:off x="5178" y="1727"/>
                <a:ext cx="38" cy="17"/>
              </a:xfrm>
              <a:custGeom>
                <a:avLst/>
                <a:gdLst>
                  <a:gd name="T0" fmla="*/ 0 w 38"/>
                  <a:gd name="T1" fmla="*/ 0 h 17"/>
                  <a:gd name="T2" fmla="*/ 2 w 38"/>
                  <a:gd name="T3" fmla="*/ 0 h 17"/>
                  <a:gd name="T4" fmla="*/ 3 w 38"/>
                  <a:gd name="T5" fmla="*/ 0 h 17"/>
                  <a:gd name="T6" fmla="*/ 5 w 38"/>
                  <a:gd name="T7" fmla="*/ 1 h 17"/>
                  <a:gd name="T8" fmla="*/ 6 w 38"/>
                  <a:gd name="T9" fmla="*/ 1 h 17"/>
                  <a:gd name="T10" fmla="*/ 8 w 38"/>
                  <a:gd name="T11" fmla="*/ 1 h 17"/>
                  <a:gd name="T12" fmla="*/ 9 w 38"/>
                  <a:gd name="T13" fmla="*/ 1 h 17"/>
                  <a:gd name="T14" fmla="*/ 11 w 38"/>
                  <a:gd name="T15" fmla="*/ 1 h 17"/>
                  <a:gd name="T16" fmla="*/ 12 w 38"/>
                  <a:gd name="T17" fmla="*/ 1 h 17"/>
                  <a:gd name="T18" fmla="*/ 13 w 38"/>
                  <a:gd name="T19" fmla="*/ 1 h 17"/>
                  <a:gd name="T20" fmla="*/ 15 w 38"/>
                  <a:gd name="T21" fmla="*/ 1 h 17"/>
                  <a:gd name="T22" fmla="*/ 16 w 38"/>
                  <a:gd name="T23" fmla="*/ 1 h 17"/>
                  <a:gd name="T24" fmla="*/ 18 w 38"/>
                  <a:gd name="T25" fmla="*/ 1 h 17"/>
                  <a:gd name="T26" fmla="*/ 19 w 38"/>
                  <a:gd name="T27" fmla="*/ 1 h 17"/>
                  <a:gd name="T28" fmla="*/ 20 w 38"/>
                  <a:gd name="T29" fmla="*/ 1 h 17"/>
                  <a:gd name="T30" fmla="*/ 22 w 38"/>
                  <a:gd name="T31" fmla="*/ 1 h 17"/>
                  <a:gd name="T32" fmla="*/ 23 w 38"/>
                  <a:gd name="T33" fmla="*/ 1 h 17"/>
                  <a:gd name="T34" fmla="*/ 25 w 38"/>
                  <a:gd name="T35" fmla="*/ 1 h 17"/>
                  <a:gd name="T36" fmla="*/ 26 w 38"/>
                  <a:gd name="T37" fmla="*/ 1 h 17"/>
                  <a:gd name="T38" fmla="*/ 27 w 38"/>
                  <a:gd name="T39" fmla="*/ 1 h 17"/>
                  <a:gd name="T40" fmla="*/ 28 w 38"/>
                  <a:gd name="T41" fmla="*/ 1 h 17"/>
                  <a:gd name="T42" fmla="*/ 29 w 38"/>
                  <a:gd name="T43" fmla="*/ 1 h 17"/>
                  <a:gd name="T44" fmla="*/ 30 w 38"/>
                  <a:gd name="T45" fmla="*/ 1 h 17"/>
                  <a:gd name="T46" fmla="*/ 31 w 38"/>
                  <a:gd name="T47" fmla="*/ 0 h 17"/>
                  <a:gd name="T48" fmla="*/ 33 w 38"/>
                  <a:gd name="T49" fmla="*/ 0 h 17"/>
                  <a:gd name="T50" fmla="*/ 34 w 38"/>
                  <a:gd name="T51" fmla="*/ 0 h 17"/>
                  <a:gd name="T52" fmla="*/ 36 w 38"/>
                  <a:gd name="T53" fmla="*/ 0 h 17"/>
                  <a:gd name="T54" fmla="*/ 37 w 38"/>
                  <a:gd name="T55" fmla="*/ 0 h 17"/>
                  <a:gd name="T56" fmla="*/ 37 w 38"/>
                  <a:gd name="T57" fmla="*/ 15 h 17"/>
                  <a:gd name="T58" fmla="*/ 36 w 38"/>
                  <a:gd name="T59" fmla="*/ 15 h 17"/>
                  <a:gd name="T60" fmla="*/ 35 w 38"/>
                  <a:gd name="T61" fmla="*/ 15 h 17"/>
                  <a:gd name="T62" fmla="*/ 34 w 38"/>
                  <a:gd name="T63" fmla="*/ 15 h 17"/>
                  <a:gd name="T64" fmla="*/ 33 w 38"/>
                  <a:gd name="T65" fmla="*/ 15 h 17"/>
                  <a:gd name="T66" fmla="*/ 32 w 38"/>
                  <a:gd name="T67" fmla="*/ 15 h 17"/>
                  <a:gd name="T68" fmla="*/ 30 w 38"/>
                  <a:gd name="T69" fmla="*/ 15 h 17"/>
                  <a:gd name="T70" fmla="*/ 29 w 38"/>
                  <a:gd name="T71" fmla="*/ 15 h 17"/>
                  <a:gd name="T72" fmla="*/ 28 w 38"/>
                  <a:gd name="T73" fmla="*/ 15 h 17"/>
                  <a:gd name="T74" fmla="*/ 27 w 38"/>
                  <a:gd name="T75" fmla="*/ 15 h 17"/>
                  <a:gd name="T76" fmla="*/ 26 w 38"/>
                  <a:gd name="T77" fmla="*/ 16 h 17"/>
                  <a:gd name="T78" fmla="*/ 25 w 38"/>
                  <a:gd name="T79" fmla="*/ 16 h 17"/>
                  <a:gd name="T80" fmla="*/ 23 w 38"/>
                  <a:gd name="T81" fmla="*/ 16 h 17"/>
                  <a:gd name="T82" fmla="*/ 22 w 38"/>
                  <a:gd name="T83" fmla="*/ 16 h 17"/>
                  <a:gd name="T84" fmla="*/ 20 w 38"/>
                  <a:gd name="T85" fmla="*/ 16 h 17"/>
                  <a:gd name="T86" fmla="*/ 19 w 38"/>
                  <a:gd name="T87" fmla="*/ 16 h 17"/>
                  <a:gd name="T88" fmla="*/ 18 w 38"/>
                  <a:gd name="T89" fmla="*/ 16 h 17"/>
                  <a:gd name="T90" fmla="*/ 16 w 38"/>
                  <a:gd name="T91" fmla="*/ 16 h 17"/>
                  <a:gd name="T92" fmla="*/ 15 w 38"/>
                  <a:gd name="T93" fmla="*/ 16 h 17"/>
                  <a:gd name="T94" fmla="*/ 13 w 38"/>
                  <a:gd name="T95" fmla="*/ 16 h 17"/>
                  <a:gd name="T96" fmla="*/ 12 w 38"/>
                  <a:gd name="T97" fmla="*/ 15 h 17"/>
                  <a:gd name="T98" fmla="*/ 11 w 38"/>
                  <a:gd name="T99" fmla="*/ 15 h 17"/>
                  <a:gd name="T100" fmla="*/ 9 w 38"/>
                  <a:gd name="T101" fmla="*/ 15 h 17"/>
                  <a:gd name="T102" fmla="*/ 7 w 38"/>
                  <a:gd name="T103" fmla="*/ 15 h 17"/>
                  <a:gd name="T104" fmla="*/ 6 w 38"/>
                  <a:gd name="T105" fmla="*/ 15 h 17"/>
                  <a:gd name="T106" fmla="*/ 5 w 38"/>
                  <a:gd name="T107" fmla="*/ 15 h 17"/>
                  <a:gd name="T108" fmla="*/ 3 w 38"/>
                  <a:gd name="T109" fmla="*/ 15 h 17"/>
                  <a:gd name="T110" fmla="*/ 1 w 38"/>
                  <a:gd name="T111" fmla="*/ 15 h 17"/>
                  <a:gd name="T112" fmla="*/ 0 w 38"/>
                  <a:gd name="T113" fmla="*/ 15 h 17"/>
                  <a:gd name="T114" fmla="*/ 0 w 38"/>
                  <a:gd name="T11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17">
                    <a:moveTo>
                      <a:pt x="0" y="0"/>
                    </a:moveTo>
                    <a:lnTo>
                      <a:pt x="2" y="0"/>
                    </a:lnTo>
                    <a:lnTo>
                      <a:pt x="3" y="0"/>
                    </a:lnTo>
                    <a:lnTo>
                      <a:pt x="5" y="1"/>
                    </a:lnTo>
                    <a:lnTo>
                      <a:pt x="6" y="1"/>
                    </a:lnTo>
                    <a:lnTo>
                      <a:pt x="8" y="1"/>
                    </a:lnTo>
                    <a:lnTo>
                      <a:pt x="9" y="1"/>
                    </a:lnTo>
                    <a:lnTo>
                      <a:pt x="11" y="1"/>
                    </a:lnTo>
                    <a:lnTo>
                      <a:pt x="12" y="1"/>
                    </a:lnTo>
                    <a:lnTo>
                      <a:pt x="13" y="1"/>
                    </a:lnTo>
                    <a:lnTo>
                      <a:pt x="15" y="1"/>
                    </a:lnTo>
                    <a:lnTo>
                      <a:pt x="16" y="1"/>
                    </a:lnTo>
                    <a:lnTo>
                      <a:pt x="18" y="1"/>
                    </a:lnTo>
                    <a:lnTo>
                      <a:pt x="19" y="1"/>
                    </a:lnTo>
                    <a:lnTo>
                      <a:pt x="20" y="1"/>
                    </a:lnTo>
                    <a:lnTo>
                      <a:pt x="22" y="1"/>
                    </a:lnTo>
                    <a:lnTo>
                      <a:pt x="23" y="1"/>
                    </a:lnTo>
                    <a:lnTo>
                      <a:pt x="25" y="1"/>
                    </a:lnTo>
                    <a:lnTo>
                      <a:pt x="26" y="1"/>
                    </a:lnTo>
                    <a:lnTo>
                      <a:pt x="27" y="1"/>
                    </a:lnTo>
                    <a:lnTo>
                      <a:pt x="28" y="1"/>
                    </a:lnTo>
                    <a:lnTo>
                      <a:pt x="29" y="1"/>
                    </a:lnTo>
                    <a:lnTo>
                      <a:pt x="30" y="1"/>
                    </a:lnTo>
                    <a:lnTo>
                      <a:pt x="31" y="0"/>
                    </a:lnTo>
                    <a:lnTo>
                      <a:pt x="33" y="0"/>
                    </a:lnTo>
                    <a:lnTo>
                      <a:pt x="34" y="0"/>
                    </a:lnTo>
                    <a:lnTo>
                      <a:pt x="36" y="0"/>
                    </a:lnTo>
                    <a:lnTo>
                      <a:pt x="37" y="0"/>
                    </a:lnTo>
                    <a:lnTo>
                      <a:pt x="37" y="15"/>
                    </a:lnTo>
                    <a:lnTo>
                      <a:pt x="36" y="15"/>
                    </a:lnTo>
                    <a:lnTo>
                      <a:pt x="35" y="15"/>
                    </a:lnTo>
                    <a:lnTo>
                      <a:pt x="34" y="15"/>
                    </a:lnTo>
                    <a:lnTo>
                      <a:pt x="33" y="15"/>
                    </a:lnTo>
                    <a:lnTo>
                      <a:pt x="32" y="15"/>
                    </a:lnTo>
                    <a:lnTo>
                      <a:pt x="30" y="15"/>
                    </a:lnTo>
                    <a:lnTo>
                      <a:pt x="29" y="15"/>
                    </a:lnTo>
                    <a:lnTo>
                      <a:pt x="28" y="15"/>
                    </a:lnTo>
                    <a:lnTo>
                      <a:pt x="27" y="15"/>
                    </a:lnTo>
                    <a:lnTo>
                      <a:pt x="26" y="16"/>
                    </a:lnTo>
                    <a:lnTo>
                      <a:pt x="25" y="16"/>
                    </a:lnTo>
                    <a:lnTo>
                      <a:pt x="23" y="16"/>
                    </a:lnTo>
                    <a:lnTo>
                      <a:pt x="22" y="16"/>
                    </a:lnTo>
                    <a:lnTo>
                      <a:pt x="20" y="16"/>
                    </a:lnTo>
                    <a:lnTo>
                      <a:pt x="19" y="16"/>
                    </a:lnTo>
                    <a:lnTo>
                      <a:pt x="18" y="16"/>
                    </a:lnTo>
                    <a:lnTo>
                      <a:pt x="16" y="16"/>
                    </a:lnTo>
                    <a:lnTo>
                      <a:pt x="15" y="16"/>
                    </a:lnTo>
                    <a:lnTo>
                      <a:pt x="13" y="16"/>
                    </a:lnTo>
                    <a:lnTo>
                      <a:pt x="12" y="15"/>
                    </a:lnTo>
                    <a:lnTo>
                      <a:pt x="11" y="15"/>
                    </a:lnTo>
                    <a:lnTo>
                      <a:pt x="9" y="15"/>
                    </a:lnTo>
                    <a:lnTo>
                      <a:pt x="7" y="15"/>
                    </a:lnTo>
                    <a:lnTo>
                      <a:pt x="6" y="15"/>
                    </a:lnTo>
                    <a:lnTo>
                      <a:pt x="5" y="15"/>
                    </a:lnTo>
                    <a:lnTo>
                      <a:pt x="3" y="15"/>
                    </a:lnTo>
                    <a:lnTo>
                      <a:pt x="1" y="15"/>
                    </a:lnTo>
                    <a:lnTo>
                      <a:pt x="0" y="15"/>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21" name="Freeform 257"/>
              <p:cNvSpPr>
                <a:spLocks/>
              </p:cNvSpPr>
              <p:nvPr/>
            </p:nvSpPr>
            <p:spPr bwMode="auto">
              <a:xfrm>
                <a:off x="5127" y="1727"/>
                <a:ext cx="40" cy="17"/>
              </a:xfrm>
              <a:custGeom>
                <a:avLst/>
                <a:gdLst>
                  <a:gd name="T0" fmla="*/ 38 w 40"/>
                  <a:gd name="T1" fmla="*/ 0 h 17"/>
                  <a:gd name="T2" fmla="*/ 35 w 40"/>
                  <a:gd name="T3" fmla="*/ 0 h 17"/>
                  <a:gd name="T4" fmla="*/ 33 w 40"/>
                  <a:gd name="T5" fmla="*/ 1 h 17"/>
                  <a:gd name="T6" fmla="*/ 31 w 40"/>
                  <a:gd name="T7" fmla="*/ 1 h 17"/>
                  <a:gd name="T8" fmla="*/ 28 w 40"/>
                  <a:gd name="T9" fmla="*/ 1 h 17"/>
                  <a:gd name="T10" fmla="*/ 26 w 40"/>
                  <a:gd name="T11" fmla="*/ 1 h 17"/>
                  <a:gd name="T12" fmla="*/ 24 w 40"/>
                  <a:gd name="T13" fmla="*/ 1 h 17"/>
                  <a:gd name="T14" fmla="*/ 21 w 40"/>
                  <a:gd name="T15" fmla="*/ 1 h 17"/>
                  <a:gd name="T16" fmla="*/ 19 w 40"/>
                  <a:gd name="T17" fmla="*/ 1 h 17"/>
                  <a:gd name="T18" fmla="*/ 17 w 40"/>
                  <a:gd name="T19" fmla="*/ 1 h 17"/>
                  <a:gd name="T20" fmla="*/ 14 w 40"/>
                  <a:gd name="T21" fmla="*/ 1 h 17"/>
                  <a:gd name="T22" fmla="*/ 12 w 40"/>
                  <a:gd name="T23" fmla="*/ 1 h 17"/>
                  <a:gd name="T24" fmla="*/ 10 w 40"/>
                  <a:gd name="T25" fmla="*/ 1 h 17"/>
                  <a:gd name="T26" fmla="*/ 7 w 40"/>
                  <a:gd name="T27" fmla="*/ 0 h 17"/>
                  <a:gd name="T28" fmla="*/ 4 w 40"/>
                  <a:gd name="T29" fmla="*/ 0 h 17"/>
                  <a:gd name="T30" fmla="*/ 1 w 40"/>
                  <a:gd name="T31" fmla="*/ 0 h 17"/>
                  <a:gd name="T32" fmla="*/ 1 w 40"/>
                  <a:gd name="T33" fmla="*/ 15 h 17"/>
                  <a:gd name="T34" fmla="*/ 4 w 40"/>
                  <a:gd name="T35" fmla="*/ 15 h 17"/>
                  <a:gd name="T36" fmla="*/ 7 w 40"/>
                  <a:gd name="T37" fmla="*/ 15 h 17"/>
                  <a:gd name="T38" fmla="*/ 10 w 40"/>
                  <a:gd name="T39" fmla="*/ 15 h 17"/>
                  <a:gd name="T40" fmla="*/ 12 w 40"/>
                  <a:gd name="T41" fmla="*/ 16 h 17"/>
                  <a:gd name="T42" fmla="*/ 14 w 40"/>
                  <a:gd name="T43" fmla="*/ 16 h 17"/>
                  <a:gd name="T44" fmla="*/ 17 w 40"/>
                  <a:gd name="T45" fmla="*/ 16 h 17"/>
                  <a:gd name="T46" fmla="*/ 19 w 40"/>
                  <a:gd name="T47" fmla="*/ 16 h 17"/>
                  <a:gd name="T48" fmla="*/ 21 w 40"/>
                  <a:gd name="T49" fmla="*/ 16 h 17"/>
                  <a:gd name="T50" fmla="*/ 24 w 40"/>
                  <a:gd name="T51" fmla="*/ 16 h 17"/>
                  <a:gd name="T52" fmla="*/ 26 w 40"/>
                  <a:gd name="T53" fmla="*/ 15 h 17"/>
                  <a:gd name="T54" fmla="*/ 28 w 40"/>
                  <a:gd name="T55" fmla="*/ 15 h 17"/>
                  <a:gd name="T56" fmla="*/ 31 w 40"/>
                  <a:gd name="T57" fmla="*/ 15 h 17"/>
                  <a:gd name="T58" fmla="*/ 34 w 40"/>
                  <a:gd name="T59" fmla="*/ 15 h 17"/>
                  <a:gd name="T60" fmla="*/ 36 w 40"/>
                  <a:gd name="T61" fmla="*/ 15 h 17"/>
                  <a:gd name="T62" fmla="*/ 38 w 40"/>
                  <a:gd name="T6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 h="17">
                    <a:moveTo>
                      <a:pt x="39" y="0"/>
                    </a:moveTo>
                    <a:lnTo>
                      <a:pt x="38" y="0"/>
                    </a:lnTo>
                    <a:lnTo>
                      <a:pt x="37" y="0"/>
                    </a:lnTo>
                    <a:lnTo>
                      <a:pt x="35" y="0"/>
                    </a:lnTo>
                    <a:lnTo>
                      <a:pt x="35" y="1"/>
                    </a:lnTo>
                    <a:lnTo>
                      <a:pt x="33" y="1"/>
                    </a:lnTo>
                    <a:lnTo>
                      <a:pt x="32" y="1"/>
                    </a:lnTo>
                    <a:lnTo>
                      <a:pt x="31" y="1"/>
                    </a:lnTo>
                    <a:lnTo>
                      <a:pt x="29" y="1"/>
                    </a:lnTo>
                    <a:lnTo>
                      <a:pt x="28" y="1"/>
                    </a:lnTo>
                    <a:lnTo>
                      <a:pt x="27" y="1"/>
                    </a:lnTo>
                    <a:lnTo>
                      <a:pt x="26" y="1"/>
                    </a:lnTo>
                    <a:lnTo>
                      <a:pt x="25" y="1"/>
                    </a:lnTo>
                    <a:lnTo>
                      <a:pt x="24" y="1"/>
                    </a:lnTo>
                    <a:lnTo>
                      <a:pt x="22" y="1"/>
                    </a:lnTo>
                    <a:lnTo>
                      <a:pt x="21" y="1"/>
                    </a:lnTo>
                    <a:lnTo>
                      <a:pt x="20" y="1"/>
                    </a:lnTo>
                    <a:lnTo>
                      <a:pt x="19" y="1"/>
                    </a:lnTo>
                    <a:lnTo>
                      <a:pt x="18" y="1"/>
                    </a:lnTo>
                    <a:lnTo>
                      <a:pt x="17" y="1"/>
                    </a:lnTo>
                    <a:lnTo>
                      <a:pt x="15" y="1"/>
                    </a:lnTo>
                    <a:lnTo>
                      <a:pt x="14" y="1"/>
                    </a:lnTo>
                    <a:lnTo>
                      <a:pt x="13" y="1"/>
                    </a:lnTo>
                    <a:lnTo>
                      <a:pt x="12" y="1"/>
                    </a:lnTo>
                    <a:lnTo>
                      <a:pt x="11" y="1"/>
                    </a:lnTo>
                    <a:lnTo>
                      <a:pt x="10" y="1"/>
                    </a:lnTo>
                    <a:lnTo>
                      <a:pt x="8" y="1"/>
                    </a:lnTo>
                    <a:lnTo>
                      <a:pt x="7" y="0"/>
                    </a:lnTo>
                    <a:lnTo>
                      <a:pt x="6" y="0"/>
                    </a:lnTo>
                    <a:lnTo>
                      <a:pt x="4" y="0"/>
                    </a:lnTo>
                    <a:lnTo>
                      <a:pt x="3" y="0"/>
                    </a:lnTo>
                    <a:lnTo>
                      <a:pt x="1" y="0"/>
                    </a:lnTo>
                    <a:lnTo>
                      <a:pt x="0" y="15"/>
                    </a:lnTo>
                    <a:lnTo>
                      <a:pt x="1" y="15"/>
                    </a:lnTo>
                    <a:lnTo>
                      <a:pt x="3" y="15"/>
                    </a:lnTo>
                    <a:lnTo>
                      <a:pt x="4" y="15"/>
                    </a:lnTo>
                    <a:lnTo>
                      <a:pt x="6" y="15"/>
                    </a:lnTo>
                    <a:lnTo>
                      <a:pt x="7" y="15"/>
                    </a:lnTo>
                    <a:lnTo>
                      <a:pt x="8" y="15"/>
                    </a:lnTo>
                    <a:lnTo>
                      <a:pt x="10" y="15"/>
                    </a:lnTo>
                    <a:lnTo>
                      <a:pt x="11" y="15"/>
                    </a:lnTo>
                    <a:lnTo>
                      <a:pt x="12" y="16"/>
                    </a:lnTo>
                    <a:lnTo>
                      <a:pt x="13" y="16"/>
                    </a:lnTo>
                    <a:lnTo>
                      <a:pt x="14" y="16"/>
                    </a:lnTo>
                    <a:lnTo>
                      <a:pt x="15" y="16"/>
                    </a:lnTo>
                    <a:lnTo>
                      <a:pt x="17" y="16"/>
                    </a:lnTo>
                    <a:lnTo>
                      <a:pt x="18" y="16"/>
                    </a:lnTo>
                    <a:lnTo>
                      <a:pt x="19" y="16"/>
                    </a:lnTo>
                    <a:lnTo>
                      <a:pt x="20" y="16"/>
                    </a:lnTo>
                    <a:lnTo>
                      <a:pt x="21" y="16"/>
                    </a:lnTo>
                    <a:lnTo>
                      <a:pt x="22" y="16"/>
                    </a:lnTo>
                    <a:lnTo>
                      <a:pt x="24" y="16"/>
                    </a:lnTo>
                    <a:lnTo>
                      <a:pt x="25" y="16"/>
                    </a:lnTo>
                    <a:lnTo>
                      <a:pt x="26" y="15"/>
                    </a:lnTo>
                    <a:lnTo>
                      <a:pt x="27" y="15"/>
                    </a:lnTo>
                    <a:lnTo>
                      <a:pt x="28" y="15"/>
                    </a:lnTo>
                    <a:lnTo>
                      <a:pt x="30" y="15"/>
                    </a:lnTo>
                    <a:lnTo>
                      <a:pt x="31" y="15"/>
                    </a:lnTo>
                    <a:lnTo>
                      <a:pt x="32" y="15"/>
                    </a:lnTo>
                    <a:lnTo>
                      <a:pt x="34" y="15"/>
                    </a:lnTo>
                    <a:lnTo>
                      <a:pt x="35" y="15"/>
                    </a:lnTo>
                    <a:lnTo>
                      <a:pt x="36" y="15"/>
                    </a:lnTo>
                    <a:lnTo>
                      <a:pt x="37" y="15"/>
                    </a:lnTo>
                    <a:lnTo>
                      <a:pt x="38" y="15"/>
                    </a:lnTo>
                    <a:lnTo>
                      <a:pt x="39"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22" name="Freeform 258"/>
              <p:cNvSpPr>
                <a:spLocks/>
              </p:cNvSpPr>
              <p:nvPr/>
            </p:nvSpPr>
            <p:spPr bwMode="auto">
              <a:xfrm>
                <a:off x="5125" y="1778"/>
                <a:ext cx="42" cy="17"/>
              </a:xfrm>
              <a:custGeom>
                <a:avLst/>
                <a:gdLst>
                  <a:gd name="T0" fmla="*/ 1 w 42"/>
                  <a:gd name="T1" fmla="*/ 0 h 17"/>
                  <a:gd name="T2" fmla="*/ 0 w 42"/>
                  <a:gd name="T3" fmla="*/ 14 h 17"/>
                  <a:gd name="T4" fmla="*/ 1 w 42"/>
                  <a:gd name="T5" fmla="*/ 14 h 17"/>
                  <a:gd name="T6" fmla="*/ 2 w 42"/>
                  <a:gd name="T7" fmla="*/ 14 h 17"/>
                  <a:gd name="T8" fmla="*/ 4 w 42"/>
                  <a:gd name="T9" fmla="*/ 14 h 17"/>
                  <a:gd name="T10" fmla="*/ 5 w 42"/>
                  <a:gd name="T11" fmla="*/ 14 h 17"/>
                  <a:gd name="T12" fmla="*/ 6 w 42"/>
                  <a:gd name="T13" fmla="*/ 14 h 17"/>
                  <a:gd name="T14" fmla="*/ 7 w 42"/>
                  <a:gd name="T15" fmla="*/ 16 h 17"/>
                  <a:gd name="T16" fmla="*/ 8 w 42"/>
                  <a:gd name="T17" fmla="*/ 16 h 17"/>
                  <a:gd name="T18" fmla="*/ 10 w 42"/>
                  <a:gd name="T19" fmla="*/ 16 h 17"/>
                  <a:gd name="T20" fmla="*/ 11 w 42"/>
                  <a:gd name="T21" fmla="*/ 16 h 17"/>
                  <a:gd name="T22" fmla="*/ 12 w 42"/>
                  <a:gd name="T23" fmla="*/ 16 h 17"/>
                  <a:gd name="T24" fmla="*/ 14 w 42"/>
                  <a:gd name="T25" fmla="*/ 16 h 17"/>
                  <a:gd name="T26" fmla="*/ 15 w 42"/>
                  <a:gd name="T27" fmla="*/ 16 h 17"/>
                  <a:gd name="T28" fmla="*/ 17 w 42"/>
                  <a:gd name="T29" fmla="*/ 16 h 17"/>
                  <a:gd name="T30" fmla="*/ 18 w 42"/>
                  <a:gd name="T31" fmla="*/ 16 h 17"/>
                  <a:gd name="T32" fmla="*/ 20 w 42"/>
                  <a:gd name="T33" fmla="*/ 16 h 17"/>
                  <a:gd name="T34" fmla="*/ 21 w 42"/>
                  <a:gd name="T35" fmla="*/ 16 h 17"/>
                  <a:gd name="T36" fmla="*/ 22 w 42"/>
                  <a:gd name="T37" fmla="*/ 16 h 17"/>
                  <a:gd name="T38" fmla="*/ 24 w 42"/>
                  <a:gd name="T39" fmla="*/ 16 h 17"/>
                  <a:gd name="T40" fmla="*/ 25 w 42"/>
                  <a:gd name="T41" fmla="*/ 16 h 17"/>
                  <a:gd name="T42" fmla="*/ 26 w 42"/>
                  <a:gd name="T43" fmla="*/ 16 h 17"/>
                  <a:gd name="T44" fmla="*/ 27 w 42"/>
                  <a:gd name="T45" fmla="*/ 16 h 17"/>
                  <a:gd name="T46" fmla="*/ 28 w 42"/>
                  <a:gd name="T47" fmla="*/ 16 h 17"/>
                  <a:gd name="T48" fmla="*/ 30 w 42"/>
                  <a:gd name="T49" fmla="*/ 16 h 17"/>
                  <a:gd name="T50" fmla="*/ 31 w 42"/>
                  <a:gd name="T51" fmla="*/ 16 h 17"/>
                  <a:gd name="T52" fmla="*/ 33 w 42"/>
                  <a:gd name="T53" fmla="*/ 14 h 17"/>
                  <a:gd name="T54" fmla="*/ 34 w 42"/>
                  <a:gd name="T55" fmla="*/ 14 h 17"/>
                  <a:gd name="T56" fmla="*/ 36 w 42"/>
                  <a:gd name="T57" fmla="*/ 14 h 17"/>
                  <a:gd name="T58" fmla="*/ 38 w 42"/>
                  <a:gd name="T59" fmla="*/ 14 h 17"/>
                  <a:gd name="T60" fmla="*/ 39 w 42"/>
                  <a:gd name="T61" fmla="*/ 14 h 17"/>
                  <a:gd name="T62" fmla="*/ 41 w 42"/>
                  <a:gd name="T63" fmla="*/ 14 h 17"/>
                  <a:gd name="T64" fmla="*/ 41 w 42"/>
                  <a:gd name="T65" fmla="*/ 0 h 17"/>
                  <a:gd name="T66" fmla="*/ 1 w 42"/>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17">
                    <a:moveTo>
                      <a:pt x="1" y="0"/>
                    </a:moveTo>
                    <a:lnTo>
                      <a:pt x="0" y="14"/>
                    </a:lnTo>
                    <a:lnTo>
                      <a:pt x="1" y="14"/>
                    </a:lnTo>
                    <a:lnTo>
                      <a:pt x="2" y="14"/>
                    </a:lnTo>
                    <a:lnTo>
                      <a:pt x="4" y="14"/>
                    </a:lnTo>
                    <a:lnTo>
                      <a:pt x="5" y="14"/>
                    </a:lnTo>
                    <a:lnTo>
                      <a:pt x="6" y="14"/>
                    </a:lnTo>
                    <a:lnTo>
                      <a:pt x="7" y="16"/>
                    </a:lnTo>
                    <a:lnTo>
                      <a:pt x="8" y="16"/>
                    </a:lnTo>
                    <a:lnTo>
                      <a:pt x="10" y="16"/>
                    </a:lnTo>
                    <a:lnTo>
                      <a:pt x="11" y="16"/>
                    </a:lnTo>
                    <a:lnTo>
                      <a:pt x="12" y="16"/>
                    </a:lnTo>
                    <a:lnTo>
                      <a:pt x="14" y="16"/>
                    </a:lnTo>
                    <a:lnTo>
                      <a:pt x="15" y="16"/>
                    </a:lnTo>
                    <a:lnTo>
                      <a:pt x="17" y="16"/>
                    </a:lnTo>
                    <a:lnTo>
                      <a:pt x="18" y="16"/>
                    </a:lnTo>
                    <a:lnTo>
                      <a:pt x="20" y="16"/>
                    </a:lnTo>
                    <a:lnTo>
                      <a:pt x="21" y="16"/>
                    </a:lnTo>
                    <a:lnTo>
                      <a:pt x="22" y="16"/>
                    </a:lnTo>
                    <a:lnTo>
                      <a:pt x="24" y="16"/>
                    </a:lnTo>
                    <a:lnTo>
                      <a:pt x="25" y="16"/>
                    </a:lnTo>
                    <a:lnTo>
                      <a:pt x="26" y="16"/>
                    </a:lnTo>
                    <a:lnTo>
                      <a:pt x="27" y="16"/>
                    </a:lnTo>
                    <a:lnTo>
                      <a:pt x="28" y="16"/>
                    </a:lnTo>
                    <a:lnTo>
                      <a:pt x="30" y="16"/>
                    </a:lnTo>
                    <a:lnTo>
                      <a:pt x="31" y="16"/>
                    </a:lnTo>
                    <a:lnTo>
                      <a:pt x="33" y="14"/>
                    </a:lnTo>
                    <a:lnTo>
                      <a:pt x="34" y="14"/>
                    </a:lnTo>
                    <a:lnTo>
                      <a:pt x="36" y="14"/>
                    </a:lnTo>
                    <a:lnTo>
                      <a:pt x="38" y="14"/>
                    </a:lnTo>
                    <a:lnTo>
                      <a:pt x="39" y="14"/>
                    </a:lnTo>
                    <a:lnTo>
                      <a:pt x="41" y="14"/>
                    </a:lnTo>
                    <a:lnTo>
                      <a:pt x="41" y="0"/>
                    </a:lnTo>
                    <a:lnTo>
                      <a:pt x="1"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23" name="Freeform 259"/>
              <p:cNvSpPr>
                <a:spLocks/>
              </p:cNvSpPr>
              <p:nvPr/>
            </p:nvSpPr>
            <p:spPr bwMode="auto">
              <a:xfrm>
                <a:off x="5177" y="1778"/>
                <a:ext cx="40" cy="17"/>
              </a:xfrm>
              <a:custGeom>
                <a:avLst/>
                <a:gdLst>
                  <a:gd name="T0" fmla="*/ 0 w 40"/>
                  <a:gd name="T1" fmla="*/ 0 h 17"/>
                  <a:gd name="T2" fmla="*/ 0 w 40"/>
                  <a:gd name="T3" fmla="*/ 14 h 17"/>
                  <a:gd name="T4" fmla="*/ 2 w 40"/>
                  <a:gd name="T5" fmla="*/ 14 h 17"/>
                  <a:gd name="T6" fmla="*/ 3 w 40"/>
                  <a:gd name="T7" fmla="*/ 14 h 17"/>
                  <a:gd name="T8" fmla="*/ 4 w 40"/>
                  <a:gd name="T9" fmla="*/ 14 h 17"/>
                  <a:gd name="T10" fmla="*/ 5 w 40"/>
                  <a:gd name="T11" fmla="*/ 14 h 17"/>
                  <a:gd name="T12" fmla="*/ 7 w 40"/>
                  <a:gd name="T13" fmla="*/ 14 h 17"/>
                  <a:gd name="T14" fmla="*/ 8 w 40"/>
                  <a:gd name="T15" fmla="*/ 14 h 17"/>
                  <a:gd name="T16" fmla="*/ 9 w 40"/>
                  <a:gd name="T17" fmla="*/ 16 h 17"/>
                  <a:gd name="T18" fmla="*/ 10 w 40"/>
                  <a:gd name="T19" fmla="*/ 16 h 17"/>
                  <a:gd name="T20" fmla="*/ 11 w 40"/>
                  <a:gd name="T21" fmla="*/ 16 h 17"/>
                  <a:gd name="T22" fmla="*/ 13 w 40"/>
                  <a:gd name="T23" fmla="*/ 16 h 17"/>
                  <a:gd name="T24" fmla="*/ 14 w 40"/>
                  <a:gd name="T25" fmla="*/ 16 h 17"/>
                  <a:gd name="T26" fmla="*/ 15 w 40"/>
                  <a:gd name="T27" fmla="*/ 16 h 17"/>
                  <a:gd name="T28" fmla="*/ 16 w 40"/>
                  <a:gd name="T29" fmla="*/ 16 h 17"/>
                  <a:gd name="T30" fmla="*/ 17 w 40"/>
                  <a:gd name="T31" fmla="*/ 16 h 17"/>
                  <a:gd name="T32" fmla="*/ 19 w 40"/>
                  <a:gd name="T33" fmla="*/ 16 h 17"/>
                  <a:gd name="T34" fmla="*/ 20 w 40"/>
                  <a:gd name="T35" fmla="*/ 16 h 17"/>
                  <a:gd name="T36" fmla="*/ 21 w 40"/>
                  <a:gd name="T37" fmla="*/ 16 h 17"/>
                  <a:gd name="T38" fmla="*/ 23 w 40"/>
                  <a:gd name="T39" fmla="*/ 16 h 17"/>
                  <a:gd name="T40" fmla="*/ 25 w 40"/>
                  <a:gd name="T41" fmla="*/ 16 h 17"/>
                  <a:gd name="T42" fmla="*/ 26 w 40"/>
                  <a:gd name="T43" fmla="*/ 16 h 17"/>
                  <a:gd name="T44" fmla="*/ 27 w 40"/>
                  <a:gd name="T45" fmla="*/ 16 h 17"/>
                  <a:gd name="T46" fmla="*/ 29 w 40"/>
                  <a:gd name="T47" fmla="*/ 16 h 17"/>
                  <a:gd name="T48" fmla="*/ 30 w 40"/>
                  <a:gd name="T49" fmla="*/ 16 h 17"/>
                  <a:gd name="T50" fmla="*/ 32 w 40"/>
                  <a:gd name="T51" fmla="*/ 16 h 17"/>
                  <a:gd name="T52" fmla="*/ 33 w 40"/>
                  <a:gd name="T53" fmla="*/ 14 h 17"/>
                  <a:gd name="T54" fmla="*/ 34 w 40"/>
                  <a:gd name="T55" fmla="*/ 14 h 17"/>
                  <a:gd name="T56" fmla="*/ 36 w 40"/>
                  <a:gd name="T57" fmla="*/ 14 h 17"/>
                  <a:gd name="T58" fmla="*/ 38 w 40"/>
                  <a:gd name="T59" fmla="*/ 14 h 17"/>
                  <a:gd name="T60" fmla="*/ 39 w 40"/>
                  <a:gd name="T61" fmla="*/ 14 h 17"/>
                  <a:gd name="T62" fmla="*/ 39 w 40"/>
                  <a:gd name="T63" fmla="*/ 0 h 17"/>
                  <a:gd name="T64" fmla="*/ 0 w 40"/>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17">
                    <a:moveTo>
                      <a:pt x="0" y="0"/>
                    </a:moveTo>
                    <a:lnTo>
                      <a:pt x="0" y="14"/>
                    </a:lnTo>
                    <a:lnTo>
                      <a:pt x="2" y="14"/>
                    </a:lnTo>
                    <a:lnTo>
                      <a:pt x="3" y="14"/>
                    </a:lnTo>
                    <a:lnTo>
                      <a:pt x="4" y="14"/>
                    </a:lnTo>
                    <a:lnTo>
                      <a:pt x="5" y="14"/>
                    </a:lnTo>
                    <a:lnTo>
                      <a:pt x="7" y="14"/>
                    </a:lnTo>
                    <a:lnTo>
                      <a:pt x="8" y="14"/>
                    </a:lnTo>
                    <a:lnTo>
                      <a:pt x="9" y="16"/>
                    </a:lnTo>
                    <a:lnTo>
                      <a:pt x="10" y="16"/>
                    </a:lnTo>
                    <a:lnTo>
                      <a:pt x="11" y="16"/>
                    </a:lnTo>
                    <a:lnTo>
                      <a:pt x="13" y="16"/>
                    </a:lnTo>
                    <a:lnTo>
                      <a:pt x="14" y="16"/>
                    </a:lnTo>
                    <a:lnTo>
                      <a:pt x="15" y="16"/>
                    </a:lnTo>
                    <a:lnTo>
                      <a:pt x="16" y="16"/>
                    </a:lnTo>
                    <a:lnTo>
                      <a:pt x="17" y="16"/>
                    </a:lnTo>
                    <a:lnTo>
                      <a:pt x="19" y="16"/>
                    </a:lnTo>
                    <a:lnTo>
                      <a:pt x="20" y="16"/>
                    </a:lnTo>
                    <a:lnTo>
                      <a:pt x="21" y="16"/>
                    </a:lnTo>
                    <a:lnTo>
                      <a:pt x="23" y="16"/>
                    </a:lnTo>
                    <a:lnTo>
                      <a:pt x="25" y="16"/>
                    </a:lnTo>
                    <a:lnTo>
                      <a:pt x="26" y="16"/>
                    </a:lnTo>
                    <a:lnTo>
                      <a:pt x="27" y="16"/>
                    </a:lnTo>
                    <a:lnTo>
                      <a:pt x="29" y="16"/>
                    </a:lnTo>
                    <a:lnTo>
                      <a:pt x="30" y="16"/>
                    </a:lnTo>
                    <a:lnTo>
                      <a:pt x="32" y="16"/>
                    </a:lnTo>
                    <a:lnTo>
                      <a:pt x="33" y="14"/>
                    </a:lnTo>
                    <a:lnTo>
                      <a:pt x="34" y="14"/>
                    </a:lnTo>
                    <a:lnTo>
                      <a:pt x="36" y="14"/>
                    </a:lnTo>
                    <a:lnTo>
                      <a:pt x="38" y="14"/>
                    </a:lnTo>
                    <a:lnTo>
                      <a:pt x="39" y="14"/>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24" name="Freeform 260"/>
              <p:cNvSpPr>
                <a:spLocks/>
              </p:cNvSpPr>
              <p:nvPr/>
            </p:nvSpPr>
            <p:spPr bwMode="auto">
              <a:xfrm>
                <a:off x="5231" y="1778"/>
                <a:ext cx="41" cy="17"/>
              </a:xfrm>
              <a:custGeom>
                <a:avLst/>
                <a:gdLst>
                  <a:gd name="T0" fmla="*/ 0 w 41"/>
                  <a:gd name="T1" fmla="*/ 0 h 17"/>
                  <a:gd name="T2" fmla="*/ 1 w 41"/>
                  <a:gd name="T3" fmla="*/ 14 h 17"/>
                  <a:gd name="T4" fmla="*/ 3 w 41"/>
                  <a:gd name="T5" fmla="*/ 14 h 17"/>
                  <a:gd name="T6" fmla="*/ 4 w 41"/>
                  <a:gd name="T7" fmla="*/ 14 h 17"/>
                  <a:gd name="T8" fmla="*/ 6 w 41"/>
                  <a:gd name="T9" fmla="*/ 14 h 17"/>
                  <a:gd name="T10" fmla="*/ 7 w 41"/>
                  <a:gd name="T11" fmla="*/ 14 h 17"/>
                  <a:gd name="T12" fmla="*/ 9 w 41"/>
                  <a:gd name="T13" fmla="*/ 14 h 17"/>
                  <a:gd name="T14" fmla="*/ 10 w 41"/>
                  <a:gd name="T15" fmla="*/ 16 h 17"/>
                  <a:gd name="T16" fmla="*/ 11 w 41"/>
                  <a:gd name="T17" fmla="*/ 16 h 17"/>
                  <a:gd name="T18" fmla="*/ 12 w 41"/>
                  <a:gd name="T19" fmla="*/ 16 h 17"/>
                  <a:gd name="T20" fmla="*/ 14 w 41"/>
                  <a:gd name="T21" fmla="*/ 16 h 17"/>
                  <a:gd name="T22" fmla="*/ 15 w 41"/>
                  <a:gd name="T23" fmla="*/ 16 h 17"/>
                  <a:gd name="T24" fmla="*/ 16 w 41"/>
                  <a:gd name="T25" fmla="*/ 16 h 17"/>
                  <a:gd name="T26" fmla="*/ 17 w 41"/>
                  <a:gd name="T27" fmla="*/ 16 h 17"/>
                  <a:gd name="T28" fmla="*/ 18 w 41"/>
                  <a:gd name="T29" fmla="*/ 16 h 17"/>
                  <a:gd name="T30" fmla="*/ 19 w 41"/>
                  <a:gd name="T31" fmla="*/ 16 h 17"/>
                  <a:gd name="T32" fmla="*/ 21 w 41"/>
                  <a:gd name="T33" fmla="*/ 16 h 17"/>
                  <a:gd name="T34" fmla="*/ 22 w 41"/>
                  <a:gd name="T35" fmla="*/ 16 h 17"/>
                  <a:gd name="T36" fmla="*/ 23 w 41"/>
                  <a:gd name="T37" fmla="*/ 16 h 17"/>
                  <a:gd name="T38" fmla="*/ 24 w 41"/>
                  <a:gd name="T39" fmla="*/ 16 h 17"/>
                  <a:gd name="T40" fmla="*/ 25 w 41"/>
                  <a:gd name="T41" fmla="*/ 16 h 17"/>
                  <a:gd name="T42" fmla="*/ 27 w 41"/>
                  <a:gd name="T43" fmla="*/ 16 h 17"/>
                  <a:gd name="T44" fmla="*/ 28 w 41"/>
                  <a:gd name="T45" fmla="*/ 16 h 17"/>
                  <a:gd name="T46" fmla="*/ 29 w 41"/>
                  <a:gd name="T47" fmla="*/ 16 h 17"/>
                  <a:gd name="T48" fmla="*/ 30 w 41"/>
                  <a:gd name="T49" fmla="*/ 16 h 17"/>
                  <a:gd name="T50" fmla="*/ 31 w 41"/>
                  <a:gd name="T51" fmla="*/ 16 h 17"/>
                  <a:gd name="T52" fmla="*/ 33 w 41"/>
                  <a:gd name="T53" fmla="*/ 16 h 17"/>
                  <a:gd name="T54" fmla="*/ 34 w 41"/>
                  <a:gd name="T55" fmla="*/ 14 h 17"/>
                  <a:gd name="T56" fmla="*/ 35 w 41"/>
                  <a:gd name="T57" fmla="*/ 14 h 17"/>
                  <a:gd name="T58" fmla="*/ 37 w 41"/>
                  <a:gd name="T59" fmla="*/ 14 h 17"/>
                  <a:gd name="T60" fmla="*/ 38 w 41"/>
                  <a:gd name="T61" fmla="*/ 14 h 17"/>
                  <a:gd name="T62" fmla="*/ 40 w 41"/>
                  <a:gd name="T63" fmla="*/ 14 h 17"/>
                  <a:gd name="T64" fmla="*/ 39 w 41"/>
                  <a:gd name="T65" fmla="*/ 0 h 17"/>
                  <a:gd name="T66" fmla="*/ 0 w 41"/>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17">
                    <a:moveTo>
                      <a:pt x="0" y="0"/>
                    </a:moveTo>
                    <a:lnTo>
                      <a:pt x="1" y="14"/>
                    </a:lnTo>
                    <a:lnTo>
                      <a:pt x="3" y="14"/>
                    </a:lnTo>
                    <a:lnTo>
                      <a:pt x="4" y="14"/>
                    </a:lnTo>
                    <a:lnTo>
                      <a:pt x="6" y="14"/>
                    </a:lnTo>
                    <a:lnTo>
                      <a:pt x="7" y="14"/>
                    </a:lnTo>
                    <a:lnTo>
                      <a:pt x="9" y="14"/>
                    </a:lnTo>
                    <a:lnTo>
                      <a:pt x="10" y="16"/>
                    </a:lnTo>
                    <a:lnTo>
                      <a:pt x="11" y="16"/>
                    </a:lnTo>
                    <a:lnTo>
                      <a:pt x="12" y="16"/>
                    </a:lnTo>
                    <a:lnTo>
                      <a:pt x="14" y="16"/>
                    </a:lnTo>
                    <a:lnTo>
                      <a:pt x="15" y="16"/>
                    </a:lnTo>
                    <a:lnTo>
                      <a:pt x="16" y="16"/>
                    </a:lnTo>
                    <a:lnTo>
                      <a:pt x="17" y="16"/>
                    </a:lnTo>
                    <a:lnTo>
                      <a:pt x="18" y="16"/>
                    </a:lnTo>
                    <a:lnTo>
                      <a:pt x="19" y="16"/>
                    </a:lnTo>
                    <a:lnTo>
                      <a:pt x="21" y="16"/>
                    </a:lnTo>
                    <a:lnTo>
                      <a:pt x="22" y="16"/>
                    </a:lnTo>
                    <a:lnTo>
                      <a:pt x="23" y="16"/>
                    </a:lnTo>
                    <a:lnTo>
                      <a:pt x="24" y="16"/>
                    </a:lnTo>
                    <a:lnTo>
                      <a:pt x="25" y="16"/>
                    </a:lnTo>
                    <a:lnTo>
                      <a:pt x="27" y="16"/>
                    </a:lnTo>
                    <a:lnTo>
                      <a:pt x="28" y="16"/>
                    </a:lnTo>
                    <a:lnTo>
                      <a:pt x="29" y="16"/>
                    </a:lnTo>
                    <a:lnTo>
                      <a:pt x="30" y="16"/>
                    </a:lnTo>
                    <a:lnTo>
                      <a:pt x="31" y="16"/>
                    </a:lnTo>
                    <a:lnTo>
                      <a:pt x="33" y="16"/>
                    </a:lnTo>
                    <a:lnTo>
                      <a:pt x="34" y="14"/>
                    </a:lnTo>
                    <a:lnTo>
                      <a:pt x="35" y="14"/>
                    </a:lnTo>
                    <a:lnTo>
                      <a:pt x="37" y="14"/>
                    </a:lnTo>
                    <a:lnTo>
                      <a:pt x="38" y="14"/>
                    </a:lnTo>
                    <a:lnTo>
                      <a:pt x="40" y="14"/>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25" name="Freeform 261"/>
              <p:cNvSpPr>
                <a:spLocks/>
              </p:cNvSpPr>
              <p:nvPr/>
            </p:nvSpPr>
            <p:spPr bwMode="auto">
              <a:xfrm>
                <a:off x="5231" y="1799"/>
                <a:ext cx="42" cy="19"/>
              </a:xfrm>
              <a:custGeom>
                <a:avLst/>
                <a:gdLst>
                  <a:gd name="T0" fmla="*/ 0 w 42"/>
                  <a:gd name="T1" fmla="*/ 0 h 19"/>
                  <a:gd name="T2" fmla="*/ 1 w 42"/>
                  <a:gd name="T3" fmla="*/ 0 h 19"/>
                  <a:gd name="T4" fmla="*/ 3 w 42"/>
                  <a:gd name="T5" fmla="*/ 0 h 19"/>
                  <a:gd name="T6" fmla="*/ 5 w 42"/>
                  <a:gd name="T7" fmla="*/ 0 h 19"/>
                  <a:gd name="T8" fmla="*/ 6 w 42"/>
                  <a:gd name="T9" fmla="*/ 0 h 19"/>
                  <a:gd name="T10" fmla="*/ 8 w 42"/>
                  <a:gd name="T11" fmla="*/ 0 h 19"/>
                  <a:gd name="T12" fmla="*/ 9 w 42"/>
                  <a:gd name="T13" fmla="*/ 0 h 19"/>
                  <a:gd name="T14" fmla="*/ 10 w 42"/>
                  <a:gd name="T15" fmla="*/ 0 h 19"/>
                  <a:gd name="T16" fmla="*/ 11 w 42"/>
                  <a:gd name="T17" fmla="*/ 1 h 19"/>
                  <a:gd name="T18" fmla="*/ 13 w 42"/>
                  <a:gd name="T19" fmla="*/ 1 h 19"/>
                  <a:gd name="T20" fmla="*/ 14 w 42"/>
                  <a:gd name="T21" fmla="*/ 1 h 19"/>
                  <a:gd name="T22" fmla="*/ 15 w 42"/>
                  <a:gd name="T23" fmla="*/ 1 h 19"/>
                  <a:gd name="T24" fmla="*/ 17 w 42"/>
                  <a:gd name="T25" fmla="*/ 1 h 19"/>
                  <a:gd name="T26" fmla="*/ 19 w 42"/>
                  <a:gd name="T27" fmla="*/ 1 h 19"/>
                  <a:gd name="T28" fmla="*/ 20 w 42"/>
                  <a:gd name="T29" fmla="*/ 1 h 19"/>
                  <a:gd name="T30" fmla="*/ 21 w 42"/>
                  <a:gd name="T31" fmla="*/ 1 h 19"/>
                  <a:gd name="T32" fmla="*/ 23 w 42"/>
                  <a:gd name="T33" fmla="*/ 1 h 19"/>
                  <a:gd name="T34" fmla="*/ 24 w 42"/>
                  <a:gd name="T35" fmla="*/ 1 h 19"/>
                  <a:gd name="T36" fmla="*/ 25 w 42"/>
                  <a:gd name="T37" fmla="*/ 1 h 19"/>
                  <a:gd name="T38" fmla="*/ 26 w 42"/>
                  <a:gd name="T39" fmla="*/ 1 h 19"/>
                  <a:gd name="T40" fmla="*/ 27 w 42"/>
                  <a:gd name="T41" fmla="*/ 0 h 19"/>
                  <a:gd name="T42" fmla="*/ 29 w 42"/>
                  <a:gd name="T43" fmla="*/ 0 h 19"/>
                  <a:gd name="T44" fmla="*/ 30 w 42"/>
                  <a:gd name="T45" fmla="*/ 0 h 19"/>
                  <a:gd name="T46" fmla="*/ 31 w 42"/>
                  <a:gd name="T47" fmla="*/ 0 h 19"/>
                  <a:gd name="T48" fmla="*/ 32 w 42"/>
                  <a:gd name="T49" fmla="*/ 0 h 19"/>
                  <a:gd name="T50" fmla="*/ 33 w 42"/>
                  <a:gd name="T51" fmla="*/ 0 h 19"/>
                  <a:gd name="T52" fmla="*/ 35 w 42"/>
                  <a:gd name="T53" fmla="*/ 0 h 19"/>
                  <a:gd name="T54" fmla="*/ 36 w 42"/>
                  <a:gd name="T55" fmla="*/ 0 h 19"/>
                  <a:gd name="T56" fmla="*/ 38 w 42"/>
                  <a:gd name="T57" fmla="*/ 0 h 19"/>
                  <a:gd name="T58" fmla="*/ 39 w 42"/>
                  <a:gd name="T59" fmla="*/ 0 h 19"/>
                  <a:gd name="T60" fmla="*/ 41 w 42"/>
                  <a:gd name="T61" fmla="*/ 17 h 19"/>
                  <a:gd name="T62" fmla="*/ 39 w 42"/>
                  <a:gd name="T63" fmla="*/ 17 h 19"/>
                  <a:gd name="T64" fmla="*/ 38 w 42"/>
                  <a:gd name="T65" fmla="*/ 17 h 19"/>
                  <a:gd name="T66" fmla="*/ 36 w 42"/>
                  <a:gd name="T67" fmla="*/ 17 h 19"/>
                  <a:gd name="T68" fmla="*/ 35 w 42"/>
                  <a:gd name="T69" fmla="*/ 17 h 19"/>
                  <a:gd name="T70" fmla="*/ 33 w 42"/>
                  <a:gd name="T71" fmla="*/ 17 h 19"/>
                  <a:gd name="T72" fmla="*/ 32 w 42"/>
                  <a:gd name="T73" fmla="*/ 17 h 19"/>
                  <a:gd name="T74" fmla="*/ 31 w 42"/>
                  <a:gd name="T75" fmla="*/ 17 h 19"/>
                  <a:gd name="T76" fmla="*/ 30 w 42"/>
                  <a:gd name="T77" fmla="*/ 17 h 19"/>
                  <a:gd name="T78" fmla="*/ 29 w 42"/>
                  <a:gd name="T79" fmla="*/ 17 h 19"/>
                  <a:gd name="T80" fmla="*/ 27 w 42"/>
                  <a:gd name="T81" fmla="*/ 17 h 19"/>
                  <a:gd name="T82" fmla="*/ 26 w 42"/>
                  <a:gd name="T83" fmla="*/ 17 h 19"/>
                  <a:gd name="T84" fmla="*/ 25 w 42"/>
                  <a:gd name="T85" fmla="*/ 18 h 19"/>
                  <a:gd name="T86" fmla="*/ 24 w 42"/>
                  <a:gd name="T87" fmla="*/ 18 h 19"/>
                  <a:gd name="T88" fmla="*/ 23 w 42"/>
                  <a:gd name="T89" fmla="*/ 18 h 19"/>
                  <a:gd name="T90" fmla="*/ 21 w 42"/>
                  <a:gd name="T91" fmla="*/ 18 h 19"/>
                  <a:gd name="T92" fmla="*/ 20 w 42"/>
                  <a:gd name="T93" fmla="*/ 18 h 19"/>
                  <a:gd name="T94" fmla="*/ 18 w 42"/>
                  <a:gd name="T95" fmla="*/ 18 h 19"/>
                  <a:gd name="T96" fmla="*/ 17 w 42"/>
                  <a:gd name="T97" fmla="*/ 17 h 19"/>
                  <a:gd name="T98" fmla="*/ 15 w 42"/>
                  <a:gd name="T99" fmla="*/ 17 h 19"/>
                  <a:gd name="T100" fmla="*/ 14 w 42"/>
                  <a:gd name="T101" fmla="*/ 17 h 19"/>
                  <a:gd name="T102" fmla="*/ 12 w 42"/>
                  <a:gd name="T103" fmla="*/ 17 h 19"/>
                  <a:gd name="T104" fmla="*/ 11 w 42"/>
                  <a:gd name="T105" fmla="*/ 17 h 19"/>
                  <a:gd name="T106" fmla="*/ 10 w 42"/>
                  <a:gd name="T107" fmla="*/ 17 h 19"/>
                  <a:gd name="T108" fmla="*/ 9 w 42"/>
                  <a:gd name="T109" fmla="*/ 17 h 19"/>
                  <a:gd name="T110" fmla="*/ 7 w 42"/>
                  <a:gd name="T111" fmla="*/ 17 h 19"/>
                  <a:gd name="T112" fmla="*/ 6 w 42"/>
                  <a:gd name="T113" fmla="*/ 17 h 19"/>
                  <a:gd name="T114" fmla="*/ 4 w 42"/>
                  <a:gd name="T115" fmla="*/ 17 h 19"/>
                  <a:gd name="T116" fmla="*/ 3 w 42"/>
                  <a:gd name="T117" fmla="*/ 17 h 19"/>
                  <a:gd name="T118" fmla="*/ 2 w 42"/>
                  <a:gd name="T119" fmla="*/ 17 h 19"/>
                  <a:gd name="T120" fmla="*/ 1 w 42"/>
                  <a:gd name="T121" fmla="*/ 16 h 19"/>
                  <a:gd name="T122" fmla="*/ 0 w 42"/>
                  <a:gd name="T1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 h="19">
                    <a:moveTo>
                      <a:pt x="0" y="0"/>
                    </a:moveTo>
                    <a:lnTo>
                      <a:pt x="1" y="0"/>
                    </a:lnTo>
                    <a:lnTo>
                      <a:pt x="3" y="0"/>
                    </a:lnTo>
                    <a:lnTo>
                      <a:pt x="5" y="0"/>
                    </a:lnTo>
                    <a:lnTo>
                      <a:pt x="6" y="0"/>
                    </a:lnTo>
                    <a:lnTo>
                      <a:pt x="8" y="0"/>
                    </a:lnTo>
                    <a:lnTo>
                      <a:pt x="9" y="0"/>
                    </a:lnTo>
                    <a:lnTo>
                      <a:pt x="10" y="0"/>
                    </a:lnTo>
                    <a:lnTo>
                      <a:pt x="11" y="1"/>
                    </a:lnTo>
                    <a:lnTo>
                      <a:pt x="13" y="1"/>
                    </a:lnTo>
                    <a:lnTo>
                      <a:pt x="14" y="1"/>
                    </a:lnTo>
                    <a:lnTo>
                      <a:pt x="15" y="1"/>
                    </a:lnTo>
                    <a:lnTo>
                      <a:pt x="17" y="1"/>
                    </a:lnTo>
                    <a:lnTo>
                      <a:pt x="19" y="1"/>
                    </a:lnTo>
                    <a:lnTo>
                      <a:pt x="20" y="1"/>
                    </a:lnTo>
                    <a:lnTo>
                      <a:pt x="21" y="1"/>
                    </a:lnTo>
                    <a:lnTo>
                      <a:pt x="23" y="1"/>
                    </a:lnTo>
                    <a:lnTo>
                      <a:pt x="24" y="1"/>
                    </a:lnTo>
                    <a:lnTo>
                      <a:pt x="25" y="1"/>
                    </a:lnTo>
                    <a:lnTo>
                      <a:pt x="26" y="1"/>
                    </a:lnTo>
                    <a:lnTo>
                      <a:pt x="27" y="0"/>
                    </a:lnTo>
                    <a:lnTo>
                      <a:pt x="29" y="0"/>
                    </a:lnTo>
                    <a:lnTo>
                      <a:pt x="30" y="0"/>
                    </a:lnTo>
                    <a:lnTo>
                      <a:pt x="31" y="0"/>
                    </a:lnTo>
                    <a:lnTo>
                      <a:pt x="32" y="0"/>
                    </a:lnTo>
                    <a:lnTo>
                      <a:pt x="33" y="0"/>
                    </a:lnTo>
                    <a:lnTo>
                      <a:pt x="35" y="0"/>
                    </a:lnTo>
                    <a:lnTo>
                      <a:pt x="36" y="0"/>
                    </a:lnTo>
                    <a:lnTo>
                      <a:pt x="38" y="0"/>
                    </a:lnTo>
                    <a:lnTo>
                      <a:pt x="39" y="0"/>
                    </a:lnTo>
                    <a:lnTo>
                      <a:pt x="41" y="17"/>
                    </a:lnTo>
                    <a:lnTo>
                      <a:pt x="39" y="17"/>
                    </a:lnTo>
                    <a:lnTo>
                      <a:pt x="38" y="17"/>
                    </a:lnTo>
                    <a:lnTo>
                      <a:pt x="36" y="17"/>
                    </a:lnTo>
                    <a:lnTo>
                      <a:pt x="35" y="17"/>
                    </a:lnTo>
                    <a:lnTo>
                      <a:pt x="33" y="17"/>
                    </a:lnTo>
                    <a:lnTo>
                      <a:pt x="32" y="17"/>
                    </a:lnTo>
                    <a:lnTo>
                      <a:pt x="31" y="17"/>
                    </a:lnTo>
                    <a:lnTo>
                      <a:pt x="30" y="17"/>
                    </a:lnTo>
                    <a:lnTo>
                      <a:pt x="29" y="17"/>
                    </a:lnTo>
                    <a:lnTo>
                      <a:pt x="27" y="17"/>
                    </a:lnTo>
                    <a:lnTo>
                      <a:pt x="26" y="17"/>
                    </a:lnTo>
                    <a:lnTo>
                      <a:pt x="25" y="18"/>
                    </a:lnTo>
                    <a:lnTo>
                      <a:pt x="24" y="18"/>
                    </a:lnTo>
                    <a:lnTo>
                      <a:pt x="23" y="18"/>
                    </a:lnTo>
                    <a:lnTo>
                      <a:pt x="21" y="18"/>
                    </a:lnTo>
                    <a:lnTo>
                      <a:pt x="20" y="18"/>
                    </a:lnTo>
                    <a:lnTo>
                      <a:pt x="18" y="18"/>
                    </a:lnTo>
                    <a:lnTo>
                      <a:pt x="17" y="17"/>
                    </a:lnTo>
                    <a:lnTo>
                      <a:pt x="15" y="17"/>
                    </a:lnTo>
                    <a:lnTo>
                      <a:pt x="14" y="17"/>
                    </a:lnTo>
                    <a:lnTo>
                      <a:pt x="12" y="17"/>
                    </a:lnTo>
                    <a:lnTo>
                      <a:pt x="11" y="17"/>
                    </a:lnTo>
                    <a:lnTo>
                      <a:pt x="10" y="17"/>
                    </a:lnTo>
                    <a:lnTo>
                      <a:pt x="9" y="17"/>
                    </a:lnTo>
                    <a:lnTo>
                      <a:pt x="7" y="17"/>
                    </a:lnTo>
                    <a:lnTo>
                      <a:pt x="6" y="17"/>
                    </a:lnTo>
                    <a:lnTo>
                      <a:pt x="4" y="17"/>
                    </a:lnTo>
                    <a:lnTo>
                      <a:pt x="3" y="17"/>
                    </a:lnTo>
                    <a:lnTo>
                      <a:pt x="2" y="17"/>
                    </a:lnTo>
                    <a:lnTo>
                      <a:pt x="1" y="16"/>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26" name="Freeform 262"/>
              <p:cNvSpPr>
                <a:spLocks/>
              </p:cNvSpPr>
              <p:nvPr/>
            </p:nvSpPr>
            <p:spPr bwMode="auto">
              <a:xfrm>
                <a:off x="5122" y="1799"/>
                <a:ext cx="45" cy="19"/>
              </a:xfrm>
              <a:custGeom>
                <a:avLst/>
                <a:gdLst>
                  <a:gd name="T0" fmla="*/ 42 w 45"/>
                  <a:gd name="T1" fmla="*/ 0 h 19"/>
                  <a:gd name="T2" fmla="*/ 39 w 45"/>
                  <a:gd name="T3" fmla="*/ 0 h 19"/>
                  <a:gd name="T4" fmla="*/ 37 w 45"/>
                  <a:gd name="T5" fmla="*/ 0 h 19"/>
                  <a:gd name="T6" fmla="*/ 34 w 45"/>
                  <a:gd name="T7" fmla="*/ 0 h 19"/>
                  <a:gd name="T8" fmla="*/ 32 w 45"/>
                  <a:gd name="T9" fmla="*/ 1 h 19"/>
                  <a:gd name="T10" fmla="*/ 29 w 45"/>
                  <a:gd name="T11" fmla="*/ 1 h 19"/>
                  <a:gd name="T12" fmla="*/ 26 w 45"/>
                  <a:gd name="T13" fmla="*/ 1 h 19"/>
                  <a:gd name="T14" fmla="*/ 23 w 45"/>
                  <a:gd name="T15" fmla="*/ 1 h 19"/>
                  <a:gd name="T16" fmla="*/ 21 w 45"/>
                  <a:gd name="T17" fmla="*/ 1 h 19"/>
                  <a:gd name="T18" fmla="*/ 18 w 45"/>
                  <a:gd name="T19" fmla="*/ 1 h 19"/>
                  <a:gd name="T20" fmla="*/ 16 w 45"/>
                  <a:gd name="T21" fmla="*/ 1 h 19"/>
                  <a:gd name="T22" fmla="*/ 13 w 45"/>
                  <a:gd name="T23" fmla="*/ 0 h 19"/>
                  <a:gd name="T24" fmla="*/ 10 w 45"/>
                  <a:gd name="T25" fmla="*/ 0 h 19"/>
                  <a:gd name="T26" fmla="*/ 7 w 45"/>
                  <a:gd name="T27" fmla="*/ 0 h 19"/>
                  <a:gd name="T28" fmla="*/ 4 w 45"/>
                  <a:gd name="T29" fmla="*/ 0 h 19"/>
                  <a:gd name="T30" fmla="*/ 1 w 45"/>
                  <a:gd name="T31" fmla="*/ 0 h 19"/>
                  <a:gd name="T32" fmla="*/ 1 w 45"/>
                  <a:gd name="T33" fmla="*/ 17 h 19"/>
                  <a:gd name="T34" fmla="*/ 4 w 45"/>
                  <a:gd name="T35" fmla="*/ 17 h 19"/>
                  <a:gd name="T36" fmla="*/ 7 w 45"/>
                  <a:gd name="T37" fmla="*/ 17 h 19"/>
                  <a:gd name="T38" fmla="*/ 10 w 45"/>
                  <a:gd name="T39" fmla="*/ 17 h 19"/>
                  <a:gd name="T40" fmla="*/ 13 w 45"/>
                  <a:gd name="T41" fmla="*/ 17 h 19"/>
                  <a:gd name="T42" fmla="*/ 16 w 45"/>
                  <a:gd name="T43" fmla="*/ 17 h 19"/>
                  <a:gd name="T44" fmla="*/ 18 w 45"/>
                  <a:gd name="T45" fmla="*/ 18 h 19"/>
                  <a:gd name="T46" fmla="*/ 21 w 45"/>
                  <a:gd name="T47" fmla="*/ 18 h 19"/>
                  <a:gd name="T48" fmla="*/ 23 w 45"/>
                  <a:gd name="T49" fmla="*/ 18 h 19"/>
                  <a:gd name="T50" fmla="*/ 26 w 45"/>
                  <a:gd name="T51" fmla="*/ 17 h 19"/>
                  <a:gd name="T52" fmla="*/ 29 w 45"/>
                  <a:gd name="T53" fmla="*/ 17 h 19"/>
                  <a:gd name="T54" fmla="*/ 32 w 45"/>
                  <a:gd name="T55" fmla="*/ 17 h 19"/>
                  <a:gd name="T56" fmla="*/ 35 w 45"/>
                  <a:gd name="T57" fmla="*/ 17 h 19"/>
                  <a:gd name="T58" fmla="*/ 37 w 45"/>
                  <a:gd name="T59" fmla="*/ 17 h 19"/>
                  <a:gd name="T60" fmla="*/ 40 w 45"/>
                  <a:gd name="T61" fmla="*/ 17 h 19"/>
                  <a:gd name="T62" fmla="*/ 43 w 45"/>
                  <a:gd name="T63"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19">
                    <a:moveTo>
                      <a:pt x="44" y="0"/>
                    </a:moveTo>
                    <a:lnTo>
                      <a:pt x="42" y="0"/>
                    </a:lnTo>
                    <a:lnTo>
                      <a:pt x="41" y="0"/>
                    </a:lnTo>
                    <a:lnTo>
                      <a:pt x="39" y="0"/>
                    </a:lnTo>
                    <a:lnTo>
                      <a:pt x="38" y="0"/>
                    </a:lnTo>
                    <a:lnTo>
                      <a:pt x="37" y="0"/>
                    </a:lnTo>
                    <a:lnTo>
                      <a:pt x="36" y="0"/>
                    </a:lnTo>
                    <a:lnTo>
                      <a:pt x="34" y="0"/>
                    </a:lnTo>
                    <a:lnTo>
                      <a:pt x="33" y="0"/>
                    </a:lnTo>
                    <a:lnTo>
                      <a:pt x="32" y="1"/>
                    </a:lnTo>
                    <a:lnTo>
                      <a:pt x="30" y="1"/>
                    </a:lnTo>
                    <a:lnTo>
                      <a:pt x="29" y="1"/>
                    </a:lnTo>
                    <a:lnTo>
                      <a:pt x="27" y="1"/>
                    </a:lnTo>
                    <a:lnTo>
                      <a:pt x="26" y="1"/>
                    </a:lnTo>
                    <a:lnTo>
                      <a:pt x="24" y="1"/>
                    </a:lnTo>
                    <a:lnTo>
                      <a:pt x="23" y="1"/>
                    </a:lnTo>
                    <a:lnTo>
                      <a:pt x="22" y="1"/>
                    </a:lnTo>
                    <a:lnTo>
                      <a:pt x="21" y="1"/>
                    </a:lnTo>
                    <a:lnTo>
                      <a:pt x="20" y="1"/>
                    </a:lnTo>
                    <a:lnTo>
                      <a:pt x="18" y="1"/>
                    </a:lnTo>
                    <a:lnTo>
                      <a:pt x="17" y="1"/>
                    </a:lnTo>
                    <a:lnTo>
                      <a:pt x="16" y="1"/>
                    </a:lnTo>
                    <a:lnTo>
                      <a:pt x="14" y="0"/>
                    </a:lnTo>
                    <a:lnTo>
                      <a:pt x="13" y="0"/>
                    </a:lnTo>
                    <a:lnTo>
                      <a:pt x="11" y="0"/>
                    </a:lnTo>
                    <a:lnTo>
                      <a:pt x="10" y="0"/>
                    </a:lnTo>
                    <a:lnTo>
                      <a:pt x="9" y="0"/>
                    </a:lnTo>
                    <a:lnTo>
                      <a:pt x="7" y="0"/>
                    </a:lnTo>
                    <a:lnTo>
                      <a:pt x="5" y="0"/>
                    </a:lnTo>
                    <a:lnTo>
                      <a:pt x="4" y="0"/>
                    </a:lnTo>
                    <a:lnTo>
                      <a:pt x="3" y="0"/>
                    </a:lnTo>
                    <a:lnTo>
                      <a:pt x="1" y="0"/>
                    </a:lnTo>
                    <a:lnTo>
                      <a:pt x="0" y="17"/>
                    </a:lnTo>
                    <a:lnTo>
                      <a:pt x="1" y="17"/>
                    </a:lnTo>
                    <a:lnTo>
                      <a:pt x="2" y="17"/>
                    </a:lnTo>
                    <a:lnTo>
                      <a:pt x="4" y="17"/>
                    </a:lnTo>
                    <a:lnTo>
                      <a:pt x="5" y="17"/>
                    </a:lnTo>
                    <a:lnTo>
                      <a:pt x="7" y="17"/>
                    </a:lnTo>
                    <a:lnTo>
                      <a:pt x="9" y="17"/>
                    </a:lnTo>
                    <a:lnTo>
                      <a:pt x="10" y="17"/>
                    </a:lnTo>
                    <a:lnTo>
                      <a:pt x="11" y="17"/>
                    </a:lnTo>
                    <a:lnTo>
                      <a:pt x="13" y="17"/>
                    </a:lnTo>
                    <a:lnTo>
                      <a:pt x="14" y="17"/>
                    </a:lnTo>
                    <a:lnTo>
                      <a:pt x="16" y="17"/>
                    </a:lnTo>
                    <a:lnTo>
                      <a:pt x="17" y="18"/>
                    </a:lnTo>
                    <a:lnTo>
                      <a:pt x="18" y="18"/>
                    </a:lnTo>
                    <a:lnTo>
                      <a:pt x="20" y="18"/>
                    </a:lnTo>
                    <a:lnTo>
                      <a:pt x="21" y="18"/>
                    </a:lnTo>
                    <a:lnTo>
                      <a:pt x="22" y="18"/>
                    </a:lnTo>
                    <a:lnTo>
                      <a:pt x="23" y="18"/>
                    </a:lnTo>
                    <a:lnTo>
                      <a:pt x="25" y="17"/>
                    </a:lnTo>
                    <a:lnTo>
                      <a:pt x="26" y="17"/>
                    </a:lnTo>
                    <a:lnTo>
                      <a:pt x="27" y="17"/>
                    </a:lnTo>
                    <a:lnTo>
                      <a:pt x="29" y="17"/>
                    </a:lnTo>
                    <a:lnTo>
                      <a:pt x="30" y="17"/>
                    </a:lnTo>
                    <a:lnTo>
                      <a:pt x="32" y="17"/>
                    </a:lnTo>
                    <a:lnTo>
                      <a:pt x="33" y="17"/>
                    </a:lnTo>
                    <a:lnTo>
                      <a:pt x="35" y="17"/>
                    </a:lnTo>
                    <a:lnTo>
                      <a:pt x="36" y="17"/>
                    </a:lnTo>
                    <a:lnTo>
                      <a:pt x="37" y="17"/>
                    </a:lnTo>
                    <a:lnTo>
                      <a:pt x="38" y="17"/>
                    </a:lnTo>
                    <a:lnTo>
                      <a:pt x="40" y="17"/>
                    </a:lnTo>
                    <a:lnTo>
                      <a:pt x="41" y="17"/>
                    </a:lnTo>
                    <a:lnTo>
                      <a:pt x="43" y="16"/>
                    </a:lnTo>
                    <a:lnTo>
                      <a:pt x="44"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27" name="Freeform 263"/>
              <p:cNvSpPr>
                <a:spLocks/>
              </p:cNvSpPr>
              <p:nvPr/>
            </p:nvSpPr>
            <p:spPr bwMode="auto">
              <a:xfrm>
                <a:off x="5177" y="1799"/>
                <a:ext cx="41" cy="19"/>
              </a:xfrm>
              <a:custGeom>
                <a:avLst/>
                <a:gdLst>
                  <a:gd name="T0" fmla="*/ 0 w 41"/>
                  <a:gd name="T1" fmla="*/ 0 h 19"/>
                  <a:gd name="T2" fmla="*/ 1 w 41"/>
                  <a:gd name="T3" fmla="*/ 0 h 19"/>
                  <a:gd name="T4" fmla="*/ 3 w 41"/>
                  <a:gd name="T5" fmla="*/ 0 h 19"/>
                  <a:gd name="T6" fmla="*/ 5 w 41"/>
                  <a:gd name="T7" fmla="*/ 0 h 19"/>
                  <a:gd name="T8" fmla="*/ 6 w 41"/>
                  <a:gd name="T9" fmla="*/ 0 h 19"/>
                  <a:gd name="T10" fmla="*/ 8 w 41"/>
                  <a:gd name="T11" fmla="*/ 0 h 19"/>
                  <a:gd name="T12" fmla="*/ 9 w 41"/>
                  <a:gd name="T13" fmla="*/ 0 h 19"/>
                  <a:gd name="T14" fmla="*/ 10 w 41"/>
                  <a:gd name="T15" fmla="*/ 0 h 19"/>
                  <a:gd name="T16" fmla="*/ 11 w 41"/>
                  <a:gd name="T17" fmla="*/ 1 h 19"/>
                  <a:gd name="T18" fmla="*/ 12 w 41"/>
                  <a:gd name="T19" fmla="*/ 1 h 19"/>
                  <a:gd name="T20" fmla="*/ 14 w 41"/>
                  <a:gd name="T21" fmla="*/ 1 h 19"/>
                  <a:gd name="T22" fmla="*/ 15 w 41"/>
                  <a:gd name="T23" fmla="*/ 1 h 19"/>
                  <a:gd name="T24" fmla="*/ 17 w 41"/>
                  <a:gd name="T25" fmla="*/ 1 h 19"/>
                  <a:gd name="T26" fmla="*/ 18 w 41"/>
                  <a:gd name="T27" fmla="*/ 1 h 19"/>
                  <a:gd name="T28" fmla="*/ 20 w 41"/>
                  <a:gd name="T29" fmla="*/ 1 h 19"/>
                  <a:gd name="T30" fmla="*/ 21 w 41"/>
                  <a:gd name="T31" fmla="*/ 1 h 19"/>
                  <a:gd name="T32" fmla="*/ 23 w 41"/>
                  <a:gd name="T33" fmla="*/ 1 h 19"/>
                  <a:gd name="T34" fmla="*/ 24 w 41"/>
                  <a:gd name="T35" fmla="*/ 1 h 19"/>
                  <a:gd name="T36" fmla="*/ 26 w 41"/>
                  <a:gd name="T37" fmla="*/ 1 h 19"/>
                  <a:gd name="T38" fmla="*/ 27 w 41"/>
                  <a:gd name="T39" fmla="*/ 0 h 19"/>
                  <a:gd name="T40" fmla="*/ 29 w 41"/>
                  <a:gd name="T41" fmla="*/ 0 h 19"/>
                  <a:gd name="T42" fmla="*/ 30 w 41"/>
                  <a:gd name="T43" fmla="*/ 0 h 19"/>
                  <a:gd name="T44" fmla="*/ 32 w 41"/>
                  <a:gd name="T45" fmla="*/ 0 h 19"/>
                  <a:gd name="T46" fmla="*/ 33 w 41"/>
                  <a:gd name="T47" fmla="*/ 0 h 19"/>
                  <a:gd name="T48" fmla="*/ 35 w 41"/>
                  <a:gd name="T49" fmla="*/ 0 h 19"/>
                  <a:gd name="T50" fmla="*/ 36 w 41"/>
                  <a:gd name="T51" fmla="*/ 0 h 19"/>
                  <a:gd name="T52" fmla="*/ 37 w 41"/>
                  <a:gd name="T53" fmla="*/ 0 h 19"/>
                  <a:gd name="T54" fmla="*/ 38 w 41"/>
                  <a:gd name="T55" fmla="*/ 0 h 19"/>
                  <a:gd name="T56" fmla="*/ 39 w 41"/>
                  <a:gd name="T57" fmla="*/ 0 h 19"/>
                  <a:gd name="T58" fmla="*/ 40 w 41"/>
                  <a:gd name="T59" fmla="*/ 17 h 19"/>
                  <a:gd name="T60" fmla="*/ 38 w 41"/>
                  <a:gd name="T61" fmla="*/ 17 h 19"/>
                  <a:gd name="T62" fmla="*/ 37 w 41"/>
                  <a:gd name="T63" fmla="*/ 17 h 19"/>
                  <a:gd name="T64" fmla="*/ 36 w 41"/>
                  <a:gd name="T65" fmla="*/ 17 h 19"/>
                  <a:gd name="T66" fmla="*/ 35 w 41"/>
                  <a:gd name="T67" fmla="*/ 17 h 19"/>
                  <a:gd name="T68" fmla="*/ 34 w 41"/>
                  <a:gd name="T69" fmla="*/ 17 h 19"/>
                  <a:gd name="T70" fmla="*/ 32 w 41"/>
                  <a:gd name="T71" fmla="*/ 17 h 19"/>
                  <a:gd name="T72" fmla="*/ 31 w 41"/>
                  <a:gd name="T73" fmla="*/ 17 h 19"/>
                  <a:gd name="T74" fmla="*/ 30 w 41"/>
                  <a:gd name="T75" fmla="*/ 17 h 19"/>
                  <a:gd name="T76" fmla="*/ 29 w 41"/>
                  <a:gd name="T77" fmla="*/ 17 h 19"/>
                  <a:gd name="T78" fmla="*/ 27 w 41"/>
                  <a:gd name="T79" fmla="*/ 17 h 19"/>
                  <a:gd name="T80" fmla="*/ 26 w 41"/>
                  <a:gd name="T81" fmla="*/ 17 h 19"/>
                  <a:gd name="T82" fmla="*/ 25 w 41"/>
                  <a:gd name="T83" fmla="*/ 17 h 19"/>
                  <a:gd name="T84" fmla="*/ 23 w 41"/>
                  <a:gd name="T85" fmla="*/ 18 h 19"/>
                  <a:gd name="T86" fmla="*/ 21 w 41"/>
                  <a:gd name="T87" fmla="*/ 18 h 19"/>
                  <a:gd name="T88" fmla="*/ 20 w 41"/>
                  <a:gd name="T89" fmla="*/ 18 h 19"/>
                  <a:gd name="T90" fmla="*/ 19 w 41"/>
                  <a:gd name="T91" fmla="*/ 18 h 19"/>
                  <a:gd name="T92" fmla="*/ 17 w 41"/>
                  <a:gd name="T93" fmla="*/ 18 h 19"/>
                  <a:gd name="T94" fmla="*/ 17 w 41"/>
                  <a:gd name="T95" fmla="*/ 17 h 19"/>
                  <a:gd name="T96" fmla="*/ 15 w 41"/>
                  <a:gd name="T97" fmla="*/ 17 h 19"/>
                  <a:gd name="T98" fmla="*/ 14 w 41"/>
                  <a:gd name="T99" fmla="*/ 17 h 19"/>
                  <a:gd name="T100" fmla="*/ 12 w 41"/>
                  <a:gd name="T101" fmla="*/ 17 h 19"/>
                  <a:gd name="T102" fmla="*/ 11 w 41"/>
                  <a:gd name="T103" fmla="*/ 17 h 19"/>
                  <a:gd name="T104" fmla="*/ 10 w 41"/>
                  <a:gd name="T105" fmla="*/ 17 h 19"/>
                  <a:gd name="T106" fmla="*/ 9 w 41"/>
                  <a:gd name="T107" fmla="*/ 17 h 19"/>
                  <a:gd name="T108" fmla="*/ 8 w 41"/>
                  <a:gd name="T109" fmla="*/ 17 h 19"/>
                  <a:gd name="T110" fmla="*/ 6 w 41"/>
                  <a:gd name="T111" fmla="*/ 17 h 19"/>
                  <a:gd name="T112" fmla="*/ 5 w 41"/>
                  <a:gd name="T113" fmla="*/ 17 h 19"/>
                  <a:gd name="T114" fmla="*/ 3 w 41"/>
                  <a:gd name="T115" fmla="*/ 17 h 19"/>
                  <a:gd name="T116" fmla="*/ 1 w 41"/>
                  <a:gd name="T117" fmla="*/ 17 h 19"/>
                  <a:gd name="T118" fmla="*/ 0 w 41"/>
                  <a:gd name="T119" fmla="*/ 16 h 19"/>
                  <a:gd name="T120" fmla="*/ 0 w 41"/>
                  <a:gd name="T1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 h="19">
                    <a:moveTo>
                      <a:pt x="0" y="0"/>
                    </a:moveTo>
                    <a:lnTo>
                      <a:pt x="1" y="0"/>
                    </a:lnTo>
                    <a:lnTo>
                      <a:pt x="3" y="0"/>
                    </a:lnTo>
                    <a:lnTo>
                      <a:pt x="5" y="0"/>
                    </a:lnTo>
                    <a:lnTo>
                      <a:pt x="6" y="0"/>
                    </a:lnTo>
                    <a:lnTo>
                      <a:pt x="8" y="0"/>
                    </a:lnTo>
                    <a:lnTo>
                      <a:pt x="9" y="0"/>
                    </a:lnTo>
                    <a:lnTo>
                      <a:pt x="10" y="0"/>
                    </a:lnTo>
                    <a:lnTo>
                      <a:pt x="11" y="1"/>
                    </a:lnTo>
                    <a:lnTo>
                      <a:pt x="12" y="1"/>
                    </a:lnTo>
                    <a:lnTo>
                      <a:pt x="14" y="1"/>
                    </a:lnTo>
                    <a:lnTo>
                      <a:pt x="15" y="1"/>
                    </a:lnTo>
                    <a:lnTo>
                      <a:pt x="17" y="1"/>
                    </a:lnTo>
                    <a:lnTo>
                      <a:pt x="18" y="1"/>
                    </a:lnTo>
                    <a:lnTo>
                      <a:pt x="20" y="1"/>
                    </a:lnTo>
                    <a:lnTo>
                      <a:pt x="21" y="1"/>
                    </a:lnTo>
                    <a:lnTo>
                      <a:pt x="23" y="1"/>
                    </a:lnTo>
                    <a:lnTo>
                      <a:pt x="24" y="1"/>
                    </a:lnTo>
                    <a:lnTo>
                      <a:pt x="26" y="1"/>
                    </a:lnTo>
                    <a:lnTo>
                      <a:pt x="27" y="0"/>
                    </a:lnTo>
                    <a:lnTo>
                      <a:pt x="29" y="0"/>
                    </a:lnTo>
                    <a:lnTo>
                      <a:pt x="30" y="0"/>
                    </a:lnTo>
                    <a:lnTo>
                      <a:pt x="32" y="0"/>
                    </a:lnTo>
                    <a:lnTo>
                      <a:pt x="33" y="0"/>
                    </a:lnTo>
                    <a:lnTo>
                      <a:pt x="35" y="0"/>
                    </a:lnTo>
                    <a:lnTo>
                      <a:pt x="36" y="0"/>
                    </a:lnTo>
                    <a:lnTo>
                      <a:pt x="37" y="0"/>
                    </a:lnTo>
                    <a:lnTo>
                      <a:pt x="38" y="0"/>
                    </a:lnTo>
                    <a:lnTo>
                      <a:pt x="39" y="0"/>
                    </a:lnTo>
                    <a:lnTo>
                      <a:pt x="40" y="17"/>
                    </a:lnTo>
                    <a:lnTo>
                      <a:pt x="38" y="17"/>
                    </a:lnTo>
                    <a:lnTo>
                      <a:pt x="37" y="17"/>
                    </a:lnTo>
                    <a:lnTo>
                      <a:pt x="36" y="17"/>
                    </a:lnTo>
                    <a:lnTo>
                      <a:pt x="35" y="17"/>
                    </a:lnTo>
                    <a:lnTo>
                      <a:pt x="34" y="17"/>
                    </a:lnTo>
                    <a:lnTo>
                      <a:pt x="32" y="17"/>
                    </a:lnTo>
                    <a:lnTo>
                      <a:pt x="31" y="17"/>
                    </a:lnTo>
                    <a:lnTo>
                      <a:pt x="30" y="17"/>
                    </a:lnTo>
                    <a:lnTo>
                      <a:pt x="29" y="17"/>
                    </a:lnTo>
                    <a:lnTo>
                      <a:pt x="27" y="17"/>
                    </a:lnTo>
                    <a:lnTo>
                      <a:pt x="26" y="17"/>
                    </a:lnTo>
                    <a:lnTo>
                      <a:pt x="25" y="17"/>
                    </a:lnTo>
                    <a:lnTo>
                      <a:pt x="23" y="18"/>
                    </a:lnTo>
                    <a:lnTo>
                      <a:pt x="21" y="18"/>
                    </a:lnTo>
                    <a:lnTo>
                      <a:pt x="20" y="18"/>
                    </a:lnTo>
                    <a:lnTo>
                      <a:pt x="19" y="18"/>
                    </a:lnTo>
                    <a:lnTo>
                      <a:pt x="17" y="18"/>
                    </a:lnTo>
                    <a:lnTo>
                      <a:pt x="17" y="17"/>
                    </a:lnTo>
                    <a:lnTo>
                      <a:pt x="15" y="17"/>
                    </a:lnTo>
                    <a:lnTo>
                      <a:pt x="14" y="17"/>
                    </a:lnTo>
                    <a:lnTo>
                      <a:pt x="12" y="17"/>
                    </a:lnTo>
                    <a:lnTo>
                      <a:pt x="11" y="17"/>
                    </a:lnTo>
                    <a:lnTo>
                      <a:pt x="10" y="17"/>
                    </a:lnTo>
                    <a:lnTo>
                      <a:pt x="9" y="17"/>
                    </a:lnTo>
                    <a:lnTo>
                      <a:pt x="8" y="17"/>
                    </a:lnTo>
                    <a:lnTo>
                      <a:pt x="6" y="17"/>
                    </a:lnTo>
                    <a:lnTo>
                      <a:pt x="5" y="17"/>
                    </a:lnTo>
                    <a:lnTo>
                      <a:pt x="3" y="17"/>
                    </a:lnTo>
                    <a:lnTo>
                      <a:pt x="1" y="17"/>
                    </a:lnTo>
                    <a:lnTo>
                      <a:pt x="0" y="16"/>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28" name="Freeform 264"/>
              <p:cNvSpPr>
                <a:spLocks/>
              </p:cNvSpPr>
              <p:nvPr/>
            </p:nvSpPr>
            <p:spPr bwMode="auto">
              <a:xfrm>
                <a:off x="5231" y="1799"/>
                <a:ext cx="49" cy="23"/>
              </a:xfrm>
              <a:custGeom>
                <a:avLst/>
                <a:gdLst>
                  <a:gd name="T0" fmla="*/ 1 w 49"/>
                  <a:gd name="T1" fmla="*/ 0 h 23"/>
                  <a:gd name="T2" fmla="*/ 4 w 49"/>
                  <a:gd name="T3" fmla="*/ 0 h 23"/>
                  <a:gd name="T4" fmla="*/ 7 w 49"/>
                  <a:gd name="T5" fmla="*/ 0 h 23"/>
                  <a:gd name="T6" fmla="*/ 10 w 49"/>
                  <a:gd name="T7" fmla="*/ 0 h 23"/>
                  <a:gd name="T8" fmla="*/ 13 w 49"/>
                  <a:gd name="T9" fmla="*/ 1 h 23"/>
                  <a:gd name="T10" fmla="*/ 16 w 49"/>
                  <a:gd name="T11" fmla="*/ 1 h 23"/>
                  <a:gd name="T12" fmla="*/ 19 w 49"/>
                  <a:gd name="T13" fmla="*/ 1 h 23"/>
                  <a:gd name="T14" fmla="*/ 22 w 49"/>
                  <a:gd name="T15" fmla="*/ 1 h 23"/>
                  <a:gd name="T16" fmla="*/ 25 w 49"/>
                  <a:gd name="T17" fmla="*/ 1 h 23"/>
                  <a:gd name="T18" fmla="*/ 28 w 49"/>
                  <a:gd name="T19" fmla="*/ 1 h 23"/>
                  <a:gd name="T20" fmla="*/ 31 w 49"/>
                  <a:gd name="T21" fmla="*/ 1 h 23"/>
                  <a:gd name="T22" fmla="*/ 34 w 49"/>
                  <a:gd name="T23" fmla="*/ 0 h 23"/>
                  <a:gd name="T24" fmla="*/ 37 w 49"/>
                  <a:gd name="T25" fmla="*/ 0 h 23"/>
                  <a:gd name="T26" fmla="*/ 39 w 49"/>
                  <a:gd name="T27" fmla="*/ 0 h 23"/>
                  <a:gd name="T28" fmla="*/ 42 w 49"/>
                  <a:gd name="T29" fmla="*/ 0 h 23"/>
                  <a:gd name="T30" fmla="*/ 45 w 49"/>
                  <a:gd name="T31" fmla="*/ 0 h 23"/>
                  <a:gd name="T32" fmla="*/ 48 w 49"/>
                  <a:gd name="T33" fmla="*/ 21 h 23"/>
                  <a:gd name="T34" fmla="*/ 45 w 49"/>
                  <a:gd name="T35" fmla="*/ 21 h 23"/>
                  <a:gd name="T36" fmla="*/ 42 w 49"/>
                  <a:gd name="T37" fmla="*/ 21 h 23"/>
                  <a:gd name="T38" fmla="*/ 39 w 49"/>
                  <a:gd name="T39" fmla="*/ 21 h 23"/>
                  <a:gd name="T40" fmla="*/ 37 w 49"/>
                  <a:gd name="T41" fmla="*/ 21 h 23"/>
                  <a:gd name="T42" fmla="*/ 34 w 49"/>
                  <a:gd name="T43" fmla="*/ 21 h 23"/>
                  <a:gd name="T44" fmla="*/ 31 w 49"/>
                  <a:gd name="T45" fmla="*/ 21 h 23"/>
                  <a:gd name="T46" fmla="*/ 28 w 49"/>
                  <a:gd name="T47" fmla="*/ 22 h 23"/>
                  <a:gd name="T48" fmla="*/ 25 w 49"/>
                  <a:gd name="T49" fmla="*/ 22 h 23"/>
                  <a:gd name="T50" fmla="*/ 21 w 49"/>
                  <a:gd name="T51" fmla="*/ 22 h 23"/>
                  <a:gd name="T52" fmla="*/ 19 w 49"/>
                  <a:gd name="T53" fmla="*/ 21 h 23"/>
                  <a:gd name="T54" fmla="*/ 16 w 49"/>
                  <a:gd name="T55" fmla="*/ 21 h 23"/>
                  <a:gd name="T56" fmla="*/ 13 w 49"/>
                  <a:gd name="T57" fmla="*/ 21 h 23"/>
                  <a:gd name="T58" fmla="*/ 10 w 49"/>
                  <a:gd name="T59" fmla="*/ 21 h 23"/>
                  <a:gd name="T60" fmla="*/ 7 w 49"/>
                  <a:gd name="T61" fmla="*/ 21 h 23"/>
                  <a:gd name="T62" fmla="*/ 4 w 49"/>
                  <a:gd name="T63" fmla="*/ 21 h 23"/>
                  <a:gd name="T64" fmla="*/ 1 w 49"/>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23">
                    <a:moveTo>
                      <a:pt x="0" y="0"/>
                    </a:moveTo>
                    <a:lnTo>
                      <a:pt x="1" y="0"/>
                    </a:lnTo>
                    <a:lnTo>
                      <a:pt x="3" y="0"/>
                    </a:lnTo>
                    <a:lnTo>
                      <a:pt x="4" y="0"/>
                    </a:lnTo>
                    <a:lnTo>
                      <a:pt x="6" y="0"/>
                    </a:lnTo>
                    <a:lnTo>
                      <a:pt x="7" y="0"/>
                    </a:lnTo>
                    <a:lnTo>
                      <a:pt x="9" y="0"/>
                    </a:lnTo>
                    <a:lnTo>
                      <a:pt x="10" y="0"/>
                    </a:lnTo>
                    <a:lnTo>
                      <a:pt x="12" y="0"/>
                    </a:lnTo>
                    <a:lnTo>
                      <a:pt x="13" y="1"/>
                    </a:lnTo>
                    <a:lnTo>
                      <a:pt x="15" y="1"/>
                    </a:lnTo>
                    <a:lnTo>
                      <a:pt x="16" y="1"/>
                    </a:lnTo>
                    <a:lnTo>
                      <a:pt x="17" y="1"/>
                    </a:lnTo>
                    <a:lnTo>
                      <a:pt x="19" y="1"/>
                    </a:lnTo>
                    <a:lnTo>
                      <a:pt x="20" y="1"/>
                    </a:lnTo>
                    <a:lnTo>
                      <a:pt x="22" y="1"/>
                    </a:lnTo>
                    <a:lnTo>
                      <a:pt x="23" y="1"/>
                    </a:lnTo>
                    <a:lnTo>
                      <a:pt x="25" y="1"/>
                    </a:lnTo>
                    <a:lnTo>
                      <a:pt x="27" y="1"/>
                    </a:lnTo>
                    <a:lnTo>
                      <a:pt x="28" y="1"/>
                    </a:lnTo>
                    <a:lnTo>
                      <a:pt x="30" y="1"/>
                    </a:lnTo>
                    <a:lnTo>
                      <a:pt x="31" y="1"/>
                    </a:lnTo>
                    <a:lnTo>
                      <a:pt x="32" y="0"/>
                    </a:lnTo>
                    <a:lnTo>
                      <a:pt x="34" y="0"/>
                    </a:lnTo>
                    <a:lnTo>
                      <a:pt x="35" y="0"/>
                    </a:lnTo>
                    <a:lnTo>
                      <a:pt x="37" y="0"/>
                    </a:lnTo>
                    <a:lnTo>
                      <a:pt x="38" y="0"/>
                    </a:lnTo>
                    <a:lnTo>
                      <a:pt x="39" y="0"/>
                    </a:lnTo>
                    <a:lnTo>
                      <a:pt x="41" y="0"/>
                    </a:lnTo>
                    <a:lnTo>
                      <a:pt x="42" y="0"/>
                    </a:lnTo>
                    <a:lnTo>
                      <a:pt x="44" y="0"/>
                    </a:lnTo>
                    <a:lnTo>
                      <a:pt x="45" y="0"/>
                    </a:lnTo>
                    <a:lnTo>
                      <a:pt x="46" y="0"/>
                    </a:lnTo>
                    <a:lnTo>
                      <a:pt x="48" y="21"/>
                    </a:lnTo>
                    <a:lnTo>
                      <a:pt x="46" y="21"/>
                    </a:lnTo>
                    <a:lnTo>
                      <a:pt x="45" y="21"/>
                    </a:lnTo>
                    <a:lnTo>
                      <a:pt x="44" y="21"/>
                    </a:lnTo>
                    <a:lnTo>
                      <a:pt x="42" y="21"/>
                    </a:lnTo>
                    <a:lnTo>
                      <a:pt x="41" y="21"/>
                    </a:lnTo>
                    <a:lnTo>
                      <a:pt x="39" y="21"/>
                    </a:lnTo>
                    <a:lnTo>
                      <a:pt x="38" y="21"/>
                    </a:lnTo>
                    <a:lnTo>
                      <a:pt x="37" y="21"/>
                    </a:lnTo>
                    <a:lnTo>
                      <a:pt x="35" y="21"/>
                    </a:lnTo>
                    <a:lnTo>
                      <a:pt x="34" y="21"/>
                    </a:lnTo>
                    <a:lnTo>
                      <a:pt x="32" y="21"/>
                    </a:lnTo>
                    <a:lnTo>
                      <a:pt x="31" y="21"/>
                    </a:lnTo>
                    <a:lnTo>
                      <a:pt x="30" y="22"/>
                    </a:lnTo>
                    <a:lnTo>
                      <a:pt x="28" y="22"/>
                    </a:lnTo>
                    <a:lnTo>
                      <a:pt x="27" y="22"/>
                    </a:lnTo>
                    <a:lnTo>
                      <a:pt x="25" y="22"/>
                    </a:lnTo>
                    <a:lnTo>
                      <a:pt x="23" y="22"/>
                    </a:lnTo>
                    <a:lnTo>
                      <a:pt x="21" y="22"/>
                    </a:lnTo>
                    <a:lnTo>
                      <a:pt x="20" y="21"/>
                    </a:lnTo>
                    <a:lnTo>
                      <a:pt x="19" y="21"/>
                    </a:lnTo>
                    <a:lnTo>
                      <a:pt x="17" y="21"/>
                    </a:lnTo>
                    <a:lnTo>
                      <a:pt x="16" y="21"/>
                    </a:lnTo>
                    <a:lnTo>
                      <a:pt x="14" y="21"/>
                    </a:lnTo>
                    <a:lnTo>
                      <a:pt x="13" y="21"/>
                    </a:lnTo>
                    <a:lnTo>
                      <a:pt x="11" y="21"/>
                    </a:lnTo>
                    <a:lnTo>
                      <a:pt x="10" y="21"/>
                    </a:lnTo>
                    <a:lnTo>
                      <a:pt x="8" y="21"/>
                    </a:lnTo>
                    <a:lnTo>
                      <a:pt x="7" y="21"/>
                    </a:lnTo>
                    <a:lnTo>
                      <a:pt x="5" y="21"/>
                    </a:lnTo>
                    <a:lnTo>
                      <a:pt x="4" y="21"/>
                    </a:lnTo>
                    <a:lnTo>
                      <a:pt x="2" y="21"/>
                    </a:lnTo>
                    <a:lnTo>
                      <a:pt x="1"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29" name="Freeform 265"/>
              <p:cNvSpPr>
                <a:spLocks/>
              </p:cNvSpPr>
              <p:nvPr/>
            </p:nvSpPr>
            <p:spPr bwMode="auto">
              <a:xfrm>
                <a:off x="5122" y="1799"/>
                <a:ext cx="49" cy="23"/>
              </a:xfrm>
              <a:custGeom>
                <a:avLst/>
                <a:gdLst>
                  <a:gd name="T0" fmla="*/ 46 w 49"/>
                  <a:gd name="T1" fmla="*/ 0 h 23"/>
                  <a:gd name="T2" fmla="*/ 43 w 49"/>
                  <a:gd name="T3" fmla="*/ 0 h 23"/>
                  <a:gd name="T4" fmla="*/ 40 w 49"/>
                  <a:gd name="T5" fmla="*/ 0 h 23"/>
                  <a:gd name="T6" fmla="*/ 37 w 49"/>
                  <a:gd name="T7" fmla="*/ 0 h 23"/>
                  <a:gd name="T8" fmla="*/ 35 w 49"/>
                  <a:gd name="T9" fmla="*/ 1 h 23"/>
                  <a:gd name="T10" fmla="*/ 32 w 49"/>
                  <a:gd name="T11" fmla="*/ 1 h 23"/>
                  <a:gd name="T12" fmla="*/ 29 w 49"/>
                  <a:gd name="T13" fmla="*/ 1 h 23"/>
                  <a:gd name="T14" fmla="*/ 26 w 49"/>
                  <a:gd name="T15" fmla="*/ 1 h 23"/>
                  <a:gd name="T16" fmla="*/ 22 w 49"/>
                  <a:gd name="T17" fmla="*/ 1 h 23"/>
                  <a:gd name="T18" fmla="*/ 19 w 49"/>
                  <a:gd name="T19" fmla="*/ 1 h 23"/>
                  <a:gd name="T20" fmla="*/ 17 w 49"/>
                  <a:gd name="T21" fmla="*/ 1 h 23"/>
                  <a:gd name="T22" fmla="*/ 14 w 49"/>
                  <a:gd name="T23" fmla="*/ 0 h 23"/>
                  <a:gd name="T24" fmla="*/ 11 w 49"/>
                  <a:gd name="T25" fmla="*/ 0 h 23"/>
                  <a:gd name="T26" fmla="*/ 8 w 49"/>
                  <a:gd name="T27" fmla="*/ 0 h 23"/>
                  <a:gd name="T28" fmla="*/ 5 w 49"/>
                  <a:gd name="T29" fmla="*/ 0 h 23"/>
                  <a:gd name="T30" fmla="*/ 3 w 49"/>
                  <a:gd name="T31" fmla="*/ 0 h 23"/>
                  <a:gd name="T32" fmla="*/ 0 w 49"/>
                  <a:gd name="T33" fmla="*/ 21 h 23"/>
                  <a:gd name="T34" fmla="*/ 2 w 49"/>
                  <a:gd name="T35" fmla="*/ 21 h 23"/>
                  <a:gd name="T36" fmla="*/ 5 w 49"/>
                  <a:gd name="T37" fmla="*/ 21 h 23"/>
                  <a:gd name="T38" fmla="*/ 8 w 49"/>
                  <a:gd name="T39" fmla="*/ 21 h 23"/>
                  <a:gd name="T40" fmla="*/ 11 w 49"/>
                  <a:gd name="T41" fmla="*/ 21 h 23"/>
                  <a:gd name="T42" fmla="*/ 14 w 49"/>
                  <a:gd name="T43" fmla="*/ 21 h 23"/>
                  <a:gd name="T44" fmla="*/ 17 w 49"/>
                  <a:gd name="T45" fmla="*/ 21 h 23"/>
                  <a:gd name="T46" fmla="*/ 19 w 49"/>
                  <a:gd name="T47" fmla="*/ 22 h 23"/>
                  <a:gd name="T48" fmla="*/ 22 w 49"/>
                  <a:gd name="T49" fmla="*/ 22 h 23"/>
                  <a:gd name="T50" fmla="*/ 26 w 49"/>
                  <a:gd name="T51" fmla="*/ 22 h 23"/>
                  <a:gd name="T52" fmla="*/ 29 w 49"/>
                  <a:gd name="T53" fmla="*/ 21 h 23"/>
                  <a:gd name="T54" fmla="*/ 32 w 49"/>
                  <a:gd name="T55" fmla="*/ 21 h 23"/>
                  <a:gd name="T56" fmla="*/ 35 w 49"/>
                  <a:gd name="T57" fmla="*/ 21 h 23"/>
                  <a:gd name="T58" fmla="*/ 38 w 49"/>
                  <a:gd name="T59" fmla="*/ 21 h 23"/>
                  <a:gd name="T60" fmla="*/ 41 w 49"/>
                  <a:gd name="T61" fmla="*/ 21 h 23"/>
                  <a:gd name="T62" fmla="*/ 44 w 49"/>
                  <a:gd name="T63" fmla="*/ 21 h 23"/>
                  <a:gd name="T64" fmla="*/ 47 w 49"/>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23">
                    <a:moveTo>
                      <a:pt x="48" y="0"/>
                    </a:moveTo>
                    <a:lnTo>
                      <a:pt x="46" y="0"/>
                    </a:lnTo>
                    <a:lnTo>
                      <a:pt x="45" y="0"/>
                    </a:lnTo>
                    <a:lnTo>
                      <a:pt x="43" y="0"/>
                    </a:lnTo>
                    <a:lnTo>
                      <a:pt x="42" y="0"/>
                    </a:lnTo>
                    <a:lnTo>
                      <a:pt x="40" y="0"/>
                    </a:lnTo>
                    <a:lnTo>
                      <a:pt x="39" y="0"/>
                    </a:lnTo>
                    <a:lnTo>
                      <a:pt x="37" y="0"/>
                    </a:lnTo>
                    <a:lnTo>
                      <a:pt x="36" y="0"/>
                    </a:lnTo>
                    <a:lnTo>
                      <a:pt x="35" y="1"/>
                    </a:lnTo>
                    <a:lnTo>
                      <a:pt x="33" y="1"/>
                    </a:lnTo>
                    <a:lnTo>
                      <a:pt x="32" y="1"/>
                    </a:lnTo>
                    <a:lnTo>
                      <a:pt x="30" y="1"/>
                    </a:lnTo>
                    <a:lnTo>
                      <a:pt x="29" y="1"/>
                    </a:lnTo>
                    <a:lnTo>
                      <a:pt x="27" y="1"/>
                    </a:lnTo>
                    <a:lnTo>
                      <a:pt x="26" y="1"/>
                    </a:lnTo>
                    <a:lnTo>
                      <a:pt x="25" y="1"/>
                    </a:lnTo>
                    <a:lnTo>
                      <a:pt x="22" y="1"/>
                    </a:lnTo>
                    <a:lnTo>
                      <a:pt x="21" y="1"/>
                    </a:lnTo>
                    <a:lnTo>
                      <a:pt x="19" y="1"/>
                    </a:lnTo>
                    <a:lnTo>
                      <a:pt x="18" y="1"/>
                    </a:lnTo>
                    <a:lnTo>
                      <a:pt x="17" y="1"/>
                    </a:lnTo>
                    <a:lnTo>
                      <a:pt x="15" y="0"/>
                    </a:lnTo>
                    <a:lnTo>
                      <a:pt x="14" y="0"/>
                    </a:lnTo>
                    <a:lnTo>
                      <a:pt x="12" y="0"/>
                    </a:lnTo>
                    <a:lnTo>
                      <a:pt x="11" y="0"/>
                    </a:lnTo>
                    <a:lnTo>
                      <a:pt x="10" y="0"/>
                    </a:lnTo>
                    <a:lnTo>
                      <a:pt x="8" y="0"/>
                    </a:lnTo>
                    <a:lnTo>
                      <a:pt x="7" y="0"/>
                    </a:lnTo>
                    <a:lnTo>
                      <a:pt x="5" y="0"/>
                    </a:lnTo>
                    <a:lnTo>
                      <a:pt x="4" y="0"/>
                    </a:lnTo>
                    <a:lnTo>
                      <a:pt x="3" y="0"/>
                    </a:lnTo>
                    <a:lnTo>
                      <a:pt x="1" y="0"/>
                    </a:lnTo>
                    <a:lnTo>
                      <a:pt x="0" y="21"/>
                    </a:lnTo>
                    <a:lnTo>
                      <a:pt x="1" y="21"/>
                    </a:lnTo>
                    <a:lnTo>
                      <a:pt x="2" y="21"/>
                    </a:lnTo>
                    <a:lnTo>
                      <a:pt x="4" y="21"/>
                    </a:lnTo>
                    <a:lnTo>
                      <a:pt x="5" y="21"/>
                    </a:lnTo>
                    <a:lnTo>
                      <a:pt x="7" y="21"/>
                    </a:lnTo>
                    <a:lnTo>
                      <a:pt x="8" y="21"/>
                    </a:lnTo>
                    <a:lnTo>
                      <a:pt x="10" y="21"/>
                    </a:lnTo>
                    <a:lnTo>
                      <a:pt x="11" y="21"/>
                    </a:lnTo>
                    <a:lnTo>
                      <a:pt x="12" y="21"/>
                    </a:lnTo>
                    <a:lnTo>
                      <a:pt x="14" y="21"/>
                    </a:lnTo>
                    <a:lnTo>
                      <a:pt x="15" y="21"/>
                    </a:lnTo>
                    <a:lnTo>
                      <a:pt x="17" y="21"/>
                    </a:lnTo>
                    <a:lnTo>
                      <a:pt x="18" y="22"/>
                    </a:lnTo>
                    <a:lnTo>
                      <a:pt x="19" y="22"/>
                    </a:lnTo>
                    <a:lnTo>
                      <a:pt x="21" y="22"/>
                    </a:lnTo>
                    <a:lnTo>
                      <a:pt x="22" y="22"/>
                    </a:lnTo>
                    <a:lnTo>
                      <a:pt x="25" y="22"/>
                    </a:lnTo>
                    <a:lnTo>
                      <a:pt x="26" y="22"/>
                    </a:lnTo>
                    <a:lnTo>
                      <a:pt x="28" y="21"/>
                    </a:lnTo>
                    <a:lnTo>
                      <a:pt x="29" y="21"/>
                    </a:lnTo>
                    <a:lnTo>
                      <a:pt x="30" y="21"/>
                    </a:lnTo>
                    <a:lnTo>
                      <a:pt x="32" y="21"/>
                    </a:lnTo>
                    <a:lnTo>
                      <a:pt x="33" y="21"/>
                    </a:lnTo>
                    <a:lnTo>
                      <a:pt x="35" y="21"/>
                    </a:lnTo>
                    <a:lnTo>
                      <a:pt x="36" y="21"/>
                    </a:lnTo>
                    <a:lnTo>
                      <a:pt x="38" y="21"/>
                    </a:lnTo>
                    <a:lnTo>
                      <a:pt x="39" y="21"/>
                    </a:lnTo>
                    <a:lnTo>
                      <a:pt x="41" y="21"/>
                    </a:lnTo>
                    <a:lnTo>
                      <a:pt x="42" y="21"/>
                    </a:lnTo>
                    <a:lnTo>
                      <a:pt x="44" y="21"/>
                    </a:lnTo>
                    <a:lnTo>
                      <a:pt x="45" y="21"/>
                    </a:lnTo>
                    <a:lnTo>
                      <a:pt x="47" y="20"/>
                    </a:lnTo>
                    <a:lnTo>
                      <a:pt x="48"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30" name="Freeform 266"/>
              <p:cNvSpPr>
                <a:spLocks/>
              </p:cNvSpPr>
              <p:nvPr/>
            </p:nvSpPr>
            <p:spPr bwMode="auto">
              <a:xfrm>
                <a:off x="5177" y="1799"/>
                <a:ext cx="47" cy="23"/>
              </a:xfrm>
              <a:custGeom>
                <a:avLst/>
                <a:gdLst>
                  <a:gd name="T0" fmla="*/ 1 w 47"/>
                  <a:gd name="T1" fmla="*/ 0 h 23"/>
                  <a:gd name="T2" fmla="*/ 4 w 47"/>
                  <a:gd name="T3" fmla="*/ 0 h 23"/>
                  <a:gd name="T4" fmla="*/ 7 w 47"/>
                  <a:gd name="T5" fmla="*/ 0 h 23"/>
                  <a:gd name="T6" fmla="*/ 10 w 47"/>
                  <a:gd name="T7" fmla="*/ 0 h 23"/>
                  <a:gd name="T8" fmla="*/ 13 w 47"/>
                  <a:gd name="T9" fmla="*/ 1 h 23"/>
                  <a:gd name="T10" fmla="*/ 16 w 47"/>
                  <a:gd name="T11" fmla="*/ 1 h 23"/>
                  <a:gd name="T12" fmla="*/ 19 w 47"/>
                  <a:gd name="T13" fmla="*/ 1 h 23"/>
                  <a:gd name="T14" fmla="*/ 21 w 47"/>
                  <a:gd name="T15" fmla="*/ 1 h 23"/>
                  <a:gd name="T16" fmla="*/ 24 w 47"/>
                  <a:gd name="T17" fmla="*/ 1 h 23"/>
                  <a:gd name="T18" fmla="*/ 27 w 47"/>
                  <a:gd name="T19" fmla="*/ 1 h 23"/>
                  <a:gd name="T20" fmla="*/ 30 w 47"/>
                  <a:gd name="T21" fmla="*/ 1 h 23"/>
                  <a:gd name="T22" fmla="*/ 33 w 47"/>
                  <a:gd name="T23" fmla="*/ 0 h 23"/>
                  <a:gd name="T24" fmla="*/ 35 w 47"/>
                  <a:gd name="T25" fmla="*/ 0 h 23"/>
                  <a:gd name="T26" fmla="*/ 38 w 47"/>
                  <a:gd name="T27" fmla="*/ 0 h 23"/>
                  <a:gd name="T28" fmla="*/ 41 w 47"/>
                  <a:gd name="T29" fmla="*/ 0 h 23"/>
                  <a:gd name="T30" fmla="*/ 44 w 47"/>
                  <a:gd name="T31" fmla="*/ 0 h 23"/>
                  <a:gd name="T32" fmla="*/ 46 w 47"/>
                  <a:gd name="T33" fmla="*/ 21 h 23"/>
                  <a:gd name="T34" fmla="*/ 43 w 47"/>
                  <a:gd name="T35" fmla="*/ 21 h 23"/>
                  <a:gd name="T36" fmla="*/ 40 w 47"/>
                  <a:gd name="T37" fmla="*/ 21 h 23"/>
                  <a:gd name="T38" fmla="*/ 37 w 47"/>
                  <a:gd name="T39" fmla="*/ 21 h 23"/>
                  <a:gd name="T40" fmla="*/ 34 w 47"/>
                  <a:gd name="T41" fmla="*/ 21 h 23"/>
                  <a:gd name="T42" fmla="*/ 31 w 47"/>
                  <a:gd name="T43" fmla="*/ 21 h 23"/>
                  <a:gd name="T44" fmla="*/ 29 w 47"/>
                  <a:gd name="T45" fmla="*/ 21 h 23"/>
                  <a:gd name="T46" fmla="*/ 26 w 47"/>
                  <a:gd name="T47" fmla="*/ 22 h 23"/>
                  <a:gd name="T48" fmla="*/ 23 w 47"/>
                  <a:gd name="T49" fmla="*/ 22 h 23"/>
                  <a:gd name="T50" fmla="*/ 20 w 47"/>
                  <a:gd name="T51" fmla="*/ 22 h 23"/>
                  <a:gd name="T52" fmla="*/ 17 w 47"/>
                  <a:gd name="T53" fmla="*/ 21 h 23"/>
                  <a:gd name="T54" fmla="*/ 14 w 47"/>
                  <a:gd name="T55" fmla="*/ 21 h 23"/>
                  <a:gd name="T56" fmla="*/ 11 w 47"/>
                  <a:gd name="T57" fmla="*/ 21 h 23"/>
                  <a:gd name="T58" fmla="*/ 9 w 47"/>
                  <a:gd name="T59" fmla="*/ 21 h 23"/>
                  <a:gd name="T60" fmla="*/ 6 w 47"/>
                  <a:gd name="T61" fmla="*/ 21 h 23"/>
                  <a:gd name="T62" fmla="*/ 3 w 47"/>
                  <a:gd name="T63" fmla="*/ 21 h 23"/>
                  <a:gd name="T64" fmla="*/ 0 w 47"/>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0" y="0"/>
                    </a:moveTo>
                    <a:lnTo>
                      <a:pt x="1" y="0"/>
                    </a:lnTo>
                    <a:lnTo>
                      <a:pt x="3" y="0"/>
                    </a:lnTo>
                    <a:lnTo>
                      <a:pt x="4" y="0"/>
                    </a:lnTo>
                    <a:lnTo>
                      <a:pt x="6" y="0"/>
                    </a:lnTo>
                    <a:lnTo>
                      <a:pt x="7" y="0"/>
                    </a:lnTo>
                    <a:lnTo>
                      <a:pt x="9" y="0"/>
                    </a:lnTo>
                    <a:lnTo>
                      <a:pt x="10" y="0"/>
                    </a:lnTo>
                    <a:lnTo>
                      <a:pt x="11" y="0"/>
                    </a:lnTo>
                    <a:lnTo>
                      <a:pt x="13" y="1"/>
                    </a:lnTo>
                    <a:lnTo>
                      <a:pt x="14" y="1"/>
                    </a:lnTo>
                    <a:lnTo>
                      <a:pt x="16" y="1"/>
                    </a:lnTo>
                    <a:lnTo>
                      <a:pt x="17" y="1"/>
                    </a:lnTo>
                    <a:lnTo>
                      <a:pt x="19" y="1"/>
                    </a:lnTo>
                    <a:lnTo>
                      <a:pt x="20" y="1"/>
                    </a:lnTo>
                    <a:lnTo>
                      <a:pt x="21" y="1"/>
                    </a:lnTo>
                    <a:lnTo>
                      <a:pt x="23" y="1"/>
                    </a:lnTo>
                    <a:lnTo>
                      <a:pt x="24" y="1"/>
                    </a:lnTo>
                    <a:lnTo>
                      <a:pt x="26" y="1"/>
                    </a:lnTo>
                    <a:lnTo>
                      <a:pt x="27" y="1"/>
                    </a:lnTo>
                    <a:lnTo>
                      <a:pt x="28" y="1"/>
                    </a:lnTo>
                    <a:lnTo>
                      <a:pt x="30" y="1"/>
                    </a:lnTo>
                    <a:lnTo>
                      <a:pt x="31" y="0"/>
                    </a:lnTo>
                    <a:lnTo>
                      <a:pt x="33" y="0"/>
                    </a:lnTo>
                    <a:lnTo>
                      <a:pt x="34" y="0"/>
                    </a:lnTo>
                    <a:lnTo>
                      <a:pt x="35" y="0"/>
                    </a:lnTo>
                    <a:lnTo>
                      <a:pt x="37" y="0"/>
                    </a:lnTo>
                    <a:lnTo>
                      <a:pt x="38" y="0"/>
                    </a:lnTo>
                    <a:lnTo>
                      <a:pt x="40" y="0"/>
                    </a:lnTo>
                    <a:lnTo>
                      <a:pt x="41" y="0"/>
                    </a:lnTo>
                    <a:lnTo>
                      <a:pt x="42" y="0"/>
                    </a:lnTo>
                    <a:lnTo>
                      <a:pt x="44" y="0"/>
                    </a:lnTo>
                    <a:lnTo>
                      <a:pt x="45" y="0"/>
                    </a:lnTo>
                    <a:lnTo>
                      <a:pt x="46" y="21"/>
                    </a:lnTo>
                    <a:lnTo>
                      <a:pt x="44" y="21"/>
                    </a:lnTo>
                    <a:lnTo>
                      <a:pt x="43" y="21"/>
                    </a:lnTo>
                    <a:lnTo>
                      <a:pt x="41" y="21"/>
                    </a:lnTo>
                    <a:lnTo>
                      <a:pt x="40" y="21"/>
                    </a:lnTo>
                    <a:lnTo>
                      <a:pt x="39" y="21"/>
                    </a:lnTo>
                    <a:lnTo>
                      <a:pt x="37" y="21"/>
                    </a:lnTo>
                    <a:lnTo>
                      <a:pt x="36" y="21"/>
                    </a:lnTo>
                    <a:lnTo>
                      <a:pt x="34" y="21"/>
                    </a:lnTo>
                    <a:lnTo>
                      <a:pt x="33" y="21"/>
                    </a:lnTo>
                    <a:lnTo>
                      <a:pt x="31" y="21"/>
                    </a:lnTo>
                    <a:lnTo>
                      <a:pt x="30" y="21"/>
                    </a:lnTo>
                    <a:lnTo>
                      <a:pt x="29" y="21"/>
                    </a:lnTo>
                    <a:lnTo>
                      <a:pt x="27" y="22"/>
                    </a:lnTo>
                    <a:lnTo>
                      <a:pt x="26" y="22"/>
                    </a:lnTo>
                    <a:lnTo>
                      <a:pt x="24" y="22"/>
                    </a:lnTo>
                    <a:lnTo>
                      <a:pt x="23" y="22"/>
                    </a:lnTo>
                    <a:lnTo>
                      <a:pt x="22" y="22"/>
                    </a:lnTo>
                    <a:lnTo>
                      <a:pt x="20" y="22"/>
                    </a:lnTo>
                    <a:lnTo>
                      <a:pt x="19" y="21"/>
                    </a:lnTo>
                    <a:lnTo>
                      <a:pt x="17" y="21"/>
                    </a:lnTo>
                    <a:lnTo>
                      <a:pt x="16" y="21"/>
                    </a:lnTo>
                    <a:lnTo>
                      <a:pt x="14" y="21"/>
                    </a:lnTo>
                    <a:lnTo>
                      <a:pt x="13" y="21"/>
                    </a:lnTo>
                    <a:lnTo>
                      <a:pt x="11" y="21"/>
                    </a:lnTo>
                    <a:lnTo>
                      <a:pt x="10" y="21"/>
                    </a:lnTo>
                    <a:lnTo>
                      <a:pt x="9" y="21"/>
                    </a:lnTo>
                    <a:lnTo>
                      <a:pt x="7" y="21"/>
                    </a:lnTo>
                    <a:lnTo>
                      <a:pt x="6" y="21"/>
                    </a:lnTo>
                    <a:lnTo>
                      <a:pt x="4" y="21"/>
                    </a:lnTo>
                    <a:lnTo>
                      <a:pt x="3" y="21"/>
                    </a:lnTo>
                    <a:lnTo>
                      <a:pt x="1" y="21"/>
                    </a:lnTo>
                    <a:lnTo>
                      <a:pt x="0"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31" name="Freeform 267"/>
              <p:cNvSpPr>
                <a:spLocks/>
              </p:cNvSpPr>
              <p:nvPr/>
            </p:nvSpPr>
            <p:spPr bwMode="auto">
              <a:xfrm>
                <a:off x="5231" y="1775"/>
                <a:ext cx="47" cy="23"/>
              </a:xfrm>
              <a:custGeom>
                <a:avLst/>
                <a:gdLst>
                  <a:gd name="T0" fmla="*/ 2 w 47"/>
                  <a:gd name="T1" fmla="*/ 0 h 23"/>
                  <a:gd name="T2" fmla="*/ 5 w 47"/>
                  <a:gd name="T3" fmla="*/ 0 h 23"/>
                  <a:gd name="T4" fmla="*/ 7 w 47"/>
                  <a:gd name="T5" fmla="*/ 0 h 23"/>
                  <a:gd name="T6" fmla="*/ 10 w 47"/>
                  <a:gd name="T7" fmla="*/ 0 h 23"/>
                  <a:gd name="T8" fmla="*/ 13 w 47"/>
                  <a:gd name="T9" fmla="*/ 0 h 23"/>
                  <a:gd name="T10" fmla="*/ 16 w 47"/>
                  <a:gd name="T11" fmla="*/ 1 h 23"/>
                  <a:gd name="T12" fmla="*/ 19 w 47"/>
                  <a:gd name="T13" fmla="*/ 1 h 23"/>
                  <a:gd name="T14" fmla="*/ 21 w 47"/>
                  <a:gd name="T15" fmla="*/ 1 h 23"/>
                  <a:gd name="T16" fmla="*/ 24 w 47"/>
                  <a:gd name="T17" fmla="*/ 1 h 23"/>
                  <a:gd name="T18" fmla="*/ 27 w 47"/>
                  <a:gd name="T19" fmla="*/ 1 h 23"/>
                  <a:gd name="T20" fmla="*/ 29 w 47"/>
                  <a:gd name="T21" fmla="*/ 0 h 23"/>
                  <a:gd name="T22" fmla="*/ 32 w 47"/>
                  <a:gd name="T23" fmla="*/ 0 h 23"/>
                  <a:gd name="T24" fmla="*/ 35 w 47"/>
                  <a:gd name="T25" fmla="*/ 0 h 23"/>
                  <a:gd name="T26" fmla="*/ 38 w 47"/>
                  <a:gd name="T27" fmla="*/ 0 h 23"/>
                  <a:gd name="T28" fmla="*/ 40 w 47"/>
                  <a:gd name="T29" fmla="*/ 0 h 23"/>
                  <a:gd name="T30" fmla="*/ 43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29 w 47"/>
                  <a:gd name="T45" fmla="*/ 22 h 23"/>
                  <a:gd name="T46" fmla="*/ 27 w 47"/>
                  <a:gd name="T47" fmla="*/ 22 h 23"/>
                  <a:gd name="T48" fmla="*/ 24 w 47"/>
                  <a:gd name="T49" fmla="*/ 22 h 23"/>
                  <a:gd name="T50" fmla="*/ 21 w 47"/>
                  <a:gd name="T51" fmla="*/ 22 h 23"/>
                  <a:gd name="T52" fmla="*/ 18 w 47"/>
                  <a:gd name="T53" fmla="*/ 22 h 23"/>
                  <a:gd name="T54" fmla="*/ 16 w 47"/>
                  <a:gd name="T55" fmla="*/ 22 h 23"/>
                  <a:gd name="T56" fmla="*/ 13 w 47"/>
                  <a:gd name="T57" fmla="*/ 22 h 23"/>
                  <a:gd name="T58" fmla="*/ 10 w 47"/>
                  <a:gd name="T59" fmla="*/ 21 h 23"/>
                  <a:gd name="T60" fmla="*/ 7 w 47"/>
                  <a:gd name="T61" fmla="*/ 21 h 23"/>
                  <a:gd name="T62" fmla="*/ 4 w 47"/>
                  <a:gd name="T63" fmla="*/ 21 h 23"/>
                  <a:gd name="T64" fmla="*/ 1 w 47"/>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0" y="0"/>
                    </a:moveTo>
                    <a:lnTo>
                      <a:pt x="2" y="0"/>
                    </a:lnTo>
                    <a:lnTo>
                      <a:pt x="3" y="0"/>
                    </a:lnTo>
                    <a:lnTo>
                      <a:pt x="5" y="0"/>
                    </a:lnTo>
                    <a:lnTo>
                      <a:pt x="6" y="0"/>
                    </a:lnTo>
                    <a:lnTo>
                      <a:pt x="7" y="0"/>
                    </a:lnTo>
                    <a:lnTo>
                      <a:pt x="9" y="0"/>
                    </a:lnTo>
                    <a:lnTo>
                      <a:pt x="10" y="0"/>
                    </a:lnTo>
                    <a:lnTo>
                      <a:pt x="12" y="0"/>
                    </a:lnTo>
                    <a:lnTo>
                      <a:pt x="13" y="0"/>
                    </a:lnTo>
                    <a:lnTo>
                      <a:pt x="14" y="1"/>
                    </a:lnTo>
                    <a:lnTo>
                      <a:pt x="16" y="1"/>
                    </a:lnTo>
                    <a:lnTo>
                      <a:pt x="17" y="1"/>
                    </a:lnTo>
                    <a:lnTo>
                      <a:pt x="19" y="1"/>
                    </a:lnTo>
                    <a:lnTo>
                      <a:pt x="20" y="1"/>
                    </a:lnTo>
                    <a:lnTo>
                      <a:pt x="21" y="1"/>
                    </a:lnTo>
                    <a:lnTo>
                      <a:pt x="23" y="1"/>
                    </a:lnTo>
                    <a:lnTo>
                      <a:pt x="24" y="1"/>
                    </a:lnTo>
                    <a:lnTo>
                      <a:pt x="25" y="1"/>
                    </a:lnTo>
                    <a:lnTo>
                      <a:pt x="27" y="1"/>
                    </a:lnTo>
                    <a:lnTo>
                      <a:pt x="28" y="1"/>
                    </a:lnTo>
                    <a:lnTo>
                      <a:pt x="29" y="0"/>
                    </a:lnTo>
                    <a:lnTo>
                      <a:pt x="31" y="0"/>
                    </a:lnTo>
                    <a:lnTo>
                      <a:pt x="32" y="0"/>
                    </a:lnTo>
                    <a:lnTo>
                      <a:pt x="33" y="0"/>
                    </a:lnTo>
                    <a:lnTo>
                      <a:pt x="35" y="0"/>
                    </a:lnTo>
                    <a:lnTo>
                      <a:pt x="36" y="0"/>
                    </a:lnTo>
                    <a:lnTo>
                      <a:pt x="38" y="0"/>
                    </a:lnTo>
                    <a:lnTo>
                      <a:pt x="39" y="0"/>
                    </a:lnTo>
                    <a:lnTo>
                      <a:pt x="40" y="0"/>
                    </a:lnTo>
                    <a:lnTo>
                      <a:pt x="42" y="0"/>
                    </a:lnTo>
                    <a:lnTo>
                      <a:pt x="43" y="0"/>
                    </a:lnTo>
                    <a:lnTo>
                      <a:pt x="44" y="0"/>
                    </a:lnTo>
                    <a:lnTo>
                      <a:pt x="46" y="21"/>
                    </a:lnTo>
                    <a:lnTo>
                      <a:pt x="44" y="21"/>
                    </a:lnTo>
                    <a:lnTo>
                      <a:pt x="43" y="21"/>
                    </a:lnTo>
                    <a:lnTo>
                      <a:pt x="42" y="21"/>
                    </a:lnTo>
                    <a:lnTo>
                      <a:pt x="40" y="21"/>
                    </a:lnTo>
                    <a:lnTo>
                      <a:pt x="39" y="21"/>
                    </a:lnTo>
                    <a:lnTo>
                      <a:pt x="38" y="22"/>
                    </a:lnTo>
                    <a:lnTo>
                      <a:pt x="36" y="22"/>
                    </a:lnTo>
                    <a:lnTo>
                      <a:pt x="35" y="22"/>
                    </a:lnTo>
                    <a:lnTo>
                      <a:pt x="33" y="22"/>
                    </a:lnTo>
                    <a:lnTo>
                      <a:pt x="32" y="22"/>
                    </a:lnTo>
                    <a:lnTo>
                      <a:pt x="31" y="22"/>
                    </a:lnTo>
                    <a:lnTo>
                      <a:pt x="29" y="22"/>
                    </a:lnTo>
                    <a:lnTo>
                      <a:pt x="28" y="22"/>
                    </a:lnTo>
                    <a:lnTo>
                      <a:pt x="27" y="22"/>
                    </a:lnTo>
                    <a:lnTo>
                      <a:pt x="25" y="22"/>
                    </a:lnTo>
                    <a:lnTo>
                      <a:pt x="24" y="22"/>
                    </a:lnTo>
                    <a:lnTo>
                      <a:pt x="22" y="22"/>
                    </a:lnTo>
                    <a:lnTo>
                      <a:pt x="21" y="22"/>
                    </a:lnTo>
                    <a:lnTo>
                      <a:pt x="20" y="22"/>
                    </a:lnTo>
                    <a:lnTo>
                      <a:pt x="18" y="22"/>
                    </a:lnTo>
                    <a:lnTo>
                      <a:pt x="17" y="22"/>
                    </a:lnTo>
                    <a:lnTo>
                      <a:pt x="16" y="22"/>
                    </a:lnTo>
                    <a:lnTo>
                      <a:pt x="14" y="22"/>
                    </a:lnTo>
                    <a:lnTo>
                      <a:pt x="13" y="22"/>
                    </a:lnTo>
                    <a:lnTo>
                      <a:pt x="11" y="22"/>
                    </a:lnTo>
                    <a:lnTo>
                      <a:pt x="10" y="21"/>
                    </a:lnTo>
                    <a:lnTo>
                      <a:pt x="8" y="21"/>
                    </a:lnTo>
                    <a:lnTo>
                      <a:pt x="7" y="21"/>
                    </a:lnTo>
                    <a:lnTo>
                      <a:pt x="5" y="21"/>
                    </a:lnTo>
                    <a:lnTo>
                      <a:pt x="4" y="21"/>
                    </a:lnTo>
                    <a:lnTo>
                      <a:pt x="3" y="21"/>
                    </a:lnTo>
                    <a:lnTo>
                      <a:pt x="1" y="2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32" name="Freeform 268"/>
              <p:cNvSpPr>
                <a:spLocks/>
              </p:cNvSpPr>
              <p:nvPr/>
            </p:nvSpPr>
            <p:spPr bwMode="auto">
              <a:xfrm>
                <a:off x="5177" y="1775"/>
                <a:ext cx="47" cy="23"/>
              </a:xfrm>
              <a:custGeom>
                <a:avLst/>
                <a:gdLst>
                  <a:gd name="T0" fmla="*/ 2 w 47"/>
                  <a:gd name="T1" fmla="*/ 0 h 23"/>
                  <a:gd name="T2" fmla="*/ 5 w 47"/>
                  <a:gd name="T3" fmla="*/ 0 h 23"/>
                  <a:gd name="T4" fmla="*/ 8 w 47"/>
                  <a:gd name="T5" fmla="*/ 0 h 23"/>
                  <a:gd name="T6" fmla="*/ 10 w 47"/>
                  <a:gd name="T7" fmla="*/ 0 h 23"/>
                  <a:gd name="T8" fmla="*/ 13 w 47"/>
                  <a:gd name="T9" fmla="*/ 0 h 23"/>
                  <a:gd name="T10" fmla="*/ 16 w 47"/>
                  <a:gd name="T11" fmla="*/ 1 h 23"/>
                  <a:gd name="T12" fmla="*/ 19 w 47"/>
                  <a:gd name="T13" fmla="*/ 1 h 23"/>
                  <a:gd name="T14" fmla="*/ 22 w 47"/>
                  <a:gd name="T15" fmla="*/ 1 h 23"/>
                  <a:gd name="T16" fmla="*/ 25 w 47"/>
                  <a:gd name="T17" fmla="*/ 1 h 23"/>
                  <a:gd name="T18" fmla="*/ 28 w 47"/>
                  <a:gd name="T19" fmla="*/ 1 h 23"/>
                  <a:gd name="T20" fmla="*/ 31 w 47"/>
                  <a:gd name="T21" fmla="*/ 0 h 23"/>
                  <a:gd name="T22" fmla="*/ 33 w 47"/>
                  <a:gd name="T23" fmla="*/ 0 h 23"/>
                  <a:gd name="T24" fmla="*/ 36 w 47"/>
                  <a:gd name="T25" fmla="*/ 0 h 23"/>
                  <a:gd name="T26" fmla="*/ 39 w 47"/>
                  <a:gd name="T27" fmla="*/ 0 h 23"/>
                  <a:gd name="T28" fmla="*/ 42 w 47"/>
                  <a:gd name="T29" fmla="*/ 0 h 23"/>
                  <a:gd name="T30" fmla="*/ 44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30 w 47"/>
                  <a:gd name="T45" fmla="*/ 22 h 23"/>
                  <a:gd name="T46" fmla="*/ 27 w 47"/>
                  <a:gd name="T47" fmla="*/ 22 h 23"/>
                  <a:gd name="T48" fmla="*/ 24 w 47"/>
                  <a:gd name="T49" fmla="*/ 22 h 23"/>
                  <a:gd name="T50" fmla="*/ 20 w 47"/>
                  <a:gd name="T51" fmla="*/ 22 h 23"/>
                  <a:gd name="T52" fmla="*/ 17 w 47"/>
                  <a:gd name="T53" fmla="*/ 22 h 23"/>
                  <a:gd name="T54" fmla="*/ 15 w 47"/>
                  <a:gd name="T55" fmla="*/ 22 h 23"/>
                  <a:gd name="T56" fmla="*/ 12 w 47"/>
                  <a:gd name="T57" fmla="*/ 22 h 23"/>
                  <a:gd name="T58" fmla="*/ 9 w 47"/>
                  <a:gd name="T59" fmla="*/ 21 h 23"/>
                  <a:gd name="T60" fmla="*/ 6 w 47"/>
                  <a:gd name="T61" fmla="*/ 21 h 23"/>
                  <a:gd name="T62" fmla="*/ 3 w 47"/>
                  <a:gd name="T63" fmla="*/ 21 h 23"/>
                  <a:gd name="T64" fmla="*/ 0 w 47"/>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1" y="0"/>
                    </a:moveTo>
                    <a:lnTo>
                      <a:pt x="2" y="0"/>
                    </a:lnTo>
                    <a:lnTo>
                      <a:pt x="3" y="0"/>
                    </a:lnTo>
                    <a:lnTo>
                      <a:pt x="5" y="0"/>
                    </a:lnTo>
                    <a:lnTo>
                      <a:pt x="6" y="0"/>
                    </a:lnTo>
                    <a:lnTo>
                      <a:pt x="8" y="0"/>
                    </a:lnTo>
                    <a:lnTo>
                      <a:pt x="9" y="0"/>
                    </a:lnTo>
                    <a:lnTo>
                      <a:pt x="10" y="0"/>
                    </a:lnTo>
                    <a:lnTo>
                      <a:pt x="12" y="0"/>
                    </a:lnTo>
                    <a:lnTo>
                      <a:pt x="13" y="0"/>
                    </a:lnTo>
                    <a:lnTo>
                      <a:pt x="15" y="1"/>
                    </a:lnTo>
                    <a:lnTo>
                      <a:pt x="16" y="1"/>
                    </a:lnTo>
                    <a:lnTo>
                      <a:pt x="17" y="1"/>
                    </a:lnTo>
                    <a:lnTo>
                      <a:pt x="19" y="1"/>
                    </a:lnTo>
                    <a:lnTo>
                      <a:pt x="20" y="1"/>
                    </a:lnTo>
                    <a:lnTo>
                      <a:pt x="22" y="1"/>
                    </a:lnTo>
                    <a:lnTo>
                      <a:pt x="24" y="1"/>
                    </a:lnTo>
                    <a:lnTo>
                      <a:pt x="25" y="1"/>
                    </a:lnTo>
                    <a:lnTo>
                      <a:pt x="27" y="1"/>
                    </a:lnTo>
                    <a:lnTo>
                      <a:pt x="28" y="1"/>
                    </a:lnTo>
                    <a:lnTo>
                      <a:pt x="29" y="1"/>
                    </a:lnTo>
                    <a:lnTo>
                      <a:pt x="31" y="0"/>
                    </a:lnTo>
                    <a:lnTo>
                      <a:pt x="32" y="0"/>
                    </a:lnTo>
                    <a:lnTo>
                      <a:pt x="33" y="0"/>
                    </a:lnTo>
                    <a:lnTo>
                      <a:pt x="35" y="0"/>
                    </a:lnTo>
                    <a:lnTo>
                      <a:pt x="36" y="0"/>
                    </a:lnTo>
                    <a:lnTo>
                      <a:pt x="38" y="0"/>
                    </a:lnTo>
                    <a:lnTo>
                      <a:pt x="39" y="0"/>
                    </a:lnTo>
                    <a:lnTo>
                      <a:pt x="40" y="0"/>
                    </a:lnTo>
                    <a:lnTo>
                      <a:pt x="42" y="0"/>
                    </a:lnTo>
                    <a:lnTo>
                      <a:pt x="43" y="0"/>
                    </a:lnTo>
                    <a:lnTo>
                      <a:pt x="44" y="0"/>
                    </a:lnTo>
                    <a:lnTo>
                      <a:pt x="46" y="0"/>
                    </a:lnTo>
                    <a:lnTo>
                      <a:pt x="46" y="21"/>
                    </a:lnTo>
                    <a:lnTo>
                      <a:pt x="45" y="21"/>
                    </a:lnTo>
                    <a:lnTo>
                      <a:pt x="43" y="21"/>
                    </a:lnTo>
                    <a:lnTo>
                      <a:pt x="42" y="21"/>
                    </a:lnTo>
                    <a:lnTo>
                      <a:pt x="40" y="21"/>
                    </a:lnTo>
                    <a:lnTo>
                      <a:pt x="39" y="21"/>
                    </a:lnTo>
                    <a:lnTo>
                      <a:pt x="38" y="22"/>
                    </a:lnTo>
                    <a:lnTo>
                      <a:pt x="36" y="22"/>
                    </a:lnTo>
                    <a:lnTo>
                      <a:pt x="35" y="22"/>
                    </a:lnTo>
                    <a:lnTo>
                      <a:pt x="34" y="22"/>
                    </a:lnTo>
                    <a:lnTo>
                      <a:pt x="32" y="22"/>
                    </a:lnTo>
                    <a:lnTo>
                      <a:pt x="31" y="22"/>
                    </a:lnTo>
                    <a:lnTo>
                      <a:pt x="30" y="22"/>
                    </a:lnTo>
                    <a:lnTo>
                      <a:pt x="28" y="22"/>
                    </a:lnTo>
                    <a:lnTo>
                      <a:pt x="27" y="22"/>
                    </a:lnTo>
                    <a:lnTo>
                      <a:pt x="25" y="22"/>
                    </a:lnTo>
                    <a:lnTo>
                      <a:pt x="24" y="22"/>
                    </a:lnTo>
                    <a:lnTo>
                      <a:pt x="22" y="22"/>
                    </a:lnTo>
                    <a:lnTo>
                      <a:pt x="20" y="22"/>
                    </a:lnTo>
                    <a:lnTo>
                      <a:pt x="19" y="22"/>
                    </a:lnTo>
                    <a:lnTo>
                      <a:pt x="17" y="22"/>
                    </a:lnTo>
                    <a:lnTo>
                      <a:pt x="16" y="22"/>
                    </a:lnTo>
                    <a:lnTo>
                      <a:pt x="15" y="22"/>
                    </a:lnTo>
                    <a:lnTo>
                      <a:pt x="13" y="22"/>
                    </a:lnTo>
                    <a:lnTo>
                      <a:pt x="12" y="22"/>
                    </a:lnTo>
                    <a:lnTo>
                      <a:pt x="10" y="22"/>
                    </a:lnTo>
                    <a:lnTo>
                      <a:pt x="9" y="21"/>
                    </a:lnTo>
                    <a:lnTo>
                      <a:pt x="8" y="21"/>
                    </a:lnTo>
                    <a:lnTo>
                      <a:pt x="6" y="21"/>
                    </a:lnTo>
                    <a:lnTo>
                      <a:pt x="5" y="21"/>
                    </a:lnTo>
                    <a:lnTo>
                      <a:pt x="3" y="21"/>
                    </a:lnTo>
                    <a:lnTo>
                      <a:pt x="2" y="21"/>
                    </a:lnTo>
                    <a:lnTo>
                      <a:pt x="0" y="21"/>
                    </a:lnTo>
                    <a:lnTo>
                      <a:pt x="1"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33" name="Freeform 269"/>
              <p:cNvSpPr>
                <a:spLocks/>
              </p:cNvSpPr>
              <p:nvPr/>
            </p:nvSpPr>
            <p:spPr bwMode="auto">
              <a:xfrm>
                <a:off x="5125" y="1775"/>
                <a:ext cx="46" cy="23"/>
              </a:xfrm>
              <a:custGeom>
                <a:avLst/>
                <a:gdLst>
                  <a:gd name="T0" fmla="*/ 44 w 46"/>
                  <a:gd name="T1" fmla="*/ 0 h 23"/>
                  <a:gd name="T2" fmla="*/ 41 w 46"/>
                  <a:gd name="T3" fmla="*/ 0 h 23"/>
                  <a:gd name="T4" fmla="*/ 38 w 46"/>
                  <a:gd name="T5" fmla="*/ 0 h 23"/>
                  <a:gd name="T6" fmla="*/ 35 w 46"/>
                  <a:gd name="T7" fmla="*/ 0 h 23"/>
                  <a:gd name="T8" fmla="*/ 33 w 46"/>
                  <a:gd name="T9" fmla="*/ 0 h 23"/>
                  <a:gd name="T10" fmla="*/ 30 w 46"/>
                  <a:gd name="T11" fmla="*/ 1 h 23"/>
                  <a:gd name="T12" fmla="*/ 27 w 46"/>
                  <a:gd name="T13" fmla="*/ 1 h 23"/>
                  <a:gd name="T14" fmla="*/ 24 w 46"/>
                  <a:gd name="T15" fmla="*/ 1 h 23"/>
                  <a:gd name="T16" fmla="*/ 22 w 46"/>
                  <a:gd name="T17" fmla="*/ 1 h 23"/>
                  <a:gd name="T18" fmla="*/ 19 w 46"/>
                  <a:gd name="T19" fmla="*/ 1 h 23"/>
                  <a:gd name="T20" fmla="*/ 16 w 46"/>
                  <a:gd name="T21" fmla="*/ 0 h 23"/>
                  <a:gd name="T22" fmla="*/ 13 w 46"/>
                  <a:gd name="T23" fmla="*/ 0 h 23"/>
                  <a:gd name="T24" fmla="*/ 11 w 46"/>
                  <a:gd name="T25" fmla="*/ 0 h 23"/>
                  <a:gd name="T26" fmla="*/ 8 w 46"/>
                  <a:gd name="T27" fmla="*/ 0 h 23"/>
                  <a:gd name="T28" fmla="*/ 5 w 46"/>
                  <a:gd name="T29" fmla="*/ 0 h 23"/>
                  <a:gd name="T30" fmla="*/ 2 w 46"/>
                  <a:gd name="T31" fmla="*/ 0 h 23"/>
                  <a:gd name="T32" fmla="*/ 0 w 46"/>
                  <a:gd name="T33" fmla="*/ 21 h 23"/>
                  <a:gd name="T34" fmla="*/ 2 w 46"/>
                  <a:gd name="T35" fmla="*/ 21 h 23"/>
                  <a:gd name="T36" fmla="*/ 5 w 46"/>
                  <a:gd name="T37" fmla="*/ 21 h 23"/>
                  <a:gd name="T38" fmla="*/ 8 w 46"/>
                  <a:gd name="T39" fmla="*/ 22 h 23"/>
                  <a:gd name="T40" fmla="*/ 11 w 46"/>
                  <a:gd name="T41" fmla="*/ 22 h 23"/>
                  <a:gd name="T42" fmla="*/ 13 w 46"/>
                  <a:gd name="T43" fmla="*/ 22 h 23"/>
                  <a:gd name="T44" fmla="*/ 16 w 46"/>
                  <a:gd name="T45" fmla="*/ 22 h 23"/>
                  <a:gd name="T46" fmla="*/ 19 w 46"/>
                  <a:gd name="T47" fmla="*/ 22 h 23"/>
                  <a:gd name="T48" fmla="*/ 22 w 46"/>
                  <a:gd name="T49" fmla="*/ 22 h 23"/>
                  <a:gd name="T50" fmla="*/ 24 w 46"/>
                  <a:gd name="T51" fmla="*/ 22 h 23"/>
                  <a:gd name="T52" fmla="*/ 27 w 46"/>
                  <a:gd name="T53" fmla="*/ 22 h 23"/>
                  <a:gd name="T54" fmla="*/ 30 w 46"/>
                  <a:gd name="T55" fmla="*/ 22 h 23"/>
                  <a:gd name="T56" fmla="*/ 33 w 46"/>
                  <a:gd name="T57" fmla="*/ 22 h 23"/>
                  <a:gd name="T58" fmla="*/ 36 w 46"/>
                  <a:gd name="T59" fmla="*/ 21 h 23"/>
                  <a:gd name="T60" fmla="*/ 39 w 46"/>
                  <a:gd name="T61" fmla="*/ 21 h 23"/>
                  <a:gd name="T62" fmla="*/ 42 w 46"/>
                  <a:gd name="T63" fmla="*/ 21 h 23"/>
                  <a:gd name="T64" fmla="*/ 45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45" y="0"/>
                    </a:moveTo>
                    <a:lnTo>
                      <a:pt x="44" y="0"/>
                    </a:lnTo>
                    <a:lnTo>
                      <a:pt x="42" y="0"/>
                    </a:lnTo>
                    <a:lnTo>
                      <a:pt x="41" y="0"/>
                    </a:lnTo>
                    <a:lnTo>
                      <a:pt x="40" y="0"/>
                    </a:lnTo>
                    <a:lnTo>
                      <a:pt x="38" y="0"/>
                    </a:lnTo>
                    <a:lnTo>
                      <a:pt x="37" y="0"/>
                    </a:lnTo>
                    <a:lnTo>
                      <a:pt x="35" y="0"/>
                    </a:lnTo>
                    <a:lnTo>
                      <a:pt x="34" y="0"/>
                    </a:lnTo>
                    <a:lnTo>
                      <a:pt x="33" y="0"/>
                    </a:lnTo>
                    <a:lnTo>
                      <a:pt x="31" y="1"/>
                    </a:lnTo>
                    <a:lnTo>
                      <a:pt x="30" y="1"/>
                    </a:lnTo>
                    <a:lnTo>
                      <a:pt x="28" y="1"/>
                    </a:lnTo>
                    <a:lnTo>
                      <a:pt x="27" y="1"/>
                    </a:lnTo>
                    <a:lnTo>
                      <a:pt x="26" y="1"/>
                    </a:lnTo>
                    <a:lnTo>
                      <a:pt x="24" y="1"/>
                    </a:lnTo>
                    <a:lnTo>
                      <a:pt x="23" y="1"/>
                    </a:lnTo>
                    <a:lnTo>
                      <a:pt x="22" y="1"/>
                    </a:lnTo>
                    <a:lnTo>
                      <a:pt x="20" y="1"/>
                    </a:lnTo>
                    <a:lnTo>
                      <a:pt x="19" y="1"/>
                    </a:lnTo>
                    <a:lnTo>
                      <a:pt x="17" y="1"/>
                    </a:lnTo>
                    <a:lnTo>
                      <a:pt x="16" y="0"/>
                    </a:lnTo>
                    <a:lnTo>
                      <a:pt x="15" y="0"/>
                    </a:lnTo>
                    <a:lnTo>
                      <a:pt x="13" y="0"/>
                    </a:lnTo>
                    <a:lnTo>
                      <a:pt x="12" y="0"/>
                    </a:lnTo>
                    <a:lnTo>
                      <a:pt x="11" y="0"/>
                    </a:lnTo>
                    <a:lnTo>
                      <a:pt x="9" y="0"/>
                    </a:lnTo>
                    <a:lnTo>
                      <a:pt x="8" y="0"/>
                    </a:lnTo>
                    <a:lnTo>
                      <a:pt x="7" y="0"/>
                    </a:lnTo>
                    <a:lnTo>
                      <a:pt x="5" y="0"/>
                    </a:lnTo>
                    <a:lnTo>
                      <a:pt x="4" y="0"/>
                    </a:lnTo>
                    <a:lnTo>
                      <a:pt x="2" y="0"/>
                    </a:lnTo>
                    <a:lnTo>
                      <a:pt x="1" y="0"/>
                    </a:lnTo>
                    <a:lnTo>
                      <a:pt x="0" y="21"/>
                    </a:lnTo>
                    <a:lnTo>
                      <a:pt x="1" y="21"/>
                    </a:lnTo>
                    <a:lnTo>
                      <a:pt x="2" y="21"/>
                    </a:lnTo>
                    <a:lnTo>
                      <a:pt x="4" y="21"/>
                    </a:lnTo>
                    <a:lnTo>
                      <a:pt x="5" y="21"/>
                    </a:lnTo>
                    <a:lnTo>
                      <a:pt x="7" y="21"/>
                    </a:lnTo>
                    <a:lnTo>
                      <a:pt x="8" y="22"/>
                    </a:lnTo>
                    <a:lnTo>
                      <a:pt x="9" y="22"/>
                    </a:lnTo>
                    <a:lnTo>
                      <a:pt x="11" y="22"/>
                    </a:lnTo>
                    <a:lnTo>
                      <a:pt x="12" y="22"/>
                    </a:lnTo>
                    <a:lnTo>
                      <a:pt x="13" y="22"/>
                    </a:lnTo>
                    <a:lnTo>
                      <a:pt x="15" y="22"/>
                    </a:lnTo>
                    <a:lnTo>
                      <a:pt x="16" y="22"/>
                    </a:lnTo>
                    <a:lnTo>
                      <a:pt x="17" y="22"/>
                    </a:lnTo>
                    <a:lnTo>
                      <a:pt x="19" y="22"/>
                    </a:lnTo>
                    <a:lnTo>
                      <a:pt x="20" y="22"/>
                    </a:lnTo>
                    <a:lnTo>
                      <a:pt x="22" y="22"/>
                    </a:lnTo>
                    <a:lnTo>
                      <a:pt x="23" y="22"/>
                    </a:lnTo>
                    <a:lnTo>
                      <a:pt x="24" y="22"/>
                    </a:lnTo>
                    <a:lnTo>
                      <a:pt x="26" y="22"/>
                    </a:lnTo>
                    <a:lnTo>
                      <a:pt x="27" y="22"/>
                    </a:lnTo>
                    <a:lnTo>
                      <a:pt x="29" y="22"/>
                    </a:lnTo>
                    <a:lnTo>
                      <a:pt x="30" y="22"/>
                    </a:lnTo>
                    <a:lnTo>
                      <a:pt x="31" y="22"/>
                    </a:lnTo>
                    <a:lnTo>
                      <a:pt x="33" y="22"/>
                    </a:lnTo>
                    <a:lnTo>
                      <a:pt x="34" y="22"/>
                    </a:lnTo>
                    <a:lnTo>
                      <a:pt x="36" y="21"/>
                    </a:lnTo>
                    <a:lnTo>
                      <a:pt x="37" y="21"/>
                    </a:lnTo>
                    <a:lnTo>
                      <a:pt x="39" y="21"/>
                    </a:lnTo>
                    <a:lnTo>
                      <a:pt x="40" y="21"/>
                    </a:lnTo>
                    <a:lnTo>
                      <a:pt x="42" y="21"/>
                    </a:lnTo>
                    <a:lnTo>
                      <a:pt x="43" y="21"/>
                    </a:lnTo>
                    <a:lnTo>
                      <a:pt x="45" y="21"/>
                    </a:lnTo>
                    <a:lnTo>
                      <a:pt x="4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34" name="Freeform 270"/>
              <p:cNvSpPr>
                <a:spLocks/>
              </p:cNvSpPr>
              <p:nvPr/>
            </p:nvSpPr>
            <p:spPr bwMode="auto">
              <a:xfrm>
                <a:off x="5125" y="1749"/>
                <a:ext cx="48" cy="23"/>
              </a:xfrm>
              <a:custGeom>
                <a:avLst/>
                <a:gdLst>
                  <a:gd name="T0" fmla="*/ 45 w 48"/>
                  <a:gd name="T1" fmla="*/ 1 h 23"/>
                  <a:gd name="T2" fmla="*/ 42 w 48"/>
                  <a:gd name="T3" fmla="*/ 1 h 23"/>
                  <a:gd name="T4" fmla="*/ 39 w 48"/>
                  <a:gd name="T5" fmla="*/ 1 h 23"/>
                  <a:gd name="T6" fmla="*/ 37 w 48"/>
                  <a:gd name="T7" fmla="*/ 1 h 23"/>
                  <a:gd name="T8" fmla="*/ 34 w 48"/>
                  <a:gd name="T9" fmla="*/ 1 h 23"/>
                  <a:gd name="T10" fmla="*/ 31 w 48"/>
                  <a:gd name="T11" fmla="*/ 1 h 23"/>
                  <a:gd name="T12" fmla="*/ 28 w 48"/>
                  <a:gd name="T13" fmla="*/ 1 h 23"/>
                  <a:gd name="T14" fmla="*/ 26 w 48"/>
                  <a:gd name="T15" fmla="*/ 1 h 23"/>
                  <a:gd name="T16" fmla="*/ 22 w 48"/>
                  <a:gd name="T17" fmla="*/ 1 h 23"/>
                  <a:gd name="T18" fmla="*/ 19 w 48"/>
                  <a:gd name="T19" fmla="*/ 1 h 23"/>
                  <a:gd name="T20" fmla="*/ 16 w 48"/>
                  <a:gd name="T21" fmla="*/ 1 h 23"/>
                  <a:gd name="T22" fmla="*/ 14 w 48"/>
                  <a:gd name="T23" fmla="*/ 1 h 23"/>
                  <a:gd name="T24" fmla="*/ 11 w 48"/>
                  <a:gd name="T25" fmla="*/ 1 h 23"/>
                  <a:gd name="T26" fmla="*/ 8 w 48"/>
                  <a:gd name="T27" fmla="*/ 1 h 23"/>
                  <a:gd name="T28" fmla="*/ 6 w 48"/>
                  <a:gd name="T29" fmla="*/ 1 h 23"/>
                  <a:gd name="T30" fmla="*/ 3 w 48"/>
                  <a:gd name="T31" fmla="*/ 1 h 23"/>
                  <a:gd name="T32" fmla="*/ 0 w 48"/>
                  <a:gd name="T33" fmla="*/ 22 h 23"/>
                  <a:gd name="T34" fmla="*/ 3 w 48"/>
                  <a:gd name="T35" fmla="*/ 22 h 23"/>
                  <a:gd name="T36" fmla="*/ 6 w 48"/>
                  <a:gd name="T37" fmla="*/ 22 h 23"/>
                  <a:gd name="T38" fmla="*/ 8 w 48"/>
                  <a:gd name="T39" fmla="*/ 22 h 23"/>
                  <a:gd name="T40" fmla="*/ 11 w 48"/>
                  <a:gd name="T41" fmla="*/ 22 h 23"/>
                  <a:gd name="T42" fmla="*/ 14 w 48"/>
                  <a:gd name="T43" fmla="*/ 22 h 23"/>
                  <a:gd name="T44" fmla="*/ 17 w 48"/>
                  <a:gd name="T45" fmla="*/ 22 h 23"/>
                  <a:gd name="T46" fmla="*/ 19 w 48"/>
                  <a:gd name="T47" fmla="*/ 22 h 23"/>
                  <a:gd name="T48" fmla="*/ 22 w 48"/>
                  <a:gd name="T49" fmla="*/ 22 h 23"/>
                  <a:gd name="T50" fmla="*/ 26 w 48"/>
                  <a:gd name="T51" fmla="*/ 22 h 23"/>
                  <a:gd name="T52" fmla="*/ 29 w 48"/>
                  <a:gd name="T53" fmla="*/ 22 h 23"/>
                  <a:gd name="T54" fmla="*/ 31 w 48"/>
                  <a:gd name="T55" fmla="*/ 22 h 23"/>
                  <a:gd name="T56" fmla="*/ 34 w 48"/>
                  <a:gd name="T57" fmla="*/ 22 h 23"/>
                  <a:gd name="T58" fmla="*/ 37 w 48"/>
                  <a:gd name="T59" fmla="*/ 22 h 23"/>
                  <a:gd name="T60" fmla="*/ 40 w 48"/>
                  <a:gd name="T61" fmla="*/ 22 h 23"/>
                  <a:gd name="T62" fmla="*/ 43 w 48"/>
                  <a:gd name="T63" fmla="*/ 22 h 23"/>
                  <a:gd name="T64" fmla="*/ 46 w 48"/>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23">
                    <a:moveTo>
                      <a:pt x="47" y="1"/>
                    </a:moveTo>
                    <a:lnTo>
                      <a:pt x="45" y="1"/>
                    </a:lnTo>
                    <a:lnTo>
                      <a:pt x="44" y="1"/>
                    </a:lnTo>
                    <a:lnTo>
                      <a:pt x="42" y="1"/>
                    </a:lnTo>
                    <a:lnTo>
                      <a:pt x="41" y="1"/>
                    </a:lnTo>
                    <a:lnTo>
                      <a:pt x="39" y="1"/>
                    </a:lnTo>
                    <a:lnTo>
                      <a:pt x="38" y="1"/>
                    </a:lnTo>
                    <a:lnTo>
                      <a:pt x="37" y="1"/>
                    </a:lnTo>
                    <a:lnTo>
                      <a:pt x="35" y="1"/>
                    </a:lnTo>
                    <a:lnTo>
                      <a:pt x="34" y="1"/>
                    </a:lnTo>
                    <a:lnTo>
                      <a:pt x="32" y="1"/>
                    </a:lnTo>
                    <a:lnTo>
                      <a:pt x="31" y="1"/>
                    </a:lnTo>
                    <a:lnTo>
                      <a:pt x="30" y="1"/>
                    </a:lnTo>
                    <a:lnTo>
                      <a:pt x="28" y="1"/>
                    </a:lnTo>
                    <a:lnTo>
                      <a:pt x="27" y="1"/>
                    </a:lnTo>
                    <a:lnTo>
                      <a:pt x="26" y="1"/>
                    </a:lnTo>
                    <a:lnTo>
                      <a:pt x="24" y="1"/>
                    </a:lnTo>
                    <a:lnTo>
                      <a:pt x="22" y="1"/>
                    </a:lnTo>
                    <a:lnTo>
                      <a:pt x="21" y="1"/>
                    </a:lnTo>
                    <a:lnTo>
                      <a:pt x="19" y="1"/>
                    </a:lnTo>
                    <a:lnTo>
                      <a:pt x="18" y="1"/>
                    </a:lnTo>
                    <a:lnTo>
                      <a:pt x="16" y="1"/>
                    </a:lnTo>
                    <a:lnTo>
                      <a:pt x="15" y="1"/>
                    </a:lnTo>
                    <a:lnTo>
                      <a:pt x="14" y="1"/>
                    </a:lnTo>
                    <a:lnTo>
                      <a:pt x="12" y="1"/>
                    </a:lnTo>
                    <a:lnTo>
                      <a:pt x="11" y="1"/>
                    </a:lnTo>
                    <a:lnTo>
                      <a:pt x="10" y="1"/>
                    </a:lnTo>
                    <a:lnTo>
                      <a:pt x="8" y="1"/>
                    </a:lnTo>
                    <a:lnTo>
                      <a:pt x="7" y="1"/>
                    </a:lnTo>
                    <a:lnTo>
                      <a:pt x="6" y="1"/>
                    </a:lnTo>
                    <a:lnTo>
                      <a:pt x="4" y="1"/>
                    </a:lnTo>
                    <a:lnTo>
                      <a:pt x="3" y="1"/>
                    </a:lnTo>
                    <a:lnTo>
                      <a:pt x="2" y="0"/>
                    </a:lnTo>
                    <a:lnTo>
                      <a:pt x="0" y="22"/>
                    </a:lnTo>
                    <a:lnTo>
                      <a:pt x="2" y="22"/>
                    </a:lnTo>
                    <a:lnTo>
                      <a:pt x="3" y="22"/>
                    </a:lnTo>
                    <a:lnTo>
                      <a:pt x="4" y="22"/>
                    </a:lnTo>
                    <a:lnTo>
                      <a:pt x="6" y="22"/>
                    </a:lnTo>
                    <a:lnTo>
                      <a:pt x="7" y="22"/>
                    </a:lnTo>
                    <a:lnTo>
                      <a:pt x="8" y="22"/>
                    </a:lnTo>
                    <a:lnTo>
                      <a:pt x="10" y="22"/>
                    </a:lnTo>
                    <a:lnTo>
                      <a:pt x="11" y="22"/>
                    </a:lnTo>
                    <a:lnTo>
                      <a:pt x="12" y="22"/>
                    </a:lnTo>
                    <a:lnTo>
                      <a:pt x="14" y="22"/>
                    </a:lnTo>
                    <a:lnTo>
                      <a:pt x="15" y="22"/>
                    </a:lnTo>
                    <a:lnTo>
                      <a:pt x="17" y="22"/>
                    </a:lnTo>
                    <a:lnTo>
                      <a:pt x="18" y="22"/>
                    </a:lnTo>
                    <a:lnTo>
                      <a:pt x="19" y="22"/>
                    </a:lnTo>
                    <a:lnTo>
                      <a:pt x="21" y="22"/>
                    </a:lnTo>
                    <a:lnTo>
                      <a:pt x="22" y="22"/>
                    </a:lnTo>
                    <a:lnTo>
                      <a:pt x="24" y="22"/>
                    </a:lnTo>
                    <a:lnTo>
                      <a:pt x="26" y="22"/>
                    </a:lnTo>
                    <a:lnTo>
                      <a:pt x="27" y="22"/>
                    </a:lnTo>
                    <a:lnTo>
                      <a:pt x="29" y="22"/>
                    </a:lnTo>
                    <a:lnTo>
                      <a:pt x="30" y="22"/>
                    </a:lnTo>
                    <a:lnTo>
                      <a:pt x="31" y="22"/>
                    </a:lnTo>
                    <a:lnTo>
                      <a:pt x="33" y="22"/>
                    </a:lnTo>
                    <a:lnTo>
                      <a:pt x="34" y="22"/>
                    </a:lnTo>
                    <a:lnTo>
                      <a:pt x="36" y="22"/>
                    </a:lnTo>
                    <a:lnTo>
                      <a:pt x="37" y="22"/>
                    </a:lnTo>
                    <a:lnTo>
                      <a:pt x="38" y="22"/>
                    </a:lnTo>
                    <a:lnTo>
                      <a:pt x="40" y="22"/>
                    </a:lnTo>
                    <a:lnTo>
                      <a:pt x="41" y="22"/>
                    </a:lnTo>
                    <a:lnTo>
                      <a:pt x="43" y="22"/>
                    </a:lnTo>
                    <a:lnTo>
                      <a:pt x="44" y="22"/>
                    </a:lnTo>
                    <a:lnTo>
                      <a:pt x="46" y="21"/>
                    </a:lnTo>
                    <a:lnTo>
                      <a:pt x="47"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35" name="Freeform 271"/>
              <p:cNvSpPr>
                <a:spLocks/>
              </p:cNvSpPr>
              <p:nvPr/>
            </p:nvSpPr>
            <p:spPr bwMode="auto">
              <a:xfrm>
                <a:off x="5178" y="1749"/>
                <a:ext cx="46" cy="23"/>
              </a:xfrm>
              <a:custGeom>
                <a:avLst/>
                <a:gdLst>
                  <a:gd name="T0" fmla="*/ 1 w 46"/>
                  <a:gd name="T1" fmla="*/ 1 h 23"/>
                  <a:gd name="T2" fmla="*/ 4 w 46"/>
                  <a:gd name="T3" fmla="*/ 1 h 23"/>
                  <a:gd name="T4" fmla="*/ 7 w 46"/>
                  <a:gd name="T5" fmla="*/ 1 h 23"/>
                  <a:gd name="T6" fmla="*/ 10 w 46"/>
                  <a:gd name="T7" fmla="*/ 1 h 23"/>
                  <a:gd name="T8" fmla="*/ 12 w 46"/>
                  <a:gd name="T9" fmla="*/ 1 h 23"/>
                  <a:gd name="T10" fmla="*/ 15 w 46"/>
                  <a:gd name="T11" fmla="*/ 1 h 23"/>
                  <a:gd name="T12" fmla="*/ 18 w 46"/>
                  <a:gd name="T13" fmla="*/ 1 h 23"/>
                  <a:gd name="T14" fmla="*/ 21 w 46"/>
                  <a:gd name="T15" fmla="*/ 1 h 23"/>
                  <a:gd name="T16" fmla="*/ 24 w 46"/>
                  <a:gd name="T17" fmla="*/ 1 h 23"/>
                  <a:gd name="T18" fmla="*/ 27 w 46"/>
                  <a:gd name="T19" fmla="*/ 1 h 23"/>
                  <a:gd name="T20" fmla="*/ 30 w 46"/>
                  <a:gd name="T21" fmla="*/ 1 h 23"/>
                  <a:gd name="T22" fmla="*/ 32 w 46"/>
                  <a:gd name="T23" fmla="*/ 1 h 23"/>
                  <a:gd name="T24" fmla="*/ 35 w 46"/>
                  <a:gd name="T25" fmla="*/ 1 h 23"/>
                  <a:gd name="T26" fmla="*/ 38 w 46"/>
                  <a:gd name="T27" fmla="*/ 1 h 23"/>
                  <a:gd name="T28" fmla="*/ 40 w 46"/>
                  <a:gd name="T29" fmla="*/ 1 h 23"/>
                  <a:gd name="T30" fmla="*/ 43 w 46"/>
                  <a:gd name="T31" fmla="*/ 1 h 23"/>
                  <a:gd name="T32" fmla="*/ 45 w 46"/>
                  <a:gd name="T33" fmla="*/ 22 h 23"/>
                  <a:gd name="T34" fmla="*/ 42 w 46"/>
                  <a:gd name="T35" fmla="*/ 22 h 23"/>
                  <a:gd name="T36" fmla="*/ 39 w 46"/>
                  <a:gd name="T37" fmla="*/ 22 h 23"/>
                  <a:gd name="T38" fmla="*/ 37 w 46"/>
                  <a:gd name="T39" fmla="*/ 22 h 23"/>
                  <a:gd name="T40" fmla="*/ 34 w 46"/>
                  <a:gd name="T41" fmla="*/ 22 h 23"/>
                  <a:gd name="T42" fmla="*/ 31 w 46"/>
                  <a:gd name="T43" fmla="*/ 22 h 23"/>
                  <a:gd name="T44" fmla="*/ 28 w 46"/>
                  <a:gd name="T45" fmla="*/ 22 h 23"/>
                  <a:gd name="T46" fmla="*/ 26 w 46"/>
                  <a:gd name="T47" fmla="*/ 22 h 23"/>
                  <a:gd name="T48" fmla="*/ 23 w 46"/>
                  <a:gd name="T49" fmla="*/ 22 h 23"/>
                  <a:gd name="T50" fmla="*/ 19 w 46"/>
                  <a:gd name="T51" fmla="*/ 22 h 23"/>
                  <a:gd name="T52" fmla="*/ 16 w 46"/>
                  <a:gd name="T53" fmla="*/ 22 h 23"/>
                  <a:gd name="T54" fmla="*/ 14 w 46"/>
                  <a:gd name="T55" fmla="*/ 22 h 23"/>
                  <a:gd name="T56" fmla="*/ 11 w 46"/>
                  <a:gd name="T57" fmla="*/ 22 h 23"/>
                  <a:gd name="T58" fmla="*/ 8 w 46"/>
                  <a:gd name="T59" fmla="*/ 22 h 23"/>
                  <a:gd name="T60" fmla="*/ 5 w 46"/>
                  <a:gd name="T61" fmla="*/ 22 h 23"/>
                  <a:gd name="T62" fmla="*/ 2 w 46"/>
                  <a:gd name="T63" fmla="*/ 22 h 23"/>
                  <a:gd name="T64" fmla="*/ 0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0" y="1"/>
                    </a:moveTo>
                    <a:lnTo>
                      <a:pt x="1" y="1"/>
                    </a:lnTo>
                    <a:lnTo>
                      <a:pt x="3" y="1"/>
                    </a:lnTo>
                    <a:lnTo>
                      <a:pt x="4" y="1"/>
                    </a:lnTo>
                    <a:lnTo>
                      <a:pt x="5" y="1"/>
                    </a:lnTo>
                    <a:lnTo>
                      <a:pt x="7" y="1"/>
                    </a:lnTo>
                    <a:lnTo>
                      <a:pt x="8" y="1"/>
                    </a:lnTo>
                    <a:lnTo>
                      <a:pt x="10" y="1"/>
                    </a:lnTo>
                    <a:lnTo>
                      <a:pt x="11" y="1"/>
                    </a:lnTo>
                    <a:lnTo>
                      <a:pt x="12" y="1"/>
                    </a:lnTo>
                    <a:lnTo>
                      <a:pt x="14" y="1"/>
                    </a:lnTo>
                    <a:lnTo>
                      <a:pt x="15" y="1"/>
                    </a:lnTo>
                    <a:lnTo>
                      <a:pt x="16" y="1"/>
                    </a:lnTo>
                    <a:lnTo>
                      <a:pt x="18" y="1"/>
                    </a:lnTo>
                    <a:lnTo>
                      <a:pt x="19" y="1"/>
                    </a:lnTo>
                    <a:lnTo>
                      <a:pt x="21" y="1"/>
                    </a:lnTo>
                    <a:lnTo>
                      <a:pt x="23" y="1"/>
                    </a:lnTo>
                    <a:lnTo>
                      <a:pt x="24" y="1"/>
                    </a:lnTo>
                    <a:lnTo>
                      <a:pt x="26" y="1"/>
                    </a:lnTo>
                    <a:lnTo>
                      <a:pt x="27" y="1"/>
                    </a:lnTo>
                    <a:lnTo>
                      <a:pt x="28" y="1"/>
                    </a:lnTo>
                    <a:lnTo>
                      <a:pt x="30" y="1"/>
                    </a:lnTo>
                    <a:lnTo>
                      <a:pt x="31" y="1"/>
                    </a:lnTo>
                    <a:lnTo>
                      <a:pt x="32" y="1"/>
                    </a:lnTo>
                    <a:lnTo>
                      <a:pt x="34" y="1"/>
                    </a:lnTo>
                    <a:lnTo>
                      <a:pt x="35" y="1"/>
                    </a:lnTo>
                    <a:lnTo>
                      <a:pt x="36" y="1"/>
                    </a:lnTo>
                    <a:lnTo>
                      <a:pt x="38" y="1"/>
                    </a:lnTo>
                    <a:lnTo>
                      <a:pt x="39" y="1"/>
                    </a:lnTo>
                    <a:lnTo>
                      <a:pt x="40" y="1"/>
                    </a:lnTo>
                    <a:lnTo>
                      <a:pt x="42" y="1"/>
                    </a:lnTo>
                    <a:lnTo>
                      <a:pt x="43" y="1"/>
                    </a:lnTo>
                    <a:lnTo>
                      <a:pt x="45" y="0"/>
                    </a:lnTo>
                    <a:lnTo>
                      <a:pt x="45" y="22"/>
                    </a:lnTo>
                    <a:lnTo>
                      <a:pt x="43" y="22"/>
                    </a:lnTo>
                    <a:lnTo>
                      <a:pt x="42" y="22"/>
                    </a:lnTo>
                    <a:lnTo>
                      <a:pt x="41" y="22"/>
                    </a:lnTo>
                    <a:lnTo>
                      <a:pt x="39" y="22"/>
                    </a:lnTo>
                    <a:lnTo>
                      <a:pt x="38" y="22"/>
                    </a:lnTo>
                    <a:lnTo>
                      <a:pt x="37" y="22"/>
                    </a:lnTo>
                    <a:lnTo>
                      <a:pt x="35" y="22"/>
                    </a:lnTo>
                    <a:lnTo>
                      <a:pt x="34" y="22"/>
                    </a:lnTo>
                    <a:lnTo>
                      <a:pt x="33" y="22"/>
                    </a:lnTo>
                    <a:lnTo>
                      <a:pt x="31" y="22"/>
                    </a:lnTo>
                    <a:lnTo>
                      <a:pt x="30" y="22"/>
                    </a:lnTo>
                    <a:lnTo>
                      <a:pt x="28" y="22"/>
                    </a:lnTo>
                    <a:lnTo>
                      <a:pt x="27" y="22"/>
                    </a:lnTo>
                    <a:lnTo>
                      <a:pt x="26" y="22"/>
                    </a:lnTo>
                    <a:lnTo>
                      <a:pt x="24" y="22"/>
                    </a:lnTo>
                    <a:lnTo>
                      <a:pt x="23" y="22"/>
                    </a:lnTo>
                    <a:lnTo>
                      <a:pt x="21" y="22"/>
                    </a:lnTo>
                    <a:lnTo>
                      <a:pt x="19" y="22"/>
                    </a:lnTo>
                    <a:lnTo>
                      <a:pt x="18" y="22"/>
                    </a:lnTo>
                    <a:lnTo>
                      <a:pt x="16" y="22"/>
                    </a:lnTo>
                    <a:lnTo>
                      <a:pt x="15" y="22"/>
                    </a:lnTo>
                    <a:lnTo>
                      <a:pt x="14" y="22"/>
                    </a:lnTo>
                    <a:lnTo>
                      <a:pt x="12" y="22"/>
                    </a:lnTo>
                    <a:lnTo>
                      <a:pt x="11" y="22"/>
                    </a:lnTo>
                    <a:lnTo>
                      <a:pt x="10" y="22"/>
                    </a:lnTo>
                    <a:lnTo>
                      <a:pt x="8" y="22"/>
                    </a:lnTo>
                    <a:lnTo>
                      <a:pt x="7" y="22"/>
                    </a:lnTo>
                    <a:lnTo>
                      <a:pt x="5" y="22"/>
                    </a:lnTo>
                    <a:lnTo>
                      <a:pt x="4" y="22"/>
                    </a:lnTo>
                    <a:lnTo>
                      <a:pt x="2" y="22"/>
                    </a:lnTo>
                    <a:lnTo>
                      <a:pt x="1" y="22"/>
                    </a:lnTo>
                    <a:lnTo>
                      <a:pt x="0" y="21"/>
                    </a:lnTo>
                    <a:lnTo>
                      <a:pt x="0"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36" name="Freeform 272"/>
              <p:cNvSpPr>
                <a:spLocks/>
              </p:cNvSpPr>
              <p:nvPr/>
            </p:nvSpPr>
            <p:spPr bwMode="auto">
              <a:xfrm>
                <a:off x="5230" y="1749"/>
                <a:ext cx="46" cy="23"/>
              </a:xfrm>
              <a:custGeom>
                <a:avLst/>
                <a:gdLst>
                  <a:gd name="T0" fmla="*/ 2 w 46"/>
                  <a:gd name="T1" fmla="*/ 1 h 23"/>
                  <a:gd name="T2" fmla="*/ 4 w 46"/>
                  <a:gd name="T3" fmla="*/ 1 h 23"/>
                  <a:gd name="T4" fmla="*/ 7 w 46"/>
                  <a:gd name="T5" fmla="*/ 1 h 23"/>
                  <a:gd name="T6" fmla="*/ 10 w 46"/>
                  <a:gd name="T7" fmla="*/ 1 h 23"/>
                  <a:gd name="T8" fmla="*/ 13 w 46"/>
                  <a:gd name="T9" fmla="*/ 1 h 23"/>
                  <a:gd name="T10" fmla="*/ 16 w 46"/>
                  <a:gd name="T11" fmla="*/ 1 h 23"/>
                  <a:gd name="T12" fmla="*/ 18 w 46"/>
                  <a:gd name="T13" fmla="*/ 1 h 23"/>
                  <a:gd name="T14" fmla="*/ 21 w 46"/>
                  <a:gd name="T15" fmla="*/ 1 h 23"/>
                  <a:gd name="T16" fmla="*/ 24 w 46"/>
                  <a:gd name="T17" fmla="*/ 1 h 23"/>
                  <a:gd name="T18" fmla="*/ 26 w 46"/>
                  <a:gd name="T19" fmla="*/ 1 h 23"/>
                  <a:gd name="T20" fmla="*/ 29 w 46"/>
                  <a:gd name="T21" fmla="*/ 1 h 23"/>
                  <a:gd name="T22" fmla="*/ 32 w 46"/>
                  <a:gd name="T23" fmla="*/ 1 h 23"/>
                  <a:gd name="T24" fmla="*/ 34 w 46"/>
                  <a:gd name="T25" fmla="*/ 1 h 23"/>
                  <a:gd name="T26" fmla="*/ 37 w 46"/>
                  <a:gd name="T27" fmla="*/ 1 h 23"/>
                  <a:gd name="T28" fmla="*/ 40 w 46"/>
                  <a:gd name="T29" fmla="*/ 1 h 23"/>
                  <a:gd name="T30" fmla="*/ 43 w 46"/>
                  <a:gd name="T31" fmla="*/ 1 h 23"/>
                  <a:gd name="T32" fmla="*/ 45 w 46"/>
                  <a:gd name="T33" fmla="*/ 22 h 23"/>
                  <a:gd name="T34" fmla="*/ 43 w 46"/>
                  <a:gd name="T35" fmla="*/ 22 h 23"/>
                  <a:gd name="T36" fmla="*/ 40 w 46"/>
                  <a:gd name="T37" fmla="*/ 22 h 23"/>
                  <a:gd name="T38" fmla="*/ 37 w 46"/>
                  <a:gd name="T39" fmla="*/ 22 h 23"/>
                  <a:gd name="T40" fmla="*/ 34 w 46"/>
                  <a:gd name="T41" fmla="*/ 22 h 23"/>
                  <a:gd name="T42" fmla="*/ 32 w 46"/>
                  <a:gd name="T43" fmla="*/ 22 h 23"/>
                  <a:gd name="T44" fmla="*/ 29 w 46"/>
                  <a:gd name="T45" fmla="*/ 22 h 23"/>
                  <a:gd name="T46" fmla="*/ 26 w 46"/>
                  <a:gd name="T47" fmla="*/ 22 h 23"/>
                  <a:gd name="T48" fmla="*/ 24 w 46"/>
                  <a:gd name="T49" fmla="*/ 22 h 23"/>
                  <a:gd name="T50" fmla="*/ 21 w 46"/>
                  <a:gd name="T51" fmla="*/ 22 h 23"/>
                  <a:gd name="T52" fmla="*/ 18 w 46"/>
                  <a:gd name="T53" fmla="*/ 22 h 23"/>
                  <a:gd name="T54" fmla="*/ 15 w 46"/>
                  <a:gd name="T55" fmla="*/ 22 h 23"/>
                  <a:gd name="T56" fmla="*/ 12 w 46"/>
                  <a:gd name="T57" fmla="*/ 22 h 23"/>
                  <a:gd name="T58" fmla="*/ 10 w 46"/>
                  <a:gd name="T59" fmla="*/ 22 h 23"/>
                  <a:gd name="T60" fmla="*/ 7 w 46"/>
                  <a:gd name="T61" fmla="*/ 22 h 23"/>
                  <a:gd name="T62" fmla="*/ 4 w 46"/>
                  <a:gd name="T63" fmla="*/ 22 h 23"/>
                  <a:gd name="T64" fmla="*/ 1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0" y="1"/>
                    </a:moveTo>
                    <a:lnTo>
                      <a:pt x="2" y="1"/>
                    </a:lnTo>
                    <a:lnTo>
                      <a:pt x="3" y="1"/>
                    </a:lnTo>
                    <a:lnTo>
                      <a:pt x="4" y="1"/>
                    </a:lnTo>
                    <a:lnTo>
                      <a:pt x="6" y="1"/>
                    </a:lnTo>
                    <a:lnTo>
                      <a:pt x="7" y="1"/>
                    </a:lnTo>
                    <a:lnTo>
                      <a:pt x="9" y="1"/>
                    </a:lnTo>
                    <a:lnTo>
                      <a:pt x="10" y="1"/>
                    </a:lnTo>
                    <a:lnTo>
                      <a:pt x="11" y="1"/>
                    </a:lnTo>
                    <a:lnTo>
                      <a:pt x="13" y="1"/>
                    </a:lnTo>
                    <a:lnTo>
                      <a:pt x="14" y="1"/>
                    </a:lnTo>
                    <a:lnTo>
                      <a:pt x="16" y="1"/>
                    </a:lnTo>
                    <a:lnTo>
                      <a:pt x="17" y="1"/>
                    </a:lnTo>
                    <a:lnTo>
                      <a:pt x="18" y="1"/>
                    </a:lnTo>
                    <a:lnTo>
                      <a:pt x="20" y="1"/>
                    </a:lnTo>
                    <a:lnTo>
                      <a:pt x="21" y="1"/>
                    </a:lnTo>
                    <a:lnTo>
                      <a:pt x="22" y="1"/>
                    </a:lnTo>
                    <a:lnTo>
                      <a:pt x="24" y="1"/>
                    </a:lnTo>
                    <a:lnTo>
                      <a:pt x="25" y="1"/>
                    </a:lnTo>
                    <a:lnTo>
                      <a:pt x="26" y="1"/>
                    </a:lnTo>
                    <a:lnTo>
                      <a:pt x="28" y="1"/>
                    </a:lnTo>
                    <a:lnTo>
                      <a:pt x="29" y="1"/>
                    </a:lnTo>
                    <a:lnTo>
                      <a:pt x="30" y="1"/>
                    </a:lnTo>
                    <a:lnTo>
                      <a:pt x="32" y="1"/>
                    </a:lnTo>
                    <a:lnTo>
                      <a:pt x="33" y="1"/>
                    </a:lnTo>
                    <a:lnTo>
                      <a:pt x="34" y="1"/>
                    </a:lnTo>
                    <a:lnTo>
                      <a:pt x="36" y="1"/>
                    </a:lnTo>
                    <a:lnTo>
                      <a:pt x="37" y="1"/>
                    </a:lnTo>
                    <a:lnTo>
                      <a:pt x="39" y="1"/>
                    </a:lnTo>
                    <a:lnTo>
                      <a:pt x="40" y="1"/>
                    </a:lnTo>
                    <a:lnTo>
                      <a:pt x="41" y="1"/>
                    </a:lnTo>
                    <a:lnTo>
                      <a:pt x="43" y="1"/>
                    </a:lnTo>
                    <a:lnTo>
                      <a:pt x="44" y="0"/>
                    </a:lnTo>
                    <a:lnTo>
                      <a:pt x="45" y="22"/>
                    </a:lnTo>
                    <a:lnTo>
                      <a:pt x="44" y="22"/>
                    </a:lnTo>
                    <a:lnTo>
                      <a:pt x="43" y="22"/>
                    </a:lnTo>
                    <a:lnTo>
                      <a:pt x="41" y="22"/>
                    </a:lnTo>
                    <a:lnTo>
                      <a:pt x="40" y="22"/>
                    </a:lnTo>
                    <a:lnTo>
                      <a:pt x="39" y="22"/>
                    </a:lnTo>
                    <a:lnTo>
                      <a:pt x="37" y="22"/>
                    </a:lnTo>
                    <a:lnTo>
                      <a:pt x="36" y="22"/>
                    </a:lnTo>
                    <a:lnTo>
                      <a:pt x="34" y="22"/>
                    </a:lnTo>
                    <a:lnTo>
                      <a:pt x="33" y="22"/>
                    </a:lnTo>
                    <a:lnTo>
                      <a:pt x="32" y="22"/>
                    </a:lnTo>
                    <a:lnTo>
                      <a:pt x="30" y="22"/>
                    </a:lnTo>
                    <a:lnTo>
                      <a:pt x="29" y="22"/>
                    </a:lnTo>
                    <a:lnTo>
                      <a:pt x="28" y="22"/>
                    </a:lnTo>
                    <a:lnTo>
                      <a:pt x="26" y="22"/>
                    </a:lnTo>
                    <a:lnTo>
                      <a:pt x="25" y="22"/>
                    </a:lnTo>
                    <a:lnTo>
                      <a:pt x="24" y="22"/>
                    </a:lnTo>
                    <a:lnTo>
                      <a:pt x="22" y="22"/>
                    </a:lnTo>
                    <a:lnTo>
                      <a:pt x="21" y="22"/>
                    </a:lnTo>
                    <a:lnTo>
                      <a:pt x="19" y="22"/>
                    </a:lnTo>
                    <a:lnTo>
                      <a:pt x="18" y="22"/>
                    </a:lnTo>
                    <a:lnTo>
                      <a:pt x="17" y="22"/>
                    </a:lnTo>
                    <a:lnTo>
                      <a:pt x="15" y="22"/>
                    </a:lnTo>
                    <a:lnTo>
                      <a:pt x="14" y="22"/>
                    </a:lnTo>
                    <a:lnTo>
                      <a:pt x="12" y="22"/>
                    </a:lnTo>
                    <a:lnTo>
                      <a:pt x="11" y="22"/>
                    </a:lnTo>
                    <a:lnTo>
                      <a:pt x="10" y="22"/>
                    </a:lnTo>
                    <a:lnTo>
                      <a:pt x="8" y="22"/>
                    </a:lnTo>
                    <a:lnTo>
                      <a:pt x="7" y="22"/>
                    </a:lnTo>
                    <a:lnTo>
                      <a:pt x="5" y="22"/>
                    </a:lnTo>
                    <a:lnTo>
                      <a:pt x="4" y="22"/>
                    </a:lnTo>
                    <a:lnTo>
                      <a:pt x="2" y="22"/>
                    </a:lnTo>
                    <a:lnTo>
                      <a:pt x="1" y="21"/>
                    </a:lnTo>
                    <a:lnTo>
                      <a:pt x="0"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37" name="Freeform 273"/>
              <p:cNvSpPr>
                <a:spLocks/>
              </p:cNvSpPr>
              <p:nvPr/>
            </p:nvSpPr>
            <p:spPr bwMode="auto">
              <a:xfrm>
                <a:off x="5229" y="1727"/>
                <a:ext cx="45" cy="22"/>
              </a:xfrm>
              <a:custGeom>
                <a:avLst/>
                <a:gdLst>
                  <a:gd name="T0" fmla="*/ 2 w 45"/>
                  <a:gd name="T1" fmla="*/ 0 h 22"/>
                  <a:gd name="T2" fmla="*/ 5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6 w 45"/>
                  <a:gd name="T19" fmla="*/ 1 h 22"/>
                  <a:gd name="T20" fmla="*/ 29 w 45"/>
                  <a:gd name="T21" fmla="*/ 1 h 22"/>
                  <a:gd name="T22" fmla="*/ 32 w 45"/>
                  <a:gd name="T23" fmla="*/ 1 h 22"/>
                  <a:gd name="T24" fmla="*/ 34 w 45"/>
                  <a:gd name="T25" fmla="*/ 1 h 22"/>
                  <a:gd name="T26" fmla="*/ 37 w 45"/>
                  <a:gd name="T27" fmla="*/ 0 h 22"/>
                  <a:gd name="T28" fmla="*/ 40 w 45"/>
                  <a:gd name="T29" fmla="*/ 0 h 22"/>
                  <a:gd name="T30" fmla="*/ 42 w 45"/>
                  <a:gd name="T31" fmla="*/ 0 h 22"/>
                  <a:gd name="T32" fmla="*/ 42 w 45"/>
                  <a:gd name="T33" fmla="*/ 20 h 22"/>
                  <a:gd name="T34" fmla="*/ 40 w 45"/>
                  <a:gd name="T35" fmla="*/ 20 h 22"/>
                  <a:gd name="T36" fmla="*/ 37 w 45"/>
                  <a:gd name="T37" fmla="*/ 20 h 22"/>
                  <a:gd name="T38" fmla="*/ 34 w 45"/>
                  <a:gd name="T39" fmla="*/ 20 h 22"/>
                  <a:gd name="T40" fmla="*/ 32 w 45"/>
                  <a:gd name="T41" fmla="*/ 20 h 22"/>
                  <a:gd name="T42" fmla="*/ 29 w 45"/>
                  <a:gd name="T43" fmla="*/ 21 h 22"/>
                  <a:gd name="T44" fmla="*/ 26 w 45"/>
                  <a:gd name="T45" fmla="*/ 21 h 22"/>
                  <a:gd name="T46" fmla="*/ 24 w 45"/>
                  <a:gd name="T47" fmla="*/ 21 h 22"/>
                  <a:gd name="T48" fmla="*/ 21 w 45"/>
                  <a:gd name="T49" fmla="*/ 21 h 22"/>
                  <a:gd name="T50" fmla="*/ 18 w 45"/>
                  <a:gd name="T51" fmla="*/ 21 h 22"/>
                  <a:gd name="T52" fmla="*/ 15 w 45"/>
                  <a:gd name="T53" fmla="*/ 20 h 22"/>
                  <a:gd name="T54" fmla="*/ 12 w 45"/>
                  <a:gd name="T55" fmla="*/ 20 h 22"/>
                  <a:gd name="T56" fmla="*/ 10 w 45"/>
                  <a:gd name="T57" fmla="*/ 20 h 22"/>
                  <a:gd name="T58" fmla="*/ 7 w 45"/>
                  <a:gd name="T59" fmla="*/ 20 h 22"/>
                  <a:gd name="T60" fmla="*/ 4 w 45"/>
                  <a:gd name="T61" fmla="*/ 20 h 22"/>
                  <a:gd name="T62" fmla="*/ 1 w 45"/>
                  <a:gd name="T6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22">
                    <a:moveTo>
                      <a:pt x="0" y="0"/>
                    </a:moveTo>
                    <a:lnTo>
                      <a:pt x="2" y="0"/>
                    </a:lnTo>
                    <a:lnTo>
                      <a:pt x="3" y="0"/>
                    </a:lnTo>
                    <a:lnTo>
                      <a:pt x="5"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2" y="1"/>
                    </a:lnTo>
                    <a:lnTo>
                      <a:pt x="24" y="1"/>
                    </a:lnTo>
                    <a:lnTo>
                      <a:pt x="25" y="1"/>
                    </a:lnTo>
                    <a:lnTo>
                      <a:pt x="26" y="1"/>
                    </a:lnTo>
                    <a:lnTo>
                      <a:pt x="28" y="1"/>
                    </a:lnTo>
                    <a:lnTo>
                      <a:pt x="29" y="1"/>
                    </a:lnTo>
                    <a:lnTo>
                      <a:pt x="30" y="1"/>
                    </a:lnTo>
                    <a:lnTo>
                      <a:pt x="32" y="1"/>
                    </a:lnTo>
                    <a:lnTo>
                      <a:pt x="33" y="1"/>
                    </a:lnTo>
                    <a:lnTo>
                      <a:pt x="34" y="1"/>
                    </a:lnTo>
                    <a:lnTo>
                      <a:pt x="36" y="0"/>
                    </a:lnTo>
                    <a:lnTo>
                      <a:pt x="37" y="0"/>
                    </a:lnTo>
                    <a:lnTo>
                      <a:pt x="38" y="0"/>
                    </a:lnTo>
                    <a:lnTo>
                      <a:pt x="40" y="0"/>
                    </a:lnTo>
                    <a:lnTo>
                      <a:pt x="41" y="0"/>
                    </a:lnTo>
                    <a:lnTo>
                      <a:pt x="42" y="0"/>
                    </a:lnTo>
                    <a:lnTo>
                      <a:pt x="44" y="20"/>
                    </a:lnTo>
                    <a:lnTo>
                      <a:pt x="42" y="20"/>
                    </a:lnTo>
                    <a:lnTo>
                      <a:pt x="41" y="20"/>
                    </a:lnTo>
                    <a:lnTo>
                      <a:pt x="40" y="20"/>
                    </a:lnTo>
                    <a:lnTo>
                      <a:pt x="38" y="20"/>
                    </a:lnTo>
                    <a:lnTo>
                      <a:pt x="37" y="20"/>
                    </a:lnTo>
                    <a:lnTo>
                      <a:pt x="36" y="20"/>
                    </a:lnTo>
                    <a:lnTo>
                      <a:pt x="34" y="20"/>
                    </a:lnTo>
                    <a:lnTo>
                      <a:pt x="33" y="20"/>
                    </a:lnTo>
                    <a:lnTo>
                      <a:pt x="32" y="20"/>
                    </a:lnTo>
                    <a:lnTo>
                      <a:pt x="30" y="21"/>
                    </a:lnTo>
                    <a:lnTo>
                      <a:pt x="29" y="21"/>
                    </a:lnTo>
                    <a:lnTo>
                      <a:pt x="28" y="21"/>
                    </a:lnTo>
                    <a:lnTo>
                      <a:pt x="26" y="21"/>
                    </a:lnTo>
                    <a:lnTo>
                      <a:pt x="25" y="21"/>
                    </a:lnTo>
                    <a:lnTo>
                      <a:pt x="24" y="21"/>
                    </a:lnTo>
                    <a:lnTo>
                      <a:pt x="22" y="21"/>
                    </a:lnTo>
                    <a:lnTo>
                      <a:pt x="21" y="21"/>
                    </a:lnTo>
                    <a:lnTo>
                      <a:pt x="19" y="21"/>
                    </a:lnTo>
                    <a:lnTo>
                      <a:pt x="18" y="21"/>
                    </a:lnTo>
                    <a:lnTo>
                      <a:pt x="17" y="21"/>
                    </a:lnTo>
                    <a:lnTo>
                      <a:pt x="15" y="20"/>
                    </a:lnTo>
                    <a:lnTo>
                      <a:pt x="14" y="20"/>
                    </a:lnTo>
                    <a:lnTo>
                      <a:pt x="12" y="20"/>
                    </a:lnTo>
                    <a:lnTo>
                      <a:pt x="11" y="20"/>
                    </a:lnTo>
                    <a:lnTo>
                      <a:pt x="10" y="20"/>
                    </a:lnTo>
                    <a:lnTo>
                      <a:pt x="8" y="20"/>
                    </a:lnTo>
                    <a:lnTo>
                      <a:pt x="7" y="20"/>
                    </a:lnTo>
                    <a:lnTo>
                      <a:pt x="5" y="20"/>
                    </a:lnTo>
                    <a:lnTo>
                      <a:pt x="4" y="20"/>
                    </a:lnTo>
                    <a:lnTo>
                      <a:pt x="3" y="20"/>
                    </a:lnTo>
                    <a:lnTo>
                      <a:pt x="1"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38" name="Freeform 274"/>
              <p:cNvSpPr>
                <a:spLocks/>
              </p:cNvSpPr>
              <p:nvPr/>
            </p:nvSpPr>
            <p:spPr bwMode="auto">
              <a:xfrm>
                <a:off x="5178" y="1727"/>
                <a:ext cx="45" cy="22"/>
              </a:xfrm>
              <a:custGeom>
                <a:avLst/>
                <a:gdLst>
                  <a:gd name="T0" fmla="*/ 2 w 45"/>
                  <a:gd name="T1" fmla="*/ 0 h 22"/>
                  <a:gd name="T2" fmla="*/ 4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7 w 45"/>
                  <a:gd name="T19" fmla="*/ 1 h 22"/>
                  <a:gd name="T20" fmla="*/ 30 w 45"/>
                  <a:gd name="T21" fmla="*/ 1 h 22"/>
                  <a:gd name="T22" fmla="*/ 32 w 45"/>
                  <a:gd name="T23" fmla="*/ 1 h 22"/>
                  <a:gd name="T24" fmla="*/ 35 w 45"/>
                  <a:gd name="T25" fmla="*/ 1 h 22"/>
                  <a:gd name="T26" fmla="*/ 37 w 45"/>
                  <a:gd name="T27" fmla="*/ 0 h 22"/>
                  <a:gd name="T28" fmla="*/ 40 w 45"/>
                  <a:gd name="T29" fmla="*/ 0 h 22"/>
                  <a:gd name="T30" fmla="*/ 43 w 45"/>
                  <a:gd name="T31" fmla="*/ 0 h 22"/>
                  <a:gd name="T32" fmla="*/ 44 w 45"/>
                  <a:gd name="T33" fmla="*/ 20 h 22"/>
                  <a:gd name="T34" fmla="*/ 42 w 45"/>
                  <a:gd name="T35" fmla="*/ 20 h 22"/>
                  <a:gd name="T36" fmla="*/ 39 w 45"/>
                  <a:gd name="T37" fmla="*/ 20 h 22"/>
                  <a:gd name="T38" fmla="*/ 36 w 45"/>
                  <a:gd name="T39" fmla="*/ 20 h 22"/>
                  <a:gd name="T40" fmla="*/ 34 w 45"/>
                  <a:gd name="T41" fmla="*/ 20 h 22"/>
                  <a:gd name="T42" fmla="*/ 31 w 45"/>
                  <a:gd name="T43" fmla="*/ 21 h 22"/>
                  <a:gd name="T44" fmla="*/ 28 w 45"/>
                  <a:gd name="T45" fmla="*/ 21 h 22"/>
                  <a:gd name="T46" fmla="*/ 26 w 45"/>
                  <a:gd name="T47" fmla="*/ 21 h 22"/>
                  <a:gd name="T48" fmla="*/ 23 w 45"/>
                  <a:gd name="T49" fmla="*/ 21 h 22"/>
                  <a:gd name="T50" fmla="*/ 19 w 45"/>
                  <a:gd name="T51" fmla="*/ 21 h 22"/>
                  <a:gd name="T52" fmla="*/ 17 w 45"/>
                  <a:gd name="T53" fmla="*/ 21 h 22"/>
                  <a:gd name="T54" fmla="*/ 14 w 45"/>
                  <a:gd name="T55" fmla="*/ 20 h 22"/>
                  <a:gd name="T56" fmla="*/ 11 w 45"/>
                  <a:gd name="T57" fmla="*/ 20 h 22"/>
                  <a:gd name="T58" fmla="*/ 8 w 45"/>
                  <a:gd name="T59" fmla="*/ 20 h 22"/>
                  <a:gd name="T60" fmla="*/ 6 w 45"/>
                  <a:gd name="T61" fmla="*/ 20 h 22"/>
                  <a:gd name="T62" fmla="*/ 3 w 45"/>
                  <a:gd name="T63" fmla="*/ 20 h 22"/>
                  <a:gd name="T64" fmla="*/ 0 w 45"/>
                  <a:gd name="T6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22">
                    <a:moveTo>
                      <a:pt x="0" y="0"/>
                    </a:moveTo>
                    <a:lnTo>
                      <a:pt x="2" y="0"/>
                    </a:lnTo>
                    <a:lnTo>
                      <a:pt x="3" y="0"/>
                    </a:lnTo>
                    <a:lnTo>
                      <a:pt x="4"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3" y="1"/>
                    </a:lnTo>
                    <a:lnTo>
                      <a:pt x="24" y="1"/>
                    </a:lnTo>
                    <a:lnTo>
                      <a:pt x="26" y="1"/>
                    </a:lnTo>
                    <a:lnTo>
                      <a:pt x="27" y="1"/>
                    </a:lnTo>
                    <a:lnTo>
                      <a:pt x="28" y="1"/>
                    </a:lnTo>
                    <a:lnTo>
                      <a:pt x="30" y="1"/>
                    </a:lnTo>
                    <a:lnTo>
                      <a:pt x="31" y="1"/>
                    </a:lnTo>
                    <a:lnTo>
                      <a:pt x="32" y="1"/>
                    </a:lnTo>
                    <a:lnTo>
                      <a:pt x="33" y="1"/>
                    </a:lnTo>
                    <a:lnTo>
                      <a:pt x="35" y="1"/>
                    </a:lnTo>
                    <a:lnTo>
                      <a:pt x="36" y="1"/>
                    </a:lnTo>
                    <a:lnTo>
                      <a:pt x="37" y="0"/>
                    </a:lnTo>
                    <a:lnTo>
                      <a:pt x="39" y="0"/>
                    </a:lnTo>
                    <a:lnTo>
                      <a:pt x="40" y="0"/>
                    </a:lnTo>
                    <a:lnTo>
                      <a:pt x="41" y="0"/>
                    </a:lnTo>
                    <a:lnTo>
                      <a:pt x="43" y="0"/>
                    </a:lnTo>
                    <a:lnTo>
                      <a:pt x="44" y="0"/>
                    </a:lnTo>
                    <a:lnTo>
                      <a:pt x="44" y="20"/>
                    </a:lnTo>
                    <a:lnTo>
                      <a:pt x="43" y="20"/>
                    </a:lnTo>
                    <a:lnTo>
                      <a:pt x="42" y="20"/>
                    </a:lnTo>
                    <a:lnTo>
                      <a:pt x="40" y="20"/>
                    </a:lnTo>
                    <a:lnTo>
                      <a:pt x="39" y="20"/>
                    </a:lnTo>
                    <a:lnTo>
                      <a:pt x="38" y="20"/>
                    </a:lnTo>
                    <a:lnTo>
                      <a:pt x="36" y="20"/>
                    </a:lnTo>
                    <a:lnTo>
                      <a:pt x="35" y="20"/>
                    </a:lnTo>
                    <a:lnTo>
                      <a:pt x="34" y="20"/>
                    </a:lnTo>
                    <a:lnTo>
                      <a:pt x="32" y="20"/>
                    </a:lnTo>
                    <a:lnTo>
                      <a:pt x="31" y="21"/>
                    </a:lnTo>
                    <a:lnTo>
                      <a:pt x="30" y="21"/>
                    </a:lnTo>
                    <a:lnTo>
                      <a:pt x="28" y="21"/>
                    </a:lnTo>
                    <a:lnTo>
                      <a:pt x="27" y="21"/>
                    </a:lnTo>
                    <a:lnTo>
                      <a:pt x="26" y="21"/>
                    </a:lnTo>
                    <a:lnTo>
                      <a:pt x="24" y="21"/>
                    </a:lnTo>
                    <a:lnTo>
                      <a:pt x="23" y="21"/>
                    </a:lnTo>
                    <a:lnTo>
                      <a:pt x="21" y="21"/>
                    </a:lnTo>
                    <a:lnTo>
                      <a:pt x="19" y="21"/>
                    </a:lnTo>
                    <a:lnTo>
                      <a:pt x="18" y="21"/>
                    </a:lnTo>
                    <a:lnTo>
                      <a:pt x="17" y="21"/>
                    </a:lnTo>
                    <a:lnTo>
                      <a:pt x="15" y="21"/>
                    </a:lnTo>
                    <a:lnTo>
                      <a:pt x="14" y="20"/>
                    </a:lnTo>
                    <a:lnTo>
                      <a:pt x="13" y="20"/>
                    </a:lnTo>
                    <a:lnTo>
                      <a:pt x="11" y="20"/>
                    </a:lnTo>
                    <a:lnTo>
                      <a:pt x="10" y="20"/>
                    </a:lnTo>
                    <a:lnTo>
                      <a:pt x="8" y="20"/>
                    </a:lnTo>
                    <a:lnTo>
                      <a:pt x="7" y="20"/>
                    </a:lnTo>
                    <a:lnTo>
                      <a:pt x="6" y="20"/>
                    </a:lnTo>
                    <a:lnTo>
                      <a:pt x="4" y="20"/>
                    </a:lnTo>
                    <a:lnTo>
                      <a:pt x="3" y="20"/>
                    </a:lnTo>
                    <a:lnTo>
                      <a:pt x="1" y="20"/>
                    </a:lnTo>
                    <a:lnTo>
                      <a:pt x="0"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39" name="Freeform 275"/>
              <p:cNvSpPr>
                <a:spLocks/>
              </p:cNvSpPr>
              <p:nvPr/>
            </p:nvSpPr>
            <p:spPr bwMode="auto">
              <a:xfrm>
                <a:off x="5127" y="1727"/>
                <a:ext cx="46" cy="22"/>
              </a:xfrm>
              <a:custGeom>
                <a:avLst/>
                <a:gdLst>
                  <a:gd name="T0" fmla="*/ 44 w 46"/>
                  <a:gd name="T1" fmla="*/ 0 h 22"/>
                  <a:gd name="T2" fmla="*/ 41 w 46"/>
                  <a:gd name="T3" fmla="*/ 0 h 22"/>
                  <a:gd name="T4" fmla="*/ 38 w 46"/>
                  <a:gd name="T5" fmla="*/ 1 h 22"/>
                  <a:gd name="T6" fmla="*/ 36 w 46"/>
                  <a:gd name="T7" fmla="*/ 1 h 22"/>
                  <a:gd name="T8" fmla="*/ 33 w 46"/>
                  <a:gd name="T9" fmla="*/ 1 h 22"/>
                  <a:gd name="T10" fmla="*/ 30 w 46"/>
                  <a:gd name="T11" fmla="*/ 1 h 22"/>
                  <a:gd name="T12" fmla="*/ 28 w 46"/>
                  <a:gd name="T13" fmla="*/ 1 h 22"/>
                  <a:gd name="T14" fmla="*/ 25 w 46"/>
                  <a:gd name="T15" fmla="*/ 1 h 22"/>
                  <a:gd name="T16" fmla="*/ 21 w 46"/>
                  <a:gd name="T17" fmla="*/ 1 h 22"/>
                  <a:gd name="T18" fmla="*/ 19 w 46"/>
                  <a:gd name="T19" fmla="*/ 1 h 22"/>
                  <a:gd name="T20" fmla="*/ 16 w 46"/>
                  <a:gd name="T21" fmla="*/ 1 h 22"/>
                  <a:gd name="T22" fmla="*/ 13 w 46"/>
                  <a:gd name="T23" fmla="*/ 1 h 22"/>
                  <a:gd name="T24" fmla="*/ 11 w 46"/>
                  <a:gd name="T25" fmla="*/ 1 h 22"/>
                  <a:gd name="T26" fmla="*/ 8 w 46"/>
                  <a:gd name="T27" fmla="*/ 0 h 22"/>
                  <a:gd name="T28" fmla="*/ 5 w 46"/>
                  <a:gd name="T29" fmla="*/ 0 h 22"/>
                  <a:gd name="T30" fmla="*/ 3 w 46"/>
                  <a:gd name="T31" fmla="*/ 0 h 22"/>
                  <a:gd name="T32" fmla="*/ 0 w 46"/>
                  <a:gd name="T33" fmla="*/ 20 h 22"/>
                  <a:gd name="T34" fmla="*/ 3 w 46"/>
                  <a:gd name="T35" fmla="*/ 20 h 22"/>
                  <a:gd name="T36" fmla="*/ 5 w 46"/>
                  <a:gd name="T37" fmla="*/ 20 h 22"/>
                  <a:gd name="T38" fmla="*/ 8 w 46"/>
                  <a:gd name="T39" fmla="*/ 20 h 22"/>
                  <a:gd name="T40" fmla="*/ 11 w 46"/>
                  <a:gd name="T41" fmla="*/ 20 h 22"/>
                  <a:gd name="T42" fmla="*/ 13 w 46"/>
                  <a:gd name="T43" fmla="*/ 21 h 22"/>
                  <a:gd name="T44" fmla="*/ 16 w 46"/>
                  <a:gd name="T45" fmla="*/ 21 h 22"/>
                  <a:gd name="T46" fmla="*/ 19 w 46"/>
                  <a:gd name="T47" fmla="*/ 21 h 22"/>
                  <a:gd name="T48" fmla="*/ 21 w 46"/>
                  <a:gd name="T49" fmla="*/ 21 h 22"/>
                  <a:gd name="T50" fmla="*/ 25 w 46"/>
                  <a:gd name="T51" fmla="*/ 21 h 22"/>
                  <a:gd name="T52" fmla="*/ 28 w 46"/>
                  <a:gd name="T53" fmla="*/ 21 h 22"/>
                  <a:gd name="T54" fmla="*/ 30 w 46"/>
                  <a:gd name="T55" fmla="*/ 20 h 22"/>
                  <a:gd name="T56" fmla="*/ 33 w 46"/>
                  <a:gd name="T57" fmla="*/ 20 h 22"/>
                  <a:gd name="T58" fmla="*/ 36 w 46"/>
                  <a:gd name="T59" fmla="*/ 20 h 22"/>
                  <a:gd name="T60" fmla="*/ 39 w 46"/>
                  <a:gd name="T61" fmla="*/ 20 h 22"/>
                  <a:gd name="T62" fmla="*/ 42 w 46"/>
                  <a:gd name="T63" fmla="*/ 20 h 22"/>
                  <a:gd name="T64" fmla="*/ 44 w 46"/>
                  <a:gd name="T6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2">
                    <a:moveTo>
                      <a:pt x="45" y="0"/>
                    </a:moveTo>
                    <a:lnTo>
                      <a:pt x="44" y="0"/>
                    </a:lnTo>
                    <a:lnTo>
                      <a:pt x="43" y="0"/>
                    </a:lnTo>
                    <a:lnTo>
                      <a:pt x="41" y="0"/>
                    </a:lnTo>
                    <a:lnTo>
                      <a:pt x="40" y="1"/>
                    </a:lnTo>
                    <a:lnTo>
                      <a:pt x="38" y="1"/>
                    </a:lnTo>
                    <a:lnTo>
                      <a:pt x="37" y="1"/>
                    </a:lnTo>
                    <a:lnTo>
                      <a:pt x="36" y="1"/>
                    </a:lnTo>
                    <a:lnTo>
                      <a:pt x="34" y="1"/>
                    </a:lnTo>
                    <a:lnTo>
                      <a:pt x="33" y="1"/>
                    </a:lnTo>
                    <a:lnTo>
                      <a:pt x="32" y="1"/>
                    </a:lnTo>
                    <a:lnTo>
                      <a:pt x="30" y="1"/>
                    </a:lnTo>
                    <a:lnTo>
                      <a:pt x="29" y="1"/>
                    </a:lnTo>
                    <a:lnTo>
                      <a:pt x="28" y="1"/>
                    </a:lnTo>
                    <a:lnTo>
                      <a:pt x="26" y="1"/>
                    </a:lnTo>
                    <a:lnTo>
                      <a:pt x="25" y="1"/>
                    </a:lnTo>
                    <a:lnTo>
                      <a:pt x="23" y="1"/>
                    </a:lnTo>
                    <a:lnTo>
                      <a:pt x="21" y="1"/>
                    </a:lnTo>
                    <a:lnTo>
                      <a:pt x="20" y="1"/>
                    </a:lnTo>
                    <a:lnTo>
                      <a:pt x="19" y="1"/>
                    </a:lnTo>
                    <a:lnTo>
                      <a:pt x="17" y="1"/>
                    </a:lnTo>
                    <a:lnTo>
                      <a:pt x="16" y="1"/>
                    </a:lnTo>
                    <a:lnTo>
                      <a:pt x="15" y="1"/>
                    </a:lnTo>
                    <a:lnTo>
                      <a:pt x="13" y="1"/>
                    </a:lnTo>
                    <a:lnTo>
                      <a:pt x="12" y="1"/>
                    </a:lnTo>
                    <a:lnTo>
                      <a:pt x="11" y="1"/>
                    </a:lnTo>
                    <a:lnTo>
                      <a:pt x="9" y="1"/>
                    </a:lnTo>
                    <a:lnTo>
                      <a:pt x="8" y="0"/>
                    </a:lnTo>
                    <a:lnTo>
                      <a:pt x="7" y="0"/>
                    </a:lnTo>
                    <a:lnTo>
                      <a:pt x="5" y="0"/>
                    </a:lnTo>
                    <a:lnTo>
                      <a:pt x="4" y="0"/>
                    </a:lnTo>
                    <a:lnTo>
                      <a:pt x="3" y="0"/>
                    </a:lnTo>
                    <a:lnTo>
                      <a:pt x="1" y="0"/>
                    </a:lnTo>
                    <a:lnTo>
                      <a:pt x="0" y="20"/>
                    </a:lnTo>
                    <a:lnTo>
                      <a:pt x="1" y="20"/>
                    </a:lnTo>
                    <a:lnTo>
                      <a:pt x="3" y="20"/>
                    </a:lnTo>
                    <a:lnTo>
                      <a:pt x="4" y="20"/>
                    </a:lnTo>
                    <a:lnTo>
                      <a:pt x="5" y="20"/>
                    </a:lnTo>
                    <a:lnTo>
                      <a:pt x="7" y="20"/>
                    </a:lnTo>
                    <a:lnTo>
                      <a:pt x="8" y="20"/>
                    </a:lnTo>
                    <a:lnTo>
                      <a:pt x="9" y="20"/>
                    </a:lnTo>
                    <a:lnTo>
                      <a:pt x="11" y="20"/>
                    </a:lnTo>
                    <a:lnTo>
                      <a:pt x="12" y="20"/>
                    </a:lnTo>
                    <a:lnTo>
                      <a:pt x="13" y="21"/>
                    </a:lnTo>
                    <a:lnTo>
                      <a:pt x="15" y="21"/>
                    </a:lnTo>
                    <a:lnTo>
                      <a:pt x="16" y="21"/>
                    </a:lnTo>
                    <a:lnTo>
                      <a:pt x="17" y="21"/>
                    </a:lnTo>
                    <a:lnTo>
                      <a:pt x="19" y="21"/>
                    </a:lnTo>
                    <a:lnTo>
                      <a:pt x="20" y="21"/>
                    </a:lnTo>
                    <a:lnTo>
                      <a:pt x="21" y="21"/>
                    </a:lnTo>
                    <a:lnTo>
                      <a:pt x="24" y="21"/>
                    </a:lnTo>
                    <a:lnTo>
                      <a:pt x="25" y="21"/>
                    </a:lnTo>
                    <a:lnTo>
                      <a:pt x="26" y="21"/>
                    </a:lnTo>
                    <a:lnTo>
                      <a:pt x="28" y="21"/>
                    </a:lnTo>
                    <a:lnTo>
                      <a:pt x="29" y="21"/>
                    </a:lnTo>
                    <a:lnTo>
                      <a:pt x="30" y="20"/>
                    </a:lnTo>
                    <a:lnTo>
                      <a:pt x="32" y="20"/>
                    </a:lnTo>
                    <a:lnTo>
                      <a:pt x="33" y="20"/>
                    </a:lnTo>
                    <a:lnTo>
                      <a:pt x="35" y="20"/>
                    </a:lnTo>
                    <a:lnTo>
                      <a:pt x="36" y="20"/>
                    </a:lnTo>
                    <a:lnTo>
                      <a:pt x="37" y="20"/>
                    </a:lnTo>
                    <a:lnTo>
                      <a:pt x="39" y="20"/>
                    </a:lnTo>
                    <a:lnTo>
                      <a:pt x="40" y="20"/>
                    </a:lnTo>
                    <a:lnTo>
                      <a:pt x="42" y="20"/>
                    </a:lnTo>
                    <a:lnTo>
                      <a:pt x="43" y="20"/>
                    </a:lnTo>
                    <a:lnTo>
                      <a:pt x="44" y="20"/>
                    </a:lnTo>
                    <a:lnTo>
                      <a:pt x="4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395540" name="Group 276"/>
            <p:cNvGrpSpPr>
              <a:grpSpLocks/>
            </p:cNvGrpSpPr>
            <p:nvPr/>
          </p:nvGrpSpPr>
          <p:grpSpPr bwMode="auto">
            <a:xfrm>
              <a:off x="6122979" y="4377380"/>
              <a:ext cx="443706" cy="360362"/>
              <a:chOff x="4990" y="1584"/>
              <a:chExt cx="427" cy="379"/>
            </a:xfrm>
          </p:grpSpPr>
          <p:sp>
            <p:nvSpPr>
              <p:cNvPr id="395541" name="Freeform 277"/>
              <p:cNvSpPr>
                <a:spLocks/>
              </p:cNvSpPr>
              <p:nvPr/>
            </p:nvSpPr>
            <p:spPr bwMode="auto">
              <a:xfrm>
                <a:off x="4990" y="1584"/>
                <a:ext cx="427" cy="119"/>
              </a:xfrm>
              <a:custGeom>
                <a:avLst/>
                <a:gdLst>
                  <a:gd name="T0" fmla="*/ 319 w 427"/>
                  <a:gd name="T1" fmla="*/ 92 h 119"/>
                  <a:gd name="T2" fmla="*/ 322 w 427"/>
                  <a:gd name="T3" fmla="*/ 104 h 119"/>
                  <a:gd name="T4" fmla="*/ 331 w 427"/>
                  <a:gd name="T5" fmla="*/ 107 h 119"/>
                  <a:gd name="T6" fmla="*/ 343 w 427"/>
                  <a:gd name="T7" fmla="*/ 108 h 119"/>
                  <a:gd name="T8" fmla="*/ 354 w 427"/>
                  <a:gd name="T9" fmla="*/ 110 h 119"/>
                  <a:gd name="T10" fmla="*/ 365 w 427"/>
                  <a:gd name="T11" fmla="*/ 112 h 119"/>
                  <a:gd name="T12" fmla="*/ 376 w 427"/>
                  <a:gd name="T13" fmla="*/ 114 h 119"/>
                  <a:gd name="T14" fmla="*/ 388 w 427"/>
                  <a:gd name="T15" fmla="*/ 115 h 119"/>
                  <a:gd name="T16" fmla="*/ 400 w 427"/>
                  <a:gd name="T17" fmla="*/ 116 h 119"/>
                  <a:gd name="T18" fmla="*/ 411 w 427"/>
                  <a:gd name="T19" fmla="*/ 117 h 119"/>
                  <a:gd name="T20" fmla="*/ 418 w 427"/>
                  <a:gd name="T21" fmla="*/ 116 h 119"/>
                  <a:gd name="T22" fmla="*/ 422 w 427"/>
                  <a:gd name="T23" fmla="*/ 110 h 119"/>
                  <a:gd name="T24" fmla="*/ 425 w 427"/>
                  <a:gd name="T25" fmla="*/ 104 h 119"/>
                  <a:gd name="T26" fmla="*/ 426 w 427"/>
                  <a:gd name="T27" fmla="*/ 98 h 119"/>
                  <a:gd name="T28" fmla="*/ 425 w 427"/>
                  <a:gd name="T29" fmla="*/ 82 h 119"/>
                  <a:gd name="T30" fmla="*/ 421 w 427"/>
                  <a:gd name="T31" fmla="*/ 63 h 119"/>
                  <a:gd name="T32" fmla="*/ 412 w 427"/>
                  <a:gd name="T33" fmla="*/ 45 h 119"/>
                  <a:gd name="T34" fmla="*/ 398 w 427"/>
                  <a:gd name="T35" fmla="*/ 28 h 119"/>
                  <a:gd name="T36" fmla="*/ 358 w 427"/>
                  <a:gd name="T37" fmla="*/ 15 h 119"/>
                  <a:gd name="T38" fmla="*/ 312 w 427"/>
                  <a:gd name="T39" fmla="*/ 8 h 119"/>
                  <a:gd name="T40" fmla="*/ 265 w 427"/>
                  <a:gd name="T41" fmla="*/ 2 h 119"/>
                  <a:gd name="T42" fmla="*/ 220 w 427"/>
                  <a:gd name="T43" fmla="*/ 0 h 119"/>
                  <a:gd name="T44" fmla="*/ 174 w 427"/>
                  <a:gd name="T45" fmla="*/ 1 h 119"/>
                  <a:gd name="T46" fmla="*/ 128 w 427"/>
                  <a:gd name="T47" fmla="*/ 5 h 119"/>
                  <a:gd name="T48" fmla="*/ 84 w 427"/>
                  <a:gd name="T49" fmla="*/ 11 h 119"/>
                  <a:gd name="T50" fmla="*/ 42 w 427"/>
                  <a:gd name="T51" fmla="*/ 21 h 119"/>
                  <a:gd name="T52" fmla="*/ 19 w 427"/>
                  <a:gd name="T53" fmla="*/ 36 h 119"/>
                  <a:gd name="T54" fmla="*/ 8 w 427"/>
                  <a:gd name="T55" fmla="*/ 53 h 119"/>
                  <a:gd name="T56" fmla="*/ 2 w 427"/>
                  <a:gd name="T57" fmla="*/ 72 h 119"/>
                  <a:gd name="T58" fmla="*/ 0 w 427"/>
                  <a:gd name="T59" fmla="*/ 92 h 119"/>
                  <a:gd name="T60" fmla="*/ 0 w 427"/>
                  <a:gd name="T61" fmla="*/ 101 h 119"/>
                  <a:gd name="T62" fmla="*/ 3 w 427"/>
                  <a:gd name="T63" fmla="*/ 108 h 119"/>
                  <a:gd name="T64" fmla="*/ 6 w 427"/>
                  <a:gd name="T65" fmla="*/ 114 h 119"/>
                  <a:gd name="T66" fmla="*/ 11 w 427"/>
                  <a:gd name="T67" fmla="*/ 117 h 119"/>
                  <a:gd name="T68" fmla="*/ 21 w 427"/>
                  <a:gd name="T69" fmla="*/ 117 h 119"/>
                  <a:gd name="T70" fmla="*/ 33 w 427"/>
                  <a:gd name="T71" fmla="*/ 116 h 119"/>
                  <a:gd name="T72" fmla="*/ 44 w 427"/>
                  <a:gd name="T73" fmla="*/ 114 h 119"/>
                  <a:gd name="T74" fmla="*/ 55 w 427"/>
                  <a:gd name="T75" fmla="*/ 113 h 119"/>
                  <a:gd name="T76" fmla="*/ 66 w 427"/>
                  <a:gd name="T77" fmla="*/ 111 h 119"/>
                  <a:gd name="T78" fmla="*/ 77 w 427"/>
                  <a:gd name="T79" fmla="*/ 109 h 119"/>
                  <a:gd name="T80" fmla="*/ 88 w 427"/>
                  <a:gd name="T81" fmla="*/ 108 h 119"/>
                  <a:gd name="T82" fmla="*/ 100 w 427"/>
                  <a:gd name="T83" fmla="*/ 106 h 119"/>
                  <a:gd name="T84" fmla="*/ 106 w 427"/>
                  <a:gd name="T85" fmla="*/ 99 h 119"/>
                  <a:gd name="T86" fmla="*/ 106 w 427"/>
                  <a:gd name="T87" fmla="*/ 86 h 119"/>
                  <a:gd name="T88" fmla="*/ 110 w 427"/>
                  <a:gd name="T89" fmla="*/ 69 h 119"/>
                  <a:gd name="T90" fmla="*/ 130 w 427"/>
                  <a:gd name="T91" fmla="*/ 57 h 119"/>
                  <a:gd name="T92" fmla="*/ 163 w 427"/>
                  <a:gd name="T93" fmla="*/ 49 h 119"/>
                  <a:gd name="T94" fmla="*/ 201 w 427"/>
                  <a:gd name="T95" fmla="*/ 47 h 119"/>
                  <a:gd name="T96" fmla="*/ 242 w 427"/>
                  <a:gd name="T97" fmla="*/ 48 h 119"/>
                  <a:gd name="T98" fmla="*/ 279 w 427"/>
                  <a:gd name="T99" fmla="*/ 53 h 119"/>
                  <a:gd name="T100" fmla="*/ 307 w 427"/>
                  <a:gd name="T101" fmla="*/ 64 h 119"/>
                  <a:gd name="T102" fmla="*/ 320 w 427"/>
                  <a:gd name="T103" fmla="*/ 7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7" h="119">
                    <a:moveTo>
                      <a:pt x="320" y="83"/>
                    </a:moveTo>
                    <a:lnTo>
                      <a:pt x="320" y="86"/>
                    </a:lnTo>
                    <a:lnTo>
                      <a:pt x="319" y="89"/>
                    </a:lnTo>
                    <a:lnTo>
                      <a:pt x="319" y="92"/>
                    </a:lnTo>
                    <a:lnTo>
                      <a:pt x="319" y="96"/>
                    </a:lnTo>
                    <a:lnTo>
                      <a:pt x="320" y="99"/>
                    </a:lnTo>
                    <a:lnTo>
                      <a:pt x="320" y="102"/>
                    </a:lnTo>
                    <a:lnTo>
                      <a:pt x="322" y="104"/>
                    </a:lnTo>
                    <a:lnTo>
                      <a:pt x="323" y="105"/>
                    </a:lnTo>
                    <a:lnTo>
                      <a:pt x="326" y="106"/>
                    </a:lnTo>
                    <a:lnTo>
                      <a:pt x="329" y="106"/>
                    </a:lnTo>
                    <a:lnTo>
                      <a:pt x="331" y="107"/>
                    </a:lnTo>
                    <a:lnTo>
                      <a:pt x="334" y="107"/>
                    </a:lnTo>
                    <a:lnTo>
                      <a:pt x="338" y="108"/>
                    </a:lnTo>
                    <a:lnTo>
                      <a:pt x="341" y="108"/>
                    </a:lnTo>
                    <a:lnTo>
                      <a:pt x="343" y="108"/>
                    </a:lnTo>
                    <a:lnTo>
                      <a:pt x="346" y="109"/>
                    </a:lnTo>
                    <a:lnTo>
                      <a:pt x="349" y="109"/>
                    </a:lnTo>
                    <a:lnTo>
                      <a:pt x="351" y="110"/>
                    </a:lnTo>
                    <a:lnTo>
                      <a:pt x="354" y="110"/>
                    </a:lnTo>
                    <a:lnTo>
                      <a:pt x="357" y="111"/>
                    </a:lnTo>
                    <a:lnTo>
                      <a:pt x="360" y="111"/>
                    </a:lnTo>
                    <a:lnTo>
                      <a:pt x="362" y="111"/>
                    </a:lnTo>
                    <a:lnTo>
                      <a:pt x="365" y="112"/>
                    </a:lnTo>
                    <a:lnTo>
                      <a:pt x="368" y="112"/>
                    </a:lnTo>
                    <a:lnTo>
                      <a:pt x="371" y="113"/>
                    </a:lnTo>
                    <a:lnTo>
                      <a:pt x="374" y="113"/>
                    </a:lnTo>
                    <a:lnTo>
                      <a:pt x="376" y="114"/>
                    </a:lnTo>
                    <a:lnTo>
                      <a:pt x="379" y="114"/>
                    </a:lnTo>
                    <a:lnTo>
                      <a:pt x="382" y="114"/>
                    </a:lnTo>
                    <a:lnTo>
                      <a:pt x="385" y="115"/>
                    </a:lnTo>
                    <a:lnTo>
                      <a:pt x="388" y="115"/>
                    </a:lnTo>
                    <a:lnTo>
                      <a:pt x="390" y="115"/>
                    </a:lnTo>
                    <a:lnTo>
                      <a:pt x="393" y="116"/>
                    </a:lnTo>
                    <a:lnTo>
                      <a:pt x="397" y="116"/>
                    </a:lnTo>
                    <a:lnTo>
                      <a:pt x="400" y="116"/>
                    </a:lnTo>
                    <a:lnTo>
                      <a:pt x="403" y="117"/>
                    </a:lnTo>
                    <a:lnTo>
                      <a:pt x="405" y="117"/>
                    </a:lnTo>
                    <a:lnTo>
                      <a:pt x="408" y="117"/>
                    </a:lnTo>
                    <a:lnTo>
                      <a:pt x="411" y="117"/>
                    </a:lnTo>
                    <a:lnTo>
                      <a:pt x="414" y="118"/>
                    </a:lnTo>
                    <a:lnTo>
                      <a:pt x="415" y="117"/>
                    </a:lnTo>
                    <a:lnTo>
                      <a:pt x="416" y="117"/>
                    </a:lnTo>
                    <a:lnTo>
                      <a:pt x="418" y="116"/>
                    </a:lnTo>
                    <a:lnTo>
                      <a:pt x="419" y="115"/>
                    </a:lnTo>
                    <a:lnTo>
                      <a:pt x="420" y="114"/>
                    </a:lnTo>
                    <a:lnTo>
                      <a:pt x="421" y="112"/>
                    </a:lnTo>
                    <a:lnTo>
                      <a:pt x="422" y="110"/>
                    </a:lnTo>
                    <a:lnTo>
                      <a:pt x="423" y="109"/>
                    </a:lnTo>
                    <a:lnTo>
                      <a:pt x="423" y="108"/>
                    </a:lnTo>
                    <a:lnTo>
                      <a:pt x="424" y="106"/>
                    </a:lnTo>
                    <a:lnTo>
                      <a:pt x="425" y="104"/>
                    </a:lnTo>
                    <a:lnTo>
                      <a:pt x="425" y="103"/>
                    </a:lnTo>
                    <a:lnTo>
                      <a:pt x="425" y="101"/>
                    </a:lnTo>
                    <a:lnTo>
                      <a:pt x="426" y="99"/>
                    </a:lnTo>
                    <a:lnTo>
                      <a:pt x="426" y="98"/>
                    </a:lnTo>
                    <a:lnTo>
                      <a:pt x="425" y="97"/>
                    </a:lnTo>
                    <a:lnTo>
                      <a:pt x="426" y="92"/>
                    </a:lnTo>
                    <a:lnTo>
                      <a:pt x="426" y="88"/>
                    </a:lnTo>
                    <a:lnTo>
                      <a:pt x="425" y="82"/>
                    </a:lnTo>
                    <a:lnTo>
                      <a:pt x="424" y="77"/>
                    </a:lnTo>
                    <a:lnTo>
                      <a:pt x="423" y="72"/>
                    </a:lnTo>
                    <a:lnTo>
                      <a:pt x="422" y="68"/>
                    </a:lnTo>
                    <a:lnTo>
                      <a:pt x="421" y="63"/>
                    </a:lnTo>
                    <a:lnTo>
                      <a:pt x="419" y="58"/>
                    </a:lnTo>
                    <a:lnTo>
                      <a:pt x="417" y="53"/>
                    </a:lnTo>
                    <a:lnTo>
                      <a:pt x="415" y="49"/>
                    </a:lnTo>
                    <a:lnTo>
                      <a:pt x="412" y="45"/>
                    </a:lnTo>
                    <a:lnTo>
                      <a:pt x="409" y="40"/>
                    </a:lnTo>
                    <a:lnTo>
                      <a:pt x="406" y="36"/>
                    </a:lnTo>
                    <a:lnTo>
                      <a:pt x="402" y="31"/>
                    </a:lnTo>
                    <a:lnTo>
                      <a:pt x="398" y="28"/>
                    </a:lnTo>
                    <a:lnTo>
                      <a:pt x="392" y="24"/>
                    </a:lnTo>
                    <a:lnTo>
                      <a:pt x="381" y="21"/>
                    </a:lnTo>
                    <a:lnTo>
                      <a:pt x="370" y="18"/>
                    </a:lnTo>
                    <a:lnTo>
                      <a:pt x="358" y="15"/>
                    </a:lnTo>
                    <a:lnTo>
                      <a:pt x="347" y="13"/>
                    </a:lnTo>
                    <a:lnTo>
                      <a:pt x="336" y="11"/>
                    </a:lnTo>
                    <a:lnTo>
                      <a:pt x="323" y="10"/>
                    </a:lnTo>
                    <a:lnTo>
                      <a:pt x="312" y="8"/>
                    </a:lnTo>
                    <a:lnTo>
                      <a:pt x="300" y="6"/>
                    </a:lnTo>
                    <a:lnTo>
                      <a:pt x="289" y="5"/>
                    </a:lnTo>
                    <a:lnTo>
                      <a:pt x="278" y="3"/>
                    </a:lnTo>
                    <a:lnTo>
                      <a:pt x="265" y="2"/>
                    </a:lnTo>
                    <a:lnTo>
                      <a:pt x="254" y="2"/>
                    </a:lnTo>
                    <a:lnTo>
                      <a:pt x="242" y="1"/>
                    </a:lnTo>
                    <a:lnTo>
                      <a:pt x="231" y="1"/>
                    </a:lnTo>
                    <a:lnTo>
                      <a:pt x="220" y="0"/>
                    </a:lnTo>
                    <a:lnTo>
                      <a:pt x="207" y="0"/>
                    </a:lnTo>
                    <a:lnTo>
                      <a:pt x="196" y="0"/>
                    </a:lnTo>
                    <a:lnTo>
                      <a:pt x="185" y="1"/>
                    </a:lnTo>
                    <a:lnTo>
                      <a:pt x="174" y="1"/>
                    </a:lnTo>
                    <a:lnTo>
                      <a:pt x="162" y="2"/>
                    </a:lnTo>
                    <a:lnTo>
                      <a:pt x="150" y="3"/>
                    </a:lnTo>
                    <a:lnTo>
                      <a:pt x="139" y="4"/>
                    </a:lnTo>
                    <a:lnTo>
                      <a:pt x="128" y="5"/>
                    </a:lnTo>
                    <a:lnTo>
                      <a:pt x="117" y="7"/>
                    </a:lnTo>
                    <a:lnTo>
                      <a:pt x="106" y="8"/>
                    </a:lnTo>
                    <a:lnTo>
                      <a:pt x="96" y="10"/>
                    </a:lnTo>
                    <a:lnTo>
                      <a:pt x="84" y="11"/>
                    </a:lnTo>
                    <a:lnTo>
                      <a:pt x="73" y="13"/>
                    </a:lnTo>
                    <a:lnTo>
                      <a:pt x="63" y="16"/>
                    </a:lnTo>
                    <a:lnTo>
                      <a:pt x="52" y="18"/>
                    </a:lnTo>
                    <a:lnTo>
                      <a:pt x="42" y="21"/>
                    </a:lnTo>
                    <a:lnTo>
                      <a:pt x="32" y="24"/>
                    </a:lnTo>
                    <a:lnTo>
                      <a:pt x="26" y="28"/>
                    </a:lnTo>
                    <a:lnTo>
                      <a:pt x="22" y="31"/>
                    </a:lnTo>
                    <a:lnTo>
                      <a:pt x="19" y="36"/>
                    </a:lnTo>
                    <a:lnTo>
                      <a:pt x="16" y="40"/>
                    </a:lnTo>
                    <a:lnTo>
                      <a:pt x="13" y="45"/>
                    </a:lnTo>
                    <a:lnTo>
                      <a:pt x="10" y="49"/>
                    </a:lnTo>
                    <a:lnTo>
                      <a:pt x="8" y="53"/>
                    </a:lnTo>
                    <a:lnTo>
                      <a:pt x="6" y="58"/>
                    </a:lnTo>
                    <a:lnTo>
                      <a:pt x="5" y="63"/>
                    </a:lnTo>
                    <a:lnTo>
                      <a:pt x="3" y="68"/>
                    </a:lnTo>
                    <a:lnTo>
                      <a:pt x="2" y="72"/>
                    </a:lnTo>
                    <a:lnTo>
                      <a:pt x="1" y="77"/>
                    </a:lnTo>
                    <a:lnTo>
                      <a:pt x="1" y="82"/>
                    </a:lnTo>
                    <a:lnTo>
                      <a:pt x="0" y="88"/>
                    </a:lnTo>
                    <a:lnTo>
                      <a:pt x="0" y="92"/>
                    </a:lnTo>
                    <a:lnTo>
                      <a:pt x="0" y="97"/>
                    </a:lnTo>
                    <a:lnTo>
                      <a:pt x="0" y="98"/>
                    </a:lnTo>
                    <a:lnTo>
                      <a:pt x="0" y="99"/>
                    </a:lnTo>
                    <a:lnTo>
                      <a:pt x="0" y="101"/>
                    </a:lnTo>
                    <a:lnTo>
                      <a:pt x="1" y="103"/>
                    </a:lnTo>
                    <a:lnTo>
                      <a:pt x="1" y="104"/>
                    </a:lnTo>
                    <a:lnTo>
                      <a:pt x="2" y="106"/>
                    </a:lnTo>
                    <a:lnTo>
                      <a:pt x="3" y="108"/>
                    </a:lnTo>
                    <a:lnTo>
                      <a:pt x="3" y="109"/>
                    </a:lnTo>
                    <a:lnTo>
                      <a:pt x="4" y="110"/>
                    </a:lnTo>
                    <a:lnTo>
                      <a:pt x="5" y="112"/>
                    </a:lnTo>
                    <a:lnTo>
                      <a:pt x="6" y="114"/>
                    </a:lnTo>
                    <a:lnTo>
                      <a:pt x="7" y="115"/>
                    </a:lnTo>
                    <a:lnTo>
                      <a:pt x="8" y="116"/>
                    </a:lnTo>
                    <a:lnTo>
                      <a:pt x="10" y="117"/>
                    </a:lnTo>
                    <a:lnTo>
                      <a:pt x="11" y="117"/>
                    </a:lnTo>
                    <a:lnTo>
                      <a:pt x="12" y="118"/>
                    </a:lnTo>
                    <a:lnTo>
                      <a:pt x="15" y="117"/>
                    </a:lnTo>
                    <a:lnTo>
                      <a:pt x="18" y="117"/>
                    </a:lnTo>
                    <a:lnTo>
                      <a:pt x="21" y="117"/>
                    </a:lnTo>
                    <a:lnTo>
                      <a:pt x="23" y="117"/>
                    </a:lnTo>
                    <a:lnTo>
                      <a:pt x="26" y="116"/>
                    </a:lnTo>
                    <a:lnTo>
                      <a:pt x="29" y="116"/>
                    </a:lnTo>
                    <a:lnTo>
                      <a:pt x="33" y="116"/>
                    </a:lnTo>
                    <a:lnTo>
                      <a:pt x="36" y="115"/>
                    </a:lnTo>
                    <a:lnTo>
                      <a:pt x="38" y="115"/>
                    </a:lnTo>
                    <a:lnTo>
                      <a:pt x="41" y="115"/>
                    </a:lnTo>
                    <a:lnTo>
                      <a:pt x="44" y="114"/>
                    </a:lnTo>
                    <a:lnTo>
                      <a:pt x="47" y="114"/>
                    </a:lnTo>
                    <a:lnTo>
                      <a:pt x="50" y="114"/>
                    </a:lnTo>
                    <a:lnTo>
                      <a:pt x="52" y="113"/>
                    </a:lnTo>
                    <a:lnTo>
                      <a:pt x="55" y="113"/>
                    </a:lnTo>
                    <a:lnTo>
                      <a:pt x="58" y="112"/>
                    </a:lnTo>
                    <a:lnTo>
                      <a:pt x="61" y="112"/>
                    </a:lnTo>
                    <a:lnTo>
                      <a:pt x="63" y="111"/>
                    </a:lnTo>
                    <a:lnTo>
                      <a:pt x="66" y="111"/>
                    </a:lnTo>
                    <a:lnTo>
                      <a:pt x="69" y="111"/>
                    </a:lnTo>
                    <a:lnTo>
                      <a:pt x="72" y="110"/>
                    </a:lnTo>
                    <a:lnTo>
                      <a:pt x="74" y="110"/>
                    </a:lnTo>
                    <a:lnTo>
                      <a:pt x="77" y="109"/>
                    </a:lnTo>
                    <a:lnTo>
                      <a:pt x="80" y="109"/>
                    </a:lnTo>
                    <a:lnTo>
                      <a:pt x="83" y="108"/>
                    </a:lnTo>
                    <a:lnTo>
                      <a:pt x="85" y="108"/>
                    </a:lnTo>
                    <a:lnTo>
                      <a:pt x="88" y="108"/>
                    </a:lnTo>
                    <a:lnTo>
                      <a:pt x="92" y="107"/>
                    </a:lnTo>
                    <a:lnTo>
                      <a:pt x="95" y="107"/>
                    </a:lnTo>
                    <a:lnTo>
                      <a:pt x="97" y="106"/>
                    </a:lnTo>
                    <a:lnTo>
                      <a:pt x="100" y="106"/>
                    </a:lnTo>
                    <a:lnTo>
                      <a:pt x="103" y="105"/>
                    </a:lnTo>
                    <a:lnTo>
                      <a:pt x="104" y="104"/>
                    </a:lnTo>
                    <a:lnTo>
                      <a:pt x="105" y="102"/>
                    </a:lnTo>
                    <a:lnTo>
                      <a:pt x="106" y="99"/>
                    </a:lnTo>
                    <a:lnTo>
                      <a:pt x="107" y="96"/>
                    </a:lnTo>
                    <a:lnTo>
                      <a:pt x="107" y="92"/>
                    </a:lnTo>
                    <a:lnTo>
                      <a:pt x="107" y="89"/>
                    </a:lnTo>
                    <a:lnTo>
                      <a:pt x="106" y="86"/>
                    </a:lnTo>
                    <a:lnTo>
                      <a:pt x="106" y="83"/>
                    </a:lnTo>
                    <a:lnTo>
                      <a:pt x="106" y="78"/>
                    </a:lnTo>
                    <a:lnTo>
                      <a:pt x="107" y="74"/>
                    </a:lnTo>
                    <a:lnTo>
                      <a:pt x="110" y="69"/>
                    </a:lnTo>
                    <a:lnTo>
                      <a:pt x="113" y="67"/>
                    </a:lnTo>
                    <a:lnTo>
                      <a:pt x="118" y="63"/>
                    </a:lnTo>
                    <a:lnTo>
                      <a:pt x="123" y="60"/>
                    </a:lnTo>
                    <a:lnTo>
                      <a:pt x="130" y="57"/>
                    </a:lnTo>
                    <a:lnTo>
                      <a:pt x="137" y="55"/>
                    </a:lnTo>
                    <a:lnTo>
                      <a:pt x="144" y="53"/>
                    </a:lnTo>
                    <a:lnTo>
                      <a:pt x="154" y="51"/>
                    </a:lnTo>
                    <a:lnTo>
                      <a:pt x="163" y="49"/>
                    </a:lnTo>
                    <a:lnTo>
                      <a:pt x="172" y="49"/>
                    </a:lnTo>
                    <a:lnTo>
                      <a:pt x="181" y="48"/>
                    </a:lnTo>
                    <a:lnTo>
                      <a:pt x="191" y="47"/>
                    </a:lnTo>
                    <a:lnTo>
                      <a:pt x="201" y="47"/>
                    </a:lnTo>
                    <a:lnTo>
                      <a:pt x="211" y="46"/>
                    </a:lnTo>
                    <a:lnTo>
                      <a:pt x="222" y="47"/>
                    </a:lnTo>
                    <a:lnTo>
                      <a:pt x="232" y="47"/>
                    </a:lnTo>
                    <a:lnTo>
                      <a:pt x="242" y="48"/>
                    </a:lnTo>
                    <a:lnTo>
                      <a:pt x="252" y="49"/>
                    </a:lnTo>
                    <a:lnTo>
                      <a:pt x="261" y="49"/>
                    </a:lnTo>
                    <a:lnTo>
                      <a:pt x="270" y="51"/>
                    </a:lnTo>
                    <a:lnTo>
                      <a:pt x="279" y="53"/>
                    </a:lnTo>
                    <a:lnTo>
                      <a:pt x="287" y="55"/>
                    </a:lnTo>
                    <a:lnTo>
                      <a:pt x="294" y="58"/>
                    </a:lnTo>
                    <a:lnTo>
                      <a:pt x="301" y="60"/>
                    </a:lnTo>
                    <a:lnTo>
                      <a:pt x="307" y="64"/>
                    </a:lnTo>
                    <a:lnTo>
                      <a:pt x="312" y="67"/>
                    </a:lnTo>
                    <a:lnTo>
                      <a:pt x="315" y="70"/>
                    </a:lnTo>
                    <a:lnTo>
                      <a:pt x="318" y="74"/>
                    </a:lnTo>
                    <a:lnTo>
                      <a:pt x="320" y="78"/>
                    </a:lnTo>
                    <a:lnTo>
                      <a:pt x="320" y="83"/>
                    </a:lnTo>
                  </a:path>
                </a:pathLst>
              </a:custGeom>
              <a:solidFill>
                <a:srgbClr val="CECECE"/>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42" name="Freeform 278"/>
              <p:cNvSpPr>
                <a:spLocks/>
              </p:cNvSpPr>
              <p:nvPr/>
            </p:nvSpPr>
            <p:spPr bwMode="auto">
              <a:xfrm>
                <a:off x="5017" y="1626"/>
                <a:ext cx="373" cy="337"/>
              </a:xfrm>
              <a:custGeom>
                <a:avLst/>
                <a:gdLst>
                  <a:gd name="T0" fmla="*/ 226 w 373"/>
                  <a:gd name="T1" fmla="*/ 37 h 337"/>
                  <a:gd name="T2" fmla="*/ 230 w 373"/>
                  <a:gd name="T3" fmla="*/ 29 h 337"/>
                  <a:gd name="T4" fmla="*/ 232 w 373"/>
                  <a:gd name="T5" fmla="*/ 19 h 337"/>
                  <a:gd name="T6" fmla="*/ 232 w 373"/>
                  <a:gd name="T7" fmla="*/ 8 h 337"/>
                  <a:gd name="T8" fmla="*/ 235 w 373"/>
                  <a:gd name="T9" fmla="*/ 3 h 337"/>
                  <a:gd name="T10" fmla="*/ 248 w 373"/>
                  <a:gd name="T11" fmla="*/ 0 h 337"/>
                  <a:gd name="T12" fmla="*/ 262 w 373"/>
                  <a:gd name="T13" fmla="*/ 1 h 337"/>
                  <a:gd name="T14" fmla="*/ 271 w 373"/>
                  <a:gd name="T15" fmla="*/ 5 h 337"/>
                  <a:gd name="T16" fmla="*/ 272 w 373"/>
                  <a:gd name="T17" fmla="*/ 18 h 337"/>
                  <a:gd name="T18" fmla="*/ 276 w 373"/>
                  <a:gd name="T19" fmla="*/ 32 h 337"/>
                  <a:gd name="T20" fmla="*/ 283 w 373"/>
                  <a:gd name="T21" fmla="*/ 44 h 337"/>
                  <a:gd name="T22" fmla="*/ 294 w 373"/>
                  <a:gd name="T23" fmla="*/ 54 h 337"/>
                  <a:gd name="T24" fmla="*/ 304 w 373"/>
                  <a:gd name="T25" fmla="*/ 62 h 337"/>
                  <a:gd name="T26" fmla="*/ 316 w 373"/>
                  <a:gd name="T27" fmla="*/ 69 h 337"/>
                  <a:gd name="T28" fmla="*/ 329 w 373"/>
                  <a:gd name="T29" fmla="*/ 75 h 337"/>
                  <a:gd name="T30" fmla="*/ 341 w 373"/>
                  <a:gd name="T31" fmla="*/ 78 h 337"/>
                  <a:gd name="T32" fmla="*/ 352 w 373"/>
                  <a:gd name="T33" fmla="*/ 83 h 337"/>
                  <a:gd name="T34" fmla="*/ 358 w 373"/>
                  <a:gd name="T35" fmla="*/ 91 h 337"/>
                  <a:gd name="T36" fmla="*/ 362 w 373"/>
                  <a:gd name="T37" fmla="*/ 100 h 337"/>
                  <a:gd name="T38" fmla="*/ 364 w 373"/>
                  <a:gd name="T39" fmla="*/ 110 h 337"/>
                  <a:gd name="T40" fmla="*/ 372 w 373"/>
                  <a:gd name="T41" fmla="*/ 303 h 337"/>
                  <a:gd name="T42" fmla="*/ 370 w 373"/>
                  <a:gd name="T43" fmla="*/ 318 h 337"/>
                  <a:gd name="T44" fmla="*/ 364 w 373"/>
                  <a:gd name="T45" fmla="*/ 329 h 337"/>
                  <a:gd name="T46" fmla="*/ 351 w 373"/>
                  <a:gd name="T47" fmla="*/ 335 h 337"/>
                  <a:gd name="T48" fmla="*/ 25 w 373"/>
                  <a:gd name="T49" fmla="*/ 336 h 337"/>
                  <a:gd name="T50" fmla="*/ 11 w 373"/>
                  <a:gd name="T51" fmla="*/ 331 h 337"/>
                  <a:gd name="T52" fmla="*/ 3 w 373"/>
                  <a:gd name="T53" fmla="*/ 321 h 337"/>
                  <a:gd name="T54" fmla="*/ 0 w 373"/>
                  <a:gd name="T55" fmla="*/ 307 h 337"/>
                  <a:gd name="T56" fmla="*/ 8 w 373"/>
                  <a:gd name="T57" fmla="*/ 113 h 337"/>
                  <a:gd name="T58" fmla="*/ 9 w 373"/>
                  <a:gd name="T59" fmla="*/ 102 h 337"/>
                  <a:gd name="T60" fmla="*/ 13 w 373"/>
                  <a:gd name="T61" fmla="*/ 92 h 337"/>
                  <a:gd name="T62" fmla="*/ 18 w 373"/>
                  <a:gd name="T63" fmla="*/ 85 h 337"/>
                  <a:gd name="T64" fmla="*/ 28 w 373"/>
                  <a:gd name="T65" fmla="*/ 79 h 337"/>
                  <a:gd name="T66" fmla="*/ 40 w 373"/>
                  <a:gd name="T67" fmla="*/ 76 h 337"/>
                  <a:gd name="T68" fmla="*/ 53 w 373"/>
                  <a:gd name="T69" fmla="*/ 70 h 337"/>
                  <a:gd name="T70" fmla="*/ 65 w 373"/>
                  <a:gd name="T71" fmla="*/ 64 h 337"/>
                  <a:gd name="T72" fmla="*/ 76 w 373"/>
                  <a:gd name="T73" fmla="*/ 56 h 337"/>
                  <a:gd name="T74" fmla="*/ 86 w 373"/>
                  <a:gd name="T75" fmla="*/ 46 h 337"/>
                  <a:gd name="T76" fmla="*/ 94 w 373"/>
                  <a:gd name="T77" fmla="*/ 35 h 337"/>
                  <a:gd name="T78" fmla="*/ 99 w 373"/>
                  <a:gd name="T79" fmla="*/ 22 h 337"/>
                  <a:gd name="T80" fmla="*/ 101 w 373"/>
                  <a:gd name="T81" fmla="*/ 6 h 337"/>
                  <a:gd name="T82" fmla="*/ 107 w 373"/>
                  <a:gd name="T83" fmla="*/ 2 h 337"/>
                  <a:gd name="T84" fmla="*/ 120 w 373"/>
                  <a:gd name="T85" fmla="*/ 0 h 337"/>
                  <a:gd name="T86" fmla="*/ 134 w 373"/>
                  <a:gd name="T87" fmla="*/ 2 h 337"/>
                  <a:gd name="T88" fmla="*/ 140 w 373"/>
                  <a:gd name="T89" fmla="*/ 6 h 337"/>
                  <a:gd name="T90" fmla="*/ 140 w 373"/>
                  <a:gd name="T91" fmla="*/ 16 h 337"/>
                  <a:gd name="T92" fmla="*/ 141 w 373"/>
                  <a:gd name="T93" fmla="*/ 26 h 337"/>
                  <a:gd name="T94" fmla="*/ 144 w 373"/>
                  <a:gd name="T95" fmla="*/ 35 h 337"/>
                  <a:gd name="T96" fmla="*/ 150 w 373"/>
                  <a:gd name="T97" fmla="*/ 39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 h="337">
                    <a:moveTo>
                      <a:pt x="222" y="39"/>
                    </a:moveTo>
                    <a:lnTo>
                      <a:pt x="224" y="39"/>
                    </a:lnTo>
                    <a:lnTo>
                      <a:pt x="225" y="38"/>
                    </a:lnTo>
                    <a:lnTo>
                      <a:pt x="226" y="37"/>
                    </a:lnTo>
                    <a:lnTo>
                      <a:pt x="228" y="35"/>
                    </a:lnTo>
                    <a:lnTo>
                      <a:pt x="229" y="34"/>
                    </a:lnTo>
                    <a:lnTo>
                      <a:pt x="229" y="31"/>
                    </a:lnTo>
                    <a:lnTo>
                      <a:pt x="230" y="29"/>
                    </a:lnTo>
                    <a:lnTo>
                      <a:pt x="231" y="26"/>
                    </a:lnTo>
                    <a:lnTo>
                      <a:pt x="231" y="25"/>
                    </a:lnTo>
                    <a:lnTo>
                      <a:pt x="231" y="22"/>
                    </a:lnTo>
                    <a:lnTo>
                      <a:pt x="232" y="19"/>
                    </a:lnTo>
                    <a:lnTo>
                      <a:pt x="232" y="16"/>
                    </a:lnTo>
                    <a:lnTo>
                      <a:pt x="232" y="13"/>
                    </a:lnTo>
                    <a:lnTo>
                      <a:pt x="232" y="10"/>
                    </a:lnTo>
                    <a:lnTo>
                      <a:pt x="232" y="8"/>
                    </a:lnTo>
                    <a:lnTo>
                      <a:pt x="232" y="6"/>
                    </a:lnTo>
                    <a:lnTo>
                      <a:pt x="232" y="5"/>
                    </a:lnTo>
                    <a:lnTo>
                      <a:pt x="233" y="4"/>
                    </a:lnTo>
                    <a:lnTo>
                      <a:pt x="235" y="3"/>
                    </a:lnTo>
                    <a:lnTo>
                      <a:pt x="238" y="2"/>
                    </a:lnTo>
                    <a:lnTo>
                      <a:pt x="242" y="1"/>
                    </a:lnTo>
                    <a:lnTo>
                      <a:pt x="245" y="1"/>
                    </a:lnTo>
                    <a:lnTo>
                      <a:pt x="248" y="0"/>
                    </a:lnTo>
                    <a:lnTo>
                      <a:pt x="252" y="0"/>
                    </a:lnTo>
                    <a:lnTo>
                      <a:pt x="256" y="0"/>
                    </a:lnTo>
                    <a:lnTo>
                      <a:pt x="259" y="1"/>
                    </a:lnTo>
                    <a:lnTo>
                      <a:pt x="262" y="1"/>
                    </a:lnTo>
                    <a:lnTo>
                      <a:pt x="265" y="2"/>
                    </a:lnTo>
                    <a:lnTo>
                      <a:pt x="268" y="3"/>
                    </a:lnTo>
                    <a:lnTo>
                      <a:pt x="270" y="4"/>
                    </a:lnTo>
                    <a:lnTo>
                      <a:pt x="271" y="5"/>
                    </a:lnTo>
                    <a:lnTo>
                      <a:pt x="271" y="6"/>
                    </a:lnTo>
                    <a:lnTo>
                      <a:pt x="271" y="10"/>
                    </a:lnTo>
                    <a:lnTo>
                      <a:pt x="272" y="14"/>
                    </a:lnTo>
                    <a:lnTo>
                      <a:pt x="272" y="18"/>
                    </a:lnTo>
                    <a:lnTo>
                      <a:pt x="273" y="22"/>
                    </a:lnTo>
                    <a:lnTo>
                      <a:pt x="274" y="25"/>
                    </a:lnTo>
                    <a:lnTo>
                      <a:pt x="275" y="28"/>
                    </a:lnTo>
                    <a:lnTo>
                      <a:pt x="276" y="32"/>
                    </a:lnTo>
                    <a:lnTo>
                      <a:pt x="278" y="35"/>
                    </a:lnTo>
                    <a:lnTo>
                      <a:pt x="280" y="39"/>
                    </a:lnTo>
                    <a:lnTo>
                      <a:pt x="282" y="42"/>
                    </a:lnTo>
                    <a:lnTo>
                      <a:pt x="283" y="44"/>
                    </a:lnTo>
                    <a:lnTo>
                      <a:pt x="286" y="46"/>
                    </a:lnTo>
                    <a:lnTo>
                      <a:pt x="288" y="49"/>
                    </a:lnTo>
                    <a:lnTo>
                      <a:pt x="290" y="52"/>
                    </a:lnTo>
                    <a:lnTo>
                      <a:pt x="294" y="54"/>
                    </a:lnTo>
                    <a:lnTo>
                      <a:pt x="296" y="56"/>
                    </a:lnTo>
                    <a:lnTo>
                      <a:pt x="299" y="59"/>
                    </a:lnTo>
                    <a:lnTo>
                      <a:pt x="302" y="60"/>
                    </a:lnTo>
                    <a:lnTo>
                      <a:pt x="304" y="62"/>
                    </a:lnTo>
                    <a:lnTo>
                      <a:pt x="307" y="64"/>
                    </a:lnTo>
                    <a:lnTo>
                      <a:pt x="310" y="65"/>
                    </a:lnTo>
                    <a:lnTo>
                      <a:pt x="313" y="67"/>
                    </a:lnTo>
                    <a:lnTo>
                      <a:pt x="316" y="69"/>
                    </a:lnTo>
                    <a:lnTo>
                      <a:pt x="319" y="70"/>
                    </a:lnTo>
                    <a:lnTo>
                      <a:pt x="322" y="72"/>
                    </a:lnTo>
                    <a:lnTo>
                      <a:pt x="326" y="73"/>
                    </a:lnTo>
                    <a:lnTo>
                      <a:pt x="329" y="75"/>
                    </a:lnTo>
                    <a:lnTo>
                      <a:pt x="332" y="76"/>
                    </a:lnTo>
                    <a:lnTo>
                      <a:pt x="335" y="76"/>
                    </a:lnTo>
                    <a:lnTo>
                      <a:pt x="338" y="77"/>
                    </a:lnTo>
                    <a:lnTo>
                      <a:pt x="341" y="78"/>
                    </a:lnTo>
                    <a:lnTo>
                      <a:pt x="344" y="79"/>
                    </a:lnTo>
                    <a:lnTo>
                      <a:pt x="348" y="81"/>
                    </a:lnTo>
                    <a:lnTo>
                      <a:pt x="350" y="82"/>
                    </a:lnTo>
                    <a:lnTo>
                      <a:pt x="352" y="83"/>
                    </a:lnTo>
                    <a:lnTo>
                      <a:pt x="354" y="85"/>
                    </a:lnTo>
                    <a:lnTo>
                      <a:pt x="355" y="87"/>
                    </a:lnTo>
                    <a:lnTo>
                      <a:pt x="357" y="89"/>
                    </a:lnTo>
                    <a:lnTo>
                      <a:pt x="358" y="91"/>
                    </a:lnTo>
                    <a:lnTo>
                      <a:pt x="359" y="92"/>
                    </a:lnTo>
                    <a:lnTo>
                      <a:pt x="360" y="95"/>
                    </a:lnTo>
                    <a:lnTo>
                      <a:pt x="361" y="97"/>
                    </a:lnTo>
                    <a:lnTo>
                      <a:pt x="362" y="100"/>
                    </a:lnTo>
                    <a:lnTo>
                      <a:pt x="362" y="102"/>
                    </a:lnTo>
                    <a:lnTo>
                      <a:pt x="363" y="105"/>
                    </a:lnTo>
                    <a:lnTo>
                      <a:pt x="363" y="108"/>
                    </a:lnTo>
                    <a:lnTo>
                      <a:pt x="364" y="110"/>
                    </a:lnTo>
                    <a:lnTo>
                      <a:pt x="364" y="113"/>
                    </a:lnTo>
                    <a:lnTo>
                      <a:pt x="372" y="294"/>
                    </a:lnTo>
                    <a:lnTo>
                      <a:pt x="372" y="298"/>
                    </a:lnTo>
                    <a:lnTo>
                      <a:pt x="372" y="303"/>
                    </a:lnTo>
                    <a:lnTo>
                      <a:pt x="372" y="307"/>
                    </a:lnTo>
                    <a:lnTo>
                      <a:pt x="371" y="311"/>
                    </a:lnTo>
                    <a:lnTo>
                      <a:pt x="371" y="314"/>
                    </a:lnTo>
                    <a:lnTo>
                      <a:pt x="370" y="318"/>
                    </a:lnTo>
                    <a:lnTo>
                      <a:pt x="369" y="321"/>
                    </a:lnTo>
                    <a:lnTo>
                      <a:pt x="368" y="324"/>
                    </a:lnTo>
                    <a:lnTo>
                      <a:pt x="366" y="327"/>
                    </a:lnTo>
                    <a:lnTo>
                      <a:pt x="364" y="329"/>
                    </a:lnTo>
                    <a:lnTo>
                      <a:pt x="361" y="331"/>
                    </a:lnTo>
                    <a:lnTo>
                      <a:pt x="358" y="333"/>
                    </a:lnTo>
                    <a:lnTo>
                      <a:pt x="355" y="334"/>
                    </a:lnTo>
                    <a:lnTo>
                      <a:pt x="351" y="335"/>
                    </a:lnTo>
                    <a:lnTo>
                      <a:pt x="347" y="336"/>
                    </a:lnTo>
                    <a:lnTo>
                      <a:pt x="341" y="336"/>
                    </a:lnTo>
                    <a:lnTo>
                      <a:pt x="31" y="336"/>
                    </a:lnTo>
                    <a:lnTo>
                      <a:pt x="25" y="336"/>
                    </a:lnTo>
                    <a:lnTo>
                      <a:pt x="21" y="335"/>
                    </a:lnTo>
                    <a:lnTo>
                      <a:pt x="17" y="334"/>
                    </a:lnTo>
                    <a:lnTo>
                      <a:pt x="13" y="333"/>
                    </a:lnTo>
                    <a:lnTo>
                      <a:pt x="11" y="331"/>
                    </a:lnTo>
                    <a:lnTo>
                      <a:pt x="8" y="329"/>
                    </a:lnTo>
                    <a:lnTo>
                      <a:pt x="6" y="327"/>
                    </a:lnTo>
                    <a:lnTo>
                      <a:pt x="4" y="324"/>
                    </a:lnTo>
                    <a:lnTo>
                      <a:pt x="3" y="321"/>
                    </a:lnTo>
                    <a:lnTo>
                      <a:pt x="2" y="318"/>
                    </a:lnTo>
                    <a:lnTo>
                      <a:pt x="1" y="314"/>
                    </a:lnTo>
                    <a:lnTo>
                      <a:pt x="1" y="311"/>
                    </a:lnTo>
                    <a:lnTo>
                      <a:pt x="0" y="307"/>
                    </a:lnTo>
                    <a:lnTo>
                      <a:pt x="0" y="303"/>
                    </a:lnTo>
                    <a:lnTo>
                      <a:pt x="0" y="298"/>
                    </a:lnTo>
                    <a:lnTo>
                      <a:pt x="0" y="294"/>
                    </a:lnTo>
                    <a:lnTo>
                      <a:pt x="8" y="113"/>
                    </a:lnTo>
                    <a:lnTo>
                      <a:pt x="8" y="110"/>
                    </a:lnTo>
                    <a:lnTo>
                      <a:pt x="8" y="108"/>
                    </a:lnTo>
                    <a:lnTo>
                      <a:pt x="9" y="105"/>
                    </a:lnTo>
                    <a:lnTo>
                      <a:pt x="9" y="102"/>
                    </a:lnTo>
                    <a:lnTo>
                      <a:pt x="10" y="100"/>
                    </a:lnTo>
                    <a:lnTo>
                      <a:pt x="11" y="97"/>
                    </a:lnTo>
                    <a:lnTo>
                      <a:pt x="12" y="95"/>
                    </a:lnTo>
                    <a:lnTo>
                      <a:pt x="13" y="92"/>
                    </a:lnTo>
                    <a:lnTo>
                      <a:pt x="14" y="91"/>
                    </a:lnTo>
                    <a:lnTo>
                      <a:pt x="15" y="89"/>
                    </a:lnTo>
                    <a:lnTo>
                      <a:pt x="17" y="87"/>
                    </a:lnTo>
                    <a:lnTo>
                      <a:pt x="18" y="85"/>
                    </a:lnTo>
                    <a:lnTo>
                      <a:pt x="20" y="83"/>
                    </a:lnTo>
                    <a:lnTo>
                      <a:pt x="22" y="82"/>
                    </a:lnTo>
                    <a:lnTo>
                      <a:pt x="24" y="81"/>
                    </a:lnTo>
                    <a:lnTo>
                      <a:pt x="28" y="79"/>
                    </a:lnTo>
                    <a:lnTo>
                      <a:pt x="31" y="78"/>
                    </a:lnTo>
                    <a:lnTo>
                      <a:pt x="34" y="77"/>
                    </a:lnTo>
                    <a:lnTo>
                      <a:pt x="37" y="76"/>
                    </a:lnTo>
                    <a:lnTo>
                      <a:pt x="40" y="76"/>
                    </a:lnTo>
                    <a:lnTo>
                      <a:pt x="43" y="75"/>
                    </a:lnTo>
                    <a:lnTo>
                      <a:pt x="46" y="73"/>
                    </a:lnTo>
                    <a:lnTo>
                      <a:pt x="49" y="72"/>
                    </a:lnTo>
                    <a:lnTo>
                      <a:pt x="53" y="70"/>
                    </a:lnTo>
                    <a:lnTo>
                      <a:pt x="56" y="69"/>
                    </a:lnTo>
                    <a:lnTo>
                      <a:pt x="59" y="67"/>
                    </a:lnTo>
                    <a:lnTo>
                      <a:pt x="62" y="65"/>
                    </a:lnTo>
                    <a:lnTo>
                      <a:pt x="65" y="64"/>
                    </a:lnTo>
                    <a:lnTo>
                      <a:pt x="68" y="62"/>
                    </a:lnTo>
                    <a:lnTo>
                      <a:pt x="70" y="60"/>
                    </a:lnTo>
                    <a:lnTo>
                      <a:pt x="73" y="59"/>
                    </a:lnTo>
                    <a:lnTo>
                      <a:pt x="76" y="56"/>
                    </a:lnTo>
                    <a:lnTo>
                      <a:pt x="78" y="54"/>
                    </a:lnTo>
                    <a:lnTo>
                      <a:pt x="82" y="52"/>
                    </a:lnTo>
                    <a:lnTo>
                      <a:pt x="84" y="49"/>
                    </a:lnTo>
                    <a:lnTo>
                      <a:pt x="86" y="46"/>
                    </a:lnTo>
                    <a:lnTo>
                      <a:pt x="89" y="44"/>
                    </a:lnTo>
                    <a:lnTo>
                      <a:pt x="91" y="42"/>
                    </a:lnTo>
                    <a:lnTo>
                      <a:pt x="92" y="39"/>
                    </a:lnTo>
                    <a:lnTo>
                      <a:pt x="94" y="35"/>
                    </a:lnTo>
                    <a:lnTo>
                      <a:pt x="96" y="32"/>
                    </a:lnTo>
                    <a:lnTo>
                      <a:pt x="97" y="29"/>
                    </a:lnTo>
                    <a:lnTo>
                      <a:pt x="98" y="25"/>
                    </a:lnTo>
                    <a:lnTo>
                      <a:pt x="99" y="22"/>
                    </a:lnTo>
                    <a:lnTo>
                      <a:pt x="100" y="18"/>
                    </a:lnTo>
                    <a:lnTo>
                      <a:pt x="100" y="14"/>
                    </a:lnTo>
                    <a:lnTo>
                      <a:pt x="101" y="10"/>
                    </a:lnTo>
                    <a:lnTo>
                      <a:pt x="101" y="6"/>
                    </a:lnTo>
                    <a:lnTo>
                      <a:pt x="101" y="5"/>
                    </a:lnTo>
                    <a:lnTo>
                      <a:pt x="102" y="4"/>
                    </a:lnTo>
                    <a:lnTo>
                      <a:pt x="104" y="3"/>
                    </a:lnTo>
                    <a:lnTo>
                      <a:pt x="107" y="2"/>
                    </a:lnTo>
                    <a:lnTo>
                      <a:pt x="110" y="1"/>
                    </a:lnTo>
                    <a:lnTo>
                      <a:pt x="113" y="1"/>
                    </a:lnTo>
                    <a:lnTo>
                      <a:pt x="116" y="1"/>
                    </a:lnTo>
                    <a:lnTo>
                      <a:pt x="120" y="0"/>
                    </a:lnTo>
                    <a:lnTo>
                      <a:pt x="124" y="1"/>
                    </a:lnTo>
                    <a:lnTo>
                      <a:pt x="127" y="1"/>
                    </a:lnTo>
                    <a:lnTo>
                      <a:pt x="130" y="1"/>
                    </a:lnTo>
                    <a:lnTo>
                      <a:pt x="134" y="2"/>
                    </a:lnTo>
                    <a:lnTo>
                      <a:pt x="137" y="3"/>
                    </a:lnTo>
                    <a:lnTo>
                      <a:pt x="138" y="4"/>
                    </a:lnTo>
                    <a:lnTo>
                      <a:pt x="140" y="5"/>
                    </a:lnTo>
                    <a:lnTo>
                      <a:pt x="140" y="6"/>
                    </a:lnTo>
                    <a:lnTo>
                      <a:pt x="140" y="8"/>
                    </a:lnTo>
                    <a:lnTo>
                      <a:pt x="140" y="10"/>
                    </a:lnTo>
                    <a:lnTo>
                      <a:pt x="140" y="13"/>
                    </a:lnTo>
                    <a:lnTo>
                      <a:pt x="140" y="16"/>
                    </a:lnTo>
                    <a:lnTo>
                      <a:pt x="140" y="19"/>
                    </a:lnTo>
                    <a:lnTo>
                      <a:pt x="141" y="22"/>
                    </a:lnTo>
                    <a:lnTo>
                      <a:pt x="141" y="25"/>
                    </a:lnTo>
                    <a:lnTo>
                      <a:pt x="141" y="26"/>
                    </a:lnTo>
                    <a:lnTo>
                      <a:pt x="142" y="29"/>
                    </a:lnTo>
                    <a:lnTo>
                      <a:pt x="143" y="31"/>
                    </a:lnTo>
                    <a:lnTo>
                      <a:pt x="143" y="34"/>
                    </a:lnTo>
                    <a:lnTo>
                      <a:pt x="144" y="35"/>
                    </a:lnTo>
                    <a:lnTo>
                      <a:pt x="146" y="37"/>
                    </a:lnTo>
                    <a:lnTo>
                      <a:pt x="147" y="38"/>
                    </a:lnTo>
                    <a:lnTo>
                      <a:pt x="149" y="39"/>
                    </a:lnTo>
                    <a:lnTo>
                      <a:pt x="150" y="39"/>
                    </a:lnTo>
                    <a:lnTo>
                      <a:pt x="222" y="39"/>
                    </a:lnTo>
                  </a:path>
                </a:pathLst>
              </a:custGeom>
              <a:solidFill>
                <a:srgbClr val="CECECE"/>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43" name="Freeform 279"/>
              <p:cNvSpPr>
                <a:spLocks/>
              </p:cNvSpPr>
              <p:nvPr/>
            </p:nvSpPr>
            <p:spPr bwMode="auto">
              <a:xfrm>
                <a:off x="5041" y="1714"/>
                <a:ext cx="326" cy="161"/>
              </a:xfrm>
              <a:custGeom>
                <a:avLst/>
                <a:gdLst>
                  <a:gd name="T0" fmla="*/ 295 w 326"/>
                  <a:gd name="T1" fmla="*/ 0 h 161"/>
                  <a:gd name="T2" fmla="*/ 301 w 326"/>
                  <a:gd name="T3" fmla="*/ 0 h 161"/>
                  <a:gd name="T4" fmla="*/ 306 w 326"/>
                  <a:gd name="T5" fmla="*/ 2 h 161"/>
                  <a:gd name="T6" fmla="*/ 310 w 326"/>
                  <a:gd name="T7" fmla="*/ 4 h 161"/>
                  <a:gd name="T8" fmla="*/ 314 w 326"/>
                  <a:gd name="T9" fmla="*/ 7 h 161"/>
                  <a:gd name="T10" fmla="*/ 317 w 326"/>
                  <a:gd name="T11" fmla="*/ 10 h 161"/>
                  <a:gd name="T12" fmla="*/ 319 w 326"/>
                  <a:gd name="T13" fmla="*/ 14 h 161"/>
                  <a:gd name="T14" fmla="*/ 321 w 326"/>
                  <a:gd name="T15" fmla="*/ 19 h 161"/>
                  <a:gd name="T16" fmla="*/ 321 w 326"/>
                  <a:gd name="T17" fmla="*/ 24 h 161"/>
                  <a:gd name="T18" fmla="*/ 325 w 326"/>
                  <a:gd name="T19" fmla="*/ 137 h 161"/>
                  <a:gd name="T20" fmla="*/ 325 w 326"/>
                  <a:gd name="T21" fmla="*/ 142 h 161"/>
                  <a:gd name="T22" fmla="*/ 323 w 326"/>
                  <a:gd name="T23" fmla="*/ 147 h 161"/>
                  <a:gd name="T24" fmla="*/ 320 w 326"/>
                  <a:gd name="T25" fmla="*/ 151 h 161"/>
                  <a:gd name="T26" fmla="*/ 317 w 326"/>
                  <a:gd name="T27" fmla="*/ 154 h 161"/>
                  <a:gd name="T28" fmla="*/ 313 w 326"/>
                  <a:gd name="T29" fmla="*/ 157 h 161"/>
                  <a:gd name="T30" fmla="*/ 308 w 326"/>
                  <a:gd name="T31" fmla="*/ 159 h 161"/>
                  <a:gd name="T32" fmla="*/ 303 w 326"/>
                  <a:gd name="T33" fmla="*/ 160 h 161"/>
                  <a:gd name="T34" fmla="*/ 26 w 326"/>
                  <a:gd name="T35" fmla="*/ 160 h 161"/>
                  <a:gd name="T36" fmla="*/ 21 w 326"/>
                  <a:gd name="T37" fmla="*/ 160 h 161"/>
                  <a:gd name="T38" fmla="*/ 16 w 326"/>
                  <a:gd name="T39" fmla="*/ 158 h 161"/>
                  <a:gd name="T40" fmla="*/ 11 w 326"/>
                  <a:gd name="T41" fmla="*/ 155 h 161"/>
                  <a:gd name="T42" fmla="*/ 7 w 326"/>
                  <a:gd name="T43" fmla="*/ 152 h 161"/>
                  <a:gd name="T44" fmla="*/ 4 w 326"/>
                  <a:gd name="T45" fmla="*/ 149 h 161"/>
                  <a:gd name="T46" fmla="*/ 2 w 326"/>
                  <a:gd name="T47" fmla="*/ 145 h 161"/>
                  <a:gd name="T48" fmla="*/ 0 w 326"/>
                  <a:gd name="T49" fmla="*/ 140 h 161"/>
                  <a:gd name="T50" fmla="*/ 0 w 326"/>
                  <a:gd name="T51" fmla="*/ 135 h 161"/>
                  <a:gd name="T52" fmla="*/ 4 w 326"/>
                  <a:gd name="T53" fmla="*/ 22 h 161"/>
                  <a:gd name="T54" fmla="*/ 6 w 326"/>
                  <a:gd name="T55" fmla="*/ 17 h 161"/>
                  <a:gd name="T56" fmla="*/ 7 w 326"/>
                  <a:gd name="T57" fmla="*/ 12 h 161"/>
                  <a:gd name="T58" fmla="*/ 10 w 326"/>
                  <a:gd name="T59" fmla="*/ 9 h 161"/>
                  <a:gd name="T60" fmla="*/ 14 w 326"/>
                  <a:gd name="T61" fmla="*/ 6 h 161"/>
                  <a:gd name="T62" fmla="*/ 18 w 326"/>
                  <a:gd name="T63" fmla="*/ 3 h 161"/>
                  <a:gd name="T64" fmla="*/ 22 w 326"/>
                  <a:gd name="T65" fmla="*/ 1 h 161"/>
                  <a:gd name="T66" fmla="*/ 28 w 326"/>
                  <a:gd name="T6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6" h="161">
                    <a:moveTo>
                      <a:pt x="31" y="0"/>
                    </a:moveTo>
                    <a:lnTo>
                      <a:pt x="295" y="0"/>
                    </a:lnTo>
                    <a:lnTo>
                      <a:pt x="297" y="0"/>
                    </a:lnTo>
                    <a:lnTo>
                      <a:pt x="301" y="0"/>
                    </a:lnTo>
                    <a:lnTo>
                      <a:pt x="303" y="1"/>
                    </a:lnTo>
                    <a:lnTo>
                      <a:pt x="306" y="2"/>
                    </a:lnTo>
                    <a:lnTo>
                      <a:pt x="308" y="3"/>
                    </a:lnTo>
                    <a:lnTo>
                      <a:pt x="310" y="4"/>
                    </a:lnTo>
                    <a:lnTo>
                      <a:pt x="312" y="6"/>
                    </a:lnTo>
                    <a:lnTo>
                      <a:pt x="314" y="7"/>
                    </a:lnTo>
                    <a:lnTo>
                      <a:pt x="315" y="9"/>
                    </a:lnTo>
                    <a:lnTo>
                      <a:pt x="317" y="10"/>
                    </a:lnTo>
                    <a:lnTo>
                      <a:pt x="318" y="12"/>
                    </a:lnTo>
                    <a:lnTo>
                      <a:pt x="319" y="14"/>
                    </a:lnTo>
                    <a:lnTo>
                      <a:pt x="320" y="17"/>
                    </a:lnTo>
                    <a:lnTo>
                      <a:pt x="321" y="19"/>
                    </a:lnTo>
                    <a:lnTo>
                      <a:pt x="321" y="22"/>
                    </a:lnTo>
                    <a:lnTo>
                      <a:pt x="321" y="24"/>
                    </a:lnTo>
                    <a:lnTo>
                      <a:pt x="325" y="134"/>
                    </a:lnTo>
                    <a:lnTo>
                      <a:pt x="325" y="137"/>
                    </a:lnTo>
                    <a:lnTo>
                      <a:pt x="325" y="139"/>
                    </a:lnTo>
                    <a:lnTo>
                      <a:pt x="325" y="142"/>
                    </a:lnTo>
                    <a:lnTo>
                      <a:pt x="324" y="144"/>
                    </a:lnTo>
                    <a:lnTo>
                      <a:pt x="323" y="147"/>
                    </a:lnTo>
                    <a:lnTo>
                      <a:pt x="321" y="149"/>
                    </a:lnTo>
                    <a:lnTo>
                      <a:pt x="320" y="151"/>
                    </a:lnTo>
                    <a:lnTo>
                      <a:pt x="318" y="152"/>
                    </a:lnTo>
                    <a:lnTo>
                      <a:pt x="317" y="154"/>
                    </a:lnTo>
                    <a:lnTo>
                      <a:pt x="315" y="155"/>
                    </a:lnTo>
                    <a:lnTo>
                      <a:pt x="313" y="157"/>
                    </a:lnTo>
                    <a:lnTo>
                      <a:pt x="310" y="158"/>
                    </a:lnTo>
                    <a:lnTo>
                      <a:pt x="308" y="159"/>
                    </a:lnTo>
                    <a:lnTo>
                      <a:pt x="306" y="159"/>
                    </a:lnTo>
                    <a:lnTo>
                      <a:pt x="303" y="160"/>
                    </a:lnTo>
                    <a:lnTo>
                      <a:pt x="301" y="160"/>
                    </a:lnTo>
                    <a:lnTo>
                      <a:pt x="26" y="160"/>
                    </a:lnTo>
                    <a:lnTo>
                      <a:pt x="23" y="160"/>
                    </a:lnTo>
                    <a:lnTo>
                      <a:pt x="21" y="160"/>
                    </a:lnTo>
                    <a:lnTo>
                      <a:pt x="18" y="159"/>
                    </a:lnTo>
                    <a:lnTo>
                      <a:pt x="16" y="158"/>
                    </a:lnTo>
                    <a:lnTo>
                      <a:pt x="13" y="157"/>
                    </a:lnTo>
                    <a:lnTo>
                      <a:pt x="11" y="155"/>
                    </a:lnTo>
                    <a:lnTo>
                      <a:pt x="9" y="154"/>
                    </a:lnTo>
                    <a:lnTo>
                      <a:pt x="7" y="152"/>
                    </a:lnTo>
                    <a:lnTo>
                      <a:pt x="6" y="151"/>
                    </a:lnTo>
                    <a:lnTo>
                      <a:pt x="4" y="149"/>
                    </a:lnTo>
                    <a:lnTo>
                      <a:pt x="3" y="147"/>
                    </a:lnTo>
                    <a:lnTo>
                      <a:pt x="2" y="145"/>
                    </a:lnTo>
                    <a:lnTo>
                      <a:pt x="1" y="142"/>
                    </a:lnTo>
                    <a:lnTo>
                      <a:pt x="0" y="140"/>
                    </a:lnTo>
                    <a:lnTo>
                      <a:pt x="0" y="137"/>
                    </a:lnTo>
                    <a:lnTo>
                      <a:pt x="0" y="135"/>
                    </a:lnTo>
                    <a:lnTo>
                      <a:pt x="4" y="24"/>
                    </a:lnTo>
                    <a:lnTo>
                      <a:pt x="4" y="22"/>
                    </a:lnTo>
                    <a:lnTo>
                      <a:pt x="5" y="19"/>
                    </a:lnTo>
                    <a:lnTo>
                      <a:pt x="6" y="17"/>
                    </a:lnTo>
                    <a:lnTo>
                      <a:pt x="6" y="14"/>
                    </a:lnTo>
                    <a:lnTo>
                      <a:pt x="7" y="12"/>
                    </a:lnTo>
                    <a:lnTo>
                      <a:pt x="9" y="10"/>
                    </a:lnTo>
                    <a:lnTo>
                      <a:pt x="10" y="9"/>
                    </a:lnTo>
                    <a:lnTo>
                      <a:pt x="12" y="7"/>
                    </a:lnTo>
                    <a:lnTo>
                      <a:pt x="14" y="6"/>
                    </a:lnTo>
                    <a:lnTo>
                      <a:pt x="16" y="4"/>
                    </a:lnTo>
                    <a:lnTo>
                      <a:pt x="18" y="3"/>
                    </a:lnTo>
                    <a:lnTo>
                      <a:pt x="20" y="2"/>
                    </a:lnTo>
                    <a:lnTo>
                      <a:pt x="22" y="1"/>
                    </a:lnTo>
                    <a:lnTo>
                      <a:pt x="25" y="0"/>
                    </a:lnTo>
                    <a:lnTo>
                      <a:pt x="28" y="0"/>
                    </a:lnTo>
                    <a:lnTo>
                      <a:pt x="31" y="0"/>
                    </a:lnTo>
                  </a:path>
                </a:pathLst>
              </a:custGeom>
              <a:solidFill>
                <a:srgbClr val="E6E6E6"/>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44" name="Freeform 280"/>
              <p:cNvSpPr>
                <a:spLocks/>
              </p:cNvSpPr>
              <p:nvPr/>
            </p:nvSpPr>
            <p:spPr bwMode="auto">
              <a:xfrm>
                <a:off x="5036" y="1706"/>
                <a:ext cx="336" cy="177"/>
              </a:xfrm>
              <a:custGeom>
                <a:avLst/>
                <a:gdLst>
                  <a:gd name="T0" fmla="*/ 304 w 336"/>
                  <a:gd name="T1" fmla="*/ 0 h 177"/>
                  <a:gd name="T2" fmla="*/ 310 w 336"/>
                  <a:gd name="T3" fmla="*/ 1 h 177"/>
                  <a:gd name="T4" fmla="*/ 315 w 336"/>
                  <a:gd name="T5" fmla="*/ 2 h 177"/>
                  <a:gd name="T6" fmla="*/ 319 w 336"/>
                  <a:gd name="T7" fmla="*/ 5 h 177"/>
                  <a:gd name="T8" fmla="*/ 323 w 336"/>
                  <a:gd name="T9" fmla="*/ 9 h 177"/>
                  <a:gd name="T10" fmla="*/ 326 w 336"/>
                  <a:gd name="T11" fmla="*/ 12 h 177"/>
                  <a:gd name="T12" fmla="*/ 329 w 336"/>
                  <a:gd name="T13" fmla="*/ 16 h 177"/>
                  <a:gd name="T14" fmla="*/ 330 w 336"/>
                  <a:gd name="T15" fmla="*/ 22 h 177"/>
                  <a:gd name="T16" fmla="*/ 331 w 336"/>
                  <a:gd name="T17" fmla="*/ 27 h 177"/>
                  <a:gd name="T18" fmla="*/ 335 w 336"/>
                  <a:gd name="T19" fmla="*/ 150 h 177"/>
                  <a:gd name="T20" fmla="*/ 334 w 336"/>
                  <a:gd name="T21" fmla="*/ 155 h 177"/>
                  <a:gd name="T22" fmla="*/ 332 w 336"/>
                  <a:gd name="T23" fmla="*/ 160 h 177"/>
                  <a:gd name="T24" fmla="*/ 329 w 336"/>
                  <a:gd name="T25" fmla="*/ 165 h 177"/>
                  <a:gd name="T26" fmla="*/ 325 w 336"/>
                  <a:gd name="T27" fmla="*/ 168 h 177"/>
                  <a:gd name="T28" fmla="*/ 321 w 336"/>
                  <a:gd name="T29" fmla="*/ 172 h 177"/>
                  <a:gd name="T30" fmla="*/ 317 w 336"/>
                  <a:gd name="T31" fmla="*/ 174 h 177"/>
                  <a:gd name="T32" fmla="*/ 312 w 336"/>
                  <a:gd name="T33" fmla="*/ 175 h 177"/>
                  <a:gd name="T34" fmla="*/ 27 w 336"/>
                  <a:gd name="T35" fmla="*/ 176 h 177"/>
                  <a:gd name="T36" fmla="*/ 22 w 336"/>
                  <a:gd name="T37" fmla="*/ 175 h 177"/>
                  <a:gd name="T38" fmla="*/ 18 w 336"/>
                  <a:gd name="T39" fmla="*/ 173 h 177"/>
                  <a:gd name="T40" fmla="*/ 13 w 336"/>
                  <a:gd name="T41" fmla="*/ 170 h 177"/>
                  <a:gd name="T42" fmla="*/ 9 w 336"/>
                  <a:gd name="T43" fmla="*/ 166 h 177"/>
                  <a:gd name="T44" fmla="*/ 5 w 336"/>
                  <a:gd name="T45" fmla="*/ 163 h 177"/>
                  <a:gd name="T46" fmla="*/ 3 w 336"/>
                  <a:gd name="T47" fmla="*/ 158 h 177"/>
                  <a:gd name="T48" fmla="*/ 1 w 336"/>
                  <a:gd name="T49" fmla="*/ 153 h 177"/>
                  <a:gd name="T50" fmla="*/ 0 w 336"/>
                  <a:gd name="T51" fmla="*/ 148 h 177"/>
                  <a:gd name="T52" fmla="*/ 5 w 336"/>
                  <a:gd name="T53" fmla="*/ 24 h 177"/>
                  <a:gd name="T54" fmla="*/ 6 w 336"/>
                  <a:gd name="T55" fmla="*/ 19 h 177"/>
                  <a:gd name="T56" fmla="*/ 8 w 336"/>
                  <a:gd name="T57" fmla="*/ 14 h 177"/>
                  <a:gd name="T58" fmla="*/ 11 w 336"/>
                  <a:gd name="T59" fmla="*/ 10 h 177"/>
                  <a:gd name="T60" fmla="*/ 14 w 336"/>
                  <a:gd name="T61" fmla="*/ 7 h 177"/>
                  <a:gd name="T62" fmla="*/ 19 w 336"/>
                  <a:gd name="T63" fmla="*/ 4 h 177"/>
                  <a:gd name="T64" fmla="*/ 23 w 336"/>
                  <a:gd name="T65" fmla="*/ 1 h 177"/>
                  <a:gd name="T66" fmla="*/ 29 w 336"/>
                  <a:gd name="T67"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6" h="177">
                    <a:moveTo>
                      <a:pt x="32" y="0"/>
                    </a:moveTo>
                    <a:lnTo>
                      <a:pt x="304" y="0"/>
                    </a:lnTo>
                    <a:lnTo>
                      <a:pt x="306" y="0"/>
                    </a:lnTo>
                    <a:lnTo>
                      <a:pt x="310" y="1"/>
                    </a:lnTo>
                    <a:lnTo>
                      <a:pt x="312" y="1"/>
                    </a:lnTo>
                    <a:lnTo>
                      <a:pt x="315" y="2"/>
                    </a:lnTo>
                    <a:lnTo>
                      <a:pt x="317" y="4"/>
                    </a:lnTo>
                    <a:lnTo>
                      <a:pt x="319" y="5"/>
                    </a:lnTo>
                    <a:lnTo>
                      <a:pt x="321" y="7"/>
                    </a:lnTo>
                    <a:lnTo>
                      <a:pt x="323" y="9"/>
                    </a:lnTo>
                    <a:lnTo>
                      <a:pt x="325" y="10"/>
                    </a:lnTo>
                    <a:lnTo>
                      <a:pt x="326" y="12"/>
                    </a:lnTo>
                    <a:lnTo>
                      <a:pt x="328" y="14"/>
                    </a:lnTo>
                    <a:lnTo>
                      <a:pt x="329" y="16"/>
                    </a:lnTo>
                    <a:lnTo>
                      <a:pt x="330" y="19"/>
                    </a:lnTo>
                    <a:lnTo>
                      <a:pt x="330" y="22"/>
                    </a:lnTo>
                    <a:lnTo>
                      <a:pt x="331" y="24"/>
                    </a:lnTo>
                    <a:lnTo>
                      <a:pt x="331" y="27"/>
                    </a:lnTo>
                    <a:lnTo>
                      <a:pt x="335" y="148"/>
                    </a:lnTo>
                    <a:lnTo>
                      <a:pt x="335" y="150"/>
                    </a:lnTo>
                    <a:lnTo>
                      <a:pt x="335" y="153"/>
                    </a:lnTo>
                    <a:lnTo>
                      <a:pt x="334" y="155"/>
                    </a:lnTo>
                    <a:lnTo>
                      <a:pt x="333" y="158"/>
                    </a:lnTo>
                    <a:lnTo>
                      <a:pt x="332" y="160"/>
                    </a:lnTo>
                    <a:lnTo>
                      <a:pt x="330" y="163"/>
                    </a:lnTo>
                    <a:lnTo>
                      <a:pt x="329" y="165"/>
                    </a:lnTo>
                    <a:lnTo>
                      <a:pt x="327" y="166"/>
                    </a:lnTo>
                    <a:lnTo>
                      <a:pt x="325" y="168"/>
                    </a:lnTo>
                    <a:lnTo>
                      <a:pt x="323" y="170"/>
                    </a:lnTo>
                    <a:lnTo>
                      <a:pt x="321" y="172"/>
                    </a:lnTo>
                    <a:lnTo>
                      <a:pt x="319" y="173"/>
                    </a:lnTo>
                    <a:lnTo>
                      <a:pt x="317" y="174"/>
                    </a:lnTo>
                    <a:lnTo>
                      <a:pt x="314" y="175"/>
                    </a:lnTo>
                    <a:lnTo>
                      <a:pt x="312" y="175"/>
                    </a:lnTo>
                    <a:lnTo>
                      <a:pt x="310" y="176"/>
                    </a:lnTo>
                    <a:lnTo>
                      <a:pt x="27" y="176"/>
                    </a:lnTo>
                    <a:lnTo>
                      <a:pt x="25" y="176"/>
                    </a:lnTo>
                    <a:lnTo>
                      <a:pt x="22" y="175"/>
                    </a:lnTo>
                    <a:lnTo>
                      <a:pt x="20" y="174"/>
                    </a:lnTo>
                    <a:lnTo>
                      <a:pt x="18" y="173"/>
                    </a:lnTo>
                    <a:lnTo>
                      <a:pt x="15" y="172"/>
                    </a:lnTo>
                    <a:lnTo>
                      <a:pt x="13" y="170"/>
                    </a:lnTo>
                    <a:lnTo>
                      <a:pt x="11" y="168"/>
                    </a:lnTo>
                    <a:lnTo>
                      <a:pt x="9" y="166"/>
                    </a:lnTo>
                    <a:lnTo>
                      <a:pt x="7" y="165"/>
                    </a:lnTo>
                    <a:lnTo>
                      <a:pt x="5" y="163"/>
                    </a:lnTo>
                    <a:lnTo>
                      <a:pt x="4" y="160"/>
                    </a:lnTo>
                    <a:lnTo>
                      <a:pt x="3" y="158"/>
                    </a:lnTo>
                    <a:lnTo>
                      <a:pt x="2" y="155"/>
                    </a:lnTo>
                    <a:lnTo>
                      <a:pt x="1" y="153"/>
                    </a:lnTo>
                    <a:lnTo>
                      <a:pt x="1" y="150"/>
                    </a:lnTo>
                    <a:lnTo>
                      <a:pt x="0" y="148"/>
                    </a:lnTo>
                    <a:lnTo>
                      <a:pt x="5" y="27"/>
                    </a:lnTo>
                    <a:lnTo>
                      <a:pt x="5" y="24"/>
                    </a:lnTo>
                    <a:lnTo>
                      <a:pt x="5" y="22"/>
                    </a:lnTo>
                    <a:lnTo>
                      <a:pt x="6" y="19"/>
                    </a:lnTo>
                    <a:lnTo>
                      <a:pt x="7" y="17"/>
                    </a:lnTo>
                    <a:lnTo>
                      <a:pt x="8" y="14"/>
                    </a:lnTo>
                    <a:lnTo>
                      <a:pt x="9" y="12"/>
                    </a:lnTo>
                    <a:lnTo>
                      <a:pt x="11" y="10"/>
                    </a:lnTo>
                    <a:lnTo>
                      <a:pt x="13" y="9"/>
                    </a:lnTo>
                    <a:lnTo>
                      <a:pt x="14" y="7"/>
                    </a:lnTo>
                    <a:lnTo>
                      <a:pt x="16" y="5"/>
                    </a:lnTo>
                    <a:lnTo>
                      <a:pt x="19" y="4"/>
                    </a:lnTo>
                    <a:lnTo>
                      <a:pt x="21" y="2"/>
                    </a:lnTo>
                    <a:lnTo>
                      <a:pt x="23" y="1"/>
                    </a:lnTo>
                    <a:lnTo>
                      <a:pt x="26" y="1"/>
                    </a:lnTo>
                    <a:lnTo>
                      <a:pt x="29" y="0"/>
                    </a:lnTo>
                    <a:lnTo>
                      <a:pt x="32" y="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45" name="Freeform 281"/>
              <p:cNvSpPr>
                <a:spLocks/>
              </p:cNvSpPr>
              <p:nvPr/>
            </p:nvSpPr>
            <p:spPr bwMode="auto">
              <a:xfrm>
                <a:off x="5120" y="1628"/>
                <a:ext cx="35" cy="17"/>
              </a:xfrm>
              <a:custGeom>
                <a:avLst/>
                <a:gdLst>
                  <a:gd name="T0" fmla="*/ 0 w 35"/>
                  <a:gd name="T1" fmla="*/ 16 h 17"/>
                  <a:gd name="T2" fmla="*/ 1 w 35"/>
                  <a:gd name="T3" fmla="*/ 12 h 17"/>
                  <a:gd name="T4" fmla="*/ 2 w 35"/>
                  <a:gd name="T5" fmla="*/ 8 h 17"/>
                  <a:gd name="T6" fmla="*/ 3 w 35"/>
                  <a:gd name="T7" fmla="*/ 4 h 17"/>
                  <a:gd name="T8" fmla="*/ 5 w 35"/>
                  <a:gd name="T9" fmla="*/ 4 h 17"/>
                  <a:gd name="T10" fmla="*/ 9 w 35"/>
                  <a:gd name="T11" fmla="*/ 0 h 17"/>
                  <a:gd name="T12" fmla="*/ 12 w 35"/>
                  <a:gd name="T13" fmla="*/ 0 h 17"/>
                  <a:gd name="T14" fmla="*/ 14 w 35"/>
                  <a:gd name="T15" fmla="*/ 0 h 17"/>
                  <a:gd name="T16" fmla="*/ 17 w 35"/>
                  <a:gd name="T17" fmla="*/ 0 h 17"/>
                  <a:gd name="T18" fmla="*/ 20 w 35"/>
                  <a:gd name="T19" fmla="*/ 0 h 17"/>
                  <a:gd name="T20" fmla="*/ 23 w 35"/>
                  <a:gd name="T21" fmla="*/ 0 h 17"/>
                  <a:gd name="T22" fmla="*/ 27 w 35"/>
                  <a:gd name="T23" fmla="*/ 0 h 17"/>
                  <a:gd name="T24" fmla="*/ 29 w 35"/>
                  <a:gd name="T25" fmla="*/ 4 h 17"/>
                  <a:gd name="T26" fmla="*/ 31 w 35"/>
                  <a:gd name="T27" fmla="*/ 8 h 17"/>
                  <a:gd name="T28" fmla="*/ 33 w 35"/>
                  <a:gd name="T29" fmla="*/ 8 h 17"/>
                  <a:gd name="T30" fmla="*/ 34 w 35"/>
                  <a:gd name="T31" fmla="*/ 12 h 17"/>
                  <a:gd name="T32" fmla="*/ 34 w 35"/>
                  <a:gd name="T33" fmla="*/ 16 h 17"/>
                  <a:gd name="T34" fmla="*/ 0 w 35"/>
                  <a:gd name="T3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17">
                    <a:moveTo>
                      <a:pt x="0" y="16"/>
                    </a:moveTo>
                    <a:lnTo>
                      <a:pt x="1" y="12"/>
                    </a:lnTo>
                    <a:lnTo>
                      <a:pt x="2" y="8"/>
                    </a:lnTo>
                    <a:lnTo>
                      <a:pt x="3" y="4"/>
                    </a:lnTo>
                    <a:lnTo>
                      <a:pt x="5" y="4"/>
                    </a:lnTo>
                    <a:lnTo>
                      <a:pt x="9" y="0"/>
                    </a:lnTo>
                    <a:lnTo>
                      <a:pt x="12" y="0"/>
                    </a:lnTo>
                    <a:lnTo>
                      <a:pt x="14" y="0"/>
                    </a:lnTo>
                    <a:lnTo>
                      <a:pt x="17" y="0"/>
                    </a:lnTo>
                    <a:lnTo>
                      <a:pt x="20" y="0"/>
                    </a:lnTo>
                    <a:lnTo>
                      <a:pt x="23" y="0"/>
                    </a:lnTo>
                    <a:lnTo>
                      <a:pt x="27" y="0"/>
                    </a:lnTo>
                    <a:lnTo>
                      <a:pt x="29" y="4"/>
                    </a:lnTo>
                    <a:lnTo>
                      <a:pt x="31" y="8"/>
                    </a:lnTo>
                    <a:lnTo>
                      <a:pt x="33" y="8"/>
                    </a:lnTo>
                    <a:lnTo>
                      <a:pt x="34" y="12"/>
                    </a:lnTo>
                    <a:lnTo>
                      <a:pt x="34" y="16"/>
                    </a:lnTo>
                    <a:lnTo>
                      <a:pt x="0" y="16"/>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46" name="Freeform 282"/>
              <p:cNvSpPr>
                <a:spLocks/>
              </p:cNvSpPr>
              <p:nvPr/>
            </p:nvSpPr>
            <p:spPr bwMode="auto">
              <a:xfrm>
                <a:off x="5166" y="1627"/>
                <a:ext cx="120" cy="40"/>
              </a:xfrm>
              <a:custGeom>
                <a:avLst/>
                <a:gdLst>
                  <a:gd name="T0" fmla="*/ 0 w 120"/>
                  <a:gd name="T1" fmla="*/ 39 h 40"/>
                  <a:gd name="T2" fmla="*/ 72 w 120"/>
                  <a:gd name="T3" fmla="*/ 39 h 40"/>
                  <a:gd name="T4" fmla="*/ 74 w 120"/>
                  <a:gd name="T5" fmla="*/ 39 h 40"/>
                  <a:gd name="T6" fmla="*/ 76 w 120"/>
                  <a:gd name="T7" fmla="*/ 38 h 40"/>
                  <a:gd name="T8" fmla="*/ 78 w 120"/>
                  <a:gd name="T9" fmla="*/ 37 h 40"/>
                  <a:gd name="T10" fmla="*/ 79 w 120"/>
                  <a:gd name="T11" fmla="*/ 36 h 40"/>
                  <a:gd name="T12" fmla="*/ 81 w 120"/>
                  <a:gd name="T13" fmla="*/ 34 h 40"/>
                  <a:gd name="T14" fmla="*/ 82 w 120"/>
                  <a:gd name="T15" fmla="*/ 31 h 40"/>
                  <a:gd name="T16" fmla="*/ 82 w 120"/>
                  <a:gd name="T17" fmla="*/ 29 h 40"/>
                  <a:gd name="T18" fmla="*/ 83 w 120"/>
                  <a:gd name="T19" fmla="*/ 27 h 40"/>
                  <a:gd name="T20" fmla="*/ 83 w 120"/>
                  <a:gd name="T21" fmla="*/ 24 h 40"/>
                  <a:gd name="T22" fmla="*/ 84 w 120"/>
                  <a:gd name="T23" fmla="*/ 21 h 40"/>
                  <a:gd name="T24" fmla="*/ 84 w 120"/>
                  <a:gd name="T25" fmla="*/ 18 h 40"/>
                  <a:gd name="T26" fmla="*/ 84 w 120"/>
                  <a:gd name="T27" fmla="*/ 15 h 40"/>
                  <a:gd name="T28" fmla="*/ 84 w 120"/>
                  <a:gd name="T29" fmla="*/ 12 h 40"/>
                  <a:gd name="T30" fmla="*/ 84 w 120"/>
                  <a:gd name="T31" fmla="*/ 10 h 40"/>
                  <a:gd name="T32" fmla="*/ 84 w 120"/>
                  <a:gd name="T33" fmla="*/ 8 h 40"/>
                  <a:gd name="T34" fmla="*/ 84 w 120"/>
                  <a:gd name="T35" fmla="*/ 5 h 40"/>
                  <a:gd name="T36" fmla="*/ 84 w 120"/>
                  <a:gd name="T37" fmla="*/ 4 h 40"/>
                  <a:gd name="T38" fmla="*/ 86 w 120"/>
                  <a:gd name="T39" fmla="*/ 3 h 40"/>
                  <a:gd name="T40" fmla="*/ 87 w 120"/>
                  <a:gd name="T41" fmla="*/ 2 h 40"/>
                  <a:gd name="T42" fmla="*/ 90 w 120"/>
                  <a:gd name="T43" fmla="*/ 2 h 40"/>
                  <a:gd name="T44" fmla="*/ 93 w 120"/>
                  <a:gd name="T45" fmla="*/ 1 h 40"/>
                  <a:gd name="T46" fmla="*/ 96 w 120"/>
                  <a:gd name="T47" fmla="*/ 1 h 40"/>
                  <a:gd name="T48" fmla="*/ 99 w 120"/>
                  <a:gd name="T49" fmla="*/ 1 h 40"/>
                  <a:gd name="T50" fmla="*/ 102 w 120"/>
                  <a:gd name="T51" fmla="*/ 0 h 40"/>
                  <a:gd name="T52" fmla="*/ 105 w 120"/>
                  <a:gd name="T53" fmla="*/ 1 h 40"/>
                  <a:gd name="T54" fmla="*/ 108 w 120"/>
                  <a:gd name="T55" fmla="*/ 1 h 40"/>
                  <a:gd name="T56" fmla="*/ 111 w 120"/>
                  <a:gd name="T57" fmla="*/ 1 h 40"/>
                  <a:gd name="T58" fmla="*/ 114 w 120"/>
                  <a:gd name="T59" fmla="*/ 2 h 40"/>
                  <a:gd name="T60" fmla="*/ 116 w 120"/>
                  <a:gd name="T61" fmla="*/ 2 h 40"/>
                  <a:gd name="T62" fmla="*/ 118 w 120"/>
                  <a:gd name="T63" fmla="*/ 3 h 40"/>
                  <a:gd name="T64" fmla="*/ 119 w 120"/>
                  <a:gd name="T65" fmla="*/ 4 h 40"/>
                  <a:gd name="T66" fmla="*/ 119 w 120"/>
                  <a:gd name="T67" fmla="*/ 5 h 40"/>
                  <a:gd name="T68" fmla="*/ 0 w 120"/>
                  <a:gd name="T6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40">
                    <a:moveTo>
                      <a:pt x="0" y="39"/>
                    </a:moveTo>
                    <a:lnTo>
                      <a:pt x="72" y="39"/>
                    </a:lnTo>
                    <a:lnTo>
                      <a:pt x="74" y="39"/>
                    </a:lnTo>
                    <a:lnTo>
                      <a:pt x="76" y="38"/>
                    </a:lnTo>
                    <a:lnTo>
                      <a:pt x="78" y="37"/>
                    </a:lnTo>
                    <a:lnTo>
                      <a:pt x="79" y="36"/>
                    </a:lnTo>
                    <a:lnTo>
                      <a:pt x="81" y="34"/>
                    </a:lnTo>
                    <a:lnTo>
                      <a:pt x="82" y="31"/>
                    </a:lnTo>
                    <a:lnTo>
                      <a:pt x="82" y="29"/>
                    </a:lnTo>
                    <a:lnTo>
                      <a:pt x="83" y="27"/>
                    </a:lnTo>
                    <a:lnTo>
                      <a:pt x="83" y="24"/>
                    </a:lnTo>
                    <a:lnTo>
                      <a:pt x="84" y="21"/>
                    </a:lnTo>
                    <a:lnTo>
                      <a:pt x="84" y="18"/>
                    </a:lnTo>
                    <a:lnTo>
                      <a:pt x="84" y="15"/>
                    </a:lnTo>
                    <a:lnTo>
                      <a:pt x="84" y="12"/>
                    </a:lnTo>
                    <a:lnTo>
                      <a:pt x="84" y="10"/>
                    </a:lnTo>
                    <a:lnTo>
                      <a:pt x="84" y="8"/>
                    </a:lnTo>
                    <a:lnTo>
                      <a:pt x="84" y="5"/>
                    </a:lnTo>
                    <a:lnTo>
                      <a:pt x="84" y="4"/>
                    </a:lnTo>
                    <a:lnTo>
                      <a:pt x="86" y="3"/>
                    </a:lnTo>
                    <a:lnTo>
                      <a:pt x="87" y="2"/>
                    </a:lnTo>
                    <a:lnTo>
                      <a:pt x="90" y="2"/>
                    </a:lnTo>
                    <a:lnTo>
                      <a:pt x="93" y="1"/>
                    </a:lnTo>
                    <a:lnTo>
                      <a:pt x="96" y="1"/>
                    </a:lnTo>
                    <a:lnTo>
                      <a:pt x="99" y="1"/>
                    </a:lnTo>
                    <a:lnTo>
                      <a:pt x="102" y="0"/>
                    </a:lnTo>
                    <a:lnTo>
                      <a:pt x="105" y="1"/>
                    </a:lnTo>
                    <a:lnTo>
                      <a:pt x="108" y="1"/>
                    </a:lnTo>
                    <a:lnTo>
                      <a:pt x="111" y="1"/>
                    </a:lnTo>
                    <a:lnTo>
                      <a:pt x="114" y="2"/>
                    </a:lnTo>
                    <a:lnTo>
                      <a:pt x="116" y="2"/>
                    </a:lnTo>
                    <a:lnTo>
                      <a:pt x="118" y="3"/>
                    </a:lnTo>
                    <a:lnTo>
                      <a:pt x="119" y="4"/>
                    </a:lnTo>
                    <a:lnTo>
                      <a:pt x="119" y="5"/>
                    </a:lnTo>
                    <a:lnTo>
                      <a:pt x="0" y="39"/>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47" name="Freeform 283"/>
              <p:cNvSpPr>
                <a:spLocks/>
              </p:cNvSpPr>
              <p:nvPr/>
            </p:nvSpPr>
            <p:spPr bwMode="auto">
              <a:xfrm>
                <a:off x="5055" y="1720"/>
                <a:ext cx="298" cy="148"/>
              </a:xfrm>
              <a:custGeom>
                <a:avLst/>
                <a:gdLst>
                  <a:gd name="T0" fmla="*/ 270 w 298"/>
                  <a:gd name="T1" fmla="*/ 0 h 148"/>
                  <a:gd name="T2" fmla="*/ 275 w 298"/>
                  <a:gd name="T3" fmla="*/ 1 h 148"/>
                  <a:gd name="T4" fmla="*/ 279 w 298"/>
                  <a:gd name="T5" fmla="*/ 2 h 148"/>
                  <a:gd name="T6" fmla="*/ 283 w 298"/>
                  <a:gd name="T7" fmla="*/ 4 h 148"/>
                  <a:gd name="T8" fmla="*/ 286 w 298"/>
                  <a:gd name="T9" fmla="*/ 7 h 148"/>
                  <a:gd name="T10" fmla="*/ 289 w 298"/>
                  <a:gd name="T11" fmla="*/ 11 h 148"/>
                  <a:gd name="T12" fmla="*/ 291 w 298"/>
                  <a:gd name="T13" fmla="*/ 14 h 148"/>
                  <a:gd name="T14" fmla="*/ 293 w 298"/>
                  <a:gd name="T15" fmla="*/ 18 h 148"/>
                  <a:gd name="T16" fmla="*/ 293 w 298"/>
                  <a:gd name="T17" fmla="*/ 23 h 148"/>
                  <a:gd name="T18" fmla="*/ 297 w 298"/>
                  <a:gd name="T19" fmla="*/ 127 h 148"/>
                  <a:gd name="T20" fmla="*/ 296 w 298"/>
                  <a:gd name="T21" fmla="*/ 132 h 148"/>
                  <a:gd name="T22" fmla="*/ 295 w 298"/>
                  <a:gd name="T23" fmla="*/ 136 h 148"/>
                  <a:gd name="T24" fmla="*/ 292 w 298"/>
                  <a:gd name="T25" fmla="*/ 139 h 148"/>
                  <a:gd name="T26" fmla="*/ 289 w 298"/>
                  <a:gd name="T27" fmla="*/ 142 h 148"/>
                  <a:gd name="T28" fmla="*/ 286 w 298"/>
                  <a:gd name="T29" fmla="*/ 144 h 148"/>
                  <a:gd name="T30" fmla="*/ 282 w 298"/>
                  <a:gd name="T31" fmla="*/ 146 h 148"/>
                  <a:gd name="T32" fmla="*/ 277 w 298"/>
                  <a:gd name="T33" fmla="*/ 147 h 148"/>
                  <a:gd name="T34" fmla="*/ 23 w 298"/>
                  <a:gd name="T35" fmla="*/ 147 h 148"/>
                  <a:gd name="T36" fmla="*/ 18 w 298"/>
                  <a:gd name="T37" fmla="*/ 147 h 148"/>
                  <a:gd name="T38" fmla="*/ 14 w 298"/>
                  <a:gd name="T39" fmla="*/ 146 h 148"/>
                  <a:gd name="T40" fmla="*/ 10 w 298"/>
                  <a:gd name="T41" fmla="*/ 144 h 148"/>
                  <a:gd name="T42" fmla="*/ 7 w 298"/>
                  <a:gd name="T43" fmla="*/ 141 h 148"/>
                  <a:gd name="T44" fmla="*/ 4 w 298"/>
                  <a:gd name="T45" fmla="*/ 137 h 148"/>
                  <a:gd name="T46" fmla="*/ 2 w 298"/>
                  <a:gd name="T47" fmla="*/ 135 h 148"/>
                  <a:gd name="T48" fmla="*/ 1 w 298"/>
                  <a:gd name="T49" fmla="*/ 130 h 148"/>
                  <a:gd name="T50" fmla="*/ 0 w 298"/>
                  <a:gd name="T51" fmla="*/ 126 h 148"/>
                  <a:gd name="T52" fmla="*/ 4 w 298"/>
                  <a:gd name="T53" fmla="*/ 20 h 148"/>
                  <a:gd name="T54" fmla="*/ 5 w 298"/>
                  <a:gd name="T55" fmla="*/ 16 h 148"/>
                  <a:gd name="T56" fmla="*/ 7 w 298"/>
                  <a:gd name="T57" fmla="*/ 12 h 148"/>
                  <a:gd name="T58" fmla="*/ 10 w 298"/>
                  <a:gd name="T59" fmla="*/ 9 h 148"/>
                  <a:gd name="T60" fmla="*/ 13 w 298"/>
                  <a:gd name="T61" fmla="*/ 6 h 148"/>
                  <a:gd name="T62" fmla="*/ 16 w 298"/>
                  <a:gd name="T63" fmla="*/ 3 h 148"/>
                  <a:gd name="T64" fmla="*/ 21 w 298"/>
                  <a:gd name="T65" fmla="*/ 1 h 148"/>
                  <a:gd name="T66" fmla="*/ 25 w 298"/>
                  <a:gd name="T6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8" h="148">
                    <a:moveTo>
                      <a:pt x="28" y="0"/>
                    </a:moveTo>
                    <a:lnTo>
                      <a:pt x="270" y="0"/>
                    </a:lnTo>
                    <a:lnTo>
                      <a:pt x="272" y="0"/>
                    </a:lnTo>
                    <a:lnTo>
                      <a:pt x="275" y="1"/>
                    </a:lnTo>
                    <a:lnTo>
                      <a:pt x="277" y="1"/>
                    </a:lnTo>
                    <a:lnTo>
                      <a:pt x="279" y="2"/>
                    </a:lnTo>
                    <a:lnTo>
                      <a:pt x="281" y="3"/>
                    </a:lnTo>
                    <a:lnTo>
                      <a:pt x="283" y="4"/>
                    </a:lnTo>
                    <a:lnTo>
                      <a:pt x="285" y="6"/>
                    </a:lnTo>
                    <a:lnTo>
                      <a:pt x="286" y="7"/>
                    </a:lnTo>
                    <a:lnTo>
                      <a:pt x="288" y="9"/>
                    </a:lnTo>
                    <a:lnTo>
                      <a:pt x="289" y="11"/>
                    </a:lnTo>
                    <a:lnTo>
                      <a:pt x="290" y="12"/>
                    </a:lnTo>
                    <a:lnTo>
                      <a:pt x="291" y="14"/>
                    </a:lnTo>
                    <a:lnTo>
                      <a:pt x="292" y="16"/>
                    </a:lnTo>
                    <a:lnTo>
                      <a:pt x="293" y="18"/>
                    </a:lnTo>
                    <a:lnTo>
                      <a:pt x="293" y="20"/>
                    </a:lnTo>
                    <a:lnTo>
                      <a:pt x="293" y="23"/>
                    </a:lnTo>
                    <a:lnTo>
                      <a:pt x="297" y="125"/>
                    </a:lnTo>
                    <a:lnTo>
                      <a:pt x="297" y="127"/>
                    </a:lnTo>
                    <a:lnTo>
                      <a:pt x="297" y="130"/>
                    </a:lnTo>
                    <a:lnTo>
                      <a:pt x="296" y="132"/>
                    </a:lnTo>
                    <a:lnTo>
                      <a:pt x="296" y="134"/>
                    </a:lnTo>
                    <a:lnTo>
                      <a:pt x="295" y="136"/>
                    </a:lnTo>
                    <a:lnTo>
                      <a:pt x="294" y="137"/>
                    </a:lnTo>
                    <a:lnTo>
                      <a:pt x="292" y="139"/>
                    </a:lnTo>
                    <a:lnTo>
                      <a:pt x="291" y="140"/>
                    </a:lnTo>
                    <a:lnTo>
                      <a:pt x="289" y="142"/>
                    </a:lnTo>
                    <a:lnTo>
                      <a:pt x="288" y="143"/>
                    </a:lnTo>
                    <a:lnTo>
                      <a:pt x="286" y="144"/>
                    </a:lnTo>
                    <a:lnTo>
                      <a:pt x="284" y="145"/>
                    </a:lnTo>
                    <a:lnTo>
                      <a:pt x="282" y="146"/>
                    </a:lnTo>
                    <a:lnTo>
                      <a:pt x="280" y="147"/>
                    </a:lnTo>
                    <a:lnTo>
                      <a:pt x="277" y="147"/>
                    </a:lnTo>
                    <a:lnTo>
                      <a:pt x="275" y="147"/>
                    </a:lnTo>
                    <a:lnTo>
                      <a:pt x="23" y="147"/>
                    </a:lnTo>
                    <a:lnTo>
                      <a:pt x="21" y="147"/>
                    </a:lnTo>
                    <a:lnTo>
                      <a:pt x="18" y="147"/>
                    </a:lnTo>
                    <a:lnTo>
                      <a:pt x="16" y="146"/>
                    </a:lnTo>
                    <a:lnTo>
                      <a:pt x="14" y="146"/>
                    </a:lnTo>
                    <a:lnTo>
                      <a:pt x="12" y="145"/>
                    </a:lnTo>
                    <a:lnTo>
                      <a:pt x="10" y="144"/>
                    </a:lnTo>
                    <a:lnTo>
                      <a:pt x="8" y="142"/>
                    </a:lnTo>
                    <a:lnTo>
                      <a:pt x="7" y="141"/>
                    </a:lnTo>
                    <a:lnTo>
                      <a:pt x="5" y="139"/>
                    </a:lnTo>
                    <a:lnTo>
                      <a:pt x="4" y="137"/>
                    </a:lnTo>
                    <a:lnTo>
                      <a:pt x="3" y="137"/>
                    </a:lnTo>
                    <a:lnTo>
                      <a:pt x="2" y="135"/>
                    </a:lnTo>
                    <a:lnTo>
                      <a:pt x="1" y="132"/>
                    </a:lnTo>
                    <a:lnTo>
                      <a:pt x="1" y="130"/>
                    </a:lnTo>
                    <a:lnTo>
                      <a:pt x="0" y="128"/>
                    </a:lnTo>
                    <a:lnTo>
                      <a:pt x="0" y="126"/>
                    </a:lnTo>
                    <a:lnTo>
                      <a:pt x="4" y="23"/>
                    </a:lnTo>
                    <a:lnTo>
                      <a:pt x="4" y="20"/>
                    </a:lnTo>
                    <a:lnTo>
                      <a:pt x="5" y="18"/>
                    </a:lnTo>
                    <a:lnTo>
                      <a:pt x="5" y="16"/>
                    </a:lnTo>
                    <a:lnTo>
                      <a:pt x="6" y="14"/>
                    </a:lnTo>
                    <a:lnTo>
                      <a:pt x="7" y="12"/>
                    </a:lnTo>
                    <a:lnTo>
                      <a:pt x="8" y="11"/>
                    </a:lnTo>
                    <a:lnTo>
                      <a:pt x="10" y="9"/>
                    </a:lnTo>
                    <a:lnTo>
                      <a:pt x="11" y="7"/>
                    </a:lnTo>
                    <a:lnTo>
                      <a:pt x="13" y="6"/>
                    </a:lnTo>
                    <a:lnTo>
                      <a:pt x="15" y="4"/>
                    </a:lnTo>
                    <a:lnTo>
                      <a:pt x="16" y="3"/>
                    </a:lnTo>
                    <a:lnTo>
                      <a:pt x="18" y="2"/>
                    </a:lnTo>
                    <a:lnTo>
                      <a:pt x="21" y="1"/>
                    </a:lnTo>
                    <a:lnTo>
                      <a:pt x="23" y="1"/>
                    </a:lnTo>
                    <a:lnTo>
                      <a:pt x="25" y="0"/>
                    </a:lnTo>
                    <a:lnTo>
                      <a:pt x="28" y="0"/>
                    </a:lnTo>
                  </a:path>
                </a:pathLst>
              </a:custGeom>
              <a:solidFill>
                <a:srgbClr val="C0C0C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48" name="Freeform 284"/>
              <p:cNvSpPr>
                <a:spLocks/>
              </p:cNvSpPr>
              <p:nvPr/>
            </p:nvSpPr>
            <p:spPr bwMode="auto">
              <a:xfrm>
                <a:off x="5125" y="1770"/>
                <a:ext cx="42" cy="17"/>
              </a:xfrm>
              <a:custGeom>
                <a:avLst/>
                <a:gdLst>
                  <a:gd name="T0" fmla="*/ 1 w 42"/>
                  <a:gd name="T1" fmla="*/ 16 h 17"/>
                  <a:gd name="T2" fmla="*/ 0 w 42"/>
                  <a:gd name="T3" fmla="*/ 0 h 17"/>
                  <a:gd name="T4" fmla="*/ 41 w 42"/>
                  <a:gd name="T5" fmla="*/ 0 h 17"/>
                  <a:gd name="T6" fmla="*/ 41 w 42"/>
                  <a:gd name="T7" fmla="*/ 16 h 17"/>
                  <a:gd name="T8" fmla="*/ 1 w 42"/>
                  <a:gd name="T9" fmla="*/ 16 h 17"/>
                </a:gdLst>
                <a:ahLst/>
                <a:cxnLst>
                  <a:cxn ang="0">
                    <a:pos x="T0" y="T1"/>
                  </a:cxn>
                  <a:cxn ang="0">
                    <a:pos x="T2" y="T3"/>
                  </a:cxn>
                  <a:cxn ang="0">
                    <a:pos x="T4" y="T5"/>
                  </a:cxn>
                  <a:cxn ang="0">
                    <a:pos x="T6" y="T7"/>
                  </a:cxn>
                  <a:cxn ang="0">
                    <a:pos x="T8" y="T9"/>
                  </a:cxn>
                </a:cxnLst>
                <a:rect l="0" t="0" r="r" b="b"/>
                <a:pathLst>
                  <a:path w="42" h="17">
                    <a:moveTo>
                      <a:pt x="1" y="16"/>
                    </a:moveTo>
                    <a:lnTo>
                      <a:pt x="0" y="0"/>
                    </a:lnTo>
                    <a:lnTo>
                      <a:pt x="41" y="0"/>
                    </a:lnTo>
                    <a:lnTo>
                      <a:pt x="41" y="16"/>
                    </a:lnTo>
                    <a:lnTo>
                      <a:pt x="1"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49" name="Freeform 285"/>
              <p:cNvSpPr>
                <a:spLocks/>
              </p:cNvSpPr>
              <p:nvPr/>
            </p:nvSpPr>
            <p:spPr bwMode="auto">
              <a:xfrm>
                <a:off x="5178" y="1770"/>
                <a:ext cx="39" cy="17"/>
              </a:xfrm>
              <a:custGeom>
                <a:avLst/>
                <a:gdLst>
                  <a:gd name="T0" fmla="*/ 0 w 39"/>
                  <a:gd name="T1" fmla="*/ 16 h 17"/>
                  <a:gd name="T2" fmla="*/ 0 w 39"/>
                  <a:gd name="T3" fmla="*/ 0 h 17"/>
                  <a:gd name="T4" fmla="*/ 38 w 39"/>
                  <a:gd name="T5" fmla="*/ 0 h 17"/>
                  <a:gd name="T6" fmla="*/ 37 w 39"/>
                  <a:gd name="T7" fmla="*/ 16 h 17"/>
                  <a:gd name="T8" fmla="*/ 0 w 39"/>
                  <a:gd name="T9" fmla="*/ 16 h 17"/>
                </a:gdLst>
                <a:ahLst/>
                <a:cxnLst>
                  <a:cxn ang="0">
                    <a:pos x="T0" y="T1"/>
                  </a:cxn>
                  <a:cxn ang="0">
                    <a:pos x="T2" y="T3"/>
                  </a:cxn>
                  <a:cxn ang="0">
                    <a:pos x="T4" y="T5"/>
                  </a:cxn>
                  <a:cxn ang="0">
                    <a:pos x="T6" y="T7"/>
                  </a:cxn>
                  <a:cxn ang="0">
                    <a:pos x="T8" y="T9"/>
                  </a:cxn>
                </a:cxnLst>
                <a:rect l="0" t="0" r="r" b="b"/>
                <a:pathLst>
                  <a:path w="39" h="17">
                    <a:moveTo>
                      <a:pt x="0" y="16"/>
                    </a:moveTo>
                    <a:lnTo>
                      <a:pt x="0" y="0"/>
                    </a:lnTo>
                    <a:lnTo>
                      <a:pt x="38"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50" name="Freeform 286"/>
              <p:cNvSpPr>
                <a:spLocks/>
              </p:cNvSpPr>
              <p:nvPr/>
            </p:nvSpPr>
            <p:spPr bwMode="auto">
              <a:xfrm>
                <a:off x="5231" y="1770"/>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0" y="0"/>
                    </a:lnTo>
                    <a:lnTo>
                      <a:pt x="37"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51" name="Freeform 287"/>
              <p:cNvSpPr>
                <a:spLocks/>
              </p:cNvSpPr>
              <p:nvPr/>
            </p:nvSpPr>
            <p:spPr bwMode="auto">
              <a:xfrm>
                <a:off x="5127" y="1747"/>
                <a:ext cx="40" cy="17"/>
              </a:xfrm>
              <a:custGeom>
                <a:avLst/>
                <a:gdLst>
                  <a:gd name="T0" fmla="*/ 39 w 40"/>
                  <a:gd name="T1" fmla="*/ 0 h 17"/>
                  <a:gd name="T2" fmla="*/ 39 w 40"/>
                  <a:gd name="T3" fmla="*/ 16 h 17"/>
                  <a:gd name="T4" fmla="*/ 1 w 40"/>
                  <a:gd name="T5" fmla="*/ 16 h 17"/>
                  <a:gd name="T6" fmla="*/ 0 w 40"/>
                  <a:gd name="T7" fmla="*/ 0 h 17"/>
                  <a:gd name="T8" fmla="*/ 39 w 40"/>
                  <a:gd name="T9" fmla="*/ 0 h 17"/>
                </a:gdLst>
                <a:ahLst/>
                <a:cxnLst>
                  <a:cxn ang="0">
                    <a:pos x="T0" y="T1"/>
                  </a:cxn>
                  <a:cxn ang="0">
                    <a:pos x="T2" y="T3"/>
                  </a:cxn>
                  <a:cxn ang="0">
                    <a:pos x="T4" y="T5"/>
                  </a:cxn>
                  <a:cxn ang="0">
                    <a:pos x="T6" y="T7"/>
                  </a:cxn>
                  <a:cxn ang="0">
                    <a:pos x="T8" y="T9"/>
                  </a:cxn>
                </a:cxnLst>
                <a:rect l="0" t="0" r="r" b="b"/>
                <a:pathLst>
                  <a:path w="40" h="17">
                    <a:moveTo>
                      <a:pt x="39" y="0"/>
                    </a:moveTo>
                    <a:lnTo>
                      <a:pt x="39" y="16"/>
                    </a:lnTo>
                    <a:lnTo>
                      <a:pt x="1" y="16"/>
                    </a:lnTo>
                    <a:lnTo>
                      <a:pt x="0" y="0"/>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52" name="Freeform 288"/>
              <p:cNvSpPr>
                <a:spLocks/>
              </p:cNvSpPr>
              <p:nvPr/>
            </p:nvSpPr>
            <p:spPr bwMode="auto">
              <a:xfrm>
                <a:off x="5178" y="1747"/>
                <a:ext cx="38" cy="17"/>
              </a:xfrm>
              <a:custGeom>
                <a:avLst/>
                <a:gdLst>
                  <a:gd name="T0" fmla="*/ 0 w 38"/>
                  <a:gd name="T1" fmla="*/ 0 h 17"/>
                  <a:gd name="T2" fmla="*/ 1 w 38"/>
                  <a:gd name="T3" fmla="*/ 16 h 17"/>
                  <a:gd name="T4" fmla="*/ 36 w 38"/>
                  <a:gd name="T5" fmla="*/ 16 h 17"/>
                  <a:gd name="T6" fmla="*/ 37 w 38"/>
                  <a:gd name="T7" fmla="*/ 0 h 17"/>
                  <a:gd name="T8" fmla="*/ 0 w 38"/>
                  <a:gd name="T9" fmla="*/ 0 h 17"/>
                </a:gdLst>
                <a:ahLst/>
                <a:cxnLst>
                  <a:cxn ang="0">
                    <a:pos x="T0" y="T1"/>
                  </a:cxn>
                  <a:cxn ang="0">
                    <a:pos x="T2" y="T3"/>
                  </a:cxn>
                  <a:cxn ang="0">
                    <a:pos x="T4" y="T5"/>
                  </a:cxn>
                  <a:cxn ang="0">
                    <a:pos x="T6" y="T7"/>
                  </a:cxn>
                  <a:cxn ang="0">
                    <a:pos x="T8" y="T9"/>
                  </a:cxn>
                </a:cxnLst>
                <a:rect l="0" t="0" r="r" b="b"/>
                <a:pathLst>
                  <a:path w="38" h="17">
                    <a:moveTo>
                      <a:pt x="0" y="0"/>
                    </a:moveTo>
                    <a:lnTo>
                      <a:pt x="1" y="16"/>
                    </a:lnTo>
                    <a:lnTo>
                      <a:pt x="36" y="16"/>
                    </a:lnTo>
                    <a:lnTo>
                      <a:pt x="37"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53" name="Freeform 289"/>
              <p:cNvSpPr>
                <a:spLocks/>
              </p:cNvSpPr>
              <p:nvPr/>
            </p:nvSpPr>
            <p:spPr bwMode="auto">
              <a:xfrm>
                <a:off x="5230" y="1747"/>
                <a:ext cx="37" cy="17"/>
              </a:xfrm>
              <a:custGeom>
                <a:avLst/>
                <a:gdLst>
                  <a:gd name="T0" fmla="*/ 0 w 37"/>
                  <a:gd name="T1" fmla="*/ 0 h 17"/>
                  <a:gd name="T2" fmla="*/ 0 w 37"/>
                  <a:gd name="T3" fmla="*/ 16 h 17"/>
                  <a:gd name="T4" fmla="*/ 35 w 37"/>
                  <a:gd name="T5" fmla="*/ 16 h 17"/>
                  <a:gd name="T6" fmla="*/ 36 w 37"/>
                  <a:gd name="T7" fmla="*/ 0 h 17"/>
                  <a:gd name="T8" fmla="*/ 0 w 37"/>
                  <a:gd name="T9" fmla="*/ 0 h 17"/>
                </a:gdLst>
                <a:ahLst/>
                <a:cxnLst>
                  <a:cxn ang="0">
                    <a:pos x="T0" y="T1"/>
                  </a:cxn>
                  <a:cxn ang="0">
                    <a:pos x="T2" y="T3"/>
                  </a:cxn>
                  <a:cxn ang="0">
                    <a:pos x="T4" y="T5"/>
                  </a:cxn>
                  <a:cxn ang="0">
                    <a:pos x="T6" y="T7"/>
                  </a:cxn>
                  <a:cxn ang="0">
                    <a:pos x="T8" y="T9"/>
                  </a:cxn>
                </a:cxnLst>
                <a:rect l="0" t="0" r="r" b="b"/>
                <a:pathLst>
                  <a:path w="37" h="17">
                    <a:moveTo>
                      <a:pt x="0" y="0"/>
                    </a:moveTo>
                    <a:lnTo>
                      <a:pt x="0" y="16"/>
                    </a:lnTo>
                    <a:lnTo>
                      <a:pt x="35" y="16"/>
                    </a:lnTo>
                    <a:lnTo>
                      <a:pt x="36"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54" name="Freeform 290"/>
              <p:cNvSpPr>
                <a:spLocks/>
              </p:cNvSpPr>
              <p:nvPr/>
            </p:nvSpPr>
            <p:spPr bwMode="auto">
              <a:xfrm>
                <a:off x="5126" y="1777"/>
                <a:ext cx="41" cy="17"/>
              </a:xfrm>
              <a:custGeom>
                <a:avLst/>
                <a:gdLst>
                  <a:gd name="T0" fmla="*/ 0 w 41"/>
                  <a:gd name="T1" fmla="*/ 16 h 17"/>
                  <a:gd name="T2" fmla="*/ 0 w 41"/>
                  <a:gd name="T3" fmla="*/ 0 h 17"/>
                  <a:gd name="T4" fmla="*/ 40 w 41"/>
                  <a:gd name="T5" fmla="*/ 0 h 17"/>
                  <a:gd name="T6" fmla="*/ 40 w 41"/>
                  <a:gd name="T7" fmla="*/ 16 h 17"/>
                  <a:gd name="T8" fmla="*/ 0 w 41"/>
                  <a:gd name="T9" fmla="*/ 16 h 17"/>
                </a:gdLst>
                <a:ahLst/>
                <a:cxnLst>
                  <a:cxn ang="0">
                    <a:pos x="T0" y="T1"/>
                  </a:cxn>
                  <a:cxn ang="0">
                    <a:pos x="T2" y="T3"/>
                  </a:cxn>
                  <a:cxn ang="0">
                    <a:pos x="T4" y="T5"/>
                  </a:cxn>
                  <a:cxn ang="0">
                    <a:pos x="T6" y="T7"/>
                  </a:cxn>
                  <a:cxn ang="0">
                    <a:pos x="T8" y="T9"/>
                  </a:cxn>
                </a:cxnLst>
                <a:rect l="0" t="0" r="r" b="b"/>
                <a:pathLst>
                  <a:path w="41" h="17">
                    <a:moveTo>
                      <a:pt x="0" y="16"/>
                    </a:moveTo>
                    <a:lnTo>
                      <a:pt x="0" y="0"/>
                    </a:lnTo>
                    <a:lnTo>
                      <a:pt x="40" y="0"/>
                    </a:lnTo>
                    <a:lnTo>
                      <a:pt x="40"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55" name="Freeform 291"/>
              <p:cNvSpPr>
                <a:spLocks/>
              </p:cNvSpPr>
              <p:nvPr/>
            </p:nvSpPr>
            <p:spPr bwMode="auto">
              <a:xfrm>
                <a:off x="5178" y="1777"/>
                <a:ext cx="38" cy="17"/>
              </a:xfrm>
              <a:custGeom>
                <a:avLst/>
                <a:gdLst>
                  <a:gd name="T0" fmla="*/ 0 w 38"/>
                  <a:gd name="T1" fmla="*/ 16 h 17"/>
                  <a:gd name="T2" fmla="*/ 1 w 38"/>
                  <a:gd name="T3" fmla="*/ 0 h 17"/>
                  <a:gd name="T4" fmla="*/ 36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1" y="0"/>
                    </a:lnTo>
                    <a:lnTo>
                      <a:pt x="36"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56" name="Freeform 292"/>
              <p:cNvSpPr>
                <a:spLocks/>
              </p:cNvSpPr>
              <p:nvPr/>
            </p:nvSpPr>
            <p:spPr bwMode="auto">
              <a:xfrm>
                <a:off x="5231" y="1777"/>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0" y="0"/>
                    </a:lnTo>
                    <a:lnTo>
                      <a:pt x="37"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57" name="Freeform 293"/>
              <p:cNvSpPr>
                <a:spLocks/>
              </p:cNvSpPr>
              <p:nvPr/>
            </p:nvSpPr>
            <p:spPr bwMode="auto">
              <a:xfrm>
                <a:off x="5125" y="1796"/>
                <a:ext cx="40" cy="17"/>
              </a:xfrm>
              <a:custGeom>
                <a:avLst/>
                <a:gdLst>
                  <a:gd name="T0" fmla="*/ 39 w 40"/>
                  <a:gd name="T1" fmla="*/ 0 h 17"/>
                  <a:gd name="T2" fmla="*/ 39 w 40"/>
                  <a:gd name="T3" fmla="*/ 16 h 17"/>
                  <a:gd name="T4" fmla="*/ 0 w 40"/>
                  <a:gd name="T5" fmla="*/ 16 h 17"/>
                  <a:gd name="T6" fmla="*/ 0 w 40"/>
                  <a:gd name="T7" fmla="*/ 0 h 17"/>
                  <a:gd name="T8" fmla="*/ 39 w 40"/>
                  <a:gd name="T9" fmla="*/ 0 h 17"/>
                </a:gdLst>
                <a:ahLst/>
                <a:cxnLst>
                  <a:cxn ang="0">
                    <a:pos x="T0" y="T1"/>
                  </a:cxn>
                  <a:cxn ang="0">
                    <a:pos x="T2" y="T3"/>
                  </a:cxn>
                  <a:cxn ang="0">
                    <a:pos x="T4" y="T5"/>
                  </a:cxn>
                  <a:cxn ang="0">
                    <a:pos x="T6" y="T7"/>
                  </a:cxn>
                  <a:cxn ang="0">
                    <a:pos x="T8" y="T9"/>
                  </a:cxn>
                </a:cxnLst>
                <a:rect l="0" t="0" r="r" b="b"/>
                <a:pathLst>
                  <a:path w="40" h="17">
                    <a:moveTo>
                      <a:pt x="39" y="0"/>
                    </a:moveTo>
                    <a:lnTo>
                      <a:pt x="39" y="16"/>
                    </a:lnTo>
                    <a:lnTo>
                      <a:pt x="0" y="16"/>
                    </a:lnTo>
                    <a:lnTo>
                      <a:pt x="0" y="0"/>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58" name="Freeform 294"/>
              <p:cNvSpPr>
                <a:spLocks/>
              </p:cNvSpPr>
              <p:nvPr/>
            </p:nvSpPr>
            <p:spPr bwMode="auto">
              <a:xfrm>
                <a:off x="5177" y="1796"/>
                <a:ext cx="40" cy="17"/>
              </a:xfrm>
              <a:custGeom>
                <a:avLst/>
                <a:gdLst>
                  <a:gd name="T0" fmla="*/ 0 w 40"/>
                  <a:gd name="T1" fmla="*/ 0 h 17"/>
                  <a:gd name="T2" fmla="*/ 1 w 40"/>
                  <a:gd name="T3" fmla="*/ 16 h 17"/>
                  <a:gd name="T4" fmla="*/ 38 w 40"/>
                  <a:gd name="T5" fmla="*/ 16 h 17"/>
                  <a:gd name="T6" fmla="*/ 39 w 40"/>
                  <a:gd name="T7" fmla="*/ 0 h 17"/>
                  <a:gd name="T8" fmla="*/ 0 w 40"/>
                  <a:gd name="T9" fmla="*/ 0 h 17"/>
                </a:gdLst>
                <a:ahLst/>
                <a:cxnLst>
                  <a:cxn ang="0">
                    <a:pos x="T0" y="T1"/>
                  </a:cxn>
                  <a:cxn ang="0">
                    <a:pos x="T2" y="T3"/>
                  </a:cxn>
                  <a:cxn ang="0">
                    <a:pos x="T4" y="T5"/>
                  </a:cxn>
                  <a:cxn ang="0">
                    <a:pos x="T6" y="T7"/>
                  </a:cxn>
                  <a:cxn ang="0">
                    <a:pos x="T8" y="T9"/>
                  </a:cxn>
                </a:cxnLst>
                <a:rect l="0" t="0" r="r" b="b"/>
                <a:pathLst>
                  <a:path w="40" h="17">
                    <a:moveTo>
                      <a:pt x="0" y="0"/>
                    </a:moveTo>
                    <a:lnTo>
                      <a:pt x="1" y="16"/>
                    </a:lnTo>
                    <a:lnTo>
                      <a:pt x="38" y="16"/>
                    </a:lnTo>
                    <a:lnTo>
                      <a:pt x="39"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59" name="Freeform 295"/>
              <p:cNvSpPr>
                <a:spLocks/>
              </p:cNvSpPr>
              <p:nvPr/>
            </p:nvSpPr>
            <p:spPr bwMode="auto">
              <a:xfrm>
                <a:off x="5231" y="1796"/>
                <a:ext cx="41" cy="17"/>
              </a:xfrm>
              <a:custGeom>
                <a:avLst/>
                <a:gdLst>
                  <a:gd name="T0" fmla="*/ 0 w 41"/>
                  <a:gd name="T1" fmla="*/ 0 h 17"/>
                  <a:gd name="T2" fmla="*/ 0 w 41"/>
                  <a:gd name="T3" fmla="*/ 16 h 17"/>
                  <a:gd name="T4" fmla="*/ 39 w 41"/>
                  <a:gd name="T5" fmla="*/ 16 h 17"/>
                  <a:gd name="T6" fmla="*/ 40 w 41"/>
                  <a:gd name="T7" fmla="*/ 0 h 17"/>
                  <a:gd name="T8" fmla="*/ 0 w 41"/>
                  <a:gd name="T9" fmla="*/ 0 h 17"/>
                </a:gdLst>
                <a:ahLst/>
                <a:cxnLst>
                  <a:cxn ang="0">
                    <a:pos x="T0" y="T1"/>
                  </a:cxn>
                  <a:cxn ang="0">
                    <a:pos x="T2" y="T3"/>
                  </a:cxn>
                  <a:cxn ang="0">
                    <a:pos x="T4" y="T5"/>
                  </a:cxn>
                  <a:cxn ang="0">
                    <a:pos x="T6" y="T7"/>
                  </a:cxn>
                  <a:cxn ang="0">
                    <a:pos x="T8" y="T9"/>
                  </a:cxn>
                </a:cxnLst>
                <a:rect l="0" t="0" r="r" b="b"/>
                <a:pathLst>
                  <a:path w="41" h="17">
                    <a:moveTo>
                      <a:pt x="0" y="0"/>
                    </a:moveTo>
                    <a:lnTo>
                      <a:pt x="0" y="16"/>
                    </a:lnTo>
                    <a:lnTo>
                      <a:pt x="39" y="16"/>
                    </a:lnTo>
                    <a:lnTo>
                      <a:pt x="40"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60" name="Freeform 296"/>
              <p:cNvSpPr>
                <a:spLocks/>
              </p:cNvSpPr>
              <p:nvPr/>
            </p:nvSpPr>
            <p:spPr bwMode="auto">
              <a:xfrm>
                <a:off x="5233" y="1820"/>
                <a:ext cx="40" cy="17"/>
              </a:xfrm>
              <a:custGeom>
                <a:avLst/>
                <a:gdLst>
                  <a:gd name="T0" fmla="*/ 0 w 40"/>
                  <a:gd name="T1" fmla="*/ 0 h 17"/>
                  <a:gd name="T2" fmla="*/ 0 w 40"/>
                  <a:gd name="T3" fmla="*/ 16 h 17"/>
                  <a:gd name="T4" fmla="*/ 38 w 40"/>
                  <a:gd name="T5" fmla="*/ 16 h 17"/>
                  <a:gd name="T6" fmla="*/ 39 w 40"/>
                  <a:gd name="T7" fmla="*/ 0 h 17"/>
                  <a:gd name="T8" fmla="*/ 0 w 40"/>
                  <a:gd name="T9" fmla="*/ 0 h 17"/>
                </a:gdLst>
                <a:ahLst/>
                <a:cxnLst>
                  <a:cxn ang="0">
                    <a:pos x="T0" y="T1"/>
                  </a:cxn>
                  <a:cxn ang="0">
                    <a:pos x="T2" y="T3"/>
                  </a:cxn>
                  <a:cxn ang="0">
                    <a:pos x="T4" y="T5"/>
                  </a:cxn>
                  <a:cxn ang="0">
                    <a:pos x="T6" y="T7"/>
                  </a:cxn>
                  <a:cxn ang="0">
                    <a:pos x="T8" y="T9"/>
                  </a:cxn>
                </a:cxnLst>
                <a:rect l="0" t="0" r="r" b="b"/>
                <a:pathLst>
                  <a:path w="40" h="17">
                    <a:moveTo>
                      <a:pt x="0" y="0"/>
                    </a:moveTo>
                    <a:lnTo>
                      <a:pt x="0" y="16"/>
                    </a:lnTo>
                    <a:lnTo>
                      <a:pt x="38" y="16"/>
                    </a:lnTo>
                    <a:lnTo>
                      <a:pt x="39"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61" name="Freeform 297"/>
              <p:cNvSpPr>
                <a:spLocks/>
              </p:cNvSpPr>
              <p:nvPr/>
            </p:nvSpPr>
            <p:spPr bwMode="auto">
              <a:xfrm>
                <a:off x="5177" y="1820"/>
                <a:ext cx="41" cy="17"/>
              </a:xfrm>
              <a:custGeom>
                <a:avLst/>
                <a:gdLst>
                  <a:gd name="T0" fmla="*/ 0 w 41"/>
                  <a:gd name="T1" fmla="*/ 0 h 17"/>
                  <a:gd name="T2" fmla="*/ 1 w 41"/>
                  <a:gd name="T3" fmla="*/ 16 h 17"/>
                  <a:gd name="T4" fmla="*/ 38 w 41"/>
                  <a:gd name="T5" fmla="*/ 16 h 17"/>
                  <a:gd name="T6" fmla="*/ 40 w 41"/>
                  <a:gd name="T7" fmla="*/ 0 h 17"/>
                  <a:gd name="T8" fmla="*/ 0 w 41"/>
                  <a:gd name="T9" fmla="*/ 0 h 17"/>
                </a:gdLst>
                <a:ahLst/>
                <a:cxnLst>
                  <a:cxn ang="0">
                    <a:pos x="T0" y="T1"/>
                  </a:cxn>
                  <a:cxn ang="0">
                    <a:pos x="T2" y="T3"/>
                  </a:cxn>
                  <a:cxn ang="0">
                    <a:pos x="T4" y="T5"/>
                  </a:cxn>
                  <a:cxn ang="0">
                    <a:pos x="T6" y="T7"/>
                  </a:cxn>
                  <a:cxn ang="0">
                    <a:pos x="T8" y="T9"/>
                  </a:cxn>
                </a:cxnLst>
                <a:rect l="0" t="0" r="r" b="b"/>
                <a:pathLst>
                  <a:path w="41" h="17">
                    <a:moveTo>
                      <a:pt x="0" y="0"/>
                    </a:moveTo>
                    <a:lnTo>
                      <a:pt x="1" y="16"/>
                    </a:lnTo>
                    <a:lnTo>
                      <a:pt x="38" y="16"/>
                    </a:lnTo>
                    <a:lnTo>
                      <a:pt x="40"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62" name="Freeform 298"/>
              <p:cNvSpPr>
                <a:spLocks/>
              </p:cNvSpPr>
              <p:nvPr/>
            </p:nvSpPr>
            <p:spPr bwMode="auto">
              <a:xfrm>
                <a:off x="5122" y="1820"/>
                <a:ext cx="43" cy="17"/>
              </a:xfrm>
              <a:custGeom>
                <a:avLst/>
                <a:gdLst>
                  <a:gd name="T0" fmla="*/ 42 w 43"/>
                  <a:gd name="T1" fmla="*/ 0 h 17"/>
                  <a:gd name="T2" fmla="*/ 42 w 43"/>
                  <a:gd name="T3" fmla="*/ 16 h 17"/>
                  <a:gd name="T4" fmla="*/ 0 w 43"/>
                  <a:gd name="T5" fmla="*/ 16 h 17"/>
                  <a:gd name="T6" fmla="*/ 0 w 43"/>
                  <a:gd name="T7" fmla="*/ 0 h 17"/>
                  <a:gd name="T8" fmla="*/ 42 w 43"/>
                  <a:gd name="T9" fmla="*/ 0 h 17"/>
                </a:gdLst>
                <a:ahLst/>
                <a:cxnLst>
                  <a:cxn ang="0">
                    <a:pos x="T0" y="T1"/>
                  </a:cxn>
                  <a:cxn ang="0">
                    <a:pos x="T2" y="T3"/>
                  </a:cxn>
                  <a:cxn ang="0">
                    <a:pos x="T4" y="T5"/>
                  </a:cxn>
                  <a:cxn ang="0">
                    <a:pos x="T6" y="T7"/>
                  </a:cxn>
                  <a:cxn ang="0">
                    <a:pos x="T8" y="T9"/>
                  </a:cxn>
                </a:cxnLst>
                <a:rect l="0" t="0" r="r" b="b"/>
                <a:pathLst>
                  <a:path w="43" h="17">
                    <a:moveTo>
                      <a:pt x="42" y="0"/>
                    </a:moveTo>
                    <a:lnTo>
                      <a:pt x="42" y="16"/>
                    </a:lnTo>
                    <a:lnTo>
                      <a:pt x="0" y="16"/>
                    </a:lnTo>
                    <a:lnTo>
                      <a:pt x="0" y="0"/>
                    </a:lnTo>
                    <a:lnTo>
                      <a:pt x="4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63" name="Freeform 299"/>
              <p:cNvSpPr>
                <a:spLocks/>
              </p:cNvSpPr>
              <p:nvPr/>
            </p:nvSpPr>
            <p:spPr bwMode="auto">
              <a:xfrm>
                <a:off x="5127" y="1747"/>
                <a:ext cx="45" cy="17"/>
              </a:xfrm>
              <a:custGeom>
                <a:avLst/>
                <a:gdLst>
                  <a:gd name="T0" fmla="*/ 44 w 45"/>
                  <a:gd name="T1" fmla="*/ 0 h 17"/>
                  <a:gd name="T2" fmla="*/ 44 w 45"/>
                  <a:gd name="T3" fmla="*/ 16 h 17"/>
                  <a:gd name="T4" fmla="*/ 1 w 45"/>
                  <a:gd name="T5" fmla="*/ 16 h 17"/>
                  <a:gd name="T6" fmla="*/ 0 w 45"/>
                  <a:gd name="T7" fmla="*/ 0 h 17"/>
                  <a:gd name="T8" fmla="*/ 44 w 45"/>
                  <a:gd name="T9" fmla="*/ 0 h 17"/>
                </a:gdLst>
                <a:ahLst/>
                <a:cxnLst>
                  <a:cxn ang="0">
                    <a:pos x="T0" y="T1"/>
                  </a:cxn>
                  <a:cxn ang="0">
                    <a:pos x="T2" y="T3"/>
                  </a:cxn>
                  <a:cxn ang="0">
                    <a:pos x="T4" y="T5"/>
                  </a:cxn>
                  <a:cxn ang="0">
                    <a:pos x="T6" y="T7"/>
                  </a:cxn>
                  <a:cxn ang="0">
                    <a:pos x="T8" y="T9"/>
                  </a:cxn>
                </a:cxnLst>
                <a:rect l="0" t="0" r="r" b="b"/>
                <a:pathLst>
                  <a:path w="45" h="17">
                    <a:moveTo>
                      <a:pt x="44" y="0"/>
                    </a:moveTo>
                    <a:lnTo>
                      <a:pt x="44" y="16"/>
                    </a:lnTo>
                    <a:lnTo>
                      <a:pt x="1" y="16"/>
                    </a:lnTo>
                    <a:lnTo>
                      <a:pt x="0" y="0"/>
                    </a:lnTo>
                    <a:lnTo>
                      <a:pt x="44"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64" name="Freeform 300"/>
              <p:cNvSpPr>
                <a:spLocks/>
              </p:cNvSpPr>
              <p:nvPr/>
            </p:nvSpPr>
            <p:spPr bwMode="auto">
              <a:xfrm>
                <a:off x="5178" y="1747"/>
                <a:ext cx="45" cy="17"/>
              </a:xfrm>
              <a:custGeom>
                <a:avLst/>
                <a:gdLst>
                  <a:gd name="T0" fmla="*/ 0 w 45"/>
                  <a:gd name="T1" fmla="*/ 0 h 17"/>
                  <a:gd name="T2" fmla="*/ 1 w 45"/>
                  <a:gd name="T3" fmla="*/ 16 h 17"/>
                  <a:gd name="T4" fmla="*/ 43 w 45"/>
                  <a:gd name="T5" fmla="*/ 16 h 17"/>
                  <a:gd name="T6" fmla="*/ 44 w 45"/>
                  <a:gd name="T7" fmla="*/ 0 h 17"/>
                  <a:gd name="T8" fmla="*/ 0 w 45"/>
                  <a:gd name="T9" fmla="*/ 0 h 17"/>
                </a:gdLst>
                <a:ahLst/>
                <a:cxnLst>
                  <a:cxn ang="0">
                    <a:pos x="T0" y="T1"/>
                  </a:cxn>
                  <a:cxn ang="0">
                    <a:pos x="T2" y="T3"/>
                  </a:cxn>
                  <a:cxn ang="0">
                    <a:pos x="T4" y="T5"/>
                  </a:cxn>
                  <a:cxn ang="0">
                    <a:pos x="T6" y="T7"/>
                  </a:cxn>
                  <a:cxn ang="0">
                    <a:pos x="T8" y="T9"/>
                  </a:cxn>
                </a:cxnLst>
                <a:rect l="0" t="0" r="r" b="b"/>
                <a:pathLst>
                  <a:path w="45" h="17">
                    <a:moveTo>
                      <a:pt x="0" y="0"/>
                    </a:moveTo>
                    <a:lnTo>
                      <a:pt x="1" y="16"/>
                    </a:lnTo>
                    <a:lnTo>
                      <a:pt x="43" y="16"/>
                    </a:lnTo>
                    <a:lnTo>
                      <a:pt x="4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65" name="Freeform 301"/>
              <p:cNvSpPr>
                <a:spLocks/>
              </p:cNvSpPr>
              <p:nvPr/>
            </p:nvSpPr>
            <p:spPr bwMode="auto">
              <a:xfrm>
                <a:off x="5230" y="1747"/>
                <a:ext cx="44" cy="17"/>
              </a:xfrm>
              <a:custGeom>
                <a:avLst/>
                <a:gdLst>
                  <a:gd name="T0" fmla="*/ 0 w 44"/>
                  <a:gd name="T1" fmla="*/ 0 h 17"/>
                  <a:gd name="T2" fmla="*/ 0 w 44"/>
                  <a:gd name="T3" fmla="*/ 16 h 17"/>
                  <a:gd name="T4" fmla="*/ 42 w 44"/>
                  <a:gd name="T5" fmla="*/ 16 h 17"/>
                  <a:gd name="T6" fmla="*/ 43 w 44"/>
                  <a:gd name="T7" fmla="*/ 0 h 17"/>
                  <a:gd name="T8" fmla="*/ 0 w 44"/>
                  <a:gd name="T9" fmla="*/ 0 h 17"/>
                </a:gdLst>
                <a:ahLst/>
                <a:cxnLst>
                  <a:cxn ang="0">
                    <a:pos x="T0" y="T1"/>
                  </a:cxn>
                  <a:cxn ang="0">
                    <a:pos x="T2" y="T3"/>
                  </a:cxn>
                  <a:cxn ang="0">
                    <a:pos x="T4" y="T5"/>
                  </a:cxn>
                  <a:cxn ang="0">
                    <a:pos x="T6" y="T7"/>
                  </a:cxn>
                  <a:cxn ang="0">
                    <a:pos x="T8" y="T9"/>
                  </a:cxn>
                </a:cxnLst>
                <a:rect l="0" t="0" r="r" b="b"/>
                <a:pathLst>
                  <a:path w="44" h="17">
                    <a:moveTo>
                      <a:pt x="0" y="0"/>
                    </a:moveTo>
                    <a:lnTo>
                      <a:pt x="0" y="16"/>
                    </a:lnTo>
                    <a:lnTo>
                      <a:pt x="42" y="16"/>
                    </a:lnTo>
                    <a:lnTo>
                      <a:pt x="43"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66" name="Freeform 302"/>
              <p:cNvSpPr>
                <a:spLocks/>
              </p:cNvSpPr>
              <p:nvPr/>
            </p:nvSpPr>
            <p:spPr bwMode="auto">
              <a:xfrm>
                <a:off x="5231" y="1770"/>
                <a:ext cx="45" cy="17"/>
              </a:xfrm>
              <a:custGeom>
                <a:avLst/>
                <a:gdLst>
                  <a:gd name="T0" fmla="*/ 0 w 45"/>
                  <a:gd name="T1" fmla="*/ 0 h 17"/>
                  <a:gd name="T2" fmla="*/ 0 w 45"/>
                  <a:gd name="T3" fmla="*/ 16 h 17"/>
                  <a:gd name="T4" fmla="*/ 44 w 45"/>
                  <a:gd name="T5" fmla="*/ 16 h 17"/>
                  <a:gd name="T6" fmla="*/ 44 w 45"/>
                  <a:gd name="T7" fmla="*/ 0 h 17"/>
                  <a:gd name="T8" fmla="*/ 0 w 45"/>
                  <a:gd name="T9" fmla="*/ 0 h 17"/>
                </a:gdLst>
                <a:ahLst/>
                <a:cxnLst>
                  <a:cxn ang="0">
                    <a:pos x="T0" y="T1"/>
                  </a:cxn>
                  <a:cxn ang="0">
                    <a:pos x="T2" y="T3"/>
                  </a:cxn>
                  <a:cxn ang="0">
                    <a:pos x="T4" y="T5"/>
                  </a:cxn>
                  <a:cxn ang="0">
                    <a:pos x="T6" y="T7"/>
                  </a:cxn>
                  <a:cxn ang="0">
                    <a:pos x="T8" y="T9"/>
                  </a:cxn>
                </a:cxnLst>
                <a:rect l="0" t="0" r="r" b="b"/>
                <a:pathLst>
                  <a:path w="45" h="17">
                    <a:moveTo>
                      <a:pt x="0" y="0"/>
                    </a:moveTo>
                    <a:lnTo>
                      <a:pt x="0" y="16"/>
                    </a:lnTo>
                    <a:lnTo>
                      <a:pt x="44" y="16"/>
                    </a:lnTo>
                    <a:lnTo>
                      <a:pt x="4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67" name="Freeform 303"/>
              <p:cNvSpPr>
                <a:spLocks/>
              </p:cNvSpPr>
              <p:nvPr/>
            </p:nvSpPr>
            <p:spPr bwMode="auto">
              <a:xfrm>
                <a:off x="5178" y="1770"/>
                <a:ext cx="46" cy="17"/>
              </a:xfrm>
              <a:custGeom>
                <a:avLst/>
                <a:gdLst>
                  <a:gd name="T0" fmla="*/ 0 w 46"/>
                  <a:gd name="T1" fmla="*/ 0 h 17"/>
                  <a:gd name="T2" fmla="*/ 1 w 46"/>
                  <a:gd name="T3" fmla="*/ 16 h 17"/>
                  <a:gd name="T4" fmla="*/ 43 w 46"/>
                  <a:gd name="T5" fmla="*/ 16 h 17"/>
                  <a:gd name="T6" fmla="*/ 45 w 46"/>
                  <a:gd name="T7" fmla="*/ 0 h 17"/>
                  <a:gd name="T8" fmla="*/ 0 w 46"/>
                  <a:gd name="T9" fmla="*/ 0 h 17"/>
                </a:gdLst>
                <a:ahLst/>
                <a:cxnLst>
                  <a:cxn ang="0">
                    <a:pos x="T0" y="T1"/>
                  </a:cxn>
                  <a:cxn ang="0">
                    <a:pos x="T2" y="T3"/>
                  </a:cxn>
                  <a:cxn ang="0">
                    <a:pos x="T4" y="T5"/>
                  </a:cxn>
                  <a:cxn ang="0">
                    <a:pos x="T6" y="T7"/>
                  </a:cxn>
                  <a:cxn ang="0">
                    <a:pos x="T8" y="T9"/>
                  </a:cxn>
                </a:cxnLst>
                <a:rect l="0" t="0" r="r" b="b"/>
                <a:pathLst>
                  <a:path w="46" h="17">
                    <a:moveTo>
                      <a:pt x="0" y="0"/>
                    </a:moveTo>
                    <a:lnTo>
                      <a:pt x="1" y="16"/>
                    </a:lnTo>
                    <a:lnTo>
                      <a:pt x="43" y="16"/>
                    </a:lnTo>
                    <a:lnTo>
                      <a:pt x="45"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68" name="Freeform 304"/>
              <p:cNvSpPr>
                <a:spLocks/>
              </p:cNvSpPr>
              <p:nvPr/>
            </p:nvSpPr>
            <p:spPr bwMode="auto">
              <a:xfrm>
                <a:off x="5125" y="1770"/>
                <a:ext cx="47" cy="17"/>
              </a:xfrm>
              <a:custGeom>
                <a:avLst/>
                <a:gdLst>
                  <a:gd name="T0" fmla="*/ 46 w 47"/>
                  <a:gd name="T1" fmla="*/ 0 h 17"/>
                  <a:gd name="T2" fmla="*/ 46 w 47"/>
                  <a:gd name="T3" fmla="*/ 16 h 17"/>
                  <a:gd name="T4" fmla="*/ 1 w 47"/>
                  <a:gd name="T5" fmla="*/ 16 h 17"/>
                  <a:gd name="T6" fmla="*/ 0 w 47"/>
                  <a:gd name="T7" fmla="*/ 0 h 17"/>
                  <a:gd name="T8" fmla="*/ 46 w 47"/>
                  <a:gd name="T9" fmla="*/ 0 h 17"/>
                </a:gdLst>
                <a:ahLst/>
                <a:cxnLst>
                  <a:cxn ang="0">
                    <a:pos x="T0" y="T1"/>
                  </a:cxn>
                  <a:cxn ang="0">
                    <a:pos x="T2" y="T3"/>
                  </a:cxn>
                  <a:cxn ang="0">
                    <a:pos x="T4" y="T5"/>
                  </a:cxn>
                  <a:cxn ang="0">
                    <a:pos x="T6" y="T7"/>
                  </a:cxn>
                  <a:cxn ang="0">
                    <a:pos x="T8" y="T9"/>
                  </a:cxn>
                </a:cxnLst>
                <a:rect l="0" t="0" r="r" b="b"/>
                <a:pathLst>
                  <a:path w="47" h="17">
                    <a:moveTo>
                      <a:pt x="46" y="0"/>
                    </a:moveTo>
                    <a:lnTo>
                      <a:pt x="46" y="16"/>
                    </a:lnTo>
                    <a:lnTo>
                      <a:pt x="1" y="16"/>
                    </a:lnTo>
                    <a:lnTo>
                      <a:pt x="0" y="0"/>
                    </a:lnTo>
                    <a:lnTo>
                      <a:pt x="4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69" name="Freeform 305"/>
              <p:cNvSpPr>
                <a:spLocks/>
              </p:cNvSpPr>
              <p:nvPr/>
            </p:nvSpPr>
            <p:spPr bwMode="auto">
              <a:xfrm>
                <a:off x="5125" y="1796"/>
                <a:ext cx="44" cy="17"/>
              </a:xfrm>
              <a:custGeom>
                <a:avLst/>
                <a:gdLst>
                  <a:gd name="T0" fmla="*/ 43 w 44"/>
                  <a:gd name="T1" fmla="*/ 0 h 17"/>
                  <a:gd name="T2" fmla="*/ 43 w 44"/>
                  <a:gd name="T3" fmla="*/ 16 h 17"/>
                  <a:gd name="T4" fmla="*/ 0 w 44"/>
                  <a:gd name="T5" fmla="*/ 16 h 17"/>
                  <a:gd name="T6" fmla="*/ 0 w 44"/>
                  <a:gd name="T7" fmla="*/ 0 h 17"/>
                  <a:gd name="T8" fmla="*/ 43 w 44"/>
                  <a:gd name="T9" fmla="*/ 0 h 17"/>
                </a:gdLst>
                <a:ahLst/>
                <a:cxnLst>
                  <a:cxn ang="0">
                    <a:pos x="T0" y="T1"/>
                  </a:cxn>
                  <a:cxn ang="0">
                    <a:pos x="T2" y="T3"/>
                  </a:cxn>
                  <a:cxn ang="0">
                    <a:pos x="T4" y="T5"/>
                  </a:cxn>
                  <a:cxn ang="0">
                    <a:pos x="T6" y="T7"/>
                  </a:cxn>
                  <a:cxn ang="0">
                    <a:pos x="T8" y="T9"/>
                  </a:cxn>
                </a:cxnLst>
                <a:rect l="0" t="0" r="r" b="b"/>
                <a:pathLst>
                  <a:path w="44" h="17">
                    <a:moveTo>
                      <a:pt x="43" y="0"/>
                    </a:moveTo>
                    <a:lnTo>
                      <a:pt x="43" y="16"/>
                    </a:lnTo>
                    <a:lnTo>
                      <a:pt x="0" y="16"/>
                    </a:lnTo>
                    <a:lnTo>
                      <a:pt x="0" y="0"/>
                    </a:lnTo>
                    <a:lnTo>
                      <a:pt x="43"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70" name="Freeform 306"/>
              <p:cNvSpPr>
                <a:spLocks/>
              </p:cNvSpPr>
              <p:nvPr/>
            </p:nvSpPr>
            <p:spPr bwMode="auto">
              <a:xfrm>
                <a:off x="5177" y="1796"/>
                <a:ext cx="47" cy="17"/>
              </a:xfrm>
              <a:custGeom>
                <a:avLst/>
                <a:gdLst>
                  <a:gd name="T0" fmla="*/ 0 w 47"/>
                  <a:gd name="T1" fmla="*/ 0 h 17"/>
                  <a:gd name="T2" fmla="*/ 1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1"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71" name="Freeform 307"/>
              <p:cNvSpPr>
                <a:spLocks/>
              </p:cNvSpPr>
              <p:nvPr/>
            </p:nvSpPr>
            <p:spPr bwMode="auto">
              <a:xfrm>
                <a:off x="5231" y="1796"/>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72" name="Freeform 308"/>
              <p:cNvSpPr>
                <a:spLocks/>
              </p:cNvSpPr>
              <p:nvPr/>
            </p:nvSpPr>
            <p:spPr bwMode="auto">
              <a:xfrm>
                <a:off x="5233" y="1820"/>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73" name="Freeform 309"/>
              <p:cNvSpPr>
                <a:spLocks/>
              </p:cNvSpPr>
              <p:nvPr/>
            </p:nvSpPr>
            <p:spPr bwMode="auto">
              <a:xfrm>
                <a:off x="5177" y="1820"/>
                <a:ext cx="47" cy="17"/>
              </a:xfrm>
              <a:custGeom>
                <a:avLst/>
                <a:gdLst>
                  <a:gd name="T0" fmla="*/ 0 w 47"/>
                  <a:gd name="T1" fmla="*/ 0 h 17"/>
                  <a:gd name="T2" fmla="*/ 1 w 47"/>
                  <a:gd name="T3" fmla="*/ 16 h 17"/>
                  <a:gd name="T4" fmla="*/ 44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1" y="16"/>
                    </a:lnTo>
                    <a:lnTo>
                      <a:pt x="44"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74" name="Freeform 310"/>
              <p:cNvSpPr>
                <a:spLocks/>
              </p:cNvSpPr>
              <p:nvPr/>
            </p:nvSpPr>
            <p:spPr bwMode="auto">
              <a:xfrm>
                <a:off x="5122" y="1820"/>
                <a:ext cx="47" cy="17"/>
              </a:xfrm>
              <a:custGeom>
                <a:avLst/>
                <a:gdLst>
                  <a:gd name="T0" fmla="*/ 46 w 47"/>
                  <a:gd name="T1" fmla="*/ 0 h 17"/>
                  <a:gd name="T2" fmla="*/ 46 w 47"/>
                  <a:gd name="T3" fmla="*/ 16 h 17"/>
                  <a:gd name="T4" fmla="*/ 0 w 47"/>
                  <a:gd name="T5" fmla="*/ 16 h 17"/>
                  <a:gd name="T6" fmla="*/ 0 w 47"/>
                  <a:gd name="T7" fmla="*/ 0 h 17"/>
                  <a:gd name="T8" fmla="*/ 46 w 47"/>
                  <a:gd name="T9" fmla="*/ 0 h 17"/>
                </a:gdLst>
                <a:ahLst/>
                <a:cxnLst>
                  <a:cxn ang="0">
                    <a:pos x="T0" y="T1"/>
                  </a:cxn>
                  <a:cxn ang="0">
                    <a:pos x="T2" y="T3"/>
                  </a:cxn>
                  <a:cxn ang="0">
                    <a:pos x="T4" y="T5"/>
                  </a:cxn>
                  <a:cxn ang="0">
                    <a:pos x="T6" y="T7"/>
                  </a:cxn>
                  <a:cxn ang="0">
                    <a:pos x="T8" y="T9"/>
                  </a:cxn>
                </a:cxnLst>
                <a:rect l="0" t="0" r="r" b="b"/>
                <a:pathLst>
                  <a:path w="47" h="17">
                    <a:moveTo>
                      <a:pt x="46" y="0"/>
                    </a:moveTo>
                    <a:lnTo>
                      <a:pt x="46" y="16"/>
                    </a:lnTo>
                    <a:lnTo>
                      <a:pt x="0" y="16"/>
                    </a:lnTo>
                    <a:lnTo>
                      <a:pt x="0" y="0"/>
                    </a:lnTo>
                    <a:lnTo>
                      <a:pt x="4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75" name="Freeform 311"/>
              <p:cNvSpPr>
                <a:spLocks/>
              </p:cNvSpPr>
              <p:nvPr/>
            </p:nvSpPr>
            <p:spPr bwMode="auto">
              <a:xfrm>
                <a:off x="5310" y="1604"/>
                <a:ext cx="47" cy="73"/>
              </a:xfrm>
              <a:custGeom>
                <a:avLst/>
                <a:gdLst>
                  <a:gd name="T0" fmla="*/ 43 w 47"/>
                  <a:gd name="T1" fmla="*/ 1 h 73"/>
                  <a:gd name="T2" fmla="*/ 39 w 47"/>
                  <a:gd name="T3" fmla="*/ 4 h 73"/>
                  <a:gd name="T4" fmla="*/ 34 w 47"/>
                  <a:gd name="T5" fmla="*/ 6 h 73"/>
                  <a:gd name="T6" fmla="*/ 30 w 47"/>
                  <a:gd name="T7" fmla="*/ 8 h 73"/>
                  <a:gd name="T8" fmla="*/ 27 w 47"/>
                  <a:gd name="T9" fmla="*/ 11 h 73"/>
                  <a:gd name="T10" fmla="*/ 23 w 47"/>
                  <a:gd name="T11" fmla="*/ 14 h 73"/>
                  <a:gd name="T12" fmla="*/ 19 w 47"/>
                  <a:gd name="T13" fmla="*/ 17 h 73"/>
                  <a:gd name="T14" fmla="*/ 17 w 47"/>
                  <a:gd name="T15" fmla="*/ 20 h 73"/>
                  <a:gd name="T16" fmla="*/ 14 w 47"/>
                  <a:gd name="T17" fmla="*/ 24 h 73"/>
                  <a:gd name="T18" fmla="*/ 11 w 47"/>
                  <a:gd name="T19" fmla="*/ 27 h 73"/>
                  <a:gd name="T20" fmla="*/ 9 w 47"/>
                  <a:gd name="T21" fmla="*/ 31 h 73"/>
                  <a:gd name="T22" fmla="*/ 6 w 47"/>
                  <a:gd name="T23" fmla="*/ 35 h 73"/>
                  <a:gd name="T24" fmla="*/ 5 w 47"/>
                  <a:gd name="T25" fmla="*/ 40 h 73"/>
                  <a:gd name="T26" fmla="*/ 4 w 47"/>
                  <a:gd name="T27" fmla="*/ 44 h 73"/>
                  <a:gd name="T28" fmla="*/ 2 w 47"/>
                  <a:gd name="T29" fmla="*/ 48 h 73"/>
                  <a:gd name="T30" fmla="*/ 1 w 47"/>
                  <a:gd name="T31" fmla="*/ 53 h 73"/>
                  <a:gd name="T32" fmla="*/ 0 w 47"/>
                  <a:gd name="T33" fmla="*/ 56 h 73"/>
                  <a:gd name="T34" fmla="*/ 0 w 47"/>
                  <a:gd name="T35" fmla="*/ 60 h 73"/>
                  <a:gd name="T36" fmla="*/ 0 w 47"/>
                  <a:gd name="T37" fmla="*/ 65 h 73"/>
                  <a:gd name="T38" fmla="*/ 2 w 47"/>
                  <a:gd name="T39" fmla="*/ 70 h 73"/>
                  <a:gd name="T40" fmla="*/ 4 w 47"/>
                  <a:gd name="T41" fmla="*/ 69 h 73"/>
                  <a:gd name="T42" fmla="*/ 5 w 47"/>
                  <a:gd name="T43" fmla="*/ 63 h 73"/>
                  <a:gd name="T44" fmla="*/ 6 w 47"/>
                  <a:gd name="T45" fmla="*/ 58 h 73"/>
                  <a:gd name="T46" fmla="*/ 6 w 47"/>
                  <a:gd name="T47" fmla="*/ 53 h 73"/>
                  <a:gd name="T48" fmla="*/ 7 w 47"/>
                  <a:gd name="T49" fmla="*/ 47 h 73"/>
                  <a:gd name="T50" fmla="*/ 8 w 47"/>
                  <a:gd name="T51" fmla="*/ 42 h 73"/>
                  <a:gd name="T52" fmla="*/ 10 w 47"/>
                  <a:gd name="T53" fmla="*/ 38 h 73"/>
                  <a:gd name="T54" fmla="*/ 13 w 47"/>
                  <a:gd name="T55" fmla="*/ 33 h 73"/>
                  <a:gd name="T56" fmla="*/ 15 w 47"/>
                  <a:gd name="T57" fmla="*/ 29 h 73"/>
                  <a:gd name="T58" fmla="*/ 17 w 47"/>
                  <a:gd name="T59" fmla="*/ 25 h 73"/>
                  <a:gd name="T60" fmla="*/ 21 w 47"/>
                  <a:gd name="T61" fmla="*/ 21 h 73"/>
                  <a:gd name="T62" fmla="*/ 24 w 47"/>
                  <a:gd name="T63" fmla="*/ 17 h 73"/>
                  <a:gd name="T64" fmla="*/ 29 w 47"/>
                  <a:gd name="T65" fmla="*/ 13 h 73"/>
                  <a:gd name="T66" fmla="*/ 32 w 47"/>
                  <a:gd name="T67" fmla="*/ 10 h 73"/>
                  <a:gd name="T68" fmla="*/ 38 w 47"/>
                  <a:gd name="T69" fmla="*/ 5 h 73"/>
                  <a:gd name="T70" fmla="*/ 43 w 47"/>
                  <a:gd name="T71" fmla="*/ 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73">
                    <a:moveTo>
                      <a:pt x="46" y="0"/>
                    </a:moveTo>
                    <a:lnTo>
                      <a:pt x="43" y="1"/>
                    </a:lnTo>
                    <a:lnTo>
                      <a:pt x="41" y="2"/>
                    </a:lnTo>
                    <a:lnTo>
                      <a:pt x="39" y="4"/>
                    </a:lnTo>
                    <a:lnTo>
                      <a:pt x="37" y="4"/>
                    </a:lnTo>
                    <a:lnTo>
                      <a:pt x="34" y="6"/>
                    </a:lnTo>
                    <a:lnTo>
                      <a:pt x="32" y="7"/>
                    </a:lnTo>
                    <a:lnTo>
                      <a:pt x="30" y="8"/>
                    </a:lnTo>
                    <a:lnTo>
                      <a:pt x="29" y="10"/>
                    </a:lnTo>
                    <a:lnTo>
                      <a:pt x="27" y="11"/>
                    </a:lnTo>
                    <a:lnTo>
                      <a:pt x="25" y="12"/>
                    </a:lnTo>
                    <a:lnTo>
                      <a:pt x="23" y="14"/>
                    </a:lnTo>
                    <a:lnTo>
                      <a:pt x="21" y="16"/>
                    </a:lnTo>
                    <a:lnTo>
                      <a:pt x="19" y="17"/>
                    </a:lnTo>
                    <a:lnTo>
                      <a:pt x="18" y="18"/>
                    </a:lnTo>
                    <a:lnTo>
                      <a:pt x="17" y="20"/>
                    </a:lnTo>
                    <a:lnTo>
                      <a:pt x="15" y="22"/>
                    </a:lnTo>
                    <a:lnTo>
                      <a:pt x="14" y="24"/>
                    </a:lnTo>
                    <a:lnTo>
                      <a:pt x="12" y="25"/>
                    </a:lnTo>
                    <a:lnTo>
                      <a:pt x="11" y="27"/>
                    </a:lnTo>
                    <a:lnTo>
                      <a:pt x="10" y="29"/>
                    </a:lnTo>
                    <a:lnTo>
                      <a:pt x="9" y="31"/>
                    </a:lnTo>
                    <a:lnTo>
                      <a:pt x="7" y="33"/>
                    </a:lnTo>
                    <a:lnTo>
                      <a:pt x="6" y="35"/>
                    </a:lnTo>
                    <a:lnTo>
                      <a:pt x="6" y="37"/>
                    </a:lnTo>
                    <a:lnTo>
                      <a:pt x="5" y="40"/>
                    </a:lnTo>
                    <a:lnTo>
                      <a:pt x="4" y="41"/>
                    </a:lnTo>
                    <a:lnTo>
                      <a:pt x="4" y="44"/>
                    </a:lnTo>
                    <a:lnTo>
                      <a:pt x="3" y="46"/>
                    </a:lnTo>
                    <a:lnTo>
                      <a:pt x="2" y="48"/>
                    </a:lnTo>
                    <a:lnTo>
                      <a:pt x="1" y="50"/>
                    </a:lnTo>
                    <a:lnTo>
                      <a:pt x="1" y="53"/>
                    </a:lnTo>
                    <a:lnTo>
                      <a:pt x="0" y="55"/>
                    </a:lnTo>
                    <a:lnTo>
                      <a:pt x="0" y="56"/>
                    </a:lnTo>
                    <a:lnTo>
                      <a:pt x="0" y="58"/>
                    </a:lnTo>
                    <a:lnTo>
                      <a:pt x="0" y="60"/>
                    </a:lnTo>
                    <a:lnTo>
                      <a:pt x="0" y="62"/>
                    </a:lnTo>
                    <a:lnTo>
                      <a:pt x="0" y="65"/>
                    </a:lnTo>
                    <a:lnTo>
                      <a:pt x="1" y="68"/>
                    </a:lnTo>
                    <a:lnTo>
                      <a:pt x="2" y="70"/>
                    </a:lnTo>
                    <a:lnTo>
                      <a:pt x="4" y="72"/>
                    </a:lnTo>
                    <a:lnTo>
                      <a:pt x="4" y="69"/>
                    </a:lnTo>
                    <a:lnTo>
                      <a:pt x="4" y="66"/>
                    </a:lnTo>
                    <a:lnTo>
                      <a:pt x="5" y="63"/>
                    </a:lnTo>
                    <a:lnTo>
                      <a:pt x="5" y="61"/>
                    </a:lnTo>
                    <a:lnTo>
                      <a:pt x="6" y="58"/>
                    </a:lnTo>
                    <a:lnTo>
                      <a:pt x="6" y="55"/>
                    </a:lnTo>
                    <a:lnTo>
                      <a:pt x="6" y="53"/>
                    </a:lnTo>
                    <a:lnTo>
                      <a:pt x="6" y="50"/>
                    </a:lnTo>
                    <a:lnTo>
                      <a:pt x="7" y="47"/>
                    </a:lnTo>
                    <a:lnTo>
                      <a:pt x="8" y="45"/>
                    </a:lnTo>
                    <a:lnTo>
                      <a:pt x="8" y="42"/>
                    </a:lnTo>
                    <a:lnTo>
                      <a:pt x="9" y="40"/>
                    </a:lnTo>
                    <a:lnTo>
                      <a:pt x="10" y="38"/>
                    </a:lnTo>
                    <a:lnTo>
                      <a:pt x="11" y="35"/>
                    </a:lnTo>
                    <a:lnTo>
                      <a:pt x="13" y="33"/>
                    </a:lnTo>
                    <a:lnTo>
                      <a:pt x="14" y="31"/>
                    </a:lnTo>
                    <a:lnTo>
                      <a:pt x="15" y="29"/>
                    </a:lnTo>
                    <a:lnTo>
                      <a:pt x="17" y="27"/>
                    </a:lnTo>
                    <a:lnTo>
                      <a:pt x="17" y="25"/>
                    </a:lnTo>
                    <a:lnTo>
                      <a:pt x="19" y="23"/>
                    </a:lnTo>
                    <a:lnTo>
                      <a:pt x="21" y="21"/>
                    </a:lnTo>
                    <a:lnTo>
                      <a:pt x="22" y="19"/>
                    </a:lnTo>
                    <a:lnTo>
                      <a:pt x="24" y="17"/>
                    </a:lnTo>
                    <a:lnTo>
                      <a:pt x="26" y="15"/>
                    </a:lnTo>
                    <a:lnTo>
                      <a:pt x="29" y="13"/>
                    </a:lnTo>
                    <a:lnTo>
                      <a:pt x="30" y="11"/>
                    </a:lnTo>
                    <a:lnTo>
                      <a:pt x="32" y="10"/>
                    </a:lnTo>
                    <a:lnTo>
                      <a:pt x="35" y="7"/>
                    </a:lnTo>
                    <a:lnTo>
                      <a:pt x="38" y="5"/>
                    </a:lnTo>
                    <a:lnTo>
                      <a:pt x="40" y="4"/>
                    </a:lnTo>
                    <a:lnTo>
                      <a:pt x="43" y="2"/>
                    </a:lnTo>
                    <a:lnTo>
                      <a:pt x="4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76" name="Freeform 312"/>
              <p:cNvSpPr>
                <a:spLocks/>
              </p:cNvSpPr>
              <p:nvPr/>
            </p:nvSpPr>
            <p:spPr bwMode="auto">
              <a:xfrm>
                <a:off x="4992" y="1610"/>
                <a:ext cx="26" cy="86"/>
              </a:xfrm>
              <a:custGeom>
                <a:avLst/>
                <a:gdLst>
                  <a:gd name="T0" fmla="*/ 25 w 26"/>
                  <a:gd name="T1" fmla="*/ 0 h 86"/>
                  <a:gd name="T2" fmla="*/ 22 w 26"/>
                  <a:gd name="T3" fmla="*/ 3 h 86"/>
                  <a:gd name="T4" fmla="*/ 19 w 26"/>
                  <a:gd name="T5" fmla="*/ 5 h 86"/>
                  <a:gd name="T6" fmla="*/ 16 w 26"/>
                  <a:gd name="T7" fmla="*/ 9 h 86"/>
                  <a:gd name="T8" fmla="*/ 14 w 26"/>
                  <a:gd name="T9" fmla="*/ 13 h 86"/>
                  <a:gd name="T10" fmla="*/ 12 w 26"/>
                  <a:gd name="T11" fmla="*/ 16 h 86"/>
                  <a:gd name="T12" fmla="*/ 10 w 26"/>
                  <a:gd name="T13" fmla="*/ 20 h 86"/>
                  <a:gd name="T14" fmla="*/ 8 w 26"/>
                  <a:gd name="T15" fmla="*/ 24 h 86"/>
                  <a:gd name="T16" fmla="*/ 6 w 26"/>
                  <a:gd name="T17" fmla="*/ 29 h 86"/>
                  <a:gd name="T18" fmla="*/ 5 w 26"/>
                  <a:gd name="T19" fmla="*/ 33 h 86"/>
                  <a:gd name="T20" fmla="*/ 3 w 26"/>
                  <a:gd name="T21" fmla="*/ 38 h 86"/>
                  <a:gd name="T22" fmla="*/ 2 w 26"/>
                  <a:gd name="T23" fmla="*/ 43 h 86"/>
                  <a:gd name="T24" fmla="*/ 2 w 26"/>
                  <a:gd name="T25" fmla="*/ 47 h 86"/>
                  <a:gd name="T26" fmla="*/ 1 w 26"/>
                  <a:gd name="T27" fmla="*/ 53 h 86"/>
                  <a:gd name="T28" fmla="*/ 1 w 26"/>
                  <a:gd name="T29" fmla="*/ 58 h 86"/>
                  <a:gd name="T30" fmla="*/ 0 w 26"/>
                  <a:gd name="T31" fmla="*/ 64 h 86"/>
                  <a:gd name="T32" fmla="*/ 1 w 26"/>
                  <a:gd name="T33" fmla="*/ 69 h 86"/>
                  <a:gd name="T34" fmla="*/ 1 w 26"/>
                  <a:gd name="T35" fmla="*/ 71 h 86"/>
                  <a:gd name="T36" fmla="*/ 2 w 26"/>
                  <a:gd name="T37" fmla="*/ 73 h 86"/>
                  <a:gd name="T38" fmla="*/ 2 w 26"/>
                  <a:gd name="T39" fmla="*/ 75 h 86"/>
                  <a:gd name="T40" fmla="*/ 3 w 26"/>
                  <a:gd name="T41" fmla="*/ 78 h 86"/>
                  <a:gd name="T42" fmla="*/ 4 w 26"/>
                  <a:gd name="T43" fmla="*/ 80 h 86"/>
                  <a:gd name="T44" fmla="*/ 5 w 26"/>
                  <a:gd name="T45" fmla="*/ 81 h 86"/>
                  <a:gd name="T46" fmla="*/ 6 w 26"/>
                  <a:gd name="T47" fmla="*/ 83 h 86"/>
                  <a:gd name="T48" fmla="*/ 7 w 26"/>
                  <a:gd name="T49" fmla="*/ 85 h 86"/>
                  <a:gd name="T50" fmla="*/ 8 w 26"/>
                  <a:gd name="T51" fmla="*/ 85 h 86"/>
                  <a:gd name="T52" fmla="*/ 9 w 26"/>
                  <a:gd name="T53" fmla="*/ 85 h 86"/>
                  <a:gd name="T54" fmla="*/ 10 w 26"/>
                  <a:gd name="T55" fmla="*/ 85 h 86"/>
                  <a:gd name="T56" fmla="*/ 11 w 26"/>
                  <a:gd name="T57" fmla="*/ 85 h 86"/>
                  <a:gd name="T58" fmla="*/ 12 w 26"/>
                  <a:gd name="T59" fmla="*/ 85 h 86"/>
                  <a:gd name="T60" fmla="*/ 13 w 26"/>
                  <a:gd name="T61" fmla="*/ 85 h 86"/>
                  <a:gd name="T62" fmla="*/ 14 w 26"/>
                  <a:gd name="T63" fmla="*/ 85 h 86"/>
                  <a:gd name="T64" fmla="*/ 15 w 26"/>
                  <a:gd name="T65" fmla="*/ 85 h 86"/>
                  <a:gd name="T66" fmla="*/ 16 w 26"/>
                  <a:gd name="T67" fmla="*/ 85 h 86"/>
                  <a:gd name="T68" fmla="*/ 17 w 26"/>
                  <a:gd name="T69" fmla="*/ 85 h 86"/>
                  <a:gd name="T70" fmla="*/ 15 w 26"/>
                  <a:gd name="T71" fmla="*/ 81 h 86"/>
                  <a:gd name="T72" fmla="*/ 13 w 26"/>
                  <a:gd name="T73" fmla="*/ 75 h 86"/>
                  <a:gd name="T74" fmla="*/ 11 w 26"/>
                  <a:gd name="T75" fmla="*/ 71 h 86"/>
                  <a:gd name="T76" fmla="*/ 10 w 26"/>
                  <a:gd name="T77" fmla="*/ 65 h 86"/>
                  <a:gd name="T78" fmla="*/ 9 w 26"/>
                  <a:gd name="T79" fmla="*/ 60 h 86"/>
                  <a:gd name="T80" fmla="*/ 9 w 26"/>
                  <a:gd name="T81" fmla="*/ 55 h 86"/>
                  <a:gd name="T82" fmla="*/ 9 w 26"/>
                  <a:gd name="T83" fmla="*/ 48 h 86"/>
                  <a:gd name="T84" fmla="*/ 9 w 26"/>
                  <a:gd name="T85" fmla="*/ 43 h 86"/>
                  <a:gd name="T86" fmla="*/ 9 w 26"/>
                  <a:gd name="T87" fmla="*/ 38 h 86"/>
                  <a:gd name="T88" fmla="*/ 10 w 26"/>
                  <a:gd name="T89" fmla="*/ 31 h 86"/>
                  <a:gd name="T90" fmla="*/ 11 w 26"/>
                  <a:gd name="T91" fmla="*/ 26 h 86"/>
                  <a:gd name="T92" fmla="*/ 13 w 26"/>
                  <a:gd name="T93" fmla="*/ 21 h 86"/>
                  <a:gd name="T94" fmla="*/ 15 w 26"/>
                  <a:gd name="T95" fmla="*/ 15 h 86"/>
                  <a:gd name="T96" fmla="*/ 18 w 26"/>
                  <a:gd name="T97" fmla="*/ 10 h 86"/>
                  <a:gd name="T98" fmla="*/ 21 w 26"/>
                  <a:gd name="T99" fmla="*/ 4 h 86"/>
                  <a:gd name="T100" fmla="*/ 25 w 26"/>
                  <a:gd name="T10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 h="86">
                    <a:moveTo>
                      <a:pt x="25" y="0"/>
                    </a:moveTo>
                    <a:lnTo>
                      <a:pt x="22" y="3"/>
                    </a:lnTo>
                    <a:lnTo>
                      <a:pt x="19" y="5"/>
                    </a:lnTo>
                    <a:lnTo>
                      <a:pt x="16" y="9"/>
                    </a:lnTo>
                    <a:lnTo>
                      <a:pt x="14" y="13"/>
                    </a:lnTo>
                    <a:lnTo>
                      <a:pt x="12" y="16"/>
                    </a:lnTo>
                    <a:lnTo>
                      <a:pt x="10" y="20"/>
                    </a:lnTo>
                    <a:lnTo>
                      <a:pt x="8" y="24"/>
                    </a:lnTo>
                    <a:lnTo>
                      <a:pt x="6" y="29"/>
                    </a:lnTo>
                    <a:lnTo>
                      <a:pt x="5" y="33"/>
                    </a:lnTo>
                    <a:lnTo>
                      <a:pt x="3" y="38"/>
                    </a:lnTo>
                    <a:lnTo>
                      <a:pt x="2" y="43"/>
                    </a:lnTo>
                    <a:lnTo>
                      <a:pt x="2" y="47"/>
                    </a:lnTo>
                    <a:lnTo>
                      <a:pt x="1" y="53"/>
                    </a:lnTo>
                    <a:lnTo>
                      <a:pt x="1" y="58"/>
                    </a:lnTo>
                    <a:lnTo>
                      <a:pt x="0" y="64"/>
                    </a:lnTo>
                    <a:lnTo>
                      <a:pt x="1" y="69"/>
                    </a:lnTo>
                    <a:lnTo>
                      <a:pt x="1" y="71"/>
                    </a:lnTo>
                    <a:lnTo>
                      <a:pt x="2" y="73"/>
                    </a:lnTo>
                    <a:lnTo>
                      <a:pt x="2" y="75"/>
                    </a:lnTo>
                    <a:lnTo>
                      <a:pt x="3" y="78"/>
                    </a:lnTo>
                    <a:lnTo>
                      <a:pt x="4" y="80"/>
                    </a:lnTo>
                    <a:lnTo>
                      <a:pt x="5" y="81"/>
                    </a:lnTo>
                    <a:lnTo>
                      <a:pt x="6" y="83"/>
                    </a:lnTo>
                    <a:lnTo>
                      <a:pt x="7" y="85"/>
                    </a:lnTo>
                    <a:lnTo>
                      <a:pt x="8" y="85"/>
                    </a:lnTo>
                    <a:lnTo>
                      <a:pt x="9" y="85"/>
                    </a:lnTo>
                    <a:lnTo>
                      <a:pt x="10" y="85"/>
                    </a:lnTo>
                    <a:lnTo>
                      <a:pt x="11" y="85"/>
                    </a:lnTo>
                    <a:lnTo>
                      <a:pt x="12" y="85"/>
                    </a:lnTo>
                    <a:lnTo>
                      <a:pt x="13" y="85"/>
                    </a:lnTo>
                    <a:lnTo>
                      <a:pt x="14" y="85"/>
                    </a:lnTo>
                    <a:lnTo>
                      <a:pt x="15" y="85"/>
                    </a:lnTo>
                    <a:lnTo>
                      <a:pt x="16" y="85"/>
                    </a:lnTo>
                    <a:lnTo>
                      <a:pt x="17" y="85"/>
                    </a:lnTo>
                    <a:lnTo>
                      <a:pt x="15" y="81"/>
                    </a:lnTo>
                    <a:lnTo>
                      <a:pt x="13" y="75"/>
                    </a:lnTo>
                    <a:lnTo>
                      <a:pt x="11" y="71"/>
                    </a:lnTo>
                    <a:lnTo>
                      <a:pt x="10" y="65"/>
                    </a:lnTo>
                    <a:lnTo>
                      <a:pt x="9" y="60"/>
                    </a:lnTo>
                    <a:lnTo>
                      <a:pt x="9" y="55"/>
                    </a:lnTo>
                    <a:lnTo>
                      <a:pt x="9" y="48"/>
                    </a:lnTo>
                    <a:lnTo>
                      <a:pt x="9" y="43"/>
                    </a:lnTo>
                    <a:lnTo>
                      <a:pt x="9" y="38"/>
                    </a:lnTo>
                    <a:lnTo>
                      <a:pt x="10" y="31"/>
                    </a:lnTo>
                    <a:lnTo>
                      <a:pt x="11" y="26"/>
                    </a:lnTo>
                    <a:lnTo>
                      <a:pt x="13" y="21"/>
                    </a:lnTo>
                    <a:lnTo>
                      <a:pt x="15" y="15"/>
                    </a:lnTo>
                    <a:lnTo>
                      <a:pt x="18" y="10"/>
                    </a:lnTo>
                    <a:lnTo>
                      <a:pt x="21" y="4"/>
                    </a:lnTo>
                    <a:lnTo>
                      <a:pt x="25"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77" name="Freeform 313"/>
              <p:cNvSpPr>
                <a:spLocks/>
              </p:cNvSpPr>
              <p:nvPr/>
            </p:nvSpPr>
            <p:spPr bwMode="auto">
              <a:xfrm>
                <a:off x="5018" y="1864"/>
                <a:ext cx="36" cy="91"/>
              </a:xfrm>
              <a:custGeom>
                <a:avLst/>
                <a:gdLst>
                  <a:gd name="T0" fmla="*/ 17 w 36"/>
                  <a:gd name="T1" fmla="*/ 0 h 91"/>
                  <a:gd name="T2" fmla="*/ 0 w 36"/>
                  <a:gd name="T3" fmla="*/ 63 h 91"/>
                  <a:gd name="T4" fmla="*/ 0 w 36"/>
                  <a:gd name="T5" fmla="*/ 66 h 91"/>
                  <a:gd name="T6" fmla="*/ 0 w 36"/>
                  <a:gd name="T7" fmla="*/ 69 h 91"/>
                  <a:gd name="T8" fmla="*/ 1 w 36"/>
                  <a:gd name="T9" fmla="*/ 70 h 91"/>
                  <a:gd name="T10" fmla="*/ 1 w 36"/>
                  <a:gd name="T11" fmla="*/ 73 h 91"/>
                  <a:gd name="T12" fmla="*/ 2 w 36"/>
                  <a:gd name="T13" fmla="*/ 75 h 91"/>
                  <a:gd name="T14" fmla="*/ 3 w 36"/>
                  <a:gd name="T15" fmla="*/ 78 h 91"/>
                  <a:gd name="T16" fmla="*/ 4 w 36"/>
                  <a:gd name="T17" fmla="*/ 79 h 91"/>
                  <a:gd name="T18" fmla="*/ 4 w 36"/>
                  <a:gd name="T19" fmla="*/ 81 h 91"/>
                  <a:gd name="T20" fmla="*/ 6 w 36"/>
                  <a:gd name="T21" fmla="*/ 83 h 91"/>
                  <a:gd name="T22" fmla="*/ 7 w 36"/>
                  <a:gd name="T23" fmla="*/ 85 h 91"/>
                  <a:gd name="T24" fmla="*/ 9 w 36"/>
                  <a:gd name="T25" fmla="*/ 86 h 91"/>
                  <a:gd name="T26" fmla="*/ 11 w 36"/>
                  <a:gd name="T27" fmla="*/ 87 h 91"/>
                  <a:gd name="T28" fmla="*/ 13 w 36"/>
                  <a:gd name="T29" fmla="*/ 88 h 91"/>
                  <a:gd name="T30" fmla="*/ 16 w 36"/>
                  <a:gd name="T31" fmla="*/ 89 h 91"/>
                  <a:gd name="T32" fmla="*/ 19 w 36"/>
                  <a:gd name="T33" fmla="*/ 90 h 91"/>
                  <a:gd name="T34" fmla="*/ 22 w 36"/>
                  <a:gd name="T35" fmla="*/ 90 h 91"/>
                  <a:gd name="T36" fmla="*/ 35 w 36"/>
                  <a:gd name="T37" fmla="*/ 17 h 91"/>
                  <a:gd name="T38" fmla="*/ 33 w 36"/>
                  <a:gd name="T39" fmla="*/ 16 h 91"/>
                  <a:gd name="T40" fmla="*/ 32 w 36"/>
                  <a:gd name="T41" fmla="*/ 15 h 91"/>
                  <a:gd name="T42" fmla="*/ 31 w 36"/>
                  <a:gd name="T43" fmla="*/ 15 h 91"/>
                  <a:gd name="T44" fmla="*/ 30 w 36"/>
                  <a:gd name="T45" fmla="*/ 14 h 91"/>
                  <a:gd name="T46" fmla="*/ 28 w 36"/>
                  <a:gd name="T47" fmla="*/ 13 h 91"/>
                  <a:gd name="T48" fmla="*/ 27 w 36"/>
                  <a:gd name="T49" fmla="*/ 12 h 91"/>
                  <a:gd name="T50" fmla="*/ 25 w 36"/>
                  <a:gd name="T51" fmla="*/ 12 h 91"/>
                  <a:gd name="T52" fmla="*/ 24 w 36"/>
                  <a:gd name="T53" fmla="*/ 11 h 91"/>
                  <a:gd name="T54" fmla="*/ 23 w 36"/>
                  <a:gd name="T55" fmla="*/ 10 h 91"/>
                  <a:gd name="T56" fmla="*/ 22 w 36"/>
                  <a:gd name="T57" fmla="*/ 9 h 91"/>
                  <a:gd name="T58" fmla="*/ 21 w 36"/>
                  <a:gd name="T59" fmla="*/ 7 h 91"/>
                  <a:gd name="T60" fmla="*/ 20 w 36"/>
                  <a:gd name="T61" fmla="*/ 6 h 91"/>
                  <a:gd name="T62" fmla="*/ 19 w 36"/>
                  <a:gd name="T63" fmla="*/ 4 h 91"/>
                  <a:gd name="T64" fmla="*/ 19 w 36"/>
                  <a:gd name="T65" fmla="*/ 3 h 91"/>
                  <a:gd name="T66" fmla="*/ 18 w 36"/>
                  <a:gd name="T67" fmla="*/ 2 h 91"/>
                  <a:gd name="T68" fmla="*/ 17 w 36"/>
                  <a:gd name="T6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 h="91">
                    <a:moveTo>
                      <a:pt x="17" y="0"/>
                    </a:moveTo>
                    <a:lnTo>
                      <a:pt x="0" y="63"/>
                    </a:lnTo>
                    <a:lnTo>
                      <a:pt x="0" y="66"/>
                    </a:lnTo>
                    <a:lnTo>
                      <a:pt x="0" y="69"/>
                    </a:lnTo>
                    <a:lnTo>
                      <a:pt x="1" y="70"/>
                    </a:lnTo>
                    <a:lnTo>
                      <a:pt x="1" y="73"/>
                    </a:lnTo>
                    <a:lnTo>
                      <a:pt x="2" y="75"/>
                    </a:lnTo>
                    <a:lnTo>
                      <a:pt x="3" y="78"/>
                    </a:lnTo>
                    <a:lnTo>
                      <a:pt x="4" y="79"/>
                    </a:lnTo>
                    <a:lnTo>
                      <a:pt x="4" y="81"/>
                    </a:lnTo>
                    <a:lnTo>
                      <a:pt x="6" y="83"/>
                    </a:lnTo>
                    <a:lnTo>
                      <a:pt x="7" y="85"/>
                    </a:lnTo>
                    <a:lnTo>
                      <a:pt x="9" y="86"/>
                    </a:lnTo>
                    <a:lnTo>
                      <a:pt x="11" y="87"/>
                    </a:lnTo>
                    <a:lnTo>
                      <a:pt x="13" y="88"/>
                    </a:lnTo>
                    <a:lnTo>
                      <a:pt x="16" y="89"/>
                    </a:lnTo>
                    <a:lnTo>
                      <a:pt x="19" y="90"/>
                    </a:lnTo>
                    <a:lnTo>
                      <a:pt x="22" y="90"/>
                    </a:lnTo>
                    <a:lnTo>
                      <a:pt x="35" y="17"/>
                    </a:lnTo>
                    <a:lnTo>
                      <a:pt x="33" y="16"/>
                    </a:lnTo>
                    <a:lnTo>
                      <a:pt x="32" y="15"/>
                    </a:lnTo>
                    <a:lnTo>
                      <a:pt x="31" y="15"/>
                    </a:lnTo>
                    <a:lnTo>
                      <a:pt x="30" y="14"/>
                    </a:lnTo>
                    <a:lnTo>
                      <a:pt x="28" y="13"/>
                    </a:lnTo>
                    <a:lnTo>
                      <a:pt x="27" y="12"/>
                    </a:lnTo>
                    <a:lnTo>
                      <a:pt x="25" y="12"/>
                    </a:lnTo>
                    <a:lnTo>
                      <a:pt x="24" y="11"/>
                    </a:lnTo>
                    <a:lnTo>
                      <a:pt x="23" y="10"/>
                    </a:lnTo>
                    <a:lnTo>
                      <a:pt x="22" y="9"/>
                    </a:lnTo>
                    <a:lnTo>
                      <a:pt x="21" y="7"/>
                    </a:lnTo>
                    <a:lnTo>
                      <a:pt x="20" y="6"/>
                    </a:lnTo>
                    <a:lnTo>
                      <a:pt x="19" y="4"/>
                    </a:lnTo>
                    <a:lnTo>
                      <a:pt x="19" y="3"/>
                    </a:lnTo>
                    <a:lnTo>
                      <a:pt x="18" y="2"/>
                    </a:lnTo>
                    <a:lnTo>
                      <a:pt x="1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78" name="Freeform 314"/>
              <p:cNvSpPr>
                <a:spLocks/>
              </p:cNvSpPr>
              <p:nvPr/>
            </p:nvSpPr>
            <p:spPr bwMode="auto">
              <a:xfrm>
                <a:off x="5125" y="1772"/>
                <a:ext cx="42" cy="17"/>
              </a:xfrm>
              <a:custGeom>
                <a:avLst/>
                <a:gdLst>
                  <a:gd name="T0" fmla="*/ 0 w 42"/>
                  <a:gd name="T1" fmla="*/ 0 h 17"/>
                  <a:gd name="T2" fmla="*/ 0 w 42"/>
                  <a:gd name="T3" fmla="*/ 16 h 17"/>
                  <a:gd name="T4" fmla="*/ 1 w 42"/>
                  <a:gd name="T5" fmla="*/ 16 h 17"/>
                  <a:gd name="T6" fmla="*/ 3 w 42"/>
                  <a:gd name="T7" fmla="*/ 16 h 17"/>
                  <a:gd name="T8" fmla="*/ 4 w 42"/>
                  <a:gd name="T9" fmla="*/ 16 h 17"/>
                  <a:gd name="T10" fmla="*/ 6 w 42"/>
                  <a:gd name="T11" fmla="*/ 16 h 17"/>
                  <a:gd name="T12" fmla="*/ 7 w 42"/>
                  <a:gd name="T13" fmla="*/ 16 h 17"/>
                  <a:gd name="T14" fmla="*/ 9 w 42"/>
                  <a:gd name="T15" fmla="*/ 16 h 17"/>
                  <a:gd name="T16" fmla="*/ 10 w 42"/>
                  <a:gd name="T17" fmla="*/ 16 h 17"/>
                  <a:gd name="T18" fmla="*/ 11 w 42"/>
                  <a:gd name="T19" fmla="*/ 16 h 17"/>
                  <a:gd name="T20" fmla="*/ 13 w 42"/>
                  <a:gd name="T21" fmla="*/ 16 h 17"/>
                  <a:gd name="T22" fmla="*/ 14 w 42"/>
                  <a:gd name="T23" fmla="*/ 16 h 17"/>
                  <a:gd name="T24" fmla="*/ 15 w 42"/>
                  <a:gd name="T25" fmla="*/ 10 h 17"/>
                  <a:gd name="T26" fmla="*/ 17 w 42"/>
                  <a:gd name="T27" fmla="*/ 10 h 17"/>
                  <a:gd name="T28" fmla="*/ 18 w 42"/>
                  <a:gd name="T29" fmla="*/ 10 h 17"/>
                  <a:gd name="T30" fmla="*/ 20 w 42"/>
                  <a:gd name="T31" fmla="*/ 10 h 17"/>
                  <a:gd name="T32" fmla="*/ 21 w 42"/>
                  <a:gd name="T33" fmla="*/ 10 h 17"/>
                  <a:gd name="T34" fmla="*/ 23 w 42"/>
                  <a:gd name="T35" fmla="*/ 10 h 17"/>
                  <a:gd name="T36" fmla="*/ 24 w 42"/>
                  <a:gd name="T37" fmla="*/ 10 h 17"/>
                  <a:gd name="T38" fmla="*/ 25 w 42"/>
                  <a:gd name="T39" fmla="*/ 10 h 17"/>
                  <a:gd name="T40" fmla="*/ 27 w 42"/>
                  <a:gd name="T41" fmla="*/ 10 h 17"/>
                  <a:gd name="T42" fmla="*/ 28 w 42"/>
                  <a:gd name="T43" fmla="*/ 10 h 17"/>
                  <a:gd name="T44" fmla="*/ 30 w 42"/>
                  <a:gd name="T45" fmla="*/ 16 h 17"/>
                  <a:gd name="T46" fmla="*/ 31 w 42"/>
                  <a:gd name="T47" fmla="*/ 16 h 17"/>
                  <a:gd name="T48" fmla="*/ 32 w 42"/>
                  <a:gd name="T49" fmla="*/ 16 h 17"/>
                  <a:gd name="T50" fmla="*/ 34 w 42"/>
                  <a:gd name="T51" fmla="*/ 16 h 17"/>
                  <a:gd name="T52" fmla="*/ 36 w 42"/>
                  <a:gd name="T53" fmla="*/ 16 h 17"/>
                  <a:gd name="T54" fmla="*/ 37 w 42"/>
                  <a:gd name="T55" fmla="*/ 16 h 17"/>
                  <a:gd name="T56" fmla="*/ 38 w 42"/>
                  <a:gd name="T57" fmla="*/ 16 h 17"/>
                  <a:gd name="T58" fmla="*/ 40 w 42"/>
                  <a:gd name="T59" fmla="*/ 16 h 17"/>
                  <a:gd name="T60" fmla="*/ 41 w 42"/>
                  <a:gd name="T61" fmla="*/ 16 h 17"/>
                  <a:gd name="T62" fmla="*/ 41 w 42"/>
                  <a:gd name="T63" fmla="*/ 0 h 17"/>
                  <a:gd name="T64" fmla="*/ 0 w 42"/>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17">
                    <a:moveTo>
                      <a:pt x="0" y="0"/>
                    </a:moveTo>
                    <a:lnTo>
                      <a:pt x="0" y="16"/>
                    </a:lnTo>
                    <a:lnTo>
                      <a:pt x="1" y="16"/>
                    </a:lnTo>
                    <a:lnTo>
                      <a:pt x="3" y="16"/>
                    </a:lnTo>
                    <a:lnTo>
                      <a:pt x="4" y="16"/>
                    </a:lnTo>
                    <a:lnTo>
                      <a:pt x="6" y="16"/>
                    </a:lnTo>
                    <a:lnTo>
                      <a:pt x="7" y="16"/>
                    </a:lnTo>
                    <a:lnTo>
                      <a:pt x="9" y="16"/>
                    </a:lnTo>
                    <a:lnTo>
                      <a:pt x="10" y="16"/>
                    </a:lnTo>
                    <a:lnTo>
                      <a:pt x="11" y="16"/>
                    </a:lnTo>
                    <a:lnTo>
                      <a:pt x="13" y="16"/>
                    </a:lnTo>
                    <a:lnTo>
                      <a:pt x="14" y="16"/>
                    </a:lnTo>
                    <a:lnTo>
                      <a:pt x="15" y="10"/>
                    </a:lnTo>
                    <a:lnTo>
                      <a:pt x="17" y="10"/>
                    </a:lnTo>
                    <a:lnTo>
                      <a:pt x="18" y="10"/>
                    </a:lnTo>
                    <a:lnTo>
                      <a:pt x="20" y="10"/>
                    </a:lnTo>
                    <a:lnTo>
                      <a:pt x="21" y="10"/>
                    </a:lnTo>
                    <a:lnTo>
                      <a:pt x="23" y="10"/>
                    </a:lnTo>
                    <a:lnTo>
                      <a:pt x="24" y="10"/>
                    </a:lnTo>
                    <a:lnTo>
                      <a:pt x="25" y="10"/>
                    </a:lnTo>
                    <a:lnTo>
                      <a:pt x="27" y="10"/>
                    </a:lnTo>
                    <a:lnTo>
                      <a:pt x="28" y="10"/>
                    </a:lnTo>
                    <a:lnTo>
                      <a:pt x="30" y="16"/>
                    </a:lnTo>
                    <a:lnTo>
                      <a:pt x="31" y="16"/>
                    </a:lnTo>
                    <a:lnTo>
                      <a:pt x="32" y="16"/>
                    </a:lnTo>
                    <a:lnTo>
                      <a:pt x="34" y="16"/>
                    </a:lnTo>
                    <a:lnTo>
                      <a:pt x="36" y="16"/>
                    </a:lnTo>
                    <a:lnTo>
                      <a:pt x="37" y="16"/>
                    </a:lnTo>
                    <a:lnTo>
                      <a:pt x="38" y="16"/>
                    </a:lnTo>
                    <a:lnTo>
                      <a:pt x="40" y="16"/>
                    </a:lnTo>
                    <a:lnTo>
                      <a:pt x="41" y="16"/>
                    </a:lnTo>
                    <a:lnTo>
                      <a:pt x="41"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79" name="Freeform 315"/>
              <p:cNvSpPr>
                <a:spLocks/>
              </p:cNvSpPr>
              <p:nvPr/>
            </p:nvSpPr>
            <p:spPr bwMode="auto">
              <a:xfrm>
                <a:off x="5177" y="1772"/>
                <a:ext cx="40" cy="17"/>
              </a:xfrm>
              <a:custGeom>
                <a:avLst/>
                <a:gdLst>
                  <a:gd name="T0" fmla="*/ 0 w 40"/>
                  <a:gd name="T1" fmla="*/ 0 h 17"/>
                  <a:gd name="T2" fmla="*/ 1 w 40"/>
                  <a:gd name="T3" fmla="*/ 16 h 17"/>
                  <a:gd name="T4" fmla="*/ 2 w 40"/>
                  <a:gd name="T5" fmla="*/ 16 h 17"/>
                  <a:gd name="T6" fmla="*/ 3 w 40"/>
                  <a:gd name="T7" fmla="*/ 16 h 17"/>
                  <a:gd name="T8" fmla="*/ 4 w 40"/>
                  <a:gd name="T9" fmla="*/ 16 h 17"/>
                  <a:gd name="T10" fmla="*/ 5 w 40"/>
                  <a:gd name="T11" fmla="*/ 16 h 17"/>
                  <a:gd name="T12" fmla="*/ 7 w 40"/>
                  <a:gd name="T13" fmla="*/ 16 h 17"/>
                  <a:gd name="T14" fmla="*/ 8 w 40"/>
                  <a:gd name="T15" fmla="*/ 16 h 17"/>
                  <a:gd name="T16" fmla="*/ 9 w 40"/>
                  <a:gd name="T17" fmla="*/ 16 h 17"/>
                  <a:gd name="T18" fmla="*/ 10 w 40"/>
                  <a:gd name="T19" fmla="*/ 16 h 17"/>
                  <a:gd name="T20" fmla="*/ 11 w 40"/>
                  <a:gd name="T21" fmla="*/ 16 h 17"/>
                  <a:gd name="T22" fmla="*/ 13 w 40"/>
                  <a:gd name="T23" fmla="*/ 10 h 17"/>
                  <a:gd name="T24" fmla="*/ 14 w 40"/>
                  <a:gd name="T25" fmla="*/ 10 h 17"/>
                  <a:gd name="T26" fmla="*/ 15 w 40"/>
                  <a:gd name="T27" fmla="*/ 10 h 17"/>
                  <a:gd name="T28" fmla="*/ 16 w 40"/>
                  <a:gd name="T29" fmla="*/ 10 h 17"/>
                  <a:gd name="T30" fmla="*/ 17 w 40"/>
                  <a:gd name="T31" fmla="*/ 10 h 17"/>
                  <a:gd name="T32" fmla="*/ 19 w 40"/>
                  <a:gd name="T33" fmla="*/ 10 h 17"/>
                  <a:gd name="T34" fmla="*/ 20 w 40"/>
                  <a:gd name="T35" fmla="*/ 10 h 17"/>
                  <a:gd name="T36" fmla="*/ 21 w 40"/>
                  <a:gd name="T37" fmla="*/ 10 h 17"/>
                  <a:gd name="T38" fmla="*/ 23 w 40"/>
                  <a:gd name="T39" fmla="*/ 10 h 17"/>
                  <a:gd name="T40" fmla="*/ 24 w 40"/>
                  <a:gd name="T41" fmla="*/ 10 h 17"/>
                  <a:gd name="T42" fmla="*/ 26 w 40"/>
                  <a:gd name="T43" fmla="*/ 16 h 17"/>
                  <a:gd name="T44" fmla="*/ 27 w 40"/>
                  <a:gd name="T45" fmla="*/ 16 h 17"/>
                  <a:gd name="T46" fmla="*/ 28 w 40"/>
                  <a:gd name="T47" fmla="*/ 16 h 17"/>
                  <a:gd name="T48" fmla="*/ 29 w 40"/>
                  <a:gd name="T49" fmla="*/ 16 h 17"/>
                  <a:gd name="T50" fmla="*/ 30 w 40"/>
                  <a:gd name="T51" fmla="*/ 16 h 17"/>
                  <a:gd name="T52" fmla="*/ 32 w 40"/>
                  <a:gd name="T53" fmla="*/ 16 h 17"/>
                  <a:gd name="T54" fmla="*/ 33 w 40"/>
                  <a:gd name="T55" fmla="*/ 16 h 17"/>
                  <a:gd name="T56" fmla="*/ 34 w 40"/>
                  <a:gd name="T57" fmla="*/ 16 h 17"/>
                  <a:gd name="T58" fmla="*/ 36 w 40"/>
                  <a:gd name="T59" fmla="*/ 16 h 17"/>
                  <a:gd name="T60" fmla="*/ 37 w 40"/>
                  <a:gd name="T61" fmla="*/ 16 h 17"/>
                  <a:gd name="T62" fmla="*/ 39 w 40"/>
                  <a:gd name="T63" fmla="*/ 16 h 17"/>
                  <a:gd name="T64" fmla="*/ 39 w 40"/>
                  <a:gd name="T65" fmla="*/ 0 h 17"/>
                  <a:gd name="T66" fmla="*/ 0 w 40"/>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 h="17">
                    <a:moveTo>
                      <a:pt x="0" y="0"/>
                    </a:moveTo>
                    <a:lnTo>
                      <a:pt x="1" y="16"/>
                    </a:lnTo>
                    <a:lnTo>
                      <a:pt x="2" y="16"/>
                    </a:lnTo>
                    <a:lnTo>
                      <a:pt x="3" y="16"/>
                    </a:lnTo>
                    <a:lnTo>
                      <a:pt x="4" y="16"/>
                    </a:lnTo>
                    <a:lnTo>
                      <a:pt x="5" y="16"/>
                    </a:lnTo>
                    <a:lnTo>
                      <a:pt x="7" y="16"/>
                    </a:lnTo>
                    <a:lnTo>
                      <a:pt x="8" y="16"/>
                    </a:lnTo>
                    <a:lnTo>
                      <a:pt x="9" y="16"/>
                    </a:lnTo>
                    <a:lnTo>
                      <a:pt x="10" y="16"/>
                    </a:lnTo>
                    <a:lnTo>
                      <a:pt x="11" y="16"/>
                    </a:lnTo>
                    <a:lnTo>
                      <a:pt x="13" y="10"/>
                    </a:lnTo>
                    <a:lnTo>
                      <a:pt x="14" y="10"/>
                    </a:lnTo>
                    <a:lnTo>
                      <a:pt x="15" y="10"/>
                    </a:lnTo>
                    <a:lnTo>
                      <a:pt x="16" y="10"/>
                    </a:lnTo>
                    <a:lnTo>
                      <a:pt x="17" y="10"/>
                    </a:lnTo>
                    <a:lnTo>
                      <a:pt x="19" y="10"/>
                    </a:lnTo>
                    <a:lnTo>
                      <a:pt x="20" y="10"/>
                    </a:lnTo>
                    <a:lnTo>
                      <a:pt x="21" y="10"/>
                    </a:lnTo>
                    <a:lnTo>
                      <a:pt x="23" y="10"/>
                    </a:lnTo>
                    <a:lnTo>
                      <a:pt x="24" y="10"/>
                    </a:lnTo>
                    <a:lnTo>
                      <a:pt x="26" y="16"/>
                    </a:lnTo>
                    <a:lnTo>
                      <a:pt x="27" y="16"/>
                    </a:lnTo>
                    <a:lnTo>
                      <a:pt x="28" y="16"/>
                    </a:lnTo>
                    <a:lnTo>
                      <a:pt x="29" y="16"/>
                    </a:lnTo>
                    <a:lnTo>
                      <a:pt x="30" y="16"/>
                    </a:lnTo>
                    <a:lnTo>
                      <a:pt x="32" y="16"/>
                    </a:lnTo>
                    <a:lnTo>
                      <a:pt x="33" y="16"/>
                    </a:lnTo>
                    <a:lnTo>
                      <a:pt x="34" y="16"/>
                    </a:lnTo>
                    <a:lnTo>
                      <a:pt x="36" y="16"/>
                    </a:lnTo>
                    <a:lnTo>
                      <a:pt x="37" y="16"/>
                    </a:lnTo>
                    <a:lnTo>
                      <a:pt x="39" y="16"/>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80" name="Freeform 316"/>
              <p:cNvSpPr>
                <a:spLocks/>
              </p:cNvSpPr>
              <p:nvPr/>
            </p:nvSpPr>
            <p:spPr bwMode="auto">
              <a:xfrm>
                <a:off x="5231" y="1772"/>
                <a:ext cx="39" cy="17"/>
              </a:xfrm>
              <a:custGeom>
                <a:avLst/>
                <a:gdLst>
                  <a:gd name="T0" fmla="*/ 0 w 39"/>
                  <a:gd name="T1" fmla="*/ 0 h 17"/>
                  <a:gd name="T2" fmla="*/ 0 w 39"/>
                  <a:gd name="T3" fmla="*/ 16 h 17"/>
                  <a:gd name="T4" fmla="*/ 2 w 39"/>
                  <a:gd name="T5" fmla="*/ 16 h 17"/>
                  <a:gd name="T6" fmla="*/ 3 w 39"/>
                  <a:gd name="T7" fmla="*/ 16 h 17"/>
                  <a:gd name="T8" fmla="*/ 4 w 39"/>
                  <a:gd name="T9" fmla="*/ 16 h 17"/>
                  <a:gd name="T10" fmla="*/ 5 w 39"/>
                  <a:gd name="T11" fmla="*/ 16 h 17"/>
                  <a:gd name="T12" fmla="*/ 6 w 39"/>
                  <a:gd name="T13" fmla="*/ 16 h 17"/>
                  <a:gd name="T14" fmla="*/ 8 w 39"/>
                  <a:gd name="T15" fmla="*/ 16 h 17"/>
                  <a:gd name="T16" fmla="*/ 10 w 39"/>
                  <a:gd name="T17" fmla="*/ 16 h 17"/>
                  <a:gd name="T18" fmla="*/ 11 w 39"/>
                  <a:gd name="T19" fmla="*/ 16 h 17"/>
                  <a:gd name="T20" fmla="*/ 12 w 39"/>
                  <a:gd name="T21" fmla="*/ 10 h 17"/>
                  <a:gd name="T22" fmla="*/ 14 w 39"/>
                  <a:gd name="T23" fmla="*/ 10 h 17"/>
                  <a:gd name="T24" fmla="*/ 16 w 39"/>
                  <a:gd name="T25" fmla="*/ 10 h 17"/>
                  <a:gd name="T26" fmla="*/ 17 w 39"/>
                  <a:gd name="T27" fmla="*/ 10 h 17"/>
                  <a:gd name="T28" fmla="*/ 18 w 39"/>
                  <a:gd name="T29" fmla="*/ 10 h 17"/>
                  <a:gd name="T30" fmla="*/ 19 w 39"/>
                  <a:gd name="T31" fmla="*/ 10 h 17"/>
                  <a:gd name="T32" fmla="*/ 20 w 39"/>
                  <a:gd name="T33" fmla="*/ 10 h 17"/>
                  <a:gd name="T34" fmla="*/ 21 w 39"/>
                  <a:gd name="T35" fmla="*/ 10 h 17"/>
                  <a:gd name="T36" fmla="*/ 23 w 39"/>
                  <a:gd name="T37" fmla="*/ 10 h 17"/>
                  <a:gd name="T38" fmla="*/ 24 w 39"/>
                  <a:gd name="T39" fmla="*/ 10 h 17"/>
                  <a:gd name="T40" fmla="*/ 24 w 39"/>
                  <a:gd name="T41" fmla="*/ 16 h 17"/>
                  <a:gd name="T42" fmla="*/ 26 w 39"/>
                  <a:gd name="T43" fmla="*/ 16 h 17"/>
                  <a:gd name="T44" fmla="*/ 27 w 39"/>
                  <a:gd name="T45" fmla="*/ 16 h 17"/>
                  <a:gd name="T46" fmla="*/ 28 w 39"/>
                  <a:gd name="T47" fmla="*/ 16 h 17"/>
                  <a:gd name="T48" fmla="*/ 30 w 39"/>
                  <a:gd name="T49" fmla="*/ 16 h 17"/>
                  <a:gd name="T50" fmla="*/ 32 w 39"/>
                  <a:gd name="T51" fmla="*/ 16 h 17"/>
                  <a:gd name="T52" fmla="*/ 33 w 39"/>
                  <a:gd name="T53" fmla="*/ 16 h 17"/>
                  <a:gd name="T54" fmla="*/ 34 w 39"/>
                  <a:gd name="T55" fmla="*/ 16 h 17"/>
                  <a:gd name="T56" fmla="*/ 35 w 39"/>
                  <a:gd name="T57" fmla="*/ 16 h 17"/>
                  <a:gd name="T58" fmla="*/ 36 w 39"/>
                  <a:gd name="T59" fmla="*/ 16 h 17"/>
                  <a:gd name="T60" fmla="*/ 37 w 39"/>
                  <a:gd name="T61" fmla="*/ 16 h 17"/>
                  <a:gd name="T62" fmla="*/ 38 w 39"/>
                  <a:gd name="T63" fmla="*/ 0 h 17"/>
                  <a:gd name="T64" fmla="*/ 0 w 39"/>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17">
                    <a:moveTo>
                      <a:pt x="0" y="0"/>
                    </a:moveTo>
                    <a:lnTo>
                      <a:pt x="0" y="16"/>
                    </a:lnTo>
                    <a:lnTo>
                      <a:pt x="2" y="16"/>
                    </a:lnTo>
                    <a:lnTo>
                      <a:pt x="3" y="16"/>
                    </a:lnTo>
                    <a:lnTo>
                      <a:pt x="4" y="16"/>
                    </a:lnTo>
                    <a:lnTo>
                      <a:pt x="5" y="16"/>
                    </a:lnTo>
                    <a:lnTo>
                      <a:pt x="6" y="16"/>
                    </a:lnTo>
                    <a:lnTo>
                      <a:pt x="8" y="16"/>
                    </a:lnTo>
                    <a:lnTo>
                      <a:pt x="10" y="16"/>
                    </a:lnTo>
                    <a:lnTo>
                      <a:pt x="11" y="16"/>
                    </a:lnTo>
                    <a:lnTo>
                      <a:pt x="12" y="10"/>
                    </a:lnTo>
                    <a:lnTo>
                      <a:pt x="14" y="10"/>
                    </a:lnTo>
                    <a:lnTo>
                      <a:pt x="16" y="10"/>
                    </a:lnTo>
                    <a:lnTo>
                      <a:pt x="17" y="10"/>
                    </a:lnTo>
                    <a:lnTo>
                      <a:pt x="18" y="10"/>
                    </a:lnTo>
                    <a:lnTo>
                      <a:pt x="19" y="10"/>
                    </a:lnTo>
                    <a:lnTo>
                      <a:pt x="20" y="10"/>
                    </a:lnTo>
                    <a:lnTo>
                      <a:pt x="21" y="10"/>
                    </a:lnTo>
                    <a:lnTo>
                      <a:pt x="23" y="10"/>
                    </a:lnTo>
                    <a:lnTo>
                      <a:pt x="24" y="10"/>
                    </a:lnTo>
                    <a:lnTo>
                      <a:pt x="24" y="16"/>
                    </a:lnTo>
                    <a:lnTo>
                      <a:pt x="26" y="16"/>
                    </a:lnTo>
                    <a:lnTo>
                      <a:pt x="27" y="16"/>
                    </a:lnTo>
                    <a:lnTo>
                      <a:pt x="28" y="16"/>
                    </a:lnTo>
                    <a:lnTo>
                      <a:pt x="30" y="16"/>
                    </a:lnTo>
                    <a:lnTo>
                      <a:pt x="32" y="16"/>
                    </a:lnTo>
                    <a:lnTo>
                      <a:pt x="33" y="16"/>
                    </a:lnTo>
                    <a:lnTo>
                      <a:pt x="34" y="16"/>
                    </a:lnTo>
                    <a:lnTo>
                      <a:pt x="35" y="16"/>
                    </a:lnTo>
                    <a:lnTo>
                      <a:pt x="36" y="16"/>
                    </a:lnTo>
                    <a:lnTo>
                      <a:pt x="37" y="16"/>
                    </a:lnTo>
                    <a:lnTo>
                      <a:pt x="38"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81" name="Freeform 317"/>
              <p:cNvSpPr>
                <a:spLocks/>
              </p:cNvSpPr>
              <p:nvPr/>
            </p:nvSpPr>
            <p:spPr bwMode="auto">
              <a:xfrm>
                <a:off x="5125" y="1749"/>
                <a:ext cx="42" cy="17"/>
              </a:xfrm>
              <a:custGeom>
                <a:avLst/>
                <a:gdLst>
                  <a:gd name="T0" fmla="*/ 39 w 42"/>
                  <a:gd name="T1" fmla="*/ 1 h 17"/>
                  <a:gd name="T2" fmla="*/ 37 w 42"/>
                  <a:gd name="T3" fmla="*/ 1 h 17"/>
                  <a:gd name="T4" fmla="*/ 34 w 42"/>
                  <a:gd name="T5" fmla="*/ 1 h 17"/>
                  <a:gd name="T6" fmla="*/ 32 w 42"/>
                  <a:gd name="T7" fmla="*/ 1 h 17"/>
                  <a:gd name="T8" fmla="*/ 29 w 42"/>
                  <a:gd name="T9" fmla="*/ 1 h 17"/>
                  <a:gd name="T10" fmla="*/ 27 w 42"/>
                  <a:gd name="T11" fmla="*/ 1 h 17"/>
                  <a:gd name="T12" fmla="*/ 24 w 42"/>
                  <a:gd name="T13" fmla="*/ 1 h 17"/>
                  <a:gd name="T14" fmla="*/ 22 w 42"/>
                  <a:gd name="T15" fmla="*/ 1 h 17"/>
                  <a:gd name="T16" fmla="*/ 20 w 42"/>
                  <a:gd name="T17" fmla="*/ 1 h 17"/>
                  <a:gd name="T18" fmla="*/ 17 w 42"/>
                  <a:gd name="T19" fmla="*/ 1 h 17"/>
                  <a:gd name="T20" fmla="*/ 14 w 42"/>
                  <a:gd name="T21" fmla="*/ 1 h 17"/>
                  <a:gd name="T22" fmla="*/ 12 w 42"/>
                  <a:gd name="T23" fmla="*/ 1 h 17"/>
                  <a:gd name="T24" fmla="*/ 10 w 42"/>
                  <a:gd name="T25" fmla="*/ 1 h 17"/>
                  <a:gd name="T26" fmla="*/ 7 w 42"/>
                  <a:gd name="T27" fmla="*/ 1 h 17"/>
                  <a:gd name="T28" fmla="*/ 5 w 42"/>
                  <a:gd name="T29" fmla="*/ 1 h 17"/>
                  <a:gd name="T30" fmla="*/ 3 w 42"/>
                  <a:gd name="T31" fmla="*/ 1 h 17"/>
                  <a:gd name="T32" fmla="*/ 0 w 42"/>
                  <a:gd name="T33" fmla="*/ 16 h 17"/>
                  <a:gd name="T34" fmla="*/ 3 w 42"/>
                  <a:gd name="T35" fmla="*/ 16 h 17"/>
                  <a:gd name="T36" fmla="*/ 5 w 42"/>
                  <a:gd name="T37" fmla="*/ 16 h 17"/>
                  <a:gd name="T38" fmla="*/ 7 w 42"/>
                  <a:gd name="T39" fmla="*/ 16 h 17"/>
                  <a:gd name="T40" fmla="*/ 10 w 42"/>
                  <a:gd name="T41" fmla="*/ 16 h 17"/>
                  <a:gd name="T42" fmla="*/ 12 w 42"/>
                  <a:gd name="T43" fmla="*/ 16 h 17"/>
                  <a:gd name="T44" fmla="*/ 15 w 42"/>
                  <a:gd name="T45" fmla="*/ 16 h 17"/>
                  <a:gd name="T46" fmla="*/ 17 w 42"/>
                  <a:gd name="T47" fmla="*/ 16 h 17"/>
                  <a:gd name="T48" fmla="*/ 20 w 42"/>
                  <a:gd name="T49" fmla="*/ 16 h 17"/>
                  <a:gd name="T50" fmla="*/ 22 w 42"/>
                  <a:gd name="T51" fmla="*/ 16 h 17"/>
                  <a:gd name="T52" fmla="*/ 25 w 42"/>
                  <a:gd name="T53" fmla="*/ 16 h 17"/>
                  <a:gd name="T54" fmla="*/ 27 w 42"/>
                  <a:gd name="T55" fmla="*/ 16 h 17"/>
                  <a:gd name="T56" fmla="*/ 31 w 42"/>
                  <a:gd name="T57" fmla="*/ 16 h 17"/>
                  <a:gd name="T58" fmla="*/ 33 w 42"/>
                  <a:gd name="T59" fmla="*/ 16 h 17"/>
                  <a:gd name="T60" fmla="*/ 36 w 42"/>
                  <a:gd name="T61" fmla="*/ 16 h 17"/>
                  <a:gd name="T62" fmla="*/ 38 w 42"/>
                  <a:gd name="T63" fmla="*/ 16 h 17"/>
                  <a:gd name="T64" fmla="*/ 41 w 42"/>
                  <a:gd name="T65"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17">
                    <a:moveTo>
                      <a:pt x="41" y="1"/>
                    </a:moveTo>
                    <a:lnTo>
                      <a:pt x="39" y="1"/>
                    </a:lnTo>
                    <a:lnTo>
                      <a:pt x="38" y="1"/>
                    </a:lnTo>
                    <a:lnTo>
                      <a:pt x="37" y="1"/>
                    </a:lnTo>
                    <a:lnTo>
                      <a:pt x="36" y="1"/>
                    </a:lnTo>
                    <a:lnTo>
                      <a:pt x="34" y="1"/>
                    </a:lnTo>
                    <a:lnTo>
                      <a:pt x="33" y="1"/>
                    </a:lnTo>
                    <a:lnTo>
                      <a:pt x="32" y="1"/>
                    </a:lnTo>
                    <a:lnTo>
                      <a:pt x="30" y="1"/>
                    </a:lnTo>
                    <a:lnTo>
                      <a:pt x="29" y="1"/>
                    </a:lnTo>
                    <a:lnTo>
                      <a:pt x="28" y="1"/>
                    </a:lnTo>
                    <a:lnTo>
                      <a:pt x="27" y="1"/>
                    </a:lnTo>
                    <a:lnTo>
                      <a:pt x="26" y="1"/>
                    </a:lnTo>
                    <a:lnTo>
                      <a:pt x="24" y="1"/>
                    </a:lnTo>
                    <a:lnTo>
                      <a:pt x="23" y="1"/>
                    </a:lnTo>
                    <a:lnTo>
                      <a:pt x="22" y="1"/>
                    </a:lnTo>
                    <a:lnTo>
                      <a:pt x="21" y="1"/>
                    </a:lnTo>
                    <a:lnTo>
                      <a:pt x="20" y="1"/>
                    </a:lnTo>
                    <a:lnTo>
                      <a:pt x="19" y="1"/>
                    </a:lnTo>
                    <a:lnTo>
                      <a:pt x="17" y="1"/>
                    </a:lnTo>
                    <a:lnTo>
                      <a:pt x="16" y="1"/>
                    </a:lnTo>
                    <a:lnTo>
                      <a:pt x="14" y="1"/>
                    </a:lnTo>
                    <a:lnTo>
                      <a:pt x="13" y="1"/>
                    </a:lnTo>
                    <a:lnTo>
                      <a:pt x="12" y="1"/>
                    </a:lnTo>
                    <a:lnTo>
                      <a:pt x="11" y="1"/>
                    </a:lnTo>
                    <a:lnTo>
                      <a:pt x="10" y="1"/>
                    </a:lnTo>
                    <a:lnTo>
                      <a:pt x="9" y="1"/>
                    </a:lnTo>
                    <a:lnTo>
                      <a:pt x="7" y="1"/>
                    </a:lnTo>
                    <a:lnTo>
                      <a:pt x="6" y="1"/>
                    </a:lnTo>
                    <a:lnTo>
                      <a:pt x="5" y="1"/>
                    </a:lnTo>
                    <a:lnTo>
                      <a:pt x="4" y="1"/>
                    </a:lnTo>
                    <a:lnTo>
                      <a:pt x="3" y="1"/>
                    </a:lnTo>
                    <a:lnTo>
                      <a:pt x="2" y="0"/>
                    </a:lnTo>
                    <a:lnTo>
                      <a:pt x="0" y="16"/>
                    </a:lnTo>
                    <a:lnTo>
                      <a:pt x="2" y="16"/>
                    </a:lnTo>
                    <a:lnTo>
                      <a:pt x="3" y="16"/>
                    </a:lnTo>
                    <a:lnTo>
                      <a:pt x="4" y="16"/>
                    </a:lnTo>
                    <a:lnTo>
                      <a:pt x="5" y="16"/>
                    </a:lnTo>
                    <a:lnTo>
                      <a:pt x="6" y="16"/>
                    </a:lnTo>
                    <a:lnTo>
                      <a:pt x="7" y="16"/>
                    </a:lnTo>
                    <a:lnTo>
                      <a:pt x="9" y="16"/>
                    </a:lnTo>
                    <a:lnTo>
                      <a:pt x="10" y="16"/>
                    </a:lnTo>
                    <a:lnTo>
                      <a:pt x="11" y="16"/>
                    </a:lnTo>
                    <a:lnTo>
                      <a:pt x="12" y="16"/>
                    </a:lnTo>
                    <a:lnTo>
                      <a:pt x="13" y="16"/>
                    </a:lnTo>
                    <a:lnTo>
                      <a:pt x="15" y="16"/>
                    </a:lnTo>
                    <a:lnTo>
                      <a:pt x="16" y="16"/>
                    </a:lnTo>
                    <a:lnTo>
                      <a:pt x="17" y="16"/>
                    </a:lnTo>
                    <a:lnTo>
                      <a:pt x="19" y="16"/>
                    </a:lnTo>
                    <a:lnTo>
                      <a:pt x="20" y="16"/>
                    </a:lnTo>
                    <a:lnTo>
                      <a:pt x="21" y="16"/>
                    </a:lnTo>
                    <a:lnTo>
                      <a:pt x="22" y="16"/>
                    </a:lnTo>
                    <a:lnTo>
                      <a:pt x="23" y="16"/>
                    </a:lnTo>
                    <a:lnTo>
                      <a:pt x="25" y="16"/>
                    </a:lnTo>
                    <a:lnTo>
                      <a:pt x="26" y="16"/>
                    </a:lnTo>
                    <a:lnTo>
                      <a:pt x="27" y="16"/>
                    </a:lnTo>
                    <a:lnTo>
                      <a:pt x="29" y="16"/>
                    </a:lnTo>
                    <a:lnTo>
                      <a:pt x="31" y="16"/>
                    </a:lnTo>
                    <a:lnTo>
                      <a:pt x="32" y="16"/>
                    </a:lnTo>
                    <a:lnTo>
                      <a:pt x="33" y="16"/>
                    </a:lnTo>
                    <a:lnTo>
                      <a:pt x="35" y="16"/>
                    </a:lnTo>
                    <a:lnTo>
                      <a:pt x="36" y="16"/>
                    </a:lnTo>
                    <a:lnTo>
                      <a:pt x="37" y="16"/>
                    </a:lnTo>
                    <a:lnTo>
                      <a:pt x="38" y="16"/>
                    </a:lnTo>
                    <a:lnTo>
                      <a:pt x="40" y="14"/>
                    </a:lnTo>
                    <a:lnTo>
                      <a:pt x="41"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82" name="Freeform 318"/>
              <p:cNvSpPr>
                <a:spLocks/>
              </p:cNvSpPr>
              <p:nvPr/>
            </p:nvSpPr>
            <p:spPr bwMode="auto">
              <a:xfrm>
                <a:off x="5178" y="1749"/>
                <a:ext cx="39" cy="17"/>
              </a:xfrm>
              <a:custGeom>
                <a:avLst/>
                <a:gdLst>
                  <a:gd name="T0" fmla="*/ 0 w 39"/>
                  <a:gd name="T1" fmla="*/ 1 h 17"/>
                  <a:gd name="T2" fmla="*/ 1 w 39"/>
                  <a:gd name="T3" fmla="*/ 1 h 17"/>
                  <a:gd name="T4" fmla="*/ 3 w 39"/>
                  <a:gd name="T5" fmla="*/ 1 h 17"/>
                  <a:gd name="T6" fmla="*/ 4 w 39"/>
                  <a:gd name="T7" fmla="*/ 1 h 17"/>
                  <a:gd name="T8" fmla="*/ 6 w 39"/>
                  <a:gd name="T9" fmla="*/ 1 h 17"/>
                  <a:gd name="T10" fmla="*/ 7 w 39"/>
                  <a:gd name="T11" fmla="*/ 1 h 17"/>
                  <a:gd name="T12" fmla="*/ 9 w 39"/>
                  <a:gd name="T13" fmla="*/ 1 h 17"/>
                  <a:gd name="T14" fmla="*/ 10 w 39"/>
                  <a:gd name="T15" fmla="*/ 1 h 17"/>
                  <a:gd name="T16" fmla="*/ 12 w 39"/>
                  <a:gd name="T17" fmla="*/ 1 h 17"/>
                  <a:gd name="T18" fmla="*/ 13 w 39"/>
                  <a:gd name="T19" fmla="*/ 1 h 17"/>
                  <a:gd name="T20" fmla="*/ 14 w 39"/>
                  <a:gd name="T21" fmla="*/ 1 h 17"/>
                  <a:gd name="T22" fmla="*/ 16 w 39"/>
                  <a:gd name="T23" fmla="*/ 1 h 17"/>
                  <a:gd name="T24" fmla="*/ 18 w 39"/>
                  <a:gd name="T25" fmla="*/ 1 h 17"/>
                  <a:gd name="T26" fmla="*/ 19 w 39"/>
                  <a:gd name="T27" fmla="*/ 1 h 17"/>
                  <a:gd name="T28" fmla="*/ 20 w 39"/>
                  <a:gd name="T29" fmla="*/ 1 h 17"/>
                  <a:gd name="T30" fmla="*/ 22 w 39"/>
                  <a:gd name="T31" fmla="*/ 1 h 17"/>
                  <a:gd name="T32" fmla="*/ 23 w 39"/>
                  <a:gd name="T33" fmla="*/ 1 h 17"/>
                  <a:gd name="T34" fmla="*/ 25 w 39"/>
                  <a:gd name="T35" fmla="*/ 1 h 17"/>
                  <a:gd name="T36" fmla="*/ 26 w 39"/>
                  <a:gd name="T37" fmla="*/ 1 h 17"/>
                  <a:gd name="T38" fmla="*/ 27 w 39"/>
                  <a:gd name="T39" fmla="*/ 1 h 17"/>
                  <a:gd name="T40" fmla="*/ 29 w 39"/>
                  <a:gd name="T41" fmla="*/ 1 h 17"/>
                  <a:gd name="T42" fmla="*/ 30 w 39"/>
                  <a:gd name="T43" fmla="*/ 1 h 17"/>
                  <a:gd name="T44" fmla="*/ 32 w 39"/>
                  <a:gd name="T45" fmla="*/ 1 h 17"/>
                  <a:gd name="T46" fmla="*/ 33 w 39"/>
                  <a:gd name="T47" fmla="*/ 1 h 17"/>
                  <a:gd name="T48" fmla="*/ 34 w 39"/>
                  <a:gd name="T49" fmla="*/ 1 h 17"/>
                  <a:gd name="T50" fmla="*/ 35 w 39"/>
                  <a:gd name="T51" fmla="*/ 1 h 17"/>
                  <a:gd name="T52" fmla="*/ 36 w 39"/>
                  <a:gd name="T53" fmla="*/ 1 h 17"/>
                  <a:gd name="T54" fmla="*/ 38 w 39"/>
                  <a:gd name="T55" fmla="*/ 0 h 17"/>
                  <a:gd name="T56" fmla="*/ 38 w 39"/>
                  <a:gd name="T57" fmla="*/ 16 h 17"/>
                  <a:gd name="T58" fmla="*/ 36 w 39"/>
                  <a:gd name="T59" fmla="*/ 16 h 17"/>
                  <a:gd name="T60" fmla="*/ 35 w 39"/>
                  <a:gd name="T61" fmla="*/ 16 h 17"/>
                  <a:gd name="T62" fmla="*/ 33 w 39"/>
                  <a:gd name="T63" fmla="*/ 16 h 17"/>
                  <a:gd name="T64" fmla="*/ 32 w 39"/>
                  <a:gd name="T65" fmla="*/ 16 h 17"/>
                  <a:gd name="T66" fmla="*/ 31 w 39"/>
                  <a:gd name="T67" fmla="*/ 16 h 17"/>
                  <a:gd name="T68" fmla="*/ 29 w 39"/>
                  <a:gd name="T69" fmla="*/ 16 h 17"/>
                  <a:gd name="T70" fmla="*/ 28 w 39"/>
                  <a:gd name="T71" fmla="*/ 16 h 17"/>
                  <a:gd name="T72" fmla="*/ 26 w 39"/>
                  <a:gd name="T73" fmla="*/ 16 h 17"/>
                  <a:gd name="T74" fmla="*/ 25 w 39"/>
                  <a:gd name="T75" fmla="*/ 16 h 17"/>
                  <a:gd name="T76" fmla="*/ 23 w 39"/>
                  <a:gd name="T77" fmla="*/ 16 h 17"/>
                  <a:gd name="T78" fmla="*/ 22 w 39"/>
                  <a:gd name="T79" fmla="*/ 16 h 17"/>
                  <a:gd name="T80" fmla="*/ 20 w 39"/>
                  <a:gd name="T81" fmla="*/ 16 h 17"/>
                  <a:gd name="T82" fmla="*/ 19 w 39"/>
                  <a:gd name="T83" fmla="*/ 16 h 17"/>
                  <a:gd name="T84" fmla="*/ 18 w 39"/>
                  <a:gd name="T85" fmla="*/ 16 h 17"/>
                  <a:gd name="T86" fmla="*/ 16 w 39"/>
                  <a:gd name="T87" fmla="*/ 16 h 17"/>
                  <a:gd name="T88" fmla="*/ 14 w 39"/>
                  <a:gd name="T89" fmla="*/ 16 h 17"/>
                  <a:gd name="T90" fmla="*/ 13 w 39"/>
                  <a:gd name="T91" fmla="*/ 16 h 17"/>
                  <a:gd name="T92" fmla="*/ 12 w 39"/>
                  <a:gd name="T93" fmla="*/ 16 h 17"/>
                  <a:gd name="T94" fmla="*/ 10 w 39"/>
                  <a:gd name="T95" fmla="*/ 16 h 17"/>
                  <a:gd name="T96" fmla="*/ 9 w 39"/>
                  <a:gd name="T97" fmla="*/ 16 h 17"/>
                  <a:gd name="T98" fmla="*/ 7 w 39"/>
                  <a:gd name="T99" fmla="*/ 16 h 17"/>
                  <a:gd name="T100" fmla="*/ 6 w 39"/>
                  <a:gd name="T101" fmla="*/ 16 h 17"/>
                  <a:gd name="T102" fmla="*/ 4 w 39"/>
                  <a:gd name="T103" fmla="*/ 16 h 17"/>
                  <a:gd name="T104" fmla="*/ 3 w 39"/>
                  <a:gd name="T105" fmla="*/ 16 h 17"/>
                  <a:gd name="T106" fmla="*/ 2 w 39"/>
                  <a:gd name="T107" fmla="*/ 16 h 17"/>
                  <a:gd name="T108" fmla="*/ 1 w 39"/>
                  <a:gd name="T109" fmla="*/ 16 h 17"/>
                  <a:gd name="T110" fmla="*/ 0 w 39"/>
                  <a:gd name="T111" fmla="*/ 14 h 17"/>
                  <a:gd name="T112" fmla="*/ 0 w 39"/>
                  <a:gd name="T11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 h="17">
                    <a:moveTo>
                      <a:pt x="0" y="1"/>
                    </a:moveTo>
                    <a:lnTo>
                      <a:pt x="1" y="1"/>
                    </a:lnTo>
                    <a:lnTo>
                      <a:pt x="3" y="1"/>
                    </a:lnTo>
                    <a:lnTo>
                      <a:pt x="4" y="1"/>
                    </a:lnTo>
                    <a:lnTo>
                      <a:pt x="6" y="1"/>
                    </a:lnTo>
                    <a:lnTo>
                      <a:pt x="7" y="1"/>
                    </a:lnTo>
                    <a:lnTo>
                      <a:pt x="9" y="1"/>
                    </a:lnTo>
                    <a:lnTo>
                      <a:pt x="10" y="1"/>
                    </a:lnTo>
                    <a:lnTo>
                      <a:pt x="12" y="1"/>
                    </a:lnTo>
                    <a:lnTo>
                      <a:pt x="13" y="1"/>
                    </a:lnTo>
                    <a:lnTo>
                      <a:pt x="14" y="1"/>
                    </a:lnTo>
                    <a:lnTo>
                      <a:pt x="16" y="1"/>
                    </a:lnTo>
                    <a:lnTo>
                      <a:pt x="18" y="1"/>
                    </a:lnTo>
                    <a:lnTo>
                      <a:pt x="19" y="1"/>
                    </a:lnTo>
                    <a:lnTo>
                      <a:pt x="20" y="1"/>
                    </a:lnTo>
                    <a:lnTo>
                      <a:pt x="22" y="1"/>
                    </a:lnTo>
                    <a:lnTo>
                      <a:pt x="23" y="1"/>
                    </a:lnTo>
                    <a:lnTo>
                      <a:pt x="25" y="1"/>
                    </a:lnTo>
                    <a:lnTo>
                      <a:pt x="26" y="1"/>
                    </a:lnTo>
                    <a:lnTo>
                      <a:pt x="27" y="1"/>
                    </a:lnTo>
                    <a:lnTo>
                      <a:pt x="29" y="1"/>
                    </a:lnTo>
                    <a:lnTo>
                      <a:pt x="30" y="1"/>
                    </a:lnTo>
                    <a:lnTo>
                      <a:pt x="32" y="1"/>
                    </a:lnTo>
                    <a:lnTo>
                      <a:pt x="33" y="1"/>
                    </a:lnTo>
                    <a:lnTo>
                      <a:pt x="34" y="1"/>
                    </a:lnTo>
                    <a:lnTo>
                      <a:pt x="35" y="1"/>
                    </a:lnTo>
                    <a:lnTo>
                      <a:pt x="36" y="1"/>
                    </a:lnTo>
                    <a:lnTo>
                      <a:pt x="38" y="0"/>
                    </a:lnTo>
                    <a:lnTo>
                      <a:pt x="38" y="16"/>
                    </a:lnTo>
                    <a:lnTo>
                      <a:pt x="36" y="16"/>
                    </a:lnTo>
                    <a:lnTo>
                      <a:pt x="35" y="16"/>
                    </a:lnTo>
                    <a:lnTo>
                      <a:pt x="33" y="16"/>
                    </a:lnTo>
                    <a:lnTo>
                      <a:pt x="32" y="16"/>
                    </a:lnTo>
                    <a:lnTo>
                      <a:pt x="31" y="16"/>
                    </a:lnTo>
                    <a:lnTo>
                      <a:pt x="29" y="16"/>
                    </a:lnTo>
                    <a:lnTo>
                      <a:pt x="28" y="16"/>
                    </a:lnTo>
                    <a:lnTo>
                      <a:pt x="26" y="16"/>
                    </a:lnTo>
                    <a:lnTo>
                      <a:pt x="25" y="16"/>
                    </a:lnTo>
                    <a:lnTo>
                      <a:pt x="23" y="16"/>
                    </a:lnTo>
                    <a:lnTo>
                      <a:pt x="22" y="16"/>
                    </a:lnTo>
                    <a:lnTo>
                      <a:pt x="20" y="16"/>
                    </a:lnTo>
                    <a:lnTo>
                      <a:pt x="19" y="16"/>
                    </a:lnTo>
                    <a:lnTo>
                      <a:pt x="18" y="16"/>
                    </a:lnTo>
                    <a:lnTo>
                      <a:pt x="16" y="16"/>
                    </a:lnTo>
                    <a:lnTo>
                      <a:pt x="14" y="16"/>
                    </a:lnTo>
                    <a:lnTo>
                      <a:pt x="13" y="16"/>
                    </a:lnTo>
                    <a:lnTo>
                      <a:pt x="12" y="16"/>
                    </a:lnTo>
                    <a:lnTo>
                      <a:pt x="10" y="16"/>
                    </a:lnTo>
                    <a:lnTo>
                      <a:pt x="9" y="16"/>
                    </a:lnTo>
                    <a:lnTo>
                      <a:pt x="7" y="16"/>
                    </a:lnTo>
                    <a:lnTo>
                      <a:pt x="6" y="16"/>
                    </a:lnTo>
                    <a:lnTo>
                      <a:pt x="4" y="16"/>
                    </a:lnTo>
                    <a:lnTo>
                      <a:pt x="3" y="16"/>
                    </a:lnTo>
                    <a:lnTo>
                      <a:pt x="2" y="16"/>
                    </a:lnTo>
                    <a:lnTo>
                      <a:pt x="1" y="16"/>
                    </a:lnTo>
                    <a:lnTo>
                      <a:pt x="0" y="14"/>
                    </a:lnTo>
                    <a:lnTo>
                      <a:pt x="0"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83" name="Freeform 319"/>
              <p:cNvSpPr>
                <a:spLocks/>
              </p:cNvSpPr>
              <p:nvPr/>
            </p:nvSpPr>
            <p:spPr bwMode="auto">
              <a:xfrm>
                <a:off x="5230" y="1749"/>
                <a:ext cx="39" cy="17"/>
              </a:xfrm>
              <a:custGeom>
                <a:avLst/>
                <a:gdLst>
                  <a:gd name="T0" fmla="*/ 0 w 39"/>
                  <a:gd name="T1" fmla="*/ 1 h 17"/>
                  <a:gd name="T2" fmla="*/ 2 w 39"/>
                  <a:gd name="T3" fmla="*/ 1 h 17"/>
                  <a:gd name="T4" fmla="*/ 3 w 39"/>
                  <a:gd name="T5" fmla="*/ 1 h 17"/>
                  <a:gd name="T6" fmla="*/ 5 w 39"/>
                  <a:gd name="T7" fmla="*/ 1 h 17"/>
                  <a:gd name="T8" fmla="*/ 6 w 39"/>
                  <a:gd name="T9" fmla="*/ 1 h 17"/>
                  <a:gd name="T10" fmla="*/ 8 w 39"/>
                  <a:gd name="T11" fmla="*/ 1 h 17"/>
                  <a:gd name="T12" fmla="*/ 9 w 39"/>
                  <a:gd name="T13" fmla="*/ 1 h 17"/>
                  <a:gd name="T14" fmla="*/ 11 w 39"/>
                  <a:gd name="T15" fmla="*/ 1 h 17"/>
                  <a:gd name="T16" fmla="*/ 12 w 39"/>
                  <a:gd name="T17" fmla="*/ 1 h 17"/>
                  <a:gd name="T18" fmla="*/ 14 w 39"/>
                  <a:gd name="T19" fmla="*/ 1 h 17"/>
                  <a:gd name="T20" fmla="*/ 15 w 39"/>
                  <a:gd name="T21" fmla="*/ 1 h 17"/>
                  <a:gd name="T22" fmla="*/ 17 w 39"/>
                  <a:gd name="T23" fmla="*/ 1 h 17"/>
                  <a:gd name="T24" fmla="*/ 18 w 39"/>
                  <a:gd name="T25" fmla="*/ 1 h 17"/>
                  <a:gd name="T26" fmla="*/ 19 w 39"/>
                  <a:gd name="T27" fmla="*/ 1 h 17"/>
                  <a:gd name="T28" fmla="*/ 20 w 39"/>
                  <a:gd name="T29" fmla="*/ 1 h 17"/>
                  <a:gd name="T30" fmla="*/ 21 w 39"/>
                  <a:gd name="T31" fmla="*/ 1 h 17"/>
                  <a:gd name="T32" fmla="*/ 22 w 39"/>
                  <a:gd name="T33" fmla="*/ 1 h 17"/>
                  <a:gd name="T34" fmla="*/ 24 w 39"/>
                  <a:gd name="T35" fmla="*/ 1 h 17"/>
                  <a:gd name="T36" fmla="*/ 25 w 39"/>
                  <a:gd name="T37" fmla="*/ 1 h 17"/>
                  <a:gd name="T38" fmla="*/ 27 w 39"/>
                  <a:gd name="T39" fmla="*/ 1 h 17"/>
                  <a:gd name="T40" fmla="*/ 28 w 39"/>
                  <a:gd name="T41" fmla="*/ 1 h 17"/>
                  <a:gd name="T42" fmla="*/ 29 w 39"/>
                  <a:gd name="T43" fmla="*/ 1 h 17"/>
                  <a:gd name="T44" fmla="*/ 30 w 39"/>
                  <a:gd name="T45" fmla="*/ 1 h 17"/>
                  <a:gd name="T46" fmla="*/ 31 w 39"/>
                  <a:gd name="T47" fmla="*/ 1 h 17"/>
                  <a:gd name="T48" fmla="*/ 33 w 39"/>
                  <a:gd name="T49" fmla="*/ 1 h 17"/>
                  <a:gd name="T50" fmla="*/ 34 w 39"/>
                  <a:gd name="T51" fmla="*/ 1 h 17"/>
                  <a:gd name="T52" fmla="*/ 35 w 39"/>
                  <a:gd name="T53" fmla="*/ 1 h 17"/>
                  <a:gd name="T54" fmla="*/ 36 w 39"/>
                  <a:gd name="T55" fmla="*/ 1 h 17"/>
                  <a:gd name="T56" fmla="*/ 37 w 39"/>
                  <a:gd name="T57" fmla="*/ 0 h 17"/>
                  <a:gd name="T58" fmla="*/ 38 w 39"/>
                  <a:gd name="T59" fmla="*/ 16 h 17"/>
                  <a:gd name="T60" fmla="*/ 37 w 39"/>
                  <a:gd name="T61" fmla="*/ 16 h 17"/>
                  <a:gd name="T62" fmla="*/ 36 w 39"/>
                  <a:gd name="T63" fmla="*/ 16 h 17"/>
                  <a:gd name="T64" fmla="*/ 35 w 39"/>
                  <a:gd name="T65" fmla="*/ 16 h 17"/>
                  <a:gd name="T66" fmla="*/ 34 w 39"/>
                  <a:gd name="T67" fmla="*/ 16 h 17"/>
                  <a:gd name="T68" fmla="*/ 33 w 39"/>
                  <a:gd name="T69" fmla="*/ 16 h 17"/>
                  <a:gd name="T70" fmla="*/ 31 w 39"/>
                  <a:gd name="T71" fmla="*/ 16 h 17"/>
                  <a:gd name="T72" fmla="*/ 30 w 39"/>
                  <a:gd name="T73" fmla="*/ 16 h 17"/>
                  <a:gd name="T74" fmla="*/ 29 w 39"/>
                  <a:gd name="T75" fmla="*/ 16 h 17"/>
                  <a:gd name="T76" fmla="*/ 28 w 39"/>
                  <a:gd name="T77" fmla="*/ 16 h 17"/>
                  <a:gd name="T78" fmla="*/ 27 w 39"/>
                  <a:gd name="T79" fmla="*/ 16 h 17"/>
                  <a:gd name="T80" fmla="*/ 25 w 39"/>
                  <a:gd name="T81" fmla="*/ 16 h 17"/>
                  <a:gd name="T82" fmla="*/ 24 w 39"/>
                  <a:gd name="T83" fmla="*/ 16 h 17"/>
                  <a:gd name="T84" fmla="*/ 22 w 39"/>
                  <a:gd name="T85" fmla="*/ 16 h 17"/>
                  <a:gd name="T86" fmla="*/ 21 w 39"/>
                  <a:gd name="T87" fmla="*/ 16 h 17"/>
                  <a:gd name="T88" fmla="*/ 20 w 39"/>
                  <a:gd name="T89" fmla="*/ 16 h 17"/>
                  <a:gd name="T90" fmla="*/ 19 w 39"/>
                  <a:gd name="T91" fmla="*/ 16 h 17"/>
                  <a:gd name="T92" fmla="*/ 18 w 39"/>
                  <a:gd name="T93" fmla="*/ 16 h 17"/>
                  <a:gd name="T94" fmla="*/ 16 w 39"/>
                  <a:gd name="T95" fmla="*/ 16 h 17"/>
                  <a:gd name="T96" fmla="*/ 15 w 39"/>
                  <a:gd name="T97" fmla="*/ 16 h 17"/>
                  <a:gd name="T98" fmla="*/ 14 w 39"/>
                  <a:gd name="T99" fmla="*/ 16 h 17"/>
                  <a:gd name="T100" fmla="*/ 13 w 39"/>
                  <a:gd name="T101" fmla="*/ 16 h 17"/>
                  <a:gd name="T102" fmla="*/ 12 w 39"/>
                  <a:gd name="T103" fmla="*/ 16 h 17"/>
                  <a:gd name="T104" fmla="*/ 10 w 39"/>
                  <a:gd name="T105" fmla="*/ 16 h 17"/>
                  <a:gd name="T106" fmla="*/ 9 w 39"/>
                  <a:gd name="T107" fmla="*/ 16 h 17"/>
                  <a:gd name="T108" fmla="*/ 8 w 39"/>
                  <a:gd name="T109" fmla="*/ 16 h 17"/>
                  <a:gd name="T110" fmla="*/ 7 w 39"/>
                  <a:gd name="T111" fmla="*/ 16 h 17"/>
                  <a:gd name="T112" fmla="*/ 6 w 39"/>
                  <a:gd name="T113" fmla="*/ 16 h 17"/>
                  <a:gd name="T114" fmla="*/ 4 w 39"/>
                  <a:gd name="T115" fmla="*/ 16 h 17"/>
                  <a:gd name="T116" fmla="*/ 3 w 39"/>
                  <a:gd name="T117" fmla="*/ 16 h 17"/>
                  <a:gd name="T118" fmla="*/ 2 w 39"/>
                  <a:gd name="T119" fmla="*/ 16 h 17"/>
                  <a:gd name="T120" fmla="*/ 1 w 39"/>
                  <a:gd name="T121" fmla="*/ 14 h 17"/>
                  <a:gd name="T122" fmla="*/ 0 w 39"/>
                  <a:gd name="T12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 h="17">
                    <a:moveTo>
                      <a:pt x="0" y="1"/>
                    </a:moveTo>
                    <a:lnTo>
                      <a:pt x="2" y="1"/>
                    </a:lnTo>
                    <a:lnTo>
                      <a:pt x="3" y="1"/>
                    </a:lnTo>
                    <a:lnTo>
                      <a:pt x="5" y="1"/>
                    </a:lnTo>
                    <a:lnTo>
                      <a:pt x="6" y="1"/>
                    </a:lnTo>
                    <a:lnTo>
                      <a:pt x="8" y="1"/>
                    </a:lnTo>
                    <a:lnTo>
                      <a:pt x="9" y="1"/>
                    </a:lnTo>
                    <a:lnTo>
                      <a:pt x="11" y="1"/>
                    </a:lnTo>
                    <a:lnTo>
                      <a:pt x="12" y="1"/>
                    </a:lnTo>
                    <a:lnTo>
                      <a:pt x="14" y="1"/>
                    </a:lnTo>
                    <a:lnTo>
                      <a:pt x="15" y="1"/>
                    </a:lnTo>
                    <a:lnTo>
                      <a:pt x="17" y="1"/>
                    </a:lnTo>
                    <a:lnTo>
                      <a:pt x="18" y="1"/>
                    </a:lnTo>
                    <a:lnTo>
                      <a:pt x="19" y="1"/>
                    </a:lnTo>
                    <a:lnTo>
                      <a:pt x="20" y="1"/>
                    </a:lnTo>
                    <a:lnTo>
                      <a:pt x="21" y="1"/>
                    </a:lnTo>
                    <a:lnTo>
                      <a:pt x="22" y="1"/>
                    </a:lnTo>
                    <a:lnTo>
                      <a:pt x="24" y="1"/>
                    </a:lnTo>
                    <a:lnTo>
                      <a:pt x="25" y="1"/>
                    </a:lnTo>
                    <a:lnTo>
                      <a:pt x="27" y="1"/>
                    </a:lnTo>
                    <a:lnTo>
                      <a:pt x="28" y="1"/>
                    </a:lnTo>
                    <a:lnTo>
                      <a:pt x="29" y="1"/>
                    </a:lnTo>
                    <a:lnTo>
                      <a:pt x="30" y="1"/>
                    </a:lnTo>
                    <a:lnTo>
                      <a:pt x="31" y="1"/>
                    </a:lnTo>
                    <a:lnTo>
                      <a:pt x="33" y="1"/>
                    </a:lnTo>
                    <a:lnTo>
                      <a:pt x="34" y="1"/>
                    </a:lnTo>
                    <a:lnTo>
                      <a:pt x="35" y="1"/>
                    </a:lnTo>
                    <a:lnTo>
                      <a:pt x="36" y="1"/>
                    </a:lnTo>
                    <a:lnTo>
                      <a:pt x="37" y="0"/>
                    </a:lnTo>
                    <a:lnTo>
                      <a:pt x="38" y="16"/>
                    </a:lnTo>
                    <a:lnTo>
                      <a:pt x="37" y="16"/>
                    </a:lnTo>
                    <a:lnTo>
                      <a:pt x="36" y="16"/>
                    </a:lnTo>
                    <a:lnTo>
                      <a:pt x="35" y="16"/>
                    </a:lnTo>
                    <a:lnTo>
                      <a:pt x="34" y="16"/>
                    </a:lnTo>
                    <a:lnTo>
                      <a:pt x="33" y="16"/>
                    </a:lnTo>
                    <a:lnTo>
                      <a:pt x="31" y="16"/>
                    </a:lnTo>
                    <a:lnTo>
                      <a:pt x="30" y="16"/>
                    </a:lnTo>
                    <a:lnTo>
                      <a:pt x="29" y="16"/>
                    </a:lnTo>
                    <a:lnTo>
                      <a:pt x="28" y="16"/>
                    </a:lnTo>
                    <a:lnTo>
                      <a:pt x="27" y="16"/>
                    </a:lnTo>
                    <a:lnTo>
                      <a:pt x="25" y="16"/>
                    </a:lnTo>
                    <a:lnTo>
                      <a:pt x="24" y="16"/>
                    </a:lnTo>
                    <a:lnTo>
                      <a:pt x="22" y="16"/>
                    </a:lnTo>
                    <a:lnTo>
                      <a:pt x="21" y="16"/>
                    </a:lnTo>
                    <a:lnTo>
                      <a:pt x="20" y="16"/>
                    </a:lnTo>
                    <a:lnTo>
                      <a:pt x="19" y="16"/>
                    </a:lnTo>
                    <a:lnTo>
                      <a:pt x="18" y="16"/>
                    </a:lnTo>
                    <a:lnTo>
                      <a:pt x="16" y="16"/>
                    </a:lnTo>
                    <a:lnTo>
                      <a:pt x="15" y="16"/>
                    </a:lnTo>
                    <a:lnTo>
                      <a:pt x="14" y="16"/>
                    </a:lnTo>
                    <a:lnTo>
                      <a:pt x="13" y="16"/>
                    </a:lnTo>
                    <a:lnTo>
                      <a:pt x="12" y="16"/>
                    </a:lnTo>
                    <a:lnTo>
                      <a:pt x="10" y="16"/>
                    </a:lnTo>
                    <a:lnTo>
                      <a:pt x="9" y="16"/>
                    </a:lnTo>
                    <a:lnTo>
                      <a:pt x="8" y="16"/>
                    </a:lnTo>
                    <a:lnTo>
                      <a:pt x="7" y="16"/>
                    </a:lnTo>
                    <a:lnTo>
                      <a:pt x="6" y="16"/>
                    </a:lnTo>
                    <a:lnTo>
                      <a:pt x="4" y="16"/>
                    </a:lnTo>
                    <a:lnTo>
                      <a:pt x="3" y="16"/>
                    </a:lnTo>
                    <a:lnTo>
                      <a:pt x="2" y="16"/>
                    </a:lnTo>
                    <a:lnTo>
                      <a:pt x="1" y="14"/>
                    </a:lnTo>
                    <a:lnTo>
                      <a:pt x="0"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84" name="Freeform 320"/>
              <p:cNvSpPr>
                <a:spLocks/>
              </p:cNvSpPr>
              <p:nvPr/>
            </p:nvSpPr>
            <p:spPr bwMode="auto">
              <a:xfrm>
                <a:off x="5229" y="1727"/>
                <a:ext cx="38" cy="17"/>
              </a:xfrm>
              <a:custGeom>
                <a:avLst/>
                <a:gdLst>
                  <a:gd name="T0" fmla="*/ 0 w 38"/>
                  <a:gd name="T1" fmla="*/ 0 h 17"/>
                  <a:gd name="T2" fmla="*/ 2 w 38"/>
                  <a:gd name="T3" fmla="*/ 0 h 17"/>
                  <a:gd name="T4" fmla="*/ 4 w 38"/>
                  <a:gd name="T5" fmla="*/ 0 h 17"/>
                  <a:gd name="T6" fmla="*/ 5 w 38"/>
                  <a:gd name="T7" fmla="*/ 1 h 17"/>
                  <a:gd name="T8" fmla="*/ 6 w 38"/>
                  <a:gd name="T9" fmla="*/ 1 h 17"/>
                  <a:gd name="T10" fmla="*/ 7 w 38"/>
                  <a:gd name="T11" fmla="*/ 1 h 17"/>
                  <a:gd name="T12" fmla="*/ 8 w 38"/>
                  <a:gd name="T13" fmla="*/ 1 h 17"/>
                  <a:gd name="T14" fmla="*/ 9 w 38"/>
                  <a:gd name="T15" fmla="*/ 1 h 17"/>
                  <a:gd name="T16" fmla="*/ 11 w 38"/>
                  <a:gd name="T17" fmla="*/ 1 h 17"/>
                  <a:gd name="T18" fmla="*/ 12 w 38"/>
                  <a:gd name="T19" fmla="*/ 1 h 17"/>
                  <a:gd name="T20" fmla="*/ 14 w 38"/>
                  <a:gd name="T21" fmla="*/ 1 h 17"/>
                  <a:gd name="T22" fmla="*/ 15 w 38"/>
                  <a:gd name="T23" fmla="*/ 1 h 17"/>
                  <a:gd name="T24" fmla="*/ 16 w 38"/>
                  <a:gd name="T25" fmla="*/ 1 h 17"/>
                  <a:gd name="T26" fmla="*/ 17 w 38"/>
                  <a:gd name="T27" fmla="*/ 1 h 17"/>
                  <a:gd name="T28" fmla="*/ 18 w 38"/>
                  <a:gd name="T29" fmla="*/ 1 h 17"/>
                  <a:gd name="T30" fmla="*/ 19 w 38"/>
                  <a:gd name="T31" fmla="*/ 1 h 17"/>
                  <a:gd name="T32" fmla="*/ 21 w 38"/>
                  <a:gd name="T33" fmla="*/ 1 h 17"/>
                  <a:gd name="T34" fmla="*/ 22 w 38"/>
                  <a:gd name="T35" fmla="*/ 1 h 17"/>
                  <a:gd name="T36" fmla="*/ 24 w 38"/>
                  <a:gd name="T37" fmla="*/ 1 h 17"/>
                  <a:gd name="T38" fmla="*/ 25 w 38"/>
                  <a:gd name="T39" fmla="*/ 1 h 17"/>
                  <a:gd name="T40" fmla="*/ 27 w 38"/>
                  <a:gd name="T41" fmla="*/ 1 h 17"/>
                  <a:gd name="T42" fmla="*/ 28 w 38"/>
                  <a:gd name="T43" fmla="*/ 1 h 17"/>
                  <a:gd name="T44" fmla="*/ 29 w 38"/>
                  <a:gd name="T45" fmla="*/ 1 h 17"/>
                  <a:gd name="T46" fmla="*/ 30 w 38"/>
                  <a:gd name="T47" fmla="*/ 0 h 17"/>
                  <a:gd name="T48" fmla="*/ 31 w 38"/>
                  <a:gd name="T49" fmla="*/ 0 h 17"/>
                  <a:gd name="T50" fmla="*/ 32 w 38"/>
                  <a:gd name="T51" fmla="*/ 0 h 17"/>
                  <a:gd name="T52" fmla="*/ 34 w 38"/>
                  <a:gd name="T53" fmla="*/ 0 h 17"/>
                  <a:gd name="T54" fmla="*/ 35 w 38"/>
                  <a:gd name="T55" fmla="*/ 0 h 17"/>
                  <a:gd name="T56" fmla="*/ 37 w 38"/>
                  <a:gd name="T57" fmla="*/ 15 h 17"/>
                  <a:gd name="T58" fmla="*/ 35 w 38"/>
                  <a:gd name="T59" fmla="*/ 15 h 17"/>
                  <a:gd name="T60" fmla="*/ 34 w 38"/>
                  <a:gd name="T61" fmla="*/ 15 h 17"/>
                  <a:gd name="T62" fmla="*/ 32 w 38"/>
                  <a:gd name="T63" fmla="*/ 15 h 17"/>
                  <a:gd name="T64" fmla="*/ 31 w 38"/>
                  <a:gd name="T65" fmla="*/ 15 h 17"/>
                  <a:gd name="T66" fmla="*/ 30 w 38"/>
                  <a:gd name="T67" fmla="*/ 15 h 17"/>
                  <a:gd name="T68" fmla="*/ 29 w 38"/>
                  <a:gd name="T69" fmla="*/ 15 h 17"/>
                  <a:gd name="T70" fmla="*/ 28 w 38"/>
                  <a:gd name="T71" fmla="*/ 15 h 17"/>
                  <a:gd name="T72" fmla="*/ 27 w 38"/>
                  <a:gd name="T73" fmla="*/ 15 h 17"/>
                  <a:gd name="T74" fmla="*/ 25 w 38"/>
                  <a:gd name="T75" fmla="*/ 16 h 17"/>
                  <a:gd name="T76" fmla="*/ 24 w 38"/>
                  <a:gd name="T77" fmla="*/ 16 h 17"/>
                  <a:gd name="T78" fmla="*/ 22 w 38"/>
                  <a:gd name="T79" fmla="*/ 16 h 17"/>
                  <a:gd name="T80" fmla="*/ 21 w 38"/>
                  <a:gd name="T81" fmla="*/ 16 h 17"/>
                  <a:gd name="T82" fmla="*/ 19 w 38"/>
                  <a:gd name="T83" fmla="*/ 16 h 17"/>
                  <a:gd name="T84" fmla="*/ 18 w 38"/>
                  <a:gd name="T85" fmla="*/ 16 h 17"/>
                  <a:gd name="T86" fmla="*/ 17 w 38"/>
                  <a:gd name="T87" fmla="*/ 16 h 17"/>
                  <a:gd name="T88" fmla="*/ 16 w 38"/>
                  <a:gd name="T89" fmla="*/ 16 h 17"/>
                  <a:gd name="T90" fmla="*/ 15 w 38"/>
                  <a:gd name="T91" fmla="*/ 16 h 17"/>
                  <a:gd name="T92" fmla="*/ 14 w 38"/>
                  <a:gd name="T93" fmla="*/ 16 h 17"/>
                  <a:gd name="T94" fmla="*/ 12 w 38"/>
                  <a:gd name="T95" fmla="*/ 15 h 17"/>
                  <a:gd name="T96" fmla="*/ 10 w 38"/>
                  <a:gd name="T97" fmla="*/ 15 h 17"/>
                  <a:gd name="T98" fmla="*/ 9 w 38"/>
                  <a:gd name="T99" fmla="*/ 15 h 17"/>
                  <a:gd name="T100" fmla="*/ 8 w 38"/>
                  <a:gd name="T101" fmla="*/ 15 h 17"/>
                  <a:gd name="T102" fmla="*/ 7 w 38"/>
                  <a:gd name="T103" fmla="*/ 15 h 17"/>
                  <a:gd name="T104" fmla="*/ 6 w 38"/>
                  <a:gd name="T105" fmla="*/ 15 h 17"/>
                  <a:gd name="T106" fmla="*/ 4 w 38"/>
                  <a:gd name="T107" fmla="*/ 15 h 17"/>
                  <a:gd name="T108" fmla="*/ 3 w 38"/>
                  <a:gd name="T109" fmla="*/ 15 h 17"/>
                  <a:gd name="T110" fmla="*/ 2 w 38"/>
                  <a:gd name="T111" fmla="*/ 15 h 17"/>
                  <a:gd name="T112" fmla="*/ 1 w 38"/>
                  <a:gd name="T113" fmla="*/ 15 h 17"/>
                  <a:gd name="T114" fmla="*/ 0 w 38"/>
                  <a:gd name="T11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17">
                    <a:moveTo>
                      <a:pt x="0" y="0"/>
                    </a:moveTo>
                    <a:lnTo>
                      <a:pt x="2" y="0"/>
                    </a:lnTo>
                    <a:lnTo>
                      <a:pt x="4" y="0"/>
                    </a:lnTo>
                    <a:lnTo>
                      <a:pt x="5" y="1"/>
                    </a:lnTo>
                    <a:lnTo>
                      <a:pt x="6" y="1"/>
                    </a:lnTo>
                    <a:lnTo>
                      <a:pt x="7" y="1"/>
                    </a:lnTo>
                    <a:lnTo>
                      <a:pt x="8" y="1"/>
                    </a:lnTo>
                    <a:lnTo>
                      <a:pt x="9" y="1"/>
                    </a:lnTo>
                    <a:lnTo>
                      <a:pt x="11" y="1"/>
                    </a:lnTo>
                    <a:lnTo>
                      <a:pt x="12" y="1"/>
                    </a:lnTo>
                    <a:lnTo>
                      <a:pt x="14" y="1"/>
                    </a:lnTo>
                    <a:lnTo>
                      <a:pt x="15" y="1"/>
                    </a:lnTo>
                    <a:lnTo>
                      <a:pt x="16" y="1"/>
                    </a:lnTo>
                    <a:lnTo>
                      <a:pt x="17" y="1"/>
                    </a:lnTo>
                    <a:lnTo>
                      <a:pt x="18" y="1"/>
                    </a:lnTo>
                    <a:lnTo>
                      <a:pt x="19" y="1"/>
                    </a:lnTo>
                    <a:lnTo>
                      <a:pt x="21" y="1"/>
                    </a:lnTo>
                    <a:lnTo>
                      <a:pt x="22" y="1"/>
                    </a:lnTo>
                    <a:lnTo>
                      <a:pt x="24" y="1"/>
                    </a:lnTo>
                    <a:lnTo>
                      <a:pt x="25" y="1"/>
                    </a:lnTo>
                    <a:lnTo>
                      <a:pt x="27" y="1"/>
                    </a:lnTo>
                    <a:lnTo>
                      <a:pt x="28" y="1"/>
                    </a:lnTo>
                    <a:lnTo>
                      <a:pt x="29" y="1"/>
                    </a:lnTo>
                    <a:lnTo>
                      <a:pt x="30" y="0"/>
                    </a:lnTo>
                    <a:lnTo>
                      <a:pt x="31" y="0"/>
                    </a:lnTo>
                    <a:lnTo>
                      <a:pt x="32" y="0"/>
                    </a:lnTo>
                    <a:lnTo>
                      <a:pt x="34" y="0"/>
                    </a:lnTo>
                    <a:lnTo>
                      <a:pt x="35" y="0"/>
                    </a:lnTo>
                    <a:lnTo>
                      <a:pt x="37" y="15"/>
                    </a:lnTo>
                    <a:lnTo>
                      <a:pt x="35" y="15"/>
                    </a:lnTo>
                    <a:lnTo>
                      <a:pt x="34" y="15"/>
                    </a:lnTo>
                    <a:lnTo>
                      <a:pt x="32" y="15"/>
                    </a:lnTo>
                    <a:lnTo>
                      <a:pt x="31" y="15"/>
                    </a:lnTo>
                    <a:lnTo>
                      <a:pt x="30" y="15"/>
                    </a:lnTo>
                    <a:lnTo>
                      <a:pt x="29" y="15"/>
                    </a:lnTo>
                    <a:lnTo>
                      <a:pt x="28" y="15"/>
                    </a:lnTo>
                    <a:lnTo>
                      <a:pt x="27" y="15"/>
                    </a:lnTo>
                    <a:lnTo>
                      <a:pt x="25" y="16"/>
                    </a:lnTo>
                    <a:lnTo>
                      <a:pt x="24" y="16"/>
                    </a:lnTo>
                    <a:lnTo>
                      <a:pt x="22" y="16"/>
                    </a:lnTo>
                    <a:lnTo>
                      <a:pt x="21" y="16"/>
                    </a:lnTo>
                    <a:lnTo>
                      <a:pt x="19" y="16"/>
                    </a:lnTo>
                    <a:lnTo>
                      <a:pt x="18" y="16"/>
                    </a:lnTo>
                    <a:lnTo>
                      <a:pt x="17" y="16"/>
                    </a:lnTo>
                    <a:lnTo>
                      <a:pt x="16" y="16"/>
                    </a:lnTo>
                    <a:lnTo>
                      <a:pt x="15" y="16"/>
                    </a:lnTo>
                    <a:lnTo>
                      <a:pt x="14" y="16"/>
                    </a:lnTo>
                    <a:lnTo>
                      <a:pt x="12" y="15"/>
                    </a:lnTo>
                    <a:lnTo>
                      <a:pt x="10" y="15"/>
                    </a:lnTo>
                    <a:lnTo>
                      <a:pt x="9" y="15"/>
                    </a:lnTo>
                    <a:lnTo>
                      <a:pt x="8" y="15"/>
                    </a:lnTo>
                    <a:lnTo>
                      <a:pt x="7" y="15"/>
                    </a:lnTo>
                    <a:lnTo>
                      <a:pt x="6" y="15"/>
                    </a:lnTo>
                    <a:lnTo>
                      <a:pt x="4" y="15"/>
                    </a:lnTo>
                    <a:lnTo>
                      <a:pt x="3" y="15"/>
                    </a:lnTo>
                    <a:lnTo>
                      <a:pt x="2" y="15"/>
                    </a:lnTo>
                    <a:lnTo>
                      <a:pt x="1" y="15"/>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85" name="Freeform 321"/>
              <p:cNvSpPr>
                <a:spLocks/>
              </p:cNvSpPr>
              <p:nvPr/>
            </p:nvSpPr>
            <p:spPr bwMode="auto">
              <a:xfrm>
                <a:off x="5178" y="1727"/>
                <a:ext cx="38" cy="17"/>
              </a:xfrm>
              <a:custGeom>
                <a:avLst/>
                <a:gdLst>
                  <a:gd name="T0" fmla="*/ 0 w 38"/>
                  <a:gd name="T1" fmla="*/ 0 h 17"/>
                  <a:gd name="T2" fmla="*/ 2 w 38"/>
                  <a:gd name="T3" fmla="*/ 0 h 17"/>
                  <a:gd name="T4" fmla="*/ 3 w 38"/>
                  <a:gd name="T5" fmla="*/ 0 h 17"/>
                  <a:gd name="T6" fmla="*/ 5 w 38"/>
                  <a:gd name="T7" fmla="*/ 1 h 17"/>
                  <a:gd name="T8" fmla="*/ 6 w 38"/>
                  <a:gd name="T9" fmla="*/ 1 h 17"/>
                  <a:gd name="T10" fmla="*/ 8 w 38"/>
                  <a:gd name="T11" fmla="*/ 1 h 17"/>
                  <a:gd name="T12" fmla="*/ 9 w 38"/>
                  <a:gd name="T13" fmla="*/ 1 h 17"/>
                  <a:gd name="T14" fmla="*/ 11 w 38"/>
                  <a:gd name="T15" fmla="*/ 1 h 17"/>
                  <a:gd name="T16" fmla="*/ 12 w 38"/>
                  <a:gd name="T17" fmla="*/ 1 h 17"/>
                  <a:gd name="T18" fmla="*/ 13 w 38"/>
                  <a:gd name="T19" fmla="*/ 1 h 17"/>
                  <a:gd name="T20" fmla="*/ 15 w 38"/>
                  <a:gd name="T21" fmla="*/ 1 h 17"/>
                  <a:gd name="T22" fmla="*/ 16 w 38"/>
                  <a:gd name="T23" fmla="*/ 1 h 17"/>
                  <a:gd name="T24" fmla="*/ 18 w 38"/>
                  <a:gd name="T25" fmla="*/ 1 h 17"/>
                  <a:gd name="T26" fmla="*/ 19 w 38"/>
                  <a:gd name="T27" fmla="*/ 1 h 17"/>
                  <a:gd name="T28" fmla="*/ 20 w 38"/>
                  <a:gd name="T29" fmla="*/ 1 h 17"/>
                  <a:gd name="T30" fmla="*/ 22 w 38"/>
                  <a:gd name="T31" fmla="*/ 1 h 17"/>
                  <a:gd name="T32" fmla="*/ 23 w 38"/>
                  <a:gd name="T33" fmla="*/ 1 h 17"/>
                  <a:gd name="T34" fmla="*/ 25 w 38"/>
                  <a:gd name="T35" fmla="*/ 1 h 17"/>
                  <a:gd name="T36" fmla="*/ 26 w 38"/>
                  <a:gd name="T37" fmla="*/ 1 h 17"/>
                  <a:gd name="T38" fmla="*/ 27 w 38"/>
                  <a:gd name="T39" fmla="*/ 1 h 17"/>
                  <a:gd name="T40" fmla="*/ 28 w 38"/>
                  <a:gd name="T41" fmla="*/ 1 h 17"/>
                  <a:gd name="T42" fmla="*/ 29 w 38"/>
                  <a:gd name="T43" fmla="*/ 1 h 17"/>
                  <a:gd name="T44" fmla="*/ 30 w 38"/>
                  <a:gd name="T45" fmla="*/ 1 h 17"/>
                  <a:gd name="T46" fmla="*/ 31 w 38"/>
                  <a:gd name="T47" fmla="*/ 0 h 17"/>
                  <a:gd name="T48" fmla="*/ 33 w 38"/>
                  <a:gd name="T49" fmla="*/ 0 h 17"/>
                  <a:gd name="T50" fmla="*/ 34 w 38"/>
                  <a:gd name="T51" fmla="*/ 0 h 17"/>
                  <a:gd name="T52" fmla="*/ 36 w 38"/>
                  <a:gd name="T53" fmla="*/ 0 h 17"/>
                  <a:gd name="T54" fmla="*/ 37 w 38"/>
                  <a:gd name="T55" fmla="*/ 0 h 17"/>
                  <a:gd name="T56" fmla="*/ 37 w 38"/>
                  <a:gd name="T57" fmla="*/ 15 h 17"/>
                  <a:gd name="T58" fmla="*/ 36 w 38"/>
                  <a:gd name="T59" fmla="*/ 15 h 17"/>
                  <a:gd name="T60" fmla="*/ 35 w 38"/>
                  <a:gd name="T61" fmla="*/ 15 h 17"/>
                  <a:gd name="T62" fmla="*/ 34 w 38"/>
                  <a:gd name="T63" fmla="*/ 15 h 17"/>
                  <a:gd name="T64" fmla="*/ 33 w 38"/>
                  <a:gd name="T65" fmla="*/ 15 h 17"/>
                  <a:gd name="T66" fmla="*/ 32 w 38"/>
                  <a:gd name="T67" fmla="*/ 15 h 17"/>
                  <a:gd name="T68" fmla="*/ 30 w 38"/>
                  <a:gd name="T69" fmla="*/ 15 h 17"/>
                  <a:gd name="T70" fmla="*/ 29 w 38"/>
                  <a:gd name="T71" fmla="*/ 15 h 17"/>
                  <a:gd name="T72" fmla="*/ 28 w 38"/>
                  <a:gd name="T73" fmla="*/ 15 h 17"/>
                  <a:gd name="T74" fmla="*/ 27 w 38"/>
                  <a:gd name="T75" fmla="*/ 15 h 17"/>
                  <a:gd name="T76" fmla="*/ 26 w 38"/>
                  <a:gd name="T77" fmla="*/ 16 h 17"/>
                  <a:gd name="T78" fmla="*/ 25 w 38"/>
                  <a:gd name="T79" fmla="*/ 16 h 17"/>
                  <a:gd name="T80" fmla="*/ 23 w 38"/>
                  <a:gd name="T81" fmla="*/ 16 h 17"/>
                  <a:gd name="T82" fmla="*/ 22 w 38"/>
                  <a:gd name="T83" fmla="*/ 16 h 17"/>
                  <a:gd name="T84" fmla="*/ 20 w 38"/>
                  <a:gd name="T85" fmla="*/ 16 h 17"/>
                  <a:gd name="T86" fmla="*/ 19 w 38"/>
                  <a:gd name="T87" fmla="*/ 16 h 17"/>
                  <a:gd name="T88" fmla="*/ 18 w 38"/>
                  <a:gd name="T89" fmla="*/ 16 h 17"/>
                  <a:gd name="T90" fmla="*/ 16 w 38"/>
                  <a:gd name="T91" fmla="*/ 16 h 17"/>
                  <a:gd name="T92" fmla="*/ 15 w 38"/>
                  <a:gd name="T93" fmla="*/ 16 h 17"/>
                  <a:gd name="T94" fmla="*/ 13 w 38"/>
                  <a:gd name="T95" fmla="*/ 16 h 17"/>
                  <a:gd name="T96" fmla="*/ 12 w 38"/>
                  <a:gd name="T97" fmla="*/ 15 h 17"/>
                  <a:gd name="T98" fmla="*/ 11 w 38"/>
                  <a:gd name="T99" fmla="*/ 15 h 17"/>
                  <a:gd name="T100" fmla="*/ 9 w 38"/>
                  <a:gd name="T101" fmla="*/ 15 h 17"/>
                  <a:gd name="T102" fmla="*/ 7 w 38"/>
                  <a:gd name="T103" fmla="*/ 15 h 17"/>
                  <a:gd name="T104" fmla="*/ 6 w 38"/>
                  <a:gd name="T105" fmla="*/ 15 h 17"/>
                  <a:gd name="T106" fmla="*/ 5 w 38"/>
                  <a:gd name="T107" fmla="*/ 15 h 17"/>
                  <a:gd name="T108" fmla="*/ 3 w 38"/>
                  <a:gd name="T109" fmla="*/ 15 h 17"/>
                  <a:gd name="T110" fmla="*/ 1 w 38"/>
                  <a:gd name="T111" fmla="*/ 15 h 17"/>
                  <a:gd name="T112" fmla="*/ 0 w 38"/>
                  <a:gd name="T113" fmla="*/ 15 h 17"/>
                  <a:gd name="T114" fmla="*/ 0 w 38"/>
                  <a:gd name="T11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17">
                    <a:moveTo>
                      <a:pt x="0" y="0"/>
                    </a:moveTo>
                    <a:lnTo>
                      <a:pt x="2" y="0"/>
                    </a:lnTo>
                    <a:lnTo>
                      <a:pt x="3" y="0"/>
                    </a:lnTo>
                    <a:lnTo>
                      <a:pt x="5" y="1"/>
                    </a:lnTo>
                    <a:lnTo>
                      <a:pt x="6" y="1"/>
                    </a:lnTo>
                    <a:lnTo>
                      <a:pt x="8" y="1"/>
                    </a:lnTo>
                    <a:lnTo>
                      <a:pt x="9" y="1"/>
                    </a:lnTo>
                    <a:lnTo>
                      <a:pt x="11" y="1"/>
                    </a:lnTo>
                    <a:lnTo>
                      <a:pt x="12" y="1"/>
                    </a:lnTo>
                    <a:lnTo>
                      <a:pt x="13" y="1"/>
                    </a:lnTo>
                    <a:lnTo>
                      <a:pt x="15" y="1"/>
                    </a:lnTo>
                    <a:lnTo>
                      <a:pt x="16" y="1"/>
                    </a:lnTo>
                    <a:lnTo>
                      <a:pt x="18" y="1"/>
                    </a:lnTo>
                    <a:lnTo>
                      <a:pt x="19" y="1"/>
                    </a:lnTo>
                    <a:lnTo>
                      <a:pt x="20" y="1"/>
                    </a:lnTo>
                    <a:lnTo>
                      <a:pt x="22" y="1"/>
                    </a:lnTo>
                    <a:lnTo>
                      <a:pt x="23" y="1"/>
                    </a:lnTo>
                    <a:lnTo>
                      <a:pt x="25" y="1"/>
                    </a:lnTo>
                    <a:lnTo>
                      <a:pt x="26" y="1"/>
                    </a:lnTo>
                    <a:lnTo>
                      <a:pt x="27" y="1"/>
                    </a:lnTo>
                    <a:lnTo>
                      <a:pt x="28" y="1"/>
                    </a:lnTo>
                    <a:lnTo>
                      <a:pt x="29" y="1"/>
                    </a:lnTo>
                    <a:lnTo>
                      <a:pt x="30" y="1"/>
                    </a:lnTo>
                    <a:lnTo>
                      <a:pt x="31" y="0"/>
                    </a:lnTo>
                    <a:lnTo>
                      <a:pt x="33" y="0"/>
                    </a:lnTo>
                    <a:lnTo>
                      <a:pt x="34" y="0"/>
                    </a:lnTo>
                    <a:lnTo>
                      <a:pt x="36" y="0"/>
                    </a:lnTo>
                    <a:lnTo>
                      <a:pt x="37" y="0"/>
                    </a:lnTo>
                    <a:lnTo>
                      <a:pt x="37" y="15"/>
                    </a:lnTo>
                    <a:lnTo>
                      <a:pt x="36" y="15"/>
                    </a:lnTo>
                    <a:lnTo>
                      <a:pt x="35" y="15"/>
                    </a:lnTo>
                    <a:lnTo>
                      <a:pt x="34" y="15"/>
                    </a:lnTo>
                    <a:lnTo>
                      <a:pt x="33" y="15"/>
                    </a:lnTo>
                    <a:lnTo>
                      <a:pt x="32" y="15"/>
                    </a:lnTo>
                    <a:lnTo>
                      <a:pt x="30" y="15"/>
                    </a:lnTo>
                    <a:lnTo>
                      <a:pt x="29" y="15"/>
                    </a:lnTo>
                    <a:lnTo>
                      <a:pt x="28" y="15"/>
                    </a:lnTo>
                    <a:lnTo>
                      <a:pt x="27" y="15"/>
                    </a:lnTo>
                    <a:lnTo>
                      <a:pt x="26" y="16"/>
                    </a:lnTo>
                    <a:lnTo>
                      <a:pt x="25" y="16"/>
                    </a:lnTo>
                    <a:lnTo>
                      <a:pt x="23" y="16"/>
                    </a:lnTo>
                    <a:lnTo>
                      <a:pt x="22" y="16"/>
                    </a:lnTo>
                    <a:lnTo>
                      <a:pt x="20" y="16"/>
                    </a:lnTo>
                    <a:lnTo>
                      <a:pt x="19" y="16"/>
                    </a:lnTo>
                    <a:lnTo>
                      <a:pt x="18" y="16"/>
                    </a:lnTo>
                    <a:lnTo>
                      <a:pt x="16" y="16"/>
                    </a:lnTo>
                    <a:lnTo>
                      <a:pt x="15" y="16"/>
                    </a:lnTo>
                    <a:lnTo>
                      <a:pt x="13" y="16"/>
                    </a:lnTo>
                    <a:lnTo>
                      <a:pt x="12" y="15"/>
                    </a:lnTo>
                    <a:lnTo>
                      <a:pt x="11" y="15"/>
                    </a:lnTo>
                    <a:lnTo>
                      <a:pt x="9" y="15"/>
                    </a:lnTo>
                    <a:lnTo>
                      <a:pt x="7" y="15"/>
                    </a:lnTo>
                    <a:lnTo>
                      <a:pt x="6" y="15"/>
                    </a:lnTo>
                    <a:lnTo>
                      <a:pt x="5" y="15"/>
                    </a:lnTo>
                    <a:lnTo>
                      <a:pt x="3" y="15"/>
                    </a:lnTo>
                    <a:lnTo>
                      <a:pt x="1" y="15"/>
                    </a:lnTo>
                    <a:lnTo>
                      <a:pt x="0" y="15"/>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86" name="Freeform 322"/>
              <p:cNvSpPr>
                <a:spLocks/>
              </p:cNvSpPr>
              <p:nvPr/>
            </p:nvSpPr>
            <p:spPr bwMode="auto">
              <a:xfrm>
                <a:off x="5127" y="1727"/>
                <a:ext cx="40" cy="17"/>
              </a:xfrm>
              <a:custGeom>
                <a:avLst/>
                <a:gdLst>
                  <a:gd name="T0" fmla="*/ 38 w 40"/>
                  <a:gd name="T1" fmla="*/ 0 h 17"/>
                  <a:gd name="T2" fmla="*/ 35 w 40"/>
                  <a:gd name="T3" fmla="*/ 0 h 17"/>
                  <a:gd name="T4" fmla="*/ 33 w 40"/>
                  <a:gd name="T5" fmla="*/ 1 h 17"/>
                  <a:gd name="T6" fmla="*/ 31 w 40"/>
                  <a:gd name="T7" fmla="*/ 1 h 17"/>
                  <a:gd name="T8" fmla="*/ 28 w 40"/>
                  <a:gd name="T9" fmla="*/ 1 h 17"/>
                  <a:gd name="T10" fmla="*/ 26 w 40"/>
                  <a:gd name="T11" fmla="*/ 1 h 17"/>
                  <a:gd name="T12" fmla="*/ 24 w 40"/>
                  <a:gd name="T13" fmla="*/ 1 h 17"/>
                  <a:gd name="T14" fmla="*/ 21 w 40"/>
                  <a:gd name="T15" fmla="*/ 1 h 17"/>
                  <a:gd name="T16" fmla="*/ 19 w 40"/>
                  <a:gd name="T17" fmla="*/ 1 h 17"/>
                  <a:gd name="T18" fmla="*/ 17 w 40"/>
                  <a:gd name="T19" fmla="*/ 1 h 17"/>
                  <a:gd name="T20" fmla="*/ 14 w 40"/>
                  <a:gd name="T21" fmla="*/ 1 h 17"/>
                  <a:gd name="T22" fmla="*/ 12 w 40"/>
                  <a:gd name="T23" fmla="*/ 1 h 17"/>
                  <a:gd name="T24" fmla="*/ 10 w 40"/>
                  <a:gd name="T25" fmla="*/ 1 h 17"/>
                  <a:gd name="T26" fmla="*/ 7 w 40"/>
                  <a:gd name="T27" fmla="*/ 0 h 17"/>
                  <a:gd name="T28" fmla="*/ 4 w 40"/>
                  <a:gd name="T29" fmla="*/ 0 h 17"/>
                  <a:gd name="T30" fmla="*/ 1 w 40"/>
                  <a:gd name="T31" fmla="*/ 0 h 17"/>
                  <a:gd name="T32" fmla="*/ 1 w 40"/>
                  <a:gd name="T33" fmla="*/ 15 h 17"/>
                  <a:gd name="T34" fmla="*/ 4 w 40"/>
                  <a:gd name="T35" fmla="*/ 15 h 17"/>
                  <a:gd name="T36" fmla="*/ 7 w 40"/>
                  <a:gd name="T37" fmla="*/ 15 h 17"/>
                  <a:gd name="T38" fmla="*/ 10 w 40"/>
                  <a:gd name="T39" fmla="*/ 15 h 17"/>
                  <a:gd name="T40" fmla="*/ 12 w 40"/>
                  <a:gd name="T41" fmla="*/ 16 h 17"/>
                  <a:gd name="T42" fmla="*/ 14 w 40"/>
                  <a:gd name="T43" fmla="*/ 16 h 17"/>
                  <a:gd name="T44" fmla="*/ 17 w 40"/>
                  <a:gd name="T45" fmla="*/ 16 h 17"/>
                  <a:gd name="T46" fmla="*/ 19 w 40"/>
                  <a:gd name="T47" fmla="*/ 16 h 17"/>
                  <a:gd name="T48" fmla="*/ 21 w 40"/>
                  <a:gd name="T49" fmla="*/ 16 h 17"/>
                  <a:gd name="T50" fmla="*/ 24 w 40"/>
                  <a:gd name="T51" fmla="*/ 16 h 17"/>
                  <a:gd name="T52" fmla="*/ 26 w 40"/>
                  <a:gd name="T53" fmla="*/ 15 h 17"/>
                  <a:gd name="T54" fmla="*/ 28 w 40"/>
                  <a:gd name="T55" fmla="*/ 15 h 17"/>
                  <a:gd name="T56" fmla="*/ 31 w 40"/>
                  <a:gd name="T57" fmla="*/ 15 h 17"/>
                  <a:gd name="T58" fmla="*/ 34 w 40"/>
                  <a:gd name="T59" fmla="*/ 15 h 17"/>
                  <a:gd name="T60" fmla="*/ 36 w 40"/>
                  <a:gd name="T61" fmla="*/ 15 h 17"/>
                  <a:gd name="T62" fmla="*/ 38 w 40"/>
                  <a:gd name="T6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 h="17">
                    <a:moveTo>
                      <a:pt x="39" y="0"/>
                    </a:moveTo>
                    <a:lnTo>
                      <a:pt x="38" y="0"/>
                    </a:lnTo>
                    <a:lnTo>
                      <a:pt x="37" y="0"/>
                    </a:lnTo>
                    <a:lnTo>
                      <a:pt x="35" y="0"/>
                    </a:lnTo>
                    <a:lnTo>
                      <a:pt x="35" y="1"/>
                    </a:lnTo>
                    <a:lnTo>
                      <a:pt x="33" y="1"/>
                    </a:lnTo>
                    <a:lnTo>
                      <a:pt x="32" y="1"/>
                    </a:lnTo>
                    <a:lnTo>
                      <a:pt x="31" y="1"/>
                    </a:lnTo>
                    <a:lnTo>
                      <a:pt x="29" y="1"/>
                    </a:lnTo>
                    <a:lnTo>
                      <a:pt x="28" y="1"/>
                    </a:lnTo>
                    <a:lnTo>
                      <a:pt x="27" y="1"/>
                    </a:lnTo>
                    <a:lnTo>
                      <a:pt x="26" y="1"/>
                    </a:lnTo>
                    <a:lnTo>
                      <a:pt x="25" y="1"/>
                    </a:lnTo>
                    <a:lnTo>
                      <a:pt x="24" y="1"/>
                    </a:lnTo>
                    <a:lnTo>
                      <a:pt x="22" y="1"/>
                    </a:lnTo>
                    <a:lnTo>
                      <a:pt x="21" y="1"/>
                    </a:lnTo>
                    <a:lnTo>
                      <a:pt x="20" y="1"/>
                    </a:lnTo>
                    <a:lnTo>
                      <a:pt x="19" y="1"/>
                    </a:lnTo>
                    <a:lnTo>
                      <a:pt x="18" y="1"/>
                    </a:lnTo>
                    <a:lnTo>
                      <a:pt x="17" y="1"/>
                    </a:lnTo>
                    <a:lnTo>
                      <a:pt x="15" y="1"/>
                    </a:lnTo>
                    <a:lnTo>
                      <a:pt x="14" y="1"/>
                    </a:lnTo>
                    <a:lnTo>
                      <a:pt x="13" y="1"/>
                    </a:lnTo>
                    <a:lnTo>
                      <a:pt x="12" y="1"/>
                    </a:lnTo>
                    <a:lnTo>
                      <a:pt x="11" y="1"/>
                    </a:lnTo>
                    <a:lnTo>
                      <a:pt x="10" y="1"/>
                    </a:lnTo>
                    <a:lnTo>
                      <a:pt x="8" y="1"/>
                    </a:lnTo>
                    <a:lnTo>
                      <a:pt x="7" y="0"/>
                    </a:lnTo>
                    <a:lnTo>
                      <a:pt x="6" y="0"/>
                    </a:lnTo>
                    <a:lnTo>
                      <a:pt x="4" y="0"/>
                    </a:lnTo>
                    <a:lnTo>
                      <a:pt x="3" y="0"/>
                    </a:lnTo>
                    <a:lnTo>
                      <a:pt x="1" y="0"/>
                    </a:lnTo>
                    <a:lnTo>
                      <a:pt x="0" y="15"/>
                    </a:lnTo>
                    <a:lnTo>
                      <a:pt x="1" y="15"/>
                    </a:lnTo>
                    <a:lnTo>
                      <a:pt x="3" y="15"/>
                    </a:lnTo>
                    <a:lnTo>
                      <a:pt x="4" y="15"/>
                    </a:lnTo>
                    <a:lnTo>
                      <a:pt x="6" y="15"/>
                    </a:lnTo>
                    <a:lnTo>
                      <a:pt x="7" y="15"/>
                    </a:lnTo>
                    <a:lnTo>
                      <a:pt x="8" y="15"/>
                    </a:lnTo>
                    <a:lnTo>
                      <a:pt x="10" y="15"/>
                    </a:lnTo>
                    <a:lnTo>
                      <a:pt x="11" y="15"/>
                    </a:lnTo>
                    <a:lnTo>
                      <a:pt x="12" y="16"/>
                    </a:lnTo>
                    <a:lnTo>
                      <a:pt x="13" y="16"/>
                    </a:lnTo>
                    <a:lnTo>
                      <a:pt x="14" y="16"/>
                    </a:lnTo>
                    <a:lnTo>
                      <a:pt x="15" y="16"/>
                    </a:lnTo>
                    <a:lnTo>
                      <a:pt x="17" y="16"/>
                    </a:lnTo>
                    <a:lnTo>
                      <a:pt x="18" y="16"/>
                    </a:lnTo>
                    <a:lnTo>
                      <a:pt x="19" y="16"/>
                    </a:lnTo>
                    <a:lnTo>
                      <a:pt x="20" y="16"/>
                    </a:lnTo>
                    <a:lnTo>
                      <a:pt x="21" y="16"/>
                    </a:lnTo>
                    <a:lnTo>
                      <a:pt x="22" y="16"/>
                    </a:lnTo>
                    <a:lnTo>
                      <a:pt x="24" y="16"/>
                    </a:lnTo>
                    <a:lnTo>
                      <a:pt x="25" y="16"/>
                    </a:lnTo>
                    <a:lnTo>
                      <a:pt x="26" y="15"/>
                    </a:lnTo>
                    <a:lnTo>
                      <a:pt x="27" y="15"/>
                    </a:lnTo>
                    <a:lnTo>
                      <a:pt x="28" y="15"/>
                    </a:lnTo>
                    <a:lnTo>
                      <a:pt x="30" y="15"/>
                    </a:lnTo>
                    <a:lnTo>
                      <a:pt x="31" y="15"/>
                    </a:lnTo>
                    <a:lnTo>
                      <a:pt x="32" y="15"/>
                    </a:lnTo>
                    <a:lnTo>
                      <a:pt x="34" y="15"/>
                    </a:lnTo>
                    <a:lnTo>
                      <a:pt x="35" y="15"/>
                    </a:lnTo>
                    <a:lnTo>
                      <a:pt x="36" y="15"/>
                    </a:lnTo>
                    <a:lnTo>
                      <a:pt x="37" y="15"/>
                    </a:lnTo>
                    <a:lnTo>
                      <a:pt x="38" y="15"/>
                    </a:lnTo>
                    <a:lnTo>
                      <a:pt x="39"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87" name="Freeform 323"/>
              <p:cNvSpPr>
                <a:spLocks/>
              </p:cNvSpPr>
              <p:nvPr/>
            </p:nvSpPr>
            <p:spPr bwMode="auto">
              <a:xfrm>
                <a:off x="5125" y="1778"/>
                <a:ext cx="42" cy="17"/>
              </a:xfrm>
              <a:custGeom>
                <a:avLst/>
                <a:gdLst>
                  <a:gd name="T0" fmla="*/ 1 w 42"/>
                  <a:gd name="T1" fmla="*/ 0 h 17"/>
                  <a:gd name="T2" fmla="*/ 0 w 42"/>
                  <a:gd name="T3" fmla="*/ 14 h 17"/>
                  <a:gd name="T4" fmla="*/ 1 w 42"/>
                  <a:gd name="T5" fmla="*/ 14 h 17"/>
                  <a:gd name="T6" fmla="*/ 2 w 42"/>
                  <a:gd name="T7" fmla="*/ 14 h 17"/>
                  <a:gd name="T8" fmla="*/ 4 w 42"/>
                  <a:gd name="T9" fmla="*/ 14 h 17"/>
                  <a:gd name="T10" fmla="*/ 5 w 42"/>
                  <a:gd name="T11" fmla="*/ 14 h 17"/>
                  <a:gd name="T12" fmla="*/ 6 w 42"/>
                  <a:gd name="T13" fmla="*/ 14 h 17"/>
                  <a:gd name="T14" fmla="*/ 7 w 42"/>
                  <a:gd name="T15" fmla="*/ 16 h 17"/>
                  <a:gd name="T16" fmla="*/ 8 w 42"/>
                  <a:gd name="T17" fmla="*/ 16 h 17"/>
                  <a:gd name="T18" fmla="*/ 10 w 42"/>
                  <a:gd name="T19" fmla="*/ 16 h 17"/>
                  <a:gd name="T20" fmla="*/ 11 w 42"/>
                  <a:gd name="T21" fmla="*/ 16 h 17"/>
                  <a:gd name="T22" fmla="*/ 12 w 42"/>
                  <a:gd name="T23" fmla="*/ 16 h 17"/>
                  <a:gd name="T24" fmla="*/ 14 w 42"/>
                  <a:gd name="T25" fmla="*/ 16 h 17"/>
                  <a:gd name="T26" fmla="*/ 15 w 42"/>
                  <a:gd name="T27" fmla="*/ 16 h 17"/>
                  <a:gd name="T28" fmla="*/ 17 w 42"/>
                  <a:gd name="T29" fmla="*/ 16 h 17"/>
                  <a:gd name="T30" fmla="*/ 18 w 42"/>
                  <a:gd name="T31" fmla="*/ 16 h 17"/>
                  <a:gd name="T32" fmla="*/ 20 w 42"/>
                  <a:gd name="T33" fmla="*/ 16 h 17"/>
                  <a:gd name="T34" fmla="*/ 21 w 42"/>
                  <a:gd name="T35" fmla="*/ 16 h 17"/>
                  <a:gd name="T36" fmla="*/ 22 w 42"/>
                  <a:gd name="T37" fmla="*/ 16 h 17"/>
                  <a:gd name="T38" fmla="*/ 24 w 42"/>
                  <a:gd name="T39" fmla="*/ 16 h 17"/>
                  <a:gd name="T40" fmla="*/ 25 w 42"/>
                  <a:gd name="T41" fmla="*/ 16 h 17"/>
                  <a:gd name="T42" fmla="*/ 26 w 42"/>
                  <a:gd name="T43" fmla="*/ 16 h 17"/>
                  <a:gd name="T44" fmla="*/ 27 w 42"/>
                  <a:gd name="T45" fmla="*/ 16 h 17"/>
                  <a:gd name="T46" fmla="*/ 28 w 42"/>
                  <a:gd name="T47" fmla="*/ 16 h 17"/>
                  <a:gd name="T48" fmla="*/ 30 w 42"/>
                  <a:gd name="T49" fmla="*/ 16 h 17"/>
                  <a:gd name="T50" fmla="*/ 31 w 42"/>
                  <a:gd name="T51" fmla="*/ 16 h 17"/>
                  <a:gd name="T52" fmla="*/ 33 w 42"/>
                  <a:gd name="T53" fmla="*/ 14 h 17"/>
                  <a:gd name="T54" fmla="*/ 34 w 42"/>
                  <a:gd name="T55" fmla="*/ 14 h 17"/>
                  <a:gd name="T56" fmla="*/ 36 w 42"/>
                  <a:gd name="T57" fmla="*/ 14 h 17"/>
                  <a:gd name="T58" fmla="*/ 38 w 42"/>
                  <a:gd name="T59" fmla="*/ 14 h 17"/>
                  <a:gd name="T60" fmla="*/ 39 w 42"/>
                  <a:gd name="T61" fmla="*/ 14 h 17"/>
                  <a:gd name="T62" fmla="*/ 41 w 42"/>
                  <a:gd name="T63" fmla="*/ 14 h 17"/>
                  <a:gd name="T64" fmla="*/ 41 w 42"/>
                  <a:gd name="T65" fmla="*/ 0 h 17"/>
                  <a:gd name="T66" fmla="*/ 1 w 42"/>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17">
                    <a:moveTo>
                      <a:pt x="1" y="0"/>
                    </a:moveTo>
                    <a:lnTo>
                      <a:pt x="0" y="14"/>
                    </a:lnTo>
                    <a:lnTo>
                      <a:pt x="1" y="14"/>
                    </a:lnTo>
                    <a:lnTo>
                      <a:pt x="2" y="14"/>
                    </a:lnTo>
                    <a:lnTo>
                      <a:pt x="4" y="14"/>
                    </a:lnTo>
                    <a:lnTo>
                      <a:pt x="5" y="14"/>
                    </a:lnTo>
                    <a:lnTo>
                      <a:pt x="6" y="14"/>
                    </a:lnTo>
                    <a:lnTo>
                      <a:pt x="7" y="16"/>
                    </a:lnTo>
                    <a:lnTo>
                      <a:pt x="8" y="16"/>
                    </a:lnTo>
                    <a:lnTo>
                      <a:pt x="10" y="16"/>
                    </a:lnTo>
                    <a:lnTo>
                      <a:pt x="11" y="16"/>
                    </a:lnTo>
                    <a:lnTo>
                      <a:pt x="12" y="16"/>
                    </a:lnTo>
                    <a:lnTo>
                      <a:pt x="14" y="16"/>
                    </a:lnTo>
                    <a:lnTo>
                      <a:pt x="15" y="16"/>
                    </a:lnTo>
                    <a:lnTo>
                      <a:pt x="17" y="16"/>
                    </a:lnTo>
                    <a:lnTo>
                      <a:pt x="18" y="16"/>
                    </a:lnTo>
                    <a:lnTo>
                      <a:pt x="20" y="16"/>
                    </a:lnTo>
                    <a:lnTo>
                      <a:pt x="21" y="16"/>
                    </a:lnTo>
                    <a:lnTo>
                      <a:pt x="22" y="16"/>
                    </a:lnTo>
                    <a:lnTo>
                      <a:pt x="24" y="16"/>
                    </a:lnTo>
                    <a:lnTo>
                      <a:pt x="25" y="16"/>
                    </a:lnTo>
                    <a:lnTo>
                      <a:pt x="26" y="16"/>
                    </a:lnTo>
                    <a:lnTo>
                      <a:pt x="27" y="16"/>
                    </a:lnTo>
                    <a:lnTo>
                      <a:pt x="28" y="16"/>
                    </a:lnTo>
                    <a:lnTo>
                      <a:pt x="30" y="16"/>
                    </a:lnTo>
                    <a:lnTo>
                      <a:pt x="31" y="16"/>
                    </a:lnTo>
                    <a:lnTo>
                      <a:pt x="33" y="14"/>
                    </a:lnTo>
                    <a:lnTo>
                      <a:pt x="34" y="14"/>
                    </a:lnTo>
                    <a:lnTo>
                      <a:pt x="36" y="14"/>
                    </a:lnTo>
                    <a:lnTo>
                      <a:pt x="38" y="14"/>
                    </a:lnTo>
                    <a:lnTo>
                      <a:pt x="39" y="14"/>
                    </a:lnTo>
                    <a:lnTo>
                      <a:pt x="41" y="14"/>
                    </a:lnTo>
                    <a:lnTo>
                      <a:pt x="41" y="0"/>
                    </a:lnTo>
                    <a:lnTo>
                      <a:pt x="1"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88" name="Freeform 324"/>
              <p:cNvSpPr>
                <a:spLocks/>
              </p:cNvSpPr>
              <p:nvPr/>
            </p:nvSpPr>
            <p:spPr bwMode="auto">
              <a:xfrm>
                <a:off x="5177" y="1778"/>
                <a:ext cx="40" cy="17"/>
              </a:xfrm>
              <a:custGeom>
                <a:avLst/>
                <a:gdLst>
                  <a:gd name="T0" fmla="*/ 0 w 40"/>
                  <a:gd name="T1" fmla="*/ 0 h 17"/>
                  <a:gd name="T2" fmla="*/ 0 w 40"/>
                  <a:gd name="T3" fmla="*/ 14 h 17"/>
                  <a:gd name="T4" fmla="*/ 2 w 40"/>
                  <a:gd name="T5" fmla="*/ 14 h 17"/>
                  <a:gd name="T6" fmla="*/ 3 w 40"/>
                  <a:gd name="T7" fmla="*/ 14 h 17"/>
                  <a:gd name="T8" fmla="*/ 4 w 40"/>
                  <a:gd name="T9" fmla="*/ 14 h 17"/>
                  <a:gd name="T10" fmla="*/ 5 w 40"/>
                  <a:gd name="T11" fmla="*/ 14 h 17"/>
                  <a:gd name="T12" fmla="*/ 7 w 40"/>
                  <a:gd name="T13" fmla="*/ 14 h 17"/>
                  <a:gd name="T14" fmla="*/ 8 w 40"/>
                  <a:gd name="T15" fmla="*/ 14 h 17"/>
                  <a:gd name="T16" fmla="*/ 9 w 40"/>
                  <a:gd name="T17" fmla="*/ 16 h 17"/>
                  <a:gd name="T18" fmla="*/ 10 w 40"/>
                  <a:gd name="T19" fmla="*/ 16 h 17"/>
                  <a:gd name="T20" fmla="*/ 11 w 40"/>
                  <a:gd name="T21" fmla="*/ 16 h 17"/>
                  <a:gd name="T22" fmla="*/ 13 w 40"/>
                  <a:gd name="T23" fmla="*/ 16 h 17"/>
                  <a:gd name="T24" fmla="*/ 14 w 40"/>
                  <a:gd name="T25" fmla="*/ 16 h 17"/>
                  <a:gd name="T26" fmla="*/ 15 w 40"/>
                  <a:gd name="T27" fmla="*/ 16 h 17"/>
                  <a:gd name="T28" fmla="*/ 16 w 40"/>
                  <a:gd name="T29" fmla="*/ 16 h 17"/>
                  <a:gd name="T30" fmla="*/ 17 w 40"/>
                  <a:gd name="T31" fmla="*/ 16 h 17"/>
                  <a:gd name="T32" fmla="*/ 19 w 40"/>
                  <a:gd name="T33" fmla="*/ 16 h 17"/>
                  <a:gd name="T34" fmla="*/ 20 w 40"/>
                  <a:gd name="T35" fmla="*/ 16 h 17"/>
                  <a:gd name="T36" fmla="*/ 21 w 40"/>
                  <a:gd name="T37" fmla="*/ 16 h 17"/>
                  <a:gd name="T38" fmla="*/ 23 w 40"/>
                  <a:gd name="T39" fmla="*/ 16 h 17"/>
                  <a:gd name="T40" fmla="*/ 25 w 40"/>
                  <a:gd name="T41" fmla="*/ 16 h 17"/>
                  <a:gd name="T42" fmla="*/ 26 w 40"/>
                  <a:gd name="T43" fmla="*/ 16 h 17"/>
                  <a:gd name="T44" fmla="*/ 27 w 40"/>
                  <a:gd name="T45" fmla="*/ 16 h 17"/>
                  <a:gd name="T46" fmla="*/ 29 w 40"/>
                  <a:gd name="T47" fmla="*/ 16 h 17"/>
                  <a:gd name="T48" fmla="*/ 30 w 40"/>
                  <a:gd name="T49" fmla="*/ 16 h 17"/>
                  <a:gd name="T50" fmla="*/ 32 w 40"/>
                  <a:gd name="T51" fmla="*/ 16 h 17"/>
                  <a:gd name="T52" fmla="*/ 33 w 40"/>
                  <a:gd name="T53" fmla="*/ 14 h 17"/>
                  <a:gd name="T54" fmla="*/ 34 w 40"/>
                  <a:gd name="T55" fmla="*/ 14 h 17"/>
                  <a:gd name="T56" fmla="*/ 36 w 40"/>
                  <a:gd name="T57" fmla="*/ 14 h 17"/>
                  <a:gd name="T58" fmla="*/ 38 w 40"/>
                  <a:gd name="T59" fmla="*/ 14 h 17"/>
                  <a:gd name="T60" fmla="*/ 39 w 40"/>
                  <a:gd name="T61" fmla="*/ 14 h 17"/>
                  <a:gd name="T62" fmla="*/ 39 w 40"/>
                  <a:gd name="T63" fmla="*/ 0 h 17"/>
                  <a:gd name="T64" fmla="*/ 0 w 40"/>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17">
                    <a:moveTo>
                      <a:pt x="0" y="0"/>
                    </a:moveTo>
                    <a:lnTo>
                      <a:pt x="0" y="14"/>
                    </a:lnTo>
                    <a:lnTo>
                      <a:pt x="2" y="14"/>
                    </a:lnTo>
                    <a:lnTo>
                      <a:pt x="3" y="14"/>
                    </a:lnTo>
                    <a:lnTo>
                      <a:pt x="4" y="14"/>
                    </a:lnTo>
                    <a:lnTo>
                      <a:pt x="5" y="14"/>
                    </a:lnTo>
                    <a:lnTo>
                      <a:pt x="7" y="14"/>
                    </a:lnTo>
                    <a:lnTo>
                      <a:pt x="8" y="14"/>
                    </a:lnTo>
                    <a:lnTo>
                      <a:pt x="9" y="16"/>
                    </a:lnTo>
                    <a:lnTo>
                      <a:pt x="10" y="16"/>
                    </a:lnTo>
                    <a:lnTo>
                      <a:pt x="11" y="16"/>
                    </a:lnTo>
                    <a:lnTo>
                      <a:pt x="13" y="16"/>
                    </a:lnTo>
                    <a:lnTo>
                      <a:pt x="14" y="16"/>
                    </a:lnTo>
                    <a:lnTo>
                      <a:pt x="15" y="16"/>
                    </a:lnTo>
                    <a:lnTo>
                      <a:pt x="16" y="16"/>
                    </a:lnTo>
                    <a:lnTo>
                      <a:pt x="17" y="16"/>
                    </a:lnTo>
                    <a:lnTo>
                      <a:pt x="19" y="16"/>
                    </a:lnTo>
                    <a:lnTo>
                      <a:pt x="20" y="16"/>
                    </a:lnTo>
                    <a:lnTo>
                      <a:pt x="21" y="16"/>
                    </a:lnTo>
                    <a:lnTo>
                      <a:pt x="23" y="16"/>
                    </a:lnTo>
                    <a:lnTo>
                      <a:pt x="25" y="16"/>
                    </a:lnTo>
                    <a:lnTo>
                      <a:pt x="26" y="16"/>
                    </a:lnTo>
                    <a:lnTo>
                      <a:pt x="27" y="16"/>
                    </a:lnTo>
                    <a:lnTo>
                      <a:pt x="29" y="16"/>
                    </a:lnTo>
                    <a:lnTo>
                      <a:pt x="30" y="16"/>
                    </a:lnTo>
                    <a:lnTo>
                      <a:pt x="32" y="16"/>
                    </a:lnTo>
                    <a:lnTo>
                      <a:pt x="33" y="14"/>
                    </a:lnTo>
                    <a:lnTo>
                      <a:pt x="34" y="14"/>
                    </a:lnTo>
                    <a:lnTo>
                      <a:pt x="36" y="14"/>
                    </a:lnTo>
                    <a:lnTo>
                      <a:pt x="38" y="14"/>
                    </a:lnTo>
                    <a:lnTo>
                      <a:pt x="39" y="14"/>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89" name="Freeform 325"/>
              <p:cNvSpPr>
                <a:spLocks/>
              </p:cNvSpPr>
              <p:nvPr/>
            </p:nvSpPr>
            <p:spPr bwMode="auto">
              <a:xfrm>
                <a:off x="5231" y="1778"/>
                <a:ext cx="41" cy="17"/>
              </a:xfrm>
              <a:custGeom>
                <a:avLst/>
                <a:gdLst>
                  <a:gd name="T0" fmla="*/ 0 w 41"/>
                  <a:gd name="T1" fmla="*/ 0 h 17"/>
                  <a:gd name="T2" fmla="*/ 1 w 41"/>
                  <a:gd name="T3" fmla="*/ 14 h 17"/>
                  <a:gd name="T4" fmla="*/ 3 w 41"/>
                  <a:gd name="T5" fmla="*/ 14 h 17"/>
                  <a:gd name="T6" fmla="*/ 4 w 41"/>
                  <a:gd name="T7" fmla="*/ 14 h 17"/>
                  <a:gd name="T8" fmla="*/ 6 w 41"/>
                  <a:gd name="T9" fmla="*/ 14 h 17"/>
                  <a:gd name="T10" fmla="*/ 7 w 41"/>
                  <a:gd name="T11" fmla="*/ 14 h 17"/>
                  <a:gd name="T12" fmla="*/ 9 w 41"/>
                  <a:gd name="T13" fmla="*/ 14 h 17"/>
                  <a:gd name="T14" fmla="*/ 10 w 41"/>
                  <a:gd name="T15" fmla="*/ 16 h 17"/>
                  <a:gd name="T16" fmla="*/ 11 w 41"/>
                  <a:gd name="T17" fmla="*/ 16 h 17"/>
                  <a:gd name="T18" fmla="*/ 12 w 41"/>
                  <a:gd name="T19" fmla="*/ 16 h 17"/>
                  <a:gd name="T20" fmla="*/ 14 w 41"/>
                  <a:gd name="T21" fmla="*/ 16 h 17"/>
                  <a:gd name="T22" fmla="*/ 15 w 41"/>
                  <a:gd name="T23" fmla="*/ 16 h 17"/>
                  <a:gd name="T24" fmla="*/ 16 w 41"/>
                  <a:gd name="T25" fmla="*/ 16 h 17"/>
                  <a:gd name="T26" fmla="*/ 17 w 41"/>
                  <a:gd name="T27" fmla="*/ 16 h 17"/>
                  <a:gd name="T28" fmla="*/ 18 w 41"/>
                  <a:gd name="T29" fmla="*/ 16 h 17"/>
                  <a:gd name="T30" fmla="*/ 19 w 41"/>
                  <a:gd name="T31" fmla="*/ 16 h 17"/>
                  <a:gd name="T32" fmla="*/ 21 w 41"/>
                  <a:gd name="T33" fmla="*/ 16 h 17"/>
                  <a:gd name="T34" fmla="*/ 22 w 41"/>
                  <a:gd name="T35" fmla="*/ 16 h 17"/>
                  <a:gd name="T36" fmla="*/ 23 w 41"/>
                  <a:gd name="T37" fmla="*/ 16 h 17"/>
                  <a:gd name="T38" fmla="*/ 24 w 41"/>
                  <a:gd name="T39" fmla="*/ 16 h 17"/>
                  <a:gd name="T40" fmla="*/ 25 w 41"/>
                  <a:gd name="T41" fmla="*/ 16 h 17"/>
                  <a:gd name="T42" fmla="*/ 27 w 41"/>
                  <a:gd name="T43" fmla="*/ 16 h 17"/>
                  <a:gd name="T44" fmla="*/ 28 w 41"/>
                  <a:gd name="T45" fmla="*/ 16 h 17"/>
                  <a:gd name="T46" fmla="*/ 29 w 41"/>
                  <a:gd name="T47" fmla="*/ 16 h 17"/>
                  <a:gd name="T48" fmla="*/ 30 w 41"/>
                  <a:gd name="T49" fmla="*/ 16 h 17"/>
                  <a:gd name="T50" fmla="*/ 31 w 41"/>
                  <a:gd name="T51" fmla="*/ 16 h 17"/>
                  <a:gd name="T52" fmla="*/ 33 w 41"/>
                  <a:gd name="T53" fmla="*/ 16 h 17"/>
                  <a:gd name="T54" fmla="*/ 34 w 41"/>
                  <a:gd name="T55" fmla="*/ 14 h 17"/>
                  <a:gd name="T56" fmla="*/ 35 w 41"/>
                  <a:gd name="T57" fmla="*/ 14 h 17"/>
                  <a:gd name="T58" fmla="*/ 37 w 41"/>
                  <a:gd name="T59" fmla="*/ 14 h 17"/>
                  <a:gd name="T60" fmla="*/ 38 w 41"/>
                  <a:gd name="T61" fmla="*/ 14 h 17"/>
                  <a:gd name="T62" fmla="*/ 40 w 41"/>
                  <a:gd name="T63" fmla="*/ 14 h 17"/>
                  <a:gd name="T64" fmla="*/ 39 w 41"/>
                  <a:gd name="T65" fmla="*/ 0 h 17"/>
                  <a:gd name="T66" fmla="*/ 0 w 41"/>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17">
                    <a:moveTo>
                      <a:pt x="0" y="0"/>
                    </a:moveTo>
                    <a:lnTo>
                      <a:pt x="1" y="14"/>
                    </a:lnTo>
                    <a:lnTo>
                      <a:pt x="3" y="14"/>
                    </a:lnTo>
                    <a:lnTo>
                      <a:pt x="4" y="14"/>
                    </a:lnTo>
                    <a:lnTo>
                      <a:pt x="6" y="14"/>
                    </a:lnTo>
                    <a:lnTo>
                      <a:pt x="7" y="14"/>
                    </a:lnTo>
                    <a:lnTo>
                      <a:pt x="9" y="14"/>
                    </a:lnTo>
                    <a:lnTo>
                      <a:pt x="10" y="16"/>
                    </a:lnTo>
                    <a:lnTo>
                      <a:pt x="11" y="16"/>
                    </a:lnTo>
                    <a:lnTo>
                      <a:pt x="12" y="16"/>
                    </a:lnTo>
                    <a:lnTo>
                      <a:pt x="14" y="16"/>
                    </a:lnTo>
                    <a:lnTo>
                      <a:pt x="15" y="16"/>
                    </a:lnTo>
                    <a:lnTo>
                      <a:pt x="16" y="16"/>
                    </a:lnTo>
                    <a:lnTo>
                      <a:pt x="17" y="16"/>
                    </a:lnTo>
                    <a:lnTo>
                      <a:pt x="18" y="16"/>
                    </a:lnTo>
                    <a:lnTo>
                      <a:pt x="19" y="16"/>
                    </a:lnTo>
                    <a:lnTo>
                      <a:pt x="21" y="16"/>
                    </a:lnTo>
                    <a:lnTo>
                      <a:pt x="22" y="16"/>
                    </a:lnTo>
                    <a:lnTo>
                      <a:pt x="23" y="16"/>
                    </a:lnTo>
                    <a:lnTo>
                      <a:pt x="24" y="16"/>
                    </a:lnTo>
                    <a:lnTo>
                      <a:pt x="25" y="16"/>
                    </a:lnTo>
                    <a:lnTo>
                      <a:pt x="27" y="16"/>
                    </a:lnTo>
                    <a:lnTo>
                      <a:pt x="28" y="16"/>
                    </a:lnTo>
                    <a:lnTo>
                      <a:pt x="29" y="16"/>
                    </a:lnTo>
                    <a:lnTo>
                      <a:pt x="30" y="16"/>
                    </a:lnTo>
                    <a:lnTo>
                      <a:pt x="31" y="16"/>
                    </a:lnTo>
                    <a:lnTo>
                      <a:pt x="33" y="16"/>
                    </a:lnTo>
                    <a:lnTo>
                      <a:pt x="34" y="14"/>
                    </a:lnTo>
                    <a:lnTo>
                      <a:pt x="35" y="14"/>
                    </a:lnTo>
                    <a:lnTo>
                      <a:pt x="37" y="14"/>
                    </a:lnTo>
                    <a:lnTo>
                      <a:pt x="38" y="14"/>
                    </a:lnTo>
                    <a:lnTo>
                      <a:pt x="40" y="14"/>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90" name="Freeform 326"/>
              <p:cNvSpPr>
                <a:spLocks/>
              </p:cNvSpPr>
              <p:nvPr/>
            </p:nvSpPr>
            <p:spPr bwMode="auto">
              <a:xfrm>
                <a:off x="5231" y="1799"/>
                <a:ext cx="42" cy="19"/>
              </a:xfrm>
              <a:custGeom>
                <a:avLst/>
                <a:gdLst>
                  <a:gd name="T0" fmla="*/ 0 w 42"/>
                  <a:gd name="T1" fmla="*/ 0 h 19"/>
                  <a:gd name="T2" fmla="*/ 1 w 42"/>
                  <a:gd name="T3" fmla="*/ 0 h 19"/>
                  <a:gd name="T4" fmla="*/ 3 w 42"/>
                  <a:gd name="T5" fmla="*/ 0 h 19"/>
                  <a:gd name="T6" fmla="*/ 5 w 42"/>
                  <a:gd name="T7" fmla="*/ 0 h 19"/>
                  <a:gd name="T8" fmla="*/ 6 w 42"/>
                  <a:gd name="T9" fmla="*/ 0 h 19"/>
                  <a:gd name="T10" fmla="*/ 8 w 42"/>
                  <a:gd name="T11" fmla="*/ 0 h 19"/>
                  <a:gd name="T12" fmla="*/ 9 w 42"/>
                  <a:gd name="T13" fmla="*/ 0 h 19"/>
                  <a:gd name="T14" fmla="*/ 10 w 42"/>
                  <a:gd name="T15" fmla="*/ 0 h 19"/>
                  <a:gd name="T16" fmla="*/ 11 w 42"/>
                  <a:gd name="T17" fmla="*/ 1 h 19"/>
                  <a:gd name="T18" fmla="*/ 13 w 42"/>
                  <a:gd name="T19" fmla="*/ 1 h 19"/>
                  <a:gd name="T20" fmla="*/ 14 w 42"/>
                  <a:gd name="T21" fmla="*/ 1 h 19"/>
                  <a:gd name="T22" fmla="*/ 15 w 42"/>
                  <a:gd name="T23" fmla="*/ 1 h 19"/>
                  <a:gd name="T24" fmla="*/ 17 w 42"/>
                  <a:gd name="T25" fmla="*/ 1 h 19"/>
                  <a:gd name="T26" fmla="*/ 19 w 42"/>
                  <a:gd name="T27" fmla="*/ 1 h 19"/>
                  <a:gd name="T28" fmla="*/ 20 w 42"/>
                  <a:gd name="T29" fmla="*/ 1 h 19"/>
                  <a:gd name="T30" fmla="*/ 21 w 42"/>
                  <a:gd name="T31" fmla="*/ 1 h 19"/>
                  <a:gd name="T32" fmla="*/ 23 w 42"/>
                  <a:gd name="T33" fmla="*/ 1 h 19"/>
                  <a:gd name="T34" fmla="*/ 24 w 42"/>
                  <a:gd name="T35" fmla="*/ 1 h 19"/>
                  <a:gd name="T36" fmla="*/ 25 w 42"/>
                  <a:gd name="T37" fmla="*/ 1 h 19"/>
                  <a:gd name="T38" fmla="*/ 26 w 42"/>
                  <a:gd name="T39" fmla="*/ 1 h 19"/>
                  <a:gd name="T40" fmla="*/ 27 w 42"/>
                  <a:gd name="T41" fmla="*/ 0 h 19"/>
                  <a:gd name="T42" fmla="*/ 29 w 42"/>
                  <a:gd name="T43" fmla="*/ 0 h 19"/>
                  <a:gd name="T44" fmla="*/ 30 w 42"/>
                  <a:gd name="T45" fmla="*/ 0 h 19"/>
                  <a:gd name="T46" fmla="*/ 31 w 42"/>
                  <a:gd name="T47" fmla="*/ 0 h 19"/>
                  <a:gd name="T48" fmla="*/ 32 w 42"/>
                  <a:gd name="T49" fmla="*/ 0 h 19"/>
                  <a:gd name="T50" fmla="*/ 33 w 42"/>
                  <a:gd name="T51" fmla="*/ 0 h 19"/>
                  <a:gd name="T52" fmla="*/ 35 w 42"/>
                  <a:gd name="T53" fmla="*/ 0 h 19"/>
                  <a:gd name="T54" fmla="*/ 36 w 42"/>
                  <a:gd name="T55" fmla="*/ 0 h 19"/>
                  <a:gd name="T56" fmla="*/ 38 w 42"/>
                  <a:gd name="T57" fmla="*/ 0 h 19"/>
                  <a:gd name="T58" fmla="*/ 39 w 42"/>
                  <a:gd name="T59" fmla="*/ 0 h 19"/>
                  <a:gd name="T60" fmla="*/ 41 w 42"/>
                  <a:gd name="T61" fmla="*/ 17 h 19"/>
                  <a:gd name="T62" fmla="*/ 39 w 42"/>
                  <a:gd name="T63" fmla="*/ 17 h 19"/>
                  <a:gd name="T64" fmla="*/ 38 w 42"/>
                  <a:gd name="T65" fmla="*/ 17 h 19"/>
                  <a:gd name="T66" fmla="*/ 36 w 42"/>
                  <a:gd name="T67" fmla="*/ 17 h 19"/>
                  <a:gd name="T68" fmla="*/ 35 w 42"/>
                  <a:gd name="T69" fmla="*/ 17 h 19"/>
                  <a:gd name="T70" fmla="*/ 33 w 42"/>
                  <a:gd name="T71" fmla="*/ 17 h 19"/>
                  <a:gd name="T72" fmla="*/ 32 w 42"/>
                  <a:gd name="T73" fmla="*/ 17 h 19"/>
                  <a:gd name="T74" fmla="*/ 31 w 42"/>
                  <a:gd name="T75" fmla="*/ 17 h 19"/>
                  <a:gd name="T76" fmla="*/ 30 w 42"/>
                  <a:gd name="T77" fmla="*/ 17 h 19"/>
                  <a:gd name="T78" fmla="*/ 29 w 42"/>
                  <a:gd name="T79" fmla="*/ 17 h 19"/>
                  <a:gd name="T80" fmla="*/ 27 w 42"/>
                  <a:gd name="T81" fmla="*/ 17 h 19"/>
                  <a:gd name="T82" fmla="*/ 26 w 42"/>
                  <a:gd name="T83" fmla="*/ 17 h 19"/>
                  <a:gd name="T84" fmla="*/ 25 w 42"/>
                  <a:gd name="T85" fmla="*/ 18 h 19"/>
                  <a:gd name="T86" fmla="*/ 24 w 42"/>
                  <a:gd name="T87" fmla="*/ 18 h 19"/>
                  <a:gd name="T88" fmla="*/ 23 w 42"/>
                  <a:gd name="T89" fmla="*/ 18 h 19"/>
                  <a:gd name="T90" fmla="*/ 21 w 42"/>
                  <a:gd name="T91" fmla="*/ 18 h 19"/>
                  <a:gd name="T92" fmla="*/ 20 w 42"/>
                  <a:gd name="T93" fmla="*/ 18 h 19"/>
                  <a:gd name="T94" fmla="*/ 18 w 42"/>
                  <a:gd name="T95" fmla="*/ 18 h 19"/>
                  <a:gd name="T96" fmla="*/ 17 w 42"/>
                  <a:gd name="T97" fmla="*/ 17 h 19"/>
                  <a:gd name="T98" fmla="*/ 15 w 42"/>
                  <a:gd name="T99" fmla="*/ 17 h 19"/>
                  <a:gd name="T100" fmla="*/ 14 w 42"/>
                  <a:gd name="T101" fmla="*/ 17 h 19"/>
                  <a:gd name="T102" fmla="*/ 12 w 42"/>
                  <a:gd name="T103" fmla="*/ 17 h 19"/>
                  <a:gd name="T104" fmla="*/ 11 w 42"/>
                  <a:gd name="T105" fmla="*/ 17 h 19"/>
                  <a:gd name="T106" fmla="*/ 10 w 42"/>
                  <a:gd name="T107" fmla="*/ 17 h 19"/>
                  <a:gd name="T108" fmla="*/ 9 w 42"/>
                  <a:gd name="T109" fmla="*/ 17 h 19"/>
                  <a:gd name="T110" fmla="*/ 7 w 42"/>
                  <a:gd name="T111" fmla="*/ 17 h 19"/>
                  <a:gd name="T112" fmla="*/ 6 w 42"/>
                  <a:gd name="T113" fmla="*/ 17 h 19"/>
                  <a:gd name="T114" fmla="*/ 4 w 42"/>
                  <a:gd name="T115" fmla="*/ 17 h 19"/>
                  <a:gd name="T116" fmla="*/ 3 w 42"/>
                  <a:gd name="T117" fmla="*/ 17 h 19"/>
                  <a:gd name="T118" fmla="*/ 2 w 42"/>
                  <a:gd name="T119" fmla="*/ 17 h 19"/>
                  <a:gd name="T120" fmla="*/ 1 w 42"/>
                  <a:gd name="T121" fmla="*/ 16 h 19"/>
                  <a:gd name="T122" fmla="*/ 0 w 42"/>
                  <a:gd name="T1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 h="19">
                    <a:moveTo>
                      <a:pt x="0" y="0"/>
                    </a:moveTo>
                    <a:lnTo>
                      <a:pt x="1" y="0"/>
                    </a:lnTo>
                    <a:lnTo>
                      <a:pt x="3" y="0"/>
                    </a:lnTo>
                    <a:lnTo>
                      <a:pt x="5" y="0"/>
                    </a:lnTo>
                    <a:lnTo>
                      <a:pt x="6" y="0"/>
                    </a:lnTo>
                    <a:lnTo>
                      <a:pt x="8" y="0"/>
                    </a:lnTo>
                    <a:lnTo>
                      <a:pt x="9" y="0"/>
                    </a:lnTo>
                    <a:lnTo>
                      <a:pt x="10" y="0"/>
                    </a:lnTo>
                    <a:lnTo>
                      <a:pt x="11" y="1"/>
                    </a:lnTo>
                    <a:lnTo>
                      <a:pt x="13" y="1"/>
                    </a:lnTo>
                    <a:lnTo>
                      <a:pt x="14" y="1"/>
                    </a:lnTo>
                    <a:lnTo>
                      <a:pt x="15" y="1"/>
                    </a:lnTo>
                    <a:lnTo>
                      <a:pt x="17" y="1"/>
                    </a:lnTo>
                    <a:lnTo>
                      <a:pt x="19" y="1"/>
                    </a:lnTo>
                    <a:lnTo>
                      <a:pt x="20" y="1"/>
                    </a:lnTo>
                    <a:lnTo>
                      <a:pt x="21" y="1"/>
                    </a:lnTo>
                    <a:lnTo>
                      <a:pt x="23" y="1"/>
                    </a:lnTo>
                    <a:lnTo>
                      <a:pt x="24" y="1"/>
                    </a:lnTo>
                    <a:lnTo>
                      <a:pt x="25" y="1"/>
                    </a:lnTo>
                    <a:lnTo>
                      <a:pt x="26" y="1"/>
                    </a:lnTo>
                    <a:lnTo>
                      <a:pt x="27" y="0"/>
                    </a:lnTo>
                    <a:lnTo>
                      <a:pt x="29" y="0"/>
                    </a:lnTo>
                    <a:lnTo>
                      <a:pt x="30" y="0"/>
                    </a:lnTo>
                    <a:lnTo>
                      <a:pt x="31" y="0"/>
                    </a:lnTo>
                    <a:lnTo>
                      <a:pt x="32" y="0"/>
                    </a:lnTo>
                    <a:lnTo>
                      <a:pt x="33" y="0"/>
                    </a:lnTo>
                    <a:lnTo>
                      <a:pt x="35" y="0"/>
                    </a:lnTo>
                    <a:lnTo>
                      <a:pt x="36" y="0"/>
                    </a:lnTo>
                    <a:lnTo>
                      <a:pt x="38" y="0"/>
                    </a:lnTo>
                    <a:lnTo>
                      <a:pt x="39" y="0"/>
                    </a:lnTo>
                    <a:lnTo>
                      <a:pt x="41" y="17"/>
                    </a:lnTo>
                    <a:lnTo>
                      <a:pt x="39" y="17"/>
                    </a:lnTo>
                    <a:lnTo>
                      <a:pt x="38" y="17"/>
                    </a:lnTo>
                    <a:lnTo>
                      <a:pt x="36" y="17"/>
                    </a:lnTo>
                    <a:lnTo>
                      <a:pt x="35" y="17"/>
                    </a:lnTo>
                    <a:lnTo>
                      <a:pt x="33" y="17"/>
                    </a:lnTo>
                    <a:lnTo>
                      <a:pt x="32" y="17"/>
                    </a:lnTo>
                    <a:lnTo>
                      <a:pt x="31" y="17"/>
                    </a:lnTo>
                    <a:lnTo>
                      <a:pt x="30" y="17"/>
                    </a:lnTo>
                    <a:lnTo>
                      <a:pt x="29" y="17"/>
                    </a:lnTo>
                    <a:lnTo>
                      <a:pt x="27" y="17"/>
                    </a:lnTo>
                    <a:lnTo>
                      <a:pt x="26" y="17"/>
                    </a:lnTo>
                    <a:lnTo>
                      <a:pt x="25" y="18"/>
                    </a:lnTo>
                    <a:lnTo>
                      <a:pt x="24" y="18"/>
                    </a:lnTo>
                    <a:lnTo>
                      <a:pt x="23" y="18"/>
                    </a:lnTo>
                    <a:lnTo>
                      <a:pt x="21" y="18"/>
                    </a:lnTo>
                    <a:lnTo>
                      <a:pt x="20" y="18"/>
                    </a:lnTo>
                    <a:lnTo>
                      <a:pt x="18" y="18"/>
                    </a:lnTo>
                    <a:lnTo>
                      <a:pt x="17" y="17"/>
                    </a:lnTo>
                    <a:lnTo>
                      <a:pt x="15" y="17"/>
                    </a:lnTo>
                    <a:lnTo>
                      <a:pt x="14" y="17"/>
                    </a:lnTo>
                    <a:lnTo>
                      <a:pt x="12" y="17"/>
                    </a:lnTo>
                    <a:lnTo>
                      <a:pt x="11" y="17"/>
                    </a:lnTo>
                    <a:lnTo>
                      <a:pt x="10" y="17"/>
                    </a:lnTo>
                    <a:lnTo>
                      <a:pt x="9" y="17"/>
                    </a:lnTo>
                    <a:lnTo>
                      <a:pt x="7" y="17"/>
                    </a:lnTo>
                    <a:lnTo>
                      <a:pt x="6" y="17"/>
                    </a:lnTo>
                    <a:lnTo>
                      <a:pt x="4" y="17"/>
                    </a:lnTo>
                    <a:lnTo>
                      <a:pt x="3" y="17"/>
                    </a:lnTo>
                    <a:lnTo>
                      <a:pt x="2" y="17"/>
                    </a:lnTo>
                    <a:lnTo>
                      <a:pt x="1" y="16"/>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91" name="Freeform 327"/>
              <p:cNvSpPr>
                <a:spLocks/>
              </p:cNvSpPr>
              <p:nvPr/>
            </p:nvSpPr>
            <p:spPr bwMode="auto">
              <a:xfrm>
                <a:off x="5122" y="1799"/>
                <a:ext cx="45" cy="19"/>
              </a:xfrm>
              <a:custGeom>
                <a:avLst/>
                <a:gdLst>
                  <a:gd name="T0" fmla="*/ 42 w 45"/>
                  <a:gd name="T1" fmla="*/ 0 h 19"/>
                  <a:gd name="T2" fmla="*/ 39 w 45"/>
                  <a:gd name="T3" fmla="*/ 0 h 19"/>
                  <a:gd name="T4" fmla="*/ 37 w 45"/>
                  <a:gd name="T5" fmla="*/ 0 h 19"/>
                  <a:gd name="T6" fmla="*/ 34 w 45"/>
                  <a:gd name="T7" fmla="*/ 0 h 19"/>
                  <a:gd name="T8" fmla="*/ 32 w 45"/>
                  <a:gd name="T9" fmla="*/ 1 h 19"/>
                  <a:gd name="T10" fmla="*/ 29 w 45"/>
                  <a:gd name="T11" fmla="*/ 1 h 19"/>
                  <a:gd name="T12" fmla="*/ 26 w 45"/>
                  <a:gd name="T13" fmla="*/ 1 h 19"/>
                  <a:gd name="T14" fmla="*/ 23 w 45"/>
                  <a:gd name="T15" fmla="*/ 1 h 19"/>
                  <a:gd name="T16" fmla="*/ 21 w 45"/>
                  <a:gd name="T17" fmla="*/ 1 h 19"/>
                  <a:gd name="T18" fmla="*/ 18 w 45"/>
                  <a:gd name="T19" fmla="*/ 1 h 19"/>
                  <a:gd name="T20" fmla="*/ 16 w 45"/>
                  <a:gd name="T21" fmla="*/ 1 h 19"/>
                  <a:gd name="T22" fmla="*/ 13 w 45"/>
                  <a:gd name="T23" fmla="*/ 0 h 19"/>
                  <a:gd name="T24" fmla="*/ 10 w 45"/>
                  <a:gd name="T25" fmla="*/ 0 h 19"/>
                  <a:gd name="T26" fmla="*/ 7 w 45"/>
                  <a:gd name="T27" fmla="*/ 0 h 19"/>
                  <a:gd name="T28" fmla="*/ 4 w 45"/>
                  <a:gd name="T29" fmla="*/ 0 h 19"/>
                  <a:gd name="T30" fmla="*/ 1 w 45"/>
                  <a:gd name="T31" fmla="*/ 0 h 19"/>
                  <a:gd name="T32" fmla="*/ 1 w 45"/>
                  <a:gd name="T33" fmla="*/ 17 h 19"/>
                  <a:gd name="T34" fmla="*/ 4 w 45"/>
                  <a:gd name="T35" fmla="*/ 17 h 19"/>
                  <a:gd name="T36" fmla="*/ 7 w 45"/>
                  <a:gd name="T37" fmla="*/ 17 h 19"/>
                  <a:gd name="T38" fmla="*/ 10 w 45"/>
                  <a:gd name="T39" fmla="*/ 17 h 19"/>
                  <a:gd name="T40" fmla="*/ 13 w 45"/>
                  <a:gd name="T41" fmla="*/ 17 h 19"/>
                  <a:gd name="T42" fmla="*/ 16 w 45"/>
                  <a:gd name="T43" fmla="*/ 17 h 19"/>
                  <a:gd name="T44" fmla="*/ 18 w 45"/>
                  <a:gd name="T45" fmla="*/ 18 h 19"/>
                  <a:gd name="T46" fmla="*/ 21 w 45"/>
                  <a:gd name="T47" fmla="*/ 18 h 19"/>
                  <a:gd name="T48" fmla="*/ 23 w 45"/>
                  <a:gd name="T49" fmla="*/ 18 h 19"/>
                  <a:gd name="T50" fmla="*/ 26 w 45"/>
                  <a:gd name="T51" fmla="*/ 17 h 19"/>
                  <a:gd name="T52" fmla="*/ 29 w 45"/>
                  <a:gd name="T53" fmla="*/ 17 h 19"/>
                  <a:gd name="T54" fmla="*/ 32 w 45"/>
                  <a:gd name="T55" fmla="*/ 17 h 19"/>
                  <a:gd name="T56" fmla="*/ 35 w 45"/>
                  <a:gd name="T57" fmla="*/ 17 h 19"/>
                  <a:gd name="T58" fmla="*/ 37 w 45"/>
                  <a:gd name="T59" fmla="*/ 17 h 19"/>
                  <a:gd name="T60" fmla="*/ 40 w 45"/>
                  <a:gd name="T61" fmla="*/ 17 h 19"/>
                  <a:gd name="T62" fmla="*/ 43 w 45"/>
                  <a:gd name="T63"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19">
                    <a:moveTo>
                      <a:pt x="44" y="0"/>
                    </a:moveTo>
                    <a:lnTo>
                      <a:pt x="42" y="0"/>
                    </a:lnTo>
                    <a:lnTo>
                      <a:pt x="41" y="0"/>
                    </a:lnTo>
                    <a:lnTo>
                      <a:pt x="39" y="0"/>
                    </a:lnTo>
                    <a:lnTo>
                      <a:pt x="38" y="0"/>
                    </a:lnTo>
                    <a:lnTo>
                      <a:pt x="37" y="0"/>
                    </a:lnTo>
                    <a:lnTo>
                      <a:pt x="36" y="0"/>
                    </a:lnTo>
                    <a:lnTo>
                      <a:pt x="34" y="0"/>
                    </a:lnTo>
                    <a:lnTo>
                      <a:pt x="33" y="0"/>
                    </a:lnTo>
                    <a:lnTo>
                      <a:pt x="32" y="1"/>
                    </a:lnTo>
                    <a:lnTo>
                      <a:pt x="30" y="1"/>
                    </a:lnTo>
                    <a:lnTo>
                      <a:pt x="29" y="1"/>
                    </a:lnTo>
                    <a:lnTo>
                      <a:pt x="27" y="1"/>
                    </a:lnTo>
                    <a:lnTo>
                      <a:pt x="26" y="1"/>
                    </a:lnTo>
                    <a:lnTo>
                      <a:pt x="24" y="1"/>
                    </a:lnTo>
                    <a:lnTo>
                      <a:pt x="23" y="1"/>
                    </a:lnTo>
                    <a:lnTo>
                      <a:pt x="22" y="1"/>
                    </a:lnTo>
                    <a:lnTo>
                      <a:pt x="21" y="1"/>
                    </a:lnTo>
                    <a:lnTo>
                      <a:pt x="20" y="1"/>
                    </a:lnTo>
                    <a:lnTo>
                      <a:pt x="18" y="1"/>
                    </a:lnTo>
                    <a:lnTo>
                      <a:pt x="17" y="1"/>
                    </a:lnTo>
                    <a:lnTo>
                      <a:pt x="16" y="1"/>
                    </a:lnTo>
                    <a:lnTo>
                      <a:pt x="14" y="0"/>
                    </a:lnTo>
                    <a:lnTo>
                      <a:pt x="13" y="0"/>
                    </a:lnTo>
                    <a:lnTo>
                      <a:pt x="11" y="0"/>
                    </a:lnTo>
                    <a:lnTo>
                      <a:pt x="10" y="0"/>
                    </a:lnTo>
                    <a:lnTo>
                      <a:pt x="9" y="0"/>
                    </a:lnTo>
                    <a:lnTo>
                      <a:pt x="7" y="0"/>
                    </a:lnTo>
                    <a:lnTo>
                      <a:pt x="5" y="0"/>
                    </a:lnTo>
                    <a:lnTo>
                      <a:pt x="4" y="0"/>
                    </a:lnTo>
                    <a:lnTo>
                      <a:pt x="3" y="0"/>
                    </a:lnTo>
                    <a:lnTo>
                      <a:pt x="1" y="0"/>
                    </a:lnTo>
                    <a:lnTo>
                      <a:pt x="0" y="17"/>
                    </a:lnTo>
                    <a:lnTo>
                      <a:pt x="1" y="17"/>
                    </a:lnTo>
                    <a:lnTo>
                      <a:pt x="2" y="17"/>
                    </a:lnTo>
                    <a:lnTo>
                      <a:pt x="4" y="17"/>
                    </a:lnTo>
                    <a:lnTo>
                      <a:pt x="5" y="17"/>
                    </a:lnTo>
                    <a:lnTo>
                      <a:pt x="7" y="17"/>
                    </a:lnTo>
                    <a:lnTo>
                      <a:pt x="9" y="17"/>
                    </a:lnTo>
                    <a:lnTo>
                      <a:pt x="10" y="17"/>
                    </a:lnTo>
                    <a:lnTo>
                      <a:pt x="11" y="17"/>
                    </a:lnTo>
                    <a:lnTo>
                      <a:pt x="13" y="17"/>
                    </a:lnTo>
                    <a:lnTo>
                      <a:pt x="14" y="17"/>
                    </a:lnTo>
                    <a:lnTo>
                      <a:pt x="16" y="17"/>
                    </a:lnTo>
                    <a:lnTo>
                      <a:pt x="17" y="18"/>
                    </a:lnTo>
                    <a:lnTo>
                      <a:pt x="18" y="18"/>
                    </a:lnTo>
                    <a:lnTo>
                      <a:pt x="20" y="18"/>
                    </a:lnTo>
                    <a:lnTo>
                      <a:pt x="21" y="18"/>
                    </a:lnTo>
                    <a:lnTo>
                      <a:pt x="22" y="18"/>
                    </a:lnTo>
                    <a:lnTo>
                      <a:pt x="23" y="18"/>
                    </a:lnTo>
                    <a:lnTo>
                      <a:pt x="25" y="17"/>
                    </a:lnTo>
                    <a:lnTo>
                      <a:pt x="26" y="17"/>
                    </a:lnTo>
                    <a:lnTo>
                      <a:pt x="27" y="17"/>
                    </a:lnTo>
                    <a:lnTo>
                      <a:pt x="29" y="17"/>
                    </a:lnTo>
                    <a:lnTo>
                      <a:pt x="30" y="17"/>
                    </a:lnTo>
                    <a:lnTo>
                      <a:pt x="32" y="17"/>
                    </a:lnTo>
                    <a:lnTo>
                      <a:pt x="33" y="17"/>
                    </a:lnTo>
                    <a:lnTo>
                      <a:pt x="35" y="17"/>
                    </a:lnTo>
                    <a:lnTo>
                      <a:pt x="36" y="17"/>
                    </a:lnTo>
                    <a:lnTo>
                      <a:pt x="37" y="17"/>
                    </a:lnTo>
                    <a:lnTo>
                      <a:pt x="38" y="17"/>
                    </a:lnTo>
                    <a:lnTo>
                      <a:pt x="40" y="17"/>
                    </a:lnTo>
                    <a:lnTo>
                      <a:pt x="41" y="17"/>
                    </a:lnTo>
                    <a:lnTo>
                      <a:pt x="43" y="16"/>
                    </a:lnTo>
                    <a:lnTo>
                      <a:pt x="44"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92" name="Freeform 328"/>
              <p:cNvSpPr>
                <a:spLocks/>
              </p:cNvSpPr>
              <p:nvPr/>
            </p:nvSpPr>
            <p:spPr bwMode="auto">
              <a:xfrm>
                <a:off x="5177" y="1799"/>
                <a:ext cx="41" cy="19"/>
              </a:xfrm>
              <a:custGeom>
                <a:avLst/>
                <a:gdLst>
                  <a:gd name="T0" fmla="*/ 0 w 41"/>
                  <a:gd name="T1" fmla="*/ 0 h 19"/>
                  <a:gd name="T2" fmla="*/ 1 w 41"/>
                  <a:gd name="T3" fmla="*/ 0 h 19"/>
                  <a:gd name="T4" fmla="*/ 3 w 41"/>
                  <a:gd name="T5" fmla="*/ 0 h 19"/>
                  <a:gd name="T6" fmla="*/ 5 w 41"/>
                  <a:gd name="T7" fmla="*/ 0 h 19"/>
                  <a:gd name="T8" fmla="*/ 6 w 41"/>
                  <a:gd name="T9" fmla="*/ 0 h 19"/>
                  <a:gd name="T10" fmla="*/ 8 w 41"/>
                  <a:gd name="T11" fmla="*/ 0 h 19"/>
                  <a:gd name="T12" fmla="*/ 9 w 41"/>
                  <a:gd name="T13" fmla="*/ 0 h 19"/>
                  <a:gd name="T14" fmla="*/ 10 w 41"/>
                  <a:gd name="T15" fmla="*/ 0 h 19"/>
                  <a:gd name="T16" fmla="*/ 11 w 41"/>
                  <a:gd name="T17" fmla="*/ 1 h 19"/>
                  <a:gd name="T18" fmla="*/ 12 w 41"/>
                  <a:gd name="T19" fmla="*/ 1 h 19"/>
                  <a:gd name="T20" fmla="*/ 14 w 41"/>
                  <a:gd name="T21" fmla="*/ 1 h 19"/>
                  <a:gd name="T22" fmla="*/ 15 w 41"/>
                  <a:gd name="T23" fmla="*/ 1 h 19"/>
                  <a:gd name="T24" fmla="*/ 17 w 41"/>
                  <a:gd name="T25" fmla="*/ 1 h 19"/>
                  <a:gd name="T26" fmla="*/ 18 w 41"/>
                  <a:gd name="T27" fmla="*/ 1 h 19"/>
                  <a:gd name="T28" fmla="*/ 20 w 41"/>
                  <a:gd name="T29" fmla="*/ 1 h 19"/>
                  <a:gd name="T30" fmla="*/ 21 w 41"/>
                  <a:gd name="T31" fmla="*/ 1 h 19"/>
                  <a:gd name="T32" fmla="*/ 23 w 41"/>
                  <a:gd name="T33" fmla="*/ 1 h 19"/>
                  <a:gd name="T34" fmla="*/ 24 w 41"/>
                  <a:gd name="T35" fmla="*/ 1 h 19"/>
                  <a:gd name="T36" fmla="*/ 26 w 41"/>
                  <a:gd name="T37" fmla="*/ 1 h 19"/>
                  <a:gd name="T38" fmla="*/ 27 w 41"/>
                  <a:gd name="T39" fmla="*/ 0 h 19"/>
                  <a:gd name="T40" fmla="*/ 29 w 41"/>
                  <a:gd name="T41" fmla="*/ 0 h 19"/>
                  <a:gd name="T42" fmla="*/ 30 w 41"/>
                  <a:gd name="T43" fmla="*/ 0 h 19"/>
                  <a:gd name="T44" fmla="*/ 32 w 41"/>
                  <a:gd name="T45" fmla="*/ 0 h 19"/>
                  <a:gd name="T46" fmla="*/ 33 w 41"/>
                  <a:gd name="T47" fmla="*/ 0 h 19"/>
                  <a:gd name="T48" fmla="*/ 35 w 41"/>
                  <a:gd name="T49" fmla="*/ 0 h 19"/>
                  <a:gd name="T50" fmla="*/ 36 w 41"/>
                  <a:gd name="T51" fmla="*/ 0 h 19"/>
                  <a:gd name="T52" fmla="*/ 37 w 41"/>
                  <a:gd name="T53" fmla="*/ 0 h 19"/>
                  <a:gd name="T54" fmla="*/ 38 w 41"/>
                  <a:gd name="T55" fmla="*/ 0 h 19"/>
                  <a:gd name="T56" fmla="*/ 39 w 41"/>
                  <a:gd name="T57" fmla="*/ 0 h 19"/>
                  <a:gd name="T58" fmla="*/ 40 w 41"/>
                  <a:gd name="T59" fmla="*/ 17 h 19"/>
                  <a:gd name="T60" fmla="*/ 38 w 41"/>
                  <a:gd name="T61" fmla="*/ 17 h 19"/>
                  <a:gd name="T62" fmla="*/ 37 w 41"/>
                  <a:gd name="T63" fmla="*/ 17 h 19"/>
                  <a:gd name="T64" fmla="*/ 36 w 41"/>
                  <a:gd name="T65" fmla="*/ 17 h 19"/>
                  <a:gd name="T66" fmla="*/ 35 w 41"/>
                  <a:gd name="T67" fmla="*/ 17 h 19"/>
                  <a:gd name="T68" fmla="*/ 34 w 41"/>
                  <a:gd name="T69" fmla="*/ 17 h 19"/>
                  <a:gd name="T70" fmla="*/ 32 w 41"/>
                  <a:gd name="T71" fmla="*/ 17 h 19"/>
                  <a:gd name="T72" fmla="*/ 31 w 41"/>
                  <a:gd name="T73" fmla="*/ 17 h 19"/>
                  <a:gd name="T74" fmla="*/ 30 w 41"/>
                  <a:gd name="T75" fmla="*/ 17 h 19"/>
                  <a:gd name="T76" fmla="*/ 29 w 41"/>
                  <a:gd name="T77" fmla="*/ 17 h 19"/>
                  <a:gd name="T78" fmla="*/ 27 w 41"/>
                  <a:gd name="T79" fmla="*/ 17 h 19"/>
                  <a:gd name="T80" fmla="*/ 26 w 41"/>
                  <a:gd name="T81" fmla="*/ 17 h 19"/>
                  <a:gd name="T82" fmla="*/ 25 w 41"/>
                  <a:gd name="T83" fmla="*/ 17 h 19"/>
                  <a:gd name="T84" fmla="*/ 23 w 41"/>
                  <a:gd name="T85" fmla="*/ 18 h 19"/>
                  <a:gd name="T86" fmla="*/ 21 w 41"/>
                  <a:gd name="T87" fmla="*/ 18 h 19"/>
                  <a:gd name="T88" fmla="*/ 20 w 41"/>
                  <a:gd name="T89" fmla="*/ 18 h 19"/>
                  <a:gd name="T90" fmla="*/ 19 w 41"/>
                  <a:gd name="T91" fmla="*/ 18 h 19"/>
                  <a:gd name="T92" fmla="*/ 17 w 41"/>
                  <a:gd name="T93" fmla="*/ 18 h 19"/>
                  <a:gd name="T94" fmla="*/ 17 w 41"/>
                  <a:gd name="T95" fmla="*/ 17 h 19"/>
                  <a:gd name="T96" fmla="*/ 15 w 41"/>
                  <a:gd name="T97" fmla="*/ 17 h 19"/>
                  <a:gd name="T98" fmla="*/ 14 w 41"/>
                  <a:gd name="T99" fmla="*/ 17 h 19"/>
                  <a:gd name="T100" fmla="*/ 12 w 41"/>
                  <a:gd name="T101" fmla="*/ 17 h 19"/>
                  <a:gd name="T102" fmla="*/ 11 w 41"/>
                  <a:gd name="T103" fmla="*/ 17 h 19"/>
                  <a:gd name="T104" fmla="*/ 10 w 41"/>
                  <a:gd name="T105" fmla="*/ 17 h 19"/>
                  <a:gd name="T106" fmla="*/ 9 w 41"/>
                  <a:gd name="T107" fmla="*/ 17 h 19"/>
                  <a:gd name="T108" fmla="*/ 8 w 41"/>
                  <a:gd name="T109" fmla="*/ 17 h 19"/>
                  <a:gd name="T110" fmla="*/ 6 w 41"/>
                  <a:gd name="T111" fmla="*/ 17 h 19"/>
                  <a:gd name="T112" fmla="*/ 5 w 41"/>
                  <a:gd name="T113" fmla="*/ 17 h 19"/>
                  <a:gd name="T114" fmla="*/ 3 w 41"/>
                  <a:gd name="T115" fmla="*/ 17 h 19"/>
                  <a:gd name="T116" fmla="*/ 1 w 41"/>
                  <a:gd name="T117" fmla="*/ 17 h 19"/>
                  <a:gd name="T118" fmla="*/ 0 w 41"/>
                  <a:gd name="T119" fmla="*/ 16 h 19"/>
                  <a:gd name="T120" fmla="*/ 0 w 41"/>
                  <a:gd name="T1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 h="19">
                    <a:moveTo>
                      <a:pt x="0" y="0"/>
                    </a:moveTo>
                    <a:lnTo>
                      <a:pt x="1" y="0"/>
                    </a:lnTo>
                    <a:lnTo>
                      <a:pt x="3" y="0"/>
                    </a:lnTo>
                    <a:lnTo>
                      <a:pt x="5" y="0"/>
                    </a:lnTo>
                    <a:lnTo>
                      <a:pt x="6" y="0"/>
                    </a:lnTo>
                    <a:lnTo>
                      <a:pt x="8" y="0"/>
                    </a:lnTo>
                    <a:lnTo>
                      <a:pt x="9" y="0"/>
                    </a:lnTo>
                    <a:lnTo>
                      <a:pt x="10" y="0"/>
                    </a:lnTo>
                    <a:lnTo>
                      <a:pt x="11" y="1"/>
                    </a:lnTo>
                    <a:lnTo>
                      <a:pt x="12" y="1"/>
                    </a:lnTo>
                    <a:lnTo>
                      <a:pt x="14" y="1"/>
                    </a:lnTo>
                    <a:lnTo>
                      <a:pt x="15" y="1"/>
                    </a:lnTo>
                    <a:lnTo>
                      <a:pt x="17" y="1"/>
                    </a:lnTo>
                    <a:lnTo>
                      <a:pt x="18" y="1"/>
                    </a:lnTo>
                    <a:lnTo>
                      <a:pt x="20" y="1"/>
                    </a:lnTo>
                    <a:lnTo>
                      <a:pt x="21" y="1"/>
                    </a:lnTo>
                    <a:lnTo>
                      <a:pt x="23" y="1"/>
                    </a:lnTo>
                    <a:lnTo>
                      <a:pt x="24" y="1"/>
                    </a:lnTo>
                    <a:lnTo>
                      <a:pt x="26" y="1"/>
                    </a:lnTo>
                    <a:lnTo>
                      <a:pt x="27" y="0"/>
                    </a:lnTo>
                    <a:lnTo>
                      <a:pt x="29" y="0"/>
                    </a:lnTo>
                    <a:lnTo>
                      <a:pt x="30" y="0"/>
                    </a:lnTo>
                    <a:lnTo>
                      <a:pt x="32" y="0"/>
                    </a:lnTo>
                    <a:lnTo>
                      <a:pt x="33" y="0"/>
                    </a:lnTo>
                    <a:lnTo>
                      <a:pt x="35" y="0"/>
                    </a:lnTo>
                    <a:lnTo>
                      <a:pt x="36" y="0"/>
                    </a:lnTo>
                    <a:lnTo>
                      <a:pt x="37" y="0"/>
                    </a:lnTo>
                    <a:lnTo>
                      <a:pt x="38" y="0"/>
                    </a:lnTo>
                    <a:lnTo>
                      <a:pt x="39" y="0"/>
                    </a:lnTo>
                    <a:lnTo>
                      <a:pt x="40" y="17"/>
                    </a:lnTo>
                    <a:lnTo>
                      <a:pt x="38" y="17"/>
                    </a:lnTo>
                    <a:lnTo>
                      <a:pt x="37" y="17"/>
                    </a:lnTo>
                    <a:lnTo>
                      <a:pt x="36" y="17"/>
                    </a:lnTo>
                    <a:lnTo>
                      <a:pt x="35" y="17"/>
                    </a:lnTo>
                    <a:lnTo>
                      <a:pt x="34" y="17"/>
                    </a:lnTo>
                    <a:lnTo>
                      <a:pt x="32" y="17"/>
                    </a:lnTo>
                    <a:lnTo>
                      <a:pt x="31" y="17"/>
                    </a:lnTo>
                    <a:lnTo>
                      <a:pt x="30" y="17"/>
                    </a:lnTo>
                    <a:lnTo>
                      <a:pt x="29" y="17"/>
                    </a:lnTo>
                    <a:lnTo>
                      <a:pt x="27" y="17"/>
                    </a:lnTo>
                    <a:lnTo>
                      <a:pt x="26" y="17"/>
                    </a:lnTo>
                    <a:lnTo>
                      <a:pt x="25" y="17"/>
                    </a:lnTo>
                    <a:lnTo>
                      <a:pt x="23" y="18"/>
                    </a:lnTo>
                    <a:lnTo>
                      <a:pt x="21" y="18"/>
                    </a:lnTo>
                    <a:lnTo>
                      <a:pt x="20" y="18"/>
                    </a:lnTo>
                    <a:lnTo>
                      <a:pt x="19" y="18"/>
                    </a:lnTo>
                    <a:lnTo>
                      <a:pt x="17" y="18"/>
                    </a:lnTo>
                    <a:lnTo>
                      <a:pt x="17" y="17"/>
                    </a:lnTo>
                    <a:lnTo>
                      <a:pt x="15" y="17"/>
                    </a:lnTo>
                    <a:lnTo>
                      <a:pt x="14" y="17"/>
                    </a:lnTo>
                    <a:lnTo>
                      <a:pt x="12" y="17"/>
                    </a:lnTo>
                    <a:lnTo>
                      <a:pt x="11" y="17"/>
                    </a:lnTo>
                    <a:lnTo>
                      <a:pt x="10" y="17"/>
                    </a:lnTo>
                    <a:lnTo>
                      <a:pt x="9" y="17"/>
                    </a:lnTo>
                    <a:lnTo>
                      <a:pt x="8" y="17"/>
                    </a:lnTo>
                    <a:lnTo>
                      <a:pt x="6" y="17"/>
                    </a:lnTo>
                    <a:lnTo>
                      <a:pt x="5" y="17"/>
                    </a:lnTo>
                    <a:lnTo>
                      <a:pt x="3" y="17"/>
                    </a:lnTo>
                    <a:lnTo>
                      <a:pt x="1" y="17"/>
                    </a:lnTo>
                    <a:lnTo>
                      <a:pt x="0" y="16"/>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93" name="Freeform 329"/>
              <p:cNvSpPr>
                <a:spLocks/>
              </p:cNvSpPr>
              <p:nvPr/>
            </p:nvSpPr>
            <p:spPr bwMode="auto">
              <a:xfrm>
                <a:off x="5231" y="1799"/>
                <a:ext cx="49" cy="23"/>
              </a:xfrm>
              <a:custGeom>
                <a:avLst/>
                <a:gdLst>
                  <a:gd name="T0" fmla="*/ 1 w 49"/>
                  <a:gd name="T1" fmla="*/ 0 h 23"/>
                  <a:gd name="T2" fmla="*/ 4 w 49"/>
                  <a:gd name="T3" fmla="*/ 0 h 23"/>
                  <a:gd name="T4" fmla="*/ 7 w 49"/>
                  <a:gd name="T5" fmla="*/ 0 h 23"/>
                  <a:gd name="T6" fmla="*/ 10 w 49"/>
                  <a:gd name="T7" fmla="*/ 0 h 23"/>
                  <a:gd name="T8" fmla="*/ 13 w 49"/>
                  <a:gd name="T9" fmla="*/ 1 h 23"/>
                  <a:gd name="T10" fmla="*/ 16 w 49"/>
                  <a:gd name="T11" fmla="*/ 1 h 23"/>
                  <a:gd name="T12" fmla="*/ 19 w 49"/>
                  <a:gd name="T13" fmla="*/ 1 h 23"/>
                  <a:gd name="T14" fmla="*/ 22 w 49"/>
                  <a:gd name="T15" fmla="*/ 1 h 23"/>
                  <a:gd name="T16" fmla="*/ 25 w 49"/>
                  <a:gd name="T17" fmla="*/ 1 h 23"/>
                  <a:gd name="T18" fmla="*/ 28 w 49"/>
                  <a:gd name="T19" fmla="*/ 1 h 23"/>
                  <a:gd name="T20" fmla="*/ 31 w 49"/>
                  <a:gd name="T21" fmla="*/ 1 h 23"/>
                  <a:gd name="T22" fmla="*/ 34 w 49"/>
                  <a:gd name="T23" fmla="*/ 0 h 23"/>
                  <a:gd name="T24" fmla="*/ 37 w 49"/>
                  <a:gd name="T25" fmla="*/ 0 h 23"/>
                  <a:gd name="T26" fmla="*/ 39 w 49"/>
                  <a:gd name="T27" fmla="*/ 0 h 23"/>
                  <a:gd name="T28" fmla="*/ 42 w 49"/>
                  <a:gd name="T29" fmla="*/ 0 h 23"/>
                  <a:gd name="T30" fmla="*/ 45 w 49"/>
                  <a:gd name="T31" fmla="*/ 0 h 23"/>
                  <a:gd name="T32" fmla="*/ 48 w 49"/>
                  <a:gd name="T33" fmla="*/ 21 h 23"/>
                  <a:gd name="T34" fmla="*/ 45 w 49"/>
                  <a:gd name="T35" fmla="*/ 21 h 23"/>
                  <a:gd name="T36" fmla="*/ 42 w 49"/>
                  <a:gd name="T37" fmla="*/ 21 h 23"/>
                  <a:gd name="T38" fmla="*/ 39 w 49"/>
                  <a:gd name="T39" fmla="*/ 21 h 23"/>
                  <a:gd name="T40" fmla="*/ 37 w 49"/>
                  <a:gd name="T41" fmla="*/ 21 h 23"/>
                  <a:gd name="T42" fmla="*/ 34 w 49"/>
                  <a:gd name="T43" fmla="*/ 21 h 23"/>
                  <a:gd name="T44" fmla="*/ 31 w 49"/>
                  <a:gd name="T45" fmla="*/ 21 h 23"/>
                  <a:gd name="T46" fmla="*/ 28 w 49"/>
                  <a:gd name="T47" fmla="*/ 22 h 23"/>
                  <a:gd name="T48" fmla="*/ 25 w 49"/>
                  <a:gd name="T49" fmla="*/ 22 h 23"/>
                  <a:gd name="T50" fmla="*/ 21 w 49"/>
                  <a:gd name="T51" fmla="*/ 22 h 23"/>
                  <a:gd name="T52" fmla="*/ 19 w 49"/>
                  <a:gd name="T53" fmla="*/ 21 h 23"/>
                  <a:gd name="T54" fmla="*/ 16 w 49"/>
                  <a:gd name="T55" fmla="*/ 21 h 23"/>
                  <a:gd name="T56" fmla="*/ 13 w 49"/>
                  <a:gd name="T57" fmla="*/ 21 h 23"/>
                  <a:gd name="T58" fmla="*/ 10 w 49"/>
                  <a:gd name="T59" fmla="*/ 21 h 23"/>
                  <a:gd name="T60" fmla="*/ 7 w 49"/>
                  <a:gd name="T61" fmla="*/ 21 h 23"/>
                  <a:gd name="T62" fmla="*/ 4 w 49"/>
                  <a:gd name="T63" fmla="*/ 21 h 23"/>
                  <a:gd name="T64" fmla="*/ 1 w 49"/>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23">
                    <a:moveTo>
                      <a:pt x="0" y="0"/>
                    </a:moveTo>
                    <a:lnTo>
                      <a:pt x="1" y="0"/>
                    </a:lnTo>
                    <a:lnTo>
                      <a:pt x="3" y="0"/>
                    </a:lnTo>
                    <a:lnTo>
                      <a:pt x="4" y="0"/>
                    </a:lnTo>
                    <a:lnTo>
                      <a:pt x="6" y="0"/>
                    </a:lnTo>
                    <a:lnTo>
                      <a:pt x="7" y="0"/>
                    </a:lnTo>
                    <a:lnTo>
                      <a:pt x="9" y="0"/>
                    </a:lnTo>
                    <a:lnTo>
                      <a:pt x="10" y="0"/>
                    </a:lnTo>
                    <a:lnTo>
                      <a:pt x="12" y="0"/>
                    </a:lnTo>
                    <a:lnTo>
                      <a:pt x="13" y="1"/>
                    </a:lnTo>
                    <a:lnTo>
                      <a:pt x="15" y="1"/>
                    </a:lnTo>
                    <a:lnTo>
                      <a:pt x="16" y="1"/>
                    </a:lnTo>
                    <a:lnTo>
                      <a:pt x="17" y="1"/>
                    </a:lnTo>
                    <a:lnTo>
                      <a:pt x="19" y="1"/>
                    </a:lnTo>
                    <a:lnTo>
                      <a:pt x="20" y="1"/>
                    </a:lnTo>
                    <a:lnTo>
                      <a:pt x="22" y="1"/>
                    </a:lnTo>
                    <a:lnTo>
                      <a:pt x="23" y="1"/>
                    </a:lnTo>
                    <a:lnTo>
                      <a:pt x="25" y="1"/>
                    </a:lnTo>
                    <a:lnTo>
                      <a:pt x="27" y="1"/>
                    </a:lnTo>
                    <a:lnTo>
                      <a:pt x="28" y="1"/>
                    </a:lnTo>
                    <a:lnTo>
                      <a:pt x="30" y="1"/>
                    </a:lnTo>
                    <a:lnTo>
                      <a:pt x="31" y="1"/>
                    </a:lnTo>
                    <a:lnTo>
                      <a:pt x="32" y="0"/>
                    </a:lnTo>
                    <a:lnTo>
                      <a:pt x="34" y="0"/>
                    </a:lnTo>
                    <a:lnTo>
                      <a:pt x="35" y="0"/>
                    </a:lnTo>
                    <a:lnTo>
                      <a:pt x="37" y="0"/>
                    </a:lnTo>
                    <a:lnTo>
                      <a:pt x="38" y="0"/>
                    </a:lnTo>
                    <a:lnTo>
                      <a:pt x="39" y="0"/>
                    </a:lnTo>
                    <a:lnTo>
                      <a:pt x="41" y="0"/>
                    </a:lnTo>
                    <a:lnTo>
                      <a:pt x="42" y="0"/>
                    </a:lnTo>
                    <a:lnTo>
                      <a:pt x="44" y="0"/>
                    </a:lnTo>
                    <a:lnTo>
                      <a:pt x="45" y="0"/>
                    </a:lnTo>
                    <a:lnTo>
                      <a:pt x="46" y="0"/>
                    </a:lnTo>
                    <a:lnTo>
                      <a:pt x="48" y="21"/>
                    </a:lnTo>
                    <a:lnTo>
                      <a:pt x="46" y="21"/>
                    </a:lnTo>
                    <a:lnTo>
                      <a:pt x="45" y="21"/>
                    </a:lnTo>
                    <a:lnTo>
                      <a:pt x="44" y="21"/>
                    </a:lnTo>
                    <a:lnTo>
                      <a:pt x="42" y="21"/>
                    </a:lnTo>
                    <a:lnTo>
                      <a:pt x="41" y="21"/>
                    </a:lnTo>
                    <a:lnTo>
                      <a:pt x="39" y="21"/>
                    </a:lnTo>
                    <a:lnTo>
                      <a:pt x="38" y="21"/>
                    </a:lnTo>
                    <a:lnTo>
                      <a:pt x="37" y="21"/>
                    </a:lnTo>
                    <a:lnTo>
                      <a:pt x="35" y="21"/>
                    </a:lnTo>
                    <a:lnTo>
                      <a:pt x="34" y="21"/>
                    </a:lnTo>
                    <a:lnTo>
                      <a:pt x="32" y="21"/>
                    </a:lnTo>
                    <a:lnTo>
                      <a:pt x="31" y="21"/>
                    </a:lnTo>
                    <a:lnTo>
                      <a:pt x="30" y="22"/>
                    </a:lnTo>
                    <a:lnTo>
                      <a:pt x="28" y="22"/>
                    </a:lnTo>
                    <a:lnTo>
                      <a:pt x="27" y="22"/>
                    </a:lnTo>
                    <a:lnTo>
                      <a:pt x="25" y="22"/>
                    </a:lnTo>
                    <a:lnTo>
                      <a:pt x="23" y="22"/>
                    </a:lnTo>
                    <a:lnTo>
                      <a:pt x="21" y="22"/>
                    </a:lnTo>
                    <a:lnTo>
                      <a:pt x="20" y="21"/>
                    </a:lnTo>
                    <a:lnTo>
                      <a:pt x="19" y="21"/>
                    </a:lnTo>
                    <a:lnTo>
                      <a:pt x="17" y="21"/>
                    </a:lnTo>
                    <a:lnTo>
                      <a:pt x="16" y="21"/>
                    </a:lnTo>
                    <a:lnTo>
                      <a:pt x="14" y="21"/>
                    </a:lnTo>
                    <a:lnTo>
                      <a:pt x="13" y="21"/>
                    </a:lnTo>
                    <a:lnTo>
                      <a:pt x="11" y="21"/>
                    </a:lnTo>
                    <a:lnTo>
                      <a:pt x="10" y="21"/>
                    </a:lnTo>
                    <a:lnTo>
                      <a:pt x="8" y="21"/>
                    </a:lnTo>
                    <a:lnTo>
                      <a:pt x="7" y="21"/>
                    </a:lnTo>
                    <a:lnTo>
                      <a:pt x="5" y="21"/>
                    </a:lnTo>
                    <a:lnTo>
                      <a:pt x="4" y="21"/>
                    </a:lnTo>
                    <a:lnTo>
                      <a:pt x="2" y="21"/>
                    </a:lnTo>
                    <a:lnTo>
                      <a:pt x="1"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94" name="Freeform 330"/>
              <p:cNvSpPr>
                <a:spLocks/>
              </p:cNvSpPr>
              <p:nvPr/>
            </p:nvSpPr>
            <p:spPr bwMode="auto">
              <a:xfrm>
                <a:off x="5122" y="1799"/>
                <a:ext cx="49" cy="23"/>
              </a:xfrm>
              <a:custGeom>
                <a:avLst/>
                <a:gdLst>
                  <a:gd name="T0" fmla="*/ 46 w 49"/>
                  <a:gd name="T1" fmla="*/ 0 h 23"/>
                  <a:gd name="T2" fmla="*/ 43 w 49"/>
                  <a:gd name="T3" fmla="*/ 0 h 23"/>
                  <a:gd name="T4" fmla="*/ 40 w 49"/>
                  <a:gd name="T5" fmla="*/ 0 h 23"/>
                  <a:gd name="T6" fmla="*/ 37 w 49"/>
                  <a:gd name="T7" fmla="*/ 0 h 23"/>
                  <a:gd name="T8" fmla="*/ 35 w 49"/>
                  <a:gd name="T9" fmla="*/ 1 h 23"/>
                  <a:gd name="T10" fmla="*/ 32 w 49"/>
                  <a:gd name="T11" fmla="*/ 1 h 23"/>
                  <a:gd name="T12" fmla="*/ 29 w 49"/>
                  <a:gd name="T13" fmla="*/ 1 h 23"/>
                  <a:gd name="T14" fmla="*/ 26 w 49"/>
                  <a:gd name="T15" fmla="*/ 1 h 23"/>
                  <a:gd name="T16" fmla="*/ 22 w 49"/>
                  <a:gd name="T17" fmla="*/ 1 h 23"/>
                  <a:gd name="T18" fmla="*/ 19 w 49"/>
                  <a:gd name="T19" fmla="*/ 1 h 23"/>
                  <a:gd name="T20" fmla="*/ 17 w 49"/>
                  <a:gd name="T21" fmla="*/ 1 h 23"/>
                  <a:gd name="T22" fmla="*/ 14 w 49"/>
                  <a:gd name="T23" fmla="*/ 0 h 23"/>
                  <a:gd name="T24" fmla="*/ 11 w 49"/>
                  <a:gd name="T25" fmla="*/ 0 h 23"/>
                  <a:gd name="T26" fmla="*/ 8 w 49"/>
                  <a:gd name="T27" fmla="*/ 0 h 23"/>
                  <a:gd name="T28" fmla="*/ 5 w 49"/>
                  <a:gd name="T29" fmla="*/ 0 h 23"/>
                  <a:gd name="T30" fmla="*/ 3 w 49"/>
                  <a:gd name="T31" fmla="*/ 0 h 23"/>
                  <a:gd name="T32" fmla="*/ 0 w 49"/>
                  <a:gd name="T33" fmla="*/ 21 h 23"/>
                  <a:gd name="T34" fmla="*/ 2 w 49"/>
                  <a:gd name="T35" fmla="*/ 21 h 23"/>
                  <a:gd name="T36" fmla="*/ 5 w 49"/>
                  <a:gd name="T37" fmla="*/ 21 h 23"/>
                  <a:gd name="T38" fmla="*/ 8 w 49"/>
                  <a:gd name="T39" fmla="*/ 21 h 23"/>
                  <a:gd name="T40" fmla="*/ 11 w 49"/>
                  <a:gd name="T41" fmla="*/ 21 h 23"/>
                  <a:gd name="T42" fmla="*/ 14 w 49"/>
                  <a:gd name="T43" fmla="*/ 21 h 23"/>
                  <a:gd name="T44" fmla="*/ 17 w 49"/>
                  <a:gd name="T45" fmla="*/ 21 h 23"/>
                  <a:gd name="T46" fmla="*/ 19 w 49"/>
                  <a:gd name="T47" fmla="*/ 22 h 23"/>
                  <a:gd name="T48" fmla="*/ 22 w 49"/>
                  <a:gd name="T49" fmla="*/ 22 h 23"/>
                  <a:gd name="T50" fmla="*/ 26 w 49"/>
                  <a:gd name="T51" fmla="*/ 22 h 23"/>
                  <a:gd name="T52" fmla="*/ 29 w 49"/>
                  <a:gd name="T53" fmla="*/ 21 h 23"/>
                  <a:gd name="T54" fmla="*/ 32 w 49"/>
                  <a:gd name="T55" fmla="*/ 21 h 23"/>
                  <a:gd name="T56" fmla="*/ 35 w 49"/>
                  <a:gd name="T57" fmla="*/ 21 h 23"/>
                  <a:gd name="T58" fmla="*/ 38 w 49"/>
                  <a:gd name="T59" fmla="*/ 21 h 23"/>
                  <a:gd name="T60" fmla="*/ 41 w 49"/>
                  <a:gd name="T61" fmla="*/ 21 h 23"/>
                  <a:gd name="T62" fmla="*/ 44 w 49"/>
                  <a:gd name="T63" fmla="*/ 21 h 23"/>
                  <a:gd name="T64" fmla="*/ 47 w 49"/>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23">
                    <a:moveTo>
                      <a:pt x="48" y="0"/>
                    </a:moveTo>
                    <a:lnTo>
                      <a:pt x="46" y="0"/>
                    </a:lnTo>
                    <a:lnTo>
                      <a:pt x="45" y="0"/>
                    </a:lnTo>
                    <a:lnTo>
                      <a:pt x="43" y="0"/>
                    </a:lnTo>
                    <a:lnTo>
                      <a:pt x="42" y="0"/>
                    </a:lnTo>
                    <a:lnTo>
                      <a:pt x="40" y="0"/>
                    </a:lnTo>
                    <a:lnTo>
                      <a:pt x="39" y="0"/>
                    </a:lnTo>
                    <a:lnTo>
                      <a:pt x="37" y="0"/>
                    </a:lnTo>
                    <a:lnTo>
                      <a:pt x="36" y="0"/>
                    </a:lnTo>
                    <a:lnTo>
                      <a:pt x="35" y="1"/>
                    </a:lnTo>
                    <a:lnTo>
                      <a:pt x="33" y="1"/>
                    </a:lnTo>
                    <a:lnTo>
                      <a:pt x="32" y="1"/>
                    </a:lnTo>
                    <a:lnTo>
                      <a:pt x="30" y="1"/>
                    </a:lnTo>
                    <a:lnTo>
                      <a:pt x="29" y="1"/>
                    </a:lnTo>
                    <a:lnTo>
                      <a:pt x="27" y="1"/>
                    </a:lnTo>
                    <a:lnTo>
                      <a:pt x="26" y="1"/>
                    </a:lnTo>
                    <a:lnTo>
                      <a:pt x="25" y="1"/>
                    </a:lnTo>
                    <a:lnTo>
                      <a:pt x="22" y="1"/>
                    </a:lnTo>
                    <a:lnTo>
                      <a:pt x="21" y="1"/>
                    </a:lnTo>
                    <a:lnTo>
                      <a:pt x="19" y="1"/>
                    </a:lnTo>
                    <a:lnTo>
                      <a:pt x="18" y="1"/>
                    </a:lnTo>
                    <a:lnTo>
                      <a:pt x="17" y="1"/>
                    </a:lnTo>
                    <a:lnTo>
                      <a:pt x="15" y="0"/>
                    </a:lnTo>
                    <a:lnTo>
                      <a:pt x="14" y="0"/>
                    </a:lnTo>
                    <a:lnTo>
                      <a:pt x="12" y="0"/>
                    </a:lnTo>
                    <a:lnTo>
                      <a:pt x="11" y="0"/>
                    </a:lnTo>
                    <a:lnTo>
                      <a:pt x="10" y="0"/>
                    </a:lnTo>
                    <a:lnTo>
                      <a:pt x="8" y="0"/>
                    </a:lnTo>
                    <a:lnTo>
                      <a:pt x="7" y="0"/>
                    </a:lnTo>
                    <a:lnTo>
                      <a:pt x="5" y="0"/>
                    </a:lnTo>
                    <a:lnTo>
                      <a:pt x="4" y="0"/>
                    </a:lnTo>
                    <a:lnTo>
                      <a:pt x="3" y="0"/>
                    </a:lnTo>
                    <a:lnTo>
                      <a:pt x="1" y="0"/>
                    </a:lnTo>
                    <a:lnTo>
                      <a:pt x="0" y="21"/>
                    </a:lnTo>
                    <a:lnTo>
                      <a:pt x="1" y="21"/>
                    </a:lnTo>
                    <a:lnTo>
                      <a:pt x="2" y="21"/>
                    </a:lnTo>
                    <a:lnTo>
                      <a:pt x="4" y="21"/>
                    </a:lnTo>
                    <a:lnTo>
                      <a:pt x="5" y="21"/>
                    </a:lnTo>
                    <a:lnTo>
                      <a:pt x="7" y="21"/>
                    </a:lnTo>
                    <a:lnTo>
                      <a:pt x="8" y="21"/>
                    </a:lnTo>
                    <a:lnTo>
                      <a:pt x="10" y="21"/>
                    </a:lnTo>
                    <a:lnTo>
                      <a:pt x="11" y="21"/>
                    </a:lnTo>
                    <a:lnTo>
                      <a:pt x="12" y="21"/>
                    </a:lnTo>
                    <a:lnTo>
                      <a:pt x="14" y="21"/>
                    </a:lnTo>
                    <a:lnTo>
                      <a:pt x="15" y="21"/>
                    </a:lnTo>
                    <a:lnTo>
                      <a:pt x="17" y="21"/>
                    </a:lnTo>
                    <a:lnTo>
                      <a:pt x="18" y="22"/>
                    </a:lnTo>
                    <a:lnTo>
                      <a:pt x="19" y="22"/>
                    </a:lnTo>
                    <a:lnTo>
                      <a:pt x="21" y="22"/>
                    </a:lnTo>
                    <a:lnTo>
                      <a:pt x="22" y="22"/>
                    </a:lnTo>
                    <a:lnTo>
                      <a:pt x="25" y="22"/>
                    </a:lnTo>
                    <a:lnTo>
                      <a:pt x="26" y="22"/>
                    </a:lnTo>
                    <a:lnTo>
                      <a:pt x="28" y="21"/>
                    </a:lnTo>
                    <a:lnTo>
                      <a:pt x="29" y="21"/>
                    </a:lnTo>
                    <a:lnTo>
                      <a:pt x="30" y="21"/>
                    </a:lnTo>
                    <a:lnTo>
                      <a:pt x="32" y="21"/>
                    </a:lnTo>
                    <a:lnTo>
                      <a:pt x="33" y="21"/>
                    </a:lnTo>
                    <a:lnTo>
                      <a:pt x="35" y="21"/>
                    </a:lnTo>
                    <a:lnTo>
                      <a:pt x="36" y="21"/>
                    </a:lnTo>
                    <a:lnTo>
                      <a:pt x="38" y="21"/>
                    </a:lnTo>
                    <a:lnTo>
                      <a:pt x="39" y="21"/>
                    </a:lnTo>
                    <a:lnTo>
                      <a:pt x="41" y="21"/>
                    </a:lnTo>
                    <a:lnTo>
                      <a:pt x="42" y="21"/>
                    </a:lnTo>
                    <a:lnTo>
                      <a:pt x="44" y="21"/>
                    </a:lnTo>
                    <a:lnTo>
                      <a:pt x="45" y="21"/>
                    </a:lnTo>
                    <a:lnTo>
                      <a:pt x="47" y="20"/>
                    </a:lnTo>
                    <a:lnTo>
                      <a:pt x="48"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95" name="Freeform 331"/>
              <p:cNvSpPr>
                <a:spLocks/>
              </p:cNvSpPr>
              <p:nvPr/>
            </p:nvSpPr>
            <p:spPr bwMode="auto">
              <a:xfrm>
                <a:off x="5177" y="1799"/>
                <a:ext cx="47" cy="23"/>
              </a:xfrm>
              <a:custGeom>
                <a:avLst/>
                <a:gdLst>
                  <a:gd name="T0" fmla="*/ 1 w 47"/>
                  <a:gd name="T1" fmla="*/ 0 h 23"/>
                  <a:gd name="T2" fmla="*/ 4 w 47"/>
                  <a:gd name="T3" fmla="*/ 0 h 23"/>
                  <a:gd name="T4" fmla="*/ 7 w 47"/>
                  <a:gd name="T5" fmla="*/ 0 h 23"/>
                  <a:gd name="T6" fmla="*/ 10 w 47"/>
                  <a:gd name="T7" fmla="*/ 0 h 23"/>
                  <a:gd name="T8" fmla="*/ 13 w 47"/>
                  <a:gd name="T9" fmla="*/ 1 h 23"/>
                  <a:gd name="T10" fmla="*/ 16 w 47"/>
                  <a:gd name="T11" fmla="*/ 1 h 23"/>
                  <a:gd name="T12" fmla="*/ 19 w 47"/>
                  <a:gd name="T13" fmla="*/ 1 h 23"/>
                  <a:gd name="T14" fmla="*/ 21 w 47"/>
                  <a:gd name="T15" fmla="*/ 1 h 23"/>
                  <a:gd name="T16" fmla="*/ 24 w 47"/>
                  <a:gd name="T17" fmla="*/ 1 h 23"/>
                  <a:gd name="T18" fmla="*/ 27 w 47"/>
                  <a:gd name="T19" fmla="*/ 1 h 23"/>
                  <a:gd name="T20" fmla="*/ 30 w 47"/>
                  <a:gd name="T21" fmla="*/ 1 h 23"/>
                  <a:gd name="T22" fmla="*/ 33 w 47"/>
                  <a:gd name="T23" fmla="*/ 0 h 23"/>
                  <a:gd name="T24" fmla="*/ 35 w 47"/>
                  <a:gd name="T25" fmla="*/ 0 h 23"/>
                  <a:gd name="T26" fmla="*/ 38 w 47"/>
                  <a:gd name="T27" fmla="*/ 0 h 23"/>
                  <a:gd name="T28" fmla="*/ 41 w 47"/>
                  <a:gd name="T29" fmla="*/ 0 h 23"/>
                  <a:gd name="T30" fmla="*/ 44 w 47"/>
                  <a:gd name="T31" fmla="*/ 0 h 23"/>
                  <a:gd name="T32" fmla="*/ 46 w 47"/>
                  <a:gd name="T33" fmla="*/ 21 h 23"/>
                  <a:gd name="T34" fmla="*/ 43 w 47"/>
                  <a:gd name="T35" fmla="*/ 21 h 23"/>
                  <a:gd name="T36" fmla="*/ 40 w 47"/>
                  <a:gd name="T37" fmla="*/ 21 h 23"/>
                  <a:gd name="T38" fmla="*/ 37 w 47"/>
                  <a:gd name="T39" fmla="*/ 21 h 23"/>
                  <a:gd name="T40" fmla="*/ 34 w 47"/>
                  <a:gd name="T41" fmla="*/ 21 h 23"/>
                  <a:gd name="T42" fmla="*/ 31 w 47"/>
                  <a:gd name="T43" fmla="*/ 21 h 23"/>
                  <a:gd name="T44" fmla="*/ 29 w 47"/>
                  <a:gd name="T45" fmla="*/ 21 h 23"/>
                  <a:gd name="T46" fmla="*/ 26 w 47"/>
                  <a:gd name="T47" fmla="*/ 22 h 23"/>
                  <a:gd name="T48" fmla="*/ 23 w 47"/>
                  <a:gd name="T49" fmla="*/ 22 h 23"/>
                  <a:gd name="T50" fmla="*/ 20 w 47"/>
                  <a:gd name="T51" fmla="*/ 22 h 23"/>
                  <a:gd name="T52" fmla="*/ 17 w 47"/>
                  <a:gd name="T53" fmla="*/ 21 h 23"/>
                  <a:gd name="T54" fmla="*/ 14 w 47"/>
                  <a:gd name="T55" fmla="*/ 21 h 23"/>
                  <a:gd name="T56" fmla="*/ 11 w 47"/>
                  <a:gd name="T57" fmla="*/ 21 h 23"/>
                  <a:gd name="T58" fmla="*/ 9 w 47"/>
                  <a:gd name="T59" fmla="*/ 21 h 23"/>
                  <a:gd name="T60" fmla="*/ 6 w 47"/>
                  <a:gd name="T61" fmla="*/ 21 h 23"/>
                  <a:gd name="T62" fmla="*/ 3 w 47"/>
                  <a:gd name="T63" fmla="*/ 21 h 23"/>
                  <a:gd name="T64" fmla="*/ 0 w 47"/>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0" y="0"/>
                    </a:moveTo>
                    <a:lnTo>
                      <a:pt x="1" y="0"/>
                    </a:lnTo>
                    <a:lnTo>
                      <a:pt x="3" y="0"/>
                    </a:lnTo>
                    <a:lnTo>
                      <a:pt x="4" y="0"/>
                    </a:lnTo>
                    <a:lnTo>
                      <a:pt x="6" y="0"/>
                    </a:lnTo>
                    <a:lnTo>
                      <a:pt x="7" y="0"/>
                    </a:lnTo>
                    <a:lnTo>
                      <a:pt x="9" y="0"/>
                    </a:lnTo>
                    <a:lnTo>
                      <a:pt x="10" y="0"/>
                    </a:lnTo>
                    <a:lnTo>
                      <a:pt x="11" y="0"/>
                    </a:lnTo>
                    <a:lnTo>
                      <a:pt x="13" y="1"/>
                    </a:lnTo>
                    <a:lnTo>
                      <a:pt x="14" y="1"/>
                    </a:lnTo>
                    <a:lnTo>
                      <a:pt x="16" y="1"/>
                    </a:lnTo>
                    <a:lnTo>
                      <a:pt x="17" y="1"/>
                    </a:lnTo>
                    <a:lnTo>
                      <a:pt x="19" y="1"/>
                    </a:lnTo>
                    <a:lnTo>
                      <a:pt x="20" y="1"/>
                    </a:lnTo>
                    <a:lnTo>
                      <a:pt x="21" y="1"/>
                    </a:lnTo>
                    <a:lnTo>
                      <a:pt x="23" y="1"/>
                    </a:lnTo>
                    <a:lnTo>
                      <a:pt x="24" y="1"/>
                    </a:lnTo>
                    <a:lnTo>
                      <a:pt x="26" y="1"/>
                    </a:lnTo>
                    <a:lnTo>
                      <a:pt x="27" y="1"/>
                    </a:lnTo>
                    <a:lnTo>
                      <a:pt x="28" y="1"/>
                    </a:lnTo>
                    <a:lnTo>
                      <a:pt x="30" y="1"/>
                    </a:lnTo>
                    <a:lnTo>
                      <a:pt x="31" y="0"/>
                    </a:lnTo>
                    <a:lnTo>
                      <a:pt x="33" y="0"/>
                    </a:lnTo>
                    <a:lnTo>
                      <a:pt x="34" y="0"/>
                    </a:lnTo>
                    <a:lnTo>
                      <a:pt x="35" y="0"/>
                    </a:lnTo>
                    <a:lnTo>
                      <a:pt x="37" y="0"/>
                    </a:lnTo>
                    <a:lnTo>
                      <a:pt x="38" y="0"/>
                    </a:lnTo>
                    <a:lnTo>
                      <a:pt x="40" y="0"/>
                    </a:lnTo>
                    <a:lnTo>
                      <a:pt x="41" y="0"/>
                    </a:lnTo>
                    <a:lnTo>
                      <a:pt x="42" y="0"/>
                    </a:lnTo>
                    <a:lnTo>
                      <a:pt x="44" y="0"/>
                    </a:lnTo>
                    <a:lnTo>
                      <a:pt x="45" y="0"/>
                    </a:lnTo>
                    <a:lnTo>
                      <a:pt x="46" y="21"/>
                    </a:lnTo>
                    <a:lnTo>
                      <a:pt x="44" y="21"/>
                    </a:lnTo>
                    <a:lnTo>
                      <a:pt x="43" y="21"/>
                    </a:lnTo>
                    <a:lnTo>
                      <a:pt x="41" y="21"/>
                    </a:lnTo>
                    <a:lnTo>
                      <a:pt x="40" y="21"/>
                    </a:lnTo>
                    <a:lnTo>
                      <a:pt x="39" y="21"/>
                    </a:lnTo>
                    <a:lnTo>
                      <a:pt x="37" y="21"/>
                    </a:lnTo>
                    <a:lnTo>
                      <a:pt x="36" y="21"/>
                    </a:lnTo>
                    <a:lnTo>
                      <a:pt x="34" y="21"/>
                    </a:lnTo>
                    <a:lnTo>
                      <a:pt x="33" y="21"/>
                    </a:lnTo>
                    <a:lnTo>
                      <a:pt x="31" y="21"/>
                    </a:lnTo>
                    <a:lnTo>
                      <a:pt x="30" y="21"/>
                    </a:lnTo>
                    <a:lnTo>
                      <a:pt x="29" y="21"/>
                    </a:lnTo>
                    <a:lnTo>
                      <a:pt x="27" y="22"/>
                    </a:lnTo>
                    <a:lnTo>
                      <a:pt x="26" y="22"/>
                    </a:lnTo>
                    <a:lnTo>
                      <a:pt x="24" y="22"/>
                    </a:lnTo>
                    <a:lnTo>
                      <a:pt x="23" y="22"/>
                    </a:lnTo>
                    <a:lnTo>
                      <a:pt x="22" y="22"/>
                    </a:lnTo>
                    <a:lnTo>
                      <a:pt x="20" y="22"/>
                    </a:lnTo>
                    <a:lnTo>
                      <a:pt x="19" y="21"/>
                    </a:lnTo>
                    <a:lnTo>
                      <a:pt x="17" y="21"/>
                    </a:lnTo>
                    <a:lnTo>
                      <a:pt x="16" y="21"/>
                    </a:lnTo>
                    <a:lnTo>
                      <a:pt x="14" y="21"/>
                    </a:lnTo>
                    <a:lnTo>
                      <a:pt x="13" y="21"/>
                    </a:lnTo>
                    <a:lnTo>
                      <a:pt x="11" y="21"/>
                    </a:lnTo>
                    <a:lnTo>
                      <a:pt x="10" y="21"/>
                    </a:lnTo>
                    <a:lnTo>
                      <a:pt x="9" y="21"/>
                    </a:lnTo>
                    <a:lnTo>
                      <a:pt x="7" y="21"/>
                    </a:lnTo>
                    <a:lnTo>
                      <a:pt x="6" y="21"/>
                    </a:lnTo>
                    <a:lnTo>
                      <a:pt x="4" y="21"/>
                    </a:lnTo>
                    <a:lnTo>
                      <a:pt x="3" y="21"/>
                    </a:lnTo>
                    <a:lnTo>
                      <a:pt x="1" y="21"/>
                    </a:lnTo>
                    <a:lnTo>
                      <a:pt x="0"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96" name="Freeform 332"/>
              <p:cNvSpPr>
                <a:spLocks/>
              </p:cNvSpPr>
              <p:nvPr/>
            </p:nvSpPr>
            <p:spPr bwMode="auto">
              <a:xfrm>
                <a:off x="5231" y="1775"/>
                <a:ext cx="47" cy="23"/>
              </a:xfrm>
              <a:custGeom>
                <a:avLst/>
                <a:gdLst>
                  <a:gd name="T0" fmla="*/ 2 w 47"/>
                  <a:gd name="T1" fmla="*/ 0 h 23"/>
                  <a:gd name="T2" fmla="*/ 5 w 47"/>
                  <a:gd name="T3" fmla="*/ 0 h 23"/>
                  <a:gd name="T4" fmla="*/ 7 w 47"/>
                  <a:gd name="T5" fmla="*/ 0 h 23"/>
                  <a:gd name="T6" fmla="*/ 10 w 47"/>
                  <a:gd name="T7" fmla="*/ 0 h 23"/>
                  <a:gd name="T8" fmla="*/ 13 w 47"/>
                  <a:gd name="T9" fmla="*/ 0 h 23"/>
                  <a:gd name="T10" fmla="*/ 16 w 47"/>
                  <a:gd name="T11" fmla="*/ 1 h 23"/>
                  <a:gd name="T12" fmla="*/ 19 w 47"/>
                  <a:gd name="T13" fmla="*/ 1 h 23"/>
                  <a:gd name="T14" fmla="*/ 21 w 47"/>
                  <a:gd name="T15" fmla="*/ 1 h 23"/>
                  <a:gd name="T16" fmla="*/ 24 w 47"/>
                  <a:gd name="T17" fmla="*/ 1 h 23"/>
                  <a:gd name="T18" fmla="*/ 27 w 47"/>
                  <a:gd name="T19" fmla="*/ 1 h 23"/>
                  <a:gd name="T20" fmla="*/ 29 w 47"/>
                  <a:gd name="T21" fmla="*/ 0 h 23"/>
                  <a:gd name="T22" fmla="*/ 32 w 47"/>
                  <a:gd name="T23" fmla="*/ 0 h 23"/>
                  <a:gd name="T24" fmla="*/ 35 w 47"/>
                  <a:gd name="T25" fmla="*/ 0 h 23"/>
                  <a:gd name="T26" fmla="*/ 38 w 47"/>
                  <a:gd name="T27" fmla="*/ 0 h 23"/>
                  <a:gd name="T28" fmla="*/ 40 w 47"/>
                  <a:gd name="T29" fmla="*/ 0 h 23"/>
                  <a:gd name="T30" fmla="*/ 43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29 w 47"/>
                  <a:gd name="T45" fmla="*/ 22 h 23"/>
                  <a:gd name="T46" fmla="*/ 27 w 47"/>
                  <a:gd name="T47" fmla="*/ 22 h 23"/>
                  <a:gd name="T48" fmla="*/ 24 w 47"/>
                  <a:gd name="T49" fmla="*/ 22 h 23"/>
                  <a:gd name="T50" fmla="*/ 21 w 47"/>
                  <a:gd name="T51" fmla="*/ 22 h 23"/>
                  <a:gd name="T52" fmla="*/ 18 w 47"/>
                  <a:gd name="T53" fmla="*/ 22 h 23"/>
                  <a:gd name="T54" fmla="*/ 16 w 47"/>
                  <a:gd name="T55" fmla="*/ 22 h 23"/>
                  <a:gd name="T56" fmla="*/ 13 w 47"/>
                  <a:gd name="T57" fmla="*/ 22 h 23"/>
                  <a:gd name="T58" fmla="*/ 10 w 47"/>
                  <a:gd name="T59" fmla="*/ 21 h 23"/>
                  <a:gd name="T60" fmla="*/ 7 w 47"/>
                  <a:gd name="T61" fmla="*/ 21 h 23"/>
                  <a:gd name="T62" fmla="*/ 4 w 47"/>
                  <a:gd name="T63" fmla="*/ 21 h 23"/>
                  <a:gd name="T64" fmla="*/ 1 w 47"/>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0" y="0"/>
                    </a:moveTo>
                    <a:lnTo>
                      <a:pt x="2" y="0"/>
                    </a:lnTo>
                    <a:lnTo>
                      <a:pt x="3" y="0"/>
                    </a:lnTo>
                    <a:lnTo>
                      <a:pt x="5" y="0"/>
                    </a:lnTo>
                    <a:lnTo>
                      <a:pt x="6" y="0"/>
                    </a:lnTo>
                    <a:lnTo>
                      <a:pt x="7" y="0"/>
                    </a:lnTo>
                    <a:lnTo>
                      <a:pt x="9" y="0"/>
                    </a:lnTo>
                    <a:lnTo>
                      <a:pt x="10" y="0"/>
                    </a:lnTo>
                    <a:lnTo>
                      <a:pt x="12" y="0"/>
                    </a:lnTo>
                    <a:lnTo>
                      <a:pt x="13" y="0"/>
                    </a:lnTo>
                    <a:lnTo>
                      <a:pt x="14" y="1"/>
                    </a:lnTo>
                    <a:lnTo>
                      <a:pt x="16" y="1"/>
                    </a:lnTo>
                    <a:lnTo>
                      <a:pt x="17" y="1"/>
                    </a:lnTo>
                    <a:lnTo>
                      <a:pt x="19" y="1"/>
                    </a:lnTo>
                    <a:lnTo>
                      <a:pt x="20" y="1"/>
                    </a:lnTo>
                    <a:lnTo>
                      <a:pt x="21" y="1"/>
                    </a:lnTo>
                    <a:lnTo>
                      <a:pt x="23" y="1"/>
                    </a:lnTo>
                    <a:lnTo>
                      <a:pt x="24" y="1"/>
                    </a:lnTo>
                    <a:lnTo>
                      <a:pt x="25" y="1"/>
                    </a:lnTo>
                    <a:lnTo>
                      <a:pt x="27" y="1"/>
                    </a:lnTo>
                    <a:lnTo>
                      <a:pt x="28" y="1"/>
                    </a:lnTo>
                    <a:lnTo>
                      <a:pt x="29" y="0"/>
                    </a:lnTo>
                    <a:lnTo>
                      <a:pt x="31" y="0"/>
                    </a:lnTo>
                    <a:lnTo>
                      <a:pt x="32" y="0"/>
                    </a:lnTo>
                    <a:lnTo>
                      <a:pt x="33" y="0"/>
                    </a:lnTo>
                    <a:lnTo>
                      <a:pt x="35" y="0"/>
                    </a:lnTo>
                    <a:lnTo>
                      <a:pt x="36" y="0"/>
                    </a:lnTo>
                    <a:lnTo>
                      <a:pt x="38" y="0"/>
                    </a:lnTo>
                    <a:lnTo>
                      <a:pt x="39" y="0"/>
                    </a:lnTo>
                    <a:lnTo>
                      <a:pt x="40" y="0"/>
                    </a:lnTo>
                    <a:lnTo>
                      <a:pt x="42" y="0"/>
                    </a:lnTo>
                    <a:lnTo>
                      <a:pt x="43" y="0"/>
                    </a:lnTo>
                    <a:lnTo>
                      <a:pt x="44" y="0"/>
                    </a:lnTo>
                    <a:lnTo>
                      <a:pt x="46" y="21"/>
                    </a:lnTo>
                    <a:lnTo>
                      <a:pt x="44" y="21"/>
                    </a:lnTo>
                    <a:lnTo>
                      <a:pt x="43" y="21"/>
                    </a:lnTo>
                    <a:lnTo>
                      <a:pt x="42" y="21"/>
                    </a:lnTo>
                    <a:lnTo>
                      <a:pt x="40" y="21"/>
                    </a:lnTo>
                    <a:lnTo>
                      <a:pt x="39" y="21"/>
                    </a:lnTo>
                    <a:lnTo>
                      <a:pt x="38" y="22"/>
                    </a:lnTo>
                    <a:lnTo>
                      <a:pt x="36" y="22"/>
                    </a:lnTo>
                    <a:lnTo>
                      <a:pt x="35" y="22"/>
                    </a:lnTo>
                    <a:lnTo>
                      <a:pt x="33" y="22"/>
                    </a:lnTo>
                    <a:lnTo>
                      <a:pt x="32" y="22"/>
                    </a:lnTo>
                    <a:lnTo>
                      <a:pt x="31" y="22"/>
                    </a:lnTo>
                    <a:lnTo>
                      <a:pt x="29" y="22"/>
                    </a:lnTo>
                    <a:lnTo>
                      <a:pt x="28" y="22"/>
                    </a:lnTo>
                    <a:lnTo>
                      <a:pt x="27" y="22"/>
                    </a:lnTo>
                    <a:lnTo>
                      <a:pt x="25" y="22"/>
                    </a:lnTo>
                    <a:lnTo>
                      <a:pt x="24" y="22"/>
                    </a:lnTo>
                    <a:lnTo>
                      <a:pt x="22" y="22"/>
                    </a:lnTo>
                    <a:lnTo>
                      <a:pt x="21" y="22"/>
                    </a:lnTo>
                    <a:lnTo>
                      <a:pt x="20" y="22"/>
                    </a:lnTo>
                    <a:lnTo>
                      <a:pt x="18" y="22"/>
                    </a:lnTo>
                    <a:lnTo>
                      <a:pt x="17" y="22"/>
                    </a:lnTo>
                    <a:lnTo>
                      <a:pt x="16" y="22"/>
                    </a:lnTo>
                    <a:lnTo>
                      <a:pt x="14" y="22"/>
                    </a:lnTo>
                    <a:lnTo>
                      <a:pt x="13" y="22"/>
                    </a:lnTo>
                    <a:lnTo>
                      <a:pt x="11" y="22"/>
                    </a:lnTo>
                    <a:lnTo>
                      <a:pt x="10" y="21"/>
                    </a:lnTo>
                    <a:lnTo>
                      <a:pt x="8" y="21"/>
                    </a:lnTo>
                    <a:lnTo>
                      <a:pt x="7" y="21"/>
                    </a:lnTo>
                    <a:lnTo>
                      <a:pt x="5" y="21"/>
                    </a:lnTo>
                    <a:lnTo>
                      <a:pt x="4" y="21"/>
                    </a:lnTo>
                    <a:lnTo>
                      <a:pt x="3" y="21"/>
                    </a:lnTo>
                    <a:lnTo>
                      <a:pt x="1" y="2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97" name="Freeform 333"/>
              <p:cNvSpPr>
                <a:spLocks/>
              </p:cNvSpPr>
              <p:nvPr/>
            </p:nvSpPr>
            <p:spPr bwMode="auto">
              <a:xfrm>
                <a:off x="5177" y="1775"/>
                <a:ext cx="47" cy="23"/>
              </a:xfrm>
              <a:custGeom>
                <a:avLst/>
                <a:gdLst>
                  <a:gd name="T0" fmla="*/ 2 w 47"/>
                  <a:gd name="T1" fmla="*/ 0 h 23"/>
                  <a:gd name="T2" fmla="*/ 5 w 47"/>
                  <a:gd name="T3" fmla="*/ 0 h 23"/>
                  <a:gd name="T4" fmla="*/ 8 w 47"/>
                  <a:gd name="T5" fmla="*/ 0 h 23"/>
                  <a:gd name="T6" fmla="*/ 10 w 47"/>
                  <a:gd name="T7" fmla="*/ 0 h 23"/>
                  <a:gd name="T8" fmla="*/ 13 w 47"/>
                  <a:gd name="T9" fmla="*/ 0 h 23"/>
                  <a:gd name="T10" fmla="*/ 16 w 47"/>
                  <a:gd name="T11" fmla="*/ 1 h 23"/>
                  <a:gd name="T12" fmla="*/ 19 w 47"/>
                  <a:gd name="T13" fmla="*/ 1 h 23"/>
                  <a:gd name="T14" fmla="*/ 22 w 47"/>
                  <a:gd name="T15" fmla="*/ 1 h 23"/>
                  <a:gd name="T16" fmla="*/ 25 w 47"/>
                  <a:gd name="T17" fmla="*/ 1 h 23"/>
                  <a:gd name="T18" fmla="*/ 28 w 47"/>
                  <a:gd name="T19" fmla="*/ 1 h 23"/>
                  <a:gd name="T20" fmla="*/ 31 w 47"/>
                  <a:gd name="T21" fmla="*/ 0 h 23"/>
                  <a:gd name="T22" fmla="*/ 33 w 47"/>
                  <a:gd name="T23" fmla="*/ 0 h 23"/>
                  <a:gd name="T24" fmla="*/ 36 w 47"/>
                  <a:gd name="T25" fmla="*/ 0 h 23"/>
                  <a:gd name="T26" fmla="*/ 39 w 47"/>
                  <a:gd name="T27" fmla="*/ 0 h 23"/>
                  <a:gd name="T28" fmla="*/ 42 w 47"/>
                  <a:gd name="T29" fmla="*/ 0 h 23"/>
                  <a:gd name="T30" fmla="*/ 44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30 w 47"/>
                  <a:gd name="T45" fmla="*/ 22 h 23"/>
                  <a:gd name="T46" fmla="*/ 27 w 47"/>
                  <a:gd name="T47" fmla="*/ 22 h 23"/>
                  <a:gd name="T48" fmla="*/ 24 w 47"/>
                  <a:gd name="T49" fmla="*/ 22 h 23"/>
                  <a:gd name="T50" fmla="*/ 20 w 47"/>
                  <a:gd name="T51" fmla="*/ 22 h 23"/>
                  <a:gd name="T52" fmla="*/ 17 w 47"/>
                  <a:gd name="T53" fmla="*/ 22 h 23"/>
                  <a:gd name="T54" fmla="*/ 15 w 47"/>
                  <a:gd name="T55" fmla="*/ 22 h 23"/>
                  <a:gd name="T56" fmla="*/ 12 w 47"/>
                  <a:gd name="T57" fmla="*/ 22 h 23"/>
                  <a:gd name="T58" fmla="*/ 9 w 47"/>
                  <a:gd name="T59" fmla="*/ 21 h 23"/>
                  <a:gd name="T60" fmla="*/ 6 w 47"/>
                  <a:gd name="T61" fmla="*/ 21 h 23"/>
                  <a:gd name="T62" fmla="*/ 3 w 47"/>
                  <a:gd name="T63" fmla="*/ 21 h 23"/>
                  <a:gd name="T64" fmla="*/ 0 w 47"/>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1" y="0"/>
                    </a:moveTo>
                    <a:lnTo>
                      <a:pt x="2" y="0"/>
                    </a:lnTo>
                    <a:lnTo>
                      <a:pt x="3" y="0"/>
                    </a:lnTo>
                    <a:lnTo>
                      <a:pt x="5" y="0"/>
                    </a:lnTo>
                    <a:lnTo>
                      <a:pt x="6" y="0"/>
                    </a:lnTo>
                    <a:lnTo>
                      <a:pt x="8" y="0"/>
                    </a:lnTo>
                    <a:lnTo>
                      <a:pt x="9" y="0"/>
                    </a:lnTo>
                    <a:lnTo>
                      <a:pt x="10" y="0"/>
                    </a:lnTo>
                    <a:lnTo>
                      <a:pt x="12" y="0"/>
                    </a:lnTo>
                    <a:lnTo>
                      <a:pt x="13" y="0"/>
                    </a:lnTo>
                    <a:lnTo>
                      <a:pt x="15" y="1"/>
                    </a:lnTo>
                    <a:lnTo>
                      <a:pt x="16" y="1"/>
                    </a:lnTo>
                    <a:lnTo>
                      <a:pt x="17" y="1"/>
                    </a:lnTo>
                    <a:lnTo>
                      <a:pt x="19" y="1"/>
                    </a:lnTo>
                    <a:lnTo>
                      <a:pt x="20" y="1"/>
                    </a:lnTo>
                    <a:lnTo>
                      <a:pt x="22" y="1"/>
                    </a:lnTo>
                    <a:lnTo>
                      <a:pt x="24" y="1"/>
                    </a:lnTo>
                    <a:lnTo>
                      <a:pt x="25" y="1"/>
                    </a:lnTo>
                    <a:lnTo>
                      <a:pt x="27" y="1"/>
                    </a:lnTo>
                    <a:lnTo>
                      <a:pt x="28" y="1"/>
                    </a:lnTo>
                    <a:lnTo>
                      <a:pt x="29" y="1"/>
                    </a:lnTo>
                    <a:lnTo>
                      <a:pt x="31" y="0"/>
                    </a:lnTo>
                    <a:lnTo>
                      <a:pt x="32" y="0"/>
                    </a:lnTo>
                    <a:lnTo>
                      <a:pt x="33" y="0"/>
                    </a:lnTo>
                    <a:lnTo>
                      <a:pt x="35" y="0"/>
                    </a:lnTo>
                    <a:lnTo>
                      <a:pt x="36" y="0"/>
                    </a:lnTo>
                    <a:lnTo>
                      <a:pt x="38" y="0"/>
                    </a:lnTo>
                    <a:lnTo>
                      <a:pt x="39" y="0"/>
                    </a:lnTo>
                    <a:lnTo>
                      <a:pt x="40" y="0"/>
                    </a:lnTo>
                    <a:lnTo>
                      <a:pt x="42" y="0"/>
                    </a:lnTo>
                    <a:lnTo>
                      <a:pt x="43" y="0"/>
                    </a:lnTo>
                    <a:lnTo>
                      <a:pt x="44" y="0"/>
                    </a:lnTo>
                    <a:lnTo>
                      <a:pt x="46" y="0"/>
                    </a:lnTo>
                    <a:lnTo>
                      <a:pt x="46" y="21"/>
                    </a:lnTo>
                    <a:lnTo>
                      <a:pt x="45" y="21"/>
                    </a:lnTo>
                    <a:lnTo>
                      <a:pt x="43" y="21"/>
                    </a:lnTo>
                    <a:lnTo>
                      <a:pt x="42" y="21"/>
                    </a:lnTo>
                    <a:lnTo>
                      <a:pt x="40" y="21"/>
                    </a:lnTo>
                    <a:lnTo>
                      <a:pt x="39" y="21"/>
                    </a:lnTo>
                    <a:lnTo>
                      <a:pt x="38" y="22"/>
                    </a:lnTo>
                    <a:lnTo>
                      <a:pt x="36" y="22"/>
                    </a:lnTo>
                    <a:lnTo>
                      <a:pt x="35" y="22"/>
                    </a:lnTo>
                    <a:lnTo>
                      <a:pt x="34" y="22"/>
                    </a:lnTo>
                    <a:lnTo>
                      <a:pt x="32" y="22"/>
                    </a:lnTo>
                    <a:lnTo>
                      <a:pt x="31" y="22"/>
                    </a:lnTo>
                    <a:lnTo>
                      <a:pt x="30" y="22"/>
                    </a:lnTo>
                    <a:lnTo>
                      <a:pt x="28" y="22"/>
                    </a:lnTo>
                    <a:lnTo>
                      <a:pt x="27" y="22"/>
                    </a:lnTo>
                    <a:lnTo>
                      <a:pt x="25" y="22"/>
                    </a:lnTo>
                    <a:lnTo>
                      <a:pt x="24" y="22"/>
                    </a:lnTo>
                    <a:lnTo>
                      <a:pt x="22" y="22"/>
                    </a:lnTo>
                    <a:lnTo>
                      <a:pt x="20" y="22"/>
                    </a:lnTo>
                    <a:lnTo>
                      <a:pt x="19" y="22"/>
                    </a:lnTo>
                    <a:lnTo>
                      <a:pt x="17" y="22"/>
                    </a:lnTo>
                    <a:lnTo>
                      <a:pt x="16" y="22"/>
                    </a:lnTo>
                    <a:lnTo>
                      <a:pt x="15" y="22"/>
                    </a:lnTo>
                    <a:lnTo>
                      <a:pt x="13" y="22"/>
                    </a:lnTo>
                    <a:lnTo>
                      <a:pt x="12" y="22"/>
                    </a:lnTo>
                    <a:lnTo>
                      <a:pt x="10" y="22"/>
                    </a:lnTo>
                    <a:lnTo>
                      <a:pt x="9" y="21"/>
                    </a:lnTo>
                    <a:lnTo>
                      <a:pt x="8" y="21"/>
                    </a:lnTo>
                    <a:lnTo>
                      <a:pt x="6" y="21"/>
                    </a:lnTo>
                    <a:lnTo>
                      <a:pt x="5" y="21"/>
                    </a:lnTo>
                    <a:lnTo>
                      <a:pt x="3" y="21"/>
                    </a:lnTo>
                    <a:lnTo>
                      <a:pt x="2" y="21"/>
                    </a:lnTo>
                    <a:lnTo>
                      <a:pt x="0" y="21"/>
                    </a:lnTo>
                    <a:lnTo>
                      <a:pt x="1"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98" name="Freeform 334"/>
              <p:cNvSpPr>
                <a:spLocks/>
              </p:cNvSpPr>
              <p:nvPr/>
            </p:nvSpPr>
            <p:spPr bwMode="auto">
              <a:xfrm>
                <a:off x="5125" y="1775"/>
                <a:ext cx="46" cy="23"/>
              </a:xfrm>
              <a:custGeom>
                <a:avLst/>
                <a:gdLst>
                  <a:gd name="T0" fmla="*/ 44 w 46"/>
                  <a:gd name="T1" fmla="*/ 0 h 23"/>
                  <a:gd name="T2" fmla="*/ 41 w 46"/>
                  <a:gd name="T3" fmla="*/ 0 h 23"/>
                  <a:gd name="T4" fmla="*/ 38 w 46"/>
                  <a:gd name="T5" fmla="*/ 0 h 23"/>
                  <a:gd name="T6" fmla="*/ 35 w 46"/>
                  <a:gd name="T7" fmla="*/ 0 h 23"/>
                  <a:gd name="T8" fmla="*/ 33 w 46"/>
                  <a:gd name="T9" fmla="*/ 0 h 23"/>
                  <a:gd name="T10" fmla="*/ 30 w 46"/>
                  <a:gd name="T11" fmla="*/ 1 h 23"/>
                  <a:gd name="T12" fmla="*/ 27 w 46"/>
                  <a:gd name="T13" fmla="*/ 1 h 23"/>
                  <a:gd name="T14" fmla="*/ 24 w 46"/>
                  <a:gd name="T15" fmla="*/ 1 h 23"/>
                  <a:gd name="T16" fmla="*/ 22 w 46"/>
                  <a:gd name="T17" fmla="*/ 1 h 23"/>
                  <a:gd name="T18" fmla="*/ 19 w 46"/>
                  <a:gd name="T19" fmla="*/ 1 h 23"/>
                  <a:gd name="T20" fmla="*/ 16 w 46"/>
                  <a:gd name="T21" fmla="*/ 0 h 23"/>
                  <a:gd name="T22" fmla="*/ 13 w 46"/>
                  <a:gd name="T23" fmla="*/ 0 h 23"/>
                  <a:gd name="T24" fmla="*/ 11 w 46"/>
                  <a:gd name="T25" fmla="*/ 0 h 23"/>
                  <a:gd name="T26" fmla="*/ 8 w 46"/>
                  <a:gd name="T27" fmla="*/ 0 h 23"/>
                  <a:gd name="T28" fmla="*/ 5 w 46"/>
                  <a:gd name="T29" fmla="*/ 0 h 23"/>
                  <a:gd name="T30" fmla="*/ 2 w 46"/>
                  <a:gd name="T31" fmla="*/ 0 h 23"/>
                  <a:gd name="T32" fmla="*/ 0 w 46"/>
                  <a:gd name="T33" fmla="*/ 21 h 23"/>
                  <a:gd name="T34" fmla="*/ 2 w 46"/>
                  <a:gd name="T35" fmla="*/ 21 h 23"/>
                  <a:gd name="T36" fmla="*/ 5 w 46"/>
                  <a:gd name="T37" fmla="*/ 21 h 23"/>
                  <a:gd name="T38" fmla="*/ 8 w 46"/>
                  <a:gd name="T39" fmla="*/ 22 h 23"/>
                  <a:gd name="T40" fmla="*/ 11 w 46"/>
                  <a:gd name="T41" fmla="*/ 22 h 23"/>
                  <a:gd name="T42" fmla="*/ 13 w 46"/>
                  <a:gd name="T43" fmla="*/ 22 h 23"/>
                  <a:gd name="T44" fmla="*/ 16 w 46"/>
                  <a:gd name="T45" fmla="*/ 22 h 23"/>
                  <a:gd name="T46" fmla="*/ 19 w 46"/>
                  <a:gd name="T47" fmla="*/ 22 h 23"/>
                  <a:gd name="T48" fmla="*/ 22 w 46"/>
                  <a:gd name="T49" fmla="*/ 22 h 23"/>
                  <a:gd name="T50" fmla="*/ 24 w 46"/>
                  <a:gd name="T51" fmla="*/ 22 h 23"/>
                  <a:gd name="T52" fmla="*/ 27 w 46"/>
                  <a:gd name="T53" fmla="*/ 22 h 23"/>
                  <a:gd name="T54" fmla="*/ 30 w 46"/>
                  <a:gd name="T55" fmla="*/ 22 h 23"/>
                  <a:gd name="T56" fmla="*/ 33 w 46"/>
                  <a:gd name="T57" fmla="*/ 22 h 23"/>
                  <a:gd name="T58" fmla="*/ 36 w 46"/>
                  <a:gd name="T59" fmla="*/ 21 h 23"/>
                  <a:gd name="T60" fmla="*/ 39 w 46"/>
                  <a:gd name="T61" fmla="*/ 21 h 23"/>
                  <a:gd name="T62" fmla="*/ 42 w 46"/>
                  <a:gd name="T63" fmla="*/ 21 h 23"/>
                  <a:gd name="T64" fmla="*/ 45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45" y="0"/>
                    </a:moveTo>
                    <a:lnTo>
                      <a:pt x="44" y="0"/>
                    </a:lnTo>
                    <a:lnTo>
                      <a:pt x="42" y="0"/>
                    </a:lnTo>
                    <a:lnTo>
                      <a:pt x="41" y="0"/>
                    </a:lnTo>
                    <a:lnTo>
                      <a:pt x="40" y="0"/>
                    </a:lnTo>
                    <a:lnTo>
                      <a:pt x="38" y="0"/>
                    </a:lnTo>
                    <a:lnTo>
                      <a:pt x="37" y="0"/>
                    </a:lnTo>
                    <a:lnTo>
                      <a:pt x="35" y="0"/>
                    </a:lnTo>
                    <a:lnTo>
                      <a:pt x="34" y="0"/>
                    </a:lnTo>
                    <a:lnTo>
                      <a:pt x="33" y="0"/>
                    </a:lnTo>
                    <a:lnTo>
                      <a:pt x="31" y="1"/>
                    </a:lnTo>
                    <a:lnTo>
                      <a:pt x="30" y="1"/>
                    </a:lnTo>
                    <a:lnTo>
                      <a:pt x="28" y="1"/>
                    </a:lnTo>
                    <a:lnTo>
                      <a:pt x="27" y="1"/>
                    </a:lnTo>
                    <a:lnTo>
                      <a:pt x="26" y="1"/>
                    </a:lnTo>
                    <a:lnTo>
                      <a:pt x="24" y="1"/>
                    </a:lnTo>
                    <a:lnTo>
                      <a:pt x="23" y="1"/>
                    </a:lnTo>
                    <a:lnTo>
                      <a:pt x="22" y="1"/>
                    </a:lnTo>
                    <a:lnTo>
                      <a:pt x="20" y="1"/>
                    </a:lnTo>
                    <a:lnTo>
                      <a:pt x="19" y="1"/>
                    </a:lnTo>
                    <a:lnTo>
                      <a:pt x="17" y="1"/>
                    </a:lnTo>
                    <a:lnTo>
                      <a:pt x="16" y="0"/>
                    </a:lnTo>
                    <a:lnTo>
                      <a:pt x="15" y="0"/>
                    </a:lnTo>
                    <a:lnTo>
                      <a:pt x="13" y="0"/>
                    </a:lnTo>
                    <a:lnTo>
                      <a:pt x="12" y="0"/>
                    </a:lnTo>
                    <a:lnTo>
                      <a:pt x="11" y="0"/>
                    </a:lnTo>
                    <a:lnTo>
                      <a:pt x="9" y="0"/>
                    </a:lnTo>
                    <a:lnTo>
                      <a:pt x="8" y="0"/>
                    </a:lnTo>
                    <a:lnTo>
                      <a:pt x="7" y="0"/>
                    </a:lnTo>
                    <a:lnTo>
                      <a:pt x="5" y="0"/>
                    </a:lnTo>
                    <a:lnTo>
                      <a:pt x="4" y="0"/>
                    </a:lnTo>
                    <a:lnTo>
                      <a:pt x="2" y="0"/>
                    </a:lnTo>
                    <a:lnTo>
                      <a:pt x="1" y="0"/>
                    </a:lnTo>
                    <a:lnTo>
                      <a:pt x="0" y="21"/>
                    </a:lnTo>
                    <a:lnTo>
                      <a:pt x="1" y="21"/>
                    </a:lnTo>
                    <a:lnTo>
                      <a:pt x="2" y="21"/>
                    </a:lnTo>
                    <a:lnTo>
                      <a:pt x="4" y="21"/>
                    </a:lnTo>
                    <a:lnTo>
                      <a:pt x="5" y="21"/>
                    </a:lnTo>
                    <a:lnTo>
                      <a:pt x="7" y="21"/>
                    </a:lnTo>
                    <a:lnTo>
                      <a:pt x="8" y="22"/>
                    </a:lnTo>
                    <a:lnTo>
                      <a:pt x="9" y="22"/>
                    </a:lnTo>
                    <a:lnTo>
                      <a:pt x="11" y="22"/>
                    </a:lnTo>
                    <a:lnTo>
                      <a:pt x="12" y="22"/>
                    </a:lnTo>
                    <a:lnTo>
                      <a:pt x="13" y="22"/>
                    </a:lnTo>
                    <a:lnTo>
                      <a:pt x="15" y="22"/>
                    </a:lnTo>
                    <a:lnTo>
                      <a:pt x="16" y="22"/>
                    </a:lnTo>
                    <a:lnTo>
                      <a:pt x="17" y="22"/>
                    </a:lnTo>
                    <a:lnTo>
                      <a:pt x="19" y="22"/>
                    </a:lnTo>
                    <a:lnTo>
                      <a:pt x="20" y="22"/>
                    </a:lnTo>
                    <a:lnTo>
                      <a:pt x="22" y="22"/>
                    </a:lnTo>
                    <a:lnTo>
                      <a:pt x="23" y="22"/>
                    </a:lnTo>
                    <a:lnTo>
                      <a:pt x="24" y="22"/>
                    </a:lnTo>
                    <a:lnTo>
                      <a:pt x="26" y="22"/>
                    </a:lnTo>
                    <a:lnTo>
                      <a:pt x="27" y="22"/>
                    </a:lnTo>
                    <a:lnTo>
                      <a:pt x="29" y="22"/>
                    </a:lnTo>
                    <a:lnTo>
                      <a:pt x="30" y="22"/>
                    </a:lnTo>
                    <a:lnTo>
                      <a:pt x="31" y="22"/>
                    </a:lnTo>
                    <a:lnTo>
                      <a:pt x="33" y="22"/>
                    </a:lnTo>
                    <a:lnTo>
                      <a:pt x="34" y="22"/>
                    </a:lnTo>
                    <a:lnTo>
                      <a:pt x="36" y="21"/>
                    </a:lnTo>
                    <a:lnTo>
                      <a:pt x="37" y="21"/>
                    </a:lnTo>
                    <a:lnTo>
                      <a:pt x="39" y="21"/>
                    </a:lnTo>
                    <a:lnTo>
                      <a:pt x="40" y="21"/>
                    </a:lnTo>
                    <a:lnTo>
                      <a:pt x="42" y="21"/>
                    </a:lnTo>
                    <a:lnTo>
                      <a:pt x="43" y="21"/>
                    </a:lnTo>
                    <a:lnTo>
                      <a:pt x="45" y="21"/>
                    </a:lnTo>
                    <a:lnTo>
                      <a:pt x="4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99" name="Freeform 335"/>
              <p:cNvSpPr>
                <a:spLocks/>
              </p:cNvSpPr>
              <p:nvPr/>
            </p:nvSpPr>
            <p:spPr bwMode="auto">
              <a:xfrm>
                <a:off x="5125" y="1749"/>
                <a:ext cx="48" cy="23"/>
              </a:xfrm>
              <a:custGeom>
                <a:avLst/>
                <a:gdLst>
                  <a:gd name="T0" fmla="*/ 45 w 48"/>
                  <a:gd name="T1" fmla="*/ 1 h 23"/>
                  <a:gd name="T2" fmla="*/ 42 w 48"/>
                  <a:gd name="T3" fmla="*/ 1 h 23"/>
                  <a:gd name="T4" fmla="*/ 39 w 48"/>
                  <a:gd name="T5" fmla="*/ 1 h 23"/>
                  <a:gd name="T6" fmla="*/ 37 w 48"/>
                  <a:gd name="T7" fmla="*/ 1 h 23"/>
                  <a:gd name="T8" fmla="*/ 34 w 48"/>
                  <a:gd name="T9" fmla="*/ 1 h 23"/>
                  <a:gd name="T10" fmla="*/ 31 w 48"/>
                  <a:gd name="T11" fmla="*/ 1 h 23"/>
                  <a:gd name="T12" fmla="*/ 28 w 48"/>
                  <a:gd name="T13" fmla="*/ 1 h 23"/>
                  <a:gd name="T14" fmla="*/ 26 w 48"/>
                  <a:gd name="T15" fmla="*/ 1 h 23"/>
                  <a:gd name="T16" fmla="*/ 22 w 48"/>
                  <a:gd name="T17" fmla="*/ 1 h 23"/>
                  <a:gd name="T18" fmla="*/ 19 w 48"/>
                  <a:gd name="T19" fmla="*/ 1 h 23"/>
                  <a:gd name="T20" fmla="*/ 16 w 48"/>
                  <a:gd name="T21" fmla="*/ 1 h 23"/>
                  <a:gd name="T22" fmla="*/ 14 w 48"/>
                  <a:gd name="T23" fmla="*/ 1 h 23"/>
                  <a:gd name="T24" fmla="*/ 11 w 48"/>
                  <a:gd name="T25" fmla="*/ 1 h 23"/>
                  <a:gd name="T26" fmla="*/ 8 w 48"/>
                  <a:gd name="T27" fmla="*/ 1 h 23"/>
                  <a:gd name="T28" fmla="*/ 6 w 48"/>
                  <a:gd name="T29" fmla="*/ 1 h 23"/>
                  <a:gd name="T30" fmla="*/ 3 w 48"/>
                  <a:gd name="T31" fmla="*/ 1 h 23"/>
                  <a:gd name="T32" fmla="*/ 0 w 48"/>
                  <a:gd name="T33" fmla="*/ 22 h 23"/>
                  <a:gd name="T34" fmla="*/ 3 w 48"/>
                  <a:gd name="T35" fmla="*/ 22 h 23"/>
                  <a:gd name="T36" fmla="*/ 6 w 48"/>
                  <a:gd name="T37" fmla="*/ 22 h 23"/>
                  <a:gd name="T38" fmla="*/ 8 w 48"/>
                  <a:gd name="T39" fmla="*/ 22 h 23"/>
                  <a:gd name="T40" fmla="*/ 11 w 48"/>
                  <a:gd name="T41" fmla="*/ 22 h 23"/>
                  <a:gd name="T42" fmla="*/ 14 w 48"/>
                  <a:gd name="T43" fmla="*/ 22 h 23"/>
                  <a:gd name="T44" fmla="*/ 17 w 48"/>
                  <a:gd name="T45" fmla="*/ 22 h 23"/>
                  <a:gd name="T46" fmla="*/ 19 w 48"/>
                  <a:gd name="T47" fmla="*/ 22 h 23"/>
                  <a:gd name="T48" fmla="*/ 22 w 48"/>
                  <a:gd name="T49" fmla="*/ 22 h 23"/>
                  <a:gd name="T50" fmla="*/ 26 w 48"/>
                  <a:gd name="T51" fmla="*/ 22 h 23"/>
                  <a:gd name="T52" fmla="*/ 29 w 48"/>
                  <a:gd name="T53" fmla="*/ 22 h 23"/>
                  <a:gd name="T54" fmla="*/ 31 w 48"/>
                  <a:gd name="T55" fmla="*/ 22 h 23"/>
                  <a:gd name="T56" fmla="*/ 34 w 48"/>
                  <a:gd name="T57" fmla="*/ 22 h 23"/>
                  <a:gd name="T58" fmla="*/ 37 w 48"/>
                  <a:gd name="T59" fmla="*/ 22 h 23"/>
                  <a:gd name="T60" fmla="*/ 40 w 48"/>
                  <a:gd name="T61" fmla="*/ 22 h 23"/>
                  <a:gd name="T62" fmla="*/ 43 w 48"/>
                  <a:gd name="T63" fmla="*/ 22 h 23"/>
                  <a:gd name="T64" fmla="*/ 46 w 48"/>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23">
                    <a:moveTo>
                      <a:pt x="47" y="1"/>
                    </a:moveTo>
                    <a:lnTo>
                      <a:pt x="45" y="1"/>
                    </a:lnTo>
                    <a:lnTo>
                      <a:pt x="44" y="1"/>
                    </a:lnTo>
                    <a:lnTo>
                      <a:pt x="42" y="1"/>
                    </a:lnTo>
                    <a:lnTo>
                      <a:pt x="41" y="1"/>
                    </a:lnTo>
                    <a:lnTo>
                      <a:pt x="39" y="1"/>
                    </a:lnTo>
                    <a:lnTo>
                      <a:pt x="38" y="1"/>
                    </a:lnTo>
                    <a:lnTo>
                      <a:pt x="37" y="1"/>
                    </a:lnTo>
                    <a:lnTo>
                      <a:pt x="35" y="1"/>
                    </a:lnTo>
                    <a:lnTo>
                      <a:pt x="34" y="1"/>
                    </a:lnTo>
                    <a:lnTo>
                      <a:pt x="32" y="1"/>
                    </a:lnTo>
                    <a:lnTo>
                      <a:pt x="31" y="1"/>
                    </a:lnTo>
                    <a:lnTo>
                      <a:pt x="30" y="1"/>
                    </a:lnTo>
                    <a:lnTo>
                      <a:pt x="28" y="1"/>
                    </a:lnTo>
                    <a:lnTo>
                      <a:pt x="27" y="1"/>
                    </a:lnTo>
                    <a:lnTo>
                      <a:pt x="26" y="1"/>
                    </a:lnTo>
                    <a:lnTo>
                      <a:pt x="24" y="1"/>
                    </a:lnTo>
                    <a:lnTo>
                      <a:pt x="22" y="1"/>
                    </a:lnTo>
                    <a:lnTo>
                      <a:pt x="21" y="1"/>
                    </a:lnTo>
                    <a:lnTo>
                      <a:pt x="19" y="1"/>
                    </a:lnTo>
                    <a:lnTo>
                      <a:pt x="18" y="1"/>
                    </a:lnTo>
                    <a:lnTo>
                      <a:pt x="16" y="1"/>
                    </a:lnTo>
                    <a:lnTo>
                      <a:pt x="15" y="1"/>
                    </a:lnTo>
                    <a:lnTo>
                      <a:pt x="14" y="1"/>
                    </a:lnTo>
                    <a:lnTo>
                      <a:pt x="12" y="1"/>
                    </a:lnTo>
                    <a:lnTo>
                      <a:pt x="11" y="1"/>
                    </a:lnTo>
                    <a:lnTo>
                      <a:pt x="10" y="1"/>
                    </a:lnTo>
                    <a:lnTo>
                      <a:pt x="8" y="1"/>
                    </a:lnTo>
                    <a:lnTo>
                      <a:pt x="7" y="1"/>
                    </a:lnTo>
                    <a:lnTo>
                      <a:pt x="6" y="1"/>
                    </a:lnTo>
                    <a:lnTo>
                      <a:pt x="4" y="1"/>
                    </a:lnTo>
                    <a:lnTo>
                      <a:pt x="3" y="1"/>
                    </a:lnTo>
                    <a:lnTo>
                      <a:pt x="2" y="0"/>
                    </a:lnTo>
                    <a:lnTo>
                      <a:pt x="0" y="22"/>
                    </a:lnTo>
                    <a:lnTo>
                      <a:pt x="2" y="22"/>
                    </a:lnTo>
                    <a:lnTo>
                      <a:pt x="3" y="22"/>
                    </a:lnTo>
                    <a:lnTo>
                      <a:pt x="4" y="22"/>
                    </a:lnTo>
                    <a:lnTo>
                      <a:pt x="6" y="22"/>
                    </a:lnTo>
                    <a:lnTo>
                      <a:pt x="7" y="22"/>
                    </a:lnTo>
                    <a:lnTo>
                      <a:pt x="8" y="22"/>
                    </a:lnTo>
                    <a:lnTo>
                      <a:pt x="10" y="22"/>
                    </a:lnTo>
                    <a:lnTo>
                      <a:pt x="11" y="22"/>
                    </a:lnTo>
                    <a:lnTo>
                      <a:pt x="12" y="22"/>
                    </a:lnTo>
                    <a:lnTo>
                      <a:pt x="14" y="22"/>
                    </a:lnTo>
                    <a:lnTo>
                      <a:pt x="15" y="22"/>
                    </a:lnTo>
                    <a:lnTo>
                      <a:pt x="17" y="22"/>
                    </a:lnTo>
                    <a:lnTo>
                      <a:pt x="18" y="22"/>
                    </a:lnTo>
                    <a:lnTo>
                      <a:pt x="19" y="22"/>
                    </a:lnTo>
                    <a:lnTo>
                      <a:pt x="21" y="22"/>
                    </a:lnTo>
                    <a:lnTo>
                      <a:pt x="22" y="22"/>
                    </a:lnTo>
                    <a:lnTo>
                      <a:pt x="24" y="22"/>
                    </a:lnTo>
                    <a:lnTo>
                      <a:pt x="26" y="22"/>
                    </a:lnTo>
                    <a:lnTo>
                      <a:pt x="27" y="22"/>
                    </a:lnTo>
                    <a:lnTo>
                      <a:pt x="29" y="22"/>
                    </a:lnTo>
                    <a:lnTo>
                      <a:pt x="30" y="22"/>
                    </a:lnTo>
                    <a:lnTo>
                      <a:pt x="31" y="22"/>
                    </a:lnTo>
                    <a:lnTo>
                      <a:pt x="33" y="22"/>
                    </a:lnTo>
                    <a:lnTo>
                      <a:pt x="34" y="22"/>
                    </a:lnTo>
                    <a:lnTo>
                      <a:pt x="36" y="22"/>
                    </a:lnTo>
                    <a:lnTo>
                      <a:pt x="37" y="22"/>
                    </a:lnTo>
                    <a:lnTo>
                      <a:pt x="38" y="22"/>
                    </a:lnTo>
                    <a:lnTo>
                      <a:pt x="40" y="22"/>
                    </a:lnTo>
                    <a:lnTo>
                      <a:pt x="41" y="22"/>
                    </a:lnTo>
                    <a:lnTo>
                      <a:pt x="43" y="22"/>
                    </a:lnTo>
                    <a:lnTo>
                      <a:pt x="44" y="22"/>
                    </a:lnTo>
                    <a:lnTo>
                      <a:pt x="46" y="21"/>
                    </a:lnTo>
                    <a:lnTo>
                      <a:pt x="47"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00" name="Freeform 336"/>
              <p:cNvSpPr>
                <a:spLocks/>
              </p:cNvSpPr>
              <p:nvPr/>
            </p:nvSpPr>
            <p:spPr bwMode="auto">
              <a:xfrm>
                <a:off x="5178" y="1749"/>
                <a:ext cx="46" cy="23"/>
              </a:xfrm>
              <a:custGeom>
                <a:avLst/>
                <a:gdLst>
                  <a:gd name="T0" fmla="*/ 1 w 46"/>
                  <a:gd name="T1" fmla="*/ 1 h 23"/>
                  <a:gd name="T2" fmla="*/ 4 w 46"/>
                  <a:gd name="T3" fmla="*/ 1 h 23"/>
                  <a:gd name="T4" fmla="*/ 7 w 46"/>
                  <a:gd name="T5" fmla="*/ 1 h 23"/>
                  <a:gd name="T6" fmla="*/ 10 w 46"/>
                  <a:gd name="T7" fmla="*/ 1 h 23"/>
                  <a:gd name="T8" fmla="*/ 12 w 46"/>
                  <a:gd name="T9" fmla="*/ 1 h 23"/>
                  <a:gd name="T10" fmla="*/ 15 w 46"/>
                  <a:gd name="T11" fmla="*/ 1 h 23"/>
                  <a:gd name="T12" fmla="*/ 18 w 46"/>
                  <a:gd name="T13" fmla="*/ 1 h 23"/>
                  <a:gd name="T14" fmla="*/ 21 w 46"/>
                  <a:gd name="T15" fmla="*/ 1 h 23"/>
                  <a:gd name="T16" fmla="*/ 24 w 46"/>
                  <a:gd name="T17" fmla="*/ 1 h 23"/>
                  <a:gd name="T18" fmla="*/ 27 w 46"/>
                  <a:gd name="T19" fmla="*/ 1 h 23"/>
                  <a:gd name="T20" fmla="*/ 30 w 46"/>
                  <a:gd name="T21" fmla="*/ 1 h 23"/>
                  <a:gd name="T22" fmla="*/ 32 w 46"/>
                  <a:gd name="T23" fmla="*/ 1 h 23"/>
                  <a:gd name="T24" fmla="*/ 35 w 46"/>
                  <a:gd name="T25" fmla="*/ 1 h 23"/>
                  <a:gd name="T26" fmla="*/ 38 w 46"/>
                  <a:gd name="T27" fmla="*/ 1 h 23"/>
                  <a:gd name="T28" fmla="*/ 40 w 46"/>
                  <a:gd name="T29" fmla="*/ 1 h 23"/>
                  <a:gd name="T30" fmla="*/ 43 w 46"/>
                  <a:gd name="T31" fmla="*/ 1 h 23"/>
                  <a:gd name="T32" fmla="*/ 45 w 46"/>
                  <a:gd name="T33" fmla="*/ 22 h 23"/>
                  <a:gd name="T34" fmla="*/ 42 w 46"/>
                  <a:gd name="T35" fmla="*/ 22 h 23"/>
                  <a:gd name="T36" fmla="*/ 39 w 46"/>
                  <a:gd name="T37" fmla="*/ 22 h 23"/>
                  <a:gd name="T38" fmla="*/ 37 w 46"/>
                  <a:gd name="T39" fmla="*/ 22 h 23"/>
                  <a:gd name="T40" fmla="*/ 34 w 46"/>
                  <a:gd name="T41" fmla="*/ 22 h 23"/>
                  <a:gd name="T42" fmla="*/ 31 w 46"/>
                  <a:gd name="T43" fmla="*/ 22 h 23"/>
                  <a:gd name="T44" fmla="*/ 28 w 46"/>
                  <a:gd name="T45" fmla="*/ 22 h 23"/>
                  <a:gd name="T46" fmla="*/ 26 w 46"/>
                  <a:gd name="T47" fmla="*/ 22 h 23"/>
                  <a:gd name="T48" fmla="*/ 23 w 46"/>
                  <a:gd name="T49" fmla="*/ 22 h 23"/>
                  <a:gd name="T50" fmla="*/ 19 w 46"/>
                  <a:gd name="T51" fmla="*/ 22 h 23"/>
                  <a:gd name="T52" fmla="*/ 16 w 46"/>
                  <a:gd name="T53" fmla="*/ 22 h 23"/>
                  <a:gd name="T54" fmla="*/ 14 w 46"/>
                  <a:gd name="T55" fmla="*/ 22 h 23"/>
                  <a:gd name="T56" fmla="*/ 11 w 46"/>
                  <a:gd name="T57" fmla="*/ 22 h 23"/>
                  <a:gd name="T58" fmla="*/ 8 w 46"/>
                  <a:gd name="T59" fmla="*/ 22 h 23"/>
                  <a:gd name="T60" fmla="*/ 5 w 46"/>
                  <a:gd name="T61" fmla="*/ 22 h 23"/>
                  <a:gd name="T62" fmla="*/ 2 w 46"/>
                  <a:gd name="T63" fmla="*/ 22 h 23"/>
                  <a:gd name="T64" fmla="*/ 0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0" y="1"/>
                    </a:moveTo>
                    <a:lnTo>
                      <a:pt x="1" y="1"/>
                    </a:lnTo>
                    <a:lnTo>
                      <a:pt x="3" y="1"/>
                    </a:lnTo>
                    <a:lnTo>
                      <a:pt x="4" y="1"/>
                    </a:lnTo>
                    <a:lnTo>
                      <a:pt x="5" y="1"/>
                    </a:lnTo>
                    <a:lnTo>
                      <a:pt x="7" y="1"/>
                    </a:lnTo>
                    <a:lnTo>
                      <a:pt x="8" y="1"/>
                    </a:lnTo>
                    <a:lnTo>
                      <a:pt x="10" y="1"/>
                    </a:lnTo>
                    <a:lnTo>
                      <a:pt x="11" y="1"/>
                    </a:lnTo>
                    <a:lnTo>
                      <a:pt x="12" y="1"/>
                    </a:lnTo>
                    <a:lnTo>
                      <a:pt x="14" y="1"/>
                    </a:lnTo>
                    <a:lnTo>
                      <a:pt x="15" y="1"/>
                    </a:lnTo>
                    <a:lnTo>
                      <a:pt x="16" y="1"/>
                    </a:lnTo>
                    <a:lnTo>
                      <a:pt x="18" y="1"/>
                    </a:lnTo>
                    <a:lnTo>
                      <a:pt x="19" y="1"/>
                    </a:lnTo>
                    <a:lnTo>
                      <a:pt x="21" y="1"/>
                    </a:lnTo>
                    <a:lnTo>
                      <a:pt x="23" y="1"/>
                    </a:lnTo>
                    <a:lnTo>
                      <a:pt x="24" y="1"/>
                    </a:lnTo>
                    <a:lnTo>
                      <a:pt x="26" y="1"/>
                    </a:lnTo>
                    <a:lnTo>
                      <a:pt x="27" y="1"/>
                    </a:lnTo>
                    <a:lnTo>
                      <a:pt x="28" y="1"/>
                    </a:lnTo>
                    <a:lnTo>
                      <a:pt x="30" y="1"/>
                    </a:lnTo>
                    <a:lnTo>
                      <a:pt x="31" y="1"/>
                    </a:lnTo>
                    <a:lnTo>
                      <a:pt x="32" y="1"/>
                    </a:lnTo>
                    <a:lnTo>
                      <a:pt x="34" y="1"/>
                    </a:lnTo>
                    <a:lnTo>
                      <a:pt x="35" y="1"/>
                    </a:lnTo>
                    <a:lnTo>
                      <a:pt x="36" y="1"/>
                    </a:lnTo>
                    <a:lnTo>
                      <a:pt x="38" y="1"/>
                    </a:lnTo>
                    <a:lnTo>
                      <a:pt x="39" y="1"/>
                    </a:lnTo>
                    <a:lnTo>
                      <a:pt x="40" y="1"/>
                    </a:lnTo>
                    <a:lnTo>
                      <a:pt x="42" y="1"/>
                    </a:lnTo>
                    <a:lnTo>
                      <a:pt x="43" y="1"/>
                    </a:lnTo>
                    <a:lnTo>
                      <a:pt x="45" y="0"/>
                    </a:lnTo>
                    <a:lnTo>
                      <a:pt x="45" y="22"/>
                    </a:lnTo>
                    <a:lnTo>
                      <a:pt x="43" y="22"/>
                    </a:lnTo>
                    <a:lnTo>
                      <a:pt x="42" y="22"/>
                    </a:lnTo>
                    <a:lnTo>
                      <a:pt x="41" y="22"/>
                    </a:lnTo>
                    <a:lnTo>
                      <a:pt x="39" y="22"/>
                    </a:lnTo>
                    <a:lnTo>
                      <a:pt x="38" y="22"/>
                    </a:lnTo>
                    <a:lnTo>
                      <a:pt x="37" y="22"/>
                    </a:lnTo>
                    <a:lnTo>
                      <a:pt x="35" y="22"/>
                    </a:lnTo>
                    <a:lnTo>
                      <a:pt x="34" y="22"/>
                    </a:lnTo>
                    <a:lnTo>
                      <a:pt x="33" y="22"/>
                    </a:lnTo>
                    <a:lnTo>
                      <a:pt x="31" y="22"/>
                    </a:lnTo>
                    <a:lnTo>
                      <a:pt x="30" y="22"/>
                    </a:lnTo>
                    <a:lnTo>
                      <a:pt x="28" y="22"/>
                    </a:lnTo>
                    <a:lnTo>
                      <a:pt x="27" y="22"/>
                    </a:lnTo>
                    <a:lnTo>
                      <a:pt x="26" y="22"/>
                    </a:lnTo>
                    <a:lnTo>
                      <a:pt x="24" y="22"/>
                    </a:lnTo>
                    <a:lnTo>
                      <a:pt x="23" y="22"/>
                    </a:lnTo>
                    <a:lnTo>
                      <a:pt x="21" y="22"/>
                    </a:lnTo>
                    <a:lnTo>
                      <a:pt x="19" y="22"/>
                    </a:lnTo>
                    <a:lnTo>
                      <a:pt x="18" y="22"/>
                    </a:lnTo>
                    <a:lnTo>
                      <a:pt x="16" y="22"/>
                    </a:lnTo>
                    <a:lnTo>
                      <a:pt x="15" y="22"/>
                    </a:lnTo>
                    <a:lnTo>
                      <a:pt x="14" y="22"/>
                    </a:lnTo>
                    <a:lnTo>
                      <a:pt x="12" y="22"/>
                    </a:lnTo>
                    <a:lnTo>
                      <a:pt x="11" y="22"/>
                    </a:lnTo>
                    <a:lnTo>
                      <a:pt x="10" y="22"/>
                    </a:lnTo>
                    <a:lnTo>
                      <a:pt x="8" y="22"/>
                    </a:lnTo>
                    <a:lnTo>
                      <a:pt x="7" y="22"/>
                    </a:lnTo>
                    <a:lnTo>
                      <a:pt x="5" y="22"/>
                    </a:lnTo>
                    <a:lnTo>
                      <a:pt x="4" y="22"/>
                    </a:lnTo>
                    <a:lnTo>
                      <a:pt x="2" y="22"/>
                    </a:lnTo>
                    <a:lnTo>
                      <a:pt x="1" y="22"/>
                    </a:lnTo>
                    <a:lnTo>
                      <a:pt x="0" y="21"/>
                    </a:lnTo>
                    <a:lnTo>
                      <a:pt x="0"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01" name="Freeform 337"/>
              <p:cNvSpPr>
                <a:spLocks/>
              </p:cNvSpPr>
              <p:nvPr/>
            </p:nvSpPr>
            <p:spPr bwMode="auto">
              <a:xfrm>
                <a:off x="5230" y="1749"/>
                <a:ext cx="46" cy="23"/>
              </a:xfrm>
              <a:custGeom>
                <a:avLst/>
                <a:gdLst>
                  <a:gd name="T0" fmla="*/ 2 w 46"/>
                  <a:gd name="T1" fmla="*/ 1 h 23"/>
                  <a:gd name="T2" fmla="*/ 4 w 46"/>
                  <a:gd name="T3" fmla="*/ 1 h 23"/>
                  <a:gd name="T4" fmla="*/ 7 w 46"/>
                  <a:gd name="T5" fmla="*/ 1 h 23"/>
                  <a:gd name="T6" fmla="*/ 10 w 46"/>
                  <a:gd name="T7" fmla="*/ 1 h 23"/>
                  <a:gd name="T8" fmla="*/ 13 w 46"/>
                  <a:gd name="T9" fmla="*/ 1 h 23"/>
                  <a:gd name="T10" fmla="*/ 16 w 46"/>
                  <a:gd name="T11" fmla="*/ 1 h 23"/>
                  <a:gd name="T12" fmla="*/ 18 w 46"/>
                  <a:gd name="T13" fmla="*/ 1 h 23"/>
                  <a:gd name="T14" fmla="*/ 21 w 46"/>
                  <a:gd name="T15" fmla="*/ 1 h 23"/>
                  <a:gd name="T16" fmla="*/ 24 w 46"/>
                  <a:gd name="T17" fmla="*/ 1 h 23"/>
                  <a:gd name="T18" fmla="*/ 26 w 46"/>
                  <a:gd name="T19" fmla="*/ 1 h 23"/>
                  <a:gd name="T20" fmla="*/ 29 w 46"/>
                  <a:gd name="T21" fmla="*/ 1 h 23"/>
                  <a:gd name="T22" fmla="*/ 32 w 46"/>
                  <a:gd name="T23" fmla="*/ 1 h 23"/>
                  <a:gd name="T24" fmla="*/ 34 w 46"/>
                  <a:gd name="T25" fmla="*/ 1 h 23"/>
                  <a:gd name="T26" fmla="*/ 37 w 46"/>
                  <a:gd name="T27" fmla="*/ 1 h 23"/>
                  <a:gd name="T28" fmla="*/ 40 w 46"/>
                  <a:gd name="T29" fmla="*/ 1 h 23"/>
                  <a:gd name="T30" fmla="*/ 43 w 46"/>
                  <a:gd name="T31" fmla="*/ 1 h 23"/>
                  <a:gd name="T32" fmla="*/ 45 w 46"/>
                  <a:gd name="T33" fmla="*/ 22 h 23"/>
                  <a:gd name="T34" fmla="*/ 43 w 46"/>
                  <a:gd name="T35" fmla="*/ 22 h 23"/>
                  <a:gd name="T36" fmla="*/ 40 w 46"/>
                  <a:gd name="T37" fmla="*/ 22 h 23"/>
                  <a:gd name="T38" fmla="*/ 37 w 46"/>
                  <a:gd name="T39" fmla="*/ 22 h 23"/>
                  <a:gd name="T40" fmla="*/ 34 w 46"/>
                  <a:gd name="T41" fmla="*/ 22 h 23"/>
                  <a:gd name="T42" fmla="*/ 32 w 46"/>
                  <a:gd name="T43" fmla="*/ 22 h 23"/>
                  <a:gd name="T44" fmla="*/ 29 w 46"/>
                  <a:gd name="T45" fmla="*/ 22 h 23"/>
                  <a:gd name="T46" fmla="*/ 26 w 46"/>
                  <a:gd name="T47" fmla="*/ 22 h 23"/>
                  <a:gd name="T48" fmla="*/ 24 w 46"/>
                  <a:gd name="T49" fmla="*/ 22 h 23"/>
                  <a:gd name="T50" fmla="*/ 21 w 46"/>
                  <a:gd name="T51" fmla="*/ 22 h 23"/>
                  <a:gd name="T52" fmla="*/ 18 w 46"/>
                  <a:gd name="T53" fmla="*/ 22 h 23"/>
                  <a:gd name="T54" fmla="*/ 15 w 46"/>
                  <a:gd name="T55" fmla="*/ 22 h 23"/>
                  <a:gd name="T56" fmla="*/ 12 w 46"/>
                  <a:gd name="T57" fmla="*/ 22 h 23"/>
                  <a:gd name="T58" fmla="*/ 10 w 46"/>
                  <a:gd name="T59" fmla="*/ 22 h 23"/>
                  <a:gd name="T60" fmla="*/ 7 w 46"/>
                  <a:gd name="T61" fmla="*/ 22 h 23"/>
                  <a:gd name="T62" fmla="*/ 4 w 46"/>
                  <a:gd name="T63" fmla="*/ 22 h 23"/>
                  <a:gd name="T64" fmla="*/ 1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0" y="1"/>
                    </a:moveTo>
                    <a:lnTo>
                      <a:pt x="2" y="1"/>
                    </a:lnTo>
                    <a:lnTo>
                      <a:pt x="3" y="1"/>
                    </a:lnTo>
                    <a:lnTo>
                      <a:pt x="4" y="1"/>
                    </a:lnTo>
                    <a:lnTo>
                      <a:pt x="6" y="1"/>
                    </a:lnTo>
                    <a:lnTo>
                      <a:pt x="7" y="1"/>
                    </a:lnTo>
                    <a:lnTo>
                      <a:pt x="9" y="1"/>
                    </a:lnTo>
                    <a:lnTo>
                      <a:pt x="10" y="1"/>
                    </a:lnTo>
                    <a:lnTo>
                      <a:pt x="11" y="1"/>
                    </a:lnTo>
                    <a:lnTo>
                      <a:pt x="13" y="1"/>
                    </a:lnTo>
                    <a:lnTo>
                      <a:pt x="14" y="1"/>
                    </a:lnTo>
                    <a:lnTo>
                      <a:pt x="16" y="1"/>
                    </a:lnTo>
                    <a:lnTo>
                      <a:pt x="17" y="1"/>
                    </a:lnTo>
                    <a:lnTo>
                      <a:pt x="18" y="1"/>
                    </a:lnTo>
                    <a:lnTo>
                      <a:pt x="20" y="1"/>
                    </a:lnTo>
                    <a:lnTo>
                      <a:pt x="21" y="1"/>
                    </a:lnTo>
                    <a:lnTo>
                      <a:pt x="22" y="1"/>
                    </a:lnTo>
                    <a:lnTo>
                      <a:pt x="24" y="1"/>
                    </a:lnTo>
                    <a:lnTo>
                      <a:pt x="25" y="1"/>
                    </a:lnTo>
                    <a:lnTo>
                      <a:pt x="26" y="1"/>
                    </a:lnTo>
                    <a:lnTo>
                      <a:pt x="28" y="1"/>
                    </a:lnTo>
                    <a:lnTo>
                      <a:pt x="29" y="1"/>
                    </a:lnTo>
                    <a:lnTo>
                      <a:pt x="30" y="1"/>
                    </a:lnTo>
                    <a:lnTo>
                      <a:pt x="32" y="1"/>
                    </a:lnTo>
                    <a:lnTo>
                      <a:pt x="33" y="1"/>
                    </a:lnTo>
                    <a:lnTo>
                      <a:pt x="34" y="1"/>
                    </a:lnTo>
                    <a:lnTo>
                      <a:pt x="36" y="1"/>
                    </a:lnTo>
                    <a:lnTo>
                      <a:pt x="37" y="1"/>
                    </a:lnTo>
                    <a:lnTo>
                      <a:pt x="39" y="1"/>
                    </a:lnTo>
                    <a:lnTo>
                      <a:pt x="40" y="1"/>
                    </a:lnTo>
                    <a:lnTo>
                      <a:pt x="41" y="1"/>
                    </a:lnTo>
                    <a:lnTo>
                      <a:pt x="43" y="1"/>
                    </a:lnTo>
                    <a:lnTo>
                      <a:pt x="44" y="0"/>
                    </a:lnTo>
                    <a:lnTo>
                      <a:pt x="45" y="22"/>
                    </a:lnTo>
                    <a:lnTo>
                      <a:pt x="44" y="22"/>
                    </a:lnTo>
                    <a:lnTo>
                      <a:pt x="43" y="22"/>
                    </a:lnTo>
                    <a:lnTo>
                      <a:pt x="41" y="22"/>
                    </a:lnTo>
                    <a:lnTo>
                      <a:pt x="40" y="22"/>
                    </a:lnTo>
                    <a:lnTo>
                      <a:pt x="39" y="22"/>
                    </a:lnTo>
                    <a:lnTo>
                      <a:pt x="37" y="22"/>
                    </a:lnTo>
                    <a:lnTo>
                      <a:pt x="36" y="22"/>
                    </a:lnTo>
                    <a:lnTo>
                      <a:pt x="34" y="22"/>
                    </a:lnTo>
                    <a:lnTo>
                      <a:pt x="33" y="22"/>
                    </a:lnTo>
                    <a:lnTo>
                      <a:pt x="32" y="22"/>
                    </a:lnTo>
                    <a:lnTo>
                      <a:pt x="30" y="22"/>
                    </a:lnTo>
                    <a:lnTo>
                      <a:pt x="29" y="22"/>
                    </a:lnTo>
                    <a:lnTo>
                      <a:pt x="28" y="22"/>
                    </a:lnTo>
                    <a:lnTo>
                      <a:pt x="26" y="22"/>
                    </a:lnTo>
                    <a:lnTo>
                      <a:pt x="25" y="22"/>
                    </a:lnTo>
                    <a:lnTo>
                      <a:pt x="24" y="22"/>
                    </a:lnTo>
                    <a:lnTo>
                      <a:pt x="22" y="22"/>
                    </a:lnTo>
                    <a:lnTo>
                      <a:pt x="21" y="22"/>
                    </a:lnTo>
                    <a:lnTo>
                      <a:pt x="19" y="22"/>
                    </a:lnTo>
                    <a:lnTo>
                      <a:pt x="18" y="22"/>
                    </a:lnTo>
                    <a:lnTo>
                      <a:pt x="17" y="22"/>
                    </a:lnTo>
                    <a:lnTo>
                      <a:pt x="15" y="22"/>
                    </a:lnTo>
                    <a:lnTo>
                      <a:pt x="14" y="22"/>
                    </a:lnTo>
                    <a:lnTo>
                      <a:pt x="12" y="22"/>
                    </a:lnTo>
                    <a:lnTo>
                      <a:pt x="11" y="22"/>
                    </a:lnTo>
                    <a:lnTo>
                      <a:pt x="10" y="22"/>
                    </a:lnTo>
                    <a:lnTo>
                      <a:pt x="8" y="22"/>
                    </a:lnTo>
                    <a:lnTo>
                      <a:pt x="7" y="22"/>
                    </a:lnTo>
                    <a:lnTo>
                      <a:pt x="5" y="22"/>
                    </a:lnTo>
                    <a:lnTo>
                      <a:pt x="4" y="22"/>
                    </a:lnTo>
                    <a:lnTo>
                      <a:pt x="2" y="22"/>
                    </a:lnTo>
                    <a:lnTo>
                      <a:pt x="1" y="21"/>
                    </a:lnTo>
                    <a:lnTo>
                      <a:pt x="0"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02" name="Freeform 338"/>
              <p:cNvSpPr>
                <a:spLocks/>
              </p:cNvSpPr>
              <p:nvPr/>
            </p:nvSpPr>
            <p:spPr bwMode="auto">
              <a:xfrm>
                <a:off x="5229" y="1727"/>
                <a:ext cx="45" cy="22"/>
              </a:xfrm>
              <a:custGeom>
                <a:avLst/>
                <a:gdLst>
                  <a:gd name="T0" fmla="*/ 2 w 45"/>
                  <a:gd name="T1" fmla="*/ 0 h 22"/>
                  <a:gd name="T2" fmla="*/ 5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6 w 45"/>
                  <a:gd name="T19" fmla="*/ 1 h 22"/>
                  <a:gd name="T20" fmla="*/ 29 w 45"/>
                  <a:gd name="T21" fmla="*/ 1 h 22"/>
                  <a:gd name="T22" fmla="*/ 32 w 45"/>
                  <a:gd name="T23" fmla="*/ 1 h 22"/>
                  <a:gd name="T24" fmla="*/ 34 w 45"/>
                  <a:gd name="T25" fmla="*/ 1 h 22"/>
                  <a:gd name="T26" fmla="*/ 37 w 45"/>
                  <a:gd name="T27" fmla="*/ 0 h 22"/>
                  <a:gd name="T28" fmla="*/ 40 w 45"/>
                  <a:gd name="T29" fmla="*/ 0 h 22"/>
                  <a:gd name="T30" fmla="*/ 42 w 45"/>
                  <a:gd name="T31" fmla="*/ 0 h 22"/>
                  <a:gd name="T32" fmla="*/ 42 w 45"/>
                  <a:gd name="T33" fmla="*/ 20 h 22"/>
                  <a:gd name="T34" fmla="*/ 40 w 45"/>
                  <a:gd name="T35" fmla="*/ 20 h 22"/>
                  <a:gd name="T36" fmla="*/ 37 w 45"/>
                  <a:gd name="T37" fmla="*/ 20 h 22"/>
                  <a:gd name="T38" fmla="*/ 34 w 45"/>
                  <a:gd name="T39" fmla="*/ 20 h 22"/>
                  <a:gd name="T40" fmla="*/ 32 w 45"/>
                  <a:gd name="T41" fmla="*/ 20 h 22"/>
                  <a:gd name="T42" fmla="*/ 29 w 45"/>
                  <a:gd name="T43" fmla="*/ 21 h 22"/>
                  <a:gd name="T44" fmla="*/ 26 w 45"/>
                  <a:gd name="T45" fmla="*/ 21 h 22"/>
                  <a:gd name="T46" fmla="*/ 24 w 45"/>
                  <a:gd name="T47" fmla="*/ 21 h 22"/>
                  <a:gd name="T48" fmla="*/ 21 w 45"/>
                  <a:gd name="T49" fmla="*/ 21 h 22"/>
                  <a:gd name="T50" fmla="*/ 18 w 45"/>
                  <a:gd name="T51" fmla="*/ 21 h 22"/>
                  <a:gd name="T52" fmla="*/ 15 w 45"/>
                  <a:gd name="T53" fmla="*/ 20 h 22"/>
                  <a:gd name="T54" fmla="*/ 12 w 45"/>
                  <a:gd name="T55" fmla="*/ 20 h 22"/>
                  <a:gd name="T56" fmla="*/ 10 w 45"/>
                  <a:gd name="T57" fmla="*/ 20 h 22"/>
                  <a:gd name="T58" fmla="*/ 7 w 45"/>
                  <a:gd name="T59" fmla="*/ 20 h 22"/>
                  <a:gd name="T60" fmla="*/ 4 w 45"/>
                  <a:gd name="T61" fmla="*/ 20 h 22"/>
                  <a:gd name="T62" fmla="*/ 1 w 45"/>
                  <a:gd name="T6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22">
                    <a:moveTo>
                      <a:pt x="0" y="0"/>
                    </a:moveTo>
                    <a:lnTo>
                      <a:pt x="2" y="0"/>
                    </a:lnTo>
                    <a:lnTo>
                      <a:pt x="3" y="0"/>
                    </a:lnTo>
                    <a:lnTo>
                      <a:pt x="5"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2" y="1"/>
                    </a:lnTo>
                    <a:lnTo>
                      <a:pt x="24" y="1"/>
                    </a:lnTo>
                    <a:lnTo>
                      <a:pt x="25" y="1"/>
                    </a:lnTo>
                    <a:lnTo>
                      <a:pt x="26" y="1"/>
                    </a:lnTo>
                    <a:lnTo>
                      <a:pt x="28" y="1"/>
                    </a:lnTo>
                    <a:lnTo>
                      <a:pt x="29" y="1"/>
                    </a:lnTo>
                    <a:lnTo>
                      <a:pt x="30" y="1"/>
                    </a:lnTo>
                    <a:lnTo>
                      <a:pt x="32" y="1"/>
                    </a:lnTo>
                    <a:lnTo>
                      <a:pt x="33" y="1"/>
                    </a:lnTo>
                    <a:lnTo>
                      <a:pt x="34" y="1"/>
                    </a:lnTo>
                    <a:lnTo>
                      <a:pt x="36" y="0"/>
                    </a:lnTo>
                    <a:lnTo>
                      <a:pt x="37" y="0"/>
                    </a:lnTo>
                    <a:lnTo>
                      <a:pt x="38" y="0"/>
                    </a:lnTo>
                    <a:lnTo>
                      <a:pt x="40" y="0"/>
                    </a:lnTo>
                    <a:lnTo>
                      <a:pt x="41" y="0"/>
                    </a:lnTo>
                    <a:lnTo>
                      <a:pt x="42" y="0"/>
                    </a:lnTo>
                    <a:lnTo>
                      <a:pt x="44" y="20"/>
                    </a:lnTo>
                    <a:lnTo>
                      <a:pt x="42" y="20"/>
                    </a:lnTo>
                    <a:lnTo>
                      <a:pt x="41" y="20"/>
                    </a:lnTo>
                    <a:lnTo>
                      <a:pt x="40" y="20"/>
                    </a:lnTo>
                    <a:lnTo>
                      <a:pt x="38" y="20"/>
                    </a:lnTo>
                    <a:lnTo>
                      <a:pt x="37" y="20"/>
                    </a:lnTo>
                    <a:lnTo>
                      <a:pt x="36" y="20"/>
                    </a:lnTo>
                    <a:lnTo>
                      <a:pt x="34" y="20"/>
                    </a:lnTo>
                    <a:lnTo>
                      <a:pt x="33" y="20"/>
                    </a:lnTo>
                    <a:lnTo>
                      <a:pt x="32" y="20"/>
                    </a:lnTo>
                    <a:lnTo>
                      <a:pt x="30" y="21"/>
                    </a:lnTo>
                    <a:lnTo>
                      <a:pt x="29" y="21"/>
                    </a:lnTo>
                    <a:lnTo>
                      <a:pt x="28" y="21"/>
                    </a:lnTo>
                    <a:lnTo>
                      <a:pt x="26" y="21"/>
                    </a:lnTo>
                    <a:lnTo>
                      <a:pt x="25" y="21"/>
                    </a:lnTo>
                    <a:lnTo>
                      <a:pt x="24" y="21"/>
                    </a:lnTo>
                    <a:lnTo>
                      <a:pt x="22" y="21"/>
                    </a:lnTo>
                    <a:lnTo>
                      <a:pt x="21" y="21"/>
                    </a:lnTo>
                    <a:lnTo>
                      <a:pt x="19" y="21"/>
                    </a:lnTo>
                    <a:lnTo>
                      <a:pt x="18" y="21"/>
                    </a:lnTo>
                    <a:lnTo>
                      <a:pt x="17" y="21"/>
                    </a:lnTo>
                    <a:lnTo>
                      <a:pt x="15" y="20"/>
                    </a:lnTo>
                    <a:lnTo>
                      <a:pt x="14" y="20"/>
                    </a:lnTo>
                    <a:lnTo>
                      <a:pt x="12" y="20"/>
                    </a:lnTo>
                    <a:lnTo>
                      <a:pt x="11" y="20"/>
                    </a:lnTo>
                    <a:lnTo>
                      <a:pt x="10" y="20"/>
                    </a:lnTo>
                    <a:lnTo>
                      <a:pt x="8" y="20"/>
                    </a:lnTo>
                    <a:lnTo>
                      <a:pt x="7" y="20"/>
                    </a:lnTo>
                    <a:lnTo>
                      <a:pt x="5" y="20"/>
                    </a:lnTo>
                    <a:lnTo>
                      <a:pt x="4" y="20"/>
                    </a:lnTo>
                    <a:lnTo>
                      <a:pt x="3" y="20"/>
                    </a:lnTo>
                    <a:lnTo>
                      <a:pt x="1"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03" name="Freeform 339"/>
              <p:cNvSpPr>
                <a:spLocks/>
              </p:cNvSpPr>
              <p:nvPr/>
            </p:nvSpPr>
            <p:spPr bwMode="auto">
              <a:xfrm>
                <a:off x="5178" y="1727"/>
                <a:ext cx="45" cy="22"/>
              </a:xfrm>
              <a:custGeom>
                <a:avLst/>
                <a:gdLst>
                  <a:gd name="T0" fmla="*/ 2 w 45"/>
                  <a:gd name="T1" fmla="*/ 0 h 22"/>
                  <a:gd name="T2" fmla="*/ 4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7 w 45"/>
                  <a:gd name="T19" fmla="*/ 1 h 22"/>
                  <a:gd name="T20" fmla="*/ 30 w 45"/>
                  <a:gd name="T21" fmla="*/ 1 h 22"/>
                  <a:gd name="T22" fmla="*/ 32 w 45"/>
                  <a:gd name="T23" fmla="*/ 1 h 22"/>
                  <a:gd name="T24" fmla="*/ 35 w 45"/>
                  <a:gd name="T25" fmla="*/ 1 h 22"/>
                  <a:gd name="T26" fmla="*/ 37 w 45"/>
                  <a:gd name="T27" fmla="*/ 0 h 22"/>
                  <a:gd name="T28" fmla="*/ 40 w 45"/>
                  <a:gd name="T29" fmla="*/ 0 h 22"/>
                  <a:gd name="T30" fmla="*/ 43 w 45"/>
                  <a:gd name="T31" fmla="*/ 0 h 22"/>
                  <a:gd name="T32" fmla="*/ 44 w 45"/>
                  <a:gd name="T33" fmla="*/ 20 h 22"/>
                  <a:gd name="T34" fmla="*/ 42 w 45"/>
                  <a:gd name="T35" fmla="*/ 20 h 22"/>
                  <a:gd name="T36" fmla="*/ 39 w 45"/>
                  <a:gd name="T37" fmla="*/ 20 h 22"/>
                  <a:gd name="T38" fmla="*/ 36 w 45"/>
                  <a:gd name="T39" fmla="*/ 20 h 22"/>
                  <a:gd name="T40" fmla="*/ 34 w 45"/>
                  <a:gd name="T41" fmla="*/ 20 h 22"/>
                  <a:gd name="T42" fmla="*/ 31 w 45"/>
                  <a:gd name="T43" fmla="*/ 21 h 22"/>
                  <a:gd name="T44" fmla="*/ 28 w 45"/>
                  <a:gd name="T45" fmla="*/ 21 h 22"/>
                  <a:gd name="T46" fmla="*/ 26 w 45"/>
                  <a:gd name="T47" fmla="*/ 21 h 22"/>
                  <a:gd name="T48" fmla="*/ 23 w 45"/>
                  <a:gd name="T49" fmla="*/ 21 h 22"/>
                  <a:gd name="T50" fmla="*/ 19 w 45"/>
                  <a:gd name="T51" fmla="*/ 21 h 22"/>
                  <a:gd name="T52" fmla="*/ 17 w 45"/>
                  <a:gd name="T53" fmla="*/ 21 h 22"/>
                  <a:gd name="T54" fmla="*/ 14 w 45"/>
                  <a:gd name="T55" fmla="*/ 20 h 22"/>
                  <a:gd name="T56" fmla="*/ 11 w 45"/>
                  <a:gd name="T57" fmla="*/ 20 h 22"/>
                  <a:gd name="T58" fmla="*/ 8 w 45"/>
                  <a:gd name="T59" fmla="*/ 20 h 22"/>
                  <a:gd name="T60" fmla="*/ 6 w 45"/>
                  <a:gd name="T61" fmla="*/ 20 h 22"/>
                  <a:gd name="T62" fmla="*/ 3 w 45"/>
                  <a:gd name="T63" fmla="*/ 20 h 22"/>
                  <a:gd name="T64" fmla="*/ 0 w 45"/>
                  <a:gd name="T6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22">
                    <a:moveTo>
                      <a:pt x="0" y="0"/>
                    </a:moveTo>
                    <a:lnTo>
                      <a:pt x="2" y="0"/>
                    </a:lnTo>
                    <a:lnTo>
                      <a:pt x="3" y="0"/>
                    </a:lnTo>
                    <a:lnTo>
                      <a:pt x="4"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3" y="1"/>
                    </a:lnTo>
                    <a:lnTo>
                      <a:pt x="24" y="1"/>
                    </a:lnTo>
                    <a:lnTo>
                      <a:pt x="26" y="1"/>
                    </a:lnTo>
                    <a:lnTo>
                      <a:pt x="27" y="1"/>
                    </a:lnTo>
                    <a:lnTo>
                      <a:pt x="28" y="1"/>
                    </a:lnTo>
                    <a:lnTo>
                      <a:pt x="30" y="1"/>
                    </a:lnTo>
                    <a:lnTo>
                      <a:pt x="31" y="1"/>
                    </a:lnTo>
                    <a:lnTo>
                      <a:pt x="32" y="1"/>
                    </a:lnTo>
                    <a:lnTo>
                      <a:pt x="33" y="1"/>
                    </a:lnTo>
                    <a:lnTo>
                      <a:pt x="35" y="1"/>
                    </a:lnTo>
                    <a:lnTo>
                      <a:pt x="36" y="1"/>
                    </a:lnTo>
                    <a:lnTo>
                      <a:pt x="37" y="0"/>
                    </a:lnTo>
                    <a:lnTo>
                      <a:pt x="39" y="0"/>
                    </a:lnTo>
                    <a:lnTo>
                      <a:pt x="40" y="0"/>
                    </a:lnTo>
                    <a:lnTo>
                      <a:pt x="41" y="0"/>
                    </a:lnTo>
                    <a:lnTo>
                      <a:pt x="43" y="0"/>
                    </a:lnTo>
                    <a:lnTo>
                      <a:pt x="44" y="0"/>
                    </a:lnTo>
                    <a:lnTo>
                      <a:pt x="44" y="20"/>
                    </a:lnTo>
                    <a:lnTo>
                      <a:pt x="43" y="20"/>
                    </a:lnTo>
                    <a:lnTo>
                      <a:pt x="42" y="20"/>
                    </a:lnTo>
                    <a:lnTo>
                      <a:pt x="40" y="20"/>
                    </a:lnTo>
                    <a:lnTo>
                      <a:pt x="39" y="20"/>
                    </a:lnTo>
                    <a:lnTo>
                      <a:pt x="38" y="20"/>
                    </a:lnTo>
                    <a:lnTo>
                      <a:pt x="36" y="20"/>
                    </a:lnTo>
                    <a:lnTo>
                      <a:pt x="35" y="20"/>
                    </a:lnTo>
                    <a:lnTo>
                      <a:pt x="34" y="20"/>
                    </a:lnTo>
                    <a:lnTo>
                      <a:pt x="32" y="20"/>
                    </a:lnTo>
                    <a:lnTo>
                      <a:pt x="31" y="21"/>
                    </a:lnTo>
                    <a:lnTo>
                      <a:pt x="30" y="21"/>
                    </a:lnTo>
                    <a:lnTo>
                      <a:pt x="28" y="21"/>
                    </a:lnTo>
                    <a:lnTo>
                      <a:pt x="27" y="21"/>
                    </a:lnTo>
                    <a:lnTo>
                      <a:pt x="26" y="21"/>
                    </a:lnTo>
                    <a:lnTo>
                      <a:pt x="24" y="21"/>
                    </a:lnTo>
                    <a:lnTo>
                      <a:pt x="23" y="21"/>
                    </a:lnTo>
                    <a:lnTo>
                      <a:pt x="21" y="21"/>
                    </a:lnTo>
                    <a:lnTo>
                      <a:pt x="19" y="21"/>
                    </a:lnTo>
                    <a:lnTo>
                      <a:pt x="18" y="21"/>
                    </a:lnTo>
                    <a:lnTo>
                      <a:pt x="17" y="21"/>
                    </a:lnTo>
                    <a:lnTo>
                      <a:pt x="15" y="21"/>
                    </a:lnTo>
                    <a:lnTo>
                      <a:pt x="14" y="20"/>
                    </a:lnTo>
                    <a:lnTo>
                      <a:pt x="13" y="20"/>
                    </a:lnTo>
                    <a:lnTo>
                      <a:pt x="11" y="20"/>
                    </a:lnTo>
                    <a:lnTo>
                      <a:pt x="10" y="20"/>
                    </a:lnTo>
                    <a:lnTo>
                      <a:pt x="8" y="20"/>
                    </a:lnTo>
                    <a:lnTo>
                      <a:pt x="7" y="20"/>
                    </a:lnTo>
                    <a:lnTo>
                      <a:pt x="6" y="20"/>
                    </a:lnTo>
                    <a:lnTo>
                      <a:pt x="4" y="20"/>
                    </a:lnTo>
                    <a:lnTo>
                      <a:pt x="3" y="20"/>
                    </a:lnTo>
                    <a:lnTo>
                      <a:pt x="1" y="20"/>
                    </a:lnTo>
                    <a:lnTo>
                      <a:pt x="0"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04" name="Freeform 340"/>
              <p:cNvSpPr>
                <a:spLocks/>
              </p:cNvSpPr>
              <p:nvPr/>
            </p:nvSpPr>
            <p:spPr bwMode="auto">
              <a:xfrm>
                <a:off x="5127" y="1727"/>
                <a:ext cx="46" cy="22"/>
              </a:xfrm>
              <a:custGeom>
                <a:avLst/>
                <a:gdLst>
                  <a:gd name="T0" fmla="*/ 44 w 46"/>
                  <a:gd name="T1" fmla="*/ 0 h 22"/>
                  <a:gd name="T2" fmla="*/ 41 w 46"/>
                  <a:gd name="T3" fmla="*/ 0 h 22"/>
                  <a:gd name="T4" fmla="*/ 38 w 46"/>
                  <a:gd name="T5" fmla="*/ 1 h 22"/>
                  <a:gd name="T6" fmla="*/ 36 w 46"/>
                  <a:gd name="T7" fmla="*/ 1 h 22"/>
                  <a:gd name="T8" fmla="*/ 33 w 46"/>
                  <a:gd name="T9" fmla="*/ 1 h 22"/>
                  <a:gd name="T10" fmla="*/ 30 w 46"/>
                  <a:gd name="T11" fmla="*/ 1 h 22"/>
                  <a:gd name="T12" fmla="*/ 28 w 46"/>
                  <a:gd name="T13" fmla="*/ 1 h 22"/>
                  <a:gd name="T14" fmla="*/ 25 w 46"/>
                  <a:gd name="T15" fmla="*/ 1 h 22"/>
                  <a:gd name="T16" fmla="*/ 21 w 46"/>
                  <a:gd name="T17" fmla="*/ 1 h 22"/>
                  <a:gd name="T18" fmla="*/ 19 w 46"/>
                  <a:gd name="T19" fmla="*/ 1 h 22"/>
                  <a:gd name="T20" fmla="*/ 16 w 46"/>
                  <a:gd name="T21" fmla="*/ 1 h 22"/>
                  <a:gd name="T22" fmla="*/ 13 w 46"/>
                  <a:gd name="T23" fmla="*/ 1 h 22"/>
                  <a:gd name="T24" fmla="*/ 11 w 46"/>
                  <a:gd name="T25" fmla="*/ 1 h 22"/>
                  <a:gd name="T26" fmla="*/ 8 w 46"/>
                  <a:gd name="T27" fmla="*/ 0 h 22"/>
                  <a:gd name="T28" fmla="*/ 5 w 46"/>
                  <a:gd name="T29" fmla="*/ 0 h 22"/>
                  <a:gd name="T30" fmla="*/ 3 w 46"/>
                  <a:gd name="T31" fmla="*/ 0 h 22"/>
                  <a:gd name="T32" fmla="*/ 0 w 46"/>
                  <a:gd name="T33" fmla="*/ 20 h 22"/>
                  <a:gd name="T34" fmla="*/ 3 w 46"/>
                  <a:gd name="T35" fmla="*/ 20 h 22"/>
                  <a:gd name="T36" fmla="*/ 5 w 46"/>
                  <a:gd name="T37" fmla="*/ 20 h 22"/>
                  <a:gd name="T38" fmla="*/ 8 w 46"/>
                  <a:gd name="T39" fmla="*/ 20 h 22"/>
                  <a:gd name="T40" fmla="*/ 11 w 46"/>
                  <a:gd name="T41" fmla="*/ 20 h 22"/>
                  <a:gd name="T42" fmla="*/ 13 w 46"/>
                  <a:gd name="T43" fmla="*/ 21 h 22"/>
                  <a:gd name="T44" fmla="*/ 16 w 46"/>
                  <a:gd name="T45" fmla="*/ 21 h 22"/>
                  <a:gd name="T46" fmla="*/ 19 w 46"/>
                  <a:gd name="T47" fmla="*/ 21 h 22"/>
                  <a:gd name="T48" fmla="*/ 21 w 46"/>
                  <a:gd name="T49" fmla="*/ 21 h 22"/>
                  <a:gd name="T50" fmla="*/ 25 w 46"/>
                  <a:gd name="T51" fmla="*/ 21 h 22"/>
                  <a:gd name="T52" fmla="*/ 28 w 46"/>
                  <a:gd name="T53" fmla="*/ 21 h 22"/>
                  <a:gd name="T54" fmla="*/ 30 w 46"/>
                  <a:gd name="T55" fmla="*/ 20 h 22"/>
                  <a:gd name="T56" fmla="*/ 33 w 46"/>
                  <a:gd name="T57" fmla="*/ 20 h 22"/>
                  <a:gd name="T58" fmla="*/ 36 w 46"/>
                  <a:gd name="T59" fmla="*/ 20 h 22"/>
                  <a:gd name="T60" fmla="*/ 39 w 46"/>
                  <a:gd name="T61" fmla="*/ 20 h 22"/>
                  <a:gd name="T62" fmla="*/ 42 w 46"/>
                  <a:gd name="T63" fmla="*/ 20 h 22"/>
                  <a:gd name="T64" fmla="*/ 44 w 46"/>
                  <a:gd name="T6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2">
                    <a:moveTo>
                      <a:pt x="45" y="0"/>
                    </a:moveTo>
                    <a:lnTo>
                      <a:pt x="44" y="0"/>
                    </a:lnTo>
                    <a:lnTo>
                      <a:pt x="43" y="0"/>
                    </a:lnTo>
                    <a:lnTo>
                      <a:pt x="41" y="0"/>
                    </a:lnTo>
                    <a:lnTo>
                      <a:pt x="40" y="1"/>
                    </a:lnTo>
                    <a:lnTo>
                      <a:pt x="38" y="1"/>
                    </a:lnTo>
                    <a:lnTo>
                      <a:pt x="37" y="1"/>
                    </a:lnTo>
                    <a:lnTo>
                      <a:pt x="36" y="1"/>
                    </a:lnTo>
                    <a:lnTo>
                      <a:pt x="34" y="1"/>
                    </a:lnTo>
                    <a:lnTo>
                      <a:pt x="33" y="1"/>
                    </a:lnTo>
                    <a:lnTo>
                      <a:pt x="32" y="1"/>
                    </a:lnTo>
                    <a:lnTo>
                      <a:pt x="30" y="1"/>
                    </a:lnTo>
                    <a:lnTo>
                      <a:pt x="29" y="1"/>
                    </a:lnTo>
                    <a:lnTo>
                      <a:pt x="28" y="1"/>
                    </a:lnTo>
                    <a:lnTo>
                      <a:pt x="26" y="1"/>
                    </a:lnTo>
                    <a:lnTo>
                      <a:pt x="25" y="1"/>
                    </a:lnTo>
                    <a:lnTo>
                      <a:pt x="23" y="1"/>
                    </a:lnTo>
                    <a:lnTo>
                      <a:pt x="21" y="1"/>
                    </a:lnTo>
                    <a:lnTo>
                      <a:pt x="20" y="1"/>
                    </a:lnTo>
                    <a:lnTo>
                      <a:pt x="19" y="1"/>
                    </a:lnTo>
                    <a:lnTo>
                      <a:pt x="17" y="1"/>
                    </a:lnTo>
                    <a:lnTo>
                      <a:pt x="16" y="1"/>
                    </a:lnTo>
                    <a:lnTo>
                      <a:pt x="15" y="1"/>
                    </a:lnTo>
                    <a:lnTo>
                      <a:pt x="13" y="1"/>
                    </a:lnTo>
                    <a:lnTo>
                      <a:pt x="12" y="1"/>
                    </a:lnTo>
                    <a:lnTo>
                      <a:pt x="11" y="1"/>
                    </a:lnTo>
                    <a:lnTo>
                      <a:pt x="9" y="1"/>
                    </a:lnTo>
                    <a:lnTo>
                      <a:pt x="8" y="0"/>
                    </a:lnTo>
                    <a:lnTo>
                      <a:pt x="7" y="0"/>
                    </a:lnTo>
                    <a:lnTo>
                      <a:pt x="5" y="0"/>
                    </a:lnTo>
                    <a:lnTo>
                      <a:pt x="4" y="0"/>
                    </a:lnTo>
                    <a:lnTo>
                      <a:pt x="3" y="0"/>
                    </a:lnTo>
                    <a:lnTo>
                      <a:pt x="1" y="0"/>
                    </a:lnTo>
                    <a:lnTo>
                      <a:pt x="0" y="20"/>
                    </a:lnTo>
                    <a:lnTo>
                      <a:pt x="1" y="20"/>
                    </a:lnTo>
                    <a:lnTo>
                      <a:pt x="3" y="20"/>
                    </a:lnTo>
                    <a:lnTo>
                      <a:pt x="4" y="20"/>
                    </a:lnTo>
                    <a:lnTo>
                      <a:pt x="5" y="20"/>
                    </a:lnTo>
                    <a:lnTo>
                      <a:pt x="7" y="20"/>
                    </a:lnTo>
                    <a:lnTo>
                      <a:pt x="8" y="20"/>
                    </a:lnTo>
                    <a:lnTo>
                      <a:pt x="9" y="20"/>
                    </a:lnTo>
                    <a:lnTo>
                      <a:pt x="11" y="20"/>
                    </a:lnTo>
                    <a:lnTo>
                      <a:pt x="12" y="20"/>
                    </a:lnTo>
                    <a:lnTo>
                      <a:pt x="13" y="21"/>
                    </a:lnTo>
                    <a:lnTo>
                      <a:pt x="15" y="21"/>
                    </a:lnTo>
                    <a:lnTo>
                      <a:pt x="16" y="21"/>
                    </a:lnTo>
                    <a:lnTo>
                      <a:pt x="17" y="21"/>
                    </a:lnTo>
                    <a:lnTo>
                      <a:pt x="19" y="21"/>
                    </a:lnTo>
                    <a:lnTo>
                      <a:pt x="20" y="21"/>
                    </a:lnTo>
                    <a:lnTo>
                      <a:pt x="21" y="21"/>
                    </a:lnTo>
                    <a:lnTo>
                      <a:pt x="24" y="21"/>
                    </a:lnTo>
                    <a:lnTo>
                      <a:pt x="25" y="21"/>
                    </a:lnTo>
                    <a:lnTo>
                      <a:pt x="26" y="21"/>
                    </a:lnTo>
                    <a:lnTo>
                      <a:pt x="28" y="21"/>
                    </a:lnTo>
                    <a:lnTo>
                      <a:pt x="29" y="21"/>
                    </a:lnTo>
                    <a:lnTo>
                      <a:pt x="30" y="20"/>
                    </a:lnTo>
                    <a:lnTo>
                      <a:pt x="32" y="20"/>
                    </a:lnTo>
                    <a:lnTo>
                      <a:pt x="33" y="20"/>
                    </a:lnTo>
                    <a:lnTo>
                      <a:pt x="35" y="20"/>
                    </a:lnTo>
                    <a:lnTo>
                      <a:pt x="36" y="20"/>
                    </a:lnTo>
                    <a:lnTo>
                      <a:pt x="37" y="20"/>
                    </a:lnTo>
                    <a:lnTo>
                      <a:pt x="39" y="20"/>
                    </a:lnTo>
                    <a:lnTo>
                      <a:pt x="40" y="20"/>
                    </a:lnTo>
                    <a:lnTo>
                      <a:pt x="42" y="20"/>
                    </a:lnTo>
                    <a:lnTo>
                      <a:pt x="43" y="20"/>
                    </a:lnTo>
                    <a:lnTo>
                      <a:pt x="44" y="20"/>
                    </a:lnTo>
                    <a:lnTo>
                      <a:pt x="4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395605" name="Group 341"/>
            <p:cNvGrpSpPr>
              <a:grpSpLocks/>
            </p:cNvGrpSpPr>
            <p:nvPr/>
          </p:nvGrpSpPr>
          <p:grpSpPr bwMode="auto">
            <a:xfrm>
              <a:off x="9332110" y="4185293"/>
              <a:ext cx="445426" cy="360363"/>
              <a:chOff x="4990" y="1584"/>
              <a:chExt cx="427" cy="379"/>
            </a:xfrm>
          </p:grpSpPr>
          <p:sp>
            <p:nvSpPr>
              <p:cNvPr id="395606" name="Freeform 342"/>
              <p:cNvSpPr>
                <a:spLocks/>
              </p:cNvSpPr>
              <p:nvPr/>
            </p:nvSpPr>
            <p:spPr bwMode="auto">
              <a:xfrm>
                <a:off x="4990" y="1584"/>
                <a:ext cx="427" cy="119"/>
              </a:xfrm>
              <a:custGeom>
                <a:avLst/>
                <a:gdLst>
                  <a:gd name="T0" fmla="*/ 319 w 427"/>
                  <a:gd name="T1" fmla="*/ 92 h 119"/>
                  <a:gd name="T2" fmla="*/ 322 w 427"/>
                  <a:gd name="T3" fmla="*/ 104 h 119"/>
                  <a:gd name="T4" fmla="*/ 331 w 427"/>
                  <a:gd name="T5" fmla="*/ 107 h 119"/>
                  <a:gd name="T6" fmla="*/ 343 w 427"/>
                  <a:gd name="T7" fmla="*/ 108 h 119"/>
                  <a:gd name="T8" fmla="*/ 354 w 427"/>
                  <a:gd name="T9" fmla="*/ 110 h 119"/>
                  <a:gd name="T10" fmla="*/ 365 w 427"/>
                  <a:gd name="T11" fmla="*/ 112 h 119"/>
                  <a:gd name="T12" fmla="*/ 376 w 427"/>
                  <a:gd name="T13" fmla="*/ 114 h 119"/>
                  <a:gd name="T14" fmla="*/ 388 w 427"/>
                  <a:gd name="T15" fmla="*/ 115 h 119"/>
                  <a:gd name="T16" fmla="*/ 400 w 427"/>
                  <a:gd name="T17" fmla="*/ 116 h 119"/>
                  <a:gd name="T18" fmla="*/ 411 w 427"/>
                  <a:gd name="T19" fmla="*/ 117 h 119"/>
                  <a:gd name="T20" fmla="*/ 418 w 427"/>
                  <a:gd name="T21" fmla="*/ 116 h 119"/>
                  <a:gd name="T22" fmla="*/ 422 w 427"/>
                  <a:gd name="T23" fmla="*/ 110 h 119"/>
                  <a:gd name="T24" fmla="*/ 425 w 427"/>
                  <a:gd name="T25" fmla="*/ 104 h 119"/>
                  <a:gd name="T26" fmla="*/ 426 w 427"/>
                  <a:gd name="T27" fmla="*/ 98 h 119"/>
                  <a:gd name="T28" fmla="*/ 425 w 427"/>
                  <a:gd name="T29" fmla="*/ 82 h 119"/>
                  <a:gd name="T30" fmla="*/ 421 w 427"/>
                  <a:gd name="T31" fmla="*/ 63 h 119"/>
                  <a:gd name="T32" fmla="*/ 412 w 427"/>
                  <a:gd name="T33" fmla="*/ 45 h 119"/>
                  <a:gd name="T34" fmla="*/ 398 w 427"/>
                  <a:gd name="T35" fmla="*/ 28 h 119"/>
                  <a:gd name="T36" fmla="*/ 358 w 427"/>
                  <a:gd name="T37" fmla="*/ 15 h 119"/>
                  <a:gd name="T38" fmla="*/ 312 w 427"/>
                  <a:gd name="T39" fmla="*/ 8 h 119"/>
                  <a:gd name="T40" fmla="*/ 265 w 427"/>
                  <a:gd name="T41" fmla="*/ 2 h 119"/>
                  <a:gd name="T42" fmla="*/ 220 w 427"/>
                  <a:gd name="T43" fmla="*/ 0 h 119"/>
                  <a:gd name="T44" fmla="*/ 174 w 427"/>
                  <a:gd name="T45" fmla="*/ 1 h 119"/>
                  <a:gd name="T46" fmla="*/ 128 w 427"/>
                  <a:gd name="T47" fmla="*/ 5 h 119"/>
                  <a:gd name="T48" fmla="*/ 84 w 427"/>
                  <a:gd name="T49" fmla="*/ 11 h 119"/>
                  <a:gd name="T50" fmla="*/ 42 w 427"/>
                  <a:gd name="T51" fmla="*/ 21 h 119"/>
                  <a:gd name="T52" fmla="*/ 19 w 427"/>
                  <a:gd name="T53" fmla="*/ 36 h 119"/>
                  <a:gd name="T54" fmla="*/ 8 w 427"/>
                  <a:gd name="T55" fmla="*/ 53 h 119"/>
                  <a:gd name="T56" fmla="*/ 2 w 427"/>
                  <a:gd name="T57" fmla="*/ 72 h 119"/>
                  <a:gd name="T58" fmla="*/ 0 w 427"/>
                  <a:gd name="T59" fmla="*/ 92 h 119"/>
                  <a:gd name="T60" fmla="*/ 0 w 427"/>
                  <a:gd name="T61" fmla="*/ 101 h 119"/>
                  <a:gd name="T62" fmla="*/ 3 w 427"/>
                  <a:gd name="T63" fmla="*/ 108 h 119"/>
                  <a:gd name="T64" fmla="*/ 6 w 427"/>
                  <a:gd name="T65" fmla="*/ 114 h 119"/>
                  <a:gd name="T66" fmla="*/ 11 w 427"/>
                  <a:gd name="T67" fmla="*/ 117 h 119"/>
                  <a:gd name="T68" fmla="*/ 21 w 427"/>
                  <a:gd name="T69" fmla="*/ 117 h 119"/>
                  <a:gd name="T70" fmla="*/ 33 w 427"/>
                  <a:gd name="T71" fmla="*/ 116 h 119"/>
                  <a:gd name="T72" fmla="*/ 44 w 427"/>
                  <a:gd name="T73" fmla="*/ 114 h 119"/>
                  <a:gd name="T74" fmla="*/ 55 w 427"/>
                  <a:gd name="T75" fmla="*/ 113 h 119"/>
                  <a:gd name="T76" fmla="*/ 66 w 427"/>
                  <a:gd name="T77" fmla="*/ 111 h 119"/>
                  <a:gd name="T78" fmla="*/ 77 w 427"/>
                  <a:gd name="T79" fmla="*/ 109 h 119"/>
                  <a:gd name="T80" fmla="*/ 88 w 427"/>
                  <a:gd name="T81" fmla="*/ 108 h 119"/>
                  <a:gd name="T82" fmla="*/ 100 w 427"/>
                  <a:gd name="T83" fmla="*/ 106 h 119"/>
                  <a:gd name="T84" fmla="*/ 106 w 427"/>
                  <a:gd name="T85" fmla="*/ 99 h 119"/>
                  <a:gd name="T86" fmla="*/ 106 w 427"/>
                  <a:gd name="T87" fmla="*/ 86 h 119"/>
                  <a:gd name="T88" fmla="*/ 110 w 427"/>
                  <a:gd name="T89" fmla="*/ 69 h 119"/>
                  <a:gd name="T90" fmla="*/ 130 w 427"/>
                  <a:gd name="T91" fmla="*/ 57 h 119"/>
                  <a:gd name="T92" fmla="*/ 163 w 427"/>
                  <a:gd name="T93" fmla="*/ 49 h 119"/>
                  <a:gd name="T94" fmla="*/ 201 w 427"/>
                  <a:gd name="T95" fmla="*/ 47 h 119"/>
                  <a:gd name="T96" fmla="*/ 242 w 427"/>
                  <a:gd name="T97" fmla="*/ 48 h 119"/>
                  <a:gd name="T98" fmla="*/ 279 w 427"/>
                  <a:gd name="T99" fmla="*/ 53 h 119"/>
                  <a:gd name="T100" fmla="*/ 307 w 427"/>
                  <a:gd name="T101" fmla="*/ 64 h 119"/>
                  <a:gd name="T102" fmla="*/ 320 w 427"/>
                  <a:gd name="T103" fmla="*/ 7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7" h="119">
                    <a:moveTo>
                      <a:pt x="320" y="83"/>
                    </a:moveTo>
                    <a:lnTo>
                      <a:pt x="320" y="86"/>
                    </a:lnTo>
                    <a:lnTo>
                      <a:pt x="319" y="89"/>
                    </a:lnTo>
                    <a:lnTo>
                      <a:pt x="319" y="92"/>
                    </a:lnTo>
                    <a:lnTo>
                      <a:pt x="319" y="96"/>
                    </a:lnTo>
                    <a:lnTo>
                      <a:pt x="320" y="99"/>
                    </a:lnTo>
                    <a:lnTo>
                      <a:pt x="320" y="102"/>
                    </a:lnTo>
                    <a:lnTo>
                      <a:pt x="322" y="104"/>
                    </a:lnTo>
                    <a:lnTo>
                      <a:pt x="323" y="105"/>
                    </a:lnTo>
                    <a:lnTo>
                      <a:pt x="326" y="106"/>
                    </a:lnTo>
                    <a:lnTo>
                      <a:pt x="329" y="106"/>
                    </a:lnTo>
                    <a:lnTo>
                      <a:pt x="331" y="107"/>
                    </a:lnTo>
                    <a:lnTo>
                      <a:pt x="334" y="107"/>
                    </a:lnTo>
                    <a:lnTo>
                      <a:pt x="338" y="108"/>
                    </a:lnTo>
                    <a:lnTo>
                      <a:pt x="341" y="108"/>
                    </a:lnTo>
                    <a:lnTo>
                      <a:pt x="343" y="108"/>
                    </a:lnTo>
                    <a:lnTo>
                      <a:pt x="346" y="109"/>
                    </a:lnTo>
                    <a:lnTo>
                      <a:pt x="349" y="109"/>
                    </a:lnTo>
                    <a:lnTo>
                      <a:pt x="351" y="110"/>
                    </a:lnTo>
                    <a:lnTo>
                      <a:pt x="354" y="110"/>
                    </a:lnTo>
                    <a:lnTo>
                      <a:pt x="357" y="111"/>
                    </a:lnTo>
                    <a:lnTo>
                      <a:pt x="360" y="111"/>
                    </a:lnTo>
                    <a:lnTo>
                      <a:pt x="362" y="111"/>
                    </a:lnTo>
                    <a:lnTo>
                      <a:pt x="365" y="112"/>
                    </a:lnTo>
                    <a:lnTo>
                      <a:pt x="368" y="112"/>
                    </a:lnTo>
                    <a:lnTo>
                      <a:pt x="371" y="113"/>
                    </a:lnTo>
                    <a:lnTo>
                      <a:pt x="374" y="113"/>
                    </a:lnTo>
                    <a:lnTo>
                      <a:pt x="376" y="114"/>
                    </a:lnTo>
                    <a:lnTo>
                      <a:pt x="379" y="114"/>
                    </a:lnTo>
                    <a:lnTo>
                      <a:pt x="382" y="114"/>
                    </a:lnTo>
                    <a:lnTo>
                      <a:pt x="385" y="115"/>
                    </a:lnTo>
                    <a:lnTo>
                      <a:pt x="388" y="115"/>
                    </a:lnTo>
                    <a:lnTo>
                      <a:pt x="390" y="115"/>
                    </a:lnTo>
                    <a:lnTo>
                      <a:pt x="393" y="116"/>
                    </a:lnTo>
                    <a:lnTo>
                      <a:pt x="397" y="116"/>
                    </a:lnTo>
                    <a:lnTo>
                      <a:pt x="400" y="116"/>
                    </a:lnTo>
                    <a:lnTo>
                      <a:pt x="403" y="117"/>
                    </a:lnTo>
                    <a:lnTo>
                      <a:pt x="405" y="117"/>
                    </a:lnTo>
                    <a:lnTo>
                      <a:pt x="408" y="117"/>
                    </a:lnTo>
                    <a:lnTo>
                      <a:pt x="411" y="117"/>
                    </a:lnTo>
                    <a:lnTo>
                      <a:pt x="414" y="118"/>
                    </a:lnTo>
                    <a:lnTo>
                      <a:pt x="415" y="117"/>
                    </a:lnTo>
                    <a:lnTo>
                      <a:pt x="416" y="117"/>
                    </a:lnTo>
                    <a:lnTo>
                      <a:pt x="418" y="116"/>
                    </a:lnTo>
                    <a:lnTo>
                      <a:pt x="419" y="115"/>
                    </a:lnTo>
                    <a:lnTo>
                      <a:pt x="420" y="114"/>
                    </a:lnTo>
                    <a:lnTo>
                      <a:pt x="421" y="112"/>
                    </a:lnTo>
                    <a:lnTo>
                      <a:pt x="422" y="110"/>
                    </a:lnTo>
                    <a:lnTo>
                      <a:pt x="423" y="109"/>
                    </a:lnTo>
                    <a:lnTo>
                      <a:pt x="423" y="108"/>
                    </a:lnTo>
                    <a:lnTo>
                      <a:pt x="424" y="106"/>
                    </a:lnTo>
                    <a:lnTo>
                      <a:pt x="425" y="104"/>
                    </a:lnTo>
                    <a:lnTo>
                      <a:pt x="425" y="103"/>
                    </a:lnTo>
                    <a:lnTo>
                      <a:pt x="425" y="101"/>
                    </a:lnTo>
                    <a:lnTo>
                      <a:pt x="426" y="99"/>
                    </a:lnTo>
                    <a:lnTo>
                      <a:pt x="426" y="98"/>
                    </a:lnTo>
                    <a:lnTo>
                      <a:pt x="425" y="97"/>
                    </a:lnTo>
                    <a:lnTo>
                      <a:pt x="426" y="92"/>
                    </a:lnTo>
                    <a:lnTo>
                      <a:pt x="426" y="88"/>
                    </a:lnTo>
                    <a:lnTo>
                      <a:pt x="425" y="82"/>
                    </a:lnTo>
                    <a:lnTo>
                      <a:pt x="424" y="77"/>
                    </a:lnTo>
                    <a:lnTo>
                      <a:pt x="423" y="72"/>
                    </a:lnTo>
                    <a:lnTo>
                      <a:pt x="422" y="68"/>
                    </a:lnTo>
                    <a:lnTo>
                      <a:pt x="421" y="63"/>
                    </a:lnTo>
                    <a:lnTo>
                      <a:pt x="419" y="58"/>
                    </a:lnTo>
                    <a:lnTo>
                      <a:pt x="417" y="53"/>
                    </a:lnTo>
                    <a:lnTo>
                      <a:pt x="415" y="49"/>
                    </a:lnTo>
                    <a:lnTo>
                      <a:pt x="412" y="45"/>
                    </a:lnTo>
                    <a:lnTo>
                      <a:pt x="409" y="40"/>
                    </a:lnTo>
                    <a:lnTo>
                      <a:pt x="406" y="36"/>
                    </a:lnTo>
                    <a:lnTo>
                      <a:pt x="402" y="31"/>
                    </a:lnTo>
                    <a:lnTo>
                      <a:pt x="398" y="28"/>
                    </a:lnTo>
                    <a:lnTo>
                      <a:pt x="392" y="24"/>
                    </a:lnTo>
                    <a:lnTo>
                      <a:pt x="381" y="21"/>
                    </a:lnTo>
                    <a:lnTo>
                      <a:pt x="370" y="18"/>
                    </a:lnTo>
                    <a:lnTo>
                      <a:pt x="358" y="15"/>
                    </a:lnTo>
                    <a:lnTo>
                      <a:pt x="347" y="13"/>
                    </a:lnTo>
                    <a:lnTo>
                      <a:pt x="336" y="11"/>
                    </a:lnTo>
                    <a:lnTo>
                      <a:pt x="323" y="10"/>
                    </a:lnTo>
                    <a:lnTo>
                      <a:pt x="312" y="8"/>
                    </a:lnTo>
                    <a:lnTo>
                      <a:pt x="300" y="6"/>
                    </a:lnTo>
                    <a:lnTo>
                      <a:pt x="289" y="5"/>
                    </a:lnTo>
                    <a:lnTo>
                      <a:pt x="278" y="3"/>
                    </a:lnTo>
                    <a:lnTo>
                      <a:pt x="265" y="2"/>
                    </a:lnTo>
                    <a:lnTo>
                      <a:pt x="254" y="2"/>
                    </a:lnTo>
                    <a:lnTo>
                      <a:pt x="242" y="1"/>
                    </a:lnTo>
                    <a:lnTo>
                      <a:pt x="231" y="1"/>
                    </a:lnTo>
                    <a:lnTo>
                      <a:pt x="220" y="0"/>
                    </a:lnTo>
                    <a:lnTo>
                      <a:pt x="207" y="0"/>
                    </a:lnTo>
                    <a:lnTo>
                      <a:pt x="196" y="0"/>
                    </a:lnTo>
                    <a:lnTo>
                      <a:pt x="185" y="1"/>
                    </a:lnTo>
                    <a:lnTo>
                      <a:pt x="174" y="1"/>
                    </a:lnTo>
                    <a:lnTo>
                      <a:pt x="162" y="2"/>
                    </a:lnTo>
                    <a:lnTo>
                      <a:pt x="150" y="3"/>
                    </a:lnTo>
                    <a:lnTo>
                      <a:pt x="139" y="4"/>
                    </a:lnTo>
                    <a:lnTo>
                      <a:pt x="128" y="5"/>
                    </a:lnTo>
                    <a:lnTo>
                      <a:pt x="117" y="7"/>
                    </a:lnTo>
                    <a:lnTo>
                      <a:pt x="106" y="8"/>
                    </a:lnTo>
                    <a:lnTo>
                      <a:pt x="96" y="10"/>
                    </a:lnTo>
                    <a:lnTo>
                      <a:pt x="84" y="11"/>
                    </a:lnTo>
                    <a:lnTo>
                      <a:pt x="73" y="13"/>
                    </a:lnTo>
                    <a:lnTo>
                      <a:pt x="63" y="16"/>
                    </a:lnTo>
                    <a:lnTo>
                      <a:pt x="52" y="18"/>
                    </a:lnTo>
                    <a:lnTo>
                      <a:pt x="42" y="21"/>
                    </a:lnTo>
                    <a:lnTo>
                      <a:pt x="32" y="24"/>
                    </a:lnTo>
                    <a:lnTo>
                      <a:pt x="26" y="28"/>
                    </a:lnTo>
                    <a:lnTo>
                      <a:pt x="22" y="31"/>
                    </a:lnTo>
                    <a:lnTo>
                      <a:pt x="19" y="36"/>
                    </a:lnTo>
                    <a:lnTo>
                      <a:pt x="16" y="40"/>
                    </a:lnTo>
                    <a:lnTo>
                      <a:pt x="13" y="45"/>
                    </a:lnTo>
                    <a:lnTo>
                      <a:pt x="10" y="49"/>
                    </a:lnTo>
                    <a:lnTo>
                      <a:pt x="8" y="53"/>
                    </a:lnTo>
                    <a:lnTo>
                      <a:pt x="6" y="58"/>
                    </a:lnTo>
                    <a:lnTo>
                      <a:pt x="5" y="63"/>
                    </a:lnTo>
                    <a:lnTo>
                      <a:pt x="3" y="68"/>
                    </a:lnTo>
                    <a:lnTo>
                      <a:pt x="2" y="72"/>
                    </a:lnTo>
                    <a:lnTo>
                      <a:pt x="1" y="77"/>
                    </a:lnTo>
                    <a:lnTo>
                      <a:pt x="1" y="82"/>
                    </a:lnTo>
                    <a:lnTo>
                      <a:pt x="0" y="88"/>
                    </a:lnTo>
                    <a:lnTo>
                      <a:pt x="0" y="92"/>
                    </a:lnTo>
                    <a:lnTo>
                      <a:pt x="0" y="97"/>
                    </a:lnTo>
                    <a:lnTo>
                      <a:pt x="0" y="98"/>
                    </a:lnTo>
                    <a:lnTo>
                      <a:pt x="0" y="99"/>
                    </a:lnTo>
                    <a:lnTo>
                      <a:pt x="0" y="101"/>
                    </a:lnTo>
                    <a:lnTo>
                      <a:pt x="1" y="103"/>
                    </a:lnTo>
                    <a:lnTo>
                      <a:pt x="1" y="104"/>
                    </a:lnTo>
                    <a:lnTo>
                      <a:pt x="2" y="106"/>
                    </a:lnTo>
                    <a:lnTo>
                      <a:pt x="3" y="108"/>
                    </a:lnTo>
                    <a:lnTo>
                      <a:pt x="3" y="109"/>
                    </a:lnTo>
                    <a:lnTo>
                      <a:pt x="4" y="110"/>
                    </a:lnTo>
                    <a:lnTo>
                      <a:pt x="5" y="112"/>
                    </a:lnTo>
                    <a:lnTo>
                      <a:pt x="6" y="114"/>
                    </a:lnTo>
                    <a:lnTo>
                      <a:pt x="7" y="115"/>
                    </a:lnTo>
                    <a:lnTo>
                      <a:pt x="8" y="116"/>
                    </a:lnTo>
                    <a:lnTo>
                      <a:pt x="10" y="117"/>
                    </a:lnTo>
                    <a:lnTo>
                      <a:pt x="11" y="117"/>
                    </a:lnTo>
                    <a:lnTo>
                      <a:pt x="12" y="118"/>
                    </a:lnTo>
                    <a:lnTo>
                      <a:pt x="15" y="117"/>
                    </a:lnTo>
                    <a:lnTo>
                      <a:pt x="18" y="117"/>
                    </a:lnTo>
                    <a:lnTo>
                      <a:pt x="21" y="117"/>
                    </a:lnTo>
                    <a:lnTo>
                      <a:pt x="23" y="117"/>
                    </a:lnTo>
                    <a:lnTo>
                      <a:pt x="26" y="116"/>
                    </a:lnTo>
                    <a:lnTo>
                      <a:pt x="29" y="116"/>
                    </a:lnTo>
                    <a:lnTo>
                      <a:pt x="33" y="116"/>
                    </a:lnTo>
                    <a:lnTo>
                      <a:pt x="36" y="115"/>
                    </a:lnTo>
                    <a:lnTo>
                      <a:pt x="38" y="115"/>
                    </a:lnTo>
                    <a:lnTo>
                      <a:pt x="41" y="115"/>
                    </a:lnTo>
                    <a:lnTo>
                      <a:pt x="44" y="114"/>
                    </a:lnTo>
                    <a:lnTo>
                      <a:pt x="47" y="114"/>
                    </a:lnTo>
                    <a:lnTo>
                      <a:pt x="50" y="114"/>
                    </a:lnTo>
                    <a:lnTo>
                      <a:pt x="52" y="113"/>
                    </a:lnTo>
                    <a:lnTo>
                      <a:pt x="55" y="113"/>
                    </a:lnTo>
                    <a:lnTo>
                      <a:pt x="58" y="112"/>
                    </a:lnTo>
                    <a:lnTo>
                      <a:pt x="61" y="112"/>
                    </a:lnTo>
                    <a:lnTo>
                      <a:pt x="63" y="111"/>
                    </a:lnTo>
                    <a:lnTo>
                      <a:pt x="66" y="111"/>
                    </a:lnTo>
                    <a:lnTo>
                      <a:pt x="69" y="111"/>
                    </a:lnTo>
                    <a:lnTo>
                      <a:pt x="72" y="110"/>
                    </a:lnTo>
                    <a:lnTo>
                      <a:pt x="74" y="110"/>
                    </a:lnTo>
                    <a:lnTo>
                      <a:pt x="77" y="109"/>
                    </a:lnTo>
                    <a:lnTo>
                      <a:pt x="80" y="109"/>
                    </a:lnTo>
                    <a:lnTo>
                      <a:pt x="83" y="108"/>
                    </a:lnTo>
                    <a:lnTo>
                      <a:pt x="85" y="108"/>
                    </a:lnTo>
                    <a:lnTo>
                      <a:pt x="88" y="108"/>
                    </a:lnTo>
                    <a:lnTo>
                      <a:pt x="92" y="107"/>
                    </a:lnTo>
                    <a:lnTo>
                      <a:pt x="95" y="107"/>
                    </a:lnTo>
                    <a:lnTo>
                      <a:pt x="97" y="106"/>
                    </a:lnTo>
                    <a:lnTo>
                      <a:pt x="100" y="106"/>
                    </a:lnTo>
                    <a:lnTo>
                      <a:pt x="103" y="105"/>
                    </a:lnTo>
                    <a:lnTo>
                      <a:pt x="104" y="104"/>
                    </a:lnTo>
                    <a:lnTo>
                      <a:pt x="105" y="102"/>
                    </a:lnTo>
                    <a:lnTo>
                      <a:pt x="106" y="99"/>
                    </a:lnTo>
                    <a:lnTo>
                      <a:pt x="107" y="96"/>
                    </a:lnTo>
                    <a:lnTo>
                      <a:pt x="107" y="92"/>
                    </a:lnTo>
                    <a:lnTo>
                      <a:pt x="107" y="89"/>
                    </a:lnTo>
                    <a:lnTo>
                      <a:pt x="106" y="86"/>
                    </a:lnTo>
                    <a:lnTo>
                      <a:pt x="106" y="83"/>
                    </a:lnTo>
                    <a:lnTo>
                      <a:pt x="106" y="78"/>
                    </a:lnTo>
                    <a:lnTo>
                      <a:pt x="107" y="74"/>
                    </a:lnTo>
                    <a:lnTo>
                      <a:pt x="110" y="69"/>
                    </a:lnTo>
                    <a:lnTo>
                      <a:pt x="113" y="67"/>
                    </a:lnTo>
                    <a:lnTo>
                      <a:pt x="118" y="63"/>
                    </a:lnTo>
                    <a:lnTo>
                      <a:pt x="123" y="60"/>
                    </a:lnTo>
                    <a:lnTo>
                      <a:pt x="130" y="57"/>
                    </a:lnTo>
                    <a:lnTo>
                      <a:pt x="137" y="55"/>
                    </a:lnTo>
                    <a:lnTo>
                      <a:pt x="144" y="53"/>
                    </a:lnTo>
                    <a:lnTo>
                      <a:pt x="154" y="51"/>
                    </a:lnTo>
                    <a:lnTo>
                      <a:pt x="163" y="49"/>
                    </a:lnTo>
                    <a:lnTo>
                      <a:pt x="172" y="49"/>
                    </a:lnTo>
                    <a:lnTo>
                      <a:pt x="181" y="48"/>
                    </a:lnTo>
                    <a:lnTo>
                      <a:pt x="191" y="47"/>
                    </a:lnTo>
                    <a:lnTo>
                      <a:pt x="201" y="47"/>
                    </a:lnTo>
                    <a:lnTo>
                      <a:pt x="211" y="46"/>
                    </a:lnTo>
                    <a:lnTo>
                      <a:pt x="222" y="47"/>
                    </a:lnTo>
                    <a:lnTo>
                      <a:pt x="232" y="47"/>
                    </a:lnTo>
                    <a:lnTo>
                      <a:pt x="242" y="48"/>
                    </a:lnTo>
                    <a:lnTo>
                      <a:pt x="252" y="49"/>
                    </a:lnTo>
                    <a:lnTo>
                      <a:pt x="261" y="49"/>
                    </a:lnTo>
                    <a:lnTo>
                      <a:pt x="270" y="51"/>
                    </a:lnTo>
                    <a:lnTo>
                      <a:pt x="279" y="53"/>
                    </a:lnTo>
                    <a:lnTo>
                      <a:pt x="287" y="55"/>
                    </a:lnTo>
                    <a:lnTo>
                      <a:pt x="294" y="58"/>
                    </a:lnTo>
                    <a:lnTo>
                      <a:pt x="301" y="60"/>
                    </a:lnTo>
                    <a:lnTo>
                      <a:pt x="307" y="64"/>
                    </a:lnTo>
                    <a:lnTo>
                      <a:pt x="312" y="67"/>
                    </a:lnTo>
                    <a:lnTo>
                      <a:pt x="315" y="70"/>
                    </a:lnTo>
                    <a:lnTo>
                      <a:pt x="318" y="74"/>
                    </a:lnTo>
                    <a:lnTo>
                      <a:pt x="320" y="78"/>
                    </a:lnTo>
                    <a:lnTo>
                      <a:pt x="320" y="83"/>
                    </a:lnTo>
                  </a:path>
                </a:pathLst>
              </a:custGeom>
              <a:solidFill>
                <a:srgbClr val="CECECE"/>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07" name="Freeform 343"/>
              <p:cNvSpPr>
                <a:spLocks/>
              </p:cNvSpPr>
              <p:nvPr/>
            </p:nvSpPr>
            <p:spPr bwMode="auto">
              <a:xfrm>
                <a:off x="5017" y="1626"/>
                <a:ext cx="373" cy="337"/>
              </a:xfrm>
              <a:custGeom>
                <a:avLst/>
                <a:gdLst>
                  <a:gd name="T0" fmla="*/ 226 w 373"/>
                  <a:gd name="T1" fmla="*/ 37 h 337"/>
                  <a:gd name="T2" fmla="*/ 230 w 373"/>
                  <a:gd name="T3" fmla="*/ 29 h 337"/>
                  <a:gd name="T4" fmla="*/ 232 w 373"/>
                  <a:gd name="T5" fmla="*/ 19 h 337"/>
                  <a:gd name="T6" fmla="*/ 232 w 373"/>
                  <a:gd name="T7" fmla="*/ 8 h 337"/>
                  <a:gd name="T8" fmla="*/ 235 w 373"/>
                  <a:gd name="T9" fmla="*/ 3 h 337"/>
                  <a:gd name="T10" fmla="*/ 248 w 373"/>
                  <a:gd name="T11" fmla="*/ 0 h 337"/>
                  <a:gd name="T12" fmla="*/ 262 w 373"/>
                  <a:gd name="T13" fmla="*/ 1 h 337"/>
                  <a:gd name="T14" fmla="*/ 271 w 373"/>
                  <a:gd name="T15" fmla="*/ 5 h 337"/>
                  <a:gd name="T16" fmla="*/ 272 w 373"/>
                  <a:gd name="T17" fmla="*/ 18 h 337"/>
                  <a:gd name="T18" fmla="*/ 276 w 373"/>
                  <a:gd name="T19" fmla="*/ 32 h 337"/>
                  <a:gd name="T20" fmla="*/ 283 w 373"/>
                  <a:gd name="T21" fmla="*/ 44 h 337"/>
                  <a:gd name="T22" fmla="*/ 294 w 373"/>
                  <a:gd name="T23" fmla="*/ 54 h 337"/>
                  <a:gd name="T24" fmla="*/ 304 w 373"/>
                  <a:gd name="T25" fmla="*/ 62 h 337"/>
                  <a:gd name="T26" fmla="*/ 316 w 373"/>
                  <a:gd name="T27" fmla="*/ 69 h 337"/>
                  <a:gd name="T28" fmla="*/ 329 w 373"/>
                  <a:gd name="T29" fmla="*/ 75 h 337"/>
                  <a:gd name="T30" fmla="*/ 341 w 373"/>
                  <a:gd name="T31" fmla="*/ 78 h 337"/>
                  <a:gd name="T32" fmla="*/ 352 w 373"/>
                  <a:gd name="T33" fmla="*/ 83 h 337"/>
                  <a:gd name="T34" fmla="*/ 358 w 373"/>
                  <a:gd name="T35" fmla="*/ 91 h 337"/>
                  <a:gd name="T36" fmla="*/ 362 w 373"/>
                  <a:gd name="T37" fmla="*/ 100 h 337"/>
                  <a:gd name="T38" fmla="*/ 364 w 373"/>
                  <a:gd name="T39" fmla="*/ 110 h 337"/>
                  <a:gd name="T40" fmla="*/ 372 w 373"/>
                  <a:gd name="T41" fmla="*/ 303 h 337"/>
                  <a:gd name="T42" fmla="*/ 370 w 373"/>
                  <a:gd name="T43" fmla="*/ 318 h 337"/>
                  <a:gd name="T44" fmla="*/ 364 w 373"/>
                  <a:gd name="T45" fmla="*/ 329 h 337"/>
                  <a:gd name="T46" fmla="*/ 351 w 373"/>
                  <a:gd name="T47" fmla="*/ 335 h 337"/>
                  <a:gd name="T48" fmla="*/ 25 w 373"/>
                  <a:gd name="T49" fmla="*/ 336 h 337"/>
                  <a:gd name="T50" fmla="*/ 11 w 373"/>
                  <a:gd name="T51" fmla="*/ 331 h 337"/>
                  <a:gd name="T52" fmla="*/ 3 w 373"/>
                  <a:gd name="T53" fmla="*/ 321 h 337"/>
                  <a:gd name="T54" fmla="*/ 0 w 373"/>
                  <a:gd name="T55" fmla="*/ 307 h 337"/>
                  <a:gd name="T56" fmla="*/ 8 w 373"/>
                  <a:gd name="T57" fmla="*/ 113 h 337"/>
                  <a:gd name="T58" fmla="*/ 9 w 373"/>
                  <a:gd name="T59" fmla="*/ 102 h 337"/>
                  <a:gd name="T60" fmla="*/ 13 w 373"/>
                  <a:gd name="T61" fmla="*/ 92 h 337"/>
                  <a:gd name="T62" fmla="*/ 18 w 373"/>
                  <a:gd name="T63" fmla="*/ 85 h 337"/>
                  <a:gd name="T64" fmla="*/ 28 w 373"/>
                  <a:gd name="T65" fmla="*/ 79 h 337"/>
                  <a:gd name="T66" fmla="*/ 40 w 373"/>
                  <a:gd name="T67" fmla="*/ 76 h 337"/>
                  <a:gd name="T68" fmla="*/ 53 w 373"/>
                  <a:gd name="T69" fmla="*/ 70 h 337"/>
                  <a:gd name="T70" fmla="*/ 65 w 373"/>
                  <a:gd name="T71" fmla="*/ 64 h 337"/>
                  <a:gd name="T72" fmla="*/ 76 w 373"/>
                  <a:gd name="T73" fmla="*/ 56 h 337"/>
                  <a:gd name="T74" fmla="*/ 86 w 373"/>
                  <a:gd name="T75" fmla="*/ 46 h 337"/>
                  <a:gd name="T76" fmla="*/ 94 w 373"/>
                  <a:gd name="T77" fmla="*/ 35 h 337"/>
                  <a:gd name="T78" fmla="*/ 99 w 373"/>
                  <a:gd name="T79" fmla="*/ 22 h 337"/>
                  <a:gd name="T80" fmla="*/ 101 w 373"/>
                  <a:gd name="T81" fmla="*/ 6 h 337"/>
                  <a:gd name="T82" fmla="*/ 107 w 373"/>
                  <a:gd name="T83" fmla="*/ 2 h 337"/>
                  <a:gd name="T84" fmla="*/ 120 w 373"/>
                  <a:gd name="T85" fmla="*/ 0 h 337"/>
                  <a:gd name="T86" fmla="*/ 134 w 373"/>
                  <a:gd name="T87" fmla="*/ 2 h 337"/>
                  <a:gd name="T88" fmla="*/ 140 w 373"/>
                  <a:gd name="T89" fmla="*/ 6 h 337"/>
                  <a:gd name="T90" fmla="*/ 140 w 373"/>
                  <a:gd name="T91" fmla="*/ 16 h 337"/>
                  <a:gd name="T92" fmla="*/ 141 w 373"/>
                  <a:gd name="T93" fmla="*/ 26 h 337"/>
                  <a:gd name="T94" fmla="*/ 144 w 373"/>
                  <a:gd name="T95" fmla="*/ 35 h 337"/>
                  <a:gd name="T96" fmla="*/ 150 w 373"/>
                  <a:gd name="T97" fmla="*/ 39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 h="337">
                    <a:moveTo>
                      <a:pt x="222" y="39"/>
                    </a:moveTo>
                    <a:lnTo>
                      <a:pt x="224" y="39"/>
                    </a:lnTo>
                    <a:lnTo>
                      <a:pt x="225" y="38"/>
                    </a:lnTo>
                    <a:lnTo>
                      <a:pt x="226" y="37"/>
                    </a:lnTo>
                    <a:lnTo>
                      <a:pt x="228" y="35"/>
                    </a:lnTo>
                    <a:lnTo>
                      <a:pt x="229" y="34"/>
                    </a:lnTo>
                    <a:lnTo>
                      <a:pt x="229" y="31"/>
                    </a:lnTo>
                    <a:lnTo>
                      <a:pt x="230" y="29"/>
                    </a:lnTo>
                    <a:lnTo>
                      <a:pt x="231" y="26"/>
                    </a:lnTo>
                    <a:lnTo>
                      <a:pt x="231" y="25"/>
                    </a:lnTo>
                    <a:lnTo>
                      <a:pt x="231" y="22"/>
                    </a:lnTo>
                    <a:lnTo>
                      <a:pt x="232" y="19"/>
                    </a:lnTo>
                    <a:lnTo>
                      <a:pt x="232" y="16"/>
                    </a:lnTo>
                    <a:lnTo>
                      <a:pt x="232" y="13"/>
                    </a:lnTo>
                    <a:lnTo>
                      <a:pt x="232" y="10"/>
                    </a:lnTo>
                    <a:lnTo>
                      <a:pt x="232" y="8"/>
                    </a:lnTo>
                    <a:lnTo>
                      <a:pt x="232" y="6"/>
                    </a:lnTo>
                    <a:lnTo>
                      <a:pt x="232" y="5"/>
                    </a:lnTo>
                    <a:lnTo>
                      <a:pt x="233" y="4"/>
                    </a:lnTo>
                    <a:lnTo>
                      <a:pt x="235" y="3"/>
                    </a:lnTo>
                    <a:lnTo>
                      <a:pt x="238" y="2"/>
                    </a:lnTo>
                    <a:lnTo>
                      <a:pt x="242" y="1"/>
                    </a:lnTo>
                    <a:lnTo>
                      <a:pt x="245" y="1"/>
                    </a:lnTo>
                    <a:lnTo>
                      <a:pt x="248" y="0"/>
                    </a:lnTo>
                    <a:lnTo>
                      <a:pt x="252" y="0"/>
                    </a:lnTo>
                    <a:lnTo>
                      <a:pt x="256" y="0"/>
                    </a:lnTo>
                    <a:lnTo>
                      <a:pt x="259" y="1"/>
                    </a:lnTo>
                    <a:lnTo>
                      <a:pt x="262" y="1"/>
                    </a:lnTo>
                    <a:lnTo>
                      <a:pt x="265" y="2"/>
                    </a:lnTo>
                    <a:lnTo>
                      <a:pt x="268" y="3"/>
                    </a:lnTo>
                    <a:lnTo>
                      <a:pt x="270" y="4"/>
                    </a:lnTo>
                    <a:lnTo>
                      <a:pt x="271" y="5"/>
                    </a:lnTo>
                    <a:lnTo>
                      <a:pt x="271" y="6"/>
                    </a:lnTo>
                    <a:lnTo>
                      <a:pt x="271" y="10"/>
                    </a:lnTo>
                    <a:lnTo>
                      <a:pt x="272" y="14"/>
                    </a:lnTo>
                    <a:lnTo>
                      <a:pt x="272" y="18"/>
                    </a:lnTo>
                    <a:lnTo>
                      <a:pt x="273" y="22"/>
                    </a:lnTo>
                    <a:lnTo>
                      <a:pt x="274" y="25"/>
                    </a:lnTo>
                    <a:lnTo>
                      <a:pt x="275" y="28"/>
                    </a:lnTo>
                    <a:lnTo>
                      <a:pt x="276" y="32"/>
                    </a:lnTo>
                    <a:lnTo>
                      <a:pt x="278" y="35"/>
                    </a:lnTo>
                    <a:lnTo>
                      <a:pt x="280" y="39"/>
                    </a:lnTo>
                    <a:lnTo>
                      <a:pt x="282" y="42"/>
                    </a:lnTo>
                    <a:lnTo>
                      <a:pt x="283" y="44"/>
                    </a:lnTo>
                    <a:lnTo>
                      <a:pt x="286" y="46"/>
                    </a:lnTo>
                    <a:lnTo>
                      <a:pt x="288" y="49"/>
                    </a:lnTo>
                    <a:lnTo>
                      <a:pt x="290" y="52"/>
                    </a:lnTo>
                    <a:lnTo>
                      <a:pt x="294" y="54"/>
                    </a:lnTo>
                    <a:lnTo>
                      <a:pt x="296" y="56"/>
                    </a:lnTo>
                    <a:lnTo>
                      <a:pt x="299" y="59"/>
                    </a:lnTo>
                    <a:lnTo>
                      <a:pt x="302" y="60"/>
                    </a:lnTo>
                    <a:lnTo>
                      <a:pt x="304" y="62"/>
                    </a:lnTo>
                    <a:lnTo>
                      <a:pt x="307" y="64"/>
                    </a:lnTo>
                    <a:lnTo>
                      <a:pt x="310" y="65"/>
                    </a:lnTo>
                    <a:lnTo>
                      <a:pt x="313" y="67"/>
                    </a:lnTo>
                    <a:lnTo>
                      <a:pt x="316" y="69"/>
                    </a:lnTo>
                    <a:lnTo>
                      <a:pt x="319" y="70"/>
                    </a:lnTo>
                    <a:lnTo>
                      <a:pt x="322" y="72"/>
                    </a:lnTo>
                    <a:lnTo>
                      <a:pt x="326" y="73"/>
                    </a:lnTo>
                    <a:lnTo>
                      <a:pt x="329" y="75"/>
                    </a:lnTo>
                    <a:lnTo>
                      <a:pt x="332" y="76"/>
                    </a:lnTo>
                    <a:lnTo>
                      <a:pt x="335" y="76"/>
                    </a:lnTo>
                    <a:lnTo>
                      <a:pt x="338" y="77"/>
                    </a:lnTo>
                    <a:lnTo>
                      <a:pt x="341" y="78"/>
                    </a:lnTo>
                    <a:lnTo>
                      <a:pt x="344" y="79"/>
                    </a:lnTo>
                    <a:lnTo>
                      <a:pt x="348" y="81"/>
                    </a:lnTo>
                    <a:lnTo>
                      <a:pt x="350" y="82"/>
                    </a:lnTo>
                    <a:lnTo>
                      <a:pt x="352" y="83"/>
                    </a:lnTo>
                    <a:lnTo>
                      <a:pt x="354" y="85"/>
                    </a:lnTo>
                    <a:lnTo>
                      <a:pt x="355" y="87"/>
                    </a:lnTo>
                    <a:lnTo>
                      <a:pt x="357" y="89"/>
                    </a:lnTo>
                    <a:lnTo>
                      <a:pt x="358" y="91"/>
                    </a:lnTo>
                    <a:lnTo>
                      <a:pt x="359" y="92"/>
                    </a:lnTo>
                    <a:lnTo>
                      <a:pt x="360" y="95"/>
                    </a:lnTo>
                    <a:lnTo>
                      <a:pt x="361" y="97"/>
                    </a:lnTo>
                    <a:lnTo>
                      <a:pt x="362" y="100"/>
                    </a:lnTo>
                    <a:lnTo>
                      <a:pt x="362" y="102"/>
                    </a:lnTo>
                    <a:lnTo>
                      <a:pt x="363" y="105"/>
                    </a:lnTo>
                    <a:lnTo>
                      <a:pt x="363" y="108"/>
                    </a:lnTo>
                    <a:lnTo>
                      <a:pt x="364" y="110"/>
                    </a:lnTo>
                    <a:lnTo>
                      <a:pt x="364" y="113"/>
                    </a:lnTo>
                    <a:lnTo>
                      <a:pt x="372" y="294"/>
                    </a:lnTo>
                    <a:lnTo>
                      <a:pt x="372" y="298"/>
                    </a:lnTo>
                    <a:lnTo>
                      <a:pt x="372" y="303"/>
                    </a:lnTo>
                    <a:lnTo>
                      <a:pt x="372" y="307"/>
                    </a:lnTo>
                    <a:lnTo>
                      <a:pt x="371" y="311"/>
                    </a:lnTo>
                    <a:lnTo>
                      <a:pt x="371" y="314"/>
                    </a:lnTo>
                    <a:lnTo>
                      <a:pt x="370" y="318"/>
                    </a:lnTo>
                    <a:lnTo>
                      <a:pt x="369" y="321"/>
                    </a:lnTo>
                    <a:lnTo>
                      <a:pt x="368" y="324"/>
                    </a:lnTo>
                    <a:lnTo>
                      <a:pt x="366" y="327"/>
                    </a:lnTo>
                    <a:lnTo>
                      <a:pt x="364" y="329"/>
                    </a:lnTo>
                    <a:lnTo>
                      <a:pt x="361" y="331"/>
                    </a:lnTo>
                    <a:lnTo>
                      <a:pt x="358" y="333"/>
                    </a:lnTo>
                    <a:lnTo>
                      <a:pt x="355" y="334"/>
                    </a:lnTo>
                    <a:lnTo>
                      <a:pt x="351" y="335"/>
                    </a:lnTo>
                    <a:lnTo>
                      <a:pt x="347" y="336"/>
                    </a:lnTo>
                    <a:lnTo>
                      <a:pt x="341" y="336"/>
                    </a:lnTo>
                    <a:lnTo>
                      <a:pt x="31" y="336"/>
                    </a:lnTo>
                    <a:lnTo>
                      <a:pt x="25" y="336"/>
                    </a:lnTo>
                    <a:lnTo>
                      <a:pt x="21" y="335"/>
                    </a:lnTo>
                    <a:lnTo>
                      <a:pt x="17" y="334"/>
                    </a:lnTo>
                    <a:lnTo>
                      <a:pt x="13" y="333"/>
                    </a:lnTo>
                    <a:lnTo>
                      <a:pt x="11" y="331"/>
                    </a:lnTo>
                    <a:lnTo>
                      <a:pt x="8" y="329"/>
                    </a:lnTo>
                    <a:lnTo>
                      <a:pt x="6" y="327"/>
                    </a:lnTo>
                    <a:lnTo>
                      <a:pt x="4" y="324"/>
                    </a:lnTo>
                    <a:lnTo>
                      <a:pt x="3" y="321"/>
                    </a:lnTo>
                    <a:lnTo>
                      <a:pt x="2" y="318"/>
                    </a:lnTo>
                    <a:lnTo>
                      <a:pt x="1" y="314"/>
                    </a:lnTo>
                    <a:lnTo>
                      <a:pt x="1" y="311"/>
                    </a:lnTo>
                    <a:lnTo>
                      <a:pt x="0" y="307"/>
                    </a:lnTo>
                    <a:lnTo>
                      <a:pt x="0" y="303"/>
                    </a:lnTo>
                    <a:lnTo>
                      <a:pt x="0" y="298"/>
                    </a:lnTo>
                    <a:lnTo>
                      <a:pt x="0" y="294"/>
                    </a:lnTo>
                    <a:lnTo>
                      <a:pt x="8" y="113"/>
                    </a:lnTo>
                    <a:lnTo>
                      <a:pt x="8" y="110"/>
                    </a:lnTo>
                    <a:lnTo>
                      <a:pt x="8" y="108"/>
                    </a:lnTo>
                    <a:lnTo>
                      <a:pt x="9" y="105"/>
                    </a:lnTo>
                    <a:lnTo>
                      <a:pt x="9" y="102"/>
                    </a:lnTo>
                    <a:lnTo>
                      <a:pt x="10" y="100"/>
                    </a:lnTo>
                    <a:lnTo>
                      <a:pt x="11" y="97"/>
                    </a:lnTo>
                    <a:lnTo>
                      <a:pt x="12" y="95"/>
                    </a:lnTo>
                    <a:lnTo>
                      <a:pt x="13" y="92"/>
                    </a:lnTo>
                    <a:lnTo>
                      <a:pt x="14" y="91"/>
                    </a:lnTo>
                    <a:lnTo>
                      <a:pt x="15" y="89"/>
                    </a:lnTo>
                    <a:lnTo>
                      <a:pt x="17" y="87"/>
                    </a:lnTo>
                    <a:lnTo>
                      <a:pt x="18" y="85"/>
                    </a:lnTo>
                    <a:lnTo>
                      <a:pt x="20" y="83"/>
                    </a:lnTo>
                    <a:lnTo>
                      <a:pt x="22" y="82"/>
                    </a:lnTo>
                    <a:lnTo>
                      <a:pt x="24" y="81"/>
                    </a:lnTo>
                    <a:lnTo>
                      <a:pt x="28" y="79"/>
                    </a:lnTo>
                    <a:lnTo>
                      <a:pt x="31" y="78"/>
                    </a:lnTo>
                    <a:lnTo>
                      <a:pt x="34" y="77"/>
                    </a:lnTo>
                    <a:lnTo>
                      <a:pt x="37" y="76"/>
                    </a:lnTo>
                    <a:lnTo>
                      <a:pt x="40" y="76"/>
                    </a:lnTo>
                    <a:lnTo>
                      <a:pt x="43" y="75"/>
                    </a:lnTo>
                    <a:lnTo>
                      <a:pt x="46" y="73"/>
                    </a:lnTo>
                    <a:lnTo>
                      <a:pt x="49" y="72"/>
                    </a:lnTo>
                    <a:lnTo>
                      <a:pt x="53" y="70"/>
                    </a:lnTo>
                    <a:lnTo>
                      <a:pt x="56" y="69"/>
                    </a:lnTo>
                    <a:lnTo>
                      <a:pt x="59" y="67"/>
                    </a:lnTo>
                    <a:lnTo>
                      <a:pt x="62" y="65"/>
                    </a:lnTo>
                    <a:lnTo>
                      <a:pt x="65" y="64"/>
                    </a:lnTo>
                    <a:lnTo>
                      <a:pt x="68" y="62"/>
                    </a:lnTo>
                    <a:lnTo>
                      <a:pt x="70" y="60"/>
                    </a:lnTo>
                    <a:lnTo>
                      <a:pt x="73" y="59"/>
                    </a:lnTo>
                    <a:lnTo>
                      <a:pt x="76" y="56"/>
                    </a:lnTo>
                    <a:lnTo>
                      <a:pt x="78" y="54"/>
                    </a:lnTo>
                    <a:lnTo>
                      <a:pt x="82" y="52"/>
                    </a:lnTo>
                    <a:lnTo>
                      <a:pt x="84" y="49"/>
                    </a:lnTo>
                    <a:lnTo>
                      <a:pt x="86" y="46"/>
                    </a:lnTo>
                    <a:lnTo>
                      <a:pt x="89" y="44"/>
                    </a:lnTo>
                    <a:lnTo>
                      <a:pt x="91" y="42"/>
                    </a:lnTo>
                    <a:lnTo>
                      <a:pt x="92" y="39"/>
                    </a:lnTo>
                    <a:lnTo>
                      <a:pt x="94" y="35"/>
                    </a:lnTo>
                    <a:lnTo>
                      <a:pt x="96" y="32"/>
                    </a:lnTo>
                    <a:lnTo>
                      <a:pt x="97" y="29"/>
                    </a:lnTo>
                    <a:lnTo>
                      <a:pt x="98" y="25"/>
                    </a:lnTo>
                    <a:lnTo>
                      <a:pt x="99" y="22"/>
                    </a:lnTo>
                    <a:lnTo>
                      <a:pt x="100" y="18"/>
                    </a:lnTo>
                    <a:lnTo>
                      <a:pt x="100" y="14"/>
                    </a:lnTo>
                    <a:lnTo>
                      <a:pt x="101" y="10"/>
                    </a:lnTo>
                    <a:lnTo>
                      <a:pt x="101" y="6"/>
                    </a:lnTo>
                    <a:lnTo>
                      <a:pt x="101" y="5"/>
                    </a:lnTo>
                    <a:lnTo>
                      <a:pt x="102" y="4"/>
                    </a:lnTo>
                    <a:lnTo>
                      <a:pt x="104" y="3"/>
                    </a:lnTo>
                    <a:lnTo>
                      <a:pt x="107" y="2"/>
                    </a:lnTo>
                    <a:lnTo>
                      <a:pt x="110" y="1"/>
                    </a:lnTo>
                    <a:lnTo>
                      <a:pt x="113" y="1"/>
                    </a:lnTo>
                    <a:lnTo>
                      <a:pt x="116" y="1"/>
                    </a:lnTo>
                    <a:lnTo>
                      <a:pt x="120" y="0"/>
                    </a:lnTo>
                    <a:lnTo>
                      <a:pt x="124" y="1"/>
                    </a:lnTo>
                    <a:lnTo>
                      <a:pt x="127" y="1"/>
                    </a:lnTo>
                    <a:lnTo>
                      <a:pt x="130" y="1"/>
                    </a:lnTo>
                    <a:lnTo>
                      <a:pt x="134" y="2"/>
                    </a:lnTo>
                    <a:lnTo>
                      <a:pt x="137" y="3"/>
                    </a:lnTo>
                    <a:lnTo>
                      <a:pt x="138" y="4"/>
                    </a:lnTo>
                    <a:lnTo>
                      <a:pt x="140" y="5"/>
                    </a:lnTo>
                    <a:lnTo>
                      <a:pt x="140" y="6"/>
                    </a:lnTo>
                    <a:lnTo>
                      <a:pt x="140" y="8"/>
                    </a:lnTo>
                    <a:lnTo>
                      <a:pt x="140" y="10"/>
                    </a:lnTo>
                    <a:lnTo>
                      <a:pt x="140" y="13"/>
                    </a:lnTo>
                    <a:lnTo>
                      <a:pt x="140" y="16"/>
                    </a:lnTo>
                    <a:lnTo>
                      <a:pt x="140" y="19"/>
                    </a:lnTo>
                    <a:lnTo>
                      <a:pt x="141" y="22"/>
                    </a:lnTo>
                    <a:lnTo>
                      <a:pt x="141" y="25"/>
                    </a:lnTo>
                    <a:lnTo>
                      <a:pt x="141" y="26"/>
                    </a:lnTo>
                    <a:lnTo>
                      <a:pt x="142" y="29"/>
                    </a:lnTo>
                    <a:lnTo>
                      <a:pt x="143" y="31"/>
                    </a:lnTo>
                    <a:lnTo>
                      <a:pt x="143" y="34"/>
                    </a:lnTo>
                    <a:lnTo>
                      <a:pt x="144" y="35"/>
                    </a:lnTo>
                    <a:lnTo>
                      <a:pt x="146" y="37"/>
                    </a:lnTo>
                    <a:lnTo>
                      <a:pt x="147" y="38"/>
                    </a:lnTo>
                    <a:lnTo>
                      <a:pt x="149" y="39"/>
                    </a:lnTo>
                    <a:lnTo>
                      <a:pt x="150" y="39"/>
                    </a:lnTo>
                    <a:lnTo>
                      <a:pt x="222" y="39"/>
                    </a:lnTo>
                  </a:path>
                </a:pathLst>
              </a:custGeom>
              <a:solidFill>
                <a:srgbClr val="CECECE"/>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08" name="Freeform 344"/>
              <p:cNvSpPr>
                <a:spLocks/>
              </p:cNvSpPr>
              <p:nvPr/>
            </p:nvSpPr>
            <p:spPr bwMode="auto">
              <a:xfrm>
                <a:off x="5041" y="1714"/>
                <a:ext cx="326" cy="161"/>
              </a:xfrm>
              <a:custGeom>
                <a:avLst/>
                <a:gdLst>
                  <a:gd name="T0" fmla="*/ 295 w 326"/>
                  <a:gd name="T1" fmla="*/ 0 h 161"/>
                  <a:gd name="T2" fmla="*/ 301 w 326"/>
                  <a:gd name="T3" fmla="*/ 0 h 161"/>
                  <a:gd name="T4" fmla="*/ 306 w 326"/>
                  <a:gd name="T5" fmla="*/ 2 h 161"/>
                  <a:gd name="T6" fmla="*/ 310 w 326"/>
                  <a:gd name="T7" fmla="*/ 4 h 161"/>
                  <a:gd name="T8" fmla="*/ 314 w 326"/>
                  <a:gd name="T9" fmla="*/ 7 h 161"/>
                  <a:gd name="T10" fmla="*/ 317 w 326"/>
                  <a:gd name="T11" fmla="*/ 10 h 161"/>
                  <a:gd name="T12" fmla="*/ 319 w 326"/>
                  <a:gd name="T13" fmla="*/ 14 h 161"/>
                  <a:gd name="T14" fmla="*/ 321 w 326"/>
                  <a:gd name="T15" fmla="*/ 19 h 161"/>
                  <a:gd name="T16" fmla="*/ 321 w 326"/>
                  <a:gd name="T17" fmla="*/ 24 h 161"/>
                  <a:gd name="T18" fmla="*/ 325 w 326"/>
                  <a:gd name="T19" fmla="*/ 137 h 161"/>
                  <a:gd name="T20" fmla="*/ 325 w 326"/>
                  <a:gd name="T21" fmla="*/ 142 h 161"/>
                  <a:gd name="T22" fmla="*/ 323 w 326"/>
                  <a:gd name="T23" fmla="*/ 147 h 161"/>
                  <a:gd name="T24" fmla="*/ 320 w 326"/>
                  <a:gd name="T25" fmla="*/ 151 h 161"/>
                  <a:gd name="T26" fmla="*/ 317 w 326"/>
                  <a:gd name="T27" fmla="*/ 154 h 161"/>
                  <a:gd name="T28" fmla="*/ 313 w 326"/>
                  <a:gd name="T29" fmla="*/ 157 h 161"/>
                  <a:gd name="T30" fmla="*/ 308 w 326"/>
                  <a:gd name="T31" fmla="*/ 159 h 161"/>
                  <a:gd name="T32" fmla="*/ 303 w 326"/>
                  <a:gd name="T33" fmla="*/ 160 h 161"/>
                  <a:gd name="T34" fmla="*/ 26 w 326"/>
                  <a:gd name="T35" fmla="*/ 160 h 161"/>
                  <a:gd name="T36" fmla="*/ 21 w 326"/>
                  <a:gd name="T37" fmla="*/ 160 h 161"/>
                  <a:gd name="T38" fmla="*/ 16 w 326"/>
                  <a:gd name="T39" fmla="*/ 158 h 161"/>
                  <a:gd name="T40" fmla="*/ 11 w 326"/>
                  <a:gd name="T41" fmla="*/ 155 h 161"/>
                  <a:gd name="T42" fmla="*/ 7 w 326"/>
                  <a:gd name="T43" fmla="*/ 152 h 161"/>
                  <a:gd name="T44" fmla="*/ 4 w 326"/>
                  <a:gd name="T45" fmla="*/ 149 h 161"/>
                  <a:gd name="T46" fmla="*/ 2 w 326"/>
                  <a:gd name="T47" fmla="*/ 145 h 161"/>
                  <a:gd name="T48" fmla="*/ 0 w 326"/>
                  <a:gd name="T49" fmla="*/ 140 h 161"/>
                  <a:gd name="T50" fmla="*/ 0 w 326"/>
                  <a:gd name="T51" fmla="*/ 135 h 161"/>
                  <a:gd name="T52" fmla="*/ 4 w 326"/>
                  <a:gd name="T53" fmla="*/ 22 h 161"/>
                  <a:gd name="T54" fmla="*/ 6 w 326"/>
                  <a:gd name="T55" fmla="*/ 17 h 161"/>
                  <a:gd name="T56" fmla="*/ 7 w 326"/>
                  <a:gd name="T57" fmla="*/ 12 h 161"/>
                  <a:gd name="T58" fmla="*/ 10 w 326"/>
                  <a:gd name="T59" fmla="*/ 9 h 161"/>
                  <a:gd name="T60" fmla="*/ 14 w 326"/>
                  <a:gd name="T61" fmla="*/ 6 h 161"/>
                  <a:gd name="T62" fmla="*/ 18 w 326"/>
                  <a:gd name="T63" fmla="*/ 3 h 161"/>
                  <a:gd name="T64" fmla="*/ 22 w 326"/>
                  <a:gd name="T65" fmla="*/ 1 h 161"/>
                  <a:gd name="T66" fmla="*/ 28 w 326"/>
                  <a:gd name="T6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6" h="161">
                    <a:moveTo>
                      <a:pt x="31" y="0"/>
                    </a:moveTo>
                    <a:lnTo>
                      <a:pt x="295" y="0"/>
                    </a:lnTo>
                    <a:lnTo>
                      <a:pt x="297" y="0"/>
                    </a:lnTo>
                    <a:lnTo>
                      <a:pt x="301" y="0"/>
                    </a:lnTo>
                    <a:lnTo>
                      <a:pt x="303" y="1"/>
                    </a:lnTo>
                    <a:lnTo>
                      <a:pt x="306" y="2"/>
                    </a:lnTo>
                    <a:lnTo>
                      <a:pt x="308" y="3"/>
                    </a:lnTo>
                    <a:lnTo>
                      <a:pt x="310" y="4"/>
                    </a:lnTo>
                    <a:lnTo>
                      <a:pt x="312" y="6"/>
                    </a:lnTo>
                    <a:lnTo>
                      <a:pt x="314" y="7"/>
                    </a:lnTo>
                    <a:lnTo>
                      <a:pt x="315" y="9"/>
                    </a:lnTo>
                    <a:lnTo>
                      <a:pt x="317" y="10"/>
                    </a:lnTo>
                    <a:lnTo>
                      <a:pt x="318" y="12"/>
                    </a:lnTo>
                    <a:lnTo>
                      <a:pt x="319" y="14"/>
                    </a:lnTo>
                    <a:lnTo>
                      <a:pt x="320" y="17"/>
                    </a:lnTo>
                    <a:lnTo>
                      <a:pt x="321" y="19"/>
                    </a:lnTo>
                    <a:lnTo>
                      <a:pt x="321" y="22"/>
                    </a:lnTo>
                    <a:lnTo>
                      <a:pt x="321" y="24"/>
                    </a:lnTo>
                    <a:lnTo>
                      <a:pt x="325" y="134"/>
                    </a:lnTo>
                    <a:lnTo>
                      <a:pt x="325" y="137"/>
                    </a:lnTo>
                    <a:lnTo>
                      <a:pt x="325" y="139"/>
                    </a:lnTo>
                    <a:lnTo>
                      <a:pt x="325" y="142"/>
                    </a:lnTo>
                    <a:lnTo>
                      <a:pt x="324" y="144"/>
                    </a:lnTo>
                    <a:lnTo>
                      <a:pt x="323" y="147"/>
                    </a:lnTo>
                    <a:lnTo>
                      <a:pt x="321" y="149"/>
                    </a:lnTo>
                    <a:lnTo>
                      <a:pt x="320" y="151"/>
                    </a:lnTo>
                    <a:lnTo>
                      <a:pt x="318" y="152"/>
                    </a:lnTo>
                    <a:lnTo>
                      <a:pt x="317" y="154"/>
                    </a:lnTo>
                    <a:lnTo>
                      <a:pt x="315" y="155"/>
                    </a:lnTo>
                    <a:lnTo>
                      <a:pt x="313" y="157"/>
                    </a:lnTo>
                    <a:lnTo>
                      <a:pt x="310" y="158"/>
                    </a:lnTo>
                    <a:lnTo>
                      <a:pt x="308" y="159"/>
                    </a:lnTo>
                    <a:lnTo>
                      <a:pt x="306" y="159"/>
                    </a:lnTo>
                    <a:lnTo>
                      <a:pt x="303" y="160"/>
                    </a:lnTo>
                    <a:lnTo>
                      <a:pt x="301" y="160"/>
                    </a:lnTo>
                    <a:lnTo>
                      <a:pt x="26" y="160"/>
                    </a:lnTo>
                    <a:lnTo>
                      <a:pt x="23" y="160"/>
                    </a:lnTo>
                    <a:lnTo>
                      <a:pt x="21" y="160"/>
                    </a:lnTo>
                    <a:lnTo>
                      <a:pt x="18" y="159"/>
                    </a:lnTo>
                    <a:lnTo>
                      <a:pt x="16" y="158"/>
                    </a:lnTo>
                    <a:lnTo>
                      <a:pt x="13" y="157"/>
                    </a:lnTo>
                    <a:lnTo>
                      <a:pt x="11" y="155"/>
                    </a:lnTo>
                    <a:lnTo>
                      <a:pt x="9" y="154"/>
                    </a:lnTo>
                    <a:lnTo>
                      <a:pt x="7" y="152"/>
                    </a:lnTo>
                    <a:lnTo>
                      <a:pt x="6" y="151"/>
                    </a:lnTo>
                    <a:lnTo>
                      <a:pt x="4" y="149"/>
                    </a:lnTo>
                    <a:lnTo>
                      <a:pt x="3" y="147"/>
                    </a:lnTo>
                    <a:lnTo>
                      <a:pt x="2" y="145"/>
                    </a:lnTo>
                    <a:lnTo>
                      <a:pt x="1" y="142"/>
                    </a:lnTo>
                    <a:lnTo>
                      <a:pt x="0" y="140"/>
                    </a:lnTo>
                    <a:lnTo>
                      <a:pt x="0" y="137"/>
                    </a:lnTo>
                    <a:lnTo>
                      <a:pt x="0" y="135"/>
                    </a:lnTo>
                    <a:lnTo>
                      <a:pt x="4" y="24"/>
                    </a:lnTo>
                    <a:lnTo>
                      <a:pt x="4" y="22"/>
                    </a:lnTo>
                    <a:lnTo>
                      <a:pt x="5" y="19"/>
                    </a:lnTo>
                    <a:lnTo>
                      <a:pt x="6" y="17"/>
                    </a:lnTo>
                    <a:lnTo>
                      <a:pt x="6" y="14"/>
                    </a:lnTo>
                    <a:lnTo>
                      <a:pt x="7" y="12"/>
                    </a:lnTo>
                    <a:lnTo>
                      <a:pt x="9" y="10"/>
                    </a:lnTo>
                    <a:lnTo>
                      <a:pt x="10" y="9"/>
                    </a:lnTo>
                    <a:lnTo>
                      <a:pt x="12" y="7"/>
                    </a:lnTo>
                    <a:lnTo>
                      <a:pt x="14" y="6"/>
                    </a:lnTo>
                    <a:lnTo>
                      <a:pt x="16" y="4"/>
                    </a:lnTo>
                    <a:lnTo>
                      <a:pt x="18" y="3"/>
                    </a:lnTo>
                    <a:lnTo>
                      <a:pt x="20" y="2"/>
                    </a:lnTo>
                    <a:lnTo>
                      <a:pt x="22" y="1"/>
                    </a:lnTo>
                    <a:lnTo>
                      <a:pt x="25" y="0"/>
                    </a:lnTo>
                    <a:lnTo>
                      <a:pt x="28" y="0"/>
                    </a:lnTo>
                    <a:lnTo>
                      <a:pt x="31" y="0"/>
                    </a:lnTo>
                  </a:path>
                </a:pathLst>
              </a:custGeom>
              <a:solidFill>
                <a:srgbClr val="E6E6E6"/>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09" name="Freeform 345"/>
              <p:cNvSpPr>
                <a:spLocks/>
              </p:cNvSpPr>
              <p:nvPr/>
            </p:nvSpPr>
            <p:spPr bwMode="auto">
              <a:xfrm>
                <a:off x="5036" y="1706"/>
                <a:ext cx="336" cy="177"/>
              </a:xfrm>
              <a:custGeom>
                <a:avLst/>
                <a:gdLst>
                  <a:gd name="T0" fmla="*/ 304 w 336"/>
                  <a:gd name="T1" fmla="*/ 0 h 177"/>
                  <a:gd name="T2" fmla="*/ 310 w 336"/>
                  <a:gd name="T3" fmla="*/ 1 h 177"/>
                  <a:gd name="T4" fmla="*/ 315 w 336"/>
                  <a:gd name="T5" fmla="*/ 2 h 177"/>
                  <a:gd name="T6" fmla="*/ 319 w 336"/>
                  <a:gd name="T7" fmla="*/ 5 h 177"/>
                  <a:gd name="T8" fmla="*/ 323 w 336"/>
                  <a:gd name="T9" fmla="*/ 9 h 177"/>
                  <a:gd name="T10" fmla="*/ 326 w 336"/>
                  <a:gd name="T11" fmla="*/ 12 h 177"/>
                  <a:gd name="T12" fmla="*/ 329 w 336"/>
                  <a:gd name="T13" fmla="*/ 16 h 177"/>
                  <a:gd name="T14" fmla="*/ 330 w 336"/>
                  <a:gd name="T15" fmla="*/ 22 h 177"/>
                  <a:gd name="T16" fmla="*/ 331 w 336"/>
                  <a:gd name="T17" fmla="*/ 27 h 177"/>
                  <a:gd name="T18" fmla="*/ 335 w 336"/>
                  <a:gd name="T19" fmla="*/ 150 h 177"/>
                  <a:gd name="T20" fmla="*/ 334 w 336"/>
                  <a:gd name="T21" fmla="*/ 155 h 177"/>
                  <a:gd name="T22" fmla="*/ 332 w 336"/>
                  <a:gd name="T23" fmla="*/ 160 h 177"/>
                  <a:gd name="T24" fmla="*/ 329 w 336"/>
                  <a:gd name="T25" fmla="*/ 165 h 177"/>
                  <a:gd name="T26" fmla="*/ 325 w 336"/>
                  <a:gd name="T27" fmla="*/ 168 h 177"/>
                  <a:gd name="T28" fmla="*/ 321 w 336"/>
                  <a:gd name="T29" fmla="*/ 172 h 177"/>
                  <a:gd name="T30" fmla="*/ 317 w 336"/>
                  <a:gd name="T31" fmla="*/ 174 h 177"/>
                  <a:gd name="T32" fmla="*/ 312 w 336"/>
                  <a:gd name="T33" fmla="*/ 175 h 177"/>
                  <a:gd name="T34" fmla="*/ 27 w 336"/>
                  <a:gd name="T35" fmla="*/ 176 h 177"/>
                  <a:gd name="T36" fmla="*/ 22 w 336"/>
                  <a:gd name="T37" fmla="*/ 175 h 177"/>
                  <a:gd name="T38" fmla="*/ 18 w 336"/>
                  <a:gd name="T39" fmla="*/ 173 h 177"/>
                  <a:gd name="T40" fmla="*/ 13 w 336"/>
                  <a:gd name="T41" fmla="*/ 170 h 177"/>
                  <a:gd name="T42" fmla="*/ 9 w 336"/>
                  <a:gd name="T43" fmla="*/ 166 h 177"/>
                  <a:gd name="T44" fmla="*/ 5 w 336"/>
                  <a:gd name="T45" fmla="*/ 163 h 177"/>
                  <a:gd name="T46" fmla="*/ 3 w 336"/>
                  <a:gd name="T47" fmla="*/ 158 h 177"/>
                  <a:gd name="T48" fmla="*/ 1 w 336"/>
                  <a:gd name="T49" fmla="*/ 153 h 177"/>
                  <a:gd name="T50" fmla="*/ 0 w 336"/>
                  <a:gd name="T51" fmla="*/ 148 h 177"/>
                  <a:gd name="T52" fmla="*/ 5 w 336"/>
                  <a:gd name="T53" fmla="*/ 24 h 177"/>
                  <a:gd name="T54" fmla="*/ 6 w 336"/>
                  <a:gd name="T55" fmla="*/ 19 h 177"/>
                  <a:gd name="T56" fmla="*/ 8 w 336"/>
                  <a:gd name="T57" fmla="*/ 14 h 177"/>
                  <a:gd name="T58" fmla="*/ 11 w 336"/>
                  <a:gd name="T59" fmla="*/ 10 h 177"/>
                  <a:gd name="T60" fmla="*/ 14 w 336"/>
                  <a:gd name="T61" fmla="*/ 7 h 177"/>
                  <a:gd name="T62" fmla="*/ 19 w 336"/>
                  <a:gd name="T63" fmla="*/ 4 h 177"/>
                  <a:gd name="T64" fmla="*/ 23 w 336"/>
                  <a:gd name="T65" fmla="*/ 1 h 177"/>
                  <a:gd name="T66" fmla="*/ 29 w 336"/>
                  <a:gd name="T67"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6" h="177">
                    <a:moveTo>
                      <a:pt x="32" y="0"/>
                    </a:moveTo>
                    <a:lnTo>
                      <a:pt x="304" y="0"/>
                    </a:lnTo>
                    <a:lnTo>
                      <a:pt x="306" y="0"/>
                    </a:lnTo>
                    <a:lnTo>
                      <a:pt x="310" y="1"/>
                    </a:lnTo>
                    <a:lnTo>
                      <a:pt x="312" y="1"/>
                    </a:lnTo>
                    <a:lnTo>
                      <a:pt x="315" y="2"/>
                    </a:lnTo>
                    <a:lnTo>
                      <a:pt x="317" y="4"/>
                    </a:lnTo>
                    <a:lnTo>
                      <a:pt x="319" y="5"/>
                    </a:lnTo>
                    <a:lnTo>
                      <a:pt x="321" y="7"/>
                    </a:lnTo>
                    <a:lnTo>
                      <a:pt x="323" y="9"/>
                    </a:lnTo>
                    <a:lnTo>
                      <a:pt x="325" y="10"/>
                    </a:lnTo>
                    <a:lnTo>
                      <a:pt x="326" y="12"/>
                    </a:lnTo>
                    <a:lnTo>
                      <a:pt x="328" y="14"/>
                    </a:lnTo>
                    <a:lnTo>
                      <a:pt x="329" y="16"/>
                    </a:lnTo>
                    <a:lnTo>
                      <a:pt x="330" y="19"/>
                    </a:lnTo>
                    <a:lnTo>
                      <a:pt x="330" y="22"/>
                    </a:lnTo>
                    <a:lnTo>
                      <a:pt x="331" y="24"/>
                    </a:lnTo>
                    <a:lnTo>
                      <a:pt x="331" y="27"/>
                    </a:lnTo>
                    <a:lnTo>
                      <a:pt x="335" y="148"/>
                    </a:lnTo>
                    <a:lnTo>
                      <a:pt x="335" y="150"/>
                    </a:lnTo>
                    <a:lnTo>
                      <a:pt x="335" y="153"/>
                    </a:lnTo>
                    <a:lnTo>
                      <a:pt x="334" y="155"/>
                    </a:lnTo>
                    <a:lnTo>
                      <a:pt x="333" y="158"/>
                    </a:lnTo>
                    <a:lnTo>
                      <a:pt x="332" y="160"/>
                    </a:lnTo>
                    <a:lnTo>
                      <a:pt x="330" y="163"/>
                    </a:lnTo>
                    <a:lnTo>
                      <a:pt x="329" y="165"/>
                    </a:lnTo>
                    <a:lnTo>
                      <a:pt x="327" y="166"/>
                    </a:lnTo>
                    <a:lnTo>
                      <a:pt x="325" y="168"/>
                    </a:lnTo>
                    <a:lnTo>
                      <a:pt x="323" y="170"/>
                    </a:lnTo>
                    <a:lnTo>
                      <a:pt x="321" y="172"/>
                    </a:lnTo>
                    <a:lnTo>
                      <a:pt x="319" y="173"/>
                    </a:lnTo>
                    <a:lnTo>
                      <a:pt x="317" y="174"/>
                    </a:lnTo>
                    <a:lnTo>
                      <a:pt x="314" y="175"/>
                    </a:lnTo>
                    <a:lnTo>
                      <a:pt x="312" y="175"/>
                    </a:lnTo>
                    <a:lnTo>
                      <a:pt x="310" y="176"/>
                    </a:lnTo>
                    <a:lnTo>
                      <a:pt x="27" y="176"/>
                    </a:lnTo>
                    <a:lnTo>
                      <a:pt x="25" y="176"/>
                    </a:lnTo>
                    <a:lnTo>
                      <a:pt x="22" y="175"/>
                    </a:lnTo>
                    <a:lnTo>
                      <a:pt x="20" y="174"/>
                    </a:lnTo>
                    <a:lnTo>
                      <a:pt x="18" y="173"/>
                    </a:lnTo>
                    <a:lnTo>
                      <a:pt x="15" y="172"/>
                    </a:lnTo>
                    <a:lnTo>
                      <a:pt x="13" y="170"/>
                    </a:lnTo>
                    <a:lnTo>
                      <a:pt x="11" y="168"/>
                    </a:lnTo>
                    <a:lnTo>
                      <a:pt x="9" y="166"/>
                    </a:lnTo>
                    <a:lnTo>
                      <a:pt x="7" y="165"/>
                    </a:lnTo>
                    <a:lnTo>
                      <a:pt x="5" y="163"/>
                    </a:lnTo>
                    <a:lnTo>
                      <a:pt x="4" y="160"/>
                    </a:lnTo>
                    <a:lnTo>
                      <a:pt x="3" y="158"/>
                    </a:lnTo>
                    <a:lnTo>
                      <a:pt x="2" y="155"/>
                    </a:lnTo>
                    <a:lnTo>
                      <a:pt x="1" y="153"/>
                    </a:lnTo>
                    <a:lnTo>
                      <a:pt x="1" y="150"/>
                    </a:lnTo>
                    <a:lnTo>
                      <a:pt x="0" y="148"/>
                    </a:lnTo>
                    <a:lnTo>
                      <a:pt x="5" y="27"/>
                    </a:lnTo>
                    <a:lnTo>
                      <a:pt x="5" y="24"/>
                    </a:lnTo>
                    <a:lnTo>
                      <a:pt x="5" y="22"/>
                    </a:lnTo>
                    <a:lnTo>
                      <a:pt x="6" y="19"/>
                    </a:lnTo>
                    <a:lnTo>
                      <a:pt x="7" y="17"/>
                    </a:lnTo>
                    <a:lnTo>
                      <a:pt x="8" y="14"/>
                    </a:lnTo>
                    <a:lnTo>
                      <a:pt x="9" y="12"/>
                    </a:lnTo>
                    <a:lnTo>
                      <a:pt x="11" y="10"/>
                    </a:lnTo>
                    <a:lnTo>
                      <a:pt x="13" y="9"/>
                    </a:lnTo>
                    <a:lnTo>
                      <a:pt x="14" y="7"/>
                    </a:lnTo>
                    <a:lnTo>
                      <a:pt x="16" y="5"/>
                    </a:lnTo>
                    <a:lnTo>
                      <a:pt x="19" y="4"/>
                    </a:lnTo>
                    <a:lnTo>
                      <a:pt x="21" y="2"/>
                    </a:lnTo>
                    <a:lnTo>
                      <a:pt x="23" y="1"/>
                    </a:lnTo>
                    <a:lnTo>
                      <a:pt x="26" y="1"/>
                    </a:lnTo>
                    <a:lnTo>
                      <a:pt x="29" y="0"/>
                    </a:lnTo>
                    <a:lnTo>
                      <a:pt x="32" y="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10" name="Freeform 346"/>
              <p:cNvSpPr>
                <a:spLocks/>
              </p:cNvSpPr>
              <p:nvPr/>
            </p:nvSpPr>
            <p:spPr bwMode="auto">
              <a:xfrm>
                <a:off x="5120" y="1628"/>
                <a:ext cx="35" cy="17"/>
              </a:xfrm>
              <a:custGeom>
                <a:avLst/>
                <a:gdLst>
                  <a:gd name="T0" fmla="*/ 0 w 35"/>
                  <a:gd name="T1" fmla="*/ 16 h 17"/>
                  <a:gd name="T2" fmla="*/ 1 w 35"/>
                  <a:gd name="T3" fmla="*/ 12 h 17"/>
                  <a:gd name="T4" fmla="*/ 2 w 35"/>
                  <a:gd name="T5" fmla="*/ 8 h 17"/>
                  <a:gd name="T6" fmla="*/ 3 w 35"/>
                  <a:gd name="T7" fmla="*/ 4 h 17"/>
                  <a:gd name="T8" fmla="*/ 5 w 35"/>
                  <a:gd name="T9" fmla="*/ 4 h 17"/>
                  <a:gd name="T10" fmla="*/ 9 w 35"/>
                  <a:gd name="T11" fmla="*/ 0 h 17"/>
                  <a:gd name="T12" fmla="*/ 12 w 35"/>
                  <a:gd name="T13" fmla="*/ 0 h 17"/>
                  <a:gd name="T14" fmla="*/ 14 w 35"/>
                  <a:gd name="T15" fmla="*/ 0 h 17"/>
                  <a:gd name="T16" fmla="*/ 17 w 35"/>
                  <a:gd name="T17" fmla="*/ 0 h 17"/>
                  <a:gd name="T18" fmla="*/ 20 w 35"/>
                  <a:gd name="T19" fmla="*/ 0 h 17"/>
                  <a:gd name="T20" fmla="*/ 23 w 35"/>
                  <a:gd name="T21" fmla="*/ 0 h 17"/>
                  <a:gd name="T22" fmla="*/ 27 w 35"/>
                  <a:gd name="T23" fmla="*/ 0 h 17"/>
                  <a:gd name="T24" fmla="*/ 29 w 35"/>
                  <a:gd name="T25" fmla="*/ 4 h 17"/>
                  <a:gd name="T26" fmla="*/ 31 w 35"/>
                  <a:gd name="T27" fmla="*/ 8 h 17"/>
                  <a:gd name="T28" fmla="*/ 33 w 35"/>
                  <a:gd name="T29" fmla="*/ 8 h 17"/>
                  <a:gd name="T30" fmla="*/ 34 w 35"/>
                  <a:gd name="T31" fmla="*/ 12 h 17"/>
                  <a:gd name="T32" fmla="*/ 34 w 35"/>
                  <a:gd name="T33" fmla="*/ 16 h 17"/>
                  <a:gd name="T34" fmla="*/ 0 w 35"/>
                  <a:gd name="T3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17">
                    <a:moveTo>
                      <a:pt x="0" y="16"/>
                    </a:moveTo>
                    <a:lnTo>
                      <a:pt x="1" y="12"/>
                    </a:lnTo>
                    <a:lnTo>
                      <a:pt x="2" y="8"/>
                    </a:lnTo>
                    <a:lnTo>
                      <a:pt x="3" y="4"/>
                    </a:lnTo>
                    <a:lnTo>
                      <a:pt x="5" y="4"/>
                    </a:lnTo>
                    <a:lnTo>
                      <a:pt x="9" y="0"/>
                    </a:lnTo>
                    <a:lnTo>
                      <a:pt x="12" y="0"/>
                    </a:lnTo>
                    <a:lnTo>
                      <a:pt x="14" y="0"/>
                    </a:lnTo>
                    <a:lnTo>
                      <a:pt x="17" y="0"/>
                    </a:lnTo>
                    <a:lnTo>
                      <a:pt x="20" y="0"/>
                    </a:lnTo>
                    <a:lnTo>
                      <a:pt x="23" y="0"/>
                    </a:lnTo>
                    <a:lnTo>
                      <a:pt x="27" y="0"/>
                    </a:lnTo>
                    <a:lnTo>
                      <a:pt x="29" y="4"/>
                    </a:lnTo>
                    <a:lnTo>
                      <a:pt x="31" y="8"/>
                    </a:lnTo>
                    <a:lnTo>
                      <a:pt x="33" y="8"/>
                    </a:lnTo>
                    <a:lnTo>
                      <a:pt x="34" y="12"/>
                    </a:lnTo>
                    <a:lnTo>
                      <a:pt x="34" y="16"/>
                    </a:lnTo>
                    <a:lnTo>
                      <a:pt x="0" y="16"/>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11" name="Freeform 347"/>
              <p:cNvSpPr>
                <a:spLocks/>
              </p:cNvSpPr>
              <p:nvPr/>
            </p:nvSpPr>
            <p:spPr bwMode="auto">
              <a:xfrm>
                <a:off x="5166" y="1627"/>
                <a:ext cx="120" cy="40"/>
              </a:xfrm>
              <a:custGeom>
                <a:avLst/>
                <a:gdLst>
                  <a:gd name="T0" fmla="*/ 0 w 120"/>
                  <a:gd name="T1" fmla="*/ 39 h 40"/>
                  <a:gd name="T2" fmla="*/ 72 w 120"/>
                  <a:gd name="T3" fmla="*/ 39 h 40"/>
                  <a:gd name="T4" fmla="*/ 74 w 120"/>
                  <a:gd name="T5" fmla="*/ 39 h 40"/>
                  <a:gd name="T6" fmla="*/ 76 w 120"/>
                  <a:gd name="T7" fmla="*/ 38 h 40"/>
                  <a:gd name="T8" fmla="*/ 78 w 120"/>
                  <a:gd name="T9" fmla="*/ 37 h 40"/>
                  <a:gd name="T10" fmla="*/ 79 w 120"/>
                  <a:gd name="T11" fmla="*/ 36 h 40"/>
                  <a:gd name="T12" fmla="*/ 81 w 120"/>
                  <a:gd name="T13" fmla="*/ 34 h 40"/>
                  <a:gd name="T14" fmla="*/ 82 w 120"/>
                  <a:gd name="T15" fmla="*/ 31 h 40"/>
                  <a:gd name="T16" fmla="*/ 82 w 120"/>
                  <a:gd name="T17" fmla="*/ 29 h 40"/>
                  <a:gd name="T18" fmla="*/ 83 w 120"/>
                  <a:gd name="T19" fmla="*/ 27 h 40"/>
                  <a:gd name="T20" fmla="*/ 83 w 120"/>
                  <a:gd name="T21" fmla="*/ 24 h 40"/>
                  <a:gd name="T22" fmla="*/ 84 w 120"/>
                  <a:gd name="T23" fmla="*/ 21 h 40"/>
                  <a:gd name="T24" fmla="*/ 84 w 120"/>
                  <a:gd name="T25" fmla="*/ 18 h 40"/>
                  <a:gd name="T26" fmla="*/ 84 w 120"/>
                  <a:gd name="T27" fmla="*/ 15 h 40"/>
                  <a:gd name="T28" fmla="*/ 84 w 120"/>
                  <a:gd name="T29" fmla="*/ 12 h 40"/>
                  <a:gd name="T30" fmla="*/ 84 w 120"/>
                  <a:gd name="T31" fmla="*/ 10 h 40"/>
                  <a:gd name="T32" fmla="*/ 84 w 120"/>
                  <a:gd name="T33" fmla="*/ 8 h 40"/>
                  <a:gd name="T34" fmla="*/ 84 w 120"/>
                  <a:gd name="T35" fmla="*/ 5 h 40"/>
                  <a:gd name="T36" fmla="*/ 84 w 120"/>
                  <a:gd name="T37" fmla="*/ 4 h 40"/>
                  <a:gd name="T38" fmla="*/ 86 w 120"/>
                  <a:gd name="T39" fmla="*/ 3 h 40"/>
                  <a:gd name="T40" fmla="*/ 87 w 120"/>
                  <a:gd name="T41" fmla="*/ 2 h 40"/>
                  <a:gd name="T42" fmla="*/ 90 w 120"/>
                  <a:gd name="T43" fmla="*/ 2 h 40"/>
                  <a:gd name="T44" fmla="*/ 93 w 120"/>
                  <a:gd name="T45" fmla="*/ 1 h 40"/>
                  <a:gd name="T46" fmla="*/ 96 w 120"/>
                  <a:gd name="T47" fmla="*/ 1 h 40"/>
                  <a:gd name="T48" fmla="*/ 99 w 120"/>
                  <a:gd name="T49" fmla="*/ 1 h 40"/>
                  <a:gd name="T50" fmla="*/ 102 w 120"/>
                  <a:gd name="T51" fmla="*/ 0 h 40"/>
                  <a:gd name="T52" fmla="*/ 105 w 120"/>
                  <a:gd name="T53" fmla="*/ 1 h 40"/>
                  <a:gd name="T54" fmla="*/ 108 w 120"/>
                  <a:gd name="T55" fmla="*/ 1 h 40"/>
                  <a:gd name="T56" fmla="*/ 111 w 120"/>
                  <a:gd name="T57" fmla="*/ 1 h 40"/>
                  <a:gd name="T58" fmla="*/ 114 w 120"/>
                  <a:gd name="T59" fmla="*/ 2 h 40"/>
                  <a:gd name="T60" fmla="*/ 116 w 120"/>
                  <a:gd name="T61" fmla="*/ 2 h 40"/>
                  <a:gd name="T62" fmla="*/ 118 w 120"/>
                  <a:gd name="T63" fmla="*/ 3 h 40"/>
                  <a:gd name="T64" fmla="*/ 119 w 120"/>
                  <a:gd name="T65" fmla="*/ 4 h 40"/>
                  <a:gd name="T66" fmla="*/ 119 w 120"/>
                  <a:gd name="T67" fmla="*/ 5 h 40"/>
                  <a:gd name="T68" fmla="*/ 0 w 120"/>
                  <a:gd name="T6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40">
                    <a:moveTo>
                      <a:pt x="0" y="39"/>
                    </a:moveTo>
                    <a:lnTo>
                      <a:pt x="72" y="39"/>
                    </a:lnTo>
                    <a:lnTo>
                      <a:pt x="74" y="39"/>
                    </a:lnTo>
                    <a:lnTo>
                      <a:pt x="76" y="38"/>
                    </a:lnTo>
                    <a:lnTo>
                      <a:pt x="78" y="37"/>
                    </a:lnTo>
                    <a:lnTo>
                      <a:pt x="79" y="36"/>
                    </a:lnTo>
                    <a:lnTo>
                      <a:pt x="81" y="34"/>
                    </a:lnTo>
                    <a:lnTo>
                      <a:pt x="82" y="31"/>
                    </a:lnTo>
                    <a:lnTo>
                      <a:pt x="82" y="29"/>
                    </a:lnTo>
                    <a:lnTo>
                      <a:pt x="83" y="27"/>
                    </a:lnTo>
                    <a:lnTo>
                      <a:pt x="83" y="24"/>
                    </a:lnTo>
                    <a:lnTo>
                      <a:pt x="84" y="21"/>
                    </a:lnTo>
                    <a:lnTo>
                      <a:pt x="84" y="18"/>
                    </a:lnTo>
                    <a:lnTo>
                      <a:pt x="84" y="15"/>
                    </a:lnTo>
                    <a:lnTo>
                      <a:pt x="84" y="12"/>
                    </a:lnTo>
                    <a:lnTo>
                      <a:pt x="84" y="10"/>
                    </a:lnTo>
                    <a:lnTo>
                      <a:pt x="84" y="8"/>
                    </a:lnTo>
                    <a:lnTo>
                      <a:pt x="84" y="5"/>
                    </a:lnTo>
                    <a:lnTo>
                      <a:pt x="84" y="4"/>
                    </a:lnTo>
                    <a:lnTo>
                      <a:pt x="86" y="3"/>
                    </a:lnTo>
                    <a:lnTo>
                      <a:pt x="87" y="2"/>
                    </a:lnTo>
                    <a:lnTo>
                      <a:pt x="90" y="2"/>
                    </a:lnTo>
                    <a:lnTo>
                      <a:pt x="93" y="1"/>
                    </a:lnTo>
                    <a:lnTo>
                      <a:pt x="96" y="1"/>
                    </a:lnTo>
                    <a:lnTo>
                      <a:pt x="99" y="1"/>
                    </a:lnTo>
                    <a:lnTo>
                      <a:pt x="102" y="0"/>
                    </a:lnTo>
                    <a:lnTo>
                      <a:pt x="105" y="1"/>
                    </a:lnTo>
                    <a:lnTo>
                      <a:pt x="108" y="1"/>
                    </a:lnTo>
                    <a:lnTo>
                      <a:pt x="111" y="1"/>
                    </a:lnTo>
                    <a:lnTo>
                      <a:pt x="114" y="2"/>
                    </a:lnTo>
                    <a:lnTo>
                      <a:pt x="116" y="2"/>
                    </a:lnTo>
                    <a:lnTo>
                      <a:pt x="118" y="3"/>
                    </a:lnTo>
                    <a:lnTo>
                      <a:pt x="119" y="4"/>
                    </a:lnTo>
                    <a:lnTo>
                      <a:pt x="119" y="5"/>
                    </a:lnTo>
                    <a:lnTo>
                      <a:pt x="0" y="39"/>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12" name="Freeform 348"/>
              <p:cNvSpPr>
                <a:spLocks/>
              </p:cNvSpPr>
              <p:nvPr/>
            </p:nvSpPr>
            <p:spPr bwMode="auto">
              <a:xfrm>
                <a:off x="5055" y="1720"/>
                <a:ext cx="298" cy="148"/>
              </a:xfrm>
              <a:custGeom>
                <a:avLst/>
                <a:gdLst>
                  <a:gd name="T0" fmla="*/ 270 w 298"/>
                  <a:gd name="T1" fmla="*/ 0 h 148"/>
                  <a:gd name="T2" fmla="*/ 275 w 298"/>
                  <a:gd name="T3" fmla="*/ 1 h 148"/>
                  <a:gd name="T4" fmla="*/ 279 w 298"/>
                  <a:gd name="T5" fmla="*/ 2 h 148"/>
                  <a:gd name="T6" fmla="*/ 283 w 298"/>
                  <a:gd name="T7" fmla="*/ 4 h 148"/>
                  <a:gd name="T8" fmla="*/ 286 w 298"/>
                  <a:gd name="T9" fmla="*/ 7 h 148"/>
                  <a:gd name="T10" fmla="*/ 289 w 298"/>
                  <a:gd name="T11" fmla="*/ 11 h 148"/>
                  <a:gd name="T12" fmla="*/ 291 w 298"/>
                  <a:gd name="T13" fmla="*/ 14 h 148"/>
                  <a:gd name="T14" fmla="*/ 293 w 298"/>
                  <a:gd name="T15" fmla="*/ 18 h 148"/>
                  <a:gd name="T16" fmla="*/ 293 w 298"/>
                  <a:gd name="T17" fmla="*/ 23 h 148"/>
                  <a:gd name="T18" fmla="*/ 297 w 298"/>
                  <a:gd name="T19" fmla="*/ 127 h 148"/>
                  <a:gd name="T20" fmla="*/ 296 w 298"/>
                  <a:gd name="T21" fmla="*/ 132 h 148"/>
                  <a:gd name="T22" fmla="*/ 295 w 298"/>
                  <a:gd name="T23" fmla="*/ 136 h 148"/>
                  <a:gd name="T24" fmla="*/ 292 w 298"/>
                  <a:gd name="T25" fmla="*/ 139 h 148"/>
                  <a:gd name="T26" fmla="*/ 289 w 298"/>
                  <a:gd name="T27" fmla="*/ 142 h 148"/>
                  <a:gd name="T28" fmla="*/ 286 w 298"/>
                  <a:gd name="T29" fmla="*/ 144 h 148"/>
                  <a:gd name="T30" fmla="*/ 282 w 298"/>
                  <a:gd name="T31" fmla="*/ 146 h 148"/>
                  <a:gd name="T32" fmla="*/ 277 w 298"/>
                  <a:gd name="T33" fmla="*/ 147 h 148"/>
                  <a:gd name="T34" fmla="*/ 23 w 298"/>
                  <a:gd name="T35" fmla="*/ 147 h 148"/>
                  <a:gd name="T36" fmla="*/ 18 w 298"/>
                  <a:gd name="T37" fmla="*/ 147 h 148"/>
                  <a:gd name="T38" fmla="*/ 14 w 298"/>
                  <a:gd name="T39" fmla="*/ 146 h 148"/>
                  <a:gd name="T40" fmla="*/ 10 w 298"/>
                  <a:gd name="T41" fmla="*/ 144 h 148"/>
                  <a:gd name="T42" fmla="*/ 7 w 298"/>
                  <a:gd name="T43" fmla="*/ 141 h 148"/>
                  <a:gd name="T44" fmla="*/ 4 w 298"/>
                  <a:gd name="T45" fmla="*/ 137 h 148"/>
                  <a:gd name="T46" fmla="*/ 2 w 298"/>
                  <a:gd name="T47" fmla="*/ 135 h 148"/>
                  <a:gd name="T48" fmla="*/ 1 w 298"/>
                  <a:gd name="T49" fmla="*/ 130 h 148"/>
                  <a:gd name="T50" fmla="*/ 0 w 298"/>
                  <a:gd name="T51" fmla="*/ 126 h 148"/>
                  <a:gd name="T52" fmla="*/ 4 w 298"/>
                  <a:gd name="T53" fmla="*/ 20 h 148"/>
                  <a:gd name="T54" fmla="*/ 5 w 298"/>
                  <a:gd name="T55" fmla="*/ 16 h 148"/>
                  <a:gd name="T56" fmla="*/ 7 w 298"/>
                  <a:gd name="T57" fmla="*/ 12 h 148"/>
                  <a:gd name="T58" fmla="*/ 10 w 298"/>
                  <a:gd name="T59" fmla="*/ 9 h 148"/>
                  <a:gd name="T60" fmla="*/ 13 w 298"/>
                  <a:gd name="T61" fmla="*/ 6 h 148"/>
                  <a:gd name="T62" fmla="*/ 16 w 298"/>
                  <a:gd name="T63" fmla="*/ 3 h 148"/>
                  <a:gd name="T64" fmla="*/ 21 w 298"/>
                  <a:gd name="T65" fmla="*/ 1 h 148"/>
                  <a:gd name="T66" fmla="*/ 25 w 298"/>
                  <a:gd name="T6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8" h="148">
                    <a:moveTo>
                      <a:pt x="28" y="0"/>
                    </a:moveTo>
                    <a:lnTo>
                      <a:pt x="270" y="0"/>
                    </a:lnTo>
                    <a:lnTo>
                      <a:pt x="272" y="0"/>
                    </a:lnTo>
                    <a:lnTo>
                      <a:pt x="275" y="1"/>
                    </a:lnTo>
                    <a:lnTo>
                      <a:pt x="277" y="1"/>
                    </a:lnTo>
                    <a:lnTo>
                      <a:pt x="279" y="2"/>
                    </a:lnTo>
                    <a:lnTo>
                      <a:pt x="281" y="3"/>
                    </a:lnTo>
                    <a:lnTo>
                      <a:pt x="283" y="4"/>
                    </a:lnTo>
                    <a:lnTo>
                      <a:pt x="285" y="6"/>
                    </a:lnTo>
                    <a:lnTo>
                      <a:pt x="286" y="7"/>
                    </a:lnTo>
                    <a:lnTo>
                      <a:pt x="288" y="9"/>
                    </a:lnTo>
                    <a:lnTo>
                      <a:pt x="289" y="11"/>
                    </a:lnTo>
                    <a:lnTo>
                      <a:pt x="290" y="12"/>
                    </a:lnTo>
                    <a:lnTo>
                      <a:pt x="291" y="14"/>
                    </a:lnTo>
                    <a:lnTo>
                      <a:pt x="292" y="16"/>
                    </a:lnTo>
                    <a:lnTo>
                      <a:pt x="293" y="18"/>
                    </a:lnTo>
                    <a:lnTo>
                      <a:pt x="293" y="20"/>
                    </a:lnTo>
                    <a:lnTo>
                      <a:pt x="293" y="23"/>
                    </a:lnTo>
                    <a:lnTo>
                      <a:pt x="297" y="125"/>
                    </a:lnTo>
                    <a:lnTo>
                      <a:pt x="297" y="127"/>
                    </a:lnTo>
                    <a:lnTo>
                      <a:pt x="297" y="130"/>
                    </a:lnTo>
                    <a:lnTo>
                      <a:pt x="296" y="132"/>
                    </a:lnTo>
                    <a:lnTo>
                      <a:pt x="296" y="134"/>
                    </a:lnTo>
                    <a:lnTo>
                      <a:pt x="295" y="136"/>
                    </a:lnTo>
                    <a:lnTo>
                      <a:pt x="294" y="137"/>
                    </a:lnTo>
                    <a:lnTo>
                      <a:pt x="292" y="139"/>
                    </a:lnTo>
                    <a:lnTo>
                      <a:pt x="291" y="140"/>
                    </a:lnTo>
                    <a:lnTo>
                      <a:pt x="289" y="142"/>
                    </a:lnTo>
                    <a:lnTo>
                      <a:pt x="288" y="143"/>
                    </a:lnTo>
                    <a:lnTo>
                      <a:pt x="286" y="144"/>
                    </a:lnTo>
                    <a:lnTo>
                      <a:pt x="284" y="145"/>
                    </a:lnTo>
                    <a:lnTo>
                      <a:pt x="282" y="146"/>
                    </a:lnTo>
                    <a:lnTo>
                      <a:pt x="280" y="147"/>
                    </a:lnTo>
                    <a:lnTo>
                      <a:pt x="277" y="147"/>
                    </a:lnTo>
                    <a:lnTo>
                      <a:pt x="275" y="147"/>
                    </a:lnTo>
                    <a:lnTo>
                      <a:pt x="23" y="147"/>
                    </a:lnTo>
                    <a:lnTo>
                      <a:pt x="21" y="147"/>
                    </a:lnTo>
                    <a:lnTo>
                      <a:pt x="18" y="147"/>
                    </a:lnTo>
                    <a:lnTo>
                      <a:pt x="16" y="146"/>
                    </a:lnTo>
                    <a:lnTo>
                      <a:pt x="14" y="146"/>
                    </a:lnTo>
                    <a:lnTo>
                      <a:pt x="12" y="145"/>
                    </a:lnTo>
                    <a:lnTo>
                      <a:pt x="10" y="144"/>
                    </a:lnTo>
                    <a:lnTo>
                      <a:pt x="8" y="142"/>
                    </a:lnTo>
                    <a:lnTo>
                      <a:pt x="7" y="141"/>
                    </a:lnTo>
                    <a:lnTo>
                      <a:pt x="5" y="139"/>
                    </a:lnTo>
                    <a:lnTo>
                      <a:pt x="4" y="137"/>
                    </a:lnTo>
                    <a:lnTo>
                      <a:pt x="3" y="137"/>
                    </a:lnTo>
                    <a:lnTo>
                      <a:pt x="2" y="135"/>
                    </a:lnTo>
                    <a:lnTo>
                      <a:pt x="1" y="132"/>
                    </a:lnTo>
                    <a:lnTo>
                      <a:pt x="1" y="130"/>
                    </a:lnTo>
                    <a:lnTo>
                      <a:pt x="0" y="128"/>
                    </a:lnTo>
                    <a:lnTo>
                      <a:pt x="0" y="126"/>
                    </a:lnTo>
                    <a:lnTo>
                      <a:pt x="4" y="23"/>
                    </a:lnTo>
                    <a:lnTo>
                      <a:pt x="4" y="20"/>
                    </a:lnTo>
                    <a:lnTo>
                      <a:pt x="5" y="18"/>
                    </a:lnTo>
                    <a:lnTo>
                      <a:pt x="5" y="16"/>
                    </a:lnTo>
                    <a:lnTo>
                      <a:pt x="6" y="14"/>
                    </a:lnTo>
                    <a:lnTo>
                      <a:pt x="7" y="12"/>
                    </a:lnTo>
                    <a:lnTo>
                      <a:pt x="8" y="11"/>
                    </a:lnTo>
                    <a:lnTo>
                      <a:pt x="10" y="9"/>
                    </a:lnTo>
                    <a:lnTo>
                      <a:pt x="11" y="7"/>
                    </a:lnTo>
                    <a:lnTo>
                      <a:pt x="13" y="6"/>
                    </a:lnTo>
                    <a:lnTo>
                      <a:pt x="15" y="4"/>
                    </a:lnTo>
                    <a:lnTo>
                      <a:pt x="16" y="3"/>
                    </a:lnTo>
                    <a:lnTo>
                      <a:pt x="18" y="2"/>
                    </a:lnTo>
                    <a:lnTo>
                      <a:pt x="21" y="1"/>
                    </a:lnTo>
                    <a:lnTo>
                      <a:pt x="23" y="1"/>
                    </a:lnTo>
                    <a:lnTo>
                      <a:pt x="25" y="0"/>
                    </a:lnTo>
                    <a:lnTo>
                      <a:pt x="28" y="0"/>
                    </a:lnTo>
                  </a:path>
                </a:pathLst>
              </a:custGeom>
              <a:solidFill>
                <a:srgbClr val="C0C0C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13" name="Freeform 349"/>
              <p:cNvSpPr>
                <a:spLocks/>
              </p:cNvSpPr>
              <p:nvPr/>
            </p:nvSpPr>
            <p:spPr bwMode="auto">
              <a:xfrm>
                <a:off x="5125" y="1770"/>
                <a:ext cx="42" cy="17"/>
              </a:xfrm>
              <a:custGeom>
                <a:avLst/>
                <a:gdLst>
                  <a:gd name="T0" fmla="*/ 1 w 42"/>
                  <a:gd name="T1" fmla="*/ 16 h 17"/>
                  <a:gd name="T2" fmla="*/ 0 w 42"/>
                  <a:gd name="T3" fmla="*/ 0 h 17"/>
                  <a:gd name="T4" fmla="*/ 41 w 42"/>
                  <a:gd name="T5" fmla="*/ 0 h 17"/>
                  <a:gd name="T6" fmla="*/ 41 w 42"/>
                  <a:gd name="T7" fmla="*/ 16 h 17"/>
                  <a:gd name="T8" fmla="*/ 1 w 42"/>
                  <a:gd name="T9" fmla="*/ 16 h 17"/>
                </a:gdLst>
                <a:ahLst/>
                <a:cxnLst>
                  <a:cxn ang="0">
                    <a:pos x="T0" y="T1"/>
                  </a:cxn>
                  <a:cxn ang="0">
                    <a:pos x="T2" y="T3"/>
                  </a:cxn>
                  <a:cxn ang="0">
                    <a:pos x="T4" y="T5"/>
                  </a:cxn>
                  <a:cxn ang="0">
                    <a:pos x="T6" y="T7"/>
                  </a:cxn>
                  <a:cxn ang="0">
                    <a:pos x="T8" y="T9"/>
                  </a:cxn>
                </a:cxnLst>
                <a:rect l="0" t="0" r="r" b="b"/>
                <a:pathLst>
                  <a:path w="42" h="17">
                    <a:moveTo>
                      <a:pt x="1" y="16"/>
                    </a:moveTo>
                    <a:lnTo>
                      <a:pt x="0" y="0"/>
                    </a:lnTo>
                    <a:lnTo>
                      <a:pt x="41" y="0"/>
                    </a:lnTo>
                    <a:lnTo>
                      <a:pt x="41" y="16"/>
                    </a:lnTo>
                    <a:lnTo>
                      <a:pt x="1"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14" name="Freeform 350"/>
              <p:cNvSpPr>
                <a:spLocks/>
              </p:cNvSpPr>
              <p:nvPr/>
            </p:nvSpPr>
            <p:spPr bwMode="auto">
              <a:xfrm>
                <a:off x="5178" y="1770"/>
                <a:ext cx="39" cy="17"/>
              </a:xfrm>
              <a:custGeom>
                <a:avLst/>
                <a:gdLst>
                  <a:gd name="T0" fmla="*/ 0 w 39"/>
                  <a:gd name="T1" fmla="*/ 16 h 17"/>
                  <a:gd name="T2" fmla="*/ 0 w 39"/>
                  <a:gd name="T3" fmla="*/ 0 h 17"/>
                  <a:gd name="T4" fmla="*/ 38 w 39"/>
                  <a:gd name="T5" fmla="*/ 0 h 17"/>
                  <a:gd name="T6" fmla="*/ 37 w 39"/>
                  <a:gd name="T7" fmla="*/ 16 h 17"/>
                  <a:gd name="T8" fmla="*/ 0 w 39"/>
                  <a:gd name="T9" fmla="*/ 16 h 17"/>
                </a:gdLst>
                <a:ahLst/>
                <a:cxnLst>
                  <a:cxn ang="0">
                    <a:pos x="T0" y="T1"/>
                  </a:cxn>
                  <a:cxn ang="0">
                    <a:pos x="T2" y="T3"/>
                  </a:cxn>
                  <a:cxn ang="0">
                    <a:pos x="T4" y="T5"/>
                  </a:cxn>
                  <a:cxn ang="0">
                    <a:pos x="T6" y="T7"/>
                  </a:cxn>
                  <a:cxn ang="0">
                    <a:pos x="T8" y="T9"/>
                  </a:cxn>
                </a:cxnLst>
                <a:rect l="0" t="0" r="r" b="b"/>
                <a:pathLst>
                  <a:path w="39" h="17">
                    <a:moveTo>
                      <a:pt x="0" y="16"/>
                    </a:moveTo>
                    <a:lnTo>
                      <a:pt x="0" y="0"/>
                    </a:lnTo>
                    <a:lnTo>
                      <a:pt x="38"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15" name="Freeform 351"/>
              <p:cNvSpPr>
                <a:spLocks/>
              </p:cNvSpPr>
              <p:nvPr/>
            </p:nvSpPr>
            <p:spPr bwMode="auto">
              <a:xfrm>
                <a:off x="5231" y="1770"/>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0" y="0"/>
                    </a:lnTo>
                    <a:lnTo>
                      <a:pt x="37"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16" name="Freeform 352"/>
              <p:cNvSpPr>
                <a:spLocks/>
              </p:cNvSpPr>
              <p:nvPr/>
            </p:nvSpPr>
            <p:spPr bwMode="auto">
              <a:xfrm>
                <a:off x="5127" y="1747"/>
                <a:ext cx="40" cy="17"/>
              </a:xfrm>
              <a:custGeom>
                <a:avLst/>
                <a:gdLst>
                  <a:gd name="T0" fmla="*/ 39 w 40"/>
                  <a:gd name="T1" fmla="*/ 0 h 17"/>
                  <a:gd name="T2" fmla="*/ 39 w 40"/>
                  <a:gd name="T3" fmla="*/ 16 h 17"/>
                  <a:gd name="T4" fmla="*/ 1 w 40"/>
                  <a:gd name="T5" fmla="*/ 16 h 17"/>
                  <a:gd name="T6" fmla="*/ 0 w 40"/>
                  <a:gd name="T7" fmla="*/ 0 h 17"/>
                  <a:gd name="T8" fmla="*/ 39 w 40"/>
                  <a:gd name="T9" fmla="*/ 0 h 17"/>
                </a:gdLst>
                <a:ahLst/>
                <a:cxnLst>
                  <a:cxn ang="0">
                    <a:pos x="T0" y="T1"/>
                  </a:cxn>
                  <a:cxn ang="0">
                    <a:pos x="T2" y="T3"/>
                  </a:cxn>
                  <a:cxn ang="0">
                    <a:pos x="T4" y="T5"/>
                  </a:cxn>
                  <a:cxn ang="0">
                    <a:pos x="T6" y="T7"/>
                  </a:cxn>
                  <a:cxn ang="0">
                    <a:pos x="T8" y="T9"/>
                  </a:cxn>
                </a:cxnLst>
                <a:rect l="0" t="0" r="r" b="b"/>
                <a:pathLst>
                  <a:path w="40" h="17">
                    <a:moveTo>
                      <a:pt x="39" y="0"/>
                    </a:moveTo>
                    <a:lnTo>
                      <a:pt x="39" y="16"/>
                    </a:lnTo>
                    <a:lnTo>
                      <a:pt x="1" y="16"/>
                    </a:lnTo>
                    <a:lnTo>
                      <a:pt x="0" y="0"/>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17" name="Freeform 353"/>
              <p:cNvSpPr>
                <a:spLocks/>
              </p:cNvSpPr>
              <p:nvPr/>
            </p:nvSpPr>
            <p:spPr bwMode="auto">
              <a:xfrm>
                <a:off x="5178" y="1747"/>
                <a:ext cx="38" cy="17"/>
              </a:xfrm>
              <a:custGeom>
                <a:avLst/>
                <a:gdLst>
                  <a:gd name="T0" fmla="*/ 0 w 38"/>
                  <a:gd name="T1" fmla="*/ 0 h 17"/>
                  <a:gd name="T2" fmla="*/ 1 w 38"/>
                  <a:gd name="T3" fmla="*/ 16 h 17"/>
                  <a:gd name="T4" fmla="*/ 36 w 38"/>
                  <a:gd name="T5" fmla="*/ 16 h 17"/>
                  <a:gd name="T6" fmla="*/ 37 w 38"/>
                  <a:gd name="T7" fmla="*/ 0 h 17"/>
                  <a:gd name="T8" fmla="*/ 0 w 38"/>
                  <a:gd name="T9" fmla="*/ 0 h 17"/>
                </a:gdLst>
                <a:ahLst/>
                <a:cxnLst>
                  <a:cxn ang="0">
                    <a:pos x="T0" y="T1"/>
                  </a:cxn>
                  <a:cxn ang="0">
                    <a:pos x="T2" y="T3"/>
                  </a:cxn>
                  <a:cxn ang="0">
                    <a:pos x="T4" y="T5"/>
                  </a:cxn>
                  <a:cxn ang="0">
                    <a:pos x="T6" y="T7"/>
                  </a:cxn>
                  <a:cxn ang="0">
                    <a:pos x="T8" y="T9"/>
                  </a:cxn>
                </a:cxnLst>
                <a:rect l="0" t="0" r="r" b="b"/>
                <a:pathLst>
                  <a:path w="38" h="17">
                    <a:moveTo>
                      <a:pt x="0" y="0"/>
                    </a:moveTo>
                    <a:lnTo>
                      <a:pt x="1" y="16"/>
                    </a:lnTo>
                    <a:lnTo>
                      <a:pt x="36" y="16"/>
                    </a:lnTo>
                    <a:lnTo>
                      <a:pt x="37"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18" name="Freeform 354"/>
              <p:cNvSpPr>
                <a:spLocks/>
              </p:cNvSpPr>
              <p:nvPr/>
            </p:nvSpPr>
            <p:spPr bwMode="auto">
              <a:xfrm>
                <a:off x="5230" y="1747"/>
                <a:ext cx="37" cy="17"/>
              </a:xfrm>
              <a:custGeom>
                <a:avLst/>
                <a:gdLst>
                  <a:gd name="T0" fmla="*/ 0 w 37"/>
                  <a:gd name="T1" fmla="*/ 0 h 17"/>
                  <a:gd name="T2" fmla="*/ 0 w 37"/>
                  <a:gd name="T3" fmla="*/ 16 h 17"/>
                  <a:gd name="T4" fmla="*/ 35 w 37"/>
                  <a:gd name="T5" fmla="*/ 16 h 17"/>
                  <a:gd name="T6" fmla="*/ 36 w 37"/>
                  <a:gd name="T7" fmla="*/ 0 h 17"/>
                  <a:gd name="T8" fmla="*/ 0 w 37"/>
                  <a:gd name="T9" fmla="*/ 0 h 17"/>
                </a:gdLst>
                <a:ahLst/>
                <a:cxnLst>
                  <a:cxn ang="0">
                    <a:pos x="T0" y="T1"/>
                  </a:cxn>
                  <a:cxn ang="0">
                    <a:pos x="T2" y="T3"/>
                  </a:cxn>
                  <a:cxn ang="0">
                    <a:pos x="T4" y="T5"/>
                  </a:cxn>
                  <a:cxn ang="0">
                    <a:pos x="T6" y="T7"/>
                  </a:cxn>
                  <a:cxn ang="0">
                    <a:pos x="T8" y="T9"/>
                  </a:cxn>
                </a:cxnLst>
                <a:rect l="0" t="0" r="r" b="b"/>
                <a:pathLst>
                  <a:path w="37" h="17">
                    <a:moveTo>
                      <a:pt x="0" y="0"/>
                    </a:moveTo>
                    <a:lnTo>
                      <a:pt x="0" y="16"/>
                    </a:lnTo>
                    <a:lnTo>
                      <a:pt x="35" y="16"/>
                    </a:lnTo>
                    <a:lnTo>
                      <a:pt x="36"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19" name="Freeform 355"/>
              <p:cNvSpPr>
                <a:spLocks/>
              </p:cNvSpPr>
              <p:nvPr/>
            </p:nvSpPr>
            <p:spPr bwMode="auto">
              <a:xfrm>
                <a:off x="5126" y="1777"/>
                <a:ext cx="41" cy="17"/>
              </a:xfrm>
              <a:custGeom>
                <a:avLst/>
                <a:gdLst>
                  <a:gd name="T0" fmla="*/ 0 w 41"/>
                  <a:gd name="T1" fmla="*/ 16 h 17"/>
                  <a:gd name="T2" fmla="*/ 0 w 41"/>
                  <a:gd name="T3" fmla="*/ 0 h 17"/>
                  <a:gd name="T4" fmla="*/ 40 w 41"/>
                  <a:gd name="T5" fmla="*/ 0 h 17"/>
                  <a:gd name="T6" fmla="*/ 40 w 41"/>
                  <a:gd name="T7" fmla="*/ 16 h 17"/>
                  <a:gd name="T8" fmla="*/ 0 w 41"/>
                  <a:gd name="T9" fmla="*/ 16 h 17"/>
                </a:gdLst>
                <a:ahLst/>
                <a:cxnLst>
                  <a:cxn ang="0">
                    <a:pos x="T0" y="T1"/>
                  </a:cxn>
                  <a:cxn ang="0">
                    <a:pos x="T2" y="T3"/>
                  </a:cxn>
                  <a:cxn ang="0">
                    <a:pos x="T4" y="T5"/>
                  </a:cxn>
                  <a:cxn ang="0">
                    <a:pos x="T6" y="T7"/>
                  </a:cxn>
                  <a:cxn ang="0">
                    <a:pos x="T8" y="T9"/>
                  </a:cxn>
                </a:cxnLst>
                <a:rect l="0" t="0" r="r" b="b"/>
                <a:pathLst>
                  <a:path w="41" h="17">
                    <a:moveTo>
                      <a:pt x="0" y="16"/>
                    </a:moveTo>
                    <a:lnTo>
                      <a:pt x="0" y="0"/>
                    </a:lnTo>
                    <a:lnTo>
                      <a:pt x="40" y="0"/>
                    </a:lnTo>
                    <a:lnTo>
                      <a:pt x="40"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20" name="Freeform 356"/>
              <p:cNvSpPr>
                <a:spLocks/>
              </p:cNvSpPr>
              <p:nvPr/>
            </p:nvSpPr>
            <p:spPr bwMode="auto">
              <a:xfrm>
                <a:off x="5178" y="1777"/>
                <a:ext cx="38" cy="17"/>
              </a:xfrm>
              <a:custGeom>
                <a:avLst/>
                <a:gdLst>
                  <a:gd name="T0" fmla="*/ 0 w 38"/>
                  <a:gd name="T1" fmla="*/ 16 h 17"/>
                  <a:gd name="T2" fmla="*/ 1 w 38"/>
                  <a:gd name="T3" fmla="*/ 0 h 17"/>
                  <a:gd name="T4" fmla="*/ 36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1" y="0"/>
                    </a:lnTo>
                    <a:lnTo>
                      <a:pt x="36"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21" name="Freeform 357"/>
              <p:cNvSpPr>
                <a:spLocks/>
              </p:cNvSpPr>
              <p:nvPr/>
            </p:nvSpPr>
            <p:spPr bwMode="auto">
              <a:xfrm>
                <a:off x="5231" y="1777"/>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0" y="0"/>
                    </a:lnTo>
                    <a:lnTo>
                      <a:pt x="37"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22" name="Freeform 358"/>
              <p:cNvSpPr>
                <a:spLocks/>
              </p:cNvSpPr>
              <p:nvPr/>
            </p:nvSpPr>
            <p:spPr bwMode="auto">
              <a:xfrm>
                <a:off x="5125" y="1796"/>
                <a:ext cx="40" cy="17"/>
              </a:xfrm>
              <a:custGeom>
                <a:avLst/>
                <a:gdLst>
                  <a:gd name="T0" fmla="*/ 39 w 40"/>
                  <a:gd name="T1" fmla="*/ 0 h 17"/>
                  <a:gd name="T2" fmla="*/ 39 w 40"/>
                  <a:gd name="T3" fmla="*/ 16 h 17"/>
                  <a:gd name="T4" fmla="*/ 0 w 40"/>
                  <a:gd name="T5" fmla="*/ 16 h 17"/>
                  <a:gd name="T6" fmla="*/ 0 w 40"/>
                  <a:gd name="T7" fmla="*/ 0 h 17"/>
                  <a:gd name="T8" fmla="*/ 39 w 40"/>
                  <a:gd name="T9" fmla="*/ 0 h 17"/>
                </a:gdLst>
                <a:ahLst/>
                <a:cxnLst>
                  <a:cxn ang="0">
                    <a:pos x="T0" y="T1"/>
                  </a:cxn>
                  <a:cxn ang="0">
                    <a:pos x="T2" y="T3"/>
                  </a:cxn>
                  <a:cxn ang="0">
                    <a:pos x="T4" y="T5"/>
                  </a:cxn>
                  <a:cxn ang="0">
                    <a:pos x="T6" y="T7"/>
                  </a:cxn>
                  <a:cxn ang="0">
                    <a:pos x="T8" y="T9"/>
                  </a:cxn>
                </a:cxnLst>
                <a:rect l="0" t="0" r="r" b="b"/>
                <a:pathLst>
                  <a:path w="40" h="17">
                    <a:moveTo>
                      <a:pt x="39" y="0"/>
                    </a:moveTo>
                    <a:lnTo>
                      <a:pt x="39" y="16"/>
                    </a:lnTo>
                    <a:lnTo>
                      <a:pt x="0" y="16"/>
                    </a:lnTo>
                    <a:lnTo>
                      <a:pt x="0" y="0"/>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23" name="Freeform 359"/>
              <p:cNvSpPr>
                <a:spLocks/>
              </p:cNvSpPr>
              <p:nvPr/>
            </p:nvSpPr>
            <p:spPr bwMode="auto">
              <a:xfrm>
                <a:off x="5177" y="1796"/>
                <a:ext cx="40" cy="17"/>
              </a:xfrm>
              <a:custGeom>
                <a:avLst/>
                <a:gdLst>
                  <a:gd name="T0" fmla="*/ 0 w 40"/>
                  <a:gd name="T1" fmla="*/ 0 h 17"/>
                  <a:gd name="T2" fmla="*/ 1 w 40"/>
                  <a:gd name="T3" fmla="*/ 16 h 17"/>
                  <a:gd name="T4" fmla="*/ 38 w 40"/>
                  <a:gd name="T5" fmla="*/ 16 h 17"/>
                  <a:gd name="T6" fmla="*/ 39 w 40"/>
                  <a:gd name="T7" fmla="*/ 0 h 17"/>
                  <a:gd name="T8" fmla="*/ 0 w 40"/>
                  <a:gd name="T9" fmla="*/ 0 h 17"/>
                </a:gdLst>
                <a:ahLst/>
                <a:cxnLst>
                  <a:cxn ang="0">
                    <a:pos x="T0" y="T1"/>
                  </a:cxn>
                  <a:cxn ang="0">
                    <a:pos x="T2" y="T3"/>
                  </a:cxn>
                  <a:cxn ang="0">
                    <a:pos x="T4" y="T5"/>
                  </a:cxn>
                  <a:cxn ang="0">
                    <a:pos x="T6" y="T7"/>
                  </a:cxn>
                  <a:cxn ang="0">
                    <a:pos x="T8" y="T9"/>
                  </a:cxn>
                </a:cxnLst>
                <a:rect l="0" t="0" r="r" b="b"/>
                <a:pathLst>
                  <a:path w="40" h="17">
                    <a:moveTo>
                      <a:pt x="0" y="0"/>
                    </a:moveTo>
                    <a:lnTo>
                      <a:pt x="1" y="16"/>
                    </a:lnTo>
                    <a:lnTo>
                      <a:pt x="38" y="16"/>
                    </a:lnTo>
                    <a:lnTo>
                      <a:pt x="39"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24" name="Freeform 360"/>
              <p:cNvSpPr>
                <a:spLocks/>
              </p:cNvSpPr>
              <p:nvPr/>
            </p:nvSpPr>
            <p:spPr bwMode="auto">
              <a:xfrm>
                <a:off x="5231" y="1796"/>
                <a:ext cx="41" cy="17"/>
              </a:xfrm>
              <a:custGeom>
                <a:avLst/>
                <a:gdLst>
                  <a:gd name="T0" fmla="*/ 0 w 41"/>
                  <a:gd name="T1" fmla="*/ 0 h 17"/>
                  <a:gd name="T2" fmla="*/ 0 w 41"/>
                  <a:gd name="T3" fmla="*/ 16 h 17"/>
                  <a:gd name="T4" fmla="*/ 39 w 41"/>
                  <a:gd name="T5" fmla="*/ 16 h 17"/>
                  <a:gd name="T6" fmla="*/ 40 w 41"/>
                  <a:gd name="T7" fmla="*/ 0 h 17"/>
                  <a:gd name="T8" fmla="*/ 0 w 41"/>
                  <a:gd name="T9" fmla="*/ 0 h 17"/>
                </a:gdLst>
                <a:ahLst/>
                <a:cxnLst>
                  <a:cxn ang="0">
                    <a:pos x="T0" y="T1"/>
                  </a:cxn>
                  <a:cxn ang="0">
                    <a:pos x="T2" y="T3"/>
                  </a:cxn>
                  <a:cxn ang="0">
                    <a:pos x="T4" y="T5"/>
                  </a:cxn>
                  <a:cxn ang="0">
                    <a:pos x="T6" y="T7"/>
                  </a:cxn>
                  <a:cxn ang="0">
                    <a:pos x="T8" y="T9"/>
                  </a:cxn>
                </a:cxnLst>
                <a:rect l="0" t="0" r="r" b="b"/>
                <a:pathLst>
                  <a:path w="41" h="17">
                    <a:moveTo>
                      <a:pt x="0" y="0"/>
                    </a:moveTo>
                    <a:lnTo>
                      <a:pt x="0" y="16"/>
                    </a:lnTo>
                    <a:lnTo>
                      <a:pt x="39" y="16"/>
                    </a:lnTo>
                    <a:lnTo>
                      <a:pt x="40"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25" name="Freeform 361"/>
              <p:cNvSpPr>
                <a:spLocks/>
              </p:cNvSpPr>
              <p:nvPr/>
            </p:nvSpPr>
            <p:spPr bwMode="auto">
              <a:xfrm>
                <a:off x="5233" y="1820"/>
                <a:ext cx="40" cy="17"/>
              </a:xfrm>
              <a:custGeom>
                <a:avLst/>
                <a:gdLst>
                  <a:gd name="T0" fmla="*/ 0 w 40"/>
                  <a:gd name="T1" fmla="*/ 0 h 17"/>
                  <a:gd name="T2" fmla="*/ 0 w 40"/>
                  <a:gd name="T3" fmla="*/ 16 h 17"/>
                  <a:gd name="T4" fmla="*/ 38 w 40"/>
                  <a:gd name="T5" fmla="*/ 16 h 17"/>
                  <a:gd name="T6" fmla="*/ 39 w 40"/>
                  <a:gd name="T7" fmla="*/ 0 h 17"/>
                  <a:gd name="T8" fmla="*/ 0 w 40"/>
                  <a:gd name="T9" fmla="*/ 0 h 17"/>
                </a:gdLst>
                <a:ahLst/>
                <a:cxnLst>
                  <a:cxn ang="0">
                    <a:pos x="T0" y="T1"/>
                  </a:cxn>
                  <a:cxn ang="0">
                    <a:pos x="T2" y="T3"/>
                  </a:cxn>
                  <a:cxn ang="0">
                    <a:pos x="T4" y="T5"/>
                  </a:cxn>
                  <a:cxn ang="0">
                    <a:pos x="T6" y="T7"/>
                  </a:cxn>
                  <a:cxn ang="0">
                    <a:pos x="T8" y="T9"/>
                  </a:cxn>
                </a:cxnLst>
                <a:rect l="0" t="0" r="r" b="b"/>
                <a:pathLst>
                  <a:path w="40" h="17">
                    <a:moveTo>
                      <a:pt x="0" y="0"/>
                    </a:moveTo>
                    <a:lnTo>
                      <a:pt x="0" y="16"/>
                    </a:lnTo>
                    <a:lnTo>
                      <a:pt x="38" y="16"/>
                    </a:lnTo>
                    <a:lnTo>
                      <a:pt x="39"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26" name="Freeform 362"/>
              <p:cNvSpPr>
                <a:spLocks/>
              </p:cNvSpPr>
              <p:nvPr/>
            </p:nvSpPr>
            <p:spPr bwMode="auto">
              <a:xfrm>
                <a:off x="5177" y="1820"/>
                <a:ext cx="41" cy="17"/>
              </a:xfrm>
              <a:custGeom>
                <a:avLst/>
                <a:gdLst>
                  <a:gd name="T0" fmla="*/ 0 w 41"/>
                  <a:gd name="T1" fmla="*/ 0 h 17"/>
                  <a:gd name="T2" fmla="*/ 1 w 41"/>
                  <a:gd name="T3" fmla="*/ 16 h 17"/>
                  <a:gd name="T4" fmla="*/ 38 w 41"/>
                  <a:gd name="T5" fmla="*/ 16 h 17"/>
                  <a:gd name="T6" fmla="*/ 40 w 41"/>
                  <a:gd name="T7" fmla="*/ 0 h 17"/>
                  <a:gd name="T8" fmla="*/ 0 w 41"/>
                  <a:gd name="T9" fmla="*/ 0 h 17"/>
                </a:gdLst>
                <a:ahLst/>
                <a:cxnLst>
                  <a:cxn ang="0">
                    <a:pos x="T0" y="T1"/>
                  </a:cxn>
                  <a:cxn ang="0">
                    <a:pos x="T2" y="T3"/>
                  </a:cxn>
                  <a:cxn ang="0">
                    <a:pos x="T4" y="T5"/>
                  </a:cxn>
                  <a:cxn ang="0">
                    <a:pos x="T6" y="T7"/>
                  </a:cxn>
                  <a:cxn ang="0">
                    <a:pos x="T8" y="T9"/>
                  </a:cxn>
                </a:cxnLst>
                <a:rect l="0" t="0" r="r" b="b"/>
                <a:pathLst>
                  <a:path w="41" h="17">
                    <a:moveTo>
                      <a:pt x="0" y="0"/>
                    </a:moveTo>
                    <a:lnTo>
                      <a:pt x="1" y="16"/>
                    </a:lnTo>
                    <a:lnTo>
                      <a:pt x="38" y="16"/>
                    </a:lnTo>
                    <a:lnTo>
                      <a:pt x="40"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27" name="Freeform 363"/>
              <p:cNvSpPr>
                <a:spLocks/>
              </p:cNvSpPr>
              <p:nvPr/>
            </p:nvSpPr>
            <p:spPr bwMode="auto">
              <a:xfrm>
                <a:off x="5122" y="1820"/>
                <a:ext cx="43" cy="17"/>
              </a:xfrm>
              <a:custGeom>
                <a:avLst/>
                <a:gdLst>
                  <a:gd name="T0" fmla="*/ 42 w 43"/>
                  <a:gd name="T1" fmla="*/ 0 h 17"/>
                  <a:gd name="T2" fmla="*/ 42 w 43"/>
                  <a:gd name="T3" fmla="*/ 16 h 17"/>
                  <a:gd name="T4" fmla="*/ 0 w 43"/>
                  <a:gd name="T5" fmla="*/ 16 h 17"/>
                  <a:gd name="T6" fmla="*/ 0 w 43"/>
                  <a:gd name="T7" fmla="*/ 0 h 17"/>
                  <a:gd name="T8" fmla="*/ 42 w 43"/>
                  <a:gd name="T9" fmla="*/ 0 h 17"/>
                </a:gdLst>
                <a:ahLst/>
                <a:cxnLst>
                  <a:cxn ang="0">
                    <a:pos x="T0" y="T1"/>
                  </a:cxn>
                  <a:cxn ang="0">
                    <a:pos x="T2" y="T3"/>
                  </a:cxn>
                  <a:cxn ang="0">
                    <a:pos x="T4" y="T5"/>
                  </a:cxn>
                  <a:cxn ang="0">
                    <a:pos x="T6" y="T7"/>
                  </a:cxn>
                  <a:cxn ang="0">
                    <a:pos x="T8" y="T9"/>
                  </a:cxn>
                </a:cxnLst>
                <a:rect l="0" t="0" r="r" b="b"/>
                <a:pathLst>
                  <a:path w="43" h="17">
                    <a:moveTo>
                      <a:pt x="42" y="0"/>
                    </a:moveTo>
                    <a:lnTo>
                      <a:pt x="42" y="16"/>
                    </a:lnTo>
                    <a:lnTo>
                      <a:pt x="0" y="16"/>
                    </a:lnTo>
                    <a:lnTo>
                      <a:pt x="0" y="0"/>
                    </a:lnTo>
                    <a:lnTo>
                      <a:pt x="4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28" name="Freeform 364"/>
              <p:cNvSpPr>
                <a:spLocks/>
              </p:cNvSpPr>
              <p:nvPr/>
            </p:nvSpPr>
            <p:spPr bwMode="auto">
              <a:xfrm>
                <a:off x="5127" y="1747"/>
                <a:ext cx="45" cy="17"/>
              </a:xfrm>
              <a:custGeom>
                <a:avLst/>
                <a:gdLst>
                  <a:gd name="T0" fmla="*/ 44 w 45"/>
                  <a:gd name="T1" fmla="*/ 0 h 17"/>
                  <a:gd name="T2" fmla="*/ 44 w 45"/>
                  <a:gd name="T3" fmla="*/ 16 h 17"/>
                  <a:gd name="T4" fmla="*/ 1 w 45"/>
                  <a:gd name="T5" fmla="*/ 16 h 17"/>
                  <a:gd name="T6" fmla="*/ 0 w 45"/>
                  <a:gd name="T7" fmla="*/ 0 h 17"/>
                  <a:gd name="T8" fmla="*/ 44 w 45"/>
                  <a:gd name="T9" fmla="*/ 0 h 17"/>
                </a:gdLst>
                <a:ahLst/>
                <a:cxnLst>
                  <a:cxn ang="0">
                    <a:pos x="T0" y="T1"/>
                  </a:cxn>
                  <a:cxn ang="0">
                    <a:pos x="T2" y="T3"/>
                  </a:cxn>
                  <a:cxn ang="0">
                    <a:pos x="T4" y="T5"/>
                  </a:cxn>
                  <a:cxn ang="0">
                    <a:pos x="T6" y="T7"/>
                  </a:cxn>
                  <a:cxn ang="0">
                    <a:pos x="T8" y="T9"/>
                  </a:cxn>
                </a:cxnLst>
                <a:rect l="0" t="0" r="r" b="b"/>
                <a:pathLst>
                  <a:path w="45" h="17">
                    <a:moveTo>
                      <a:pt x="44" y="0"/>
                    </a:moveTo>
                    <a:lnTo>
                      <a:pt x="44" y="16"/>
                    </a:lnTo>
                    <a:lnTo>
                      <a:pt x="1" y="16"/>
                    </a:lnTo>
                    <a:lnTo>
                      <a:pt x="0" y="0"/>
                    </a:lnTo>
                    <a:lnTo>
                      <a:pt x="44"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29" name="Freeform 365"/>
              <p:cNvSpPr>
                <a:spLocks/>
              </p:cNvSpPr>
              <p:nvPr/>
            </p:nvSpPr>
            <p:spPr bwMode="auto">
              <a:xfrm>
                <a:off x="5178" y="1747"/>
                <a:ext cx="45" cy="17"/>
              </a:xfrm>
              <a:custGeom>
                <a:avLst/>
                <a:gdLst>
                  <a:gd name="T0" fmla="*/ 0 w 45"/>
                  <a:gd name="T1" fmla="*/ 0 h 17"/>
                  <a:gd name="T2" fmla="*/ 1 w 45"/>
                  <a:gd name="T3" fmla="*/ 16 h 17"/>
                  <a:gd name="T4" fmla="*/ 43 w 45"/>
                  <a:gd name="T5" fmla="*/ 16 h 17"/>
                  <a:gd name="T6" fmla="*/ 44 w 45"/>
                  <a:gd name="T7" fmla="*/ 0 h 17"/>
                  <a:gd name="T8" fmla="*/ 0 w 45"/>
                  <a:gd name="T9" fmla="*/ 0 h 17"/>
                </a:gdLst>
                <a:ahLst/>
                <a:cxnLst>
                  <a:cxn ang="0">
                    <a:pos x="T0" y="T1"/>
                  </a:cxn>
                  <a:cxn ang="0">
                    <a:pos x="T2" y="T3"/>
                  </a:cxn>
                  <a:cxn ang="0">
                    <a:pos x="T4" y="T5"/>
                  </a:cxn>
                  <a:cxn ang="0">
                    <a:pos x="T6" y="T7"/>
                  </a:cxn>
                  <a:cxn ang="0">
                    <a:pos x="T8" y="T9"/>
                  </a:cxn>
                </a:cxnLst>
                <a:rect l="0" t="0" r="r" b="b"/>
                <a:pathLst>
                  <a:path w="45" h="17">
                    <a:moveTo>
                      <a:pt x="0" y="0"/>
                    </a:moveTo>
                    <a:lnTo>
                      <a:pt x="1" y="16"/>
                    </a:lnTo>
                    <a:lnTo>
                      <a:pt x="43" y="16"/>
                    </a:lnTo>
                    <a:lnTo>
                      <a:pt x="4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30" name="Freeform 366"/>
              <p:cNvSpPr>
                <a:spLocks/>
              </p:cNvSpPr>
              <p:nvPr/>
            </p:nvSpPr>
            <p:spPr bwMode="auto">
              <a:xfrm>
                <a:off x="5230" y="1747"/>
                <a:ext cx="44" cy="17"/>
              </a:xfrm>
              <a:custGeom>
                <a:avLst/>
                <a:gdLst>
                  <a:gd name="T0" fmla="*/ 0 w 44"/>
                  <a:gd name="T1" fmla="*/ 0 h 17"/>
                  <a:gd name="T2" fmla="*/ 0 w 44"/>
                  <a:gd name="T3" fmla="*/ 16 h 17"/>
                  <a:gd name="T4" fmla="*/ 42 w 44"/>
                  <a:gd name="T5" fmla="*/ 16 h 17"/>
                  <a:gd name="T6" fmla="*/ 43 w 44"/>
                  <a:gd name="T7" fmla="*/ 0 h 17"/>
                  <a:gd name="T8" fmla="*/ 0 w 44"/>
                  <a:gd name="T9" fmla="*/ 0 h 17"/>
                </a:gdLst>
                <a:ahLst/>
                <a:cxnLst>
                  <a:cxn ang="0">
                    <a:pos x="T0" y="T1"/>
                  </a:cxn>
                  <a:cxn ang="0">
                    <a:pos x="T2" y="T3"/>
                  </a:cxn>
                  <a:cxn ang="0">
                    <a:pos x="T4" y="T5"/>
                  </a:cxn>
                  <a:cxn ang="0">
                    <a:pos x="T6" y="T7"/>
                  </a:cxn>
                  <a:cxn ang="0">
                    <a:pos x="T8" y="T9"/>
                  </a:cxn>
                </a:cxnLst>
                <a:rect l="0" t="0" r="r" b="b"/>
                <a:pathLst>
                  <a:path w="44" h="17">
                    <a:moveTo>
                      <a:pt x="0" y="0"/>
                    </a:moveTo>
                    <a:lnTo>
                      <a:pt x="0" y="16"/>
                    </a:lnTo>
                    <a:lnTo>
                      <a:pt x="42" y="16"/>
                    </a:lnTo>
                    <a:lnTo>
                      <a:pt x="43"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31" name="Freeform 367"/>
              <p:cNvSpPr>
                <a:spLocks/>
              </p:cNvSpPr>
              <p:nvPr/>
            </p:nvSpPr>
            <p:spPr bwMode="auto">
              <a:xfrm>
                <a:off x="5231" y="1770"/>
                <a:ext cx="45" cy="17"/>
              </a:xfrm>
              <a:custGeom>
                <a:avLst/>
                <a:gdLst>
                  <a:gd name="T0" fmla="*/ 0 w 45"/>
                  <a:gd name="T1" fmla="*/ 0 h 17"/>
                  <a:gd name="T2" fmla="*/ 0 w 45"/>
                  <a:gd name="T3" fmla="*/ 16 h 17"/>
                  <a:gd name="T4" fmla="*/ 44 w 45"/>
                  <a:gd name="T5" fmla="*/ 16 h 17"/>
                  <a:gd name="T6" fmla="*/ 44 w 45"/>
                  <a:gd name="T7" fmla="*/ 0 h 17"/>
                  <a:gd name="T8" fmla="*/ 0 w 45"/>
                  <a:gd name="T9" fmla="*/ 0 h 17"/>
                </a:gdLst>
                <a:ahLst/>
                <a:cxnLst>
                  <a:cxn ang="0">
                    <a:pos x="T0" y="T1"/>
                  </a:cxn>
                  <a:cxn ang="0">
                    <a:pos x="T2" y="T3"/>
                  </a:cxn>
                  <a:cxn ang="0">
                    <a:pos x="T4" y="T5"/>
                  </a:cxn>
                  <a:cxn ang="0">
                    <a:pos x="T6" y="T7"/>
                  </a:cxn>
                  <a:cxn ang="0">
                    <a:pos x="T8" y="T9"/>
                  </a:cxn>
                </a:cxnLst>
                <a:rect l="0" t="0" r="r" b="b"/>
                <a:pathLst>
                  <a:path w="45" h="17">
                    <a:moveTo>
                      <a:pt x="0" y="0"/>
                    </a:moveTo>
                    <a:lnTo>
                      <a:pt x="0" y="16"/>
                    </a:lnTo>
                    <a:lnTo>
                      <a:pt x="44" y="16"/>
                    </a:lnTo>
                    <a:lnTo>
                      <a:pt x="4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32" name="Freeform 368"/>
              <p:cNvSpPr>
                <a:spLocks/>
              </p:cNvSpPr>
              <p:nvPr/>
            </p:nvSpPr>
            <p:spPr bwMode="auto">
              <a:xfrm>
                <a:off x="5178" y="1770"/>
                <a:ext cx="46" cy="17"/>
              </a:xfrm>
              <a:custGeom>
                <a:avLst/>
                <a:gdLst>
                  <a:gd name="T0" fmla="*/ 0 w 46"/>
                  <a:gd name="T1" fmla="*/ 0 h 17"/>
                  <a:gd name="T2" fmla="*/ 1 w 46"/>
                  <a:gd name="T3" fmla="*/ 16 h 17"/>
                  <a:gd name="T4" fmla="*/ 43 w 46"/>
                  <a:gd name="T5" fmla="*/ 16 h 17"/>
                  <a:gd name="T6" fmla="*/ 45 w 46"/>
                  <a:gd name="T7" fmla="*/ 0 h 17"/>
                  <a:gd name="T8" fmla="*/ 0 w 46"/>
                  <a:gd name="T9" fmla="*/ 0 h 17"/>
                </a:gdLst>
                <a:ahLst/>
                <a:cxnLst>
                  <a:cxn ang="0">
                    <a:pos x="T0" y="T1"/>
                  </a:cxn>
                  <a:cxn ang="0">
                    <a:pos x="T2" y="T3"/>
                  </a:cxn>
                  <a:cxn ang="0">
                    <a:pos x="T4" y="T5"/>
                  </a:cxn>
                  <a:cxn ang="0">
                    <a:pos x="T6" y="T7"/>
                  </a:cxn>
                  <a:cxn ang="0">
                    <a:pos x="T8" y="T9"/>
                  </a:cxn>
                </a:cxnLst>
                <a:rect l="0" t="0" r="r" b="b"/>
                <a:pathLst>
                  <a:path w="46" h="17">
                    <a:moveTo>
                      <a:pt x="0" y="0"/>
                    </a:moveTo>
                    <a:lnTo>
                      <a:pt x="1" y="16"/>
                    </a:lnTo>
                    <a:lnTo>
                      <a:pt x="43" y="16"/>
                    </a:lnTo>
                    <a:lnTo>
                      <a:pt x="45"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33" name="Freeform 369"/>
              <p:cNvSpPr>
                <a:spLocks/>
              </p:cNvSpPr>
              <p:nvPr/>
            </p:nvSpPr>
            <p:spPr bwMode="auto">
              <a:xfrm>
                <a:off x="5125" y="1770"/>
                <a:ext cx="47" cy="17"/>
              </a:xfrm>
              <a:custGeom>
                <a:avLst/>
                <a:gdLst>
                  <a:gd name="T0" fmla="*/ 46 w 47"/>
                  <a:gd name="T1" fmla="*/ 0 h 17"/>
                  <a:gd name="T2" fmla="*/ 46 w 47"/>
                  <a:gd name="T3" fmla="*/ 16 h 17"/>
                  <a:gd name="T4" fmla="*/ 1 w 47"/>
                  <a:gd name="T5" fmla="*/ 16 h 17"/>
                  <a:gd name="T6" fmla="*/ 0 w 47"/>
                  <a:gd name="T7" fmla="*/ 0 h 17"/>
                  <a:gd name="T8" fmla="*/ 46 w 47"/>
                  <a:gd name="T9" fmla="*/ 0 h 17"/>
                </a:gdLst>
                <a:ahLst/>
                <a:cxnLst>
                  <a:cxn ang="0">
                    <a:pos x="T0" y="T1"/>
                  </a:cxn>
                  <a:cxn ang="0">
                    <a:pos x="T2" y="T3"/>
                  </a:cxn>
                  <a:cxn ang="0">
                    <a:pos x="T4" y="T5"/>
                  </a:cxn>
                  <a:cxn ang="0">
                    <a:pos x="T6" y="T7"/>
                  </a:cxn>
                  <a:cxn ang="0">
                    <a:pos x="T8" y="T9"/>
                  </a:cxn>
                </a:cxnLst>
                <a:rect l="0" t="0" r="r" b="b"/>
                <a:pathLst>
                  <a:path w="47" h="17">
                    <a:moveTo>
                      <a:pt x="46" y="0"/>
                    </a:moveTo>
                    <a:lnTo>
                      <a:pt x="46" y="16"/>
                    </a:lnTo>
                    <a:lnTo>
                      <a:pt x="1" y="16"/>
                    </a:lnTo>
                    <a:lnTo>
                      <a:pt x="0" y="0"/>
                    </a:lnTo>
                    <a:lnTo>
                      <a:pt x="4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34" name="Freeform 370"/>
              <p:cNvSpPr>
                <a:spLocks/>
              </p:cNvSpPr>
              <p:nvPr/>
            </p:nvSpPr>
            <p:spPr bwMode="auto">
              <a:xfrm>
                <a:off x="5125" y="1796"/>
                <a:ext cx="44" cy="17"/>
              </a:xfrm>
              <a:custGeom>
                <a:avLst/>
                <a:gdLst>
                  <a:gd name="T0" fmla="*/ 43 w 44"/>
                  <a:gd name="T1" fmla="*/ 0 h 17"/>
                  <a:gd name="T2" fmla="*/ 43 w 44"/>
                  <a:gd name="T3" fmla="*/ 16 h 17"/>
                  <a:gd name="T4" fmla="*/ 0 w 44"/>
                  <a:gd name="T5" fmla="*/ 16 h 17"/>
                  <a:gd name="T6" fmla="*/ 0 w 44"/>
                  <a:gd name="T7" fmla="*/ 0 h 17"/>
                  <a:gd name="T8" fmla="*/ 43 w 44"/>
                  <a:gd name="T9" fmla="*/ 0 h 17"/>
                </a:gdLst>
                <a:ahLst/>
                <a:cxnLst>
                  <a:cxn ang="0">
                    <a:pos x="T0" y="T1"/>
                  </a:cxn>
                  <a:cxn ang="0">
                    <a:pos x="T2" y="T3"/>
                  </a:cxn>
                  <a:cxn ang="0">
                    <a:pos x="T4" y="T5"/>
                  </a:cxn>
                  <a:cxn ang="0">
                    <a:pos x="T6" y="T7"/>
                  </a:cxn>
                  <a:cxn ang="0">
                    <a:pos x="T8" y="T9"/>
                  </a:cxn>
                </a:cxnLst>
                <a:rect l="0" t="0" r="r" b="b"/>
                <a:pathLst>
                  <a:path w="44" h="17">
                    <a:moveTo>
                      <a:pt x="43" y="0"/>
                    </a:moveTo>
                    <a:lnTo>
                      <a:pt x="43" y="16"/>
                    </a:lnTo>
                    <a:lnTo>
                      <a:pt x="0" y="16"/>
                    </a:lnTo>
                    <a:lnTo>
                      <a:pt x="0" y="0"/>
                    </a:lnTo>
                    <a:lnTo>
                      <a:pt x="43"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35" name="Freeform 371"/>
              <p:cNvSpPr>
                <a:spLocks/>
              </p:cNvSpPr>
              <p:nvPr/>
            </p:nvSpPr>
            <p:spPr bwMode="auto">
              <a:xfrm>
                <a:off x="5177" y="1796"/>
                <a:ext cx="47" cy="17"/>
              </a:xfrm>
              <a:custGeom>
                <a:avLst/>
                <a:gdLst>
                  <a:gd name="T0" fmla="*/ 0 w 47"/>
                  <a:gd name="T1" fmla="*/ 0 h 17"/>
                  <a:gd name="T2" fmla="*/ 1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1"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36" name="Freeform 372"/>
              <p:cNvSpPr>
                <a:spLocks/>
              </p:cNvSpPr>
              <p:nvPr/>
            </p:nvSpPr>
            <p:spPr bwMode="auto">
              <a:xfrm>
                <a:off x="5231" y="1796"/>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37" name="Freeform 373"/>
              <p:cNvSpPr>
                <a:spLocks/>
              </p:cNvSpPr>
              <p:nvPr/>
            </p:nvSpPr>
            <p:spPr bwMode="auto">
              <a:xfrm>
                <a:off x="5233" y="1820"/>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38" name="Freeform 374"/>
              <p:cNvSpPr>
                <a:spLocks/>
              </p:cNvSpPr>
              <p:nvPr/>
            </p:nvSpPr>
            <p:spPr bwMode="auto">
              <a:xfrm>
                <a:off x="5177" y="1820"/>
                <a:ext cx="47" cy="17"/>
              </a:xfrm>
              <a:custGeom>
                <a:avLst/>
                <a:gdLst>
                  <a:gd name="T0" fmla="*/ 0 w 47"/>
                  <a:gd name="T1" fmla="*/ 0 h 17"/>
                  <a:gd name="T2" fmla="*/ 1 w 47"/>
                  <a:gd name="T3" fmla="*/ 16 h 17"/>
                  <a:gd name="T4" fmla="*/ 44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1" y="16"/>
                    </a:lnTo>
                    <a:lnTo>
                      <a:pt x="44"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39" name="Freeform 375"/>
              <p:cNvSpPr>
                <a:spLocks/>
              </p:cNvSpPr>
              <p:nvPr/>
            </p:nvSpPr>
            <p:spPr bwMode="auto">
              <a:xfrm>
                <a:off x="5122" y="1820"/>
                <a:ext cx="47" cy="17"/>
              </a:xfrm>
              <a:custGeom>
                <a:avLst/>
                <a:gdLst>
                  <a:gd name="T0" fmla="*/ 46 w 47"/>
                  <a:gd name="T1" fmla="*/ 0 h 17"/>
                  <a:gd name="T2" fmla="*/ 46 w 47"/>
                  <a:gd name="T3" fmla="*/ 16 h 17"/>
                  <a:gd name="T4" fmla="*/ 0 w 47"/>
                  <a:gd name="T5" fmla="*/ 16 h 17"/>
                  <a:gd name="T6" fmla="*/ 0 w 47"/>
                  <a:gd name="T7" fmla="*/ 0 h 17"/>
                  <a:gd name="T8" fmla="*/ 46 w 47"/>
                  <a:gd name="T9" fmla="*/ 0 h 17"/>
                </a:gdLst>
                <a:ahLst/>
                <a:cxnLst>
                  <a:cxn ang="0">
                    <a:pos x="T0" y="T1"/>
                  </a:cxn>
                  <a:cxn ang="0">
                    <a:pos x="T2" y="T3"/>
                  </a:cxn>
                  <a:cxn ang="0">
                    <a:pos x="T4" y="T5"/>
                  </a:cxn>
                  <a:cxn ang="0">
                    <a:pos x="T6" y="T7"/>
                  </a:cxn>
                  <a:cxn ang="0">
                    <a:pos x="T8" y="T9"/>
                  </a:cxn>
                </a:cxnLst>
                <a:rect l="0" t="0" r="r" b="b"/>
                <a:pathLst>
                  <a:path w="47" h="17">
                    <a:moveTo>
                      <a:pt x="46" y="0"/>
                    </a:moveTo>
                    <a:lnTo>
                      <a:pt x="46" y="16"/>
                    </a:lnTo>
                    <a:lnTo>
                      <a:pt x="0" y="16"/>
                    </a:lnTo>
                    <a:lnTo>
                      <a:pt x="0" y="0"/>
                    </a:lnTo>
                    <a:lnTo>
                      <a:pt x="4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40" name="Freeform 376"/>
              <p:cNvSpPr>
                <a:spLocks/>
              </p:cNvSpPr>
              <p:nvPr/>
            </p:nvSpPr>
            <p:spPr bwMode="auto">
              <a:xfrm>
                <a:off x="5310" y="1604"/>
                <a:ext cx="47" cy="73"/>
              </a:xfrm>
              <a:custGeom>
                <a:avLst/>
                <a:gdLst>
                  <a:gd name="T0" fmla="*/ 43 w 47"/>
                  <a:gd name="T1" fmla="*/ 1 h 73"/>
                  <a:gd name="T2" fmla="*/ 39 w 47"/>
                  <a:gd name="T3" fmla="*/ 4 h 73"/>
                  <a:gd name="T4" fmla="*/ 34 w 47"/>
                  <a:gd name="T5" fmla="*/ 6 h 73"/>
                  <a:gd name="T6" fmla="*/ 30 w 47"/>
                  <a:gd name="T7" fmla="*/ 8 h 73"/>
                  <a:gd name="T8" fmla="*/ 27 w 47"/>
                  <a:gd name="T9" fmla="*/ 11 h 73"/>
                  <a:gd name="T10" fmla="*/ 23 w 47"/>
                  <a:gd name="T11" fmla="*/ 14 h 73"/>
                  <a:gd name="T12" fmla="*/ 19 w 47"/>
                  <a:gd name="T13" fmla="*/ 17 h 73"/>
                  <a:gd name="T14" fmla="*/ 17 w 47"/>
                  <a:gd name="T15" fmla="*/ 20 h 73"/>
                  <a:gd name="T16" fmla="*/ 14 w 47"/>
                  <a:gd name="T17" fmla="*/ 24 h 73"/>
                  <a:gd name="T18" fmla="*/ 11 w 47"/>
                  <a:gd name="T19" fmla="*/ 27 h 73"/>
                  <a:gd name="T20" fmla="*/ 9 w 47"/>
                  <a:gd name="T21" fmla="*/ 31 h 73"/>
                  <a:gd name="T22" fmla="*/ 6 w 47"/>
                  <a:gd name="T23" fmla="*/ 35 h 73"/>
                  <a:gd name="T24" fmla="*/ 5 w 47"/>
                  <a:gd name="T25" fmla="*/ 40 h 73"/>
                  <a:gd name="T26" fmla="*/ 4 w 47"/>
                  <a:gd name="T27" fmla="*/ 44 h 73"/>
                  <a:gd name="T28" fmla="*/ 2 w 47"/>
                  <a:gd name="T29" fmla="*/ 48 h 73"/>
                  <a:gd name="T30" fmla="*/ 1 w 47"/>
                  <a:gd name="T31" fmla="*/ 53 h 73"/>
                  <a:gd name="T32" fmla="*/ 0 w 47"/>
                  <a:gd name="T33" fmla="*/ 56 h 73"/>
                  <a:gd name="T34" fmla="*/ 0 w 47"/>
                  <a:gd name="T35" fmla="*/ 60 h 73"/>
                  <a:gd name="T36" fmla="*/ 0 w 47"/>
                  <a:gd name="T37" fmla="*/ 65 h 73"/>
                  <a:gd name="T38" fmla="*/ 2 w 47"/>
                  <a:gd name="T39" fmla="*/ 70 h 73"/>
                  <a:gd name="T40" fmla="*/ 4 w 47"/>
                  <a:gd name="T41" fmla="*/ 69 h 73"/>
                  <a:gd name="T42" fmla="*/ 5 w 47"/>
                  <a:gd name="T43" fmla="*/ 63 h 73"/>
                  <a:gd name="T44" fmla="*/ 6 w 47"/>
                  <a:gd name="T45" fmla="*/ 58 h 73"/>
                  <a:gd name="T46" fmla="*/ 6 w 47"/>
                  <a:gd name="T47" fmla="*/ 53 h 73"/>
                  <a:gd name="T48" fmla="*/ 7 w 47"/>
                  <a:gd name="T49" fmla="*/ 47 h 73"/>
                  <a:gd name="T50" fmla="*/ 8 w 47"/>
                  <a:gd name="T51" fmla="*/ 42 h 73"/>
                  <a:gd name="T52" fmla="*/ 10 w 47"/>
                  <a:gd name="T53" fmla="*/ 38 h 73"/>
                  <a:gd name="T54" fmla="*/ 13 w 47"/>
                  <a:gd name="T55" fmla="*/ 33 h 73"/>
                  <a:gd name="T56" fmla="*/ 15 w 47"/>
                  <a:gd name="T57" fmla="*/ 29 h 73"/>
                  <a:gd name="T58" fmla="*/ 17 w 47"/>
                  <a:gd name="T59" fmla="*/ 25 h 73"/>
                  <a:gd name="T60" fmla="*/ 21 w 47"/>
                  <a:gd name="T61" fmla="*/ 21 h 73"/>
                  <a:gd name="T62" fmla="*/ 24 w 47"/>
                  <a:gd name="T63" fmla="*/ 17 h 73"/>
                  <a:gd name="T64" fmla="*/ 29 w 47"/>
                  <a:gd name="T65" fmla="*/ 13 h 73"/>
                  <a:gd name="T66" fmla="*/ 32 w 47"/>
                  <a:gd name="T67" fmla="*/ 10 h 73"/>
                  <a:gd name="T68" fmla="*/ 38 w 47"/>
                  <a:gd name="T69" fmla="*/ 5 h 73"/>
                  <a:gd name="T70" fmla="*/ 43 w 47"/>
                  <a:gd name="T71" fmla="*/ 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73">
                    <a:moveTo>
                      <a:pt x="46" y="0"/>
                    </a:moveTo>
                    <a:lnTo>
                      <a:pt x="43" y="1"/>
                    </a:lnTo>
                    <a:lnTo>
                      <a:pt x="41" y="2"/>
                    </a:lnTo>
                    <a:lnTo>
                      <a:pt x="39" y="4"/>
                    </a:lnTo>
                    <a:lnTo>
                      <a:pt x="37" y="4"/>
                    </a:lnTo>
                    <a:lnTo>
                      <a:pt x="34" y="6"/>
                    </a:lnTo>
                    <a:lnTo>
                      <a:pt x="32" y="7"/>
                    </a:lnTo>
                    <a:lnTo>
                      <a:pt x="30" y="8"/>
                    </a:lnTo>
                    <a:lnTo>
                      <a:pt x="29" y="10"/>
                    </a:lnTo>
                    <a:lnTo>
                      <a:pt x="27" y="11"/>
                    </a:lnTo>
                    <a:lnTo>
                      <a:pt x="25" y="12"/>
                    </a:lnTo>
                    <a:lnTo>
                      <a:pt x="23" y="14"/>
                    </a:lnTo>
                    <a:lnTo>
                      <a:pt x="21" y="16"/>
                    </a:lnTo>
                    <a:lnTo>
                      <a:pt x="19" y="17"/>
                    </a:lnTo>
                    <a:lnTo>
                      <a:pt x="18" y="18"/>
                    </a:lnTo>
                    <a:lnTo>
                      <a:pt x="17" y="20"/>
                    </a:lnTo>
                    <a:lnTo>
                      <a:pt x="15" y="22"/>
                    </a:lnTo>
                    <a:lnTo>
                      <a:pt x="14" y="24"/>
                    </a:lnTo>
                    <a:lnTo>
                      <a:pt x="12" y="25"/>
                    </a:lnTo>
                    <a:lnTo>
                      <a:pt x="11" y="27"/>
                    </a:lnTo>
                    <a:lnTo>
                      <a:pt x="10" y="29"/>
                    </a:lnTo>
                    <a:lnTo>
                      <a:pt x="9" y="31"/>
                    </a:lnTo>
                    <a:lnTo>
                      <a:pt x="7" y="33"/>
                    </a:lnTo>
                    <a:lnTo>
                      <a:pt x="6" y="35"/>
                    </a:lnTo>
                    <a:lnTo>
                      <a:pt x="6" y="37"/>
                    </a:lnTo>
                    <a:lnTo>
                      <a:pt x="5" y="40"/>
                    </a:lnTo>
                    <a:lnTo>
                      <a:pt x="4" y="41"/>
                    </a:lnTo>
                    <a:lnTo>
                      <a:pt x="4" y="44"/>
                    </a:lnTo>
                    <a:lnTo>
                      <a:pt x="3" y="46"/>
                    </a:lnTo>
                    <a:lnTo>
                      <a:pt x="2" y="48"/>
                    </a:lnTo>
                    <a:lnTo>
                      <a:pt x="1" y="50"/>
                    </a:lnTo>
                    <a:lnTo>
                      <a:pt x="1" y="53"/>
                    </a:lnTo>
                    <a:lnTo>
                      <a:pt x="0" y="55"/>
                    </a:lnTo>
                    <a:lnTo>
                      <a:pt x="0" y="56"/>
                    </a:lnTo>
                    <a:lnTo>
                      <a:pt x="0" y="58"/>
                    </a:lnTo>
                    <a:lnTo>
                      <a:pt x="0" y="60"/>
                    </a:lnTo>
                    <a:lnTo>
                      <a:pt x="0" y="62"/>
                    </a:lnTo>
                    <a:lnTo>
                      <a:pt x="0" y="65"/>
                    </a:lnTo>
                    <a:lnTo>
                      <a:pt x="1" y="68"/>
                    </a:lnTo>
                    <a:lnTo>
                      <a:pt x="2" y="70"/>
                    </a:lnTo>
                    <a:lnTo>
                      <a:pt x="4" y="72"/>
                    </a:lnTo>
                    <a:lnTo>
                      <a:pt x="4" y="69"/>
                    </a:lnTo>
                    <a:lnTo>
                      <a:pt x="4" y="66"/>
                    </a:lnTo>
                    <a:lnTo>
                      <a:pt x="5" y="63"/>
                    </a:lnTo>
                    <a:lnTo>
                      <a:pt x="5" y="61"/>
                    </a:lnTo>
                    <a:lnTo>
                      <a:pt x="6" y="58"/>
                    </a:lnTo>
                    <a:lnTo>
                      <a:pt x="6" y="55"/>
                    </a:lnTo>
                    <a:lnTo>
                      <a:pt x="6" y="53"/>
                    </a:lnTo>
                    <a:lnTo>
                      <a:pt x="6" y="50"/>
                    </a:lnTo>
                    <a:lnTo>
                      <a:pt x="7" y="47"/>
                    </a:lnTo>
                    <a:lnTo>
                      <a:pt x="8" y="45"/>
                    </a:lnTo>
                    <a:lnTo>
                      <a:pt x="8" y="42"/>
                    </a:lnTo>
                    <a:lnTo>
                      <a:pt x="9" y="40"/>
                    </a:lnTo>
                    <a:lnTo>
                      <a:pt x="10" y="38"/>
                    </a:lnTo>
                    <a:lnTo>
                      <a:pt x="11" y="35"/>
                    </a:lnTo>
                    <a:lnTo>
                      <a:pt x="13" y="33"/>
                    </a:lnTo>
                    <a:lnTo>
                      <a:pt x="14" y="31"/>
                    </a:lnTo>
                    <a:lnTo>
                      <a:pt x="15" y="29"/>
                    </a:lnTo>
                    <a:lnTo>
                      <a:pt x="17" y="27"/>
                    </a:lnTo>
                    <a:lnTo>
                      <a:pt x="17" y="25"/>
                    </a:lnTo>
                    <a:lnTo>
                      <a:pt x="19" y="23"/>
                    </a:lnTo>
                    <a:lnTo>
                      <a:pt x="21" y="21"/>
                    </a:lnTo>
                    <a:lnTo>
                      <a:pt x="22" y="19"/>
                    </a:lnTo>
                    <a:lnTo>
                      <a:pt x="24" y="17"/>
                    </a:lnTo>
                    <a:lnTo>
                      <a:pt x="26" y="15"/>
                    </a:lnTo>
                    <a:lnTo>
                      <a:pt x="29" y="13"/>
                    </a:lnTo>
                    <a:lnTo>
                      <a:pt x="30" y="11"/>
                    </a:lnTo>
                    <a:lnTo>
                      <a:pt x="32" y="10"/>
                    </a:lnTo>
                    <a:lnTo>
                      <a:pt x="35" y="7"/>
                    </a:lnTo>
                    <a:lnTo>
                      <a:pt x="38" y="5"/>
                    </a:lnTo>
                    <a:lnTo>
                      <a:pt x="40" y="4"/>
                    </a:lnTo>
                    <a:lnTo>
                      <a:pt x="43" y="2"/>
                    </a:lnTo>
                    <a:lnTo>
                      <a:pt x="4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41" name="Freeform 377"/>
              <p:cNvSpPr>
                <a:spLocks/>
              </p:cNvSpPr>
              <p:nvPr/>
            </p:nvSpPr>
            <p:spPr bwMode="auto">
              <a:xfrm>
                <a:off x="4992" y="1610"/>
                <a:ext cx="26" cy="86"/>
              </a:xfrm>
              <a:custGeom>
                <a:avLst/>
                <a:gdLst>
                  <a:gd name="T0" fmla="*/ 25 w 26"/>
                  <a:gd name="T1" fmla="*/ 0 h 86"/>
                  <a:gd name="T2" fmla="*/ 22 w 26"/>
                  <a:gd name="T3" fmla="*/ 3 h 86"/>
                  <a:gd name="T4" fmla="*/ 19 w 26"/>
                  <a:gd name="T5" fmla="*/ 5 h 86"/>
                  <a:gd name="T6" fmla="*/ 16 w 26"/>
                  <a:gd name="T7" fmla="*/ 9 h 86"/>
                  <a:gd name="T8" fmla="*/ 14 w 26"/>
                  <a:gd name="T9" fmla="*/ 13 h 86"/>
                  <a:gd name="T10" fmla="*/ 12 w 26"/>
                  <a:gd name="T11" fmla="*/ 16 h 86"/>
                  <a:gd name="T12" fmla="*/ 10 w 26"/>
                  <a:gd name="T13" fmla="*/ 20 h 86"/>
                  <a:gd name="T14" fmla="*/ 8 w 26"/>
                  <a:gd name="T15" fmla="*/ 24 h 86"/>
                  <a:gd name="T16" fmla="*/ 6 w 26"/>
                  <a:gd name="T17" fmla="*/ 29 h 86"/>
                  <a:gd name="T18" fmla="*/ 5 w 26"/>
                  <a:gd name="T19" fmla="*/ 33 h 86"/>
                  <a:gd name="T20" fmla="*/ 3 w 26"/>
                  <a:gd name="T21" fmla="*/ 38 h 86"/>
                  <a:gd name="T22" fmla="*/ 2 w 26"/>
                  <a:gd name="T23" fmla="*/ 43 h 86"/>
                  <a:gd name="T24" fmla="*/ 2 w 26"/>
                  <a:gd name="T25" fmla="*/ 47 h 86"/>
                  <a:gd name="T26" fmla="*/ 1 w 26"/>
                  <a:gd name="T27" fmla="*/ 53 h 86"/>
                  <a:gd name="T28" fmla="*/ 1 w 26"/>
                  <a:gd name="T29" fmla="*/ 58 h 86"/>
                  <a:gd name="T30" fmla="*/ 0 w 26"/>
                  <a:gd name="T31" fmla="*/ 64 h 86"/>
                  <a:gd name="T32" fmla="*/ 1 w 26"/>
                  <a:gd name="T33" fmla="*/ 69 h 86"/>
                  <a:gd name="T34" fmla="*/ 1 w 26"/>
                  <a:gd name="T35" fmla="*/ 71 h 86"/>
                  <a:gd name="T36" fmla="*/ 2 w 26"/>
                  <a:gd name="T37" fmla="*/ 73 h 86"/>
                  <a:gd name="T38" fmla="*/ 2 w 26"/>
                  <a:gd name="T39" fmla="*/ 75 h 86"/>
                  <a:gd name="T40" fmla="*/ 3 w 26"/>
                  <a:gd name="T41" fmla="*/ 78 h 86"/>
                  <a:gd name="T42" fmla="*/ 4 w 26"/>
                  <a:gd name="T43" fmla="*/ 80 h 86"/>
                  <a:gd name="T44" fmla="*/ 5 w 26"/>
                  <a:gd name="T45" fmla="*/ 81 h 86"/>
                  <a:gd name="T46" fmla="*/ 6 w 26"/>
                  <a:gd name="T47" fmla="*/ 83 h 86"/>
                  <a:gd name="T48" fmla="*/ 7 w 26"/>
                  <a:gd name="T49" fmla="*/ 85 h 86"/>
                  <a:gd name="T50" fmla="*/ 8 w 26"/>
                  <a:gd name="T51" fmla="*/ 85 h 86"/>
                  <a:gd name="T52" fmla="*/ 9 w 26"/>
                  <a:gd name="T53" fmla="*/ 85 h 86"/>
                  <a:gd name="T54" fmla="*/ 10 w 26"/>
                  <a:gd name="T55" fmla="*/ 85 h 86"/>
                  <a:gd name="T56" fmla="*/ 11 w 26"/>
                  <a:gd name="T57" fmla="*/ 85 h 86"/>
                  <a:gd name="T58" fmla="*/ 12 w 26"/>
                  <a:gd name="T59" fmla="*/ 85 h 86"/>
                  <a:gd name="T60" fmla="*/ 13 w 26"/>
                  <a:gd name="T61" fmla="*/ 85 h 86"/>
                  <a:gd name="T62" fmla="*/ 14 w 26"/>
                  <a:gd name="T63" fmla="*/ 85 h 86"/>
                  <a:gd name="T64" fmla="*/ 15 w 26"/>
                  <a:gd name="T65" fmla="*/ 85 h 86"/>
                  <a:gd name="T66" fmla="*/ 16 w 26"/>
                  <a:gd name="T67" fmla="*/ 85 h 86"/>
                  <a:gd name="T68" fmla="*/ 17 w 26"/>
                  <a:gd name="T69" fmla="*/ 85 h 86"/>
                  <a:gd name="T70" fmla="*/ 15 w 26"/>
                  <a:gd name="T71" fmla="*/ 81 h 86"/>
                  <a:gd name="T72" fmla="*/ 13 w 26"/>
                  <a:gd name="T73" fmla="*/ 75 h 86"/>
                  <a:gd name="T74" fmla="*/ 11 w 26"/>
                  <a:gd name="T75" fmla="*/ 71 h 86"/>
                  <a:gd name="T76" fmla="*/ 10 w 26"/>
                  <a:gd name="T77" fmla="*/ 65 h 86"/>
                  <a:gd name="T78" fmla="*/ 9 w 26"/>
                  <a:gd name="T79" fmla="*/ 60 h 86"/>
                  <a:gd name="T80" fmla="*/ 9 w 26"/>
                  <a:gd name="T81" fmla="*/ 55 h 86"/>
                  <a:gd name="T82" fmla="*/ 9 w 26"/>
                  <a:gd name="T83" fmla="*/ 48 h 86"/>
                  <a:gd name="T84" fmla="*/ 9 w 26"/>
                  <a:gd name="T85" fmla="*/ 43 h 86"/>
                  <a:gd name="T86" fmla="*/ 9 w 26"/>
                  <a:gd name="T87" fmla="*/ 38 h 86"/>
                  <a:gd name="T88" fmla="*/ 10 w 26"/>
                  <a:gd name="T89" fmla="*/ 31 h 86"/>
                  <a:gd name="T90" fmla="*/ 11 w 26"/>
                  <a:gd name="T91" fmla="*/ 26 h 86"/>
                  <a:gd name="T92" fmla="*/ 13 w 26"/>
                  <a:gd name="T93" fmla="*/ 21 h 86"/>
                  <a:gd name="T94" fmla="*/ 15 w 26"/>
                  <a:gd name="T95" fmla="*/ 15 h 86"/>
                  <a:gd name="T96" fmla="*/ 18 w 26"/>
                  <a:gd name="T97" fmla="*/ 10 h 86"/>
                  <a:gd name="T98" fmla="*/ 21 w 26"/>
                  <a:gd name="T99" fmla="*/ 4 h 86"/>
                  <a:gd name="T100" fmla="*/ 25 w 26"/>
                  <a:gd name="T10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 h="86">
                    <a:moveTo>
                      <a:pt x="25" y="0"/>
                    </a:moveTo>
                    <a:lnTo>
                      <a:pt x="22" y="3"/>
                    </a:lnTo>
                    <a:lnTo>
                      <a:pt x="19" y="5"/>
                    </a:lnTo>
                    <a:lnTo>
                      <a:pt x="16" y="9"/>
                    </a:lnTo>
                    <a:lnTo>
                      <a:pt x="14" y="13"/>
                    </a:lnTo>
                    <a:lnTo>
                      <a:pt x="12" y="16"/>
                    </a:lnTo>
                    <a:lnTo>
                      <a:pt x="10" y="20"/>
                    </a:lnTo>
                    <a:lnTo>
                      <a:pt x="8" y="24"/>
                    </a:lnTo>
                    <a:lnTo>
                      <a:pt x="6" y="29"/>
                    </a:lnTo>
                    <a:lnTo>
                      <a:pt x="5" y="33"/>
                    </a:lnTo>
                    <a:lnTo>
                      <a:pt x="3" y="38"/>
                    </a:lnTo>
                    <a:lnTo>
                      <a:pt x="2" y="43"/>
                    </a:lnTo>
                    <a:lnTo>
                      <a:pt x="2" y="47"/>
                    </a:lnTo>
                    <a:lnTo>
                      <a:pt x="1" y="53"/>
                    </a:lnTo>
                    <a:lnTo>
                      <a:pt x="1" y="58"/>
                    </a:lnTo>
                    <a:lnTo>
                      <a:pt x="0" y="64"/>
                    </a:lnTo>
                    <a:lnTo>
                      <a:pt x="1" y="69"/>
                    </a:lnTo>
                    <a:lnTo>
                      <a:pt x="1" y="71"/>
                    </a:lnTo>
                    <a:lnTo>
                      <a:pt x="2" y="73"/>
                    </a:lnTo>
                    <a:lnTo>
                      <a:pt x="2" y="75"/>
                    </a:lnTo>
                    <a:lnTo>
                      <a:pt x="3" y="78"/>
                    </a:lnTo>
                    <a:lnTo>
                      <a:pt x="4" y="80"/>
                    </a:lnTo>
                    <a:lnTo>
                      <a:pt x="5" y="81"/>
                    </a:lnTo>
                    <a:lnTo>
                      <a:pt x="6" y="83"/>
                    </a:lnTo>
                    <a:lnTo>
                      <a:pt x="7" y="85"/>
                    </a:lnTo>
                    <a:lnTo>
                      <a:pt x="8" y="85"/>
                    </a:lnTo>
                    <a:lnTo>
                      <a:pt x="9" y="85"/>
                    </a:lnTo>
                    <a:lnTo>
                      <a:pt x="10" y="85"/>
                    </a:lnTo>
                    <a:lnTo>
                      <a:pt x="11" y="85"/>
                    </a:lnTo>
                    <a:lnTo>
                      <a:pt x="12" y="85"/>
                    </a:lnTo>
                    <a:lnTo>
                      <a:pt x="13" y="85"/>
                    </a:lnTo>
                    <a:lnTo>
                      <a:pt x="14" y="85"/>
                    </a:lnTo>
                    <a:lnTo>
                      <a:pt x="15" y="85"/>
                    </a:lnTo>
                    <a:lnTo>
                      <a:pt x="16" y="85"/>
                    </a:lnTo>
                    <a:lnTo>
                      <a:pt x="17" y="85"/>
                    </a:lnTo>
                    <a:lnTo>
                      <a:pt x="15" y="81"/>
                    </a:lnTo>
                    <a:lnTo>
                      <a:pt x="13" y="75"/>
                    </a:lnTo>
                    <a:lnTo>
                      <a:pt x="11" y="71"/>
                    </a:lnTo>
                    <a:lnTo>
                      <a:pt x="10" y="65"/>
                    </a:lnTo>
                    <a:lnTo>
                      <a:pt x="9" y="60"/>
                    </a:lnTo>
                    <a:lnTo>
                      <a:pt x="9" y="55"/>
                    </a:lnTo>
                    <a:lnTo>
                      <a:pt x="9" y="48"/>
                    </a:lnTo>
                    <a:lnTo>
                      <a:pt x="9" y="43"/>
                    </a:lnTo>
                    <a:lnTo>
                      <a:pt x="9" y="38"/>
                    </a:lnTo>
                    <a:lnTo>
                      <a:pt x="10" y="31"/>
                    </a:lnTo>
                    <a:lnTo>
                      <a:pt x="11" y="26"/>
                    </a:lnTo>
                    <a:lnTo>
                      <a:pt x="13" y="21"/>
                    </a:lnTo>
                    <a:lnTo>
                      <a:pt x="15" y="15"/>
                    </a:lnTo>
                    <a:lnTo>
                      <a:pt x="18" y="10"/>
                    </a:lnTo>
                    <a:lnTo>
                      <a:pt x="21" y="4"/>
                    </a:lnTo>
                    <a:lnTo>
                      <a:pt x="25"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42" name="Freeform 378"/>
              <p:cNvSpPr>
                <a:spLocks/>
              </p:cNvSpPr>
              <p:nvPr/>
            </p:nvSpPr>
            <p:spPr bwMode="auto">
              <a:xfrm>
                <a:off x="5018" y="1864"/>
                <a:ext cx="36" cy="91"/>
              </a:xfrm>
              <a:custGeom>
                <a:avLst/>
                <a:gdLst>
                  <a:gd name="T0" fmla="*/ 17 w 36"/>
                  <a:gd name="T1" fmla="*/ 0 h 91"/>
                  <a:gd name="T2" fmla="*/ 0 w 36"/>
                  <a:gd name="T3" fmla="*/ 63 h 91"/>
                  <a:gd name="T4" fmla="*/ 0 w 36"/>
                  <a:gd name="T5" fmla="*/ 66 h 91"/>
                  <a:gd name="T6" fmla="*/ 0 w 36"/>
                  <a:gd name="T7" fmla="*/ 69 h 91"/>
                  <a:gd name="T8" fmla="*/ 1 w 36"/>
                  <a:gd name="T9" fmla="*/ 70 h 91"/>
                  <a:gd name="T10" fmla="*/ 1 w 36"/>
                  <a:gd name="T11" fmla="*/ 73 h 91"/>
                  <a:gd name="T12" fmla="*/ 2 w 36"/>
                  <a:gd name="T13" fmla="*/ 75 h 91"/>
                  <a:gd name="T14" fmla="*/ 3 w 36"/>
                  <a:gd name="T15" fmla="*/ 78 h 91"/>
                  <a:gd name="T16" fmla="*/ 4 w 36"/>
                  <a:gd name="T17" fmla="*/ 79 h 91"/>
                  <a:gd name="T18" fmla="*/ 4 w 36"/>
                  <a:gd name="T19" fmla="*/ 81 h 91"/>
                  <a:gd name="T20" fmla="*/ 6 w 36"/>
                  <a:gd name="T21" fmla="*/ 83 h 91"/>
                  <a:gd name="T22" fmla="*/ 7 w 36"/>
                  <a:gd name="T23" fmla="*/ 85 h 91"/>
                  <a:gd name="T24" fmla="*/ 9 w 36"/>
                  <a:gd name="T25" fmla="*/ 86 h 91"/>
                  <a:gd name="T26" fmla="*/ 11 w 36"/>
                  <a:gd name="T27" fmla="*/ 87 h 91"/>
                  <a:gd name="T28" fmla="*/ 13 w 36"/>
                  <a:gd name="T29" fmla="*/ 88 h 91"/>
                  <a:gd name="T30" fmla="*/ 16 w 36"/>
                  <a:gd name="T31" fmla="*/ 89 h 91"/>
                  <a:gd name="T32" fmla="*/ 19 w 36"/>
                  <a:gd name="T33" fmla="*/ 90 h 91"/>
                  <a:gd name="T34" fmla="*/ 22 w 36"/>
                  <a:gd name="T35" fmla="*/ 90 h 91"/>
                  <a:gd name="T36" fmla="*/ 35 w 36"/>
                  <a:gd name="T37" fmla="*/ 17 h 91"/>
                  <a:gd name="T38" fmla="*/ 33 w 36"/>
                  <a:gd name="T39" fmla="*/ 16 h 91"/>
                  <a:gd name="T40" fmla="*/ 32 w 36"/>
                  <a:gd name="T41" fmla="*/ 15 h 91"/>
                  <a:gd name="T42" fmla="*/ 31 w 36"/>
                  <a:gd name="T43" fmla="*/ 15 h 91"/>
                  <a:gd name="T44" fmla="*/ 30 w 36"/>
                  <a:gd name="T45" fmla="*/ 14 h 91"/>
                  <a:gd name="T46" fmla="*/ 28 w 36"/>
                  <a:gd name="T47" fmla="*/ 13 h 91"/>
                  <a:gd name="T48" fmla="*/ 27 w 36"/>
                  <a:gd name="T49" fmla="*/ 12 h 91"/>
                  <a:gd name="T50" fmla="*/ 25 w 36"/>
                  <a:gd name="T51" fmla="*/ 12 h 91"/>
                  <a:gd name="T52" fmla="*/ 24 w 36"/>
                  <a:gd name="T53" fmla="*/ 11 h 91"/>
                  <a:gd name="T54" fmla="*/ 23 w 36"/>
                  <a:gd name="T55" fmla="*/ 10 h 91"/>
                  <a:gd name="T56" fmla="*/ 22 w 36"/>
                  <a:gd name="T57" fmla="*/ 9 h 91"/>
                  <a:gd name="T58" fmla="*/ 21 w 36"/>
                  <a:gd name="T59" fmla="*/ 7 h 91"/>
                  <a:gd name="T60" fmla="*/ 20 w 36"/>
                  <a:gd name="T61" fmla="*/ 6 h 91"/>
                  <a:gd name="T62" fmla="*/ 19 w 36"/>
                  <a:gd name="T63" fmla="*/ 4 h 91"/>
                  <a:gd name="T64" fmla="*/ 19 w 36"/>
                  <a:gd name="T65" fmla="*/ 3 h 91"/>
                  <a:gd name="T66" fmla="*/ 18 w 36"/>
                  <a:gd name="T67" fmla="*/ 2 h 91"/>
                  <a:gd name="T68" fmla="*/ 17 w 36"/>
                  <a:gd name="T6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 h="91">
                    <a:moveTo>
                      <a:pt x="17" y="0"/>
                    </a:moveTo>
                    <a:lnTo>
                      <a:pt x="0" y="63"/>
                    </a:lnTo>
                    <a:lnTo>
                      <a:pt x="0" y="66"/>
                    </a:lnTo>
                    <a:lnTo>
                      <a:pt x="0" y="69"/>
                    </a:lnTo>
                    <a:lnTo>
                      <a:pt x="1" y="70"/>
                    </a:lnTo>
                    <a:lnTo>
                      <a:pt x="1" y="73"/>
                    </a:lnTo>
                    <a:lnTo>
                      <a:pt x="2" y="75"/>
                    </a:lnTo>
                    <a:lnTo>
                      <a:pt x="3" y="78"/>
                    </a:lnTo>
                    <a:lnTo>
                      <a:pt x="4" y="79"/>
                    </a:lnTo>
                    <a:lnTo>
                      <a:pt x="4" y="81"/>
                    </a:lnTo>
                    <a:lnTo>
                      <a:pt x="6" y="83"/>
                    </a:lnTo>
                    <a:lnTo>
                      <a:pt x="7" y="85"/>
                    </a:lnTo>
                    <a:lnTo>
                      <a:pt x="9" y="86"/>
                    </a:lnTo>
                    <a:lnTo>
                      <a:pt x="11" y="87"/>
                    </a:lnTo>
                    <a:lnTo>
                      <a:pt x="13" y="88"/>
                    </a:lnTo>
                    <a:lnTo>
                      <a:pt x="16" y="89"/>
                    </a:lnTo>
                    <a:lnTo>
                      <a:pt x="19" y="90"/>
                    </a:lnTo>
                    <a:lnTo>
                      <a:pt x="22" y="90"/>
                    </a:lnTo>
                    <a:lnTo>
                      <a:pt x="35" y="17"/>
                    </a:lnTo>
                    <a:lnTo>
                      <a:pt x="33" y="16"/>
                    </a:lnTo>
                    <a:lnTo>
                      <a:pt x="32" y="15"/>
                    </a:lnTo>
                    <a:lnTo>
                      <a:pt x="31" y="15"/>
                    </a:lnTo>
                    <a:lnTo>
                      <a:pt x="30" y="14"/>
                    </a:lnTo>
                    <a:lnTo>
                      <a:pt x="28" y="13"/>
                    </a:lnTo>
                    <a:lnTo>
                      <a:pt x="27" y="12"/>
                    </a:lnTo>
                    <a:lnTo>
                      <a:pt x="25" y="12"/>
                    </a:lnTo>
                    <a:lnTo>
                      <a:pt x="24" y="11"/>
                    </a:lnTo>
                    <a:lnTo>
                      <a:pt x="23" y="10"/>
                    </a:lnTo>
                    <a:lnTo>
                      <a:pt x="22" y="9"/>
                    </a:lnTo>
                    <a:lnTo>
                      <a:pt x="21" y="7"/>
                    </a:lnTo>
                    <a:lnTo>
                      <a:pt x="20" y="6"/>
                    </a:lnTo>
                    <a:lnTo>
                      <a:pt x="19" y="4"/>
                    </a:lnTo>
                    <a:lnTo>
                      <a:pt x="19" y="3"/>
                    </a:lnTo>
                    <a:lnTo>
                      <a:pt x="18" y="2"/>
                    </a:lnTo>
                    <a:lnTo>
                      <a:pt x="1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43" name="Freeform 379"/>
              <p:cNvSpPr>
                <a:spLocks/>
              </p:cNvSpPr>
              <p:nvPr/>
            </p:nvSpPr>
            <p:spPr bwMode="auto">
              <a:xfrm>
                <a:off x="5125" y="1772"/>
                <a:ext cx="42" cy="17"/>
              </a:xfrm>
              <a:custGeom>
                <a:avLst/>
                <a:gdLst>
                  <a:gd name="T0" fmla="*/ 0 w 42"/>
                  <a:gd name="T1" fmla="*/ 0 h 17"/>
                  <a:gd name="T2" fmla="*/ 0 w 42"/>
                  <a:gd name="T3" fmla="*/ 16 h 17"/>
                  <a:gd name="T4" fmla="*/ 1 w 42"/>
                  <a:gd name="T5" fmla="*/ 16 h 17"/>
                  <a:gd name="T6" fmla="*/ 3 w 42"/>
                  <a:gd name="T7" fmla="*/ 16 h 17"/>
                  <a:gd name="T8" fmla="*/ 4 w 42"/>
                  <a:gd name="T9" fmla="*/ 16 h 17"/>
                  <a:gd name="T10" fmla="*/ 6 w 42"/>
                  <a:gd name="T11" fmla="*/ 16 h 17"/>
                  <a:gd name="T12" fmla="*/ 7 w 42"/>
                  <a:gd name="T13" fmla="*/ 16 h 17"/>
                  <a:gd name="T14" fmla="*/ 9 w 42"/>
                  <a:gd name="T15" fmla="*/ 16 h 17"/>
                  <a:gd name="T16" fmla="*/ 10 w 42"/>
                  <a:gd name="T17" fmla="*/ 16 h 17"/>
                  <a:gd name="T18" fmla="*/ 11 w 42"/>
                  <a:gd name="T19" fmla="*/ 16 h 17"/>
                  <a:gd name="T20" fmla="*/ 13 w 42"/>
                  <a:gd name="T21" fmla="*/ 16 h 17"/>
                  <a:gd name="T22" fmla="*/ 14 w 42"/>
                  <a:gd name="T23" fmla="*/ 16 h 17"/>
                  <a:gd name="T24" fmla="*/ 15 w 42"/>
                  <a:gd name="T25" fmla="*/ 10 h 17"/>
                  <a:gd name="T26" fmla="*/ 17 w 42"/>
                  <a:gd name="T27" fmla="*/ 10 h 17"/>
                  <a:gd name="T28" fmla="*/ 18 w 42"/>
                  <a:gd name="T29" fmla="*/ 10 h 17"/>
                  <a:gd name="T30" fmla="*/ 20 w 42"/>
                  <a:gd name="T31" fmla="*/ 10 h 17"/>
                  <a:gd name="T32" fmla="*/ 21 w 42"/>
                  <a:gd name="T33" fmla="*/ 10 h 17"/>
                  <a:gd name="T34" fmla="*/ 23 w 42"/>
                  <a:gd name="T35" fmla="*/ 10 h 17"/>
                  <a:gd name="T36" fmla="*/ 24 w 42"/>
                  <a:gd name="T37" fmla="*/ 10 h 17"/>
                  <a:gd name="T38" fmla="*/ 25 w 42"/>
                  <a:gd name="T39" fmla="*/ 10 h 17"/>
                  <a:gd name="T40" fmla="*/ 27 w 42"/>
                  <a:gd name="T41" fmla="*/ 10 h 17"/>
                  <a:gd name="T42" fmla="*/ 28 w 42"/>
                  <a:gd name="T43" fmla="*/ 10 h 17"/>
                  <a:gd name="T44" fmla="*/ 30 w 42"/>
                  <a:gd name="T45" fmla="*/ 16 h 17"/>
                  <a:gd name="T46" fmla="*/ 31 w 42"/>
                  <a:gd name="T47" fmla="*/ 16 h 17"/>
                  <a:gd name="T48" fmla="*/ 32 w 42"/>
                  <a:gd name="T49" fmla="*/ 16 h 17"/>
                  <a:gd name="T50" fmla="*/ 34 w 42"/>
                  <a:gd name="T51" fmla="*/ 16 h 17"/>
                  <a:gd name="T52" fmla="*/ 36 w 42"/>
                  <a:gd name="T53" fmla="*/ 16 h 17"/>
                  <a:gd name="T54" fmla="*/ 37 w 42"/>
                  <a:gd name="T55" fmla="*/ 16 h 17"/>
                  <a:gd name="T56" fmla="*/ 38 w 42"/>
                  <a:gd name="T57" fmla="*/ 16 h 17"/>
                  <a:gd name="T58" fmla="*/ 40 w 42"/>
                  <a:gd name="T59" fmla="*/ 16 h 17"/>
                  <a:gd name="T60" fmla="*/ 41 w 42"/>
                  <a:gd name="T61" fmla="*/ 16 h 17"/>
                  <a:gd name="T62" fmla="*/ 41 w 42"/>
                  <a:gd name="T63" fmla="*/ 0 h 17"/>
                  <a:gd name="T64" fmla="*/ 0 w 42"/>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17">
                    <a:moveTo>
                      <a:pt x="0" y="0"/>
                    </a:moveTo>
                    <a:lnTo>
                      <a:pt x="0" y="16"/>
                    </a:lnTo>
                    <a:lnTo>
                      <a:pt x="1" y="16"/>
                    </a:lnTo>
                    <a:lnTo>
                      <a:pt x="3" y="16"/>
                    </a:lnTo>
                    <a:lnTo>
                      <a:pt x="4" y="16"/>
                    </a:lnTo>
                    <a:lnTo>
                      <a:pt x="6" y="16"/>
                    </a:lnTo>
                    <a:lnTo>
                      <a:pt x="7" y="16"/>
                    </a:lnTo>
                    <a:lnTo>
                      <a:pt x="9" y="16"/>
                    </a:lnTo>
                    <a:lnTo>
                      <a:pt x="10" y="16"/>
                    </a:lnTo>
                    <a:lnTo>
                      <a:pt x="11" y="16"/>
                    </a:lnTo>
                    <a:lnTo>
                      <a:pt x="13" y="16"/>
                    </a:lnTo>
                    <a:lnTo>
                      <a:pt x="14" y="16"/>
                    </a:lnTo>
                    <a:lnTo>
                      <a:pt x="15" y="10"/>
                    </a:lnTo>
                    <a:lnTo>
                      <a:pt x="17" y="10"/>
                    </a:lnTo>
                    <a:lnTo>
                      <a:pt x="18" y="10"/>
                    </a:lnTo>
                    <a:lnTo>
                      <a:pt x="20" y="10"/>
                    </a:lnTo>
                    <a:lnTo>
                      <a:pt x="21" y="10"/>
                    </a:lnTo>
                    <a:lnTo>
                      <a:pt x="23" y="10"/>
                    </a:lnTo>
                    <a:lnTo>
                      <a:pt x="24" y="10"/>
                    </a:lnTo>
                    <a:lnTo>
                      <a:pt x="25" y="10"/>
                    </a:lnTo>
                    <a:lnTo>
                      <a:pt x="27" y="10"/>
                    </a:lnTo>
                    <a:lnTo>
                      <a:pt x="28" y="10"/>
                    </a:lnTo>
                    <a:lnTo>
                      <a:pt x="30" y="16"/>
                    </a:lnTo>
                    <a:lnTo>
                      <a:pt x="31" y="16"/>
                    </a:lnTo>
                    <a:lnTo>
                      <a:pt x="32" y="16"/>
                    </a:lnTo>
                    <a:lnTo>
                      <a:pt x="34" y="16"/>
                    </a:lnTo>
                    <a:lnTo>
                      <a:pt x="36" y="16"/>
                    </a:lnTo>
                    <a:lnTo>
                      <a:pt x="37" y="16"/>
                    </a:lnTo>
                    <a:lnTo>
                      <a:pt x="38" y="16"/>
                    </a:lnTo>
                    <a:lnTo>
                      <a:pt x="40" y="16"/>
                    </a:lnTo>
                    <a:lnTo>
                      <a:pt x="41" y="16"/>
                    </a:lnTo>
                    <a:lnTo>
                      <a:pt x="41"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44" name="Freeform 380"/>
              <p:cNvSpPr>
                <a:spLocks/>
              </p:cNvSpPr>
              <p:nvPr/>
            </p:nvSpPr>
            <p:spPr bwMode="auto">
              <a:xfrm>
                <a:off x="5177" y="1772"/>
                <a:ext cx="40" cy="17"/>
              </a:xfrm>
              <a:custGeom>
                <a:avLst/>
                <a:gdLst>
                  <a:gd name="T0" fmla="*/ 0 w 40"/>
                  <a:gd name="T1" fmla="*/ 0 h 17"/>
                  <a:gd name="T2" fmla="*/ 1 w 40"/>
                  <a:gd name="T3" fmla="*/ 16 h 17"/>
                  <a:gd name="T4" fmla="*/ 2 w 40"/>
                  <a:gd name="T5" fmla="*/ 16 h 17"/>
                  <a:gd name="T6" fmla="*/ 3 w 40"/>
                  <a:gd name="T7" fmla="*/ 16 h 17"/>
                  <a:gd name="T8" fmla="*/ 4 w 40"/>
                  <a:gd name="T9" fmla="*/ 16 h 17"/>
                  <a:gd name="T10" fmla="*/ 5 w 40"/>
                  <a:gd name="T11" fmla="*/ 16 h 17"/>
                  <a:gd name="T12" fmla="*/ 7 w 40"/>
                  <a:gd name="T13" fmla="*/ 16 h 17"/>
                  <a:gd name="T14" fmla="*/ 8 w 40"/>
                  <a:gd name="T15" fmla="*/ 16 h 17"/>
                  <a:gd name="T16" fmla="*/ 9 w 40"/>
                  <a:gd name="T17" fmla="*/ 16 h 17"/>
                  <a:gd name="T18" fmla="*/ 10 w 40"/>
                  <a:gd name="T19" fmla="*/ 16 h 17"/>
                  <a:gd name="T20" fmla="*/ 11 w 40"/>
                  <a:gd name="T21" fmla="*/ 16 h 17"/>
                  <a:gd name="T22" fmla="*/ 13 w 40"/>
                  <a:gd name="T23" fmla="*/ 10 h 17"/>
                  <a:gd name="T24" fmla="*/ 14 w 40"/>
                  <a:gd name="T25" fmla="*/ 10 h 17"/>
                  <a:gd name="T26" fmla="*/ 15 w 40"/>
                  <a:gd name="T27" fmla="*/ 10 h 17"/>
                  <a:gd name="T28" fmla="*/ 16 w 40"/>
                  <a:gd name="T29" fmla="*/ 10 h 17"/>
                  <a:gd name="T30" fmla="*/ 17 w 40"/>
                  <a:gd name="T31" fmla="*/ 10 h 17"/>
                  <a:gd name="T32" fmla="*/ 19 w 40"/>
                  <a:gd name="T33" fmla="*/ 10 h 17"/>
                  <a:gd name="T34" fmla="*/ 20 w 40"/>
                  <a:gd name="T35" fmla="*/ 10 h 17"/>
                  <a:gd name="T36" fmla="*/ 21 w 40"/>
                  <a:gd name="T37" fmla="*/ 10 h 17"/>
                  <a:gd name="T38" fmla="*/ 23 w 40"/>
                  <a:gd name="T39" fmla="*/ 10 h 17"/>
                  <a:gd name="T40" fmla="*/ 24 w 40"/>
                  <a:gd name="T41" fmla="*/ 10 h 17"/>
                  <a:gd name="T42" fmla="*/ 26 w 40"/>
                  <a:gd name="T43" fmla="*/ 16 h 17"/>
                  <a:gd name="T44" fmla="*/ 27 w 40"/>
                  <a:gd name="T45" fmla="*/ 16 h 17"/>
                  <a:gd name="T46" fmla="*/ 28 w 40"/>
                  <a:gd name="T47" fmla="*/ 16 h 17"/>
                  <a:gd name="T48" fmla="*/ 29 w 40"/>
                  <a:gd name="T49" fmla="*/ 16 h 17"/>
                  <a:gd name="T50" fmla="*/ 30 w 40"/>
                  <a:gd name="T51" fmla="*/ 16 h 17"/>
                  <a:gd name="T52" fmla="*/ 32 w 40"/>
                  <a:gd name="T53" fmla="*/ 16 h 17"/>
                  <a:gd name="T54" fmla="*/ 33 w 40"/>
                  <a:gd name="T55" fmla="*/ 16 h 17"/>
                  <a:gd name="T56" fmla="*/ 34 w 40"/>
                  <a:gd name="T57" fmla="*/ 16 h 17"/>
                  <a:gd name="T58" fmla="*/ 36 w 40"/>
                  <a:gd name="T59" fmla="*/ 16 h 17"/>
                  <a:gd name="T60" fmla="*/ 37 w 40"/>
                  <a:gd name="T61" fmla="*/ 16 h 17"/>
                  <a:gd name="T62" fmla="*/ 39 w 40"/>
                  <a:gd name="T63" fmla="*/ 16 h 17"/>
                  <a:gd name="T64" fmla="*/ 39 w 40"/>
                  <a:gd name="T65" fmla="*/ 0 h 17"/>
                  <a:gd name="T66" fmla="*/ 0 w 40"/>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 h="17">
                    <a:moveTo>
                      <a:pt x="0" y="0"/>
                    </a:moveTo>
                    <a:lnTo>
                      <a:pt x="1" y="16"/>
                    </a:lnTo>
                    <a:lnTo>
                      <a:pt x="2" y="16"/>
                    </a:lnTo>
                    <a:lnTo>
                      <a:pt x="3" y="16"/>
                    </a:lnTo>
                    <a:lnTo>
                      <a:pt x="4" y="16"/>
                    </a:lnTo>
                    <a:lnTo>
                      <a:pt x="5" y="16"/>
                    </a:lnTo>
                    <a:lnTo>
                      <a:pt x="7" y="16"/>
                    </a:lnTo>
                    <a:lnTo>
                      <a:pt x="8" y="16"/>
                    </a:lnTo>
                    <a:lnTo>
                      <a:pt x="9" y="16"/>
                    </a:lnTo>
                    <a:lnTo>
                      <a:pt x="10" y="16"/>
                    </a:lnTo>
                    <a:lnTo>
                      <a:pt x="11" y="16"/>
                    </a:lnTo>
                    <a:lnTo>
                      <a:pt x="13" y="10"/>
                    </a:lnTo>
                    <a:lnTo>
                      <a:pt x="14" y="10"/>
                    </a:lnTo>
                    <a:lnTo>
                      <a:pt x="15" y="10"/>
                    </a:lnTo>
                    <a:lnTo>
                      <a:pt x="16" y="10"/>
                    </a:lnTo>
                    <a:lnTo>
                      <a:pt x="17" y="10"/>
                    </a:lnTo>
                    <a:lnTo>
                      <a:pt x="19" y="10"/>
                    </a:lnTo>
                    <a:lnTo>
                      <a:pt x="20" y="10"/>
                    </a:lnTo>
                    <a:lnTo>
                      <a:pt x="21" y="10"/>
                    </a:lnTo>
                    <a:lnTo>
                      <a:pt x="23" y="10"/>
                    </a:lnTo>
                    <a:lnTo>
                      <a:pt x="24" y="10"/>
                    </a:lnTo>
                    <a:lnTo>
                      <a:pt x="26" y="16"/>
                    </a:lnTo>
                    <a:lnTo>
                      <a:pt x="27" y="16"/>
                    </a:lnTo>
                    <a:lnTo>
                      <a:pt x="28" y="16"/>
                    </a:lnTo>
                    <a:lnTo>
                      <a:pt x="29" y="16"/>
                    </a:lnTo>
                    <a:lnTo>
                      <a:pt x="30" y="16"/>
                    </a:lnTo>
                    <a:lnTo>
                      <a:pt x="32" y="16"/>
                    </a:lnTo>
                    <a:lnTo>
                      <a:pt x="33" y="16"/>
                    </a:lnTo>
                    <a:lnTo>
                      <a:pt x="34" y="16"/>
                    </a:lnTo>
                    <a:lnTo>
                      <a:pt x="36" y="16"/>
                    </a:lnTo>
                    <a:lnTo>
                      <a:pt x="37" y="16"/>
                    </a:lnTo>
                    <a:lnTo>
                      <a:pt x="39" y="16"/>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45" name="Freeform 381"/>
              <p:cNvSpPr>
                <a:spLocks/>
              </p:cNvSpPr>
              <p:nvPr/>
            </p:nvSpPr>
            <p:spPr bwMode="auto">
              <a:xfrm>
                <a:off x="5231" y="1772"/>
                <a:ext cx="39" cy="17"/>
              </a:xfrm>
              <a:custGeom>
                <a:avLst/>
                <a:gdLst>
                  <a:gd name="T0" fmla="*/ 0 w 39"/>
                  <a:gd name="T1" fmla="*/ 0 h 17"/>
                  <a:gd name="T2" fmla="*/ 0 w 39"/>
                  <a:gd name="T3" fmla="*/ 16 h 17"/>
                  <a:gd name="T4" fmla="*/ 2 w 39"/>
                  <a:gd name="T5" fmla="*/ 16 h 17"/>
                  <a:gd name="T6" fmla="*/ 3 w 39"/>
                  <a:gd name="T7" fmla="*/ 16 h 17"/>
                  <a:gd name="T8" fmla="*/ 4 w 39"/>
                  <a:gd name="T9" fmla="*/ 16 h 17"/>
                  <a:gd name="T10" fmla="*/ 5 w 39"/>
                  <a:gd name="T11" fmla="*/ 16 h 17"/>
                  <a:gd name="T12" fmla="*/ 6 w 39"/>
                  <a:gd name="T13" fmla="*/ 16 h 17"/>
                  <a:gd name="T14" fmla="*/ 8 w 39"/>
                  <a:gd name="T15" fmla="*/ 16 h 17"/>
                  <a:gd name="T16" fmla="*/ 10 w 39"/>
                  <a:gd name="T17" fmla="*/ 16 h 17"/>
                  <a:gd name="T18" fmla="*/ 11 w 39"/>
                  <a:gd name="T19" fmla="*/ 16 h 17"/>
                  <a:gd name="T20" fmla="*/ 12 w 39"/>
                  <a:gd name="T21" fmla="*/ 10 h 17"/>
                  <a:gd name="T22" fmla="*/ 14 w 39"/>
                  <a:gd name="T23" fmla="*/ 10 h 17"/>
                  <a:gd name="T24" fmla="*/ 16 w 39"/>
                  <a:gd name="T25" fmla="*/ 10 h 17"/>
                  <a:gd name="T26" fmla="*/ 17 w 39"/>
                  <a:gd name="T27" fmla="*/ 10 h 17"/>
                  <a:gd name="T28" fmla="*/ 18 w 39"/>
                  <a:gd name="T29" fmla="*/ 10 h 17"/>
                  <a:gd name="T30" fmla="*/ 19 w 39"/>
                  <a:gd name="T31" fmla="*/ 10 h 17"/>
                  <a:gd name="T32" fmla="*/ 20 w 39"/>
                  <a:gd name="T33" fmla="*/ 10 h 17"/>
                  <a:gd name="T34" fmla="*/ 21 w 39"/>
                  <a:gd name="T35" fmla="*/ 10 h 17"/>
                  <a:gd name="T36" fmla="*/ 23 w 39"/>
                  <a:gd name="T37" fmla="*/ 10 h 17"/>
                  <a:gd name="T38" fmla="*/ 24 w 39"/>
                  <a:gd name="T39" fmla="*/ 10 h 17"/>
                  <a:gd name="T40" fmla="*/ 24 w 39"/>
                  <a:gd name="T41" fmla="*/ 16 h 17"/>
                  <a:gd name="T42" fmla="*/ 26 w 39"/>
                  <a:gd name="T43" fmla="*/ 16 h 17"/>
                  <a:gd name="T44" fmla="*/ 27 w 39"/>
                  <a:gd name="T45" fmla="*/ 16 h 17"/>
                  <a:gd name="T46" fmla="*/ 28 w 39"/>
                  <a:gd name="T47" fmla="*/ 16 h 17"/>
                  <a:gd name="T48" fmla="*/ 30 w 39"/>
                  <a:gd name="T49" fmla="*/ 16 h 17"/>
                  <a:gd name="T50" fmla="*/ 32 w 39"/>
                  <a:gd name="T51" fmla="*/ 16 h 17"/>
                  <a:gd name="T52" fmla="*/ 33 w 39"/>
                  <a:gd name="T53" fmla="*/ 16 h 17"/>
                  <a:gd name="T54" fmla="*/ 34 w 39"/>
                  <a:gd name="T55" fmla="*/ 16 h 17"/>
                  <a:gd name="T56" fmla="*/ 35 w 39"/>
                  <a:gd name="T57" fmla="*/ 16 h 17"/>
                  <a:gd name="T58" fmla="*/ 36 w 39"/>
                  <a:gd name="T59" fmla="*/ 16 h 17"/>
                  <a:gd name="T60" fmla="*/ 37 w 39"/>
                  <a:gd name="T61" fmla="*/ 16 h 17"/>
                  <a:gd name="T62" fmla="*/ 38 w 39"/>
                  <a:gd name="T63" fmla="*/ 0 h 17"/>
                  <a:gd name="T64" fmla="*/ 0 w 39"/>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17">
                    <a:moveTo>
                      <a:pt x="0" y="0"/>
                    </a:moveTo>
                    <a:lnTo>
                      <a:pt x="0" y="16"/>
                    </a:lnTo>
                    <a:lnTo>
                      <a:pt x="2" y="16"/>
                    </a:lnTo>
                    <a:lnTo>
                      <a:pt x="3" y="16"/>
                    </a:lnTo>
                    <a:lnTo>
                      <a:pt x="4" y="16"/>
                    </a:lnTo>
                    <a:lnTo>
                      <a:pt x="5" y="16"/>
                    </a:lnTo>
                    <a:lnTo>
                      <a:pt x="6" y="16"/>
                    </a:lnTo>
                    <a:lnTo>
                      <a:pt x="8" y="16"/>
                    </a:lnTo>
                    <a:lnTo>
                      <a:pt x="10" y="16"/>
                    </a:lnTo>
                    <a:lnTo>
                      <a:pt x="11" y="16"/>
                    </a:lnTo>
                    <a:lnTo>
                      <a:pt x="12" y="10"/>
                    </a:lnTo>
                    <a:lnTo>
                      <a:pt x="14" y="10"/>
                    </a:lnTo>
                    <a:lnTo>
                      <a:pt x="16" y="10"/>
                    </a:lnTo>
                    <a:lnTo>
                      <a:pt x="17" y="10"/>
                    </a:lnTo>
                    <a:lnTo>
                      <a:pt x="18" y="10"/>
                    </a:lnTo>
                    <a:lnTo>
                      <a:pt x="19" y="10"/>
                    </a:lnTo>
                    <a:lnTo>
                      <a:pt x="20" y="10"/>
                    </a:lnTo>
                    <a:lnTo>
                      <a:pt x="21" y="10"/>
                    </a:lnTo>
                    <a:lnTo>
                      <a:pt x="23" y="10"/>
                    </a:lnTo>
                    <a:lnTo>
                      <a:pt x="24" y="10"/>
                    </a:lnTo>
                    <a:lnTo>
                      <a:pt x="24" y="16"/>
                    </a:lnTo>
                    <a:lnTo>
                      <a:pt x="26" y="16"/>
                    </a:lnTo>
                    <a:lnTo>
                      <a:pt x="27" y="16"/>
                    </a:lnTo>
                    <a:lnTo>
                      <a:pt x="28" y="16"/>
                    </a:lnTo>
                    <a:lnTo>
                      <a:pt x="30" y="16"/>
                    </a:lnTo>
                    <a:lnTo>
                      <a:pt x="32" y="16"/>
                    </a:lnTo>
                    <a:lnTo>
                      <a:pt x="33" y="16"/>
                    </a:lnTo>
                    <a:lnTo>
                      <a:pt x="34" y="16"/>
                    </a:lnTo>
                    <a:lnTo>
                      <a:pt x="35" y="16"/>
                    </a:lnTo>
                    <a:lnTo>
                      <a:pt x="36" y="16"/>
                    </a:lnTo>
                    <a:lnTo>
                      <a:pt x="37" y="16"/>
                    </a:lnTo>
                    <a:lnTo>
                      <a:pt x="38"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46" name="Freeform 382"/>
              <p:cNvSpPr>
                <a:spLocks/>
              </p:cNvSpPr>
              <p:nvPr/>
            </p:nvSpPr>
            <p:spPr bwMode="auto">
              <a:xfrm>
                <a:off x="5125" y="1749"/>
                <a:ext cx="42" cy="17"/>
              </a:xfrm>
              <a:custGeom>
                <a:avLst/>
                <a:gdLst>
                  <a:gd name="T0" fmla="*/ 39 w 42"/>
                  <a:gd name="T1" fmla="*/ 1 h 17"/>
                  <a:gd name="T2" fmla="*/ 37 w 42"/>
                  <a:gd name="T3" fmla="*/ 1 h 17"/>
                  <a:gd name="T4" fmla="*/ 34 w 42"/>
                  <a:gd name="T5" fmla="*/ 1 h 17"/>
                  <a:gd name="T6" fmla="*/ 32 w 42"/>
                  <a:gd name="T7" fmla="*/ 1 h 17"/>
                  <a:gd name="T8" fmla="*/ 29 w 42"/>
                  <a:gd name="T9" fmla="*/ 1 h 17"/>
                  <a:gd name="T10" fmla="*/ 27 w 42"/>
                  <a:gd name="T11" fmla="*/ 1 h 17"/>
                  <a:gd name="T12" fmla="*/ 24 w 42"/>
                  <a:gd name="T13" fmla="*/ 1 h 17"/>
                  <a:gd name="T14" fmla="*/ 22 w 42"/>
                  <a:gd name="T15" fmla="*/ 1 h 17"/>
                  <a:gd name="T16" fmla="*/ 20 w 42"/>
                  <a:gd name="T17" fmla="*/ 1 h 17"/>
                  <a:gd name="T18" fmla="*/ 17 w 42"/>
                  <a:gd name="T19" fmla="*/ 1 h 17"/>
                  <a:gd name="T20" fmla="*/ 14 w 42"/>
                  <a:gd name="T21" fmla="*/ 1 h 17"/>
                  <a:gd name="T22" fmla="*/ 12 w 42"/>
                  <a:gd name="T23" fmla="*/ 1 h 17"/>
                  <a:gd name="T24" fmla="*/ 10 w 42"/>
                  <a:gd name="T25" fmla="*/ 1 h 17"/>
                  <a:gd name="T26" fmla="*/ 7 w 42"/>
                  <a:gd name="T27" fmla="*/ 1 h 17"/>
                  <a:gd name="T28" fmla="*/ 5 w 42"/>
                  <a:gd name="T29" fmla="*/ 1 h 17"/>
                  <a:gd name="T30" fmla="*/ 3 w 42"/>
                  <a:gd name="T31" fmla="*/ 1 h 17"/>
                  <a:gd name="T32" fmla="*/ 0 w 42"/>
                  <a:gd name="T33" fmla="*/ 16 h 17"/>
                  <a:gd name="T34" fmla="*/ 3 w 42"/>
                  <a:gd name="T35" fmla="*/ 16 h 17"/>
                  <a:gd name="T36" fmla="*/ 5 w 42"/>
                  <a:gd name="T37" fmla="*/ 16 h 17"/>
                  <a:gd name="T38" fmla="*/ 7 w 42"/>
                  <a:gd name="T39" fmla="*/ 16 h 17"/>
                  <a:gd name="T40" fmla="*/ 10 w 42"/>
                  <a:gd name="T41" fmla="*/ 16 h 17"/>
                  <a:gd name="T42" fmla="*/ 12 w 42"/>
                  <a:gd name="T43" fmla="*/ 16 h 17"/>
                  <a:gd name="T44" fmla="*/ 15 w 42"/>
                  <a:gd name="T45" fmla="*/ 16 h 17"/>
                  <a:gd name="T46" fmla="*/ 17 w 42"/>
                  <a:gd name="T47" fmla="*/ 16 h 17"/>
                  <a:gd name="T48" fmla="*/ 20 w 42"/>
                  <a:gd name="T49" fmla="*/ 16 h 17"/>
                  <a:gd name="T50" fmla="*/ 22 w 42"/>
                  <a:gd name="T51" fmla="*/ 16 h 17"/>
                  <a:gd name="T52" fmla="*/ 25 w 42"/>
                  <a:gd name="T53" fmla="*/ 16 h 17"/>
                  <a:gd name="T54" fmla="*/ 27 w 42"/>
                  <a:gd name="T55" fmla="*/ 16 h 17"/>
                  <a:gd name="T56" fmla="*/ 31 w 42"/>
                  <a:gd name="T57" fmla="*/ 16 h 17"/>
                  <a:gd name="T58" fmla="*/ 33 w 42"/>
                  <a:gd name="T59" fmla="*/ 16 h 17"/>
                  <a:gd name="T60" fmla="*/ 36 w 42"/>
                  <a:gd name="T61" fmla="*/ 16 h 17"/>
                  <a:gd name="T62" fmla="*/ 38 w 42"/>
                  <a:gd name="T63" fmla="*/ 16 h 17"/>
                  <a:gd name="T64" fmla="*/ 41 w 42"/>
                  <a:gd name="T65"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17">
                    <a:moveTo>
                      <a:pt x="41" y="1"/>
                    </a:moveTo>
                    <a:lnTo>
                      <a:pt x="39" y="1"/>
                    </a:lnTo>
                    <a:lnTo>
                      <a:pt x="38" y="1"/>
                    </a:lnTo>
                    <a:lnTo>
                      <a:pt x="37" y="1"/>
                    </a:lnTo>
                    <a:lnTo>
                      <a:pt x="36" y="1"/>
                    </a:lnTo>
                    <a:lnTo>
                      <a:pt x="34" y="1"/>
                    </a:lnTo>
                    <a:lnTo>
                      <a:pt x="33" y="1"/>
                    </a:lnTo>
                    <a:lnTo>
                      <a:pt x="32" y="1"/>
                    </a:lnTo>
                    <a:lnTo>
                      <a:pt x="30" y="1"/>
                    </a:lnTo>
                    <a:lnTo>
                      <a:pt x="29" y="1"/>
                    </a:lnTo>
                    <a:lnTo>
                      <a:pt x="28" y="1"/>
                    </a:lnTo>
                    <a:lnTo>
                      <a:pt x="27" y="1"/>
                    </a:lnTo>
                    <a:lnTo>
                      <a:pt x="26" y="1"/>
                    </a:lnTo>
                    <a:lnTo>
                      <a:pt x="24" y="1"/>
                    </a:lnTo>
                    <a:lnTo>
                      <a:pt x="23" y="1"/>
                    </a:lnTo>
                    <a:lnTo>
                      <a:pt x="22" y="1"/>
                    </a:lnTo>
                    <a:lnTo>
                      <a:pt x="21" y="1"/>
                    </a:lnTo>
                    <a:lnTo>
                      <a:pt x="20" y="1"/>
                    </a:lnTo>
                    <a:lnTo>
                      <a:pt x="19" y="1"/>
                    </a:lnTo>
                    <a:lnTo>
                      <a:pt x="17" y="1"/>
                    </a:lnTo>
                    <a:lnTo>
                      <a:pt x="16" y="1"/>
                    </a:lnTo>
                    <a:lnTo>
                      <a:pt x="14" y="1"/>
                    </a:lnTo>
                    <a:lnTo>
                      <a:pt x="13" y="1"/>
                    </a:lnTo>
                    <a:lnTo>
                      <a:pt x="12" y="1"/>
                    </a:lnTo>
                    <a:lnTo>
                      <a:pt x="11" y="1"/>
                    </a:lnTo>
                    <a:lnTo>
                      <a:pt x="10" y="1"/>
                    </a:lnTo>
                    <a:lnTo>
                      <a:pt x="9" y="1"/>
                    </a:lnTo>
                    <a:lnTo>
                      <a:pt x="7" y="1"/>
                    </a:lnTo>
                    <a:lnTo>
                      <a:pt x="6" y="1"/>
                    </a:lnTo>
                    <a:lnTo>
                      <a:pt x="5" y="1"/>
                    </a:lnTo>
                    <a:lnTo>
                      <a:pt x="4" y="1"/>
                    </a:lnTo>
                    <a:lnTo>
                      <a:pt x="3" y="1"/>
                    </a:lnTo>
                    <a:lnTo>
                      <a:pt x="2" y="0"/>
                    </a:lnTo>
                    <a:lnTo>
                      <a:pt x="0" y="16"/>
                    </a:lnTo>
                    <a:lnTo>
                      <a:pt x="2" y="16"/>
                    </a:lnTo>
                    <a:lnTo>
                      <a:pt x="3" y="16"/>
                    </a:lnTo>
                    <a:lnTo>
                      <a:pt x="4" y="16"/>
                    </a:lnTo>
                    <a:lnTo>
                      <a:pt x="5" y="16"/>
                    </a:lnTo>
                    <a:lnTo>
                      <a:pt x="6" y="16"/>
                    </a:lnTo>
                    <a:lnTo>
                      <a:pt x="7" y="16"/>
                    </a:lnTo>
                    <a:lnTo>
                      <a:pt x="9" y="16"/>
                    </a:lnTo>
                    <a:lnTo>
                      <a:pt x="10" y="16"/>
                    </a:lnTo>
                    <a:lnTo>
                      <a:pt x="11" y="16"/>
                    </a:lnTo>
                    <a:lnTo>
                      <a:pt x="12" y="16"/>
                    </a:lnTo>
                    <a:lnTo>
                      <a:pt x="13" y="16"/>
                    </a:lnTo>
                    <a:lnTo>
                      <a:pt x="15" y="16"/>
                    </a:lnTo>
                    <a:lnTo>
                      <a:pt x="16" y="16"/>
                    </a:lnTo>
                    <a:lnTo>
                      <a:pt x="17" y="16"/>
                    </a:lnTo>
                    <a:lnTo>
                      <a:pt x="19" y="16"/>
                    </a:lnTo>
                    <a:lnTo>
                      <a:pt x="20" y="16"/>
                    </a:lnTo>
                    <a:lnTo>
                      <a:pt x="21" y="16"/>
                    </a:lnTo>
                    <a:lnTo>
                      <a:pt x="22" y="16"/>
                    </a:lnTo>
                    <a:lnTo>
                      <a:pt x="23" y="16"/>
                    </a:lnTo>
                    <a:lnTo>
                      <a:pt x="25" y="16"/>
                    </a:lnTo>
                    <a:lnTo>
                      <a:pt x="26" y="16"/>
                    </a:lnTo>
                    <a:lnTo>
                      <a:pt x="27" y="16"/>
                    </a:lnTo>
                    <a:lnTo>
                      <a:pt x="29" y="16"/>
                    </a:lnTo>
                    <a:lnTo>
                      <a:pt x="31" y="16"/>
                    </a:lnTo>
                    <a:lnTo>
                      <a:pt x="32" y="16"/>
                    </a:lnTo>
                    <a:lnTo>
                      <a:pt x="33" y="16"/>
                    </a:lnTo>
                    <a:lnTo>
                      <a:pt x="35" y="16"/>
                    </a:lnTo>
                    <a:lnTo>
                      <a:pt x="36" y="16"/>
                    </a:lnTo>
                    <a:lnTo>
                      <a:pt x="37" y="16"/>
                    </a:lnTo>
                    <a:lnTo>
                      <a:pt x="38" y="16"/>
                    </a:lnTo>
                    <a:lnTo>
                      <a:pt x="40" y="14"/>
                    </a:lnTo>
                    <a:lnTo>
                      <a:pt x="41"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47" name="Freeform 383"/>
              <p:cNvSpPr>
                <a:spLocks/>
              </p:cNvSpPr>
              <p:nvPr/>
            </p:nvSpPr>
            <p:spPr bwMode="auto">
              <a:xfrm>
                <a:off x="5178" y="1749"/>
                <a:ext cx="39" cy="17"/>
              </a:xfrm>
              <a:custGeom>
                <a:avLst/>
                <a:gdLst>
                  <a:gd name="T0" fmla="*/ 0 w 39"/>
                  <a:gd name="T1" fmla="*/ 1 h 17"/>
                  <a:gd name="T2" fmla="*/ 1 w 39"/>
                  <a:gd name="T3" fmla="*/ 1 h 17"/>
                  <a:gd name="T4" fmla="*/ 3 w 39"/>
                  <a:gd name="T5" fmla="*/ 1 h 17"/>
                  <a:gd name="T6" fmla="*/ 4 w 39"/>
                  <a:gd name="T7" fmla="*/ 1 h 17"/>
                  <a:gd name="T8" fmla="*/ 6 w 39"/>
                  <a:gd name="T9" fmla="*/ 1 h 17"/>
                  <a:gd name="T10" fmla="*/ 7 w 39"/>
                  <a:gd name="T11" fmla="*/ 1 h 17"/>
                  <a:gd name="T12" fmla="*/ 9 w 39"/>
                  <a:gd name="T13" fmla="*/ 1 h 17"/>
                  <a:gd name="T14" fmla="*/ 10 w 39"/>
                  <a:gd name="T15" fmla="*/ 1 h 17"/>
                  <a:gd name="T16" fmla="*/ 12 w 39"/>
                  <a:gd name="T17" fmla="*/ 1 h 17"/>
                  <a:gd name="T18" fmla="*/ 13 w 39"/>
                  <a:gd name="T19" fmla="*/ 1 h 17"/>
                  <a:gd name="T20" fmla="*/ 14 w 39"/>
                  <a:gd name="T21" fmla="*/ 1 h 17"/>
                  <a:gd name="T22" fmla="*/ 16 w 39"/>
                  <a:gd name="T23" fmla="*/ 1 h 17"/>
                  <a:gd name="T24" fmla="*/ 18 w 39"/>
                  <a:gd name="T25" fmla="*/ 1 h 17"/>
                  <a:gd name="T26" fmla="*/ 19 w 39"/>
                  <a:gd name="T27" fmla="*/ 1 h 17"/>
                  <a:gd name="T28" fmla="*/ 20 w 39"/>
                  <a:gd name="T29" fmla="*/ 1 h 17"/>
                  <a:gd name="T30" fmla="*/ 22 w 39"/>
                  <a:gd name="T31" fmla="*/ 1 h 17"/>
                  <a:gd name="T32" fmla="*/ 23 w 39"/>
                  <a:gd name="T33" fmla="*/ 1 h 17"/>
                  <a:gd name="T34" fmla="*/ 25 w 39"/>
                  <a:gd name="T35" fmla="*/ 1 h 17"/>
                  <a:gd name="T36" fmla="*/ 26 w 39"/>
                  <a:gd name="T37" fmla="*/ 1 h 17"/>
                  <a:gd name="T38" fmla="*/ 27 w 39"/>
                  <a:gd name="T39" fmla="*/ 1 h 17"/>
                  <a:gd name="T40" fmla="*/ 29 w 39"/>
                  <a:gd name="T41" fmla="*/ 1 h 17"/>
                  <a:gd name="T42" fmla="*/ 30 w 39"/>
                  <a:gd name="T43" fmla="*/ 1 h 17"/>
                  <a:gd name="T44" fmla="*/ 32 w 39"/>
                  <a:gd name="T45" fmla="*/ 1 h 17"/>
                  <a:gd name="T46" fmla="*/ 33 w 39"/>
                  <a:gd name="T47" fmla="*/ 1 h 17"/>
                  <a:gd name="T48" fmla="*/ 34 w 39"/>
                  <a:gd name="T49" fmla="*/ 1 h 17"/>
                  <a:gd name="T50" fmla="*/ 35 w 39"/>
                  <a:gd name="T51" fmla="*/ 1 h 17"/>
                  <a:gd name="T52" fmla="*/ 36 w 39"/>
                  <a:gd name="T53" fmla="*/ 1 h 17"/>
                  <a:gd name="T54" fmla="*/ 38 w 39"/>
                  <a:gd name="T55" fmla="*/ 0 h 17"/>
                  <a:gd name="T56" fmla="*/ 38 w 39"/>
                  <a:gd name="T57" fmla="*/ 16 h 17"/>
                  <a:gd name="T58" fmla="*/ 36 w 39"/>
                  <a:gd name="T59" fmla="*/ 16 h 17"/>
                  <a:gd name="T60" fmla="*/ 35 w 39"/>
                  <a:gd name="T61" fmla="*/ 16 h 17"/>
                  <a:gd name="T62" fmla="*/ 33 w 39"/>
                  <a:gd name="T63" fmla="*/ 16 h 17"/>
                  <a:gd name="T64" fmla="*/ 32 w 39"/>
                  <a:gd name="T65" fmla="*/ 16 h 17"/>
                  <a:gd name="T66" fmla="*/ 31 w 39"/>
                  <a:gd name="T67" fmla="*/ 16 h 17"/>
                  <a:gd name="T68" fmla="*/ 29 w 39"/>
                  <a:gd name="T69" fmla="*/ 16 h 17"/>
                  <a:gd name="T70" fmla="*/ 28 w 39"/>
                  <a:gd name="T71" fmla="*/ 16 h 17"/>
                  <a:gd name="T72" fmla="*/ 26 w 39"/>
                  <a:gd name="T73" fmla="*/ 16 h 17"/>
                  <a:gd name="T74" fmla="*/ 25 w 39"/>
                  <a:gd name="T75" fmla="*/ 16 h 17"/>
                  <a:gd name="T76" fmla="*/ 23 w 39"/>
                  <a:gd name="T77" fmla="*/ 16 h 17"/>
                  <a:gd name="T78" fmla="*/ 22 w 39"/>
                  <a:gd name="T79" fmla="*/ 16 h 17"/>
                  <a:gd name="T80" fmla="*/ 20 w 39"/>
                  <a:gd name="T81" fmla="*/ 16 h 17"/>
                  <a:gd name="T82" fmla="*/ 19 w 39"/>
                  <a:gd name="T83" fmla="*/ 16 h 17"/>
                  <a:gd name="T84" fmla="*/ 18 w 39"/>
                  <a:gd name="T85" fmla="*/ 16 h 17"/>
                  <a:gd name="T86" fmla="*/ 16 w 39"/>
                  <a:gd name="T87" fmla="*/ 16 h 17"/>
                  <a:gd name="T88" fmla="*/ 14 w 39"/>
                  <a:gd name="T89" fmla="*/ 16 h 17"/>
                  <a:gd name="T90" fmla="*/ 13 w 39"/>
                  <a:gd name="T91" fmla="*/ 16 h 17"/>
                  <a:gd name="T92" fmla="*/ 12 w 39"/>
                  <a:gd name="T93" fmla="*/ 16 h 17"/>
                  <a:gd name="T94" fmla="*/ 10 w 39"/>
                  <a:gd name="T95" fmla="*/ 16 h 17"/>
                  <a:gd name="T96" fmla="*/ 9 w 39"/>
                  <a:gd name="T97" fmla="*/ 16 h 17"/>
                  <a:gd name="T98" fmla="*/ 7 w 39"/>
                  <a:gd name="T99" fmla="*/ 16 h 17"/>
                  <a:gd name="T100" fmla="*/ 6 w 39"/>
                  <a:gd name="T101" fmla="*/ 16 h 17"/>
                  <a:gd name="T102" fmla="*/ 4 w 39"/>
                  <a:gd name="T103" fmla="*/ 16 h 17"/>
                  <a:gd name="T104" fmla="*/ 3 w 39"/>
                  <a:gd name="T105" fmla="*/ 16 h 17"/>
                  <a:gd name="T106" fmla="*/ 2 w 39"/>
                  <a:gd name="T107" fmla="*/ 16 h 17"/>
                  <a:gd name="T108" fmla="*/ 1 w 39"/>
                  <a:gd name="T109" fmla="*/ 16 h 17"/>
                  <a:gd name="T110" fmla="*/ 0 w 39"/>
                  <a:gd name="T111" fmla="*/ 14 h 17"/>
                  <a:gd name="T112" fmla="*/ 0 w 39"/>
                  <a:gd name="T11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 h="17">
                    <a:moveTo>
                      <a:pt x="0" y="1"/>
                    </a:moveTo>
                    <a:lnTo>
                      <a:pt x="1" y="1"/>
                    </a:lnTo>
                    <a:lnTo>
                      <a:pt x="3" y="1"/>
                    </a:lnTo>
                    <a:lnTo>
                      <a:pt x="4" y="1"/>
                    </a:lnTo>
                    <a:lnTo>
                      <a:pt x="6" y="1"/>
                    </a:lnTo>
                    <a:lnTo>
                      <a:pt x="7" y="1"/>
                    </a:lnTo>
                    <a:lnTo>
                      <a:pt x="9" y="1"/>
                    </a:lnTo>
                    <a:lnTo>
                      <a:pt x="10" y="1"/>
                    </a:lnTo>
                    <a:lnTo>
                      <a:pt x="12" y="1"/>
                    </a:lnTo>
                    <a:lnTo>
                      <a:pt x="13" y="1"/>
                    </a:lnTo>
                    <a:lnTo>
                      <a:pt x="14" y="1"/>
                    </a:lnTo>
                    <a:lnTo>
                      <a:pt x="16" y="1"/>
                    </a:lnTo>
                    <a:lnTo>
                      <a:pt x="18" y="1"/>
                    </a:lnTo>
                    <a:lnTo>
                      <a:pt x="19" y="1"/>
                    </a:lnTo>
                    <a:lnTo>
                      <a:pt x="20" y="1"/>
                    </a:lnTo>
                    <a:lnTo>
                      <a:pt x="22" y="1"/>
                    </a:lnTo>
                    <a:lnTo>
                      <a:pt x="23" y="1"/>
                    </a:lnTo>
                    <a:lnTo>
                      <a:pt x="25" y="1"/>
                    </a:lnTo>
                    <a:lnTo>
                      <a:pt x="26" y="1"/>
                    </a:lnTo>
                    <a:lnTo>
                      <a:pt x="27" y="1"/>
                    </a:lnTo>
                    <a:lnTo>
                      <a:pt x="29" y="1"/>
                    </a:lnTo>
                    <a:lnTo>
                      <a:pt x="30" y="1"/>
                    </a:lnTo>
                    <a:lnTo>
                      <a:pt x="32" y="1"/>
                    </a:lnTo>
                    <a:lnTo>
                      <a:pt x="33" y="1"/>
                    </a:lnTo>
                    <a:lnTo>
                      <a:pt x="34" y="1"/>
                    </a:lnTo>
                    <a:lnTo>
                      <a:pt x="35" y="1"/>
                    </a:lnTo>
                    <a:lnTo>
                      <a:pt x="36" y="1"/>
                    </a:lnTo>
                    <a:lnTo>
                      <a:pt x="38" y="0"/>
                    </a:lnTo>
                    <a:lnTo>
                      <a:pt x="38" y="16"/>
                    </a:lnTo>
                    <a:lnTo>
                      <a:pt x="36" y="16"/>
                    </a:lnTo>
                    <a:lnTo>
                      <a:pt x="35" y="16"/>
                    </a:lnTo>
                    <a:lnTo>
                      <a:pt x="33" y="16"/>
                    </a:lnTo>
                    <a:lnTo>
                      <a:pt x="32" y="16"/>
                    </a:lnTo>
                    <a:lnTo>
                      <a:pt x="31" y="16"/>
                    </a:lnTo>
                    <a:lnTo>
                      <a:pt x="29" y="16"/>
                    </a:lnTo>
                    <a:lnTo>
                      <a:pt x="28" y="16"/>
                    </a:lnTo>
                    <a:lnTo>
                      <a:pt x="26" y="16"/>
                    </a:lnTo>
                    <a:lnTo>
                      <a:pt x="25" y="16"/>
                    </a:lnTo>
                    <a:lnTo>
                      <a:pt x="23" y="16"/>
                    </a:lnTo>
                    <a:lnTo>
                      <a:pt x="22" y="16"/>
                    </a:lnTo>
                    <a:lnTo>
                      <a:pt x="20" y="16"/>
                    </a:lnTo>
                    <a:lnTo>
                      <a:pt x="19" y="16"/>
                    </a:lnTo>
                    <a:lnTo>
                      <a:pt x="18" y="16"/>
                    </a:lnTo>
                    <a:lnTo>
                      <a:pt x="16" y="16"/>
                    </a:lnTo>
                    <a:lnTo>
                      <a:pt x="14" y="16"/>
                    </a:lnTo>
                    <a:lnTo>
                      <a:pt x="13" y="16"/>
                    </a:lnTo>
                    <a:lnTo>
                      <a:pt x="12" y="16"/>
                    </a:lnTo>
                    <a:lnTo>
                      <a:pt x="10" y="16"/>
                    </a:lnTo>
                    <a:lnTo>
                      <a:pt x="9" y="16"/>
                    </a:lnTo>
                    <a:lnTo>
                      <a:pt x="7" y="16"/>
                    </a:lnTo>
                    <a:lnTo>
                      <a:pt x="6" y="16"/>
                    </a:lnTo>
                    <a:lnTo>
                      <a:pt x="4" y="16"/>
                    </a:lnTo>
                    <a:lnTo>
                      <a:pt x="3" y="16"/>
                    </a:lnTo>
                    <a:lnTo>
                      <a:pt x="2" y="16"/>
                    </a:lnTo>
                    <a:lnTo>
                      <a:pt x="1" y="16"/>
                    </a:lnTo>
                    <a:lnTo>
                      <a:pt x="0" y="14"/>
                    </a:lnTo>
                    <a:lnTo>
                      <a:pt x="0"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48" name="Freeform 384"/>
              <p:cNvSpPr>
                <a:spLocks/>
              </p:cNvSpPr>
              <p:nvPr/>
            </p:nvSpPr>
            <p:spPr bwMode="auto">
              <a:xfrm>
                <a:off x="5230" y="1749"/>
                <a:ext cx="39" cy="17"/>
              </a:xfrm>
              <a:custGeom>
                <a:avLst/>
                <a:gdLst>
                  <a:gd name="T0" fmla="*/ 0 w 39"/>
                  <a:gd name="T1" fmla="*/ 1 h 17"/>
                  <a:gd name="T2" fmla="*/ 2 w 39"/>
                  <a:gd name="T3" fmla="*/ 1 h 17"/>
                  <a:gd name="T4" fmla="*/ 3 w 39"/>
                  <a:gd name="T5" fmla="*/ 1 h 17"/>
                  <a:gd name="T6" fmla="*/ 5 w 39"/>
                  <a:gd name="T7" fmla="*/ 1 h 17"/>
                  <a:gd name="T8" fmla="*/ 6 w 39"/>
                  <a:gd name="T9" fmla="*/ 1 h 17"/>
                  <a:gd name="T10" fmla="*/ 8 w 39"/>
                  <a:gd name="T11" fmla="*/ 1 h 17"/>
                  <a:gd name="T12" fmla="*/ 9 w 39"/>
                  <a:gd name="T13" fmla="*/ 1 h 17"/>
                  <a:gd name="T14" fmla="*/ 11 w 39"/>
                  <a:gd name="T15" fmla="*/ 1 h 17"/>
                  <a:gd name="T16" fmla="*/ 12 w 39"/>
                  <a:gd name="T17" fmla="*/ 1 h 17"/>
                  <a:gd name="T18" fmla="*/ 14 w 39"/>
                  <a:gd name="T19" fmla="*/ 1 h 17"/>
                  <a:gd name="T20" fmla="*/ 15 w 39"/>
                  <a:gd name="T21" fmla="*/ 1 h 17"/>
                  <a:gd name="T22" fmla="*/ 17 w 39"/>
                  <a:gd name="T23" fmla="*/ 1 h 17"/>
                  <a:gd name="T24" fmla="*/ 18 w 39"/>
                  <a:gd name="T25" fmla="*/ 1 h 17"/>
                  <a:gd name="T26" fmla="*/ 19 w 39"/>
                  <a:gd name="T27" fmla="*/ 1 h 17"/>
                  <a:gd name="T28" fmla="*/ 20 w 39"/>
                  <a:gd name="T29" fmla="*/ 1 h 17"/>
                  <a:gd name="T30" fmla="*/ 21 w 39"/>
                  <a:gd name="T31" fmla="*/ 1 h 17"/>
                  <a:gd name="T32" fmla="*/ 22 w 39"/>
                  <a:gd name="T33" fmla="*/ 1 h 17"/>
                  <a:gd name="T34" fmla="*/ 24 w 39"/>
                  <a:gd name="T35" fmla="*/ 1 h 17"/>
                  <a:gd name="T36" fmla="*/ 25 w 39"/>
                  <a:gd name="T37" fmla="*/ 1 h 17"/>
                  <a:gd name="T38" fmla="*/ 27 w 39"/>
                  <a:gd name="T39" fmla="*/ 1 h 17"/>
                  <a:gd name="T40" fmla="*/ 28 w 39"/>
                  <a:gd name="T41" fmla="*/ 1 h 17"/>
                  <a:gd name="T42" fmla="*/ 29 w 39"/>
                  <a:gd name="T43" fmla="*/ 1 h 17"/>
                  <a:gd name="T44" fmla="*/ 30 w 39"/>
                  <a:gd name="T45" fmla="*/ 1 h 17"/>
                  <a:gd name="T46" fmla="*/ 31 w 39"/>
                  <a:gd name="T47" fmla="*/ 1 h 17"/>
                  <a:gd name="T48" fmla="*/ 33 w 39"/>
                  <a:gd name="T49" fmla="*/ 1 h 17"/>
                  <a:gd name="T50" fmla="*/ 34 w 39"/>
                  <a:gd name="T51" fmla="*/ 1 h 17"/>
                  <a:gd name="T52" fmla="*/ 35 w 39"/>
                  <a:gd name="T53" fmla="*/ 1 h 17"/>
                  <a:gd name="T54" fmla="*/ 36 w 39"/>
                  <a:gd name="T55" fmla="*/ 1 h 17"/>
                  <a:gd name="T56" fmla="*/ 37 w 39"/>
                  <a:gd name="T57" fmla="*/ 0 h 17"/>
                  <a:gd name="T58" fmla="*/ 38 w 39"/>
                  <a:gd name="T59" fmla="*/ 16 h 17"/>
                  <a:gd name="T60" fmla="*/ 37 w 39"/>
                  <a:gd name="T61" fmla="*/ 16 h 17"/>
                  <a:gd name="T62" fmla="*/ 36 w 39"/>
                  <a:gd name="T63" fmla="*/ 16 h 17"/>
                  <a:gd name="T64" fmla="*/ 35 w 39"/>
                  <a:gd name="T65" fmla="*/ 16 h 17"/>
                  <a:gd name="T66" fmla="*/ 34 w 39"/>
                  <a:gd name="T67" fmla="*/ 16 h 17"/>
                  <a:gd name="T68" fmla="*/ 33 w 39"/>
                  <a:gd name="T69" fmla="*/ 16 h 17"/>
                  <a:gd name="T70" fmla="*/ 31 w 39"/>
                  <a:gd name="T71" fmla="*/ 16 h 17"/>
                  <a:gd name="T72" fmla="*/ 30 w 39"/>
                  <a:gd name="T73" fmla="*/ 16 h 17"/>
                  <a:gd name="T74" fmla="*/ 29 w 39"/>
                  <a:gd name="T75" fmla="*/ 16 h 17"/>
                  <a:gd name="T76" fmla="*/ 28 w 39"/>
                  <a:gd name="T77" fmla="*/ 16 h 17"/>
                  <a:gd name="T78" fmla="*/ 27 w 39"/>
                  <a:gd name="T79" fmla="*/ 16 h 17"/>
                  <a:gd name="T80" fmla="*/ 25 w 39"/>
                  <a:gd name="T81" fmla="*/ 16 h 17"/>
                  <a:gd name="T82" fmla="*/ 24 w 39"/>
                  <a:gd name="T83" fmla="*/ 16 h 17"/>
                  <a:gd name="T84" fmla="*/ 22 w 39"/>
                  <a:gd name="T85" fmla="*/ 16 h 17"/>
                  <a:gd name="T86" fmla="*/ 21 w 39"/>
                  <a:gd name="T87" fmla="*/ 16 h 17"/>
                  <a:gd name="T88" fmla="*/ 20 w 39"/>
                  <a:gd name="T89" fmla="*/ 16 h 17"/>
                  <a:gd name="T90" fmla="*/ 19 w 39"/>
                  <a:gd name="T91" fmla="*/ 16 h 17"/>
                  <a:gd name="T92" fmla="*/ 18 w 39"/>
                  <a:gd name="T93" fmla="*/ 16 h 17"/>
                  <a:gd name="T94" fmla="*/ 16 w 39"/>
                  <a:gd name="T95" fmla="*/ 16 h 17"/>
                  <a:gd name="T96" fmla="*/ 15 w 39"/>
                  <a:gd name="T97" fmla="*/ 16 h 17"/>
                  <a:gd name="T98" fmla="*/ 14 w 39"/>
                  <a:gd name="T99" fmla="*/ 16 h 17"/>
                  <a:gd name="T100" fmla="*/ 13 w 39"/>
                  <a:gd name="T101" fmla="*/ 16 h 17"/>
                  <a:gd name="T102" fmla="*/ 12 w 39"/>
                  <a:gd name="T103" fmla="*/ 16 h 17"/>
                  <a:gd name="T104" fmla="*/ 10 w 39"/>
                  <a:gd name="T105" fmla="*/ 16 h 17"/>
                  <a:gd name="T106" fmla="*/ 9 w 39"/>
                  <a:gd name="T107" fmla="*/ 16 h 17"/>
                  <a:gd name="T108" fmla="*/ 8 w 39"/>
                  <a:gd name="T109" fmla="*/ 16 h 17"/>
                  <a:gd name="T110" fmla="*/ 7 w 39"/>
                  <a:gd name="T111" fmla="*/ 16 h 17"/>
                  <a:gd name="T112" fmla="*/ 6 w 39"/>
                  <a:gd name="T113" fmla="*/ 16 h 17"/>
                  <a:gd name="T114" fmla="*/ 4 w 39"/>
                  <a:gd name="T115" fmla="*/ 16 h 17"/>
                  <a:gd name="T116" fmla="*/ 3 w 39"/>
                  <a:gd name="T117" fmla="*/ 16 h 17"/>
                  <a:gd name="T118" fmla="*/ 2 w 39"/>
                  <a:gd name="T119" fmla="*/ 16 h 17"/>
                  <a:gd name="T120" fmla="*/ 1 w 39"/>
                  <a:gd name="T121" fmla="*/ 14 h 17"/>
                  <a:gd name="T122" fmla="*/ 0 w 39"/>
                  <a:gd name="T12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 h="17">
                    <a:moveTo>
                      <a:pt x="0" y="1"/>
                    </a:moveTo>
                    <a:lnTo>
                      <a:pt x="2" y="1"/>
                    </a:lnTo>
                    <a:lnTo>
                      <a:pt x="3" y="1"/>
                    </a:lnTo>
                    <a:lnTo>
                      <a:pt x="5" y="1"/>
                    </a:lnTo>
                    <a:lnTo>
                      <a:pt x="6" y="1"/>
                    </a:lnTo>
                    <a:lnTo>
                      <a:pt x="8" y="1"/>
                    </a:lnTo>
                    <a:lnTo>
                      <a:pt x="9" y="1"/>
                    </a:lnTo>
                    <a:lnTo>
                      <a:pt x="11" y="1"/>
                    </a:lnTo>
                    <a:lnTo>
                      <a:pt x="12" y="1"/>
                    </a:lnTo>
                    <a:lnTo>
                      <a:pt x="14" y="1"/>
                    </a:lnTo>
                    <a:lnTo>
                      <a:pt x="15" y="1"/>
                    </a:lnTo>
                    <a:lnTo>
                      <a:pt x="17" y="1"/>
                    </a:lnTo>
                    <a:lnTo>
                      <a:pt x="18" y="1"/>
                    </a:lnTo>
                    <a:lnTo>
                      <a:pt x="19" y="1"/>
                    </a:lnTo>
                    <a:lnTo>
                      <a:pt x="20" y="1"/>
                    </a:lnTo>
                    <a:lnTo>
                      <a:pt x="21" y="1"/>
                    </a:lnTo>
                    <a:lnTo>
                      <a:pt x="22" y="1"/>
                    </a:lnTo>
                    <a:lnTo>
                      <a:pt x="24" y="1"/>
                    </a:lnTo>
                    <a:lnTo>
                      <a:pt x="25" y="1"/>
                    </a:lnTo>
                    <a:lnTo>
                      <a:pt x="27" y="1"/>
                    </a:lnTo>
                    <a:lnTo>
                      <a:pt x="28" y="1"/>
                    </a:lnTo>
                    <a:lnTo>
                      <a:pt x="29" y="1"/>
                    </a:lnTo>
                    <a:lnTo>
                      <a:pt x="30" y="1"/>
                    </a:lnTo>
                    <a:lnTo>
                      <a:pt x="31" y="1"/>
                    </a:lnTo>
                    <a:lnTo>
                      <a:pt x="33" y="1"/>
                    </a:lnTo>
                    <a:lnTo>
                      <a:pt x="34" y="1"/>
                    </a:lnTo>
                    <a:lnTo>
                      <a:pt x="35" y="1"/>
                    </a:lnTo>
                    <a:lnTo>
                      <a:pt x="36" y="1"/>
                    </a:lnTo>
                    <a:lnTo>
                      <a:pt x="37" y="0"/>
                    </a:lnTo>
                    <a:lnTo>
                      <a:pt x="38" y="16"/>
                    </a:lnTo>
                    <a:lnTo>
                      <a:pt x="37" y="16"/>
                    </a:lnTo>
                    <a:lnTo>
                      <a:pt x="36" y="16"/>
                    </a:lnTo>
                    <a:lnTo>
                      <a:pt x="35" y="16"/>
                    </a:lnTo>
                    <a:lnTo>
                      <a:pt x="34" y="16"/>
                    </a:lnTo>
                    <a:lnTo>
                      <a:pt x="33" y="16"/>
                    </a:lnTo>
                    <a:lnTo>
                      <a:pt x="31" y="16"/>
                    </a:lnTo>
                    <a:lnTo>
                      <a:pt x="30" y="16"/>
                    </a:lnTo>
                    <a:lnTo>
                      <a:pt x="29" y="16"/>
                    </a:lnTo>
                    <a:lnTo>
                      <a:pt x="28" y="16"/>
                    </a:lnTo>
                    <a:lnTo>
                      <a:pt x="27" y="16"/>
                    </a:lnTo>
                    <a:lnTo>
                      <a:pt x="25" y="16"/>
                    </a:lnTo>
                    <a:lnTo>
                      <a:pt x="24" y="16"/>
                    </a:lnTo>
                    <a:lnTo>
                      <a:pt x="22" y="16"/>
                    </a:lnTo>
                    <a:lnTo>
                      <a:pt x="21" y="16"/>
                    </a:lnTo>
                    <a:lnTo>
                      <a:pt x="20" y="16"/>
                    </a:lnTo>
                    <a:lnTo>
                      <a:pt x="19" y="16"/>
                    </a:lnTo>
                    <a:lnTo>
                      <a:pt x="18" y="16"/>
                    </a:lnTo>
                    <a:lnTo>
                      <a:pt x="16" y="16"/>
                    </a:lnTo>
                    <a:lnTo>
                      <a:pt x="15" y="16"/>
                    </a:lnTo>
                    <a:lnTo>
                      <a:pt x="14" y="16"/>
                    </a:lnTo>
                    <a:lnTo>
                      <a:pt x="13" y="16"/>
                    </a:lnTo>
                    <a:lnTo>
                      <a:pt x="12" y="16"/>
                    </a:lnTo>
                    <a:lnTo>
                      <a:pt x="10" y="16"/>
                    </a:lnTo>
                    <a:lnTo>
                      <a:pt x="9" y="16"/>
                    </a:lnTo>
                    <a:lnTo>
                      <a:pt x="8" y="16"/>
                    </a:lnTo>
                    <a:lnTo>
                      <a:pt x="7" y="16"/>
                    </a:lnTo>
                    <a:lnTo>
                      <a:pt x="6" y="16"/>
                    </a:lnTo>
                    <a:lnTo>
                      <a:pt x="4" y="16"/>
                    </a:lnTo>
                    <a:lnTo>
                      <a:pt x="3" y="16"/>
                    </a:lnTo>
                    <a:lnTo>
                      <a:pt x="2" y="16"/>
                    </a:lnTo>
                    <a:lnTo>
                      <a:pt x="1" y="14"/>
                    </a:lnTo>
                    <a:lnTo>
                      <a:pt x="0"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49" name="Freeform 385"/>
              <p:cNvSpPr>
                <a:spLocks/>
              </p:cNvSpPr>
              <p:nvPr/>
            </p:nvSpPr>
            <p:spPr bwMode="auto">
              <a:xfrm>
                <a:off x="5229" y="1727"/>
                <a:ext cx="38" cy="17"/>
              </a:xfrm>
              <a:custGeom>
                <a:avLst/>
                <a:gdLst>
                  <a:gd name="T0" fmla="*/ 0 w 38"/>
                  <a:gd name="T1" fmla="*/ 0 h 17"/>
                  <a:gd name="T2" fmla="*/ 2 w 38"/>
                  <a:gd name="T3" fmla="*/ 0 h 17"/>
                  <a:gd name="T4" fmla="*/ 4 w 38"/>
                  <a:gd name="T5" fmla="*/ 0 h 17"/>
                  <a:gd name="T6" fmla="*/ 5 w 38"/>
                  <a:gd name="T7" fmla="*/ 1 h 17"/>
                  <a:gd name="T8" fmla="*/ 6 w 38"/>
                  <a:gd name="T9" fmla="*/ 1 h 17"/>
                  <a:gd name="T10" fmla="*/ 7 w 38"/>
                  <a:gd name="T11" fmla="*/ 1 h 17"/>
                  <a:gd name="T12" fmla="*/ 8 w 38"/>
                  <a:gd name="T13" fmla="*/ 1 h 17"/>
                  <a:gd name="T14" fmla="*/ 9 w 38"/>
                  <a:gd name="T15" fmla="*/ 1 h 17"/>
                  <a:gd name="T16" fmla="*/ 11 w 38"/>
                  <a:gd name="T17" fmla="*/ 1 h 17"/>
                  <a:gd name="T18" fmla="*/ 12 w 38"/>
                  <a:gd name="T19" fmla="*/ 1 h 17"/>
                  <a:gd name="T20" fmla="*/ 14 w 38"/>
                  <a:gd name="T21" fmla="*/ 1 h 17"/>
                  <a:gd name="T22" fmla="*/ 15 w 38"/>
                  <a:gd name="T23" fmla="*/ 1 h 17"/>
                  <a:gd name="T24" fmla="*/ 16 w 38"/>
                  <a:gd name="T25" fmla="*/ 1 h 17"/>
                  <a:gd name="T26" fmla="*/ 17 w 38"/>
                  <a:gd name="T27" fmla="*/ 1 h 17"/>
                  <a:gd name="T28" fmla="*/ 18 w 38"/>
                  <a:gd name="T29" fmla="*/ 1 h 17"/>
                  <a:gd name="T30" fmla="*/ 19 w 38"/>
                  <a:gd name="T31" fmla="*/ 1 h 17"/>
                  <a:gd name="T32" fmla="*/ 21 w 38"/>
                  <a:gd name="T33" fmla="*/ 1 h 17"/>
                  <a:gd name="T34" fmla="*/ 22 w 38"/>
                  <a:gd name="T35" fmla="*/ 1 h 17"/>
                  <a:gd name="T36" fmla="*/ 24 w 38"/>
                  <a:gd name="T37" fmla="*/ 1 h 17"/>
                  <a:gd name="T38" fmla="*/ 25 w 38"/>
                  <a:gd name="T39" fmla="*/ 1 h 17"/>
                  <a:gd name="T40" fmla="*/ 27 w 38"/>
                  <a:gd name="T41" fmla="*/ 1 h 17"/>
                  <a:gd name="T42" fmla="*/ 28 w 38"/>
                  <a:gd name="T43" fmla="*/ 1 h 17"/>
                  <a:gd name="T44" fmla="*/ 29 w 38"/>
                  <a:gd name="T45" fmla="*/ 1 h 17"/>
                  <a:gd name="T46" fmla="*/ 30 w 38"/>
                  <a:gd name="T47" fmla="*/ 0 h 17"/>
                  <a:gd name="T48" fmla="*/ 31 w 38"/>
                  <a:gd name="T49" fmla="*/ 0 h 17"/>
                  <a:gd name="T50" fmla="*/ 32 w 38"/>
                  <a:gd name="T51" fmla="*/ 0 h 17"/>
                  <a:gd name="T52" fmla="*/ 34 w 38"/>
                  <a:gd name="T53" fmla="*/ 0 h 17"/>
                  <a:gd name="T54" fmla="*/ 35 w 38"/>
                  <a:gd name="T55" fmla="*/ 0 h 17"/>
                  <a:gd name="T56" fmla="*/ 37 w 38"/>
                  <a:gd name="T57" fmla="*/ 15 h 17"/>
                  <a:gd name="T58" fmla="*/ 35 w 38"/>
                  <a:gd name="T59" fmla="*/ 15 h 17"/>
                  <a:gd name="T60" fmla="*/ 34 w 38"/>
                  <a:gd name="T61" fmla="*/ 15 h 17"/>
                  <a:gd name="T62" fmla="*/ 32 w 38"/>
                  <a:gd name="T63" fmla="*/ 15 h 17"/>
                  <a:gd name="T64" fmla="*/ 31 w 38"/>
                  <a:gd name="T65" fmla="*/ 15 h 17"/>
                  <a:gd name="T66" fmla="*/ 30 w 38"/>
                  <a:gd name="T67" fmla="*/ 15 h 17"/>
                  <a:gd name="T68" fmla="*/ 29 w 38"/>
                  <a:gd name="T69" fmla="*/ 15 h 17"/>
                  <a:gd name="T70" fmla="*/ 28 w 38"/>
                  <a:gd name="T71" fmla="*/ 15 h 17"/>
                  <a:gd name="T72" fmla="*/ 27 w 38"/>
                  <a:gd name="T73" fmla="*/ 15 h 17"/>
                  <a:gd name="T74" fmla="*/ 25 w 38"/>
                  <a:gd name="T75" fmla="*/ 16 h 17"/>
                  <a:gd name="T76" fmla="*/ 24 w 38"/>
                  <a:gd name="T77" fmla="*/ 16 h 17"/>
                  <a:gd name="T78" fmla="*/ 22 w 38"/>
                  <a:gd name="T79" fmla="*/ 16 h 17"/>
                  <a:gd name="T80" fmla="*/ 21 w 38"/>
                  <a:gd name="T81" fmla="*/ 16 h 17"/>
                  <a:gd name="T82" fmla="*/ 19 w 38"/>
                  <a:gd name="T83" fmla="*/ 16 h 17"/>
                  <a:gd name="T84" fmla="*/ 18 w 38"/>
                  <a:gd name="T85" fmla="*/ 16 h 17"/>
                  <a:gd name="T86" fmla="*/ 17 w 38"/>
                  <a:gd name="T87" fmla="*/ 16 h 17"/>
                  <a:gd name="T88" fmla="*/ 16 w 38"/>
                  <a:gd name="T89" fmla="*/ 16 h 17"/>
                  <a:gd name="T90" fmla="*/ 15 w 38"/>
                  <a:gd name="T91" fmla="*/ 16 h 17"/>
                  <a:gd name="T92" fmla="*/ 14 w 38"/>
                  <a:gd name="T93" fmla="*/ 16 h 17"/>
                  <a:gd name="T94" fmla="*/ 12 w 38"/>
                  <a:gd name="T95" fmla="*/ 15 h 17"/>
                  <a:gd name="T96" fmla="*/ 10 w 38"/>
                  <a:gd name="T97" fmla="*/ 15 h 17"/>
                  <a:gd name="T98" fmla="*/ 9 w 38"/>
                  <a:gd name="T99" fmla="*/ 15 h 17"/>
                  <a:gd name="T100" fmla="*/ 8 w 38"/>
                  <a:gd name="T101" fmla="*/ 15 h 17"/>
                  <a:gd name="T102" fmla="*/ 7 w 38"/>
                  <a:gd name="T103" fmla="*/ 15 h 17"/>
                  <a:gd name="T104" fmla="*/ 6 w 38"/>
                  <a:gd name="T105" fmla="*/ 15 h 17"/>
                  <a:gd name="T106" fmla="*/ 4 w 38"/>
                  <a:gd name="T107" fmla="*/ 15 h 17"/>
                  <a:gd name="T108" fmla="*/ 3 w 38"/>
                  <a:gd name="T109" fmla="*/ 15 h 17"/>
                  <a:gd name="T110" fmla="*/ 2 w 38"/>
                  <a:gd name="T111" fmla="*/ 15 h 17"/>
                  <a:gd name="T112" fmla="*/ 1 w 38"/>
                  <a:gd name="T113" fmla="*/ 15 h 17"/>
                  <a:gd name="T114" fmla="*/ 0 w 38"/>
                  <a:gd name="T11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17">
                    <a:moveTo>
                      <a:pt x="0" y="0"/>
                    </a:moveTo>
                    <a:lnTo>
                      <a:pt x="2" y="0"/>
                    </a:lnTo>
                    <a:lnTo>
                      <a:pt x="4" y="0"/>
                    </a:lnTo>
                    <a:lnTo>
                      <a:pt x="5" y="1"/>
                    </a:lnTo>
                    <a:lnTo>
                      <a:pt x="6" y="1"/>
                    </a:lnTo>
                    <a:lnTo>
                      <a:pt x="7" y="1"/>
                    </a:lnTo>
                    <a:lnTo>
                      <a:pt x="8" y="1"/>
                    </a:lnTo>
                    <a:lnTo>
                      <a:pt x="9" y="1"/>
                    </a:lnTo>
                    <a:lnTo>
                      <a:pt x="11" y="1"/>
                    </a:lnTo>
                    <a:lnTo>
                      <a:pt x="12" y="1"/>
                    </a:lnTo>
                    <a:lnTo>
                      <a:pt x="14" y="1"/>
                    </a:lnTo>
                    <a:lnTo>
                      <a:pt x="15" y="1"/>
                    </a:lnTo>
                    <a:lnTo>
                      <a:pt x="16" y="1"/>
                    </a:lnTo>
                    <a:lnTo>
                      <a:pt x="17" y="1"/>
                    </a:lnTo>
                    <a:lnTo>
                      <a:pt x="18" y="1"/>
                    </a:lnTo>
                    <a:lnTo>
                      <a:pt x="19" y="1"/>
                    </a:lnTo>
                    <a:lnTo>
                      <a:pt x="21" y="1"/>
                    </a:lnTo>
                    <a:lnTo>
                      <a:pt x="22" y="1"/>
                    </a:lnTo>
                    <a:lnTo>
                      <a:pt x="24" y="1"/>
                    </a:lnTo>
                    <a:lnTo>
                      <a:pt x="25" y="1"/>
                    </a:lnTo>
                    <a:lnTo>
                      <a:pt x="27" y="1"/>
                    </a:lnTo>
                    <a:lnTo>
                      <a:pt x="28" y="1"/>
                    </a:lnTo>
                    <a:lnTo>
                      <a:pt x="29" y="1"/>
                    </a:lnTo>
                    <a:lnTo>
                      <a:pt x="30" y="0"/>
                    </a:lnTo>
                    <a:lnTo>
                      <a:pt x="31" y="0"/>
                    </a:lnTo>
                    <a:lnTo>
                      <a:pt x="32" y="0"/>
                    </a:lnTo>
                    <a:lnTo>
                      <a:pt x="34" y="0"/>
                    </a:lnTo>
                    <a:lnTo>
                      <a:pt x="35" y="0"/>
                    </a:lnTo>
                    <a:lnTo>
                      <a:pt x="37" y="15"/>
                    </a:lnTo>
                    <a:lnTo>
                      <a:pt x="35" y="15"/>
                    </a:lnTo>
                    <a:lnTo>
                      <a:pt x="34" y="15"/>
                    </a:lnTo>
                    <a:lnTo>
                      <a:pt x="32" y="15"/>
                    </a:lnTo>
                    <a:lnTo>
                      <a:pt x="31" y="15"/>
                    </a:lnTo>
                    <a:lnTo>
                      <a:pt x="30" y="15"/>
                    </a:lnTo>
                    <a:lnTo>
                      <a:pt x="29" y="15"/>
                    </a:lnTo>
                    <a:lnTo>
                      <a:pt x="28" y="15"/>
                    </a:lnTo>
                    <a:lnTo>
                      <a:pt x="27" y="15"/>
                    </a:lnTo>
                    <a:lnTo>
                      <a:pt x="25" y="16"/>
                    </a:lnTo>
                    <a:lnTo>
                      <a:pt x="24" y="16"/>
                    </a:lnTo>
                    <a:lnTo>
                      <a:pt x="22" y="16"/>
                    </a:lnTo>
                    <a:lnTo>
                      <a:pt x="21" y="16"/>
                    </a:lnTo>
                    <a:lnTo>
                      <a:pt x="19" y="16"/>
                    </a:lnTo>
                    <a:lnTo>
                      <a:pt x="18" y="16"/>
                    </a:lnTo>
                    <a:lnTo>
                      <a:pt x="17" y="16"/>
                    </a:lnTo>
                    <a:lnTo>
                      <a:pt x="16" y="16"/>
                    </a:lnTo>
                    <a:lnTo>
                      <a:pt x="15" y="16"/>
                    </a:lnTo>
                    <a:lnTo>
                      <a:pt x="14" y="16"/>
                    </a:lnTo>
                    <a:lnTo>
                      <a:pt x="12" y="15"/>
                    </a:lnTo>
                    <a:lnTo>
                      <a:pt x="10" y="15"/>
                    </a:lnTo>
                    <a:lnTo>
                      <a:pt x="9" y="15"/>
                    </a:lnTo>
                    <a:lnTo>
                      <a:pt x="8" y="15"/>
                    </a:lnTo>
                    <a:lnTo>
                      <a:pt x="7" y="15"/>
                    </a:lnTo>
                    <a:lnTo>
                      <a:pt x="6" y="15"/>
                    </a:lnTo>
                    <a:lnTo>
                      <a:pt x="4" y="15"/>
                    </a:lnTo>
                    <a:lnTo>
                      <a:pt x="3" y="15"/>
                    </a:lnTo>
                    <a:lnTo>
                      <a:pt x="2" y="15"/>
                    </a:lnTo>
                    <a:lnTo>
                      <a:pt x="1" y="15"/>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50" name="Freeform 386"/>
              <p:cNvSpPr>
                <a:spLocks/>
              </p:cNvSpPr>
              <p:nvPr/>
            </p:nvSpPr>
            <p:spPr bwMode="auto">
              <a:xfrm>
                <a:off x="5178" y="1727"/>
                <a:ext cx="38" cy="17"/>
              </a:xfrm>
              <a:custGeom>
                <a:avLst/>
                <a:gdLst>
                  <a:gd name="T0" fmla="*/ 0 w 38"/>
                  <a:gd name="T1" fmla="*/ 0 h 17"/>
                  <a:gd name="T2" fmla="*/ 2 w 38"/>
                  <a:gd name="T3" fmla="*/ 0 h 17"/>
                  <a:gd name="T4" fmla="*/ 3 w 38"/>
                  <a:gd name="T5" fmla="*/ 0 h 17"/>
                  <a:gd name="T6" fmla="*/ 5 w 38"/>
                  <a:gd name="T7" fmla="*/ 1 h 17"/>
                  <a:gd name="T8" fmla="*/ 6 w 38"/>
                  <a:gd name="T9" fmla="*/ 1 h 17"/>
                  <a:gd name="T10" fmla="*/ 8 w 38"/>
                  <a:gd name="T11" fmla="*/ 1 h 17"/>
                  <a:gd name="T12" fmla="*/ 9 w 38"/>
                  <a:gd name="T13" fmla="*/ 1 h 17"/>
                  <a:gd name="T14" fmla="*/ 11 w 38"/>
                  <a:gd name="T15" fmla="*/ 1 h 17"/>
                  <a:gd name="T16" fmla="*/ 12 w 38"/>
                  <a:gd name="T17" fmla="*/ 1 h 17"/>
                  <a:gd name="T18" fmla="*/ 13 w 38"/>
                  <a:gd name="T19" fmla="*/ 1 h 17"/>
                  <a:gd name="T20" fmla="*/ 15 w 38"/>
                  <a:gd name="T21" fmla="*/ 1 h 17"/>
                  <a:gd name="T22" fmla="*/ 16 w 38"/>
                  <a:gd name="T23" fmla="*/ 1 h 17"/>
                  <a:gd name="T24" fmla="*/ 18 w 38"/>
                  <a:gd name="T25" fmla="*/ 1 h 17"/>
                  <a:gd name="T26" fmla="*/ 19 w 38"/>
                  <a:gd name="T27" fmla="*/ 1 h 17"/>
                  <a:gd name="T28" fmla="*/ 20 w 38"/>
                  <a:gd name="T29" fmla="*/ 1 h 17"/>
                  <a:gd name="T30" fmla="*/ 22 w 38"/>
                  <a:gd name="T31" fmla="*/ 1 h 17"/>
                  <a:gd name="T32" fmla="*/ 23 w 38"/>
                  <a:gd name="T33" fmla="*/ 1 h 17"/>
                  <a:gd name="T34" fmla="*/ 25 w 38"/>
                  <a:gd name="T35" fmla="*/ 1 h 17"/>
                  <a:gd name="T36" fmla="*/ 26 w 38"/>
                  <a:gd name="T37" fmla="*/ 1 h 17"/>
                  <a:gd name="T38" fmla="*/ 27 w 38"/>
                  <a:gd name="T39" fmla="*/ 1 h 17"/>
                  <a:gd name="T40" fmla="*/ 28 w 38"/>
                  <a:gd name="T41" fmla="*/ 1 h 17"/>
                  <a:gd name="T42" fmla="*/ 29 w 38"/>
                  <a:gd name="T43" fmla="*/ 1 h 17"/>
                  <a:gd name="T44" fmla="*/ 30 w 38"/>
                  <a:gd name="T45" fmla="*/ 1 h 17"/>
                  <a:gd name="T46" fmla="*/ 31 w 38"/>
                  <a:gd name="T47" fmla="*/ 0 h 17"/>
                  <a:gd name="T48" fmla="*/ 33 w 38"/>
                  <a:gd name="T49" fmla="*/ 0 h 17"/>
                  <a:gd name="T50" fmla="*/ 34 w 38"/>
                  <a:gd name="T51" fmla="*/ 0 h 17"/>
                  <a:gd name="T52" fmla="*/ 36 w 38"/>
                  <a:gd name="T53" fmla="*/ 0 h 17"/>
                  <a:gd name="T54" fmla="*/ 37 w 38"/>
                  <a:gd name="T55" fmla="*/ 0 h 17"/>
                  <a:gd name="T56" fmla="*/ 37 w 38"/>
                  <a:gd name="T57" fmla="*/ 15 h 17"/>
                  <a:gd name="T58" fmla="*/ 36 w 38"/>
                  <a:gd name="T59" fmla="*/ 15 h 17"/>
                  <a:gd name="T60" fmla="*/ 35 w 38"/>
                  <a:gd name="T61" fmla="*/ 15 h 17"/>
                  <a:gd name="T62" fmla="*/ 34 w 38"/>
                  <a:gd name="T63" fmla="*/ 15 h 17"/>
                  <a:gd name="T64" fmla="*/ 33 w 38"/>
                  <a:gd name="T65" fmla="*/ 15 h 17"/>
                  <a:gd name="T66" fmla="*/ 32 w 38"/>
                  <a:gd name="T67" fmla="*/ 15 h 17"/>
                  <a:gd name="T68" fmla="*/ 30 w 38"/>
                  <a:gd name="T69" fmla="*/ 15 h 17"/>
                  <a:gd name="T70" fmla="*/ 29 w 38"/>
                  <a:gd name="T71" fmla="*/ 15 h 17"/>
                  <a:gd name="T72" fmla="*/ 28 w 38"/>
                  <a:gd name="T73" fmla="*/ 15 h 17"/>
                  <a:gd name="T74" fmla="*/ 27 w 38"/>
                  <a:gd name="T75" fmla="*/ 15 h 17"/>
                  <a:gd name="T76" fmla="*/ 26 w 38"/>
                  <a:gd name="T77" fmla="*/ 16 h 17"/>
                  <a:gd name="T78" fmla="*/ 25 w 38"/>
                  <a:gd name="T79" fmla="*/ 16 h 17"/>
                  <a:gd name="T80" fmla="*/ 23 w 38"/>
                  <a:gd name="T81" fmla="*/ 16 h 17"/>
                  <a:gd name="T82" fmla="*/ 22 w 38"/>
                  <a:gd name="T83" fmla="*/ 16 h 17"/>
                  <a:gd name="T84" fmla="*/ 20 w 38"/>
                  <a:gd name="T85" fmla="*/ 16 h 17"/>
                  <a:gd name="T86" fmla="*/ 19 w 38"/>
                  <a:gd name="T87" fmla="*/ 16 h 17"/>
                  <a:gd name="T88" fmla="*/ 18 w 38"/>
                  <a:gd name="T89" fmla="*/ 16 h 17"/>
                  <a:gd name="T90" fmla="*/ 16 w 38"/>
                  <a:gd name="T91" fmla="*/ 16 h 17"/>
                  <a:gd name="T92" fmla="*/ 15 w 38"/>
                  <a:gd name="T93" fmla="*/ 16 h 17"/>
                  <a:gd name="T94" fmla="*/ 13 w 38"/>
                  <a:gd name="T95" fmla="*/ 16 h 17"/>
                  <a:gd name="T96" fmla="*/ 12 w 38"/>
                  <a:gd name="T97" fmla="*/ 15 h 17"/>
                  <a:gd name="T98" fmla="*/ 11 w 38"/>
                  <a:gd name="T99" fmla="*/ 15 h 17"/>
                  <a:gd name="T100" fmla="*/ 9 w 38"/>
                  <a:gd name="T101" fmla="*/ 15 h 17"/>
                  <a:gd name="T102" fmla="*/ 7 w 38"/>
                  <a:gd name="T103" fmla="*/ 15 h 17"/>
                  <a:gd name="T104" fmla="*/ 6 w 38"/>
                  <a:gd name="T105" fmla="*/ 15 h 17"/>
                  <a:gd name="T106" fmla="*/ 5 w 38"/>
                  <a:gd name="T107" fmla="*/ 15 h 17"/>
                  <a:gd name="T108" fmla="*/ 3 w 38"/>
                  <a:gd name="T109" fmla="*/ 15 h 17"/>
                  <a:gd name="T110" fmla="*/ 1 w 38"/>
                  <a:gd name="T111" fmla="*/ 15 h 17"/>
                  <a:gd name="T112" fmla="*/ 0 w 38"/>
                  <a:gd name="T113" fmla="*/ 15 h 17"/>
                  <a:gd name="T114" fmla="*/ 0 w 38"/>
                  <a:gd name="T11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17">
                    <a:moveTo>
                      <a:pt x="0" y="0"/>
                    </a:moveTo>
                    <a:lnTo>
                      <a:pt x="2" y="0"/>
                    </a:lnTo>
                    <a:lnTo>
                      <a:pt x="3" y="0"/>
                    </a:lnTo>
                    <a:lnTo>
                      <a:pt x="5" y="1"/>
                    </a:lnTo>
                    <a:lnTo>
                      <a:pt x="6" y="1"/>
                    </a:lnTo>
                    <a:lnTo>
                      <a:pt x="8" y="1"/>
                    </a:lnTo>
                    <a:lnTo>
                      <a:pt x="9" y="1"/>
                    </a:lnTo>
                    <a:lnTo>
                      <a:pt x="11" y="1"/>
                    </a:lnTo>
                    <a:lnTo>
                      <a:pt x="12" y="1"/>
                    </a:lnTo>
                    <a:lnTo>
                      <a:pt x="13" y="1"/>
                    </a:lnTo>
                    <a:lnTo>
                      <a:pt x="15" y="1"/>
                    </a:lnTo>
                    <a:lnTo>
                      <a:pt x="16" y="1"/>
                    </a:lnTo>
                    <a:lnTo>
                      <a:pt x="18" y="1"/>
                    </a:lnTo>
                    <a:lnTo>
                      <a:pt x="19" y="1"/>
                    </a:lnTo>
                    <a:lnTo>
                      <a:pt x="20" y="1"/>
                    </a:lnTo>
                    <a:lnTo>
                      <a:pt x="22" y="1"/>
                    </a:lnTo>
                    <a:lnTo>
                      <a:pt x="23" y="1"/>
                    </a:lnTo>
                    <a:lnTo>
                      <a:pt x="25" y="1"/>
                    </a:lnTo>
                    <a:lnTo>
                      <a:pt x="26" y="1"/>
                    </a:lnTo>
                    <a:lnTo>
                      <a:pt x="27" y="1"/>
                    </a:lnTo>
                    <a:lnTo>
                      <a:pt x="28" y="1"/>
                    </a:lnTo>
                    <a:lnTo>
                      <a:pt x="29" y="1"/>
                    </a:lnTo>
                    <a:lnTo>
                      <a:pt x="30" y="1"/>
                    </a:lnTo>
                    <a:lnTo>
                      <a:pt x="31" y="0"/>
                    </a:lnTo>
                    <a:lnTo>
                      <a:pt x="33" y="0"/>
                    </a:lnTo>
                    <a:lnTo>
                      <a:pt x="34" y="0"/>
                    </a:lnTo>
                    <a:lnTo>
                      <a:pt x="36" y="0"/>
                    </a:lnTo>
                    <a:lnTo>
                      <a:pt x="37" y="0"/>
                    </a:lnTo>
                    <a:lnTo>
                      <a:pt x="37" y="15"/>
                    </a:lnTo>
                    <a:lnTo>
                      <a:pt x="36" y="15"/>
                    </a:lnTo>
                    <a:lnTo>
                      <a:pt x="35" y="15"/>
                    </a:lnTo>
                    <a:lnTo>
                      <a:pt x="34" y="15"/>
                    </a:lnTo>
                    <a:lnTo>
                      <a:pt x="33" y="15"/>
                    </a:lnTo>
                    <a:lnTo>
                      <a:pt x="32" y="15"/>
                    </a:lnTo>
                    <a:lnTo>
                      <a:pt x="30" y="15"/>
                    </a:lnTo>
                    <a:lnTo>
                      <a:pt x="29" y="15"/>
                    </a:lnTo>
                    <a:lnTo>
                      <a:pt x="28" y="15"/>
                    </a:lnTo>
                    <a:lnTo>
                      <a:pt x="27" y="15"/>
                    </a:lnTo>
                    <a:lnTo>
                      <a:pt x="26" y="16"/>
                    </a:lnTo>
                    <a:lnTo>
                      <a:pt x="25" y="16"/>
                    </a:lnTo>
                    <a:lnTo>
                      <a:pt x="23" y="16"/>
                    </a:lnTo>
                    <a:lnTo>
                      <a:pt x="22" y="16"/>
                    </a:lnTo>
                    <a:lnTo>
                      <a:pt x="20" y="16"/>
                    </a:lnTo>
                    <a:lnTo>
                      <a:pt x="19" y="16"/>
                    </a:lnTo>
                    <a:lnTo>
                      <a:pt x="18" y="16"/>
                    </a:lnTo>
                    <a:lnTo>
                      <a:pt x="16" y="16"/>
                    </a:lnTo>
                    <a:lnTo>
                      <a:pt x="15" y="16"/>
                    </a:lnTo>
                    <a:lnTo>
                      <a:pt x="13" y="16"/>
                    </a:lnTo>
                    <a:lnTo>
                      <a:pt x="12" y="15"/>
                    </a:lnTo>
                    <a:lnTo>
                      <a:pt x="11" y="15"/>
                    </a:lnTo>
                    <a:lnTo>
                      <a:pt x="9" y="15"/>
                    </a:lnTo>
                    <a:lnTo>
                      <a:pt x="7" y="15"/>
                    </a:lnTo>
                    <a:lnTo>
                      <a:pt x="6" y="15"/>
                    </a:lnTo>
                    <a:lnTo>
                      <a:pt x="5" y="15"/>
                    </a:lnTo>
                    <a:lnTo>
                      <a:pt x="3" y="15"/>
                    </a:lnTo>
                    <a:lnTo>
                      <a:pt x="1" y="15"/>
                    </a:lnTo>
                    <a:lnTo>
                      <a:pt x="0" y="15"/>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51" name="Freeform 387"/>
              <p:cNvSpPr>
                <a:spLocks/>
              </p:cNvSpPr>
              <p:nvPr/>
            </p:nvSpPr>
            <p:spPr bwMode="auto">
              <a:xfrm>
                <a:off x="5127" y="1727"/>
                <a:ext cx="40" cy="17"/>
              </a:xfrm>
              <a:custGeom>
                <a:avLst/>
                <a:gdLst>
                  <a:gd name="T0" fmla="*/ 38 w 40"/>
                  <a:gd name="T1" fmla="*/ 0 h 17"/>
                  <a:gd name="T2" fmla="*/ 35 w 40"/>
                  <a:gd name="T3" fmla="*/ 0 h 17"/>
                  <a:gd name="T4" fmla="*/ 33 w 40"/>
                  <a:gd name="T5" fmla="*/ 1 h 17"/>
                  <a:gd name="T6" fmla="*/ 31 w 40"/>
                  <a:gd name="T7" fmla="*/ 1 h 17"/>
                  <a:gd name="T8" fmla="*/ 28 w 40"/>
                  <a:gd name="T9" fmla="*/ 1 h 17"/>
                  <a:gd name="T10" fmla="*/ 26 w 40"/>
                  <a:gd name="T11" fmla="*/ 1 h 17"/>
                  <a:gd name="T12" fmla="*/ 24 w 40"/>
                  <a:gd name="T13" fmla="*/ 1 h 17"/>
                  <a:gd name="T14" fmla="*/ 21 w 40"/>
                  <a:gd name="T15" fmla="*/ 1 h 17"/>
                  <a:gd name="T16" fmla="*/ 19 w 40"/>
                  <a:gd name="T17" fmla="*/ 1 h 17"/>
                  <a:gd name="T18" fmla="*/ 17 w 40"/>
                  <a:gd name="T19" fmla="*/ 1 h 17"/>
                  <a:gd name="T20" fmla="*/ 14 w 40"/>
                  <a:gd name="T21" fmla="*/ 1 h 17"/>
                  <a:gd name="T22" fmla="*/ 12 w 40"/>
                  <a:gd name="T23" fmla="*/ 1 h 17"/>
                  <a:gd name="T24" fmla="*/ 10 w 40"/>
                  <a:gd name="T25" fmla="*/ 1 h 17"/>
                  <a:gd name="T26" fmla="*/ 7 w 40"/>
                  <a:gd name="T27" fmla="*/ 0 h 17"/>
                  <a:gd name="T28" fmla="*/ 4 w 40"/>
                  <a:gd name="T29" fmla="*/ 0 h 17"/>
                  <a:gd name="T30" fmla="*/ 1 w 40"/>
                  <a:gd name="T31" fmla="*/ 0 h 17"/>
                  <a:gd name="T32" fmla="*/ 1 w 40"/>
                  <a:gd name="T33" fmla="*/ 15 h 17"/>
                  <a:gd name="T34" fmla="*/ 4 w 40"/>
                  <a:gd name="T35" fmla="*/ 15 h 17"/>
                  <a:gd name="T36" fmla="*/ 7 w 40"/>
                  <a:gd name="T37" fmla="*/ 15 h 17"/>
                  <a:gd name="T38" fmla="*/ 10 w 40"/>
                  <a:gd name="T39" fmla="*/ 15 h 17"/>
                  <a:gd name="T40" fmla="*/ 12 w 40"/>
                  <a:gd name="T41" fmla="*/ 16 h 17"/>
                  <a:gd name="T42" fmla="*/ 14 w 40"/>
                  <a:gd name="T43" fmla="*/ 16 h 17"/>
                  <a:gd name="T44" fmla="*/ 17 w 40"/>
                  <a:gd name="T45" fmla="*/ 16 h 17"/>
                  <a:gd name="T46" fmla="*/ 19 w 40"/>
                  <a:gd name="T47" fmla="*/ 16 h 17"/>
                  <a:gd name="T48" fmla="*/ 21 w 40"/>
                  <a:gd name="T49" fmla="*/ 16 h 17"/>
                  <a:gd name="T50" fmla="*/ 24 w 40"/>
                  <a:gd name="T51" fmla="*/ 16 h 17"/>
                  <a:gd name="T52" fmla="*/ 26 w 40"/>
                  <a:gd name="T53" fmla="*/ 15 h 17"/>
                  <a:gd name="T54" fmla="*/ 28 w 40"/>
                  <a:gd name="T55" fmla="*/ 15 h 17"/>
                  <a:gd name="T56" fmla="*/ 31 w 40"/>
                  <a:gd name="T57" fmla="*/ 15 h 17"/>
                  <a:gd name="T58" fmla="*/ 34 w 40"/>
                  <a:gd name="T59" fmla="*/ 15 h 17"/>
                  <a:gd name="T60" fmla="*/ 36 w 40"/>
                  <a:gd name="T61" fmla="*/ 15 h 17"/>
                  <a:gd name="T62" fmla="*/ 38 w 40"/>
                  <a:gd name="T6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 h="17">
                    <a:moveTo>
                      <a:pt x="39" y="0"/>
                    </a:moveTo>
                    <a:lnTo>
                      <a:pt x="38" y="0"/>
                    </a:lnTo>
                    <a:lnTo>
                      <a:pt x="37" y="0"/>
                    </a:lnTo>
                    <a:lnTo>
                      <a:pt x="35" y="0"/>
                    </a:lnTo>
                    <a:lnTo>
                      <a:pt x="35" y="1"/>
                    </a:lnTo>
                    <a:lnTo>
                      <a:pt x="33" y="1"/>
                    </a:lnTo>
                    <a:lnTo>
                      <a:pt x="32" y="1"/>
                    </a:lnTo>
                    <a:lnTo>
                      <a:pt x="31" y="1"/>
                    </a:lnTo>
                    <a:lnTo>
                      <a:pt x="29" y="1"/>
                    </a:lnTo>
                    <a:lnTo>
                      <a:pt x="28" y="1"/>
                    </a:lnTo>
                    <a:lnTo>
                      <a:pt x="27" y="1"/>
                    </a:lnTo>
                    <a:lnTo>
                      <a:pt x="26" y="1"/>
                    </a:lnTo>
                    <a:lnTo>
                      <a:pt x="25" y="1"/>
                    </a:lnTo>
                    <a:lnTo>
                      <a:pt x="24" y="1"/>
                    </a:lnTo>
                    <a:lnTo>
                      <a:pt x="22" y="1"/>
                    </a:lnTo>
                    <a:lnTo>
                      <a:pt x="21" y="1"/>
                    </a:lnTo>
                    <a:lnTo>
                      <a:pt x="20" y="1"/>
                    </a:lnTo>
                    <a:lnTo>
                      <a:pt x="19" y="1"/>
                    </a:lnTo>
                    <a:lnTo>
                      <a:pt x="18" y="1"/>
                    </a:lnTo>
                    <a:lnTo>
                      <a:pt x="17" y="1"/>
                    </a:lnTo>
                    <a:lnTo>
                      <a:pt x="15" y="1"/>
                    </a:lnTo>
                    <a:lnTo>
                      <a:pt x="14" y="1"/>
                    </a:lnTo>
                    <a:lnTo>
                      <a:pt x="13" y="1"/>
                    </a:lnTo>
                    <a:lnTo>
                      <a:pt x="12" y="1"/>
                    </a:lnTo>
                    <a:lnTo>
                      <a:pt x="11" y="1"/>
                    </a:lnTo>
                    <a:lnTo>
                      <a:pt x="10" y="1"/>
                    </a:lnTo>
                    <a:lnTo>
                      <a:pt x="8" y="1"/>
                    </a:lnTo>
                    <a:lnTo>
                      <a:pt x="7" y="0"/>
                    </a:lnTo>
                    <a:lnTo>
                      <a:pt x="6" y="0"/>
                    </a:lnTo>
                    <a:lnTo>
                      <a:pt x="4" y="0"/>
                    </a:lnTo>
                    <a:lnTo>
                      <a:pt x="3" y="0"/>
                    </a:lnTo>
                    <a:lnTo>
                      <a:pt x="1" y="0"/>
                    </a:lnTo>
                    <a:lnTo>
                      <a:pt x="0" y="15"/>
                    </a:lnTo>
                    <a:lnTo>
                      <a:pt x="1" y="15"/>
                    </a:lnTo>
                    <a:lnTo>
                      <a:pt x="3" y="15"/>
                    </a:lnTo>
                    <a:lnTo>
                      <a:pt x="4" y="15"/>
                    </a:lnTo>
                    <a:lnTo>
                      <a:pt x="6" y="15"/>
                    </a:lnTo>
                    <a:lnTo>
                      <a:pt x="7" y="15"/>
                    </a:lnTo>
                    <a:lnTo>
                      <a:pt x="8" y="15"/>
                    </a:lnTo>
                    <a:lnTo>
                      <a:pt x="10" y="15"/>
                    </a:lnTo>
                    <a:lnTo>
                      <a:pt x="11" y="15"/>
                    </a:lnTo>
                    <a:lnTo>
                      <a:pt x="12" y="16"/>
                    </a:lnTo>
                    <a:lnTo>
                      <a:pt x="13" y="16"/>
                    </a:lnTo>
                    <a:lnTo>
                      <a:pt x="14" y="16"/>
                    </a:lnTo>
                    <a:lnTo>
                      <a:pt x="15" y="16"/>
                    </a:lnTo>
                    <a:lnTo>
                      <a:pt x="17" y="16"/>
                    </a:lnTo>
                    <a:lnTo>
                      <a:pt x="18" y="16"/>
                    </a:lnTo>
                    <a:lnTo>
                      <a:pt x="19" y="16"/>
                    </a:lnTo>
                    <a:lnTo>
                      <a:pt x="20" y="16"/>
                    </a:lnTo>
                    <a:lnTo>
                      <a:pt x="21" y="16"/>
                    </a:lnTo>
                    <a:lnTo>
                      <a:pt x="22" y="16"/>
                    </a:lnTo>
                    <a:lnTo>
                      <a:pt x="24" y="16"/>
                    </a:lnTo>
                    <a:lnTo>
                      <a:pt x="25" y="16"/>
                    </a:lnTo>
                    <a:lnTo>
                      <a:pt x="26" y="15"/>
                    </a:lnTo>
                    <a:lnTo>
                      <a:pt x="27" y="15"/>
                    </a:lnTo>
                    <a:lnTo>
                      <a:pt x="28" y="15"/>
                    </a:lnTo>
                    <a:lnTo>
                      <a:pt x="30" y="15"/>
                    </a:lnTo>
                    <a:lnTo>
                      <a:pt x="31" y="15"/>
                    </a:lnTo>
                    <a:lnTo>
                      <a:pt x="32" y="15"/>
                    </a:lnTo>
                    <a:lnTo>
                      <a:pt x="34" y="15"/>
                    </a:lnTo>
                    <a:lnTo>
                      <a:pt x="35" y="15"/>
                    </a:lnTo>
                    <a:lnTo>
                      <a:pt x="36" y="15"/>
                    </a:lnTo>
                    <a:lnTo>
                      <a:pt x="37" y="15"/>
                    </a:lnTo>
                    <a:lnTo>
                      <a:pt x="38" y="15"/>
                    </a:lnTo>
                    <a:lnTo>
                      <a:pt x="39"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52" name="Freeform 388"/>
              <p:cNvSpPr>
                <a:spLocks/>
              </p:cNvSpPr>
              <p:nvPr/>
            </p:nvSpPr>
            <p:spPr bwMode="auto">
              <a:xfrm>
                <a:off x="5125" y="1778"/>
                <a:ext cx="42" cy="17"/>
              </a:xfrm>
              <a:custGeom>
                <a:avLst/>
                <a:gdLst>
                  <a:gd name="T0" fmla="*/ 1 w 42"/>
                  <a:gd name="T1" fmla="*/ 0 h 17"/>
                  <a:gd name="T2" fmla="*/ 0 w 42"/>
                  <a:gd name="T3" fmla="*/ 14 h 17"/>
                  <a:gd name="T4" fmla="*/ 1 w 42"/>
                  <a:gd name="T5" fmla="*/ 14 h 17"/>
                  <a:gd name="T6" fmla="*/ 2 w 42"/>
                  <a:gd name="T7" fmla="*/ 14 h 17"/>
                  <a:gd name="T8" fmla="*/ 4 w 42"/>
                  <a:gd name="T9" fmla="*/ 14 h 17"/>
                  <a:gd name="T10" fmla="*/ 5 w 42"/>
                  <a:gd name="T11" fmla="*/ 14 h 17"/>
                  <a:gd name="T12" fmla="*/ 6 w 42"/>
                  <a:gd name="T13" fmla="*/ 14 h 17"/>
                  <a:gd name="T14" fmla="*/ 7 w 42"/>
                  <a:gd name="T15" fmla="*/ 16 h 17"/>
                  <a:gd name="T16" fmla="*/ 8 w 42"/>
                  <a:gd name="T17" fmla="*/ 16 h 17"/>
                  <a:gd name="T18" fmla="*/ 10 w 42"/>
                  <a:gd name="T19" fmla="*/ 16 h 17"/>
                  <a:gd name="T20" fmla="*/ 11 w 42"/>
                  <a:gd name="T21" fmla="*/ 16 h 17"/>
                  <a:gd name="T22" fmla="*/ 12 w 42"/>
                  <a:gd name="T23" fmla="*/ 16 h 17"/>
                  <a:gd name="T24" fmla="*/ 14 w 42"/>
                  <a:gd name="T25" fmla="*/ 16 h 17"/>
                  <a:gd name="T26" fmla="*/ 15 w 42"/>
                  <a:gd name="T27" fmla="*/ 16 h 17"/>
                  <a:gd name="T28" fmla="*/ 17 w 42"/>
                  <a:gd name="T29" fmla="*/ 16 h 17"/>
                  <a:gd name="T30" fmla="*/ 18 w 42"/>
                  <a:gd name="T31" fmla="*/ 16 h 17"/>
                  <a:gd name="T32" fmla="*/ 20 w 42"/>
                  <a:gd name="T33" fmla="*/ 16 h 17"/>
                  <a:gd name="T34" fmla="*/ 21 w 42"/>
                  <a:gd name="T35" fmla="*/ 16 h 17"/>
                  <a:gd name="T36" fmla="*/ 22 w 42"/>
                  <a:gd name="T37" fmla="*/ 16 h 17"/>
                  <a:gd name="T38" fmla="*/ 24 w 42"/>
                  <a:gd name="T39" fmla="*/ 16 h 17"/>
                  <a:gd name="T40" fmla="*/ 25 w 42"/>
                  <a:gd name="T41" fmla="*/ 16 h 17"/>
                  <a:gd name="T42" fmla="*/ 26 w 42"/>
                  <a:gd name="T43" fmla="*/ 16 h 17"/>
                  <a:gd name="T44" fmla="*/ 27 w 42"/>
                  <a:gd name="T45" fmla="*/ 16 h 17"/>
                  <a:gd name="T46" fmla="*/ 28 w 42"/>
                  <a:gd name="T47" fmla="*/ 16 h 17"/>
                  <a:gd name="T48" fmla="*/ 30 w 42"/>
                  <a:gd name="T49" fmla="*/ 16 h 17"/>
                  <a:gd name="T50" fmla="*/ 31 w 42"/>
                  <a:gd name="T51" fmla="*/ 16 h 17"/>
                  <a:gd name="T52" fmla="*/ 33 w 42"/>
                  <a:gd name="T53" fmla="*/ 14 h 17"/>
                  <a:gd name="T54" fmla="*/ 34 w 42"/>
                  <a:gd name="T55" fmla="*/ 14 h 17"/>
                  <a:gd name="T56" fmla="*/ 36 w 42"/>
                  <a:gd name="T57" fmla="*/ 14 h 17"/>
                  <a:gd name="T58" fmla="*/ 38 w 42"/>
                  <a:gd name="T59" fmla="*/ 14 h 17"/>
                  <a:gd name="T60" fmla="*/ 39 w 42"/>
                  <a:gd name="T61" fmla="*/ 14 h 17"/>
                  <a:gd name="T62" fmla="*/ 41 w 42"/>
                  <a:gd name="T63" fmla="*/ 14 h 17"/>
                  <a:gd name="T64" fmla="*/ 41 w 42"/>
                  <a:gd name="T65" fmla="*/ 0 h 17"/>
                  <a:gd name="T66" fmla="*/ 1 w 42"/>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17">
                    <a:moveTo>
                      <a:pt x="1" y="0"/>
                    </a:moveTo>
                    <a:lnTo>
                      <a:pt x="0" y="14"/>
                    </a:lnTo>
                    <a:lnTo>
                      <a:pt x="1" y="14"/>
                    </a:lnTo>
                    <a:lnTo>
                      <a:pt x="2" y="14"/>
                    </a:lnTo>
                    <a:lnTo>
                      <a:pt x="4" y="14"/>
                    </a:lnTo>
                    <a:lnTo>
                      <a:pt x="5" y="14"/>
                    </a:lnTo>
                    <a:lnTo>
                      <a:pt x="6" y="14"/>
                    </a:lnTo>
                    <a:lnTo>
                      <a:pt x="7" y="16"/>
                    </a:lnTo>
                    <a:lnTo>
                      <a:pt x="8" y="16"/>
                    </a:lnTo>
                    <a:lnTo>
                      <a:pt x="10" y="16"/>
                    </a:lnTo>
                    <a:lnTo>
                      <a:pt x="11" y="16"/>
                    </a:lnTo>
                    <a:lnTo>
                      <a:pt x="12" y="16"/>
                    </a:lnTo>
                    <a:lnTo>
                      <a:pt x="14" y="16"/>
                    </a:lnTo>
                    <a:lnTo>
                      <a:pt x="15" y="16"/>
                    </a:lnTo>
                    <a:lnTo>
                      <a:pt x="17" y="16"/>
                    </a:lnTo>
                    <a:lnTo>
                      <a:pt x="18" y="16"/>
                    </a:lnTo>
                    <a:lnTo>
                      <a:pt x="20" y="16"/>
                    </a:lnTo>
                    <a:lnTo>
                      <a:pt x="21" y="16"/>
                    </a:lnTo>
                    <a:lnTo>
                      <a:pt x="22" y="16"/>
                    </a:lnTo>
                    <a:lnTo>
                      <a:pt x="24" y="16"/>
                    </a:lnTo>
                    <a:lnTo>
                      <a:pt x="25" y="16"/>
                    </a:lnTo>
                    <a:lnTo>
                      <a:pt x="26" y="16"/>
                    </a:lnTo>
                    <a:lnTo>
                      <a:pt x="27" y="16"/>
                    </a:lnTo>
                    <a:lnTo>
                      <a:pt x="28" y="16"/>
                    </a:lnTo>
                    <a:lnTo>
                      <a:pt x="30" y="16"/>
                    </a:lnTo>
                    <a:lnTo>
                      <a:pt x="31" y="16"/>
                    </a:lnTo>
                    <a:lnTo>
                      <a:pt x="33" y="14"/>
                    </a:lnTo>
                    <a:lnTo>
                      <a:pt x="34" y="14"/>
                    </a:lnTo>
                    <a:lnTo>
                      <a:pt x="36" y="14"/>
                    </a:lnTo>
                    <a:lnTo>
                      <a:pt x="38" y="14"/>
                    </a:lnTo>
                    <a:lnTo>
                      <a:pt x="39" y="14"/>
                    </a:lnTo>
                    <a:lnTo>
                      <a:pt x="41" y="14"/>
                    </a:lnTo>
                    <a:lnTo>
                      <a:pt x="41" y="0"/>
                    </a:lnTo>
                    <a:lnTo>
                      <a:pt x="1"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53" name="Freeform 389"/>
              <p:cNvSpPr>
                <a:spLocks/>
              </p:cNvSpPr>
              <p:nvPr/>
            </p:nvSpPr>
            <p:spPr bwMode="auto">
              <a:xfrm>
                <a:off x="5177" y="1778"/>
                <a:ext cx="40" cy="17"/>
              </a:xfrm>
              <a:custGeom>
                <a:avLst/>
                <a:gdLst>
                  <a:gd name="T0" fmla="*/ 0 w 40"/>
                  <a:gd name="T1" fmla="*/ 0 h 17"/>
                  <a:gd name="T2" fmla="*/ 0 w 40"/>
                  <a:gd name="T3" fmla="*/ 14 h 17"/>
                  <a:gd name="T4" fmla="*/ 2 w 40"/>
                  <a:gd name="T5" fmla="*/ 14 h 17"/>
                  <a:gd name="T6" fmla="*/ 3 w 40"/>
                  <a:gd name="T7" fmla="*/ 14 h 17"/>
                  <a:gd name="T8" fmla="*/ 4 w 40"/>
                  <a:gd name="T9" fmla="*/ 14 h 17"/>
                  <a:gd name="T10" fmla="*/ 5 w 40"/>
                  <a:gd name="T11" fmla="*/ 14 h 17"/>
                  <a:gd name="T12" fmla="*/ 7 w 40"/>
                  <a:gd name="T13" fmla="*/ 14 h 17"/>
                  <a:gd name="T14" fmla="*/ 8 w 40"/>
                  <a:gd name="T15" fmla="*/ 14 h 17"/>
                  <a:gd name="T16" fmla="*/ 9 w 40"/>
                  <a:gd name="T17" fmla="*/ 16 h 17"/>
                  <a:gd name="T18" fmla="*/ 10 w 40"/>
                  <a:gd name="T19" fmla="*/ 16 h 17"/>
                  <a:gd name="T20" fmla="*/ 11 w 40"/>
                  <a:gd name="T21" fmla="*/ 16 h 17"/>
                  <a:gd name="T22" fmla="*/ 13 w 40"/>
                  <a:gd name="T23" fmla="*/ 16 h 17"/>
                  <a:gd name="T24" fmla="*/ 14 w 40"/>
                  <a:gd name="T25" fmla="*/ 16 h 17"/>
                  <a:gd name="T26" fmla="*/ 15 w 40"/>
                  <a:gd name="T27" fmla="*/ 16 h 17"/>
                  <a:gd name="T28" fmla="*/ 16 w 40"/>
                  <a:gd name="T29" fmla="*/ 16 h 17"/>
                  <a:gd name="T30" fmla="*/ 17 w 40"/>
                  <a:gd name="T31" fmla="*/ 16 h 17"/>
                  <a:gd name="T32" fmla="*/ 19 w 40"/>
                  <a:gd name="T33" fmla="*/ 16 h 17"/>
                  <a:gd name="T34" fmla="*/ 20 w 40"/>
                  <a:gd name="T35" fmla="*/ 16 h 17"/>
                  <a:gd name="T36" fmla="*/ 21 w 40"/>
                  <a:gd name="T37" fmla="*/ 16 h 17"/>
                  <a:gd name="T38" fmla="*/ 23 w 40"/>
                  <a:gd name="T39" fmla="*/ 16 h 17"/>
                  <a:gd name="T40" fmla="*/ 25 w 40"/>
                  <a:gd name="T41" fmla="*/ 16 h 17"/>
                  <a:gd name="T42" fmla="*/ 26 w 40"/>
                  <a:gd name="T43" fmla="*/ 16 h 17"/>
                  <a:gd name="T44" fmla="*/ 27 w 40"/>
                  <a:gd name="T45" fmla="*/ 16 h 17"/>
                  <a:gd name="T46" fmla="*/ 29 w 40"/>
                  <a:gd name="T47" fmla="*/ 16 h 17"/>
                  <a:gd name="T48" fmla="*/ 30 w 40"/>
                  <a:gd name="T49" fmla="*/ 16 h 17"/>
                  <a:gd name="T50" fmla="*/ 32 w 40"/>
                  <a:gd name="T51" fmla="*/ 16 h 17"/>
                  <a:gd name="T52" fmla="*/ 33 w 40"/>
                  <a:gd name="T53" fmla="*/ 14 h 17"/>
                  <a:gd name="T54" fmla="*/ 34 w 40"/>
                  <a:gd name="T55" fmla="*/ 14 h 17"/>
                  <a:gd name="T56" fmla="*/ 36 w 40"/>
                  <a:gd name="T57" fmla="*/ 14 h 17"/>
                  <a:gd name="T58" fmla="*/ 38 w 40"/>
                  <a:gd name="T59" fmla="*/ 14 h 17"/>
                  <a:gd name="T60" fmla="*/ 39 w 40"/>
                  <a:gd name="T61" fmla="*/ 14 h 17"/>
                  <a:gd name="T62" fmla="*/ 39 w 40"/>
                  <a:gd name="T63" fmla="*/ 0 h 17"/>
                  <a:gd name="T64" fmla="*/ 0 w 40"/>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17">
                    <a:moveTo>
                      <a:pt x="0" y="0"/>
                    </a:moveTo>
                    <a:lnTo>
                      <a:pt x="0" y="14"/>
                    </a:lnTo>
                    <a:lnTo>
                      <a:pt x="2" y="14"/>
                    </a:lnTo>
                    <a:lnTo>
                      <a:pt x="3" y="14"/>
                    </a:lnTo>
                    <a:lnTo>
                      <a:pt x="4" y="14"/>
                    </a:lnTo>
                    <a:lnTo>
                      <a:pt x="5" y="14"/>
                    </a:lnTo>
                    <a:lnTo>
                      <a:pt x="7" y="14"/>
                    </a:lnTo>
                    <a:lnTo>
                      <a:pt x="8" y="14"/>
                    </a:lnTo>
                    <a:lnTo>
                      <a:pt x="9" y="16"/>
                    </a:lnTo>
                    <a:lnTo>
                      <a:pt x="10" y="16"/>
                    </a:lnTo>
                    <a:lnTo>
                      <a:pt x="11" y="16"/>
                    </a:lnTo>
                    <a:lnTo>
                      <a:pt x="13" y="16"/>
                    </a:lnTo>
                    <a:lnTo>
                      <a:pt x="14" y="16"/>
                    </a:lnTo>
                    <a:lnTo>
                      <a:pt x="15" y="16"/>
                    </a:lnTo>
                    <a:lnTo>
                      <a:pt x="16" y="16"/>
                    </a:lnTo>
                    <a:lnTo>
                      <a:pt x="17" y="16"/>
                    </a:lnTo>
                    <a:lnTo>
                      <a:pt x="19" y="16"/>
                    </a:lnTo>
                    <a:lnTo>
                      <a:pt x="20" y="16"/>
                    </a:lnTo>
                    <a:lnTo>
                      <a:pt x="21" y="16"/>
                    </a:lnTo>
                    <a:lnTo>
                      <a:pt x="23" y="16"/>
                    </a:lnTo>
                    <a:lnTo>
                      <a:pt x="25" y="16"/>
                    </a:lnTo>
                    <a:lnTo>
                      <a:pt x="26" y="16"/>
                    </a:lnTo>
                    <a:lnTo>
                      <a:pt x="27" y="16"/>
                    </a:lnTo>
                    <a:lnTo>
                      <a:pt x="29" y="16"/>
                    </a:lnTo>
                    <a:lnTo>
                      <a:pt x="30" y="16"/>
                    </a:lnTo>
                    <a:lnTo>
                      <a:pt x="32" y="16"/>
                    </a:lnTo>
                    <a:lnTo>
                      <a:pt x="33" y="14"/>
                    </a:lnTo>
                    <a:lnTo>
                      <a:pt x="34" y="14"/>
                    </a:lnTo>
                    <a:lnTo>
                      <a:pt x="36" y="14"/>
                    </a:lnTo>
                    <a:lnTo>
                      <a:pt x="38" y="14"/>
                    </a:lnTo>
                    <a:lnTo>
                      <a:pt x="39" y="14"/>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54" name="Freeform 390"/>
              <p:cNvSpPr>
                <a:spLocks/>
              </p:cNvSpPr>
              <p:nvPr/>
            </p:nvSpPr>
            <p:spPr bwMode="auto">
              <a:xfrm>
                <a:off x="5231" y="1778"/>
                <a:ext cx="41" cy="17"/>
              </a:xfrm>
              <a:custGeom>
                <a:avLst/>
                <a:gdLst>
                  <a:gd name="T0" fmla="*/ 0 w 41"/>
                  <a:gd name="T1" fmla="*/ 0 h 17"/>
                  <a:gd name="T2" fmla="*/ 1 w 41"/>
                  <a:gd name="T3" fmla="*/ 14 h 17"/>
                  <a:gd name="T4" fmla="*/ 3 w 41"/>
                  <a:gd name="T5" fmla="*/ 14 h 17"/>
                  <a:gd name="T6" fmla="*/ 4 w 41"/>
                  <a:gd name="T7" fmla="*/ 14 h 17"/>
                  <a:gd name="T8" fmla="*/ 6 w 41"/>
                  <a:gd name="T9" fmla="*/ 14 h 17"/>
                  <a:gd name="T10" fmla="*/ 7 w 41"/>
                  <a:gd name="T11" fmla="*/ 14 h 17"/>
                  <a:gd name="T12" fmla="*/ 9 w 41"/>
                  <a:gd name="T13" fmla="*/ 14 h 17"/>
                  <a:gd name="T14" fmla="*/ 10 w 41"/>
                  <a:gd name="T15" fmla="*/ 16 h 17"/>
                  <a:gd name="T16" fmla="*/ 11 w 41"/>
                  <a:gd name="T17" fmla="*/ 16 h 17"/>
                  <a:gd name="T18" fmla="*/ 12 w 41"/>
                  <a:gd name="T19" fmla="*/ 16 h 17"/>
                  <a:gd name="T20" fmla="*/ 14 w 41"/>
                  <a:gd name="T21" fmla="*/ 16 h 17"/>
                  <a:gd name="T22" fmla="*/ 15 w 41"/>
                  <a:gd name="T23" fmla="*/ 16 h 17"/>
                  <a:gd name="T24" fmla="*/ 16 w 41"/>
                  <a:gd name="T25" fmla="*/ 16 h 17"/>
                  <a:gd name="T26" fmla="*/ 17 w 41"/>
                  <a:gd name="T27" fmla="*/ 16 h 17"/>
                  <a:gd name="T28" fmla="*/ 18 w 41"/>
                  <a:gd name="T29" fmla="*/ 16 h 17"/>
                  <a:gd name="T30" fmla="*/ 19 w 41"/>
                  <a:gd name="T31" fmla="*/ 16 h 17"/>
                  <a:gd name="T32" fmla="*/ 21 w 41"/>
                  <a:gd name="T33" fmla="*/ 16 h 17"/>
                  <a:gd name="T34" fmla="*/ 22 w 41"/>
                  <a:gd name="T35" fmla="*/ 16 h 17"/>
                  <a:gd name="T36" fmla="*/ 23 w 41"/>
                  <a:gd name="T37" fmla="*/ 16 h 17"/>
                  <a:gd name="T38" fmla="*/ 24 w 41"/>
                  <a:gd name="T39" fmla="*/ 16 h 17"/>
                  <a:gd name="T40" fmla="*/ 25 w 41"/>
                  <a:gd name="T41" fmla="*/ 16 h 17"/>
                  <a:gd name="T42" fmla="*/ 27 w 41"/>
                  <a:gd name="T43" fmla="*/ 16 h 17"/>
                  <a:gd name="T44" fmla="*/ 28 w 41"/>
                  <a:gd name="T45" fmla="*/ 16 h 17"/>
                  <a:gd name="T46" fmla="*/ 29 w 41"/>
                  <a:gd name="T47" fmla="*/ 16 h 17"/>
                  <a:gd name="T48" fmla="*/ 30 w 41"/>
                  <a:gd name="T49" fmla="*/ 16 h 17"/>
                  <a:gd name="T50" fmla="*/ 31 w 41"/>
                  <a:gd name="T51" fmla="*/ 16 h 17"/>
                  <a:gd name="T52" fmla="*/ 33 w 41"/>
                  <a:gd name="T53" fmla="*/ 16 h 17"/>
                  <a:gd name="T54" fmla="*/ 34 w 41"/>
                  <a:gd name="T55" fmla="*/ 14 h 17"/>
                  <a:gd name="T56" fmla="*/ 35 w 41"/>
                  <a:gd name="T57" fmla="*/ 14 h 17"/>
                  <a:gd name="T58" fmla="*/ 37 w 41"/>
                  <a:gd name="T59" fmla="*/ 14 h 17"/>
                  <a:gd name="T60" fmla="*/ 38 w 41"/>
                  <a:gd name="T61" fmla="*/ 14 h 17"/>
                  <a:gd name="T62" fmla="*/ 40 w 41"/>
                  <a:gd name="T63" fmla="*/ 14 h 17"/>
                  <a:gd name="T64" fmla="*/ 39 w 41"/>
                  <a:gd name="T65" fmla="*/ 0 h 17"/>
                  <a:gd name="T66" fmla="*/ 0 w 41"/>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17">
                    <a:moveTo>
                      <a:pt x="0" y="0"/>
                    </a:moveTo>
                    <a:lnTo>
                      <a:pt x="1" y="14"/>
                    </a:lnTo>
                    <a:lnTo>
                      <a:pt x="3" y="14"/>
                    </a:lnTo>
                    <a:lnTo>
                      <a:pt x="4" y="14"/>
                    </a:lnTo>
                    <a:lnTo>
                      <a:pt x="6" y="14"/>
                    </a:lnTo>
                    <a:lnTo>
                      <a:pt x="7" y="14"/>
                    </a:lnTo>
                    <a:lnTo>
                      <a:pt x="9" y="14"/>
                    </a:lnTo>
                    <a:lnTo>
                      <a:pt x="10" y="16"/>
                    </a:lnTo>
                    <a:lnTo>
                      <a:pt x="11" y="16"/>
                    </a:lnTo>
                    <a:lnTo>
                      <a:pt x="12" y="16"/>
                    </a:lnTo>
                    <a:lnTo>
                      <a:pt x="14" y="16"/>
                    </a:lnTo>
                    <a:lnTo>
                      <a:pt x="15" y="16"/>
                    </a:lnTo>
                    <a:lnTo>
                      <a:pt x="16" y="16"/>
                    </a:lnTo>
                    <a:lnTo>
                      <a:pt x="17" y="16"/>
                    </a:lnTo>
                    <a:lnTo>
                      <a:pt x="18" y="16"/>
                    </a:lnTo>
                    <a:lnTo>
                      <a:pt x="19" y="16"/>
                    </a:lnTo>
                    <a:lnTo>
                      <a:pt x="21" y="16"/>
                    </a:lnTo>
                    <a:lnTo>
                      <a:pt x="22" y="16"/>
                    </a:lnTo>
                    <a:lnTo>
                      <a:pt x="23" y="16"/>
                    </a:lnTo>
                    <a:lnTo>
                      <a:pt x="24" y="16"/>
                    </a:lnTo>
                    <a:lnTo>
                      <a:pt x="25" y="16"/>
                    </a:lnTo>
                    <a:lnTo>
                      <a:pt x="27" y="16"/>
                    </a:lnTo>
                    <a:lnTo>
                      <a:pt x="28" y="16"/>
                    </a:lnTo>
                    <a:lnTo>
                      <a:pt x="29" y="16"/>
                    </a:lnTo>
                    <a:lnTo>
                      <a:pt x="30" y="16"/>
                    </a:lnTo>
                    <a:lnTo>
                      <a:pt x="31" y="16"/>
                    </a:lnTo>
                    <a:lnTo>
                      <a:pt x="33" y="16"/>
                    </a:lnTo>
                    <a:lnTo>
                      <a:pt x="34" y="14"/>
                    </a:lnTo>
                    <a:lnTo>
                      <a:pt x="35" y="14"/>
                    </a:lnTo>
                    <a:lnTo>
                      <a:pt x="37" y="14"/>
                    </a:lnTo>
                    <a:lnTo>
                      <a:pt x="38" y="14"/>
                    </a:lnTo>
                    <a:lnTo>
                      <a:pt x="40" y="14"/>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55" name="Freeform 391"/>
              <p:cNvSpPr>
                <a:spLocks/>
              </p:cNvSpPr>
              <p:nvPr/>
            </p:nvSpPr>
            <p:spPr bwMode="auto">
              <a:xfrm>
                <a:off x="5231" y="1799"/>
                <a:ext cx="42" cy="19"/>
              </a:xfrm>
              <a:custGeom>
                <a:avLst/>
                <a:gdLst>
                  <a:gd name="T0" fmla="*/ 0 w 42"/>
                  <a:gd name="T1" fmla="*/ 0 h 19"/>
                  <a:gd name="T2" fmla="*/ 1 w 42"/>
                  <a:gd name="T3" fmla="*/ 0 h 19"/>
                  <a:gd name="T4" fmla="*/ 3 w 42"/>
                  <a:gd name="T5" fmla="*/ 0 h 19"/>
                  <a:gd name="T6" fmla="*/ 5 w 42"/>
                  <a:gd name="T7" fmla="*/ 0 h 19"/>
                  <a:gd name="T8" fmla="*/ 6 w 42"/>
                  <a:gd name="T9" fmla="*/ 0 h 19"/>
                  <a:gd name="T10" fmla="*/ 8 w 42"/>
                  <a:gd name="T11" fmla="*/ 0 h 19"/>
                  <a:gd name="T12" fmla="*/ 9 w 42"/>
                  <a:gd name="T13" fmla="*/ 0 h 19"/>
                  <a:gd name="T14" fmla="*/ 10 w 42"/>
                  <a:gd name="T15" fmla="*/ 0 h 19"/>
                  <a:gd name="T16" fmla="*/ 11 w 42"/>
                  <a:gd name="T17" fmla="*/ 1 h 19"/>
                  <a:gd name="T18" fmla="*/ 13 w 42"/>
                  <a:gd name="T19" fmla="*/ 1 h 19"/>
                  <a:gd name="T20" fmla="*/ 14 w 42"/>
                  <a:gd name="T21" fmla="*/ 1 h 19"/>
                  <a:gd name="T22" fmla="*/ 15 w 42"/>
                  <a:gd name="T23" fmla="*/ 1 h 19"/>
                  <a:gd name="T24" fmla="*/ 17 w 42"/>
                  <a:gd name="T25" fmla="*/ 1 h 19"/>
                  <a:gd name="T26" fmla="*/ 19 w 42"/>
                  <a:gd name="T27" fmla="*/ 1 h 19"/>
                  <a:gd name="T28" fmla="*/ 20 w 42"/>
                  <a:gd name="T29" fmla="*/ 1 h 19"/>
                  <a:gd name="T30" fmla="*/ 21 w 42"/>
                  <a:gd name="T31" fmla="*/ 1 h 19"/>
                  <a:gd name="T32" fmla="*/ 23 w 42"/>
                  <a:gd name="T33" fmla="*/ 1 h 19"/>
                  <a:gd name="T34" fmla="*/ 24 w 42"/>
                  <a:gd name="T35" fmla="*/ 1 h 19"/>
                  <a:gd name="T36" fmla="*/ 25 w 42"/>
                  <a:gd name="T37" fmla="*/ 1 h 19"/>
                  <a:gd name="T38" fmla="*/ 26 w 42"/>
                  <a:gd name="T39" fmla="*/ 1 h 19"/>
                  <a:gd name="T40" fmla="*/ 27 w 42"/>
                  <a:gd name="T41" fmla="*/ 0 h 19"/>
                  <a:gd name="T42" fmla="*/ 29 w 42"/>
                  <a:gd name="T43" fmla="*/ 0 h 19"/>
                  <a:gd name="T44" fmla="*/ 30 w 42"/>
                  <a:gd name="T45" fmla="*/ 0 h 19"/>
                  <a:gd name="T46" fmla="*/ 31 w 42"/>
                  <a:gd name="T47" fmla="*/ 0 h 19"/>
                  <a:gd name="T48" fmla="*/ 32 w 42"/>
                  <a:gd name="T49" fmla="*/ 0 h 19"/>
                  <a:gd name="T50" fmla="*/ 33 w 42"/>
                  <a:gd name="T51" fmla="*/ 0 h 19"/>
                  <a:gd name="T52" fmla="*/ 35 w 42"/>
                  <a:gd name="T53" fmla="*/ 0 h 19"/>
                  <a:gd name="T54" fmla="*/ 36 w 42"/>
                  <a:gd name="T55" fmla="*/ 0 h 19"/>
                  <a:gd name="T56" fmla="*/ 38 w 42"/>
                  <a:gd name="T57" fmla="*/ 0 h 19"/>
                  <a:gd name="T58" fmla="*/ 39 w 42"/>
                  <a:gd name="T59" fmla="*/ 0 h 19"/>
                  <a:gd name="T60" fmla="*/ 41 w 42"/>
                  <a:gd name="T61" fmla="*/ 17 h 19"/>
                  <a:gd name="T62" fmla="*/ 39 w 42"/>
                  <a:gd name="T63" fmla="*/ 17 h 19"/>
                  <a:gd name="T64" fmla="*/ 38 w 42"/>
                  <a:gd name="T65" fmla="*/ 17 h 19"/>
                  <a:gd name="T66" fmla="*/ 36 w 42"/>
                  <a:gd name="T67" fmla="*/ 17 h 19"/>
                  <a:gd name="T68" fmla="*/ 35 w 42"/>
                  <a:gd name="T69" fmla="*/ 17 h 19"/>
                  <a:gd name="T70" fmla="*/ 33 w 42"/>
                  <a:gd name="T71" fmla="*/ 17 h 19"/>
                  <a:gd name="T72" fmla="*/ 32 w 42"/>
                  <a:gd name="T73" fmla="*/ 17 h 19"/>
                  <a:gd name="T74" fmla="*/ 31 w 42"/>
                  <a:gd name="T75" fmla="*/ 17 h 19"/>
                  <a:gd name="T76" fmla="*/ 30 w 42"/>
                  <a:gd name="T77" fmla="*/ 17 h 19"/>
                  <a:gd name="T78" fmla="*/ 29 w 42"/>
                  <a:gd name="T79" fmla="*/ 17 h 19"/>
                  <a:gd name="T80" fmla="*/ 27 w 42"/>
                  <a:gd name="T81" fmla="*/ 17 h 19"/>
                  <a:gd name="T82" fmla="*/ 26 w 42"/>
                  <a:gd name="T83" fmla="*/ 17 h 19"/>
                  <a:gd name="T84" fmla="*/ 25 w 42"/>
                  <a:gd name="T85" fmla="*/ 18 h 19"/>
                  <a:gd name="T86" fmla="*/ 24 w 42"/>
                  <a:gd name="T87" fmla="*/ 18 h 19"/>
                  <a:gd name="T88" fmla="*/ 23 w 42"/>
                  <a:gd name="T89" fmla="*/ 18 h 19"/>
                  <a:gd name="T90" fmla="*/ 21 w 42"/>
                  <a:gd name="T91" fmla="*/ 18 h 19"/>
                  <a:gd name="T92" fmla="*/ 20 w 42"/>
                  <a:gd name="T93" fmla="*/ 18 h 19"/>
                  <a:gd name="T94" fmla="*/ 18 w 42"/>
                  <a:gd name="T95" fmla="*/ 18 h 19"/>
                  <a:gd name="T96" fmla="*/ 17 w 42"/>
                  <a:gd name="T97" fmla="*/ 17 h 19"/>
                  <a:gd name="T98" fmla="*/ 15 w 42"/>
                  <a:gd name="T99" fmla="*/ 17 h 19"/>
                  <a:gd name="T100" fmla="*/ 14 w 42"/>
                  <a:gd name="T101" fmla="*/ 17 h 19"/>
                  <a:gd name="T102" fmla="*/ 12 w 42"/>
                  <a:gd name="T103" fmla="*/ 17 h 19"/>
                  <a:gd name="T104" fmla="*/ 11 w 42"/>
                  <a:gd name="T105" fmla="*/ 17 h 19"/>
                  <a:gd name="T106" fmla="*/ 10 w 42"/>
                  <a:gd name="T107" fmla="*/ 17 h 19"/>
                  <a:gd name="T108" fmla="*/ 9 w 42"/>
                  <a:gd name="T109" fmla="*/ 17 h 19"/>
                  <a:gd name="T110" fmla="*/ 7 w 42"/>
                  <a:gd name="T111" fmla="*/ 17 h 19"/>
                  <a:gd name="T112" fmla="*/ 6 w 42"/>
                  <a:gd name="T113" fmla="*/ 17 h 19"/>
                  <a:gd name="T114" fmla="*/ 4 w 42"/>
                  <a:gd name="T115" fmla="*/ 17 h 19"/>
                  <a:gd name="T116" fmla="*/ 3 w 42"/>
                  <a:gd name="T117" fmla="*/ 17 h 19"/>
                  <a:gd name="T118" fmla="*/ 2 w 42"/>
                  <a:gd name="T119" fmla="*/ 17 h 19"/>
                  <a:gd name="T120" fmla="*/ 1 w 42"/>
                  <a:gd name="T121" fmla="*/ 16 h 19"/>
                  <a:gd name="T122" fmla="*/ 0 w 42"/>
                  <a:gd name="T1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 h="19">
                    <a:moveTo>
                      <a:pt x="0" y="0"/>
                    </a:moveTo>
                    <a:lnTo>
                      <a:pt x="1" y="0"/>
                    </a:lnTo>
                    <a:lnTo>
                      <a:pt x="3" y="0"/>
                    </a:lnTo>
                    <a:lnTo>
                      <a:pt x="5" y="0"/>
                    </a:lnTo>
                    <a:lnTo>
                      <a:pt x="6" y="0"/>
                    </a:lnTo>
                    <a:lnTo>
                      <a:pt x="8" y="0"/>
                    </a:lnTo>
                    <a:lnTo>
                      <a:pt x="9" y="0"/>
                    </a:lnTo>
                    <a:lnTo>
                      <a:pt x="10" y="0"/>
                    </a:lnTo>
                    <a:lnTo>
                      <a:pt x="11" y="1"/>
                    </a:lnTo>
                    <a:lnTo>
                      <a:pt x="13" y="1"/>
                    </a:lnTo>
                    <a:lnTo>
                      <a:pt x="14" y="1"/>
                    </a:lnTo>
                    <a:lnTo>
                      <a:pt x="15" y="1"/>
                    </a:lnTo>
                    <a:lnTo>
                      <a:pt x="17" y="1"/>
                    </a:lnTo>
                    <a:lnTo>
                      <a:pt x="19" y="1"/>
                    </a:lnTo>
                    <a:lnTo>
                      <a:pt x="20" y="1"/>
                    </a:lnTo>
                    <a:lnTo>
                      <a:pt x="21" y="1"/>
                    </a:lnTo>
                    <a:lnTo>
                      <a:pt x="23" y="1"/>
                    </a:lnTo>
                    <a:lnTo>
                      <a:pt x="24" y="1"/>
                    </a:lnTo>
                    <a:lnTo>
                      <a:pt x="25" y="1"/>
                    </a:lnTo>
                    <a:lnTo>
                      <a:pt x="26" y="1"/>
                    </a:lnTo>
                    <a:lnTo>
                      <a:pt x="27" y="0"/>
                    </a:lnTo>
                    <a:lnTo>
                      <a:pt x="29" y="0"/>
                    </a:lnTo>
                    <a:lnTo>
                      <a:pt x="30" y="0"/>
                    </a:lnTo>
                    <a:lnTo>
                      <a:pt x="31" y="0"/>
                    </a:lnTo>
                    <a:lnTo>
                      <a:pt x="32" y="0"/>
                    </a:lnTo>
                    <a:lnTo>
                      <a:pt x="33" y="0"/>
                    </a:lnTo>
                    <a:lnTo>
                      <a:pt x="35" y="0"/>
                    </a:lnTo>
                    <a:lnTo>
                      <a:pt x="36" y="0"/>
                    </a:lnTo>
                    <a:lnTo>
                      <a:pt x="38" y="0"/>
                    </a:lnTo>
                    <a:lnTo>
                      <a:pt x="39" y="0"/>
                    </a:lnTo>
                    <a:lnTo>
                      <a:pt x="41" y="17"/>
                    </a:lnTo>
                    <a:lnTo>
                      <a:pt x="39" y="17"/>
                    </a:lnTo>
                    <a:lnTo>
                      <a:pt x="38" y="17"/>
                    </a:lnTo>
                    <a:lnTo>
                      <a:pt x="36" y="17"/>
                    </a:lnTo>
                    <a:lnTo>
                      <a:pt x="35" y="17"/>
                    </a:lnTo>
                    <a:lnTo>
                      <a:pt x="33" y="17"/>
                    </a:lnTo>
                    <a:lnTo>
                      <a:pt x="32" y="17"/>
                    </a:lnTo>
                    <a:lnTo>
                      <a:pt x="31" y="17"/>
                    </a:lnTo>
                    <a:lnTo>
                      <a:pt x="30" y="17"/>
                    </a:lnTo>
                    <a:lnTo>
                      <a:pt x="29" y="17"/>
                    </a:lnTo>
                    <a:lnTo>
                      <a:pt x="27" y="17"/>
                    </a:lnTo>
                    <a:lnTo>
                      <a:pt x="26" y="17"/>
                    </a:lnTo>
                    <a:lnTo>
                      <a:pt x="25" y="18"/>
                    </a:lnTo>
                    <a:lnTo>
                      <a:pt x="24" y="18"/>
                    </a:lnTo>
                    <a:lnTo>
                      <a:pt x="23" y="18"/>
                    </a:lnTo>
                    <a:lnTo>
                      <a:pt x="21" y="18"/>
                    </a:lnTo>
                    <a:lnTo>
                      <a:pt x="20" y="18"/>
                    </a:lnTo>
                    <a:lnTo>
                      <a:pt x="18" y="18"/>
                    </a:lnTo>
                    <a:lnTo>
                      <a:pt x="17" y="17"/>
                    </a:lnTo>
                    <a:lnTo>
                      <a:pt x="15" y="17"/>
                    </a:lnTo>
                    <a:lnTo>
                      <a:pt x="14" y="17"/>
                    </a:lnTo>
                    <a:lnTo>
                      <a:pt x="12" y="17"/>
                    </a:lnTo>
                    <a:lnTo>
                      <a:pt x="11" y="17"/>
                    </a:lnTo>
                    <a:lnTo>
                      <a:pt x="10" y="17"/>
                    </a:lnTo>
                    <a:lnTo>
                      <a:pt x="9" y="17"/>
                    </a:lnTo>
                    <a:lnTo>
                      <a:pt x="7" y="17"/>
                    </a:lnTo>
                    <a:lnTo>
                      <a:pt x="6" y="17"/>
                    </a:lnTo>
                    <a:lnTo>
                      <a:pt x="4" y="17"/>
                    </a:lnTo>
                    <a:lnTo>
                      <a:pt x="3" y="17"/>
                    </a:lnTo>
                    <a:lnTo>
                      <a:pt x="2" y="17"/>
                    </a:lnTo>
                    <a:lnTo>
                      <a:pt x="1" y="16"/>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56" name="Freeform 392"/>
              <p:cNvSpPr>
                <a:spLocks/>
              </p:cNvSpPr>
              <p:nvPr/>
            </p:nvSpPr>
            <p:spPr bwMode="auto">
              <a:xfrm>
                <a:off x="5122" y="1799"/>
                <a:ext cx="45" cy="19"/>
              </a:xfrm>
              <a:custGeom>
                <a:avLst/>
                <a:gdLst>
                  <a:gd name="T0" fmla="*/ 42 w 45"/>
                  <a:gd name="T1" fmla="*/ 0 h 19"/>
                  <a:gd name="T2" fmla="*/ 39 w 45"/>
                  <a:gd name="T3" fmla="*/ 0 h 19"/>
                  <a:gd name="T4" fmla="*/ 37 w 45"/>
                  <a:gd name="T5" fmla="*/ 0 h 19"/>
                  <a:gd name="T6" fmla="*/ 34 w 45"/>
                  <a:gd name="T7" fmla="*/ 0 h 19"/>
                  <a:gd name="T8" fmla="*/ 32 w 45"/>
                  <a:gd name="T9" fmla="*/ 1 h 19"/>
                  <a:gd name="T10" fmla="*/ 29 w 45"/>
                  <a:gd name="T11" fmla="*/ 1 h 19"/>
                  <a:gd name="T12" fmla="*/ 26 w 45"/>
                  <a:gd name="T13" fmla="*/ 1 h 19"/>
                  <a:gd name="T14" fmla="*/ 23 w 45"/>
                  <a:gd name="T15" fmla="*/ 1 h 19"/>
                  <a:gd name="T16" fmla="*/ 21 w 45"/>
                  <a:gd name="T17" fmla="*/ 1 h 19"/>
                  <a:gd name="T18" fmla="*/ 18 w 45"/>
                  <a:gd name="T19" fmla="*/ 1 h 19"/>
                  <a:gd name="T20" fmla="*/ 16 w 45"/>
                  <a:gd name="T21" fmla="*/ 1 h 19"/>
                  <a:gd name="T22" fmla="*/ 13 w 45"/>
                  <a:gd name="T23" fmla="*/ 0 h 19"/>
                  <a:gd name="T24" fmla="*/ 10 w 45"/>
                  <a:gd name="T25" fmla="*/ 0 h 19"/>
                  <a:gd name="T26" fmla="*/ 7 w 45"/>
                  <a:gd name="T27" fmla="*/ 0 h 19"/>
                  <a:gd name="T28" fmla="*/ 4 w 45"/>
                  <a:gd name="T29" fmla="*/ 0 h 19"/>
                  <a:gd name="T30" fmla="*/ 1 w 45"/>
                  <a:gd name="T31" fmla="*/ 0 h 19"/>
                  <a:gd name="T32" fmla="*/ 1 w 45"/>
                  <a:gd name="T33" fmla="*/ 17 h 19"/>
                  <a:gd name="T34" fmla="*/ 4 w 45"/>
                  <a:gd name="T35" fmla="*/ 17 h 19"/>
                  <a:gd name="T36" fmla="*/ 7 w 45"/>
                  <a:gd name="T37" fmla="*/ 17 h 19"/>
                  <a:gd name="T38" fmla="*/ 10 w 45"/>
                  <a:gd name="T39" fmla="*/ 17 h 19"/>
                  <a:gd name="T40" fmla="*/ 13 w 45"/>
                  <a:gd name="T41" fmla="*/ 17 h 19"/>
                  <a:gd name="T42" fmla="*/ 16 w 45"/>
                  <a:gd name="T43" fmla="*/ 17 h 19"/>
                  <a:gd name="T44" fmla="*/ 18 w 45"/>
                  <a:gd name="T45" fmla="*/ 18 h 19"/>
                  <a:gd name="T46" fmla="*/ 21 w 45"/>
                  <a:gd name="T47" fmla="*/ 18 h 19"/>
                  <a:gd name="T48" fmla="*/ 23 w 45"/>
                  <a:gd name="T49" fmla="*/ 18 h 19"/>
                  <a:gd name="T50" fmla="*/ 26 w 45"/>
                  <a:gd name="T51" fmla="*/ 17 h 19"/>
                  <a:gd name="T52" fmla="*/ 29 w 45"/>
                  <a:gd name="T53" fmla="*/ 17 h 19"/>
                  <a:gd name="T54" fmla="*/ 32 w 45"/>
                  <a:gd name="T55" fmla="*/ 17 h 19"/>
                  <a:gd name="T56" fmla="*/ 35 w 45"/>
                  <a:gd name="T57" fmla="*/ 17 h 19"/>
                  <a:gd name="T58" fmla="*/ 37 w 45"/>
                  <a:gd name="T59" fmla="*/ 17 h 19"/>
                  <a:gd name="T60" fmla="*/ 40 w 45"/>
                  <a:gd name="T61" fmla="*/ 17 h 19"/>
                  <a:gd name="T62" fmla="*/ 43 w 45"/>
                  <a:gd name="T63"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19">
                    <a:moveTo>
                      <a:pt x="44" y="0"/>
                    </a:moveTo>
                    <a:lnTo>
                      <a:pt x="42" y="0"/>
                    </a:lnTo>
                    <a:lnTo>
                      <a:pt x="41" y="0"/>
                    </a:lnTo>
                    <a:lnTo>
                      <a:pt x="39" y="0"/>
                    </a:lnTo>
                    <a:lnTo>
                      <a:pt x="38" y="0"/>
                    </a:lnTo>
                    <a:lnTo>
                      <a:pt x="37" y="0"/>
                    </a:lnTo>
                    <a:lnTo>
                      <a:pt x="36" y="0"/>
                    </a:lnTo>
                    <a:lnTo>
                      <a:pt x="34" y="0"/>
                    </a:lnTo>
                    <a:lnTo>
                      <a:pt x="33" y="0"/>
                    </a:lnTo>
                    <a:lnTo>
                      <a:pt x="32" y="1"/>
                    </a:lnTo>
                    <a:lnTo>
                      <a:pt x="30" y="1"/>
                    </a:lnTo>
                    <a:lnTo>
                      <a:pt x="29" y="1"/>
                    </a:lnTo>
                    <a:lnTo>
                      <a:pt x="27" y="1"/>
                    </a:lnTo>
                    <a:lnTo>
                      <a:pt x="26" y="1"/>
                    </a:lnTo>
                    <a:lnTo>
                      <a:pt x="24" y="1"/>
                    </a:lnTo>
                    <a:lnTo>
                      <a:pt x="23" y="1"/>
                    </a:lnTo>
                    <a:lnTo>
                      <a:pt x="22" y="1"/>
                    </a:lnTo>
                    <a:lnTo>
                      <a:pt x="21" y="1"/>
                    </a:lnTo>
                    <a:lnTo>
                      <a:pt x="20" y="1"/>
                    </a:lnTo>
                    <a:lnTo>
                      <a:pt x="18" y="1"/>
                    </a:lnTo>
                    <a:lnTo>
                      <a:pt x="17" y="1"/>
                    </a:lnTo>
                    <a:lnTo>
                      <a:pt x="16" y="1"/>
                    </a:lnTo>
                    <a:lnTo>
                      <a:pt x="14" y="0"/>
                    </a:lnTo>
                    <a:lnTo>
                      <a:pt x="13" y="0"/>
                    </a:lnTo>
                    <a:lnTo>
                      <a:pt x="11" y="0"/>
                    </a:lnTo>
                    <a:lnTo>
                      <a:pt x="10" y="0"/>
                    </a:lnTo>
                    <a:lnTo>
                      <a:pt x="9" y="0"/>
                    </a:lnTo>
                    <a:lnTo>
                      <a:pt x="7" y="0"/>
                    </a:lnTo>
                    <a:lnTo>
                      <a:pt x="5" y="0"/>
                    </a:lnTo>
                    <a:lnTo>
                      <a:pt x="4" y="0"/>
                    </a:lnTo>
                    <a:lnTo>
                      <a:pt x="3" y="0"/>
                    </a:lnTo>
                    <a:lnTo>
                      <a:pt x="1" y="0"/>
                    </a:lnTo>
                    <a:lnTo>
                      <a:pt x="0" y="17"/>
                    </a:lnTo>
                    <a:lnTo>
                      <a:pt x="1" y="17"/>
                    </a:lnTo>
                    <a:lnTo>
                      <a:pt x="2" y="17"/>
                    </a:lnTo>
                    <a:lnTo>
                      <a:pt x="4" y="17"/>
                    </a:lnTo>
                    <a:lnTo>
                      <a:pt x="5" y="17"/>
                    </a:lnTo>
                    <a:lnTo>
                      <a:pt x="7" y="17"/>
                    </a:lnTo>
                    <a:lnTo>
                      <a:pt x="9" y="17"/>
                    </a:lnTo>
                    <a:lnTo>
                      <a:pt x="10" y="17"/>
                    </a:lnTo>
                    <a:lnTo>
                      <a:pt x="11" y="17"/>
                    </a:lnTo>
                    <a:lnTo>
                      <a:pt x="13" y="17"/>
                    </a:lnTo>
                    <a:lnTo>
                      <a:pt x="14" y="17"/>
                    </a:lnTo>
                    <a:lnTo>
                      <a:pt x="16" y="17"/>
                    </a:lnTo>
                    <a:lnTo>
                      <a:pt x="17" y="18"/>
                    </a:lnTo>
                    <a:lnTo>
                      <a:pt x="18" y="18"/>
                    </a:lnTo>
                    <a:lnTo>
                      <a:pt x="20" y="18"/>
                    </a:lnTo>
                    <a:lnTo>
                      <a:pt x="21" y="18"/>
                    </a:lnTo>
                    <a:lnTo>
                      <a:pt x="22" y="18"/>
                    </a:lnTo>
                    <a:lnTo>
                      <a:pt x="23" y="18"/>
                    </a:lnTo>
                    <a:lnTo>
                      <a:pt x="25" y="17"/>
                    </a:lnTo>
                    <a:lnTo>
                      <a:pt x="26" y="17"/>
                    </a:lnTo>
                    <a:lnTo>
                      <a:pt x="27" y="17"/>
                    </a:lnTo>
                    <a:lnTo>
                      <a:pt x="29" y="17"/>
                    </a:lnTo>
                    <a:lnTo>
                      <a:pt x="30" y="17"/>
                    </a:lnTo>
                    <a:lnTo>
                      <a:pt x="32" y="17"/>
                    </a:lnTo>
                    <a:lnTo>
                      <a:pt x="33" y="17"/>
                    </a:lnTo>
                    <a:lnTo>
                      <a:pt x="35" y="17"/>
                    </a:lnTo>
                    <a:lnTo>
                      <a:pt x="36" y="17"/>
                    </a:lnTo>
                    <a:lnTo>
                      <a:pt x="37" y="17"/>
                    </a:lnTo>
                    <a:lnTo>
                      <a:pt x="38" y="17"/>
                    </a:lnTo>
                    <a:lnTo>
                      <a:pt x="40" y="17"/>
                    </a:lnTo>
                    <a:lnTo>
                      <a:pt x="41" y="17"/>
                    </a:lnTo>
                    <a:lnTo>
                      <a:pt x="43" y="16"/>
                    </a:lnTo>
                    <a:lnTo>
                      <a:pt x="44"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57" name="Freeform 393"/>
              <p:cNvSpPr>
                <a:spLocks/>
              </p:cNvSpPr>
              <p:nvPr/>
            </p:nvSpPr>
            <p:spPr bwMode="auto">
              <a:xfrm>
                <a:off x="5177" y="1799"/>
                <a:ext cx="41" cy="19"/>
              </a:xfrm>
              <a:custGeom>
                <a:avLst/>
                <a:gdLst>
                  <a:gd name="T0" fmla="*/ 0 w 41"/>
                  <a:gd name="T1" fmla="*/ 0 h 19"/>
                  <a:gd name="T2" fmla="*/ 1 w 41"/>
                  <a:gd name="T3" fmla="*/ 0 h 19"/>
                  <a:gd name="T4" fmla="*/ 3 w 41"/>
                  <a:gd name="T5" fmla="*/ 0 h 19"/>
                  <a:gd name="T6" fmla="*/ 5 w 41"/>
                  <a:gd name="T7" fmla="*/ 0 h 19"/>
                  <a:gd name="T8" fmla="*/ 6 w 41"/>
                  <a:gd name="T9" fmla="*/ 0 h 19"/>
                  <a:gd name="T10" fmla="*/ 8 w 41"/>
                  <a:gd name="T11" fmla="*/ 0 h 19"/>
                  <a:gd name="T12" fmla="*/ 9 w 41"/>
                  <a:gd name="T13" fmla="*/ 0 h 19"/>
                  <a:gd name="T14" fmla="*/ 10 w 41"/>
                  <a:gd name="T15" fmla="*/ 0 h 19"/>
                  <a:gd name="T16" fmla="*/ 11 w 41"/>
                  <a:gd name="T17" fmla="*/ 1 h 19"/>
                  <a:gd name="T18" fmla="*/ 12 w 41"/>
                  <a:gd name="T19" fmla="*/ 1 h 19"/>
                  <a:gd name="T20" fmla="*/ 14 w 41"/>
                  <a:gd name="T21" fmla="*/ 1 h 19"/>
                  <a:gd name="T22" fmla="*/ 15 w 41"/>
                  <a:gd name="T23" fmla="*/ 1 h 19"/>
                  <a:gd name="T24" fmla="*/ 17 w 41"/>
                  <a:gd name="T25" fmla="*/ 1 h 19"/>
                  <a:gd name="T26" fmla="*/ 18 w 41"/>
                  <a:gd name="T27" fmla="*/ 1 h 19"/>
                  <a:gd name="T28" fmla="*/ 20 w 41"/>
                  <a:gd name="T29" fmla="*/ 1 h 19"/>
                  <a:gd name="T30" fmla="*/ 21 w 41"/>
                  <a:gd name="T31" fmla="*/ 1 h 19"/>
                  <a:gd name="T32" fmla="*/ 23 w 41"/>
                  <a:gd name="T33" fmla="*/ 1 h 19"/>
                  <a:gd name="T34" fmla="*/ 24 w 41"/>
                  <a:gd name="T35" fmla="*/ 1 h 19"/>
                  <a:gd name="T36" fmla="*/ 26 w 41"/>
                  <a:gd name="T37" fmla="*/ 1 h 19"/>
                  <a:gd name="T38" fmla="*/ 27 w 41"/>
                  <a:gd name="T39" fmla="*/ 0 h 19"/>
                  <a:gd name="T40" fmla="*/ 29 w 41"/>
                  <a:gd name="T41" fmla="*/ 0 h 19"/>
                  <a:gd name="T42" fmla="*/ 30 w 41"/>
                  <a:gd name="T43" fmla="*/ 0 h 19"/>
                  <a:gd name="T44" fmla="*/ 32 w 41"/>
                  <a:gd name="T45" fmla="*/ 0 h 19"/>
                  <a:gd name="T46" fmla="*/ 33 w 41"/>
                  <a:gd name="T47" fmla="*/ 0 h 19"/>
                  <a:gd name="T48" fmla="*/ 35 w 41"/>
                  <a:gd name="T49" fmla="*/ 0 h 19"/>
                  <a:gd name="T50" fmla="*/ 36 w 41"/>
                  <a:gd name="T51" fmla="*/ 0 h 19"/>
                  <a:gd name="T52" fmla="*/ 37 w 41"/>
                  <a:gd name="T53" fmla="*/ 0 h 19"/>
                  <a:gd name="T54" fmla="*/ 38 w 41"/>
                  <a:gd name="T55" fmla="*/ 0 h 19"/>
                  <a:gd name="T56" fmla="*/ 39 w 41"/>
                  <a:gd name="T57" fmla="*/ 0 h 19"/>
                  <a:gd name="T58" fmla="*/ 40 w 41"/>
                  <a:gd name="T59" fmla="*/ 17 h 19"/>
                  <a:gd name="T60" fmla="*/ 38 w 41"/>
                  <a:gd name="T61" fmla="*/ 17 h 19"/>
                  <a:gd name="T62" fmla="*/ 37 w 41"/>
                  <a:gd name="T63" fmla="*/ 17 h 19"/>
                  <a:gd name="T64" fmla="*/ 36 w 41"/>
                  <a:gd name="T65" fmla="*/ 17 h 19"/>
                  <a:gd name="T66" fmla="*/ 35 w 41"/>
                  <a:gd name="T67" fmla="*/ 17 h 19"/>
                  <a:gd name="T68" fmla="*/ 34 w 41"/>
                  <a:gd name="T69" fmla="*/ 17 h 19"/>
                  <a:gd name="T70" fmla="*/ 32 w 41"/>
                  <a:gd name="T71" fmla="*/ 17 h 19"/>
                  <a:gd name="T72" fmla="*/ 31 w 41"/>
                  <a:gd name="T73" fmla="*/ 17 h 19"/>
                  <a:gd name="T74" fmla="*/ 30 w 41"/>
                  <a:gd name="T75" fmla="*/ 17 h 19"/>
                  <a:gd name="T76" fmla="*/ 29 w 41"/>
                  <a:gd name="T77" fmla="*/ 17 h 19"/>
                  <a:gd name="T78" fmla="*/ 27 w 41"/>
                  <a:gd name="T79" fmla="*/ 17 h 19"/>
                  <a:gd name="T80" fmla="*/ 26 w 41"/>
                  <a:gd name="T81" fmla="*/ 17 h 19"/>
                  <a:gd name="T82" fmla="*/ 25 w 41"/>
                  <a:gd name="T83" fmla="*/ 17 h 19"/>
                  <a:gd name="T84" fmla="*/ 23 w 41"/>
                  <a:gd name="T85" fmla="*/ 18 h 19"/>
                  <a:gd name="T86" fmla="*/ 21 w 41"/>
                  <a:gd name="T87" fmla="*/ 18 h 19"/>
                  <a:gd name="T88" fmla="*/ 20 w 41"/>
                  <a:gd name="T89" fmla="*/ 18 h 19"/>
                  <a:gd name="T90" fmla="*/ 19 w 41"/>
                  <a:gd name="T91" fmla="*/ 18 h 19"/>
                  <a:gd name="T92" fmla="*/ 17 w 41"/>
                  <a:gd name="T93" fmla="*/ 18 h 19"/>
                  <a:gd name="T94" fmla="*/ 17 w 41"/>
                  <a:gd name="T95" fmla="*/ 17 h 19"/>
                  <a:gd name="T96" fmla="*/ 15 w 41"/>
                  <a:gd name="T97" fmla="*/ 17 h 19"/>
                  <a:gd name="T98" fmla="*/ 14 w 41"/>
                  <a:gd name="T99" fmla="*/ 17 h 19"/>
                  <a:gd name="T100" fmla="*/ 12 w 41"/>
                  <a:gd name="T101" fmla="*/ 17 h 19"/>
                  <a:gd name="T102" fmla="*/ 11 w 41"/>
                  <a:gd name="T103" fmla="*/ 17 h 19"/>
                  <a:gd name="T104" fmla="*/ 10 w 41"/>
                  <a:gd name="T105" fmla="*/ 17 h 19"/>
                  <a:gd name="T106" fmla="*/ 9 w 41"/>
                  <a:gd name="T107" fmla="*/ 17 h 19"/>
                  <a:gd name="T108" fmla="*/ 8 w 41"/>
                  <a:gd name="T109" fmla="*/ 17 h 19"/>
                  <a:gd name="T110" fmla="*/ 6 w 41"/>
                  <a:gd name="T111" fmla="*/ 17 h 19"/>
                  <a:gd name="T112" fmla="*/ 5 w 41"/>
                  <a:gd name="T113" fmla="*/ 17 h 19"/>
                  <a:gd name="T114" fmla="*/ 3 w 41"/>
                  <a:gd name="T115" fmla="*/ 17 h 19"/>
                  <a:gd name="T116" fmla="*/ 1 w 41"/>
                  <a:gd name="T117" fmla="*/ 17 h 19"/>
                  <a:gd name="T118" fmla="*/ 0 w 41"/>
                  <a:gd name="T119" fmla="*/ 16 h 19"/>
                  <a:gd name="T120" fmla="*/ 0 w 41"/>
                  <a:gd name="T1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 h="19">
                    <a:moveTo>
                      <a:pt x="0" y="0"/>
                    </a:moveTo>
                    <a:lnTo>
                      <a:pt x="1" y="0"/>
                    </a:lnTo>
                    <a:lnTo>
                      <a:pt x="3" y="0"/>
                    </a:lnTo>
                    <a:lnTo>
                      <a:pt x="5" y="0"/>
                    </a:lnTo>
                    <a:lnTo>
                      <a:pt x="6" y="0"/>
                    </a:lnTo>
                    <a:lnTo>
                      <a:pt x="8" y="0"/>
                    </a:lnTo>
                    <a:lnTo>
                      <a:pt x="9" y="0"/>
                    </a:lnTo>
                    <a:lnTo>
                      <a:pt x="10" y="0"/>
                    </a:lnTo>
                    <a:lnTo>
                      <a:pt x="11" y="1"/>
                    </a:lnTo>
                    <a:lnTo>
                      <a:pt x="12" y="1"/>
                    </a:lnTo>
                    <a:lnTo>
                      <a:pt x="14" y="1"/>
                    </a:lnTo>
                    <a:lnTo>
                      <a:pt x="15" y="1"/>
                    </a:lnTo>
                    <a:lnTo>
                      <a:pt x="17" y="1"/>
                    </a:lnTo>
                    <a:lnTo>
                      <a:pt x="18" y="1"/>
                    </a:lnTo>
                    <a:lnTo>
                      <a:pt x="20" y="1"/>
                    </a:lnTo>
                    <a:lnTo>
                      <a:pt x="21" y="1"/>
                    </a:lnTo>
                    <a:lnTo>
                      <a:pt x="23" y="1"/>
                    </a:lnTo>
                    <a:lnTo>
                      <a:pt x="24" y="1"/>
                    </a:lnTo>
                    <a:lnTo>
                      <a:pt x="26" y="1"/>
                    </a:lnTo>
                    <a:lnTo>
                      <a:pt x="27" y="0"/>
                    </a:lnTo>
                    <a:lnTo>
                      <a:pt x="29" y="0"/>
                    </a:lnTo>
                    <a:lnTo>
                      <a:pt x="30" y="0"/>
                    </a:lnTo>
                    <a:lnTo>
                      <a:pt x="32" y="0"/>
                    </a:lnTo>
                    <a:lnTo>
                      <a:pt x="33" y="0"/>
                    </a:lnTo>
                    <a:lnTo>
                      <a:pt x="35" y="0"/>
                    </a:lnTo>
                    <a:lnTo>
                      <a:pt x="36" y="0"/>
                    </a:lnTo>
                    <a:lnTo>
                      <a:pt x="37" y="0"/>
                    </a:lnTo>
                    <a:lnTo>
                      <a:pt x="38" y="0"/>
                    </a:lnTo>
                    <a:lnTo>
                      <a:pt x="39" y="0"/>
                    </a:lnTo>
                    <a:lnTo>
                      <a:pt x="40" y="17"/>
                    </a:lnTo>
                    <a:lnTo>
                      <a:pt x="38" y="17"/>
                    </a:lnTo>
                    <a:lnTo>
                      <a:pt x="37" y="17"/>
                    </a:lnTo>
                    <a:lnTo>
                      <a:pt x="36" y="17"/>
                    </a:lnTo>
                    <a:lnTo>
                      <a:pt x="35" y="17"/>
                    </a:lnTo>
                    <a:lnTo>
                      <a:pt x="34" y="17"/>
                    </a:lnTo>
                    <a:lnTo>
                      <a:pt x="32" y="17"/>
                    </a:lnTo>
                    <a:lnTo>
                      <a:pt x="31" y="17"/>
                    </a:lnTo>
                    <a:lnTo>
                      <a:pt x="30" y="17"/>
                    </a:lnTo>
                    <a:lnTo>
                      <a:pt x="29" y="17"/>
                    </a:lnTo>
                    <a:lnTo>
                      <a:pt x="27" y="17"/>
                    </a:lnTo>
                    <a:lnTo>
                      <a:pt x="26" y="17"/>
                    </a:lnTo>
                    <a:lnTo>
                      <a:pt x="25" y="17"/>
                    </a:lnTo>
                    <a:lnTo>
                      <a:pt x="23" y="18"/>
                    </a:lnTo>
                    <a:lnTo>
                      <a:pt x="21" y="18"/>
                    </a:lnTo>
                    <a:lnTo>
                      <a:pt x="20" y="18"/>
                    </a:lnTo>
                    <a:lnTo>
                      <a:pt x="19" y="18"/>
                    </a:lnTo>
                    <a:lnTo>
                      <a:pt x="17" y="18"/>
                    </a:lnTo>
                    <a:lnTo>
                      <a:pt x="17" y="17"/>
                    </a:lnTo>
                    <a:lnTo>
                      <a:pt x="15" y="17"/>
                    </a:lnTo>
                    <a:lnTo>
                      <a:pt x="14" y="17"/>
                    </a:lnTo>
                    <a:lnTo>
                      <a:pt x="12" y="17"/>
                    </a:lnTo>
                    <a:lnTo>
                      <a:pt x="11" y="17"/>
                    </a:lnTo>
                    <a:lnTo>
                      <a:pt x="10" y="17"/>
                    </a:lnTo>
                    <a:lnTo>
                      <a:pt x="9" y="17"/>
                    </a:lnTo>
                    <a:lnTo>
                      <a:pt x="8" y="17"/>
                    </a:lnTo>
                    <a:lnTo>
                      <a:pt x="6" y="17"/>
                    </a:lnTo>
                    <a:lnTo>
                      <a:pt x="5" y="17"/>
                    </a:lnTo>
                    <a:lnTo>
                      <a:pt x="3" y="17"/>
                    </a:lnTo>
                    <a:lnTo>
                      <a:pt x="1" y="17"/>
                    </a:lnTo>
                    <a:lnTo>
                      <a:pt x="0" y="16"/>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58" name="Freeform 394"/>
              <p:cNvSpPr>
                <a:spLocks/>
              </p:cNvSpPr>
              <p:nvPr/>
            </p:nvSpPr>
            <p:spPr bwMode="auto">
              <a:xfrm>
                <a:off x="5231" y="1799"/>
                <a:ext cx="49" cy="23"/>
              </a:xfrm>
              <a:custGeom>
                <a:avLst/>
                <a:gdLst>
                  <a:gd name="T0" fmla="*/ 1 w 49"/>
                  <a:gd name="T1" fmla="*/ 0 h 23"/>
                  <a:gd name="T2" fmla="*/ 4 w 49"/>
                  <a:gd name="T3" fmla="*/ 0 h 23"/>
                  <a:gd name="T4" fmla="*/ 7 w 49"/>
                  <a:gd name="T5" fmla="*/ 0 h 23"/>
                  <a:gd name="T6" fmla="*/ 10 w 49"/>
                  <a:gd name="T7" fmla="*/ 0 h 23"/>
                  <a:gd name="T8" fmla="*/ 13 w 49"/>
                  <a:gd name="T9" fmla="*/ 1 h 23"/>
                  <a:gd name="T10" fmla="*/ 16 w 49"/>
                  <a:gd name="T11" fmla="*/ 1 h 23"/>
                  <a:gd name="T12" fmla="*/ 19 w 49"/>
                  <a:gd name="T13" fmla="*/ 1 h 23"/>
                  <a:gd name="T14" fmla="*/ 22 w 49"/>
                  <a:gd name="T15" fmla="*/ 1 h 23"/>
                  <a:gd name="T16" fmla="*/ 25 w 49"/>
                  <a:gd name="T17" fmla="*/ 1 h 23"/>
                  <a:gd name="T18" fmla="*/ 28 w 49"/>
                  <a:gd name="T19" fmla="*/ 1 h 23"/>
                  <a:gd name="T20" fmla="*/ 31 w 49"/>
                  <a:gd name="T21" fmla="*/ 1 h 23"/>
                  <a:gd name="T22" fmla="*/ 34 w 49"/>
                  <a:gd name="T23" fmla="*/ 0 h 23"/>
                  <a:gd name="T24" fmla="*/ 37 w 49"/>
                  <a:gd name="T25" fmla="*/ 0 h 23"/>
                  <a:gd name="T26" fmla="*/ 39 w 49"/>
                  <a:gd name="T27" fmla="*/ 0 h 23"/>
                  <a:gd name="T28" fmla="*/ 42 w 49"/>
                  <a:gd name="T29" fmla="*/ 0 h 23"/>
                  <a:gd name="T30" fmla="*/ 45 w 49"/>
                  <a:gd name="T31" fmla="*/ 0 h 23"/>
                  <a:gd name="T32" fmla="*/ 48 w 49"/>
                  <a:gd name="T33" fmla="*/ 21 h 23"/>
                  <a:gd name="T34" fmla="*/ 45 w 49"/>
                  <a:gd name="T35" fmla="*/ 21 h 23"/>
                  <a:gd name="T36" fmla="*/ 42 w 49"/>
                  <a:gd name="T37" fmla="*/ 21 h 23"/>
                  <a:gd name="T38" fmla="*/ 39 w 49"/>
                  <a:gd name="T39" fmla="*/ 21 h 23"/>
                  <a:gd name="T40" fmla="*/ 37 w 49"/>
                  <a:gd name="T41" fmla="*/ 21 h 23"/>
                  <a:gd name="T42" fmla="*/ 34 w 49"/>
                  <a:gd name="T43" fmla="*/ 21 h 23"/>
                  <a:gd name="T44" fmla="*/ 31 w 49"/>
                  <a:gd name="T45" fmla="*/ 21 h 23"/>
                  <a:gd name="T46" fmla="*/ 28 w 49"/>
                  <a:gd name="T47" fmla="*/ 22 h 23"/>
                  <a:gd name="T48" fmla="*/ 25 w 49"/>
                  <a:gd name="T49" fmla="*/ 22 h 23"/>
                  <a:gd name="T50" fmla="*/ 21 w 49"/>
                  <a:gd name="T51" fmla="*/ 22 h 23"/>
                  <a:gd name="T52" fmla="*/ 19 w 49"/>
                  <a:gd name="T53" fmla="*/ 21 h 23"/>
                  <a:gd name="T54" fmla="*/ 16 w 49"/>
                  <a:gd name="T55" fmla="*/ 21 h 23"/>
                  <a:gd name="T56" fmla="*/ 13 w 49"/>
                  <a:gd name="T57" fmla="*/ 21 h 23"/>
                  <a:gd name="T58" fmla="*/ 10 w 49"/>
                  <a:gd name="T59" fmla="*/ 21 h 23"/>
                  <a:gd name="T60" fmla="*/ 7 w 49"/>
                  <a:gd name="T61" fmla="*/ 21 h 23"/>
                  <a:gd name="T62" fmla="*/ 4 w 49"/>
                  <a:gd name="T63" fmla="*/ 21 h 23"/>
                  <a:gd name="T64" fmla="*/ 1 w 49"/>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23">
                    <a:moveTo>
                      <a:pt x="0" y="0"/>
                    </a:moveTo>
                    <a:lnTo>
                      <a:pt x="1" y="0"/>
                    </a:lnTo>
                    <a:lnTo>
                      <a:pt x="3" y="0"/>
                    </a:lnTo>
                    <a:lnTo>
                      <a:pt x="4" y="0"/>
                    </a:lnTo>
                    <a:lnTo>
                      <a:pt x="6" y="0"/>
                    </a:lnTo>
                    <a:lnTo>
                      <a:pt x="7" y="0"/>
                    </a:lnTo>
                    <a:lnTo>
                      <a:pt x="9" y="0"/>
                    </a:lnTo>
                    <a:lnTo>
                      <a:pt x="10" y="0"/>
                    </a:lnTo>
                    <a:lnTo>
                      <a:pt x="12" y="0"/>
                    </a:lnTo>
                    <a:lnTo>
                      <a:pt x="13" y="1"/>
                    </a:lnTo>
                    <a:lnTo>
                      <a:pt x="15" y="1"/>
                    </a:lnTo>
                    <a:lnTo>
                      <a:pt x="16" y="1"/>
                    </a:lnTo>
                    <a:lnTo>
                      <a:pt x="17" y="1"/>
                    </a:lnTo>
                    <a:lnTo>
                      <a:pt x="19" y="1"/>
                    </a:lnTo>
                    <a:lnTo>
                      <a:pt x="20" y="1"/>
                    </a:lnTo>
                    <a:lnTo>
                      <a:pt x="22" y="1"/>
                    </a:lnTo>
                    <a:lnTo>
                      <a:pt x="23" y="1"/>
                    </a:lnTo>
                    <a:lnTo>
                      <a:pt x="25" y="1"/>
                    </a:lnTo>
                    <a:lnTo>
                      <a:pt x="27" y="1"/>
                    </a:lnTo>
                    <a:lnTo>
                      <a:pt x="28" y="1"/>
                    </a:lnTo>
                    <a:lnTo>
                      <a:pt x="30" y="1"/>
                    </a:lnTo>
                    <a:lnTo>
                      <a:pt x="31" y="1"/>
                    </a:lnTo>
                    <a:lnTo>
                      <a:pt x="32" y="0"/>
                    </a:lnTo>
                    <a:lnTo>
                      <a:pt x="34" y="0"/>
                    </a:lnTo>
                    <a:lnTo>
                      <a:pt x="35" y="0"/>
                    </a:lnTo>
                    <a:lnTo>
                      <a:pt x="37" y="0"/>
                    </a:lnTo>
                    <a:lnTo>
                      <a:pt x="38" y="0"/>
                    </a:lnTo>
                    <a:lnTo>
                      <a:pt x="39" y="0"/>
                    </a:lnTo>
                    <a:lnTo>
                      <a:pt x="41" y="0"/>
                    </a:lnTo>
                    <a:lnTo>
                      <a:pt x="42" y="0"/>
                    </a:lnTo>
                    <a:lnTo>
                      <a:pt x="44" y="0"/>
                    </a:lnTo>
                    <a:lnTo>
                      <a:pt x="45" y="0"/>
                    </a:lnTo>
                    <a:lnTo>
                      <a:pt x="46" y="0"/>
                    </a:lnTo>
                    <a:lnTo>
                      <a:pt x="48" y="21"/>
                    </a:lnTo>
                    <a:lnTo>
                      <a:pt x="46" y="21"/>
                    </a:lnTo>
                    <a:lnTo>
                      <a:pt x="45" y="21"/>
                    </a:lnTo>
                    <a:lnTo>
                      <a:pt x="44" y="21"/>
                    </a:lnTo>
                    <a:lnTo>
                      <a:pt x="42" y="21"/>
                    </a:lnTo>
                    <a:lnTo>
                      <a:pt x="41" y="21"/>
                    </a:lnTo>
                    <a:lnTo>
                      <a:pt x="39" y="21"/>
                    </a:lnTo>
                    <a:lnTo>
                      <a:pt x="38" y="21"/>
                    </a:lnTo>
                    <a:lnTo>
                      <a:pt x="37" y="21"/>
                    </a:lnTo>
                    <a:lnTo>
                      <a:pt x="35" y="21"/>
                    </a:lnTo>
                    <a:lnTo>
                      <a:pt x="34" y="21"/>
                    </a:lnTo>
                    <a:lnTo>
                      <a:pt x="32" y="21"/>
                    </a:lnTo>
                    <a:lnTo>
                      <a:pt x="31" y="21"/>
                    </a:lnTo>
                    <a:lnTo>
                      <a:pt x="30" y="22"/>
                    </a:lnTo>
                    <a:lnTo>
                      <a:pt x="28" y="22"/>
                    </a:lnTo>
                    <a:lnTo>
                      <a:pt x="27" y="22"/>
                    </a:lnTo>
                    <a:lnTo>
                      <a:pt x="25" y="22"/>
                    </a:lnTo>
                    <a:lnTo>
                      <a:pt x="23" y="22"/>
                    </a:lnTo>
                    <a:lnTo>
                      <a:pt x="21" y="22"/>
                    </a:lnTo>
                    <a:lnTo>
                      <a:pt x="20" y="21"/>
                    </a:lnTo>
                    <a:lnTo>
                      <a:pt x="19" y="21"/>
                    </a:lnTo>
                    <a:lnTo>
                      <a:pt x="17" y="21"/>
                    </a:lnTo>
                    <a:lnTo>
                      <a:pt x="16" y="21"/>
                    </a:lnTo>
                    <a:lnTo>
                      <a:pt x="14" y="21"/>
                    </a:lnTo>
                    <a:lnTo>
                      <a:pt x="13" y="21"/>
                    </a:lnTo>
                    <a:lnTo>
                      <a:pt x="11" y="21"/>
                    </a:lnTo>
                    <a:lnTo>
                      <a:pt x="10" y="21"/>
                    </a:lnTo>
                    <a:lnTo>
                      <a:pt x="8" y="21"/>
                    </a:lnTo>
                    <a:lnTo>
                      <a:pt x="7" y="21"/>
                    </a:lnTo>
                    <a:lnTo>
                      <a:pt x="5" y="21"/>
                    </a:lnTo>
                    <a:lnTo>
                      <a:pt x="4" y="21"/>
                    </a:lnTo>
                    <a:lnTo>
                      <a:pt x="2" y="21"/>
                    </a:lnTo>
                    <a:lnTo>
                      <a:pt x="1"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59" name="Freeform 395"/>
              <p:cNvSpPr>
                <a:spLocks/>
              </p:cNvSpPr>
              <p:nvPr/>
            </p:nvSpPr>
            <p:spPr bwMode="auto">
              <a:xfrm>
                <a:off x="5122" y="1799"/>
                <a:ext cx="49" cy="23"/>
              </a:xfrm>
              <a:custGeom>
                <a:avLst/>
                <a:gdLst>
                  <a:gd name="T0" fmla="*/ 46 w 49"/>
                  <a:gd name="T1" fmla="*/ 0 h 23"/>
                  <a:gd name="T2" fmla="*/ 43 w 49"/>
                  <a:gd name="T3" fmla="*/ 0 h 23"/>
                  <a:gd name="T4" fmla="*/ 40 w 49"/>
                  <a:gd name="T5" fmla="*/ 0 h 23"/>
                  <a:gd name="T6" fmla="*/ 37 w 49"/>
                  <a:gd name="T7" fmla="*/ 0 h 23"/>
                  <a:gd name="T8" fmla="*/ 35 w 49"/>
                  <a:gd name="T9" fmla="*/ 1 h 23"/>
                  <a:gd name="T10" fmla="*/ 32 w 49"/>
                  <a:gd name="T11" fmla="*/ 1 h 23"/>
                  <a:gd name="T12" fmla="*/ 29 w 49"/>
                  <a:gd name="T13" fmla="*/ 1 h 23"/>
                  <a:gd name="T14" fmla="*/ 26 w 49"/>
                  <a:gd name="T15" fmla="*/ 1 h 23"/>
                  <a:gd name="T16" fmla="*/ 22 w 49"/>
                  <a:gd name="T17" fmla="*/ 1 h 23"/>
                  <a:gd name="T18" fmla="*/ 19 w 49"/>
                  <a:gd name="T19" fmla="*/ 1 h 23"/>
                  <a:gd name="T20" fmla="*/ 17 w 49"/>
                  <a:gd name="T21" fmla="*/ 1 h 23"/>
                  <a:gd name="T22" fmla="*/ 14 w 49"/>
                  <a:gd name="T23" fmla="*/ 0 h 23"/>
                  <a:gd name="T24" fmla="*/ 11 w 49"/>
                  <a:gd name="T25" fmla="*/ 0 h 23"/>
                  <a:gd name="T26" fmla="*/ 8 w 49"/>
                  <a:gd name="T27" fmla="*/ 0 h 23"/>
                  <a:gd name="T28" fmla="*/ 5 w 49"/>
                  <a:gd name="T29" fmla="*/ 0 h 23"/>
                  <a:gd name="T30" fmla="*/ 3 w 49"/>
                  <a:gd name="T31" fmla="*/ 0 h 23"/>
                  <a:gd name="T32" fmla="*/ 0 w 49"/>
                  <a:gd name="T33" fmla="*/ 21 h 23"/>
                  <a:gd name="T34" fmla="*/ 2 w 49"/>
                  <a:gd name="T35" fmla="*/ 21 h 23"/>
                  <a:gd name="T36" fmla="*/ 5 w 49"/>
                  <a:gd name="T37" fmla="*/ 21 h 23"/>
                  <a:gd name="T38" fmla="*/ 8 w 49"/>
                  <a:gd name="T39" fmla="*/ 21 h 23"/>
                  <a:gd name="T40" fmla="*/ 11 w 49"/>
                  <a:gd name="T41" fmla="*/ 21 h 23"/>
                  <a:gd name="T42" fmla="*/ 14 w 49"/>
                  <a:gd name="T43" fmla="*/ 21 h 23"/>
                  <a:gd name="T44" fmla="*/ 17 w 49"/>
                  <a:gd name="T45" fmla="*/ 21 h 23"/>
                  <a:gd name="T46" fmla="*/ 19 w 49"/>
                  <a:gd name="T47" fmla="*/ 22 h 23"/>
                  <a:gd name="T48" fmla="*/ 22 w 49"/>
                  <a:gd name="T49" fmla="*/ 22 h 23"/>
                  <a:gd name="T50" fmla="*/ 26 w 49"/>
                  <a:gd name="T51" fmla="*/ 22 h 23"/>
                  <a:gd name="T52" fmla="*/ 29 w 49"/>
                  <a:gd name="T53" fmla="*/ 21 h 23"/>
                  <a:gd name="T54" fmla="*/ 32 w 49"/>
                  <a:gd name="T55" fmla="*/ 21 h 23"/>
                  <a:gd name="T56" fmla="*/ 35 w 49"/>
                  <a:gd name="T57" fmla="*/ 21 h 23"/>
                  <a:gd name="T58" fmla="*/ 38 w 49"/>
                  <a:gd name="T59" fmla="*/ 21 h 23"/>
                  <a:gd name="T60" fmla="*/ 41 w 49"/>
                  <a:gd name="T61" fmla="*/ 21 h 23"/>
                  <a:gd name="T62" fmla="*/ 44 w 49"/>
                  <a:gd name="T63" fmla="*/ 21 h 23"/>
                  <a:gd name="T64" fmla="*/ 47 w 49"/>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23">
                    <a:moveTo>
                      <a:pt x="48" y="0"/>
                    </a:moveTo>
                    <a:lnTo>
                      <a:pt x="46" y="0"/>
                    </a:lnTo>
                    <a:lnTo>
                      <a:pt x="45" y="0"/>
                    </a:lnTo>
                    <a:lnTo>
                      <a:pt x="43" y="0"/>
                    </a:lnTo>
                    <a:lnTo>
                      <a:pt x="42" y="0"/>
                    </a:lnTo>
                    <a:lnTo>
                      <a:pt x="40" y="0"/>
                    </a:lnTo>
                    <a:lnTo>
                      <a:pt x="39" y="0"/>
                    </a:lnTo>
                    <a:lnTo>
                      <a:pt x="37" y="0"/>
                    </a:lnTo>
                    <a:lnTo>
                      <a:pt x="36" y="0"/>
                    </a:lnTo>
                    <a:lnTo>
                      <a:pt x="35" y="1"/>
                    </a:lnTo>
                    <a:lnTo>
                      <a:pt x="33" y="1"/>
                    </a:lnTo>
                    <a:lnTo>
                      <a:pt x="32" y="1"/>
                    </a:lnTo>
                    <a:lnTo>
                      <a:pt x="30" y="1"/>
                    </a:lnTo>
                    <a:lnTo>
                      <a:pt x="29" y="1"/>
                    </a:lnTo>
                    <a:lnTo>
                      <a:pt x="27" y="1"/>
                    </a:lnTo>
                    <a:lnTo>
                      <a:pt x="26" y="1"/>
                    </a:lnTo>
                    <a:lnTo>
                      <a:pt x="25" y="1"/>
                    </a:lnTo>
                    <a:lnTo>
                      <a:pt x="22" y="1"/>
                    </a:lnTo>
                    <a:lnTo>
                      <a:pt x="21" y="1"/>
                    </a:lnTo>
                    <a:lnTo>
                      <a:pt x="19" y="1"/>
                    </a:lnTo>
                    <a:lnTo>
                      <a:pt x="18" y="1"/>
                    </a:lnTo>
                    <a:lnTo>
                      <a:pt x="17" y="1"/>
                    </a:lnTo>
                    <a:lnTo>
                      <a:pt x="15" y="0"/>
                    </a:lnTo>
                    <a:lnTo>
                      <a:pt x="14" y="0"/>
                    </a:lnTo>
                    <a:lnTo>
                      <a:pt x="12" y="0"/>
                    </a:lnTo>
                    <a:lnTo>
                      <a:pt x="11" y="0"/>
                    </a:lnTo>
                    <a:lnTo>
                      <a:pt x="10" y="0"/>
                    </a:lnTo>
                    <a:lnTo>
                      <a:pt x="8" y="0"/>
                    </a:lnTo>
                    <a:lnTo>
                      <a:pt x="7" y="0"/>
                    </a:lnTo>
                    <a:lnTo>
                      <a:pt x="5" y="0"/>
                    </a:lnTo>
                    <a:lnTo>
                      <a:pt x="4" y="0"/>
                    </a:lnTo>
                    <a:lnTo>
                      <a:pt x="3" y="0"/>
                    </a:lnTo>
                    <a:lnTo>
                      <a:pt x="1" y="0"/>
                    </a:lnTo>
                    <a:lnTo>
                      <a:pt x="0" y="21"/>
                    </a:lnTo>
                    <a:lnTo>
                      <a:pt x="1" y="21"/>
                    </a:lnTo>
                    <a:lnTo>
                      <a:pt x="2" y="21"/>
                    </a:lnTo>
                    <a:lnTo>
                      <a:pt x="4" y="21"/>
                    </a:lnTo>
                    <a:lnTo>
                      <a:pt x="5" y="21"/>
                    </a:lnTo>
                    <a:lnTo>
                      <a:pt x="7" y="21"/>
                    </a:lnTo>
                    <a:lnTo>
                      <a:pt x="8" y="21"/>
                    </a:lnTo>
                    <a:lnTo>
                      <a:pt x="10" y="21"/>
                    </a:lnTo>
                    <a:lnTo>
                      <a:pt x="11" y="21"/>
                    </a:lnTo>
                    <a:lnTo>
                      <a:pt x="12" y="21"/>
                    </a:lnTo>
                    <a:lnTo>
                      <a:pt x="14" y="21"/>
                    </a:lnTo>
                    <a:lnTo>
                      <a:pt x="15" y="21"/>
                    </a:lnTo>
                    <a:lnTo>
                      <a:pt x="17" y="21"/>
                    </a:lnTo>
                    <a:lnTo>
                      <a:pt x="18" y="22"/>
                    </a:lnTo>
                    <a:lnTo>
                      <a:pt x="19" y="22"/>
                    </a:lnTo>
                    <a:lnTo>
                      <a:pt x="21" y="22"/>
                    </a:lnTo>
                    <a:lnTo>
                      <a:pt x="22" y="22"/>
                    </a:lnTo>
                    <a:lnTo>
                      <a:pt x="25" y="22"/>
                    </a:lnTo>
                    <a:lnTo>
                      <a:pt x="26" y="22"/>
                    </a:lnTo>
                    <a:lnTo>
                      <a:pt x="28" y="21"/>
                    </a:lnTo>
                    <a:lnTo>
                      <a:pt x="29" y="21"/>
                    </a:lnTo>
                    <a:lnTo>
                      <a:pt x="30" y="21"/>
                    </a:lnTo>
                    <a:lnTo>
                      <a:pt x="32" y="21"/>
                    </a:lnTo>
                    <a:lnTo>
                      <a:pt x="33" y="21"/>
                    </a:lnTo>
                    <a:lnTo>
                      <a:pt x="35" y="21"/>
                    </a:lnTo>
                    <a:lnTo>
                      <a:pt x="36" y="21"/>
                    </a:lnTo>
                    <a:lnTo>
                      <a:pt x="38" y="21"/>
                    </a:lnTo>
                    <a:lnTo>
                      <a:pt x="39" y="21"/>
                    </a:lnTo>
                    <a:lnTo>
                      <a:pt x="41" y="21"/>
                    </a:lnTo>
                    <a:lnTo>
                      <a:pt x="42" y="21"/>
                    </a:lnTo>
                    <a:lnTo>
                      <a:pt x="44" y="21"/>
                    </a:lnTo>
                    <a:lnTo>
                      <a:pt x="45" y="21"/>
                    </a:lnTo>
                    <a:lnTo>
                      <a:pt x="47" y="20"/>
                    </a:lnTo>
                    <a:lnTo>
                      <a:pt x="48"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60" name="Freeform 396"/>
              <p:cNvSpPr>
                <a:spLocks/>
              </p:cNvSpPr>
              <p:nvPr/>
            </p:nvSpPr>
            <p:spPr bwMode="auto">
              <a:xfrm>
                <a:off x="5177" y="1799"/>
                <a:ext cx="47" cy="23"/>
              </a:xfrm>
              <a:custGeom>
                <a:avLst/>
                <a:gdLst>
                  <a:gd name="T0" fmla="*/ 1 w 47"/>
                  <a:gd name="T1" fmla="*/ 0 h 23"/>
                  <a:gd name="T2" fmla="*/ 4 w 47"/>
                  <a:gd name="T3" fmla="*/ 0 h 23"/>
                  <a:gd name="T4" fmla="*/ 7 w 47"/>
                  <a:gd name="T5" fmla="*/ 0 h 23"/>
                  <a:gd name="T6" fmla="*/ 10 w 47"/>
                  <a:gd name="T7" fmla="*/ 0 h 23"/>
                  <a:gd name="T8" fmla="*/ 13 w 47"/>
                  <a:gd name="T9" fmla="*/ 1 h 23"/>
                  <a:gd name="T10" fmla="*/ 16 w 47"/>
                  <a:gd name="T11" fmla="*/ 1 h 23"/>
                  <a:gd name="T12" fmla="*/ 19 w 47"/>
                  <a:gd name="T13" fmla="*/ 1 h 23"/>
                  <a:gd name="T14" fmla="*/ 21 w 47"/>
                  <a:gd name="T15" fmla="*/ 1 h 23"/>
                  <a:gd name="T16" fmla="*/ 24 w 47"/>
                  <a:gd name="T17" fmla="*/ 1 h 23"/>
                  <a:gd name="T18" fmla="*/ 27 w 47"/>
                  <a:gd name="T19" fmla="*/ 1 h 23"/>
                  <a:gd name="T20" fmla="*/ 30 w 47"/>
                  <a:gd name="T21" fmla="*/ 1 h 23"/>
                  <a:gd name="T22" fmla="*/ 33 w 47"/>
                  <a:gd name="T23" fmla="*/ 0 h 23"/>
                  <a:gd name="T24" fmla="*/ 35 w 47"/>
                  <a:gd name="T25" fmla="*/ 0 h 23"/>
                  <a:gd name="T26" fmla="*/ 38 w 47"/>
                  <a:gd name="T27" fmla="*/ 0 h 23"/>
                  <a:gd name="T28" fmla="*/ 41 w 47"/>
                  <a:gd name="T29" fmla="*/ 0 h 23"/>
                  <a:gd name="T30" fmla="*/ 44 w 47"/>
                  <a:gd name="T31" fmla="*/ 0 h 23"/>
                  <a:gd name="T32" fmla="*/ 46 w 47"/>
                  <a:gd name="T33" fmla="*/ 21 h 23"/>
                  <a:gd name="T34" fmla="*/ 43 w 47"/>
                  <a:gd name="T35" fmla="*/ 21 h 23"/>
                  <a:gd name="T36" fmla="*/ 40 w 47"/>
                  <a:gd name="T37" fmla="*/ 21 h 23"/>
                  <a:gd name="T38" fmla="*/ 37 w 47"/>
                  <a:gd name="T39" fmla="*/ 21 h 23"/>
                  <a:gd name="T40" fmla="*/ 34 w 47"/>
                  <a:gd name="T41" fmla="*/ 21 h 23"/>
                  <a:gd name="T42" fmla="*/ 31 w 47"/>
                  <a:gd name="T43" fmla="*/ 21 h 23"/>
                  <a:gd name="T44" fmla="*/ 29 w 47"/>
                  <a:gd name="T45" fmla="*/ 21 h 23"/>
                  <a:gd name="T46" fmla="*/ 26 w 47"/>
                  <a:gd name="T47" fmla="*/ 22 h 23"/>
                  <a:gd name="T48" fmla="*/ 23 w 47"/>
                  <a:gd name="T49" fmla="*/ 22 h 23"/>
                  <a:gd name="T50" fmla="*/ 20 w 47"/>
                  <a:gd name="T51" fmla="*/ 22 h 23"/>
                  <a:gd name="T52" fmla="*/ 17 w 47"/>
                  <a:gd name="T53" fmla="*/ 21 h 23"/>
                  <a:gd name="T54" fmla="*/ 14 w 47"/>
                  <a:gd name="T55" fmla="*/ 21 h 23"/>
                  <a:gd name="T56" fmla="*/ 11 w 47"/>
                  <a:gd name="T57" fmla="*/ 21 h 23"/>
                  <a:gd name="T58" fmla="*/ 9 w 47"/>
                  <a:gd name="T59" fmla="*/ 21 h 23"/>
                  <a:gd name="T60" fmla="*/ 6 w 47"/>
                  <a:gd name="T61" fmla="*/ 21 h 23"/>
                  <a:gd name="T62" fmla="*/ 3 w 47"/>
                  <a:gd name="T63" fmla="*/ 21 h 23"/>
                  <a:gd name="T64" fmla="*/ 0 w 47"/>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0" y="0"/>
                    </a:moveTo>
                    <a:lnTo>
                      <a:pt x="1" y="0"/>
                    </a:lnTo>
                    <a:lnTo>
                      <a:pt x="3" y="0"/>
                    </a:lnTo>
                    <a:lnTo>
                      <a:pt x="4" y="0"/>
                    </a:lnTo>
                    <a:lnTo>
                      <a:pt x="6" y="0"/>
                    </a:lnTo>
                    <a:lnTo>
                      <a:pt x="7" y="0"/>
                    </a:lnTo>
                    <a:lnTo>
                      <a:pt x="9" y="0"/>
                    </a:lnTo>
                    <a:lnTo>
                      <a:pt x="10" y="0"/>
                    </a:lnTo>
                    <a:lnTo>
                      <a:pt x="11" y="0"/>
                    </a:lnTo>
                    <a:lnTo>
                      <a:pt x="13" y="1"/>
                    </a:lnTo>
                    <a:lnTo>
                      <a:pt x="14" y="1"/>
                    </a:lnTo>
                    <a:lnTo>
                      <a:pt x="16" y="1"/>
                    </a:lnTo>
                    <a:lnTo>
                      <a:pt x="17" y="1"/>
                    </a:lnTo>
                    <a:lnTo>
                      <a:pt x="19" y="1"/>
                    </a:lnTo>
                    <a:lnTo>
                      <a:pt x="20" y="1"/>
                    </a:lnTo>
                    <a:lnTo>
                      <a:pt x="21" y="1"/>
                    </a:lnTo>
                    <a:lnTo>
                      <a:pt x="23" y="1"/>
                    </a:lnTo>
                    <a:lnTo>
                      <a:pt x="24" y="1"/>
                    </a:lnTo>
                    <a:lnTo>
                      <a:pt x="26" y="1"/>
                    </a:lnTo>
                    <a:lnTo>
                      <a:pt x="27" y="1"/>
                    </a:lnTo>
                    <a:lnTo>
                      <a:pt x="28" y="1"/>
                    </a:lnTo>
                    <a:lnTo>
                      <a:pt x="30" y="1"/>
                    </a:lnTo>
                    <a:lnTo>
                      <a:pt x="31" y="0"/>
                    </a:lnTo>
                    <a:lnTo>
                      <a:pt x="33" y="0"/>
                    </a:lnTo>
                    <a:lnTo>
                      <a:pt x="34" y="0"/>
                    </a:lnTo>
                    <a:lnTo>
                      <a:pt x="35" y="0"/>
                    </a:lnTo>
                    <a:lnTo>
                      <a:pt x="37" y="0"/>
                    </a:lnTo>
                    <a:lnTo>
                      <a:pt x="38" y="0"/>
                    </a:lnTo>
                    <a:lnTo>
                      <a:pt x="40" y="0"/>
                    </a:lnTo>
                    <a:lnTo>
                      <a:pt x="41" y="0"/>
                    </a:lnTo>
                    <a:lnTo>
                      <a:pt x="42" y="0"/>
                    </a:lnTo>
                    <a:lnTo>
                      <a:pt x="44" y="0"/>
                    </a:lnTo>
                    <a:lnTo>
                      <a:pt x="45" y="0"/>
                    </a:lnTo>
                    <a:lnTo>
                      <a:pt x="46" y="21"/>
                    </a:lnTo>
                    <a:lnTo>
                      <a:pt x="44" y="21"/>
                    </a:lnTo>
                    <a:lnTo>
                      <a:pt x="43" y="21"/>
                    </a:lnTo>
                    <a:lnTo>
                      <a:pt x="41" y="21"/>
                    </a:lnTo>
                    <a:lnTo>
                      <a:pt x="40" y="21"/>
                    </a:lnTo>
                    <a:lnTo>
                      <a:pt x="39" y="21"/>
                    </a:lnTo>
                    <a:lnTo>
                      <a:pt x="37" y="21"/>
                    </a:lnTo>
                    <a:lnTo>
                      <a:pt x="36" y="21"/>
                    </a:lnTo>
                    <a:lnTo>
                      <a:pt x="34" y="21"/>
                    </a:lnTo>
                    <a:lnTo>
                      <a:pt x="33" y="21"/>
                    </a:lnTo>
                    <a:lnTo>
                      <a:pt x="31" y="21"/>
                    </a:lnTo>
                    <a:lnTo>
                      <a:pt x="30" y="21"/>
                    </a:lnTo>
                    <a:lnTo>
                      <a:pt x="29" y="21"/>
                    </a:lnTo>
                    <a:lnTo>
                      <a:pt x="27" y="22"/>
                    </a:lnTo>
                    <a:lnTo>
                      <a:pt x="26" y="22"/>
                    </a:lnTo>
                    <a:lnTo>
                      <a:pt x="24" y="22"/>
                    </a:lnTo>
                    <a:lnTo>
                      <a:pt x="23" y="22"/>
                    </a:lnTo>
                    <a:lnTo>
                      <a:pt x="22" y="22"/>
                    </a:lnTo>
                    <a:lnTo>
                      <a:pt x="20" y="22"/>
                    </a:lnTo>
                    <a:lnTo>
                      <a:pt x="19" y="21"/>
                    </a:lnTo>
                    <a:lnTo>
                      <a:pt x="17" y="21"/>
                    </a:lnTo>
                    <a:lnTo>
                      <a:pt x="16" y="21"/>
                    </a:lnTo>
                    <a:lnTo>
                      <a:pt x="14" y="21"/>
                    </a:lnTo>
                    <a:lnTo>
                      <a:pt x="13" y="21"/>
                    </a:lnTo>
                    <a:lnTo>
                      <a:pt x="11" y="21"/>
                    </a:lnTo>
                    <a:lnTo>
                      <a:pt x="10" y="21"/>
                    </a:lnTo>
                    <a:lnTo>
                      <a:pt x="9" y="21"/>
                    </a:lnTo>
                    <a:lnTo>
                      <a:pt x="7" y="21"/>
                    </a:lnTo>
                    <a:lnTo>
                      <a:pt x="6" y="21"/>
                    </a:lnTo>
                    <a:lnTo>
                      <a:pt x="4" y="21"/>
                    </a:lnTo>
                    <a:lnTo>
                      <a:pt x="3" y="21"/>
                    </a:lnTo>
                    <a:lnTo>
                      <a:pt x="1" y="21"/>
                    </a:lnTo>
                    <a:lnTo>
                      <a:pt x="0"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61" name="Freeform 397"/>
              <p:cNvSpPr>
                <a:spLocks/>
              </p:cNvSpPr>
              <p:nvPr/>
            </p:nvSpPr>
            <p:spPr bwMode="auto">
              <a:xfrm>
                <a:off x="5231" y="1775"/>
                <a:ext cx="47" cy="23"/>
              </a:xfrm>
              <a:custGeom>
                <a:avLst/>
                <a:gdLst>
                  <a:gd name="T0" fmla="*/ 2 w 47"/>
                  <a:gd name="T1" fmla="*/ 0 h 23"/>
                  <a:gd name="T2" fmla="*/ 5 w 47"/>
                  <a:gd name="T3" fmla="*/ 0 h 23"/>
                  <a:gd name="T4" fmla="*/ 7 w 47"/>
                  <a:gd name="T5" fmla="*/ 0 h 23"/>
                  <a:gd name="T6" fmla="*/ 10 w 47"/>
                  <a:gd name="T7" fmla="*/ 0 h 23"/>
                  <a:gd name="T8" fmla="*/ 13 w 47"/>
                  <a:gd name="T9" fmla="*/ 0 h 23"/>
                  <a:gd name="T10" fmla="*/ 16 w 47"/>
                  <a:gd name="T11" fmla="*/ 1 h 23"/>
                  <a:gd name="T12" fmla="*/ 19 w 47"/>
                  <a:gd name="T13" fmla="*/ 1 h 23"/>
                  <a:gd name="T14" fmla="*/ 21 w 47"/>
                  <a:gd name="T15" fmla="*/ 1 h 23"/>
                  <a:gd name="T16" fmla="*/ 24 w 47"/>
                  <a:gd name="T17" fmla="*/ 1 h 23"/>
                  <a:gd name="T18" fmla="*/ 27 w 47"/>
                  <a:gd name="T19" fmla="*/ 1 h 23"/>
                  <a:gd name="T20" fmla="*/ 29 w 47"/>
                  <a:gd name="T21" fmla="*/ 0 h 23"/>
                  <a:gd name="T22" fmla="*/ 32 w 47"/>
                  <a:gd name="T23" fmla="*/ 0 h 23"/>
                  <a:gd name="T24" fmla="*/ 35 w 47"/>
                  <a:gd name="T25" fmla="*/ 0 h 23"/>
                  <a:gd name="T26" fmla="*/ 38 w 47"/>
                  <a:gd name="T27" fmla="*/ 0 h 23"/>
                  <a:gd name="T28" fmla="*/ 40 w 47"/>
                  <a:gd name="T29" fmla="*/ 0 h 23"/>
                  <a:gd name="T30" fmla="*/ 43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29 w 47"/>
                  <a:gd name="T45" fmla="*/ 22 h 23"/>
                  <a:gd name="T46" fmla="*/ 27 w 47"/>
                  <a:gd name="T47" fmla="*/ 22 h 23"/>
                  <a:gd name="T48" fmla="*/ 24 w 47"/>
                  <a:gd name="T49" fmla="*/ 22 h 23"/>
                  <a:gd name="T50" fmla="*/ 21 w 47"/>
                  <a:gd name="T51" fmla="*/ 22 h 23"/>
                  <a:gd name="T52" fmla="*/ 18 w 47"/>
                  <a:gd name="T53" fmla="*/ 22 h 23"/>
                  <a:gd name="T54" fmla="*/ 16 w 47"/>
                  <a:gd name="T55" fmla="*/ 22 h 23"/>
                  <a:gd name="T56" fmla="*/ 13 w 47"/>
                  <a:gd name="T57" fmla="*/ 22 h 23"/>
                  <a:gd name="T58" fmla="*/ 10 w 47"/>
                  <a:gd name="T59" fmla="*/ 21 h 23"/>
                  <a:gd name="T60" fmla="*/ 7 w 47"/>
                  <a:gd name="T61" fmla="*/ 21 h 23"/>
                  <a:gd name="T62" fmla="*/ 4 w 47"/>
                  <a:gd name="T63" fmla="*/ 21 h 23"/>
                  <a:gd name="T64" fmla="*/ 1 w 47"/>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0" y="0"/>
                    </a:moveTo>
                    <a:lnTo>
                      <a:pt x="2" y="0"/>
                    </a:lnTo>
                    <a:lnTo>
                      <a:pt x="3" y="0"/>
                    </a:lnTo>
                    <a:lnTo>
                      <a:pt x="5" y="0"/>
                    </a:lnTo>
                    <a:lnTo>
                      <a:pt x="6" y="0"/>
                    </a:lnTo>
                    <a:lnTo>
                      <a:pt x="7" y="0"/>
                    </a:lnTo>
                    <a:lnTo>
                      <a:pt x="9" y="0"/>
                    </a:lnTo>
                    <a:lnTo>
                      <a:pt x="10" y="0"/>
                    </a:lnTo>
                    <a:lnTo>
                      <a:pt x="12" y="0"/>
                    </a:lnTo>
                    <a:lnTo>
                      <a:pt x="13" y="0"/>
                    </a:lnTo>
                    <a:lnTo>
                      <a:pt x="14" y="1"/>
                    </a:lnTo>
                    <a:lnTo>
                      <a:pt x="16" y="1"/>
                    </a:lnTo>
                    <a:lnTo>
                      <a:pt x="17" y="1"/>
                    </a:lnTo>
                    <a:lnTo>
                      <a:pt x="19" y="1"/>
                    </a:lnTo>
                    <a:lnTo>
                      <a:pt x="20" y="1"/>
                    </a:lnTo>
                    <a:lnTo>
                      <a:pt x="21" y="1"/>
                    </a:lnTo>
                    <a:lnTo>
                      <a:pt x="23" y="1"/>
                    </a:lnTo>
                    <a:lnTo>
                      <a:pt x="24" y="1"/>
                    </a:lnTo>
                    <a:lnTo>
                      <a:pt x="25" y="1"/>
                    </a:lnTo>
                    <a:lnTo>
                      <a:pt x="27" y="1"/>
                    </a:lnTo>
                    <a:lnTo>
                      <a:pt x="28" y="1"/>
                    </a:lnTo>
                    <a:lnTo>
                      <a:pt x="29" y="0"/>
                    </a:lnTo>
                    <a:lnTo>
                      <a:pt x="31" y="0"/>
                    </a:lnTo>
                    <a:lnTo>
                      <a:pt x="32" y="0"/>
                    </a:lnTo>
                    <a:lnTo>
                      <a:pt x="33" y="0"/>
                    </a:lnTo>
                    <a:lnTo>
                      <a:pt x="35" y="0"/>
                    </a:lnTo>
                    <a:lnTo>
                      <a:pt x="36" y="0"/>
                    </a:lnTo>
                    <a:lnTo>
                      <a:pt x="38" y="0"/>
                    </a:lnTo>
                    <a:lnTo>
                      <a:pt x="39" y="0"/>
                    </a:lnTo>
                    <a:lnTo>
                      <a:pt x="40" y="0"/>
                    </a:lnTo>
                    <a:lnTo>
                      <a:pt x="42" y="0"/>
                    </a:lnTo>
                    <a:lnTo>
                      <a:pt x="43" y="0"/>
                    </a:lnTo>
                    <a:lnTo>
                      <a:pt x="44" y="0"/>
                    </a:lnTo>
                    <a:lnTo>
                      <a:pt x="46" y="21"/>
                    </a:lnTo>
                    <a:lnTo>
                      <a:pt x="44" y="21"/>
                    </a:lnTo>
                    <a:lnTo>
                      <a:pt x="43" y="21"/>
                    </a:lnTo>
                    <a:lnTo>
                      <a:pt x="42" y="21"/>
                    </a:lnTo>
                    <a:lnTo>
                      <a:pt x="40" y="21"/>
                    </a:lnTo>
                    <a:lnTo>
                      <a:pt x="39" y="21"/>
                    </a:lnTo>
                    <a:lnTo>
                      <a:pt x="38" y="22"/>
                    </a:lnTo>
                    <a:lnTo>
                      <a:pt x="36" y="22"/>
                    </a:lnTo>
                    <a:lnTo>
                      <a:pt x="35" y="22"/>
                    </a:lnTo>
                    <a:lnTo>
                      <a:pt x="33" y="22"/>
                    </a:lnTo>
                    <a:lnTo>
                      <a:pt x="32" y="22"/>
                    </a:lnTo>
                    <a:lnTo>
                      <a:pt x="31" y="22"/>
                    </a:lnTo>
                    <a:lnTo>
                      <a:pt x="29" y="22"/>
                    </a:lnTo>
                    <a:lnTo>
                      <a:pt x="28" y="22"/>
                    </a:lnTo>
                    <a:lnTo>
                      <a:pt x="27" y="22"/>
                    </a:lnTo>
                    <a:lnTo>
                      <a:pt x="25" y="22"/>
                    </a:lnTo>
                    <a:lnTo>
                      <a:pt x="24" y="22"/>
                    </a:lnTo>
                    <a:lnTo>
                      <a:pt x="22" y="22"/>
                    </a:lnTo>
                    <a:lnTo>
                      <a:pt x="21" y="22"/>
                    </a:lnTo>
                    <a:lnTo>
                      <a:pt x="20" y="22"/>
                    </a:lnTo>
                    <a:lnTo>
                      <a:pt x="18" y="22"/>
                    </a:lnTo>
                    <a:lnTo>
                      <a:pt x="17" y="22"/>
                    </a:lnTo>
                    <a:lnTo>
                      <a:pt x="16" y="22"/>
                    </a:lnTo>
                    <a:lnTo>
                      <a:pt x="14" y="22"/>
                    </a:lnTo>
                    <a:lnTo>
                      <a:pt x="13" y="22"/>
                    </a:lnTo>
                    <a:lnTo>
                      <a:pt x="11" y="22"/>
                    </a:lnTo>
                    <a:lnTo>
                      <a:pt x="10" y="21"/>
                    </a:lnTo>
                    <a:lnTo>
                      <a:pt x="8" y="21"/>
                    </a:lnTo>
                    <a:lnTo>
                      <a:pt x="7" y="21"/>
                    </a:lnTo>
                    <a:lnTo>
                      <a:pt x="5" y="21"/>
                    </a:lnTo>
                    <a:lnTo>
                      <a:pt x="4" y="21"/>
                    </a:lnTo>
                    <a:lnTo>
                      <a:pt x="3" y="21"/>
                    </a:lnTo>
                    <a:lnTo>
                      <a:pt x="1" y="2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62" name="Freeform 398"/>
              <p:cNvSpPr>
                <a:spLocks/>
              </p:cNvSpPr>
              <p:nvPr/>
            </p:nvSpPr>
            <p:spPr bwMode="auto">
              <a:xfrm>
                <a:off x="5177" y="1775"/>
                <a:ext cx="47" cy="23"/>
              </a:xfrm>
              <a:custGeom>
                <a:avLst/>
                <a:gdLst>
                  <a:gd name="T0" fmla="*/ 2 w 47"/>
                  <a:gd name="T1" fmla="*/ 0 h 23"/>
                  <a:gd name="T2" fmla="*/ 5 w 47"/>
                  <a:gd name="T3" fmla="*/ 0 h 23"/>
                  <a:gd name="T4" fmla="*/ 8 w 47"/>
                  <a:gd name="T5" fmla="*/ 0 h 23"/>
                  <a:gd name="T6" fmla="*/ 10 w 47"/>
                  <a:gd name="T7" fmla="*/ 0 h 23"/>
                  <a:gd name="T8" fmla="*/ 13 w 47"/>
                  <a:gd name="T9" fmla="*/ 0 h 23"/>
                  <a:gd name="T10" fmla="*/ 16 w 47"/>
                  <a:gd name="T11" fmla="*/ 1 h 23"/>
                  <a:gd name="T12" fmla="*/ 19 w 47"/>
                  <a:gd name="T13" fmla="*/ 1 h 23"/>
                  <a:gd name="T14" fmla="*/ 22 w 47"/>
                  <a:gd name="T15" fmla="*/ 1 h 23"/>
                  <a:gd name="T16" fmla="*/ 25 w 47"/>
                  <a:gd name="T17" fmla="*/ 1 h 23"/>
                  <a:gd name="T18" fmla="*/ 28 w 47"/>
                  <a:gd name="T19" fmla="*/ 1 h 23"/>
                  <a:gd name="T20" fmla="*/ 31 w 47"/>
                  <a:gd name="T21" fmla="*/ 0 h 23"/>
                  <a:gd name="T22" fmla="*/ 33 w 47"/>
                  <a:gd name="T23" fmla="*/ 0 h 23"/>
                  <a:gd name="T24" fmla="*/ 36 w 47"/>
                  <a:gd name="T25" fmla="*/ 0 h 23"/>
                  <a:gd name="T26" fmla="*/ 39 w 47"/>
                  <a:gd name="T27" fmla="*/ 0 h 23"/>
                  <a:gd name="T28" fmla="*/ 42 w 47"/>
                  <a:gd name="T29" fmla="*/ 0 h 23"/>
                  <a:gd name="T30" fmla="*/ 44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30 w 47"/>
                  <a:gd name="T45" fmla="*/ 22 h 23"/>
                  <a:gd name="T46" fmla="*/ 27 w 47"/>
                  <a:gd name="T47" fmla="*/ 22 h 23"/>
                  <a:gd name="T48" fmla="*/ 24 w 47"/>
                  <a:gd name="T49" fmla="*/ 22 h 23"/>
                  <a:gd name="T50" fmla="*/ 20 w 47"/>
                  <a:gd name="T51" fmla="*/ 22 h 23"/>
                  <a:gd name="T52" fmla="*/ 17 w 47"/>
                  <a:gd name="T53" fmla="*/ 22 h 23"/>
                  <a:gd name="T54" fmla="*/ 15 w 47"/>
                  <a:gd name="T55" fmla="*/ 22 h 23"/>
                  <a:gd name="T56" fmla="*/ 12 w 47"/>
                  <a:gd name="T57" fmla="*/ 22 h 23"/>
                  <a:gd name="T58" fmla="*/ 9 w 47"/>
                  <a:gd name="T59" fmla="*/ 21 h 23"/>
                  <a:gd name="T60" fmla="*/ 6 w 47"/>
                  <a:gd name="T61" fmla="*/ 21 h 23"/>
                  <a:gd name="T62" fmla="*/ 3 w 47"/>
                  <a:gd name="T63" fmla="*/ 21 h 23"/>
                  <a:gd name="T64" fmla="*/ 0 w 47"/>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1" y="0"/>
                    </a:moveTo>
                    <a:lnTo>
                      <a:pt x="2" y="0"/>
                    </a:lnTo>
                    <a:lnTo>
                      <a:pt x="3" y="0"/>
                    </a:lnTo>
                    <a:lnTo>
                      <a:pt x="5" y="0"/>
                    </a:lnTo>
                    <a:lnTo>
                      <a:pt x="6" y="0"/>
                    </a:lnTo>
                    <a:lnTo>
                      <a:pt x="8" y="0"/>
                    </a:lnTo>
                    <a:lnTo>
                      <a:pt x="9" y="0"/>
                    </a:lnTo>
                    <a:lnTo>
                      <a:pt x="10" y="0"/>
                    </a:lnTo>
                    <a:lnTo>
                      <a:pt x="12" y="0"/>
                    </a:lnTo>
                    <a:lnTo>
                      <a:pt x="13" y="0"/>
                    </a:lnTo>
                    <a:lnTo>
                      <a:pt x="15" y="1"/>
                    </a:lnTo>
                    <a:lnTo>
                      <a:pt x="16" y="1"/>
                    </a:lnTo>
                    <a:lnTo>
                      <a:pt x="17" y="1"/>
                    </a:lnTo>
                    <a:lnTo>
                      <a:pt x="19" y="1"/>
                    </a:lnTo>
                    <a:lnTo>
                      <a:pt x="20" y="1"/>
                    </a:lnTo>
                    <a:lnTo>
                      <a:pt x="22" y="1"/>
                    </a:lnTo>
                    <a:lnTo>
                      <a:pt x="24" y="1"/>
                    </a:lnTo>
                    <a:lnTo>
                      <a:pt x="25" y="1"/>
                    </a:lnTo>
                    <a:lnTo>
                      <a:pt x="27" y="1"/>
                    </a:lnTo>
                    <a:lnTo>
                      <a:pt x="28" y="1"/>
                    </a:lnTo>
                    <a:lnTo>
                      <a:pt x="29" y="1"/>
                    </a:lnTo>
                    <a:lnTo>
                      <a:pt x="31" y="0"/>
                    </a:lnTo>
                    <a:lnTo>
                      <a:pt x="32" y="0"/>
                    </a:lnTo>
                    <a:lnTo>
                      <a:pt x="33" y="0"/>
                    </a:lnTo>
                    <a:lnTo>
                      <a:pt x="35" y="0"/>
                    </a:lnTo>
                    <a:lnTo>
                      <a:pt x="36" y="0"/>
                    </a:lnTo>
                    <a:lnTo>
                      <a:pt x="38" y="0"/>
                    </a:lnTo>
                    <a:lnTo>
                      <a:pt x="39" y="0"/>
                    </a:lnTo>
                    <a:lnTo>
                      <a:pt x="40" y="0"/>
                    </a:lnTo>
                    <a:lnTo>
                      <a:pt x="42" y="0"/>
                    </a:lnTo>
                    <a:lnTo>
                      <a:pt x="43" y="0"/>
                    </a:lnTo>
                    <a:lnTo>
                      <a:pt x="44" y="0"/>
                    </a:lnTo>
                    <a:lnTo>
                      <a:pt x="46" y="0"/>
                    </a:lnTo>
                    <a:lnTo>
                      <a:pt x="46" y="21"/>
                    </a:lnTo>
                    <a:lnTo>
                      <a:pt x="45" y="21"/>
                    </a:lnTo>
                    <a:lnTo>
                      <a:pt x="43" y="21"/>
                    </a:lnTo>
                    <a:lnTo>
                      <a:pt x="42" y="21"/>
                    </a:lnTo>
                    <a:lnTo>
                      <a:pt x="40" y="21"/>
                    </a:lnTo>
                    <a:lnTo>
                      <a:pt x="39" y="21"/>
                    </a:lnTo>
                    <a:lnTo>
                      <a:pt x="38" y="22"/>
                    </a:lnTo>
                    <a:lnTo>
                      <a:pt x="36" y="22"/>
                    </a:lnTo>
                    <a:lnTo>
                      <a:pt x="35" y="22"/>
                    </a:lnTo>
                    <a:lnTo>
                      <a:pt x="34" y="22"/>
                    </a:lnTo>
                    <a:lnTo>
                      <a:pt x="32" y="22"/>
                    </a:lnTo>
                    <a:lnTo>
                      <a:pt x="31" y="22"/>
                    </a:lnTo>
                    <a:lnTo>
                      <a:pt x="30" y="22"/>
                    </a:lnTo>
                    <a:lnTo>
                      <a:pt x="28" y="22"/>
                    </a:lnTo>
                    <a:lnTo>
                      <a:pt x="27" y="22"/>
                    </a:lnTo>
                    <a:lnTo>
                      <a:pt x="25" y="22"/>
                    </a:lnTo>
                    <a:lnTo>
                      <a:pt x="24" y="22"/>
                    </a:lnTo>
                    <a:lnTo>
                      <a:pt x="22" y="22"/>
                    </a:lnTo>
                    <a:lnTo>
                      <a:pt x="20" y="22"/>
                    </a:lnTo>
                    <a:lnTo>
                      <a:pt x="19" y="22"/>
                    </a:lnTo>
                    <a:lnTo>
                      <a:pt x="17" y="22"/>
                    </a:lnTo>
                    <a:lnTo>
                      <a:pt x="16" y="22"/>
                    </a:lnTo>
                    <a:lnTo>
                      <a:pt x="15" y="22"/>
                    </a:lnTo>
                    <a:lnTo>
                      <a:pt x="13" y="22"/>
                    </a:lnTo>
                    <a:lnTo>
                      <a:pt x="12" y="22"/>
                    </a:lnTo>
                    <a:lnTo>
                      <a:pt x="10" y="22"/>
                    </a:lnTo>
                    <a:lnTo>
                      <a:pt x="9" y="21"/>
                    </a:lnTo>
                    <a:lnTo>
                      <a:pt x="8" y="21"/>
                    </a:lnTo>
                    <a:lnTo>
                      <a:pt x="6" y="21"/>
                    </a:lnTo>
                    <a:lnTo>
                      <a:pt x="5" y="21"/>
                    </a:lnTo>
                    <a:lnTo>
                      <a:pt x="3" y="21"/>
                    </a:lnTo>
                    <a:lnTo>
                      <a:pt x="2" y="21"/>
                    </a:lnTo>
                    <a:lnTo>
                      <a:pt x="0" y="21"/>
                    </a:lnTo>
                    <a:lnTo>
                      <a:pt x="1"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63" name="Freeform 399"/>
              <p:cNvSpPr>
                <a:spLocks/>
              </p:cNvSpPr>
              <p:nvPr/>
            </p:nvSpPr>
            <p:spPr bwMode="auto">
              <a:xfrm>
                <a:off x="5125" y="1775"/>
                <a:ext cx="46" cy="23"/>
              </a:xfrm>
              <a:custGeom>
                <a:avLst/>
                <a:gdLst>
                  <a:gd name="T0" fmla="*/ 44 w 46"/>
                  <a:gd name="T1" fmla="*/ 0 h 23"/>
                  <a:gd name="T2" fmla="*/ 41 w 46"/>
                  <a:gd name="T3" fmla="*/ 0 h 23"/>
                  <a:gd name="T4" fmla="*/ 38 w 46"/>
                  <a:gd name="T5" fmla="*/ 0 h 23"/>
                  <a:gd name="T6" fmla="*/ 35 w 46"/>
                  <a:gd name="T7" fmla="*/ 0 h 23"/>
                  <a:gd name="T8" fmla="*/ 33 w 46"/>
                  <a:gd name="T9" fmla="*/ 0 h 23"/>
                  <a:gd name="T10" fmla="*/ 30 w 46"/>
                  <a:gd name="T11" fmla="*/ 1 h 23"/>
                  <a:gd name="T12" fmla="*/ 27 w 46"/>
                  <a:gd name="T13" fmla="*/ 1 h 23"/>
                  <a:gd name="T14" fmla="*/ 24 w 46"/>
                  <a:gd name="T15" fmla="*/ 1 h 23"/>
                  <a:gd name="T16" fmla="*/ 22 w 46"/>
                  <a:gd name="T17" fmla="*/ 1 h 23"/>
                  <a:gd name="T18" fmla="*/ 19 w 46"/>
                  <a:gd name="T19" fmla="*/ 1 h 23"/>
                  <a:gd name="T20" fmla="*/ 16 w 46"/>
                  <a:gd name="T21" fmla="*/ 0 h 23"/>
                  <a:gd name="T22" fmla="*/ 13 w 46"/>
                  <a:gd name="T23" fmla="*/ 0 h 23"/>
                  <a:gd name="T24" fmla="*/ 11 w 46"/>
                  <a:gd name="T25" fmla="*/ 0 h 23"/>
                  <a:gd name="T26" fmla="*/ 8 w 46"/>
                  <a:gd name="T27" fmla="*/ 0 h 23"/>
                  <a:gd name="T28" fmla="*/ 5 w 46"/>
                  <a:gd name="T29" fmla="*/ 0 h 23"/>
                  <a:gd name="T30" fmla="*/ 2 w 46"/>
                  <a:gd name="T31" fmla="*/ 0 h 23"/>
                  <a:gd name="T32" fmla="*/ 0 w 46"/>
                  <a:gd name="T33" fmla="*/ 21 h 23"/>
                  <a:gd name="T34" fmla="*/ 2 w 46"/>
                  <a:gd name="T35" fmla="*/ 21 h 23"/>
                  <a:gd name="T36" fmla="*/ 5 w 46"/>
                  <a:gd name="T37" fmla="*/ 21 h 23"/>
                  <a:gd name="T38" fmla="*/ 8 w 46"/>
                  <a:gd name="T39" fmla="*/ 22 h 23"/>
                  <a:gd name="T40" fmla="*/ 11 w 46"/>
                  <a:gd name="T41" fmla="*/ 22 h 23"/>
                  <a:gd name="T42" fmla="*/ 13 w 46"/>
                  <a:gd name="T43" fmla="*/ 22 h 23"/>
                  <a:gd name="T44" fmla="*/ 16 w 46"/>
                  <a:gd name="T45" fmla="*/ 22 h 23"/>
                  <a:gd name="T46" fmla="*/ 19 w 46"/>
                  <a:gd name="T47" fmla="*/ 22 h 23"/>
                  <a:gd name="T48" fmla="*/ 22 w 46"/>
                  <a:gd name="T49" fmla="*/ 22 h 23"/>
                  <a:gd name="T50" fmla="*/ 24 w 46"/>
                  <a:gd name="T51" fmla="*/ 22 h 23"/>
                  <a:gd name="T52" fmla="*/ 27 w 46"/>
                  <a:gd name="T53" fmla="*/ 22 h 23"/>
                  <a:gd name="T54" fmla="*/ 30 w 46"/>
                  <a:gd name="T55" fmla="*/ 22 h 23"/>
                  <a:gd name="T56" fmla="*/ 33 w 46"/>
                  <a:gd name="T57" fmla="*/ 22 h 23"/>
                  <a:gd name="T58" fmla="*/ 36 w 46"/>
                  <a:gd name="T59" fmla="*/ 21 h 23"/>
                  <a:gd name="T60" fmla="*/ 39 w 46"/>
                  <a:gd name="T61" fmla="*/ 21 h 23"/>
                  <a:gd name="T62" fmla="*/ 42 w 46"/>
                  <a:gd name="T63" fmla="*/ 21 h 23"/>
                  <a:gd name="T64" fmla="*/ 45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45" y="0"/>
                    </a:moveTo>
                    <a:lnTo>
                      <a:pt x="44" y="0"/>
                    </a:lnTo>
                    <a:lnTo>
                      <a:pt x="42" y="0"/>
                    </a:lnTo>
                    <a:lnTo>
                      <a:pt x="41" y="0"/>
                    </a:lnTo>
                    <a:lnTo>
                      <a:pt x="40" y="0"/>
                    </a:lnTo>
                    <a:lnTo>
                      <a:pt x="38" y="0"/>
                    </a:lnTo>
                    <a:lnTo>
                      <a:pt x="37" y="0"/>
                    </a:lnTo>
                    <a:lnTo>
                      <a:pt x="35" y="0"/>
                    </a:lnTo>
                    <a:lnTo>
                      <a:pt x="34" y="0"/>
                    </a:lnTo>
                    <a:lnTo>
                      <a:pt x="33" y="0"/>
                    </a:lnTo>
                    <a:lnTo>
                      <a:pt x="31" y="1"/>
                    </a:lnTo>
                    <a:lnTo>
                      <a:pt x="30" y="1"/>
                    </a:lnTo>
                    <a:lnTo>
                      <a:pt x="28" y="1"/>
                    </a:lnTo>
                    <a:lnTo>
                      <a:pt x="27" y="1"/>
                    </a:lnTo>
                    <a:lnTo>
                      <a:pt x="26" y="1"/>
                    </a:lnTo>
                    <a:lnTo>
                      <a:pt x="24" y="1"/>
                    </a:lnTo>
                    <a:lnTo>
                      <a:pt x="23" y="1"/>
                    </a:lnTo>
                    <a:lnTo>
                      <a:pt x="22" y="1"/>
                    </a:lnTo>
                    <a:lnTo>
                      <a:pt x="20" y="1"/>
                    </a:lnTo>
                    <a:lnTo>
                      <a:pt x="19" y="1"/>
                    </a:lnTo>
                    <a:lnTo>
                      <a:pt x="17" y="1"/>
                    </a:lnTo>
                    <a:lnTo>
                      <a:pt x="16" y="0"/>
                    </a:lnTo>
                    <a:lnTo>
                      <a:pt x="15" y="0"/>
                    </a:lnTo>
                    <a:lnTo>
                      <a:pt x="13" y="0"/>
                    </a:lnTo>
                    <a:lnTo>
                      <a:pt x="12" y="0"/>
                    </a:lnTo>
                    <a:lnTo>
                      <a:pt x="11" y="0"/>
                    </a:lnTo>
                    <a:lnTo>
                      <a:pt x="9" y="0"/>
                    </a:lnTo>
                    <a:lnTo>
                      <a:pt x="8" y="0"/>
                    </a:lnTo>
                    <a:lnTo>
                      <a:pt x="7" y="0"/>
                    </a:lnTo>
                    <a:lnTo>
                      <a:pt x="5" y="0"/>
                    </a:lnTo>
                    <a:lnTo>
                      <a:pt x="4" y="0"/>
                    </a:lnTo>
                    <a:lnTo>
                      <a:pt x="2" y="0"/>
                    </a:lnTo>
                    <a:lnTo>
                      <a:pt x="1" y="0"/>
                    </a:lnTo>
                    <a:lnTo>
                      <a:pt x="0" y="21"/>
                    </a:lnTo>
                    <a:lnTo>
                      <a:pt x="1" y="21"/>
                    </a:lnTo>
                    <a:lnTo>
                      <a:pt x="2" y="21"/>
                    </a:lnTo>
                    <a:lnTo>
                      <a:pt x="4" y="21"/>
                    </a:lnTo>
                    <a:lnTo>
                      <a:pt x="5" y="21"/>
                    </a:lnTo>
                    <a:lnTo>
                      <a:pt x="7" y="21"/>
                    </a:lnTo>
                    <a:lnTo>
                      <a:pt x="8" y="22"/>
                    </a:lnTo>
                    <a:lnTo>
                      <a:pt x="9" y="22"/>
                    </a:lnTo>
                    <a:lnTo>
                      <a:pt x="11" y="22"/>
                    </a:lnTo>
                    <a:lnTo>
                      <a:pt x="12" y="22"/>
                    </a:lnTo>
                    <a:lnTo>
                      <a:pt x="13" y="22"/>
                    </a:lnTo>
                    <a:lnTo>
                      <a:pt x="15" y="22"/>
                    </a:lnTo>
                    <a:lnTo>
                      <a:pt x="16" y="22"/>
                    </a:lnTo>
                    <a:lnTo>
                      <a:pt x="17" y="22"/>
                    </a:lnTo>
                    <a:lnTo>
                      <a:pt x="19" y="22"/>
                    </a:lnTo>
                    <a:lnTo>
                      <a:pt x="20" y="22"/>
                    </a:lnTo>
                    <a:lnTo>
                      <a:pt x="22" y="22"/>
                    </a:lnTo>
                    <a:lnTo>
                      <a:pt x="23" y="22"/>
                    </a:lnTo>
                    <a:lnTo>
                      <a:pt x="24" y="22"/>
                    </a:lnTo>
                    <a:lnTo>
                      <a:pt x="26" y="22"/>
                    </a:lnTo>
                    <a:lnTo>
                      <a:pt x="27" y="22"/>
                    </a:lnTo>
                    <a:lnTo>
                      <a:pt x="29" y="22"/>
                    </a:lnTo>
                    <a:lnTo>
                      <a:pt x="30" y="22"/>
                    </a:lnTo>
                    <a:lnTo>
                      <a:pt x="31" y="22"/>
                    </a:lnTo>
                    <a:lnTo>
                      <a:pt x="33" y="22"/>
                    </a:lnTo>
                    <a:lnTo>
                      <a:pt x="34" y="22"/>
                    </a:lnTo>
                    <a:lnTo>
                      <a:pt x="36" y="21"/>
                    </a:lnTo>
                    <a:lnTo>
                      <a:pt x="37" y="21"/>
                    </a:lnTo>
                    <a:lnTo>
                      <a:pt x="39" y="21"/>
                    </a:lnTo>
                    <a:lnTo>
                      <a:pt x="40" y="21"/>
                    </a:lnTo>
                    <a:lnTo>
                      <a:pt x="42" y="21"/>
                    </a:lnTo>
                    <a:lnTo>
                      <a:pt x="43" y="21"/>
                    </a:lnTo>
                    <a:lnTo>
                      <a:pt x="45" y="21"/>
                    </a:lnTo>
                    <a:lnTo>
                      <a:pt x="4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64" name="Freeform 400"/>
              <p:cNvSpPr>
                <a:spLocks/>
              </p:cNvSpPr>
              <p:nvPr/>
            </p:nvSpPr>
            <p:spPr bwMode="auto">
              <a:xfrm>
                <a:off x="5125" y="1749"/>
                <a:ext cx="48" cy="23"/>
              </a:xfrm>
              <a:custGeom>
                <a:avLst/>
                <a:gdLst>
                  <a:gd name="T0" fmla="*/ 45 w 48"/>
                  <a:gd name="T1" fmla="*/ 1 h 23"/>
                  <a:gd name="T2" fmla="*/ 42 w 48"/>
                  <a:gd name="T3" fmla="*/ 1 h 23"/>
                  <a:gd name="T4" fmla="*/ 39 w 48"/>
                  <a:gd name="T5" fmla="*/ 1 h 23"/>
                  <a:gd name="T6" fmla="*/ 37 w 48"/>
                  <a:gd name="T7" fmla="*/ 1 h 23"/>
                  <a:gd name="T8" fmla="*/ 34 w 48"/>
                  <a:gd name="T9" fmla="*/ 1 h 23"/>
                  <a:gd name="T10" fmla="*/ 31 w 48"/>
                  <a:gd name="T11" fmla="*/ 1 h 23"/>
                  <a:gd name="T12" fmla="*/ 28 w 48"/>
                  <a:gd name="T13" fmla="*/ 1 h 23"/>
                  <a:gd name="T14" fmla="*/ 26 w 48"/>
                  <a:gd name="T15" fmla="*/ 1 h 23"/>
                  <a:gd name="T16" fmla="*/ 22 w 48"/>
                  <a:gd name="T17" fmla="*/ 1 h 23"/>
                  <a:gd name="T18" fmla="*/ 19 w 48"/>
                  <a:gd name="T19" fmla="*/ 1 h 23"/>
                  <a:gd name="T20" fmla="*/ 16 w 48"/>
                  <a:gd name="T21" fmla="*/ 1 h 23"/>
                  <a:gd name="T22" fmla="*/ 14 w 48"/>
                  <a:gd name="T23" fmla="*/ 1 h 23"/>
                  <a:gd name="T24" fmla="*/ 11 w 48"/>
                  <a:gd name="T25" fmla="*/ 1 h 23"/>
                  <a:gd name="T26" fmla="*/ 8 w 48"/>
                  <a:gd name="T27" fmla="*/ 1 h 23"/>
                  <a:gd name="T28" fmla="*/ 6 w 48"/>
                  <a:gd name="T29" fmla="*/ 1 h 23"/>
                  <a:gd name="T30" fmla="*/ 3 w 48"/>
                  <a:gd name="T31" fmla="*/ 1 h 23"/>
                  <a:gd name="T32" fmla="*/ 0 w 48"/>
                  <a:gd name="T33" fmla="*/ 22 h 23"/>
                  <a:gd name="T34" fmla="*/ 3 w 48"/>
                  <a:gd name="T35" fmla="*/ 22 h 23"/>
                  <a:gd name="T36" fmla="*/ 6 w 48"/>
                  <a:gd name="T37" fmla="*/ 22 h 23"/>
                  <a:gd name="T38" fmla="*/ 8 w 48"/>
                  <a:gd name="T39" fmla="*/ 22 h 23"/>
                  <a:gd name="T40" fmla="*/ 11 w 48"/>
                  <a:gd name="T41" fmla="*/ 22 h 23"/>
                  <a:gd name="T42" fmla="*/ 14 w 48"/>
                  <a:gd name="T43" fmla="*/ 22 h 23"/>
                  <a:gd name="T44" fmla="*/ 17 w 48"/>
                  <a:gd name="T45" fmla="*/ 22 h 23"/>
                  <a:gd name="T46" fmla="*/ 19 w 48"/>
                  <a:gd name="T47" fmla="*/ 22 h 23"/>
                  <a:gd name="T48" fmla="*/ 22 w 48"/>
                  <a:gd name="T49" fmla="*/ 22 h 23"/>
                  <a:gd name="T50" fmla="*/ 26 w 48"/>
                  <a:gd name="T51" fmla="*/ 22 h 23"/>
                  <a:gd name="T52" fmla="*/ 29 w 48"/>
                  <a:gd name="T53" fmla="*/ 22 h 23"/>
                  <a:gd name="T54" fmla="*/ 31 w 48"/>
                  <a:gd name="T55" fmla="*/ 22 h 23"/>
                  <a:gd name="T56" fmla="*/ 34 w 48"/>
                  <a:gd name="T57" fmla="*/ 22 h 23"/>
                  <a:gd name="T58" fmla="*/ 37 w 48"/>
                  <a:gd name="T59" fmla="*/ 22 h 23"/>
                  <a:gd name="T60" fmla="*/ 40 w 48"/>
                  <a:gd name="T61" fmla="*/ 22 h 23"/>
                  <a:gd name="T62" fmla="*/ 43 w 48"/>
                  <a:gd name="T63" fmla="*/ 22 h 23"/>
                  <a:gd name="T64" fmla="*/ 46 w 48"/>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23">
                    <a:moveTo>
                      <a:pt x="47" y="1"/>
                    </a:moveTo>
                    <a:lnTo>
                      <a:pt x="45" y="1"/>
                    </a:lnTo>
                    <a:lnTo>
                      <a:pt x="44" y="1"/>
                    </a:lnTo>
                    <a:lnTo>
                      <a:pt x="42" y="1"/>
                    </a:lnTo>
                    <a:lnTo>
                      <a:pt x="41" y="1"/>
                    </a:lnTo>
                    <a:lnTo>
                      <a:pt x="39" y="1"/>
                    </a:lnTo>
                    <a:lnTo>
                      <a:pt x="38" y="1"/>
                    </a:lnTo>
                    <a:lnTo>
                      <a:pt x="37" y="1"/>
                    </a:lnTo>
                    <a:lnTo>
                      <a:pt x="35" y="1"/>
                    </a:lnTo>
                    <a:lnTo>
                      <a:pt x="34" y="1"/>
                    </a:lnTo>
                    <a:lnTo>
                      <a:pt x="32" y="1"/>
                    </a:lnTo>
                    <a:lnTo>
                      <a:pt x="31" y="1"/>
                    </a:lnTo>
                    <a:lnTo>
                      <a:pt x="30" y="1"/>
                    </a:lnTo>
                    <a:lnTo>
                      <a:pt x="28" y="1"/>
                    </a:lnTo>
                    <a:lnTo>
                      <a:pt x="27" y="1"/>
                    </a:lnTo>
                    <a:lnTo>
                      <a:pt x="26" y="1"/>
                    </a:lnTo>
                    <a:lnTo>
                      <a:pt x="24" y="1"/>
                    </a:lnTo>
                    <a:lnTo>
                      <a:pt x="22" y="1"/>
                    </a:lnTo>
                    <a:lnTo>
                      <a:pt x="21" y="1"/>
                    </a:lnTo>
                    <a:lnTo>
                      <a:pt x="19" y="1"/>
                    </a:lnTo>
                    <a:lnTo>
                      <a:pt x="18" y="1"/>
                    </a:lnTo>
                    <a:lnTo>
                      <a:pt x="16" y="1"/>
                    </a:lnTo>
                    <a:lnTo>
                      <a:pt x="15" y="1"/>
                    </a:lnTo>
                    <a:lnTo>
                      <a:pt x="14" y="1"/>
                    </a:lnTo>
                    <a:lnTo>
                      <a:pt x="12" y="1"/>
                    </a:lnTo>
                    <a:lnTo>
                      <a:pt x="11" y="1"/>
                    </a:lnTo>
                    <a:lnTo>
                      <a:pt x="10" y="1"/>
                    </a:lnTo>
                    <a:lnTo>
                      <a:pt x="8" y="1"/>
                    </a:lnTo>
                    <a:lnTo>
                      <a:pt x="7" y="1"/>
                    </a:lnTo>
                    <a:lnTo>
                      <a:pt x="6" y="1"/>
                    </a:lnTo>
                    <a:lnTo>
                      <a:pt x="4" y="1"/>
                    </a:lnTo>
                    <a:lnTo>
                      <a:pt x="3" y="1"/>
                    </a:lnTo>
                    <a:lnTo>
                      <a:pt x="2" y="0"/>
                    </a:lnTo>
                    <a:lnTo>
                      <a:pt x="0" y="22"/>
                    </a:lnTo>
                    <a:lnTo>
                      <a:pt x="2" y="22"/>
                    </a:lnTo>
                    <a:lnTo>
                      <a:pt x="3" y="22"/>
                    </a:lnTo>
                    <a:lnTo>
                      <a:pt x="4" y="22"/>
                    </a:lnTo>
                    <a:lnTo>
                      <a:pt x="6" y="22"/>
                    </a:lnTo>
                    <a:lnTo>
                      <a:pt x="7" y="22"/>
                    </a:lnTo>
                    <a:lnTo>
                      <a:pt x="8" y="22"/>
                    </a:lnTo>
                    <a:lnTo>
                      <a:pt x="10" y="22"/>
                    </a:lnTo>
                    <a:lnTo>
                      <a:pt x="11" y="22"/>
                    </a:lnTo>
                    <a:lnTo>
                      <a:pt x="12" y="22"/>
                    </a:lnTo>
                    <a:lnTo>
                      <a:pt x="14" y="22"/>
                    </a:lnTo>
                    <a:lnTo>
                      <a:pt x="15" y="22"/>
                    </a:lnTo>
                    <a:lnTo>
                      <a:pt x="17" y="22"/>
                    </a:lnTo>
                    <a:lnTo>
                      <a:pt x="18" y="22"/>
                    </a:lnTo>
                    <a:lnTo>
                      <a:pt x="19" y="22"/>
                    </a:lnTo>
                    <a:lnTo>
                      <a:pt x="21" y="22"/>
                    </a:lnTo>
                    <a:lnTo>
                      <a:pt x="22" y="22"/>
                    </a:lnTo>
                    <a:lnTo>
                      <a:pt x="24" y="22"/>
                    </a:lnTo>
                    <a:lnTo>
                      <a:pt x="26" y="22"/>
                    </a:lnTo>
                    <a:lnTo>
                      <a:pt x="27" y="22"/>
                    </a:lnTo>
                    <a:lnTo>
                      <a:pt x="29" y="22"/>
                    </a:lnTo>
                    <a:lnTo>
                      <a:pt x="30" y="22"/>
                    </a:lnTo>
                    <a:lnTo>
                      <a:pt x="31" y="22"/>
                    </a:lnTo>
                    <a:lnTo>
                      <a:pt x="33" y="22"/>
                    </a:lnTo>
                    <a:lnTo>
                      <a:pt x="34" y="22"/>
                    </a:lnTo>
                    <a:lnTo>
                      <a:pt x="36" y="22"/>
                    </a:lnTo>
                    <a:lnTo>
                      <a:pt x="37" y="22"/>
                    </a:lnTo>
                    <a:lnTo>
                      <a:pt x="38" y="22"/>
                    </a:lnTo>
                    <a:lnTo>
                      <a:pt x="40" y="22"/>
                    </a:lnTo>
                    <a:lnTo>
                      <a:pt x="41" y="22"/>
                    </a:lnTo>
                    <a:lnTo>
                      <a:pt x="43" y="22"/>
                    </a:lnTo>
                    <a:lnTo>
                      <a:pt x="44" y="22"/>
                    </a:lnTo>
                    <a:lnTo>
                      <a:pt x="46" y="21"/>
                    </a:lnTo>
                    <a:lnTo>
                      <a:pt x="47"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65" name="Freeform 401"/>
              <p:cNvSpPr>
                <a:spLocks/>
              </p:cNvSpPr>
              <p:nvPr/>
            </p:nvSpPr>
            <p:spPr bwMode="auto">
              <a:xfrm>
                <a:off x="5178" y="1749"/>
                <a:ext cx="46" cy="23"/>
              </a:xfrm>
              <a:custGeom>
                <a:avLst/>
                <a:gdLst>
                  <a:gd name="T0" fmla="*/ 1 w 46"/>
                  <a:gd name="T1" fmla="*/ 1 h 23"/>
                  <a:gd name="T2" fmla="*/ 4 w 46"/>
                  <a:gd name="T3" fmla="*/ 1 h 23"/>
                  <a:gd name="T4" fmla="*/ 7 w 46"/>
                  <a:gd name="T5" fmla="*/ 1 h 23"/>
                  <a:gd name="T6" fmla="*/ 10 w 46"/>
                  <a:gd name="T7" fmla="*/ 1 h 23"/>
                  <a:gd name="T8" fmla="*/ 12 w 46"/>
                  <a:gd name="T9" fmla="*/ 1 h 23"/>
                  <a:gd name="T10" fmla="*/ 15 w 46"/>
                  <a:gd name="T11" fmla="*/ 1 h 23"/>
                  <a:gd name="T12" fmla="*/ 18 w 46"/>
                  <a:gd name="T13" fmla="*/ 1 h 23"/>
                  <a:gd name="T14" fmla="*/ 21 w 46"/>
                  <a:gd name="T15" fmla="*/ 1 h 23"/>
                  <a:gd name="T16" fmla="*/ 24 w 46"/>
                  <a:gd name="T17" fmla="*/ 1 h 23"/>
                  <a:gd name="T18" fmla="*/ 27 w 46"/>
                  <a:gd name="T19" fmla="*/ 1 h 23"/>
                  <a:gd name="T20" fmla="*/ 30 w 46"/>
                  <a:gd name="T21" fmla="*/ 1 h 23"/>
                  <a:gd name="T22" fmla="*/ 32 w 46"/>
                  <a:gd name="T23" fmla="*/ 1 h 23"/>
                  <a:gd name="T24" fmla="*/ 35 w 46"/>
                  <a:gd name="T25" fmla="*/ 1 h 23"/>
                  <a:gd name="T26" fmla="*/ 38 w 46"/>
                  <a:gd name="T27" fmla="*/ 1 h 23"/>
                  <a:gd name="T28" fmla="*/ 40 w 46"/>
                  <a:gd name="T29" fmla="*/ 1 h 23"/>
                  <a:gd name="T30" fmla="*/ 43 w 46"/>
                  <a:gd name="T31" fmla="*/ 1 h 23"/>
                  <a:gd name="T32" fmla="*/ 45 w 46"/>
                  <a:gd name="T33" fmla="*/ 22 h 23"/>
                  <a:gd name="T34" fmla="*/ 42 w 46"/>
                  <a:gd name="T35" fmla="*/ 22 h 23"/>
                  <a:gd name="T36" fmla="*/ 39 w 46"/>
                  <a:gd name="T37" fmla="*/ 22 h 23"/>
                  <a:gd name="T38" fmla="*/ 37 w 46"/>
                  <a:gd name="T39" fmla="*/ 22 h 23"/>
                  <a:gd name="T40" fmla="*/ 34 w 46"/>
                  <a:gd name="T41" fmla="*/ 22 h 23"/>
                  <a:gd name="T42" fmla="*/ 31 w 46"/>
                  <a:gd name="T43" fmla="*/ 22 h 23"/>
                  <a:gd name="T44" fmla="*/ 28 w 46"/>
                  <a:gd name="T45" fmla="*/ 22 h 23"/>
                  <a:gd name="T46" fmla="*/ 26 w 46"/>
                  <a:gd name="T47" fmla="*/ 22 h 23"/>
                  <a:gd name="T48" fmla="*/ 23 w 46"/>
                  <a:gd name="T49" fmla="*/ 22 h 23"/>
                  <a:gd name="T50" fmla="*/ 19 w 46"/>
                  <a:gd name="T51" fmla="*/ 22 h 23"/>
                  <a:gd name="T52" fmla="*/ 16 w 46"/>
                  <a:gd name="T53" fmla="*/ 22 h 23"/>
                  <a:gd name="T54" fmla="*/ 14 w 46"/>
                  <a:gd name="T55" fmla="*/ 22 h 23"/>
                  <a:gd name="T56" fmla="*/ 11 w 46"/>
                  <a:gd name="T57" fmla="*/ 22 h 23"/>
                  <a:gd name="T58" fmla="*/ 8 w 46"/>
                  <a:gd name="T59" fmla="*/ 22 h 23"/>
                  <a:gd name="T60" fmla="*/ 5 w 46"/>
                  <a:gd name="T61" fmla="*/ 22 h 23"/>
                  <a:gd name="T62" fmla="*/ 2 w 46"/>
                  <a:gd name="T63" fmla="*/ 22 h 23"/>
                  <a:gd name="T64" fmla="*/ 0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0" y="1"/>
                    </a:moveTo>
                    <a:lnTo>
                      <a:pt x="1" y="1"/>
                    </a:lnTo>
                    <a:lnTo>
                      <a:pt x="3" y="1"/>
                    </a:lnTo>
                    <a:lnTo>
                      <a:pt x="4" y="1"/>
                    </a:lnTo>
                    <a:lnTo>
                      <a:pt x="5" y="1"/>
                    </a:lnTo>
                    <a:lnTo>
                      <a:pt x="7" y="1"/>
                    </a:lnTo>
                    <a:lnTo>
                      <a:pt x="8" y="1"/>
                    </a:lnTo>
                    <a:lnTo>
                      <a:pt x="10" y="1"/>
                    </a:lnTo>
                    <a:lnTo>
                      <a:pt x="11" y="1"/>
                    </a:lnTo>
                    <a:lnTo>
                      <a:pt x="12" y="1"/>
                    </a:lnTo>
                    <a:lnTo>
                      <a:pt x="14" y="1"/>
                    </a:lnTo>
                    <a:lnTo>
                      <a:pt x="15" y="1"/>
                    </a:lnTo>
                    <a:lnTo>
                      <a:pt x="16" y="1"/>
                    </a:lnTo>
                    <a:lnTo>
                      <a:pt x="18" y="1"/>
                    </a:lnTo>
                    <a:lnTo>
                      <a:pt x="19" y="1"/>
                    </a:lnTo>
                    <a:lnTo>
                      <a:pt x="21" y="1"/>
                    </a:lnTo>
                    <a:lnTo>
                      <a:pt x="23" y="1"/>
                    </a:lnTo>
                    <a:lnTo>
                      <a:pt x="24" y="1"/>
                    </a:lnTo>
                    <a:lnTo>
                      <a:pt x="26" y="1"/>
                    </a:lnTo>
                    <a:lnTo>
                      <a:pt x="27" y="1"/>
                    </a:lnTo>
                    <a:lnTo>
                      <a:pt x="28" y="1"/>
                    </a:lnTo>
                    <a:lnTo>
                      <a:pt x="30" y="1"/>
                    </a:lnTo>
                    <a:lnTo>
                      <a:pt x="31" y="1"/>
                    </a:lnTo>
                    <a:lnTo>
                      <a:pt x="32" y="1"/>
                    </a:lnTo>
                    <a:lnTo>
                      <a:pt x="34" y="1"/>
                    </a:lnTo>
                    <a:lnTo>
                      <a:pt x="35" y="1"/>
                    </a:lnTo>
                    <a:lnTo>
                      <a:pt x="36" y="1"/>
                    </a:lnTo>
                    <a:lnTo>
                      <a:pt x="38" y="1"/>
                    </a:lnTo>
                    <a:lnTo>
                      <a:pt x="39" y="1"/>
                    </a:lnTo>
                    <a:lnTo>
                      <a:pt x="40" y="1"/>
                    </a:lnTo>
                    <a:lnTo>
                      <a:pt x="42" y="1"/>
                    </a:lnTo>
                    <a:lnTo>
                      <a:pt x="43" y="1"/>
                    </a:lnTo>
                    <a:lnTo>
                      <a:pt x="45" y="0"/>
                    </a:lnTo>
                    <a:lnTo>
                      <a:pt x="45" y="22"/>
                    </a:lnTo>
                    <a:lnTo>
                      <a:pt x="43" y="22"/>
                    </a:lnTo>
                    <a:lnTo>
                      <a:pt x="42" y="22"/>
                    </a:lnTo>
                    <a:lnTo>
                      <a:pt x="41" y="22"/>
                    </a:lnTo>
                    <a:lnTo>
                      <a:pt x="39" y="22"/>
                    </a:lnTo>
                    <a:lnTo>
                      <a:pt x="38" y="22"/>
                    </a:lnTo>
                    <a:lnTo>
                      <a:pt x="37" y="22"/>
                    </a:lnTo>
                    <a:lnTo>
                      <a:pt x="35" y="22"/>
                    </a:lnTo>
                    <a:lnTo>
                      <a:pt x="34" y="22"/>
                    </a:lnTo>
                    <a:lnTo>
                      <a:pt x="33" y="22"/>
                    </a:lnTo>
                    <a:lnTo>
                      <a:pt x="31" y="22"/>
                    </a:lnTo>
                    <a:lnTo>
                      <a:pt x="30" y="22"/>
                    </a:lnTo>
                    <a:lnTo>
                      <a:pt x="28" y="22"/>
                    </a:lnTo>
                    <a:lnTo>
                      <a:pt x="27" y="22"/>
                    </a:lnTo>
                    <a:lnTo>
                      <a:pt x="26" y="22"/>
                    </a:lnTo>
                    <a:lnTo>
                      <a:pt x="24" y="22"/>
                    </a:lnTo>
                    <a:lnTo>
                      <a:pt x="23" y="22"/>
                    </a:lnTo>
                    <a:lnTo>
                      <a:pt x="21" y="22"/>
                    </a:lnTo>
                    <a:lnTo>
                      <a:pt x="19" y="22"/>
                    </a:lnTo>
                    <a:lnTo>
                      <a:pt x="18" y="22"/>
                    </a:lnTo>
                    <a:lnTo>
                      <a:pt x="16" y="22"/>
                    </a:lnTo>
                    <a:lnTo>
                      <a:pt x="15" y="22"/>
                    </a:lnTo>
                    <a:lnTo>
                      <a:pt x="14" y="22"/>
                    </a:lnTo>
                    <a:lnTo>
                      <a:pt x="12" y="22"/>
                    </a:lnTo>
                    <a:lnTo>
                      <a:pt x="11" y="22"/>
                    </a:lnTo>
                    <a:lnTo>
                      <a:pt x="10" y="22"/>
                    </a:lnTo>
                    <a:lnTo>
                      <a:pt x="8" y="22"/>
                    </a:lnTo>
                    <a:lnTo>
                      <a:pt x="7" y="22"/>
                    </a:lnTo>
                    <a:lnTo>
                      <a:pt x="5" y="22"/>
                    </a:lnTo>
                    <a:lnTo>
                      <a:pt x="4" y="22"/>
                    </a:lnTo>
                    <a:lnTo>
                      <a:pt x="2" y="22"/>
                    </a:lnTo>
                    <a:lnTo>
                      <a:pt x="1" y="22"/>
                    </a:lnTo>
                    <a:lnTo>
                      <a:pt x="0" y="21"/>
                    </a:lnTo>
                    <a:lnTo>
                      <a:pt x="0"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66" name="Freeform 402"/>
              <p:cNvSpPr>
                <a:spLocks/>
              </p:cNvSpPr>
              <p:nvPr/>
            </p:nvSpPr>
            <p:spPr bwMode="auto">
              <a:xfrm>
                <a:off x="5230" y="1749"/>
                <a:ext cx="46" cy="23"/>
              </a:xfrm>
              <a:custGeom>
                <a:avLst/>
                <a:gdLst>
                  <a:gd name="T0" fmla="*/ 2 w 46"/>
                  <a:gd name="T1" fmla="*/ 1 h 23"/>
                  <a:gd name="T2" fmla="*/ 4 w 46"/>
                  <a:gd name="T3" fmla="*/ 1 h 23"/>
                  <a:gd name="T4" fmla="*/ 7 w 46"/>
                  <a:gd name="T5" fmla="*/ 1 h 23"/>
                  <a:gd name="T6" fmla="*/ 10 w 46"/>
                  <a:gd name="T7" fmla="*/ 1 h 23"/>
                  <a:gd name="T8" fmla="*/ 13 w 46"/>
                  <a:gd name="T9" fmla="*/ 1 h 23"/>
                  <a:gd name="T10" fmla="*/ 16 w 46"/>
                  <a:gd name="T11" fmla="*/ 1 h 23"/>
                  <a:gd name="T12" fmla="*/ 18 w 46"/>
                  <a:gd name="T13" fmla="*/ 1 h 23"/>
                  <a:gd name="T14" fmla="*/ 21 w 46"/>
                  <a:gd name="T15" fmla="*/ 1 h 23"/>
                  <a:gd name="T16" fmla="*/ 24 w 46"/>
                  <a:gd name="T17" fmla="*/ 1 h 23"/>
                  <a:gd name="T18" fmla="*/ 26 w 46"/>
                  <a:gd name="T19" fmla="*/ 1 h 23"/>
                  <a:gd name="T20" fmla="*/ 29 w 46"/>
                  <a:gd name="T21" fmla="*/ 1 h 23"/>
                  <a:gd name="T22" fmla="*/ 32 w 46"/>
                  <a:gd name="T23" fmla="*/ 1 h 23"/>
                  <a:gd name="T24" fmla="*/ 34 w 46"/>
                  <a:gd name="T25" fmla="*/ 1 h 23"/>
                  <a:gd name="T26" fmla="*/ 37 w 46"/>
                  <a:gd name="T27" fmla="*/ 1 h 23"/>
                  <a:gd name="T28" fmla="*/ 40 w 46"/>
                  <a:gd name="T29" fmla="*/ 1 h 23"/>
                  <a:gd name="T30" fmla="*/ 43 w 46"/>
                  <a:gd name="T31" fmla="*/ 1 h 23"/>
                  <a:gd name="T32" fmla="*/ 45 w 46"/>
                  <a:gd name="T33" fmla="*/ 22 h 23"/>
                  <a:gd name="T34" fmla="*/ 43 w 46"/>
                  <a:gd name="T35" fmla="*/ 22 h 23"/>
                  <a:gd name="T36" fmla="*/ 40 w 46"/>
                  <a:gd name="T37" fmla="*/ 22 h 23"/>
                  <a:gd name="T38" fmla="*/ 37 w 46"/>
                  <a:gd name="T39" fmla="*/ 22 h 23"/>
                  <a:gd name="T40" fmla="*/ 34 w 46"/>
                  <a:gd name="T41" fmla="*/ 22 h 23"/>
                  <a:gd name="T42" fmla="*/ 32 w 46"/>
                  <a:gd name="T43" fmla="*/ 22 h 23"/>
                  <a:gd name="T44" fmla="*/ 29 w 46"/>
                  <a:gd name="T45" fmla="*/ 22 h 23"/>
                  <a:gd name="T46" fmla="*/ 26 w 46"/>
                  <a:gd name="T47" fmla="*/ 22 h 23"/>
                  <a:gd name="T48" fmla="*/ 24 w 46"/>
                  <a:gd name="T49" fmla="*/ 22 h 23"/>
                  <a:gd name="T50" fmla="*/ 21 w 46"/>
                  <a:gd name="T51" fmla="*/ 22 h 23"/>
                  <a:gd name="T52" fmla="*/ 18 w 46"/>
                  <a:gd name="T53" fmla="*/ 22 h 23"/>
                  <a:gd name="T54" fmla="*/ 15 w 46"/>
                  <a:gd name="T55" fmla="*/ 22 h 23"/>
                  <a:gd name="T56" fmla="*/ 12 w 46"/>
                  <a:gd name="T57" fmla="*/ 22 h 23"/>
                  <a:gd name="T58" fmla="*/ 10 w 46"/>
                  <a:gd name="T59" fmla="*/ 22 h 23"/>
                  <a:gd name="T60" fmla="*/ 7 w 46"/>
                  <a:gd name="T61" fmla="*/ 22 h 23"/>
                  <a:gd name="T62" fmla="*/ 4 w 46"/>
                  <a:gd name="T63" fmla="*/ 22 h 23"/>
                  <a:gd name="T64" fmla="*/ 1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0" y="1"/>
                    </a:moveTo>
                    <a:lnTo>
                      <a:pt x="2" y="1"/>
                    </a:lnTo>
                    <a:lnTo>
                      <a:pt x="3" y="1"/>
                    </a:lnTo>
                    <a:lnTo>
                      <a:pt x="4" y="1"/>
                    </a:lnTo>
                    <a:lnTo>
                      <a:pt x="6" y="1"/>
                    </a:lnTo>
                    <a:lnTo>
                      <a:pt x="7" y="1"/>
                    </a:lnTo>
                    <a:lnTo>
                      <a:pt x="9" y="1"/>
                    </a:lnTo>
                    <a:lnTo>
                      <a:pt x="10" y="1"/>
                    </a:lnTo>
                    <a:lnTo>
                      <a:pt x="11" y="1"/>
                    </a:lnTo>
                    <a:lnTo>
                      <a:pt x="13" y="1"/>
                    </a:lnTo>
                    <a:lnTo>
                      <a:pt x="14" y="1"/>
                    </a:lnTo>
                    <a:lnTo>
                      <a:pt x="16" y="1"/>
                    </a:lnTo>
                    <a:lnTo>
                      <a:pt x="17" y="1"/>
                    </a:lnTo>
                    <a:lnTo>
                      <a:pt x="18" y="1"/>
                    </a:lnTo>
                    <a:lnTo>
                      <a:pt x="20" y="1"/>
                    </a:lnTo>
                    <a:lnTo>
                      <a:pt x="21" y="1"/>
                    </a:lnTo>
                    <a:lnTo>
                      <a:pt x="22" y="1"/>
                    </a:lnTo>
                    <a:lnTo>
                      <a:pt x="24" y="1"/>
                    </a:lnTo>
                    <a:lnTo>
                      <a:pt x="25" y="1"/>
                    </a:lnTo>
                    <a:lnTo>
                      <a:pt x="26" y="1"/>
                    </a:lnTo>
                    <a:lnTo>
                      <a:pt x="28" y="1"/>
                    </a:lnTo>
                    <a:lnTo>
                      <a:pt x="29" y="1"/>
                    </a:lnTo>
                    <a:lnTo>
                      <a:pt x="30" y="1"/>
                    </a:lnTo>
                    <a:lnTo>
                      <a:pt x="32" y="1"/>
                    </a:lnTo>
                    <a:lnTo>
                      <a:pt x="33" y="1"/>
                    </a:lnTo>
                    <a:lnTo>
                      <a:pt x="34" y="1"/>
                    </a:lnTo>
                    <a:lnTo>
                      <a:pt x="36" y="1"/>
                    </a:lnTo>
                    <a:lnTo>
                      <a:pt x="37" y="1"/>
                    </a:lnTo>
                    <a:lnTo>
                      <a:pt x="39" y="1"/>
                    </a:lnTo>
                    <a:lnTo>
                      <a:pt x="40" y="1"/>
                    </a:lnTo>
                    <a:lnTo>
                      <a:pt x="41" y="1"/>
                    </a:lnTo>
                    <a:lnTo>
                      <a:pt x="43" y="1"/>
                    </a:lnTo>
                    <a:lnTo>
                      <a:pt x="44" y="0"/>
                    </a:lnTo>
                    <a:lnTo>
                      <a:pt x="45" y="22"/>
                    </a:lnTo>
                    <a:lnTo>
                      <a:pt x="44" y="22"/>
                    </a:lnTo>
                    <a:lnTo>
                      <a:pt x="43" y="22"/>
                    </a:lnTo>
                    <a:lnTo>
                      <a:pt x="41" y="22"/>
                    </a:lnTo>
                    <a:lnTo>
                      <a:pt x="40" y="22"/>
                    </a:lnTo>
                    <a:lnTo>
                      <a:pt x="39" y="22"/>
                    </a:lnTo>
                    <a:lnTo>
                      <a:pt x="37" y="22"/>
                    </a:lnTo>
                    <a:lnTo>
                      <a:pt x="36" y="22"/>
                    </a:lnTo>
                    <a:lnTo>
                      <a:pt x="34" y="22"/>
                    </a:lnTo>
                    <a:lnTo>
                      <a:pt x="33" y="22"/>
                    </a:lnTo>
                    <a:lnTo>
                      <a:pt x="32" y="22"/>
                    </a:lnTo>
                    <a:lnTo>
                      <a:pt x="30" y="22"/>
                    </a:lnTo>
                    <a:lnTo>
                      <a:pt x="29" y="22"/>
                    </a:lnTo>
                    <a:lnTo>
                      <a:pt x="28" y="22"/>
                    </a:lnTo>
                    <a:lnTo>
                      <a:pt x="26" y="22"/>
                    </a:lnTo>
                    <a:lnTo>
                      <a:pt x="25" y="22"/>
                    </a:lnTo>
                    <a:lnTo>
                      <a:pt x="24" y="22"/>
                    </a:lnTo>
                    <a:lnTo>
                      <a:pt x="22" y="22"/>
                    </a:lnTo>
                    <a:lnTo>
                      <a:pt x="21" y="22"/>
                    </a:lnTo>
                    <a:lnTo>
                      <a:pt x="19" y="22"/>
                    </a:lnTo>
                    <a:lnTo>
                      <a:pt x="18" y="22"/>
                    </a:lnTo>
                    <a:lnTo>
                      <a:pt x="17" y="22"/>
                    </a:lnTo>
                    <a:lnTo>
                      <a:pt x="15" y="22"/>
                    </a:lnTo>
                    <a:lnTo>
                      <a:pt x="14" y="22"/>
                    </a:lnTo>
                    <a:lnTo>
                      <a:pt x="12" y="22"/>
                    </a:lnTo>
                    <a:lnTo>
                      <a:pt x="11" y="22"/>
                    </a:lnTo>
                    <a:lnTo>
                      <a:pt x="10" y="22"/>
                    </a:lnTo>
                    <a:lnTo>
                      <a:pt x="8" y="22"/>
                    </a:lnTo>
                    <a:lnTo>
                      <a:pt x="7" y="22"/>
                    </a:lnTo>
                    <a:lnTo>
                      <a:pt x="5" y="22"/>
                    </a:lnTo>
                    <a:lnTo>
                      <a:pt x="4" y="22"/>
                    </a:lnTo>
                    <a:lnTo>
                      <a:pt x="2" y="22"/>
                    </a:lnTo>
                    <a:lnTo>
                      <a:pt x="1" y="21"/>
                    </a:lnTo>
                    <a:lnTo>
                      <a:pt x="0"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67" name="Freeform 403"/>
              <p:cNvSpPr>
                <a:spLocks/>
              </p:cNvSpPr>
              <p:nvPr/>
            </p:nvSpPr>
            <p:spPr bwMode="auto">
              <a:xfrm>
                <a:off x="5229" y="1727"/>
                <a:ext cx="45" cy="22"/>
              </a:xfrm>
              <a:custGeom>
                <a:avLst/>
                <a:gdLst>
                  <a:gd name="T0" fmla="*/ 2 w 45"/>
                  <a:gd name="T1" fmla="*/ 0 h 22"/>
                  <a:gd name="T2" fmla="*/ 5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6 w 45"/>
                  <a:gd name="T19" fmla="*/ 1 h 22"/>
                  <a:gd name="T20" fmla="*/ 29 w 45"/>
                  <a:gd name="T21" fmla="*/ 1 h 22"/>
                  <a:gd name="T22" fmla="*/ 32 w 45"/>
                  <a:gd name="T23" fmla="*/ 1 h 22"/>
                  <a:gd name="T24" fmla="*/ 34 w 45"/>
                  <a:gd name="T25" fmla="*/ 1 h 22"/>
                  <a:gd name="T26" fmla="*/ 37 w 45"/>
                  <a:gd name="T27" fmla="*/ 0 h 22"/>
                  <a:gd name="T28" fmla="*/ 40 w 45"/>
                  <a:gd name="T29" fmla="*/ 0 h 22"/>
                  <a:gd name="T30" fmla="*/ 42 w 45"/>
                  <a:gd name="T31" fmla="*/ 0 h 22"/>
                  <a:gd name="T32" fmla="*/ 42 w 45"/>
                  <a:gd name="T33" fmla="*/ 20 h 22"/>
                  <a:gd name="T34" fmla="*/ 40 w 45"/>
                  <a:gd name="T35" fmla="*/ 20 h 22"/>
                  <a:gd name="T36" fmla="*/ 37 w 45"/>
                  <a:gd name="T37" fmla="*/ 20 h 22"/>
                  <a:gd name="T38" fmla="*/ 34 w 45"/>
                  <a:gd name="T39" fmla="*/ 20 h 22"/>
                  <a:gd name="T40" fmla="*/ 32 w 45"/>
                  <a:gd name="T41" fmla="*/ 20 h 22"/>
                  <a:gd name="T42" fmla="*/ 29 w 45"/>
                  <a:gd name="T43" fmla="*/ 21 h 22"/>
                  <a:gd name="T44" fmla="*/ 26 w 45"/>
                  <a:gd name="T45" fmla="*/ 21 h 22"/>
                  <a:gd name="T46" fmla="*/ 24 w 45"/>
                  <a:gd name="T47" fmla="*/ 21 h 22"/>
                  <a:gd name="T48" fmla="*/ 21 w 45"/>
                  <a:gd name="T49" fmla="*/ 21 h 22"/>
                  <a:gd name="T50" fmla="*/ 18 w 45"/>
                  <a:gd name="T51" fmla="*/ 21 h 22"/>
                  <a:gd name="T52" fmla="*/ 15 w 45"/>
                  <a:gd name="T53" fmla="*/ 20 h 22"/>
                  <a:gd name="T54" fmla="*/ 12 w 45"/>
                  <a:gd name="T55" fmla="*/ 20 h 22"/>
                  <a:gd name="T56" fmla="*/ 10 w 45"/>
                  <a:gd name="T57" fmla="*/ 20 h 22"/>
                  <a:gd name="T58" fmla="*/ 7 w 45"/>
                  <a:gd name="T59" fmla="*/ 20 h 22"/>
                  <a:gd name="T60" fmla="*/ 4 w 45"/>
                  <a:gd name="T61" fmla="*/ 20 h 22"/>
                  <a:gd name="T62" fmla="*/ 1 w 45"/>
                  <a:gd name="T6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22">
                    <a:moveTo>
                      <a:pt x="0" y="0"/>
                    </a:moveTo>
                    <a:lnTo>
                      <a:pt x="2" y="0"/>
                    </a:lnTo>
                    <a:lnTo>
                      <a:pt x="3" y="0"/>
                    </a:lnTo>
                    <a:lnTo>
                      <a:pt x="5"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2" y="1"/>
                    </a:lnTo>
                    <a:lnTo>
                      <a:pt x="24" y="1"/>
                    </a:lnTo>
                    <a:lnTo>
                      <a:pt x="25" y="1"/>
                    </a:lnTo>
                    <a:lnTo>
                      <a:pt x="26" y="1"/>
                    </a:lnTo>
                    <a:lnTo>
                      <a:pt x="28" y="1"/>
                    </a:lnTo>
                    <a:lnTo>
                      <a:pt x="29" y="1"/>
                    </a:lnTo>
                    <a:lnTo>
                      <a:pt x="30" y="1"/>
                    </a:lnTo>
                    <a:lnTo>
                      <a:pt x="32" y="1"/>
                    </a:lnTo>
                    <a:lnTo>
                      <a:pt x="33" y="1"/>
                    </a:lnTo>
                    <a:lnTo>
                      <a:pt x="34" y="1"/>
                    </a:lnTo>
                    <a:lnTo>
                      <a:pt x="36" y="0"/>
                    </a:lnTo>
                    <a:lnTo>
                      <a:pt x="37" y="0"/>
                    </a:lnTo>
                    <a:lnTo>
                      <a:pt x="38" y="0"/>
                    </a:lnTo>
                    <a:lnTo>
                      <a:pt x="40" y="0"/>
                    </a:lnTo>
                    <a:lnTo>
                      <a:pt x="41" y="0"/>
                    </a:lnTo>
                    <a:lnTo>
                      <a:pt x="42" y="0"/>
                    </a:lnTo>
                    <a:lnTo>
                      <a:pt x="44" y="20"/>
                    </a:lnTo>
                    <a:lnTo>
                      <a:pt x="42" y="20"/>
                    </a:lnTo>
                    <a:lnTo>
                      <a:pt x="41" y="20"/>
                    </a:lnTo>
                    <a:lnTo>
                      <a:pt x="40" y="20"/>
                    </a:lnTo>
                    <a:lnTo>
                      <a:pt x="38" y="20"/>
                    </a:lnTo>
                    <a:lnTo>
                      <a:pt x="37" y="20"/>
                    </a:lnTo>
                    <a:lnTo>
                      <a:pt x="36" y="20"/>
                    </a:lnTo>
                    <a:lnTo>
                      <a:pt x="34" y="20"/>
                    </a:lnTo>
                    <a:lnTo>
                      <a:pt x="33" y="20"/>
                    </a:lnTo>
                    <a:lnTo>
                      <a:pt x="32" y="20"/>
                    </a:lnTo>
                    <a:lnTo>
                      <a:pt x="30" y="21"/>
                    </a:lnTo>
                    <a:lnTo>
                      <a:pt x="29" y="21"/>
                    </a:lnTo>
                    <a:lnTo>
                      <a:pt x="28" y="21"/>
                    </a:lnTo>
                    <a:lnTo>
                      <a:pt x="26" y="21"/>
                    </a:lnTo>
                    <a:lnTo>
                      <a:pt x="25" y="21"/>
                    </a:lnTo>
                    <a:lnTo>
                      <a:pt x="24" y="21"/>
                    </a:lnTo>
                    <a:lnTo>
                      <a:pt x="22" y="21"/>
                    </a:lnTo>
                    <a:lnTo>
                      <a:pt x="21" y="21"/>
                    </a:lnTo>
                    <a:lnTo>
                      <a:pt x="19" y="21"/>
                    </a:lnTo>
                    <a:lnTo>
                      <a:pt x="18" y="21"/>
                    </a:lnTo>
                    <a:lnTo>
                      <a:pt x="17" y="21"/>
                    </a:lnTo>
                    <a:lnTo>
                      <a:pt x="15" y="20"/>
                    </a:lnTo>
                    <a:lnTo>
                      <a:pt x="14" y="20"/>
                    </a:lnTo>
                    <a:lnTo>
                      <a:pt x="12" y="20"/>
                    </a:lnTo>
                    <a:lnTo>
                      <a:pt x="11" y="20"/>
                    </a:lnTo>
                    <a:lnTo>
                      <a:pt x="10" y="20"/>
                    </a:lnTo>
                    <a:lnTo>
                      <a:pt x="8" y="20"/>
                    </a:lnTo>
                    <a:lnTo>
                      <a:pt x="7" y="20"/>
                    </a:lnTo>
                    <a:lnTo>
                      <a:pt x="5" y="20"/>
                    </a:lnTo>
                    <a:lnTo>
                      <a:pt x="4" y="20"/>
                    </a:lnTo>
                    <a:lnTo>
                      <a:pt x="3" y="20"/>
                    </a:lnTo>
                    <a:lnTo>
                      <a:pt x="1"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68" name="Freeform 404"/>
              <p:cNvSpPr>
                <a:spLocks/>
              </p:cNvSpPr>
              <p:nvPr/>
            </p:nvSpPr>
            <p:spPr bwMode="auto">
              <a:xfrm>
                <a:off x="5178" y="1727"/>
                <a:ext cx="45" cy="22"/>
              </a:xfrm>
              <a:custGeom>
                <a:avLst/>
                <a:gdLst>
                  <a:gd name="T0" fmla="*/ 2 w 45"/>
                  <a:gd name="T1" fmla="*/ 0 h 22"/>
                  <a:gd name="T2" fmla="*/ 4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7 w 45"/>
                  <a:gd name="T19" fmla="*/ 1 h 22"/>
                  <a:gd name="T20" fmla="*/ 30 w 45"/>
                  <a:gd name="T21" fmla="*/ 1 h 22"/>
                  <a:gd name="T22" fmla="*/ 32 w 45"/>
                  <a:gd name="T23" fmla="*/ 1 h 22"/>
                  <a:gd name="T24" fmla="*/ 35 w 45"/>
                  <a:gd name="T25" fmla="*/ 1 h 22"/>
                  <a:gd name="T26" fmla="*/ 37 w 45"/>
                  <a:gd name="T27" fmla="*/ 0 h 22"/>
                  <a:gd name="T28" fmla="*/ 40 w 45"/>
                  <a:gd name="T29" fmla="*/ 0 h 22"/>
                  <a:gd name="T30" fmla="*/ 43 w 45"/>
                  <a:gd name="T31" fmla="*/ 0 h 22"/>
                  <a:gd name="T32" fmla="*/ 44 w 45"/>
                  <a:gd name="T33" fmla="*/ 20 h 22"/>
                  <a:gd name="T34" fmla="*/ 42 w 45"/>
                  <a:gd name="T35" fmla="*/ 20 h 22"/>
                  <a:gd name="T36" fmla="*/ 39 w 45"/>
                  <a:gd name="T37" fmla="*/ 20 h 22"/>
                  <a:gd name="T38" fmla="*/ 36 w 45"/>
                  <a:gd name="T39" fmla="*/ 20 h 22"/>
                  <a:gd name="T40" fmla="*/ 34 w 45"/>
                  <a:gd name="T41" fmla="*/ 20 h 22"/>
                  <a:gd name="T42" fmla="*/ 31 w 45"/>
                  <a:gd name="T43" fmla="*/ 21 h 22"/>
                  <a:gd name="T44" fmla="*/ 28 w 45"/>
                  <a:gd name="T45" fmla="*/ 21 h 22"/>
                  <a:gd name="T46" fmla="*/ 26 w 45"/>
                  <a:gd name="T47" fmla="*/ 21 h 22"/>
                  <a:gd name="T48" fmla="*/ 23 w 45"/>
                  <a:gd name="T49" fmla="*/ 21 h 22"/>
                  <a:gd name="T50" fmla="*/ 19 w 45"/>
                  <a:gd name="T51" fmla="*/ 21 h 22"/>
                  <a:gd name="T52" fmla="*/ 17 w 45"/>
                  <a:gd name="T53" fmla="*/ 21 h 22"/>
                  <a:gd name="T54" fmla="*/ 14 w 45"/>
                  <a:gd name="T55" fmla="*/ 20 h 22"/>
                  <a:gd name="T56" fmla="*/ 11 w 45"/>
                  <a:gd name="T57" fmla="*/ 20 h 22"/>
                  <a:gd name="T58" fmla="*/ 8 w 45"/>
                  <a:gd name="T59" fmla="*/ 20 h 22"/>
                  <a:gd name="T60" fmla="*/ 6 w 45"/>
                  <a:gd name="T61" fmla="*/ 20 h 22"/>
                  <a:gd name="T62" fmla="*/ 3 w 45"/>
                  <a:gd name="T63" fmla="*/ 20 h 22"/>
                  <a:gd name="T64" fmla="*/ 0 w 45"/>
                  <a:gd name="T6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22">
                    <a:moveTo>
                      <a:pt x="0" y="0"/>
                    </a:moveTo>
                    <a:lnTo>
                      <a:pt x="2" y="0"/>
                    </a:lnTo>
                    <a:lnTo>
                      <a:pt x="3" y="0"/>
                    </a:lnTo>
                    <a:lnTo>
                      <a:pt x="4"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3" y="1"/>
                    </a:lnTo>
                    <a:lnTo>
                      <a:pt x="24" y="1"/>
                    </a:lnTo>
                    <a:lnTo>
                      <a:pt x="26" y="1"/>
                    </a:lnTo>
                    <a:lnTo>
                      <a:pt x="27" y="1"/>
                    </a:lnTo>
                    <a:lnTo>
                      <a:pt x="28" y="1"/>
                    </a:lnTo>
                    <a:lnTo>
                      <a:pt x="30" y="1"/>
                    </a:lnTo>
                    <a:lnTo>
                      <a:pt x="31" y="1"/>
                    </a:lnTo>
                    <a:lnTo>
                      <a:pt x="32" y="1"/>
                    </a:lnTo>
                    <a:lnTo>
                      <a:pt x="33" y="1"/>
                    </a:lnTo>
                    <a:lnTo>
                      <a:pt x="35" y="1"/>
                    </a:lnTo>
                    <a:lnTo>
                      <a:pt x="36" y="1"/>
                    </a:lnTo>
                    <a:lnTo>
                      <a:pt x="37" y="0"/>
                    </a:lnTo>
                    <a:lnTo>
                      <a:pt x="39" y="0"/>
                    </a:lnTo>
                    <a:lnTo>
                      <a:pt x="40" y="0"/>
                    </a:lnTo>
                    <a:lnTo>
                      <a:pt x="41" y="0"/>
                    </a:lnTo>
                    <a:lnTo>
                      <a:pt x="43" y="0"/>
                    </a:lnTo>
                    <a:lnTo>
                      <a:pt x="44" y="0"/>
                    </a:lnTo>
                    <a:lnTo>
                      <a:pt x="44" y="20"/>
                    </a:lnTo>
                    <a:lnTo>
                      <a:pt x="43" y="20"/>
                    </a:lnTo>
                    <a:lnTo>
                      <a:pt x="42" y="20"/>
                    </a:lnTo>
                    <a:lnTo>
                      <a:pt x="40" y="20"/>
                    </a:lnTo>
                    <a:lnTo>
                      <a:pt x="39" y="20"/>
                    </a:lnTo>
                    <a:lnTo>
                      <a:pt x="38" y="20"/>
                    </a:lnTo>
                    <a:lnTo>
                      <a:pt x="36" y="20"/>
                    </a:lnTo>
                    <a:lnTo>
                      <a:pt x="35" y="20"/>
                    </a:lnTo>
                    <a:lnTo>
                      <a:pt x="34" y="20"/>
                    </a:lnTo>
                    <a:lnTo>
                      <a:pt x="32" y="20"/>
                    </a:lnTo>
                    <a:lnTo>
                      <a:pt x="31" y="21"/>
                    </a:lnTo>
                    <a:lnTo>
                      <a:pt x="30" y="21"/>
                    </a:lnTo>
                    <a:lnTo>
                      <a:pt x="28" y="21"/>
                    </a:lnTo>
                    <a:lnTo>
                      <a:pt x="27" y="21"/>
                    </a:lnTo>
                    <a:lnTo>
                      <a:pt x="26" y="21"/>
                    </a:lnTo>
                    <a:lnTo>
                      <a:pt x="24" y="21"/>
                    </a:lnTo>
                    <a:lnTo>
                      <a:pt x="23" y="21"/>
                    </a:lnTo>
                    <a:lnTo>
                      <a:pt x="21" y="21"/>
                    </a:lnTo>
                    <a:lnTo>
                      <a:pt x="19" y="21"/>
                    </a:lnTo>
                    <a:lnTo>
                      <a:pt x="18" y="21"/>
                    </a:lnTo>
                    <a:lnTo>
                      <a:pt x="17" y="21"/>
                    </a:lnTo>
                    <a:lnTo>
                      <a:pt x="15" y="21"/>
                    </a:lnTo>
                    <a:lnTo>
                      <a:pt x="14" y="20"/>
                    </a:lnTo>
                    <a:lnTo>
                      <a:pt x="13" y="20"/>
                    </a:lnTo>
                    <a:lnTo>
                      <a:pt x="11" y="20"/>
                    </a:lnTo>
                    <a:lnTo>
                      <a:pt x="10" y="20"/>
                    </a:lnTo>
                    <a:lnTo>
                      <a:pt x="8" y="20"/>
                    </a:lnTo>
                    <a:lnTo>
                      <a:pt x="7" y="20"/>
                    </a:lnTo>
                    <a:lnTo>
                      <a:pt x="6" y="20"/>
                    </a:lnTo>
                    <a:lnTo>
                      <a:pt x="4" y="20"/>
                    </a:lnTo>
                    <a:lnTo>
                      <a:pt x="3" y="20"/>
                    </a:lnTo>
                    <a:lnTo>
                      <a:pt x="1" y="20"/>
                    </a:lnTo>
                    <a:lnTo>
                      <a:pt x="0"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69" name="Freeform 405"/>
              <p:cNvSpPr>
                <a:spLocks/>
              </p:cNvSpPr>
              <p:nvPr/>
            </p:nvSpPr>
            <p:spPr bwMode="auto">
              <a:xfrm>
                <a:off x="5127" y="1727"/>
                <a:ext cx="46" cy="22"/>
              </a:xfrm>
              <a:custGeom>
                <a:avLst/>
                <a:gdLst>
                  <a:gd name="T0" fmla="*/ 44 w 46"/>
                  <a:gd name="T1" fmla="*/ 0 h 22"/>
                  <a:gd name="T2" fmla="*/ 41 w 46"/>
                  <a:gd name="T3" fmla="*/ 0 h 22"/>
                  <a:gd name="T4" fmla="*/ 38 w 46"/>
                  <a:gd name="T5" fmla="*/ 1 h 22"/>
                  <a:gd name="T6" fmla="*/ 36 w 46"/>
                  <a:gd name="T7" fmla="*/ 1 h 22"/>
                  <a:gd name="T8" fmla="*/ 33 w 46"/>
                  <a:gd name="T9" fmla="*/ 1 h 22"/>
                  <a:gd name="T10" fmla="*/ 30 w 46"/>
                  <a:gd name="T11" fmla="*/ 1 h 22"/>
                  <a:gd name="T12" fmla="*/ 28 w 46"/>
                  <a:gd name="T13" fmla="*/ 1 h 22"/>
                  <a:gd name="T14" fmla="*/ 25 w 46"/>
                  <a:gd name="T15" fmla="*/ 1 h 22"/>
                  <a:gd name="T16" fmla="*/ 21 w 46"/>
                  <a:gd name="T17" fmla="*/ 1 h 22"/>
                  <a:gd name="T18" fmla="*/ 19 w 46"/>
                  <a:gd name="T19" fmla="*/ 1 h 22"/>
                  <a:gd name="T20" fmla="*/ 16 w 46"/>
                  <a:gd name="T21" fmla="*/ 1 h 22"/>
                  <a:gd name="T22" fmla="*/ 13 w 46"/>
                  <a:gd name="T23" fmla="*/ 1 h 22"/>
                  <a:gd name="T24" fmla="*/ 11 w 46"/>
                  <a:gd name="T25" fmla="*/ 1 h 22"/>
                  <a:gd name="T26" fmla="*/ 8 w 46"/>
                  <a:gd name="T27" fmla="*/ 0 h 22"/>
                  <a:gd name="T28" fmla="*/ 5 w 46"/>
                  <a:gd name="T29" fmla="*/ 0 h 22"/>
                  <a:gd name="T30" fmla="*/ 3 w 46"/>
                  <a:gd name="T31" fmla="*/ 0 h 22"/>
                  <a:gd name="T32" fmla="*/ 0 w 46"/>
                  <a:gd name="T33" fmla="*/ 20 h 22"/>
                  <a:gd name="T34" fmla="*/ 3 w 46"/>
                  <a:gd name="T35" fmla="*/ 20 h 22"/>
                  <a:gd name="T36" fmla="*/ 5 w 46"/>
                  <a:gd name="T37" fmla="*/ 20 h 22"/>
                  <a:gd name="T38" fmla="*/ 8 w 46"/>
                  <a:gd name="T39" fmla="*/ 20 h 22"/>
                  <a:gd name="T40" fmla="*/ 11 w 46"/>
                  <a:gd name="T41" fmla="*/ 20 h 22"/>
                  <a:gd name="T42" fmla="*/ 13 w 46"/>
                  <a:gd name="T43" fmla="*/ 21 h 22"/>
                  <a:gd name="T44" fmla="*/ 16 w 46"/>
                  <a:gd name="T45" fmla="*/ 21 h 22"/>
                  <a:gd name="T46" fmla="*/ 19 w 46"/>
                  <a:gd name="T47" fmla="*/ 21 h 22"/>
                  <a:gd name="T48" fmla="*/ 21 w 46"/>
                  <a:gd name="T49" fmla="*/ 21 h 22"/>
                  <a:gd name="T50" fmla="*/ 25 w 46"/>
                  <a:gd name="T51" fmla="*/ 21 h 22"/>
                  <a:gd name="T52" fmla="*/ 28 w 46"/>
                  <a:gd name="T53" fmla="*/ 21 h 22"/>
                  <a:gd name="T54" fmla="*/ 30 w 46"/>
                  <a:gd name="T55" fmla="*/ 20 h 22"/>
                  <a:gd name="T56" fmla="*/ 33 w 46"/>
                  <a:gd name="T57" fmla="*/ 20 h 22"/>
                  <a:gd name="T58" fmla="*/ 36 w 46"/>
                  <a:gd name="T59" fmla="*/ 20 h 22"/>
                  <a:gd name="T60" fmla="*/ 39 w 46"/>
                  <a:gd name="T61" fmla="*/ 20 h 22"/>
                  <a:gd name="T62" fmla="*/ 42 w 46"/>
                  <a:gd name="T63" fmla="*/ 20 h 22"/>
                  <a:gd name="T64" fmla="*/ 44 w 46"/>
                  <a:gd name="T6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2">
                    <a:moveTo>
                      <a:pt x="45" y="0"/>
                    </a:moveTo>
                    <a:lnTo>
                      <a:pt x="44" y="0"/>
                    </a:lnTo>
                    <a:lnTo>
                      <a:pt x="43" y="0"/>
                    </a:lnTo>
                    <a:lnTo>
                      <a:pt x="41" y="0"/>
                    </a:lnTo>
                    <a:lnTo>
                      <a:pt x="40" y="1"/>
                    </a:lnTo>
                    <a:lnTo>
                      <a:pt x="38" y="1"/>
                    </a:lnTo>
                    <a:lnTo>
                      <a:pt x="37" y="1"/>
                    </a:lnTo>
                    <a:lnTo>
                      <a:pt x="36" y="1"/>
                    </a:lnTo>
                    <a:lnTo>
                      <a:pt x="34" y="1"/>
                    </a:lnTo>
                    <a:lnTo>
                      <a:pt x="33" y="1"/>
                    </a:lnTo>
                    <a:lnTo>
                      <a:pt x="32" y="1"/>
                    </a:lnTo>
                    <a:lnTo>
                      <a:pt x="30" y="1"/>
                    </a:lnTo>
                    <a:lnTo>
                      <a:pt x="29" y="1"/>
                    </a:lnTo>
                    <a:lnTo>
                      <a:pt x="28" y="1"/>
                    </a:lnTo>
                    <a:lnTo>
                      <a:pt x="26" y="1"/>
                    </a:lnTo>
                    <a:lnTo>
                      <a:pt x="25" y="1"/>
                    </a:lnTo>
                    <a:lnTo>
                      <a:pt x="23" y="1"/>
                    </a:lnTo>
                    <a:lnTo>
                      <a:pt x="21" y="1"/>
                    </a:lnTo>
                    <a:lnTo>
                      <a:pt x="20" y="1"/>
                    </a:lnTo>
                    <a:lnTo>
                      <a:pt x="19" y="1"/>
                    </a:lnTo>
                    <a:lnTo>
                      <a:pt x="17" y="1"/>
                    </a:lnTo>
                    <a:lnTo>
                      <a:pt x="16" y="1"/>
                    </a:lnTo>
                    <a:lnTo>
                      <a:pt x="15" y="1"/>
                    </a:lnTo>
                    <a:lnTo>
                      <a:pt x="13" y="1"/>
                    </a:lnTo>
                    <a:lnTo>
                      <a:pt x="12" y="1"/>
                    </a:lnTo>
                    <a:lnTo>
                      <a:pt x="11" y="1"/>
                    </a:lnTo>
                    <a:lnTo>
                      <a:pt x="9" y="1"/>
                    </a:lnTo>
                    <a:lnTo>
                      <a:pt x="8" y="0"/>
                    </a:lnTo>
                    <a:lnTo>
                      <a:pt x="7" y="0"/>
                    </a:lnTo>
                    <a:lnTo>
                      <a:pt x="5" y="0"/>
                    </a:lnTo>
                    <a:lnTo>
                      <a:pt x="4" y="0"/>
                    </a:lnTo>
                    <a:lnTo>
                      <a:pt x="3" y="0"/>
                    </a:lnTo>
                    <a:lnTo>
                      <a:pt x="1" y="0"/>
                    </a:lnTo>
                    <a:lnTo>
                      <a:pt x="0" y="20"/>
                    </a:lnTo>
                    <a:lnTo>
                      <a:pt x="1" y="20"/>
                    </a:lnTo>
                    <a:lnTo>
                      <a:pt x="3" y="20"/>
                    </a:lnTo>
                    <a:lnTo>
                      <a:pt x="4" y="20"/>
                    </a:lnTo>
                    <a:lnTo>
                      <a:pt x="5" y="20"/>
                    </a:lnTo>
                    <a:lnTo>
                      <a:pt x="7" y="20"/>
                    </a:lnTo>
                    <a:lnTo>
                      <a:pt x="8" y="20"/>
                    </a:lnTo>
                    <a:lnTo>
                      <a:pt x="9" y="20"/>
                    </a:lnTo>
                    <a:lnTo>
                      <a:pt x="11" y="20"/>
                    </a:lnTo>
                    <a:lnTo>
                      <a:pt x="12" y="20"/>
                    </a:lnTo>
                    <a:lnTo>
                      <a:pt x="13" y="21"/>
                    </a:lnTo>
                    <a:lnTo>
                      <a:pt x="15" y="21"/>
                    </a:lnTo>
                    <a:lnTo>
                      <a:pt x="16" y="21"/>
                    </a:lnTo>
                    <a:lnTo>
                      <a:pt x="17" y="21"/>
                    </a:lnTo>
                    <a:lnTo>
                      <a:pt x="19" y="21"/>
                    </a:lnTo>
                    <a:lnTo>
                      <a:pt x="20" y="21"/>
                    </a:lnTo>
                    <a:lnTo>
                      <a:pt x="21" y="21"/>
                    </a:lnTo>
                    <a:lnTo>
                      <a:pt x="24" y="21"/>
                    </a:lnTo>
                    <a:lnTo>
                      <a:pt x="25" y="21"/>
                    </a:lnTo>
                    <a:lnTo>
                      <a:pt x="26" y="21"/>
                    </a:lnTo>
                    <a:lnTo>
                      <a:pt x="28" y="21"/>
                    </a:lnTo>
                    <a:lnTo>
                      <a:pt x="29" y="21"/>
                    </a:lnTo>
                    <a:lnTo>
                      <a:pt x="30" y="20"/>
                    </a:lnTo>
                    <a:lnTo>
                      <a:pt x="32" y="20"/>
                    </a:lnTo>
                    <a:lnTo>
                      <a:pt x="33" y="20"/>
                    </a:lnTo>
                    <a:lnTo>
                      <a:pt x="35" y="20"/>
                    </a:lnTo>
                    <a:lnTo>
                      <a:pt x="36" y="20"/>
                    </a:lnTo>
                    <a:lnTo>
                      <a:pt x="37" y="20"/>
                    </a:lnTo>
                    <a:lnTo>
                      <a:pt x="39" y="20"/>
                    </a:lnTo>
                    <a:lnTo>
                      <a:pt x="40" y="20"/>
                    </a:lnTo>
                    <a:lnTo>
                      <a:pt x="42" y="20"/>
                    </a:lnTo>
                    <a:lnTo>
                      <a:pt x="43" y="20"/>
                    </a:lnTo>
                    <a:lnTo>
                      <a:pt x="44" y="20"/>
                    </a:lnTo>
                    <a:lnTo>
                      <a:pt x="4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95670" name="Text Box 406"/>
            <p:cNvSpPr txBox="1">
              <a:spLocks noChangeArrowheads="1"/>
            </p:cNvSpPr>
            <p:nvPr/>
          </p:nvSpPr>
          <p:spPr bwMode="auto">
            <a:xfrm>
              <a:off x="426043" y="1897706"/>
              <a:ext cx="20313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b="1">
                  <a:solidFill>
                    <a:srgbClr val="000099"/>
                  </a:solidFill>
                  <a:latin typeface="+mn-lt"/>
                  <a:ea typeface="+mn-ea"/>
                </a:rPr>
                <a:t>多点控制单元</a:t>
              </a:r>
            </a:p>
            <a:p>
              <a:pPr algn="ctr"/>
              <a:r>
                <a:rPr kumimoji="1" lang="en-US" altLang="zh-CN" b="1">
                  <a:solidFill>
                    <a:srgbClr val="000099"/>
                  </a:solidFill>
                  <a:latin typeface="+mn-lt"/>
                  <a:ea typeface="+mn-ea"/>
                </a:rPr>
                <a:t>MCU</a:t>
              </a:r>
            </a:p>
          </p:txBody>
        </p:sp>
        <p:graphicFrame>
          <p:nvGraphicFramePr>
            <p:cNvPr id="395671" name="Object 407">
              <a:hlinkClick r:id="" action="ppaction://ole?verb=0"/>
            </p:cNvPr>
            <p:cNvGraphicFramePr>
              <a:graphicFrameLocks/>
            </p:cNvGraphicFramePr>
            <p:nvPr>
              <p:extLst>
                <p:ext uri="{D42A27DB-BD31-4B8C-83A1-F6EECF244321}">
                  <p14:modId xmlns:p14="http://schemas.microsoft.com/office/powerpoint/2010/main" val="567085070"/>
                </p:ext>
              </p:extLst>
            </p:nvPr>
          </p:nvGraphicFramePr>
          <p:xfrm>
            <a:off x="1178577" y="2659706"/>
            <a:ext cx="441987" cy="846137"/>
          </p:xfrm>
          <a:graphic>
            <a:graphicData uri="http://schemas.openxmlformats.org/presentationml/2006/ole">
              <mc:AlternateContent xmlns:mc="http://schemas.openxmlformats.org/markup-compatibility/2006">
                <mc:Choice xmlns:v="urn:schemas-microsoft-com:vml" Requires="v">
                  <p:oleObj spid="_x0000_s16389" name="Clip" r:id="rId11" imgW="2733480" imgH="3824280" progId="MS_ClipArt_Gallery.5">
                    <p:embed/>
                  </p:oleObj>
                </mc:Choice>
                <mc:Fallback>
                  <p:oleObj name="Clip" r:id="rId11" imgW="2733480" imgH="3824280" progId="MS_ClipArt_Gallery.5">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8577" y="2659706"/>
                          <a:ext cx="441987"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6213217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8" name="Rectangle 6"/>
          <p:cNvSpPr>
            <a:spLocks noGrp="1" noChangeArrowheads="1"/>
          </p:cNvSpPr>
          <p:nvPr>
            <p:ph type="title"/>
          </p:nvPr>
        </p:nvSpPr>
        <p:spPr/>
        <p:txBody>
          <a:bodyPr/>
          <a:lstStyle/>
          <a:p>
            <a:pPr algn="ctr"/>
            <a:r>
              <a:rPr lang="en-US" altLang="zh-CN"/>
              <a:t>H.323 </a:t>
            </a:r>
            <a:r>
              <a:rPr lang="zh-CN" altLang="en-US"/>
              <a:t>的协议体系结构 </a:t>
            </a:r>
          </a:p>
        </p:txBody>
      </p:sp>
      <p:sp>
        <p:nvSpPr>
          <p:cNvPr id="397314"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7316" name="Rectangle 4"/>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7321" name="Rectangle 9"/>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615154" y="1844824"/>
            <a:ext cx="8946358" cy="3455987"/>
            <a:chOff x="615154" y="1989138"/>
            <a:chExt cx="8946358" cy="3455987"/>
          </a:xfrm>
        </p:grpSpPr>
        <p:sp>
          <p:nvSpPr>
            <p:cNvPr id="397379" name="Rectangle 67"/>
            <p:cNvSpPr>
              <a:spLocks noChangeArrowheads="1"/>
            </p:cNvSpPr>
            <p:nvPr/>
          </p:nvSpPr>
          <p:spPr bwMode="auto">
            <a:xfrm>
              <a:off x="615155" y="4797426"/>
              <a:ext cx="8920560" cy="644525"/>
            </a:xfrm>
            <a:prstGeom prst="rect">
              <a:avLst/>
            </a:prstGeom>
            <a:solidFill>
              <a:srgbClr val="99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97378" name="Rectangle 66"/>
            <p:cNvSpPr>
              <a:spLocks noChangeArrowheads="1"/>
            </p:cNvSpPr>
            <p:nvPr/>
          </p:nvSpPr>
          <p:spPr bwMode="auto">
            <a:xfrm>
              <a:off x="5451209" y="4162425"/>
              <a:ext cx="4091385" cy="6350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97377" name="Rectangle 65"/>
            <p:cNvSpPr>
              <a:spLocks noChangeArrowheads="1"/>
            </p:cNvSpPr>
            <p:nvPr/>
          </p:nvSpPr>
          <p:spPr bwMode="auto">
            <a:xfrm>
              <a:off x="615154" y="4149725"/>
              <a:ext cx="4803379" cy="635000"/>
            </a:xfrm>
            <a:prstGeom prst="rect">
              <a:avLst/>
            </a:prstGeom>
            <a:solidFill>
              <a:srgbClr val="33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97376" name="Rectangle 64"/>
            <p:cNvSpPr>
              <a:spLocks noChangeArrowheads="1"/>
            </p:cNvSpPr>
            <p:nvPr/>
          </p:nvSpPr>
          <p:spPr bwMode="auto">
            <a:xfrm>
              <a:off x="615155" y="1989138"/>
              <a:ext cx="2486819" cy="215741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97375" name="Rectangle 63"/>
            <p:cNvSpPr>
              <a:spLocks noChangeArrowheads="1"/>
            </p:cNvSpPr>
            <p:nvPr/>
          </p:nvSpPr>
          <p:spPr bwMode="auto">
            <a:xfrm>
              <a:off x="7869236" y="1989139"/>
              <a:ext cx="1666479" cy="217487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97374" name="Rectangle 62"/>
            <p:cNvSpPr>
              <a:spLocks noChangeArrowheads="1"/>
            </p:cNvSpPr>
            <p:nvPr/>
          </p:nvSpPr>
          <p:spPr bwMode="auto">
            <a:xfrm>
              <a:off x="3110574" y="1989139"/>
              <a:ext cx="4743185" cy="214788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97348" name="Rectangle 36"/>
            <p:cNvSpPr>
              <a:spLocks noChangeArrowheads="1"/>
            </p:cNvSpPr>
            <p:nvPr/>
          </p:nvSpPr>
          <p:spPr bwMode="auto">
            <a:xfrm>
              <a:off x="615155" y="2008188"/>
              <a:ext cx="8946356" cy="3436937"/>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97349" name="Text Box 37"/>
            <p:cNvSpPr txBox="1">
              <a:spLocks noChangeArrowheads="1"/>
            </p:cNvSpPr>
            <p:nvPr/>
          </p:nvSpPr>
          <p:spPr bwMode="auto">
            <a:xfrm>
              <a:off x="895481" y="2168526"/>
              <a:ext cx="237847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000099"/>
                  </a:solidFill>
                  <a:latin typeface="+mn-lt"/>
                  <a:ea typeface="+mn-ea"/>
                </a:rPr>
                <a:t>音频</a:t>
              </a:r>
              <a:r>
                <a:rPr kumimoji="1" lang="en-US" altLang="zh-CN" sz="2000" b="1">
                  <a:solidFill>
                    <a:srgbClr val="000099"/>
                  </a:solidFill>
                  <a:latin typeface="+mn-lt"/>
                  <a:ea typeface="+mn-ea"/>
                </a:rPr>
                <a:t>/</a:t>
              </a:r>
              <a:r>
                <a:rPr kumimoji="1" lang="zh-CN" altLang="en-US" sz="2000" b="1">
                  <a:solidFill>
                    <a:srgbClr val="000099"/>
                  </a:solidFill>
                  <a:latin typeface="+mn-lt"/>
                  <a:ea typeface="+mn-ea"/>
                </a:rPr>
                <a:t>视频应用</a:t>
              </a:r>
            </a:p>
          </p:txBody>
        </p:sp>
        <p:sp>
          <p:nvSpPr>
            <p:cNvPr id="397350" name="Text Box 38"/>
            <p:cNvSpPr txBox="1">
              <a:spLocks noChangeArrowheads="1"/>
            </p:cNvSpPr>
            <p:nvPr/>
          </p:nvSpPr>
          <p:spPr bwMode="auto">
            <a:xfrm>
              <a:off x="757226" y="2789238"/>
              <a:ext cx="9541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a:solidFill>
                    <a:srgbClr val="000099"/>
                  </a:solidFill>
                  <a:latin typeface="+mn-lt"/>
                  <a:ea typeface="+mn-ea"/>
                </a:rPr>
                <a:t>音频</a:t>
              </a:r>
            </a:p>
            <a:p>
              <a:pPr algn="ctr">
                <a:lnSpc>
                  <a:spcPct val="90000"/>
                </a:lnSpc>
              </a:pPr>
              <a:r>
                <a:rPr kumimoji="1" lang="zh-CN" altLang="en-US" sz="2000" b="1">
                  <a:solidFill>
                    <a:srgbClr val="000099"/>
                  </a:solidFill>
                  <a:latin typeface="+mn-lt"/>
                  <a:ea typeface="+mn-ea"/>
                </a:rPr>
                <a:t>编解码</a:t>
              </a:r>
            </a:p>
          </p:txBody>
        </p:sp>
        <p:sp>
          <p:nvSpPr>
            <p:cNvPr id="397351" name="Text Box 39"/>
            <p:cNvSpPr txBox="1">
              <a:spLocks noChangeArrowheads="1"/>
            </p:cNvSpPr>
            <p:nvPr/>
          </p:nvSpPr>
          <p:spPr bwMode="auto">
            <a:xfrm>
              <a:off x="1998057" y="2789238"/>
              <a:ext cx="9541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a:solidFill>
                    <a:srgbClr val="000099"/>
                  </a:solidFill>
                  <a:latin typeface="+mn-lt"/>
                  <a:ea typeface="+mn-ea"/>
                </a:rPr>
                <a:t>视频</a:t>
              </a:r>
            </a:p>
            <a:p>
              <a:pPr algn="ctr">
                <a:lnSpc>
                  <a:spcPct val="90000"/>
                </a:lnSpc>
              </a:pPr>
              <a:r>
                <a:rPr kumimoji="1" lang="zh-CN" altLang="en-US" sz="2000" b="1">
                  <a:solidFill>
                    <a:srgbClr val="000099"/>
                  </a:solidFill>
                  <a:latin typeface="+mn-lt"/>
                  <a:ea typeface="+mn-ea"/>
                </a:rPr>
                <a:t>编解码</a:t>
              </a:r>
            </a:p>
          </p:txBody>
        </p:sp>
        <p:sp>
          <p:nvSpPr>
            <p:cNvPr id="397352" name="Line 40"/>
            <p:cNvSpPr>
              <a:spLocks noChangeShapeType="1"/>
            </p:cNvSpPr>
            <p:nvPr/>
          </p:nvSpPr>
          <p:spPr bwMode="auto">
            <a:xfrm flipV="1">
              <a:off x="615155" y="2660650"/>
              <a:ext cx="8946356" cy="7938"/>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7353" name="Line 41"/>
            <p:cNvSpPr>
              <a:spLocks noChangeShapeType="1"/>
            </p:cNvSpPr>
            <p:nvPr/>
          </p:nvSpPr>
          <p:spPr bwMode="auto">
            <a:xfrm>
              <a:off x="615154" y="3594100"/>
              <a:ext cx="2497138"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7354" name="Line 42"/>
            <p:cNvSpPr>
              <a:spLocks noChangeShapeType="1"/>
            </p:cNvSpPr>
            <p:nvPr/>
          </p:nvSpPr>
          <p:spPr bwMode="auto">
            <a:xfrm>
              <a:off x="615155" y="4784725"/>
              <a:ext cx="8946356"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7355" name="Line 43"/>
            <p:cNvSpPr>
              <a:spLocks noChangeShapeType="1"/>
            </p:cNvSpPr>
            <p:nvPr/>
          </p:nvSpPr>
          <p:spPr bwMode="auto">
            <a:xfrm>
              <a:off x="3112292" y="2008188"/>
              <a:ext cx="0" cy="211455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7356" name="Text Box 44"/>
            <p:cNvSpPr txBox="1">
              <a:spLocks noChangeArrowheads="1"/>
            </p:cNvSpPr>
            <p:nvPr/>
          </p:nvSpPr>
          <p:spPr bwMode="auto">
            <a:xfrm>
              <a:off x="3174205" y="3176589"/>
              <a:ext cx="8851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RTCP</a:t>
              </a:r>
            </a:p>
          </p:txBody>
        </p:sp>
        <p:sp>
          <p:nvSpPr>
            <p:cNvPr id="397357" name="Text Box 45"/>
            <p:cNvSpPr txBox="1">
              <a:spLocks noChangeArrowheads="1"/>
            </p:cNvSpPr>
            <p:nvPr/>
          </p:nvSpPr>
          <p:spPr bwMode="auto">
            <a:xfrm>
              <a:off x="4287880" y="2943226"/>
              <a:ext cx="109356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mn-ea"/>
                </a:rPr>
                <a:t>H.225.0</a:t>
              </a:r>
            </a:p>
            <a:p>
              <a:pPr algn="ctr">
                <a:lnSpc>
                  <a:spcPct val="90000"/>
                </a:lnSpc>
              </a:pPr>
              <a:r>
                <a:rPr kumimoji="1" lang="zh-CN" altLang="en-US" sz="2000" b="1">
                  <a:solidFill>
                    <a:srgbClr val="000099"/>
                  </a:solidFill>
                  <a:latin typeface="+mn-lt"/>
                  <a:ea typeface="+mn-ea"/>
                </a:rPr>
                <a:t>登记</a:t>
              </a:r>
            </a:p>
            <a:p>
              <a:pPr algn="ctr">
                <a:lnSpc>
                  <a:spcPct val="90000"/>
                </a:lnSpc>
              </a:pPr>
              <a:r>
                <a:rPr kumimoji="1" lang="zh-CN" altLang="en-US" sz="2000" b="1">
                  <a:solidFill>
                    <a:srgbClr val="000099"/>
                  </a:solidFill>
                  <a:latin typeface="+mn-lt"/>
                  <a:ea typeface="+mn-ea"/>
                </a:rPr>
                <a:t>信令</a:t>
              </a:r>
            </a:p>
          </p:txBody>
        </p:sp>
        <p:sp>
          <p:nvSpPr>
            <p:cNvPr id="397358" name="Text Box 46"/>
            <p:cNvSpPr txBox="1">
              <a:spLocks noChangeArrowheads="1"/>
            </p:cNvSpPr>
            <p:nvPr/>
          </p:nvSpPr>
          <p:spPr bwMode="auto">
            <a:xfrm>
              <a:off x="5475395" y="2943226"/>
              <a:ext cx="109356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mn-ea"/>
                </a:rPr>
                <a:t>H.225.0</a:t>
              </a:r>
            </a:p>
            <a:p>
              <a:pPr algn="ctr">
                <a:lnSpc>
                  <a:spcPct val="90000"/>
                </a:lnSpc>
              </a:pPr>
              <a:r>
                <a:rPr kumimoji="1" lang="zh-CN" altLang="en-US" sz="2000" b="1">
                  <a:solidFill>
                    <a:srgbClr val="000099"/>
                  </a:solidFill>
                  <a:latin typeface="+mn-lt"/>
                  <a:ea typeface="+mn-ea"/>
                </a:rPr>
                <a:t>呼叫</a:t>
              </a:r>
            </a:p>
            <a:p>
              <a:pPr algn="ctr">
                <a:lnSpc>
                  <a:spcPct val="90000"/>
                </a:lnSpc>
              </a:pPr>
              <a:r>
                <a:rPr kumimoji="1" lang="zh-CN" altLang="en-US" sz="2000" b="1">
                  <a:solidFill>
                    <a:srgbClr val="000099"/>
                  </a:solidFill>
                  <a:latin typeface="+mn-lt"/>
                  <a:ea typeface="+mn-ea"/>
                </a:rPr>
                <a:t>信令</a:t>
              </a:r>
            </a:p>
          </p:txBody>
        </p:sp>
        <p:sp>
          <p:nvSpPr>
            <p:cNvPr id="397359" name="Text Box 47"/>
            <p:cNvSpPr txBox="1">
              <a:spLocks noChangeArrowheads="1"/>
            </p:cNvSpPr>
            <p:nvPr/>
          </p:nvSpPr>
          <p:spPr bwMode="auto">
            <a:xfrm>
              <a:off x="6799199" y="2938464"/>
              <a:ext cx="86914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mn-ea"/>
                </a:rPr>
                <a:t>H.245</a:t>
              </a:r>
            </a:p>
            <a:p>
              <a:pPr algn="ctr">
                <a:lnSpc>
                  <a:spcPct val="90000"/>
                </a:lnSpc>
              </a:pPr>
              <a:r>
                <a:rPr kumimoji="1" lang="zh-CN" altLang="en-US" sz="2000" b="1">
                  <a:solidFill>
                    <a:srgbClr val="000099"/>
                  </a:solidFill>
                  <a:latin typeface="+mn-lt"/>
                  <a:ea typeface="+mn-ea"/>
                </a:rPr>
                <a:t>控制</a:t>
              </a:r>
            </a:p>
            <a:p>
              <a:pPr algn="ctr">
                <a:lnSpc>
                  <a:spcPct val="90000"/>
                </a:lnSpc>
              </a:pPr>
              <a:r>
                <a:rPr kumimoji="1" lang="zh-CN" altLang="en-US" sz="2000" b="1">
                  <a:solidFill>
                    <a:srgbClr val="000099"/>
                  </a:solidFill>
                  <a:latin typeface="+mn-lt"/>
                  <a:ea typeface="+mn-ea"/>
                </a:rPr>
                <a:t>信令</a:t>
              </a:r>
            </a:p>
          </p:txBody>
        </p:sp>
        <p:sp>
          <p:nvSpPr>
            <p:cNvPr id="397360" name="Line 48"/>
            <p:cNvSpPr>
              <a:spLocks noChangeShapeType="1"/>
            </p:cNvSpPr>
            <p:nvPr/>
          </p:nvSpPr>
          <p:spPr bwMode="auto">
            <a:xfrm>
              <a:off x="5430571" y="2668588"/>
              <a:ext cx="0" cy="2116137"/>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7361" name="Line 49"/>
            <p:cNvSpPr>
              <a:spLocks noChangeShapeType="1"/>
            </p:cNvSpPr>
            <p:nvPr/>
          </p:nvSpPr>
          <p:spPr bwMode="auto">
            <a:xfrm>
              <a:off x="4182002" y="2668588"/>
              <a:ext cx="0" cy="145415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7362" name="Line 50"/>
            <p:cNvSpPr>
              <a:spLocks noChangeShapeType="1"/>
            </p:cNvSpPr>
            <p:nvPr/>
          </p:nvSpPr>
          <p:spPr bwMode="auto">
            <a:xfrm>
              <a:off x="6618948" y="2668588"/>
              <a:ext cx="0" cy="145415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7363" name="Line 51"/>
            <p:cNvSpPr>
              <a:spLocks noChangeShapeType="1"/>
            </p:cNvSpPr>
            <p:nvPr/>
          </p:nvSpPr>
          <p:spPr bwMode="auto">
            <a:xfrm>
              <a:off x="1829327" y="2668588"/>
              <a:ext cx="0" cy="925512"/>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7364" name="Text Box 52"/>
            <p:cNvSpPr txBox="1">
              <a:spLocks noChangeArrowheads="1"/>
            </p:cNvSpPr>
            <p:nvPr/>
          </p:nvSpPr>
          <p:spPr bwMode="auto">
            <a:xfrm>
              <a:off x="1413138" y="3679825"/>
              <a:ext cx="6992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RTP</a:t>
              </a:r>
            </a:p>
          </p:txBody>
        </p:sp>
        <p:sp>
          <p:nvSpPr>
            <p:cNvPr id="397365" name="Text Box 53"/>
            <p:cNvSpPr txBox="1">
              <a:spLocks noChangeArrowheads="1"/>
            </p:cNvSpPr>
            <p:nvPr/>
          </p:nvSpPr>
          <p:spPr bwMode="auto">
            <a:xfrm>
              <a:off x="2635910" y="4235450"/>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UDP</a:t>
              </a:r>
            </a:p>
          </p:txBody>
        </p:sp>
        <p:sp>
          <p:nvSpPr>
            <p:cNvPr id="397366" name="Text Box 54"/>
            <p:cNvSpPr txBox="1">
              <a:spLocks noChangeArrowheads="1"/>
            </p:cNvSpPr>
            <p:nvPr/>
          </p:nvSpPr>
          <p:spPr bwMode="auto">
            <a:xfrm>
              <a:off x="7119407" y="4256089"/>
              <a:ext cx="6992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TCP</a:t>
              </a:r>
            </a:p>
          </p:txBody>
        </p:sp>
        <p:sp>
          <p:nvSpPr>
            <p:cNvPr id="397367" name="Text Box 55"/>
            <p:cNvSpPr txBox="1">
              <a:spLocks noChangeArrowheads="1"/>
            </p:cNvSpPr>
            <p:nvPr/>
          </p:nvSpPr>
          <p:spPr bwMode="auto">
            <a:xfrm>
              <a:off x="5059097" y="4903789"/>
              <a:ext cx="4267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IP</a:t>
              </a:r>
            </a:p>
          </p:txBody>
        </p:sp>
        <p:sp>
          <p:nvSpPr>
            <p:cNvPr id="397368" name="Text Box 56"/>
            <p:cNvSpPr txBox="1">
              <a:spLocks noChangeArrowheads="1"/>
            </p:cNvSpPr>
            <p:nvPr/>
          </p:nvSpPr>
          <p:spPr bwMode="auto">
            <a:xfrm>
              <a:off x="4720298" y="209708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信令和控制</a:t>
              </a:r>
            </a:p>
          </p:txBody>
        </p:sp>
        <p:sp>
          <p:nvSpPr>
            <p:cNvPr id="397369" name="Line 57"/>
            <p:cNvSpPr>
              <a:spLocks noChangeShapeType="1"/>
            </p:cNvSpPr>
            <p:nvPr/>
          </p:nvSpPr>
          <p:spPr bwMode="auto">
            <a:xfrm>
              <a:off x="683947" y="4159250"/>
              <a:ext cx="8877565"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7370" name="Line 58"/>
            <p:cNvSpPr>
              <a:spLocks noChangeShapeType="1"/>
            </p:cNvSpPr>
            <p:nvPr/>
          </p:nvSpPr>
          <p:spPr bwMode="auto">
            <a:xfrm>
              <a:off x="7874396" y="2035176"/>
              <a:ext cx="0" cy="2124075"/>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7371" name="Text Box 59"/>
            <p:cNvSpPr txBox="1">
              <a:spLocks noChangeArrowheads="1"/>
            </p:cNvSpPr>
            <p:nvPr/>
          </p:nvSpPr>
          <p:spPr bwMode="auto">
            <a:xfrm>
              <a:off x="8053254" y="2111376"/>
              <a:ext cx="12875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数据 应用</a:t>
              </a:r>
            </a:p>
          </p:txBody>
        </p:sp>
        <p:sp>
          <p:nvSpPr>
            <p:cNvPr id="397372" name="Text Box 60"/>
            <p:cNvSpPr txBox="1">
              <a:spLocks noChangeArrowheads="1"/>
            </p:cNvSpPr>
            <p:nvPr/>
          </p:nvSpPr>
          <p:spPr bwMode="auto">
            <a:xfrm>
              <a:off x="8293273" y="3074988"/>
              <a:ext cx="8338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mn-ea"/>
                </a:rPr>
                <a:t>T.120</a:t>
              </a:r>
            </a:p>
            <a:p>
              <a:pPr algn="ctr">
                <a:lnSpc>
                  <a:spcPct val="90000"/>
                </a:lnSpc>
              </a:pPr>
              <a:r>
                <a:rPr kumimoji="1" lang="zh-CN" altLang="en-US" sz="2000" b="1">
                  <a:solidFill>
                    <a:srgbClr val="000099"/>
                  </a:solidFill>
                  <a:latin typeface="+mn-lt"/>
                  <a:ea typeface="+mn-ea"/>
                </a:rPr>
                <a:t>数据</a:t>
              </a:r>
            </a:p>
          </p:txBody>
        </p:sp>
      </p:grpSp>
    </p:spTree>
    <p:extLst>
      <p:ext uri="{BB962C8B-B14F-4D97-AF65-F5344CB8AC3E}">
        <p14:creationId xmlns:p14="http://schemas.microsoft.com/office/powerpoint/2010/main" val="19604715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ltLang="zh-CN" dirty="0"/>
              <a:t>8.3.6  </a:t>
            </a:r>
            <a:r>
              <a:rPr lang="zh-CN" altLang="en-US" dirty="0"/>
              <a:t>会话发起协议 </a:t>
            </a:r>
            <a:r>
              <a:rPr lang="en-US" altLang="zh-CN" dirty="0" smtClean="0"/>
              <a:t>SIP </a:t>
            </a:r>
            <a:endParaRPr lang="en-US" altLang="zh-CN" dirty="0"/>
          </a:p>
        </p:txBody>
      </p:sp>
      <p:sp>
        <p:nvSpPr>
          <p:cNvPr id="539651" name="Rectangle 3"/>
          <p:cNvSpPr>
            <a:spLocks noGrp="1" noChangeArrowheads="1"/>
          </p:cNvSpPr>
          <p:nvPr>
            <p:ph idx="1"/>
          </p:nvPr>
        </p:nvSpPr>
        <p:spPr/>
        <p:txBody>
          <a:bodyPr/>
          <a:lstStyle/>
          <a:p>
            <a:pPr algn="just"/>
            <a:r>
              <a:rPr lang="en-US" altLang="zh-CN" sz="2800" dirty="0" smtClean="0"/>
              <a:t>H.323 </a:t>
            </a:r>
            <a:r>
              <a:rPr lang="zh-CN" altLang="zh-CN" sz="2800" dirty="0" smtClean="0"/>
              <a:t>过于</a:t>
            </a:r>
            <a:r>
              <a:rPr lang="zh-CN" altLang="zh-CN" sz="2800" dirty="0" smtClean="0"/>
              <a:t>复杂</a:t>
            </a:r>
            <a:r>
              <a:rPr lang="zh-CN" altLang="en-US" sz="2800" dirty="0" smtClean="0"/>
              <a:t>，</a:t>
            </a:r>
            <a:r>
              <a:rPr lang="zh-CN" altLang="zh-CN" sz="2800" dirty="0" smtClean="0"/>
              <a:t>不</a:t>
            </a:r>
            <a:r>
              <a:rPr lang="zh-CN" altLang="zh-CN" sz="2800" dirty="0"/>
              <a:t>便于发展</a:t>
            </a:r>
            <a:r>
              <a:rPr lang="zh-CN" altLang="zh-CN" sz="2800" dirty="0" smtClean="0"/>
              <a:t>基于</a:t>
            </a:r>
            <a:r>
              <a:rPr lang="en-US" altLang="zh-CN" sz="2800" dirty="0" smtClean="0"/>
              <a:t> IP </a:t>
            </a:r>
            <a:r>
              <a:rPr lang="zh-CN" altLang="zh-CN" sz="2800" dirty="0" smtClean="0"/>
              <a:t>的</a:t>
            </a:r>
            <a:r>
              <a:rPr lang="zh-CN" altLang="zh-CN" sz="2800" dirty="0"/>
              <a:t>新</a:t>
            </a:r>
            <a:r>
              <a:rPr lang="zh-CN" altLang="zh-CN" sz="2800" dirty="0" smtClean="0"/>
              <a:t>业务</a:t>
            </a:r>
            <a:r>
              <a:rPr lang="zh-CN" altLang="en-US" sz="2800" dirty="0" smtClean="0"/>
              <a:t>。</a:t>
            </a:r>
            <a:endParaRPr lang="en-US" altLang="zh-CN" sz="2800" dirty="0" smtClean="0"/>
          </a:p>
          <a:p>
            <a:pPr algn="just"/>
            <a:r>
              <a:rPr lang="en-US" altLang="zh-CN" sz="2800" dirty="0" smtClean="0"/>
              <a:t>SIP </a:t>
            </a:r>
            <a:r>
              <a:rPr lang="en-US" altLang="zh-CN" sz="2800" dirty="0"/>
              <a:t>(Session Initiation Protocol) </a:t>
            </a:r>
            <a:r>
              <a:rPr lang="zh-CN" altLang="en-US" sz="2800" dirty="0"/>
              <a:t>是一套较为简单且实用的标准，目前已</a:t>
            </a:r>
            <a:r>
              <a:rPr lang="zh-CN" altLang="en-US" sz="2800" dirty="0" smtClean="0"/>
              <a:t>成为互联网</a:t>
            </a:r>
            <a:r>
              <a:rPr lang="zh-CN" altLang="en-US" sz="2800" dirty="0"/>
              <a:t>的建议标准。</a:t>
            </a:r>
          </a:p>
          <a:p>
            <a:pPr algn="just"/>
            <a:r>
              <a:rPr lang="en-US" altLang="zh-CN" sz="2800" dirty="0"/>
              <a:t>SIP </a:t>
            </a:r>
            <a:r>
              <a:rPr lang="zh-CN" altLang="en-US" sz="2800" dirty="0"/>
              <a:t>协议以互联网为基础，把 </a:t>
            </a:r>
            <a:r>
              <a:rPr lang="en-US" altLang="zh-CN" sz="2800" dirty="0"/>
              <a:t>IP </a:t>
            </a:r>
            <a:r>
              <a:rPr lang="zh-CN" altLang="en-US" sz="2800" dirty="0"/>
              <a:t>电话视为互联网上的新应用。</a:t>
            </a:r>
          </a:p>
          <a:p>
            <a:pPr algn="just"/>
            <a:r>
              <a:rPr lang="en-US" altLang="zh-CN" sz="2800" dirty="0"/>
              <a:t>SIP </a:t>
            </a:r>
            <a:r>
              <a:rPr lang="zh-CN" altLang="en-US" sz="2800" dirty="0"/>
              <a:t>协议只涉及到 </a:t>
            </a:r>
            <a:r>
              <a:rPr lang="en-US" altLang="zh-CN" sz="2800" dirty="0"/>
              <a:t>IP </a:t>
            </a:r>
            <a:r>
              <a:rPr lang="zh-CN" altLang="en-US" sz="2800" dirty="0"/>
              <a:t>电话的信令和有关服务质量问题，而没有提供像</a:t>
            </a:r>
            <a:r>
              <a:rPr lang="en-US" altLang="zh-CN" sz="2800" dirty="0"/>
              <a:t>H.323</a:t>
            </a:r>
            <a:r>
              <a:rPr lang="zh-CN" altLang="en-US" sz="2800" dirty="0"/>
              <a:t>那样多的功能。</a:t>
            </a:r>
          </a:p>
          <a:p>
            <a:pPr algn="just"/>
            <a:r>
              <a:rPr lang="en-US" altLang="zh-CN" sz="2800" dirty="0" smtClean="0"/>
              <a:t>SIP </a:t>
            </a:r>
            <a:r>
              <a:rPr lang="zh-CN" altLang="en-US" sz="2800" dirty="0" smtClean="0"/>
              <a:t>没有</a:t>
            </a:r>
            <a:r>
              <a:rPr lang="zh-CN" altLang="en-US" sz="2800" dirty="0"/>
              <a:t>指定使用 </a:t>
            </a:r>
            <a:r>
              <a:rPr lang="en-US" altLang="zh-CN" sz="2800" dirty="0"/>
              <a:t>RTP </a:t>
            </a:r>
            <a:r>
              <a:rPr lang="zh-CN" altLang="en-US" sz="2800" dirty="0"/>
              <a:t>协议，但实际上大家还是选用 </a:t>
            </a:r>
            <a:r>
              <a:rPr lang="en-US" altLang="zh-CN" sz="2800" dirty="0"/>
              <a:t>RTP </a:t>
            </a:r>
            <a:r>
              <a:rPr lang="zh-CN" altLang="en-US" sz="2800" dirty="0"/>
              <a:t>和 </a:t>
            </a:r>
            <a:r>
              <a:rPr lang="en-US" altLang="zh-CN" sz="2800" dirty="0"/>
              <a:t>RTCP </a:t>
            </a:r>
            <a:r>
              <a:rPr lang="zh-CN" altLang="en-US" sz="2800" dirty="0"/>
              <a:t>作为配合使用的协议。  </a:t>
            </a:r>
          </a:p>
        </p:txBody>
      </p:sp>
    </p:spTree>
    <p:extLst>
      <p:ext uri="{BB962C8B-B14F-4D97-AF65-F5344CB8AC3E}">
        <p14:creationId xmlns:p14="http://schemas.microsoft.com/office/powerpoint/2010/main" val="2782725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96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96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9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pPr algn="ctr"/>
            <a:r>
              <a:rPr lang="en-US" altLang="zh-CN" sz="4800"/>
              <a:t>SIP </a:t>
            </a:r>
            <a:r>
              <a:rPr lang="zh-CN" altLang="en-US" sz="4800"/>
              <a:t>系统的构件</a:t>
            </a:r>
            <a:endParaRPr lang="zh-CN" altLang="en-US" sz="4000"/>
          </a:p>
        </p:txBody>
      </p:sp>
      <p:sp>
        <p:nvSpPr>
          <p:cNvPr id="543747" name="Rectangle 3"/>
          <p:cNvSpPr>
            <a:spLocks noGrp="1" noChangeArrowheads="1"/>
          </p:cNvSpPr>
          <p:nvPr>
            <p:ph idx="1"/>
          </p:nvPr>
        </p:nvSpPr>
        <p:spPr/>
        <p:txBody>
          <a:bodyPr/>
          <a:lstStyle/>
          <a:p>
            <a:pPr algn="just"/>
            <a:r>
              <a:rPr lang="en-US" altLang="zh-CN" sz="2800" dirty="0" smtClean="0"/>
              <a:t>SIP </a:t>
            </a:r>
            <a:r>
              <a:rPr lang="zh-CN" altLang="zh-CN" sz="2800" dirty="0" smtClean="0"/>
              <a:t>使用</a:t>
            </a:r>
            <a:r>
              <a:rPr lang="zh-CN" altLang="zh-CN" sz="2800" dirty="0"/>
              <a:t>文本方式的</a:t>
            </a:r>
            <a:r>
              <a:rPr lang="zh-CN" altLang="zh-CN" sz="2800" dirty="0">
                <a:solidFill>
                  <a:srgbClr val="FF0000"/>
                </a:solidFill>
              </a:rPr>
              <a:t>客户服务器</a:t>
            </a:r>
            <a:r>
              <a:rPr lang="zh-CN" altLang="zh-CN" sz="2800" dirty="0" smtClean="0">
                <a:solidFill>
                  <a:srgbClr val="FF0000"/>
                </a:solidFill>
              </a:rPr>
              <a:t>协议</a:t>
            </a:r>
            <a:r>
              <a:rPr lang="zh-CN" altLang="en-US" sz="2800" dirty="0" smtClean="0">
                <a:solidFill>
                  <a:srgbClr val="FF0000"/>
                </a:solidFill>
              </a:rPr>
              <a:t>。</a:t>
            </a:r>
            <a:endParaRPr lang="en-US" altLang="zh-CN" sz="2800" dirty="0" smtClean="0">
              <a:solidFill>
                <a:srgbClr val="FF0000"/>
              </a:solidFill>
            </a:endParaRPr>
          </a:p>
          <a:p>
            <a:pPr algn="just"/>
            <a:r>
              <a:rPr lang="en-US" altLang="zh-CN" sz="2800" dirty="0" smtClean="0"/>
              <a:t>SIP </a:t>
            </a:r>
            <a:r>
              <a:rPr lang="zh-CN" altLang="en-US" sz="2800" dirty="0" smtClean="0"/>
              <a:t>系统</a:t>
            </a:r>
            <a:r>
              <a:rPr lang="zh-CN" altLang="en-US" sz="2800" dirty="0"/>
              <a:t>的两种构件是</a:t>
            </a:r>
            <a:r>
              <a:rPr lang="zh-CN" altLang="en-US" sz="2800" dirty="0">
                <a:solidFill>
                  <a:schemeClr val="hlink"/>
                </a:solidFill>
              </a:rPr>
              <a:t>用户代理</a:t>
            </a:r>
            <a:r>
              <a:rPr lang="zh-CN" altLang="en-US" sz="2800" dirty="0"/>
              <a:t>和</a:t>
            </a:r>
            <a:r>
              <a:rPr lang="zh-CN" altLang="en-US" sz="2800" dirty="0">
                <a:solidFill>
                  <a:schemeClr val="hlink"/>
                </a:solidFill>
              </a:rPr>
              <a:t>网络</a:t>
            </a:r>
            <a:r>
              <a:rPr lang="zh-CN" altLang="en-US" sz="2800" dirty="0">
                <a:solidFill>
                  <a:srgbClr val="FF0000"/>
                </a:solidFill>
              </a:rPr>
              <a:t>服务器。</a:t>
            </a:r>
          </a:p>
          <a:p>
            <a:pPr algn="just"/>
            <a:r>
              <a:rPr lang="zh-CN" altLang="en-US" sz="2800" dirty="0">
                <a:solidFill>
                  <a:srgbClr val="FF0000"/>
                </a:solidFill>
              </a:rPr>
              <a:t>用户代理</a:t>
            </a:r>
            <a:r>
              <a:rPr lang="zh-CN" altLang="en-US" sz="2800" dirty="0"/>
              <a:t>包括</a:t>
            </a:r>
            <a:r>
              <a:rPr lang="zh-CN" altLang="en-US" sz="2800" dirty="0">
                <a:solidFill>
                  <a:srgbClr val="0000FF"/>
                </a:solidFill>
              </a:rPr>
              <a:t>用户代理客户</a:t>
            </a:r>
            <a:r>
              <a:rPr lang="zh-CN" altLang="en-US" sz="2800" dirty="0"/>
              <a:t>和</a:t>
            </a:r>
            <a:r>
              <a:rPr lang="zh-CN" altLang="en-US" sz="2800" dirty="0">
                <a:solidFill>
                  <a:srgbClr val="0000FF"/>
                </a:solidFill>
              </a:rPr>
              <a:t>用户代理服务器，</a:t>
            </a:r>
            <a:r>
              <a:rPr lang="zh-CN" altLang="en-US" sz="2800" dirty="0"/>
              <a:t>前者用来发起呼叫，而后者用来接受呼叫。</a:t>
            </a:r>
          </a:p>
          <a:p>
            <a:pPr algn="just"/>
            <a:r>
              <a:rPr lang="zh-CN" altLang="en-US" sz="2800" dirty="0">
                <a:solidFill>
                  <a:srgbClr val="FF0000"/>
                </a:solidFill>
              </a:rPr>
              <a:t>网络服务器</a:t>
            </a:r>
            <a:r>
              <a:rPr lang="zh-CN" altLang="en-US" sz="2800" dirty="0"/>
              <a:t>分为</a:t>
            </a:r>
            <a:r>
              <a:rPr lang="zh-CN" altLang="en-US" sz="2800" dirty="0">
                <a:solidFill>
                  <a:srgbClr val="0000FF"/>
                </a:solidFill>
              </a:rPr>
              <a:t>代理服务器</a:t>
            </a:r>
            <a:r>
              <a:rPr lang="zh-CN" altLang="en-US" sz="2800" dirty="0"/>
              <a:t>和</a:t>
            </a:r>
            <a:r>
              <a:rPr lang="zh-CN" altLang="en-US" sz="2800" dirty="0">
                <a:solidFill>
                  <a:srgbClr val="0000FF"/>
                </a:solidFill>
              </a:rPr>
              <a:t>重定向服务器。</a:t>
            </a:r>
          </a:p>
          <a:p>
            <a:pPr lvl="1" algn="just"/>
            <a:r>
              <a:rPr lang="zh-CN" altLang="en-US" sz="2400" dirty="0">
                <a:solidFill>
                  <a:srgbClr val="0000FF"/>
                </a:solidFill>
              </a:rPr>
              <a:t>代理服务器</a:t>
            </a:r>
            <a:r>
              <a:rPr lang="zh-CN" altLang="en-US" sz="2400" dirty="0"/>
              <a:t>接受来自主叫用户的呼叫请求，并将其转发给下一跳代理服务器，最后将呼叫请求转发给被叫用户。</a:t>
            </a:r>
          </a:p>
          <a:p>
            <a:pPr lvl="1" algn="just"/>
            <a:r>
              <a:rPr lang="zh-CN" altLang="en-US" sz="2400" dirty="0">
                <a:solidFill>
                  <a:srgbClr val="0000FF"/>
                </a:solidFill>
              </a:rPr>
              <a:t>重定向服务器</a:t>
            </a:r>
            <a:r>
              <a:rPr lang="zh-CN" altLang="en-US" sz="2400" dirty="0"/>
              <a:t>不接受呼叫，它通过响应告诉客户下一跳代理服务器的地址，由客户按此地址向下一跳代理服务器重新发送呼叫请求。</a:t>
            </a:r>
          </a:p>
        </p:txBody>
      </p:sp>
    </p:spTree>
    <p:extLst>
      <p:ext uri="{BB962C8B-B14F-4D97-AF65-F5344CB8AC3E}">
        <p14:creationId xmlns:p14="http://schemas.microsoft.com/office/powerpoint/2010/main" val="2201521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374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374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374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3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lstStyle/>
          <a:p>
            <a:pPr algn="ctr"/>
            <a:r>
              <a:rPr lang="en-US" altLang="zh-CN"/>
              <a:t>SIP </a:t>
            </a:r>
            <a:r>
              <a:rPr lang="zh-CN" altLang="en-US"/>
              <a:t>的地址十分灵活</a:t>
            </a:r>
          </a:p>
        </p:txBody>
      </p:sp>
      <p:sp>
        <p:nvSpPr>
          <p:cNvPr id="65741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3000" dirty="0"/>
              <a:t>可以是电话号码，也可以是电子邮件地址、</a:t>
            </a:r>
            <a:r>
              <a:rPr lang="en-US" altLang="zh-CN" sz="3000" dirty="0"/>
              <a:t>IP </a:t>
            </a:r>
            <a:r>
              <a:rPr lang="zh-CN" altLang="en-US" sz="3000" dirty="0"/>
              <a:t>地址或其他类型的地址。但一定要使用 </a:t>
            </a:r>
            <a:r>
              <a:rPr lang="en-US" altLang="zh-CN" sz="3000" dirty="0"/>
              <a:t>SIP </a:t>
            </a:r>
            <a:r>
              <a:rPr lang="zh-CN" altLang="en-US" sz="3000" dirty="0"/>
              <a:t>的地址格式，例如：</a:t>
            </a:r>
          </a:p>
          <a:p>
            <a:pPr marL="0" indent="-352425">
              <a:buNone/>
            </a:pPr>
            <a:r>
              <a:rPr lang="en-US" altLang="zh-CN" sz="3000" dirty="0" smtClean="0"/>
              <a:t>	</a:t>
            </a:r>
            <a:r>
              <a:rPr lang="zh-CN" altLang="en-US" sz="3000" dirty="0" smtClean="0">
                <a:solidFill>
                  <a:srgbClr val="0000FF"/>
                </a:solidFill>
              </a:rPr>
              <a:t>电话号码   </a:t>
            </a:r>
            <a:r>
              <a:rPr lang="zh-CN" altLang="en-US" sz="3000" dirty="0" smtClean="0"/>
              <a:t> </a:t>
            </a:r>
            <a:endParaRPr lang="zh-CN" altLang="en-US" sz="3000" dirty="0"/>
          </a:p>
          <a:p>
            <a:pPr marL="0" indent="0">
              <a:buNone/>
            </a:pPr>
            <a:r>
              <a:rPr lang="zh-CN" altLang="en-US" sz="3000" dirty="0"/>
              <a:t>   </a:t>
            </a:r>
            <a:r>
              <a:rPr lang="en-US" altLang="zh-CN" sz="3000" dirty="0" smtClean="0"/>
              <a:t>		sip:zhangsan@8625-87654321</a:t>
            </a:r>
            <a:endParaRPr lang="sv-SE" altLang="zh-CN" sz="3000" dirty="0"/>
          </a:p>
          <a:p>
            <a:pPr marL="0" indent="-352425">
              <a:buNone/>
            </a:pPr>
            <a:r>
              <a:rPr lang="sv-SE" altLang="zh-CN" sz="3000" dirty="0" smtClean="0"/>
              <a:t>	</a:t>
            </a:r>
            <a:r>
              <a:rPr lang="sv-SE" altLang="zh-CN" sz="3000" dirty="0" smtClean="0">
                <a:solidFill>
                  <a:srgbClr val="0000FF"/>
                </a:solidFill>
              </a:rPr>
              <a:t>IPv4 </a:t>
            </a:r>
            <a:r>
              <a:rPr lang="zh-CN" altLang="sv-SE" sz="3000" dirty="0">
                <a:solidFill>
                  <a:srgbClr val="0000FF"/>
                </a:solidFill>
              </a:rPr>
              <a:t>地址    </a:t>
            </a:r>
            <a:endParaRPr lang="en-US" altLang="zh-CN" sz="3000" dirty="0" smtClean="0">
              <a:solidFill>
                <a:srgbClr val="0000FF"/>
              </a:solidFill>
            </a:endParaRPr>
          </a:p>
          <a:p>
            <a:pPr marL="0" indent="-352425">
              <a:buNone/>
            </a:pPr>
            <a:r>
              <a:rPr lang="en-US" altLang="zh-CN" sz="3000" dirty="0"/>
              <a:t>	</a:t>
            </a:r>
            <a:r>
              <a:rPr lang="en-US" altLang="zh-CN" sz="3000" dirty="0" smtClean="0"/>
              <a:t>	</a:t>
            </a:r>
            <a:r>
              <a:rPr lang="sv-SE" altLang="zh-CN" sz="3000" dirty="0" smtClean="0"/>
              <a:t>sip:zhangsan@201.12.34.56</a:t>
            </a:r>
            <a:endParaRPr lang="sv-SE" altLang="zh-CN" sz="3000" dirty="0"/>
          </a:p>
          <a:p>
            <a:pPr marL="0" indent="-352425">
              <a:buNone/>
            </a:pPr>
            <a:r>
              <a:rPr lang="en-US" altLang="zh-CN" sz="3000" dirty="0" smtClean="0"/>
              <a:t>	</a:t>
            </a:r>
            <a:r>
              <a:rPr lang="zh-CN" altLang="sv-SE" sz="3000" dirty="0" smtClean="0">
                <a:solidFill>
                  <a:srgbClr val="0000FF"/>
                </a:solidFill>
              </a:rPr>
              <a:t>电子邮件地址</a:t>
            </a:r>
            <a:endParaRPr lang="en-US" altLang="zh-CN" sz="3000" dirty="0" smtClean="0">
              <a:solidFill>
                <a:srgbClr val="0000FF"/>
              </a:solidFill>
            </a:endParaRPr>
          </a:p>
          <a:p>
            <a:pPr marL="0" indent="-352425">
              <a:buNone/>
            </a:pPr>
            <a:r>
              <a:rPr lang="en-US" altLang="zh-CN" sz="3000" dirty="0" smtClean="0"/>
              <a:t>		</a:t>
            </a:r>
            <a:r>
              <a:rPr lang="sv-SE" altLang="zh-CN" sz="3000" dirty="0" smtClean="0"/>
              <a:t>sip:zhangsan@public1.ptt.js.cn</a:t>
            </a:r>
            <a:endParaRPr lang="en-US" altLang="zh-CN" sz="3000" dirty="0"/>
          </a:p>
        </p:txBody>
      </p:sp>
    </p:spTree>
    <p:extLst>
      <p:ext uri="{BB962C8B-B14F-4D97-AF65-F5344CB8AC3E}">
        <p14:creationId xmlns:p14="http://schemas.microsoft.com/office/powerpoint/2010/main" val="39360097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SIP </a:t>
            </a:r>
            <a:r>
              <a:rPr lang="zh-CN" altLang="en-US" dirty="0" smtClean="0"/>
              <a:t>特点</a:t>
            </a:r>
            <a:endParaRPr lang="zh-CN" altLang="en-US" dirty="0"/>
          </a:p>
        </p:txBody>
      </p:sp>
      <p:sp>
        <p:nvSpPr>
          <p:cNvPr id="3" name="内容占位符 2"/>
          <p:cNvSpPr>
            <a:spLocks noGrp="1"/>
          </p:cNvSpPr>
          <p:nvPr>
            <p:ph idx="1"/>
          </p:nvPr>
        </p:nvSpPr>
        <p:spPr/>
        <p:txBody>
          <a:bodyPr/>
          <a:lstStyle/>
          <a:p>
            <a:r>
              <a:rPr lang="zh-CN" altLang="zh-CN" dirty="0" smtClean="0"/>
              <a:t>和</a:t>
            </a:r>
            <a:r>
              <a:rPr lang="en-US" altLang="zh-CN" dirty="0" smtClean="0"/>
              <a:t> </a:t>
            </a:r>
            <a:r>
              <a:rPr lang="zh-CN" altLang="zh-CN" dirty="0" smtClean="0"/>
              <a:t>HTTP</a:t>
            </a:r>
            <a:r>
              <a:rPr lang="en-US" altLang="zh-CN" dirty="0" smtClean="0"/>
              <a:t> </a:t>
            </a:r>
            <a:r>
              <a:rPr lang="zh-CN" altLang="zh-CN" dirty="0" smtClean="0"/>
              <a:t>相似</a:t>
            </a:r>
            <a:r>
              <a:rPr lang="zh-CN" altLang="zh-CN" dirty="0"/>
              <a:t>，</a:t>
            </a:r>
            <a:r>
              <a:rPr lang="zh-CN" altLang="zh-CN" dirty="0" smtClean="0"/>
              <a:t>SIP</a:t>
            </a:r>
            <a:r>
              <a:rPr lang="en-US" altLang="zh-CN" dirty="0" smtClean="0"/>
              <a:t> </a:t>
            </a:r>
            <a:r>
              <a:rPr lang="zh-CN" altLang="zh-CN" dirty="0" smtClean="0"/>
              <a:t>是</a:t>
            </a:r>
            <a:r>
              <a:rPr lang="zh-CN" altLang="zh-CN" dirty="0"/>
              <a:t>基于报文的协议</a:t>
            </a:r>
            <a:r>
              <a:rPr lang="zh-CN" altLang="zh-CN" dirty="0" smtClean="0"/>
              <a:t>。</a:t>
            </a:r>
            <a:endParaRPr lang="en-US" altLang="zh-CN" dirty="0" smtClean="0"/>
          </a:p>
          <a:p>
            <a:r>
              <a:rPr lang="en-US" altLang="zh-CN" dirty="0" smtClean="0"/>
              <a:t>SIP </a:t>
            </a:r>
            <a:r>
              <a:rPr lang="zh-CN" altLang="zh-CN" dirty="0" smtClean="0"/>
              <a:t>使用了</a:t>
            </a:r>
            <a:r>
              <a:rPr lang="en-US" altLang="zh-CN" dirty="0" smtClean="0"/>
              <a:t> HTTP </a:t>
            </a:r>
            <a:r>
              <a:rPr lang="zh-CN" altLang="zh-CN" dirty="0" smtClean="0"/>
              <a:t>的</a:t>
            </a:r>
            <a:r>
              <a:rPr lang="zh-CN" altLang="zh-CN" dirty="0"/>
              <a:t>许多首部、编码规则、差错码以及一些鉴别机制</a:t>
            </a:r>
            <a:r>
              <a:rPr lang="zh-CN" altLang="zh-CN" dirty="0" smtClean="0"/>
              <a:t>。</a:t>
            </a:r>
            <a:endParaRPr lang="en-US" altLang="zh-CN" dirty="0" smtClean="0"/>
          </a:p>
          <a:p>
            <a:r>
              <a:rPr lang="zh-CN" altLang="zh-CN" dirty="0" smtClean="0"/>
              <a:t>它</a:t>
            </a:r>
            <a:r>
              <a:rPr lang="zh-CN" altLang="zh-CN" dirty="0" smtClean="0"/>
              <a:t>比</a:t>
            </a:r>
            <a:r>
              <a:rPr lang="en-US" altLang="zh-CN" dirty="0" smtClean="0"/>
              <a:t> H.323 </a:t>
            </a:r>
            <a:r>
              <a:rPr lang="zh-CN" altLang="zh-CN" dirty="0" smtClean="0"/>
              <a:t>具有</a:t>
            </a:r>
            <a:r>
              <a:rPr lang="zh-CN" altLang="zh-CN" dirty="0"/>
              <a:t>更好的可扩缩性。</a:t>
            </a:r>
            <a:endParaRPr lang="zh-CN" altLang="en-US" dirty="0"/>
          </a:p>
        </p:txBody>
      </p:sp>
    </p:spTree>
    <p:extLst>
      <p:ext uri="{BB962C8B-B14F-4D97-AF65-F5344CB8AC3E}">
        <p14:creationId xmlns:p14="http://schemas.microsoft.com/office/powerpoint/2010/main" val="24152974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6" name="Rectangle 4"/>
          <p:cNvSpPr>
            <a:spLocks noGrp="1" noChangeArrowheads="1"/>
          </p:cNvSpPr>
          <p:nvPr>
            <p:ph type="title"/>
          </p:nvPr>
        </p:nvSpPr>
        <p:spPr/>
        <p:txBody>
          <a:bodyPr/>
          <a:lstStyle/>
          <a:p>
            <a:pPr algn="ctr"/>
            <a:r>
              <a:rPr lang="zh-CN" altLang="en-US"/>
              <a:t>一个简单的 </a:t>
            </a:r>
            <a:r>
              <a:rPr lang="en-US" altLang="zh-CN"/>
              <a:t>SIP </a:t>
            </a:r>
            <a:r>
              <a:rPr lang="zh-CN" altLang="en-US"/>
              <a:t>会话 </a:t>
            </a:r>
          </a:p>
        </p:txBody>
      </p:sp>
      <p:sp>
        <p:nvSpPr>
          <p:cNvPr id="658438" name="Text Box 6"/>
          <p:cNvSpPr txBox="1">
            <a:spLocks noChangeArrowheads="1"/>
          </p:cNvSpPr>
          <p:nvPr/>
        </p:nvSpPr>
        <p:spPr bwMode="auto">
          <a:xfrm rot="-1312523">
            <a:off x="2356950" y="1963326"/>
            <a:ext cx="54694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4000" b="1">
                <a:solidFill>
                  <a:srgbClr val="000099"/>
                </a:solidFill>
                <a:latin typeface="+mn-lt"/>
                <a:ea typeface="+mn-ea"/>
                <a:sym typeface="Webdings" pitchFamily="18" charset="2"/>
              </a:rPr>
              <a:t></a:t>
            </a:r>
            <a:r>
              <a:rPr kumimoji="1" lang="en-US" altLang="zh-CN" sz="4000" b="1">
                <a:solidFill>
                  <a:srgbClr val="000099"/>
                </a:solidFill>
                <a:latin typeface="+mn-lt"/>
                <a:ea typeface="+mn-ea"/>
              </a:rPr>
              <a:t> </a:t>
            </a:r>
          </a:p>
        </p:txBody>
      </p:sp>
      <p:sp>
        <p:nvSpPr>
          <p:cNvPr id="658439" name="Freeform 7"/>
          <p:cNvSpPr>
            <a:spLocks/>
          </p:cNvSpPr>
          <p:nvPr/>
        </p:nvSpPr>
        <p:spPr bwMode="auto">
          <a:xfrm>
            <a:off x="2608925" y="2499831"/>
            <a:ext cx="104907" cy="123825"/>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658440"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9436" y="2168043"/>
            <a:ext cx="550333"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8442" name="Text Box 10"/>
          <p:cNvSpPr txBox="1">
            <a:spLocks noChangeArrowheads="1"/>
          </p:cNvSpPr>
          <p:nvPr/>
        </p:nvSpPr>
        <p:spPr bwMode="auto">
          <a:xfrm rot="-1312523">
            <a:off x="6882581" y="1963326"/>
            <a:ext cx="54694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4000" b="1">
                <a:solidFill>
                  <a:srgbClr val="000099"/>
                </a:solidFill>
                <a:latin typeface="+mn-lt"/>
                <a:ea typeface="+mn-ea"/>
                <a:sym typeface="Webdings" pitchFamily="18" charset="2"/>
              </a:rPr>
              <a:t></a:t>
            </a:r>
            <a:r>
              <a:rPr kumimoji="1" lang="en-US" altLang="zh-CN" sz="4000" b="1">
                <a:solidFill>
                  <a:srgbClr val="000099"/>
                </a:solidFill>
                <a:latin typeface="+mn-lt"/>
                <a:ea typeface="+mn-ea"/>
              </a:rPr>
              <a:t> </a:t>
            </a:r>
          </a:p>
        </p:txBody>
      </p:sp>
      <p:sp>
        <p:nvSpPr>
          <p:cNvPr id="658443" name="Freeform 11"/>
          <p:cNvSpPr>
            <a:spLocks/>
          </p:cNvSpPr>
          <p:nvPr/>
        </p:nvSpPr>
        <p:spPr bwMode="auto">
          <a:xfrm>
            <a:off x="7152615" y="2501419"/>
            <a:ext cx="104907" cy="12223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658444"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1406" y="2168043"/>
            <a:ext cx="552053"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8445" name="Text Box 13"/>
          <p:cNvSpPr txBox="1">
            <a:spLocks noChangeArrowheads="1"/>
          </p:cNvSpPr>
          <p:nvPr/>
        </p:nvSpPr>
        <p:spPr bwMode="auto">
          <a:xfrm>
            <a:off x="2426627" y="176640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主叫方</a:t>
            </a:r>
          </a:p>
        </p:txBody>
      </p:sp>
      <p:sp>
        <p:nvSpPr>
          <p:cNvPr id="658446" name="Text Box 14"/>
          <p:cNvSpPr txBox="1">
            <a:spLocks noChangeArrowheads="1"/>
          </p:cNvSpPr>
          <p:nvPr/>
        </p:nvSpPr>
        <p:spPr bwMode="auto">
          <a:xfrm>
            <a:off x="6968596" y="176640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被叫方</a:t>
            </a:r>
          </a:p>
        </p:txBody>
      </p:sp>
      <p:sp>
        <p:nvSpPr>
          <p:cNvPr id="658448" name="Line 16"/>
          <p:cNvSpPr>
            <a:spLocks noChangeShapeType="1"/>
          </p:cNvSpPr>
          <p:nvPr/>
        </p:nvSpPr>
        <p:spPr bwMode="auto">
          <a:xfrm>
            <a:off x="2956322" y="2810981"/>
            <a:ext cx="0" cy="3375025"/>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58449" name="Line 17"/>
          <p:cNvSpPr>
            <a:spLocks noChangeShapeType="1"/>
          </p:cNvSpPr>
          <p:nvPr/>
        </p:nvSpPr>
        <p:spPr bwMode="auto">
          <a:xfrm>
            <a:off x="7500012" y="2810981"/>
            <a:ext cx="0" cy="3375025"/>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658468" name="Group 36"/>
          <p:cNvGrpSpPr>
            <a:grpSpLocks/>
          </p:cNvGrpSpPr>
          <p:nvPr/>
        </p:nvGrpSpPr>
        <p:grpSpPr bwMode="auto">
          <a:xfrm>
            <a:off x="2956323" y="3314219"/>
            <a:ext cx="4543690" cy="400050"/>
            <a:chOff x="1719" y="2137"/>
            <a:chExt cx="2642" cy="252"/>
          </a:xfrm>
        </p:grpSpPr>
        <p:sp>
          <p:nvSpPr>
            <p:cNvPr id="658452" name="Line 20"/>
            <p:cNvSpPr>
              <a:spLocks noChangeShapeType="1"/>
            </p:cNvSpPr>
            <p:nvPr/>
          </p:nvSpPr>
          <p:spPr bwMode="auto">
            <a:xfrm rot="5400000" flipH="1">
              <a:off x="3040" y="1043"/>
              <a:ext cx="0" cy="2642"/>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58453" name="Text Box 21"/>
            <p:cNvSpPr txBox="1">
              <a:spLocks noChangeArrowheads="1"/>
            </p:cNvSpPr>
            <p:nvPr/>
          </p:nvSpPr>
          <p:spPr bwMode="auto">
            <a:xfrm>
              <a:off x="2699" y="2137"/>
              <a:ext cx="72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OK: </a:t>
              </a:r>
              <a:r>
                <a:rPr lang="zh-CN" altLang="en-US" sz="2000" b="1">
                  <a:solidFill>
                    <a:srgbClr val="000099"/>
                  </a:solidFill>
                  <a:latin typeface="+mn-lt"/>
                  <a:ea typeface="+mn-ea"/>
                </a:rPr>
                <a:t>地址</a:t>
              </a:r>
            </a:p>
          </p:txBody>
        </p:sp>
      </p:grpSp>
      <p:grpSp>
        <p:nvGrpSpPr>
          <p:cNvPr id="658467" name="Group 35"/>
          <p:cNvGrpSpPr>
            <a:grpSpLocks/>
          </p:cNvGrpSpPr>
          <p:nvPr/>
        </p:nvGrpSpPr>
        <p:grpSpPr bwMode="auto">
          <a:xfrm>
            <a:off x="2956323" y="3782530"/>
            <a:ext cx="4543690" cy="400050"/>
            <a:chOff x="1719" y="2432"/>
            <a:chExt cx="2642" cy="252"/>
          </a:xfrm>
        </p:grpSpPr>
        <p:sp>
          <p:nvSpPr>
            <p:cNvPr id="658454" name="Line 22"/>
            <p:cNvSpPr>
              <a:spLocks noChangeShapeType="1"/>
            </p:cNvSpPr>
            <p:nvPr/>
          </p:nvSpPr>
          <p:spPr bwMode="auto">
            <a:xfrm rot="-5400000">
              <a:off x="3040" y="1345"/>
              <a:ext cx="0" cy="2642"/>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58455" name="Text Box 23"/>
            <p:cNvSpPr txBox="1">
              <a:spLocks noChangeArrowheads="1"/>
            </p:cNvSpPr>
            <p:nvPr/>
          </p:nvSpPr>
          <p:spPr bwMode="auto">
            <a:xfrm>
              <a:off x="2789" y="2432"/>
              <a:ext cx="43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ACK</a:t>
              </a:r>
            </a:p>
          </p:txBody>
        </p:sp>
      </p:grpSp>
      <p:grpSp>
        <p:nvGrpSpPr>
          <p:cNvPr id="658471" name="Group 39"/>
          <p:cNvGrpSpPr>
            <a:grpSpLocks/>
          </p:cNvGrpSpPr>
          <p:nvPr/>
        </p:nvGrpSpPr>
        <p:grpSpPr bwMode="auto">
          <a:xfrm>
            <a:off x="2175537" y="2809393"/>
            <a:ext cx="5324475" cy="977899"/>
            <a:chOff x="1265" y="1819"/>
            <a:chExt cx="3096" cy="616"/>
          </a:xfrm>
        </p:grpSpPr>
        <p:grpSp>
          <p:nvGrpSpPr>
            <p:cNvPr id="658466" name="Group 34"/>
            <p:cNvGrpSpPr>
              <a:grpSpLocks/>
            </p:cNvGrpSpPr>
            <p:nvPr/>
          </p:nvGrpSpPr>
          <p:grpSpPr bwMode="auto">
            <a:xfrm>
              <a:off x="1719" y="1819"/>
              <a:ext cx="2642" cy="252"/>
              <a:chOff x="1719" y="1819"/>
              <a:chExt cx="2642" cy="252"/>
            </a:xfrm>
          </p:grpSpPr>
          <p:sp>
            <p:nvSpPr>
              <p:cNvPr id="658450" name="Line 18"/>
              <p:cNvSpPr>
                <a:spLocks noChangeShapeType="1"/>
              </p:cNvSpPr>
              <p:nvPr/>
            </p:nvSpPr>
            <p:spPr bwMode="auto">
              <a:xfrm rot="-5400000">
                <a:off x="3040" y="740"/>
                <a:ext cx="0" cy="2642"/>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58451" name="Text Box 19"/>
              <p:cNvSpPr txBox="1">
                <a:spLocks noChangeArrowheads="1"/>
              </p:cNvSpPr>
              <p:nvPr/>
            </p:nvSpPr>
            <p:spPr bwMode="auto">
              <a:xfrm>
                <a:off x="2350" y="1819"/>
                <a:ext cx="146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INVITE: </a:t>
                </a:r>
                <a:r>
                  <a:rPr lang="zh-CN" altLang="en-US" sz="2000" b="1">
                    <a:solidFill>
                      <a:srgbClr val="000099"/>
                    </a:solidFill>
                    <a:latin typeface="+mn-lt"/>
                    <a:ea typeface="+mn-ea"/>
                  </a:rPr>
                  <a:t>地址，选项</a:t>
                </a:r>
              </a:p>
            </p:txBody>
          </p:sp>
        </p:grpSp>
        <p:sp>
          <p:nvSpPr>
            <p:cNvPr id="658460" name="Text Box 28"/>
            <p:cNvSpPr txBox="1">
              <a:spLocks noChangeArrowheads="1"/>
            </p:cNvSpPr>
            <p:nvPr/>
          </p:nvSpPr>
          <p:spPr bwMode="auto">
            <a:xfrm>
              <a:off x="1265" y="1989"/>
              <a:ext cx="406"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建立</a:t>
              </a:r>
            </a:p>
            <a:p>
              <a:r>
                <a:rPr lang="zh-CN" altLang="en-US" sz="2000" b="1">
                  <a:solidFill>
                    <a:srgbClr val="000099"/>
                  </a:solidFill>
                  <a:latin typeface="+mn-lt"/>
                  <a:ea typeface="+mn-ea"/>
                </a:rPr>
                <a:t>会话</a:t>
              </a:r>
            </a:p>
          </p:txBody>
        </p:sp>
      </p:grpSp>
      <p:grpSp>
        <p:nvGrpSpPr>
          <p:cNvPr id="658473" name="Group 41"/>
          <p:cNvGrpSpPr>
            <a:grpSpLocks/>
          </p:cNvGrpSpPr>
          <p:nvPr/>
        </p:nvGrpSpPr>
        <p:grpSpPr bwMode="auto">
          <a:xfrm>
            <a:off x="2175537" y="5312881"/>
            <a:ext cx="5324475" cy="708025"/>
            <a:chOff x="1265" y="3396"/>
            <a:chExt cx="3096" cy="446"/>
          </a:xfrm>
        </p:grpSpPr>
        <p:grpSp>
          <p:nvGrpSpPr>
            <p:cNvPr id="658469" name="Group 37"/>
            <p:cNvGrpSpPr>
              <a:grpSpLocks/>
            </p:cNvGrpSpPr>
            <p:nvPr/>
          </p:nvGrpSpPr>
          <p:grpSpPr bwMode="auto">
            <a:xfrm>
              <a:off x="1719" y="3407"/>
              <a:ext cx="2642" cy="252"/>
              <a:chOff x="1719" y="3407"/>
              <a:chExt cx="2642" cy="252"/>
            </a:xfrm>
          </p:grpSpPr>
          <p:sp>
            <p:nvSpPr>
              <p:cNvPr id="658458" name="Line 26"/>
              <p:cNvSpPr>
                <a:spLocks noChangeShapeType="1"/>
              </p:cNvSpPr>
              <p:nvPr/>
            </p:nvSpPr>
            <p:spPr bwMode="auto">
              <a:xfrm rot="-5400000">
                <a:off x="3040" y="2312"/>
                <a:ext cx="0" cy="2642"/>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58459" name="Text Box 27"/>
              <p:cNvSpPr txBox="1">
                <a:spLocks noChangeArrowheads="1"/>
              </p:cNvSpPr>
              <p:nvPr/>
            </p:nvSpPr>
            <p:spPr bwMode="auto">
              <a:xfrm>
                <a:off x="2835" y="3407"/>
                <a:ext cx="41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BYE</a:t>
                </a:r>
              </a:p>
            </p:txBody>
          </p:sp>
        </p:grpSp>
        <p:sp>
          <p:nvSpPr>
            <p:cNvPr id="658461" name="Text Box 29"/>
            <p:cNvSpPr txBox="1">
              <a:spLocks noChangeArrowheads="1"/>
            </p:cNvSpPr>
            <p:nvPr/>
          </p:nvSpPr>
          <p:spPr bwMode="auto">
            <a:xfrm>
              <a:off x="1265" y="3396"/>
              <a:ext cx="406"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终止</a:t>
              </a:r>
            </a:p>
            <a:p>
              <a:r>
                <a:rPr lang="zh-CN" altLang="en-US" sz="2000" b="1">
                  <a:solidFill>
                    <a:srgbClr val="000099"/>
                  </a:solidFill>
                  <a:latin typeface="+mn-lt"/>
                  <a:ea typeface="+mn-ea"/>
                </a:rPr>
                <a:t>会话</a:t>
              </a:r>
            </a:p>
          </p:txBody>
        </p:sp>
      </p:grpSp>
      <p:grpSp>
        <p:nvGrpSpPr>
          <p:cNvPr id="658472" name="Group 40"/>
          <p:cNvGrpSpPr>
            <a:grpSpLocks/>
          </p:cNvGrpSpPr>
          <p:nvPr/>
        </p:nvGrpSpPr>
        <p:grpSpPr bwMode="auto">
          <a:xfrm>
            <a:off x="2175537" y="4442931"/>
            <a:ext cx="5324475" cy="862013"/>
            <a:chOff x="1265" y="2848"/>
            <a:chExt cx="3096" cy="543"/>
          </a:xfrm>
        </p:grpSpPr>
        <p:grpSp>
          <p:nvGrpSpPr>
            <p:cNvPr id="658470" name="Group 38"/>
            <p:cNvGrpSpPr>
              <a:grpSpLocks/>
            </p:cNvGrpSpPr>
            <p:nvPr/>
          </p:nvGrpSpPr>
          <p:grpSpPr bwMode="auto">
            <a:xfrm>
              <a:off x="1719" y="2848"/>
              <a:ext cx="2642" cy="543"/>
              <a:chOff x="1719" y="2848"/>
              <a:chExt cx="2642" cy="543"/>
            </a:xfrm>
          </p:grpSpPr>
          <p:sp>
            <p:nvSpPr>
              <p:cNvPr id="658456" name="AutoShape 24"/>
              <p:cNvSpPr>
                <a:spLocks noChangeArrowheads="1"/>
              </p:cNvSpPr>
              <p:nvPr/>
            </p:nvSpPr>
            <p:spPr bwMode="auto">
              <a:xfrm>
                <a:off x="1719" y="2848"/>
                <a:ext cx="2642" cy="543"/>
              </a:xfrm>
              <a:prstGeom prst="leftRightArrow">
                <a:avLst>
                  <a:gd name="adj1" fmla="val 61769"/>
                  <a:gd name="adj2" fmla="val 71136"/>
                </a:avLst>
              </a:prstGeom>
              <a:solidFill>
                <a:srgbClr val="FFFF66"/>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58457" name="Text Box 25"/>
              <p:cNvSpPr txBox="1">
                <a:spLocks noChangeArrowheads="1"/>
              </p:cNvSpPr>
              <p:nvPr/>
            </p:nvSpPr>
            <p:spPr bwMode="auto">
              <a:xfrm>
                <a:off x="2704" y="2976"/>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电话交谈</a:t>
                </a:r>
              </a:p>
            </p:txBody>
          </p:sp>
        </p:grpSp>
        <p:sp>
          <p:nvSpPr>
            <p:cNvPr id="658462" name="Text Box 30"/>
            <p:cNvSpPr txBox="1">
              <a:spLocks noChangeArrowheads="1"/>
            </p:cNvSpPr>
            <p:nvPr/>
          </p:nvSpPr>
          <p:spPr bwMode="auto">
            <a:xfrm>
              <a:off x="1265" y="2999"/>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通信</a:t>
              </a:r>
            </a:p>
          </p:txBody>
        </p:sp>
      </p:grpSp>
      <p:sp>
        <p:nvSpPr>
          <p:cNvPr id="658463" name="Text Box 31"/>
          <p:cNvSpPr txBox="1">
            <a:spLocks noChangeArrowheads="1"/>
          </p:cNvSpPr>
          <p:nvPr/>
        </p:nvSpPr>
        <p:spPr bwMode="auto">
          <a:xfrm>
            <a:off x="2942564" y="5981218"/>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solidFill>
                  <a:srgbClr val="000099"/>
                </a:solidFill>
                <a:latin typeface="+mn-lt"/>
                <a:ea typeface="+mn-ea"/>
              </a:rPr>
              <a:t>t</a:t>
            </a:r>
          </a:p>
        </p:txBody>
      </p:sp>
      <p:sp>
        <p:nvSpPr>
          <p:cNvPr id="658464" name="Text Box 32"/>
          <p:cNvSpPr txBox="1">
            <a:spLocks noChangeArrowheads="1"/>
          </p:cNvSpPr>
          <p:nvPr/>
        </p:nvSpPr>
        <p:spPr bwMode="auto">
          <a:xfrm>
            <a:off x="7486254" y="5981218"/>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solidFill>
                  <a:srgbClr val="000099"/>
                </a:solidFill>
                <a:latin typeface="+mn-lt"/>
                <a:ea typeface="+mn-ea"/>
              </a:rPr>
              <a:t>t</a:t>
            </a:r>
          </a:p>
        </p:txBody>
      </p:sp>
      <p:sp>
        <p:nvSpPr>
          <p:cNvPr id="2" name="矩形 1"/>
          <p:cNvSpPr/>
          <p:nvPr/>
        </p:nvSpPr>
        <p:spPr>
          <a:xfrm>
            <a:off x="479822" y="1177588"/>
            <a:ext cx="9081689" cy="523220"/>
          </a:xfrm>
          <a:prstGeom prst="rect">
            <a:avLst/>
          </a:prstGeom>
          <a:solidFill>
            <a:srgbClr val="66FF66"/>
          </a:solidFill>
          <a:ln>
            <a:solidFill>
              <a:srgbClr val="0000CC"/>
            </a:solidFill>
          </a:ln>
        </p:spPr>
        <p:txBody>
          <a:bodyPr wrap="square">
            <a:spAutoFit/>
          </a:bodyPr>
          <a:lstStyle/>
          <a:p>
            <a:pPr algn="ctr"/>
            <a:r>
              <a:rPr lang="en-US" altLang="zh-CN" sz="2800" b="1" dirty="0" smtClean="0">
                <a:latin typeface="+mn-lt"/>
                <a:ea typeface="+mn-ea"/>
              </a:rPr>
              <a:t>SIP </a:t>
            </a:r>
            <a:r>
              <a:rPr lang="zh-CN" altLang="zh-CN" sz="2800" b="1" dirty="0" smtClean="0">
                <a:latin typeface="+mn-lt"/>
                <a:ea typeface="+mn-ea"/>
              </a:rPr>
              <a:t>的</a:t>
            </a:r>
            <a:r>
              <a:rPr lang="zh-CN" altLang="zh-CN" sz="2800" b="1" dirty="0">
                <a:latin typeface="+mn-lt"/>
                <a:ea typeface="+mn-ea"/>
              </a:rPr>
              <a:t>会话共有三个阶段：建立会话、通信和终止会话。</a:t>
            </a:r>
            <a:endParaRPr lang="zh-CN" altLang="en-US" sz="2800" b="1" dirty="0">
              <a:latin typeface="+mn-lt"/>
              <a:ea typeface="+mn-ea"/>
            </a:endParaRPr>
          </a:p>
        </p:txBody>
      </p:sp>
    </p:spTree>
    <p:extLst>
      <p:ext uri="{BB962C8B-B14F-4D97-AF65-F5344CB8AC3E}">
        <p14:creationId xmlns:p14="http://schemas.microsoft.com/office/powerpoint/2010/main" val="2553565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658471"/>
                                        </p:tgtEl>
                                        <p:attrNameLst>
                                          <p:attrName>style.visibility</p:attrName>
                                        </p:attrNameLst>
                                      </p:cBhvr>
                                      <p:to>
                                        <p:strVal val="visible"/>
                                      </p:to>
                                    </p:set>
                                    <p:animEffect transition="in" filter="wipe(left)">
                                      <p:cBhvr>
                                        <p:cTn id="7" dur="2000"/>
                                        <p:tgtEl>
                                          <p:spTgt spid="658471"/>
                                        </p:tgtEl>
                                      </p:cBhvr>
                                    </p:animEffect>
                                  </p:childTnLst>
                                </p:cTn>
                              </p:par>
                            </p:childTnLst>
                          </p:cTn>
                        </p:par>
                        <p:par>
                          <p:cTn id="8" fill="hold" nodeType="afterGroup">
                            <p:stCondLst>
                              <p:cond delay="2500"/>
                            </p:stCondLst>
                            <p:childTnLst>
                              <p:par>
                                <p:cTn id="9" presetID="22" presetClass="entr" presetSubtype="2" fill="hold" nodeType="afterEffect">
                                  <p:stCondLst>
                                    <p:cond delay="500"/>
                                  </p:stCondLst>
                                  <p:childTnLst>
                                    <p:set>
                                      <p:cBhvr>
                                        <p:cTn id="10" dur="1" fill="hold">
                                          <p:stCondLst>
                                            <p:cond delay="0"/>
                                          </p:stCondLst>
                                        </p:cTn>
                                        <p:tgtEl>
                                          <p:spTgt spid="658468"/>
                                        </p:tgtEl>
                                        <p:attrNameLst>
                                          <p:attrName>style.visibility</p:attrName>
                                        </p:attrNameLst>
                                      </p:cBhvr>
                                      <p:to>
                                        <p:strVal val="visible"/>
                                      </p:to>
                                    </p:set>
                                    <p:animEffect transition="in" filter="wipe(right)">
                                      <p:cBhvr>
                                        <p:cTn id="11" dur="2000"/>
                                        <p:tgtEl>
                                          <p:spTgt spid="658468"/>
                                        </p:tgtEl>
                                      </p:cBhvr>
                                    </p:animEffect>
                                  </p:childTnLst>
                                </p:cTn>
                              </p:par>
                            </p:childTnLst>
                          </p:cTn>
                        </p:par>
                        <p:par>
                          <p:cTn id="12" fill="hold" nodeType="afterGroup">
                            <p:stCondLst>
                              <p:cond delay="5000"/>
                            </p:stCondLst>
                            <p:childTnLst>
                              <p:par>
                                <p:cTn id="13" presetID="22" presetClass="entr" presetSubtype="8" fill="hold" nodeType="afterEffect">
                                  <p:stCondLst>
                                    <p:cond delay="500"/>
                                  </p:stCondLst>
                                  <p:childTnLst>
                                    <p:set>
                                      <p:cBhvr>
                                        <p:cTn id="14" dur="1" fill="hold">
                                          <p:stCondLst>
                                            <p:cond delay="0"/>
                                          </p:stCondLst>
                                        </p:cTn>
                                        <p:tgtEl>
                                          <p:spTgt spid="658467"/>
                                        </p:tgtEl>
                                        <p:attrNameLst>
                                          <p:attrName>style.visibility</p:attrName>
                                        </p:attrNameLst>
                                      </p:cBhvr>
                                      <p:to>
                                        <p:strVal val="visible"/>
                                      </p:to>
                                    </p:set>
                                    <p:animEffect transition="in" filter="wipe(left)">
                                      <p:cBhvr>
                                        <p:cTn id="15" dur="2000"/>
                                        <p:tgtEl>
                                          <p:spTgt spid="658467"/>
                                        </p:tgtEl>
                                      </p:cBhvr>
                                    </p:animEffect>
                                  </p:childTnLst>
                                </p:cTn>
                              </p:par>
                            </p:childTnLst>
                          </p:cTn>
                        </p:par>
                        <p:par>
                          <p:cTn id="16" fill="hold" nodeType="afterGroup">
                            <p:stCondLst>
                              <p:cond delay="7500"/>
                            </p:stCondLst>
                            <p:childTnLst>
                              <p:par>
                                <p:cTn id="17" presetID="22" presetClass="entr" presetSubtype="1" fill="hold" nodeType="afterEffect">
                                  <p:stCondLst>
                                    <p:cond delay="500"/>
                                  </p:stCondLst>
                                  <p:childTnLst>
                                    <p:set>
                                      <p:cBhvr>
                                        <p:cTn id="18" dur="1" fill="hold">
                                          <p:stCondLst>
                                            <p:cond delay="0"/>
                                          </p:stCondLst>
                                        </p:cTn>
                                        <p:tgtEl>
                                          <p:spTgt spid="658472"/>
                                        </p:tgtEl>
                                        <p:attrNameLst>
                                          <p:attrName>style.visibility</p:attrName>
                                        </p:attrNameLst>
                                      </p:cBhvr>
                                      <p:to>
                                        <p:strVal val="visible"/>
                                      </p:to>
                                    </p:set>
                                    <p:animEffect transition="in" filter="wipe(up)">
                                      <p:cBhvr>
                                        <p:cTn id="19" dur="2000"/>
                                        <p:tgtEl>
                                          <p:spTgt spid="658472"/>
                                        </p:tgtEl>
                                      </p:cBhvr>
                                    </p:animEffect>
                                  </p:childTnLst>
                                </p:cTn>
                              </p:par>
                            </p:childTnLst>
                          </p:cTn>
                        </p:par>
                        <p:par>
                          <p:cTn id="20" fill="hold" nodeType="afterGroup">
                            <p:stCondLst>
                              <p:cond delay="10000"/>
                            </p:stCondLst>
                            <p:childTnLst>
                              <p:par>
                                <p:cTn id="21" presetID="22" presetClass="entr" presetSubtype="8" fill="hold" nodeType="afterEffect">
                                  <p:stCondLst>
                                    <p:cond delay="2000"/>
                                  </p:stCondLst>
                                  <p:childTnLst>
                                    <p:set>
                                      <p:cBhvr>
                                        <p:cTn id="22" dur="1" fill="hold">
                                          <p:stCondLst>
                                            <p:cond delay="0"/>
                                          </p:stCondLst>
                                        </p:cTn>
                                        <p:tgtEl>
                                          <p:spTgt spid="658473"/>
                                        </p:tgtEl>
                                        <p:attrNameLst>
                                          <p:attrName>style.visibility</p:attrName>
                                        </p:attrNameLst>
                                      </p:cBhvr>
                                      <p:to>
                                        <p:strVal val="visible"/>
                                      </p:to>
                                    </p:set>
                                    <p:animEffect transition="in" filter="wipe(left)">
                                      <p:cBhvr>
                                        <p:cTn id="23" dur="2000"/>
                                        <p:tgtEl>
                                          <p:spTgt spid="658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4" name="Rectangle 4"/>
          <p:cNvSpPr>
            <a:spLocks noGrp="1" noChangeArrowheads="1"/>
          </p:cNvSpPr>
          <p:nvPr>
            <p:ph type="title"/>
          </p:nvPr>
        </p:nvSpPr>
        <p:spPr/>
        <p:txBody>
          <a:bodyPr/>
          <a:lstStyle/>
          <a:p>
            <a:pPr algn="ctr"/>
            <a:r>
              <a:rPr lang="en-US" altLang="zh-CN" sz="4000" dirty="0"/>
              <a:t>SIP </a:t>
            </a:r>
            <a:r>
              <a:rPr lang="zh-CN" altLang="en-US" sz="4000" dirty="0"/>
              <a:t>登记器的</a:t>
            </a:r>
            <a:r>
              <a:rPr lang="zh-CN" altLang="en-US" sz="4000" dirty="0" smtClean="0"/>
              <a:t>用途：跟踪</a:t>
            </a:r>
            <a:r>
              <a:rPr lang="zh-CN" altLang="en-US" sz="4000" dirty="0"/>
              <a:t>被叫</a:t>
            </a:r>
            <a:r>
              <a:rPr lang="zh-CN" altLang="en-US" sz="4000" dirty="0" smtClean="0"/>
              <a:t>方</a:t>
            </a:r>
            <a:r>
              <a:rPr lang="en-US" altLang="zh-CN" sz="4000" dirty="0" smtClean="0"/>
              <a:t>  </a:t>
            </a:r>
            <a:endParaRPr lang="en-US" altLang="zh-CN" sz="4000" dirty="0"/>
          </a:p>
        </p:txBody>
      </p:sp>
      <p:grpSp>
        <p:nvGrpSpPr>
          <p:cNvPr id="660485" name="Group 5"/>
          <p:cNvGrpSpPr>
            <a:grpSpLocks/>
          </p:cNvGrpSpPr>
          <p:nvPr/>
        </p:nvGrpSpPr>
        <p:grpSpPr bwMode="auto">
          <a:xfrm>
            <a:off x="1141871" y="1930580"/>
            <a:ext cx="742950" cy="596900"/>
            <a:chOff x="1932" y="422"/>
            <a:chExt cx="432" cy="376"/>
          </a:xfrm>
        </p:grpSpPr>
        <p:sp>
          <p:nvSpPr>
            <p:cNvPr id="660486" name="Text Box 6"/>
            <p:cNvSpPr txBox="1">
              <a:spLocks noChangeArrowheads="1"/>
            </p:cNvSpPr>
            <p:nvPr/>
          </p:nvSpPr>
          <p:spPr bwMode="auto">
            <a:xfrm rot="20287477">
              <a:off x="1932" y="422"/>
              <a:ext cx="27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3200" b="1">
                  <a:solidFill>
                    <a:srgbClr val="000099"/>
                  </a:solidFill>
                  <a:latin typeface="+mn-lt"/>
                  <a:ea typeface="黑体" pitchFamily="2" charset="-122"/>
                  <a:sym typeface="Webdings" pitchFamily="18" charset="2"/>
                </a:rPr>
                <a:t></a:t>
              </a:r>
              <a:r>
                <a:rPr kumimoji="1" lang="en-US" altLang="zh-CN" sz="3200" b="1">
                  <a:solidFill>
                    <a:srgbClr val="000099"/>
                  </a:solidFill>
                  <a:latin typeface="+mn-lt"/>
                  <a:ea typeface="黑体" pitchFamily="2" charset="-122"/>
                </a:rPr>
                <a:t> </a:t>
              </a:r>
            </a:p>
          </p:txBody>
        </p:sp>
        <p:sp>
          <p:nvSpPr>
            <p:cNvPr id="660487" name="Freeform 7"/>
            <p:cNvSpPr>
              <a:spLocks/>
            </p:cNvSpPr>
            <p:nvPr/>
          </p:nvSpPr>
          <p:spPr bwMode="auto">
            <a:xfrm>
              <a:off x="2079" y="688"/>
              <a:ext cx="48" cy="58"/>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pic>
          <p:nvPicPr>
            <p:cNvPr id="660488"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1" y="531"/>
              <a:ext cx="25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60489" name="Group 9"/>
          <p:cNvGrpSpPr>
            <a:grpSpLocks/>
          </p:cNvGrpSpPr>
          <p:nvPr/>
        </p:nvGrpSpPr>
        <p:grpSpPr bwMode="auto">
          <a:xfrm>
            <a:off x="8082950" y="1930580"/>
            <a:ext cx="742950" cy="596900"/>
            <a:chOff x="1932" y="422"/>
            <a:chExt cx="432" cy="376"/>
          </a:xfrm>
        </p:grpSpPr>
        <p:sp>
          <p:nvSpPr>
            <p:cNvPr id="660490" name="Text Box 10"/>
            <p:cNvSpPr txBox="1">
              <a:spLocks noChangeArrowheads="1"/>
            </p:cNvSpPr>
            <p:nvPr/>
          </p:nvSpPr>
          <p:spPr bwMode="auto">
            <a:xfrm rot="20287477">
              <a:off x="1932" y="422"/>
              <a:ext cx="27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3200" b="1">
                  <a:solidFill>
                    <a:srgbClr val="000099"/>
                  </a:solidFill>
                  <a:latin typeface="+mn-lt"/>
                  <a:ea typeface="黑体" pitchFamily="2" charset="-122"/>
                  <a:sym typeface="Webdings" pitchFamily="18" charset="2"/>
                </a:rPr>
                <a:t></a:t>
              </a:r>
              <a:r>
                <a:rPr kumimoji="1" lang="en-US" altLang="zh-CN" sz="3200" b="1">
                  <a:solidFill>
                    <a:srgbClr val="000099"/>
                  </a:solidFill>
                  <a:latin typeface="+mn-lt"/>
                  <a:ea typeface="黑体" pitchFamily="2" charset="-122"/>
                </a:rPr>
                <a:t> </a:t>
              </a:r>
            </a:p>
          </p:txBody>
        </p:sp>
        <p:sp>
          <p:nvSpPr>
            <p:cNvPr id="660491" name="Freeform 11"/>
            <p:cNvSpPr>
              <a:spLocks/>
            </p:cNvSpPr>
            <p:nvPr/>
          </p:nvSpPr>
          <p:spPr bwMode="auto">
            <a:xfrm>
              <a:off x="2079" y="688"/>
              <a:ext cx="48" cy="58"/>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pic>
          <p:nvPicPr>
            <p:cNvPr id="66049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1" y="531"/>
              <a:ext cx="25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60493" name="Text Box 13"/>
          <p:cNvSpPr txBox="1">
            <a:spLocks noChangeArrowheads="1"/>
          </p:cNvSpPr>
          <p:nvPr/>
        </p:nvSpPr>
        <p:spPr bwMode="auto">
          <a:xfrm>
            <a:off x="1200343" y="172102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主叫方</a:t>
            </a:r>
          </a:p>
        </p:txBody>
      </p:sp>
      <p:sp>
        <p:nvSpPr>
          <p:cNvPr id="660494" name="Text Box 14"/>
          <p:cNvSpPr txBox="1">
            <a:spLocks noChangeArrowheads="1"/>
          </p:cNvSpPr>
          <p:nvPr/>
        </p:nvSpPr>
        <p:spPr bwMode="auto">
          <a:xfrm>
            <a:off x="8141422" y="172102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被叫方</a:t>
            </a:r>
          </a:p>
        </p:txBody>
      </p:sp>
      <p:sp>
        <p:nvSpPr>
          <p:cNvPr id="660495" name="Line 15"/>
          <p:cNvSpPr>
            <a:spLocks noChangeShapeType="1"/>
          </p:cNvSpPr>
          <p:nvPr/>
        </p:nvSpPr>
        <p:spPr bwMode="auto">
          <a:xfrm>
            <a:off x="1668126" y="2586216"/>
            <a:ext cx="0" cy="3671888"/>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grpSp>
        <p:nvGrpSpPr>
          <p:cNvPr id="660624" name="Group 144"/>
          <p:cNvGrpSpPr>
            <a:grpSpLocks/>
          </p:cNvGrpSpPr>
          <p:nvPr/>
        </p:nvGrpSpPr>
        <p:grpSpPr bwMode="auto">
          <a:xfrm>
            <a:off x="1668127" y="2548120"/>
            <a:ext cx="1716352" cy="338138"/>
            <a:chOff x="793" y="1864"/>
            <a:chExt cx="998" cy="213"/>
          </a:xfrm>
        </p:grpSpPr>
        <p:sp>
          <p:nvSpPr>
            <p:cNvPr id="660496" name="Line 16"/>
            <p:cNvSpPr>
              <a:spLocks noChangeShapeType="1"/>
            </p:cNvSpPr>
            <p:nvPr/>
          </p:nvSpPr>
          <p:spPr bwMode="auto">
            <a:xfrm rot="-5400000">
              <a:off x="1292" y="1570"/>
              <a:ext cx="0" cy="998"/>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660497" name="Text Box 17"/>
            <p:cNvSpPr txBox="1">
              <a:spLocks noChangeArrowheads="1"/>
            </p:cNvSpPr>
            <p:nvPr/>
          </p:nvSpPr>
          <p:spPr bwMode="auto">
            <a:xfrm>
              <a:off x="1020" y="1864"/>
              <a:ext cx="49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000099"/>
                  </a:solidFill>
                  <a:latin typeface="+mn-lt"/>
                  <a:ea typeface="黑体" pitchFamily="2" charset="-122"/>
                </a:rPr>
                <a:t>INVITE</a:t>
              </a:r>
            </a:p>
          </p:txBody>
        </p:sp>
      </p:grpSp>
      <p:grpSp>
        <p:nvGrpSpPr>
          <p:cNvPr id="660625" name="Group 145"/>
          <p:cNvGrpSpPr>
            <a:grpSpLocks/>
          </p:cNvGrpSpPr>
          <p:nvPr/>
        </p:nvGrpSpPr>
        <p:grpSpPr bwMode="auto">
          <a:xfrm>
            <a:off x="3386198" y="2608445"/>
            <a:ext cx="2261527" cy="338138"/>
            <a:chOff x="1792" y="1902"/>
            <a:chExt cx="1315" cy="213"/>
          </a:xfrm>
        </p:grpSpPr>
        <p:sp>
          <p:nvSpPr>
            <p:cNvPr id="660498" name="Line 18"/>
            <p:cNvSpPr>
              <a:spLocks noChangeShapeType="1"/>
            </p:cNvSpPr>
            <p:nvPr/>
          </p:nvSpPr>
          <p:spPr bwMode="auto">
            <a:xfrm rot="-5400000">
              <a:off x="2450" y="1456"/>
              <a:ext cx="0" cy="1315"/>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660499" name="Text Box 19"/>
            <p:cNvSpPr txBox="1">
              <a:spLocks noChangeArrowheads="1"/>
            </p:cNvSpPr>
            <p:nvPr/>
          </p:nvSpPr>
          <p:spPr bwMode="auto">
            <a:xfrm>
              <a:off x="2290" y="1902"/>
              <a:ext cx="34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查找</a:t>
              </a:r>
            </a:p>
          </p:txBody>
        </p:sp>
      </p:grpSp>
      <p:grpSp>
        <p:nvGrpSpPr>
          <p:cNvPr id="660626" name="Group 146"/>
          <p:cNvGrpSpPr>
            <a:grpSpLocks/>
          </p:cNvGrpSpPr>
          <p:nvPr/>
        </p:nvGrpSpPr>
        <p:grpSpPr bwMode="auto">
          <a:xfrm>
            <a:off x="3384478" y="2944996"/>
            <a:ext cx="2261526" cy="338138"/>
            <a:chOff x="1791" y="2114"/>
            <a:chExt cx="1315" cy="213"/>
          </a:xfrm>
        </p:grpSpPr>
        <p:sp>
          <p:nvSpPr>
            <p:cNvPr id="660500" name="Line 20"/>
            <p:cNvSpPr>
              <a:spLocks noChangeShapeType="1"/>
            </p:cNvSpPr>
            <p:nvPr/>
          </p:nvSpPr>
          <p:spPr bwMode="auto">
            <a:xfrm rot="5400000" flipH="1">
              <a:off x="2449" y="1659"/>
              <a:ext cx="0" cy="1315"/>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660501" name="Text Box 21"/>
            <p:cNvSpPr txBox="1">
              <a:spLocks noChangeArrowheads="1"/>
            </p:cNvSpPr>
            <p:nvPr/>
          </p:nvSpPr>
          <p:spPr bwMode="auto">
            <a:xfrm>
              <a:off x="2290" y="2114"/>
              <a:ext cx="34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回答</a:t>
              </a:r>
            </a:p>
          </p:txBody>
        </p:sp>
      </p:grpSp>
      <p:grpSp>
        <p:nvGrpSpPr>
          <p:cNvPr id="660632" name="Group 152"/>
          <p:cNvGrpSpPr>
            <a:grpSpLocks/>
          </p:cNvGrpSpPr>
          <p:nvPr/>
        </p:nvGrpSpPr>
        <p:grpSpPr bwMode="auto">
          <a:xfrm>
            <a:off x="1668127" y="4889679"/>
            <a:ext cx="6942798" cy="647700"/>
            <a:chOff x="793" y="3339"/>
            <a:chExt cx="4037" cy="408"/>
          </a:xfrm>
        </p:grpSpPr>
        <p:sp>
          <p:nvSpPr>
            <p:cNvPr id="660502" name="AutoShape 22"/>
            <p:cNvSpPr>
              <a:spLocks noChangeArrowheads="1"/>
            </p:cNvSpPr>
            <p:nvPr/>
          </p:nvSpPr>
          <p:spPr bwMode="auto">
            <a:xfrm>
              <a:off x="793" y="3339"/>
              <a:ext cx="4037" cy="408"/>
            </a:xfrm>
            <a:prstGeom prst="leftRightArrow">
              <a:avLst>
                <a:gd name="adj1" fmla="val 61769"/>
                <a:gd name="adj2" fmla="val 144663"/>
              </a:avLst>
            </a:prstGeom>
            <a:solidFill>
              <a:srgbClr val="FFFF66"/>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ndParaRPr>
            </a:p>
          </p:txBody>
        </p:sp>
        <p:sp>
          <p:nvSpPr>
            <p:cNvPr id="660503" name="Text Box 23"/>
            <p:cNvSpPr txBox="1">
              <a:spLocks noChangeArrowheads="1"/>
            </p:cNvSpPr>
            <p:nvPr/>
          </p:nvSpPr>
          <p:spPr bwMode="auto">
            <a:xfrm>
              <a:off x="2426" y="3430"/>
              <a:ext cx="58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电话交谈</a:t>
              </a:r>
            </a:p>
          </p:txBody>
        </p:sp>
      </p:grpSp>
      <p:sp>
        <p:nvSpPr>
          <p:cNvPr id="660506" name="Text Box 26"/>
          <p:cNvSpPr txBox="1">
            <a:spLocks noChangeArrowheads="1"/>
          </p:cNvSpPr>
          <p:nvPr/>
        </p:nvSpPr>
        <p:spPr bwMode="auto">
          <a:xfrm>
            <a:off x="1719720" y="5970766"/>
            <a:ext cx="2535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i="1">
                <a:solidFill>
                  <a:srgbClr val="000099"/>
                </a:solidFill>
                <a:latin typeface="+mn-lt"/>
                <a:ea typeface="黑体" pitchFamily="2" charset="-122"/>
              </a:rPr>
              <a:t>t</a:t>
            </a:r>
          </a:p>
        </p:txBody>
      </p:sp>
      <p:sp>
        <p:nvSpPr>
          <p:cNvPr id="660507" name="Text Box 27"/>
          <p:cNvSpPr txBox="1">
            <a:spLocks noChangeArrowheads="1"/>
          </p:cNvSpPr>
          <p:nvPr/>
        </p:nvSpPr>
        <p:spPr bwMode="auto">
          <a:xfrm>
            <a:off x="8662519" y="5970766"/>
            <a:ext cx="2535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i="1">
                <a:solidFill>
                  <a:srgbClr val="000099"/>
                </a:solidFill>
                <a:latin typeface="+mn-lt"/>
                <a:ea typeface="黑体" pitchFamily="2" charset="-122"/>
              </a:rPr>
              <a:t>t</a:t>
            </a:r>
          </a:p>
        </p:txBody>
      </p:sp>
      <p:grpSp>
        <p:nvGrpSpPr>
          <p:cNvPr id="660508" name="Group 28"/>
          <p:cNvGrpSpPr>
            <a:grpSpLocks/>
          </p:cNvGrpSpPr>
          <p:nvPr/>
        </p:nvGrpSpPr>
        <p:grpSpPr bwMode="auto">
          <a:xfrm flipH="1">
            <a:off x="3257214" y="2009955"/>
            <a:ext cx="378354" cy="587375"/>
            <a:chOff x="1655" y="3067"/>
            <a:chExt cx="327" cy="521"/>
          </a:xfrm>
        </p:grpSpPr>
        <p:sp>
          <p:nvSpPr>
            <p:cNvPr id="660509" name="AutoShape 29"/>
            <p:cNvSpPr>
              <a:spLocks noChangeAspect="1" noChangeArrowheads="1" noTextEdit="1"/>
            </p:cNvSpPr>
            <p:nvPr/>
          </p:nvSpPr>
          <p:spPr bwMode="auto">
            <a:xfrm>
              <a:off x="1655" y="3067"/>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grpSp>
          <p:nvGrpSpPr>
            <p:cNvPr id="660510" name="Group 30"/>
            <p:cNvGrpSpPr>
              <a:grpSpLocks/>
            </p:cNvGrpSpPr>
            <p:nvPr/>
          </p:nvGrpSpPr>
          <p:grpSpPr bwMode="auto">
            <a:xfrm>
              <a:off x="1658" y="3071"/>
              <a:ext cx="319" cy="511"/>
              <a:chOff x="1658" y="3071"/>
              <a:chExt cx="319" cy="511"/>
            </a:xfrm>
          </p:grpSpPr>
          <p:sp>
            <p:nvSpPr>
              <p:cNvPr id="660511" name="Freeform 31"/>
              <p:cNvSpPr>
                <a:spLocks/>
              </p:cNvSpPr>
              <p:nvPr/>
            </p:nvSpPr>
            <p:spPr bwMode="auto">
              <a:xfrm>
                <a:off x="1752" y="3105"/>
                <a:ext cx="215" cy="9"/>
              </a:xfrm>
              <a:custGeom>
                <a:avLst/>
                <a:gdLst>
                  <a:gd name="T0" fmla="*/ 0 w 1292"/>
                  <a:gd name="T1" fmla="*/ 0 h 47"/>
                  <a:gd name="T2" fmla="*/ 76 w 1292"/>
                  <a:gd name="T3" fmla="*/ 47 h 47"/>
                  <a:gd name="T4" fmla="*/ 1292 w 1292"/>
                  <a:gd name="T5" fmla="*/ 47 h 47"/>
                  <a:gd name="T6" fmla="*/ 1254 w 1292"/>
                  <a:gd name="T7" fmla="*/ 0 h 47"/>
                  <a:gd name="T8" fmla="*/ 0 w 1292"/>
                  <a:gd name="T9" fmla="*/ 0 h 47"/>
                </a:gdLst>
                <a:ahLst/>
                <a:cxnLst>
                  <a:cxn ang="0">
                    <a:pos x="T0" y="T1"/>
                  </a:cxn>
                  <a:cxn ang="0">
                    <a:pos x="T2" y="T3"/>
                  </a:cxn>
                  <a:cxn ang="0">
                    <a:pos x="T4" y="T5"/>
                  </a:cxn>
                  <a:cxn ang="0">
                    <a:pos x="T6" y="T7"/>
                  </a:cxn>
                  <a:cxn ang="0">
                    <a:pos x="T8" y="T9"/>
                  </a:cxn>
                </a:cxnLst>
                <a:rect l="0" t="0" r="r" b="b"/>
                <a:pathLst>
                  <a:path w="1292" h="47">
                    <a:moveTo>
                      <a:pt x="0" y="0"/>
                    </a:moveTo>
                    <a:lnTo>
                      <a:pt x="76" y="47"/>
                    </a:lnTo>
                    <a:lnTo>
                      <a:pt x="1292" y="47"/>
                    </a:lnTo>
                    <a:lnTo>
                      <a:pt x="1254" y="0"/>
                    </a:lnTo>
                    <a:lnTo>
                      <a:pt x="0" y="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512" name="Freeform 32"/>
              <p:cNvSpPr>
                <a:spLocks/>
              </p:cNvSpPr>
              <p:nvPr/>
            </p:nvSpPr>
            <p:spPr bwMode="auto">
              <a:xfrm>
                <a:off x="1751" y="3104"/>
                <a:ext cx="55" cy="478"/>
              </a:xfrm>
              <a:custGeom>
                <a:avLst/>
                <a:gdLst>
                  <a:gd name="T0" fmla="*/ 0 w 327"/>
                  <a:gd name="T1" fmla="*/ 2311 h 2392"/>
                  <a:gd name="T2" fmla="*/ 68 w 327"/>
                  <a:gd name="T3" fmla="*/ 2392 h 2392"/>
                  <a:gd name="T4" fmla="*/ 327 w 327"/>
                  <a:gd name="T5" fmla="*/ 794 h 2392"/>
                  <a:gd name="T6" fmla="*/ 83 w 327"/>
                  <a:gd name="T7" fmla="*/ 47 h 2392"/>
                  <a:gd name="T8" fmla="*/ 3 w 327"/>
                  <a:gd name="T9" fmla="*/ 0 h 2392"/>
                  <a:gd name="T10" fmla="*/ 0 w 327"/>
                  <a:gd name="T11" fmla="*/ 873 h 2392"/>
                  <a:gd name="T12" fmla="*/ 0 w 327"/>
                  <a:gd name="T13" fmla="*/ 2311 h 2392"/>
                </a:gdLst>
                <a:ahLst/>
                <a:cxnLst>
                  <a:cxn ang="0">
                    <a:pos x="T0" y="T1"/>
                  </a:cxn>
                  <a:cxn ang="0">
                    <a:pos x="T2" y="T3"/>
                  </a:cxn>
                  <a:cxn ang="0">
                    <a:pos x="T4" y="T5"/>
                  </a:cxn>
                  <a:cxn ang="0">
                    <a:pos x="T6" y="T7"/>
                  </a:cxn>
                  <a:cxn ang="0">
                    <a:pos x="T8" y="T9"/>
                  </a:cxn>
                  <a:cxn ang="0">
                    <a:pos x="T10" y="T11"/>
                  </a:cxn>
                  <a:cxn ang="0">
                    <a:pos x="T12" y="T13"/>
                  </a:cxn>
                </a:cxnLst>
                <a:rect l="0" t="0" r="r" b="b"/>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513" name="Freeform 33"/>
              <p:cNvSpPr>
                <a:spLocks/>
              </p:cNvSpPr>
              <p:nvPr/>
            </p:nvSpPr>
            <p:spPr bwMode="auto">
              <a:xfrm>
                <a:off x="1658" y="3071"/>
                <a:ext cx="94" cy="495"/>
              </a:xfrm>
              <a:custGeom>
                <a:avLst/>
                <a:gdLst>
                  <a:gd name="T0" fmla="*/ 0 w 568"/>
                  <a:gd name="T1" fmla="*/ 0 h 2472"/>
                  <a:gd name="T2" fmla="*/ 568 w 568"/>
                  <a:gd name="T3" fmla="*/ 162 h 2472"/>
                  <a:gd name="T4" fmla="*/ 568 w 568"/>
                  <a:gd name="T5" fmla="*/ 2472 h 2472"/>
                  <a:gd name="T6" fmla="*/ 0 w 568"/>
                  <a:gd name="T7" fmla="*/ 1882 h 2472"/>
                  <a:gd name="T8" fmla="*/ 0 w 568"/>
                  <a:gd name="T9" fmla="*/ 0 h 2472"/>
                </a:gdLst>
                <a:ahLst/>
                <a:cxnLst>
                  <a:cxn ang="0">
                    <a:pos x="T0" y="T1"/>
                  </a:cxn>
                  <a:cxn ang="0">
                    <a:pos x="T2" y="T3"/>
                  </a:cxn>
                  <a:cxn ang="0">
                    <a:pos x="T4" y="T5"/>
                  </a:cxn>
                  <a:cxn ang="0">
                    <a:pos x="T6" y="T7"/>
                  </a:cxn>
                  <a:cxn ang="0">
                    <a:pos x="T8" y="T9"/>
                  </a:cxn>
                </a:cxnLst>
                <a:rect l="0" t="0" r="r" b="b"/>
                <a:pathLst>
                  <a:path w="568" h="2472">
                    <a:moveTo>
                      <a:pt x="0" y="0"/>
                    </a:moveTo>
                    <a:lnTo>
                      <a:pt x="568" y="162"/>
                    </a:lnTo>
                    <a:lnTo>
                      <a:pt x="568" y="2472"/>
                    </a:lnTo>
                    <a:lnTo>
                      <a:pt x="0" y="1882"/>
                    </a:lnTo>
                    <a:lnTo>
                      <a:pt x="0" y="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514" name="Freeform 34"/>
              <p:cNvSpPr>
                <a:spLocks/>
              </p:cNvSpPr>
              <p:nvPr/>
            </p:nvSpPr>
            <p:spPr bwMode="auto">
              <a:xfrm>
                <a:off x="1658" y="3071"/>
                <a:ext cx="303" cy="34"/>
              </a:xfrm>
              <a:custGeom>
                <a:avLst/>
                <a:gdLst>
                  <a:gd name="T0" fmla="*/ 569 w 1822"/>
                  <a:gd name="T1" fmla="*/ 170 h 170"/>
                  <a:gd name="T2" fmla="*/ 1822 w 1822"/>
                  <a:gd name="T3" fmla="*/ 170 h 170"/>
                  <a:gd name="T4" fmla="*/ 944 w 1822"/>
                  <a:gd name="T5" fmla="*/ 0 h 170"/>
                  <a:gd name="T6" fmla="*/ 0 w 1822"/>
                  <a:gd name="T7" fmla="*/ 0 h 170"/>
                  <a:gd name="T8" fmla="*/ 569 w 1822"/>
                  <a:gd name="T9" fmla="*/ 170 h 170"/>
                </a:gdLst>
                <a:ahLst/>
                <a:cxnLst>
                  <a:cxn ang="0">
                    <a:pos x="T0" y="T1"/>
                  </a:cxn>
                  <a:cxn ang="0">
                    <a:pos x="T2" y="T3"/>
                  </a:cxn>
                  <a:cxn ang="0">
                    <a:pos x="T4" y="T5"/>
                  </a:cxn>
                  <a:cxn ang="0">
                    <a:pos x="T6" y="T7"/>
                  </a:cxn>
                  <a:cxn ang="0">
                    <a:pos x="T8" y="T9"/>
                  </a:cxn>
                </a:cxnLst>
                <a:rect l="0" t="0" r="r" b="b"/>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515" name="Rectangle 35"/>
              <p:cNvSpPr>
                <a:spLocks noChangeArrowheads="1"/>
              </p:cNvSpPr>
              <p:nvPr/>
            </p:nvSpPr>
            <p:spPr bwMode="auto">
              <a:xfrm>
                <a:off x="1763" y="3282"/>
                <a:ext cx="197" cy="30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16" name="Freeform 36"/>
              <p:cNvSpPr>
                <a:spLocks/>
              </p:cNvSpPr>
              <p:nvPr/>
            </p:nvSpPr>
            <p:spPr bwMode="auto">
              <a:xfrm>
                <a:off x="1765" y="3113"/>
                <a:ext cx="212" cy="151"/>
              </a:xfrm>
              <a:custGeom>
                <a:avLst/>
                <a:gdLst>
                  <a:gd name="T0" fmla="*/ 0 w 1272"/>
                  <a:gd name="T1" fmla="*/ 0 h 753"/>
                  <a:gd name="T2" fmla="*/ 1214 w 1272"/>
                  <a:gd name="T3" fmla="*/ 0 h 753"/>
                  <a:gd name="T4" fmla="*/ 1272 w 1272"/>
                  <a:gd name="T5" fmla="*/ 753 h 753"/>
                  <a:gd name="T6" fmla="*/ 53 w 1272"/>
                  <a:gd name="T7" fmla="*/ 753 h 753"/>
                  <a:gd name="T8" fmla="*/ 0 w 1272"/>
                  <a:gd name="T9" fmla="*/ 0 h 753"/>
                </a:gdLst>
                <a:ahLst/>
                <a:cxnLst>
                  <a:cxn ang="0">
                    <a:pos x="T0" y="T1"/>
                  </a:cxn>
                  <a:cxn ang="0">
                    <a:pos x="T2" y="T3"/>
                  </a:cxn>
                  <a:cxn ang="0">
                    <a:pos x="T4" y="T5"/>
                  </a:cxn>
                  <a:cxn ang="0">
                    <a:pos x="T6" y="T7"/>
                  </a:cxn>
                  <a:cxn ang="0">
                    <a:pos x="T8" y="T9"/>
                  </a:cxn>
                </a:cxnLst>
                <a:rect l="0" t="0" r="r" b="b"/>
                <a:pathLst>
                  <a:path w="1272" h="753">
                    <a:moveTo>
                      <a:pt x="0" y="0"/>
                    </a:moveTo>
                    <a:lnTo>
                      <a:pt x="1214" y="0"/>
                    </a:lnTo>
                    <a:lnTo>
                      <a:pt x="1272" y="753"/>
                    </a:lnTo>
                    <a:lnTo>
                      <a:pt x="53" y="753"/>
                    </a:lnTo>
                    <a:lnTo>
                      <a:pt x="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517" name="Freeform 37"/>
              <p:cNvSpPr>
                <a:spLocks/>
              </p:cNvSpPr>
              <p:nvPr/>
            </p:nvSpPr>
            <p:spPr bwMode="auto">
              <a:xfrm>
                <a:off x="1763" y="3263"/>
                <a:ext cx="214" cy="18"/>
              </a:xfrm>
              <a:custGeom>
                <a:avLst/>
                <a:gdLst>
                  <a:gd name="T0" fmla="*/ 0 w 1287"/>
                  <a:gd name="T1" fmla="*/ 90 h 90"/>
                  <a:gd name="T2" fmla="*/ 1188 w 1287"/>
                  <a:gd name="T3" fmla="*/ 90 h 90"/>
                  <a:gd name="T4" fmla="*/ 1287 w 1287"/>
                  <a:gd name="T5" fmla="*/ 0 h 90"/>
                  <a:gd name="T6" fmla="*/ 65 w 1287"/>
                  <a:gd name="T7" fmla="*/ 0 h 90"/>
                  <a:gd name="T8" fmla="*/ 0 w 1287"/>
                  <a:gd name="T9" fmla="*/ 90 h 90"/>
                </a:gdLst>
                <a:ahLst/>
                <a:cxnLst>
                  <a:cxn ang="0">
                    <a:pos x="T0" y="T1"/>
                  </a:cxn>
                  <a:cxn ang="0">
                    <a:pos x="T2" y="T3"/>
                  </a:cxn>
                  <a:cxn ang="0">
                    <a:pos x="T4" y="T5"/>
                  </a:cxn>
                  <a:cxn ang="0">
                    <a:pos x="T6" y="T7"/>
                  </a:cxn>
                  <a:cxn ang="0">
                    <a:pos x="T8" y="T9"/>
                  </a:cxn>
                </a:cxnLst>
                <a:rect l="0" t="0" r="r" b="b"/>
                <a:pathLst>
                  <a:path w="1287" h="90">
                    <a:moveTo>
                      <a:pt x="0" y="90"/>
                    </a:moveTo>
                    <a:lnTo>
                      <a:pt x="1188" y="90"/>
                    </a:lnTo>
                    <a:lnTo>
                      <a:pt x="1287" y="0"/>
                    </a:lnTo>
                    <a:lnTo>
                      <a:pt x="65" y="0"/>
                    </a:lnTo>
                    <a:lnTo>
                      <a:pt x="0" y="9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ndParaRPr>
              </a:p>
            </p:txBody>
          </p:sp>
        </p:grpSp>
        <p:grpSp>
          <p:nvGrpSpPr>
            <p:cNvPr id="660518" name="Group 38"/>
            <p:cNvGrpSpPr>
              <a:grpSpLocks/>
            </p:cNvGrpSpPr>
            <p:nvPr/>
          </p:nvGrpSpPr>
          <p:grpSpPr bwMode="auto">
            <a:xfrm>
              <a:off x="1765" y="3105"/>
              <a:ext cx="60" cy="478"/>
              <a:chOff x="1765" y="3105"/>
              <a:chExt cx="60" cy="478"/>
            </a:xfrm>
          </p:grpSpPr>
          <p:sp>
            <p:nvSpPr>
              <p:cNvPr id="660519" name="Freeform 39"/>
              <p:cNvSpPr>
                <a:spLocks/>
              </p:cNvSpPr>
              <p:nvPr/>
            </p:nvSpPr>
            <p:spPr bwMode="auto">
              <a:xfrm>
                <a:off x="1765" y="3105"/>
                <a:ext cx="18" cy="477"/>
              </a:xfrm>
              <a:custGeom>
                <a:avLst/>
                <a:gdLst>
                  <a:gd name="T0" fmla="*/ 0 w 107"/>
                  <a:gd name="T1" fmla="*/ 0 h 2387"/>
                  <a:gd name="T2" fmla="*/ 55 w 107"/>
                  <a:gd name="T3" fmla="*/ 40 h 2387"/>
                  <a:gd name="T4" fmla="*/ 107 w 107"/>
                  <a:gd name="T5" fmla="*/ 801 h 2387"/>
                  <a:gd name="T6" fmla="*/ 53 w 107"/>
                  <a:gd name="T7" fmla="*/ 888 h 2387"/>
                  <a:gd name="T8" fmla="*/ 51 w 107"/>
                  <a:gd name="T9" fmla="*/ 2387 h 2387"/>
                </a:gdLst>
                <a:ahLst/>
                <a:cxnLst>
                  <a:cxn ang="0">
                    <a:pos x="T0" y="T1"/>
                  </a:cxn>
                  <a:cxn ang="0">
                    <a:pos x="T2" y="T3"/>
                  </a:cxn>
                  <a:cxn ang="0">
                    <a:pos x="T4" y="T5"/>
                  </a:cxn>
                  <a:cxn ang="0">
                    <a:pos x="T6" y="T7"/>
                  </a:cxn>
                  <a:cxn ang="0">
                    <a:pos x="T8" y="T9"/>
                  </a:cxn>
                </a:cxnLst>
                <a:rect l="0" t="0" r="r" b="b"/>
                <a:pathLst>
                  <a:path w="107" h="2387">
                    <a:moveTo>
                      <a:pt x="0" y="0"/>
                    </a:moveTo>
                    <a:lnTo>
                      <a:pt x="55" y="40"/>
                    </a:lnTo>
                    <a:lnTo>
                      <a:pt x="107" y="801"/>
                    </a:lnTo>
                    <a:lnTo>
                      <a:pt x="53" y="888"/>
                    </a:lnTo>
                    <a:lnTo>
                      <a:pt x="51"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20" name="Freeform 40"/>
              <p:cNvSpPr>
                <a:spLocks/>
              </p:cNvSpPr>
              <p:nvPr/>
            </p:nvSpPr>
            <p:spPr bwMode="auto">
              <a:xfrm>
                <a:off x="1772" y="3105"/>
                <a:ext cx="17" cy="478"/>
              </a:xfrm>
              <a:custGeom>
                <a:avLst/>
                <a:gdLst>
                  <a:gd name="T0" fmla="*/ 0 w 100"/>
                  <a:gd name="T1" fmla="*/ 0 h 2387"/>
                  <a:gd name="T2" fmla="*/ 47 w 100"/>
                  <a:gd name="T3" fmla="*/ 40 h 2387"/>
                  <a:gd name="T4" fmla="*/ 100 w 100"/>
                  <a:gd name="T5" fmla="*/ 800 h 2387"/>
                  <a:gd name="T6" fmla="*/ 46 w 100"/>
                  <a:gd name="T7" fmla="*/ 887 h 2387"/>
                  <a:gd name="T8" fmla="*/ 44 w 100"/>
                  <a:gd name="T9" fmla="*/ 2387 h 2387"/>
                </a:gdLst>
                <a:ahLst/>
                <a:cxnLst>
                  <a:cxn ang="0">
                    <a:pos x="T0" y="T1"/>
                  </a:cxn>
                  <a:cxn ang="0">
                    <a:pos x="T2" y="T3"/>
                  </a:cxn>
                  <a:cxn ang="0">
                    <a:pos x="T4" y="T5"/>
                  </a:cxn>
                  <a:cxn ang="0">
                    <a:pos x="T6" y="T7"/>
                  </a:cxn>
                  <a:cxn ang="0">
                    <a:pos x="T8" y="T9"/>
                  </a:cxn>
                </a:cxnLst>
                <a:rect l="0" t="0" r="r" b="b"/>
                <a:pathLst>
                  <a:path w="100" h="2387">
                    <a:moveTo>
                      <a:pt x="0" y="0"/>
                    </a:moveTo>
                    <a:lnTo>
                      <a:pt x="47" y="40"/>
                    </a:lnTo>
                    <a:lnTo>
                      <a:pt x="100" y="800"/>
                    </a:lnTo>
                    <a:lnTo>
                      <a:pt x="46" y="887"/>
                    </a:lnTo>
                    <a:lnTo>
                      <a:pt x="44"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21" name="Freeform 41"/>
              <p:cNvSpPr>
                <a:spLocks/>
              </p:cNvSpPr>
              <p:nvPr/>
            </p:nvSpPr>
            <p:spPr bwMode="auto">
              <a:xfrm>
                <a:off x="1777" y="3105"/>
                <a:ext cx="18" cy="477"/>
              </a:xfrm>
              <a:custGeom>
                <a:avLst/>
                <a:gdLst>
                  <a:gd name="T0" fmla="*/ 0 w 108"/>
                  <a:gd name="T1" fmla="*/ 0 h 2387"/>
                  <a:gd name="T2" fmla="*/ 53 w 108"/>
                  <a:gd name="T3" fmla="*/ 40 h 2387"/>
                  <a:gd name="T4" fmla="*/ 108 w 108"/>
                  <a:gd name="T5" fmla="*/ 795 h 2387"/>
                  <a:gd name="T6" fmla="*/ 49 w 108"/>
                  <a:gd name="T7" fmla="*/ 880 h 2387"/>
                  <a:gd name="T8" fmla="*/ 49 w 108"/>
                  <a:gd name="T9" fmla="*/ 2387 h 2387"/>
                </a:gdLst>
                <a:ahLst/>
                <a:cxnLst>
                  <a:cxn ang="0">
                    <a:pos x="T0" y="T1"/>
                  </a:cxn>
                  <a:cxn ang="0">
                    <a:pos x="T2" y="T3"/>
                  </a:cxn>
                  <a:cxn ang="0">
                    <a:pos x="T4" y="T5"/>
                  </a:cxn>
                  <a:cxn ang="0">
                    <a:pos x="T6" y="T7"/>
                  </a:cxn>
                  <a:cxn ang="0">
                    <a:pos x="T8" y="T9"/>
                  </a:cxn>
                </a:cxnLst>
                <a:rect l="0" t="0" r="r" b="b"/>
                <a:pathLst>
                  <a:path w="108" h="2387">
                    <a:moveTo>
                      <a:pt x="0" y="0"/>
                    </a:moveTo>
                    <a:lnTo>
                      <a:pt x="53" y="40"/>
                    </a:lnTo>
                    <a:lnTo>
                      <a:pt x="108" y="795"/>
                    </a:lnTo>
                    <a:lnTo>
                      <a:pt x="49" y="880"/>
                    </a:lnTo>
                    <a:lnTo>
                      <a:pt x="49"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22" name="Freeform 42"/>
              <p:cNvSpPr>
                <a:spLocks/>
              </p:cNvSpPr>
              <p:nvPr/>
            </p:nvSpPr>
            <p:spPr bwMode="auto">
              <a:xfrm>
                <a:off x="1784" y="3105"/>
                <a:ext cx="17" cy="477"/>
              </a:xfrm>
              <a:custGeom>
                <a:avLst/>
                <a:gdLst>
                  <a:gd name="T0" fmla="*/ 0 w 103"/>
                  <a:gd name="T1" fmla="*/ 0 h 2381"/>
                  <a:gd name="T2" fmla="*/ 50 w 103"/>
                  <a:gd name="T3" fmla="*/ 35 h 2381"/>
                  <a:gd name="T4" fmla="*/ 103 w 103"/>
                  <a:gd name="T5" fmla="*/ 795 h 2381"/>
                  <a:gd name="T6" fmla="*/ 48 w 103"/>
                  <a:gd name="T7" fmla="*/ 881 h 2381"/>
                  <a:gd name="T8" fmla="*/ 46 w 103"/>
                  <a:gd name="T9" fmla="*/ 2381 h 2381"/>
                </a:gdLst>
                <a:ahLst/>
                <a:cxnLst>
                  <a:cxn ang="0">
                    <a:pos x="T0" y="T1"/>
                  </a:cxn>
                  <a:cxn ang="0">
                    <a:pos x="T2" y="T3"/>
                  </a:cxn>
                  <a:cxn ang="0">
                    <a:pos x="T4" y="T5"/>
                  </a:cxn>
                  <a:cxn ang="0">
                    <a:pos x="T6" y="T7"/>
                  </a:cxn>
                  <a:cxn ang="0">
                    <a:pos x="T8" y="T9"/>
                  </a:cxn>
                </a:cxnLst>
                <a:rect l="0" t="0" r="r" b="b"/>
                <a:pathLst>
                  <a:path w="103" h="2381">
                    <a:moveTo>
                      <a:pt x="0" y="0"/>
                    </a:moveTo>
                    <a:lnTo>
                      <a:pt x="50" y="35"/>
                    </a:lnTo>
                    <a:lnTo>
                      <a:pt x="103" y="795"/>
                    </a:lnTo>
                    <a:lnTo>
                      <a:pt x="48" y="881"/>
                    </a:lnTo>
                    <a:lnTo>
                      <a:pt x="46" y="2381"/>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23" name="Freeform 43"/>
              <p:cNvSpPr>
                <a:spLocks/>
              </p:cNvSpPr>
              <p:nvPr/>
            </p:nvSpPr>
            <p:spPr bwMode="auto">
              <a:xfrm>
                <a:off x="1790" y="3105"/>
                <a:ext cx="17" cy="475"/>
              </a:xfrm>
              <a:custGeom>
                <a:avLst/>
                <a:gdLst>
                  <a:gd name="T0" fmla="*/ 0 w 101"/>
                  <a:gd name="T1" fmla="*/ 0 h 2379"/>
                  <a:gd name="T2" fmla="*/ 49 w 101"/>
                  <a:gd name="T3" fmla="*/ 47 h 2379"/>
                  <a:gd name="T4" fmla="*/ 101 w 101"/>
                  <a:gd name="T5" fmla="*/ 793 h 2379"/>
                  <a:gd name="T6" fmla="*/ 46 w 101"/>
                  <a:gd name="T7" fmla="*/ 880 h 2379"/>
                  <a:gd name="T8" fmla="*/ 44 w 101"/>
                  <a:gd name="T9" fmla="*/ 2379 h 2379"/>
                </a:gdLst>
                <a:ahLst/>
                <a:cxnLst>
                  <a:cxn ang="0">
                    <a:pos x="T0" y="T1"/>
                  </a:cxn>
                  <a:cxn ang="0">
                    <a:pos x="T2" y="T3"/>
                  </a:cxn>
                  <a:cxn ang="0">
                    <a:pos x="T4" y="T5"/>
                  </a:cxn>
                  <a:cxn ang="0">
                    <a:pos x="T6" y="T7"/>
                  </a:cxn>
                  <a:cxn ang="0">
                    <a:pos x="T8" y="T9"/>
                  </a:cxn>
                </a:cxnLst>
                <a:rect l="0" t="0" r="r" b="b"/>
                <a:pathLst>
                  <a:path w="101" h="2379">
                    <a:moveTo>
                      <a:pt x="0" y="0"/>
                    </a:moveTo>
                    <a:lnTo>
                      <a:pt x="49" y="47"/>
                    </a:lnTo>
                    <a:lnTo>
                      <a:pt x="101" y="793"/>
                    </a:lnTo>
                    <a:lnTo>
                      <a:pt x="46" y="880"/>
                    </a:lnTo>
                    <a:lnTo>
                      <a:pt x="44"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24" name="Freeform 44"/>
              <p:cNvSpPr>
                <a:spLocks/>
              </p:cNvSpPr>
              <p:nvPr/>
            </p:nvSpPr>
            <p:spPr bwMode="auto">
              <a:xfrm>
                <a:off x="1797" y="3105"/>
                <a:ext cx="16" cy="476"/>
              </a:xfrm>
              <a:custGeom>
                <a:avLst/>
                <a:gdLst>
                  <a:gd name="T0" fmla="*/ 0 w 97"/>
                  <a:gd name="T1" fmla="*/ 0 h 2379"/>
                  <a:gd name="T2" fmla="*/ 44 w 97"/>
                  <a:gd name="T3" fmla="*/ 40 h 2379"/>
                  <a:gd name="T4" fmla="*/ 97 w 97"/>
                  <a:gd name="T5" fmla="*/ 793 h 2379"/>
                  <a:gd name="T6" fmla="*/ 42 w 97"/>
                  <a:gd name="T7" fmla="*/ 879 h 2379"/>
                  <a:gd name="T8" fmla="*/ 40 w 97"/>
                  <a:gd name="T9" fmla="*/ 2379 h 2379"/>
                </a:gdLst>
                <a:ahLst/>
                <a:cxnLst>
                  <a:cxn ang="0">
                    <a:pos x="T0" y="T1"/>
                  </a:cxn>
                  <a:cxn ang="0">
                    <a:pos x="T2" y="T3"/>
                  </a:cxn>
                  <a:cxn ang="0">
                    <a:pos x="T4" y="T5"/>
                  </a:cxn>
                  <a:cxn ang="0">
                    <a:pos x="T6" y="T7"/>
                  </a:cxn>
                  <a:cxn ang="0">
                    <a:pos x="T8" y="T9"/>
                  </a:cxn>
                </a:cxnLst>
                <a:rect l="0" t="0" r="r" b="b"/>
                <a:pathLst>
                  <a:path w="97" h="2379">
                    <a:moveTo>
                      <a:pt x="0" y="0"/>
                    </a:moveTo>
                    <a:lnTo>
                      <a:pt x="44" y="40"/>
                    </a:lnTo>
                    <a:lnTo>
                      <a:pt x="97" y="793"/>
                    </a:lnTo>
                    <a:lnTo>
                      <a:pt x="42" y="879"/>
                    </a:lnTo>
                    <a:lnTo>
                      <a:pt x="40"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25" name="Freeform 45"/>
              <p:cNvSpPr>
                <a:spLocks/>
              </p:cNvSpPr>
              <p:nvPr/>
            </p:nvSpPr>
            <p:spPr bwMode="auto">
              <a:xfrm>
                <a:off x="1803" y="3105"/>
                <a:ext cx="16" cy="477"/>
              </a:xfrm>
              <a:custGeom>
                <a:avLst/>
                <a:gdLst>
                  <a:gd name="T0" fmla="*/ 0 w 98"/>
                  <a:gd name="T1" fmla="*/ 0 h 2385"/>
                  <a:gd name="T2" fmla="*/ 43 w 98"/>
                  <a:gd name="T3" fmla="*/ 43 h 2385"/>
                  <a:gd name="T4" fmla="*/ 98 w 98"/>
                  <a:gd name="T5" fmla="*/ 785 h 2385"/>
                  <a:gd name="T6" fmla="*/ 40 w 98"/>
                  <a:gd name="T7" fmla="*/ 878 h 2385"/>
                  <a:gd name="T8" fmla="*/ 40 w 98"/>
                  <a:gd name="T9" fmla="*/ 2385 h 2385"/>
                </a:gdLst>
                <a:ahLst/>
                <a:cxnLst>
                  <a:cxn ang="0">
                    <a:pos x="T0" y="T1"/>
                  </a:cxn>
                  <a:cxn ang="0">
                    <a:pos x="T2" y="T3"/>
                  </a:cxn>
                  <a:cxn ang="0">
                    <a:pos x="T4" y="T5"/>
                  </a:cxn>
                  <a:cxn ang="0">
                    <a:pos x="T6" y="T7"/>
                  </a:cxn>
                  <a:cxn ang="0">
                    <a:pos x="T8" y="T9"/>
                  </a:cxn>
                </a:cxnLst>
                <a:rect l="0" t="0" r="r" b="b"/>
                <a:pathLst>
                  <a:path w="98" h="2385">
                    <a:moveTo>
                      <a:pt x="0" y="0"/>
                    </a:moveTo>
                    <a:lnTo>
                      <a:pt x="43" y="43"/>
                    </a:lnTo>
                    <a:lnTo>
                      <a:pt x="98" y="785"/>
                    </a:lnTo>
                    <a:lnTo>
                      <a:pt x="40" y="878"/>
                    </a:lnTo>
                    <a:lnTo>
                      <a:pt x="40" y="238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26" name="Freeform 46"/>
              <p:cNvSpPr>
                <a:spLocks/>
              </p:cNvSpPr>
              <p:nvPr/>
            </p:nvSpPr>
            <p:spPr bwMode="auto">
              <a:xfrm>
                <a:off x="1809" y="3105"/>
                <a:ext cx="16" cy="475"/>
              </a:xfrm>
              <a:custGeom>
                <a:avLst/>
                <a:gdLst>
                  <a:gd name="T0" fmla="*/ 0 w 97"/>
                  <a:gd name="T1" fmla="*/ 0 h 2373"/>
                  <a:gd name="T2" fmla="*/ 45 w 97"/>
                  <a:gd name="T3" fmla="*/ 40 h 2373"/>
                  <a:gd name="T4" fmla="*/ 97 w 97"/>
                  <a:gd name="T5" fmla="*/ 787 h 2373"/>
                  <a:gd name="T6" fmla="*/ 44 w 97"/>
                  <a:gd name="T7" fmla="*/ 874 h 2373"/>
                  <a:gd name="T8" fmla="*/ 41 w 97"/>
                  <a:gd name="T9" fmla="*/ 2373 h 2373"/>
                </a:gdLst>
                <a:ahLst/>
                <a:cxnLst>
                  <a:cxn ang="0">
                    <a:pos x="T0" y="T1"/>
                  </a:cxn>
                  <a:cxn ang="0">
                    <a:pos x="T2" y="T3"/>
                  </a:cxn>
                  <a:cxn ang="0">
                    <a:pos x="T4" y="T5"/>
                  </a:cxn>
                  <a:cxn ang="0">
                    <a:pos x="T6" y="T7"/>
                  </a:cxn>
                  <a:cxn ang="0">
                    <a:pos x="T8" y="T9"/>
                  </a:cxn>
                </a:cxnLst>
                <a:rect l="0" t="0" r="r" b="b"/>
                <a:pathLst>
                  <a:path w="97" h="2373">
                    <a:moveTo>
                      <a:pt x="0" y="0"/>
                    </a:moveTo>
                    <a:lnTo>
                      <a:pt x="45" y="40"/>
                    </a:lnTo>
                    <a:lnTo>
                      <a:pt x="97" y="787"/>
                    </a:lnTo>
                    <a:lnTo>
                      <a:pt x="44" y="874"/>
                    </a:lnTo>
                    <a:lnTo>
                      <a:pt x="41" y="2373"/>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grpSp>
        <p:sp>
          <p:nvSpPr>
            <p:cNvPr id="660527" name="Rectangle 47"/>
            <p:cNvSpPr>
              <a:spLocks noChangeArrowheads="1"/>
            </p:cNvSpPr>
            <p:nvPr/>
          </p:nvSpPr>
          <p:spPr bwMode="auto">
            <a:xfrm>
              <a:off x="1823" y="3321"/>
              <a:ext cx="130" cy="237"/>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28" name="Rectangle 48"/>
            <p:cNvSpPr>
              <a:spLocks noChangeArrowheads="1"/>
            </p:cNvSpPr>
            <p:nvPr/>
          </p:nvSpPr>
          <p:spPr bwMode="auto">
            <a:xfrm>
              <a:off x="1823" y="3367"/>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29" name="Rectangle 49"/>
            <p:cNvSpPr>
              <a:spLocks noChangeArrowheads="1"/>
            </p:cNvSpPr>
            <p:nvPr/>
          </p:nvSpPr>
          <p:spPr bwMode="auto">
            <a:xfrm>
              <a:off x="1823" y="3414"/>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30" name="Rectangle 50"/>
            <p:cNvSpPr>
              <a:spLocks noChangeArrowheads="1"/>
            </p:cNvSpPr>
            <p:nvPr/>
          </p:nvSpPr>
          <p:spPr bwMode="auto">
            <a:xfrm>
              <a:off x="1823" y="3460"/>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31" name="Rectangle 51"/>
            <p:cNvSpPr>
              <a:spLocks noChangeArrowheads="1"/>
            </p:cNvSpPr>
            <p:nvPr/>
          </p:nvSpPr>
          <p:spPr bwMode="auto">
            <a:xfrm>
              <a:off x="1846" y="3375"/>
              <a:ext cx="84" cy="3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32" name="Rectangle 52"/>
            <p:cNvSpPr>
              <a:spLocks noChangeArrowheads="1"/>
            </p:cNvSpPr>
            <p:nvPr/>
          </p:nvSpPr>
          <p:spPr bwMode="auto">
            <a:xfrm>
              <a:off x="1846" y="3423"/>
              <a:ext cx="84" cy="29"/>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33" name="Freeform 53"/>
            <p:cNvSpPr>
              <a:spLocks/>
            </p:cNvSpPr>
            <p:nvPr/>
          </p:nvSpPr>
          <p:spPr bwMode="auto">
            <a:xfrm>
              <a:off x="1904" y="3326"/>
              <a:ext cx="5" cy="30"/>
            </a:xfrm>
            <a:custGeom>
              <a:avLst/>
              <a:gdLst>
                <a:gd name="T0" fmla="*/ 34 w 34"/>
                <a:gd name="T1" fmla="*/ 0 h 152"/>
                <a:gd name="T2" fmla="*/ 34 w 34"/>
                <a:gd name="T3" fmla="*/ 152 h 152"/>
                <a:gd name="T4" fmla="*/ 0 w 34"/>
                <a:gd name="T5" fmla="*/ 66 h 152"/>
                <a:gd name="T6" fmla="*/ 34 w 34"/>
                <a:gd name="T7" fmla="*/ 0 h 152"/>
              </a:gdLst>
              <a:ahLst/>
              <a:cxnLst>
                <a:cxn ang="0">
                  <a:pos x="T0" y="T1"/>
                </a:cxn>
                <a:cxn ang="0">
                  <a:pos x="T2" y="T3"/>
                </a:cxn>
                <a:cxn ang="0">
                  <a:pos x="T4" y="T5"/>
                </a:cxn>
                <a:cxn ang="0">
                  <a:pos x="T6" y="T7"/>
                </a:cxn>
              </a:cxnLst>
              <a:rect l="0" t="0" r="r" b="b"/>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grpSp>
          <p:nvGrpSpPr>
            <p:cNvPr id="660534" name="Group 54"/>
            <p:cNvGrpSpPr>
              <a:grpSpLocks/>
            </p:cNvGrpSpPr>
            <p:nvPr/>
          </p:nvGrpSpPr>
          <p:grpSpPr bwMode="auto">
            <a:xfrm>
              <a:off x="1823" y="3321"/>
              <a:ext cx="130" cy="47"/>
              <a:chOff x="1823" y="3321"/>
              <a:chExt cx="130" cy="47"/>
            </a:xfrm>
          </p:grpSpPr>
          <p:sp>
            <p:nvSpPr>
              <p:cNvPr id="660535" name="Rectangle 55"/>
              <p:cNvSpPr>
                <a:spLocks noChangeArrowheads="1"/>
              </p:cNvSpPr>
              <p:nvPr/>
            </p:nvSpPr>
            <p:spPr bwMode="auto">
              <a:xfrm>
                <a:off x="1823" y="3321"/>
                <a:ext cx="130" cy="47"/>
              </a:xfrm>
              <a:prstGeom prst="rect">
                <a:avLst/>
              </a:prstGeom>
              <a:solidFill>
                <a:srgbClr val="A0A0A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36" name="Rectangle 56"/>
              <p:cNvSpPr>
                <a:spLocks noChangeArrowheads="1"/>
              </p:cNvSpPr>
              <p:nvPr/>
            </p:nvSpPr>
            <p:spPr bwMode="auto">
              <a:xfrm>
                <a:off x="1836" y="3327"/>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grpSp>
            <p:nvGrpSpPr>
              <p:cNvPr id="660537" name="Group 57"/>
              <p:cNvGrpSpPr>
                <a:grpSpLocks/>
              </p:cNvGrpSpPr>
              <p:nvPr/>
            </p:nvGrpSpPr>
            <p:grpSpPr bwMode="auto">
              <a:xfrm>
                <a:off x="1832" y="3324"/>
                <a:ext cx="114" cy="37"/>
                <a:chOff x="1832" y="3324"/>
                <a:chExt cx="114" cy="37"/>
              </a:xfrm>
            </p:grpSpPr>
            <p:sp>
              <p:nvSpPr>
                <p:cNvPr id="660538" name="Freeform 58"/>
                <p:cNvSpPr>
                  <a:spLocks/>
                </p:cNvSpPr>
                <p:nvPr/>
              </p:nvSpPr>
              <p:spPr bwMode="auto">
                <a:xfrm>
                  <a:off x="1883" y="3326"/>
                  <a:ext cx="26" cy="13"/>
                </a:xfrm>
                <a:custGeom>
                  <a:avLst/>
                  <a:gdLst>
                    <a:gd name="T0" fmla="*/ 160 w 160"/>
                    <a:gd name="T1" fmla="*/ 0 h 69"/>
                    <a:gd name="T2" fmla="*/ 11 w 160"/>
                    <a:gd name="T3" fmla="*/ 0 h 69"/>
                    <a:gd name="T4" fmla="*/ 0 w 160"/>
                    <a:gd name="T5" fmla="*/ 69 h 69"/>
                    <a:gd name="T6" fmla="*/ 142 w 160"/>
                    <a:gd name="T7" fmla="*/ 67 h 69"/>
                    <a:gd name="T8" fmla="*/ 160 w 160"/>
                    <a:gd name="T9" fmla="*/ 0 h 69"/>
                  </a:gdLst>
                  <a:ahLst/>
                  <a:cxnLst>
                    <a:cxn ang="0">
                      <a:pos x="T0" y="T1"/>
                    </a:cxn>
                    <a:cxn ang="0">
                      <a:pos x="T2" y="T3"/>
                    </a:cxn>
                    <a:cxn ang="0">
                      <a:pos x="T4" y="T5"/>
                    </a:cxn>
                    <a:cxn ang="0">
                      <a:pos x="T6" y="T7"/>
                    </a:cxn>
                    <a:cxn ang="0">
                      <a:pos x="T8" y="T9"/>
                    </a:cxn>
                  </a:cxnLst>
                  <a:rect l="0" t="0" r="r" b="b"/>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sp>
              <p:nvSpPr>
                <p:cNvPr id="660539" name="Freeform 59"/>
                <p:cNvSpPr>
                  <a:spLocks/>
                </p:cNvSpPr>
                <p:nvPr/>
              </p:nvSpPr>
              <p:spPr bwMode="auto">
                <a:xfrm>
                  <a:off x="1883" y="3343"/>
                  <a:ext cx="60" cy="14"/>
                </a:xfrm>
                <a:custGeom>
                  <a:avLst/>
                  <a:gdLst>
                    <a:gd name="T0" fmla="*/ 359 w 359"/>
                    <a:gd name="T1" fmla="*/ 67 h 67"/>
                    <a:gd name="T2" fmla="*/ 11 w 359"/>
                    <a:gd name="T3" fmla="*/ 67 h 67"/>
                    <a:gd name="T4" fmla="*/ 0 w 359"/>
                    <a:gd name="T5" fmla="*/ 0 h 67"/>
                    <a:gd name="T6" fmla="*/ 341 w 359"/>
                    <a:gd name="T7" fmla="*/ 0 h 67"/>
                    <a:gd name="T8" fmla="*/ 359 w 359"/>
                    <a:gd name="T9" fmla="*/ 67 h 67"/>
                  </a:gdLst>
                  <a:ahLst/>
                  <a:cxnLst>
                    <a:cxn ang="0">
                      <a:pos x="T0" y="T1"/>
                    </a:cxn>
                    <a:cxn ang="0">
                      <a:pos x="T2" y="T3"/>
                    </a:cxn>
                    <a:cxn ang="0">
                      <a:pos x="T4" y="T5"/>
                    </a:cxn>
                    <a:cxn ang="0">
                      <a:pos x="T6" y="T7"/>
                    </a:cxn>
                    <a:cxn ang="0">
                      <a:pos x="T8" y="T9"/>
                    </a:cxn>
                  </a:cxnLst>
                  <a:rect l="0" t="0" r="r" b="b"/>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sp>
              <p:nvSpPr>
                <p:cNvPr id="660540" name="Freeform 60"/>
                <p:cNvSpPr>
                  <a:spLocks/>
                </p:cNvSpPr>
                <p:nvPr/>
              </p:nvSpPr>
              <p:spPr bwMode="auto">
                <a:xfrm>
                  <a:off x="1908" y="3332"/>
                  <a:ext cx="35" cy="7"/>
                </a:xfrm>
                <a:custGeom>
                  <a:avLst/>
                  <a:gdLst>
                    <a:gd name="T0" fmla="*/ 209 w 209"/>
                    <a:gd name="T1" fmla="*/ 0 h 36"/>
                    <a:gd name="T2" fmla="*/ 8 w 209"/>
                    <a:gd name="T3" fmla="*/ 0 h 36"/>
                    <a:gd name="T4" fmla="*/ 0 w 209"/>
                    <a:gd name="T5" fmla="*/ 36 h 36"/>
                    <a:gd name="T6" fmla="*/ 191 w 209"/>
                    <a:gd name="T7" fmla="*/ 36 h 36"/>
                    <a:gd name="T8" fmla="*/ 209 w 209"/>
                    <a:gd name="T9" fmla="*/ 0 h 36"/>
                  </a:gdLst>
                  <a:ahLst/>
                  <a:cxnLst>
                    <a:cxn ang="0">
                      <a:pos x="T0" y="T1"/>
                    </a:cxn>
                    <a:cxn ang="0">
                      <a:pos x="T2" y="T3"/>
                    </a:cxn>
                    <a:cxn ang="0">
                      <a:pos x="T4" y="T5"/>
                    </a:cxn>
                    <a:cxn ang="0">
                      <a:pos x="T6" y="T7"/>
                    </a:cxn>
                    <a:cxn ang="0">
                      <a:pos x="T8" y="T9"/>
                    </a:cxn>
                  </a:cxnLst>
                  <a:rect l="0" t="0" r="r" b="b"/>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sp>
              <p:nvSpPr>
                <p:cNvPr id="660541" name="Freeform 61"/>
                <p:cNvSpPr>
                  <a:spLocks/>
                </p:cNvSpPr>
                <p:nvPr/>
              </p:nvSpPr>
              <p:spPr bwMode="auto">
                <a:xfrm>
                  <a:off x="1939" y="3331"/>
                  <a:ext cx="4" cy="25"/>
                </a:xfrm>
                <a:custGeom>
                  <a:avLst/>
                  <a:gdLst>
                    <a:gd name="T0" fmla="*/ 21 w 21"/>
                    <a:gd name="T1" fmla="*/ 0 h 123"/>
                    <a:gd name="T2" fmla="*/ 21 w 21"/>
                    <a:gd name="T3" fmla="*/ 123 h 123"/>
                    <a:gd name="T4" fmla="*/ 0 w 21"/>
                    <a:gd name="T5" fmla="*/ 41 h 123"/>
                    <a:gd name="T6" fmla="*/ 21 w 21"/>
                    <a:gd name="T7" fmla="*/ 0 h 123"/>
                  </a:gdLst>
                  <a:ahLst/>
                  <a:cxnLst>
                    <a:cxn ang="0">
                      <a:pos x="T0" y="T1"/>
                    </a:cxn>
                    <a:cxn ang="0">
                      <a:pos x="T2" y="T3"/>
                    </a:cxn>
                    <a:cxn ang="0">
                      <a:pos x="T4" y="T5"/>
                    </a:cxn>
                    <a:cxn ang="0">
                      <a:pos x="T6" y="T7"/>
                    </a:cxn>
                  </a:cxnLst>
                  <a:rect l="0" t="0" r="r" b="b"/>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sp>
              <p:nvSpPr>
                <p:cNvPr id="660542" name="Oval 62"/>
                <p:cNvSpPr>
                  <a:spLocks noChangeArrowheads="1"/>
                </p:cNvSpPr>
                <p:nvPr/>
              </p:nvSpPr>
              <p:spPr bwMode="auto">
                <a:xfrm>
                  <a:off x="1910" y="3345"/>
                  <a:ext cx="10" cy="9"/>
                </a:xfrm>
                <a:prstGeom prst="ellipse">
                  <a:avLst/>
                </a:prstGeom>
                <a:solidFill>
                  <a:srgbClr val="C0C0C0"/>
                </a:solidFill>
                <a:ln w="3175">
                  <a:solidFill>
                    <a:srgbClr val="808080"/>
                  </a:solidFill>
                  <a:round/>
                  <a:headEnd/>
                  <a:tailEnd/>
                </a:ln>
              </p:spPr>
              <p:txBody>
                <a:bodyPr/>
                <a:lstStyle/>
                <a:p>
                  <a:endParaRPr lang="zh-CN" altLang="en-US" b="1">
                    <a:solidFill>
                      <a:srgbClr val="000099"/>
                    </a:solidFill>
                    <a:latin typeface="+mn-lt"/>
                  </a:endParaRPr>
                </a:p>
              </p:txBody>
            </p:sp>
            <p:sp>
              <p:nvSpPr>
                <p:cNvPr id="660543" name="Rectangle 63"/>
                <p:cNvSpPr>
                  <a:spLocks noChangeArrowheads="1"/>
                </p:cNvSpPr>
                <p:nvPr/>
              </p:nvSpPr>
              <p:spPr bwMode="auto">
                <a:xfrm>
                  <a:off x="1832" y="3339"/>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grpSp>
              <p:nvGrpSpPr>
                <p:cNvPr id="660544" name="Group 64"/>
                <p:cNvGrpSpPr>
                  <a:grpSpLocks/>
                </p:cNvGrpSpPr>
                <p:nvPr/>
              </p:nvGrpSpPr>
              <p:grpSpPr bwMode="auto">
                <a:xfrm>
                  <a:off x="1907" y="3324"/>
                  <a:ext cx="12" cy="37"/>
                  <a:chOff x="1907" y="3324"/>
                  <a:chExt cx="12" cy="37"/>
                </a:xfrm>
              </p:grpSpPr>
              <p:sp>
                <p:nvSpPr>
                  <p:cNvPr id="660545" name="Freeform 65"/>
                  <p:cNvSpPr>
                    <a:spLocks/>
                  </p:cNvSpPr>
                  <p:nvPr/>
                </p:nvSpPr>
                <p:spPr bwMode="auto">
                  <a:xfrm>
                    <a:off x="1907" y="3324"/>
                    <a:ext cx="11" cy="37"/>
                  </a:xfrm>
                  <a:custGeom>
                    <a:avLst/>
                    <a:gdLst>
                      <a:gd name="T0" fmla="*/ 56 w 69"/>
                      <a:gd name="T1" fmla="*/ 2 h 183"/>
                      <a:gd name="T2" fmla="*/ 31 w 69"/>
                      <a:gd name="T3" fmla="*/ 0 h 183"/>
                      <a:gd name="T4" fmla="*/ 14 w 69"/>
                      <a:gd name="T5" fmla="*/ 10 h 183"/>
                      <a:gd name="T6" fmla="*/ 8 w 69"/>
                      <a:gd name="T7" fmla="*/ 32 h 183"/>
                      <a:gd name="T8" fmla="*/ 0 w 69"/>
                      <a:gd name="T9" fmla="*/ 73 h 183"/>
                      <a:gd name="T10" fmla="*/ 17 w 69"/>
                      <a:gd name="T11" fmla="*/ 181 h 183"/>
                      <a:gd name="T12" fmla="*/ 31 w 69"/>
                      <a:gd name="T13" fmla="*/ 183 h 183"/>
                      <a:gd name="T14" fmla="*/ 31 w 69"/>
                      <a:gd name="T15" fmla="*/ 88 h 183"/>
                      <a:gd name="T16" fmla="*/ 61 w 69"/>
                      <a:gd name="T17" fmla="*/ 48 h 183"/>
                      <a:gd name="T18" fmla="*/ 69 w 69"/>
                      <a:gd name="T19" fmla="*/ 29 h 183"/>
                      <a:gd name="T20" fmla="*/ 68 w 69"/>
                      <a:gd name="T21" fmla="*/ 12 h 183"/>
                      <a:gd name="T22" fmla="*/ 56 w 69"/>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sp>
                <p:nvSpPr>
                  <p:cNvPr id="660546" name="Freeform 66"/>
                  <p:cNvSpPr>
                    <a:spLocks/>
                  </p:cNvSpPr>
                  <p:nvPr/>
                </p:nvSpPr>
                <p:spPr bwMode="auto">
                  <a:xfrm>
                    <a:off x="1908" y="3324"/>
                    <a:ext cx="11" cy="36"/>
                  </a:xfrm>
                  <a:custGeom>
                    <a:avLst/>
                    <a:gdLst>
                      <a:gd name="T0" fmla="*/ 55 w 70"/>
                      <a:gd name="T1" fmla="*/ 2 h 183"/>
                      <a:gd name="T2" fmla="*/ 30 w 70"/>
                      <a:gd name="T3" fmla="*/ 0 h 183"/>
                      <a:gd name="T4" fmla="*/ 14 w 70"/>
                      <a:gd name="T5" fmla="*/ 10 h 183"/>
                      <a:gd name="T6" fmla="*/ 8 w 70"/>
                      <a:gd name="T7" fmla="*/ 31 h 183"/>
                      <a:gd name="T8" fmla="*/ 0 w 70"/>
                      <a:gd name="T9" fmla="*/ 72 h 183"/>
                      <a:gd name="T10" fmla="*/ 18 w 70"/>
                      <a:gd name="T11" fmla="*/ 181 h 183"/>
                      <a:gd name="T12" fmla="*/ 30 w 70"/>
                      <a:gd name="T13" fmla="*/ 183 h 183"/>
                      <a:gd name="T14" fmla="*/ 30 w 70"/>
                      <a:gd name="T15" fmla="*/ 88 h 183"/>
                      <a:gd name="T16" fmla="*/ 62 w 70"/>
                      <a:gd name="T17" fmla="*/ 48 h 183"/>
                      <a:gd name="T18" fmla="*/ 70 w 70"/>
                      <a:gd name="T19" fmla="*/ 29 h 183"/>
                      <a:gd name="T20" fmla="*/ 68 w 70"/>
                      <a:gd name="T21" fmla="*/ 12 h 183"/>
                      <a:gd name="T22" fmla="*/ 55 w 70"/>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grpSp>
          </p:grpSp>
        </p:grpSp>
        <p:sp>
          <p:nvSpPr>
            <p:cNvPr id="660547" name="Rectangle 67"/>
            <p:cNvSpPr>
              <a:spLocks noChangeArrowheads="1"/>
            </p:cNvSpPr>
            <p:nvPr/>
          </p:nvSpPr>
          <p:spPr bwMode="auto">
            <a:xfrm>
              <a:off x="1850" y="3384"/>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sp>
          <p:nvSpPr>
            <p:cNvPr id="660548" name="Freeform 68"/>
            <p:cNvSpPr>
              <a:spLocks/>
            </p:cNvSpPr>
            <p:nvPr/>
          </p:nvSpPr>
          <p:spPr bwMode="auto">
            <a:xfrm>
              <a:off x="1873" y="3393"/>
              <a:ext cx="33" cy="8"/>
            </a:xfrm>
            <a:custGeom>
              <a:avLst/>
              <a:gdLst>
                <a:gd name="T0" fmla="*/ 5 w 200"/>
                <a:gd name="T1" fmla="*/ 36 h 36"/>
                <a:gd name="T2" fmla="*/ 0 w 200"/>
                <a:gd name="T3" fmla="*/ 0 h 36"/>
                <a:gd name="T4" fmla="*/ 194 w 200"/>
                <a:gd name="T5" fmla="*/ 0 h 36"/>
                <a:gd name="T6" fmla="*/ 200 w 200"/>
                <a:gd name="T7" fmla="*/ 35 h 36"/>
              </a:gdLst>
              <a:ahLst/>
              <a:cxnLst>
                <a:cxn ang="0">
                  <a:pos x="T0" y="T1"/>
                </a:cxn>
                <a:cxn ang="0">
                  <a:pos x="T2" y="T3"/>
                </a:cxn>
                <a:cxn ang="0">
                  <a:pos x="T4" y="T5"/>
                </a:cxn>
                <a:cxn ang="0">
                  <a:pos x="T6" y="T7"/>
                </a:cxn>
              </a:cxnLst>
              <a:rect l="0" t="0" r="r" b="b"/>
              <a:pathLst>
                <a:path w="200" h="36">
                  <a:moveTo>
                    <a:pt x="5" y="36"/>
                  </a:moveTo>
                  <a:lnTo>
                    <a:pt x="0" y="0"/>
                  </a:lnTo>
                  <a:lnTo>
                    <a:pt x="194" y="0"/>
                  </a:lnTo>
                  <a:lnTo>
                    <a:pt x="200" y="3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49" name="Freeform 69"/>
            <p:cNvSpPr>
              <a:spLocks/>
            </p:cNvSpPr>
            <p:nvPr/>
          </p:nvSpPr>
          <p:spPr bwMode="auto">
            <a:xfrm>
              <a:off x="1783" y="3136"/>
              <a:ext cx="29" cy="36"/>
            </a:xfrm>
            <a:custGeom>
              <a:avLst/>
              <a:gdLst>
                <a:gd name="T0" fmla="*/ 163 w 177"/>
                <a:gd name="T1" fmla="*/ 0 h 180"/>
                <a:gd name="T2" fmla="*/ 0 w 177"/>
                <a:gd name="T3" fmla="*/ 0 h 180"/>
                <a:gd name="T4" fmla="*/ 12 w 177"/>
                <a:gd name="T5" fmla="*/ 180 h 180"/>
                <a:gd name="T6" fmla="*/ 177 w 177"/>
                <a:gd name="T7" fmla="*/ 180 h 180"/>
                <a:gd name="T8" fmla="*/ 163 w 177"/>
                <a:gd name="T9" fmla="*/ 0 h 180"/>
              </a:gdLst>
              <a:ahLst/>
              <a:cxnLst>
                <a:cxn ang="0">
                  <a:pos x="T0" y="T1"/>
                </a:cxn>
                <a:cxn ang="0">
                  <a:pos x="T2" y="T3"/>
                </a:cxn>
                <a:cxn ang="0">
                  <a:pos x="T4" y="T5"/>
                </a:cxn>
                <a:cxn ang="0">
                  <a:pos x="T6" y="T7"/>
                </a:cxn>
                <a:cxn ang="0">
                  <a:pos x="T8" y="T9"/>
                </a:cxn>
              </a:cxnLst>
              <a:rect l="0" t="0" r="r" b="b"/>
              <a:pathLst>
                <a:path w="177" h="180">
                  <a:moveTo>
                    <a:pt x="163" y="0"/>
                  </a:moveTo>
                  <a:lnTo>
                    <a:pt x="0" y="0"/>
                  </a:lnTo>
                  <a:lnTo>
                    <a:pt x="12" y="180"/>
                  </a:lnTo>
                  <a:lnTo>
                    <a:pt x="177" y="180"/>
                  </a:lnTo>
                  <a:lnTo>
                    <a:pt x="163"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550" name="Freeform 70"/>
            <p:cNvSpPr>
              <a:spLocks/>
            </p:cNvSpPr>
            <p:nvPr/>
          </p:nvSpPr>
          <p:spPr bwMode="auto">
            <a:xfrm>
              <a:off x="1786" y="3197"/>
              <a:ext cx="31" cy="37"/>
            </a:xfrm>
            <a:custGeom>
              <a:avLst/>
              <a:gdLst>
                <a:gd name="T0" fmla="*/ 170 w 183"/>
                <a:gd name="T1" fmla="*/ 0 h 182"/>
                <a:gd name="T2" fmla="*/ 0 w 183"/>
                <a:gd name="T3" fmla="*/ 0 h 182"/>
                <a:gd name="T4" fmla="*/ 12 w 183"/>
                <a:gd name="T5" fmla="*/ 182 h 182"/>
                <a:gd name="T6" fmla="*/ 183 w 183"/>
                <a:gd name="T7" fmla="*/ 181 h 182"/>
                <a:gd name="T8" fmla="*/ 170 w 183"/>
                <a:gd name="T9" fmla="*/ 0 h 182"/>
              </a:gdLst>
              <a:ahLst/>
              <a:cxnLst>
                <a:cxn ang="0">
                  <a:pos x="T0" y="T1"/>
                </a:cxn>
                <a:cxn ang="0">
                  <a:pos x="T2" y="T3"/>
                </a:cxn>
                <a:cxn ang="0">
                  <a:pos x="T4" y="T5"/>
                </a:cxn>
                <a:cxn ang="0">
                  <a:pos x="T6" y="T7"/>
                </a:cxn>
                <a:cxn ang="0">
                  <a:pos x="T8" y="T9"/>
                </a:cxn>
              </a:cxnLst>
              <a:rect l="0" t="0" r="r" b="b"/>
              <a:pathLst>
                <a:path w="183" h="182">
                  <a:moveTo>
                    <a:pt x="170" y="0"/>
                  </a:moveTo>
                  <a:lnTo>
                    <a:pt x="0" y="0"/>
                  </a:lnTo>
                  <a:lnTo>
                    <a:pt x="12" y="182"/>
                  </a:lnTo>
                  <a:lnTo>
                    <a:pt x="183" y="181"/>
                  </a:lnTo>
                  <a:lnTo>
                    <a:pt x="17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ndParaRPr>
            </a:p>
          </p:txBody>
        </p:sp>
        <p:grpSp>
          <p:nvGrpSpPr>
            <p:cNvPr id="660551" name="Group 71"/>
            <p:cNvGrpSpPr>
              <a:grpSpLocks/>
            </p:cNvGrpSpPr>
            <p:nvPr/>
          </p:nvGrpSpPr>
          <p:grpSpPr bwMode="auto">
            <a:xfrm>
              <a:off x="1830" y="3194"/>
              <a:ext cx="130" cy="39"/>
              <a:chOff x="1830" y="3194"/>
              <a:chExt cx="130" cy="39"/>
            </a:xfrm>
          </p:grpSpPr>
          <p:sp>
            <p:nvSpPr>
              <p:cNvPr id="660552" name="Rectangle 72"/>
              <p:cNvSpPr>
                <a:spLocks noChangeArrowheads="1"/>
              </p:cNvSpPr>
              <p:nvPr/>
            </p:nvSpPr>
            <p:spPr bwMode="auto">
              <a:xfrm>
                <a:off x="1830" y="3194"/>
                <a:ext cx="130" cy="39"/>
              </a:xfrm>
              <a:prstGeom prst="rect">
                <a:avLst/>
              </a:prstGeom>
              <a:solidFill>
                <a:srgbClr val="60606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53" name="Rectangle 73"/>
              <p:cNvSpPr>
                <a:spLocks noChangeArrowheads="1"/>
              </p:cNvSpPr>
              <p:nvPr/>
            </p:nvSpPr>
            <p:spPr bwMode="auto">
              <a:xfrm>
                <a:off x="1854" y="3200"/>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sp>
            <p:nvSpPr>
              <p:cNvPr id="660554" name="Rectangle 74"/>
              <p:cNvSpPr>
                <a:spLocks noChangeArrowheads="1"/>
              </p:cNvSpPr>
              <p:nvPr/>
            </p:nvSpPr>
            <p:spPr bwMode="auto">
              <a:xfrm>
                <a:off x="1854" y="3216"/>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sp>
            <p:nvSpPr>
              <p:cNvPr id="660555" name="Rectangle 75"/>
              <p:cNvSpPr>
                <a:spLocks noChangeArrowheads="1"/>
              </p:cNvSpPr>
              <p:nvPr/>
            </p:nvSpPr>
            <p:spPr bwMode="auto">
              <a:xfrm>
                <a:off x="1885" y="3207"/>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sp>
            <p:nvSpPr>
              <p:cNvPr id="660556" name="Oval 76"/>
              <p:cNvSpPr>
                <a:spLocks noChangeArrowheads="1"/>
              </p:cNvSpPr>
              <p:nvPr/>
            </p:nvSpPr>
            <p:spPr bwMode="auto">
              <a:xfrm>
                <a:off x="1838" y="3208"/>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grpSp>
      </p:grpSp>
      <p:sp>
        <p:nvSpPr>
          <p:cNvPr id="660557" name="Text Box 77"/>
          <p:cNvSpPr txBox="1">
            <a:spLocks noChangeArrowheads="1"/>
          </p:cNvSpPr>
          <p:nvPr/>
        </p:nvSpPr>
        <p:spPr bwMode="auto">
          <a:xfrm>
            <a:off x="2936132" y="1432105"/>
            <a:ext cx="97924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000099"/>
                </a:solidFill>
                <a:latin typeface="+mn-lt"/>
                <a:ea typeface="黑体" pitchFamily="2" charset="-122"/>
              </a:rPr>
              <a:t>SIP </a:t>
            </a:r>
            <a:r>
              <a:rPr lang="zh-CN" altLang="en-US" sz="1600" b="1">
                <a:solidFill>
                  <a:srgbClr val="000099"/>
                </a:solidFill>
                <a:latin typeface="+mn-lt"/>
                <a:ea typeface="黑体" pitchFamily="2" charset="-122"/>
              </a:rPr>
              <a:t>代理</a:t>
            </a:r>
          </a:p>
          <a:p>
            <a:pPr algn="ctr"/>
            <a:r>
              <a:rPr lang="zh-CN" altLang="en-US" sz="1600" b="1">
                <a:solidFill>
                  <a:srgbClr val="000099"/>
                </a:solidFill>
                <a:latin typeface="+mn-lt"/>
                <a:ea typeface="黑体" pitchFamily="2" charset="-122"/>
              </a:rPr>
              <a:t>服务器</a:t>
            </a:r>
          </a:p>
        </p:txBody>
      </p:sp>
      <p:sp>
        <p:nvSpPr>
          <p:cNvPr id="660558" name="Text Box 78"/>
          <p:cNvSpPr txBox="1">
            <a:spLocks noChangeArrowheads="1"/>
          </p:cNvSpPr>
          <p:nvPr/>
        </p:nvSpPr>
        <p:spPr bwMode="auto">
          <a:xfrm>
            <a:off x="5025008" y="1628800"/>
            <a:ext cx="14384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C00000"/>
                </a:solidFill>
                <a:latin typeface="+mn-lt"/>
                <a:ea typeface="黑体" pitchFamily="2" charset="-122"/>
              </a:rPr>
              <a:t>SIP </a:t>
            </a:r>
            <a:r>
              <a:rPr lang="zh-CN" altLang="en-US" sz="2000" b="1" dirty="0">
                <a:solidFill>
                  <a:srgbClr val="C00000"/>
                </a:solidFill>
                <a:latin typeface="+mn-lt"/>
                <a:ea typeface="黑体" pitchFamily="2" charset="-122"/>
              </a:rPr>
              <a:t>登记器</a:t>
            </a:r>
          </a:p>
        </p:txBody>
      </p:sp>
      <p:grpSp>
        <p:nvGrpSpPr>
          <p:cNvPr id="660559" name="Group 79"/>
          <p:cNvGrpSpPr>
            <a:grpSpLocks/>
          </p:cNvGrpSpPr>
          <p:nvPr/>
        </p:nvGrpSpPr>
        <p:grpSpPr bwMode="auto">
          <a:xfrm flipH="1">
            <a:off x="5491223" y="2009955"/>
            <a:ext cx="378354" cy="587375"/>
            <a:chOff x="1655" y="3067"/>
            <a:chExt cx="327" cy="521"/>
          </a:xfrm>
        </p:grpSpPr>
        <p:sp>
          <p:nvSpPr>
            <p:cNvPr id="660560" name="AutoShape 80"/>
            <p:cNvSpPr>
              <a:spLocks noChangeAspect="1" noChangeArrowheads="1" noTextEdit="1"/>
            </p:cNvSpPr>
            <p:nvPr/>
          </p:nvSpPr>
          <p:spPr bwMode="auto">
            <a:xfrm>
              <a:off x="1655" y="3067"/>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grpSp>
          <p:nvGrpSpPr>
            <p:cNvPr id="660561" name="Group 81"/>
            <p:cNvGrpSpPr>
              <a:grpSpLocks/>
            </p:cNvGrpSpPr>
            <p:nvPr/>
          </p:nvGrpSpPr>
          <p:grpSpPr bwMode="auto">
            <a:xfrm>
              <a:off x="1658" y="3071"/>
              <a:ext cx="319" cy="511"/>
              <a:chOff x="1658" y="3071"/>
              <a:chExt cx="319" cy="511"/>
            </a:xfrm>
          </p:grpSpPr>
          <p:sp>
            <p:nvSpPr>
              <p:cNvPr id="660562" name="Freeform 82"/>
              <p:cNvSpPr>
                <a:spLocks/>
              </p:cNvSpPr>
              <p:nvPr/>
            </p:nvSpPr>
            <p:spPr bwMode="auto">
              <a:xfrm>
                <a:off x="1752" y="3105"/>
                <a:ext cx="215" cy="9"/>
              </a:xfrm>
              <a:custGeom>
                <a:avLst/>
                <a:gdLst>
                  <a:gd name="T0" fmla="*/ 0 w 1292"/>
                  <a:gd name="T1" fmla="*/ 0 h 47"/>
                  <a:gd name="T2" fmla="*/ 76 w 1292"/>
                  <a:gd name="T3" fmla="*/ 47 h 47"/>
                  <a:gd name="T4" fmla="*/ 1292 w 1292"/>
                  <a:gd name="T5" fmla="*/ 47 h 47"/>
                  <a:gd name="T6" fmla="*/ 1254 w 1292"/>
                  <a:gd name="T7" fmla="*/ 0 h 47"/>
                  <a:gd name="T8" fmla="*/ 0 w 1292"/>
                  <a:gd name="T9" fmla="*/ 0 h 47"/>
                </a:gdLst>
                <a:ahLst/>
                <a:cxnLst>
                  <a:cxn ang="0">
                    <a:pos x="T0" y="T1"/>
                  </a:cxn>
                  <a:cxn ang="0">
                    <a:pos x="T2" y="T3"/>
                  </a:cxn>
                  <a:cxn ang="0">
                    <a:pos x="T4" y="T5"/>
                  </a:cxn>
                  <a:cxn ang="0">
                    <a:pos x="T6" y="T7"/>
                  </a:cxn>
                  <a:cxn ang="0">
                    <a:pos x="T8" y="T9"/>
                  </a:cxn>
                </a:cxnLst>
                <a:rect l="0" t="0" r="r" b="b"/>
                <a:pathLst>
                  <a:path w="1292" h="47">
                    <a:moveTo>
                      <a:pt x="0" y="0"/>
                    </a:moveTo>
                    <a:lnTo>
                      <a:pt x="76" y="47"/>
                    </a:lnTo>
                    <a:lnTo>
                      <a:pt x="1292" y="47"/>
                    </a:lnTo>
                    <a:lnTo>
                      <a:pt x="1254" y="0"/>
                    </a:lnTo>
                    <a:lnTo>
                      <a:pt x="0" y="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563" name="Freeform 83"/>
              <p:cNvSpPr>
                <a:spLocks/>
              </p:cNvSpPr>
              <p:nvPr/>
            </p:nvSpPr>
            <p:spPr bwMode="auto">
              <a:xfrm>
                <a:off x="1751" y="3104"/>
                <a:ext cx="55" cy="478"/>
              </a:xfrm>
              <a:custGeom>
                <a:avLst/>
                <a:gdLst>
                  <a:gd name="T0" fmla="*/ 0 w 327"/>
                  <a:gd name="T1" fmla="*/ 2311 h 2392"/>
                  <a:gd name="T2" fmla="*/ 68 w 327"/>
                  <a:gd name="T3" fmla="*/ 2392 h 2392"/>
                  <a:gd name="T4" fmla="*/ 327 w 327"/>
                  <a:gd name="T5" fmla="*/ 794 h 2392"/>
                  <a:gd name="T6" fmla="*/ 83 w 327"/>
                  <a:gd name="T7" fmla="*/ 47 h 2392"/>
                  <a:gd name="T8" fmla="*/ 3 w 327"/>
                  <a:gd name="T9" fmla="*/ 0 h 2392"/>
                  <a:gd name="T10" fmla="*/ 0 w 327"/>
                  <a:gd name="T11" fmla="*/ 873 h 2392"/>
                  <a:gd name="T12" fmla="*/ 0 w 327"/>
                  <a:gd name="T13" fmla="*/ 2311 h 2392"/>
                </a:gdLst>
                <a:ahLst/>
                <a:cxnLst>
                  <a:cxn ang="0">
                    <a:pos x="T0" y="T1"/>
                  </a:cxn>
                  <a:cxn ang="0">
                    <a:pos x="T2" y="T3"/>
                  </a:cxn>
                  <a:cxn ang="0">
                    <a:pos x="T4" y="T5"/>
                  </a:cxn>
                  <a:cxn ang="0">
                    <a:pos x="T6" y="T7"/>
                  </a:cxn>
                  <a:cxn ang="0">
                    <a:pos x="T8" y="T9"/>
                  </a:cxn>
                  <a:cxn ang="0">
                    <a:pos x="T10" y="T11"/>
                  </a:cxn>
                  <a:cxn ang="0">
                    <a:pos x="T12" y="T13"/>
                  </a:cxn>
                </a:cxnLst>
                <a:rect l="0" t="0" r="r" b="b"/>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564" name="Freeform 84"/>
              <p:cNvSpPr>
                <a:spLocks/>
              </p:cNvSpPr>
              <p:nvPr/>
            </p:nvSpPr>
            <p:spPr bwMode="auto">
              <a:xfrm>
                <a:off x="1658" y="3071"/>
                <a:ext cx="94" cy="495"/>
              </a:xfrm>
              <a:custGeom>
                <a:avLst/>
                <a:gdLst>
                  <a:gd name="T0" fmla="*/ 0 w 568"/>
                  <a:gd name="T1" fmla="*/ 0 h 2472"/>
                  <a:gd name="T2" fmla="*/ 568 w 568"/>
                  <a:gd name="T3" fmla="*/ 162 h 2472"/>
                  <a:gd name="T4" fmla="*/ 568 w 568"/>
                  <a:gd name="T5" fmla="*/ 2472 h 2472"/>
                  <a:gd name="T6" fmla="*/ 0 w 568"/>
                  <a:gd name="T7" fmla="*/ 1882 h 2472"/>
                  <a:gd name="T8" fmla="*/ 0 w 568"/>
                  <a:gd name="T9" fmla="*/ 0 h 2472"/>
                </a:gdLst>
                <a:ahLst/>
                <a:cxnLst>
                  <a:cxn ang="0">
                    <a:pos x="T0" y="T1"/>
                  </a:cxn>
                  <a:cxn ang="0">
                    <a:pos x="T2" y="T3"/>
                  </a:cxn>
                  <a:cxn ang="0">
                    <a:pos x="T4" y="T5"/>
                  </a:cxn>
                  <a:cxn ang="0">
                    <a:pos x="T6" y="T7"/>
                  </a:cxn>
                  <a:cxn ang="0">
                    <a:pos x="T8" y="T9"/>
                  </a:cxn>
                </a:cxnLst>
                <a:rect l="0" t="0" r="r" b="b"/>
                <a:pathLst>
                  <a:path w="568" h="2472">
                    <a:moveTo>
                      <a:pt x="0" y="0"/>
                    </a:moveTo>
                    <a:lnTo>
                      <a:pt x="568" y="162"/>
                    </a:lnTo>
                    <a:lnTo>
                      <a:pt x="568" y="2472"/>
                    </a:lnTo>
                    <a:lnTo>
                      <a:pt x="0" y="1882"/>
                    </a:lnTo>
                    <a:lnTo>
                      <a:pt x="0" y="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565" name="Freeform 85"/>
              <p:cNvSpPr>
                <a:spLocks/>
              </p:cNvSpPr>
              <p:nvPr/>
            </p:nvSpPr>
            <p:spPr bwMode="auto">
              <a:xfrm>
                <a:off x="1658" y="3071"/>
                <a:ext cx="303" cy="34"/>
              </a:xfrm>
              <a:custGeom>
                <a:avLst/>
                <a:gdLst>
                  <a:gd name="T0" fmla="*/ 569 w 1822"/>
                  <a:gd name="T1" fmla="*/ 170 h 170"/>
                  <a:gd name="T2" fmla="*/ 1822 w 1822"/>
                  <a:gd name="T3" fmla="*/ 170 h 170"/>
                  <a:gd name="T4" fmla="*/ 944 w 1822"/>
                  <a:gd name="T5" fmla="*/ 0 h 170"/>
                  <a:gd name="T6" fmla="*/ 0 w 1822"/>
                  <a:gd name="T7" fmla="*/ 0 h 170"/>
                  <a:gd name="T8" fmla="*/ 569 w 1822"/>
                  <a:gd name="T9" fmla="*/ 170 h 170"/>
                </a:gdLst>
                <a:ahLst/>
                <a:cxnLst>
                  <a:cxn ang="0">
                    <a:pos x="T0" y="T1"/>
                  </a:cxn>
                  <a:cxn ang="0">
                    <a:pos x="T2" y="T3"/>
                  </a:cxn>
                  <a:cxn ang="0">
                    <a:pos x="T4" y="T5"/>
                  </a:cxn>
                  <a:cxn ang="0">
                    <a:pos x="T6" y="T7"/>
                  </a:cxn>
                  <a:cxn ang="0">
                    <a:pos x="T8" y="T9"/>
                  </a:cxn>
                </a:cxnLst>
                <a:rect l="0" t="0" r="r" b="b"/>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566" name="Rectangle 86"/>
              <p:cNvSpPr>
                <a:spLocks noChangeArrowheads="1"/>
              </p:cNvSpPr>
              <p:nvPr/>
            </p:nvSpPr>
            <p:spPr bwMode="auto">
              <a:xfrm>
                <a:off x="1763" y="3282"/>
                <a:ext cx="197" cy="30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67" name="Freeform 87"/>
              <p:cNvSpPr>
                <a:spLocks/>
              </p:cNvSpPr>
              <p:nvPr/>
            </p:nvSpPr>
            <p:spPr bwMode="auto">
              <a:xfrm>
                <a:off x="1765" y="3113"/>
                <a:ext cx="212" cy="151"/>
              </a:xfrm>
              <a:custGeom>
                <a:avLst/>
                <a:gdLst>
                  <a:gd name="T0" fmla="*/ 0 w 1272"/>
                  <a:gd name="T1" fmla="*/ 0 h 753"/>
                  <a:gd name="T2" fmla="*/ 1214 w 1272"/>
                  <a:gd name="T3" fmla="*/ 0 h 753"/>
                  <a:gd name="T4" fmla="*/ 1272 w 1272"/>
                  <a:gd name="T5" fmla="*/ 753 h 753"/>
                  <a:gd name="T6" fmla="*/ 53 w 1272"/>
                  <a:gd name="T7" fmla="*/ 753 h 753"/>
                  <a:gd name="T8" fmla="*/ 0 w 1272"/>
                  <a:gd name="T9" fmla="*/ 0 h 753"/>
                </a:gdLst>
                <a:ahLst/>
                <a:cxnLst>
                  <a:cxn ang="0">
                    <a:pos x="T0" y="T1"/>
                  </a:cxn>
                  <a:cxn ang="0">
                    <a:pos x="T2" y="T3"/>
                  </a:cxn>
                  <a:cxn ang="0">
                    <a:pos x="T4" y="T5"/>
                  </a:cxn>
                  <a:cxn ang="0">
                    <a:pos x="T6" y="T7"/>
                  </a:cxn>
                  <a:cxn ang="0">
                    <a:pos x="T8" y="T9"/>
                  </a:cxn>
                </a:cxnLst>
                <a:rect l="0" t="0" r="r" b="b"/>
                <a:pathLst>
                  <a:path w="1272" h="753">
                    <a:moveTo>
                      <a:pt x="0" y="0"/>
                    </a:moveTo>
                    <a:lnTo>
                      <a:pt x="1214" y="0"/>
                    </a:lnTo>
                    <a:lnTo>
                      <a:pt x="1272" y="753"/>
                    </a:lnTo>
                    <a:lnTo>
                      <a:pt x="53" y="753"/>
                    </a:lnTo>
                    <a:lnTo>
                      <a:pt x="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568" name="Freeform 88"/>
              <p:cNvSpPr>
                <a:spLocks/>
              </p:cNvSpPr>
              <p:nvPr/>
            </p:nvSpPr>
            <p:spPr bwMode="auto">
              <a:xfrm>
                <a:off x="1763" y="3263"/>
                <a:ext cx="214" cy="18"/>
              </a:xfrm>
              <a:custGeom>
                <a:avLst/>
                <a:gdLst>
                  <a:gd name="T0" fmla="*/ 0 w 1287"/>
                  <a:gd name="T1" fmla="*/ 90 h 90"/>
                  <a:gd name="T2" fmla="*/ 1188 w 1287"/>
                  <a:gd name="T3" fmla="*/ 90 h 90"/>
                  <a:gd name="T4" fmla="*/ 1287 w 1287"/>
                  <a:gd name="T5" fmla="*/ 0 h 90"/>
                  <a:gd name="T6" fmla="*/ 65 w 1287"/>
                  <a:gd name="T7" fmla="*/ 0 h 90"/>
                  <a:gd name="T8" fmla="*/ 0 w 1287"/>
                  <a:gd name="T9" fmla="*/ 90 h 90"/>
                </a:gdLst>
                <a:ahLst/>
                <a:cxnLst>
                  <a:cxn ang="0">
                    <a:pos x="T0" y="T1"/>
                  </a:cxn>
                  <a:cxn ang="0">
                    <a:pos x="T2" y="T3"/>
                  </a:cxn>
                  <a:cxn ang="0">
                    <a:pos x="T4" y="T5"/>
                  </a:cxn>
                  <a:cxn ang="0">
                    <a:pos x="T6" y="T7"/>
                  </a:cxn>
                  <a:cxn ang="0">
                    <a:pos x="T8" y="T9"/>
                  </a:cxn>
                </a:cxnLst>
                <a:rect l="0" t="0" r="r" b="b"/>
                <a:pathLst>
                  <a:path w="1287" h="90">
                    <a:moveTo>
                      <a:pt x="0" y="90"/>
                    </a:moveTo>
                    <a:lnTo>
                      <a:pt x="1188" y="90"/>
                    </a:lnTo>
                    <a:lnTo>
                      <a:pt x="1287" y="0"/>
                    </a:lnTo>
                    <a:lnTo>
                      <a:pt x="65" y="0"/>
                    </a:lnTo>
                    <a:lnTo>
                      <a:pt x="0" y="9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ndParaRPr>
              </a:p>
            </p:txBody>
          </p:sp>
        </p:grpSp>
        <p:grpSp>
          <p:nvGrpSpPr>
            <p:cNvPr id="660569" name="Group 89"/>
            <p:cNvGrpSpPr>
              <a:grpSpLocks/>
            </p:cNvGrpSpPr>
            <p:nvPr/>
          </p:nvGrpSpPr>
          <p:grpSpPr bwMode="auto">
            <a:xfrm>
              <a:off x="1765" y="3105"/>
              <a:ext cx="60" cy="478"/>
              <a:chOff x="1765" y="3105"/>
              <a:chExt cx="60" cy="478"/>
            </a:xfrm>
          </p:grpSpPr>
          <p:sp>
            <p:nvSpPr>
              <p:cNvPr id="660570" name="Freeform 90"/>
              <p:cNvSpPr>
                <a:spLocks/>
              </p:cNvSpPr>
              <p:nvPr/>
            </p:nvSpPr>
            <p:spPr bwMode="auto">
              <a:xfrm>
                <a:off x="1765" y="3105"/>
                <a:ext cx="18" cy="477"/>
              </a:xfrm>
              <a:custGeom>
                <a:avLst/>
                <a:gdLst>
                  <a:gd name="T0" fmla="*/ 0 w 107"/>
                  <a:gd name="T1" fmla="*/ 0 h 2387"/>
                  <a:gd name="T2" fmla="*/ 55 w 107"/>
                  <a:gd name="T3" fmla="*/ 40 h 2387"/>
                  <a:gd name="T4" fmla="*/ 107 w 107"/>
                  <a:gd name="T5" fmla="*/ 801 h 2387"/>
                  <a:gd name="T6" fmla="*/ 53 w 107"/>
                  <a:gd name="T7" fmla="*/ 888 h 2387"/>
                  <a:gd name="T8" fmla="*/ 51 w 107"/>
                  <a:gd name="T9" fmla="*/ 2387 h 2387"/>
                </a:gdLst>
                <a:ahLst/>
                <a:cxnLst>
                  <a:cxn ang="0">
                    <a:pos x="T0" y="T1"/>
                  </a:cxn>
                  <a:cxn ang="0">
                    <a:pos x="T2" y="T3"/>
                  </a:cxn>
                  <a:cxn ang="0">
                    <a:pos x="T4" y="T5"/>
                  </a:cxn>
                  <a:cxn ang="0">
                    <a:pos x="T6" y="T7"/>
                  </a:cxn>
                  <a:cxn ang="0">
                    <a:pos x="T8" y="T9"/>
                  </a:cxn>
                </a:cxnLst>
                <a:rect l="0" t="0" r="r" b="b"/>
                <a:pathLst>
                  <a:path w="107" h="2387">
                    <a:moveTo>
                      <a:pt x="0" y="0"/>
                    </a:moveTo>
                    <a:lnTo>
                      <a:pt x="55" y="40"/>
                    </a:lnTo>
                    <a:lnTo>
                      <a:pt x="107" y="801"/>
                    </a:lnTo>
                    <a:lnTo>
                      <a:pt x="53" y="888"/>
                    </a:lnTo>
                    <a:lnTo>
                      <a:pt x="51"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71" name="Freeform 91"/>
              <p:cNvSpPr>
                <a:spLocks/>
              </p:cNvSpPr>
              <p:nvPr/>
            </p:nvSpPr>
            <p:spPr bwMode="auto">
              <a:xfrm>
                <a:off x="1772" y="3105"/>
                <a:ext cx="17" cy="478"/>
              </a:xfrm>
              <a:custGeom>
                <a:avLst/>
                <a:gdLst>
                  <a:gd name="T0" fmla="*/ 0 w 100"/>
                  <a:gd name="T1" fmla="*/ 0 h 2387"/>
                  <a:gd name="T2" fmla="*/ 47 w 100"/>
                  <a:gd name="T3" fmla="*/ 40 h 2387"/>
                  <a:gd name="T4" fmla="*/ 100 w 100"/>
                  <a:gd name="T5" fmla="*/ 800 h 2387"/>
                  <a:gd name="T6" fmla="*/ 46 w 100"/>
                  <a:gd name="T7" fmla="*/ 887 h 2387"/>
                  <a:gd name="T8" fmla="*/ 44 w 100"/>
                  <a:gd name="T9" fmla="*/ 2387 h 2387"/>
                </a:gdLst>
                <a:ahLst/>
                <a:cxnLst>
                  <a:cxn ang="0">
                    <a:pos x="T0" y="T1"/>
                  </a:cxn>
                  <a:cxn ang="0">
                    <a:pos x="T2" y="T3"/>
                  </a:cxn>
                  <a:cxn ang="0">
                    <a:pos x="T4" y="T5"/>
                  </a:cxn>
                  <a:cxn ang="0">
                    <a:pos x="T6" y="T7"/>
                  </a:cxn>
                  <a:cxn ang="0">
                    <a:pos x="T8" y="T9"/>
                  </a:cxn>
                </a:cxnLst>
                <a:rect l="0" t="0" r="r" b="b"/>
                <a:pathLst>
                  <a:path w="100" h="2387">
                    <a:moveTo>
                      <a:pt x="0" y="0"/>
                    </a:moveTo>
                    <a:lnTo>
                      <a:pt x="47" y="40"/>
                    </a:lnTo>
                    <a:lnTo>
                      <a:pt x="100" y="800"/>
                    </a:lnTo>
                    <a:lnTo>
                      <a:pt x="46" y="887"/>
                    </a:lnTo>
                    <a:lnTo>
                      <a:pt x="44"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72" name="Freeform 92"/>
              <p:cNvSpPr>
                <a:spLocks/>
              </p:cNvSpPr>
              <p:nvPr/>
            </p:nvSpPr>
            <p:spPr bwMode="auto">
              <a:xfrm>
                <a:off x="1777" y="3105"/>
                <a:ext cx="18" cy="477"/>
              </a:xfrm>
              <a:custGeom>
                <a:avLst/>
                <a:gdLst>
                  <a:gd name="T0" fmla="*/ 0 w 108"/>
                  <a:gd name="T1" fmla="*/ 0 h 2387"/>
                  <a:gd name="T2" fmla="*/ 53 w 108"/>
                  <a:gd name="T3" fmla="*/ 40 h 2387"/>
                  <a:gd name="T4" fmla="*/ 108 w 108"/>
                  <a:gd name="T5" fmla="*/ 795 h 2387"/>
                  <a:gd name="T6" fmla="*/ 49 w 108"/>
                  <a:gd name="T7" fmla="*/ 880 h 2387"/>
                  <a:gd name="T8" fmla="*/ 49 w 108"/>
                  <a:gd name="T9" fmla="*/ 2387 h 2387"/>
                </a:gdLst>
                <a:ahLst/>
                <a:cxnLst>
                  <a:cxn ang="0">
                    <a:pos x="T0" y="T1"/>
                  </a:cxn>
                  <a:cxn ang="0">
                    <a:pos x="T2" y="T3"/>
                  </a:cxn>
                  <a:cxn ang="0">
                    <a:pos x="T4" y="T5"/>
                  </a:cxn>
                  <a:cxn ang="0">
                    <a:pos x="T6" y="T7"/>
                  </a:cxn>
                  <a:cxn ang="0">
                    <a:pos x="T8" y="T9"/>
                  </a:cxn>
                </a:cxnLst>
                <a:rect l="0" t="0" r="r" b="b"/>
                <a:pathLst>
                  <a:path w="108" h="2387">
                    <a:moveTo>
                      <a:pt x="0" y="0"/>
                    </a:moveTo>
                    <a:lnTo>
                      <a:pt x="53" y="40"/>
                    </a:lnTo>
                    <a:lnTo>
                      <a:pt x="108" y="795"/>
                    </a:lnTo>
                    <a:lnTo>
                      <a:pt x="49" y="880"/>
                    </a:lnTo>
                    <a:lnTo>
                      <a:pt x="49"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73" name="Freeform 93"/>
              <p:cNvSpPr>
                <a:spLocks/>
              </p:cNvSpPr>
              <p:nvPr/>
            </p:nvSpPr>
            <p:spPr bwMode="auto">
              <a:xfrm>
                <a:off x="1784" y="3105"/>
                <a:ext cx="17" cy="477"/>
              </a:xfrm>
              <a:custGeom>
                <a:avLst/>
                <a:gdLst>
                  <a:gd name="T0" fmla="*/ 0 w 103"/>
                  <a:gd name="T1" fmla="*/ 0 h 2381"/>
                  <a:gd name="T2" fmla="*/ 50 w 103"/>
                  <a:gd name="T3" fmla="*/ 35 h 2381"/>
                  <a:gd name="T4" fmla="*/ 103 w 103"/>
                  <a:gd name="T5" fmla="*/ 795 h 2381"/>
                  <a:gd name="T6" fmla="*/ 48 w 103"/>
                  <a:gd name="T7" fmla="*/ 881 h 2381"/>
                  <a:gd name="T8" fmla="*/ 46 w 103"/>
                  <a:gd name="T9" fmla="*/ 2381 h 2381"/>
                </a:gdLst>
                <a:ahLst/>
                <a:cxnLst>
                  <a:cxn ang="0">
                    <a:pos x="T0" y="T1"/>
                  </a:cxn>
                  <a:cxn ang="0">
                    <a:pos x="T2" y="T3"/>
                  </a:cxn>
                  <a:cxn ang="0">
                    <a:pos x="T4" y="T5"/>
                  </a:cxn>
                  <a:cxn ang="0">
                    <a:pos x="T6" y="T7"/>
                  </a:cxn>
                  <a:cxn ang="0">
                    <a:pos x="T8" y="T9"/>
                  </a:cxn>
                </a:cxnLst>
                <a:rect l="0" t="0" r="r" b="b"/>
                <a:pathLst>
                  <a:path w="103" h="2381">
                    <a:moveTo>
                      <a:pt x="0" y="0"/>
                    </a:moveTo>
                    <a:lnTo>
                      <a:pt x="50" y="35"/>
                    </a:lnTo>
                    <a:lnTo>
                      <a:pt x="103" y="795"/>
                    </a:lnTo>
                    <a:lnTo>
                      <a:pt x="48" y="881"/>
                    </a:lnTo>
                    <a:lnTo>
                      <a:pt x="46" y="2381"/>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74" name="Freeform 94"/>
              <p:cNvSpPr>
                <a:spLocks/>
              </p:cNvSpPr>
              <p:nvPr/>
            </p:nvSpPr>
            <p:spPr bwMode="auto">
              <a:xfrm>
                <a:off x="1790" y="3105"/>
                <a:ext cx="17" cy="475"/>
              </a:xfrm>
              <a:custGeom>
                <a:avLst/>
                <a:gdLst>
                  <a:gd name="T0" fmla="*/ 0 w 101"/>
                  <a:gd name="T1" fmla="*/ 0 h 2379"/>
                  <a:gd name="T2" fmla="*/ 49 w 101"/>
                  <a:gd name="T3" fmla="*/ 47 h 2379"/>
                  <a:gd name="T4" fmla="*/ 101 w 101"/>
                  <a:gd name="T5" fmla="*/ 793 h 2379"/>
                  <a:gd name="T6" fmla="*/ 46 w 101"/>
                  <a:gd name="T7" fmla="*/ 880 h 2379"/>
                  <a:gd name="T8" fmla="*/ 44 w 101"/>
                  <a:gd name="T9" fmla="*/ 2379 h 2379"/>
                </a:gdLst>
                <a:ahLst/>
                <a:cxnLst>
                  <a:cxn ang="0">
                    <a:pos x="T0" y="T1"/>
                  </a:cxn>
                  <a:cxn ang="0">
                    <a:pos x="T2" y="T3"/>
                  </a:cxn>
                  <a:cxn ang="0">
                    <a:pos x="T4" y="T5"/>
                  </a:cxn>
                  <a:cxn ang="0">
                    <a:pos x="T6" y="T7"/>
                  </a:cxn>
                  <a:cxn ang="0">
                    <a:pos x="T8" y="T9"/>
                  </a:cxn>
                </a:cxnLst>
                <a:rect l="0" t="0" r="r" b="b"/>
                <a:pathLst>
                  <a:path w="101" h="2379">
                    <a:moveTo>
                      <a:pt x="0" y="0"/>
                    </a:moveTo>
                    <a:lnTo>
                      <a:pt x="49" y="47"/>
                    </a:lnTo>
                    <a:lnTo>
                      <a:pt x="101" y="793"/>
                    </a:lnTo>
                    <a:lnTo>
                      <a:pt x="46" y="880"/>
                    </a:lnTo>
                    <a:lnTo>
                      <a:pt x="44"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75" name="Freeform 95"/>
              <p:cNvSpPr>
                <a:spLocks/>
              </p:cNvSpPr>
              <p:nvPr/>
            </p:nvSpPr>
            <p:spPr bwMode="auto">
              <a:xfrm>
                <a:off x="1797" y="3105"/>
                <a:ext cx="16" cy="476"/>
              </a:xfrm>
              <a:custGeom>
                <a:avLst/>
                <a:gdLst>
                  <a:gd name="T0" fmla="*/ 0 w 97"/>
                  <a:gd name="T1" fmla="*/ 0 h 2379"/>
                  <a:gd name="T2" fmla="*/ 44 w 97"/>
                  <a:gd name="T3" fmla="*/ 40 h 2379"/>
                  <a:gd name="T4" fmla="*/ 97 w 97"/>
                  <a:gd name="T5" fmla="*/ 793 h 2379"/>
                  <a:gd name="T6" fmla="*/ 42 w 97"/>
                  <a:gd name="T7" fmla="*/ 879 h 2379"/>
                  <a:gd name="T8" fmla="*/ 40 w 97"/>
                  <a:gd name="T9" fmla="*/ 2379 h 2379"/>
                </a:gdLst>
                <a:ahLst/>
                <a:cxnLst>
                  <a:cxn ang="0">
                    <a:pos x="T0" y="T1"/>
                  </a:cxn>
                  <a:cxn ang="0">
                    <a:pos x="T2" y="T3"/>
                  </a:cxn>
                  <a:cxn ang="0">
                    <a:pos x="T4" y="T5"/>
                  </a:cxn>
                  <a:cxn ang="0">
                    <a:pos x="T6" y="T7"/>
                  </a:cxn>
                  <a:cxn ang="0">
                    <a:pos x="T8" y="T9"/>
                  </a:cxn>
                </a:cxnLst>
                <a:rect l="0" t="0" r="r" b="b"/>
                <a:pathLst>
                  <a:path w="97" h="2379">
                    <a:moveTo>
                      <a:pt x="0" y="0"/>
                    </a:moveTo>
                    <a:lnTo>
                      <a:pt x="44" y="40"/>
                    </a:lnTo>
                    <a:lnTo>
                      <a:pt x="97" y="793"/>
                    </a:lnTo>
                    <a:lnTo>
                      <a:pt x="42" y="879"/>
                    </a:lnTo>
                    <a:lnTo>
                      <a:pt x="40"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76" name="Freeform 96"/>
              <p:cNvSpPr>
                <a:spLocks/>
              </p:cNvSpPr>
              <p:nvPr/>
            </p:nvSpPr>
            <p:spPr bwMode="auto">
              <a:xfrm>
                <a:off x="1803" y="3105"/>
                <a:ext cx="16" cy="477"/>
              </a:xfrm>
              <a:custGeom>
                <a:avLst/>
                <a:gdLst>
                  <a:gd name="T0" fmla="*/ 0 w 98"/>
                  <a:gd name="T1" fmla="*/ 0 h 2385"/>
                  <a:gd name="T2" fmla="*/ 43 w 98"/>
                  <a:gd name="T3" fmla="*/ 43 h 2385"/>
                  <a:gd name="T4" fmla="*/ 98 w 98"/>
                  <a:gd name="T5" fmla="*/ 785 h 2385"/>
                  <a:gd name="T6" fmla="*/ 40 w 98"/>
                  <a:gd name="T7" fmla="*/ 878 h 2385"/>
                  <a:gd name="T8" fmla="*/ 40 w 98"/>
                  <a:gd name="T9" fmla="*/ 2385 h 2385"/>
                </a:gdLst>
                <a:ahLst/>
                <a:cxnLst>
                  <a:cxn ang="0">
                    <a:pos x="T0" y="T1"/>
                  </a:cxn>
                  <a:cxn ang="0">
                    <a:pos x="T2" y="T3"/>
                  </a:cxn>
                  <a:cxn ang="0">
                    <a:pos x="T4" y="T5"/>
                  </a:cxn>
                  <a:cxn ang="0">
                    <a:pos x="T6" y="T7"/>
                  </a:cxn>
                  <a:cxn ang="0">
                    <a:pos x="T8" y="T9"/>
                  </a:cxn>
                </a:cxnLst>
                <a:rect l="0" t="0" r="r" b="b"/>
                <a:pathLst>
                  <a:path w="98" h="2385">
                    <a:moveTo>
                      <a:pt x="0" y="0"/>
                    </a:moveTo>
                    <a:lnTo>
                      <a:pt x="43" y="43"/>
                    </a:lnTo>
                    <a:lnTo>
                      <a:pt x="98" y="785"/>
                    </a:lnTo>
                    <a:lnTo>
                      <a:pt x="40" y="878"/>
                    </a:lnTo>
                    <a:lnTo>
                      <a:pt x="40" y="238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77" name="Freeform 97"/>
              <p:cNvSpPr>
                <a:spLocks/>
              </p:cNvSpPr>
              <p:nvPr/>
            </p:nvSpPr>
            <p:spPr bwMode="auto">
              <a:xfrm>
                <a:off x="1809" y="3105"/>
                <a:ext cx="16" cy="475"/>
              </a:xfrm>
              <a:custGeom>
                <a:avLst/>
                <a:gdLst>
                  <a:gd name="T0" fmla="*/ 0 w 97"/>
                  <a:gd name="T1" fmla="*/ 0 h 2373"/>
                  <a:gd name="T2" fmla="*/ 45 w 97"/>
                  <a:gd name="T3" fmla="*/ 40 h 2373"/>
                  <a:gd name="T4" fmla="*/ 97 w 97"/>
                  <a:gd name="T5" fmla="*/ 787 h 2373"/>
                  <a:gd name="T6" fmla="*/ 44 w 97"/>
                  <a:gd name="T7" fmla="*/ 874 h 2373"/>
                  <a:gd name="T8" fmla="*/ 41 w 97"/>
                  <a:gd name="T9" fmla="*/ 2373 h 2373"/>
                </a:gdLst>
                <a:ahLst/>
                <a:cxnLst>
                  <a:cxn ang="0">
                    <a:pos x="T0" y="T1"/>
                  </a:cxn>
                  <a:cxn ang="0">
                    <a:pos x="T2" y="T3"/>
                  </a:cxn>
                  <a:cxn ang="0">
                    <a:pos x="T4" y="T5"/>
                  </a:cxn>
                  <a:cxn ang="0">
                    <a:pos x="T6" y="T7"/>
                  </a:cxn>
                  <a:cxn ang="0">
                    <a:pos x="T8" y="T9"/>
                  </a:cxn>
                </a:cxnLst>
                <a:rect l="0" t="0" r="r" b="b"/>
                <a:pathLst>
                  <a:path w="97" h="2373">
                    <a:moveTo>
                      <a:pt x="0" y="0"/>
                    </a:moveTo>
                    <a:lnTo>
                      <a:pt x="45" y="40"/>
                    </a:lnTo>
                    <a:lnTo>
                      <a:pt x="97" y="787"/>
                    </a:lnTo>
                    <a:lnTo>
                      <a:pt x="44" y="874"/>
                    </a:lnTo>
                    <a:lnTo>
                      <a:pt x="41" y="2373"/>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grpSp>
        <p:sp>
          <p:nvSpPr>
            <p:cNvPr id="660578" name="Rectangle 98"/>
            <p:cNvSpPr>
              <a:spLocks noChangeArrowheads="1"/>
            </p:cNvSpPr>
            <p:nvPr/>
          </p:nvSpPr>
          <p:spPr bwMode="auto">
            <a:xfrm>
              <a:off x="1823" y="3321"/>
              <a:ext cx="130" cy="237"/>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79" name="Rectangle 99"/>
            <p:cNvSpPr>
              <a:spLocks noChangeArrowheads="1"/>
            </p:cNvSpPr>
            <p:nvPr/>
          </p:nvSpPr>
          <p:spPr bwMode="auto">
            <a:xfrm>
              <a:off x="1823" y="3367"/>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80" name="Rectangle 100"/>
            <p:cNvSpPr>
              <a:spLocks noChangeArrowheads="1"/>
            </p:cNvSpPr>
            <p:nvPr/>
          </p:nvSpPr>
          <p:spPr bwMode="auto">
            <a:xfrm>
              <a:off x="1823" y="3414"/>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81" name="Rectangle 101"/>
            <p:cNvSpPr>
              <a:spLocks noChangeArrowheads="1"/>
            </p:cNvSpPr>
            <p:nvPr/>
          </p:nvSpPr>
          <p:spPr bwMode="auto">
            <a:xfrm>
              <a:off x="1823" y="3460"/>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82" name="Rectangle 102"/>
            <p:cNvSpPr>
              <a:spLocks noChangeArrowheads="1"/>
            </p:cNvSpPr>
            <p:nvPr/>
          </p:nvSpPr>
          <p:spPr bwMode="auto">
            <a:xfrm>
              <a:off x="1846" y="3375"/>
              <a:ext cx="84" cy="3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83" name="Rectangle 103"/>
            <p:cNvSpPr>
              <a:spLocks noChangeArrowheads="1"/>
            </p:cNvSpPr>
            <p:nvPr/>
          </p:nvSpPr>
          <p:spPr bwMode="auto">
            <a:xfrm>
              <a:off x="1846" y="3423"/>
              <a:ext cx="84" cy="29"/>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84" name="Freeform 104"/>
            <p:cNvSpPr>
              <a:spLocks/>
            </p:cNvSpPr>
            <p:nvPr/>
          </p:nvSpPr>
          <p:spPr bwMode="auto">
            <a:xfrm>
              <a:off x="1904" y="3326"/>
              <a:ext cx="5" cy="30"/>
            </a:xfrm>
            <a:custGeom>
              <a:avLst/>
              <a:gdLst>
                <a:gd name="T0" fmla="*/ 34 w 34"/>
                <a:gd name="T1" fmla="*/ 0 h 152"/>
                <a:gd name="T2" fmla="*/ 34 w 34"/>
                <a:gd name="T3" fmla="*/ 152 h 152"/>
                <a:gd name="T4" fmla="*/ 0 w 34"/>
                <a:gd name="T5" fmla="*/ 66 h 152"/>
                <a:gd name="T6" fmla="*/ 34 w 34"/>
                <a:gd name="T7" fmla="*/ 0 h 152"/>
              </a:gdLst>
              <a:ahLst/>
              <a:cxnLst>
                <a:cxn ang="0">
                  <a:pos x="T0" y="T1"/>
                </a:cxn>
                <a:cxn ang="0">
                  <a:pos x="T2" y="T3"/>
                </a:cxn>
                <a:cxn ang="0">
                  <a:pos x="T4" y="T5"/>
                </a:cxn>
                <a:cxn ang="0">
                  <a:pos x="T6" y="T7"/>
                </a:cxn>
              </a:cxnLst>
              <a:rect l="0" t="0" r="r" b="b"/>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grpSp>
          <p:nvGrpSpPr>
            <p:cNvPr id="660585" name="Group 105"/>
            <p:cNvGrpSpPr>
              <a:grpSpLocks/>
            </p:cNvGrpSpPr>
            <p:nvPr/>
          </p:nvGrpSpPr>
          <p:grpSpPr bwMode="auto">
            <a:xfrm>
              <a:off x="1823" y="3321"/>
              <a:ext cx="130" cy="47"/>
              <a:chOff x="1823" y="3321"/>
              <a:chExt cx="130" cy="47"/>
            </a:xfrm>
          </p:grpSpPr>
          <p:sp>
            <p:nvSpPr>
              <p:cNvPr id="660586" name="Rectangle 106"/>
              <p:cNvSpPr>
                <a:spLocks noChangeArrowheads="1"/>
              </p:cNvSpPr>
              <p:nvPr/>
            </p:nvSpPr>
            <p:spPr bwMode="auto">
              <a:xfrm>
                <a:off x="1823" y="3321"/>
                <a:ext cx="130" cy="47"/>
              </a:xfrm>
              <a:prstGeom prst="rect">
                <a:avLst/>
              </a:prstGeom>
              <a:solidFill>
                <a:srgbClr val="A0A0A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87" name="Rectangle 107"/>
              <p:cNvSpPr>
                <a:spLocks noChangeArrowheads="1"/>
              </p:cNvSpPr>
              <p:nvPr/>
            </p:nvSpPr>
            <p:spPr bwMode="auto">
              <a:xfrm>
                <a:off x="1836" y="3327"/>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grpSp>
            <p:nvGrpSpPr>
              <p:cNvPr id="660588" name="Group 108"/>
              <p:cNvGrpSpPr>
                <a:grpSpLocks/>
              </p:cNvGrpSpPr>
              <p:nvPr/>
            </p:nvGrpSpPr>
            <p:grpSpPr bwMode="auto">
              <a:xfrm>
                <a:off x="1832" y="3324"/>
                <a:ext cx="114" cy="37"/>
                <a:chOff x="1832" y="3324"/>
                <a:chExt cx="114" cy="37"/>
              </a:xfrm>
            </p:grpSpPr>
            <p:sp>
              <p:nvSpPr>
                <p:cNvPr id="660589" name="Freeform 109"/>
                <p:cNvSpPr>
                  <a:spLocks/>
                </p:cNvSpPr>
                <p:nvPr/>
              </p:nvSpPr>
              <p:spPr bwMode="auto">
                <a:xfrm>
                  <a:off x="1883" y="3326"/>
                  <a:ext cx="26" cy="13"/>
                </a:xfrm>
                <a:custGeom>
                  <a:avLst/>
                  <a:gdLst>
                    <a:gd name="T0" fmla="*/ 160 w 160"/>
                    <a:gd name="T1" fmla="*/ 0 h 69"/>
                    <a:gd name="T2" fmla="*/ 11 w 160"/>
                    <a:gd name="T3" fmla="*/ 0 h 69"/>
                    <a:gd name="T4" fmla="*/ 0 w 160"/>
                    <a:gd name="T5" fmla="*/ 69 h 69"/>
                    <a:gd name="T6" fmla="*/ 142 w 160"/>
                    <a:gd name="T7" fmla="*/ 67 h 69"/>
                    <a:gd name="T8" fmla="*/ 160 w 160"/>
                    <a:gd name="T9" fmla="*/ 0 h 69"/>
                  </a:gdLst>
                  <a:ahLst/>
                  <a:cxnLst>
                    <a:cxn ang="0">
                      <a:pos x="T0" y="T1"/>
                    </a:cxn>
                    <a:cxn ang="0">
                      <a:pos x="T2" y="T3"/>
                    </a:cxn>
                    <a:cxn ang="0">
                      <a:pos x="T4" y="T5"/>
                    </a:cxn>
                    <a:cxn ang="0">
                      <a:pos x="T6" y="T7"/>
                    </a:cxn>
                    <a:cxn ang="0">
                      <a:pos x="T8" y="T9"/>
                    </a:cxn>
                  </a:cxnLst>
                  <a:rect l="0" t="0" r="r" b="b"/>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sp>
              <p:nvSpPr>
                <p:cNvPr id="660590" name="Freeform 110"/>
                <p:cNvSpPr>
                  <a:spLocks/>
                </p:cNvSpPr>
                <p:nvPr/>
              </p:nvSpPr>
              <p:spPr bwMode="auto">
                <a:xfrm>
                  <a:off x="1883" y="3343"/>
                  <a:ext cx="60" cy="14"/>
                </a:xfrm>
                <a:custGeom>
                  <a:avLst/>
                  <a:gdLst>
                    <a:gd name="T0" fmla="*/ 359 w 359"/>
                    <a:gd name="T1" fmla="*/ 67 h 67"/>
                    <a:gd name="T2" fmla="*/ 11 w 359"/>
                    <a:gd name="T3" fmla="*/ 67 h 67"/>
                    <a:gd name="T4" fmla="*/ 0 w 359"/>
                    <a:gd name="T5" fmla="*/ 0 h 67"/>
                    <a:gd name="T6" fmla="*/ 341 w 359"/>
                    <a:gd name="T7" fmla="*/ 0 h 67"/>
                    <a:gd name="T8" fmla="*/ 359 w 359"/>
                    <a:gd name="T9" fmla="*/ 67 h 67"/>
                  </a:gdLst>
                  <a:ahLst/>
                  <a:cxnLst>
                    <a:cxn ang="0">
                      <a:pos x="T0" y="T1"/>
                    </a:cxn>
                    <a:cxn ang="0">
                      <a:pos x="T2" y="T3"/>
                    </a:cxn>
                    <a:cxn ang="0">
                      <a:pos x="T4" y="T5"/>
                    </a:cxn>
                    <a:cxn ang="0">
                      <a:pos x="T6" y="T7"/>
                    </a:cxn>
                    <a:cxn ang="0">
                      <a:pos x="T8" y="T9"/>
                    </a:cxn>
                  </a:cxnLst>
                  <a:rect l="0" t="0" r="r" b="b"/>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sp>
              <p:nvSpPr>
                <p:cNvPr id="660591" name="Freeform 111"/>
                <p:cNvSpPr>
                  <a:spLocks/>
                </p:cNvSpPr>
                <p:nvPr/>
              </p:nvSpPr>
              <p:spPr bwMode="auto">
                <a:xfrm>
                  <a:off x="1908" y="3332"/>
                  <a:ext cx="35" cy="7"/>
                </a:xfrm>
                <a:custGeom>
                  <a:avLst/>
                  <a:gdLst>
                    <a:gd name="T0" fmla="*/ 209 w 209"/>
                    <a:gd name="T1" fmla="*/ 0 h 36"/>
                    <a:gd name="T2" fmla="*/ 8 w 209"/>
                    <a:gd name="T3" fmla="*/ 0 h 36"/>
                    <a:gd name="T4" fmla="*/ 0 w 209"/>
                    <a:gd name="T5" fmla="*/ 36 h 36"/>
                    <a:gd name="T6" fmla="*/ 191 w 209"/>
                    <a:gd name="T7" fmla="*/ 36 h 36"/>
                    <a:gd name="T8" fmla="*/ 209 w 209"/>
                    <a:gd name="T9" fmla="*/ 0 h 36"/>
                  </a:gdLst>
                  <a:ahLst/>
                  <a:cxnLst>
                    <a:cxn ang="0">
                      <a:pos x="T0" y="T1"/>
                    </a:cxn>
                    <a:cxn ang="0">
                      <a:pos x="T2" y="T3"/>
                    </a:cxn>
                    <a:cxn ang="0">
                      <a:pos x="T4" y="T5"/>
                    </a:cxn>
                    <a:cxn ang="0">
                      <a:pos x="T6" y="T7"/>
                    </a:cxn>
                    <a:cxn ang="0">
                      <a:pos x="T8" y="T9"/>
                    </a:cxn>
                  </a:cxnLst>
                  <a:rect l="0" t="0" r="r" b="b"/>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sp>
              <p:nvSpPr>
                <p:cNvPr id="660592" name="Freeform 112"/>
                <p:cNvSpPr>
                  <a:spLocks/>
                </p:cNvSpPr>
                <p:nvPr/>
              </p:nvSpPr>
              <p:spPr bwMode="auto">
                <a:xfrm>
                  <a:off x="1939" y="3331"/>
                  <a:ext cx="4" cy="25"/>
                </a:xfrm>
                <a:custGeom>
                  <a:avLst/>
                  <a:gdLst>
                    <a:gd name="T0" fmla="*/ 21 w 21"/>
                    <a:gd name="T1" fmla="*/ 0 h 123"/>
                    <a:gd name="T2" fmla="*/ 21 w 21"/>
                    <a:gd name="T3" fmla="*/ 123 h 123"/>
                    <a:gd name="T4" fmla="*/ 0 w 21"/>
                    <a:gd name="T5" fmla="*/ 41 h 123"/>
                    <a:gd name="T6" fmla="*/ 21 w 21"/>
                    <a:gd name="T7" fmla="*/ 0 h 123"/>
                  </a:gdLst>
                  <a:ahLst/>
                  <a:cxnLst>
                    <a:cxn ang="0">
                      <a:pos x="T0" y="T1"/>
                    </a:cxn>
                    <a:cxn ang="0">
                      <a:pos x="T2" y="T3"/>
                    </a:cxn>
                    <a:cxn ang="0">
                      <a:pos x="T4" y="T5"/>
                    </a:cxn>
                    <a:cxn ang="0">
                      <a:pos x="T6" y="T7"/>
                    </a:cxn>
                  </a:cxnLst>
                  <a:rect l="0" t="0" r="r" b="b"/>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sp>
              <p:nvSpPr>
                <p:cNvPr id="660593" name="Oval 113"/>
                <p:cNvSpPr>
                  <a:spLocks noChangeArrowheads="1"/>
                </p:cNvSpPr>
                <p:nvPr/>
              </p:nvSpPr>
              <p:spPr bwMode="auto">
                <a:xfrm>
                  <a:off x="1910" y="3345"/>
                  <a:ext cx="10" cy="9"/>
                </a:xfrm>
                <a:prstGeom prst="ellipse">
                  <a:avLst/>
                </a:prstGeom>
                <a:solidFill>
                  <a:srgbClr val="C0C0C0"/>
                </a:solidFill>
                <a:ln w="3175">
                  <a:solidFill>
                    <a:srgbClr val="808080"/>
                  </a:solidFill>
                  <a:round/>
                  <a:headEnd/>
                  <a:tailEnd/>
                </a:ln>
              </p:spPr>
              <p:txBody>
                <a:bodyPr/>
                <a:lstStyle/>
                <a:p>
                  <a:endParaRPr lang="zh-CN" altLang="en-US" b="1">
                    <a:solidFill>
                      <a:srgbClr val="000099"/>
                    </a:solidFill>
                    <a:latin typeface="+mn-lt"/>
                  </a:endParaRPr>
                </a:p>
              </p:txBody>
            </p:sp>
            <p:sp>
              <p:nvSpPr>
                <p:cNvPr id="660594" name="Rectangle 114"/>
                <p:cNvSpPr>
                  <a:spLocks noChangeArrowheads="1"/>
                </p:cNvSpPr>
                <p:nvPr/>
              </p:nvSpPr>
              <p:spPr bwMode="auto">
                <a:xfrm>
                  <a:off x="1832" y="3339"/>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grpSp>
              <p:nvGrpSpPr>
                <p:cNvPr id="660595" name="Group 115"/>
                <p:cNvGrpSpPr>
                  <a:grpSpLocks/>
                </p:cNvGrpSpPr>
                <p:nvPr/>
              </p:nvGrpSpPr>
              <p:grpSpPr bwMode="auto">
                <a:xfrm>
                  <a:off x="1907" y="3324"/>
                  <a:ext cx="12" cy="37"/>
                  <a:chOff x="1907" y="3324"/>
                  <a:chExt cx="12" cy="37"/>
                </a:xfrm>
              </p:grpSpPr>
              <p:sp>
                <p:nvSpPr>
                  <p:cNvPr id="660596" name="Freeform 116"/>
                  <p:cNvSpPr>
                    <a:spLocks/>
                  </p:cNvSpPr>
                  <p:nvPr/>
                </p:nvSpPr>
                <p:spPr bwMode="auto">
                  <a:xfrm>
                    <a:off x="1907" y="3324"/>
                    <a:ext cx="11" cy="37"/>
                  </a:xfrm>
                  <a:custGeom>
                    <a:avLst/>
                    <a:gdLst>
                      <a:gd name="T0" fmla="*/ 56 w 69"/>
                      <a:gd name="T1" fmla="*/ 2 h 183"/>
                      <a:gd name="T2" fmla="*/ 31 w 69"/>
                      <a:gd name="T3" fmla="*/ 0 h 183"/>
                      <a:gd name="T4" fmla="*/ 14 w 69"/>
                      <a:gd name="T5" fmla="*/ 10 h 183"/>
                      <a:gd name="T6" fmla="*/ 8 w 69"/>
                      <a:gd name="T7" fmla="*/ 32 h 183"/>
                      <a:gd name="T8" fmla="*/ 0 w 69"/>
                      <a:gd name="T9" fmla="*/ 73 h 183"/>
                      <a:gd name="T10" fmla="*/ 17 w 69"/>
                      <a:gd name="T11" fmla="*/ 181 h 183"/>
                      <a:gd name="T12" fmla="*/ 31 w 69"/>
                      <a:gd name="T13" fmla="*/ 183 h 183"/>
                      <a:gd name="T14" fmla="*/ 31 w 69"/>
                      <a:gd name="T15" fmla="*/ 88 h 183"/>
                      <a:gd name="T16" fmla="*/ 61 w 69"/>
                      <a:gd name="T17" fmla="*/ 48 h 183"/>
                      <a:gd name="T18" fmla="*/ 69 w 69"/>
                      <a:gd name="T19" fmla="*/ 29 h 183"/>
                      <a:gd name="T20" fmla="*/ 68 w 69"/>
                      <a:gd name="T21" fmla="*/ 12 h 183"/>
                      <a:gd name="T22" fmla="*/ 56 w 69"/>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sp>
                <p:nvSpPr>
                  <p:cNvPr id="660597" name="Freeform 117"/>
                  <p:cNvSpPr>
                    <a:spLocks/>
                  </p:cNvSpPr>
                  <p:nvPr/>
                </p:nvSpPr>
                <p:spPr bwMode="auto">
                  <a:xfrm>
                    <a:off x="1908" y="3324"/>
                    <a:ext cx="11" cy="36"/>
                  </a:xfrm>
                  <a:custGeom>
                    <a:avLst/>
                    <a:gdLst>
                      <a:gd name="T0" fmla="*/ 55 w 70"/>
                      <a:gd name="T1" fmla="*/ 2 h 183"/>
                      <a:gd name="T2" fmla="*/ 30 w 70"/>
                      <a:gd name="T3" fmla="*/ 0 h 183"/>
                      <a:gd name="T4" fmla="*/ 14 w 70"/>
                      <a:gd name="T5" fmla="*/ 10 h 183"/>
                      <a:gd name="T6" fmla="*/ 8 w 70"/>
                      <a:gd name="T7" fmla="*/ 31 h 183"/>
                      <a:gd name="T8" fmla="*/ 0 w 70"/>
                      <a:gd name="T9" fmla="*/ 72 h 183"/>
                      <a:gd name="T10" fmla="*/ 18 w 70"/>
                      <a:gd name="T11" fmla="*/ 181 h 183"/>
                      <a:gd name="T12" fmla="*/ 30 w 70"/>
                      <a:gd name="T13" fmla="*/ 183 h 183"/>
                      <a:gd name="T14" fmla="*/ 30 w 70"/>
                      <a:gd name="T15" fmla="*/ 88 h 183"/>
                      <a:gd name="T16" fmla="*/ 62 w 70"/>
                      <a:gd name="T17" fmla="*/ 48 h 183"/>
                      <a:gd name="T18" fmla="*/ 70 w 70"/>
                      <a:gd name="T19" fmla="*/ 29 h 183"/>
                      <a:gd name="T20" fmla="*/ 68 w 70"/>
                      <a:gd name="T21" fmla="*/ 12 h 183"/>
                      <a:gd name="T22" fmla="*/ 55 w 70"/>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grpSp>
          </p:grpSp>
        </p:grpSp>
        <p:sp>
          <p:nvSpPr>
            <p:cNvPr id="660598" name="Rectangle 118"/>
            <p:cNvSpPr>
              <a:spLocks noChangeArrowheads="1"/>
            </p:cNvSpPr>
            <p:nvPr/>
          </p:nvSpPr>
          <p:spPr bwMode="auto">
            <a:xfrm>
              <a:off x="1850" y="3384"/>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sp>
          <p:nvSpPr>
            <p:cNvPr id="660599" name="Freeform 119"/>
            <p:cNvSpPr>
              <a:spLocks/>
            </p:cNvSpPr>
            <p:nvPr/>
          </p:nvSpPr>
          <p:spPr bwMode="auto">
            <a:xfrm>
              <a:off x="1873" y="3393"/>
              <a:ext cx="33" cy="8"/>
            </a:xfrm>
            <a:custGeom>
              <a:avLst/>
              <a:gdLst>
                <a:gd name="T0" fmla="*/ 5 w 200"/>
                <a:gd name="T1" fmla="*/ 36 h 36"/>
                <a:gd name="T2" fmla="*/ 0 w 200"/>
                <a:gd name="T3" fmla="*/ 0 h 36"/>
                <a:gd name="T4" fmla="*/ 194 w 200"/>
                <a:gd name="T5" fmla="*/ 0 h 36"/>
                <a:gd name="T6" fmla="*/ 200 w 200"/>
                <a:gd name="T7" fmla="*/ 35 h 36"/>
              </a:gdLst>
              <a:ahLst/>
              <a:cxnLst>
                <a:cxn ang="0">
                  <a:pos x="T0" y="T1"/>
                </a:cxn>
                <a:cxn ang="0">
                  <a:pos x="T2" y="T3"/>
                </a:cxn>
                <a:cxn ang="0">
                  <a:pos x="T4" y="T5"/>
                </a:cxn>
                <a:cxn ang="0">
                  <a:pos x="T6" y="T7"/>
                </a:cxn>
              </a:cxnLst>
              <a:rect l="0" t="0" r="r" b="b"/>
              <a:pathLst>
                <a:path w="200" h="36">
                  <a:moveTo>
                    <a:pt x="5" y="36"/>
                  </a:moveTo>
                  <a:lnTo>
                    <a:pt x="0" y="0"/>
                  </a:lnTo>
                  <a:lnTo>
                    <a:pt x="194" y="0"/>
                  </a:lnTo>
                  <a:lnTo>
                    <a:pt x="200" y="3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600" name="Freeform 120"/>
            <p:cNvSpPr>
              <a:spLocks/>
            </p:cNvSpPr>
            <p:nvPr/>
          </p:nvSpPr>
          <p:spPr bwMode="auto">
            <a:xfrm>
              <a:off x="1783" y="3136"/>
              <a:ext cx="29" cy="36"/>
            </a:xfrm>
            <a:custGeom>
              <a:avLst/>
              <a:gdLst>
                <a:gd name="T0" fmla="*/ 163 w 177"/>
                <a:gd name="T1" fmla="*/ 0 h 180"/>
                <a:gd name="T2" fmla="*/ 0 w 177"/>
                <a:gd name="T3" fmla="*/ 0 h 180"/>
                <a:gd name="T4" fmla="*/ 12 w 177"/>
                <a:gd name="T5" fmla="*/ 180 h 180"/>
                <a:gd name="T6" fmla="*/ 177 w 177"/>
                <a:gd name="T7" fmla="*/ 180 h 180"/>
                <a:gd name="T8" fmla="*/ 163 w 177"/>
                <a:gd name="T9" fmla="*/ 0 h 180"/>
              </a:gdLst>
              <a:ahLst/>
              <a:cxnLst>
                <a:cxn ang="0">
                  <a:pos x="T0" y="T1"/>
                </a:cxn>
                <a:cxn ang="0">
                  <a:pos x="T2" y="T3"/>
                </a:cxn>
                <a:cxn ang="0">
                  <a:pos x="T4" y="T5"/>
                </a:cxn>
                <a:cxn ang="0">
                  <a:pos x="T6" y="T7"/>
                </a:cxn>
                <a:cxn ang="0">
                  <a:pos x="T8" y="T9"/>
                </a:cxn>
              </a:cxnLst>
              <a:rect l="0" t="0" r="r" b="b"/>
              <a:pathLst>
                <a:path w="177" h="180">
                  <a:moveTo>
                    <a:pt x="163" y="0"/>
                  </a:moveTo>
                  <a:lnTo>
                    <a:pt x="0" y="0"/>
                  </a:lnTo>
                  <a:lnTo>
                    <a:pt x="12" y="180"/>
                  </a:lnTo>
                  <a:lnTo>
                    <a:pt x="177" y="180"/>
                  </a:lnTo>
                  <a:lnTo>
                    <a:pt x="163"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601" name="Freeform 121"/>
            <p:cNvSpPr>
              <a:spLocks/>
            </p:cNvSpPr>
            <p:nvPr/>
          </p:nvSpPr>
          <p:spPr bwMode="auto">
            <a:xfrm>
              <a:off x="1786" y="3197"/>
              <a:ext cx="31" cy="37"/>
            </a:xfrm>
            <a:custGeom>
              <a:avLst/>
              <a:gdLst>
                <a:gd name="T0" fmla="*/ 170 w 183"/>
                <a:gd name="T1" fmla="*/ 0 h 182"/>
                <a:gd name="T2" fmla="*/ 0 w 183"/>
                <a:gd name="T3" fmla="*/ 0 h 182"/>
                <a:gd name="T4" fmla="*/ 12 w 183"/>
                <a:gd name="T5" fmla="*/ 182 h 182"/>
                <a:gd name="T6" fmla="*/ 183 w 183"/>
                <a:gd name="T7" fmla="*/ 181 h 182"/>
                <a:gd name="T8" fmla="*/ 170 w 183"/>
                <a:gd name="T9" fmla="*/ 0 h 182"/>
              </a:gdLst>
              <a:ahLst/>
              <a:cxnLst>
                <a:cxn ang="0">
                  <a:pos x="T0" y="T1"/>
                </a:cxn>
                <a:cxn ang="0">
                  <a:pos x="T2" y="T3"/>
                </a:cxn>
                <a:cxn ang="0">
                  <a:pos x="T4" y="T5"/>
                </a:cxn>
                <a:cxn ang="0">
                  <a:pos x="T6" y="T7"/>
                </a:cxn>
                <a:cxn ang="0">
                  <a:pos x="T8" y="T9"/>
                </a:cxn>
              </a:cxnLst>
              <a:rect l="0" t="0" r="r" b="b"/>
              <a:pathLst>
                <a:path w="183" h="182">
                  <a:moveTo>
                    <a:pt x="170" y="0"/>
                  </a:moveTo>
                  <a:lnTo>
                    <a:pt x="0" y="0"/>
                  </a:lnTo>
                  <a:lnTo>
                    <a:pt x="12" y="182"/>
                  </a:lnTo>
                  <a:lnTo>
                    <a:pt x="183" y="181"/>
                  </a:lnTo>
                  <a:lnTo>
                    <a:pt x="17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ndParaRPr>
            </a:p>
          </p:txBody>
        </p:sp>
        <p:grpSp>
          <p:nvGrpSpPr>
            <p:cNvPr id="660602" name="Group 122"/>
            <p:cNvGrpSpPr>
              <a:grpSpLocks/>
            </p:cNvGrpSpPr>
            <p:nvPr/>
          </p:nvGrpSpPr>
          <p:grpSpPr bwMode="auto">
            <a:xfrm>
              <a:off x="1830" y="3194"/>
              <a:ext cx="130" cy="39"/>
              <a:chOff x="1830" y="3194"/>
              <a:chExt cx="130" cy="39"/>
            </a:xfrm>
          </p:grpSpPr>
          <p:sp>
            <p:nvSpPr>
              <p:cNvPr id="660603" name="Rectangle 123"/>
              <p:cNvSpPr>
                <a:spLocks noChangeArrowheads="1"/>
              </p:cNvSpPr>
              <p:nvPr/>
            </p:nvSpPr>
            <p:spPr bwMode="auto">
              <a:xfrm>
                <a:off x="1830" y="3194"/>
                <a:ext cx="130" cy="39"/>
              </a:xfrm>
              <a:prstGeom prst="rect">
                <a:avLst/>
              </a:prstGeom>
              <a:solidFill>
                <a:srgbClr val="60606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604" name="Rectangle 124"/>
              <p:cNvSpPr>
                <a:spLocks noChangeArrowheads="1"/>
              </p:cNvSpPr>
              <p:nvPr/>
            </p:nvSpPr>
            <p:spPr bwMode="auto">
              <a:xfrm>
                <a:off x="1854" y="3200"/>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sp>
            <p:nvSpPr>
              <p:cNvPr id="660605" name="Rectangle 125"/>
              <p:cNvSpPr>
                <a:spLocks noChangeArrowheads="1"/>
              </p:cNvSpPr>
              <p:nvPr/>
            </p:nvSpPr>
            <p:spPr bwMode="auto">
              <a:xfrm>
                <a:off x="1854" y="3216"/>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sp>
            <p:nvSpPr>
              <p:cNvPr id="660606" name="Rectangle 126"/>
              <p:cNvSpPr>
                <a:spLocks noChangeArrowheads="1"/>
              </p:cNvSpPr>
              <p:nvPr/>
            </p:nvSpPr>
            <p:spPr bwMode="auto">
              <a:xfrm>
                <a:off x="1885" y="3207"/>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sp>
            <p:nvSpPr>
              <p:cNvPr id="660607" name="Oval 127"/>
              <p:cNvSpPr>
                <a:spLocks noChangeArrowheads="1"/>
              </p:cNvSpPr>
              <p:nvPr/>
            </p:nvSpPr>
            <p:spPr bwMode="auto">
              <a:xfrm>
                <a:off x="1838" y="3208"/>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grpSp>
      </p:grpSp>
      <p:sp>
        <p:nvSpPr>
          <p:cNvPr id="660608" name="Line 128"/>
          <p:cNvSpPr>
            <a:spLocks noChangeShapeType="1"/>
          </p:cNvSpPr>
          <p:nvPr/>
        </p:nvSpPr>
        <p:spPr bwMode="auto">
          <a:xfrm>
            <a:off x="3384478" y="2657655"/>
            <a:ext cx="0" cy="2160587"/>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660609" name="Line 129"/>
          <p:cNvSpPr>
            <a:spLocks noChangeShapeType="1"/>
          </p:cNvSpPr>
          <p:nvPr/>
        </p:nvSpPr>
        <p:spPr bwMode="auto">
          <a:xfrm>
            <a:off x="5647724" y="2657654"/>
            <a:ext cx="0" cy="86360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grpSp>
        <p:nvGrpSpPr>
          <p:cNvPr id="660627" name="Group 147"/>
          <p:cNvGrpSpPr>
            <a:grpSpLocks/>
          </p:cNvGrpSpPr>
          <p:nvPr/>
        </p:nvGrpSpPr>
        <p:grpSpPr bwMode="auto">
          <a:xfrm>
            <a:off x="3384479" y="3522847"/>
            <a:ext cx="5226446" cy="338138"/>
            <a:chOff x="1791" y="2478"/>
            <a:chExt cx="3039" cy="213"/>
          </a:xfrm>
        </p:grpSpPr>
        <p:sp>
          <p:nvSpPr>
            <p:cNvPr id="660610" name="Line 130"/>
            <p:cNvSpPr>
              <a:spLocks noChangeShapeType="1"/>
            </p:cNvSpPr>
            <p:nvPr/>
          </p:nvSpPr>
          <p:spPr bwMode="auto">
            <a:xfrm rot="-5400000">
              <a:off x="3311" y="1139"/>
              <a:ext cx="0" cy="3039"/>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660611" name="Text Box 131"/>
            <p:cNvSpPr txBox="1">
              <a:spLocks noChangeArrowheads="1"/>
            </p:cNvSpPr>
            <p:nvPr/>
          </p:nvSpPr>
          <p:spPr bwMode="auto">
            <a:xfrm>
              <a:off x="3056" y="2478"/>
              <a:ext cx="49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000099"/>
                  </a:solidFill>
                  <a:latin typeface="+mn-lt"/>
                  <a:ea typeface="黑体" pitchFamily="2" charset="-122"/>
                </a:rPr>
                <a:t>INVITE</a:t>
              </a:r>
            </a:p>
          </p:txBody>
        </p:sp>
      </p:grpSp>
      <p:grpSp>
        <p:nvGrpSpPr>
          <p:cNvPr id="660628" name="Group 148"/>
          <p:cNvGrpSpPr>
            <a:grpSpLocks/>
          </p:cNvGrpSpPr>
          <p:nvPr/>
        </p:nvGrpSpPr>
        <p:grpSpPr bwMode="auto">
          <a:xfrm>
            <a:off x="3384479" y="3859397"/>
            <a:ext cx="5226446" cy="338138"/>
            <a:chOff x="1791" y="2690"/>
            <a:chExt cx="3039" cy="213"/>
          </a:xfrm>
        </p:grpSpPr>
        <p:sp>
          <p:nvSpPr>
            <p:cNvPr id="660612" name="Line 132"/>
            <p:cNvSpPr>
              <a:spLocks noChangeShapeType="1"/>
            </p:cNvSpPr>
            <p:nvPr/>
          </p:nvSpPr>
          <p:spPr bwMode="auto">
            <a:xfrm rot="5400000" flipH="1">
              <a:off x="3311" y="1365"/>
              <a:ext cx="0" cy="3039"/>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660613" name="Text Box 133"/>
            <p:cNvSpPr txBox="1">
              <a:spLocks noChangeArrowheads="1"/>
            </p:cNvSpPr>
            <p:nvPr/>
          </p:nvSpPr>
          <p:spPr bwMode="auto">
            <a:xfrm>
              <a:off x="3152" y="2690"/>
              <a:ext cx="28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000099"/>
                  </a:solidFill>
                  <a:latin typeface="+mn-lt"/>
                  <a:ea typeface="黑体" pitchFamily="2" charset="-122"/>
                </a:rPr>
                <a:t>OK</a:t>
              </a:r>
            </a:p>
          </p:txBody>
        </p:sp>
      </p:grpSp>
      <p:grpSp>
        <p:nvGrpSpPr>
          <p:cNvPr id="660629" name="Group 149"/>
          <p:cNvGrpSpPr>
            <a:grpSpLocks/>
          </p:cNvGrpSpPr>
          <p:nvPr/>
        </p:nvGrpSpPr>
        <p:grpSpPr bwMode="auto">
          <a:xfrm>
            <a:off x="1668127" y="3951472"/>
            <a:ext cx="1716352" cy="338138"/>
            <a:chOff x="793" y="2748"/>
            <a:chExt cx="998" cy="213"/>
          </a:xfrm>
        </p:grpSpPr>
        <p:sp>
          <p:nvSpPr>
            <p:cNvPr id="660614" name="Line 134"/>
            <p:cNvSpPr>
              <a:spLocks noChangeShapeType="1"/>
            </p:cNvSpPr>
            <p:nvPr/>
          </p:nvSpPr>
          <p:spPr bwMode="auto">
            <a:xfrm rot="5400000" flipH="1">
              <a:off x="1292" y="2432"/>
              <a:ext cx="0" cy="998"/>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660615" name="Text Box 135"/>
            <p:cNvSpPr txBox="1">
              <a:spLocks noChangeArrowheads="1"/>
            </p:cNvSpPr>
            <p:nvPr/>
          </p:nvSpPr>
          <p:spPr bwMode="auto">
            <a:xfrm>
              <a:off x="1156" y="2748"/>
              <a:ext cx="28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000099"/>
                  </a:solidFill>
                  <a:latin typeface="+mn-lt"/>
                  <a:ea typeface="黑体" pitchFamily="2" charset="-122"/>
                </a:rPr>
                <a:t>OK</a:t>
              </a:r>
            </a:p>
          </p:txBody>
        </p:sp>
      </p:grpSp>
      <p:grpSp>
        <p:nvGrpSpPr>
          <p:cNvPr id="660630" name="Group 150"/>
          <p:cNvGrpSpPr>
            <a:grpSpLocks/>
          </p:cNvGrpSpPr>
          <p:nvPr/>
        </p:nvGrpSpPr>
        <p:grpSpPr bwMode="auto">
          <a:xfrm>
            <a:off x="1668127" y="4240398"/>
            <a:ext cx="1716352" cy="338138"/>
            <a:chOff x="793" y="2930"/>
            <a:chExt cx="998" cy="213"/>
          </a:xfrm>
        </p:grpSpPr>
        <p:sp>
          <p:nvSpPr>
            <p:cNvPr id="660616" name="Line 136"/>
            <p:cNvSpPr>
              <a:spLocks noChangeShapeType="1"/>
            </p:cNvSpPr>
            <p:nvPr/>
          </p:nvSpPr>
          <p:spPr bwMode="auto">
            <a:xfrm rot="-5400000">
              <a:off x="1292" y="2613"/>
              <a:ext cx="0" cy="998"/>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660617" name="Text Box 137"/>
            <p:cNvSpPr txBox="1">
              <a:spLocks noChangeArrowheads="1"/>
            </p:cNvSpPr>
            <p:nvPr/>
          </p:nvSpPr>
          <p:spPr bwMode="auto">
            <a:xfrm>
              <a:off x="1128" y="2930"/>
              <a:ext cx="36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000099"/>
                  </a:solidFill>
                  <a:latin typeface="+mn-lt"/>
                  <a:ea typeface="黑体" pitchFamily="2" charset="-122"/>
                </a:rPr>
                <a:t>ACK</a:t>
              </a:r>
            </a:p>
          </p:txBody>
        </p:sp>
      </p:grpSp>
      <p:grpSp>
        <p:nvGrpSpPr>
          <p:cNvPr id="660631" name="Group 151"/>
          <p:cNvGrpSpPr>
            <a:grpSpLocks/>
          </p:cNvGrpSpPr>
          <p:nvPr/>
        </p:nvGrpSpPr>
        <p:grpSpPr bwMode="auto">
          <a:xfrm>
            <a:off x="3386198" y="4311836"/>
            <a:ext cx="5224727" cy="338138"/>
            <a:chOff x="1792" y="2975"/>
            <a:chExt cx="3038" cy="213"/>
          </a:xfrm>
        </p:grpSpPr>
        <p:sp>
          <p:nvSpPr>
            <p:cNvPr id="660504" name="Line 24"/>
            <p:cNvSpPr>
              <a:spLocks noChangeShapeType="1"/>
            </p:cNvSpPr>
            <p:nvPr/>
          </p:nvSpPr>
          <p:spPr bwMode="auto">
            <a:xfrm rot="-5400000">
              <a:off x="3311" y="1638"/>
              <a:ext cx="0" cy="3038"/>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660618" name="Text Box 138"/>
            <p:cNvSpPr txBox="1">
              <a:spLocks noChangeArrowheads="1"/>
            </p:cNvSpPr>
            <p:nvPr/>
          </p:nvSpPr>
          <p:spPr bwMode="auto">
            <a:xfrm>
              <a:off x="3130" y="2975"/>
              <a:ext cx="36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000099"/>
                  </a:solidFill>
                  <a:latin typeface="+mn-lt"/>
                  <a:ea typeface="黑体" pitchFamily="2" charset="-122"/>
                </a:rPr>
                <a:t>ACK</a:t>
              </a:r>
            </a:p>
          </p:txBody>
        </p:sp>
      </p:grpSp>
      <p:grpSp>
        <p:nvGrpSpPr>
          <p:cNvPr id="660633" name="Group 153"/>
          <p:cNvGrpSpPr>
            <a:grpSpLocks/>
          </p:cNvGrpSpPr>
          <p:nvPr/>
        </p:nvGrpSpPr>
        <p:grpSpPr bwMode="auto">
          <a:xfrm>
            <a:off x="1668126" y="5559605"/>
            <a:ext cx="6941079" cy="338137"/>
            <a:chOff x="793" y="3761"/>
            <a:chExt cx="4036" cy="213"/>
          </a:xfrm>
        </p:grpSpPr>
        <p:sp>
          <p:nvSpPr>
            <p:cNvPr id="660505" name="Text Box 25"/>
            <p:cNvSpPr txBox="1">
              <a:spLocks noChangeArrowheads="1"/>
            </p:cNvSpPr>
            <p:nvPr/>
          </p:nvSpPr>
          <p:spPr bwMode="auto">
            <a:xfrm>
              <a:off x="2562" y="3761"/>
              <a:ext cx="35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000099"/>
                  </a:solidFill>
                  <a:latin typeface="+mn-lt"/>
                  <a:ea typeface="黑体" pitchFamily="2" charset="-122"/>
                </a:rPr>
                <a:t>BYE</a:t>
              </a:r>
            </a:p>
          </p:txBody>
        </p:sp>
        <p:sp>
          <p:nvSpPr>
            <p:cNvPr id="660619" name="Line 139"/>
            <p:cNvSpPr>
              <a:spLocks noChangeShapeType="1"/>
            </p:cNvSpPr>
            <p:nvPr/>
          </p:nvSpPr>
          <p:spPr bwMode="auto">
            <a:xfrm rot="-5400000">
              <a:off x="2811" y="1956"/>
              <a:ext cx="0" cy="4036"/>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grpSp>
      <p:sp>
        <p:nvSpPr>
          <p:cNvPr id="660620" name="Line 140"/>
          <p:cNvSpPr>
            <a:spLocks noChangeShapeType="1"/>
          </p:cNvSpPr>
          <p:nvPr/>
        </p:nvSpPr>
        <p:spPr bwMode="auto">
          <a:xfrm>
            <a:off x="8610925" y="2586216"/>
            <a:ext cx="0" cy="3671888"/>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660621" name="Text Box 141"/>
          <p:cNvSpPr txBox="1">
            <a:spLocks noChangeArrowheads="1"/>
          </p:cNvSpPr>
          <p:nvPr/>
        </p:nvSpPr>
        <p:spPr bwMode="auto">
          <a:xfrm>
            <a:off x="5647724" y="3233916"/>
            <a:ext cx="2535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i="1">
                <a:solidFill>
                  <a:srgbClr val="000099"/>
                </a:solidFill>
                <a:latin typeface="+mn-lt"/>
                <a:ea typeface="黑体" pitchFamily="2" charset="-122"/>
              </a:rPr>
              <a:t>t</a:t>
            </a:r>
          </a:p>
        </p:txBody>
      </p:sp>
      <p:sp>
        <p:nvSpPr>
          <p:cNvPr id="660622" name="Text Box 142"/>
          <p:cNvSpPr txBox="1">
            <a:spLocks noChangeArrowheads="1"/>
          </p:cNvSpPr>
          <p:nvPr/>
        </p:nvSpPr>
        <p:spPr bwMode="auto">
          <a:xfrm>
            <a:off x="3384479" y="4600754"/>
            <a:ext cx="2535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i="1">
                <a:solidFill>
                  <a:srgbClr val="000099"/>
                </a:solidFill>
                <a:latin typeface="+mn-lt"/>
                <a:ea typeface="黑体" pitchFamily="2" charset="-122"/>
              </a:rPr>
              <a:t>t</a:t>
            </a:r>
          </a:p>
        </p:txBody>
      </p:sp>
    </p:spTree>
    <p:extLst>
      <p:ext uri="{BB962C8B-B14F-4D97-AF65-F5344CB8AC3E}">
        <p14:creationId xmlns:p14="http://schemas.microsoft.com/office/powerpoint/2010/main" val="3417619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660624"/>
                                        </p:tgtEl>
                                        <p:attrNameLst>
                                          <p:attrName>style.visibility</p:attrName>
                                        </p:attrNameLst>
                                      </p:cBhvr>
                                      <p:to>
                                        <p:strVal val="visible"/>
                                      </p:to>
                                    </p:set>
                                    <p:animEffect transition="in" filter="wipe(left)">
                                      <p:cBhvr>
                                        <p:cTn id="7" dur="2000"/>
                                        <p:tgtEl>
                                          <p:spTgt spid="660624"/>
                                        </p:tgtEl>
                                      </p:cBhvr>
                                    </p:animEffect>
                                  </p:childTnLst>
                                </p:cTn>
                              </p:par>
                            </p:childTnLst>
                          </p:cTn>
                        </p:par>
                        <p:par>
                          <p:cTn id="8" fill="hold" nodeType="afterGroup">
                            <p:stCondLst>
                              <p:cond delay="2500"/>
                            </p:stCondLst>
                            <p:childTnLst>
                              <p:par>
                                <p:cTn id="9" presetID="22" presetClass="entr" presetSubtype="8" fill="hold" nodeType="afterEffect">
                                  <p:stCondLst>
                                    <p:cond delay="500"/>
                                  </p:stCondLst>
                                  <p:childTnLst>
                                    <p:set>
                                      <p:cBhvr>
                                        <p:cTn id="10" dur="1" fill="hold">
                                          <p:stCondLst>
                                            <p:cond delay="0"/>
                                          </p:stCondLst>
                                        </p:cTn>
                                        <p:tgtEl>
                                          <p:spTgt spid="660625"/>
                                        </p:tgtEl>
                                        <p:attrNameLst>
                                          <p:attrName>style.visibility</p:attrName>
                                        </p:attrNameLst>
                                      </p:cBhvr>
                                      <p:to>
                                        <p:strVal val="visible"/>
                                      </p:to>
                                    </p:set>
                                    <p:animEffect transition="in" filter="wipe(left)">
                                      <p:cBhvr>
                                        <p:cTn id="11" dur="2000"/>
                                        <p:tgtEl>
                                          <p:spTgt spid="660625"/>
                                        </p:tgtEl>
                                      </p:cBhvr>
                                    </p:animEffect>
                                  </p:childTnLst>
                                </p:cTn>
                              </p:par>
                            </p:childTnLst>
                          </p:cTn>
                        </p:par>
                        <p:par>
                          <p:cTn id="12" fill="hold" nodeType="afterGroup">
                            <p:stCondLst>
                              <p:cond delay="5000"/>
                            </p:stCondLst>
                            <p:childTnLst>
                              <p:par>
                                <p:cTn id="13" presetID="22" presetClass="entr" presetSubtype="2" fill="hold" nodeType="afterEffect">
                                  <p:stCondLst>
                                    <p:cond delay="500"/>
                                  </p:stCondLst>
                                  <p:childTnLst>
                                    <p:set>
                                      <p:cBhvr>
                                        <p:cTn id="14" dur="1" fill="hold">
                                          <p:stCondLst>
                                            <p:cond delay="0"/>
                                          </p:stCondLst>
                                        </p:cTn>
                                        <p:tgtEl>
                                          <p:spTgt spid="660626"/>
                                        </p:tgtEl>
                                        <p:attrNameLst>
                                          <p:attrName>style.visibility</p:attrName>
                                        </p:attrNameLst>
                                      </p:cBhvr>
                                      <p:to>
                                        <p:strVal val="visible"/>
                                      </p:to>
                                    </p:set>
                                    <p:animEffect transition="in" filter="wipe(right)">
                                      <p:cBhvr>
                                        <p:cTn id="15" dur="2000"/>
                                        <p:tgtEl>
                                          <p:spTgt spid="660626"/>
                                        </p:tgtEl>
                                      </p:cBhvr>
                                    </p:animEffect>
                                  </p:childTnLst>
                                </p:cTn>
                              </p:par>
                            </p:childTnLst>
                          </p:cTn>
                        </p:par>
                        <p:par>
                          <p:cTn id="16" fill="hold" nodeType="afterGroup">
                            <p:stCondLst>
                              <p:cond delay="7500"/>
                            </p:stCondLst>
                            <p:childTnLst>
                              <p:par>
                                <p:cTn id="17" presetID="22" presetClass="entr" presetSubtype="8" fill="hold" nodeType="afterEffect">
                                  <p:stCondLst>
                                    <p:cond delay="500"/>
                                  </p:stCondLst>
                                  <p:childTnLst>
                                    <p:set>
                                      <p:cBhvr>
                                        <p:cTn id="18" dur="1" fill="hold">
                                          <p:stCondLst>
                                            <p:cond delay="0"/>
                                          </p:stCondLst>
                                        </p:cTn>
                                        <p:tgtEl>
                                          <p:spTgt spid="660627"/>
                                        </p:tgtEl>
                                        <p:attrNameLst>
                                          <p:attrName>style.visibility</p:attrName>
                                        </p:attrNameLst>
                                      </p:cBhvr>
                                      <p:to>
                                        <p:strVal val="visible"/>
                                      </p:to>
                                    </p:set>
                                    <p:animEffect transition="in" filter="wipe(left)">
                                      <p:cBhvr>
                                        <p:cTn id="19" dur="2000"/>
                                        <p:tgtEl>
                                          <p:spTgt spid="660627"/>
                                        </p:tgtEl>
                                      </p:cBhvr>
                                    </p:animEffect>
                                  </p:childTnLst>
                                </p:cTn>
                              </p:par>
                            </p:childTnLst>
                          </p:cTn>
                        </p:par>
                        <p:par>
                          <p:cTn id="20" fill="hold" nodeType="afterGroup">
                            <p:stCondLst>
                              <p:cond delay="10000"/>
                            </p:stCondLst>
                            <p:childTnLst>
                              <p:par>
                                <p:cTn id="21" presetID="22" presetClass="entr" presetSubtype="2" fill="hold" nodeType="afterEffect">
                                  <p:stCondLst>
                                    <p:cond delay="500"/>
                                  </p:stCondLst>
                                  <p:childTnLst>
                                    <p:set>
                                      <p:cBhvr>
                                        <p:cTn id="22" dur="1" fill="hold">
                                          <p:stCondLst>
                                            <p:cond delay="0"/>
                                          </p:stCondLst>
                                        </p:cTn>
                                        <p:tgtEl>
                                          <p:spTgt spid="660628"/>
                                        </p:tgtEl>
                                        <p:attrNameLst>
                                          <p:attrName>style.visibility</p:attrName>
                                        </p:attrNameLst>
                                      </p:cBhvr>
                                      <p:to>
                                        <p:strVal val="visible"/>
                                      </p:to>
                                    </p:set>
                                    <p:animEffect transition="in" filter="wipe(right)">
                                      <p:cBhvr>
                                        <p:cTn id="23" dur="2000"/>
                                        <p:tgtEl>
                                          <p:spTgt spid="660628"/>
                                        </p:tgtEl>
                                      </p:cBhvr>
                                    </p:animEffect>
                                  </p:childTnLst>
                                </p:cTn>
                              </p:par>
                            </p:childTnLst>
                          </p:cTn>
                        </p:par>
                        <p:par>
                          <p:cTn id="24" fill="hold" nodeType="afterGroup">
                            <p:stCondLst>
                              <p:cond delay="12500"/>
                            </p:stCondLst>
                            <p:childTnLst>
                              <p:par>
                                <p:cTn id="25" presetID="22" presetClass="entr" presetSubtype="2" fill="hold" nodeType="afterEffect">
                                  <p:stCondLst>
                                    <p:cond delay="500"/>
                                  </p:stCondLst>
                                  <p:childTnLst>
                                    <p:set>
                                      <p:cBhvr>
                                        <p:cTn id="26" dur="1" fill="hold">
                                          <p:stCondLst>
                                            <p:cond delay="0"/>
                                          </p:stCondLst>
                                        </p:cTn>
                                        <p:tgtEl>
                                          <p:spTgt spid="660629"/>
                                        </p:tgtEl>
                                        <p:attrNameLst>
                                          <p:attrName>style.visibility</p:attrName>
                                        </p:attrNameLst>
                                      </p:cBhvr>
                                      <p:to>
                                        <p:strVal val="visible"/>
                                      </p:to>
                                    </p:set>
                                    <p:animEffect transition="in" filter="wipe(right)">
                                      <p:cBhvr>
                                        <p:cTn id="27" dur="2000"/>
                                        <p:tgtEl>
                                          <p:spTgt spid="660629"/>
                                        </p:tgtEl>
                                      </p:cBhvr>
                                    </p:animEffect>
                                  </p:childTnLst>
                                </p:cTn>
                              </p:par>
                            </p:childTnLst>
                          </p:cTn>
                        </p:par>
                        <p:par>
                          <p:cTn id="28" fill="hold" nodeType="afterGroup">
                            <p:stCondLst>
                              <p:cond delay="15000"/>
                            </p:stCondLst>
                            <p:childTnLst>
                              <p:par>
                                <p:cTn id="29" presetID="22" presetClass="entr" presetSubtype="8" fill="hold" nodeType="afterEffect">
                                  <p:stCondLst>
                                    <p:cond delay="500"/>
                                  </p:stCondLst>
                                  <p:childTnLst>
                                    <p:set>
                                      <p:cBhvr>
                                        <p:cTn id="30" dur="1" fill="hold">
                                          <p:stCondLst>
                                            <p:cond delay="0"/>
                                          </p:stCondLst>
                                        </p:cTn>
                                        <p:tgtEl>
                                          <p:spTgt spid="660630"/>
                                        </p:tgtEl>
                                        <p:attrNameLst>
                                          <p:attrName>style.visibility</p:attrName>
                                        </p:attrNameLst>
                                      </p:cBhvr>
                                      <p:to>
                                        <p:strVal val="visible"/>
                                      </p:to>
                                    </p:set>
                                    <p:animEffect transition="in" filter="wipe(left)">
                                      <p:cBhvr>
                                        <p:cTn id="31" dur="2000"/>
                                        <p:tgtEl>
                                          <p:spTgt spid="660630"/>
                                        </p:tgtEl>
                                      </p:cBhvr>
                                    </p:animEffect>
                                  </p:childTnLst>
                                </p:cTn>
                              </p:par>
                            </p:childTnLst>
                          </p:cTn>
                        </p:par>
                        <p:par>
                          <p:cTn id="32" fill="hold" nodeType="afterGroup">
                            <p:stCondLst>
                              <p:cond delay="17500"/>
                            </p:stCondLst>
                            <p:childTnLst>
                              <p:par>
                                <p:cTn id="33" presetID="22" presetClass="entr" presetSubtype="8" fill="hold" nodeType="afterEffect">
                                  <p:stCondLst>
                                    <p:cond delay="500"/>
                                  </p:stCondLst>
                                  <p:childTnLst>
                                    <p:set>
                                      <p:cBhvr>
                                        <p:cTn id="34" dur="1" fill="hold">
                                          <p:stCondLst>
                                            <p:cond delay="0"/>
                                          </p:stCondLst>
                                        </p:cTn>
                                        <p:tgtEl>
                                          <p:spTgt spid="660631"/>
                                        </p:tgtEl>
                                        <p:attrNameLst>
                                          <p:attrName>style.visibility</p:attrName>
                                        </p:attrNameLst>
                                      </p:cBhvr>
                                      <p:to>
                                        <p:strVal val="visible"/>
                                      </p:to>
                                    </p:set>
                                    <p:animEffect transition="in" filter="wipe(left)">
                                      <p:cBhvr>
                                        <p:cTn id="35" dur="2000"/>
                                        <p:tgtEl>
                                          <p:spTgt spid="660631"/>
                                        </p:tgtEl>
                                      </p:cBhvr>
                                    </p:animEffect>
                                  </p:childTnLst>
                                </p:cTn>
                              </p:par>
                            </p:childTnLst>
                          </p:cTn>
                        </p:par>
                        <p:par>
                          <p:cTn id="36" fill="hold" nodeType="afterGroup">
                            <p:stCondLst>
                              <p:cond delay="20000"/>
                            </p:stCondLst>
                            <p:childTnLst>
                              <p:par>
                                <p:cTn id="37" presetID="22" presetClass="entr" presetSubtype="1" fill="hold" nodeType="afterEffect">
                                  <p:stCondLst>
                                    <p:cond delay="500"/>
                                  </p:stCondLst>
                                  <p:childTnLst>
                                    <p:set>
                                      <p:cBhvr>
                                        <p:cTn id="38" dur="1" fill="hold">
                                          <p:stCondLst>
                                            <p:cond delay="0"/>
                                          </p:stCondLst>
                                        </p:cTn>
                                        <p:tgtEl>
                                          <p:spTgt spid="660632"/>
                                        </p:tgtEl>
                                        <p:attrNameLst>
                                          <p:attrName>style.visibility</p:attrName>
                                        </p:attrNameLst>
                                      </p:cBhvr>
                                      <p:to>
                                        <p:strVal val="visible"/>
                                      </p:to>
                                    </p:set>
                                    <p:animEffect transition="in" filter="wipe(up)">
                                      <p:cBhvr>
                                        <p:cTn id="39" dur="2000"/>
                                        <p:tgtEl>
                                          <p:spTgt spid="660632"/>
                                        </p:tgtEl>
                                      </p:cBhvr>
                                    </p:animEffect>
                                  </p:childTnLst>
                                </p:cTn>
                              </p:par>
                            </p:childTnLst>
                          </p:cTn>
                        </p:par>
                        <p:par>
                          <p:cTn id="40" fill="hold" nodeType="afterGroup">
                            <p:stCondLst>
                              <p:cond delay="22500"/>
                            </p:stCondLst>
                            <p:childTnLst>
                              <p:par>
                                <p:cTn id="41" presetID="22" presetClass="entr" presetSubtype="8" fill="hold" nodeType="afterEffect">
                                  <p:stCondLst>
                                    <p:cond delay="500"/>
                                  </p:stCondLst>
                                  <p:childTnLst>
                                    <p:set>
                                      <p:cBhvr>
                                        <p:cTn id="42" dur="1" fill="hold">
                                          <p:stCondLst>
                                            <p:cond delay="0"/>
                                          </p:stCondLst>
                                        </p:cTn>
                                        <p:tgtEl>
                                          <p:spTgt spid="660633"/>
                                        </p:tgtEl>
                                        <p:attrNameLst>
                                          <p:attrName>style.visibility</p:attrName>
                                        </p:attrNameLst>
                                      </p:cBhvr>
                                      <p:to>
                                        <p:strVal val="visible"/>
                                      </p:to>
                                    </p:set>
                                    <p:animEffect transition="in" filter="wipe(left)">
                                      <p:cBhvr>
                                        <p:cTn id="43" dur="2000"/>
                                        <p:tgtEl>
                                          <p:spTgt spid="660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pPr algn="ctr"/>
            <a:r>
              <a:rPr lang="zh-CN" altLang="en-US" dirty="0"/>
              <a:t>会话描述</a:t>
            </a:r>
            <a:r>
              <a:rPr lang="zh-CN" altLang="en-US" dirty="0" smtClean="0"/>
              <a:t>协议 </a:t>
            </a:r>
            <a:r>
              <a:rPr lang="en-US" altLang="zh-CN" dirty="0" smtClean="0"/>
              <a:t>SDP  </a:t>
            </a:r>
            <a:endParaRPr lang="en-US" altLang="zh-CN" dirty="0"/>
          </a:p>
        </p:txBody>
      </p:sp>
      <p:sp>
        <p:nvSpPr>
          <p:cNvPr id="544771" name="Rectangle 3"/>
          <p:cNvSpPr>
            <a:spLocks noGrp="1" noChangeArrowheads="1"/>
          </p:cNvSpPr>
          <p:nvPr>
            <p:ph idx="1"/>
          </p:nvPr>
        </p:nvSpPr>
        <p:spPr/>
        <p:txBody>
          <a:bodyPr/>
          <a:lstStyle/>
          <a:p>
            <a:r>
              <a:rPr lang="en-US" altLang="zh-CN" dirty="0"/>
              <a:t>SDP (Session Description Protocol) </a:t>
            </a:r>
            <a:r>
              <a:rPr lang="zh-CN" altLang="en-US" dirty="0"/>
              <a:t>在电话会议的情况下特别重要，因为电话会议的参加者是动态地加入和退出。</a:t>
            </a:r>
          </a:p>
          <a:p>
            <a:r>
              <a:rPr lang="en-US" altLang="zh-CN" dirty="0"/>
              <a:t>SDP </a:t>
            </a:r>
            <a:r>
              <a:rPr lang="zh-CN" altLang="en-US" dirty="0"/>
              <a:t>详细地指明了媒体编码、协议的端口号以及多播地址</a:t>
            </a:r>
            <a:r>
              <a:rPr lang="zh-CN" altLang="en-US" dirty="0" smtClean="0"/>
              <a:t>。</a:t>
            </a:r>
            <a:endParaRPr lang="en-US" altLang="zh-CN" dirty="0" smtClean="0"/>
          </a:p>
          <a:p>
            <a:r>
              <a:rPr lang="en-US" altLang="zh-CN" dirty="0" smtClean="0"/>
              <a:t>SDP </a:t>
            </a:r>
            <a:r>
              <a:rPr lang="zh-CN" altLang="zh-CN" dirty="0" smtClean="0"/>
              <a:t>现在</a:t>
            </a:r>
            <a:r>
              <a:rPr lang="zh-CN" altLang="zh-CN" dirty="0"/>
              <a:t>也是互联网建议</a:t>
            </a:r>
            <a:r>
              <a:rPr lang="zh-CN" altLang="zh-CN" dirty="0" smtClean="0"/>
              <a:t>标准</a:t>
            </a:r>
            <a:r>
              <a:rPr lang="zh-CN" altLang="en-US" dirty="0" smtClean="0"/>
              <a:t>。</a:t>
            </a:r>
            <a:endParaRPr lang="zh-CN" altLang="en-US" dirty="0"/>
          </a:p>
        </p:txBody>
      </p:sp>
    </p:spTree>
    <p:extLst>
      <p:ext uri="{BB962C8B-B14F-4D97-AF65-F5344CB8AC3E}">
        <p14:creationId xmlns:p14="http://schemas.microsoft.com/office/powerpoint/2010/main" val="3075970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47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4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sz="4000" dirty="0"/>
              <a:t>8.4  </a:t>
            </a:r>
            <a:r>
              <a:rPr lang="zh-CN" altLang="zh-CN" sz="4000" dirty="0"/>
              <a:t>改进“尽最大努力交付”的服务</a:t>
            </a:r>
            <a:endParaRPr lang="zh-CN" altLang="en-US" sz="4000" dirty="0"/>
          </a:p>
        </p:txBody>
      </p:sp>
      <p:sp>
        <p:nvSpPr>
          <p:cNvPr id="2" name="内容占位符 1"/>
          <p:cNvSpPr>
            <a:spLocks noGrp="1"/>
          </p:cNvSpPr>
          <p:nvPr>
            <p:ph idx="1"/>
          </p:nvPr>
        </p:nvSpPr>
        <p:spPr/>
        <p:txBody>
          <a:bodyPr/>
          <a:lstStyle/>
          <a:p>
            <a:r>
              <a:rPr lang="en-US" altLang="zh-CN" dirty="0"/>
              <a:t>8.4.1  </a:t>
            </a:r>
            <a:r>
              <a:rPr lang="zh-CN" altLang="zh-CN" dirty="0"/>
              <a:t>使互联网提供服务质量</a:t>
            </a:r>
          </a:p>
          <a:p>
            <a:r>
              <a:rPr lang="en-US" altLang="zh-CN" dirty="0" smtClean="0"/>
              <a:t>8.4.2  </a:t>
            </a:r>
            <a:r>
              <a:rPr lang="zh-CN" altLang="zh-CN" dirty="0"/>
              <a:t>调度和管制机制</a:t>
            </a:r>
          </a:p>
          <a:p>
            <a:r>
              <a:rPr lang="en-US" altLang="zh-CN" dirty="0" smtClean="0"/>
              <a:t>8.4.3  </a:t>
            </a:r>
            <a:r>
              <a:rPr lang="zh-CN" altLang="zh-CN" dirty="0"/>
              <a:t>综合</a:t>
            </a:r>
            <a:r>
              <a:rPr lang="zh-CN" altLang="zh-CN" dirty="0" smtClean="0"/>
              <a:t>服务</a:t>
            </a:r>
            <a:r>
              <a:rPr lang="en-US" altLang="zh-CN" dirty="0" smtClean="0"/>
              <a:t> </a:t>
            </a:r>
            <a:r>
              <a:rPr lang="en-US" altLang="zh-CN" dirty="0" err="1" smtClean="0"/>
              <a:t>IntServ</a:t>
            </a:r>
            <a:r>
              <a:rPr lang="en-US" altLang="zh-CN" dirty="0" smtClean="0"/>
              <a:t> </a:t>
            </a:r>
            <a:r>
              <a:rPr lang="zh-CN" altLang="zh-CN" dirty="0" smtClean="0"/>
              <a:t>与</a:t>
            </a:r>
            <a:r>
              <a:rPr lang="zh-CN" altLang="zh-CN" dirty="0"/>
              <a:t>资源预留</a:t>
            </a:r>
            <a:r>
              <a:rPr lang="zh-CN" altLang="zh-CN" dirty="0" smtClean="0"/>
              <a:t>协议</a:t>
            </a:r>
            <a:r>
              <a:rPr lang="en-US" altLang="zh-CN" dirty="0" smtClean="0"/>
              <a:t> RSVP</a:t>
            </a:r>
            <a:endParaRPr lang="zh-CN" altLang="zh-CN" dirty="0"/>
          </a:p>
          <a:p>
            <a:r>
              <a:rPr lang="en-US" altLang="zh-CN" dirty="0" smtClean="0"/>
              <a:t>8.4.4  </a:t>
            </a:r>
            <a:r>
              <a:rPr lang="zh-CN" altLang="zh-CN" dirty="0"/>
              <a:t>区分</a:t>
            </a:r>
            <a:r>
              <a:rPr lang="zh-CN" altLang="zh-CN" dirty="0" smtClean="0"/>
              <a:t>服务</a:t>
            </a:r>
            <a:r>
              <a:rPr lang="en-US" altLang="zh-CN" dirty="0" smtClean="0"/>
              <a:t> </a:t>
            </a:r>
            <a:r>
              <a:rPr lang="en-US" altLang="zh-CN" dirty="0" err="1" smtClean="0"/>
              <a:t>DiffServ</a:t>
            </a:r>
            <a:endParaRPr lang="zh-CN" altLang="en-US" dirty="0"/>
          </a:p>
        </p:txBody>
      </p:sp>
    </p:spTree>
    <p:extLst>
      <p:ext uri="{BB962C8B-B14F-4D97-AF65-F5344CB8AC3E}">
        <p14:creationId xmlns:p14="http://schemas.microsoft.com/office/powerpoint/2010/main" val="1851684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a:r>
              <a:rPr lang="zh-CN" altLang="en-US"/>
              <a:t>在接收端设置缓存 </a:t>
            </a:r>
          </a:p>
        </p:txBody>
      </p:sp>
      <p:sp>
        <p:nvSpPr>
          <p:cNvPr id="140291" name="Rectangle 3"/>
          <p:cNvSpPr>
            <a:spLocks noGrp="1" noChangeArrowheads="1"/>
          </p:cNvSpPr>
          <p:nvPr>
            <p:ph idx="1"/>
          </p:nvPr>
        </p:nvSpPr>
        <p:spPr/>
        <p:txBody>
          <a:bodyPr/>
          <a:lstStyle/>
          <a:p>
            <a:r>
              <a:rPr lang="zh-CN" altLang="zh-CN" dirty="0"/>
              <a:t>要</a:t>
            </a:r>
            <a:r>
              <a:rPr lang="zh-CN" altLang="zh-CN" dirty="0" smtClean="0"/>
              <a:t>解决</a:t>
            </a:r>
            <a:r>
              <a:rPr lang="zh-CN" altLang="en-US" dirty="0" smtClean="0"/>
              <a:t>非等时</a:t>
            </a:r>
            <a:r>
              <a:rPr lang="zh-CN" altLang="zh-CN" dirty="0" smtClean="0"/>
              <a:t>问题，</a:t>
            </a:r>
            <a:r>
              <a:rPr lang="zh-CN" altLang="en-US" dirty="0" smtClean="0"/>
              <a:t>接收</a:t>
            </a:r>
            <a:r>
              <a:rPr lang="zh-CN" altLang="en-US" dirty="0"/>
              <a:t>端需设置适当大小的缓存。当缓存中的分组数达到一定的数量后再以恒定速率按顺序把分组读出进行还原播放。</a:t>
            </a:r>
          </a:p>
          <a:p>
            <a:r>
              <a:rPr lang="zh-CN" altLang="en-US" dirty="0"/>
              <a:t>缓存实际上就是一个先进先出的队列。图中标明的 </a:t>
            </a:r>
            <a:r>
              <a:rPr lang="en-US" altLang="zh-CN" i="1" dirty="0"/>
              <a:t>T </a:t>
            </a:r>
            <a:r>
              <a:rPr lang="zh-CN" altLang="en-US" dirty="0"/>
              <a:t>叫做</a:t>
            </a:r>
            <a:r>
              <a:rPr lang="zh-CN" altLang="en-US" dirty="0">
                <a:solidFill>
                  <a:schemeClr val="hlink"/>
                </a:solidFill>
              </a:rPr>
              <a:t>播放</a:t>
            </a:r>
            <a:r>
              <a:rPr lang="zh-CN" altLang="en-US" dirty="0">
                <a:solidFill>
                  <a:srgbClr val="FF0000"/>
                </a:solidFill>
              </a:rPr>
              <a:t>时延。  </a:t>
            </a:r>
          </a:p>
        </p:txBody>
      </p:sp>
      <p:grpSp>
        <p:nvGrpSpPr>
          <p:cNvPr id="140409" name="Group 121"/>
          <p:cNvGrpSpPr>
            <a:grpSpLocks/>
          </p:cNvGrpSpPr>
          <p:nvPr/>
        </p:nvGrpSpPr>
        <p:grpSpPr bwMode="auto">
          <a:xfrm>
            <a:off x="405871" y="4095751"/>
            <a:ext cx="9223243" cy="1858963"/>
            <a:chOff x="236" y="2580"/>
            <a:chExt cx="5363" cy="1171"/>
          </a:xfrm>
        </p:grpSpPr>
        <p:sp>
          <p:nvSpPr>
            <p:cNvPr id="140408" name="Rectangle 120"/>
            <p:cNvSpPr>
              <a:spLocks noChangeArrowheads="1"/>
            </p:cNvSpPr>
            <p:nvPr/>
          </p:nvSpPr>
          <p:spPr bwMode="auto">
            <a:xfrm>
              <a:off x="2442" y="3152"/>
              <a:ext cx="954" cy="327"/>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140374" name="Line 86"/>
            <p:cNvSpPr>
              <a:spLocks noChangeShapeType="1"/>
            </p:cNvSpPr>
            <p:nvPr/>
          </p:nvSpPr>
          <p:spPr bwMode="auto">
            <a:xfrm>
              <a:off x="3998" y="3451"/>
              <a:ext cx="14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75" name="Freeform 87"/>
            <p:cNvSpPr>
              <a:spLocks/>
            </p:cNvSpPr>
            <p:nvPr/>
          </p:nvSpPr>
          <p:spPr bwMode="auto">
            <a:xfrm>
              <a:off x="4431" y="3177"/>
              <a:ext cx="53" cy="27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FFFF66"/>
            </a:solidFill>
            <a:ln w="9525" cap="flat">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76" name="Freeform 88"/>
            <p:cNvSpPr>
              <a:spLocks/>
            </p:cNvSpPr>
            <p:nvPr/>
          </p:nvSpPr>
          <p:spPr bwMode="auto">
            <a:xfrm>
              <a:off x="4699" y="3177"/>
              <a:ext cx="54" cy="27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77" name="Freeform 89"/>
            <p:cNvSpPr>
              <a:spLocks/>
            </p:cNvSpPr>
            <p:nvPr/>
          </p:nvSpPr>
          <p:spPr bwMode="auto">
            <a:xfrm>
              <a:off x="4968" y="3177"/>
              <a:ext cx="54" cy="27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78" name="Freeform 90"/>
            <p:cNvSpPr>
              <a:spLocks/>
            </p:cNvSpPr>
            <p:nvPr/>
          </p:nvSpPr>
          <p:spPr bwMode="auto">
            <a:xfrm>
              <a:off x="5237" y="3177"/>
              <a:ext cx="54" cy="27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79" name="Text Box 91"/>
            <p:cNvSpPr txBox="1">
              <a:spLocks noChangeArrowheads="1"/>
            </p:cNvSpPr>
            <p:nvPr/>
          </p:nvSpPr>
          <p:spPr bwMode="auto">
            <a:xfrm>
              <a:off x="5442" y="3254"/>
              <a:ext cx="1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t</a:t>
              </a:r>
            </a:p>
          </p:txBody>
        </p:sp>
        <p:sp>
          <p:nvSpPr>
            <p:cNvPr id="140380" name="Line 92"/>
            <p:cNvSpPr>
              <a:spLocks noChangeShapeType="1"/>
            </p:cNvSpPr>
            <p:nvPr/>
          </p:nvSpPr>
          <p:spPr bwMode="auto">
            <a:xfrm>
              <a:off x="2440" y="3612"/>
              <a:ext cx="967"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81" name="Text Box 93"/>
            <p:cNvSpPr txBox="1">
              <a:spLocks noChangeArrowheads="1"/>
            </p:cNvSpPr>
            <p:nvPr/>
          </p:nvSpPr>
          <p:spPr bwMode="auto">
            <a:xfrm>
              <a:off x="2816" y="3499"/>
              <a:ext cx="199"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T</a:t>
              </a:r>
            </a:p>
          </p:txBody>
        </p:sp>
        <p:sp>
          <p:nvSpPr>
            <p:cNvPr id="140382" name="Freeform 94"/>
            <p:cNvSpPr>
              <a:spLocks/>
            </p:cNvSpPr>
            <p:nvPr/>
          </p:nvSpPr>
          <p:spPr bwMode="auto">
            <a:xfrm>
              <a:off x="2063" y="3146"/>
              <a:ext cx="1344" cy="339"/>
            </a:xfrm>
            <a:custGeom>
              <a:avLst/>
              <a:gdLst>
                <a:gd name="T0" fmla="*/ 0 w 1200"/>
                <a:gd name="T1" fmla="*/ 0 h 240"/>
                <a:gd name="T2" fmla="*/ 1200 w 1200"/>
                <a:gd name="T3" fmla="*/ 0 h 240"/>
                <a:gd name="T4" fmla="*/ 1200 w 1200"/>
                <a:gd name="T5" fmla="*/ 240 h 240"/>
                <a:gd name="T6" fmla="*/ 0 w 1200"/>
                <a:gd name="T7" fmla="*/ 240 h 240"/>
              </a:gdLst>
              <a:ahLst/>
              <a:cxnLst>
                <a:cxn ang="0">
                  <a:pos x="T0" y="T1"/>
                </a:cxn>
                <a:cxn ang="0">
                  <a:pos x="T2" y="T3"/>
                </a:cxn>
                <a:cxn ang="0">
                  <a:pos x="T4" y="T5"/>
                </a:cxn>
                <a:cxn ang="0">
                  <a:pos x="T6" y="T7"/>
                </a:cxn>
              </a:cxnLst>
              <a:rect l="0" t="0" r="r" b="b"/>
              <a:pathLst>
                <a:path w="1200" h="240">
                  <a:moveTo>
                    <a:pt x="0" y="0"/>
                  </a:moveTo>
                  <a:lnTo>
                    <a:pt x="1200" y="0"/>
                  </a:lnTo>
                  <a:lnTo>
                    <a:pt x="1200" y="240"/>
                  </a:lnTo>
                  <a:lnTo>
                    <a:pt x="0" y="240"/>
                  </a:lnTo>
                </a:path>
              </a:pathLst>
            </a:custGeom>
            <a:noFill/>
            <a:ln w="190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83" name="Line 95"/>
            <p:cNvSpPr>
              <a:spLocks noChangeShapeType="1"/>
            </p:cNvSpPr>
            <p:nvPr/>
          </p:nvSpPr>
          <p:spPr bwMode="auto">
            <a:xfrm>
              <a:off x="3300" y="3146"/>
              <a:ext cx="0" cy="339"/>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84" name="Line 96"/>
            <p:cNvSpPr>
              <a:spLocks noChangeShapeType="1"/>
            </p:cNvSpPr>
            <p:nvPr/>
          </p:nvSpPr>
          <p:spPr bwMode="auto">
            <a:xfrm>
              <a:off x="3192" y="3146"/>
              <a:ext cx="0" cy="339"/>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85" name="Line 97"/>
            <p:cNvSpPr>
              <a:spLocks noChangeShapeType="1"/>
            </p:cNvSpPr>
            <p:nvPr/>
          </p:nvSpPr>
          <p:spPr bwMode="auto">
            <a:xfrm>
              <a:off x="3085" y="3146"/>
              <a:ext cx="0" cy="339"/>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86" name="Line 98"/>
            <p:cNvSpPr>
              <a:spLocks noChangeShapeType="1"/>
            </p:cNvSpPr>
            <p:nvPr/>
          </p:nvSpPr>
          <p:spPr bwMode="auto">
            <a:xfrm>
              <a:off x="2977" y="3146"/>
              <a:ext cx="0" cy="339"/>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87" name="Line 99"/>
            <p:cNvSpPr>
              <a:spLocks noChangeShapeType="1"/>
            </p:cNvSpPr>
            <p:nvPr/>
          </p:nvSpPr>
          <p:spPr bwMode="auto">
            <a:xfrm>
              <a:off x="2870" y="3146"/>
              <a:ext cx="0" cy="339"/>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88" name="Line 100"/>
            <p:cNvSpPr>
              <a:spLocks noChangeShapeType="1"/>
            </p:cNvSpPr>
            <p:nvPr/>
          </p:nvSpPr>
          <p:spPr bwMode="auto">
            <a:xfrm>
              <a:off x="2762" y="3146"/>
              <a:ext cx="0" cy="339"/>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89" name="Line 101"/>
            <p:cNvSpPr>
              <a:spLocks noChangeShapeType="1"/>
            </p:cNvSpPr>
            <p:nvPr/>
          </p:nvSpPr>
          <p:spPr bwMode="auto">
            <a:xfrm>
              <a:off x="2655" y="3146"/>
              <a:ext cx="0" cy="339"/>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90" name="Line 102"/>
            <p:cNvSpPr>
              <a:spLocks noChangeShapeType="1"/>
            </p:cNvSpPr>
            <p:nvPr/>
          </p:nvSpPr>
          <p:spPr bwMode="auto">
            <a:xfrm>
              <a:off x="2547" y="3146"/>
              <a:ext cx="0" cy="339"/>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91" name="Line 103"/>
            <p:cNvSpPr>
              <a:spLocks noChangeShapeType="1"/>
            </p:cNvSpPr>
            <p:nvPr/>
          </p:nvSpPr>
          <p:spPr bwMode="auto">
            <a:xfrm>
              <a:off x="2440" y="3146"/>
              <a:ext cx="0" cy="339"/>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92" name="Text Box 104"/>
            <p:cNvSpPr txBox="1">
              <a:spLocks noChangeArrowheads="1"/>
            </p:cNvSpPr>
            <p:nvPr/>
          </p:nvSpPr>
          <p:spPr bwMode="auto">
            <a:xfrm>
              <a:off x="2368" y="2864"/>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缓存（队列）</a:t>
              </a:r>
            </a:p>
          </p:txBody>
        </p:sp>
        <p:sp>
          <p:nvSpPr>
            <p:cNvPr id="140393" name="AutoShape 105"/>
            <p:cNvSpPr>
              <a:spLocks noChangeArrowheads="1"/>
            </p:cNvSpPr>
            <p:nvPr/>
          </p:nvSpPr>
          <p:spPr bwMode="auto">
            <a:xfrm>
              <a:off x="1808" y="3246"/>
              <a:ext cx="309" cy="137"/>
            </a:xfrm>
            <a:prstGeom prst="rightArrow">
              <a:avLst>
                <a:gd name="adj1" fmla="val 50000"/>
                <a:gd name="adj2" fmla="val 56387"/>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140394" name="AutoShape 106"/>
            <p:cNvSpPr>
              <a:spLocks noChangeArrowheads="1"/>
            </p:cNvSpPr>
            <p:nvPr/>
          </p:nvSpPr>
          <p:spPr bwMode="auto">
            <a:xfrm>
              <a:off x="3568" y="3246"/>
              <a:ext cx="310" cy="137"/>
            </a:xfrm>
            <a:prstGeom prst="rightArrow">
              <a:avLst>
                <a:gd name="adj1" fmla="val 50000"/>
                <a:gd name="adj2" fmla="val 56569"/>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140395" name="Text Box 107"/>
            <p:cNvSpPr txBox="1">
              <a:spLocks noChangeArrowheads="1"/>
            </p:cNvSpPr>
            <p:nvPr/>
          </p:nvSpPr>
          <p:spPr bwMode="auto">
            <a:xfrm>
              <a:off x="4376" y="3458"/>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恒定速率</a:t>
              </a:r>
            </a:p>
          </p:txBody>
        </p:sp>
        <p:sp>
          <p:nvSpPr>
            <p:cNvPr id="140396" name="Freeform 108"/>
            <p:cNvSpPr>
              <a:spLocks/>
            </p:cNvSpPr>
            <p:nvPr/>
          </p:nvSpPr>
          <p:spPr bwMode="auto">
            <a:xfrm>
              <a:off x="610" y="3177"/>
              <a:ext cx="54" cy="27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97" name="Freeform 109"/>
            <p:cNvSpPr>
              <a:spLocks/>
            </p:cNvSpPr>
            <p:nvPr/>
          </p:nvSpPr>
          <p:spPr bwMode="auto">
            <a:xfrm>
              <a:off x="825" y="3177"/>
              <a:ext cx="54" cy="27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98" name="Freeform 110"/>
            <p:cNvSpPr>
              <a:spLocks/>
            </p:cNvSpPr>
            <p:nvPr/>
          </p:nvSpPr>
          <p:spPr bwMode="auto">
            <a:xfrm>
              <a:off x="1255" y="3177"/>
              <a:ext cx="54" cy="27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99" name="Freeform 111"/>
            <p:cNvSpPr>
              <a:spLocks/>
            </p:cNvSpPr>
            <p:nvPr/>
          </p:nvSpPr>
          <p:spPr bwMode="auto">
            <a:xfrm>
              <a:off x="1376" y="3175"/>
              <a:ext cx="54" cy="273"/>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400" name="Text Box 112"/>
            <p:cNvSpPr txBox="1">
              <a:spLocks noChangeArrowheads="1"/>
            </p:cNvSpPr>
            <p:nvPr/>
          </p:nvSpPr>
          <p:spPr bwMode="auto">
            <a:xfrm>
              <a:off x="1580" y="3254"/>
              <a:ext cx="1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t</a:t>
              </a:r>
            </a:p>
          </p:txBody>
        </p:sp>
        <p:sp>
          <p:nvSpPr>
            <p:cNvPr id="140401" name="Line 113"/>
            <p:cNvSpPr>
              <a:spLocks noChangeShapeType="1"/>
            </p:cNvSpPr>
            <p:nvPr/>
          </p:nvSpPr>
          <p:spPr bwMode="auto">
            <a:xfrm>
              <a:off x="236" y="3451"/>
              <a:ext cx="134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402" name="Text Box 114"/>
            <p:cNvSpPr txBox="1">
              <a:spLocks noChangeArrowheads="1"/>
            </p:cNvSpPr>
            <p:nvPr/>
          </p:nvSpPr>
          <p:spPr bwMode="auto">
            <a:xfrm>
              <a:off x="451" y="3458"/>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非恒定速率</a:t>
              </a:r>
            </a:p>
          </p:txBody>
        </p:sp>
        <p:sp>
          <p:nvSpPr>
            <p:cNvPr id="140403" name="Freeform 115"/>
            <p:cNvSpPr>
              <a:spLocks/>
            </p:cNvSpPr>
            <p:nvPr/>
          </p:nvSpPr>
          <p:spPr bwMode="auto">
            <a:xfrm>
              <a:off x="343" y="3177"/>
              <a:ext cx="54" cy="27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404" name="Freeform 116"/>
            <p:cNvSpPr>
              <a:spLocks/>
            </p:cNvSpPr>
            <p:nvPr/>
          </p:nvSpPr>
          <p:spPr bwMode="auto">
            <a:xfrm>
              <a:off x="4160" y="3177"/>
              <a:ext cx="53" cy="27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405" name="Text Box 117"/>
            <p:cNvSpPr txBox="1">
              <a:spLocks noChangeArrowheads="1"/>
            </p:cNvSpPr>
            <p:nvPr/>
          </p:nvSpPr>
          <p:spPr bwMode="auto">
            <a:xfrm>
              <a:off x="4533" y="2580"/>
              <a:ext cx="853"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有可能发生</a:t>
              </a:r>
            </a:p>
            <a:p>
              <a:pPr algn="ctr"/>
              <a:r>
                <a:rPr kumimoji="1" lang="zh-CN" altLang="en-US" sz="2000" b="1">
                  <a:solidFill>
                    <a:srgbClr val="000099"/>
                  </a:solidFill>
                  <a:latin typeface="+mn-lt"/>
                  <a:ea typeface="+mn-ea"/>
                </a:rPr>
                <a:t>分组丢失</a:t>
              </a:r>
            </a:p>
          </p:txBody>
        </p:sp>
        <p:sp>
          <p:nvSpPr>
            <p:cNvPr id="140406" name="Line 118"/>
            <p:cNvSpPr>
              <a:spLocks noChangeShapeType="1"/>
            </p:cNvSpPr>
            <p:nvPr/>
          </p:nvSpPr>
          <p:spPr bwMode="auto">
            <a:xfrm flipH="1">
              <a:off x="4474" y="2904"/>
              <a:ext cx="169" cy="273"/>
            </a:xfrm>
            <a:prstGeom prst="line">
              <a:avLst/>
            </a:prstGeom>
            <a:noFill/>
            <a:ln w="28575">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Tree>
    <p:extLst>
      <p:ext uri="{BB962C8B-B14F-4D97-AF65-F5344CB8AC3E}">
        <p14:creationId xmlns:p14="http://schemas.microsoft.com/office/powerpoint/2010/main" val="2199921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40409"/>
                                        </p:tgtEl>
                                        <p:attrNameLst>
                                          <p:attrName>style.visibility</p:attrName>
                                        </p:attrNameLst>
                                      </p:cBhvr>
                                      <p:to>
                                        <p:strVal val="visible"/>
                                      </p:to>
                                    </p:set>
                                    <p:animEffect transition="in" filter="wipe(left)">
                                      <p:cBhvr>
                                        <p:cTn id="11" dur="1000"/>
                                        <p:tgtEl>
                                          <p:spTgt spid="140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ltLang="zh-CN" dirty="0" smtClean="0"/>
              <a:t>8.4.1  </a:t>
            </a:r>
            <a:r>
              <a:rPr lang="zh-CN" altLang="en-US" dirty="0"/>
              <a:t>使因特网提供服务质量</a:t>
            </a:r>
          </a:p>
        </p:txBody>
      </p:sp>
      <p:sp>
        <p:nvSpPr>
          <p:cNvPr id="562179" name="Rectangle 3"/>
          <p:cNvSpPr>
            <a:spLocks noGrp="1" noChangeArrowheads="1"/>
          </p:cNvSpPr>
          <p:nvPr>
            <p:ph idx="1"/>
          </p:nvPr>
        </p:nvSpPr>
        <p:spPr/>
        <p:txBody>
          <a:bodyPr/>
          <a:lstStyle/>
          <a:p>
            <a:r>
              <a:rPr lang="zh-CN" altLang="en-US" sz="2800" dirty="0">
                <a:solidFill>
                  <a:schemeClr val="hlink"/>
                </a:solidFill>
              </a:rPr>
              <a:t>服务质量 </a:t>
            </a:r>
            <a:r>
              <a:rPr lang="en-US" altLang="zh-CN" sz="2800" dirty="0" err="1">
                <a:solidFill>
                  <a:schemeClr val="hlink"/>
                </a:solidFill>
              </a:rPr>
              <a:t>QoS</a:t>
            </a:r>
            <a:r>
              <a:rPr lang="en-US" altLang="zh-CN" sz="2800" dirty="0"/>
              <a:t> </a:t>
            </a:r>
            <a:r>
              <a:rPr lang="zh-CN" altLang="en-US" sz="2800" dirty="0"/>
              <a:t>是服务性能的总效果，此效果决定了一个用户对服务的满意程度。因此在最简单的意义上，有服务质量的服务就是能够满足用户的应用需求的服务。</a:t>
            </a:r>
          </a:p>
          <a:p>
            <a:r>
              <a:rPr lang="zh-CN" altLang="en-US" sz="2800" dirty="0"/>
              <a:t>服务质量可用若干</a:t>
            </a:r>
            <a:r>
              <a:rPr lang="zh-CN" altLang="en-US" sz="2800" dirty="0">
                <a:solidFill>
                  <a:srgbClr val="FF0000"/>
                </a:solidFill>
              </a:rPr>
              <a:t>基本的性能指标</a:t>
            </a:r>
            <a:r>
              <a:rPr lang="zh-CN" altLang="en-US" sz="2800" dirty="0"/>
              <a:t>来描述，</a:t>
            </a:r>
            <a:r>
              <a:rPr lang="zh-CN" altLang="en-US" sz="2800" dirty="0" smtClean="0"/>
              <a:t>包括</a:t>
            </a:r>
            <a:r>
              <a:rPr lang="zh-CN" altLang="en-US" sz="2800" dirty="0"/>
              <a:t>：</a:t>
            </a:r>
            <a:r>
              <a:rPr lang="zh-CN" altLang="en-US" sz="2800" dirty="0" smtClean="0"/>
              <a:t>可用性</a:t>
            </a:r>
            <a:r>
              <a:rPr lang="zh-CN" altLang="en-US" sz="2800" dirty="0"/>
              <a:t>、差错率、响应时间、吞吐量、分组丢失率、连接建立时间、故障检测和改正时间等</a:t>
            </a:r>
            <a:r>
              <a:rPr lang="zh-CN" altLang="en-US" sz="2800" dirty="0" smtClean="0"/>
              <a:t>。</a:t>
            </a:r>
            <a:endParaRPr lang="en-US" altLang="zh-CN" sz="2800" dirty="0" smtClean="0"/>
          </a:p>
          <a:p>
            <a:r>
              <a:rPr lang="zh-CN" altLang="en-US" sz="2800" dirty="0" smtClean="0"/>
              <a:t>服务</a:t>
            </a:r>
            <a:r>
              <a:rPr lang="zh-CN" altLang="en-US" sz="2800" dirty="0"/>
              <a:t>提供者可向其用户保证某一种等级的服务质量。  </a:t>
            </a:r>
          </a:p>
        </p:txBody>
      </p:sp>
    </p:spTree>
    <p:extLst>
      <p:ext uri="{BB962C8B-B14F-4D97-AF65-F5344CB8AC3E}">
        <p14:creationId xmlns:p14="http://schemas.microsoft.com/office/powerpoint/2010/main" val="2610043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21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21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4" name="Line 4"/>
          <p:cNvSpPr>
            <a:spLocks noChangeShapeType="1"/>
          </p:cNvSpPr>
          <p:nvPr/>
        </p:nvSpPr>
        <p:spPr bwMode="auto">
          <a:xfrm rot="16200000" flipH="1">
            <a:off x="5048449" y="-975056"/>
            <a:ext cx="0" cy="659196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45" name="Line 5"/>
          <p:cNvSpPr>
            <a:spLocks noChangeShapeType="1"/>
          </p:cNvSpPr>
          <p:nvPr/>
        </p:nvSpPr>
        <p:spPr bwMode="auto">
          <a:xfrm flipH="1">
            <a:off x="8358188" y="1130301"/>
            <a:ext cx="0" cy="23034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46" name="Line 6"/>
          <p:cNvSpPr>
            <a:spLocks noChangeShapeType="1"/>
          </p:cNvSpPr>
          <p:nvPr/>
        </p:nvSpPr>
        <p:spPr bwMode="auto">
          <a:xfrm rot="5400000" flipH="1">
            <a:off x="8673770" y="1024268"/>
            <a:ext cx="0" cy="63116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47" name="Line 7"/>
          <p:cNvSpPr>
            <a:spLocks noChangeShapeType="1"/>
          </p:cNvSpPr>
          <p:nvPr/>
        </p:nvSpPr>
        <p:spPr bwMode="auto">
          <a:xfrm rot="5400000" flipH="1">
            <a:off x="8604118" y="3083058"/>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48" name="Text Box 8"/>
          <p:cNvSpPr txBox="1">
            <a:spLocks noChangeArrowheads="1"/>
          </p:cNvSpPr>
          <p:nvPr/>
        </p:nvSpPr>
        <p:spPr bwMode="auto">
          <a:xfrm>
            <a:off x="4084506" y="1844675"/>
            <a:ext cx="1936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mn-ea"/>
              </a:rPr>
              <a:t>1.5 </a:t>
            </a:r>
            <a:r>
              <a:rPr kumimoji="1" lang="en-US" altLang="zh-CN" sz="2000" b="1" dirty="0" smtClean="0">
                <a:solidFill>
                  <a:srgbClr val="0000CC"/>
                </a:solidFill>
                <a:latin typeface="+mn-lt"/>
                <a:ea typeface="+mn-ea"/>
              </a:rPr>
              <a:t>Mbit/s </a:t>
            </a:r>
            <a:r>
              <a:rPr kumimoji="1" lang="zh-CN" altLang="en-US" sz="2000" b="1" dirty="0">
                <a:solidFill>
                  <a:srgbClr val="0000CC"/>
                </a:solidFill>
                <a:latin typeface="+mn-lt"/>
                <a:ea typeface="+mn-ea"/>
              </a:rPr>
              <a:t>链路</a:t>
            </a:r>
          </a:p>
        </p:txBody>
      </p:sp>
      <p:graphicFrame>
        <p:nvGraphicFramePr>
          <p:cNvPr id="573449" name="Object 9">
            <a:hlinkClick r:id="" action="ppaction://ole?verb=0"/>
          </p:cNvPr>
          <p:cNvGraphicFramePr>
            <a:graphicFrameLocks/>
          </p:cNvGraphicFramePr>
          <p:nvPr>
            <p:extLst>
              <p:ext uri="{D42A27DB-BD31-4B8C-83A1-F6EECF244321}">
                <p14:modId xmlns:p14="http://schemas.microsoft.com/office/powerpoint/2010/main" val="3490409039"/>
              </p:ext>
            </p:extLst>
          </p:nvPr>
        </p:nvGraphicFramePr>
        <p:xfrm>
          <a:off x="8731383" y="2611439"/>
          <a:ext cx="591608" cy="1031875"/>
        </p:xfrm>
        <a:graphic>
          <a:graphicData uri="http://schemas.openxmlformats.org/presentationml/2006/ole">
            <mc:AlternateContent xmlns:mc="http://schemas.openxmlformats.org/markup-compatibility/2006">
              <mc:Choice xmlns:v="urn:schemas-microsoft-com:vml" Requires="v">
                <p:oleObj spid="_x0000_s17410" name="Clip" r:id="rId4" imgW="2733480" imgH="3824280" progId="MS_ClipArt_Gallery.5">
                  <p:embed/>
                </p:oleObj>
              </mc:Choice>
              <mc:Fallback>
                <p:oleObj name="Clip" r:id="rId4" imgW="2733480" imgH="3824280"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1383" y="2611439"/>
                        <a:ext cx="59160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450" name="Line 10"/>
          <p:cNvSpPr>
            <a:spLocks noChangeShapeType="1"/>
          </p:cNvSpPr>
          <p:nvPr/>
        </p:nvSpPr>
        <p:spPr bwMode="auto">
          <a:xfrm>
            <a:off x="1752468" y="1130301"/>
            <a:ext cx="0" cy="23034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51" name="Line 11"/>
          <p:cNvSpPr>
            <a:spLocks noChangeShapeType="1"/>
          </p:cNvSpPr>
          <p:nvPr/>
        </p:nvSpPr>
        <p:spPr bwMode="auto">
          <a:xfrm rot="-5400000">
            <a:off x="1506539" y="1093920"/>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52" name="Line 12"/>
          <p:cNvSpPr>
            <a:spLocks noChangeShapeType="1"/>
          </p:cNvSpPr>
          <p:nvPr/>
        </p:nvSpPr>
        <p:spPr bwMode="auto">
          <a:xfrm rot="-5400000">
            <a:off x="1506539" y="3083058"/>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graphicFrame>
        <p:nvGraphicFramePr>
          <p:cNvPr id="573453" name="Object 13">
            <a:hlinkClick r:id="" action="ppaction://ole?verb=0"/>
          </p:cNvPr>
          <p:cNvGraphicFramePr>
            <a:graphicFrameLocks/>
          </p:cNvGraphicFramePr>
          <p:nvPr>
            <p:extLst>
              <p:ext uri="{D42A27DB-BD31-4B8C-83A1-F6EECF244321}">
                <p14:modId xmlns:p14="http://schemas.microsoft.com/office/powerpoint/2010/main" val="840078452"/>
              </p:ext>
            </p:extLst>
          </p:nvPr>
        </p:nvGraphicFramePr>
        <p:xfrm>
          <a:off x="767027" y="2506664"/>
          <a:ext cx="591608" cy="1031875"/>
        </p:xfrm>
        <a:graphic>
          <a:graphicData uri="http://schemas.openxmlformats.org/presentationml/2006/ole">
            <mc:AlternateContent xmlns:mc="http://schemas.openxmlformats.org/markup-compatibility/2006">
              <mc:Choice xmlns:v="urn:schemas-microsoft-com:vml" Requires="v">
                <p:oleObj spid="_x0000_s17411" name="Clip" r:id="rId6" imgW="2733480" imgH="3824280" progId="MS_ClipArt_Gallery.5">
                  <p:embed/>
                </p:oleObj>
              </mc:Choice>
              <mc:Fallback>
                <p:oleObj name="Clip" r:id="rId6" imgW="2733480" imgH="3824280"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027" y="2506664"/>
                        <a:ext cx="59160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454" name="Text Box 14"/>
          <p:cNvSpPr txBox="1">
            <a:spLocks noChangeArrowheads="1"/>
          </p:cNvSpPr>
          <p:nvPr/>
        </p:nvSpPr>
        <p:spPr bwMode="auto">
          <a:xfrm>
            <a:off x="325042" y="765175"/>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3399"/>
                </a:solidFill>
                <a:latin typeface="+mn-lt"/>
                <a:ea typeface="+mn-ea"/>
              </a:rPr>
              <a:t>H</a:t>
            </a:r>
            <a:r>
              <a:rPr kumimoji="1" lang="en-US" altLang="zh-CN" sz="2000" b="1" baseline="-25000">
                <a:solidFill>
                  <a:srgbClr val="003399"/>
                </a:solidFill>
                <a:latin typeface="+mn-lt"/>
                <a:ea typeface="+mn-ea"/>
              </a:rPr>
              <a:t>1</a:t>
            </a:r>
          </a:p>
        </p:txBody>
      </p:sp>
      <p:sp>
        <p:nvSpPr>
          <p:cNvPr id="573455" name="Text Box 15"/>
          <p:cNvSpPr txBox="1">
            <a:spLocks noChangeArrowheads="1"/>
          </p:cNvSpPr>
          <p:nvPr/>
        </p:nvSpPr>
        <p:spPr bwMode="auto">
          <a:xfrm>
            <a:off x="249371" y="239712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3399"/>
                </a:solidFill>
                <a:latin typeface="+mn-lt"/>
                <a:ea typeface="+mn-ea"/>
              </a:rPr>
              <a:t>H</a:t>
            </a:r>
            <a:r>
              <a:rPr kumimoji="1" lang="en-US" altLang="zh-CN" sz="2000" b="1" baseline="-25000">
                <a:solidFill>
                  <a:srgbClr val="003399"/>
                </a:solidFill>
                <a:latin typeface="+mn-lt"/>
                <a:ea typeface="+mn-ea"/>
              </a:rPr>
              <a:t>2</a:t>
            </a:r>
          </a:p>
        </p:txBody>
      </p:sp>
      <p:sp>
        <p:nvSpPr>
          <p:cNvPr id="573456" name="Text Box 16"/>
          <p:cNvSpPr txBox="1">
            <a:spLocks noChangeArrowheads="1"/>
          </p:cNvSpPr>
          <p:nvPr/>
        </p:nvSpPr>
        <p:spPr bwMode="auto">
          <a:xfrm>
            <a:off x="9121775" y="81121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3399"/>
                </a:solidFill>
                <a:latin typeface="+mn-lt"/>
                <a:ea typeface="+mn-ea"/>
              </a:rPr>
              <a:t>H</a:t>
            </a:r>
            <a:r>
              <a:rPr kumimoji="1" lang="en-US" altLang="zh-CN" sz="2000" b="1" baseline="-25000">
                <a:solidFill>
                  <a:srgbClr val="003399"/>
                </a:solidFill>
                <a:latin typeface="+mn-lt"/>
                <a:ea typeface="+mn-ea"/>
              </a:rPr>
              <a:t>3</a:t>
            </a:r>
          </a:p>
        </p:txBody>
      </p:sp>
      <p:sp>
        <p:nvSpPr>
          <p:cNvPr id="573457" name="Text Box 17"/>
          <p:cNvSpPr txBox="1">
            <a:spLocks noChangeArrowheads="1"/>
          </p:cNvSpPr>
          <p:nvPr/>
        </p:nvSpPr>
        <p:spPr bwMode="auto">
          <a:xfrm>
            <a:off x="9290315" y="254635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3399"/>
                </a:solidFill>
                <a:latin typeface="+mn-lt"/>
                <a:ea typeface="+mn-ea"/>
              </a:rPr>
              <a:t>H</a:t>
            </a:r>
            <a:r>
              <a:rPr kumimoji="1" lang="en-US" altLang="zh-CN" sz="2000" b="1" baseline="-25000">
                <a:solidFill>
                  <a:srgbClr val="003399"/>
                </a:solidFill>
                <a:latin typeface="+mn-lt"/>
                <a:ea typeface="+mn-ea"/>
              </a:rPr>
              <a:t>4</a:t>
            </a:r>
          </a:p>
        </p:txBody>
      </p:sp>
      <p:sp>
        <p:nvSpPr>
          <p:cNvPr id="573458" name="Freeform 18"/>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59" name="Freeform 19"/>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60" name="Text Box 20"/>
          <p:cNvSpPr txBox="1">
            <a:spLocks noChangeArrowheads="1"/>
          </p:cNvSpPr>
          <p:nvPr/>
        </p:nvSpPr>
        <p:spPr bwMode="auto">
          <a:xfrm>
            <a:off x="6872288" y="173672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3399"/>
                </a:solidFill>
                <a:latin typeface="+mn-lt"/>
                <a:ea typeface="+mn-ea"/>
              </a:rPr>
              <a:t>R</a:t>
            </a:r>
            <a:r>
              <a:rPr kumimoji="1" lang="en-US" altLang="zh-CN" sz="2000" b="1" baseline="-25000">
                <a:solidFill>
                  <a:srgbClr val="003399"/>
                </a:solidFill>
                <a:latin typeface="+mn-lt"/>
                <a:ea typeface="+mn-ea"/>
              </a:rPr>
              <a:t>2</a:t>
            </a:r>
          </a:p>
        </p:txBody>
      </p:sp>
      <p:sp>
        <p:nvSpPr>
          <p:cNvPr id="573461" name="Text Box 21"/>
          <p:cNvSpPr txBox="1">
            <a:spLocks noChangeArrowheads="1"/>
          </p:cNvSpPr>
          <p:nvPr/>
        </p:nvSpPr>
        <p:spPr bwMode="auto">
          <a:xfrm>
            <a:off x="2627842" y="173513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3399"/>
                </a:solidFill>
                <a:latin typeface="+mn-lt"/>
                <a:ea typeface="+mn-ea"/>
              </a:rPr>
              <a:t>R</a:t>
            </a:r>
            <a:r>
              <a:rPr kumimoji="1" lang="en-US" altLang="zh-CN" sz="2000" b="1" baseline="-25000">
                <a:solidFill>
                  <a:srgbClr val="003399"/>
                </a:solidFill>
                <a:latin typeface="+mn-lt"/>
                <a:ea typeface="+mn-ea"/>
              </a:rPr>
              <a:t>1</a:t>
            </a:r>
          </a:p>
        </p:txBody>
      </p:sp>
      <p:sp>
        <p:nvSpPr>
          <p:cNvPr id="573462" name="Freeform 22"/>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63" name="Line 23"/>
          <p:cNvSpPr>
            <a:spLocks noChangeShapeType="1"/>
          </p:cNvSpPr>
          <p:nvPr/>
        </p:nvSpPr>
        <p:spPr bwMode="auto">
          <a:xfrm>
            <a:off x="3921125"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64" name="Line 24"/>
          <p:cNvSpPr>
            <a:spLocks noChangeShapeType="1"/>
          </p:cNvSpPr>
          <p:nvPr/>
        </p:nvSpPr>
        <p:spPr bwMode="auto">
          <a:xfrm>
            <a:off x="3823097"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65" name="Line 25"/>
          <p:cNvSpPr>
            <a:spLocks noChangeShapeType="1"/>
          </p:cNvSpPr>
          <p:nvPr/>
        </p:nvSpPr>
        <p:spPr bwMode="auto">
          <a:xfrm>
            <a:off x="3725069"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66" name="Line 26"/>
          <p:cNvSpPr>
            <a:spLocks noChangeShapeType="1"/>
          </p:cNvSpPr>
          <p:nvPr/>
        </p:nvSpPr>
        <p:spPr bwMode="auto">
          <a:xfrm>
            <a:off x="3625321"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67" name="Line 27"/>
          <p:cNvSpPr>
            <a:spLocks noChangeShapeType="1"/>
          </p:cNvSpPr>
          <p:nvPr/>
        </p:nvSpPr>
        <p:spPr bwMode="auto">
          <a:xfrm>
            <a:off x="3527293"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68" name="Line 28"/>
          <p:cNvSpPr>
            <a:spLocks noChangeShapeType="1"/>
          </p:cNvSpPr>
          <p:nvPr/>
        </p:nvSpPr>
        <p:spPr bwMode="auto">
          <a:xfrm>
            <a:off x="3429265"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69" name="Line 29"/>
          <p:cNvSpPr>
            <a:spLocks noChangeShapeType="1"/>
          </p:cNvSpPr>
          <p:nvPr/>
        </p:nvSpPr>
        <p:spPr bwMode="auto">
          <a:xfrm>
            <a:off x="3329517"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70" name="Text Box 30"/>
          <p:cNvSpPr txBox="1">
            <a:spLocks noChangeArrowheads="1"/>
          </p:cNvSpPr>
          <p:nvPr/>
        </p:nvSpPr>
        <p:spPr bwMode="auto">
          <a:xfrm>
            <a:off x="1910689" y="3248026"/>
            <a:ext cx="4651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3399"/>
                </a:solidFill>
                <a:latin typeface="+mn-lt"/>
                <a:ea typeface="+mn-ea"/>
              </a:rPr>
              <a:t>H</a:t>
            </a:r>
            <a:r>
              <a:rPr kumimoji="1" lang="en-US" altLang="zh-CN" sz="2000" b="1" baseline="-25000">
                <a:solidFill>
                  <a:srgbClr val="003399"/>
                </a:solidFill>
                <a:latin typeface="+mn-lt"/>
                <a:ea typeface="+mn-ea"/>
              </a:rPr>
              <a:t>1</a:t>
            </a:r>
            <a:endParaRPr kumimoji="1" lang="en-US" altLang="zh-CN" sz="2000" b="1">
              <a:solidFill>
                <a:srgbClr val="003399"/>
              </a:solidFill>
              <a:latin typeface="+mn-lt"/>
              <a:ea typeface="+mn-ea"/>
            </a:endParaRPr>
          </a:p>
          <a:p>
            <a:r>
              <a:rPr kumimoji="1" lang="en-US" altLang="zh-CN" sz="2000" b="1">
                <a:solidFill>
                  <a:srgbClr val="003399"/>
                </a:solidFill>
                <a:latin typeface="+mn-lt"/>
                <a:ea typeface="+mn-ea"/>
              </a:rPr>
              <a:t>H</a:t>
            </a:r>
            <a:r>
              <a:rPr kumimoji="1" lang="en-US" altLang="zh-CN" sz="2000" b="1" baseline="-25000">
                <a:solidFill>
                  <a:srgbClr val="003399"/>
                </a:solidFill>
                <a:latin typeface="+mn-lt"/>
                <a:ea typeface="+mn-ea"/>
              </a:rPr>
              <a:t>2</a:t>
            </a:r>
          </a:p>
        </p:txBody>
      </p:sp>
      <p:sp>
        <p:nvSpPr>
          <p:cNvPr id="573471" name="Line 31"/>
          <p:cNvSpPr>
            <a:spLocks noChangeShapeType="1"/>
          </p:cNvSpPr>
          <p:nvPr/>
        </p:nvSpPr>
        <p:spPr bwMode="auto">
          <a:xfrm flipV="1">
            <a:off x="2409428" y="3713163"/>
            <a:ext cx="576130" cy="87312"/>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72" name="Line 32"/>
          <p:cNvSpPr>
            <a:spLocks noChangeShapeType="1"/>
          </p:cNvSpPr>
          <p:nvPr/>
        </p:nvSpPr>
        <p:spPr bwMode="auto">
          <a:xfrm>
            <a:off x="2409428" y="3503613"/>
            <a:ext cx="576130" cy="87312"/>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73" name="Line 33"/>
          <p:cNvSpPr>
            <a:spLocks noChangeShapeType="1"/>
          </p:cNvSpPr>
          <p:nvPr/>
        </p:nvSpPr>
        <p:spPr bwMode="auto">
          <a:xfrm>
            <a:off x="4020873" y="3643314"/>
            <a:ext cx="1107546" cy="14287"/>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74" name="Text Box 34"/>
          <p:cNvSpPr txBox="1">
            <a:spLocks noChangeArrowheads="1"/>
          </p:cNvSpPr>
          <p:nvPr/>
        </p:nvSpPr>
        <p:spPr bwMode="auto">
          <a:xfrm>
            <a:off x="4160176" y="3225801"/>
            <a:ext cx="1936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mn-ea"/>
              </a:rPr>
              <a:t>1.5 </a:t>
            </a:r>
            <a:r>
              <a:rPr kumimoji="1" lang="en-US" altLang="zh-CN" sz="2000" b="1" dirty="0" smtClean="0">
                <a:solidFill>
                  <a:srgbClr val="0000CC"/>
                </a:solidFill>
                <a:latin typeface="+mn-lt"/>
                <a:ea typeface="+mn-ea"/>
              </a:rPr>
              <a:t>Mbit/s </a:t>
            </a:r>
            <a:r>
              <a:rPr kumimoji="1" lang="zh-CN" altLang="en-US" sz="2000" b="1" dirty="0">
                <a:solidFill>
                  <a:srgbClr val="0000CC"/>
                </a:solidFill>
                <a:latin typeface="+mn-lt"/>
                <a:ea typeface="+mn-ea"/>
              </a:rPr>
              <a:t>链路</a:t>
            </a:r>
          </a:p>
        </p:txBody>
      </p:sp>
      <p:sp>
        <p:nvSpPr>
          <p:cNvPr id="573475" name="Rectangle 35"/>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3399"/>
              </a:solidFill>
              <a:latin typeface="+mn-lt"/>
              <a:ea typeface="+mn-ea"/>
            </a:endParaRPr>
          </a:p>
        </p:txBody>
      </p:sp>
      <p:sp>
        <p:nvSpPr>
          <p:cNvPr id="573476" name="Line 36"/>
          <p:cNvSpPr>
            <a:spLocks noChangeShapeType="1"/>
          </p:cNvSpPr>
          <p:nvPr/>
        </p:nvSpPr>
        <p:spPr bwMode="auto">
          <a:xfrm>
            <a:off x="3181615" y="2400301"/>
            <a:ext cx="851297" cy="10461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77" name="Line 37"/>
          <p:cNvSpPr>
            <a:spLocks noChangeShapeType="1"/>
          </p:cNvSpPr>
          <p:nvPr/>
        </p:nvSpPr>
        <p:spPr bwMode="auto">
          <a:xfrm flipH="1">
            <a:off x="2849696" y="2413001"/>
            <a:ext cx="147902" cy="10334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pic>
        <p:nvPicPr>
          <p:cNvPr id="573478" name="Picture 3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29915" y="815976"/>
            <a:ext cx="548614"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79" name="Picture 3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4670" y="920751"/>
            <a:ext cx="5486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480" name="Text Box 40"/>
          <p:cNvSpPr txBox="1">
            <a:spLocks noChangeArrowheads="1"/>
          </p:cNvSpPr>
          <p:nvPr/>
        </p:nvSpPr>
        <p:spPr bwMode="auto">
          <a:xfrm>
            <a:off x="2825618" y="378777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3399"/>
                </a:solidFill>
                <a:latin typeface="+mn-lt"/>
                <a:ea typeface="+mn-ea"/>
              </a:rPr>
              <a:t>输出队列</a:t>
            </a:r>
          </a:p>
        </p:txBody>
      </p:sp>
      <p:sp>
        <p:nvSpPr>
          <p:cNvPr id="573481" name="AutoShape 41"/>
          <p:cNvSpPr>
            <a:spLocks noChangeArrowheads="1"/>
          </p:cNvSpPr>
          <p:nvPr/>
        </p:nvSpPr>
        <p:spPr bwMode="auto">
          <a:xfrm rot="-5400000">
            <a:off x="4915297" y="202142"/>
            <a:ext cx="209550" cy="4237567"/>
          </a:xfrm>
          <a:prstGeom prst="can">
            <a:avLst>
              <a:gd name="adj" fmla="val 60580"/>
            </a:avLst>
          </a:prstGeom>
          <a:gradFill rotWithShape="0">
            <a:gsLst>
              <a:gs pos="0">
                <a:srgbClr val="C0C0C0">
                  <a:gamma/>
                  <a:shade val="29804"/>
                  <a:invGamma/>
                </a:srgbClr>
              </a:gs>
              <a:gs pos="50000">
                <a:srgbClr val="C0C0C0"/>
              </a:gs>
              <a:gs pos="100000">
                <a:srgbClr val="C0C0C0">
                  <a:gamma/>
                  <a:shade val="29804"/>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3399"/>
              </a:solidFill>
              <a:latin typeface="+mn-lt"/>
              <a:ea typeface="+mn-ea"/>
            </a:endParaRPr>
          </a:p>
        </p:txBody>
      </p:sp>
      <p:pic>
        <p:nvPicPr>
          <p:cNvPr id="573482" name="Picture 4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3483" name="Picture 4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3484" name="Freeform 44"/>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85" name="Freeform 45"/>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87" name="Text Box 47"/>
          <p:cNvSpPr txBox="1">
            <a:spLocks noChangeArrowheads="1"/>
          </p:cNvSpPr>
          <p:nvPr/>
        </p:nvSpPr>
        <p:spPr bwMode="auto">
          <a:xfrm>
            <a:off x="2435225" y="768351"/>
            <a:ext cx="42466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FF0000"/>
                </a:solidFill>
                <a:latin typeface="+mn-lt"/>
                <a:ea typeface="+mn-ea"/>
              </a:rPr>
              <a:t>1 </a:t>
            </a:r>
            <a:r>
              <a:rPr lang="en-US" altLang="zh-CN" sz="2800" b="1" dirty="0" smtClean="0">
                <a:solidFill>
                  <a:srgbClr val="FF0000"/>
                </a:solidFill>
                <a:latin typeface="+mn-lt"/>
                <a:ea typeface="+mn-ea"/>
              </a:rPr>
              <a:t>Mbit/s </a:t>
            </a:r>
            <a:r>
              <a:rPr lang="zh-CN" altLang="en-US" sz="2800" b="1" dirty="0" smtClean="0">
                <a:solidFill>
                  <a:srgbClr val="FF0000"/>
                </a:solidFill>
                <a:latin typeface="+mn-lt"/>
                <a:ea typeface="+mn-ea"/>
              </a:rPr>
              <a:t>的</a:t>
            </a:r>
            <a:r>
              <a:rPr lang="zh-CN" altLang="en-US" sz="2800" b="1" dirty="0">
                <a:solidFill>
                  <a:srgbClr val="FF0000"/>
                </a:solidFill>
                <a:latin typeface="+mn-lt"/>
                <a:ea typeface="+mn-ea"/>
              </a:rPr>
              <a:t>实时音频数据 </a:t>
            </a:r>
          </a:p>
        </p:txBody>
      </p:sp>
      <p:sp>
        <p:nvSpPr>
          <p:cNvPr id="573488" name="Line 48"/>
          <p:cNvSpPr>
            <a:spLocks noChangeShapeType="1"/>
          </p:cNvSpPr>
          <p:nvPr/>
        </p:nvSpPr>
        <p:spPr bwMode="auto">
          <a:xfrm flipH="1">
            <a:off x="1988080" y="1231901"/>
            <a:ext cx="780785" cy="50482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89" name="Text Box 49"/>
          <p:cNvSpPr txBox="1">
            <a:spLocks noChangeArrowheads="1"/>
          </p:cNvSpPr>
          <p:nvPr/>
        </p:nvSpPr>
        <p:spPr bwMode="auto">
          <a:xfrm>
            <a:off x="225293" y="4017963"/>
            <a:ext cx="25330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FF"/>
                </a:solidFill>
                <a:latin typeface="+mn-lt"/>
                <a:ea typeface="+mn-ea"/>
              </a:rPr>
              <a:t>FTP </a:t>
            </a:r>
            <a:r>
              <a:rPr lang="zh-CN" altLang="en-US" sz="2800" b="1" dirty="0">
                <a:solidFill>
                  <a:srgbClr val="0000FF"/>
                </a:solidFill>
                <a:latin typeface="+mn-lt"/>
                <a:ea typeface="+mn-ea"/>
              </a:rPr>
              <a:t>文件数据 </a:t>
            </a:r>
          </a:p>
        </p:txBody>
      </p:sp>
      <p:sp>
        <p:nvSpPr>
          <p:cNvPr id="573490" name="Line 50"/>
          <p:cNvSpPr>
            <a:spLocks noChangeShapeType="1"/>
          </p:cNvSpPr>
          <p:nvPr/>
        </p:nvSpPr>
        <p:spPr bwMode="auto">
          <a:xfrm flipV="1">
            <a:off x="1442906" y="3248026"/>
            <a:ext cx="156501" cy="792163"/>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91" name="Rectangle 51"/>
          <p:cNvSpPr>
            <a:spLocks noChangeArrowheads="1"/>
          </p:cNvSpPr>
          <p:nvPr/>
        </p:nvSpPr>
        <p:spPr bwMode="auto">
          <a:xfrm>
            <a:off x="0" y="4541184"/>
            <a:ext cx="9906000" cy="2316818"/>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92" name="Text Box 52"/>
          <p:cNvSpPr txBox="1">
            <a:spLocks noChangeArrowheads="1"/>
          </p:cNvSpPr>
          <p:nvPr/>
        </p:nvSpPr>
        <p:spPr bwMode="auto">
          <a:xfrm>
            <a:off x="233892" y="4797127"/>
            <a:ext cx="9524206"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0066"/>
                </a:solidFill>
                <a:latin typeface="+mn-lt"/>
                <a:ea typeface="+mn-ea"/>
              </a:rPr>
              <a:t>需要给不同性质的分组打上不同的</a:t>
            </a:r>
            <a:r>
              <a:rPr lang="zh-CN" altLang="en-US" sz="2800" b="1" dirty="0">
                <a:solidFill>
                  <a:srgbClr val="FF0000"/>
                </a:solidFill>
                <a:latin typeface="+mn-lt"/>
                <a:ea typeface="+mn-ea"/>
              </a:rPr>
              <a:t>标记。</a:t>
            </a:r>
            <a:r>
              <a:rPr lang="zh-CN" altLang="en-US" sz="2800" b="1" dirty="0">
                <a:solidFill>
                  <a:srgbClr val="000066"/>
                </a:solidFill>
                <a:latin typeface="+mn-lt"/>
                <a:ea typeface="+mn-ea"/>
              </a:rPr>
              <a:t>当 </a:t>
            </a:r>
            <a:r>
              <a:rPr lang="en-US" altLang="zh-CN" sz="2800" b="1" dirty="0">
                <a:solidFill>
                  <a:srgbClr val="000066"/>
                </a:solidFill>
                <a:latin typeface="+mn-lt"/>
                <a:ea typeface="+mn-ea"/>
              </a:rPr>
              <a:t>H</a:t>
            </a:r>
            <a:r>
              <a:rPr lang="en-US" altLang="zh-CN" sz="2800" b="1" baseline="-25000" dirty="0">
                <a:solidFill>
                  <a:srgbClr val="000066"/>
                </a:solidFill>
                <a:latin typeface="+mn-lt"/>
                <a:ea typeface="+mn-ea"/>
              </a:rPr>
              <a:t>1 </a:t>
            </a:r>
            <a:r>
              <a:rPr lang="zh-CN" altLang="en-US" sz="2800" b="1" dirty="0">
                <a:solidFill>
                  <a:srgbClr val="000066"/>
                </a:solidFill>
                <a:latin typeface="+mn-lt"/>
                <a:ea typeface="+mn-ea"/>
              </a:rPr>
              <a:t>和 </a:t>
            </a:r>
            <a:r>
              <a:rPr lang="en-US" altLang="zh-CN" sz="2800" b="1" dirty="0">
                <a:solidFill>
                  <a:srgbClr val="000066"/>
                </a:solidFill>
                <a:latin typeface="+mn-lt"/>
                <a:ea typeface="+mn-ea"/>
              </a:rPr>
              <a:t>H</a:t>
            </a:r>
            <a:r>
              <a:rPr lang="en-US" altLang="zh-CN" sz="2800" b="1" baseline="-25000" dirty="0">
                <a:solidFill>
                  <a:srgbClr val="000066"/>
                </a:solidFill>
                <a:latin typeface="+mn-lt"/>
                <a:ea typeface="+mn-ea"/>
              </a:rPr>
              <a:t>2 </a:t>
            </a:r>
            <a:r>
              <a:rPr lang="zh-CN" altLang="en-US" sz="2800" b="1" dirty="0">
                <a:solidFill>
                  <a:srgbClr val="000066"/>
                </a:solidFill>
                <a:latin typeface="+mn-lt"/>
                <a:ea typeface="+mn-ea"/>
              </a:rPr>
              <a:t>的分组进入 </a:t>
            </a:r>
            <a:r>
              <a:rPr lang="en-US" altLang="zh-CN" sz="2800" b="1" dirty="0">
                <a:solidFill>
                  <a:srgbClr val="000066"/>
                </a:solidFill>
                <a:latin typeface="+mn-lt"/>
                <a:ea typeface="+mn-ea"/>
              </a:rPr>
              <a:t>R</a:t>
            </a:r>
            <a:r>
              <a:rPr lang="en-US" altLang="zh-CN" sz="2800" b="1" baseline="-25000" dirty="0">
                <a:solidFill>
                  <a:srgbClr val="000066"/>
                </a:solidFill>
                <a:latin typeface="+mn-lt"/>
                <a:ea typeface="+mn-ea"/>
              </a:rPr>
              <a:t>1 </a:t>
            </a:r>
            <a:r>
              <a:rPr lang="zh-CN" altLang="en-US" sz="2800" b="1" dirty="0">
                <a:solidFill>
                  <a:srgbClr val="000066"/>
                </a:solidFill>
                <a:latin typeface="+mn-lt"/>
                <a:ea typeface="+mn-ea"/>
              </a:rPr>
              <a:t>时， </a:t>
            </a:r>
            <a:r>
              <a:rPr lang="en-US" altLang="zh-CN" sz="2800" b="1" dirty="0">
                <a:solidFill>
                  <a:srgbClr val="000066"/>
                </a:solidFill>
                <a:latin typeface="+mn-lt"/>
                <a:ea typeface="+mn-ea"/>
              </a:rPr>
              <a:t>R</a:t>
            </a:r>
            <a:r>
              <a:rPr lang="en-US" altLang="zh-CN" sz="2800" b="1" baseline="-25000" dirty="0">
                <a:solidFill>
                  <a:srgbClr val="000066"/>
                </a:solidFill>
                <a:latin typeface="+mn-lt"/>
                <a:ea typeface="+mn-ea"/>
              </a:rPr>
              <a:t>1 </a:t>
            </a:r>
            <a:r>
              <a:rPr lang="zh-CN" altLang="en-US" sz="2800" b="1" dirty="0">
                <a:solidFill>
                  <a:srgbClr val="000066"/>
                </a:solidFill>
                <a:latin typeface="+mn-lt"/>
                <a:ea typeface="+mn-ea"/>
              </a:rPr>
              <a:t>应能识别实时数据分组，并使这些分组以高优先级进入输出队列，而仅在队列有多余空间时才准许低优先级的 </a:t>
            </a:r>
            <a:r>
              <a:rPr lang="en-US" altLang="zh-CN" sz="2800" b="1" dirty="0">
                <a:solidFill>
                  <a:srgbClr val="000066"/>
                </a:solidFill>
                <a:latin typeface="+mn-lt"/>
                <a:ea typeface="+mn-ea"/>
              </a:rPr>
              <a:t>FTP </a:t>
            </a:r>
            <a:r>
              <a:rPr lang="zh-CN" altLang="en-US" sz="2800" b="1" dirty="0">
                <a:solidFill>
                  <a:srgbClr val="000066"/>
                </a:solidFill>
                <a:latin typeface="+mn-lt"/>
                <a:ea typeface="+mn-ea"/>
              </a:rPr>
              <a:t>数据分组进入。 </a:t>
            </a:r>
          </a:p>
        </p:txBody>
      </p:sp>
      <p:sp>
        <p:nvSpPr>
          <p:cNvPr id="2" name="矩形 1"/>
          <p:cNvSpPr/>
          <p:nvPr/>
        </p:nvSpPr>
        <p:spPr>
          <a:xfrm>
            <a:off x="586011" y="71298"/>
            <a:ext cx="8166010" cy="584775"/>
          </a:xfrm>
          <a:prstGeom prst="rect">
            <a:avLst/>
          </a:prstGeom>
          <a:solidFill>
            <a:srgbClr val="FFFF66"/>
          </a:solidFill>
          <a:ln>
            <a:solidFill>
              <a:srgbClr val="000066"/>
            </a:solidFill>
          </a:ln>
        </p:spPr>
        <p:txBody>
          <a:bodyPr wrap="square">
            <a:spAutoFit/>
          </a:bodyPr>
          <a:lstStyle/>
          <a:p>
            <a:pPr algn="ctr"/>
            <a:r>
              <a:rPr lang="zh-CN" altLang="en-US" sz="3200" b="1" dirty="0">
                <a:solidFill>
                  <a:srgbClr val="003399"/>
                </a:solidFill>
                <a:latin typeface="+mn-lt"/>
                <a:ea typeface="+mn-ea"/>
              </a:rPr>
              <a:t>主机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1 </a:t>
            </a:r>
            <a:r>
              <a:rPr lang="zh-CN" altLang="en-US" sz="3200" b="1" dirty="0">
                <a:solidFill>
                  <a:srgbClr val="003399"/>
                </a:solidFill>
                <a:latin typeface="+mn-lt"/>
                <a:ea typeface="+mn-ea"/>
              </a:rPr>
              <a:t>和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2 </a:t>
            </a:r>
            <a:r>
              <a:rPr lang="zh-CN" altLang="en-US" sz="3200" b="1" dirty="0">
                <a:solidFill>
                  <a:srgbClr val="003399"/>
                </a:solidFill>
                <a:latin typeface="+mn-lt"/>
                <a:ea typeface="+mn-ea"/>
              </a:rPr>
              <a:t>分别向主机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3 </a:t>
            </a:r>
            <a:r>
              <a:rPr lang="zh-CN" altLang="en-US" sz="3200" b="1" dirty="0">
                <a:solidFill>
                  <a:srgbClr val="003399"/>
                </a:solidFill>
                <a:latin typeface="+mn-lt"/>
                <a:ea typeface="+mn-ea"/>
              </a:rPr>
              <a:t>和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4 </a:t>
            </a:r>
            <a:r>
              <a:rPr lang="zh-CN" altLang="en-US" sz="3200" b="1" dirty="0">
                <a:solidFill>
                  <a:srgbClr val="003399"/>
                </a:solidFill>
                <a:latin typeface="+mn-lt"/>
                <a:ea typeface="+mn-ea"/>
              </a:rPr>
              <a:t>发送数据 </a:t>
            </a:r>
          </a:p>
        </p:txBody>
      </p:sp>
    </p:spTree>
    <p:extLst>
      <p:ext uri="{BB962C8B-B14F-4D97-AF65-F5344CB8AC3E}">
        <p14:creationId xmlns:p14="http://schemas.microsoft.com/office/powerpoint/2010/main" val="2658805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7" name="Line 3"/>
          <p:cNvSpPr>
            <a:spLocks noChangeShapeType="1"/>
          </p:cNvSpPr>
          <p:nvPr/>
        </p:nvSpPr>
        <p:spPr bwMode="auto">
          <a:xfrm rot="16200000" flipH="1">
            <a:off x="5048449" y="-975056"/>
            <a:ext cx="0" cy="659196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68" name="Line 4"/>
          <p:cNvSpPr>
            <a:spLocks noChangeShapeType="1"/>
          </p:cNvSpPr>
          <p:nvPr/>
        </p:nvSpPr>
        <p:spPr bwMode="auto">
          <a:xfrm flipH="1">
            <a:off x="8358188" y="1130301"/>
            <a:ext cx="0" cy="23034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69" name="Line 5"/>
          <p:cNvSpPr>
            <a:spLocks noChangeShapeType="1"/>
          </p:cNvSpPr>
          <p:nvPr/>
        </p:nvSpPr>
        <p:spPr bwMode="auto">
          <a:xfrm rot="5400000" flipH="1">
            <a:off x="8673770" y="1024268"/>
            <a:ext cx="0" cy="63116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70" name="Line 6"/>
          <p:cNvSpPr>
            <a:spLocks noChangeShapeType="1"/>
          </p:cNvSpPr>
          <p:nvPr/>
        </p:nvSpPr>
        <p:spPr bwMode="auto">
          <a:xfrm rot="5400000" flipH="1">
            <a:off x="8604118" y="3083058"/>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71" name="Text Box 7"/>
          <p:cNvSpPr txBox="1">
            <a:spLocks noChangeArrowheads="1"/>
          </p:cNvSpPr>
          <p:nvPr/>
        </p:nvSpPr>
        <p:spPr bwMode="auto">
          <a:xfrm>
            <a:off x="4084506" y="1844675"/>
            <a:ext cx="1936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mn-ea"/>
              </a:rPr>
              <a:t>1.5 </a:t>
            </a:r>
            <a:r>
              <a:rPr kumimoji="1" lang="en-US" altLang="zh-CN" sz="2000" b="1" dirty="0" smtClean="0">
                <a:solidFill>
                  <a:srgbClr val="0000CC"/>
                </a:solidFill>
                <a:latin typeface="+mn-lt"/>
                <a:ea typeface="+mn-ea"/>
              </a:rPr>
              <a:t>Mbit/s </a:t>
            </a:r>
            <a:r>
              <a:rPr kumimoji="1" lang="zh-CN" altLang="en-US" sz="2000" b="1" dirty="0">
                <a:solidFill>
                  <a:srgbClr val="0000CC"/>
                </a:solidFill>
                <a:latin typeface="+mn-lt"/>
                <a:ea typeface="+mn-ea"/>
              </a:rPr>
              <a:t>链路</a:t>
            </a:r>
          </a:p>
        </p:txBody>
      </p:sp>
      <p:graphicFrame>
        <p:nvGraphicFramePr>
          <p:cNvPr id="574472" name="Object 8">
            <a:hlinkClick r:id="" action="ppaction://ole?verb=0"/>
          </p:cNvPr>
          <p:cNvGraphicFramePr>
            <a:graphicFrameLocks/>
          </p:cNvGraphicFramePr>
          <p:nvPr>
            <p:extLst>
              <p:ext uri="{D42A27DB-BD31-4B8C-83A1-F6EECF244321}">
                <p14:modId xmlns:p14="http://schemas.microsoft.com/office/powerpoint/2010/main" val="887846852"/>
              </p:ext>
            </p:extLst>
          </p:nvPr>
        </p:nvGraphicFramePr>
        <p:xfrm>
          <a:off x="8731383" y="2611439"/>
          <a:ext cx="591608" cy="1031875"/>
        </p:xfrm>
        <a:graphic>
          <a:graphicData uri="http://schemas.openxmlformats.org/presentationml/2006/ole">
            <mc:AlternateContent xmlns:mc="http://schemas.openxmlformats.org/markup-compatibility/2006">
              <mc:Choice xmlns:v="urn:schemas-microsoft-com:vml" Requires="v">
                <p:oleObj spid="_x0000_s18434" name="Clip" r:id="rId4" imgW="2733480" imgH="3824280" progId="MS_ClipArt_Gallery.5">
                  <p:embed/>
                </p:oleObj>
              </mc:Choice>
              <mc:Fallback>
                <p:oleObj name="Clip" r:id="rId4" imgW="2733480" imgH="3824280"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1383" y="2611439"/>
                        <a:ext cx="59160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4473" name="Line 9"/>
          <p:cNvSpPr>
            <a:spLocks noChangeShapeType="1"/>
          </p:cNvSpPr>
          <p:nvPr/>
        </p:nvSpPr>
        <p:spPr bwMode="auto">
          <a:xfrm>
            <a:off x="1752468" y="1130301"/>
            <a:ext cx="0" cy="23034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74" name="Line 10"/>
          <p:cNvSpPr>
            <a:spLocks noChangeShapeType="1"/>
          </p:cNvSpPr>
          <p:nvPr/>
        </p:nvSpPr>
        <p:spPr bwMode="auto">
          <a:xfrm rot="-5400000">
            <a:off x="1506539" y="1093920"/>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75" name="Line 11"/>
          <p:cNvSpPr>
            <a:spLocks noChangeShapeType="1"/>
          </p:cNvSpPr>
          <p:nvPr/>
        </p:nvSpPr>
        <p:spPr bwMode="auto">
          <a:xfrm rot="-5400000">
            <a:off x="1506539" y="3083058"/>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graphicFrame>
        <p:nvGraphicFramePr>
          <p:cNvPr id="574476" name="Object 12">
            <a:hlinkClick r:id="" action="ppaction://ole?verb=0"/>
          </p:cNvPr>
          <p:cNvGraphicFramePr>
            <a:graphicFrameLocks/>
          </p:cNvGraphicFramePr>
          <p:nvPr>
            <p:extLst>
              <p:ext uri="{D42A27DB-BD31-4B8C-83A1-F6EECF244321}">
                <p14:modId xmlns:p14="http://schemas.microsoft.com/office/powerpoint/2010/main" val="3907864895"/>
              </p:ext>
            </p:extLst>
          </p:nvPr>
        </p:nvGraphicFramePr>
        <p:xfrm>
          <a:off x="767027" y="2506664"/>
          <a:ext cx="591608" cy="1031875"/>
        </p:xfrm>
        <a:graphic>
          <a:graphicData uri="http://schemas.openxmlformats.org/presentationml/2006/ole">
            <mc:AlternateContent xmlns:mc="http://schemas.openxmlformats.org/markup-compatibility/2006">
              <mc:Choice xmlns:v="urn:schemas-microsoft-com:vml" Requires="v">
                <p:oleObj spid="_x0000_s18435" name="Clip" r:id="rId6" imgW="2733480" imgH="3824280" progId="MS_ClipArt_Gallery.5">
                  <p:embed/>
                </p:oleObj>
              </mc:Choice>
              <mc:Fallback>
                <p:oleObj name="Clip" r:id="rId6" imgW="2733480" imgH="3824280"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027" y="2506664"/>
                        <a:ext cx="59160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4477" name="Text Box 13"/>
          <p:cNvSpPr txBox="1">
            <a:spLocks noChangeArrowheads="1"/>
          </p:cNvSpPr>
          <p:nvPr/>
        </p:nvSpPr>
        <p:spPr bwMode="auto">
          <a:xfrm>
            <a:off x="325042" y="765175"/>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1</a:t>
            </a:r>
          </a:p>
        </p:txBody>
      </p:sp>
      <p:sp>
        <p:nvSpPr>
          <p:cNvPr id="574478" name="Text Box 14"/>
          <p:cNvSpPr txBox="1">
            <a:spLocks noChangeArrowheads="1"/>
          </p:cNvSpPr>
          <p:nvPr/>
        </p:nvSpPr>
        <p:spPr bwMode="auto">
          <a:xfrm>
            <a:off x="249371" y="239712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2</a:t>
            </a:r>
          </a:p>
        </p:txBody>
      </p:sp>
      <p:sp>
        <p:nvSpPr>
          <p:cNvPr id="574479" name="Text Box 15"/>
          <p:cNvSpPr txBox="1">
            <a:spLocks noChangeArrowheads="1"/>
          </p:cNvSpPr>
          <p:nvPr/>
        </p:nvSpPr>
        <p:spPr bwMode="auto">
          <a:xfrm>
            <a:off x="9121775" y="81121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3</a:t>
            </a:r>
          </a:p>
        </p:txBody>
      </p:sp>
      <p:sp>
        <p:nvSpPr>
          <p:cNvPr id="574480" name="Text Box 16"/>
          <p:cNvSpPr txBox="1">
            <a:spLocks noChangeArrowheads="1"/>
          </p:cNvSpPr>
          <p:nvPr/>
        </p:nvSpPr>
        <p:spPr bwMode="auto">
          <a:xfrm>
            <a:off x="9290315" y="254635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4</a:t>
            </a:r>
          </a:p>
        </p:txBody>
      </p:sp>
      <p:sp>
        <p:nvSpPr>
          <p:cNvPr id="574481" name="Freeform 17"/>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82" name="Freeform 18"/>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83" name="Text Box 19"/>
          <p:cNvSpPr txBox="1">
            <a:spLocks noChangeArrowheads="1"/>
          </p:cNvSpPr>
          <p:nvPr/>
        </p:nvSpPr>
        <p:spPr bwMode="auto">
          <a:xfrm>
            <a:off x="6872288" y="173672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R</a:t>
            </a:r>
            <a:r>
              <a:rPr kumimoji="1" lang="en-US" altLang="zh-CN" sz="2000" b="1" baseline="-25000">
                <a:solidFill>
                  <a:srgbClr val="0000CC"/>
                </a:solidFill>
                <a:latin typeface="+mn-lt"/>
                <a:ea typeface="+mn-ea"/>
              </a:rPr>
              <a:t>2</a:t>
            </a:r>
          </a:p>
        </p:txBody>
      </p:sp>
      <p:sp>
        <p:nvSpPr>
          <p:cNvPr id="574484" name="Text Box 20"/>
          <p:cNvSpPr txBox="1">
            <a:spLocks noChangeArrowheads="1"/>
          </p:cNvSpPr>
          <p:nvPr/>
        </p:nvSpPr>
        <p:spPr bwMode="auto">
          <a:xfrm>
            <a:off x="2627842" y="173513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R</a:t>
            </a:r>
            <a:r>
              <a:rPr kumimoji="1" lang="en-US" altLang="zh-CN" sz="2000" b="1" baseline="-25000">
                <a:solidFill>
                  <a:srgbClr val="0000CC"/>
                </a:solidFill>
                <a:latin typeface="+mn-lt"/>
                <a:ea typeface="+mn-ea"/>
              </a:rPr>
              <a:t>1</a:t>
            </a:r>
          </a:p>
        </p:txBody>
      </p:sp>
      <p:sp>
        <p:nvSpPr>
          <p:cNvPr id="574485" name="Freeform 21"/>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86" name="Line 22"/>
          <p:cNvSpPr>
            <a:spLocks noChangeShapeType="1"/>
          </p:cNvSpPr>
          <p:nvPr/>
        </p:nvSpPr>
        <p:spPr bwMode="auto">
          <a:xfrm>
            <a:off x="3921125"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87" name="Line 23"/>
          <p:cNvSpPr>
            <a:spLocks noChangeShapeType="1"/>
          </p:cNvSpPr>
          <p:nvPr/>
        </p:nvSpPr>
        <p:spPr bwMode="auto">
          <a:xfrm>
            <a:off x="3823097"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88" name="Line 24"/>
          <p:cNvSpPr>
            <a:spLocks noChangeShapeType="1"/>
          </p:cNvSpPr>
          <p:nvPr/>
        </p:nvSpPr>
        <p:spPr bwMode="auto">
          <a:xfrm>
            <a:off x="3725069"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89" name="Line 25"/>
          <p:cNvSpPr>
            <a:spLocks noChangeShapeType="1"/>
          </p:cNvSpPr>
          <p:nvPr/>
        </p:nvSpPr>
        <p:spPr bwMode="auto">
          <a:xfrm>
            <a:off x="3625321"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90" name="Line 26"/>
          <p:cNvSpPr>
            <a:spLocks noChangeShapeType="1"/>
          </p:cNvSpPr>
          <p:nvPr/>
        </p:nvSpPr>
        <p:spPr bwMode="auto">
          <a:xfrm>
            <a:off x="3527293"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91" name="Line 27"/>
          <p:cNvSpPr>
            <a:spLocks noChangeShapeType="1"/>
          </p:cNvSpPr>
          <p:nvPr/>
        </p:nvSpPr>
        <p:spPr bwMode="auto">
          <a:xfrm>
            <a:off x="3429265"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92" name="Line 28"/>
          <p:cNvSpPr>
            <a:spLocks noChangeShapeType="1"/>
          </p:cNvSpPr>
          <p:nvPr/>
        </p:nvSpPr>
        <p:spPr bwMode="auto">
          <a:xfrm>
            <a:off x="3329517"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93" name="Text Box 29"/>
          <p:cNvSpPr txBox="1">
            <a:spLocks noChangeArrowheads="1"/>
          </p:cNvSpPr>
          <p:nvPr/>
        </p:nvSpPr>
        <p:spPr bwMode="auto">
          <a:xfrm>
            <a:off x="1910689" y="3248026"/>
            <a:ext cx="4651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1</a:t>
            </a:r>
            <a:endParaRPr kumimoji="1" lang="en-US" altLang="zh-CN" sz="2000" b="1">
              <a:solidFill>
                <a:srgbClr val="0000CC"/>
              </a:solidFill>
              <a:latin typeface="+mn-lt"/>
              <a:ea typeface="+mn-ea"/>
            </a:endParaRPr>
          </a:p>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2</a:t>
            </a:r>
          </a:p>
        </p:txBody>
      </p:sp>
      <p:sp>
        <p:nvSpPr>
          <p:cNvPr id="574494" name="Line 30"/>
          <p:cNvSpPr>
            <a:spLocks noChangeShapeType="1"/>
          </p:cNvSpPr>
          <p:nvPr/>
        </p:nvSpPr>
        <p:spPr bwMode="auto">
          <a:xfrm flipV="1">
            <a:off x="2409428" y="3713163"/>
            <a:ext cx="576130" cy="87312"/>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95" name="Line 31"/>
          <p:cNvSpPr>
            <a:spLocks noChangeShapeType="1"/>
          </p:cNvSpPr>
          <p:nvPr/>
        </p:nvSpPr>
        <p:spPr bwMode="auto">
          <a:xfrm>
            <a:off x="2409428" y="3503613"/>
            <a:ext cx="576130" cy="87312"/>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96" name="Line 32"/>
          <p:cNvSpPr>
            <a:spLocks noChangeShapeType="1"/>
          </p:cNvSpPr>
          <p:nvPr/>
        </p:nvSpPr>
        <p:spPr bwMode="auto">
          <a:xfrm>
            <a:off x="4020873" y="3643314"/>
            <a:ext cx="1107546" cy="14287"/>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97" name="Text Box 33"/>
          <p:cNvSpPr txBox="1">
            <a:spLocks noChangeArrowheads="1"/>
          </p:cNvSpPr>
          <p:nvPr/>
        </p:nvSpPr>
        <p:spPr bwMode="auto">
          <a:xfrm>
            <a:off x="4160176" y="3225801"/>
            <a:ext cx="1936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mn-ea"/>
              </a:rPr>
              <a:t>1.5 </a:t>
            </a:r>
            <a:r>
              <a:rPr kumimoji="1" lang="en-US" altLang="zh-CN" sz="2000" b="1" dirty="0" smtClean="0">
                <a:solidFill>
                  <a:srgbClr val="0000CC"/>
                </a:solidFill>
                <a:latin typeface="+mn-lt"/>
                <a:ea typeface="+mn-ea"/>
              </a:rPr>
              <a:t>Mbit/s </a:t>
            </a:r>
            <a:r>
              <a:rPr kumimoji="1" lang="zh-CN" altLang="en-US" sz="2000" b="1" dirty="0">
                <a:solidFill>
                  <a:srgbClr val="0000CC"/>
                </a:solidFill>
                <a:latin typeface="+mn-lt"/>
                <a:ea typeface="+mn-ea"/>
              </a:rPr>
              <a:t>链路</a:t>
            </a:r>
          </a:p>
        </p:txBody>
      </p:sp>
      <p:sp>
        <p:nvSpPr>
          <p:cNvPr id="574498" name="Rectangle 34"/>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mn-ea"/>
            </a:endParaRPr>
          </a:p>
        </p:txBody>
      </p:sp>
      <p:sp>
        <p:nvSpPr>
          <p:cNvPr id="574499" name="Line 35"/>
          <p:cNvSpPr>
            <a:spLocks noChangeShapeType="1"/>
          </p:cNvSpPr>
          <p:nvPr/>
        </p:nvSpPr>
        <p:spPr bwMode="auto">
          <a:xfrm>
            <a:off x="3181615" y="2400301"/>
            <a:ext cx="851297" cy="10461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500" name="Line 36"/>
          <p:cNvSpPr>
            <a:spLocks noChangeShapeType="1"/>
          </p:cNvSpPr>
          <p:nvPr/>
        </p:nvSpPr>
        <p:spPr bwMode="auto">
          <a:xfrm flipH="1">
            <a:off x="2849696" y="2413001"/>
            <a:ext cx="147902" cy="10334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pic>
        <p:nvPicPr>
          <p:cNvPr id="574501" name="Picture 3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29915" y="815976"/>
            <a:ext cx="548614"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4502" name="Picture 3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4670" y="920751"/>
            <a:ext cx="5486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4503" name="Text Box 39"/>
          <p:cNvSpPr txBox="1">
            <a:spLocks noChangeArrowheads="1"/>
          </p:cNvSpPr>
          <p:nvPr/>
        </p:nvSpPr>
        <p:spPr bwMode="auto">
          <a:xfrm>
            <a:off x="2825618" y="378777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输出队列</a:t>
            </a:r>
          </a:p>
        </p:txBody>
      </p:sp>
      <p:sp>
        <p:nvSpPr>
          <p:cNvPr id="574504" name="AutoShape 40"/>
          <p:cNvSpPr>
            <a:spLocks noChangeArrowheads="1"/>
          </p:cNvSpPr>
          <p:nvPr/>
        </p:nvSpPr>
        <p:spPr bwMode="auto">
          <a:xfrm rot="-5400000">
            <a:off x="4915297" y="202142"/>
            <a:ext cx="209550" cy="4237567"/>
          </a:xfrm>
          <a:prstGeom prst="can">
            <a:avLst>
              <a:gd name="adj" fmla="val 60580"/>
            </a:avLst>
          </a:prstGeom>
          <a:gradFill rotWithShape="0">
            <a:gsLst>
              <a:gs pos="0">
                <a:srgbClr val="C0C0C0">
                  <a:gamma/>
                  <a:shade val="29804"/>
                  <a:invGamma/>
                </a:srgbClr>
              </a:gs>
              <a:gs pos="50000">
                <a:srgbClr val="C0C0C0"/>
              </a:gs>
              <a:gs pos="100000">
                <a:srgbClr val="C0C0C0">
                  <a:gamma/>
                  <a:shade val="29804"/>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mn-ea"/>
            </a:endParaRPr>
          </a:p>
        </p:txBody>
      </p:sp>
      <p:pic>
        <p:nvPicPr>
          <p:cNvPr id="574505" name="Picture 4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4506" name="Picture 4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4507" name="Freeform 43"/>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508" name="Freeform 44"/>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509" name="Text Box 45"/>
          <p:cNvSpPr txBox="1">
            <a:spLocks noChangeArrowheads="1"/>
          </p:cNvSpPr>
          <p:nvPr/>
        </p:nvSpPr>
        <p:spPr bwMode="auto">
          <a:xfrm>
            <a:off x="2435225" y="768351"/>
            <a:ext cx="42466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FF0000"/>
                </a:solidFill>
                <a:latin typeface="+mn-lt"/>
                <a:ea typeface="+mn-ea"/>
              </a:rPr>
              <a:t>1 </a:t>
            </a:r>
            <a:r>
              <a:rPr lang="en-US" altLang="zh-CN" sz="2800" b="1" dirty="0" smtClean="0">
                <a:solidFill>
                  <a:srgbClr val="FF0000"/>
                </a:solidFill>
                <a:latin typeface="+mn-lt"/>
                <a:ea typeface="+mn-ea"/>
              </a:rPr>
              <a:t>Mbit/s </a:t>
            </a:r>
            <a:r>
              <a:rPr lang="zh-CN" altLang="en-US" sz="2800" b="1" dirty="0" smtClean="0">
                <a:solidFill>
                  <a:srgbClr val="FF0000"/>
                </a:solidFill>
                <a:latin typeface="+mn-lt"/>
                <a:ea typeface="+mn-ea"/>
              </a:rPr>
              <a:t>的</a:t>
            </a:r>
            <a:r>
              <a:rPr lang="zh-CN" altLang="en-US" sz="2800" b="1" dirty="0">
                <a:solidFill>
                  <a:srgbClr val="FF0000"/>
                </a:solidFill>
                <a:latin typeface="+mn-lt"/>
                <a:ea typeface="+mn-ea"/>
              </a:rPr>
              <a:t>实时音频数据 </a:t>
            </a:r>
          </a:p>
        </p:txBody>
      </p:sp>
      <p:sp>
        <p:nvSpPr>
          <p:cNvPr id="574510" name="Line 46"/>
          <p:cNvSpPr>
            <a:spLocks noChangeShapeType="1"/>
          </p:cNvSpPr>
          <p:nvPr/>
        </p:nvSpPr>
        <p:spPr bwMode="auto">
          <a:xfrm flipH="1">
            <a:off x="1988080" y="1231901"/>
            <a:ext cx="780785" cy="50482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511" name="Text Box 47"/>
          <p:cNvSpPr txBox="1">
            <a:spLocks noChangeArrowheads="1"/>
          </p:cNvSpPr>
          <p:nvPr/>
        </p:nvSpPr>
        <p:spPr bwMode="auto">
          <a:xfrm>
            <a:off x="225294" y="4077072"/>
            <a:ext cx="451758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hlink"/>
                </a:solidFill>
                <a:latin typeface="+mn-lt"/>
                <a:ea typeface="+mn-ea"/>
              </a:rPr>
              <a:t>高优先级</a:t>
            </a:r>
            <a:r>
              <a:rPr lang="zh-CN" altLang="en-US" sz="2800" b="1" dirty="0">
                <a:solidFill>
                  <a:srgbClr val="0000FF"/>
                </a:solidFill>
                <a:latin typeface="+mn-lt"/>
                <a:ea typeface="+mn-ea"/>
              </a:rPr>
              <a:t>的 </a:t>
            </a:r>
            <a:r>
              <a:rPr lang="en-US" altLang="zh-CN" sz="2800" b="1" dirty="0">
                <a:solidFill>
                  <a:srgbClr val="0000FF"/>
                </a:solidFill>
                <a:latin typeface="+mn-lt"/>
                <a:ea typeface="+mn-ea"/>
              </a:rPr>
              <a:t>FTP </a:t>
            </a:r>
            <a:r>
              <a:rPr lang="zh-CN" altLang="en-US" sz="2800" b="1" dirty="0">
                <a:solidFill>
                  <a:srgbClr val="0000FF"/>
                </a:solidFill>
                <a:latin typeface="+mn-lt"/>
                <a:ea typeface="+mn-ea"/>
              </a:rPr>
              <a:t>文件数据 </a:t>
            </a:r>
          </a:p>
        </p:txBody>
      </p:sp>
      <p:sp>
        <p:nvSpPr>
          <p:cNvPr id="574512" name="Line 48"/>
          <p:cNvSpPr>
            <a:spLocks noChangeShapeType="1"/>
          </p:cNvSpPr>
          <p:nvPr/>
        </p:nvSpPr>
        <p:spPr bwMode="auto">
          <a:xfrm flipV="1">
            <a:off x="1442906" y="3248026"/>
            <a:ext cx="156501" cy="792163"/>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513" name="Rectangle 49"/>
          <p:cNvSpPr>
            <a:spLocks noChangeArrowheads="1"/>
          </p:cNvSpPr>
          <p:nvPr/>
        </p:nvSpPr>
        <p:spPr bwMode="auto">
          <a:xfrm>
            <a:off x="0" y="4600292"/>
            <a:ext cx="9906000" cy="225770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514" name="Text Box 50"/>
          <p:cNvSpPr txBox="1">
            <a:spLocks noChangeArrowheads="1"/>
          </p:cNvSpPr>
          <p:nvPr/>
        </p:nvSpPr>
        <p:spPr bwMode="auto">
          <a:xfrm>
            <a:off x="233892" y="4868864"/>
            <a:ext cx="952420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sz="2800" b="1">
                <a:solidFill>
                  <a:srgbClr val="000066"/>
                </a:solidFill>
                <a:latin typeface="+mn-lt"/>
                <a:ea typeface="+mn-ea"/>
              </a:defRPr>
            </a:lvl1pPr>
          </a:lstStyle>
          <a:p>
            <a:r>
              <a:rPr lang="zh-CN" altLang="en-US" dirty="0"/>
              <a:t>应当使路由器增加</a:t>
            </a:r>
            <a:r>
              <a:rPr lang="zh-CN" altLang="en-US" dirty="0" smtClean="0">
                <a:solidFill>
                  <a:srgbClr val="FF0000"/>
                </a:solidFill>
              </a:rPr>
              <a:t>分类 </a:t>
            </a:r>
            <a:r>
              <a:rPr lang="en-US" altLang="zh-CN" dirty="0" smtClean="0"/>
              <a:t>(</a:t>
            </a:r>
            <a:r>
              <a:rPr lang="en-US" altLang="zh-CN" dirty="0"/>
              <a:t>classification</a:t>
            </a:r>
            <a:r>
              <a:rPr lang="en-US" altLang="zh-CN" dirty="0" smtClean="0"/>
              <a:t>) </a:t>
            </a:r>
            <a:r>
              <a:rPr lang="zh-CN" altLang="en-US" dirty="0" smtClean="0"/>
              <a:t>机制</a:t>
            </a:r>
            <a:r>
              <a:rPr lang="zh-CN" altLang="en-US" dirty="0"/>
              <a:t>，即路由器根据某些准则（例如，根据发送数据的地址）对输入分组进行分类，然后对不同类别的通信量给予</a:t>
            </a:r>
            <a:r>
              <a:rPr lang="zh-CN" altLang="en-US" dirty="0">
                <a:solidFill>
                  <a:srgbClr val="FF0000"/>
                </a:solidFill>
              </a:rPr>
              <a:t>不同的优先级。 </a:t>
            </a:r>
          </a:p>
        </p:txBody>
      </p:sp>
      <p:sp>
        <p:nvSpPr>
          <p:cNvPr id="51" name="矩形 50"/>
          <p:cNvSpPr/>
          <p:nvPr/>
        </p:nvSpPr>
        <p:spPr>
          <a:xfrm>
            <a:off x="586011" y="71298"/>
            <a:ext cx="8166010" cy="584775"/>
          </a:xfrm>
          <a:prstGeom prst="rect">
            <a:avLst/>
          </a:prstGeom>
          <a:solidFill>
            <a:srgbClr val="FFFF66"/>
          </a:solidFill>
          <a:ln>
            <a:solidFill>
              <a:srgbClr val="000066"/>
            </a:solidFill>
          </a:ln>
        </p:spPr>
        <p:txBody>
          <a:bodyPr wrap="square">
            <a:spAutoFit/>
          </a:bodyPr>
          <a:lstStyle/>
          <a:p>
            <a:pPr algn="ctr"/>
            <a:r>
              <a:rPr lang="zh-CN" altLang="en-US" sz="3200" b="1" dirty="0">
                <a:solidFill>
                  <a:srgbClr val="003399"/>
                </a:solidFill>
                <a:latin typeface="+mn-lt"/>
                <a:ea typeface="+mn-ea"/>
              </a:rPr>
              <a:t>主机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1 </a:t>
            </a:r>
            <a:r>
              <a:rPr lang="zh-CN" altLang="en-US" sz="3200" b="1" dirty="0">
                <a:solidFill>
                  <a:srgbClr val="003399"/>
                </a:solidFill>
                <a:latin typeface="+mn-lt"/>
                <a:ea typeface="+mn-ea"/>
              </a:rPr>
              <a:t>和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2 </a:t>
            </a:r>
            <a:r>
              <a:rPr lang="zh-CN" altLang="en-US" sz="3200" b="1" dirty="0">
                <a:solidFill>
                  <a:srgbClr val="003399"/>
                </a:solidFill>
                <a:latin typeface="+mn-lt"/>
                <a:ea typeface="+mn-ea"/>
              </a:rPr>
              <a:t>分别向主机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3 </a:t>
            </a:r>
            <a:r>
              <a:rPr lang="zh-CN" altLang="en-US" sz="3200" b="1" dirty="0">
                <a:solidFill>
                  <a:srgbClr val="003399"/>
                </a:solidFill>
                <a:latin typeface="+mn-lt"/>
                <a:ea typeface="+mn-ea"/>
              </a:rPr>
              <a:t>和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4 </a:t>
            </a:r>
            <a:r>
              <a:rPr lang="zh-CN" altLang="en-US" sz="3200" b="1" dirty="0">
                <a:solidFill>
                  <a:srgbClr val="003399"/>
                </a:solidFill>
                <a:latin typeface="+mn-lt"/>
                <a:ea typeface="+mn-ea"/>
              </a:rPr>
              <a:t>发送数据 </a:t>
            </a:r>
          </a:p>
        </p:txBody>
      </p:sp>
    </p:spTree>
    <p:extLst>
      <p:ext uri="{BB962C8B-B14F-4D97-AF65-F5344CB8AC3E}">
        <p14:creationId xmlns:p14="http://schemas.microsoft.com/office/powerpoint/2010/main" val="7094150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1" name="Line 3"/>
          <p:cNvSpPr>
            <a:spLocks noChangeShapeType="1"/>
          </p:cNvSpPr>
          <p:nvPr/>
        </p:nvSpPr>
        <p:spPr bwMode="auto">
          <a:xfrm rot="16200000" flipH="1">
            <a:off x="5048449" y="-975056"/>
            <a:ext cx="0" cy="659196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492" name="Line 4"/>
          <p:cNvSpPr>
            <a:spLocks noChangeShapeType="1"/>
          </p:cNvSpPr>
          <p:nvPr/>
        </p:nvSpPr>
        <p:spPr bwMode="auto">
          <a:xfrm flipH="1">
            <a:off x="8358188" y="1130301"/>
            <a:ext cx="0" cy="23034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493" name="Line 5"/>
          <p:cNvSpPr>
            <a:spLocks noChangeShapeType="1"/>
          </p:cNvSpPr>
          <p:nvPr/>
        </p:nvSpPr>
        <p:spPr bwMode="auto">
          <a:xfrm rot="5400000" flipH="1">
            <a:off x="8673770" y="1024268"/>
            <a:ext cx="0" cy="63116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494" name="Line 6"/>
          <p:cNvSpPr>
            <a:spLocks noChangeShapeType="1"/>
          </p:cNvSpPr>
          <p:nvPr/>
        </p:nvSpPr>
        <p:spPr bwMode="auto">
          <a:xfrm rot="5400000" flipH="1">
            <a:off x="8604118" y="3083058"/>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495" name="Text Box 7"/>
          <p:cNvSpPr txBox="1">
            <a:spLocks noChangeArrowheads="1"/>
          </p:cNvSpPr>
          <p:nvPr/>
        </p:nvSpPr>
        <p:spPr bwMode="auto">
          <a:xfrm>
            <a:off x="4084506" y="1844675"/>
            <a:ext cx="1936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mn-ea"/>
              </a:rPr>
              <a:t>1.5 </a:t>
            </a:r>
            <a:r>
              <a:rPr kumimoji="1" lang="en-US" altLang="zh-CN" sz="2000" b="1" dirty="0" smtClean="0">
                <a:solidFill>
                  <a:srgbClr val="0000CC"/>
                </a:solidFill>
                <a:latin typeface="+mn-lt"/>
                <a:ea typeface="+mn-ea"/>
              </a:rPr>
              <a:t>Mbit/s </a:t>
            </a:r>
            <a:r>
              <a:rPr kumimoji="1" lang="zh-CN" altLang="en-US" sz="2000" b="1" dirty="0">
                <a:solidFill>
                  <a:srgbClr val="0000CC"/>
                </a:solidFill>
                <a:latin typeface="+mn-lt"/>
                <a:ea typeface="+mn-ea"/>
              </a:rPr>
              <a:t>链路</a:t>
            </a:r>
          </a:p>
        </p:txBody>
      </p:sp>
      <p:graphicFrame>
        <p:nvGraphicFramePr>
          <p:cNvPr id="575496" name="Object 8">
            <a:hlinkClick r:id="" action="ppaction://ole?verb=0"/>
          </p:cNvPr>
          <p:cNvGraphicFramePr>
            <a:graphicFrameLocks/>
          </p:cNvGraphicFramePr>
          <p:nvPr>
            <p:extLst>
              <p:ext uri="{D42A27DB-BD31-4B8C-83A1-F6EECF244321}">
                <p14:modId xmlns:p14="http://schemas.microsoft.com/office/powerpoint/2010/main" val="4011571549"/>
              </p:ext>
            </p:extLst>
          </p:nvPr>
        </p:nvGraphicFramePr>
        <p:xfrm>
          <a:off x="8731383" y="2611439"/>
          <a:ext cx="591608" cy="1031875"/>
        </p:xfrm>
        <a:graphic>
          <a:graphicData uri="http://schemas.openxmlformats.org/presentationml/2006/ole">
            <mc:AlternateContent xmlns:mc="http://schemas.openxmlformats.org/markup-compatibility/2006">
              <mc:Choice xmlns:v="urn:schemas-microsoft-com:vml" Requires="v">
                <p:oleObj spid="_x0000_s19458" name="Clip" r:id="rId4" imgW="2733480" imgH="3824280" progId="MS_ClipArt_Gallery.5">
                  <p:embed/>
                </p:oleObj>
              </mc:Choice>
              <mc:Fallback>
                <p:oleObj name="Clip" r:id="rId4" imgW="2733480" imgH="3824280"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1383" y="2611439"/>
                        <a:ext cx="59160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5497" name="Line 9"/>
          <p:cNvSpPr>
            <a:spLocks noChangeShapeType="1"/>
          </p:cNvSpPr>
          <p:nvPr/>
        </p:nvSpPr>
        <p:spPr bwMode="auto">
          <a:xfrm>
            <a:off x="1752468" y="1130301"/>
            <a:ext cx="0" cy="23034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498" name="Line 10"/>
          <p:cNvSpPr>
            <a:spLocks noChangeShapeType="1"/>
          </p:cNvSpPr>
          <p:nvPr/>
        </p:nvSpPr>
        <p:spPr bwMode="auto">
          <a:xfrm rot="-5400000">
            <a:off x="1506539" y="1093920"/>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499" name="Line 11"/>
          <p:cNvSpPr>
            <a:spLocks noChangeShapeType="1"/>
          </p:cNvSpPr>
          <p:nvPr/>
        </p:nvSpPr>
        <p:spPr bwMode="auto">
          <a:xfrm rot="-5400000">
            <a:off x="1506539" y="3083058"/>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graphicFrame>
        <p:nvGraphicFramePr>
          <p:cNvPr id="575500" name="Object 12">
            <a:hlinkClick r:id="" action="ppaction://ole?verb=0"/>
          </p:cNvPr>
          <p:cNvGraphicFramePr>
            <a:graphicFrameLocks/>
          </p:cNvGraphicFramePr>
          <p:nvPr>
            <p:extLst>
              <p:ext uri="{D42A27DB-BD31-4B8C-83A1-F6EECF244321}">
                <p14:modId xmlns:p14="http://schemas.microsoft.com/office/powerpoint/2010/main" val="3894731271"/>
              </p:ext>
            </p:extLst>
          </p:nvPr>
        </p:nvGraphicFramePr>
        <p:xfrm>
          <a:off x="767027" y="2506664"/>
          <a:ext cx="591608" cy="1031875"/>
        </p:xfrm>
        <a:graphic>
          <a:graphicData uri="http://schemas.openxmlformats.org/presentationml/2006/ole">
            <mc:AlternateContent xmlns:mc="http://schemas.openxmlformats.org/markup-compatibility/2006">
              <mc:Choice xmlns:v="urn:schemas-microsoft-com:vml" Requires="v">
                <p:oleObj spid="_x0000_s19459" name="Clip" r:id="rId6" imgW="2733480" imgH="3824280" progId="MS_ClipArt_Gallery.5">
                  <p:embed/>
                </p:oleObj>
              </mc:Choice>
              <mc:Fallback>
                <p:oleObj name="Clip" r:id="rId6" imgW="2733480" imgH="3824280"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027" y="2506664"/>
                        <a:ext cx="59160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5501" name="Text Box 13"/>
          <p:cNvSpPr txBox="1">
            <a:spLocks noChangeArrowheads="1"/>
          </p:cNvSpPr>
          <p:nvPr/>
        </p:nvSpPr>
        <p:spPr bwMode="auto">
          <a:xfrm>
            <a:off x="325042" y="765175"/>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1</a:t>
            </a:r>
          </a:p>
        </p:txBody>
      </p:sp>
      <p:sp>
        <p:nvSpPr>
          <p:cNvPr id="575502" name="Text Box 14"/>
          <p:cNvSpPr txBox="1">
            <a:spLocks noChangeArrowheads="1"/>
          </p:cNvSpPr>
          <p:nvPr/>
        </p:nvSpPr>
        <p:spPr bwMode="auto">
          <a:xfrm>
            <a:off x="249371" y="239712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2</a:t>
            </a:r>
          </a:p>
        </p:txBody>
      </p:sp>
      <p:sp>
        <p:nvSpPr>
          <p:cNvPr id="575503" name="Text Box 15"/>
          <p:cNvSpPr txBox="1">
            <a:spLocks noChangeArrowheads="1"/>
          </p:cNvSpPr>
          <p:nvPr/>
        </p:nvSpPr>
        <p:spPr bwMode="auto">
          <a:xfrm>
            <a:off x="9121775" y="81121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3</a:t>
            </a:r>
          </a:p>
        </p:txBody>
      </p:sp>
      <p:sp>
        <p:nvSpPr>
          <p:cNvPr id="575504" name="Text Box 16"/>
          <p:cNvSpPr txBox="1">
            <a:spLocks noChangeArrowheads="1"/>
          </p:cNvSpPr>
          <p:nvPr/>
        </p:nvSpPr>
        <p:spPr bwMode="auto">
          <a:xfrm>
            <a:off x="9290315" y="254635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4</a:t>
            </a:r>
          </a:p>
        </p:txBody>
      </p:sp>
      <p:sp>
        <p:nvSpPr>
          <p:cNvPr id="575505" name="Freeform 17"/>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06" name="Freeform 18"/>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07" name="Text Box 19"/>
          <p:cNvSpPr txBox="1">
            <a:spLocks noChangeArrowheads="1"/>
          </p:cNvSpPr>
          <p:nvPr/>
        </p:nvSpPr>
        <p:spPr bwMode="auto">
          <a:xfrm>
            <a:off x="6872288" y="173672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R</a:t>
            </a:r>
            <a:r>
              <a:rPr kumimoji="1" lang="en-US" altLang="zh-CN" sz="2000" b="1" baseline="-25000">
                <a:solidFill>
                  <a:srgbClr val="0000CC"/>
                </a:solidFill>
                <a:latin typeface="+mn-lt"/>
                <a:ea typeface="+mn-ea"/>
              </a:rPr>
              <a:t>2</a:t>
            </a:r>
          </a:p>
        </p:txBody>
      </p:sp>
      <p:sp>
        <p:nvSpPr>
          <p:cNvPr id="575508" name="Text Box 20"/>
          <p:cNvSpPr txBox="1">
            <a:spLocks noChangeArrowheads="1"/>
          </p:cNvSpPr>
          <p:nvPr/>
        </p:nvSpPr>
        <p:spPr bwMode="auto">
          <a:xfrm>
            <a:off x="2627842" y="173513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R</a:t>
            </a:r>
            <a:r>
              <a:rPr kumimoji="1" lang="en-US" altLang="zh-CN" sz="2000" b="1" baseline="-25000">
                <a:solidFill>
                  <a:srgbClr val="0000CC"/>
                </a:solidFill>
                <a:latin typeface="+mn-lt"/>
                <a:ea typeface="+mn-ea"/>
              </a:rPr>
              <a:t>1</a:t>
            </a:r>
          </a:p>
        </p:txBody>
      </p:sp>
      <p:sp>
        <p:nvSpPr>
          <p:cNvPr id="575509" name="Freeform 21"/>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10" name="Line 22"/>
          <p:cNvSpPr>
            <a:spLocks noChangeShapeType="1"/>
          </p:cNvSpPr>
          <p:nvPr/>
        </p:nvSpPr>
        <p:spPr bwMode="auto">
          <a:xfrm>
            <a:off x="3921125"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11" name="Line 23"/>
          <p:cNvSpPr>
            <a:spLocks noChangeShapeType="1"/>
          </p:cNvSpPr>
          <p:nvPr/>
        </p:nvSpPr>
        <p:spPr bwMode="auto">
          <a:xfrm>
            <a:off x="3823097"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12" name="Line 24"/>
          <p:cNvSpPr>
            <a:spLocks noChangeShapeType="1"/>
          </p:cNvSpPr>
          <p:nvPr/>
        </p:nvSpPr>
        <p:spPr bwMode="auto">
          <a:xfrm>
            <a:off x="3725069"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13" name="Line 25"/>
          <p:cNvSpPr>
            <a:spLocks noChangeShapeType="1"/>
          </p:cNvSpPr>
          <p:nvPr/>
        </p:nvSpPr>
        <p:spPr bwMode="auto">
          <a:xfrm>
            <a:off x="3625321"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14" name="Line 26"/>
          <p:cNvSpPr>
            <a:spLocks noChangeShapeType="1"/>
          </p:cNvSpPr>
          <p:nvPr/>
        </p:nvSpPr>
        <p:spPr bwMode="auto">
          <a:xfrm>
            <a:off x="3527293"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15" name="Line 27"/>
          <p:cNvSpPr>
            <a:spLocks noChangeShapeType="1"/>
          </p:cNvSpPr>
          <p:nvPr/>
        </p:nvSpPr>
        <p:spPr bwMode="auto">
          <a:xfrm>
            <a:off x="3429265"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16" name="Line 28"/>
          <p:cNvSpPr>
            <a:spLocks noChangeShapeType="1"/>
          </p:cNvSpPr>
          <p:nvPr/>
        </p:nvSpPr>
        <p:spPr bwMode="auto">
          <a:xfrm>
            <a:off x="3329517"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17" name="Text Box 29"/>
          <p:cNvSpPr txBox="1">
            <a:spLocks noChangeArrowheads="1"/>
          </p:cNvSpPr>
          <p:nvPr/>
        </p:nvSpPr>
        <p:spPr bwMode="auto">
          <a:xfrm>
            <a:off x="1910689" y="3248026"/>
            <a:ext cx="4651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1</a:t>
            </a:r>
            <a:endParaRPr kumimoji="1" lang="en-US" altLang="zh-CN" sz="2000" b="1">
              <a:solidFill>
                <a:srgbClr val="0000CC"/>
              </a:solidFill>
              <a:latin typeface="+mn-lt"/>
              <a:ea typeface="+mn-ea"/>
            </a:endParaRPr>
          </a:p>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2</a:t>
            </a:r>
          </a:p>
        </p:txBody>
      </p:sp>
      <p:sp>
        <p:nvSpPr>
          <p:cNvPr id="575518" name="Line 30"/>
          <p:cNvSpPr>
            <a:spLocks noChangeShapeType="1"/>
          </p:cNvSpPr>
          <p:nvPr/>
        </p:nvSpPr>
        <p:spPr bwMode="auto">
          <a:xfrm flipV="1">
            <a:off x="2409428" y="3713163"/>
            <a:ext cx="576130" cy="87312"/>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19" name="Line 31"/>
          <p:cNvSpPr>
            <a:spLocks noChangeShapeType="1"/>
          </p:cNvSpPr>
          <p:nvPr/>
        </p:nvSpPr>
        <p:spPr bwMode="auto">
          <a:xfrm>
            <a:off x="2409428" y="3503613"/>
            <a:ext cx="576130" cy="87312"/>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20" name="Line 32"/>
          <p:cNvSpPr>
            <a:spLocks noChangeShapeType="1"/>
          </p:cNvSpPr>
          <p:nvPr/>
        </p:nvSpPr>
        <p:spPr bwMode="auto">
          <a:xfrm>
            <a:off x="4020873" y="3643314"/>
            <a:ext cx="1107546" cy="14287"/>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21" name="Text Box 33"/>
          <p:cNvSpPr txBox="1">
            <a:spLocks noChangeArrowheads="1"/>
          </p:cNvSpPr>
          <p:nvPr/>
        </p:nvSpPr>
        <p:spPr bwMode="auto">
          <a:xfrm>
            <a:off x="4160176" y="3225801"/>
            <a:ext cx="1936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mn-ea"/>
              </a:rPr>
              <a:t>1.5 </a:t>
            </a:r>
            <a:r>
              <a:rPr kumimoji="1" lang="en-US" altLang="zh-CN" sz="2000" b="1" dirty="0" smtClean="0">
                <a:solidFill>
                  <a:srgbClr val="0000CC"/>
                </a:solidFill>
                <a:latin typeface="+mn-lt"/>
                <a:ea typeface="+mn-ea"/>
              </a:rPr>
              <a:t>Mbit/s </a:t>
            </a:r>
            <a:r>
              <a:rPr kumimoji="1" lang="zh-CN" altLang="en-US" sz="2000" b="1" dirty="0">
                <a:solidFill>
                  <a:srgbClr val="0000CC"/>
                </a:solidFill>
                <a:latin typeface="+mn-lt"/>
                <a:ea typeface="+mn-ea"/>
              </a:rPr>
              <a:t>链路</a:t>
            </a:r>
          </a:p>
        </p:txBody>
      </p:sp>
      <p:sp>
        <p:nvSpPr>
          <p:cNvPr id="575522" name="Rectangle 34"/>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mn-ea"/>
            </a:endParaRPr>
          </a:p>
        </p:txBody>
      </p:sp>
      <p:sp>
        <p:nvSpPr>
          <p:cNvPr id="575523" name="Line 35"/>
          <p:cNvSpPr>
            <a:spLocks noChangeShapeType="1"/>
          </p:cNvSpPr>
          <p:nvPr/>
        </p:nvSpPr>
        <p:spPr bwMode="auto">
          <a:xfrm>
            <a:off x="3181615" y="2400301"/>
            <a:ext cx="851297" cy="10461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24" name="Line 36"/>
          <p:cNvSpPr>
            <a:spLocks noChangeShapeType="1"/>
          </p:cNvSpPr>
          <p:nvPr/>
        </p:nvSpPr>
        <p:spPr bwMode="auto">
          <a:xfrm flipH="1">
            <a:off x="2849696" y="2413001"/>
            <a:ext cx="147902" cy="10334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pic>
        <p:nvPicPr>
          <p:cNvPr id="575525" name="Picture 3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29915" y="815976"/>
            <a:ext cx="548614"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5526" name="Picture 3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4670" y="920751"/>
            <a:ext cx="5486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5527" name="Text Box 39"/>
          <p:cNvSpPr txBox="1">
            <a:spLocks noChangeArrowheads="1"/>
          </p:cNvSpPr>
          <p:nvPr/>
        </p:nvSpPr>
        <p:spPr bwMode="auto">
          <a:xfrm>
            <a:off x="2825618" y="378777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mn-ea"/>
              </a:rPr>
              <a:t>输出队列</a:t>
            </a:r>
          </a:p>
        </p:txBody>
      </p:sp>
      <p:sp>
        <p:nvSpPr>
          <p:cNvPr id="575528" name="AutoShape 40"/>
          <p:cNvSpPr>
            <a:spLocks noChangeArrowheads="1"/>
          </p:cNvSpPr>
          <p:nvPr/>
        </p:nvSpPr>
        <p:spPr bwMode="auto">
          <a:xfrm rot="-5400000">
            <a:off x="4915297" y="202142"/>
            <a:ext cx="209550" cy="4237567"/>
          </a:xfrm>
          <a:prstGeom prst="can">
            <a:avLst>
              <a:gd name="adj" fmla="val 60580"/>
            </a:avLst>
          </a:prstGeom>
          <a:gradFill rotWithShape="0">
            <a:gsLst>
              <a:gs pos="0">
                <a:srgbClr val="C0C0C0">
                  <a:gamma/>
                  <a:shade val="29804"/>
                  <a:invGamma/>
                </a:srgbClr>
              </a:gs>
              <a:gs pos="50000">
                <a:srgbClr val="C0C0C0"/>
              </a:gs>
              <a:gs pos="100000">
                <a:srgbClr val="C0C0C0">
                  <a:gamma/>
                  <a:shade val="29804"/>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mn-ea"/>
            </a:endParaRPr>
          </a:p>
        </p:txBody>
      </p:sp>
      <p:pic>
        <p:nvPicPr>
          <p:cNvPr id="575529" name="Picture 4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5530" name="Picture 4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5531" name="Freeform 43"/>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32" name="Freeform 44"/>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33" name="Text Box 45"/>
          <p:cNvSpPr txBox="1">
            <a:spLocks noChangeArrowheads="1"/>
          </p:cNvSpPr>
          <p:nvPr/>
        </p:nvSpPr>
        <p:spPr bwMode="auto">
          <a:xfrm>
            <a:off x="2435226" y="768351"/>
            <a:ext cx="45929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2800" b="1">
                <a:solidFill>
                  <a:srgbClr val="FF0000"/>
                </a:solidFill>
                <a:latin typeface="+mn-lt"/>
                <a:ea typeface="+mn-ea"/>
              </a:defRPr>
            </a:lvl1pPr>
          </a:lstStyle>
          <a:p>
            <a:r>
              <a:rPr lang="zh-CN" altLang="en-US" dirty="0"/>
              <a:t>数据率异常的实时音频数据 </a:t>
            </a:r>
          </a:p>
        </p:txBody>
      </p:sp>
      <p:sp>
        <p:nvSpPr>
          <p:cNvPr id="575534" name="Line 46"/>
          <p:cNvSpPr>
            <a:spLocks noChangeShapeType="1"/>
          </p:cNvSpPr>
          <p:nvPr/>
        </p:nvSpPr>
        <p:spPr bwMode="auto">
          <a:xfrm flipH="1">
            <a:off x="1988080" y="1231901"/>
            <a:ext cx="780785" cy="50482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35" name="Text Box 47"/>
          <p:cNvSpPr txBox="1">
            <a:spLocks noChangeArrowheads="1"/>
          </p:cNvSpPr>
          <p:nvPr/>
        </p:nvSpPr>
        <p:spPr bwMode="auto">
          <a:xfrm>
            <a:off x="272480" y="3985900"/>
            <a:ext cx="24913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2800" b="1">
                <a:solidFill>
                  <a:srgbClr val="0000FF"/>
                </a:solidFill>
                <a:latin typeface="+mn-lt"/>
                <a:ea typeface="+mn-ea"/>
              </a:defRPr>
            </a:lvl1pPr>
          </a:lstStyle>
          <a:p>
            <a:r>
              <a:rPr lang="en-US" altLang="zh-CN" dirty="0"/>
              <a:t>FTP </a:t>
            </a:r>
            <a:r>
              <a:rPr lang="zh-CN" altLang="en-US" dirty="0"/>
              <a:t>文件数据 </a:t>
            </a:r>
          </a:p>
        </p:txBody>
      </p:sp>
      <p:sp>
        <p:nvSpPr>
          <p:cNvPr id="575536" name="Line 48"/>
          <p:cNvSpPr>
            <a:spLocks noChangeShapeType="1"/>
          </p:cNvSpPr>
          <p:nvPr/>
        </p:nvSpPr>
        <p:spPr bwMode="auto">
          <a:xfrm flipV="1">
            <a:off x="1442906" y="3248026"/>
            <a:ext cx="156501" cy="61277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37" name="Rectangle 49"/>
          <p:cNvSpPr>
            <a:spLocks noChangeArrowheads="1"/>
          </p:cNvSpPr>
          <p:nvPr/>
        </p:nvSpPr>
        <p:spPr bwMode="auto">
          <a:xfrm>
            <a:off x="0" y="4508500"/>
            <a:ext cx="9906000" cy="23495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38" name="Text Box 50"/>
          <p:cNvSpPr txBox="1">
            <a:spLocks noChangeArrowheads="1"/>
          </p:cNvSpPr>
          <p:nvPr/>
        </p:nvSpPr>
        <p:spPr bwMode="auto">
          <a:xfrm>
            <a:off x="201217" y="4581526"/>
            <a:ext cx="9433057"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sz="2800" b="1">
                <a:solidFill>
                  <a:srgbClr val="000066"/>
                </a:solidFill>
                <a:latin typeface="+mn-lt"/>
                <a:ea typeface="+mn-ea"/>
              </a:defRPr>
            </a:lvl1pPr>
          </a:lstStyle>
          <a:p>
            <a:r>
              <a:rPr lang="zh-CN" altLang="en-US" dirty="0"/>
              <a:t>路由器应能将对数据流进行通信量的</a:t>
            </a:r>
            <a:r>
              <a:rPr lang="zh-CN" altLang="en-US" dirty="0" smtClean="0">
                <a:solidFill>
                  <a:srgbClr val="FF0000"/>
                </a:solidFill>
              </a:rPr>
              <a:t>管制 </a:t>
            </a:r>
            <a:r>
              <a:rPr lang="en-US" altLang="zh-CN" dirty="0" smtClean="0"/>
              <a:t>(</a:t>
            </a:r>
            <a:r>
              <a:rPr lang="en-US" altLang="zh-CN" dirty="0"/>
              <a:t>policing)</a:t>
            </a:r>
            <a:r>
              <a:rPr lang="zh-CN" altLang="en-US" dirty="0"/>
              <a:t>，使该数据流不影响其他正常数据流在网络中通过。例如，可将 </a:t>
            </a:r>
            <a:r>
              <a:rPr lang="en-US" altLang="zh-CN" dirty="0"/>
              <a:t>H</a:t>
            </a:r>
            <a:r>
              <a:rPr lang="en-US" altLang="zh-CN" baseline="-25000" dirty="0"/>
              <a:t>1</a:t>
            </a:r>
            <a:r>
              <a:rPr lang="en-US" altLang="zh-CN" dirty="0"/>
              <a:t> </a:t>
            </a:r>
            <a:r>
              <a:rPr lang="zh-CN" altLang="en-US" dirty="0"/>
              <a:t>的数据率限定为 </a:t>
            </a:r>
            <a:r>
              <a:rPr lang="en-US" altLang="zh-CN" dirty="0"/>
              <a:t>1 </a:t>
            </a:r>
            <a:r>
              <a:rPr lang="en-US" altLang="zh-CN" dirty="0" smtClean="0"/>
              <a:t>Mbit/s</a:t>
            </a:r>
            <a:r>
              <a:rPr lang="zh-CN" altLang="en-US" dirty="0"/>
              <a:t>。</a:t>
            </a:r>
            <a:r>
              <a:rPr lang="en-US" altLang="zh-CN" dirty="0"/>
              <a:t>R</a:t>
            </a:r>
            <a:r>
              <a:rPr lang="en-US" altLang="zh-CN" baseline="-25000" dirty="0"/>
              <a:t>1</a:t>
            </a:r>
            <a:r>
              <a:rPr lang="en-US" altLang="zh-CN" dirty="0"/>
              <a:t> </a:t>
            </a:r>
            <a:r>
              <a:rPr lang="zh-CN" altLang="en-US" dirty="0"/>
              <a:t>不停地监视 </a:t>
            </a:r>
            <a:r>
              <a:rPr lang="en-US" altLang="zh-CN" dirty="0"/>
              <a:t>H</a:t>
            </a:r>
            <a:r>
              <a:rPr lang="en-US" altLang="zh-CN" baseline="-25000" dirty="0"/>
              <a:t>1</a:t>
            </a:r>
            <a:r>
              <a:rPr lang="en-US" altLang="zh-CN" dirty="0"/>
              <a:t> </a:t>
            </a:r>
            <a:r>
              <a:rPr lang="zh-CN" altLang="en-US" dirty="0"/>
              <a:t>的数据率。只要其数据率超过规定的 </a:t>
            </a:r>
            <a:r>
              <a:rPr lang="en-US" altLang="zh-CN" dirty="0"/>
              <a:t>1 </a:t>
            </a:r>
            <a:r>
              <a:rPr lang="en-US" altLang="zh-CN" dirty="0" smtClean="0"/>
              <a:t>Mbit/s</a:t>
            </a:r>
            <a:r>
              <a:rPr lang="zh-CN" altLang="en-US" dirty="0"/>
              <a:t>，</a:t>
            </a:r>
            <a:r>
              <a:rPr lang="en-US" altLang="zh-CN" dirty="0"/>
              <a:t>R</a:t>
            </a:r>
            <a:r>
              <a:rPr lang="en-US" altLang="zh-CN" baseline="-25000" dirty="0"/>
              <a:t>1</a:t>
            </a:r>
            <a:r>
              <a:rPr lang="en-US" altLang="zh-CN" dirty="0"/>
              <a:t> </a:t>
            </a:r>
            <a:r>
              <a:rPr lang="zh-CN" altLang="en-US" dirty="0"/>
              <a:t>就将其中的某些分组丢弃。 </a:t>
            </a:r>
          </a:p>
        </p:txBody>
      </p:sp>
      <p:sp>
        <p:nvSpPr>
          <p:cNvPr id="52" name="矩形 51"/>
          <p:cNvSpPr/>
          <p:nvPr/>
        </p:nvSpPr>
        <p:spPr>
          <a:xfrm>
            <a:off x="586011" y="71298"/>
            <a:ext cx="8166010" cy="584775"/>
          </a:xfrm>
          <a:prstGeom prst="rect">
            <a:avLst/>
          </a:prstGeom>
          <a:solidFill>
            <a:srgbClr val="FFFF66"/>
          </a:solidFill>
          <a:ln>
            <a:solidFill>
              <a:srgbClr val="000066"/>
            </a:solidFill>
          </a:ln>
        </p:spPr>
        <p:txBody>
          <a:bodyPr wrap="square">
            <a:spAutoFit/>
          </a:bodyPr>
          <a:lstStyle/>
          <a:p>
            <a:pPr algn="ctr"/>
            <a:r>
              <a:rPr lang="zh-CN" altLang="en-US" sz="3200" b="1" dirty="0">
                <a:solidFill>
                  <a:srgbClr val="003399"/>
                </a:solidFill>
                <a:latin typeface="+mn-lt"/>
                <a:ea typeface="+mn-ea"/>
              </a:rPr>
              <a:t>主机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1 </a:t>
            </a:r>
            <a:r>
              <a:rPr lang="zh-CN" altLang="en-US" sz="3200" b="1" dirty="0">
                <a:solidFill>
                  <a:srgbClr val="003399"/>
                </a:solidFill>
                <a:latin typeface="+mn-lt"/>
                <a:ea typeface="+mn-ea"/>
              </a:rPr>
              <a:t>和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2 </a:t>
            </a:r>
            <a:r>
              <a:rPr lang="zh-CN" altLang="en-US" sz="3200" b="1" dirty="0">
                <a:solidFill>
                  <a:srgbClr val="003399"/>
                </a:solidFill>
                <a:latin typeface="+mn-lt"/>
                <a:ea typeface="+mn-ea"/>
              </a:rPr>
              <a:t>分别向主机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3 </a:t>
            </a:r>
            <a:r>
              <a:rPr lang="zh-CN" altLang="en-US" sz="3200" b="1" dirty="0">
                <a:solidFill>
                  <a:srgbClr val="003399"/>
                </a:solidFill>
                <a:latin typeface="+mn-lt"/>
                <a:ea typeface="+mn-ea"/>
              </a:rPr>
              <a:t>和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4 </a:t>
            </a:r>
            <a:r>
              <a:rPr lang="zh-CN" altLang="en-US" sz="3200" b="1" dirty="0">
                <a:solidFill>
                  <a:srgbClr val="003399"/>
                </a:solidFill>
                <a:latin typeface="+mn-lt"/>
                <a:ea typeface="+mn-ea"/>
              </a:rPr>
              <a:t>发送数据 </a:t>
            </a:r>
          </a:p>
        </p:txBody>
      </p:sp>
    </p:spTree>
    <p:extLst>
      <p:ext uri="{BB962C8B-B14F-4D97-AF65-F5344CB8AC3E}">
        <p14:creationId xmlns:p14="http://schemas.microsoft.com/office/powerpoint/2010/main" val="29610283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5" name="Line 3"/>
          <p:cNvSpPr>
            <a:spLocks noChangeShapeType="1"/>
          </p:cNvSpPr>
          <p:nvPr/>
        </p:nvSpPr>
        <p:spPr bwMode="auto">
          <a:xfrm rot="16200000" flipH="1">
            <a:off x="5048449" y="-975056"/>
            <a:ext cx="0" cy="659196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16" name="Line 4"/>
          <p:cNvSpPr>
            <a:spLocks noChangeShapeType="1"/>
          </p:cNvSpPr>
          <p:nvPr/>
        </p:nvSpPr>
        <p:spPr bwMode="auto">
          <a:xfrm flipH="1">
            <a:off x="8358188" y="1130301"/>
            <a:ext cx="0" cy="23034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17" name="Line 5"/>
          <p:cNvSpPr>
            <a:spLocks noChangeShapeType="1"/>
          </p:cNvSpPr>
          <p:nvPr/>
        </p:nvSpPr>
        <p:spPr bwMode="auto">
          <a:xfrm rot="5400000" flipH="1">
            <a:off x="8673770" y="1024268"/>
            <a:ext cx="0" cy="63116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18" name="Line 6"/>
          <p:cNvSpPr>
            <a:spLocks noChangeShapeType="1"/>
          </p:cNvSpPr>
          <p:nvPr/>
        </p:nvSpPr>
        <p:spPr bwMode="auto">
          <a:xfrm rot="5400000" flipH="1">
            <a:off x="8604118" y="3083058"/>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19" name="Text Box 7"/>
          <p:cNvSpPr txBox="1">
            <a:spLocks noChangeArrowheads="1"/>
          </p:cNvSpPr>
          <p:nvPr/>
        </p:nvSpPr>
        <p:spPr bwMode="auto">
          <a:xfrm>
            <a:off x="4084506" y="1844675"/>
            <a:ext cx="1936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mn-ea"/>
              </a:rPr>
              <a:t>1.5 </a:t>
            </a:r>
            <a:r>
              <a:rPr kumimoji="1" lang="en-US" altLang="zh-CN" sz="2000" b="1" dirty="0" smtClean="0">
                <a:solidFill>
                  <a:srgbClr val="0000CC"/>
                </a:solidFill>
                <a:latin typeface="+mn-lt"/>
                <a:ea typeface="+mn-ea"/>
              </a:rPr>
              <a:t>Mbit/s </a:t>
            </a:r>
            <a:r>
              <a:rPr kumimoji="1" lang="zh-CN" altLang="en-US" sz="2000" b="1" dirty="0">
                <a:solidFill>
                  <a:srgbClr val="0000CC"/>
                </a:solidFill>
                <a:latin typeface="+mn-lt"/>
                <a:ea typeface="+mn-ea"/>
              </a:rPr>
              <a:t>链路</a:t>
            </a:r>
          </a:p>
        </p:txBody>
      </p:sp>
      <p:graphicFrame>
        <p:nvGraphicFramePr>
          <p:cNvPr id="576520" name="Object 8">
            <a:hlinkClick r:id="" action="ppaction://ole?verb=0"/>
          </p:cNvPr>
          <p:cNvGraphicFramePr>
            <a:graphicFrameLocks/>
          </p:cNvGraphicFramePr>
          <p:nvPr>
            <p:extLst>
              <p:ext uri="{D42A27DB-BD31-4B8C-83A1-F6EECF244321}">
                <p14:modId xmlns:p14="http://schemas.microsoft.com/office/powerpoint/2010/main" val="3248296191"/>
              </p:ext>
            </p:extLst>
          </p:nvPr>
        </p:nvGraphicFramePr>
        <p:xfrm>
          <a:off x="8731383" y="2611439"/>
          <a:ext cx="591608" cy="1031875"/>
        </p:xfrm>
        <a:graphic>
          <a:graphicData uri="http://schemas.openxmlformats.org/presentationml/2006/ole">
            <mc:AlternateContent xmlns:mc="http://schemas.openxmlformats.org/markup-compatibility/2006">
              <mc:Choice xmlns:v="urn:schemas-microsoft-com:vml" Requires="v">
                <p:oleObj spid="_x0000_s20482" name="Clip" r:id="rId4" imgW="2733480" imgH="3824280" progId="MS_ClipArt_Gallery.5">
                  <p:embed/>
                </p:oleObj>
              </mc:Choice>
              <mc:Fallback>
                <p:oleObj name="Clip" r:id="rId4" imgW="2733480" imgH="3824280"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1383" y="2611439"/>
                        <a:ext cx="59160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6521" name="Line 9"/>
          <p:cNvSpPr>
            <a:spLocks noChangeShapeType="1"/>
          </p:cNvSpPr>
          <p:nvPr/>
        </p:nvSpPr>
        <p:spPr bwMode="auto">
          <a:xfrm>
            <a:off x="1752468" y="1130301"/>
            <a:ext cx="0" cy="23034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22" name="Line 10"/>
          <p:cNvSpPr>
            <a:spLocks noChangeShapeType="1"/>
          </p:cNvSpPr>
          <p:nvPr/>
        </p:nvSpPr>
        <p:spPr bwMode="auto">
          <a:xfrm rot="-5400000">
            <a:off x="1506539" y="1093920"/>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23" name="Line 11"/>
          <p:cNvSpPr>
            <a:spLocks noChangeShapeType="1"/>
          </p:cNvSpPr>
          <p:nvPr/>
        </p:nvSpPr>
        <p:spPr bwMode="auto">
          <a:xfrm rot="-5400000">
            <a:off x="1506539" y="3083058"/>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graphicFrame>
        <p:nvGraphicFramePr>
          <p:cNvPr id="576524" name="Object 12">
            <a:hlinkClick r:id="" action="ppaction://ole?verb=0"/>
          </p:cNvPr>
          <p:cNvGraphicFramePr>
            <a:graphicFrameLocks/>
          </p:cNvGraphicFramePr>
          <p:nvPr>
            <p:extLst>
              <p:ext uri="{D42A27DB-BD31-4B8C-83A1-F6EECF244321}">
                <p14:modId xmlns:p14="http://schemas.microsoft.com/office/powerpoint/2010/main" val="3826199066"/>
              </p:ext>
            </p:extLst>
          </p:nvPr>
        </p:nvGraphicFramePr>
        <p:xfrm>
          <a:off x="767027" y="2506664"/>
          <a:ext cx="591608" cy="1031875"/>
        </p:xfrm>
        <a:graphic>
          <a:graphicData uri="http://schemas.openxmlformats.org/presentationml/2006/ole">
            <mc:AlternateContent xmlns:mc="http://schemas.openxmlformats.org/markup-compatibility/2006">
              <mc:Choice xmlns:v="urn:schemas-microsoft-com:vml" Requires="v">
                <p:oleObj spid="_x0000_s20483" name="Clip" r:id="rId6" imgW="2733480" imgH="3824280" progId="MS_ClipArt_Gallery.5">
                  <p:embed/>
                </p:oleObj>
              </mc:Choice>
              <mc:Fallback>
                <p:oleObj name="Clip" r:id="rId6" imgW="2733480" imgH="3824280"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027" y="2506664"/>
                        <a:ext cx="59160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6525" name="Text Box 13"/>
          <p:cNvSpPr txBox="1">
            <a:spLocks noChangeArrowheads="1"/>
          </p:cNvSpPr>
          <p:nvPr/>
        </p:nvSpPr>
        <p:spPr bwMode="auto">
          <a:xfrm>
            <a:off x="325042" y="765175"/>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1</a:t>
            </a:r>
          </a:p>
        </p:txBody>
      </p:sp>
      <p:sp>
        <p:nvSpPr>
          <p:cNvPr id="576526" name="Text Box 14"/>
          <p:cNvSpPr txBox="1">
            <a:spLocks noChangeArrowheads="1"/>
          </p:cNvSpPr>
          <p:nvPr/>
        </p:nvSpPr>
        <p:spPr bwMode="auto">
          <a:xfrm>
            <a:off x="249371" y="239712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2</a:t>
            </a:r>
          </a:p>
        </p:txBody>
      </p:sp>
      <p:sp>
        <p:nvSpPr>
          <p:cNvPr id="576527" name="Text Box 15"/>
          <p:cNvSpPr txBox="1">
            <a:spLocks noChangeArrowheads="1"/>
          </p:cNvSpPr>
          <p:nvPr/>
        </p:nvSpPr>
        <p:spPr bwMode="auto">
          <a:xfrm>
            <a:off x="9121775" y="81121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3</a:t>
            </a:r>
          </a:p>
        </p:txBody>
      </p:sp>
      <p:sp>
        <p:nvSpPr>
          <p:cNvPr id="576528" name="Text Box 16"/>
          <p:cNvSpPr txBox="1">
            <a:spLocks noChangeArrowheads="1"/>
          </p:cNvSpPr>
          <p:nvPr/>
        </p:nvSpPr>
        <p:spPr bwMode="auto">
          <a:xfrm>
            <a:off x="9290315" y="254635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4</a:t>
            </a:r>
          </a:p>
        </p:txBody>
      </p:sp>
      <p:sp>
        <p:nvSpPr>
          <p:cNvPr id="576529" name="Freeform 17"/>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30" name="Freeform 18"/>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31" name="Text Box 19"/>
          <p:cNvSpPr txBox="1">
            <a:spLocks noChangeArrowheads="1"/>
          </p:cNvSpPr>
          <p:nvPr/>
        </p:nvSpPr>
        <p:spPr bwMode="auto">
          <a:xfrm>
            <a:off x="6872288" y="173672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R</a:t>
            </a:r>
            <a:r>
              <a:rPr kumimoji="1" lang="en-US" altLang="zh-CN" sz="2000" b="1" baseline="-25000">
                <a:solidFill>
                  <a:srgbClr val="0000CC"/>
                </a:solidFill>
                <a:latin typeface="+mn-lt"/>
                <a:ea typeface="+mn-ea"/>
              </a:rPr>
              <a:t>2</a:t>
            </a:r>
          </a:p>
        </p:txBody>
      </p:sp>
      <p:sp>
        <p:nvSpPr>
          <p:cNvPr id="576532" name="Text Box 20"/>
          <p:cNvSpPr txBox="1">
            <a:spLocks noChangeArrowheads="1"/>
          </p:cNvSpPr>
          <p:nvPr/>
        </p:nvSpPr>
        <p:spPr bwMode="auto">
          <a:xfrm>
            <a:off x="2627842" y="173513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R</a:t>
            </a:r>
            <a:r>
              <a:rPr kumimoji="1" lang="en-US" altLang="zh-CN" sz="2000" b="1" baseline="-25000">
                <a:solidFill>
                  <a:srgbClr val="0000CC"/>
                </a:solidFill>
                <a:latin typeface="+mn-lt"/>
                <a:ea typeface="+mn-ea"/>
              </a:rPr>
              <a:t>1</a:t>
            </a:r>
          </a:p>
        </p:txBody>
      </p:sp>
      <p:sp>
        <p:nvSpPr>
          <p:cNvPr id="576533" name="Freeform 21"/>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34" name="Line 22"/>
          <p:cNvSpPr>
            <a:spLocks noChangeShapeType="1"/>
          </p:cNvSpPr>
          <p:nvPr/>
        </p:nvSpPr>
        <p:spPr bwMode="auto">
          <a:xfrm>
            <a:off x="3921125"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35" name="Line 23"/>
          <p:cNvSpPr>
            <a:spLocks noChangeShapeType="1"/>
          </p:cNvSpPr>
          <p:nvPr/>
        </p:nvSpPr>
        <p:spPr bwMode="auto">
          <a:xfrm>
            <a:off x="3823097"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36" name="Line 24"/>
          <p:cNvSpPr>
            <a:spLocks noChangeShapeType="1"/>
          </p:cNvSpPr>
          <p:nvPr/>
        </p:nvSpPr>
        <p:spPr bwMode="auto">
          <a:xfrm>
            <a:off x="3725069"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37" name="Line 25"/>
          <p:cNvSpPr>
            <a:spLocks noChangeShapeType="1"/>
          </p:cNvSpPr>
          <p:nvPr/>
        </p:nvSpPr>
        <p:spPr bwMode="auto">
          <a:xfrm>
            <a:off x="3625321"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38" name="Line 26"/>
          <p:cNvSpPr>
            <a:spLocks noChangeShapeType="1"/>
          </p:cNvSpPr>
          <p:nvPr/>
        </p:nvSpPr>
        <p:spPr bwMode="auto">
          <a:xfrm>
            <a:off x="3527293"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39" name="Line 27"/>
          <p:cNvSpPr>
            <a:spLocks noChangeShapeType="1"/>
          </p:cNvSpPr>
          <p:nvPr/>
        </p:nvSpPr>
        <p:spPr bwMode="auto">
          <a:xfrm>
            <a:off x="3429265"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40" name="Line 28"/>
          <p:cNvSpPr>
            <a:spLocks noChangeShapeType="1"/>
          </p:cNvSpPr>
          <p:nvPr/>
        </p:nvSpPr>
        <p:spPr bwMode="auto">
          <a:xfrm>
            <a:off x="3329517"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41" name="Text Box 29"/>
          <p:cNvSpPr txBox="1">
            <a:spLocks noChangeArrowheads="1"/>
          </p:cNvSpPr>
          <p:nvPr/>
        </p:nvSpPr>
        <p:spPr bwMode="auto">
          <a:xfrm>
            <a:off x="1910689" y="3248026"/>
            <a:ext cx="4651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1</a:t>
            </a:r>
            <a:endParaRPr kumimoji="1" lang="en-US" altLang="zh-CN" sz="2000" b="1">
              <a:solidFill>
                <a:srgbClr val="0000CC"/>
              </a:solidFill>
              <a:latin typeface="+mn-lt"/>
              <a:ea typeface="+mn-ea"/>
            </a:endParaRPr>
          </a:p>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2</a:t>
            </a:r>
          </a:p>
        </p:txBody>
      </p:sp>
      <p:sp>
        <p:nvSpPr>
          <p:cNvPr id="576542" name="Line 30"/>
          <p:cNvSpPr>
            <a:spLocks noChangeShapeType="1"/>
          </p:cNvSpPr>
          <p:nvPr/>
        </p:nvSpPr>
        <p:spPr bwMode="auto">
          <a:xfrm flipV="1">
            <a:off x="2409428" y="3713163"/>
            <a:ext cx="576130" cy="87312"/>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43" name="Line 31"/>
          <p:cNvSpPr>
            <a:spLocks noChangeShapeType="1"/>
          </p:cNvSpPr>
          <p:nvPr/>
        </p:nvSpPr>
        <p:spPr bwMode="auto">
          <a:xfrm>
            <a:off x="2409428" y="3503613"/>
            <a:ext cx="576130" cy="87312"/>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44" name="Line 32"/>
          <p:cNvSpPr>
            <a:spLocks noChangeShapeType="1"/>
          </p:cNvSpPr>
          <p:nvPr/>
        </p:nvSpPr>
        <p:spPr bwMode="auto">
          <a:xfrm>
            <a:off x="4020873" y="3643314"/>
            <a:ext cx="1107546" cy="14287"/>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45" name="Text Box 33"/>
          <p:cNvSpPr txBox="1">
            <a:spLocks noChangeArrowheads="1"/>
          </p:cNvSpPr>
          <p:nvPr/>
        </p:nvSpPr>
        <p:spPr bwMode="auto">
          <a:xfrm>
            <a:off x="4160176" y="3225801"/>
            <a:ext cx="1936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mn-ea"/>
              </a:rPr>
              <a:t>1.5 </a:t>
            </a:r>
            <a:r>
              <a:rPr kumimoji="1" lang="en-US" altLang="zh-CN" sz="2000" b="1" dirty="0" smtClean="0">
                <a:solidFill>
                  <a:srgbClr val="0000CC"/>
                </a:solidFill>
                <a:latin typeface="+mn-lt"/>
                <a:ea typeface="+mn-ea"/>
              </a:rPr>
              <a:t>Mbit/s </a:t>
            </a:r>
            <a:r>
              <a:rPr kumimoji="1" lang="zh-CN" altLang="en-US" sz="2000" b="1" dirty="0">
                <a:solidFill>
                  <a:srgbClr val="0000CC"/>
                </a:solidFill>
                <a:latin typeface="+mn-lt"/>
                <a:ea typeface="+mn-ea"/>
              </a:rPr>
              <a:t>链路</a:t>
            </a:r>
          </a:p>
        </p:txBody>
      </p:sp>
      <p:sp>
        <p:nvSpPr>
          <p:cNvPr id="576546" name="Rectangle 34"/>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mn-ea"/>
            </a:endParaRPr>
          </a:p>
        </p:txBody>
      </p:sp>
      <p:sp>
        <p:nvSpPr>
          <p:cNvPr id="576547" name="Line 35"/>
          <p:cNvSpPr>
            <a:spLocks noChangeShapeType="1"/>
          </p:cNvSpPr>
          <p:nvPr/>
        </p:nvSpPr>
        <p:spPr bwMode="auto">
          <a:xfrm>
            <a:off x="3181615" y="2400301"/>
            <a:ext cx="851297" cy="10461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48" name="Line 36"/>
          <p:cNvSpPr>
            <a:spLocks noChangeShapeType="1"/>
          </p:cNvSpPr>
          <p:nvPr/>
        </p:nvSpPr>
        <p:spPr bwMode="auto">
          <a:xfrm flipH="1">
            <a:off x="2849696" y="2413001"/>
            <a:ext cx="147902" cy="10334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pic>
        <p:nvPicPr>
          <p:cNvPr id="576549" name="Picture 3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29915" y="815976"/>
            <a:ext cx="548614"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6550" name="Picture 3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4670" y="920751"/>
            <a:ext cx="5486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6551" name="Text Box 39"/>
          <p:cNvSpPr txBox="1">
            <a:spLocks noChangeArrowheads="1"/>
          </p:cNvSpPr>
          <p:nvPr/>
        </p:nvSpPr>
        <p:spPr bwMode="auto">
          <a:xfrm>
            <a:off x="2825618" y="378777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mn-ea"/>
              </a:rPr>
              <a:t>输出队列</a:t>
            </a:r>
          </a:p>
        </p:txBody>
      </p:sp>
      <p:sp>
        <p:nvSpPr>
          <p:cNvPr id="576552" name="AutoShape 40"/>
          <p:cNvSpPr>
            <a:spLocks noChangeArrowheads="1"/>
          </p:cNvSpPr>
          <p:nvPr/>
        </p:nvSpPr>
        <p:spPr bwMode="auto">
          <a:xfrm rot="-5400000">
            <a:off x="4915297" y="202142"/>
            <a:ext cx="209550" cy="4237567"/>
          </a:xfrm>
          <a:prstGeom prst="can">
            <a:avLst>
              <a:gd name="adj" fmla="val 60580"/>
            </a:avLst>
          </a:prstGeom>
          <a:gradFill rotWithShape="0">
            <a:gsLst>
              <a:gs pos="0">
                <a:srgbClr val="C0C0C0">
                  <a:gamma/>
                  <a:shade val="29804"/>
                  <a:invGamma/>
                </a:srgbClr>
              </a:gs>
              <a:gs pos="50000">
                <a:srgbClr val="C0C0C0"/>
              </a:gs>
              <a:gs pos="100000">
                <a:srgbClr val="C0C0C0">
                  <a:gamma/>
                  <a:shade val="29804"/>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mn-ea"/>
            </a:endParaRPr>
          </a:p>
        </p:txBody>
      </p:sp>
      <p:pic>
        <p:nvPicPr>
          <p:cNvPr id="576553" name="Picture 4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6554" name="Picture 4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6555" name="Freeform 43"/>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56" name="Freeform 44"/>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57" name="Text Box 45"/>
          <p:cNvSpPr txBox="1">
            <a:spLocks noChangeArrowheads="1"/>
          </p:cNvSpPr>
          <p:nvPr/>
        </p:nvSpPr>
        <p:spPr bwMode="auto">
          <a:xfrm>
            <a:off x="2435226" y="768351"/>
            <a:ext cx="45929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2800" b="1">
                <a:solidFill>
                  <a:srgbClr val="FF0000"/>
                </a:solidFill>
                <a:latin typeface="+mn-lt"/>
                <a:ea typeface="+mn-ea"/>
              </a:defRPr>
            </a:lvl1pPr>
          </a:lstStyle>
          <a:p>
            <a:r>
              <a:rPr lang="zh-CN" altLang="en-US" dirty="0"/>
              <a:t>数据率异常的实时音频数据 </a:t>
            </a:r>
          </a:p>
        </p:txBody>
      </p:sp>
      <p:sp>
        <p:nvSpPr>
          <p:cNvPr id="576558" name="Line 46"/>
          <p:cNvSpPr>
            <a:spLocks noChangeShapeType="1"/>
          </p:cNvSpPr>
          <p:nvPr/>
        </p:nvSpPr>
        <p:spPr bwMode="auto">
          <a:xfrm flipH="1">
            <a:off x="1988080" y="1231901"/>
            <a:ext cx="780785" cy="50482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59" name="Text Box 47"/>
          <p:cNvSpPr txBox="1">
            <a:spLocks noChangeArrowheads="1"/>
          </p:cNvSpPr>
          <p:nvPr/>
        </p:nvSpPr>
        <p:spPr bwMode="auto">
          <a:xfrm>
            <a:off x="157421" y="3933056"/>
            <a:ext cx="24913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2800" b="1">
                <a:solidFill>
                  <a:srgbClr val="0000FF"/>
                </a:solidFill>
                <a:latin typeface="+mn-lt"/>
                <a:ea typeface="+mn-ea"/>
              </a:defRPr>
            </a:lvl1pPr>
          </a:lstStyle>
          <a:p>
            <a:r>
              <a:rPr lang="en-US" altLang="zh-CN" dirty="0"/>
              <a:t>FTP </a:t>
            </a:r>
            <a:r>
              <a:rPr lang="zh-CN" altLang="en-US" dirty="0"/>
              <a:t>文件数据 </a:t>
            </a:r>
          </a:p>
        </p:txBody>
      </p:sp>
      <p:sp>
        <p:nvSpPr>
          <p:cNvPr id="576560" name="Line 48"/>
          <p:cNvSpPr>
            <a:spLocks noChangeShapeType="1"/>
          </p:cNvSpPr>
          <p:nvPr/>
        </p:nvSpPr>
        <p:spPr bwMode="auto">
          <a:xfrm flipV="1">
            <a:off x="1442906" y="3248026"/>
            <a:ext cx="156501" cy="61277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61" name="Rectangle 49"/>
          <p:cNvSpPr>
            <a:spLocks noChangeArrowheads="1"/>
          </p:cNvSpPr>
          <p:nvPr/>
        </p:nvSpPr>
        <p:spPr bwMode="auto">
          <a:xfrm>
            <a:off x="0" y="4508500"/>
            <a:ext cx="9906000" cy="23495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6562" name="Text Box 50"/>
          <p:cNvSpPr txBox="1">
            <a:spLocks noChangeArrowheads="1"/>
          </p:cNvSpPr>
          <p:nvPr/>
        </p:nvSpPr>
        <p:spPr bwMode="auto">
          <a:xfrm>
            <a:off x="201217" y="4581526"/>
            <a:ext cx="943305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sz="2800" b="1">
                <a:solidFill>
                  <a:srgbClr val="000066"/>
                </a:solidFill>
                <a:latin typeface="+mn-lt"/>
                <a:ea typeface="+mn-ea"/>
              </a:defRPr>
            </a:lvl1pPr>
          </a:lstStyle>
          <a:p>
            <a:r>
              <a:rPr lang="zh-CN" altLang="en-US" dirty="0"/>
              <a:t>应在路由器中再增加</a:t>
            </a:r>
            <a:r>
              <a:rPr lang="zh-CN" altLang="en-US" dirty="0" smtClean="0">
                <a:solidFill>
                  <a:srgbClr val="FF0000"/>
                </a:solidFill>
              </a:rPr>
              <a:t>调度 </a:t>
            </a:r>
            <a:r>
              <a:rPr lang="en-US" altLang="zh-CN" dirty="0" smtClean="0"/>
              <a:t>(</a:t>
            </a:r>
            <a:r>
              <a:rPr lang="en-US" altLang="zh-CN" dirty="0"/>
              <a:t>scheduling</a:t>
            </a:r>
            <a:r>
              <a:rPr lang="en-US" altLang="zh-CN" dirty="0" smtClean="0"/>
              <a:t>) </a:t>
            </a:r>
            <a:r>
              <a:rPr lang="zh-CN" altLang="en-US" dirty="0" smtClean="0"/>
              <a:t>机制</a:t>
            </a:r>
            <a:r>
              <a:rPr lang="zh-CN" altLang="en-US" dirty="0"/>
              <a:t>。利用调度功能给实时音频分配 </a:t>
            </a:r>
            <a:r>
              <a:rPr lang="en-US" altLang="zh-CN" dirty="0"/>
              <a:t>1.0 </a:t>
            </a:r>
            <a:r>
              <a:rPr lang="en-US" altLang="zh-CN" dirty="0" smtClean="0"/>
              <a:t>Mbit/s </a:t>
            </a:r>
            <a:r>
              <a:rPr lang="zh-CN" altLang="en-US" dirty="0"/>
              <a:t>的带宽，给文件传送分配 </a:t>
            </a:r>
            <a:r>
              <a:rPr lang="en-US" altLang="zh-CN" dirty="0"/>
              <a:t>0.5 </a:t>
            </a:r>
            <a:r>
              <a:rPr lang="en-US" altLang="zh-CN" dirty="0" smtClean="0"/>
              <a:t>Mbit/s </a:t>
            </a:r>
            <a:r>
              <a:rPr lang="zh-CN" altLang="en-US" dirty="0"/>
              <a:t>的带宽（相当于在带宽为 </a:t>
            </a:r>
            <a:r>
              <a:rPr lang="en-US" altLang="zh-CN" dirty="0"/>
              <a:t>1.5 </a:t>
            </a:r>
            <a:r>
              <a:rPr lang="en-US" altLang="zh-CN" dirty="0" smtClean="0"/>
              <a:t>Mbit/s </a:t>
            </a:r>
            <a:r>
              <a:rPr lang="zh-CN" altLang="en-US" dirty="0"/>
              <a:t>的链路中划分出两个逻辑链路），因而对这两种应用都有相应的服务质量保证。 </a:t>
            </a:r>
          </a:p>
        </p:txBody>
      </p:sp>
      <p:sp>
        <p:nvSpPr>
          <p:cNvPr id="51" name="矩形 50"/>
          <p:cNvSpPr/>
          <p:nvPr/>
        </p:nvSpPr>
        <p:spPr>
          <a:xfrm>
            <a:off x="586011" y="71298"/>
            <a:ext cx="8166010" cy="584775"/>
          </a:xfrm>
          <a:prstGeom prst="rect">
            <a:avLst/>
          </a:prstGeom>
          <a:solidFill>
            <a:srgbClr val="FFFF66"/>
          </a:solidFill>
          <a:ln>
            <a:solidFill>
              <a:srgbClr val="000066"/>
            </a:solidFill>
          </a:ln>
        </p:spPr>
        <p:txBody>
          <a:bodyPr wrap="square">
            <a:spAutoFit/>
          </a:bodyPr>
          <a:lstStyle/>
          <a:p>
            <a:pPr algn="ctr"/>
            <a:r>
              <a:rPr lang="zh-CN" altLang="en-US" sz="3200" b="1" dirty="0">
                <a:solidFill>
                  <a:srgbClr val="003399"/>
                </a:solidFill>
                <a:latin typeface="+mn-lt"/>
                <a:ea typeface="+mn-ea"/>
              </a:rPr>
              <a:t>主机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1 </a:t>
            </a:r>
            <a:r>
              <a:rPr lang="zh-CN" altLang="en-US" sz="3200" b="1" dirty="0">
                <a:solidFill>
                  <a:srgbClr val="003399"/>
                </a:solidFill>
                <a:latin typeface="+mn-lt"/>
                <a:ea typeface="+mn-ea"/>
              </a:rPr>
              <a:t>和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2 </a:t>
            </a:r>
            <a:r>
              <a:rPr lang="zh-CN" altLang="en-US" sz="3200" b="1" dirty="0">
                <a:solidFill>
                  <a:srgbClr val="003399"/>
                </a:solidFill>
                <a:latin typeface="+mn-lt"/>
                <a:ea typeface="+mn-ea"/>
              </a:rPr>
              <a:t>分别向主机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3 </a:t>
            </a:r>
            <a:r>
              <a:rPr lang="zh-CN" altLang="en-US" sz="3200" b="1" dirty="0">
                <a:solidFill>
                  <a:srgbClr val="003399"/>
                </a:solidFill>
                <a:latin typeface="+mn-lt"/>
                <a:ea typeface="+mn-ea"/>
              </a:rPr>
              <a:t>和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4 </a:t>
            </a:r>
            <a:r>
              <a:rPr lang="zh-CN" altLang="en-US" sz="3200" b="1" dirty="0">
                <a:solidFill>
                  <a:srgbClr val="003399"/>
                </a:solidFill>
                <a:latin typeface="+mn-lt"/>
                <a:ea typeface="+mn-ea"/>
              </a:rPr>
              <a:t>发送数据 </a:t>
            </a:r>
          </a:p>
        </p:txBody>
      </p:sp>
    </p:spTree>
    <p:extLst>
      <p:ext uri="{BB962C8B-B14F-4D97-AF65-F5344CB8AC3E}">
        <p14:creationId xmlns:p14="http://schemas.microsoft.com/office/powerpoint/2010/main" val="27014001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9" name="Line 3"/>
          <p:cNvSpPr>
            <a:spLocks noChangeShapeType="1"/>
          </p:cNvSpPr>
          <p:nvPr/>
        </p:nvSpPr>
        <p:spPr bwMode="auto">
          <a:xfrm rot="16200000" flipH="1">
            <a:off x="5048449" y="-975056"/>
            <a:ext cx="0" cy="659196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40" name="Line 4"/>
          <p:cNvSpPr>
            <a:spLocks noChangeShapeType="1"/>
          </p:cNvSpPr>
          <p:nvPr/>
        </p:nvSpPr>
        <p:spPr bwMode="auto">
          <a:xfrm flipH="1">
            <a:off x="8358188" y="1130301"/>
            <a:ext cx="0" cy="23034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41" name="Line 5"/>
          <p:cNvSpPr>
            <a:spLocks noChangeShapeType="1"/>
          </p:cNvSpPr>
          <p:nvPr/>
        </p:nvSpPr>
        <p:spPr bwMode="auto">
          <a:xfrm rot="5400000" flipH="1">
            <a:off x="8673770" y="1024268"/>
            <a:ext cx="0" cy="63116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42" name="Line 6"/>
          <p:cNvSpPr>
            <a:spLocks noChangeShapeType="1"/>
          </p:cNvSpPr>
          <p:nvPr/>
        </p:nvSpPr>
        <p:spPr bwMode="auto">
          <a:xfrm rot="5400000" flipH="1">
            <a:off x="8604118" y="3083058"/>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43" name="Text Box 7"/>
          <p:cNvSpPr txBox="1">
            <a:spLocks noChangeArrowheads="1"/>
          </p:cNvSpPr>
          <p:nvPr/>
        </p:nvSpPr>
        <p:spPr bwMode="auto">
          <a:xfrm>
            <a:off x="4084506" y="1844675"/>
            <a:ext cx="1936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mn-ea"/>
              </a:rPr>
              <a:t>1.5 </a:t>
            </a:r>
            <a:r>
              <a:rPr kumimoji="1" lang="en-US" altLang="zh-CN" sz="2000" b="1" dirty="0" smtClean="0">
                <a:solidFill>
                  <a:srgbClr val="0000CC"/>
                </a:solidFill>
                <a:latin typeface="+mn-lt"/>
                <a:ea typeface="+mn-ea"/>
              </a:rPr>
              <a:t>Mbit/s </a:t>
            </a:r>
            <a:r>
              <a:rPr kumimoji="1" lang="zh-CN" altLang="en-US" sz="2000" b="1" dirty="0">
                <a:solidFill>
                  <a:srgbClr val="0000CC"/>
                </a:solidFill>
                <a:latin typeface="+mn-lt"/>
                <a:ea typeface="+mn-ea"/>
              </a:rPr>
              <a:t>链路</a:t>
            </a:r>
          </a:p>
        </p:txBody>
      </p:sp>
      <p:graphicFrame>
        <p:nvGraphicFramePr>
          <p:cNvPr id="577544" name="Object 8">
            <a:hlinkClick r:id="" action="ppaction://ole?verb=0"/>
          </p:cNvPr>
          <p:cNvGraphicFramePr>
            <a:graphicFrameLocks/>
          </p:cNvGraphicFramePr>
          <p:nvPr>
            <p:extLst>
              <p:ext uri="{D42A27DB-BD31-4B8C-83A1-F6EECF244321}">
                <p14:modId xmlns:p14="http://schemas.microsoft.com/office/powerpoint/2010/main" val="4276854284"/>
              </p:ext>
            </p:extLst>
          </p:nvPr>
        </p:nvGraphicFramePr>
        <p:xfrm>
          <a:off x="8731383" y="2611439"/>
          <a:ext cx="591608" cy="1031875"/>
        </p:xfrm>
        <a:graphic>
          <a:graphicData uri="http://schemas.openxmlformats.org/presentationml/2006/ole">
            <mc:AlternateContent xmlns:mc="http://schemas.openxmlformats.org/markup-compatibility/2006">
              <mc:Choice xmlns:v="urn:schemas-microsoft-com:vml" Requires="v">
                <p:oleObj spid="_x0000_s21506" name="Clip" r:id="rId4" imgW="2733480" imgH="3824280" progId="MS_ClipArt_Gallery.5">
                  <p:embed/>
                </p:oleObj>
              </mc:Choice>
              <mc:Fallback>
                <p:oleObj name="Clip" r:id="rId4" imgW="2733480" imgH="3824280"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1383" y="2611439"/>
                        <a:ext cx="59160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7545" name="Line 9"/>
          <p:cNvSpPr>
            <a:spLocks noChangeShapeType="1"/>
          </p:cNvSpPr>
          <p:nvPr/>
        </p:nvSpPr>
        <p:spPr bwMode="auto">
          <a:xfrm>
            <a:off x="1752468" y="1130301"/>
            <a:ext cx="0" cy="23034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46" name="Line 10"/>
          <p:cNvSpPr>
            <a:spLocks noChangeShapeType="1"/>
          </p:cNvSpPr>
          <p:nvPr/>
        </p:nvSpPr>
        <p:spPr bwMode="auto">
          <a:xfrm rot="-5400000">
            <a:off x="1506539" y="1093920"/>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47" name="Line 11"/>
          <p:cNvSpPr>
            <a:spLocks noChangeShapeType="1"/>
          </p:cNvSpPr>
          <p:nvPr/>
        </p:nvSpPr>
        <p:spPr bwMode="auto">
          <a:xfrm rot="-5400000">
            <a:off x="1506539" y="3083058"/>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graphicFrame>
        <p:nvGraphicFramePr>
          <p:cNvPr id="577548" name="Object 12">
            <a:hlinkClick r:id="" action="ppaction://ole?verb=0"/>
          </p:cNvPr>
          <p:cNvGraphicFramePr>
            <a:graphicFrameLocks/>
          </p:cNvGraphicFramePr>
          <p:nvPr>
            <p:extLst>
              <p:ext uri="{D42A27DB-BD31-4B8C-83A1-F6EECF244321}">
                <p14:modId xmlns:p14="http://schemas.microsoft.com/office/powerpoint/2010/main" val="1008163261"/>
              </p:ext>
            </p:extLst>
          </p:nvPr>
        </p:nvGraphicFramePr>
        <p:xfrm>
          <a:off x="767027" y="2506664"/>
          <a:ext cx="591608" cy="1031875"/>
        </p:xfrm>
        <a:graphic>
          <a:graphicData uri="http://schemas.openxmlformats.org/presentationml/2006/ole">
            <mc:AlternateContent xmlns:mc="http://schemas.openxmlformats.org/markup-compatibility/2006">
              <mc:Choice xmlns:v="urn:schemas-microsoft-com:vml" Requires="v">
                <p:oleObj spid="_x0000_s21507" name="Clip" r:id="rId6" imgW="2733480" imgH="3824280" progId="MS_ClipArt_Gallery.5">
                  <p:embed/>
                </p:oleObj>
              </mc:Choice>
              <mc:Fallback>
                <p:oleObj name="Clip" r:id="rId6" imgW="2733480" imgH="3824280"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027" y="2506664"/>
                        <a:ext cx="59160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7549" name="Text Box 13"/>
          <p:cNvSpPr txBox="1">
            <a:spLocks noChangeArrowheads="1"/>
          </p:cNvSpPr>
          <p:nvPr/>
        </p:nvSpPr>
        <p:spPr bwMode="auto">
          <a:xfrm>
            <a:off x="325042" y="765175"/>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1</a:t>
            </a:r>
          </a:p>
        </p:txBody>
      </p:sp>
      <p:sp>
        <p:nvSpPr>
          <p:cNvPr id="577550" name="Text Box 14"/>
          <p:cNvSpPr txBox="1">
            <a:spLocks noChangeArrowheads="1"/>
          </p:cNvSpPr>
          <p:nvPr/>
        </p:nvSpPr>
        <p:spPr bwMode="auto">
          <a:xfrm>
            <a:off x="249371" y="239712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2</a:t>
            </a:r>
          </a:p>
        </p:txBody>
      </p:sp>
      <p:sp>
        <p:nvSpPr>
          <p:cNvPr id="577551" name="Text Box 15"/>
          <p:cNvSpPr txBox="1">
            <a:spLocks noChangeArrowheads="1"/>
          </p:cNvSpPr>
          <p:nvPr/>
        </p:nvSpPr>
        <p:spPr bwMode="auto">
          <a:xfrm>
            <a:off x="9121775" y="81121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3</a:t>
            </a:r>
          </a:p>
        </p:txBody>
      </p:sp>
      <p:sp>
        <p:nvSpPr>
          <p:cNvPr id="577552" name="Text Box 16"/>
          <p:cNvSpPr txBox="1">
            <a:spLocks noChangeArrowheads="1"/>
          </p:cNvSpPr>
          <p:nvPr/>
        </p:nvSpPr>
        <p:spPr bwMode="auto">
          <a:xfrm>
            <a:off x="9290315" y="254635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4</a:t>
            </a:r>
          </a:p>
        </p:txBody>
      </p:sp>
      <p:sp>
        <p:nvSpPr>
          <p:cNvPr id="577553" name="Freeform 17"/>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54" name="Freeform 18"/>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55" name="Text Box 19"/>
          <p:cNvSpPr txBox="1">
            <a:spLocks noChangeArrowheads="1"/>
          </p:cNvSpPr>
          <p:nvPr/>
        </p:nvSpPr>
        <p:spPr bwMode="auto">
          <a:xfrm>
            <a:off x="6872288" y="173672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R</a:t>
            </a:r>
            <a:r>
              <a:rPr kumimoji="1" lang="en-US" altLang="zh-CN" sz="2000" b="1" baseline="-25000">
                <a:solidFill>
                  <a:srgbClr val="0000CC"/>
                </a:solidFill>
                <a:latin typeface="+mn-lt"/>
                <a:ea typeface="+mn-ea"/>
              </a:rPr>
              <a:t>2</a:t>
            </a:r>
          </a:p>
        </p:txBody>
      </p:sp>
      <p:sp>
        <p:nvSpPr>
          <p:cNvPr id="577556" name="Text Box 20"/>
          <p:cNvSpPr txBox="1">
            <a:spLocks noChangeArrowheads="1"/>
          </p:cNvSpPr>
          <p:nvPr/>
        </p:nvSpPr>
        <p:spPr bwMode="auto">
          <a:xfrm>
            <a:off x="2627842" y="173513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R</a:t>
            </a:r>
            <a:r>
              <a:rPr kumimoji="1" lang="en-US" altLang="zh-CN" sz="2000" b="1" baseline="-25000">
                <a:solidFill>
                  <a:srgbClr val="0000CC"/>
                </a:solidFill>
                <a:latin typeface="+mn-lt"/>
                <a:ea typeface="+mn-ea"/>
              </a:rPr>
              <a:t>1</a:t>
            </a:r>
          </a:p>
        </p:txBody>
      </p:sp>
      <p:sp>
        <p:nvSpPr>
          <p:cNvPr id="577557" name="Freeform 21"/>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58" name="Line 22"/>
          <p:cNvSpPr>
            <a:spLocks noChangeShapeType="1"/>
          </p:cNvSpPr>
          <p:nvPr/>
        </p:nvSpPr>
        <p:spPr bwMode="auto">
          <a:xfrm>
            <a:off x="3921125"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59" name="Line 23"/>
          <p:cNvSpPr>
            <a:spLocks noChangeShapeType="1"/>
          </p:cNvSpPr>
          <p:nvPr/>
        </p:nvSpPr>
        <p:spPr bwMode="auto">
          <a:xfrm>
            <a:off x="3823097"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60" name="Line 24"/>
          <p:cNvSpPr>
            <a:spLocks noChangeShapeType="1"/>
          </p:cNvSpPr>
          <p:nvPr/>
        </p:nvSpPr>
        <p:spPr bwMode="auto">
          <a:xfrm>
            <a:off x="3725069"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61" name="Line 25"/>
          <p:cNvSpPr>
            <a:spLocks noChangeShapeType="1"/>
          </p:cNvSpPr>
          <p:nvPr/>
        </p:nvSpPr>
        <p:spPr bwMode="auto">
          <a:xfrm>
            <a:off x="3625321"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62" name="Line 26"/>
          <p:cNvSpPr>
            <a:spLocks noChangeShapeType="1"/>
          </p:cNvSpPr>
          <p:nvPr/>
        </p:nvSpPr>
        <p:spPr bwMode="auto">
          <a:xfrm>
            <a:off x="3527293"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63" name="Line 27"/>
          <p:cNvSpPr>
            <a:spLocks noChangeShapeType="1"/>
          </p:cNvSpPr>
          <p:nvPr/>
        </p:nvSpPr>
        <p:spPr bwMode="auto">
          <a:xfrm>
            <a:off x="3429265"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64" name="Line 28"/>
          <p:cNvSpPr>
            <a:spLocks noChangeShapeType="1"/>
          </p:cNvSpPr>
          <p:nvPr/>
        </p:nvSpPr>
        <p:spPr bwMode="auto">
          <a:xfrm>
            <a:off x="3329517"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65" name="Text Box 29"/>
          <p:cNvSpPr txBox="1">
            <a:spLocks noChangeArrowheads="1"/>
          </p:cNvSpPr>
          <p:nvPr/>
        </p:nvSpPr>
        <p:spPr bwMode="auto">
          <a:xfrm>
            <a:off x="1910689" y="3248026"/>
            <a:ext cx="4651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1</a:t>
            </a:r>
            <a:endParaRPr kumimoji="1" lang="en-US" altLang="zh-CN" sz="2000" b="1">
              <a:solidFill>
                <a:srgbClr val="0000CC"/>
              </a:solidFill>
              <a:latin typeface="+mn-lt"/>
              <a:ea typeface="+mn-ea"/>
            </a:endParaRPr>
          </a:p>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2</a:t>
            </a:r>
          </a:p>
        </p:txBody>
      </p:sp>
      <p:sp>
        <p:nvSpPr>
          <p:cNvPr id="577566" name="Line 30"/>
          <p:cNvSpPr>
            <a:spLocks noChangeShapeType="1"/>
          </p:cNvSpPr>
          <p:nvPr/>
        </p:nvSpPr>
        <p:spPr bwMode="auto">
          <a:xfrm flipV="1">
            <a:off x="2409428" y="3713163"/>
            <a:ext cx="576130" cy="87312"/>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67" name="Line 31"/>
          <p:cNvSpPr>
            <a:spLocks noChangeShapeType="1"/>
          </p:cNvSpPr>
          <p:nvPr/>
        </p:nvSpPr>
        <p:spPr bwMode="auto">
          <a:xfrm>
            <a:off x="2409428" y="3503613"/>
            <a:ext cx="576130" cy="87312"/>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68" name="Line 32"/>
          <p:cNvSpPr>
            <a:spLocks noChangeShapeType="1"/>
          </p:cNvSpPr>
          <p:nvPr/>
        </p:nvSpPr>
        <p:spPr bwMode="auto">
          <a:xfrm>
            <a:off x="4020873" y="3643314"/>
            <a:ext cx="1107546" cy="14287"/>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69" name="Text Box 33"/>
          <p:cNvSpPr txBox="1">
            <a:spLocks noChangeArrowheads="1"/>
          </p:cNvSpPr>
          <p:nvPr/>
        </p:nvSpPr>
        <p:spPr bwMode="auto">
          <a:xfrm>
            <a:off x="4160176" y="3225801"/>
            <a:ext cx="1936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mn-ea"/>
              </a:rPr>
              <a:t>1.5 </a:t>
            </a:r>
            <a:r>
              <a:rPr kumimoji="1" lang="en-US" altLang="zh-CN" sz="2000" b="1" dirty="0" smtClean="0">
                <a:solidFill>
                  <a:srgbClr val="0000CC"/>
                </a:solidFill>
                <a:latin typeface="+mn-lt"/>
                <a:ea typeface="+mn-ea"/>
              </a:rPr>
              <a:t>Mbit/s </a:t>
            </a:r>
            <a:r>
              <a:rPr kumimoji="1" lang="zh-CN" altLang="en-US" sz="2000" b="1" dirty="0">
                <a:solidFill>
                  <a:srgbClr val="0000CC"/>
                </a:solidFill>
                <a:latin typeface="+mn-lt"/>
                <a:ea typeface="+mn-ea"/>
              </a:rPr>
              <a:t>链路</a:t>
            </a:r>
          </a:p>
        </p:txBody>
      </p:sp>
      <p:sp>
        <p:nvSpPr>
          <p:cNvPr id="577570" name="Rectangle 34"/>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mn-ea"/>
            </a:endParaRPr>
          </a:p>
        </p:txBody>
      </p:sp>
      <p:sp>
        <p:nvSpPr>
          <p:cNvPr id="577571" name="Line 35"/>
          <p:cNvSpPr>
            <a:spLocks noChangeShapeType="1"/>
          </p:cNvSpPr>
          <p:nvPr/>
        </p:nvSpPr>
        <p:spPr bwMode="auto">
          <a:xfrm>
            <a:off x="3181615" y="2400301"/>
            <a:ext cx="851297" cy="10461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72" name="Line 36"/>
          <p:cNvSpPr>
            <a:spLocks noChangeShapeType="1"/>
          </p:cNvSpPr>
          <p:nvPr/>
        </p:nvSpPr>
        <p:spPr bwMode="auto">
          <a:xfrm flipH="1">
            <a:off x="2849696" y="2413001"/>
            <a:ext cx="147902" cy="10334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pic>
        <p:nvPicPr>
          <p:cNvPr id="577573" name="Picture 3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29915" y="815976"/>
            <a:ext cx="548614"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7574" name="Picture 3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4670" y="920751"/>
            <a:ext cx="5486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7575" name="Text Box 39"/>
          <p:cNvSpPr txBox="1">
            <a:spLocks noChangeArrowheads="1"/>
          </p:cNvSpPr>
          <p:nvPr/>
        </p:nvSpPr>
        <p:spPr bwMode="auto">
          <a:xfrm>
            <a:off x="2825618" y="378777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mn-ea"/>
              </a:rPr>
              <a:t>输出队列</a:t>
            </a:r>
          </a:p>
        </p:txBody>
      </p:sp>
      <p:sp>
        <p:nvSpPr>
          <p:cNvPr id="577576" name="AutoShape 40"/>
          <p:cNvSpPr>
            <a:spLocks noChangeArrowheads="1"/>
          </p:cNvSpPr>
          <p:nvPr/>
        </p:nvSpPr>
        <p:spPr bwMode="auto">
          <a:xfrm rot="-5400000">
            <a:off x="4915297" y="202142"/>
            <a:ext cx="209550" cy="4237567"/>
          </a:xfrm>
          <a:prstGeom prst="can">
            <a:avLst>
              <a:gd name="adj" fmla="val 60580"/>
            </a:avLst>
          </a:prstGeom>
          <a:gradFill rotWithShape="0">
            <a:gsLst>
              <a:gs pos="0">
                <a:srgbClr val="C0C0C0">
                  <a:gamma/>
                  <a:shade val="29804"/>
                  <a:invGamma/>
                </a:srgbClr>
              </a:gs>
              <a:gs pos="50000">
                <a:srgbClr val="C0C0C0"/>
              </a:gs>
              <a:gs pos="100000">
                <a:srgbClr val="C0C0C0">
                  <a:gamma/>
                  <a:shade val="29804"/>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mn-ea"/>
            </a:endParaRPr>
          </a:p>
        </p:txBody>
      </p:sp>
      <p:pic>
        <p:nvPicPr>
          <p:cNvPr id="577577" name="Picture 4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7578" name="Picture 4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7579" name="Freeform 43"/>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80" name="Freeform 44"/>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81" name="Text Box 45"/>
          <p:cNvSpPr txBox="1">
            <a:spLocks noChangeArrowheads="1"/>
          </p:cNvSpPr>
          <p:nvPr/>
        </p:nvSpPr>
        <p:spPr bwMode="auto">
          <a:xfrm>
            <a:off x="2435225" y="768351"/>
            <a:ext cx="35253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2800" b="1">
                <a:solidFill>
                  <a:srgbClr val="FF0000"/>
                </a:solidFill>
                <a:latin typeface="+mn-lt"/>
                <a:ea typeface="+mn-ea"/>
              </a:defRPr>
            </a:lvl1pPr>
          </a:lstStyle>
          <a:p>
            <a:r>
              <a:rPr lang="en-US" altLang="zh-CN" dirty="0"/>
              <a:t>1 </a:t>
            </a:r>
            <a:r>
              <a:rPr lang="en-US" altLang="zh-CN" dirty="0" smtClean="0"/>
              <a:t>Mbit/s </a:t>
            </a:r>
            <a:r>
              <a:rPr lang="zh-CN" altLang="en-US" dirty="0"/>
              <a:t>的实时数据 </a:t>
            </a:r>
          </a:p>
        </p:txBody>
      </p:sp>
      <p:sp>
        <p:nvSpPr>
          <p:cNvPr id="577582" name="Line 46"/>
          <p:cNvSpPr>
            <a:spLocks noChangeShapeType="1"/>
          </p:cNvSpPr>
          <p:nvPr/>
        </p:nvSpPr>
        <p:spPr bwMode="auto">
          <a:xfrm flipH="1">
            <a:off x="1988080" y="1268413"/>
            <a:ext cx="546894" cy="468312"/>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84" name="Line 48"/>
          <p:cNvSpPr>
            <a:spLocks noChangeShapeType="1"/>
          </p:cNvSpPr>
          <p:nvPr/>
        </p:nvSpPr>
        <p:spPr bwMode="auto">
          <a:xfrm flipH="1">
            <a:off x="2301082" y="1341438"/>
            <a:ext cx="390393" cy="1079500"/>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85" name="Rectangle 49"/>
          <p:cNvSpPr>
            <a:spLocks noChangeArrowheads="1"/>
          </p:cNvSpPr>
          <p:nvPr/>
        </p:nvSpPr>
        <p:spPr bwMode="auto">
          <a:xfrm>
            <a:off x="0" y="4292600"/>
            <a:ext cx="9906000" cy="25654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86" name="Text Box 50"/>
          <p:cNvSpPr txBox="1">
            <a:spLocks noChangeArrowheads="1"/>
          </p:cNvSpPr>
          <p:nvPr/>
        </p:nvSpPr>
        <p:spPr bwMode="auto">
          <a:xfrm>
            <a:off x="201217" y="4370388"/>
            <a:ext cx="9433057"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sz="2800" b="1">
                <a:solidFill>
                  <a:srgbClr val="000066"/>
                </a:solidFill>
                <a:latin typeface="+mn-lt"/>
                <a:ea typeface="+mn-ea"/>
              </a:defRPr>
            </a:lvl1pPr>
          </a:lstStyle>
          <a:p>
            <a:r>
              <a:rPr lang="zh-CN" altLang="en-US" dirty="0"/>
              <a:t>总数据率已超过了 </a:t>
            </a:r>
            <a:r>
              <a:rPr lang="en-US" altLang="zh-CN" dirty="0"/>
              <a:t>1.5 </a:t>
            </a:r>
            <a:r>
              <a:rPr lang="en-US" altLang="zh-CN" dirty="0" smtClean="0"/>
              <a:t>Mbit/s </a:t>
            </a:r>
            <a:r>
              <a:rPr lang="zh-CN" altLang="en-US" dirty="0"/>
              <a:t>链路的带宽。比较合理的做法是让一个数据流通过 </a:t>
            </a:r>
            <a:r>
              <a:rPr lang="en-US" altLang="zh-CN" dirty="0"/>
              <a:t>1.5 </a:t>
            </a:r>
            <a:r>
              <a:rPr lang="en-US" altLang="zh-CN" dirty="0" smtClean="0"/>
              <a:t>Mbit/s </a:t>
            </a:r>
            <a:r>
              <a:rPr lang="zh-CN" altLang="en-US" dirty="0"/>
              <a:t>的链路，而阻止另一个数据流的通过。这就需要</a:t>
            </a:r>
            <a:r>
              <a:rPr lang="zh-CN" altLang="en-US" dirty="0">
                <a:solidFill>
                  <a:srgbClr val="FF0000"/>
                </a:solidFill>
              </a:rPr>
              <a:t>呼叫</a:t>
            </a:r>
            <a:r>
              <a:rPr lang="zh-CN" altLang="en-US" dirty="0" smtClean="0">
                <a:solidFill>
                  <a:srgbClr val="FF0000"/>
                </a:solidFill>
              </a:rPr>
              <a:t>接纳 </a:t>
            </a:r>
            <a:r>
              <a:rPr lang="en-US" altLang="zh-CN" dirty="0" smtClean="0"/>
              <a:t>(</a:t>
            </a:r>
            <a:r>
              <a:rPr lang="en-US" altLang="zh-CN" dirty="0"/>
              <a:t>call admission</a:t>
            </a:r>
            <a:r>
              <a:rPr lang="en-US" altLang="zh-CN" dirty="0" smtClean="0"/>
              <a:t>) </a:t>
            </a:r>
            <a:r>
              <a:rPr lang="zh-CN" altLang="en-US" dirty="0" smtClean="0"/>
              <a:t>机制</a:t>
            </a:r>
            <a:r>
              <a:rPr lang="zh-CN" altLang="en-US" dirty="0"/>
              <a:t>。数据流要预先声明所需的服务质量，然后或者被准许进入网络，或者被拒绝进入网络。 </a:t>
            </a:r>
          </a:p>
        </p:txBody>
      </p:sp>
      <p:sp>
        <p:nvSpPr>
          <p:cNvPr id="51" name="矩形 50"/>
          <p:cNvSpPr/>
          <p:nvPr/>
        </p:nvSpPr>
        <p:spPr>
          <a:xfrm>
            <a:off x="586011" y="71298"/>
            <a:ext cx="8166010" cy="584775"/>
          </a:xfrm>
          <a:prstGeom prst="rect">
            <a:avLst/>
          </a:prstGeom>
          <a:solidFill>
            <a:srgbClr val="FFFF66"/>
          </a:solidFill>
          <a:ln>
            <a:solidFill>
              <a:srgbClr val="000066"/>
            </a:solidFill>
          </a:ln>
        </p:spPr>
        <p:txBody>
          <a:bodyPr wrap="square">
            <a:spAutoFit/>
          </a:bodyPr>
          <a:lstStyle/>
          <a:p>
            <a:pPr algn="ctr"/>
            <a:r>
              <a:rPr lang="zh-CN" altLang="en-US" sz="3200" b="1" dirty="0">
                <a:solidFill>
                  <a:srgbClr val="003399"/>
                </a:solidFill>
                <a:latin typeface="+mn-lt"/>
                <a:ea typeface="+mn-ea"/>
              </a:rPr>
              <a:t>主机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1 </a:t>
            </a:r>
            <a:r>
              <a:rPr lang="zh-CN" altLang="en-US" sz="3200" b="1" dirty="0">
                <a:solidFill>
                  <a:srgbClr val="003399"/>
                </a:solidFill>
                <a:latin typeface="+mn-lt"/>
                <a:ea typeface="+mn-ea"/>
              </a:rPr>
              <a:t>和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2 </a:t>
            </a:r>
            <a:r>
              <a:rPr lang="zh-CN" altLang="en-US" sz="3200" b="1" dirty="0">
                <a:solidFill>
                  <a:srgbClr val="003399"/>
                </a:solidFill>
                <a:latin typeface="+mn-lt"/>
                <a:ea typeface="+mn-ea"/>
              </a:rPr>
              <a:t>分别向主机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3 </a:t>
            </a:r>
            <a:r>
              <a:rPr lang="zh-CN" altLang="en-US" sz="3200" b="1" dirty="0">
                <a:solidFill>
                  <a:srgbClr val="003399"/>
                </a:solidFill>
                <a:latin typeface="+mn-lt"/>
                <a:ea typeface="+mn-ea"/>
              </a:rPr>
              <a:t>和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4 </a:t>
            </a:r>
            <a:r>
              <a:rPr lang="zh-CN" altLang="en-US" sz="3200" b="1" dirty="0">
                <a:solidFill>
                  <a:srgbClr val="003399"/>
                </a:solidFill>
                <a:latin typeface="+mn-lt"/>
                <a:ea typeface="+mn-ea"/>
              </a:rPr>
              <a:t>发送数据 </a:t>
            </a:r>
          </a:p>
        </p:txBody>
      </p:sp>
    </p:spTree>
    <p:extLst>
      <p:ext uri="{BB962C8B-B14F-4D97-AF65-F5344CB8AC3E}">
        <p14:creationId xmlns:p14="http://schemas.microsoft.com/office/powerpoint/2010/main" val="24072423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ltLang="zh-CN" dirty="0"/>
              <a:t>8.4.2  </a:t>
            </a:r>
            <a:r>
              <a:rPr lang="zh-CN" altLang="en-US" dirty="0"/>
              <a:t>调度和管制</a:t>
            </a:r>
            <a:r>
              <a:rPr lang="zh-CN" altLang="en-US" dirty="0" smtClean="0"/>
              <a:t>机制</a:t>
            </a:r>
            <a:endParaRPr lang="zh-CN" altLang="en-US" dirty="0"/>
          </a:p>
        </p:txBody>
      </p:sp>
      <p:sp>
        <p:nvSpPr>
          <p:cNvPr id="578563" name="Rectangle 3"/>
          <p:cNvSpPr>
            <a:spLocks noGrp="1" noChangeArrowheads="1"/>
          </p:cNvSpPr>
          <p:nvPr>
            <p:ph idx="1"/>
          </p:nvPr>
        </p:nvSpPr>
        <p:spPr/>
        <p:txBody>
          <a:bodyPr/>
          <a:lstStyle/>
          <a:p>
            <a:pPr marL="0" indent="0">
              <a:buNone/>
            </a:pPr>
            <a:r>
              <a:rPr lang="en-US" altLang="zh-CN" sz="4400" dirty="0">
                <a:solidFill>
                  <a:srgbClr val="333399"/>
                </a:solidFill>
                <a:latin typeface="+mj-lt"/>
                <a:ea typeface="+mj-ea"/>
                <a:cs typeface="+mj-cs"/>
              </a:rPr>
              <a:t>1. </a:t>
            </a:r>
            <a:r>
              <a:rPr lang="zh-CN" altLang="en-US" sz="4400" dirty="0">
                <a:solidFill>
                  <a:srgbClr val="333399"/>
                </a:solidFill>
                <a:latin typeface="+mj-lt"/>
                <a:ea typeface="+mj-ea"/>
                <a:cs typeface="+mj-cs"/>
              </a:rPr>
              <a:t>调度机制 </a:t>
            </a:r>
            <a:endParaRPr lang="en-US" altLang="zh-CN" sz="4400" dirty="0">
              <a:solidFill>
                <a:srgbClr val="333399"/>
              </a:solidFill>
              <a:latin typeface="+mj-lt"/>
              <a:ea typeface="+mj-ea"/>
              <a:cs typeface="+mj-cs"/>
            </a:endParaRPr>
          </a:p>
          <a:p>
            <a:r>
              <a:rPr lang="en-US" altLang="zh-CN" sz="2800" dirty="0" smtClean="0"/>
              <a:t>“</a:t>
            </a:r>
            <a:r>
              <a:rPr lang="zh-CN" altLang="en-US" sz="2800" dirty="0">
                <a:solidFill>
                  <a:schemeClr val="hlink"/>
                </a:solidFill>
              </a:rPr>
              <a:t>调度</a:t>
            </a:r>
            <a:r>
              <a:rPr lang="zh-CN" altLang="en-US" sz="2800" dirty="0"/>
              <a:t>”就是指排队的规则。</a:t>
            </a:r>
          </a:p>
          <a:p>
            <a:r>
              <a:rPr lang="zh-CN" altLang="en-US" sz="2800" dirty="0"/>
              <a:t>如不采用专门的调度机制，则默认排队规则就是</a:t>
            </a:r>
            <a:r>
              <a:rPr lang="zh-CN" altLang="en-US" sz="2800" dirty="0">
                <a:solidFill>
                  <a:schemeClr val="hlink"/>
                </a:solidFill>
              </a:rPr>
              <a:t>先进先出 </a:t>
            </a:r>
            <a:r>
              <a:rPr lang="en-US" altLang="zh-CN" sz="2800" dirty="0"/>
              <a:t>FIFO (First In First Out)</a:t>
            </a:r>
            <a:r>
              <a:rPr lang="zh-CN" altLang="en-US" sz="2800" dirty="0"/>
              <a:t>。当队列已满时，后到达的分组就被丢弃。</a:t>
            </a:r>
          </a:p>
          <a:p>
            <a:r>
              <a:rPr lang="zh-CN" altLang="en-US" sz="2800" dirty="0">
                <a:solidFill>
                  <a:srgbClr val="FF0000"/>
                </a:solidFill>
              </a:rPr>
              <a:t>先进先出的最大</a:t>
            </a:r>
            <a:r>
              <a:rPr lang="zh-CN" altLang="en-US" sz="2800" dirty="0" smtClean="0">
                <a:solidFill>
                  <a:srgbClr val="FF0000"/>
                </a:solidFill>
              </a:rPr>
              <a:t>缺点是：</a:t>
            </a:r>
            <a:r>
              <a:rPr lang="zh-CN" altLang="en-US" sz="2800" dirty="0" smtClean="0"/>
              <a:t>不能</a:t>
            </a:r>
            <a:r>
              <a:rPr lang="zh-CN" altLang="en-US" sz="2800" dirty="0"/>
              <a:t>区分时间敏感分组和一般数据分组，并且也不公平。</a:t>
            </a:r>
          </a:p>
          <a:p>
            <a:r>
              <a:rPr lang="zh-CN" altLang="en-US" sz="2800" dirty="0"/>
              <a:t>在先进先出的基础上</a:t>
            </a:r>
            <a:r>
              <a:rPr lang="zh-CN" altLang="en-US" sz="2800" dirty="0">
                <a:solidFill>
                  <a:srgbClr val="FF0000"/>
                </a:solidFill>
              </a:rPr>
              <a:t>增加按优先级排队</a:t>
            </a:r>
            <a:r>
              <a:rPr lang="zh-CN" altLang="en-US" sz="2800" dirty="0"/>
              <a:t>，就能使优先级高的分组优先得到服务。  </a:t>
            </a:r>
          </a:p>
        </p:txBody>
      </p:sp>
    </p:spTree>
    <p:extLst>
      <p:ext uri="{BB962C8B-B14F-4D97-AF65-F5344CB8AC3E}">
        <p14:creationId xmlns:p14="http://schemas.microsoft.com/office/powerpoint/2010/main" val="12914324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856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856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85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pPr algn="ctr"/>
            <a:r>
              <a:rPr lang="zh-CN" altLang="en-US"/>
              <a:t>分组按优先级排队</a:t>
            </a:r>
          </a:p>
        </p:txBody>
      </p:sp>
      <p:sp>
        <p:nvSpPr>
          <p:cNvPr id="579589" name="Rectangle 5"/>
          <p:cNvSpPr>
            <a:spLocks noChangeArrowheads="1"/>
          </p:cNvSpPr>
          <p:nvPr/>
        </p:nvSpPr>
        <p:spPr bwMode="auto">
          <a:xfrm>
            <a:off x="1906123" y="2069237"/>
            <a:ext cx="6478455" cy="3033712"/>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mn-ea"/>
            </a:endParaRPr>
          </a:p>
        </p:txBody>
      </p:sp>
      <p:sp>
        <p:nvSpPr>
          <p:cNvPr id="579590" name="Rectangle 6"/>
          <p:cNvSpPr>
            <a:spLocks noChangeArrowheads="1"/>
          </p:cNvSpPr>
          <p:nvPr/>
        </p:nvSpPr>
        <p:spPr bwMode="auto">
          <a:xfrm>
            <a:off x="5928716" y="3828187"/>
            <a:ext cx="252810" cy="70961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79591" name="Rectangle 7"/>
          <p:cNvSpPr>
            <a:spLocks noChangeArrowheads="1"/>
          </p:cNvSpPr>
          <p:nvPr/>
        </p:nvSpPr>
        <p:spPr bwMode="auto">
          <a:xfrm>
            <a:off x="5041303" y="2647088"/>
            <a:ext cx="1140222" cy="70802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79592" name="Text Box 8"/>
          <p:cNvSpPr txBox="1">
            <a:spLocks noChangeArrowheads="1"/>
          </p:cNvSpPr>
          <p:nvPr/>
        </p:nvSpPr>
        <p:spPr bwMode="auto">
          <a:xfrm>
            <a:off x="4253638" y="2185125"/>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高优先级队列</a:t>
            </a:r>
          </a:p>
        </p:txBody>
      </p:sp>
      <p:sp>
        <p:nvSpPr>
          <p:cNvPr id="579593" name="Freeform 9"/>
          <p:cNvSpPr>
            <a:spLocks/>
          </p:cNvSpPr>
          <p:nvPr/>
        </p:nvSpPr>
        <p:spPr bwMode="auto">
          <a:xfrm>
            <a:off x="4148732" y="2647088"/>
            <a:ext cx="2032794" cy="708025"/>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19050"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594" name="Line 10"/>
          <p:cNvSpPr>
            <a:spLocks noChangeShapeType="1"/>
          </p:cNvSpPr>
          <p:nvPr/>
        </p:nvSpPr>
        <p:spPr bwMode="auto">
          <a:xfrm>
            <a:off x="5803171" y="2647088"/>
            <a:ext cx="0" cy="708025"/>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595" name="Line 11"/>
          <p:cNvSpPr>
            <a:spLocks noChangeShapeType="1"/>
          </p:cNvSpPr>
          <p:nvPr/>
        </p:nvSpPr>
        <p:spPr bwMode="auto">
          <a:xfrm>
            <a:off x="5424817" y="2647088"/>
            <a:ext cx="0" cy="708025"/>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596" name="Line 12"/>
          <p:cNvSpPr>
            <a:spLocks noChangeShapeType="1"/>
          </p:cNvSpPr>
          <p:nvPr/>
        </p:nvSpPr>
        <p:spPr bwMode="auto">
          <a:xfrm>
            <a:off x="4673267" y="2647088"/>
            <a:ext cx="0" cy="708025"/>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41" name="Rectangle 57"/>
          <p:cNvSpPr>
            <a:spLocks noChangeArrowheads="1"/>
          </p:cNvSpPr>
          <p:nvPr/>
        </p:nvSpPr>
        <p:spPr bwMode="auto">
          <a:xfrm>
            <a:off x="5804890" y="3836124"/>
            <a:ext cx="392113" cy="700088"/>
          </a:xfrm>
          <a:prstGeom prst="rect">
            <a:avLst/>
          </a:prstGeom>
          <a:solidFill>
            <a:srgbClr val="66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79597" name="Freeform 13"/>
          <p:cNvSpPr>
            <a:spLocks/>
          </p:cNvSpPr>
          <p:nvPr/>
        </p:nvSpPr>
        <p:spPr bwMode="auto">
          <a:xfrm>
            <a:off x="4169370" y="3828187"/>
            <a:ext cx="2031073" cy="709612"/>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19050"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598" name="Line 14"/>
          <p:cNvSpPr>
            <a:spLocks noChangeShapeType="1"/>
          </p:cNvSpPr>
          <p:nvPr/>
        </p:nvSpPr>
        <p:spPr bwMode="auto">
          <a:xfrm>
            <a:off x="5803171" y="3828187"/>
            <a:ext cx="0" cy="709612"/>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599" name="Line 15"/>
          <p:cNvSpPr>
            <a:spLocks noChangeShapeType="1"/>
          </p:cNvSpPr>
          <p:nvPr/>
        </p:nvSpPr>
        <p:spPr bwMode="auto">
          <a:xfrm>
            <a:off x="5051621" y="3828187"/>
            <a:ext cx="0" cy="709612"/>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00" name="Line 16"/>
          <p:cNvSpPr>
            <a:spLocks noChangeShapeType="1"/>
          </p:cNvSpPr>
          <p:nvPr/>
        </p:nvSpPr>
        <p:spPr bwMode="auto">
          <a:xfrm>
            <a:off x="4673267" y="3828187"/>
            <a:ext cx="0" cy="709612"/>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01" name="Text Box 17"/>
          <p:cNvSpPr txBox="1">
            <a:spLocks noChangeArrowheads="1"/>
          </p:cNvSpPr>
          <p:nvPr/>
        </p:nvSpPr>
        <p:spPr bwMode="auto">
          <a:xfrm>
            <a:off x="4279435" y="4515575"/>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低优先级队列</a:t>
            </a:r>
          </a:p>
        </p:txBody>
      </p:sp>
      <p:sp>
        <p:nvSpPr>
          <p:cNvPr id="579602" name="AutoShape 18"/>
          <p:cNvSpPr>
            <a:spLocks noChangeArrowheads="1"/>
          </p:cNvSpPr>
          <p:nvPr/>
        </p:nvSpPr>
        <p:spPr bwMode="auto">
          <a:xfrm rot="5400000">
            <a:off x="2556535" y="3213362"/>
            <a:ext cx="709613" cy="754989"/>
          </a:xfrm>
          <a:prstGeom prst="triangle">
            <a:avLst>
              <a:gd name="adj" fmla="val 50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79603" name="Text Box 19"/>
          <p:cNvSpPr txBox="1">
            <a:spLocks noChangeArrowheads="1"/>
          </p:cNvSpPr>
          <p:nvPr/>
        </p:nvSpPr>
        <p:spPr bwMode="auto">
          <a:xfrm>
            <a:off x="401377" y="2674074"/>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分组到达</a:t>
            </a:r>
          </a:p>
          <a:p>
            <a:pPr algn="ctr"/>
            <a:r>
              <a:rPr kumimoji="1" lang="zh-CN" altLang="en-US" sz="2000" b="1">
                <a:solidFill>
                  <a:srgbClr val="000099"/>
                </a:solidFill>
                <a:latin typeface="+mn-lt"/>
                <a:ea typeface="+mn-ea"/>
              </a:rPr>
              <a:t>路由器</a:t>
            </a:r>
          </a:p>
        </p:txBody>
      </p:sp>
      <p:sp>
        <p:nvSpPr>
          <p:cNvPr id="579604" name="Line 20"/>
          <p:cNvSpPr>
            <a:spLocks noChangeShapeType="1"/>
          </p:cNvSpPr>
          <p:nvPr/>
        </p:nvSpPr>
        <p:spPr bwMode="auto">
          <a:xfrm>
            <a:off x="521691" y="3472587"/>
            <a:ext cx="113162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05" name="Line 21"/>
          <p:cNvSpPr>
            <a:spLocks noChangeShapeType="1"/>
          </p:cNvSpPr>
          <p:nvPr/>
        </p:nvSpPr>
        <p:spPr bwMode="auto">
          <a:xfrm rot="-1343676">
            <a:off x="3163291" y="3118575"/>
            <a:ext cx="1131623" cy="3175"/>
          </a:xfrm>
          <a:prstGeom prst="line">
            <a:avLst/>
          </a:prstGeom>
          <a:noFill/>
          <a:ln w="2857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06" name="Line 22"/>
          <p:cNvSpPr>
            <a:spLocks noChangeShapeType="1"/>
          </p:cNvSpPr>
          <p:nvPr/>
        </p:nvSpPr>
        <p:spPr bwMode="auto">
          <a:xfrm rot="1343676" flipV="1">
            <a:off x="3163291" y="4059962"/>
            <a:ext cx="1131623" cy="4762"/>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07" name="Oval 23"/>
          <p:cNvSpPr>
            <a:spLocks noChangeArrowheads="1"/>
          </p:cNvSpPr>
          <p:nvPr/>
        </p:nvSpPr>
        <p:spPr bwMode="auto">
          <a:xfrm>
            <a:off x="7062059" y="3118574"/>
            <a:ext cx="880533" cy="827088"/>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latin typeface="+mn-lt"/>
                <a:ea typeface="+mn-ea"/>
              </a:rPr>
              <a:t>调度</a:t>
            </a:r>
          </a:p>
        </p:txBody>
      </p:sp>
      <p:sp>
        <p:nvSpPr>
          <p:cNvPr id="579608" name="Line 24"/>
          <p:cNvSpPr>
            <a:spLocks noChangeShapeType="1"/>
          </p:cNvSpPr>
          <p:nvPr/>
        </p:nvSpPr>
        <p:spPr bwMode="auto">
          <a:xfrm>
            <a:off x="6181525" y="2999512"/>
            <a:ext cx="959644" cy="385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09" name="Line 25"/>
          <p:cNvSpPr>
            <a:spLocks noChangeShapeType="1"/>
          </p:cNvSpPr>
          <p:nvPr/>
        </p:nvSpPr>
        <p:spPr bwMode="auto">
          <a:xfrm flipV="1">
            <a:off x="6181526" y="3769449"/>
            <a:ext cx="916648" cy="4143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10" name="Line 26"/>
          <p:cNvSpPr>
            <a:spLocks noChangeShapeType="1"/>
          </p:cNvSpPr>
          <p:nvPr/>
        </p:nvSpPr>
        <p:spPr bwMode="auto">
          <a:xfrm>
            <a:off x="7942592" y="3591649"/>
            <a:ext cx="125716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11" name="Line 27"/>
          <p:cNvSpPr>
            <a:spLocks noChangeShapeType="1"/>
          </p:cNvSpPr>
          <p:nvPr/>
        </p:nvSpPr>
        <p:spPr bwMode="auto">
          <a:xfrm>
            <a:off x="8559997" y="3472587"/>
            <a:ext cx="1133343"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12" name="Text Box 28"/>
          <p:cNvSpPr txBox="1">
            <a:spLocks noChangeArrowheads="1"/>
          </p:cNvSpPr>
          <p:nvPr/>
        </p:nvSpPr>
        <p:spPr bwMode="auto">
          <a:xfrm>
            <a:off x="8566948" y="2672488"/>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分组离开</a:t>
            </a:r>
          </a:p>
          <a:p>
            <a:pPr algn="ctr"/>
            <a:r>
              <a:rPr kumimoji="1" lang="zh-CN" altLang="en-US" sz="2000" b="1">
                <a:solidFill>
                  <a:srgbClr val="000099"/>
                </a:solidFill>
                <a:latin typeface="+mn-lt"/>
                <a:ea typeface="+mn-ea"/>
              </a:rPr>
              <a:t>路由器</a:t>
            </a:r>
          </a:p>
        </p:txBody>
      </p:sp>
      <p:sp>
        <p:nvSpPr>
          <p:cNvPr id="579613" name="Text Box 29"/>
          <p:cNvSpPr txBox="1">
            <a:spLocks noChangeArrowheads="1"/>
          </p:cNvSpPr>
          <p:nvPr/>
        </p:nvSpPr>
        <p:spPr bwMode="auto">
          <a:xfrm>
            <a:off x="2231163" y="276138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分类器</a:t>
            </a:r>
          </a:p>
        </p:txBody>
      </p:sp>
      <p:sp>
        <p:nvSpPr>
          <p:cNvPr id="579614" name="Text Box 30"/>
          <p:cNvSpPr txBox="1">
            <a:spLocks noChangeArrowheads="1"/>
          </p:cNvSpPr>
          <p:nvPr/>
        </p:nvSpPr>
        <p:spPr bwMode="auto">
          <a:xfrm>
            <a:off x="6790331" y="391391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（服务员）</a:t>
            </a:r>
          </a:p>
        </p:txBody>
      </p:sp>
      <p:sp>
        <p:nvSpPr>
          <p:cNvPr id="579615" name="Line 31"/>
          <p:cNvSpPr>
            <a:spLocks noChangeShapeType="1"/>
          </p:cNvSpPr>
          <p:nvPr/>
        </p:nvSpPr>
        <p:spPr bwMode="auto">
          <a:xfrm>
            <a:off x="1276679" y="3591649"/>
            <a:ext cx="125716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34" name="Text Box 50"/>
          <p:cNvSpPr txBox="1">
            <a:spLocks noChangeArrowheads="1"/>
          </p:cNvSpPr>
          <p:nvPr/>
        </p:nvSpPr>
        <p:spPr bwMode="auto">
          <a:xfrm>
            <a:off x="4490969" y="1470750"/>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latin typeface="+mn-lt"/>
                <a:ea typeface="+mn-ea"/>
              </a:rPr>
              <a:t>路由器</a:t>
            </a:r>
          </a:p>
        </p:txBody>
      </p:sp>
      <p:sp>
        <p:nvSpPr>
          <p:cNvPr id="579635" name="Text Box 51"/>
          <p:cNvSpPr txBox="1">
            <a:spLocks noChangeArrowheads="1"/>
          </p:cNvSpPr>
          <p:nvPr/>
        </p:nvSpPr>
        <p:spPr bwMode="auto">
          <a:xfrm>
            <a:off x="5041303" y="2755038"/>
            <a:ext cx="10871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高</a:t>
            </a:r>
            <a:r>
              <a:rPr kumimoji="1" lang="zh-CN" altLang="en-US" sz="800" b="1">
                <a:solidFill>
                  <a:srgbClr val="000099"/>
                </a:solidFill>
                <a:latin typeface="+mn-lt"/>
                <a:ea typeface="+mn-ea"/>
              </a:rPr>
              <a:t>  </a:t>
            </a:r>
            <a:r>
              <a:rPr kumimoji="1" lang="zh-CN" altLang="en-US" sz="2000" b="1">
                <a:solidFill>
                  <a:srgbClr val="000099"/>
                </a:solidFill>
                <a:latin typeface="+mn-lt"/>
                <a:ea typeface="+mn-ea"/>
              </a:rPr>
              <a:t>高 高</a:t>
            </a:r>
          </a:p>
        </p:txBody>
      </p:sp>
      <p:sp>
        <p:nvSpPr>
          <p:cNvPr id="579636" name="Line 52"/>
          <p:cNvSpPr>
            <a:spLocks noChangeShapeType="1"/>
          </p:cNvSpPr>
          <p:nvPr/>
        </p:nvSpPr>
        <p:spPr bwMode="auto">
          <a:xfrm>
            <a:off x="5051621" y="2647088"/>
            <a:ext cx="0" cy="708025"/>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37" name="Line 53"/>
          <p:cNvSpPr>
            <a:spLocks noChangeShapeType="1"/>
          </p:cNvSpPr>
          <p:nvPr/>
        </p:nvSpPr>
        <p:spPr bwMode="auto">
          <a:xfrm>
            <a:off x="5445454" y="3828187"/>
            <a:ext cx="0" cy="709612"/>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38" name="Text Box 54"/>
          <p:cNvSpPr txBox="1">
            <a:spLocks noChangeArrowheads="1"/>
          </p:cNvSpPr>
          <p:nvPr/>
        </p:nvSpPr>
        <p:spPr bwMode="auto">
          <a:xfrm>
            <a:off x="5751577" y="3985350"/>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低</a:t>
            </a:r>
          </a:p>
        </p:txBody>
      </p:sp>
    </p:spTree>
    <p:extLst>
      <p:ext uri="{BB962C8B-B14F-4D97-AF65-F5344CB8AC3E}">
        <p14:creationId xmlns:p14="http://schemas.microsoft.com/office/powerpoint/2010/main" val="30518216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2" name="Rectangle 4"/>
          <p:cNvSpPr>
            <a:spLocks noGrp="1" noChangeArrowheads="1"/>
          </p:cNvSpPr>
          <p:nvPr>
            <p:ph type="title"/>
          </p:nvPr>
        </p:nvSpPr>
        <p:spPr/>
        <p:txBody>
          <a:bodyPr/>
          <a:lstStyle/>
          <a:p>
            <a:pPr algn="ctr"/>
            <a:r>
              <a:rPr lang="zh-CN" altLang="en-US"/>
              <a:t>高优先级分组优先接受服务</a:t>
            </a:r>
          </a:p>
        </p:txBody>
      </p:sp>
      <p:sp>
        <p:nvSpPr>
          <p:cNvPr id="662533" name="Text Box 5"/>
          <p:cNvSpPr txBox="1">
            <a:spLocks noChangeArrowheads="1"/>
          </p:cNvSpPr>
          <p:nvPr/>
        </p:nvSpPr>
        <p:spPr bwMode="auto">
          <a:xfrm>
            <a:off x="9561076" y="2500237"/>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i="1">
                <a:solidFill>
                  <a:srgbClr val="000099"/>
                </a:solidFill>
                <a:latin typeface="+mn-lt"/>
                <a:ea typeface="+mn-ea"/>
              </a:rPr>
              <a:t>t</a:t>
            </a:r>
          </a:p>
        </p:txBody>
      </p:sp>
      <p:sp>
        <p:nvSpPr>
          <p:cNvPr id="662534" name="AutoShape 6"/>
          <p:cNvSpPr>
            <a:spLocks noChangeArrowheads="1"/>
          </p:cNvSpPr>
          <p:nvPr/>
        </p:nvSpPr>
        <p:spPr bwMode="auto">
          <a:xfrm>
            <a:off x="1053266" y="1901750"/>
            <a:ext cx="450585" cy="430213"/>
          </a:xfrm>
          <a:prstGeom prst="cube">
            <a:avLst>
              <a:gd name="adj" fmla="val 25000"/>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1</a:t>
            </a:r>
          </a:p>
        </p:txBody>
      </p:sp>
      <p:sp>
        <p:nvSpPr>
          <p:cNvPr id="662535" name="AutoShape 7"/>
          <p:cNvSpPr>
            <a:spLocks noChangeArrowheads="1"/>
          </p:cNvSpPr>
          <p:nvPr/>
        </p:nvSpPr>
        <p:spPr bwMode="auto">
          <a:xfrm>
            <a:off x="1593280" y="1901750"/>
            <a:ext cx="448866" cy="430213"/>
          </a:xfrm>
          <a:prstGeom prst="cube">
            <a:avLst>
              <a:gd name="adj" fmla="val 250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2</a:t>
            </a:r>
          </a:p>
        </p:txBody>
      </p:sp>
      <p:sp>
        <p:nvSpPr>
          <p:cNvPr id="662536" name="AutoShape 8"/>
          <p:cNvSpPr>
            <a:spLocks noChangeArrowheads="1"/>
          </p:cNvSpPr>
          <p:nvPr/>
        </p:nvSpPr>
        <p:spPr bwMode="auto">
          <a:xfrm>
            <a:off x="2133296" y="1901750"/>
            <a:ext cx="450585" cy="430213"/>
          </a:xfrm>
          <a:prstGeom prst="cube">
            <a:avLst>
              <a:gd name="adj" fmla="val 25000"/>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3</a:t>
            </a:r>
          </a:p>
        </p:txBody>
      </p:sp>
      <p:sp>
        <p:nvSpPr>
          <p:cNvPr id="662537" name="AutoShape 9"/>
          <p:cNvSpPr>
            <a:spLocks noChangeArrowheads="1"/>
          </p:cNvSpPr>
          <p:nvPr/>
        </p:nvSpPr>
        <p:spPr bwMode="auto">
          <a:xfrm>
            <a:off x="5277074" y="1901750"/>
            <a:ext cx="448866" cy="430213"/>
          </a:xfrm>
          <a:prstGeom prst="cube">
            <a:avLst>
              <a:gd name="adj" fmla="val 25000"/>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5</a:t>
            </a:r>
          </a:p>
        </p:txBody>
      </p:sp>
      <p:sp>
        <p:nvSpPr>
          <p:cNvPr id="662538" name="Rectangle 10"/>
          <p:cNvSpPr>
            <a:spLocks noChangeArrowheads="1"/>
          </p:cNvSpPr>
          <p:nvPr/>
        </p:nvSpPr>
        <p:spPr bwMode="auto">
          <a:xfrm>
            <a:off x="965557" y="2760588"/>
            <a:ext cx="8088180" cy="687387"/>
          </a:xfrm>
          <a:prstGeom prst="rect">
            <a:avLst/>
          </a:prstGeom>
          <a:solidFill>
            <a:srgbClr val="FFFF99"/>
          </a:solidFill>
          <a:ln w="19050">
            <a:solidFill>
              <a:srgbClr val="000099"/>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mn-ea"/>
            </a:endParaRPr>
          </a:p>
        </p:txBody>
      </p:sp>
      <p:sp>
        <p:nvSpPr>
          <p:cNvPr id="662539" name="Line 11"/>
          <p:cNvSpPr>
            <a:spLocks noChangeShapeType="1"/>
          </p:cNvSpPr>
          <p:nvPr/>
        </p:nvSpPr>
        <p:spPr bwMode="auto">
          <a:xfrm>
            <a:off x="2582161" y="2760588"/>
            <a:ext cx="0" cy="687387"/>
          </a:xfrm>
          <a:prstGeom prst="line">
            <a:avLst/>
          </a:prstGeom>
          <a:noFill/>
          <a:ln w="952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40" name="Line 12"/>
          <p:cNvSpPr>
            <a:spLocks noChangeShapeType="1"/>
          </p:cNvSpPr>
          <p:nvPr/>
        </p:nvSpPr>
        <p:spPr bwMode="auto">
          <a:xfrm>
            <a:off x="4200484" y="2760588"/>
            <a:ext cx="0" cy="687387"/>
          </a:xfrm>
          <a:prstGeom prst="line">
            <a:avLst/>
          </a:prstGeom>
          <a:noFill/>
          <a:ln w="952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41" name="Line 13"/>
          <p:cNvSpPr>
            <a:spLocks noChangeShapeType="1"/>
          </p:cNvSpPr>
          <p:nvPr/>
        </p:nvSpPr>
        <p:spPr bwMode="auto">
          <a:xfrm>
            <a:off x="5818809" y="2760588"/>
            <a:ext cx="0" cy="687387"/>
          </a:xfrm>
          <a:prstGeom prst="line">
            <a:avLst/>
          </a:prstGeom>
          <a:noFill/>
          <a:ln w="952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42" name="Line 14"/>
          <p:cNvSpPr>
            <a:spLocks noChangeShapeType="1"/>
          </p:cNvSpPr>
          <p:nvPr/>
        </p:nvSpPr>
        <p:spPr bwMode="auto">
          <a:xfrm>
            <a:off x="7438853" y="2760588"/>
            <a:ext cx="0" cy="687387"/>
          </a:xfrm>
          <a:prstGeom prst="line">
            <a:avLst/>
          </a:prstGeom>
          <a:noFill/>
          <a:ln w="952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43" name="Text Box 15"/>
          <p:cNvSpPr txBox="1">
            <a:spLocks noChangeArrowheads="1"/>
          </p:cNvSpPr>
          <p:nvPr/>
        </p:nvSpPr>
        <p:spPr bwMode="auto">
          <a:xfrm>
            <a:off x="272480" y="18954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到达</a:t>
            </a:r>
          </a:p>
        </p:txBody>
      </p:sp>
      <p:sp>
        <p:nvSpPr>
          <p:cNvPr id="662544" name="Text Box 16"/>
          <p:cNvSpPr txBox="1">
            <a:spLocks noChangeArrowheads="1"/>
          </p:cNvSpPr>
          <p:nvPr/>
        </p:nvSpPr>
        <p:spPr bwMode="auto">
          <a:xfrm>
            <a:off x="272480" y="3640062"/>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离开</a:t>
            </a:r>
          </a:p>
        </p:txBody>
      </p:sp>
      <p:sp>
        <p:nvSpPr>
          <p:cNvPr id="662545" name="Text Box 17"/>
          <p:cNvSpPr txBox="1">
            <a:spLocks noChangeArrowheads="1"/>
          </p:cNvSpPr>
          <p:nvPr/>
        </p:nvSpPr>
        <p:spPr bwMode="auto">
          <a:xfrm>
            <a:off x="289678" y="2747887"/>
            <a:ext cx="7008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接受</a:t>
            </a:r>
          </a:p>
          <a:p>
            <a:r>
              <a:rPr kumimoji="1" lang="zh-CN" altLang="en-US" sz="2000" b="1">
                <a:solidFill>
                  <a:srgbClr val="000099"/>
                </a:solidFill>
                <a:latin typeface="+mn-lt"/>
                <a:ea typeface="+mn-ea"/>
              </a:rPr>
              <a:t>服务</a:t>
            </a:r>
          </a:p>
        </p:txBody>
      </p:sp>
      <p:sp>
        <p:nvSpPr>
          <p:cNvPr id="662546" name="AutoShape 18"/>
          <p:cNvSpPr>
            <a:spLocks noChangeArrowheads="1"/>
          </p:cNvSpPr>
          <p:nvPr/>
        </p:nvSpPr>
        <p:spPr bwMode="auto">
          <a:xfrm>
            <a:off x="4377624" y="1901750"/>
            <a:ext cx="448865" cy="430213"/>
          </a:xfrm>
          <a:prstGeom prst="cube">
            <a:avLst>
              <a:gd name="adj" fmla="val 250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4</a:t>
            </a:r>
          </a:p>
        </p:txBody>
      </p:sp>
      <p:sp>
        <p:nvSpPr>
          <p:cNvPr id="662547" name="Line 19"/>
          <p:cNvSpPr>
            <a:spLocks noChangeShapeType="1"/>
          </p:cNvSpPr>
          <p:nvPr/>
        </p:nvSpPr>
        <p:spPr bwMode="auto">
          <a:xfrm>
            <a:off x="1232124" y="2331962"/>
            <a:ext cx="0" cy="3429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48" name="Line 20"/>
          <p:cNvSpPr>
            <a:spLocks noChangeShapeType="1"/>
          </p:cNvSpPr>
          <p:nvPr/>
        </p:nvSpPr>
        <p:spPr bwMode="auto">
          <a:xfrm>
            <a:off x="1772139" y="2331962"/>
            <a:ext cx="0" cy="3429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49" name="Line 21"/>
          <p:cNvSpPr>
            <a:spLocks noChangeShapeType="1"/>
          </p:cNvSpPr>
          <p:nvPr/>
        </p:nvSpPr>
        <p:spPr bwMode="auto">
          <a:xfrm>
            <a:off x="2310434" y="2331962"/>
            <a:ext cx="0" cy="3429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50" name="Line 22"/>
          <p:cNvSpPr>
            <a:spLocks noChangeShapeType="1"/>
          </p:cNvSpPr>
          <p:nvPr/>
        </p:nvSpPr>
        <p:spPr bwMode="auto">
          <a:xfrm>
            <a:off x="4558201" y="2331962"/>
            <a:ext cx="0" cy="3429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51" name="Line 23"/>
          <p:cNvSpPr>
            <a:spLocks noChangeShapeType="1"/>
          </p:cNvSpPr>
          <p:nvPr/>
        </p:nvSpPr>
        <p:spPr bwMode="auto">
          <a:xfrm>
            <a:off x="5457653" y="2331962"/>
            <a:ext cx="0" cy="3429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52" name="AutoShape 24"/>
          <p:cNvSpPr>
            <a:spLocks noChangeArrowheads="1"/>
          </p:cNvSpPr>
          <p:nvPr/>
        </p:nvSpPr>
        <p:spPr bwMode="auto">
          <a:xfrm>
            <a:off x="1502132" y="2933624"/>
            <a:ext cx="448865" cy="428625"/>
          </a:xfrm>
          <a:prstGeom prst="cube">
            <a:avLst>
              <a:gd name="adj" fmla="val 25000"/>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1</a:t>
            </a:r>
          </a:p>
        </p:txBody>
      </p:sp>
      <p:sp>
        <p:nvSpPr>
          <p:cNvPr id="662553" name="AutoShape 25"/>
          <p:cNvSpPr>
            <a:spLocks noChangeArrowheads="1"/>
          </p:cNvSpPr>
          <p:nvPr/>
        </p:nvSpPr>
        <p:spPr bwMode="auto">
          <a:xfrm>
            <a:off x="3118737" y="2933624"/>
            <a:ext cx="450585" cy="428625"/>
          </a:xfrm>
          <a:prstGeom prst="cube">
            <a:avLst>
              <a:gd name="adj" fmla="val 25000"/>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3</a:t>
            </a:r>
          </a:p>
        </p:txBody>
      </p:sp>
      <p:sp>
        <p:nvSpPr>
          <p:cNvPr id="662554" name="AutoShape 26"/>
          <p:cNvSpPr>
            <a:spLocks noChangeArrowheads="1"/>
          </p:cNvSpPr>
          <p:nvPr/>
        </p:nvSpPr>
        <p:spPr bwMode="auto">
          <a:xfrm>
            <a:off x="4737060" y="2933624"/>
            <a:ext cx="450585" cy="428625"/>
          </a:xfrm>
          <a:prstGeom prst="cube">
            <a:avLst>
              <a:gd name="adj" fmla="val 250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2</a:t>
            </a:r>
          </a:p>
        </p:txBody>
      </p:sp>
      <p:sp>
        <p:nvSpPr>
          <p:cNvPr id="662555" name="AutoShape 27"/>
          <p:cNvSpPr>
            <a:spLocks noChangeArrowheads="1"/>
          </p:cNvSpPr>
          <p:nvPr/>
        </p:nvSpPr>
        <p:spPr bwMode="auto">
          <a:xfrm>
            <a:off x="6355385" y="2933624"/>
            <a:ext cx="448865" cy="428625"/>
          </a:xfrm>
          <a:prstGeom prst="cube">
            <a:avLst>
              <a:gd name="adj" fmla="val 25000"/>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5</a:t>
            </a:r>
          </a:p>
        </p:txBody>
      </p:sp>
      <p:sp>
        <p:nvSpPr>
          <p:cNvPr id="662556" name="AutoShape 28"/>
          <p:cNvSpPr>
            <a:spLocks noChangeArrowheads="1"/>
          </p:cNvSpPr>
          <p:nvPr/>
        </p:nvSpPr>
        <p:spPr bwMode="auto">
          <a:xfrm>
            <a:off x="7973707" y="2933624"/>
            <a:ext cx="448866" cy="428625"/>
          </a:xfrm>
          <a:prstGeom prst="cube">
            <a:avLst>
              <a:gd name="adj" fmla="val 250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4</a:t>
            </a:r>
          </a:p>
        </p:txBody>
      </p:sp>
      <p:sp>
        <p:nvSpPr>
          <p:cNvPr id="662557" name="Line 29"/>
          <p:cNvSpPr>
            <a:spLocks noChangeShapeType="1"/>
          </p:cNvSpPr>
          <p:nvPr/>
        </p:nvSpPr>
        <p:spPr bwMode="auto">
          <a:xfrm>
            <a:off x="2580441" y="3449562"/>
            <a:ext cx="0" cy="3429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58" name="Line 30"/>
          <p:cNvSpPr>
            <a:spLocks noChangeShapeType="1"/>
          </p:cNvSpPr>
          <p:nvPr/>
        </p:nvSpPr>
        <p:spPr bwMode="auto">
          <a:xfrm>
            <a:off x="4198765" y="3447974"/>
            <a:ext cx="0" cy="3429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59" name="Line 31"/>
          <p:cNvSpPr>
            <a:spLocks noChangeShapeType="1"/>
          </p:cNvSpPr>
          <p:nvPr/>
        </p:nvSpPr>
        <p:spPr bwMode="auto">
          <a:xfrm>
            <a:off x="5817089" y="3446387"/>
            <a:ext cx="0" cy="3429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60" name="Line 32"/>
          <p:cNvSpPr>
            <a:spLocks noChangeShapeType="1"/>
          </p:cNvSpPr>
          <p:nvPr/>
        </p:nvSpPr>
        <p:spPr bwMode="auto">
          <a:xfrm>
            <a:off x="7437132" y="3444799"/>
            <a:ext cx="0" cy="3429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61" name="Line 33"/>
          <p:cNvSpPr>
            <a:spLocks noChangeShapeType="1"/>
          </p:cNvSpPr>
          <p:nvPr/>
        </p:nvSpPr>
        <p:spPr bwMode="auto">
          <a:xfrm>
            <a:off x="9055457" y="3443212"/>
            <a:ext cx="0" cy="3429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62" name="AutoShape 34"/>
          <p:cNvSpPr>
            <a:spLocks noChangeArrowheads="1"/>
          </p:cNvSpPr>
          <p:nvPr/>
        </p:nvSpPr>
        <p:spPr bwMode="auto">
          <a:xfrm>
            <a:off x="2310435" y="3790875"/>
            <a:ext cx="448865" cy="430213"/>
          </a:xfrm>
          <a:prstGeom prst="cube">
            <a:avLst>
              <a:gd name="adj" fmla="val 25000"/>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1</a:t>
            </a:r>
          </a:p>
        </p:txBody>
      </p:sp>
      <p:sp>
        <p:nvSpPr>
          <p:cNvPr id="662563" name="AutoShape 35"/>
          <p:cNvSpPr>
            <a:spLocks noChangeArrowheads="1"/>
          </p:cNvSpPr>
          <p:nvPr/>
        </p:nvSpPr>
        <p:spPr bwMode="auto">
          <a:xfrm>
            <a:off x="3928758" y="3790875"/>
            <a:ext cx="450585" cy="430213"/>
          </a:xfrm>
          <a:prstGeom prst="cube">
            <a:avLst>
              <a:gd name="adj" fmla="val 25000"/>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3</a:t>
            </a:r>
          </a:p>
        </p:txBody>
      </p:sp>
      <p:sp>
        <p:nvSpPr>
          <p:cNvPr id="662564" name="AutoShape 36"/>
          <p:cNvSpPr>
            <a:spLocks noChangeArrowheads="1"/>
          </p:cNvSpPr>
          <p:nvPr/>
        </p:nvSpPr>
        <p:spPr bwMode="auto">
          <a:xfrm>
            <a:off x="5545362" y="3790875"/>
            <a:ext cx="450585" cy="430213"/>
          </a:xfrm>
          <a:prstGeom prst="cube">
            <a:avLst>
              <a:gd name="adj" fmla="val 250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2</a:t>
            </a:r>
          </a:p>
        </p:txBody>
      </p:sp>
      <p:sp>
        <p:nvSpPr>
          <p:cNvPr id="662565" name="AutoShape 37"/>
          <p:cNvSpPr>
            <a:spLocks noChangeArrowheads="1"/>
          </p:cNvSpPr>
          <p:nvPr/>
        </p:nvSpPr>
        <p:spPr bwMode="auto">
          <a:xfrm>
            <a:off x="7165405" y="3790875"/>
            <a:ext cx="448866" cy="430213"/>
          </a:xfrm>
          <a:prstGeom prst="cube">
            <a:avLst>
              <a:gd name="adj" fmla="val 25000"/>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5</a:t>
            </a:r>
          </a:p>
        </p:txBody>
      </p:sp>
      <p:sp>
        <p:nvSpPr>
          <p:cNvPr id="662566" name="AutoShape 38"/>
          <p:cNvSpPr>
            <a:spLocks noChangeArrowheads="1"/>
          </p:cNvSpPr>
          <p:nvPr/>
        </p:nvSpPr>
        <p:spPr bwMode="auto">
          <a:xfrm>
            <a:off x="8782010" y="3790875"/>
            <a:ext cx="448866" cy="430213"/>
          </a:xfrm>
          <a:prstGeom prst="cube">
            <a:avLst>
              <a:gd name="adj" fmla="val 250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4</a:t>
            </a:r>
          </a:p>
        </p:txBody>
      </p:sp>
      <p:sp>
        <p:nvSpPr>
          <p:cNvPr id="662567" name="Line 39"/>
          <p:cNvSpPr>
            <a:spLocks noChangeShapeType="1"/>
          </p:cNvSpPr>
          <p:nvPr/>
        </p:nvSpPr>
        <p:spPr bwMode="auto">
          <a:xfrm>
            <a:off x="9052018" y="2760587"/>
            <a:ext cx="538294" cy="0"/>
          </a:xfrm>
          <a:prstGeom prst="line">
            <a:avLst/>
          </a:prstGeom>
          <a:noFill/>
          <a:ln w="19050">
            <a:solidFill>
              <a:srgbClr val="000099"/>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68" name="Line 40"/>
          <p:cNvSpPr>
            <a:spLocks noChangeShapeType="1"/>
          </p:cNvSpPr>
          <p:nvPr/>
        </p:nvSpPr>
        <p:spPr bwMode="auto">
          <a:xfrm>
            <a:off x="9052018" y="3447974"/>
            <a:ext cx="538294" cy="0"/>
          </a:xfrm>
          <a:prstGeom prst="line">
            <a:avLst/>
          </a:prstGeom>
          <a:noFill/>
          <a:ln w="19050">
            <a:solidFill>
              <a:srgbClr val="000099"/>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69" name="Text Box 41"/>
          <p:cNvSpPr txBox="1">
            <a:spLocks noChangeArrowheads="1"/>
          </p:cNvSpPr>
          <p:nvPr/>
        </p:nvSpPr>
        <p:spPr bwMode="auto">
          <a:xfrm>
            <a:off x="9561076" y="3189212"/>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i="1">
                <a:solidFill>
                  <a:srgbClr val="000099"/>
                </a:solidFill>
                <a:latin typeface="+mn-lt"/>
                <a:ea typeface="+mn-ea"/>
              </a:rPr>
              <a:t>t</a:t>
            </a:r>
          </a:p>
        </p:txBody>
      </p:sp>
      <p:sp>
        <p:nvSpPr>
          <p:cNvPr id="662570" name="Text Box 42"/>
          <p:cNvSpPr txBox="1">
            <a:spLocks noChangeArrowheads="1"/>
          </p:cNvSpPr>
          <p:nvPr/>
        </p:nvSpPr>
        <p:spPr bwMode="auto">
          <a:xfrm>
            <a:off x="1051547" y="1555674"/>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高</a:t>
            </a:r>
          </a:p>
        </p:txBody>
      </p:sp>
      <p:sp>
        <p:nvSpPr>
          <p:cNvPr id="662571" name="Text Box 43"/>
          <p:cNvSpPr txBox="1">
            <a:spLocks noChangeArrowheads="1"/>
          </p:cNvSpPr>
          <p:nvPr/>
        </p:nvSpPr>
        <p:spPr bwMode="auto">
          <a:xfrm>
            <a:off x="2131576" y="1555674"/>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高</a:t>
            </a:r>
          </a:p>
        </p:txBody>
      </p:sp>
      <p:sp>
        <p:nvSpPr>
          <p:cNvPr id="662572" name="Text Box 44"/>
          <p:cNvSpPr txBox="1">
            <a:spLocks noChangeArrowheads="1"/>
          </p:cNvSpPr>
          <p:nvPr/>
        </p:nvSpPr>
        <p:spPr bwMode="auto">
          <a:xfrm>
            <a:off x="5277074" y="1555674"/>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高</a:t>
            </a:r>
          </a:p>
        </p:txBody>
      </p:sp>
      <p:sp>
        <p:nvSpPr>
          <p:cNvPr id="662573" name="Text Box 45"/>
          <p:cNvSpPr txBox="1">
            <a:spLocks noChangeArrowheads="1"/>
          </p:cNvSpPr>
          <p:nvPr/>
        </p:nvSpPr>
        <p:spPr bwMode="auto">
          <a:xfrm>
            <a:off x="1591561" y="1555674"/>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低</a:t>
            </a:r>
          </a:p>
        </p:txBody>
      </p:sp>
      <p:sp>
        <p:nvSpPr>
          <p:cNvPr id="662574" name="Text Box 46"/>
          <p:cNvSpPr txBox="1">
            <a:spLocks noChangeArrowheads="1"/>
          </p:cNvSpPr>
          <p:nvPr/>
        </p:nvSpPr>
        <p:spPr bwMode="auto">
          <a:xfrm>
            <a:off x="4379343" y="1555674"/>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低</a:t>
            </a:r>
          </a:p>
        </p:txBody>
      </p:sp>
      <p:sp>
        <p:nvSpPr>
          <p:cNvPr id="2" name="矩形 1"/>
          <p:cNvSpPr/>
          <p:nvPr/>
        </p:nvSpPr>
        <p:spPr>
          <a:xfrm>
            <a:off x="848544" y="4636293"/>
            <a:ext cx="8472621" cy="1384995"/>
          </a:xfrm>
          <a:prstGeom prst="rect">
            <a:avLst/>
          </a:prstGeom>
          <a:solidFill>
            <a:srgbClr val="66FF66"/>
          </a:solidFill>
          <a:ln>
            <a:solidFill>
              <a:srgbClr val="000099"/>
            </a:solidFill>
          </a:ln>
        </p:spPr>
        <p:txBody>
          <a:bodyPr wrap="square">
            <a:spAutoFit/>
          </a:bodyPr>
          <a:lstStyle/>
          <a:p>
            <a:pPr algn="ctr"/>
            <a:r>
              <a:rPr lang="zh-CN" altLang="zh-CN" sz="2800" b="1" dirty="0">
                <a:solidFill>
                  <a:srgbClr val="000066"/>
                </a:solidFill>
                <a:latin typeface="+mn-lt"/>
                <a:ea typeface="+mn-ea"/>
              </a:rPr>
              <a:t>简单地按优先级排队会带来一个</a:t>
            </a:r>
            <a:r>
              <a:rPr lang="zh-CN" altLang="zh-CN" sz="2800" b="1" dirty="0" smtClean="0">
                <a:solidFill>
                  <a:srgbClr val="000066"/>
                </a:solidFill>
                <a:latin typeface="+mn-lt"/>
                <a:ea typeface="+mn-ea"/>
              </a:rPr>
              <a:t>缺点</a:t>
            </a:r>
            <a:r>
              <a:rPr lang="zh-CN" altLang="en-US" sz="2800" b="1" dirty="0" smtClean="0">
                <a:solidFill>
                  <a:srgbClr val="000066"/>
                </a:solidFill>
                <a:latin typeface="+mn-lt"/>
                <a:ea typeface="+mn-ea"/>
              </a:rPr>
              <a:t>：</a:t>
            </a:r>
            <a:r>
              <a:rPr lang="zh-CN" altLang="zh-CN" sz="2800" b="1" dirty="0" smtClean="0">
                <a:solidFill>
                  <a:srgbClr val="000066"/>
                </a:solidFill>
                <a:latin typeface="+mn-lt"/>
                <a:ea typeface="+mn-ea"/>
              </a:rPr>
              <a:t>在</a:t>
            </a:r>
            <a:r>
              <a:rPr lang="zh-CN" altLang="zh-CN" sz="2800" b="1" dirty="0">
                <a:solidFill>
                  <a:srgbClr val="000066"/>
                </a:solidFill>
                <a:latin typeface="+mn-lt"/>
                <a:ea typeface="+mn-ea"/>
              </a:rPr>
              <a:t>高优先级队列中总是有分组时，低优先级队列中的分组就长期得不到服务。这就</a:t>
            </a:r>
            <a:r>
              <a:rPr lang="zh-CN" altLang="zh-CN" sz="2800" b="1" dirty="0">
                <a:solidFill>
                  <a:srgbClr val="C00000"/>
                </a:solidFill>
                <a:latin typeface="+mn-lt"/>
                <a:ea typeface="+mn-ea"/>
              </a:rPr>
              <a:t>不太公平。</a:t>
            </a:r>
            <a:endParaRPr lang="zh-CN" altLang="en-US" sz="2800" b="1" dirty="0">
              <a:solidFill>
                <a:srgbClr val="C00000"/>
              </a:solidFill>
              <a:latin typeface="+mn-lt"/>
              <a:ea typeface="+mn-ea"/>
            </a:endParaRPr>
          </a:p>
        </p:txBody>
      </p:sp>
    </p:spTree>
    <p:extLst>
      <p:ext uri="{BB962C8B-B14F-4D97-AF65-F5344CB8AC3E}">
        <p14:creationId xmlns:p14="http://schemas.microsoft.com/office/powerpoint/2010/main" val="3364154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公平</a:t>
            </a:r>
            <a:r>
              <a:rPr lang="zh-CN" altLang="zh-CN" dirty="0" smtClean="0"/>
              <a:t>排队</a:t>
            </a:r>
            <a:r>
              <a:rPr lang="en-US" altLang="zh-CN" dirty="0" smtClean="0"/>
              <a:t> FQ </a:t>
            </a:r>
            <a:r>
              <a:rPr lang="en-US" altLang="zh-CN" dirty="0"/>
              <a:t>(Fair Queuing)</a:t>
            </a:r>
            <a:endParaRPr lang="zh-CN" altLang="en-US" dirty="0"/>
          </a:p>
        </p:txBody>
      </p:sp>
      <p:sp>
        <p:nvSpPr>
          <p:cNvPr id="6" name="矩形 5"/>
          <p:cNvSpPr/>
          <p:nvPr/>
        </p:nvSpPr>
        <p:spPr>
          <a:xfrm>
            <a:off x="848545" y="4996333"/>
            <a:ext cx="8497026" cy="1384995"/>
          </a:xfrm>
          <a:prstGeom prst="rect">
            <a:avLst/>
          </a:prstGeom>
          <a:solidFill>
            <a:srgbClr val="66FF66"/>
          </a:solidFill>
          <a:ln>
            <a:solidFill>
              <a:srgbClr val="000099"/>
            </a:solidFill>
          </a:ln>
        </p:spPr>
        <p:txBody>
          <a:bodyPr wrap="square">
            <a:spAutoFit/>
          </a:bodyPr>
          <a:lstStyle/>
          <a:p>
            <a:pPr algn="ctr"/>
            <a:r>
              <a:rPr lang="zh-CN" altLang="zh-CN" sz="2800" b="1" dirty="0">
                <a:solidFill>
                  <a:srgbClr val="000066"/>
                </a:solidFill>
                <a:latin typeface="+mn-lt"/>
                <a:ea typeface="+mn-ea"/>
              </a:rPr>
              <a:t>但公平排队也有不公平的地方，这就是长分组得到的服务时间长，而短分组就比较吃亏，并且公平排队并没有区分分组的优先级。</a:t>
            </a:r>
            <a:endParaRPr lang="zh-CN" altLang="en-US" sz="2800" b="1" dirty="0">
              <a:solidFill>
                <a:srgbClr val="000066"/>
              </a:solidFill>
              <a:latin typeface="+mn-lt"/>
              <a:ea typeface="+mn-ea"/>
            </a:endParaRPr>
          </a:p>
        </p:txBody>
      </p:sp>
      <p:sp>
        <p:nvSpPr>
          <p:cNvPr id="7" name="Text Box 33"/>
          <p:cNvSpPr txBox="1">
            <a:spLocks noChangeArrowheads="1"/>
          </p:cNvSpPr>
          <p:nvPr/>
        </p:nvSpPr>
        <p:spPr bwMode="auto">
          <a:xfrm>
            <a:off x="8260453" y="2559968"/>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分组离开</a:t>
            </a:r>
          </a:p>
          <a:p>
            <a:pPr algn="ctr"/>
            <a:r>
              <a:rPr kumimoji="1" lang="zh-CN" altLang="en-US" sz="2000" b="1">
                <a:solidFill>
                  <a:srgbClr val="000099"/>
                </a:solidFill>
                <a:latin typeface="+mn-lt"/>
                <a:ea typeface="+mn-ea"/>
              </a:rPr>
              <a:t>路由器</a:t>
            </a:r>
          </a:p>
        </p:txBody>
      </p:sp>
      <p:sp>
        <p:nvSpPr>
          <p:cNvPr id="8" name="Rectangle 4"/>
          <p:cNvSpPr>
            <a:spLocks noChangeArrowheads="1"/>
          </p:cNvSpPr>
          <p:nvPr/>
        </p:nvSpPr>
        <p:spPr bwMode="auto">
          <a:xfrm>
            <a:off x="1850717" y="1870993"/>
            <a:ext cx="6289279" cy="2957513"/>
          </a:xfrm>
          <a:prstGeom prst="rect">
            <a:avLst/>
          </a:prstGeom>
          <a:solidFill>
            <a:srgbClr val="FFFFCC"/>
          </a:solidFill>
          <a:ln w="9525" algn="ctr">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mn-ea"/>
            </a:endParaRPr>
          </a:p>
        </p:txBody>
      </p:sp>
      <p:sp>
        <p:nvSpPr>
          <p:cNvPr id="9" name="Rectangle 5"/>
          <p:cNvSpPr>
            <a:spLocks noChangeArrowheads="1"/>
          </p:cNvSpPr>
          <p:nvPr/>
        </p:nvSpPr>
        <p:spPr bwMode="auto">
          <a:xfrm>
            <a:off x="5477759" y="3071143"/>
            <a:ext cx="256248" cy="639763"/>
          </a:xfrm>
          <a:prstGeom prst="rect">
            <a:avLst/>
          </a:prstGeom>
          <a:solidFill>
            <a:srgbClr val="00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10" name="Rectangle 6"/>
          <p:cNvSpPr>
            <a:spLocks noChangeArrowheads="1"/>
          </p:cNvSpPr>
          <p:nvPr/>
        </p:nvSpPr>
        <p:spPr bwMode="auto">
          <a:xfrm>
            <a:off x="5008255" y="2112293"/>
            <a:ext cx="703395" cy="63817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11" name="Freeform 7"/>
          <p:cNvSpPr>
            <a:spLocks/>
          </p:cNvSpPr>
          <p:nvPr/>
        </p:nvSpPr>
        <p:spPr bwMode="auto">
          <a:xfrm>
            <a:off x="3821599" y="2112293"/>
            <a:ext cx="1890052" cy="638175"/>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2" name="Line 8"/>
          <p:cNvSpPr>
            <a:spLocks noChangeShapeType="1"/>
          </p:cNvSpPr>
          <p:nvPr/>
        </p:nvSpPr>
        <p:spPr bwMode="auto">
          <a:xfrm>
            <a:off x="5477758"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3" name="Line 9"/>
          <p:cNvSpPr>
            <a:spLocks noChangeShapeType="1"/>
          </p:cNvSpPr>
          <p:nvPr/>
        </p:nvSpPr>
        <p:spPr bwMode="auto">
          <a:xfrm>
            <a:off x="5242146"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 name="Line 10"/>
          <p:cNvSpPr>
            <a:spLocks noChangeShapeType="1"/>
          </p:cNvSpPr>
          <p:nvPr/>
        </p:nvSpPr>
        <p:spPr bwMode="auto">
          <a:xfrm>
            <a:off x="5008255"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5" name="Line 11"/>
          <p:cNvSpPr>
            <a:spLocks noChangeShapeType="1"/>
          </p:cNvSpPr>
          <p:nvPr/>
        </p:nvSpPr>
        <p:spPr bwMode="auto">
          <a:xfrm>
            <a:off x="4774363"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6" name="Line 12"/>
          <p:cNvSpPr>
            <a:spLocks noChangeShapeType="1"/>
          </p:cNvSpPr>
          <p:nvPr/>
        </p:nvSpPr>
        <p:spPr bwMode="auto">
          <a:xfrm>
            <a:off x="4540471"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7" name="Line 13"/>
          <p:cNvSpPr>
            <a:spLocks noChangeShapeType="1"/>
          </p:cNvSpPr>
          <p:nvPr/>
        </p:nvSpPr>
        <p:spPr bwMode="auto">
          <a:xfrm>
            <a:off x="4306580"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8" name="Line 14"/>
          <p:cNvSpPr>
            <a:spLocks noChangeShapeType="1"/>
          </p:cNvSpPr>
          <p:nvPr/>
        </p:nvSpPr>
        <p:spPr bwMode="auto">
          <a:xfrm>
            <a:off x="4072688"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9" name="Freeform 15"/>
          <p:cNvSpPr>
            <a:spLocks/>
          </p:cNvSpPr>
          <p:nvPr/>
        </p:nvSpPr>
        <p:spPr bwMode="auto">
          <a:xfrm>
            <a:off x="3838797" y="3071143"/>
            <a:ext cx="1890052" cy="639763"/>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0" name="Line 16"/>
          <p:cNvSpPr>
            <a:spLocks noChangeShapeType="1"/>
          </p:cNvSpPr>
          <p:nvPr/>
        </p:nvSpPr>
        <p:spPr bwMode="auto">
          <a:xfrm>
            <a:off x="5493236"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1" name="Line 17"/>
          <p:cNvSpPr>
            <a:spLocks noChangeShapeType="1"/>
          </p:cNvSpPr>
          <p:nvPr/>
        </p:nvSpPr>
        <p:spPr bwMode="auto">
          <a:xfrm>
            <a:off x="5261065"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2" name="Line 18"/>
          <p:cNvSpPr>
            <a:spLocks noChangeShapeType="1"/>
          </p:cNvSpPr>
          <p:nvPr/>
        </p:nvSpPr>
        <p:spPr bwMode="auto">
          <a:xfrm>
            <a:off x="5025453"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3" name="Line 19"/>
          <p:cNvSpPr>
            <a:spLocks noChangeShapeType="1"/>
          </p:cNvSpPr>
          <p:nvPr/>
        </p:nvSpPr>
        <p:spPr bwMode="auto">
          <a:xfrm>
            <a:off x="4791561"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4" name="Line 20"/>
          <p:cNvSpPr>
            <a:spLocks noChangeShapeType="1"/>
          </p:cNvSpPr>
          <p:nvPr/>
        </p:nvSpPr>
        <p:spPr bwMode="auto">
          <a:xfrm>
            <a:off x="4557669"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5" name="Line 21"/>
          <p:cNvSpPr>
            <a:spLocks noChangeShapeType="1"/>
          </p:cNvSpPr>
          <p:nvPr/>
        </p:nvSpPr>
        <p:spPr bwMode="auto">
          <a:xfrm>
            <a:off x="4323778"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6" name="Line 22"/>
          <p:cNvSpPr>
            <a:spLocks noChangeShapeType="1"/>
          </p:cNvSpPr>
          <p:nvPr/>
        </p:nvSpPr>
        <p:spPr bwMode="auto">
          <a:xfrm>
            <a:off x="4089886"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7" name="AutoShape 23"/>
          <p:cNvSpPr>
            <a:spLocks noChangeArrowheads="1"/>
          </p:cNvSpPr>
          <p:nvPr/>
        </p:nvSpPr>
        <p:spPr bwMode="auto">
          <a:xfrm rot="5400000">
            <a:off x="2348597" y="3041046"/>
            <a:ext cx="639763" cy="699956"/>
          </a:xfrm>
          <a:prstGeom prst="triangle">
            <a:avLst>
              <a:gd name="adj" fmla="val 50000"/>
            </a:avLst>
          </a:prstGeom>
          <a:solidFill>
            <a:srgbClr val="CC3399"/>
          </a:solidFill>
          <a:ln w="19050" algn="ctr">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8" name="Text Box 24"/>
          <p:cNvSpPr txBox="1">
            <a:spLocks noChangeArrowheads="1"/>
          </p:cNvSpPr>
          <p:nvPr/>
        </p:nvSpPr>
        <p:spPr bwMode="auto">
          <a:xfrm>
            <a:off x="485275" y="2559968"/>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分组到达</a:t>
            </a:r>
          </a:p>
          <a:p>
            <a:pPr algn="ctr"/>
            <a:r>
              <a:rPr kumimoji="1" lang="zh-CN" altLang="en-US" sz="2000" b="1">
                <a:solidFill>
                  <a:srgbClr val="000099"/>
                </a:solidFill>
                <a:latin typeface="+mn-lt"/>
                <a:ea typeface="+mn-ea"/>
              </a:rPr>
              <a:t>路由器</a:t>
            </a:r>
          </a:p>
        </p:txBody>
      </p:sp>
      <p:sp>
        <p:nvSpPr>
          <p:cNvPr id="29" name="Line 25"/>
          <p:cNvSpPr>
            <a:spLocks noChangeShapeType="1"/>
          </p:cNvSpPr>
          <p:nvPr/>
        </p:nvSpPr>
        <p:spPr bwMode="auto">
          <a:xfrm>
            <a:off x="560873" y="3282280"/>
            <a:ext cx="1054233" cy="0"/>
          </a:xfrm>
          <a:prstGeom prst="line">
            <a:avLst/>
          </a:prstGeom>
          <a:noFill/>
          <a:ln w="28575">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0" name="Line 26"/>
          <p:cNvSpPr>
            <a:spLocks noChangeShapeType="1"/>
          </p:cNvSpPr>
          <p:nvPr/>
        </p:nvSpPr>
        <p:spPr bwMode="auto">
          <a:xfrm rot="20256324" flipV="1">
            <a:off x="2958264" y="2526630"/>
            <a:ext cx="1133343" cy="639762"/>
          </a:xfrm>
          <a:prstGeom prst="line">
            <a:avLst/>
          </a:prstGeom>
          <a:noFill/>
          <a:ln w="38100">
            <a:solidFill>
              <a:srgbClr val="CC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 name="Line 27"/>
          <p:cNvSpPr>
            <a:spLocks noChangeShapeType="1"/>
          </p:cNvSpPr>
          <p:nvPr/>
        </p:nvSpPr>
        <p:spPr bwMode="auto">
          <a:xfrm rot="1343676">
            <a:off x="2963423" y="3602956"/>
            <a:ext cx="1012957" cy="668337"/>
          </a:xfrm>
          <a:prstGeom prst="line">
            <a:avLst/>
          </a:prstGeom>
          <a:noFill/>
          <a:ln w="28575">
            <a:solidFill>
              <a:srgbClr val="FF7C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2" name="Oval 28"/>
          <p:cNvSpPr>
            <a:spLocks noChangeArrowheads="1"/>
          </p:cNvSpPr>
          <p:nvPr/>
        </p:nvSpPr>
        <p:spPr bwMode="auto">
          <a:xfrm>
            <a:off x="7094363" y="3034631"/>
            <a:ext cx="820340" cy="744537"/>
          </a:xfrm>
          <a:prstGeom prst="ellipse">
            <a:avLst/>
          </a:prstGeom>
          <a:solidFill>
            <a:srgbClr val="FFCC00"/>
          </a:solidFill>
          <a:ln w="9525" algn="ctr">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latin typeface="+mn-lt"/>
                <a:ea typeface="+mn-ea"/>
              </a:rPr>
              <a:t>调度</a:t>
            </a:r>
          </a:p>
        </p:txBody>
      </p:sp>
      <p:sp>
        <p:nvSpPr>
          <p:cNvPr id="33" name="Line 29"/>
          <p:cNvSpPr>
            <a:spLocks noChangeShapeType="1"/>
          </p:cNvSpPr>
          <p:nvPr/>
        </p:nvSpPr>
        <p:spPr bwMode="auto">
          <a:xfrm>
            <a:off x="5711651" y="2447255"/>
            <a:ext cx="1358635" cy="93345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4" name="Line 30"/>
          <p:cNvSpPr>
            <a:spLocks noChangeShapeType="1"/>
          </p:cNvSpPr>
          <p:nvPr/>
        </p:nvSpPr>
        <p:spPr bwMode="auto">
          <a:xfrm flipV="1">
            <a:off x="5749485" y="3390230"/>
            <a:ext cx="1320800"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5" name="Line 31"/>
          <p:cNvSpPr>
            <a:spLocks noChangeShapeType="1"/>
          </p:cNvSpPr>
          <p:nvPr/>
        </p:nvSpPr>
        <p:spPr bwMode="auto">
          <a:xfrm>
            <a:off x="7935341" y="3390230"/>
            <a:ext cx="1167739"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 name="Line 32"/>
          <p:cNvSpPr>
            <a:spLocks noChangeShapeType="1"/>
          </p:cNvSpPr>
          <p:nvPr/>
        </p:nvSpPr>
        <p:spPr bwMode="auto">
          <a:xfrm>
            <a:off x="8293057" y="3282280"/>
            <a:ext cx="1052513"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 name="Text Box 34"/>
          <p:cNvSpPr txBox="1">
            <a:spLocks noChangeArrowheads="1"/>
          </p:cNvSpPr>
          <p:nvPr/>
        </p:nvSpPr>
        <p:spPr bwMode="auto">
          <a:xfrm>
            <a:off x="2034735" y="270443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分类器</a:t>
            </a:r>
          </a:p>
        </p:txBody>
      </p:sp>
      <p:sp>
        <p:nvSpPr>
          <p:cNvPr id="38" name="Rectangle 35"/>
          <p:cNvSpPr>
            <a:spLocks noChangeArrowheads="1"/>
          </p:cNvSpPr>
          <p:nvPr/>
        </p:nvSpPr>
        <p:spPr bwMode="auto">
          <a:xfrm>
            <a:off x="4774363" y="4029993"/>
            <a:ext cx="937287" cy="639763"/>
          </a:xfrm>
          <a:prstGeom prst="rect">
            <a:avLst/>
          </a:prstGeom>
          <a:solidFill>
            <a:srgbClr val="FF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9" name="Freeform 36"/>
          <p:cNvSpPr>
            <a:spLocks/>
          </p:cNvSpPr>
          <p:nvPr/>
        </p:nvSpPr>
        <p:spPr bwMode="auto">
          <a:xfrm>
            <a:off x="3838797" y="4029993"/>
            <a:ext cx="1890052" cy="639763"/>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 name="Line 37"/>
          <p:cNvSpPr>
            <a:spLocks noChangeShapeType="1"/>
          </p:cNvSpPr>
          <p:nvPr/>
        </p:nvSpPr>
        <p:spPr bwMode="auto">
          <a:xfrm>
            <a:off x="5493236"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 name="Line 38"/>
          <p:cNvSpPr>
            <a:spLocks noChangeShapeType="1"/>
          </p:cNvSpPr>
          <p:nvPr/>
        </p:nvSpPr>
        <p:spPr bwMode="auto">
          <a:xfrm>
            <a:off x="5261065"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 name="Line 39"/>
          <p:cNvSpPr>
            <a:spLocks noChangeShapeType="1"/>
          </p:cNvSpPr>
          <p:nvPr/>
        </p:nvSpPr>
        <p:spPr bwMode="auto">
          <a:xfrm>
            <a:off x="5025453"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3" name="Line 40"/>
          <p:cNvSpPr>
            <a:spLocks noChangeShapeType="1"/>
          </p:cNvSpPr>
          <p:nvPr/>
        </p:nvSpPr>
        <p:spPr bwMode="auto">
          <a:xfrm>
            <a:off x="4791561"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4" name="Line 41"/>
          <p:cNvSpPr>
            <a:spLocks noChangeShapeType="1"/>
          </p:cNvSpPr>
          <p:nvPr/>
        </p:nvSpPr>
        <p:spPr bwMode="auto">
          <a:xfrm>
            <a:off x="4557669"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 name="Line 42"/>
          <p:cNvSpPr>
            <a:spLocks noChangeShapeType="1"/>
          </p:cNvSpPr>
          <p:nvPr/>
        </p:nvSpPr>
        <p:spPr bwMode="auto">
          <a:xfrm>
            <a:off x="4323778"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 name="Line 43"/>
          <p:cNvSpPr>
            <a:spLocks noChangeShapeType="1"/>
          </p:cNvSpPr>
          <p:nvPr/>
        </p:nvSpPr>
        <p:spPr bwMode="auto">
          <a:xfrm>
            <a:off x="4089886"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7" name="Line 44"/>
          <p:cNvSpPr>
            <a:spLocks noChangeShapeType="1"/>
          </p:cNvSpPr>
          <p:nvPr/>
        </p:nvSpPr>
        <p:spPr bwMode="auto">
          <a:xfrm rot="-2193812">
            <a:off x="3212792" y="3202905"/>
            <a:ext cx="607087" cy="417512"/>
          </a:xfrm>
          <a:prstGeom prst="line">
            <a:avLst/>
          </a:prstGeom>
          <a:noFill/>
          <a:ln w="28575">
            <a:solidFill>
              <a:srgbClr val="008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8" name="Line 45"/>
          <p:cNvSpPr>
            <a:spLocks noChangeShapeType="1"/>
          </p:cNvSpPr>
          <p:nvPr/>
        </p:nvSpPr>
        <p:spPr bwMode="auto">
          <a:xfrm flipV="1">
            <a:off x="5730568" y="3407692"/>
            <a:ext cx="1360356" cy="91440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9" name="Freeform 46"/>
          <p:cNvSpPr>
            <a:spLocks/>
          </p:cNvSpPr>
          <p:nvPr/>
        </p:nvSpPr>
        <p:spPr bwMode="auto">
          <a:xfrm>
            <a:off x="6384088" y="2407567"/>
            <a:ext cx="380075" cy="1847850"/>
          </a:xfrm>
          <a:custGeom>
            <a:avLst/>
            <a:gdLst>
              <a:gd name="T0" fmla="*/ 83 w 221"/>
              <a:gd name="T1" fmla="*/ 0 h 1164"/>
              <a:gd name="T2" fmla="*/ 14 w 221"/>
              <a:gd name="T3" fmla="*/ 304 h 1164"/>
              <a:gd name="T4" fmla="*/ 4 w 221"/>
              <a:gd name="T5" fmla="*/ 522 h 1164"/>
              <a:gd name="T6" fmla="*/ 1 w 221"/>
              <a:gd name="T7" fmla="*/ 761 h 1164"/>
              <a:gd name="T8" fmla="*/ 10 w 221"/>
              <a:gd name="T9" fmla="*/ 954 h 1164"/>
              <a:gd name="T10" fmla="*/ 43 w 221"/>
              <a:gd name="T11" fmla="*/ 1105 h 1164"/>
              <a:gd name="T12" fmla="*/ 98 w 221"/>
              <a:gd name="T13" fmla="*/ 1163 h 1164"/>
              <a:gd name="T14" fmla="*/ 140 w 221"/>
              <a:gd name="T15" fmla="*/ 1095 h 1164"/>
              <a:gd name="T16" fmla="*/ 167 w 221"/>
              <a:gd name="T17" fmla="*/ 963 h 1164"/>
              <a:gd name="T18" fmla="*/ 196 w 221"/>
              <a:gd name="T19" fmla="*/ 723 h 1164"/>
              <a:gd name="T20" fmla="*/ 213 w 221"/>
              <a:gd name="T21" fmla="*/ 504 h 1164"/>
              <a:gd name="T22" fmla="*/ 221 w 221"/>
              <a:gd name="T23" fmla="*/ 228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 h="1164">
                <a:moveTo>
                  <a:pt x="83" y="0"/>
                </a:moveTo>
                <a:cubicBezTo>
                  <a:pt x="72" y="51"/>
                  <a:pt x="27" y="217"/>
                  <a:pt x="14" y="304"/>
                </a:cubicBezTo>
                <a:cubicBezTo>
                  <a:pt x="1" y="391"/>
                  <a:pt x="6" y="446"/>
                  <a:pt x="4" y="522"/>
                </a:cubicBezTo>
                <a:cubicBezTo>
                  <a:pt x="3" y="597"/>
                  <a:pt x="0" y="690"/>
                  <a:pt x="1" y="761"/>
                </a:cubicBezTo>
                <a:cubicBezTo>
                  <a:pt x="3" y="832"/>
                  <a:pt x="3" y="897"/>
                  <a:pt x="10" y="954"/>
                </a:cubicBezTo>
                <a:cubicBezTo>
                  <a:pt x="17" y="1012"/>
                  <a:pt x="28" y="1070"/>
                  <a:pt x="43" y="1105"/>
                </a:cubicBezTo>
                <a:cubicBezTo>
                  <a:pt x="57" y="1140"/>
                  <a:pt x="82" y="1164"/>
                  <a:pt x="98" y="1163"/>
                </a:cubicBezTo>
                <a:cubicBezTo>
                  <a:pt x="113" y="1161"/>
                  <a:pt x="129" y="1129"/>
                  <a:pt x="140" y="1095"/>
                </a:cubicBezTo>
                <a:cubicBezTo>
                  <a:pt x="152" y="1062"/>
                  <a:pt x="159" y="1024"/>
                  <a:pt x="167" y="963"/>
                </a:cubicBezTo>
                <a:cubicBezTo>
                  <a:pt x="176" y="901"/>
                  <a:pt x="188" y="800"/>
                  <a:pt x="196" y="723"/>
                </a:cubicBezTo>
                <a:cubicBezTo>
                  <a:pt x="203" y="646"/>
                  <a:pt x="208" y="586"/>
                  <a:pt x="213" y="504"/>
                </a:cubicBezTo>
                <a:cubicBezTo>
                  <a:pt x="217" y="421"/>
                  <a:pt x="220" y="285"/>
                  <a:pt x="221" y="228"/>
                </a:cubicBezTo>
              </a:path>
            </a:pathLst>
          </a:custGeom>
          <a:noFill/>
          <a:ln w="38100" cmpd="sng">
            <a:solidFill>
              <a:schemeClr val="fo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3" name="Text Box 50"/>
          <p:cNvSpPr txBox="1">
            <a:spLocks noChangeArrowheads="1"/>
          </p:cNvSpPr>
          <p:nvPr/>
        </p:nvSpPr>
        <p:spPr bwMode="auto">
          <a:xfrm>
            <a:off x="3517197" y="1858293"/>
            <a:ext cx="38007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rgbClr val="000099"/>
                </a:solidFill>
                <a:latin typeface="+mn-lt"/>
                <a:ea typeface="+mn-ea"/>
              </a:rPr>
              <a:t>1</a:t>
            </a:r>
            <a:endParaRPr kumimoji="1" lang="en-US" altLang="zh-CN" sz="2000" b="1" baseline="-25000">
              <a:solidFill>
                <a:srgbClr val="000099"/>
              </a:solidFill>
              <a:latin typeface="+mn-lt"/>
              <a:ea typeface="+mn-ea"/>
            </a:endParaRPr>
          </a:p>
        </p:txBody>
      </p:sp>
      <p:sp>
        <p:nvSpPr>
          <p:cNvPr id="54" name="Text Box 51"/>
          <p:cNvSpPr txBox="1">
            <a:spLocks noChangeArrowheads="1"/>
          </p:cNvSpPr>
          <p:nvPr/>
        </p:nvSpPr>
        <p:spPr bwMode="auto">
          <a:xfrm>
            <a:off x="3443244" y="2844131"/>
            <a:ext cx="380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rgbClr val="000099"/>
                </a:solidFill>
                <a:latin typeface="+mn-lt"/>
                <a:ea typeface="+mn-ea"/>
              </a:rPr>
              <a:t>2</a:t>
            </a:r>
            <a:endParaRPr kumimoji="1" lang="en-US" altLang="zh-CN" sz="2000" b="1" baseline="-25000">
              <a:solidFill>
                <a:srgbClr val="000099"/>
              </a:solidFill>
              <a:latin typeface="+mn-lt"/>
              <a:ea typeface="+mn-ea"/>
            </a:endParaRPr>
          </a:p>
        </p:txBody>
      </p:sp>
      <p:sp>
        <p:nvSpPr>
          <p:cNvPr id="55" name="Text Box 52"/>
          <p:cNvSpPr txBox="1">
            <a:spLocks noChangeArrowheads="1"/>
          </p:cNvSpPr>
          <p:nvPr/>
        </p:nvSpPr>
        <p:spPr bwMode="auto">
          <a:xfrm>
            <a:off x="3487959" y="3763293"/>
            <a:ext cx="380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rgbClr val="000099"/>
                </a:solidFill>
                <a:latin typeface="+mn-lt"/>
                <a:ea typeface="+mn-ea"/>
              </a:rPr>
              <a:t>3</a:t>
            </a:r>
            <a:endParaRPr kumimoji="1" lang="en-US" altLang="zh-CN" sz="2000" b="1" baseline="-25000">
              <a:solidFill>
                <a:srgbClr val="000099"/>
              </a:solidFill>
              <a:latin typeface="+mn-lt"/>
              <a:ea typeface="+mn-ea"/>
            </a:endParaRPr>
          </a:p>
        </p:txBody>
      </p:sp>
      <p:sp>
        <p:nvSpPr>
          <p:cNvPr id="56" name="Line 53"/>
          <p:cNvSpPr>
            <a:spLocks noChangeShapeType="1"/>
          </p:cNvSpPr>
          <p:nvPr/>
        </p:nvSpPr>
        <p:spPr bwMode="auto">
          <a:xfrm>
            <a:off x="1147323" y="3390230"/>
            <a:ext cx="1171178"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 name="Text Box 54"/>
          <p:cNvSpPr txBox="1">
            <a:spLocks noChangeArrowheads="1"/>
          </p:cNvSpPr>
          <p:nvPr/>
        </p:nvSpPr>
        <p:spPr bwMode="auto">
          <a:xfrm>
            <a:off x="4237788" y="1340768"/>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latin typeface="+mn-lt"/>
                <a:ea typeface="+mn-ea"/>
              </a:rPr>
              <a:t>路由器</a:t>
            </a:r>
          </a:p>
        </p:txBody>
      </p:sp>
    </p:spTree>
    <p:extLst>
      <p:ext uri="{BB962C8B-B14F-4D97-AF65-F5344CB8AC3E}">
        <p14:creationId xmlns:p14="http://schemas.microsoft.com/office/powerpoint/2010/main" val="4148235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title"/>
          </p:nvPr>
        </p:nvSpPr>
        <p:spPr/>
        <p:txBody>
          <a:bodyPr/>
          <a:lstStyle/>
          <a:p>
            <a:pPr algn="ctr"/>
            <a:r>
              <a:rPr lang="zh-CN" altLang="en-US"/>
              <a:t>缓存的影响 </a:t>
            </a:r>
          </a:p>
        </p:txBody>
      </p:sp>
      <p:sp>
        <p:nvSpPr>
          <p:cNvPr id="351234" name="Rectangle 2"/>
          <p:cNvSpPr>
            <a:spLocks noGrp="1" noChangeArrowheads="1"/>
          </p:cNvSpPr>
          <p:nvPr>
            <p:ph idx="1"/>
          </p:nvPr>
        </p:nvSpPr>
        <p:spPr/>
        <p:txBody>
          <a:bodyPr/>
          <a:lstStyle/>
          <a:p>
            <a:pPr>
              <a:spcBef>
                <a:spcPct val="15000"/>
              </a:spcBef>
            </a:pPr>
            <a:r>
              <a:rPr lang="zh-CN" altLang="en-US" dirty="0"/>
              <a:t>缓存使所有到达的分组都经受了迟延。</a:t>
            </a:r>
          </a:p>
          <a:p>
            <a:pPr>
              <a:spcBef>
                <a:spcPct val="15000"/>
              </a:spcBef>
            </a:pPr>
            <a:r>
              <a:rPr lang="zh-CN" altLang="en-US" dirty="0"/>
              <a:t>早到达的分组在缓存中停留的时间较长，而晚到达的分组在缓存中停留的时间则较短。</a:t>
            </a:r>
          </a:p>
          <a:p>
            <a:pPr>
              <a:spcBef>
                <a:spcPct val="15000"/>
              </a:spcBef>
            </a:pPr>
            <a:r>
              <a:rPr lang="zh-CN" altLang="en-US" dirty="0">
                <a:solidFill>
                  <a:srgbClr val="0000FF"/>
                </a:solidFill>
              </a:rPr>
              <a:t>以非恒定速率到达的分组，经过缓存后再以恒定速率读出，就能够在一定程度上消除了时延的</a:t>
            </a:r>
            <a:r>
              <a:rPr lang="zh-CN" altLang="en-US" dirty="0">
                <a:solidFill>
                  <a:srgbClr val="FF0000"/>
                </a:solidFill>
              </a:rPr>
              <a:t>抖动。</a:t>
            </a:r>
            <a:r>
              <a:rPr lang="zh-CN" altLang="en-US" dirty="0">
                <a:solidFill>
                  <a:srgbClr val="0000FF"/>
                </a:solidFill>
              </a:rPr>
              <a:t>但我们付出的代价是</a:t>
            </a:r>
            <a:r>
              <a:rPr lang="zh-CN" altLang="en-US" dirty="0">
                <a:solidFill>
                  <a:srgbClr val="FF0000"/>
                </a:solidFill>
              </a:rPr>
              <a:t>增加了时延。</a:t>
            </a:r>
            <a:r>
              <a:rPr lang="zh-CN" altLang="en-US" dirty="0"/>
              <a:t> </a:t>
            </a:r>
          </a:p>
        </p:txBody>
      </p:sp>
    </p:spTree>
    <p:extLst>
      <p:ext uri="{BB962C8B-B14F-4D97-AF65-F5344CB8AC3E}">
        <p14:creationId xmlns:p14="http://schemas.microsoft.com/office/powerpoint/2010/main" val="4164872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2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pPr algn="ctr"/>
            <a:r>
              <a:rPr lang="zh-CN" altLang="en-US" dirty="0"/>
              <a:t>加权公平排队 </a:t>
            </a:r>
            <a:r>
              <a:rPr lang="en-US" altLang="zh-CN" dirty="0" smtClean="0"/>
              <a:t>WFQ</a:t>
            </a:r>
            <a:endParaRPr lang="en-US" altLang="zh-CN" dirty="0"/>
          </a:p>
        </p:txBody>
      </p:sp>
      <p:sp>
        <p:nvSpPr>
          <p:cNvPr id="580641" name="Text Box 33"/>
          <p:cNvSpPr txBox="1">
            <a:spLocks noChangeArrowheads="1"/>
          </p:cNvSpPr>
          <p:nvPr/>
        </p:nvSpPr>
        <p:spPr bwMode="auto">
          <a:xfrm>
            <a:off x="8304086" y="3824758"/>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分组离开</a:t>
            </a:r>
          </a:p>
          <a:p>
            <a:pPr algn="ctr"/>
            <a:r>
              <a:rPr kumimoji="1" lang="zh-CN" altLang="en-US" sz="2000" b="1">
                <a:solidFill>
                  <a:srgbClr val="000099"/>
                </a:solidFill>
                <a:latin typeface="+mn-lt"/>
                <a:ea typeface="+mn-ea"/>
              </a:rPr>
              <a:t>路由器</a:t>
            </a:r>
          </a:p>
        </p:txBody>
      </p:sp>
      <p:sp>
        <p:nvSpPr>
          <p:cNvPr id="580612" name="Rectangle 4"/>
          <p:cNvSpPr>
            <a:spLocks noChangeArrowheads="1"/>
          </p:cNvSpPr>
          <p:nvPr/>
        </p:nvSpPr>
        <p:spPr bwMode="auto">
          <a:xfrm>
            <a:off x="1894350" y="3135783"/>
            <a:ext cx="6289279" cy="2957513"/>
          </a:xfrm>
          <a:prstGeom prst="rect">
            <a:avLst/>
          </a:prstGeom>
          <a:solidFill>
            <a:srgbClr val="FFFFCC"/>
          </a:solidFill>
          <a:ln w="9525" algn="ctr">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mn-ea"/>
            </a:endParaRPr>
          </a:p>
        </p:txBody>
      </p:sp>
      <p:sp>
        <p:nvSpPr>
          <p:cNvPr id="580613" name="Rectangle 5"/>
          <p:cNvSpPr>
            <a:spLocks noChangeArrowheads="1"/>
          </p:cNvSpPr>
          <p:nvPr/>
        </p:nvSpPr>
        <p:spPr bwMode="auto">
          <a:xfrm>
            <a:off x="5521392" y="4335933"/>
            <a:ext cx="256248" cy="639763"/>
          </a:xfrm>
          <a:prstGeom prst="rect">
            <a:avLst/>
          </a:prstGeom>
          <a:solidFill>
            <a:srgbClr val="00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0614" name="Rectangle 6"/>
          <p:cNvSpPr>
            <a:spLocks noChangeArrowheads="1"/>
          </p:cNvSpPr>
          <p:nvPr/>
        </p:nvSpPr>
        <p:spPr bwMode="auto">
          <a:xfrm>
            <a:off x="5051888" y="3377083"/>
            <a:ext cx="703395" cy="63817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0615" name="Freeform 7"/>
          <p:cNvSpPr>
            <a:spLocks/>
          </p:cNvSpPr>
          <p:nvPr/>
        </p:nvSpPr>
        <p:spPr bwMode="auto">
          <a:xfrm>
            <a:off x="3865232" y="3377083"/>
            <a:ext cx="1890052" cy="638175"/>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16" name="Line 8"/>
          <p:cNvSpPr>
            <a:spLocks noChangeShapeType="1"/>
          </p:cNvSpPr>
          <p:nvPr/>
        </p:nvSpPr>
        <p:spPr bwMode="auto">
          <a:xfrm>
            <a:off x="5521391"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17" name="Line 9"/>
          <p:cNvSpPr>
            <a:spLocks noChangeShapeType="1"/>
          </p:cNvSpPr>
          <p:nvPr/>
        </p:nvSpPr>
        <p:spPr bwMode="auto">
          <a:xfrm>
            <a:off x="5285779"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18" name="Line 10"/>
          <p:cNvSpPr>
            <a:spLocks noChangeShapeType="1"/>
          </p:cNvSpPr>
          <p:nvPr/>
        </p:nvSpPr>
        <p:spPr bwMode="auto">
          <a:xfrm>
            <a:off x="5051888"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19" name="Line 11"/>
          <p:cNvSpPr>
            <a:spLocks noChangeShapeType="1"/>
          </p:cNvSpPr>
          <p:nvPr/>
        </p:nvSpPr>
        <p:spPr bwMode="auto">
          <a:xfrm>
            <a:off x="4817996"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20" name="Line 12"/>
          <p:cNvSpPr>
            <a:spLocks noChangeShapeType="1"/>
          </p:cNvSpPr>
          <p:nvPr/>
        </p:nvSpPr>
        <p:spPr bwMode="auto">
          <a:xfrm>
            <a:off x="4584104"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21" name="Line 13"/>
          <p:cNvSpPr>
            <a:spLocks noChangeShapeType="1"/>
          </p:cNvSpPr>
          <p:nvPr/>
        </p:nvSpPr>
        <p:spPr bwMode="auto">
          <a:xfrm>
            <a:off x="4350213"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22" name="Line 14"/>
          <p:cNvSpPr>
            <a:spLocks noChangeShapeType="1"/>
          </p:cNvSpPr>
          <p:nvPr/>
        </p:nvSpPr>
        <p:spPr bwMode="auto">
          <a:xfrm>
            <a:off x="4116321"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23" name="Freeform 15"/>
          <p:cNvSpPr>
            <a:spLocks/>
          </p:cNvSpPr>
          <p:nvPr/>
        </p:nvSpPr>
        <p:spPr bwMode="auto">
          <a:xfrm>
            <a:off x="3882430" y="4335933"/>
            <a:ext cx="1890052" cy="639763"/>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24" name="Line 16"/>
          <p:cNvSpPr>
            <a:spLocks noChangeShapeType="1"/>
          </p:cNvSpPr>
          <p:nvPr/>
        </p:nvSpPr>
        <p:spPr bwMode="auto">
          <a:xfrm>
            <a:off x="5536869"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25" name="Line 17"/>
          <p:cNvSpPr>
            <a:spLocks noChangeShapeType="1"/>
          </p:cNvSpPr>
          <p:nvPr/>
        </p:nvSpPr>
        <p:spPr bwMode="auto">
          <a:xfrm>
            <a:off x="5304698"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26" name="Line 18"/>
          <p:cNvSpPr>
            <a:spLocks noChangeShapeType="1"/>
          </p:cNvSpPr>
          <p:nvPr/>
        </p:nvSpPr>
        <p:spPr bwMode="auto">
          <a:xfrm>
            <a:off x="5069086"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27" name="Line 19"/>
          <p:cNvSpPr>
            <a:spLocks noChangeShapeType="1"/>
          </p:cNvSpPr>
          <p:nvPr/>
        </p:nvSpPr>
        <p:spPr bwMode="auto">
          <a:xfrm>
            <a:off x="4835194"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28" name="Line 20"/>
          <p:cNvSpPr>
            <a:spLocks noChangeShapeType="1"/>
          </p:cNvSpPr>
          <p:nvPr/>
        </p:nvSpPr>
        <p:spPr bwMode="auto">
          <a:xfrm>
            <a:off x="4601302"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29" name="Line 21"/>
          <p:cNvSpPr>
            <a:spLocks noChangeShapeType="1"/>
          </p:cNvSpPr>
          <p:nvPr/>
        </p:nvSpPr>
        <p:spPr bwMode="auto">
          <a:xfrm>
            <a:off x="4367411"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30" name="Line 22"/>
          <p:cNvSpPr>
            <a:spLocks noChangeShapeType="1"/>
          </p:cNvSpPr>
          <p:nvPr/>
        </p:nvSpPr>
        <p:spPr bwMode="auto">
          <a:xfrm>
            <a:off x="4133519"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31" name="AutoShape 23"/>
          <p:cNvSpPr>
            <a:spLocks noChangeArrowheads="1"/>
          </p:cNvSpPr>
          <p:nvPr/>
        </p:nvSpPr>
        <p:spPr bwMode="auto">
          <a:xfrm rot="5400000">
            <a:off x="2392230" y="4305836"/>
            <a:ext cx="639763" cy="699956"/>
          </a:xfrm>
          <a:prstGeom prst="triangle">
            <a:avLst>
              <a:gd name="adj" fmla="val 50000"/>
            </a:avLst>
          </a:prstGeom>
          <a:solidFill>
            <a:srgbClr val="CC3399"/>
          </a:solidFill>
          <a:ln w="19050" algn="ctr">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0632" name="Text Box 24"/>
          <p:cNvSpPr txBox="1">
            <a:spLocks noChangeArrowheads="1"/>
          </p:cNvSpPr>
          <p:nvPr/>
        </p:nvSpPr>
        <p:spPr bwMode="auto">
          <a:xfrm>
            <a:off x="528908" y="3824758"/>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分组到达</a:t>
            </a:r>
          </a:p>
          <a:p>
            <a:pPr algn="ctr"/>
            <a:r>
              <a:rPr kumimoji="1" lang="zh-CN" altLang="en-US" sz="2000" b="1">
                <a:solidFill>
                  <a:srgbClr val="000099"/>
                </a:solidFill>
                <a:latin typeface="+mn-lt"/>
                <a:ea typeface="+mn-ea"/>
              </a:rPr>
              <a:t>路由器</a:t>
            </a:r>
          </a:p>
        </p:txBody>
      </p:sp>
      <p:sp>
        <p:nvSpPr>
          <p:cNvPr id="580633" name="Line 25"/>
          <p:cNvSpPr>
            <a:spLocks noChangeShapeType="1"/>
          </p:cNvSpPr>
          <p:nvPr/>
        </p:nvSpPr>
        <p:spPr bwMode="auto">
          <a:xfrm>
            <a:off x="604506" y="4547070"/>
            <a:ext cx="1054233" cy="0"/>
          </a:xfrm>
          <a:prstGeom prst="line">
            <a:avLst/>
          </a:prstGeom>
          <a:noFill/>
          <a:ln w="28575">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34" name="Line 26"/>
          <p:cNvSpPr>
            <a:spLocks noChangeShapeType="1"/>
          </p:cNvSpPr>
          <p:nvPr/>
        </p:nvSpPr>
        <p:spPr bwMode="auto">
          <a:xfrm rot="20256324" flipV="1">
            <a:off x="3001897" y="3791420"/>
            <a:ext cx="1133343" cy="639762"/>
          </a:xfrm>
          <a:prstGeom prst="line">
            <a:avLst/>
          </a:prstGeom>
          <a:noFill/>
          <a:ln w="38100">
            <a:solidFill>
              <a:srgbClr val="CC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35" name="Line 27"/>
          <p:cNvSpPr>
            <a:spLocks noChangeShapeType="1"/>
          </p:cNvSpPr>
          <p:nvPr/>
        </p:nvSpPr>
        <p:spPr bwMode="auto">
          <a:xfrm rot="1343676">
            <a:off x="3007056" y="4867746"/>
            <a:ext cx="1012957" cy="668337"/>
          </a:xfrm>
          <a:prstGeom prst="line">
            <a:avLst/>
          </a:prstGeom>
          <a:noFill/>
          <a:ln w="28575">
            <a:solidFill>
              <a:srgbClr val="FF7C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36" name="Oval 28"/>
          <p:cNvSpPr>
            <a:spLocks noChangeArrowheads="1"/>
          </p:cNvSpPr>
          <p:nvPr/>
        </p:nvSpPr>
        <p:spPr bwMode="auto">
          <a:xfrm>
            <a:off x="7137996" y="4299421"/>
            <a:ext cx="820340" cy="744537"/>
          </a:xfrm>
          <a:prstGeom prst="ellipse">
            <a:avLst/>
          </a:prstGeom>
          <a:solidFill>
            <a:srgbClr val="FFCC00"/>
          </a:solidFill>
          <a:ln w="9525" algn="ctr">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latin typeface="+mn-lt"/>
                <a:ea typeface="+mn-ea"/>
              </a:rPr>
              <a:t>调度</a:t>
            </a:r>
          </a:p>
        </p:txBody>
      </p:sp>
      <p:sp>
        <p:nvSpPr>
          <p:cNvPr id="580637" name="Line 29"/>
          <p:cNvSpPr>
            <a:spLocks noChangeShapeType="1"/>
          </p:cNvSpPr>
          <p:nvPr/>
        </p:nvSpPr>
        <p:spPr bwMode="auto">
          <a:xfrm>
            <a:off x="5755284" y="3712045"/>
            <a:ext cx="1358635" cy="93345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38" name="Line 30"/>
          <p:cNvSpPr>
            <a:spLocks noChangeShapeType="1"/>
          </p:cNvSpPr>
          <p:nvPr/>
        </p:nvSpPr>
        <p:spPr bwMode="auto">
          <a:xfrm flipV="1">
            <a:off x="5793118" y="4655020"/>
            <a:ext cx="1320800"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39" name="Line 31"/>
          <p:cNvSpPr>
            <a:spLocks noChangeShapeType="1"/>
          </p:cNvSpPr>
          <p:nvPr/>
        </p:nvSpPr>
        <p:spPr bwMode="auto">
          <a:xfrm>
            <a:off x="7978974" y="4655020"/>
            <a:ext cx="1167739"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40" name="Line 32"/>
          <p:cNvSpPr>
            <a:spLocks noChangeShapeType="1"/>
          </p:cNvSpPr>
          <p:nvPr/>
        </p:nvSpPr>
        <p:spPr bwMode="auto">
          <a:xfrm>
            <a:off x="8336690" y="4547070"/>
            <a:ext cx="1052513"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42" name="Text Box 34"/>
          <p:cNvSpPr txBox="1">
            <a:spLocks noChangeArrowheads="1"/>
          </p:cNvSpPr>
          <p:nvPr/>
        </p:nvSpPr>
        <p:spPr bwMode="auto">
          <a:xfrm>
            <a:off x="2078368" y="396922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分类器</a:t>
            </a:r>
          </a:p>
        </p:txBody>
      </p:sp>
      <p:sp>
        <p:nvSpPr>
          <p:cNvPr id="580643" name="Rectangle 35"/>
          <p:cNvSpPr>
            <a:spLocks noChangeArrowheads="1"/>
          </p:cNvSpPr>
          <p:nvPr/>
        </p:nvSpPr>
        <p:spPr bwMode="auto">
          <a:xfrm>
            <a:off x="4817996" y="5294783"/>
            <a:ext cx="937287" cy="639763"/>
          </a:xfrm>
          <a:prstGeom prst="rect">
            <a:avLst/>
          </a:prstGeom>
          <a:solidFill>
            <a:srgbClr val="FF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0644" name="Freeform 36"/>
          <p:cNvSpPr>
            <a:spLocks/>
          </p:cNvSpPr>
          <p:nvPr/>
        </p:nvSpPr>
        <p:spPr bwMode="auto">
          <a:xfrm>
            <a:off x="3882430" y="5294783"/>
            <a:ext cx="1890052" cy="639763"/>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45" name="Line 37"/>
          <p:cNvSpPr>
            <a:spLocks noChangeShapeType="1"/>
          </p:cNvSpPr>
          <p:nvPr/>
        </p:nvSpPr>
        <p:spPr bwMode="auto">
          <a:xfrm>
            <a:off x="5536869"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46" name="Line 38"/>
          <p:cNvSpPr>
            <a:spLocks noChangeShapeType="1"/>
          </p:cNvSpPr>
          <p:nvPr/>
        </p:nvSpPr>
        <p:spPr bwMode="auto">
          <a:xfrm>
            <a:off x="5304698"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47" name="Line 39"/>
          <p:cNvSpPr>
            <a:spLocks noChangeShapeType="1"/>
          </p:cNvSpPr>
          <p:nvPr/>
        </p:nvSpPr>
        <p:spPr bwMode="auto">
          <a:xfrm>
            <a:off x="5069086"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48" name="Line 40"/>
          <p:cNvSpPr>
            <a:spLocks noChangeShapeType="1"/>
          </p:cNvSpPr>
          <p:nvPr/>
        </p:nvSpPr>
        <p:spPr bwMode="auto">
          <a:xfrm>
            <a:off x="4835194"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49" name="Line 41"/>
          <p:cNvSpPr>
            <a:spLocks noChangeShapeType="1"/>
          </p:cNvSpPr>
          <p:nvPr/>
        </p:nvSpPr>
        <p:spPr bwMode="auto">
          <a:xfrm>
            <a:off x="4601302"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50" name="Line 42"/>
          <p:cNvSpPr>
            <a:spLocks noChangeShapeType="1"/>
          </p:cNvSpPr>
          <p:nvPr/>
        </p:nvSpPr>
        <p:spPr bwMode="auto">
          <a:xfrm>
            <a:off x="4367411"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51" name="Line 43"/>
          <p:cNvSpPr>
            <a:spLocks noChangeShapeType="1"/>
          </p:cNvSpPr>
          <p:nvPr/>
        </p:nvSpPr>
        <p:spPr bwMode="auto">
          <a:xfrm>
            <a:off x="4133519"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52" name="Line 44"/>
          <p:cNvSpPr>
            <a:spLocks noChangeShapeType="1"/>
          </p:cNvSpPr>
          <p:nvPr/>
        </p:nvSpPr>
        <p:spPr bwMode="auto">
          <a:xfrm rot="-2193812">
            <a:off x="3256425" y="4467695"/>
            <a:ext cx="607087" cy="417512"/>
          </a:xfrm>
          <a:prstGeom prst="line">
            <a:avLst/>
          </a:prstGeom>
          <a:noFill/>
          <a:ln w="28575">
            <a:solidFill>
              <a:srgbClr val="008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53" name="Line 45"/>
          <p:cNvSpPr>
            <a:spLocks noChangeShapeType="1"/>
          </p:cNvSpPr>
          <p:nvPr/>
        </p:nvSpPr>
        <p:spPr bwMode="auto">
          <a:xfrm flipV="1">
            <a:off x="5774201" y="4672482"/>
            <a:ext cx="1360356" cy="91440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54" name="Freeform 46"/>
          <p:cNvSpPr>
            <a:spLocks/>
          </p:cNvSpPr>
          <p:nvPr/>
        </p:nvSpPr>
        <p:spPr bwMode="auto">
          <a:xfrm>
            <a:off x="6427721" y="3672357"/>
            <a:ext cx="380075" cy="1847850"/>
          </a:xfrm>
          <a:custGeom>
            <a:avLst/>
            <a:gdLst>
              <a:gd name="T0" fmla="*/ 83 w 221"/>
              <a:gd name="T1" fmla="*/ 0 h 1164"/>
              <a:gd name="T2" fmla="*/ 14 w 221"/>
              <a:gd name="T3" fmla="*/ 304 h 1164"/>
              <a:gd name="T4" fmla="*/ 4 w 221"/>
              <a:gd name="T5" fmla="*/ 522 h 1164"/>
              <a:gd name="T6" fmla="*/ 1 w 221"/>
              <a:gd name="T7" fmla="*/ 761 h 1164"/>
              <a:gd name="T8" fmla="*/ 10 w 221"/>
              <a:gd name="T9" fmla="*/ 954 h 1164"/>
              <a:gd name="T10" fmla="*/ 43 w 221"/>
              <a:gd name="T11" fmla="*/ 1105 h 1164"/>
              <a:gd name="T12" fmla="*/ 98 w 221"/>
              <a:gd name="T13" fmla="*/ 1163 h 1164"/>
              <a:gd name="T14" fmla="*/ 140 w 221"/>
              <a:gd name="T15" fmla="*/ 1095 h 1164"/>
              <a:gd name="T16" fmla="*/ 167 w 221"/>
              <a:gd name="T17" fmla="*/ 963 h 1164"/>
              <a:gd name="T18" fmla="*/ 196 w 221"/>
              <a:gd name="T19" fmla="*/ 723 h 1164"/>
              <a:gd name="T20" fmla="*/ 213 w 221"/>
              <a:gd name="T21" fmla="*/ 504 h 1164"/>
              <a:gd name="T22" fmla="*/ 221 w 221"/>
              <a:gd name="T23" fmla="*/ 228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 h="1164">
                <a:moveTo>
                  <a:pt x="83" y="0"/>
                </a:moveTo>
                <a:cubicBezTo>
                  <a:pt x="72" y="51"/>
                  <a:pt x="27" y="217"/>
                  <a:pt x="14" y="304"/>
                </a:cubicBezTo>
                <a:cubicBezTo>
                  <a:pt x="1" y="391"/>
                  <a:pt x="6" y="446"/>
                  <a:pt x="4" y="522"/>
                </a:cubicBezTo>
                <a:cubicBezTo>
                  <a:pt x="3" y="597"/>
                  <a:pt x="0" y="690"/>
                  <a:pt x="1" y="761"/>
                </a:cubicBezTo>
                <a:cubicBezTo>
                  <a:pt x="3" y="832"/>
                  <a:pt x="3" y="897"/>
                  <a:pt x="10" y="954"/>
                </a:cubicBezTo>
                <a:cubicBezTo>
                  <a:pt x="17" y="1012"/>
                  <a:pt x="28" y="1070"/>
                  <a:pt x="43" y="1105"/>
                </a:cubicBezTo>
                <a:cubicBezTo>
                  <a:pt x="57" y="1140"/>
                  <a:pt x="82" y="1164"/>
                  <a:pt x="98" y="1163"/>
                </a:cubicBezTo>
                <a:cubicBezTo>
                  <a:pt x="113" y="1161"/>
                  <a:pt x="129" y="1129"/>
                  <a:pt x="140" y="1095"/>
                </a:cubicBezTo>
                <a:cubicBezTo>
                  <a:pt x="152" y="1062"/>
                  <a:pt x="159" y="1024"/>
                  <a:pt x="167" y="963"/>
                </a:cubicBezTo>
                <a:cubicBezTo>
                  <a:pt x="176" y="901"/>
                  <a:pt x="188" y="800"/>
                  <a:pt x="196" y="723"/>
                </a:cubicBezTo>
                <a:cubicBezTo>
                  <a:pt x="203" y="646"/>
                  <a:pt x="208" y="586"/>
                  <a:pt x="213" y="504"/>
                </a:cubicBezTo>
                <a:cubicBezTo>
                  <a:pt x="217" y="421"/>
                  <a:pt x="220" y="285"/>
                  <a:pt x="221" y="228"/>
                </a:cubicBezTo>
              </a:path>
            </a:pathLst>
          </a:custGeom>
          <a:noFill/>
          <a:ln w="38100" cmpd="sng">
            <a:solidFill>
              <a:schemeClr val="fo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55" name="Text Box 47"/>
          <p:cNvSpPr txBox="1">
            <a:spLocks noChangeArrowheads="1"/>
          </p:cNvSpPr>
          <p:nvPr/>
        </p:nvSpPr>
        <p:spPr bwMode="auto">
          <a:xfrm>
            <a:off x="5784519" y="3291358"/>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w</a:t>
            </a:r>
            <a:r>
              <a:rPr kumimoji="1" lang="en-US" altLang="zh-CN" sz="2000" b="1" baseline="-25000">
                <a:solidFill>
                  <a:srgbClr val="000099"/>
                </a:solidFill>
                <a:latin typeface="+mn-lt"/>
                <a:ea typeface="+mn-ea"/>
              </a:rPr>
              <a:t>1</a:t>
            </a:r>
          </a:p>
        </p:txBody>
      </p:sp>
      <p:sp>
        <p:nvSpPr>
          <p:cNvPr id="580656" name="Text Box 48"/>
          <p:cNvSpPr txBox="1">
            <a:spLocks noChangeArrowheads="1"/>
          </p:cNvSpPr>
          <p:nvPr/>
        </p:nvSpPr>
        <p:spPr bwMode="auto">
          <a:xfrm>
            <a:off x="5755283" y="4116857"/>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w</a:t>
            </a:r>
            <a:r>
              <a:rPr kumimoji="1" lang="en-US" altLang="zh-CN" sz="2000" b="1" baseline="-25000">
                <a:solidFill>
                  <a:srgbClr val="000099"/>
                </a:solidFill>
                <a:latin typeface="+mn-lt"/>
                <a:ea typeface="+mn-ea"/>
              </a:rPr>
              <a:t>2</a:t>
            </a:r>
          </a:p>
        </p:txBody>
      </p:sp>
      <p:sp>
        <p:nvSpPr>
          <p:cNvPr id="580657" name="Text Box 49"/>
          <p:cNvSpPr txBox="1">
            <a:spLocks noChangeArrowheads="1"/>
          </p:cNvSpPr>
          <p:nvPr/>
        </p:nvSpPr>
        <p:spPr bwMode="auto">
          <a:xfrm>
            <a:off x="5798278" y="5263033"/>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w</a:t>
            </a:r>
            <a:r>
              <a:rPr kumimoji="1" lang="en-US" altLang="zh-CN" sz="2000" b="1" baseline="-25000">
                <a:solidFill>
                  <a:srgbClr val="000099"/>
                </a:solidFill>
                <a:latin typeface="+mn-lt"/>
                <a:ea typeface="+mn-ea"/>
              </a:rPr>
              <a:t>3</a:t>
            </a:r>
          </a:p>
        </p:txBody>
      </p:sp>
      <p:sp>
        <p:nvSpPr>
          <p:cNvPr id="580658" name="Text Box 50"/>
          <p:cNvSpPr txBox="1">
            <a:spLocks noChangeArrowheads="1"/>
          </p:cNvSpPr>
          <p:nvPr/>
        </p:nvSpPr>
        <p:spPr bwMode="auto">
          <a:xfrm>
            <a:off x="3560830" y="3123083"/>
            <a:ext cx="38007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rgbClr val="000099"/>
                </a:solidFill>
                <a:latin typeface="+mn-lt"/>
                <a:ea typeface="+mn-ea"/>
              </a:rPr>
              <a:t>1</a:t>
            </a:r>
            <a:endParaRPr kumimoji="1" lang="en-US" altLang="zh-CN" sz="2000" b="1" baseline="-25000">
              <a:solidFill>
                <a:srgbClr val="000099"/>
              </a:solidFill>
              <a:latin typeface="+mn-lt"/>
              <a:ea typeface="+mn-ea"/>
            </a:endParaRPr>
          </a:p>
        </p:txBody>
      </p:sp>
      <p:sp>
        <p:nvSpPr>
          <p:cNvPr id="580659" name="Text Box 51"/>
          <p:cNvSpPr txBox="1">
            <a:spLocks noChangeArrowheads="1"/>
          </p:cNvSpPr>
          <p:nvPr/>
        </p:nvSpPr>
        <p:spPr bwMode="auto">
          <a:xfrm>
            <a:off x="3486877" y="4108921"/>
            <a:ext cx="380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rgbClr val="000099"/>
                </a:solidFill>
                <a:latin typeface="+mn-lt"/>
                <a:ea typeface="+mn-ea"/>
              </a:rPr>
              <a:t>2</a:t>
            </a:r>
            <a:endParaRPr kumimoji="1" lang="en-US" altLang="zh-CN" sz="2000" b="1" baseline="-25000">
              <a:solidFill>
                <a:srgbClr val="000099"/>
              </a:solidFill>
              <a:latin typeface="+mn-lt"/>
              <a:ea typeface="+mn-ea"/>
            </a:endParaRPr>
          </a:p>
        </p:txBody>
      </p:sp>
      <p:sp>
        <p:nvSpPr>
          <p:cNvPr id="580660" name="Text Box 52"/>
          <p:cNvSpPr txBox="1">
            <a:spLocks noChangeArrowheads="1"/>
          </p:cNvSpPr>
          <p:nvPr/>
        </p:nvSpPr>
        <p:spPr bwMode="auto">
          <a:xfrm>
            <a:off x="3531592" y="5028083"/>
            <a:ext cx="380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rgbClr val="000099"/>
                </a:solidFill>
                <a:latin typeface="+mn-lt"/>
                <a:ea typeface="+mn-ea"/>
              </a:rPr>
              <a:t>3</a:t>
            </a:r>
            <a:endParaRPr kumimoji="1" lang="en-US" altLang="zh-CN" sz="2000" b="1" baseline="-25000">
              <a:solidFill>
                <a:srgbClr val="000099"/>
              </a:solidFill>
              <a:latin typeface="+mn-lt"/>
              <a:ea typeface="+mn-ea"/>
            </a:endParaRPr>
          </a:p>
        </p:txBody>
      </p:sp>
      <p:sp>
        <p:nvSpPr>
          <p:cNvPr id="580661" name="Line 53"/>
          <p:cNvSpPr>
            <a:spLocks noChangeShapeType="1"/>
          </p:cNvSpPr>
          <p:nvPr/>
        </p:nvSpPr>
        <p:spPr bwMode="auto">
          <a:xfrm>
            <a:off x="1190956" y="4655020"/>
            <a:ext cx="1171178"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62" name="Text Box 54"/>
          <p:cNvSpPr txBox="1">
            <a:spLocks noChangeArrowheads="1"/>
          </p:cNvSpPr>
          <p:nvPr/>
        </p:nvSpPr>
        <p:spPr bwMode="auto">
          <a:xfrm>
            <a:off x="4281421" y="2605558"/>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latin typeface="+mn-lt"/>
                <a:ea typeface="+mn-ea"/>
              </a:rPr>
              <a:t>路由器</a:t>
            </a:r>
          </a:p>
        </p:txBody>
      </p:sp>
      <p:sp>
        <p:nvSpPr>
          <p:cNvPr id="2" name="矩形 1"/>
          <p:cNvSpPr/>
          <p:nvPr/>
        </p:nvSpPr>
        <p:spPr>
          <a:xfrm>
            <a:off x="604506" y="1196752"/>
            <a:ext cx="8910168" cy="1384995"/>
          </a:xfrm>
          <a:prstGeom prst="rect">
            <a:avLst/>
          </a:prstGeom>
          <a:solidFill>
            <a:srgbClr val="FFFF66"/>
          </a:solidFill>
          <a:ln>
            <a:solidFill>
              <a:srgbClr val="000099"/>
            </a:solidFill>
          </a:ln>
        </p:spPr>
        <p:txBody>
          <a:bodyPr wrap="square">
            <a:spAutoFit/>
          </a:bodyPr>
          <a:lstStyle/>
          <a:p>
            <a:pPr algn="ctr"/>
            <a:r>
              <a:rPr lang="zh-CN" altLang="en-US" sz="2800" b="1" dirty="0">
                <a:solidFill>
                  <a:srgbClr val="000066"/>
                </a:solidFill>
                <a:latin typeface="+mn-lt"/>
                <a:ea typeface="+mn-ea"/>
              </a:rPr>
              <a:t>在公平</a:t>
            </a:r>
            <a:r>
              <a:rPr lang="zh-CN" altLang="en-US" sz="2800" b="1" dirty="0" smtClean="0">
                <a:solidFill>
                  <a:srgbClr val="000066"/>
                </a:solidFill>
                <a:latin typeface="+mn-lt"/>
                <a:ea typeface="+mn-ea"/>
              </a:rPr>
              <a:t>队列 </a:t>
            </a:r>
            <a:r>
              <a:rPr lang="en-US" altLang="zh-CN" sz="2800" b="1" dirty="0" smtClean="0">
                <a:solidFill>
                  <a:srgbClr val="000066"/>
                </a:solidFill>
                <a:latin typeface="+mn-lt"/>
                <a:ea typeface="+mn-ea"/>
              </a:rPr>
              <a:t>(</a:t>
            </a:r>
            <a:r>
              <a:rPr lang="en-US" altLang="zh-CN" sz="2800" b="1" dirty="0">
                <a:solidFill>
                  <a:srgbClr val="000066"/>
                </a:solidFill>
                <a:latin typeface="+mn-lt"/>
                <a:ea typeface="+mn-ea"/>
              </a:rPr>
              <a:t>FQ</a:t>
            </a:r>
            <a:r>
              <a:rPr lang="en-US" altLang="zh-CN" sz="2800" b="1" dirty="0" smtClean="0">
                <a:solidFill>
                  <a:srgbClr val="000066"/>
                </a:solidFill>
                <a:latin typeface="+mn-lt"/>
                <a:ea typeface="+mn-ea"/>
              </a:rPr>
              <a:t>) </a:t>
            </a:r>
            <a:r>
              <a:rPr lang="zh-CN" altLang="en-US" sz="2800" b="1" dirty="0" smtClean="0">
                <a:solidFill>
                  <a:srgbClr val="000066"/>
                </a:solidFill>
                <a:latin typeface="+mn-lt"/>
                <a:ea typeface="+mn-ea"/>
              </a:rPr>
              <a:t>基础</a:t>
            </a:r>
            <a:r>
              <a:rPr lang="zh-CN" altLang="en-US" sz="2800" b="1" dirty="0">
                <a:solidFill>
                  <a:srgbClr val="000066"/>
                </a:solidFill>
                <a:latin typeface="+mn-lt"/>
                <a:ea typeface="+mn-ea"/>
              </a:rPr>
              <a:t>上</a:t>
            </a:r>
            <a:r>
              <a:rPr lang="zh-CN" altLang="en-US" sz="2800" b="1" dirty="0" smtClean="0">
                <a:solidFill>
                  <a:srgbClr val="000066"/>
                </a:solidFill>
                <a:latin typeface="+mn-lt"/>
                <a:ea typeface="+mn-ea"/>
              </a:rPr>
              <a:t>，</a:t>
            </a:r>
            <a:r>
              <a:rPr lang="zh-CN" altLang="en-US" sz="2800" b="1" dirty="0">
                <a:solidFill>
                  <a:srgbClr val="FF0000"/>
                </a:solidFill>
                <a:latin typeface="+mn-lt"/>
                <a:ea typeface="+mn-ea"/>
              </a:rPr>
              <a:t>加权公平排队 </a:t>
            </a:r>
            <a:r>
              <a:rPr lang="en-US" altLang="zh-CN" sz="2800" b="1" dirty="0" smtClean="0">
                <a:solidFill>
                  <a:srgbClr val="FF0000"/>
                </a:solidFill>
                <a:latin typeface="+mn-lt"/>
                <a:ea typeface="+mn-ea"/>
              </a:rPr>
              <a:t>WFQ </a:t>
            </a:r>
            <a:r>
              <a:rPr lang="en-US" altLang="zh-CN" sz="2800" b="1" dirty="0">
                <a:solidFill>
                  <a:srgbClr val="000066"/>
                </a:solidFill>
                <a:latin typeface="+mn-lt"/>
                <a:ea typeface="+mn-ea"/>
              </a:rPr>
              <a:t/>
            </a:r>
            <a:br>
              <a:rPr lang="en-US" altLang="zh-CN" sz="2800" b="1" dirty="0">
                <a:solidFill>
                  <a:srgbClr val="000066"/>
                </a:solidFill>
                <a:latin typeface="+mn-lt"/>
                <a:ea typeface="+mn-ea"/>
              </a:rPr>
            </a:br>
            <a:r>
              <a:rPr lang="en-US" altLang="zh-CN" sz="2800" b="1" dirty="0">
                <a:solidFill>
                  <a:srgbClr val="000066"/>
                </a:solidFill>
                <a:latin typeface="+mn-lt"/>
                <a:ea typeface="+mn-ea"/>
              </a:rPr>
              <a:t>(Weighted Fair Queuing</a:t>
            </a:r>
            <a:r>
              <a:rPr lang="en-US" altLang="zh-CN" sz="2800" b="1" dirty="0" smtClean="0">
                <a:solidFill>
                  <a:srgbClr val="000066"/>
                </a:solidFill>
                <a:latin typeface="+mn-lt"/>
                <a:ea typeface="+mn-ea"/>
              </a:rPr>
              <a:t>) </a:t>
            </a:r>
            <a:r>
              <a:rPr lang="zh-CN" altLang="zh-CN" sz="2800" b="1" dirty="0" smtClean="0">
                <a:solidFill>
                  <a:srgbClr val="000066"/>
                </a:solidFill>
                <a:latin typeface="+mn-lt"/>
                <a:ea typeface="+mn-ea"/>
              </a:rPr>
              <a:t>增加</a:t>
            </a:r>
            <a:r>
              <a:rPr lang="zh-CN" altLang="en-US" sz="2800" b="1" dirty="0">
                <a:solidFill>
                  <a:srgbClr val="000066"/>
                </a:solidFill>
                <a:latin typeface="+mn-lt"/>
                <a:ea typeface="+mn-ea"/>
              </a:rPr>
              <a:t>了</a:t>
            </a:r>
            <a:r>
              <a:rPr lang="zh-CN" altLang="zh-CN" sz="2800" b="1" dirty="0" smtClean="0">
                <a:solidFill>
                  <a:srgbClr val="000066"/>
                </a:solidFill>
                <a:latin typeface="+mn-lt"/>
                <a:ea typeface="+mn-ea"/>
              </a:rPr>
              <a:t>队列</a:t>
            </a:r>
            <a:r>
              <a:rPr lang="zh-CN" altLang="zh-CN" sz="2800" b="1" dirty="0">
                <a:solidFill>
                  <a:srgbClr val="000066"/>
                </a:solidFill>
                <a:latin typeface="+mn-lt"/>
                <a:ea typeface="+mn-ea"/>
              </a:rPr>
              <a:t>“</a:t>
            </a:r>
            <a:r>
              <a:rPr lang="zh-CN" altLang="zh-CN" sz="2800" b="1" dirty="0">
                <a:solidFill>
                  <a:srgbClr val="FF0000"/>
                </a:solidFill>
                <a:latin typeface="+mn-lt"/>
                <a:ea typeface="+mn-ea"/>
              </a:rPr>
              <a:t>权重</a:t>
            </a:r>
            <a:r>
              <a:rPr lang="zh-CN" altLang="zh-CN" sz="2800" b="1" dirty="0">
                <a:solidFill>
                  <a:srgbClr val="000066"/>
                </a:solidFill>
                <a:latin typeface="+mn-lt"/>
                <a:ea typeface="+mn-ea"/>
              </a:rPr>
              <a:t>”的概念</a:t>
            </a:r>
            <a:r>
              <a:rPr lang="zh-CN" altLang="en-US" sz="2800" b="1" dirty="0">
                <a:solidFill>
                  <a:srgbClr val="000066"/>
                </a:solidFill>
                <a:latin typeface="+mn-lt"/>
                <a:ea typeface="+mn-ea"/>
              </a:rPr>
              <a:t>，</a:t>
            </a:r>
            <a:r>
              <a:rPr lang="zh-CN" altLang="zh-CN" sz="2800" b="1" dirty="0">
                <a:solidFill>
                  <a:srgbClr val="000066"/>
                </a:solidFill>
                <a:latin typeface="+mn-lt"/>
                <a:ea typeface="+mn-ea"/>
              </a:rPr>
              <a:t>使高优先级队列中的分组有更多的机会得到</a:t>
            </a:r>
            <a:r>
              <a:rPr lang="zh-CN" altLang="zh-CN" sz="2800" b="1" dirty="0" smtClean="0">
                <a:solidFill>
                  <a:srgbClr val="000066"/>
                </a:solidFill>
                <a:latin typeface="+mn-lt"/>
                <a:ea typeface="+mn-ea"/>
              </a:rPr>
              <a:t>服务</a:t>
            </a:r>
            <a:endParaRPr lang="zh-CN" altLang="en-US" sz="2800" b="1" dirty="0">
              <a:solidFill>
                <a:srgbClr val="000066"/>
              </a:solidFill>
              <a:latin typeface="+mn-lt"/>
              <a:ea typeface="+mn-ea"/>
            </a:endParaRPr>
          </a:p>
        </p:txBody>
      </p:sp>
    </p:spTree>
    <p:extLst>
      <p:ext uri="{BB962C8B-B14F-4D97-AF65-F5344CB8AC3E}">
        <p14:creationId xmlns:p14="http://schemas.microsoft.com/office/powerpoint/2010/main" val="21788050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pPr algn="ctr"/>
            <a:r>
              <a:rPr lang="zh-CN" altLang="en-US"/>
              <a:t>加权公平排队 </a:t>
            </a:r>
            <a:r>
              <a:rPr lang="en-US" altLang="zh-CN"/>
              <a:t>WFQ </a:t>
            </a:r>
          </a:p>
        </p:txBody>
      </p:sp>
      <p:sp>
        <p:nvSpPr>
          <p:cNvPr id="581635" name="Rectangle 3"/>
          <p:cNvSpPr>
            <a:spLocks noGrp="1" noChangeArrowheads="1"/>
          </p:cNvSpPr>
          <p:nvPr>
            <p:ph idx="1"/>
          </p:nvPr>
        </p:nvSpPr>
        <p:spPr/>
        <p:txBody>
          <a:bodyPr/>
          <a:lstStyle/>
          <a:p>
            <a:r>
              <a:rPr lang="zh-CN" altLang="en-US" dirty="0"/>
              <a:t>分组到达后就将分组进行分类，然后送交与其类别对应的队列。队列按顺序依次将队首的分组发送到链路。遇到队列空就跳过去。</a:t>
            </a:r>
          </a:p>
          <a:p>
            <a:r>
              <a:rPr lang="zh-CN" altLang="en-US" dirty="0"/>
              <a:t>给队列 </a:t>
            </a:r>
            <a:r>
              <a:rPr lang="en-US" altLang="zh-CN" i="1" dirty="0" err="1">
                <a:latin typeface="Times New Roman" pitchFamily="18" charset="0"/>
              </a:rPr>
              <a:t>i</a:t>
            </a:r>
            <a:r>
              <a:rPr lang="en-US" altLang="zh-CN" dirty="0"/>
              <a:t> </a:t>
            </a:r>
            <a:r>
              <a:rPr lang="zh-CN" altLang="en-US" dirty="0"/>
              <a:t>指派一个</a:t>
            </a:r>
            <a:r>
              <a:rPr lang="zh-CN" altLang="en-US" dirty="0">
                <a:solidFill>
                  <a:srgbClr val="FF0000"/>
                </a:solidFill>
              </a:rPr>
              <a:t>权重 </a:t>
            </a:r>
            <a:r>
              <a:rPr lang="en-US" altLang="zh-CN" i="1" dirty="0" err="1">
                <a:solidFill>
                  <a:srgbClr val="FF0000"/>
                </a:solidFill>
                <a:latin typeface="Times New Roman" pitchFamily="18" charset="0"/>
              </a:rPr>
              <a:t>w</a:t>
            </a:r>
            <a:r>
              <a:rPr lang="en-US" altLang="zh-CN" i="1" baseline="-25000" dirty="0" err="1">
                <a:solidFill>
                  <a:srgbClr val="FF0000"/>
                </a:solidFill>
                <a:latin typeface="Times New Roman" pitchFamily="18" charset="0"/>
              </a:rPr>
              <a:t>i</a:t>
            </a:r>
            <a:r>
              <a:rPr lang="zh-CN" altLang="en-US" dirty="0"/>
              <a:t>。队列 </a:t>
            </a:r>
            <a:r>
              <a:rPr lang="en-US" altLang="zh-CN" i="1" dirty="0" err="1">
                <a:latin typeface="Times New Roman" pitchFamily="18" charset="0"/>
              </a:rPr>
              <a:t>i</a:t>
            </a:r>
            <a:r>
              <a:rPr lang="en-US" altLang="zh-CN" i="1" dirty="0"/>
              <a:t> </a:t>
            </a:r>
            <a:r>
              <a:rPr lang="zh-CN" altLang="en-US" dirty="0"/>
              <a:t>得到的平均服务时间为 </a:t>
            </a:r>
            <a:r>
              <a:rPr lang="en-US" altLang="zh-CN" i="1" dirty="0" err="1">
                <a:solidFill>
                  <a:srgbClr val="FF0000"/>
                </a:solidFill>
                <a:latin typeface="Times New Roman" pitchFamily="18" charset="0"/>
              </a:rPr>
              <a:t>w</a:t>
            </a:r>
            <a:r>
              <a:rPr lang="en-US" altLang="zh-CN" i="1" baseline="-25000" dirty="0" err="1">
                <a:solidFill>
                  <a:srgbClr val="FF0000"/>
                </a:solidFill>
                <a:latin typeface="Times New Roman" pitchFamily="18" charset="0"/>
              </a:rPr>
              <a:t>i</a:t>
            </a:r>
            <a:r>
              <a:rPr lang="en-US" altLang="zh-CN" i="1" baseline="-25000" dirty="0">
                <a:solidFill>
                  <a:srgbClr val="FF0000"/>
                </a:solidFill>
                <a:latin typeface="Times New Roman" pitchFamily="18" charset="0"/>
              </a:rPr>
              <a:t> </a:t>
            </a:r>
            <a:r>
              <a:rPr lang="en-US" altLang="zh-CN" dirty="0">
                <a:solidFill>
                  <a:srgbClr val="FF0000"/>
                </a:solidFill>
                <a:latin typeface="Times New Roman" pitchFamily="18" charset="0"/>
              </a:rPr>
              <a:t>/(</a:t>
            </a:r>
            <a:r>
              <a:rPr lang="en-US" altLang="zh-CN" dirty="0">
                <a:solidFill>
                  <a:srgbClr val="FF0000"/>
                </a:solidFill>
                <a:latin typeface="Times New Roman" pitchFamily="18" charset="0"/>
                <a:sym typeface="Symbol" pitchFamily="18" charset="2"/>
              </a:rPr>
              <a:t></a:t>
            </a:r>
            <a:r>
              <a:rPr lang="en-US" altLang="zh-CN" i="1" dirty="0" err="1">
                <a:solidFill>
                  <a:srgbClr val="FF0000"/>
                </a:solidFill>
                <a:latin typeface="Times New Roman" pitchFamily="18" charset="0"/>
              </a:rPr>
              <a:t>w</a:t>
            </a:r>
            <a:r>
              <a:rPr lang="en-US" altLang="zh-CN" i="1" baseline="-25000" dirty="0" err="1">
                <a:solidFill>
                  <a:srgbClr val="FF0000"/>
                </a:solidFill>
                <a:latin typeface="Times New Roman" pitchFamily="18" charset="0"/>
              </a:rPr>
              <a:t>j</a:t>
            </a:r>
            <a:r>
              <a:rPr lang="en-US" altLang="zh-CN" dirty="0">
                <a:solidFill>
                  <a:srgbClr val="FF0000"/>
                </a:solidFill>
                <a:latin typeface="Times New Roman" pitchFamily="18" charset="0"/>
              </a:rPr>
              <a:t>)</a:t>
            </a:r>
            <a:r>
              <a:rPr lang="zh-CN" altLang="en-US" dirty="0">
                <a:latin typeface="Times New Roman" pitchFamily="18" charset="0"/>
              </a:rPr>
              <a:t>，</a:t>
            </a:r>
            <a:r>
              <a:rPr lang="zh-CN" altLang="en-US" dirty="0"/>
              <a:t>这里</a:t>
            </a:r>
            <a:r>
              <a:rPr lang="zh-CN" altLang="en-US" dirty="0">
                <a:sym typeface="Symbol" pitchFamily="18" charset="2"/>
              </a:rPr>
              <a:t></a:t>
            </a:r>
            <a:r>
              <a:rPr lang="en-US" altLang="zh-CN" i="1" dirty="0" err="1">
                <a:latin typeface="Times New Roman" pitchFamily="18" charset="0"/>
              </a:rPr>
              <a:t>w</a:t>
            </a:r>
            <a:r>
              <a:rPr lang="en-US" altLang="zh-CN" i="1" baseline="-25000" dirty="0" err="1">
                <a:latin typeface="Times New Roman" pitchFamily="18" charset="0"/>
              </a:rPr>
              <a:t>j</a:t>
            </a:r>
            <a:r>
              <a:rPr lang="en-US" altLang="zh-CN" i="1" baseline="-25000" dirty="0">
                <a:latin typeface="Times New Roman" pitchFamily="18" charset="0"/>
              </a:rPr>
              <a:t> </a:t>
            </a:r>
            <a:r>
              <a:rPr lang="zh-CN" altLang="en-US" dirty="0"/>
              <a:t>是对所有的非空队列的权重求和。</a:t>
            </a:r>
          </a:p>
          <a:p>
            <a:r>
              <a:rPr lang="zh-CN" altLang="en-US" dirty="0">
                <a:latin typeface="Times New Roman" pitchFamily="18" charset="0"/>
              </a:rPr>
              <a:t>队列 </a:t>
            </a:r>
            <a:r>
              <a:rPr lang="en-US" altLang="zh-CN" i="1" dirty="0" err="1">
                <a:latin typeface="Times New Roman" pitchFamily="18" charset="0"/>
              </a:rPr>
              <a:t>i</a:t>
            </a:r>
            <a:r>
              <a:rPr lang="en-US" altLang="zh-CN" i="1" dirty="0">
                <a:latin typeface="Times New Roman" pitchFamily="18" charset="0"/>
              </a:rPr>
              <a:t> </a:t>
            </a:r>
            <a:r>
              <a:rPr lang="zh-CN" altLang="en-US" dirty="0">
                <a:latin typeface="Times New Roman" pitchFamily="18" charset="0"/>
              </a:rPr>
              <a:t>将得到的有保证的带宽 </a:t>
            </a:r>
            <a:r>
              <a:rPr lang="en-US" altLang="zh-CN" i="1" dirty="0" err="1">
                <a:latin typeface="Times New Roman" pitchFamily="18" charset="0"/>
              </a:rPr>
              <a:t>R</a:t>
            </a:r>
            <a:r>
              <a:rPr lang="en-US" altLang="zh-CN" i="1" baseline="-25000" dirty="0" err="1">
                <a:latin typeface="Times New Roman" pitchFamily="18" charset="0"/>
              </a:rPr>
              <a:t>i</a:t>
            </a:r>
            <a:r>
              <a:rPr lang="en-US" altLang="zh-CN" i="1" dirty="0">
                <a:latin typeface="Times New Roman" pitchFamily="18" charset="0"/>
              </a:rPr>
              <a:t> </a:t>
            </a:r>
            <a:r>
              <a:rPr lang="zh-CN" altLang="en-US" dirty="0">
                <a:latin typeface="Times New Roman" pitchFamily="18" charset="0"/>
              </a:rPr>
              <a:t>应</a:t>
            </a:r>
            <a:r>
              <a:rPr lang="zh-CN" altLang="en-US" dirty="0" smtClean="0">
                <a:latin typeface="Times New Roman" pitchFamily="18" charset="0"/>
              </a:rPr>
              <a:t>为</a:t>
            </a:r>
            <a:endParaRPr lang="zh-CN" altLang="en-US" dirty="0">
              <a:latin typeface="Times New Roman" pitchFamily="18" charset="0"/>
            </a:endParaRPr>
          </a:p>
        </p:txBody>
      </p:sp>
      <p:sp>
        <p:nvSpPr>
          <p:cNvPr id="581637" name="Rectangle 5"/>
          <p:cNvSpPr>
            <a:spLocks noChangeArrowheads="1"/>
          </p:cNvSpPr>
          <p:nvPr/>
        </p:nvSpPr>
        <p:spPr bwMode="auto">
          <a:xfrm>
            <a:off x="0" y="2998143"/>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 name="组合 3"/>
          <p:cNvGrpSpPr/>
          <p:nvPr/>
        </p:nvGrpSpPr>
        <p:grpSpPr>
          <a:xfrm>
            <a:off x="920552" y="5157192"/>
            <a:ext cx="8475508" cy="1296144"/>
            <a:chOff x="920552" y="5157192"/>
            <a:chExt cx="8475508" cy="1296144"/>
          </a:xfrm>
        </p:grpSpPr>
        <p:sp>
          <p:nvSpPr>
            <p:cNvPr id="2" name="矩形 1"/>
            <p:cNvSpPr/>
            <p:nvPr/>
          </p:nvSpPr>
          <p:spPr>
            <a:xfrm>
              <a:off x="920552" y="5157192"/>
              <a:ext cx="8475508" cy="1296144"/>
            </a:xfrm>
            <a:prstGeom prst="rect">
              <a:avLst/>
            </a:prstGeom>
            <a:solidFill>
              <a:srgbClr val="FFFF66"/>
            </a:solid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81636" name="Object 4"/>
            <p:cNvGraphicFramePr>
              <a:graphicFrameLocks noChangeAspect="1"/>
            </p:cNvGraphicFramePr>
            <p:nvPr>
              <p:extLst>
                <p:ext uri="{D42A27DB-BD31-4B8C-83A1-F6EECF244321}">
                  <p14:modId xmlns:p14="http://schemas.microsoft.com/office/powerpoint/2010/main" val="61751857"/>
                </p:ext>
              </p:extLst>
            </p:nvPr>
          </p:nvGraphicFramePr>
          <p:xfrm>
            <a:off x="3416937" y="5243661"/>
            <a:ext cx="2184135" cy="1209675"/>
          </p:xfrm>
          <a:graphic>
            <a:graphicData uri="http://schemas.openxmlformats.org/presentationml/2006/ole">
              <mc:AlternateContent xmlns:mc="http://schemas.openxmlformats.org/markup-compatibility/2006">
                <mc:Choice xmlns:v="urn:schemas-microsoft-com:vml" Requires="v">
                  <p:oleObj spid="_x0000_s22530" name="公式" r:id="rId4" imgW="736280" imgH="444307" progId="Equation.3">
                    <p:embed/>
                  </p:oleObj>
                </mc:Choice>
                <mc:Fallback>
                  <p:oleObj name="公式" r:id="rId4" imgW="736280" imgH="44430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6937" y="5243661"/>
                          <a:ext cx="2184135" cy="120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p:cNvSpPr/>
            <p:nvPr/>
          </p:nvSpPr>
          <p:spPr>
            <a:xfrm>
              <a:off x="7473280" y="5517232"/>
              <a:ext cx="1713931" cy="584775"/>
            </a:xfrm>
            <a:prstGeom prst="rect">
              <a:avLst/>
            </a:prstGeom>
          </p:spPr>
          <p:txBody>
            <a:bodyPr wrap="none">
              <a:spAutoFit/>
            </a:bodyPr>
            <a:lstStyle/>
            <a:p>
              <a:pPr algn="ctr"/>
              <a:r>
                <a:rPr lang="zh-CN" altLang="en-US" sz="3200" b="1" dirty="0">
                  <a:latin typeface="+mn-lt"/>
                  <a:ea typeface="+mn-ea"/>
                </a:rPr>
                <a:t>（</a:t>
              </a:r>
              <a:r>
                <a:rPr lang="en-US" altLang="zh-CN" sz="3200" b="1" dirty="0">
                  <a:latin typeface="+mn-lt"/>
                  <a:ea typeface="+mn-ea"/>
                </a:rPr>
                <a:t>8-1</a:t>
              </a:r>
              <a:r>
                <a:rPr lang="zh-CN" altLang="en-US" sz="3200" b="1" dirty="0">
                  <a:latin typeface="+mn-lt"/>
                  <a:ea typeface="+mn-ea"/>
                </a:rPr>
                <a:t>） </a:t>
              </a:r>
            </a:p>
          </p:txBody>
        </p:sp>
      </p:grpSp>
    </p:spTree>
    <p:extLst>
      <p:ext uri="{BB962C8B-B14F-4D97-AF65-F5344CB8AC3E}">
        <p14:creationId xmlns:p14="http://schemas.microsoft.com/office/powerpoint/2010/main" val="3886046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1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1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pPr algn="ctr"/>
            <a:r>
              <a:rPr lang="en-US" altLang="zh-CN"/>
              <a:t>WFQ </a:t>
            </a:r>
            <a:r>
              <a:rPr lang="zh-CN" altLang="en-US"/>
              <a:t>与 </a:t>
            </a:r>
            <a:r>
              <a:rPr lang="en-US" altLang="zh-CN"/>
              <a:t>FIFO </a:t>
            </a:r>
            <a:r>
              <a:rPr lang="zh-CN" altLang="en-US"/>
              <a:t>的比较 </a:t>
            </a:r>
          </a:p>
        </p:txBody>
      </p:sp>
      <p:sp>
        <p:nvSpPr>
          <p:cNvPr id="582660" name="Rectangle 4"/>
          <p:cNvSpPr>
            <a:spLocks noChangeArrowheads="1"/>
          </p:cNvSpPr>
          <p:nvPr/>
        </p:nvSpPr>
        <p:spPr bwMode="auto">
          <a:xfrm>
            <a:off x="1420475" y="2439889"/>
            <a:ext cx="383513" cy="346075"/>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61" name="Rectangle 5"/>
          <p:cNvSpPr>
            <a:spLocks noChangeArrowheads="1"/>
          </p:cNvSpPr>
          <p:nvPr/>
        </p:nvSpPr>
        <p:spPr bwMode="auto">
          <a:xfrm>
            <a:off x="1803988" y="2439889"/>
            <a:ext cx="381794" cy="346075"/>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62" name="Rectangle 6"/>
          <p:cNvSpPr>
            <a:spLocks noChangeArrowheads="1"/>
          </p:cNvSpPr>
          <p:nvPr/>
        </p:nvSpPr>
        <p:spPr bwMode="auto">
          <a:xfrm>
            <a:off x="2185782" y="2439889"/>
            <a:ext cx="383514" cy="346075"/>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63" name="Rectangle 7"/>
          <p:cNvSpPr>
            <a:spLocks noChangeArrowheads="1"/>
          </p:cNvSpPr>
          <p:nvPr/>
        </p:nvSpPr>
        <p:spPr bwMode="auto">
          <a:xfrm>
            <a:off x="2569295" y="2439889"/>
            <a:ext cx="383513" cy="346075"/>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64" name="Rectangle 8"/>
          <p:cNvSpPr>
            <a:spLocks noChangeArrowheads="1"/>
          </p:cNvSpPr>
          <p:nvPr/>
        </p:nvSpPr>
        <p:spPr bwMode="auto">
          <a:xfrm>
            <a:off x="2952809" y="2439889"/>
            <a:ext cx="381794" cy="346075"/>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65" name="Rectangle 9"/>
          <p:cNvSpPr>
            <a:spLocks noChangeArrowheads="1"/>
          </p:cNvSpPr>
          <p:nvPr/>
        </p:nvSpPr>
        <p:spPr bwMode="auto">
          <a:xfrm>
            <a:off x="3334603" y="2439889"/>
            <a:ext cx="383514" cy="346075"/>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66" name="Rectangle 10"/>
          <p:cNvSpPr>
            <a:spLocks noChangeArrowheads="1"/>
          </p:cNvSpPr>
          <p:nvPr/>
        </p:nvSpPr>
        <p:spPr bwMode="auto">
          <a:xfrm>
            <a:off x="3718117" y="2439889"/>
            <a:ext cx="381794" cy="346075"/>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67" name="Rectangle 11"/>
          <p:cNvSpPr>
            <a:spLocks noChangeArrowheads="1"/>
          </p:cNvSpPr>
          <p:nvPr/>
        </p:nvSpPr>
        <p:spPr bwMode="auto">
          <a:xfrm>
            <a:off x="4099910" y="2439889"/>
            <a:ext cx="383513" cy="346075"/>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68" name="Rectangle 12"/>
          <p:cNvSpPr>
            <a:spLocks noChangeArrowheads="1"/>
          </p:cNvSpPr>
          <p:nvPr/>
        </p:nvSpPr>
        <p:spPr bwMode="auto">
          <a:xfrm>
            <a:off x="4483424" y="2439889"/>
            <a:ext cx="383514" cy="346075"/>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69" name="Rectangle 13"/>
          <p:cNvSpPr>
            <a:spLocks noChangeArrowheads="1"/>
          </p:cNvSpPr>
          <p:nvPr/>
        </p:nvSpPr>
        <p:spPr bwMode="auto">
          <a:xfrm>
            <a:off x="4866937" y="2439889"/>
            <a:ext cx="381794" cy="346075"/>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70" name="Rectangle 14"/>
          <p:cNvSpPr>
            <a:spLocks noChangeArrowheads="1"/>
          </p:cNvSpPr>
          <p:nvPr/>
        </p:nvSpPr>
        <p:spPr bwMode="auto">
          <a:xfrm>
            <a:off x="5248731" y="2439889"/>
            <a:ext cx="383513" cy="346075"/>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71" name="Rectangle 15"/>
          <p:cNvSpPr>
            <a:spLocks noChangeArrowheads="1"/>
          </p:cNvSpPr>
          <p:nvPr/>
        </p:nvSpPr>
        <p:spPr bwMode="auto">
          <a:xfrm>
            <a:off x="1420475" y="3016151"/>
            <a:ext cx="383513" cy="346075"/>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2</a:t>
            </a:r>
          </a:p>
        </p:txBody>
      </p:sp>
      <p:sp>
        <p:nvSpPr>
          <p:cNvPr id="582672" name="Rectangle 16"/>
          <p:cNvSpPr>
            <a:spLocks noChangeArrowheads="1"/>
          </p:cNvSpPr>
          <p:nvPr/>
        </p:nvSpPr>
        <p:spPr bwMode="auto">
          <a:xfrm>
            <a:off x="1420475" y="3938489"/>
            <a:ext cx="383513" cy="344487"/>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11</a:t>
            </a:r>
          </a:p>
        </p:txBody>
      </p:sp>
      <p:sp>
        <p:nvSpPr>
          <p:cNvPr id="582673" name="Rectangle 17"/>
          <p:cNvSpPr>
            <a:spLocks noChangeArrowheads="1"/>
          </p:cNvSpPr>
          <p:nvPr/>
        </p:nvSpPr>
        <p:spPr bwMode="auto">
          <a:xfrm>
            <a:off x="1420475" y="4514750"/>
            <a:ext cx="383513" cy="344488"/>
          </a:xfrm>
          <a:prstGeom prst="rect">
            <a:avLst/>
          </a:prstGeom>
          <a:solidFill>
            <a:srgbClr val="CCECFF"/>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74" name="Rectangle 18"/>
          <p:cNvSpPr>
            <a:spLocks noChangeArrowheads="1"/>
          </p:cNvSpPr>
          <p:nvPr/>
        </p:nvSpPr>
        <p:spPr bwMode="auto">
          <a:xfrm>
            <a:off x="1803988" y="4514750"/>
            <a:ext cx="381794" cy="344488"/>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2</a:t>
            </a:r>
          </a:p>
        </p:txBody>
      </p:sp>
      <p:sp>
        <p:nvSpPr>
          <p:cNvPr id="582675" name="Rectangle 19"/>
          <p:cNvSpPr>
            <a:spLocks noChangeArrowheads="1"/>
          </p:cNvSpPr>
          <p:nvPr/>
        </p:nvSpPr>
        <p:spPr bwMode="auto">
          <a:xfrm>
            <a:off x="2185782" y="4514750"/>
            <a:ext cx="383514" cy="344488"/>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3</a:t>
            </a:r>
          </a:p>
        </p:txBody>
      </p:sp>
      <p:sp>
        <p:nvSpPr>
          <p:cNvPr id="582676" name="Rectangle 20"/>
          <p:cNvSpPr>
            <a:spLocks noChangeArrowheads="1"/>
          </p:cNvSpPr>
          <p:nvPr/>
        </p:nvSpPr>
        <p:spPr bwMode="auto">
          <a:xfrm>
            <a:off x="2569295" y="4514750"/>
            <a:ext cx="383513" cy="344488"/>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4</a:t>
            </a:r>
          </a:p>
        </p:txBody>
      </p:sp>
      <p:sp>
        <p:nvSpPr>
          <p:cNvPr id="582677" name="Rectangle 21"/>
          <p:cNvSpPr>
            <a:spLocks noChangeArrowheads="1"/>
          </p:cNvSpPr>
          <p:nvPr/>
        </p:nvSpPr>
        <p:spPr bwMode="auto">
          <a:xfrm>
            <a:off x="2952809" y="4514750"/>
            <a:ext cx="381794" cy="344488"/>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5</a:t>
            </a:r>
          </a:p>
        </p:txBody>
      </p:sp>
      <p:sp>
        <p:nvSpPr>
          <p:cNvPr id="582678" name="Rectangle 22"/>
          <p:cNvSpPr>
            <a:spLocks noChangeArrowheads="1"/>
          </p:cNvSpPr>
          <p:nvPr/>
        </p:nvSpPr>
        <p:spPr bwMode="auto">
          <a:xfrm>
            <a:off x="3334603" y="4514750"/>
            <a:ext cx="383514" cy="344488"/>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6</a:t>
            </a:r>
          </a:p>
        </p:txBody>
      </p:sp>
      <p:sp>
        <p:nvSpPr>
          <p:cNvPr id="582679" name="Rectangle 23"/>
          <p:cNvSpPr>
            <a:spLocks noChangeArrowheads="1"/>
          </p:cNvSpPr>
          <p:nvPr/>
        </p:nvSpPr>
        <p:spPr bwMode="auto">
          <a:xfrm>
            <a:off x="3718117" y="4514750"/>
            <a:ext cx="381794" cy="344488"/>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7</a:t>
            </a:r>
          </a:p>
        </p:txBody>
      </p:sp>
      <p:sp>
        <p:nvSpPr>
          <p:cNvPr id="582680" name="Rectangle 24"/>
          <p:cNvSpPr>
            <a:spLocks noChangeArrowheads="1"/>
          </p:cNvSpPr>
          <p:nvPr/>
        </p:nvSpPr>
        <p:spPr bwMode="auto">
          <a:xfrm>
            <a:off x="4099910" y="4514750"/>
            <a:ext cx="383513" cy="344488"/>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8</a:t>
            </a:r>
          </a:p>
        </p:txBody>
      </p:sp>
      <p:sp>
        <p:nvSpPr>
          <p:cNvPr id="582681" name="Rectangle 25"/>
          <p:cNvSpPr>
            <a:spLocks noChangeArrowheads="1"/>
          </p:cNvSpPr>
          <p:nvPr/>
        </p:nvSpPr>
        <p:spPr bwMode="auto">
          <a:xfrm>
            <a:off x="4483424" y="4514750"/>
            <a:ext cx="383514" cy="344488"/>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9</a:t>
            </a:r>
          </a:p>
        </p:txBody>
      </p:sp>
      <p:sp>
        <p:nvSpPr>
          <p:cNvPr id="582682" name="Rectangle 26"/>
          <p:cNvSpPr>
            <a:spLocks noChangeArrowheads="1"/>
          </p:cNvSpPr>
          <p:nvPr/>
        </p:nvSpPr>
        <p:spPr bwMode="auto">
          <a:xfrm>
            <a:off x="4866937" y="4514750"/>
            <a:ext cx="381794" cy="344488"/>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10</a:t>
            </a:r>
          </a:p>
        </p:txBody>
      </p:sp>
      <p:sp>
        <p:nvSpPr>
          <p:cNvPr id="582683" name="Rectangle 27"/>
          <p:cNvSpPr>
            <a:spLocks noChangeArrowheads="1"/>
          </p:cNvSpPr>
          <p:nvPr/>
        </p:nvSpPr>
        <p:spPr bwMode="auto">
          <a:xfrm>
            <a:off x="5248731" y="4514750"/>
            <a:ext cx="383513" cy="344488"/>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11</a:t>
            </a:r>
          </a:p>
        </p:txBody>
      </p:sp>
      <p:sp>
        <p:nvSpPr>
          <p:cNvPr id="582684" name="Rectangle 28"/>
          <p:cNvSpPr>
            <a:spLocks noChangeArrowheads="1"/>
          </p:cNvSpPr>
          <p:nvPr/>
        </p:nvSpPr>
        <p:spPr bwMode="auto">
          <a:xfrm>
            <a:off x="5632244" y="4514750"/>
            <a:ext cx="383514" cy="344488"/>
          </a:xfrm>
          <a:prstGeom prst="rect">
            <a:avLst/>
          </a:prstGeom>
          <a:solidFill>
            <a:srgbClr val="CCECFF"/>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85" name="Rectangle 29"/>
          <p:cNvSpPr>
            <a:spLocks noChangeArrowheads="1"/>
          </p:cNvSpPr>
          <p:nvPr/>
        </p:nvSpPr>
        <p:spPr bwMode="auto">
          <a:xfrm>
            <a:off x="1420475" y="5091014"/>
            <a:ext cx="383513" cy="344487"/>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86" name="Rectangle 30"/>
          <p:cNvSpPr>
            <a:spLocks noChangeArrowheads="1"/>
          </p:cNvSpPr>
          <p:nvPr/>
        </p:nvSpPr>
        <p:spPr bwMode="auto">
          <a:xfrm>
            <a:off x="1803988" y="5091014"/>
            <a:ext cx="381794" cy="344487"/>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87" name="Rectangle 31"/>
          <p:cNvSpPr>
            <a:spLocks noChangeArrowheads="1"/>
          </p:cNvSpPr>
          <p:nvPr/>
        </p:nvSpPr>
        <p:spPr bwMode="auto">
          <a:xfrm>
            <a:off x="2185782" y="5091014"/>
            <a:ext cx="383514" cy="344487"/>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88" name="Rectangle 32"/>
          <p:cNvSpPr>
            <a:spLocks noChangeArrowheads="1"/>
          </p:cNvSpPr>
          <p:nvPr/>
        </p:nvSpPr>
        <p:spPr bwMode="auto">
          <a:xfrm>
            <a:off x="2569295" y="5091014"/>
            <a:ext cx="383513" cy="344487"/>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89" name="Rectangle 33"/>
          <p:cNvSpPr>
            <a:spLocks noChangeArrowheads="1"/>
          </p:cNvSpPr>
          <p:nvPr/>
        </p:nvSpPr>
        <p:spPr bwMode="auto">
          <a:xfrm>
            <a:off x="2952809" y="5091014"/>
            <a:ext cx="381794" cy="344487"/>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90" name="Rectangle 34"/>
          <p:cNvSpPr>
            <a:spLocks noChangeArrowheads="1"/>
          </p:cNvSpPr>
          <p:nvPr/>
        </p:nvSpPr>
        <p:spPr bwMode="auto">
          <a:xfrm>
            <a:off x="3334603" y="5091014"/>
            <a:ext cx="383514" cy="344487"/>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91" name="Rectangle 35"/>
          <p:cNvSpPr>
            <a:spLocks noChangeArrowheads="1"/>
          </p:cNvSpPr>
          <p:nvPr/>
        </p:nvSpPr>
        <p:spPr bwMode="auto">
          <a:xfrm>
            <a:off x="3718117" y="5091014"/>
            <a:ext cx="381794" cy="344487"/>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92" name="Rectangle 36"/>
          <p:cNvSpPr>
            <a:spLocks noChangeArrowheads="1"/>
          </p:cNvSpPr>
          <p:nvPr/>
        </p:nvSpPr>
        <p:spPr bwMode="auto">
          <a:xfrm>
            <a:off x="4099910" y="5091014"/>
            <a:ext cx="383513" cy="344487"/>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93" name="Rectangle 37"/>
          <p:cNvSpPr>
            <a:spLocks noChangeArrowheads="1"/>
          </p:cNvSpPr>
          <p:nvPr/>
        </p:nvSpPr>
        <p:spPr bwMode="auto">
          <a:xfrm>
            <a:off x="4483424" y="5091014"/>
            <a:ext cx="383514" cy="344487"/>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94" name="Rectangle 38"/>
          <p:cNvSpPr>
            <a:spLocks noChangeArrowheads="1"/>
          </p:cNvSpPr>
          <p:nvPr/>
        </p:nvSpPr>
        <p:spPr bwMode="auto">
          <a:xfrm>
            <a:off x="4866937" y="5091014"/>
            <a:ext cx="381794" cy="344487"/>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95" name="Rectangle 39"/>
          <p:cNvSpPr>
            <a:spLocks noChangeArrowheads="1"/>
          </p:cNvSpPr>
          <p:nvPr/>
        </p:nvSpPr>
        <p:spPr bwMode="auto">
          <a:xfrm>
            <a:off x="5248731" y="5091014"/>
            <a:ext cx="383513" cy="344487"/>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2</a:t>
            </a:r>
          </a:p>
        </p:txBody>
      </p:sp>
      <p:sp>
        <p:nvSpPr>
          <p:cNvPr id="582696" name="Rectangle 40"/>
          <p:cNvSpPr>
            <a:spLocks noChangeArrowheads="1"/>
          </p:cNvSpPr>
          <p:nvPr/>
        </p:nvSpPr>
        <p:spPr bwMode="auto">
          <a:xfrm>
            <a:off x="5632244" y="5091014"/>
            <a:ext cx="383514" cy="344487"/>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3</a:t>
            </a:r>
          </a:p>
        </p:txBody>
      </p:sp>
      <p:sp>
        <p:nvSpPr>
          <p:cNvPr id="582697" name="Rectangle 41"/>
          <p:cNvSpPr>
            <a:spLocks noChangeArrowheads="1"/>
          </p:cNvSpPr>
          <p:nvPr/>
        </p:nvSpPr>
        <p:spPr bwMode="auto">
          <a:xfrm>
            <a:off x="6015758" y="5091014"/>
            <a:ext cx="381794" cy="344487"/>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4</a:t>
            </a:r>
          </a:p>
        </p:txBody>
      </p:sp>
      <p:sp>
        <p:nvSpPr>
          <p:cNvPr id="582698" name="Rectangle 42"/>
          <p:cNvSpPr>
            <a:spLocks noChangeArrowheads="1"/>
          </p:cNvSpPr>
          <p:nvPr/>
        </p:nvSpPr>
        <p:spPr bwMode="auto">
          <a:xfrm>
            <a:off x="6397552" y="5091014"/>
            <a:ext cx="383513" cy="344487"/>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5</a:t>
            </a:r>
          </a:p>
        </p:txBody>
      </p:sp>
      <p:sp>
        <p:nvSpPr>
          <p:cNvPr id="582699" name="Rectangle 43"/>
          <p:cNvSpPr>
            <a:spLocks noChangeArrowheads="1"/>
          </p:cNvSpPr>
          <p:nvPr/>
        </p:nvSpPr>
        <p:spPr bwMode="auto">
          <a:xfrm>
            <a:off x="6781065" y="5091014"/>
            <a:ext cx="383514" cy="344487"/>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6</a:t>
            </a:r>
          </a:p>
        </p:txBody>
      </p:sp>
      <p:sp>
        <p:nvSpPr>
          <p:cNvPr id="582700" name="Rectangle 44"/>
          <p:cNvSpPr>
            <a:spLocks noChangeArrowheads="1"/>
          </p:cNvSpPr>
          <p:nvPr/>
        </p:nvSpPr>
        <p:spPr bwMode="auto">
          <a:xfrm>
            <a:off x="7164579" y="5091014"/>
            <a:ext cx="381794" cy="344487"/>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7</a:t>
            </a:r>
          </a:p>
        </p:txBody>
      </p:sp>
      <p:sp>
        <p:nvSpPr>
          <p:cNvPr id="582701" name="Rectangle 45"/>
          <p:cNvSpPr>
            <a:spLocks noChangeArrowheads="1"/>
          </p:cNvSpPr>
          <p:nvPr/>
        </p:nvSpPr>
        <p:spPr bwMode="auto">
          <a:xfrm>
            <a:off x="7546373" y="5091014"/>
            <a:ext cx="383513" cy="344487"/>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8</a:t>
            </a:r>
          </a:p>
        </p:txBody>
      </p:sp>
      <p:sp>
        <p:nvSpPr>
          <p:cNvPr id="582702" name="Rectangle 46"/>
          <p:cNvSpPr>
            <a:spLocks noChangeArrowheads="1"/>
          </p:cNvSpPr>
          <p:nvPr/>
        </p:nvSpPr>
        <p:spPr bwMode="auto">
          <a:xfrm>
            <a:off x="7929886" y="5091014"/>
            <a:ext cx="383514" cy="344487"/>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9</a:t>
            </a:r>
          </a:p>
        </p:txBody>
      </p:sp>
      <p:sp>
        <p:nvSpPr>
          <p:cNvPr id="582703" name="Rectangle 47"/>
          <p:cNvSpPr>
            <a:spLocks noChangeArrowheads="1"/>
          </p:cNvSpPr>
          <p:nvPr/>
        </p:nvSpPr>
        <p:spPr bwMode="auto">
          <a:xfrm>
            <a:off x="8313400" y="5091014"/>
            <a:ext cx="381794" cy="344487"/>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10</a:t>
            </a:r>
          </a:p>
        </p:txBody>
      </p:sp>
      <p:sp>
        <p:nvSpPr>
          <p:cNvPr id="582704" name="Rectangle 48"/>
          <p:cNvSpPr>
            <a:spLocks noChangeArrowheads="1"/>
          </p:cNvSpPr>
          <p:nvPr/>
        </p:nvSpPr>
        <p:spPr bwMode="auto">
          <a:xfrm>
            <a:off x="8695193" y="5091014"/>
            <a:ext cx="383513" cy="344487"/>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11</a:t>
            </a:r>
          </a:p>
        </p:txBody>
      </p:sp>
      <p:sp>
        <p:nvSpPr>
          <p:cNvPr id="582705" name="Rectangle 49"/>
          <p:cNvSpPr>
            <a:spLocks noChangeArrowheads="1"/>
          </p:cNvSpPr>
          <p:nvPr/>
        </p:nvSpPr>
        <p:spPr bwMode="auto">
          <a:xfrm>
            <a:off x="9078707" y="5091014"/>
            <a:ext cx="383514" cy="344487"/>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706" name="Rectangle 50"/>
          <p:cNvSpPr>
            <a:spLocks noChangeArrowheads="1"/>
          </p:cNvSpPr>
          <p:nvPr/>
        </p:nvSpPr>
        <p:spPr bwMode="auto">
          <a:xfrm>
            <a:off x="6015758" y="4514750"/>
            <a:ext cx="381794" cy="344488"/>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707" name="Rectangle 51"/>
          <p:cNvSpPr>
            <a:spLocks noChangeArrowheads="1"/>
          </p:cNvSpPr>
          <p:nvPr/>
        </p:nvSpPr>
        <p:spPr bwMode="auto">
          <a:xfrm>
            <a:off x="6397552" y="4514750"/>
            <a:ext cx="383513" cy="344488"/>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708" name="Rectangle 52"/>
          <p:cNvSpPr>
            <a:spLocks noChangeArrowheads="1"/>
          </p:cNvSpPr>
          <p:nvPr/>
        </p:nvSpPr>
        <p:spPr bwMode="auto">
          <a:xfrm>
            <a:off x="6781065" y="4514750"/>
            <a:ext cx="383514" cy="344488"/>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709" name="Rectangle 53"/>
          <p:cNvSpPr>
            <a:spLocks noChangeArrowheads="1"/>
          </p:cNvSpPr>
          <p:nvPr/>
        </p:nvSpPr>
        <p:spPr bwMode="auto">
          <a:xfrm>
            <a:off x="7164579" y="4514750"/>
            <a:ext cx="381794" cy="344488"/>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710" name="Rectangle 54"/>
          <p:cNvSpPr>
            <a:spLocks noChangeArrowheads="1"/>
          </p:cNvSpPr>
          <p:nvPr/>
        </p:nvSpPr>
        <p:spPr bwMode="auto">
          <a:xfrm>
            <a:off x="7546373" y="4514750"/>
            <a:ext cx="383513" cy="344488"/>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711" name="Rectangle 55"/>
          <p:cNvSpPr>
            <a:spLocks noChangeArrowheads="1"/>
          </p:cNvSpPr>
          <p:nvPr/>
        </p:nvSpPr>
        <p:spPr bwMode="auto">
          <a:xfrm>
            <a:off x="7929886" y="4514750"/>
            <a:ext cx="383514" cy="344488"/>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712" name="Rectangle 56"/>
          <p:cNvSpPr>
            <a:spLocks noChangeArrowheads="1"/>
          </p:cNvSpPr>
          <p:nvPr/>
        </p:nvSpPr>
        <p:spPr bwMode="auto">
          <a:xfrm>
            <a:off x="8313400" y="4514750"/>
            <a:ext cx="381794" cy="344488"/>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713" name="Rectangle 57"/>
          <p:cNvSpPr>
            <a:spLocks noChangeArrowheads="1"/>
          </p:cNvSpPr>
          <p:nvPr/>
        </p:nvSpPr>
        <p:spPr bwMode="auto">
          <a:xfrm>
            <a:off x="8695193" y="4514750"/>
            <a:ext cx="383513" cy="344488"/>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714" name="Rectangle 58"/>
          <p:cNvSpPr>
            <a:spLocks noChangeArrowheads="1"/>
          </p:cNvSpPr>
          <p:nvPr/>
        </p:nvSpPr>
        <p:spPr bwMode="auto">
          <a:xfrm>
            <a:off x="9078707" y="4514750"/>
            <a:ext cx="383514" cy="344488"/>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715" name="Text Box 59"/>
          <p:cNvSpPr txBox="1">
            <a:spLocks noChangeArrowheads="1"/>
          </p:cNvSpPr>
          <p:nvPr/>
        </p:nvSpPr>
        <p:spPr bwMode="auto">
          <a:xfrm>
            <a:off x="206005" y="2420888"/>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分组流 </a:t>
            </a:r>
            <a:r>
              <a:rPr kumimoji="1" lang="en-US" altLang="zh-CN" sz="2000" b="1" dirty="0">
                <a:solidFill>
                  <a:srgbClr val="000099"/>
                </a:solidFill>
                <a:latin typeface="+mn-lt"/>
                <a:ea typeface="+mn-ea"/>
              </a:rPr>
              <a:t>1</a:t>
            </a:r>
          </a:p>
        </p:txBody>
      </p:sp>
      <p:sp>
        <p:nvSpPr>
          <p:cNvPr id="582716" name="Text Box 60"/>
          <p:cNvSpPr txBox="1">
            <a:spLocks noChangeArrowheads="1"/>
          </p:cNvSpPr>
          <p:nvPr/>
        </p:nvSpPr>
        <p:spPr bwMode="auto">
          <a:xfrm>
            <a:off x="206005" y="2956882"/>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分组流 </a:t>
            </a:r>
            <a:r>
              <a:rPr kumimoji="1" lang="en-US" altLang="zh-CN" sz="2000" b="1" dirty="0">
                <a:solidFill>
                  <a:srgbClr val="000099"/>
                </a:solidFill>
                <a:latin typeface="+mn-lt"/>
                <a:ea typeface="+mn-ea"/>
              </a:rPr>
              <a:t>2</a:t>
            </a:r>
          </a:p>
        </p:txBody>
      </p:sp>
      <p:sp>
        <p:nvSpPr>
          <p:cNvPr id="582717" name="Text Box 61"/>
          <p:cNvSpPr txBox="1">
            <a:spLocks noChangeArrowheads="1"/>
          </p:cNvSpPr>
          <p:nvPr/>
        </p:nvSpPr>
        <p:spPr bwMode="auto">
          <a:xfrm>
            <a:off x="148170" y="3933056"/>
            <a:ext cx="13484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分组流 </a:t>
            </a:r>
            <a:r>
              <a:rPr kumimoji="1" lang="en-US" altLang="zh-CN" sz="2000" b="1" dirty="0">
                <a:solidFill>
                  <a:srgbClr val="000099"/>
                </a:solidFill>
                <a:latin typeface="+mn-lt"/>
                <a:ea typeface="+mn-ea"/>
              </a:rPr>
              <a:t>11</a:t>
            </a:r>
          </a:p>
        </p:txBody>
      </p:sp>
      <p:sp>
        <p:nvSpPr>
          <p:cNvPr id="582718" name="Text Box 62"/>
          <p:cNvSpPr txBox="1">
            <a:spLocks noChangeArrowheads="1"/>
          </p:cNvSpPr>
          <p:nvPr/>
        </p:nvSpPr>
        <p:spPr bwMode="auto">
          <a:xfrm>
            <a:off x="429398" y="4492576"/>
            <a:ext cx="768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FIFO</a:t>
            </a:r>
          </a:p>
        </p:txBody>
      </p:sp>
      <p:sp>
        <p:nvSpPr>
          <p:cNvPr id="582719" name="Text Box 63"/>
          <p:cNvSpPr txBox="1">
            <a:spLocks noChangeArrowheads="1"/>
          </p:cNvSpPr>
          <p:nvPr/>
        </p:nvSpPr>
        <p:spPr bwMode="auto">
          <a:xfrm>
            <a:off x="429398" y="5068838"/>
            <a:ext cx="7825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WFQ</a:t>
            </a:r>
          </a:p>
        </p:txBody>
      </p:sp>
      <p:sp>
        <p:nvSpPr>
          <p:cNvPr id="582720" name="Text Box 64"/>
          <p:cNvSpPr txBox="1">
            <a:spLocks noChangeArrowheads="1"/>
          </p:cNvSpPr>
          <p:nvPr/>
        </p:nvSpPr>
        <p:spPr bwMode="auto">
          <a:xfrm rot="-5400000">
            <a:off x="502347" y="3440390"/>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latin typeface="+mn-lt"/>
                <a:ea typeface="+mn-ea"/>
              </a:rPr>
              <a:t>…</a:t>
            </a:r>
          </a:p>
        </p:txBody>
      </p:sp>
      <p:sp>
        <p:nvSpPr>
          <p:cNvPr id="582721" name="Text Box 65"/>
          <p:cNvSpPr txBox="1">
            <a:spLocks noChangeArrowheads="1"/>
          </p:cNvSpPr>
          <p:nvPr/>
        </p:nvSpPr>
        <p:spPr bwMode="auto">
          <a:xfrm>
            <a:off x="2645006" y="5589240"/>
            <a:ext cx="53735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latin typeface="+mn-lt"/>
                <a:ea typeface="+mn-ea"/>
              </a:rPr>
              <a:t>(a) </a:t>
            </a:r>
            <a:r>
              <a:rPr kumimoji="1" lang="zh-CN" altLang="en-US" sz="3200" b="1" dirty="0">
                <a:latin typeface="+mn-lt"/>
                <a:ea typeface="+mn-ea"/>
              </a:rPr>
              <a:t>分组流 </a:t>
            </a:r>
            <a:r>
              <a:rPr kumimoji="1" lang="en-US" altLang="zh-CN" sz="3200" b="1" dirty="0">
                <a:latin typeface="+mn-lt"/>
                <a:ea typeface="+mn-ea"/>
              </a:rPr>
              <a:t>1 </a:t>
            </a:r>
            <a:r>
              <a:rPr kumimoji="1" lang="zh-CN" altLang="en-US" sz="3200" b="1" dirty="0">
                <a:latin typeface="+mn-lt"/>
                <a:ea typeface="+mn-ea"/>
              </a:rPr>
              <a:t>的分组连续输入</a:t>
            </a:r>
          </a:p>
        </p:txBody>
      </p:sp>
      <p:sp>
        <p:nvSpPr>
          <p:cNvPr id="582722" name="Line 66"/>
          <p:cNvSpPr>
            <a:spLocks noChangeShapeType="1"/>
          </p:cNvSpPr>
          <p:nvPr/>
        </p:nvSpPr>
        <p:spPr bwMode="auto">
          <a:xfrm>
            <a:off x="1324166" y="2785963"/>
            <a:ext cx="8328951"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2723" name="Line 67"/>
          <p:cNvSpPr>
            <a:spLocks noChangeShapeType="1"/>
          </p:cNvSpPr>
          <p:nvPr/>
        </p:nvSpPr>
        <p:spPr bwMode="auto">
          <a:xfrm>
            <a:off x="1324166" y="3362225"/>
            <a:ext cx="8328951"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2724" name="Line 68"/>
          <p:cNvSpPr>
            <a:spLocks noChangeShapeType="1"/>
          </p:cNvSpPr>
          <p:nvPr/>
        </p:nvSpPr>
        <p:spPr bwMode="auto">
          <a:xfrm>
            <a:off x="1324166" y="4282975"/>
            <a:ext cx="8328951"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2725" name="Line 69"/>
          <p:cNvSpPr>
            <a:spLocks noChangeShapeType="1"/>
          </p:cNvSpPr>
          <p:nvPr/>
        </p:nvSpPr>
        <p:spPr bwMode="auto">
          <a:xfrm>
            <a:off x="1324166" y="4859238"/>
            <a:ext cx="8328951"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2726" name="Line 70"/>
          <p:cNvSpPr>
            <a:spLocks noChangeShapeType="1"/>
          </p:cNvSpPr>
          <p:nvPr/>
        </p:nvSpPr>
        <p:spPr bwMode="auto">
          <a:xfrm>
            <a:off x="1324166" y="5435500"/>
            <a:ext cx="8328951"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2727" name="Text Box 71"/>
          <p:cNvSpPr txBox="1">
            <a:spLocks noChangeArrowheads="1"/>
          </p:cNvSpPr>
          <p:nvPr/>
        </p:nvSpPr>
        <p:spPr bwMode="auto">
          <a:xfrm>
            <a:off x="9617002" y="2392263"/>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t</a:t>
            </a:r>
          </a:p>
        </p:txBody>
      </p:sp>
      <p:sp>
        <p:nvSpPr>
          <p:cNvPr id="582728" name="Text Box 72"/>
          <p:cNvSpPr txBox="1">
            <a:spLocks noChangeArrowheads="1"/>
          </p:cNvSpPr>
          <p:nvPr/>
        </p:nvSpPr>
        <p:spPr bwMode="auto">
          <a:xfrm>
            <a:off x="9617002" y="3035201"/>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t</a:t>
            </a:r>
          </a:p>
        </p:txBody>
      </p:sp>
      <p:sp>
        <p:nvSpPr>
          <p:cNvPr id="582729" name="Text Box 73"/>
          <p:cNvSpPr txBox="1">
            <a:spLocks noChangeArrowheads="1"/>
          </p:cNvSpPr>
          <p:nvPr/>
        </p:nvSpPr>
        <p:spPr bwMode="auto">
          <a:xfrm>
            <a:off x="9617002" y="3954363"/>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t</a:t>
            </a:r>
          </a:p>
        </p:txBody>
      </p:sp>
      <p:sp>
        <p:nvSpPr>
          <p:cNvPr id="582730" name="Text Box 74"/>
          <p:cNvSpPr txBox="1">
            <a:spLocks noChangeArrowheads="1"/>
          </p:cNvSpPr>
          <p:nvPr/>
        </p:nvSpPr>
        <p:spPr bwMode="auto">
          <a:xfrm>
            <a:off x="9617002" y="4465539"/>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t</a:t>
            </a:r>
          </a:p>
        </p:txBody>
      </p:sp>
      <p:sp>
        <p:nvSpPr>
          <p:cNvPr id="582731" name="Text Box 75"/>
          <p:cNvSpPr txBox="1">
            <a:spLocks noChangeArrowheads="1"/>
          </p:cNvSpPr>
          <p:nvPr/>
        </p:nvSpPr>
        <p:spPr bwMode="auto">
          <a:xfrm>
            <a:off x="9617002" y="5041801"/>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t</a:t>
            </a:r>
          </a:p>
        </p:txBody>
      </p:sp>
      <p:sp>
        <p:nvSpPr>
          <p:cNvPr id="2" name="矩形 1"/>
          <p:cNvSpPr/>
          <p:nvPr/>
        </p:nvSpPr>
        <p:spPr>
          <a:xfrm>
            <a:off x="1035827" y="1213526"/>
            <a:ext cx="8234637" cy="830997"/>
          </a:xfrm>
          <a:prstGeom prst="rect">
            <a:avLst/>
          </a:prstGeom>
          <a:solidFill>
            <a:srgbClr val="FFFF66"/>
          </a:solidFill>
          <a:ln>
            <a:solidFill>
              <a:srgbClr val="000099"/>
            </a:solidFill>
          </a:ln>
        </p:spPr>
        <p:txBody>
          <a:bodyPr wrap="square">
            <a:spAutoFit/>
          </a:bodyPr>
          <a:lstStyle/>
          <a:p>
            <a:pPr algn="ctr"/>
            <a:r>
              <a:rPr lang="zh-CN" altLang="zh-CN" b="1" dirty="0">
                <a:solidFill>
                  <a:srgbClr val="000066"/>
                </a:solidFill>
                <a:latin typeface="+mn-lt"/>
                <a:ea typeface="+mn-ea"/>
              </a:rPr>
              <a:t>分组</a:t>
            </a:r>
            <a:r>
              <a:rPr lang="zh-CN" altLang="zh-CN" b="1" dirty="0" smtClean="0">
                <a:solidFill>
                  <a:srgbClr val="000066"/>
                </a:solidFill>
                <a:latin typeface="+mn-lt"/>
                <a:ea typeface="+mn-ea"/>
              </a:rPr>
              <a:t>流</a:t>
            </a:r>
            <a:r>
              <a:rPr lang="en-US" altLang="zh-CN" b="1" dirty="0" smtClean="0">
                <a:solidFill>
                  <a:srgbClr val="000066"/>
                </a:solidFill>
                <a:latin typeface="+mn-lt"/>
                <a:ea typeface="+mn-ea"/>
              </a:rPr>
              <a:t> 1 </a:t>
            </a:r>
            <a:r>
              <a:rPr lang="zh-CN" altLang="zh-CN" b="1" dirty="0" smtClean="0">
                <a:solidFill>
                  <a:srgbClr val="000066"/>
                </a:solidFill>
                <a:latin typeface="+mn-lt"/>
                <a:ea typeface="+mn-ea"/>
              </a:rPr>
              <a:t>的</a:t>
            </a:r>
            <a:r>
              <a:rPr lang="zh-CN" altLang="zh-CN" b="1" dirty="0">
                <a:solidFill>
                  <a:srgbClr val="000066"/>
                </a:solidFill>
                <a:latin typeface="+mn-lt"/>
                <a:ea typeface="+mn-ea"/>
              </a:rPr>
              <a:t>权重</a:t>
            </a:r>
            <a:r>
              <a:rPr lang="zh-CN" altLang="zh-CN" b="1" dirty="0" smtClean="0">
                <a:solidFill>
                  <a:srgbClr val="000066"/>
                </a:solidFill>
                <a:latin typeface="+mn-lt"/>
                <a:ea typeface="+mn-ea"/>
              </a:rPr>
              <a:t>是</a:t>
            </a:r>
            <a:r>
              <a:rPr lang="en-US" altLang="zh-CN" b="1" dirty="0" smtClean="0">
                <a:solidFill>
                  <a:srgbClr val="000066"/>
                </a:solidFill>
                <a:latin typeface="+mn-lt"/>
                <a:ea typeface="+mn-ea"/>
              </a:rPr>
              <a:t> 0.5</a:t>
            </a:r>
            <a:r>
              <a:rPr lang="zh-CN" altLang="zh-CN" b="1" dirty="0">
                <a:solidFill>
                  <a:srgbClr val="000066"/>
                </a:solidFill>
                <a:latin typeface="+mn-lt"/>
                <a:ea typeface="+mn-ea"/>
              </a:rPr>
              <a:t>（即得到服务的时间占总的服务时间的一半</a:t>
            </a:r>
            <a:r>
              <a:rPr lang="zh-CN" altLang="zh-CN" b="1" dirty="0" smtClean="0">
                <a:solidFill>
                  <a:srgbClr val="000066"/>
                </a:solidFill>
                <a:latin typeface="+mn-lt"/>
                <a:ea typeface="+mn-ea"/>
              </a:rPr>
              <a:t>），分</a:t>
            </a:r>
            <a:r>
              <a:rPr lang="zh-CN" altLang="zh-CN" b="1" dirty="0">
                <a:solidFill>
                  <a:srgbClr val="000066"/>
                </a:solidFill>
                <a:latin typeface="+mn-lt"/>
                <a:ea typeface="+mn-ea"/>
              </a:rPr>
              <a:t>配给</a:t>
            </a:r>
            <a:r>
              <a:rPr lang="zh-CN" altLang="zh-CN" b="1" dirty="0" smtClean="0">
                <a:solidFill>
                  <a:srgbClr val="000066"/>
                </a:solidFill>
                <a:latin typeface="+mn-lt"/>
                <a:ea typeface="+mn-ea"/>
              </a:rPr>
              <a:t>其他</a:t>
            </a:r>
            <a:r>
              <a:rPr lang="en-US" altLang="zh-CN" b="1" dirty="0" smtClean="0">
                <a:solidFill>
                  <a:srgbClr val="000066"/>
                </a:solidFill>
                <a:latin typeface="+mn-lt"/>
                <a:ea typeface="+mn-ea"/>
              </a:rPr>
              <a:t> 10 </a:t>
            </a:r>
            <a:r>
              <a:rPr lang="zh-CN" altLang="zh-CN" b="1" dirty="0" smtClean="0">
                <a:solidFill>
                  <a:srgbClr val="000066"/>
                </a:solidFill>
                <a:latin typeface="+mn-lt"/>
                <a:ea typeface="+mn-ea"/>
              </a:rPr>
              <a:t>个</a:t>
            </a:r>
            <a:r>
              <a:rPr lang="zh-CN" altLang="zh-CN" b="1" dirty="0">
                <a:solidFill>
                  <a:srgbClr val="000066"/>
                </a:solidFill>
                <a:latin typeface="+mn-lt"/>
                <a:ea typeface="+mn-ea"/>
              </a:rPr>
              <a:t>分组流的权重都各</a:t>
            </a:r>
            <a:r>
              <a:rPr lang="zh-CN" altLang="zh-CN" b="1" dirty="0" smtClean="0">
                <a:solidFill>
                  <a:srgbClr val="000066"/>
                </a:solidFill>
                <a:latin typeface="+mn-lt"/>
                <a:ea typeface="+mn-ea"/>
              </a:rPr>
              <a:t>为</a:t>
            </a:r>
            <a:r>
              <a:rPr lang="en-US" altLang="zh-CN" b="1" dirty="0" smtClean="0">
                <a:solidFill>
                  <a:srgbClr val="000066"/>
                </a:solidFill>
                <a:latin typeface="+mn-lt"/>
                <a:ea typeface="+mn-ea"/>
              </a:rPr>
              <a:t> 0.05</a:t>
            </a:r>
            <a:r>
              <a:rPr lang="zh-CN" altLang="en-US" b="1" dirty="0" smtClean="0">
                <a:solidFill>
                  <a:srgbClr val="000066"/>
                </a:solidFill>
                <a:latin typeface="+mn-lt"/>
                <a:ea typeface="+mn-ea"/>
              </a:rPr>
              <a:t>。</a:t>
            </a:r>
            <a:endParaRPr lang="zh-CN" altLang="en-US" b="1" dirty="0">
              <a:solidFill>
                <a:srgbClr val="000066"/>
              </a:solidFill>
              <a:latin typeface="+mn-lt"/>
              <a:ea typeface="+mn-ea"/>
            </a:endParaRPr>
          </a:p>
        </p:txBody>
      </p:sp>
    </p:spTree>
    <p:extLst>
      <p:ext uri="{BB962C8B-B14F-4D97-AF65-F5344CB8AC3E}">
        <p14:creationId xmlns:p14="http://schemas.microsoft.com/office/powerpoint/2010/main" val="69864608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pPr algn="ctr"/>
            <a:r>
              <a:rPr lang="en-US" altLang="zh-CN"/>
              <a:t>WFQ </a:t>
            </a:r>
            <a:r>
              <a:rPr lang="zh-CN" altLang="en-US"/>
              <a:t>与 </a:t>
            </a:r>
            <a:r>
              <a:rPr lang="en-US" altLang="zh-CN"/>
              <a:t>FIFO </a:t>
            </a:r>
            <a:r>
              <a:rPr lang="zh-CN" altLang="en-US"/>
              <a:t>的比较 </a:t>
            </a:r>
          </a:p>
        </p:txBody>
      </p:sp>
      <p:sp>
        <p:nvSpPr>
          <p:cNvPr id="583755" name="Rectangle 75"/>
          <p:cNvSpPr>
            <a:spLocks noChangeArrowheads="1"/>
          </p:cNvSpPr>
          <p:nvPr/>
        </p:nvSpPr>
        <p:spPr bwMode="auto">
          <a:xfrm>
            <a:off x="1427002" y="2457400"/>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56" name="Rectangle 76"/>
          <p:cNvSpPr>
            <a:spLocks noChangeArrowheads="1"/>
          </p:cNvSpPr>
          <p:nvPr/>
        </p:nvSpPr>
        <p:spPr bwMode="auto">
          <a:xfrm>
            <a:off x="2190589" y="2457400"/>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57" name="Rectangle 77"/>
          <p:cNvSpPr>
            <a:spLocks noChangeArrowheads="1"/>
          </p:cNvSpPr>
          <p:nvPr/>
        </p:nvSpPr>
        <p:spPr bwMode="auto">
          <a:xfrm>
            <a:off x="2952457" y="2457400"/>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58" name="Rectangle 78"/>
          <p:cNvSpPr>
            <a:spLocks noChangeArrowheads="1"/>
          </p:cNvSpPr>
          <p:nvPr/>
        </p:nvSpPr>
        <p:spPr bwMode="auto">
          <a:xfrm>
            <a:off x="3716044" y="2457400"/>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59" name="Rectangle 79"/>
          <p:cNvSpPr>
            <a:spLocks noChangeArrowheads="1"/>
          </p:cNvSpPr>
          <p:nvPr/>
        </p:nvSpPr>
        <p:spPr bwMode="auto">
          <a:xfrm>
            <a:off x="4477912" y="2457400"/>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60" name="Rectangle 80"/>
          <p:cNvSpPr>
            <a:spLocks noChangeArrowheads="1"/>
          </p:cNvSpPr>
          <p:nvPr/>
        </p:nvSpPr>
        <p:spPr bwMode="auto">
          <a:xfrm>
            <a:off x="5241500" y="2457400"/>
            <a:ext cx="380073"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61" name="Rectangle 81"/>
          <p:cNvSpPr>
            <a:spLocks noChangeArrowheads="1"/>
          </p:cNvSpPr>
          <p:nvPr/>
        </p:nvSpPr>
        <p:spPr bwMode="auto">
          <a:xfrm>
            <a:off x="6003367" y="2457400"/>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62" name="Rectangle 82"/>
          <p:cNvSpPr>
            <a:spLocks noChangeArrowheads="1"/>
          </p:cNvSpPr>
          <p:nvPr/>
        </p:nvSpPr>
        <p:spPr bwMode="auto">
          <a:xfrm>
            <a:off x="6766954" y="2457400"/>
            <a:ext cx="380075"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63" name="Rectangle 83"/>
          <p:cNvSpPr>
            <a:spLocks noChangeArrowheads="1"/>
          </p:cNvSpPr>
          <p:nvPr/>
        </p:nvSpPr>
        <p:spPr bwMode="auto">
          <a:xfrm>
            <a:off x="7528823" y="2457400"/>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64" name="Rectangle 84"/>
          <p:cNvSpPr>
            <a:spLocks noChangeArrowheads="1"/>
          </p:cNvSpPr>
          <p:nvPr/>
        </p:nvSpPr>
        <p:spPr bwMode="auto">
          <a:xfrm>
            <a:off x="8292411" y="2457400"/>
            <a:ext cx="380073"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65" name="Rectangle 85"/>
          <p:cNvSpPr>
            <a:spLocks noChangeArrowheads="1"/>
          </p:cNvSpPr>
          <p:nvPr/>
        </p:nvSpPr>
        <p:spPr bwMode="auto">
          <a:xfrm>
            <a:off x="9054277" y="2457400"/>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66" name="Rectangle 86"/>
          <p:cNvSpPr>
            <a:spLocks noChangeArrowheads="1"/>
          </p:cNvSpPr>
          <p:nvPr/>
        </p:nvSpPr>
        <p:spPr bwMode="auto">
          <a:xfrm>
            <a:off x="1427002" y="3025725"/>
            <a:ext cx="381794"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2</a:t>
            </a:r>
          </a:p>
        </p:txBody>
      </p:sp>
      <p:sp>
        <p:nvSpPr>
          <p:cNvPr id="583767" name="Rectangle 87"/>
          <p:cNvSpPr>
            <a:spLocks noChangeArrowheads="1"/>
          </p:cNvSpPr>
          <p:nvPr/>
        </p:nvSpPr>
        <p:spPr bwMode="auto">
          <a:xfrm>
            <a:off x="1427002" y="3936950"/>
            <a:ext cx="381794"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11</a:t>
            </a:r>
          </a:p>
        </p:txBody>
      </p:sp>
      <p:sp>
        <p:nvSpPr>
          <p:cNvPr id="583768" name="Rectangle 88"/>
          <p:cNvSpPr>
            <a:spLocks noChangeArrowheads="1"/>
          </p:cNvSpPr>
          <p:nvPr/>
        </p:nvSpPr>
        <p:spPr bwMode="auto">
          <a:xfrm>
            <a:off x="1427002" y="4506862"/>
            <a:ext cx="381794" cy="342900"/>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69" name="Rectangle 89"/>
          <p:cNvSpPr>
            <a:spLocks noChangeArrowheads="1"/>
          </p:cNvSpPr>
          <p:nvPr/>
        </p:nvSpPr>
        <p:spPr bwMode="auto">
          <a:xfrm>
            <a:off x="1808796" y="4506862"/>
            <a:ext cx="381794"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2</a:t>
            </a:r>
          </a:p>
        </p:txBody>
      </p:sp>
      <p:sp>
        <p:nvSpPr>
          <p:cNvPr id="583770" name="Rectangle 90"/>
          <p:cNvSpPr>
            <a:spLocks noChangeArrowheads="1"/>
          </p:cNvSpPr>
          <p:nvPr/>
        </p:nvSpPr>
        <p:spPr bwMode="auto">
          <a:xfrm>
            <a:off x="2190589" y="4506862"/>
            <a:ext cx="381794"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3</a:t>
            </a:r>
          </a:p>
        </p:txBody>
      </p:sp>
      <p:sp>
        <p:nvSpPr>
          <p:cNvPr id="583771" name="Rectangle 91"/>
          <p:cNvSpPr>
            <a:spLocks noChangeArrowheads="1"/>
          </p:cNvSpPr>
          <p:nvPr/>
        </p:nvSpPr>
        <p:spPr bwMode="auto">
          <a:xfrm>
            <a:off x="2572383" y="4506862"/>
            <a:ext cx="380073"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4</a:t>
            </a:r>
          </a:p>
        </p:txBody>
      </p:sp>
      <p:sp>
        <p:nvSpPr>
          <p:cNvPr id="583772" name="Rectangle 92"/>
          <p:cNvSpPr>
            <a:spLocks noChangeArrowheads="1"/>
          </p:cNvSpPr>
          <p:nvPr/>
        </p:nvSpPr>
        <p:spPr bwMode="auto">
          <a:xfrm>
            <a:off x="2952457" y="4506862"/>
            <a:ext cx="381794"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5</a:t>
            </a:r>
          </a:p>
        </p:txBody>
      </p:sp>
      <p:sp>
        <p:nvSpPr>
          <p:cNvPr id="583773" name="Rectangle 93"/>
          <p:cNvSpPr>
            <a:spLocks noChangeArrowheads="1"/>
          </p:cNvSpPr>
          <p:nvPr/>
        </p:nvSpPr>
        <p:spPr bwMode="auto">
          <a:xfrm>
            <a:off x="3334250" y="4506862"/>
            <a:ext cx="381794"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6</a:t>
            </a:r>
          </a:p>
        </p:txBody>
      </p:sp>
      <p:sp>
        <p:nvSpPr>
          <p:cNvPr id="583774" name="Rectangle 94"/>
          <p:cNvSpPr>
            <a:spLocks noChangeArrowheads="1"/>
          </p:cNvSpPr>
          <p:nvPr/>
        </p:nvSpPr>
        <p:spPr bwMode="auto">
          <a:xfrm>
            <a:off x="3716044" y="4506862"/>
            <a:ext cx="381794"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7</a:t>
            </a:r>
          </a:p>
        </p:txBody>
      </p:sp>
      <p:sp>
        <p:nvSpPr>
          <p:cNvPr id="583775" name="Rectangle 95"/>
          <p:cNvSpPr>
            <a:spLocks noChangeArrowheads="1"/>
          </p:cNvSpPr>
          <p:nvPr/>
        </p:nvSpPr>
        <p:spPr bwMode="auto">
          <a:xfrm>
            <a:off x="4097837" y="4506862"/>
            <a:ext cx="380075"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8</a:t>
            </a:r>
          </a:p>
        </p:txBody>
      </p:sp>
      <p:sp>
        <p:nvSpPr>
          <p:cNvPr id="583776" name="Rectangle 96"/>
          <p:cNvSpPr>
            <a:spLocks noChangeArrowheads="1"/>
          </p:cNvSpPr>
          <p:nvPr/>
        </p:nvSpPr>
        <p:spPr bwMode="auto">
          <a:xfrm>
            <a:off x="4477912" y="4506862"/>
            <a:ext cx="381794"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9</a:t>
            </a:r>
          </a:p>
        </p:txBody>
      </p:sp>
      <p:sp>
        <p:nvSpPr>
          <p:cNvPr id="583777" name="Rectangle 97"/>
          <p:cNvSpPr>
            <a:spLocks noChangeArrowheads="1"/>
          </p:cNvSpPr>
          <p:nvPr/>
        </p:nvSpPr>
        <p:spPr bwMode="auto">
          <a:xfrm>
            <a:off x="4859706" y="4506862"/>
            <a:ext cx="381794"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10</a:t>
            </a:r>
          </a:p>
        </p:txBody>
      </p:sp>
      <p:sp>
        <p:nvSpPr>
          <p:cNvPr id="583778" name="Rectangle 98"/>
          <p:cNvSpPr>
            <a:spLocks noChangeArrowheads="1"/>
          </p:cNvSpPr>
          <p:nvPr/>
        </p:nvSpPr>
        <p:spPr bwMode="auto">
          <a:xfrm>
            <a:off x="5241500" y="4506862"/>
            <a:ext cx="380073"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11</a:t>
            </a:r>
          </a:p>
        </p:txBody>
      </p:sp>
      <p:sp>
        <p:nvSpPr>
          <p:cNvPr id="583779" name="Rectangle 99"/>
          <p:cNvSpPr>
            <a:spLocks noChangeArrowheads="1"/>
          </p:cNvSpPr>
          <p:nvPr/>
        </p:nvSpPr>
        <p:spPr bwMode="auto">
          <a:xfrm>
            <a:off x="5621573" y="4506862"/>
            <a:ext cx="381794" cy="342900"/>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80" name="Rectangle 100"/>
          <p:cNvSpPr>
            <a:spLocks noChangeArrowheads="1"/>
          </p:cNvSpPr>
          <p:nvPr/>
        </p:nvSpPr>
        <p:spPr bwMode="auto">
          <a:xfrm>
            <a:off x="1427002" y="5076775"/>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81" name="Rectangle 101"/>
          <p:cNvSpPr>
            <a:spLocks noChangeArrowheads="1"/>
          </p:cNvSpPr>
          <p:nvPr/>
        </p:nvSpPr>
        <p:spPr bwMode="auto">
          <a:xfrm>
            <a:off x="2190589" y="5076775"/>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82" name="Rectangle 102"/>
          <p:cNvSpPr>
            <a:spLocks noChangeArrowheads="1"/>
          </p:cNvSpPr>
          <p:nvPr/>
        </p:nvSpPr>
        <p:spPr bwMode="auto">
          <a:xfrm>
            <a:off x="2952457" y="5076775"/>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83" name="Rectangle 103"/>
          <p:cNvSpPr>
            <a:spLocks noChangeArrowheads="1"/>
          </p:cNvSpPr>
          <p:nvPr/>
        </p:nvSpPr>
        <p:spPr bwMode="auto">
          <a:xfrm>
            <a:off x="3716044" y="5076775"/>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84" name="Rectangle 104"/>
          <p:cNvSpPr>
            <a:spLocks noChangeArrowheads="1"/>
          </p:cNvSpPr>
          <p:nvPr/>
        </p:nvSpPr>
        <p:spPr bwMode="auto">
          <a:xfrm>
            <a:off x="4477912" y="5076775"/>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85" name="Rectangle 105"/>
          <p:cNvSpPr>
            <a:spLocks noChangeArrowheads="1"/>
          </p:cNvSpPr>
          <p:nvPr/>
        </p:nvSpPr>
        <p:spPr bwMode="auto">
          <a:xfrm>
            <a:off x="5241500" y="5076775"/>
            <a:ext cx="380073"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86" name="Rectangle 106"/>
          <p:cNvSpPr>
            <a:spLocks noChangeArrowheads="1"/>
          </p:cNvSpPr>
          <p:nvPr/>
        </p:nvSpPr>
        <p:spPr bwMode="auto">
          <a:xfrm>
            <a:off x="6003367" y="5076775"/>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87" name="Rectangle 107"/>
          <p:cNvSpPr>
            <a:spLocks noChangeArrowheads="1"/>
          </p:cNvSpPr>
          <p:nvPr/>
        </p:nvSpPr>
        <p:spPr bwMode="auto">
          <a:xfrm>
            <a:off x="6766954" y="5076775"/>
            <a:ext cx="380075"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88" name="Rectangle 108"/>
          <p:cNvSpPr>
            <a:spLocks noChangeArrowheads="1"/>
          </p:cNvSpPr>
          <p:nvPr/>
        </p:nvSpPr>
        <p:spPr bwMode="auto">
          <a:xfrm>
            <a:off x="7528823" y="5076775"/>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89" name="Rectangle 109"/>
          <p:cNvSpPr>
            <a:spLocks noChangeArrowheads="1"/>
          </p:cNvSpPr>
          <p:nvPr/>
        </p:nvSpPr>
        <p:spPr bwMode="auto">
          <a:xfrm>
            <a:off x="8292411" y="5076775"/>
            <a:ext cx="380073"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90" name="Rectangle 110"/>
          <p:cNvSpPr>
            <a:spLocks noChangeArrowheads="1"/>
          </p:cNvSpPr>
          <p:nvPr/>
        </p:nvSpPr>
        <p:spPr bwMode="auto">
          <a:xfrm>
            <a:off x="1808796" y="5076775"/>
            <a:ext cx="381794" cy="341312"/>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2</a:t>
            </a:r>
          </a:p>
        </p:txBody>
      </p:sp>
      <p:sp>
        <p:nvSpPr>
          <p:cNvPr id="583791" name="Rectangle 111"/>
          <p:cNvSpPr>
            <a:spLocks noChangeArrowheads="1"/>
          </p:cNvSpPr>
          <p:nvPr/>
        </p:nvSpPr>
        <p:spPr bwMode="auto">
          <a:xfrm>
            <a:off x="2572383" y="5076775"/>
            <a:ext cx="380073" cy="341312"/>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3</a:t>
            </a:r>
          </a:p>
        </p:txBody>
      </p:sp>
      <p:sp>
        <p:nvSpPr>
          <p:cNvPr id="583792" name="Rectangle 112"/>
          <p:cNvSpPr>
            <a:spLocks noChangeArrowheads="1"/>
          </p:cNvSpPr>
          <p:nvPr/>
        </p:nvSpPr>
        <p:spPr bwMode="auto">
          <a:xfrm>
            <a:off x="3334250" y="5076775"/>
            <a:ext cx="381794" cy="341312"/>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4</a:t>
            </a:r>
          </a:p>
        </p:txBody>
      </p:sp>
      <p:sp>
        <p:nvSpPr>
          <p:cNvPr id="583793" name="Rectangle 113"/>
          <p:cNvSpPr>
            <a:spLocks noChangeArrowheads="1"/>
          </p:cNvSpPr>
          <p:nvPr/>
        </p:nvSpPr>
        <p:spPr bwMode="auto">
          <a:xfrm>
            <a:off x="4097837" y="5076775"/>
            <a:ext cx="380075" cy="341312"/>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5</a:t>
            </a:r>
          </a:p>
        </p:txBody>
      </p:sp>
      <p:sp>
        <p:nvSpPr>
          <p:cNvPr id="583794" name="Rectangle 114"/>
          <p:cNvSpPr>
            <a:spLocks noChangeArrowheads="1"/>
          </p:cNvSpPr>
          <p:nvPr/>
        </p:nvSpPr>
        <p:spPr bwMode="auto">
          <a:xfrm>
            <a:off x="4859706" y="5076775"/>
            <a:ext cx="381794" cy="341312"/>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6</a:t>
            </a:r>
          </a:p>
        </p:txBody>
      </p:sp>
      <p:sp>
        <p:nvSpPr>
          <p:cNvPr id="583795" name="Rectangle 115"/>
          <p:cNvSpPr>
            <a:spLocks noChangeArrowheads="1"/>
          </p:cNvSpPr>
          <p:nvPr/>
        </p:nvSpPr>
        <p:spPr bwMode="auto">
          <a:xfrm>
            <a:off x="5621573" y="5076775"/>
            <a:ext cx="381794" cy="341312"/>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7</a:t>
            </a:r>
          </a:p>
        </p:txBody>
      </p:sp>
      <p:sp>
        <p:nvSpPr>
          <p:cNvPr id="583796" name="Rectangle 116"/>
          <p:cNvSpPr>
            <a:spLocks noChangeArrowheads="1"/>
          </p:cNvSpPr>
          <p:nvPr/>
        </p:nvSpPr>
        <p:spPr bwMode="auto">
          <a:xfrm>
            <a:off x="6385161" y="5076775"/>
            <a:ext cx="381794" cy="341312"/>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8</a:t>
            </a:r>
          </a:p>
        </p:txBody>
      </p:sp>
      <p:sp>
        <p:nvSpPr>
          <p:cNvPr id="583797" name="Rectangle 117"/>
          <p:cNvSpPr>
            <a:spLocks noChangeArrowheads="1"/>
          </p:cNvSpPr>
          <p:nvPr/>
        </p:nvSpPr>
        <p:spPr bwMode="auto">
          <a:xfrm>
            <a:off x="7147029" y="5076775"/>
            <a:ext cx="381794" cy="341312"/>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9</a:t>
            </a:r>
          </a:p>
        </p:txBody>
      </p:sp>
      <p:sp>
        <p:nvSpPr>
          <p:cNvPr id="583798" name="Rectangle 118"/>
          <p:cNvSpPr>
            <a:spLocks noChangeArrowheads="1"/>
          </p:cNvSpPr>
          <p:nvPr/>
        </p:nvSpPr>
        <p:spPr bwMode="auto">
          <a:xfrm>
            <a:off x="7910616" y="5076775"/>
            <a:ext cx="381794" cy="341312"/>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10</a:t>
            </a:r>
          </a:p>
        </p:txBody>
      </p:sp>
      <p:sp>
        <p:nvSpPr>
          <p:cNvPr id="583799" name="Rectangle 119"/>
          <p:cNvSpPr>
            <a:spLocks noChangeArrowheads="1"/>
          </p:cNvSpPr>
          <p:nvPr/>
        </p:nvSpPr>
        <p:spPr bwMode="auto">
          <a:xfrm>
            <a:off x="8672484" y="5076775"/>
            <a:ext cx="381794" cy="341312"/>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11</a:t>
            </a:r>
          </a:p>
        </p:txBody>
      </p:sp>
      <p:sp>
        <p:nvSpPr>
          <p:cNvPr id="583800" name="Rectangle 120"/>
          <p:cNvSpPr>
            <a:spLocks noChangeArrowheads="1"/>
          </p:cNvSpPr>
          <p:nvPr/>
        </p:nvSpPr>
        <p:spPr bwMode="auto">
          <a:xfrm>
            <a:off x="9054277" y="5076775"/>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801" name="Rectangle 121"/>
          <p:cNvSpPr>
            <a:spLocks noChangeArrowheads="1"/>
          </p:cNvSpPr>
          <p:nvPr/>
        </p:nvSpPr>
        <p:spPr bwMode="auto">
          <a:xfrm>
            <a:off x="6003367" y="4506862"/>
            <a:ext cx="381794" cy="342900"/>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802" name="Rectangle 122"/>
          <p:cNvSpPr>
            <a:spLocks noChangeArrowheads="1"/>
          </p:cNvSpPr>
          <p:nvPr/>
        </p:nvSpPr>
        <p:spPr bwMode="auto">
          <a:xfrm>
            <a:off x="6385161" y="4506862"/>
            <a:ext cx="381794" cy="342900"/>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803" name="Rectangle 123"/>
          <p:cNvSpPr>
            <a:spLocks noChangeArrowheads="1"/>
          </p:cNvSpPr>
          <p:nvPr/>
        </p:nvSpPr>
        <p:spPr bwMode="auto">
          <a:xfrm>
            <a:off x="6766954" y="4506862"/>
            <a:ext cx="380075" cy="342900"/>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804" name="Rectangle 124"/>
          <p:cNvSpPr>
            <a:spLocks noChangeArrowheads="1"/>
          </p:cNvSpPr>
          <p:nvPr/>
        </p:nvSpPr>
        <p:spPr bwMode="auto">
          <a:xfrm>
            <a:off x="7147029" y="4506862"/>
            <a:ext cx="381794" cy="342900"/>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805" name="Rectangle 125"/>
          <p:cNvSpPr>
            <a:spLocks noChangeArrowheads="1"/>
          </p:cNvSpPr>
          <p:nvPr/>
        </p:nvSpPr>
        <p:spPr bwMode="auto">
          <a:xfrm>
            <a:off x="7528823" y="4506862"/>
            <a:ext cx="381794" cy="342900"/>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806" name="Rectangle 126"/>
          <p:cNvSpPr>
            <a:spLocks noChangeArrowheads="1"/>
          </p:cNvSpPr>
          <p:nvPr/>
        </p:nvSpPr>
        <p:spPr bwMode="auto">
          <a:xfrm>
            <a:off x="7910616" y="4506862"/>
            <a:ext cx="381794" cy="342900"/>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807" name="Rectangle 127"/>
          <p:cNvSpPr>
            <a:spLocks noChangeArrowheads="1"/>
          </p:cNvSpPr>
          <p:nvPr/>
        </p:nvSpPr>
        <p:spPr bwMode="auto">
          <a:xfrm>
            <a:off x="8292411" y="4506862"/>
            <a:ext cx="380073" cy="342900"/>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808" name="Rectangle 128"/>
          <p:cNvSpPr>
            <a:spLocks noChangeArrowheads="1"/>
          </p:cNvSpPr>
          <p:nvPr/>
        </p:nvSpPr>
        <p:spPr bwMode="auto">
          <a:xfrm>
            <a:off x="8672484" y="4506862"/>
            <a:ext cx="381794" cy="342900"/>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809" name="Rectangle 129"/>
          <p:cNvSpPr>
            <a:spLocks noChangeArrowheads="1"/>
          </p:cNvSpPr>
          <p:nvPr/>
        </p:nvSpPr>
        <p:spPr bwMode="auto">
          <a:xfrm>
            <a:off x="9054277" y="4506862"/>
            <a:ext cx="381794" cy="342900"/>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810" name="Text Box 130"/>
          <p:cNvSpPr txBox="1">
            <a:spLocks noChangeArrowheads="1"/>
          </p:cNvSpPr>
          <p:nvPr/>
        </p:nvSpPr>
        <p:spPr bwMode="auto">
          <a:xfrm>
            <a:off x="128464" y="2420888"/>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分组流 </a:t>
            </a:r>
            <a:r>
              <a:rPr kumimoji="1" lang="en-US" altLang="zh-CN" sz="2000" b="1">
                <a:solidFill>
                  <a:srgbClr val="000099"/>
                </a:solidFill>
                <a:latin typeface="+mn-lt"/>
                <a:ea typeface="+mn-ea"/>
              </a:rPr>
              <a:t>1</a:t>
            </a:r>
          </a:p>
        </p:txBody>
      </p:sp>
      <p:sp>
        <p:nvSpPr>
          <p:cNvPr id="583811" name="Text Box 131"/>
          <p:cNvSpPr txBox="1">
            <a:spLocks noChangeArrowheads="1"/>
          </p:cNvSpPr>
          <p:nvPr/>
        </p:nvSpPr>
        <p:spPr bwMode="auto">
          <a:xfrm>
            <a:off x="128464" y="2990800"/>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分组流 </a:t>
            </a:r>
            <a:r>
              <a:rPr kumimoji="1" lang="en-US" altLang="zh-CN" sz="2000" b="1">
                <a:solidFill>
                  <a:srgbClr val="000099"/>
                </a:solidFill>
                <a:latin typeface="+mn-lt"/>
                <a:ea typeface="+mn-ea"/>
              </a:rPr>
              <a:t>2</a:t>
            </a:r>
          </a:p>
        </p:txBody>
      </p:sp>
      <p:sp>
        <p:nvSpPr>
          <p:cNvPr id="583812" name="Text Box 132"/>
          <p:cNvSpPr txBox="1">
            <a:spLocks noChangeArrowheads="1"/>
          </p:cNvSpPr>
          <p:nvPr/>
        </p:nvSpPr>
        <p:spPr bwMode="auto">
          <a:xfrm>
            <a:off x="128464" y="3902026"/>
            <a:ext cx="13484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分组流 </a:t>
            </a:r>
            <a:r>
              <a:rPr kumimoji="1" lang="en-US" altLang="zh-CN" sz="2000" b="1">
                <a:solidFill>
                  <a:srgbClr val="000099"/>
                </a:solidFill>
                <a:latin typeface="+mn-lt"/>
                <a:ea typeface="+mn-ea"/>
              </a:rPr>
              <a:t>11</a:t>
            </a:r>
          </a:p>
        </p:txBody>
      </p:sp>
      <p:sp>
        <p:nvSpPr>
          <p:cNvPr id="583813" name="Text Box 133"/>
          <p:cNvSpPr txBox="1">
            <a:spLocks noChangeArrowheads="1"/>
          </p:cNvSpPr>
          <p:nvPr/>
        </p:nvSpPr>
        <p:spPr bwMode="auto">
          <a:xfrm>
            <a:off x="396752" y="4471938"/>
            <a:ext cx="768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FIFO</a:t>
            </a:r>
          </a:p>
        </p:txBody>
      </p:sp>
      <p:sp>
        <p:nvSpPr>
          <p:cNvPr id="583814" name="Text Box 134"/>
          <p:cNvSpPr txBox="1">
            <a:spLocks noChangeArrowheads="1"/>
          </p:cNvSpPr>
          <p:nvPr/>
        </p:nvSpPr>
        <p:spPr bwMode="auto">
          <a:xfrm>
            <a:off x="396751" y="5040263"/>
            <a:ext cx="7825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WFQ</a:t>
            </a:r>
          </a:p>
        </p:txBody>
      </p:sp>
      <p:sp>
        <p:nvSpPr>
          <p:cNvPr id="583815" name="Text Box 135"/>
          <p:cNvSpPr txBox="1">
            <a:spLocks noChangeArrowheads="1"/>
          </p:cNvSpPr>
          <p:nvPr/>
        </p:nvSpPr>
        <p:spPr bwMode="auto">
          <a:xfrm rot="-5400000">
            <a:off x="471421" y="3432452"/>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latin typeface="+mn-lt"/>
                <a:ea typeface="+mn-ea"/>
              </a:rPr>
              <a:t>…</a:t>
            </a:r>
          </a:p>
        </p:txBody>
      </p:sp>
      <p:sp>
        <p:nvSpPr>
          <p:cNvPr id="583816" name="Line 136"/>
          <p:cNvSpPr>
            <a:spLocks noChangeShapeType="1"/>
          </p:cNvSpPr>
          <p:nvPr/>
        </p:nvSpPr>
        <p:spPr bwMode="auto">
          <a:xfrm>
            <a:off x="1332413" y="2798712"/>
            <a:ext cx="8294556"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3817" name="Line 137"/>
          <p:cNvSpPr>
            <a:spLocks noChangeShapeType="1"/>
          </p:cNvSpPr>
          <p:nvPr/>
        </p:nvSpPr>
        <p:spPr bwMode="auto">
          <a:xfrm>
            <a:off x="1332413" y="3368625"/>
            <a:ext cx="8294556"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3818" name="Line 138"/>
          <p:cNvSpPr>
            <a:spLocks noChangeShapeType="1"/>
          </p:cNvSpPr>
          <p:nvPr/>
        </p:nvSpPr>
        <p:spPr bwMode="auto">
          <a:xfrm>
            <a:off x="1332413" y="4279850"/>
            <a:ext cx="8294556"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3819" name="Line 139"/>
          <p:cNvSpPr>
            <a:spLocks noChangeShapeType="1"/>
          </p:cNvSpPr>
          <p:nvPr/>
        </p:nvSpPr>
        <p:spPr bwMode="auto">
          <a:xfrm>
            <a:off x="1332413" y="4849762"/>
            <a:ext cx="8294556"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3820" name="Line 140"/>
          <p:cNvSpPr>
            <a:spLocks noChangeShapeType="1"/>
          </p:cNvSpPr>
          <p:nvPr/>
        </p:nvSpPr>
        <p:spPr bwMode="auto">
          <a:xfrm>
            <a:off x="1332413" y="5418087"/>
            <a:ext cx="8294556"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3821" name="Text Box 141"/>
          <p:cNvSpPr txBox="1">
            <a:spLocks noChangeArrowheads="1"/>
          </p:cNvSpPr>
          <p:nvPr/>
        </p:nvSpPr>
        <p:spPr bwMode="auto">
          <a:xfrm>
            <a:off x="9589133" y="2433587"/>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t</a:t>
            </a:r>
          </a:p>
        </p:txBody>
      </p:sp>
      <p:sp>
        <p:nvSpPr>
          <p:cNvPr id="583822" name="Text Box 142"/>
          <p:cNvSpPr txBox="1">
            <a:spLocks noChangeArrowheads="1"/>
          </p:cNvSpPr>
          <p:nvPr/>
        </p:nvSpPr>
        <p:spPr bwMode="auto">
          <a:xfrm>
            <a:off x="9589133" y="3001913"/>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t</a:t>
            </a:r>
          </a:p>
        </p:txBody>
      </p:sp>
      <p:sp>
        <p:nvSpPr>
          <p:cNvPr id="583823" name="Text Box 143"/>
          <p:cNvSpPr txBox="1">
            <a:spLocks noChangeArrowheads="1"/>
          </p:cNvSpPr>
          <p:nvPr/>
        </p:nvSpPr>
        <p:spPr bwMode="auto">
          <a:xfrm>
            <a:off x="9589133" y="3914725"/>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t</a:t>
            </a:r>
          </a:p>
        </p:txBody>
      </p:sp>
      <p:sp>
        <p:nvSpPr>
          <p:cNvPr id="583824" name="Text Box 144"/>
          <p:cNvSpPr txBox="1">
            <a:spLocks noChangeArrowheads="1"/>
          </p:cNvSpPr>
          <p:nvPr/>
        </p:nvSpPr>
        <p:spPr bwMode="auto">
          <a:xfrm>
            <a:off x="9589133" y="4483051"/>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t</a:t>
            </a:r>
          </a:p>
        </p:txBody>
      </p:sp>
      <p:sp>
        <p:nvSpPr>
          <p:cNvPr id="583825" name="Text Box 145"/>
          <p:cNvSpPr txBox="1">
            <a:spLocks noChangeArrowheads="1"/>
          </p:cNvSpPr>
          <p:nvPr/>
        </p:nvSpPr>
        <p:spPr bwMode="auto">
          <a:xfrm>
            <a:off x="9589133" y="5052963"/>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t</a:t>
            </a:r>
          </a:p>
        </p:txBody>
      </p:sp>
      <p:sp>
        <p:nvSpPr>
          <p:cNvPr id="583826" name="Text Box 146"/>
          <p:cNvSpPr txBox="1">
            <a:spLocks noChangeArrowheads="1"/>
          </p:cNvSpPr>
          <p:nvPr/>
        </p:nvSpPr>
        <p:spPr bwMode="auto">
          <a:xfrm>
            <a:off x="2720752" y="5580529"/>
            <a:ext cx="53960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b="1">
                <a:latin typeface="+mn-lt"/>
                <a:ea typeface="+mn-ea"/>
              </a:defRPr>
            </a:lvl1pPr>
          </a:lstStyle>
          <a:p>
            <a:r>
              <a:rPr lang="en-US" altLang="zh-CN" dirty="0"/>
              <a:t>(b) </a:t>
            </a:r>
            <a:r>
              <a:rPr lang="zh-CN" altLang="en-US" dirty="0"/>
              <a:t>分组流 </a:t>
            </a:r>
            <a:r>
              <a:rPr lang="en-US" altLang="zh-CN" dirty="0"/>
              <a:t>1 </a:t>
            </a:r>
            <a:r>
              <a:rPr lang="zh-CN" altLang="en-US" dirty="0"/>
              <a:t>的分组断续输入</a:t>
            </a:r>
          </a:p>
        </p:txBody>
      </p:sp>
      <p:sp>
        <p:nvSpPr>
          <p:cNvPr id="77" name="矩形 76"/>
          <p:cNvSpPr/>
          <p:nvPr/>
        </p:nvSpPr>
        <p:spPr>
          <a:xfrm>
            <a:off x="1004901" y="1213526"/>
            <a:ext cx="8265563" cy="830997"/>
          </a:xfrm>
          <a:prstGeom prst="rect">
            <a:avLst/>
          </a:prstGeom>
          <a:solidFill>
            <a:srgbClr val="FFFF66"/>
          </a:solidFill>
          <a:ln>
            <a:solidFill>
              <a:srgbClr val="000099"/>
            </a:solidFill>
          </a:ln>
        </p:spPr>
        <p:txBody>
          <a:bodyPr wrap="square">
            <a:spAutoFit/>
          </a:bodyPr>
          <a:lstStyle/>
          <a:p>
            <a:pPr algn="ctr"/>
            <a:r>
              <a:rPr lang="zh-CN" altLang="zh-CN" b="1" dirty="0">
                <a:solidFill>
                  <a:srgbClr val="000066"/>
                </a:solidFill>
                <a:latin typeface="+mn-lt"/>
                <a:ea typeface="+mn-ea"/>
              </a:rPr>
              <a:t>分组</a:t>
            </a:r>
            <a:r>
              <a:rPr lang="zh-CN" altLang="zh-CN" b="1" dirty="0" smtClean="0">
                <a:solidFill>
                  <a:srgbClr val="000066"/>
                </a:solidFill>
                <a:latin typeface="+mn-lt"/>
                <a:ea typeface="+mn-ea"/>
              </a:rPr>
              <a:t>流</a:t>
            </a:r>
            <a:r>
              <a:rPr lang="en-US" altLang="zh-CN" b="1" dirty="0" smtClean="0">
                <a:solidFill>
                  <a:srgbClr val="000066"/>
                </a:solidFill>
                <a:latin typeface="+mn-lt"/>
                <a:ea typeface="+mn-ea"/>
              </a:rPr>
              <a:t> 1 </a:t>
            </a:r>
            <a:r>
              <a:rPr lang="zh-CN" altLang="zh-CN" b="1" dirty="0" smtClean="0">
                <a:solidFill>
                  <a:srgbClr val="000066"/>
                </a:solidFill>
                <a:latin typeface="+mn-lt"/>
                <a:ea typeface="+mn-ea"/>
              </a:rPr>
              <a:t>的</a:t>
            </a:r>
            <a:r>
              <a:rPr lang="zh-CN" altLang="zh-CN" b="1" dirty="0">
                <a:solidFill>
                  <a:srgbClr val="000066"/>
                </a:solidFill>
                <a:latin typeface="+mn-lt"/>
                <a:ea typeface="+mn-ea"/>
              </a:rPr>
              <a:t>权重</a:t>
            </a:r>
            <a:r>
              <a:rPr lang="zh-CN" altLang="zh-CN" b="1" dirty="0" smtClean="0">
                <a:solidFill>
                  <a:srgbClr val="000066"/>
                </a:solidFill>
                <a:latin typeface="+mn-lt"/>
                <a:ea typeface="+mn-ea"/>
              </a:rPr>
              <a:t>是</a:t>
            </a:r>
            <a:r>
              <a:rPr lang="en-US" altLang="zh-CN" b="1" dirty="0" smtClean="0">
                <a:solidFill>
                  <a:srgbClr val="000066"/>
                </a:solidFill>
                <a:latin typeface="+mn-lt"/>
                <a:ea typeface="+mn-ea"/>
              </a:rPr>
              <a:t> 0.5</a:t>
            </a:r>
            <a:r>
              <a:rPr lang="zh-CN" altLang="zh-CN" b="1" dirty="0">
                <a:solidFill>
                  <a:srgbClr val="000066"/>
                </a:solidFill>
                <a:latin typeface="+mn-lt"/>
                <a:ea typeface="+mn-ea"/>
              </a:rPr>
              <a:t>（即得到服务的时间占总的服务时间的一半</a:t>
            </a:r>
            <a:r>
              <a:rPr lang="zh-CN" altLang="zh-CN" b="1" dirty="0" smtClean="0">
                <a:solidFill>
                  <a:srgbClr val="000066"/>
                </a:solidFill>
                <a:latin typeface="+mn-lt"/>
                <a:ea typeface="+mn-ea"/>
              </a:rPr>
              <a:t>），分</a:t>
            </a:r>
            <a:r>
              <a:rPr lang="zh-CN" altLang="zh-CN" b="1" dirty="0">
                <a:solidFill>
                  <a:srgbClr val="000066"/>
                </a:solidFill>
                <a:latin typeface="+mn-lt"/>
                <a:ea typeface="+mn-ea"/>
              </a:rPr>
              <a:t>配给</a:t>
            </a:r>
            <a:r>
              <a:rPr lang="zh-CN" altLang="zh-CN" b="1" dirty="0" smtClean="0">
                <a:solidFill>
                  <a:srgbClr val="000066"/>
                </a:solidFill>
                <a:latin typeface="+mn-lt"/>
                <a:ea typeface="+mn-ea"/>
              </a:rPr>
              <a:t>其他</a:t>
            </a:r>
            <a:r>
              <a:rPr lang="en-US" altLang="zh-CN" b="1" dirty="0" smtClean="0">
                <a:solidFill>
                  <a:srgbClr val="000066"/>
                </a:solidFill>
                <a:latin typeface="+mn-lt"/>
                <a:ea typeface="+mn-ea"/>
              </a:rPr>
              <a:t> 10 </a:t>
            </a:r>
            <a:r>
              <a:rPr lang="zh-CN" altLang="zh-CN" b="1" dirty="0" smtClean="0">
                <a:solidFill>
                  <a:srgbClr val="000066"/>
                </a:solidFill>
                <a:latin typeface="+mn-lt"/>
                <a:ea typeface="+mn-ea"/>
              </a:rPr>
              <a:t>个</a:t>
            </a:r>
            <a:r>
              <a:rPr lang="zh-CN" altLang="zh-CN" b="1" dirty="0">
                <a:solidFill>
                  <a:srgbClr val="000066"/>
                </a:solidFill>
                <a:latin typeface="+mn-lt"/>
                <a:ea typeface="+mn-ea"/>
              </a:rPr>
              <a:t>分组流的权重都各</a:t>
            </a:r>
            <a:r>
              <a:rPr lang="zh-CN" altLang="zh-CN" b="1" dirty="0" smtClean="0">
                <a:solidFill>
                  <a:srgbClr val="000066"/>
                </a:solidFill>
                <a:latin typeface="+mn-lt"/>
                <a:ea typeface="+mn-ea"/>
              </a:rPr>
              <a:t>为</a:t>
            </a:r>
            <a:r>
              <a:rPr lang="en-US" altLang="zh-CN" b="1" dirty="0" smtClean="0">
                <a:solidFill>
                  <a:srgbClr val="000066"/>
                </a:solidFill>
                <a:latin typeface="+mn-lt"/>
                <a:ea typeface="+mn-ea"/>
              </a:rPr>
              <a:t> 0.05</a:t>
            </a:r>
            <a:r>
              <a:rPr lang="zh-CN" altLang="en-US" b="1" dirty="0" smtClean="0">
                <a:solidFill>
                  <a:srgbClr val="000066"/>
                </a:solidFill>
                <a:latin typeface="+mn-lt"/>
                <a:ea typeface="+mn-ea"/>
              </a:rPr>
              <a:t>。</a:t>
            </a:r>
            <a:endParaRPr lang="zh-CN" altLang="en-US" b="1" dirty="0">
              <a:solidFill>
                <a:srgbClr val="000066"/>
              </a:solidFill>
              <a:latin typeface="+mn-lt"/>
              <a:ea typeface="+mn-ea"/>
            </a:endParaRPr>
          </a:p>
        </p:txBody>
      </p:sp>
    </p:spTree>
    <p:extLst>
      <p:ext uri="{BB962C8B-B14F-4D97-AF65-F5344CB8AC3E}">
        <p14:creationId xmlns:p14="http://schemas.microsoft.com/office/powerpoint/2010/main" val="38430407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altLang="zh-CN" dirty="0"/>
              <a:t>2. </a:t>
            </a:r>
            <a:r>
              <a:rPr lang="zh-CN" altLang="en-US" dirty="0" smtClean="0"/>
              <a:t>管制</a:t>
            </a:r>
            <a:r>
              <a:rPr lang="zh-CN" altLang="en-US" dirty="0"/>
              <a:t>机制 </a:t>
            </a:r>
          </a:p>
        </p:txBody>
      </p:sp>
      <p:sp>
        <p:nvSpPr>
          <p:cNvPr id="584707" name="Rectangle 3"/>
          <p:cNvSpPr>
            <a:spLocks noGrp="1" noChangeArrowheads="1"/>
          </p:cNvSpPr>
          <p:nvPr>
            <p:ph idx="1"/>
          </p:nvPr>
        </p:nvSpPr>
        <p:spPr/>
        <p:txBody>
          <a:bodyPr/>
          <a:lstStyle/>
          <a:p>
            <a:pPr>
              <a:buFont typeface="Wingdings" pitchFamily="2" charset="2"/>
              <a:buNone/>
            </a:pPr>
            <a:r>
              <a:rPr lang="en-US" altLang="zh-CN" dirty="0"/>
              <a:t>(1) </a:t>
            </a:r>
            <a:r>
              <a:rPr lang="zh-CN" altLang="en-US" dirty="0">
                <a:solidFill>
                  <a:schemeClr val="hlink"/>
                </a:solidFill>
              </a:rPr>
              <a:t>平均速率</a:t>
            </a:r>
            <a:r>
              <a:rPr lang="zh-CN" altLang="en-US" dirty="0"/>
              <a:t>    网络需要控制一个数据流的平均速率。这里的平均速率是指在</a:t>
            </a:r>
            <a:r>
              <a:rPr lang="zh-CN" altLang="en-US" dirty="0">
                <a:solidFill>
                  <a:srgbClr val="0000FF"/>
                </a:solidFill>
              </a:rPr>
              <a:t>一定的时间间隔内</a:t>
            </a:r>
            <a:r>
              <a:rPr lang="zh-CN" altLang="en-US" dirty="0"/>
              <a:t>通过的分组数。 </a:t>
            </a:r>
          </a:p>
          <a:p>
            <a:pPr>
              <a:buFont typeface="Wingdings" pitchFamily="2" charset="2"/>
              <a:buNone/>
            </a:pPr>
            <a:r>
              <a:rPr lang="en-US" altLang="zh-CN" dirty="0"/>
              <a:t>(2) </a:t>
            </a:r>
            <a:r>
              <a:rPr lang="zh-CN" altLang="en-US" dirty="0">
                <a:solidFill>
                  <a:schemeClr val="hlink"/>
                </a:solidFill>
              </a:rPr>
              <a:t>峰值速率</a:t>
            </a:r>
            <a:r>
              <a:rPr lang="zh-CN" altLang="en-US" dirty="0"/>
              <a:t>    峰值速率限制了数据流在</a:t>
            </a:r>
            <a:r>
              <a:rPr lang="zh-CN" altLang="en-US" dirty="0">
                <a:solidFill>
                  <a:srgbClr val="0000FF"/>
                </a:solidFill>
              </a:rPr>
              <a:t>非常短的时间间隔内</a:t>
            </a:r>
            <a:r>
              <a:rPr lang="zh-CN" altLang="en-US" dirty="0"/>
              <a:t>的流量。 </a:t>
            </a:r>
          </a:p>
          <a:p>
            <a:pPr>
              <a:buFont typeface="Wingdings" pitchFamily="2" charset="2"/>
              <a:buNone/>
            </a:pPr>
            <a:r>
              <a:rPr lang="en-US" altLang="zh-CN" dirty="0"/>
              <a:t>(3) </a:t>
            </a:r>
            <a:r>
              <a:rPr lang="zh-CN" altLang="en-US" dirty="0">
                <a:solidFill>
                  <a:schemeClr val="hlink"/>
                </a:solidFill>
              </a:rPr>
              <a:t>突发长度</a:t>
            </a:r>
            <a:r>
              <a:rPr lang="zh-CN" altLang="en-US" dirty="0"/>
              <a:t>    网络也限制在</a:t>
            </a:r>
            <a:r>
              <a:rPr lang="zh-CN" altLang="en-US" dirty="0">
                <a:solidFill>
                  <a:srgbClr val="0000FF"/>
                </a:solidFill>
              </a:rPr>
              <a:t>非常短的时间间隔内</a:t>
            </a:r>
            <a:r>
              <a:rPr lang="zh-CN" altLang="en-US" dirty="0"/>
              <a:t>连续注入到网络中的分组数。 </a:t>
            </a:r>
          </a:p>
        </p:txBody>
      </p:sp>
    </p:spTree>
    <p:extLst>
      <p:ext uri="{BB962C8B-B14F-4D97-AF65-F5344CB8AC3E}">
        <p14:creationId xmlns:p14="http://schemas.microsoft.com/office/powerpoint/2010/main" val="3904784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47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47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pPr algn="ctr"/>
            <a:r>
              <a:rPr lang="zh-CN" altLang="en-US" dirty="0"/>
              <a:t>漏桶管制</a:t>
            </a:r>
            <a:r>
              <a:rPr lang="zh-CN" altLang="en-US" dirty="0" smtClean="0"/>
              <a:t>器</a:t>
            </a:r>
            <a:endParaRPr lang="en-US" altLang="zh-CN" dirty="0"/>
          </a:p>
        </p:txBody>
      </p:sp>
      <p:sp>
        <p:nvSpPr>
          <p:cNvPr id="585735" name="Text Box 7"/>
          <p:cNvSpPr txBox="1">
            <a:spLocks noChangeArrowheads="1"/>
          </p:cNvSpPr>
          <p:nvPr/>
        </p:nvSpPr>
        <p:spPr bwMode="auto">
          <a:xfrm>
            <a:off x="1269206" y="4764088"/>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mn-ea"/>
              </a:rPr>
              <a:t>分组到达</a:t>
            </a:r>
          </a:p>
        </p:txBody>
      </p:sp>
      <p:sp>
        <p:nvSpPr>
          <p:cNvPr id="585732" name="Freeform 4"/>
          <p:cNvSpPr>
            <a:spLocks/>
          </p:cNvSpPr>
          <p:nvPr/>
        </p:nvSpPr>
        <p:spPr bwMode="auto">
          <a:xfrm>
            <a:off x="4839495" y="2925763"/>
            <a:ext cx="1028435" cy="1241425"/>
          </a:xfrm>
          <a:custGeom>
            <a:avLst/>
            <a:gdLst>
              <a:gd name="T0" fmla="*/ 0 w 768"/>
              <a:gd name="T1" fmla="*/ 0 h 1008"/>
              <a:gd name="T2" fmla="*/ 0 w 768"/>
              <a:gd name="T3" fmla="*/ 1008 h 1008"/>
              <a:gd name="T4" fmla="*/ 767 w 768"/>
              <a:gd name="T5" fmla="*/ 1003 h 1008"/>
              <a:gd name="T6" fmla="*/ 768 w 768"/>
              <a:gd name="T7" fmla="*/ 0 h 1008"/>
            </a:gdLst>
            <a:ahLst/>
            <a:cxnLst>
              <a:cxn ang="0">
                <a:pos x="T0" y="T1"/>
              </a:cxn>
              <a:cxn ang="0">
                <a:pos x="T2" y="T3"/>
              </a:cxn>
              <a:cxn ang="0">
                <a:pos x="T4" y="T5"/>
              </a:cxn>
              <a:cxn ang="0">
                <a:pos x="T6" y="T7"/>
              </a:cxn>
            </a:cxnLst>
            <a:rect l="0" t="0" r="r" b="b"/>
            <a:pathLst>
              <a:path w="768" h="1008">
                <a:moveTo>
                  <a:pt x="0" y="0"/>
                </a:moveTo>
                <a:lnTo>
                  <a:pt x="0" y="1008"/>
                </a:lnTo>
                <a:lnTo>
                  <a:pt x="767" y="1003"/>
                </a:lnTo>
                <a:lnTo>
                  <a:pt x="768" y="0"/>
                </a:lnTo>
              </a:path>
            </a:pathLst>
          </a:custGeom>
          <a:solidFill>
            <a:srgbClr val="CCECFF"/>
          </a:solidFill>
          <a:ln w="19050" cmpd="sng">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33" name="Line 5"/>
          <p:cNvSpPr>
            <a:spLocks noChangeShapeType="1"/>
          </p:cNvSpPr>
          <p:nvPr/>
        </p:nvSpPr>
        <p:spPr bwMode="auto">
          <a:xfrm rot="16200000" flipV="1">
            <a:off x="6670411" y="3950362"/>
            <a:ext cx="4763" cy="2645040"/>
          </a:xfrm>
          <a:prstGeom prst="line">
            <a:avLst/>
          </a:prstGeom>
          <a:noFill/>
          <a:ln w="19050">
            <a:solidFill>
              <a:schemeClr val="folHlink"/>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34" name="Line 6"/>
          <p:cNvSpPr>
            <a:spLocks noChangeShapeType="1"/>
          </p:cNvSpPr>
          <p:nvPr/>
        </p:nvSpPr>
        <p:spPr bwMode="auto">
          <a:xfrm rot="5400000">
            <a:off x="2343216" y="4863520"/>
            <a:ext cx="0" cy="875375"/>
          </a:xfrm>
          <a:prstGeom prst="line">
            <a:avLst/>
          </a:prstGeom>
          <a:noFill/>
          <a:ln w="28575">
            <a:solidFill>
              <a:srgbClr val="C00000"/>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37" name="Oval 9"/>
          <p:cNvSpPr>
            <a:spLocks noChangeArrowheads="1"/>
          </p:cNvSpPr>
          <p:nvPr/>
        </p:nvSpPr>
        <p:spPr bwMode="auto">
          <a:xfrm>
            <a:off x="4870450" y="3941763"/>
            <a:ext cx="1012958" cy="171450"/>
          </a:xfrm>
          <a:prstGeom prst="ellipse">
            <a:avLst/>
          </a:prstGeom>
          <a:solidFill>
            <a:srgbClr val="3333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38" name="Oval 10"/>
          <p:cNvSpPr>
            <a:spLocks noChangeArrowheads="1"/>
          </p:cNvSpPr>
          <p:nvPr/>
        </p:nvSpPr>
        <p:spPr bwMode="auto">
          <a:xfrm>
            <a:off x="4870450" y="3713163"/>
            <a:ext cx="1012958" cy="171450"/>
          </a:xfrm>
          <a:prstGeom prst="ellipse">
            <a:avLst/>
          </a:prstGeom>
          <a:solidFill>
            <a:srgbClr val="3333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39" name="Oval 11"/>
          <p:cNvSpPr>
            <a:spLocks noChangeArrowheads="1"/>
          </p:cNvSpPr>
          <p:nvPr/>
        </p:nvSpPr>
        <p:spPr bwMode="auto">
          <a:xfrm>
            <a:off x="4870450" y="3482975"/>
            <a:ext cx="1012958" cy="171450"/>
          </a:xfrm>
          <a:prstGeom prst="ellipse">
            <a:avLst/>
          </a:prstGeom>
          <a:solidFill>
            <a:srgbClr val="3333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40" name="Oval 12"/>
          <p:cNvSpPr>
            <a:spLocks noChangeArrowheads="1"/>
          </p:cNvSpPr>
          <p:nvPr/>
        </p:nvSpPr>
        <p:spPr bwMode="auto">
          <a:xfrm>
            <a:off x="4870450" y="3254375"/>
            <a:ext cx="1012958" cy="171450"/>
          </a:xfrm>
          <a:prstGeom prst="ellipse">
            <a:avLst/>
          </a:prstGeom>
          <a:solidFill>
            <a:srgbClr val="3333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42" name="Freeform 14"/>
          <p:cNvSpPr>
            <a:spLocks/>
          </p:cNvSpPr>
          <p:nvPr/>
        </p:nvSpPr>
        <p:spPr bwMode="auto">
          <a:xfrm>
            <a:off x="3795581" y="2708276"/>
            <a:ext cx="1587367" cy="531813"/>
          </a:xfrm>
          <a:custGeom>
            <a:avLst/>
            <a:gdLst>
              <a:gd name="T0" fmla="*/ 0 w 900"/>
              <a:gd name="T1" fmla="*/ 0 h 452"/>
              <a:gd name="T2" fmla="*/ 220 w 900"/>
              <a:gd name="T3" fmla="*/ 8 h 452"/>
              <a:gd name="T4" fmla="*/ 396 w 900"/>
              <a:gd name="T5" fmla="*/ 24 h 452"/>
              <a:gd name="T6" fmla="*/ 612 w 900"/>
              <a:gd name="T7" fmla="*/ 76 h 452"/>
              <a:gd name="T8" fmla="*/ 808 w 900"/>
              <a:gd name="T9" fmla="*/ 208 h 452"/>
              <a:gd name="T10" fmla="*/ 900 w 900"/>
              <a:gd name="T11" fmla="*/ 452 h 452"/>
            </a:gdLst>
            <a:ahLst/>
            <a:cxnLst>
              <a:cxn ang="0">
                <a:pos x="T0" y="T1"/>
              </a:cxn>
              <a:cxn ang="0">
                <a:pos x="T2" y="T3"/>
              </a:cxn>
              <a:cxn ang="0">
                <a:pos x="T4" y="T5"/>
              </a:cxn>
              <a:cxn ang="0">
                <a:pos x="T6" y="T7"/>
              </a:cxn>
              <a:cxn ang="0">
                <a:pos x="T8" y="T9"/>
              </a:cxn>
              <a:cxn ang="0">
                <a:pos x="T10" y="T11"/>
              </a:cxn>
            </a:cxnLst>
            <a:rect l="0" t="0" r="r" b="b"/>
            <a:pathLst>
              <a:path w="900" h="452">
                <a:moveTo>
                  <a:pt x="0" y="0"/>
                </a:moveTo>
                <a:cubicBezTo>
                  <a:pt x="37" y="1"/>
                  <a:pt x="154" y="4"/>
                  <a:pt x="220" y="8"/>
                </a:cubicBezTo>
                <a:cubicBezTo>
                  <a:pt x="286" y="12"/>
                  <a:pt x="331" y="13"/>
                  <a:pt x="396" y="24"/>
                </a:cubicBezTo>
                <a:cubicBezTo>
                  <a:pt x="461" y="35"/>
                  <a:pt x="543" y="45"/>
                  <a:pt x="612" y="76"/>
                </a:cubicBezTo>
                <a:cubicBezTo>
                  <a:pt x="681" y="107"/>
                  <a:pt x="760" y="145"/>
                  <a:pt x="808" y="208"/>
                </a:cubicBezTo>
                <a:cubicBezTo>
                  <a:pt x="856" y="271"/>
                  <a:pt x="881" y="401"/>
                  <a:pt x="900" y="452"/>
                </a:cubicBezTo>
              </a:path>
            </a:pathLst>
          </a:custGeom>
          <a:noFill/>
          <a:ln w="38100" cmpd="sng">
            <a:solidFill>
              <a:schemeClr val="hlink"/>
            </a:solidFill>
            <a:round/>
            <a:headEnd type="none" w="sm" len="med"/>
            <a:tailEnd type="triangle" w="med"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43" name="AutoShape 15"/>
          <p:cNvSpPr>
            <a:spLocks/>
          </p:cNvSpPr>
          <p:nvPr/>
        </p:nvSpPr>
        <p:spPr bwMode="auto">
          <a:xfrm>
            <a:off x="5943601" y="2925763"/>
            <a:ext cx="271727" cy="1241425"/>
          </a:xfrm>
          <a:prstGeom prst="rightBrace">
            <a:avLst>
              <a:gd name="adj1" fmla="val 41245"/>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b="1">
              <a:solidFill>
                <a:srgbClr val="000099"/>
              </a:solidFill>
              <a:latin typeface="+mn-lt"/>
              <a:ea typeface="+mn-ea"/>
            </a:endParaRPr>
          </a:p>
        </p:txBody>
      </p:sp>
      <p:sp>
        <p:nvSpPr>
          <p:cNvPr id="585744" name="Text Box 16"/>
          <p:cNvSpPr txBox="1">
            <a:spLocks noChangeArrowheads="1"/>
          </p:cNvSpPr>
          <p:nvPr/>
        </p:nvSpPr>
        <p:spPr bwMode="auto">
          <a:xfrm>
            <a:off x="6176335" y="3074988"/>
            <a:ext cx="2089033"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zh-CN" altLang="en-US" b="1" dirty="0">
                <a:solidFill>
                  <a:srgbClr val="000099"/>
                </a:solidFill>
                <a:latin typeface="+mn-lt"/>
                <a:ea typeface="+mn-ea"/>
              </a:rPr>
              <a:t>漏桶中最多</a:t>
            </a:r>
          </a:p>
          <a:p>
            <a:pPr algn="ctr">
              <a:lnSpc>
                <a:spcPct val="105000"/>
              </a:lnSpc>
            </a:pPr>
            <a:r>
              <a:rPr kumimoji="1" lang="zh-CN" altLang="en-US" b="1" dirty="0">
                <a:solidFill>
                  <a:srgbClr val="000099"/>
                </a:solidFill>
                <a:latin typeface="+mn-lt"/>
                <a:ea typeface="+mn-ea"/>
              </a:rPr>
              <a:t>装入 </a:t>
            </a:r>
            <a:r>
              <a:rPr kumimoji="1" lang="en-US" altLang="zh-CN" b="1" i="1" dirty="0">
                <a:solidFill>
                  <a:srgbClr val="FF0000"/>
                </a:solidFill>
                <a:latin typeface="+mn-lt"/>
                <a:ea typeface="+mn-ea"/>
              </a:rPr>
              <a:t>b</a:t>
            </a:r>
            <a:r>
              <a:rPr kumimoji="1" lang="en-US" altLang="zh-CN" b="1" dirty="0">
                <a:solidFill>
                  <a:srgbClr val="FF0000"/>
                </a:solidFill>
                <a:latin typeface="+mn-lt"/>
                <a:ea typeface="+mn-ea"/>
              </a:rPr>
              <a:t> </a:t>
            </a:r>
            <a:r>
              <a:rPr kumimoji="1" lang="zh-CN" altLang="en-US" b="1" dirty="0">
                <a:solidFill>
                  <a:srgbClr val="FF0000"/>
                </a:solidFill>
                <a:latin typeface="+mn-lt"/>
                <a:ea typeface="+mn-ea"/>
              </a:rPr>
              <a:t>个权标</a:t>
            </a:r>
          </a:p>
        </p:txBody>
      </p:sp>
      <p:sp>
        <p:nvSpPr>
          <p:cNvPr id="585745" name="Freeform 17"/>
          <p:cNvSpPr>
            <a:spLocks/>
          </p:cNvSpPr>
          <p:nvPr/>
        </p:nvSpPr>
        <p:spPr bwMode="auto">
          <a:xfrm>
            <a:off x="2787783" y="4953001"/>
            <a:ext cx="1222771" cy="639763"/>
          </a:xfrm>
          <a:custGeom>
            <a:avLst/>
            <a:gdLst>
              <a:gd name="T0" fmla="*/ 0 w 864"/>
              <a:gd name="T1" fmla="*/ 0 h 528"/>
              <a:gd name="T2" fmla="*/ 864 w 864"/>
              <a:gd name="T3" fmla="*/ 0 h 528"/>
              <a:gd name="T4" fmla="*/ 864 w 864"/>
              <a:gd name="T5" fmla="*/ 528 h 528"/>
              <a:gd name="T6" fmla="*/ 0 w 864"/>
              <a:gd name="T7" fmla="*/ 528 h 528"/>
            </a:gdLst>
            <a:ahLst/>
            <a:cxnLst>
              <a:cxn ang="0">
                <a:pos x="T0" y="T1"/>
              </a:cxn>
              <a:cxn ang="0">
                <a:pos x="T2" y="T3"/>
              </a:cxn>
              <a:cxn ang="0">
                <a:pos x="T4" y="T5"/>
              </a:cxn>
              <a:cxn ang="0">
                <a:pos x="T6" y="T7"/>
              </a:cxn>
            </a:cxnLst>
            <a:rect l="0" t="0" r="r" b="b"/>
            <a:pathLst>
              <a:path w="864" h="528">
                <a:moveTo>
                  <a:pt x="0" y="0"/>
                </a:moveTo>
                <a:lnTo>
                  <a:pt x="864" y="0"/>
                </a:lnTo>
                <a:lnTo>
                  <a:pt x="864" y="528"/>
                </a:lnTo>
                <a:lnTo>
                  <a:pt x="0" y="528"/>
                </a:lnTo>
              </a:path>
            </a:pathLst>
          </a:custGeom>
          <a:solidFill>
            <a:schemeClr val="bg1"/>
          </a:solidFill>
          <a:ln w="28575" cmpd="sng">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46" name="AutoShape 18"/>
          <p:cNvSpPr>
            <a:spLocks noChangeArrowheads="1"/>
          </p:cNvSpPr>
          <p:nvPr/>
        </p:nvSpPr>
        <p:spPr bwMode="auto">
          <a:xfrm>
            <a:off x="4622800" y="4725989"/>
            <a:ext cx="1423988" cy="1074737"/>
          </a:xfrm>
          <a:prstGeom prst="diamond">
            <a:avLst/>
          </a:prstGeom>
          <a:solidFill>
            <a:srgbClr val="FFCCFF"/>
          </a:solidFill>
          <a:ln w="2857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b="1">
              <a:solidFill>
                <a:srgbClr val="000099"/>
              </a:solidFill>
              <a:latin typeface="+mn-lt"/>
              <a:ea typeface="+mn-ea"/>
            </a:endParaRPr>
          </a:p>
        </p:txBody>
      </p:sp>
      <p:sp>
        <p:nvSpPr>
          <p:cNvPr id="585758" name="Rectangle 30"/>
          <p:cNvSpPr>
            <a:spLocks noChangeArrowheads="1"/>
          </p:cNvSpPr>
          <p:nvPr/>
        </p:nvSpPr>
        <p:spPr bwMode="auto">
          <a:xfrm>
            <a:off x="3334676" y="4979989"/>
            <a:ext cx="658680" cy="592137"/>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47" name="Line 19"/>
          <p:cNvSpPr>
            <a:spLocks noChangeShapeType="1"/>
          </p:cNvSpPr>
          <p:nvPr/>
        </p:nvSpPr>
        <p:spPr bwMode="auto">
          <a:xfrm rot="10800000">
            <a:off x="5351992" y="4178300"/>
            <a:ext cx="3440" cy="577850"/>
          </a:xfrm>
          <a:prstGeom prst="line">
            <a:avLst/>
          </a:prstGeom>
          <a:noFill/>
          <a:ln w="19050">
            <a:solidFill>
              <a:schemeClr val="folHlink"/>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48" name="Line 20"/>
          <p:cNvSpPr>
            <a:spLocks noChangeShapeType="1"/>
          </p:cNvSpPr>
          <p:nvPr/>
        </p:nvSpPr>
        <p:spPr bwMode="auto">
          <a:xfrm rot="5400000" flipH="1">
            <a:off x="4316677" y="4959615"/>
            <a:ext cx="0" cy="612246"/>
          </a:xfrm>
          <a:prstGeom prst="line">
            <a:avLst/>
          </a:prstGeom>
          <a:noFill/>
          <a:ln w="19050">
            <a:solidFill>
              <a:schemeClr val="folHlink"/>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49" name="Text Box 21"/>
          <p:cNvSpPr txBox="1">
            <a:spLocks noChangeArrowheads="1"/>
          </p:cNvSpPr>
          <p:nvPr/>
        </p:nvSpPr>
        <p:spPr bwMode="auto">
          <a:xfrm>
            <a:off x="4899687" y="4852989"/>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mn-ea"/>
              </a:rPr>
              <a:t>拿走</a:t>
            </a:r>
          </a:p>
          <a:p>
            <a:r>
              <a:rPr kumimoji="1" lang="zh-CN" altLang="en-US" b="1">
                <a:solidFill>
                  <a:srgbClr val="000099"/>
                </a:solidFill>
                <a:latin typeface="+mn-lt"/>
                <a:ea typeface="+mn-ea"/>
              </a:rPr>
              <a:t>权标</a:t>
            </a:r>
          </a:p>
        </p:txBody>
      </p:sp>
      <p:sp>
        <p:nvSpPr>
          <p:cNvPr id="585750" name="Text Box 22"/>
          <p:cNvSpPr txBox="1">
            <a:spLocks noChangeArrowheads="1"/>
          </p:cNvSpPr>
          <p:nvPr/>
        </p:nvSpPr>
        <p:spPr bwMode="auto">
          <a:xfrm>
            <a:off x="6610879" y="4781550"/>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mn-ea"/>
              </a:rPr>
              <a:t>准许分组进入网络</a:t>
            </a:r>
          </a:p>
        </p:txBody>
      </p:sp>
      <p:sp>
        <p:nvSpPr>
          <p:cNvPr id="585751" name="Text Box 23"/>
          <p:cNvSpPr txBox="1">
            <a:spLocks noChangeArrowheads="1"/>
          </p:cNvSpPr>
          <p:nvPr/>
        </p:nvSpPr>
        <p:spPr bwMode="auto">
          <a:xfrm>
            <a:off x="2717271" y="4456114"/>
            <a:ext cx="1415772"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000099"/>
                </a:solidFill>
                <a:latin typeface="+mn-lt"/>
                <a:ea typeface="+mn-ea"/>
              </a:rPr>
              <a:t>等待权标</a:t>
            </a:r>
          </a:p>
        </p:txBody>
      </p:sp>
      <p:sp>
        <p:nvSpPr>
          <p:cNvPr id="585752" name="Text Box 24"/>
          <p:cNvSpPr txBox="1">
            <a:spLocks noChangeArrowheads="1"/>
          </p:cNvSpPr>
          <p:nvPr/>
        </p:nvSpPr>
        <p:spPr bwMode="auto">
          <a:xfrm>
            <a:off x="584729" y="5788026"/>
            <a:ext cx="88327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800" b="1" dirty="0">
                <a:solidFill>
                  <a:srgbClr val="000099"/>
                </a:solidFill>
                <a:latin typeface="+mn-lt"/>
                <a:ea typeface="+mn-ea"/>
              </a:rPr>
              <a:t>在任何时间间隔 </a:t>
            </a:r>
            <a:r>
              <a:rPr kumimoji="1" lang="en-US" altLang="zh-CN" sz="2800" b="1" i="1" dirty="0">
                <a:solidFill>
                  <a:srgbClr val="000099"/>
                </a:solidFill>
                <a:latin typeface="+mn-lt"/>
                <a:ea typeface="+mn-ea"/>
              </a:rPr>
              <a:t>t</a:t>
            </a:r>
            <a:r>
              <a:rPr kumimoji="1" lang="en-US" altLang="zh-CN" sz="2800" b="1" dirty="0">
                <a:solidFill>
                  <a:srgbClr val="000099"/>
                </a:solidFill>
                <a:latin typeface="+mn-lt"/>
                <a:ea typeface="+mn-ea"/>
              </a:rPr>
              <a:t> </a:t>
            </a:r>
            <a:r>
              <a:rPr kumimoji="1" lang="zh-CN" altLang="en-US" sz="2800" b="1" dirty="0">
                <a:solidFill>
                  <a:srgbClr val="000099"/>
                </a:solidFill>
                <a:latin typeface="+mn-lt"/>
                <a:ea typeface="+mn-ea"/>
              </a:rPr>
              <a:t>内</a:t>
            </a:r>
            <a:r>
              <a:rPr kumimoji="1" lang="zh-CN" altLang="en-US" sz="2800" b="1" dirty="0">
                <a:solidFill>
                  <a:srgbClr val="FF0000"/>
                </a:solidFill>
                <a:latin typeface="+mn-lt"/>
                <a:ea typeface="+mn-ea"/>
              </a:rPr>
              <a:t>准许进入网络的分组数 </a:t>
            </a:r>
            <a:r>
              <a:rPr kumimoji="1" lang="en-US" altLang="zh-CN" sz="2800" b="1" dirty="0">
                <a:solidFill>
                  <a:srgbClr val="FF0000"/>
                </a:solidFill>
                <a:latin typeface="+mn-lt"/>
                <a:ea typeface="+mn-ea"/>
              </a:rPr>
              <a:t>= </a:t>
            </a:r>
            <a:r>
              <a:rPr kumimoji="1" lang="en-US" altLang="zh-CN" sz="2800" b="1" i="1" dirty="0">
                <a:solidFill>
                  <a:srgbClr val="FF0000"/>
                </a:solidFill>
                <a:latin typeface="+mn-lt"/>
                <a:ea typeface="+mn-ea"/>
              </a:rPr>
              <a:t>r t</a:t>
            </a:r>
            <a:r>
              <a:rPr kumimoji="1" lang="en-US" altLang="zh-CN" sz="2800" b="1" dirty="0">
                <a:solidFill>
                  <a:srgbClr val="FF0000"/>
                </a:solidFill>
                <a:latin typeface="+mn-lt"/>
                <a:ea typeface="+mn-ea"/>
              </a:rPr>
              <a:t> + </a:t>
            </a:r>
            <a:r>
              <a:rPr kumimoji="1" lang="en-US" altLang="zh-CN" sz="2800" b="1" i="1" dirty="0">
                <a:solidFill>
                  <a:srgbClr val="FF0000"/>
                </a:solidFill>
                <a:latin typeface="+mn-lt"/>
                <a:ea typeface="+mn-ea"/>
              </a:rPr>
              <a:t>b</a:t>
            </a:r>
            <a:endParaRPr kumimoji="1" lang="en-US" altLang="zh-CN" sz="2800" b="1" dirty="0">
              <a:solidFill>
                <a:srgbClr val="FF0000"/>
              </a:solidFill>
              <a:latin typeface="+mn-lt"/>
              <a:ea typeface="+mn-ea"/>
            </a:endParaRPr>
          </a:p>
        </p:txBody>
      </p:sp>
      <p:sp>
        <p:nvSpPr>
          <p:cNvPr id="585753" name="Text Box 25"/>
          <p:cNvSpPr txBox="1">
            <a:spLocks noChangeArrowheads="1"/>
          </p:cNvSpPr>
          <p:nvPr/>
        </p:nvSpPr>
        <p:spPr bwMode="auto">
          <a:xfrm>
            <a:off x="1839117" y="2113692"/>
            <a:ext cx="61382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latin typeface="+mn-lt"/>
                <a:ea typeface="+mn-ea"/>
              </a:rPr>
              <a:t>标记注入漏桶的速率为</a:t>
            </a:r>
            <a:r>
              <a:rPr kumimoji="1" lang="zh-CN" altLang="en-US" sz="2800" b="1" dirty="0">
                <a:solidFill>
                  <a:srgbClr val="FF0000"/>
                </a:solidFill>
                <a:latin typeface="+mn-lt"/>
                <a:ea typeface="+mn-ea"/>
              </a:rPr>
              <a:t>每秒 </a:t>
            </a:r>
            <a:r>
              <a:rPr kumimoji="1" lang="en-US" altLang="zh-CN" sz="2800" b="1" i="1" dirty="0">
                <a:solidFill>
                  <a:srgbClr val="FF0000"/>
                </a:solidFill>
                <a:latin typeface="+mn-lt"/>
                <a:ea typeface="+mn-ea"/>
              </a:rPr>
              <a:t>r</a:t>
            </a:r>
            <a:r>
              <a:rPr kumimoji="1" lang="en-US" altLang="zh-CN" sz="2800" b="1" dirty="0">
                <a:solidFill>
                  <a:srgbClr val="FF0000"/>
                </a:solidFill>
                <a:latin typeface="+mn-lt"/>
                <a:ea typeface="+mn-ea"/>
              </a:rPr>
              <a:t> </a:t>
            </a:r>
            <a:r>
              <a:rPr kumimoji="1" lang="zh-CN" altLang="en-US" sz="2800" b="1" dirty="0">
                <a:solidFill>
                  <a:srgbClr val="FF0000"/>
                </a:solidFill>
                <a:latin typeface="+mn-lt"/>
                <a:ea typeface="+mn-ea"/>
              </a:rPr>
              <a:t>个权标</a:t>
            </a:r>
          </a:p>
        </p:txBody>
      </p:sp>
      <p:sp>
        <p:nvSpPr>
          <p:cNvPr id="585754" name="Line 26"/>
          <p:cNvSpPr>
            <a:spLocks noChangeShapeType="1"/>
          </p:cNvSpPr>
          <p:nvPr/>
        </p:nvSpPr>
        <p:spPr bwMode="auto">
          <a:xfrm>
            <a:off x="3795581" y="4959351"/>
            <a:ext cx="0" cy="6318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5755" name="Line 27"/>
          <p:cNvSpPr>
            <a:spLocks noChangeShapeType="1"/>
          </p:cNvSpPr>
          <p:nvPr/>
        </p:nvSpPr>
        <p:spPr bwMode="auto">
          <a:xfrm>
            <a:off x="3570288" y="4959351"/>
            <a:ext cx="0" cy="6318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5756" name="Line 28"/>
          <p:cNvSpPr>
            <a:spLocks noChangeShapeType="1"/>
          </p:cNvSpPr>
          <p:nvPr/>
        </p:nvSpPr>
        <p:spPr bwMode="auto">
          <a:xfrm>
            <a:off x="3343275" y="4959351"/>
            <a:ext cx="0" cy="6318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 name="矩形 1"/>
          <p:cNvSpPr/>
          <p:nvPr/>
        </p:nvSpPr>
        <p:spPr>
          <a:xfrm>
            <a:off x="584728" y="1124744"/>
            <a:ext cx="8976783" cy="954107"/>
          </a:xfrm>
          <a:prstGeom prst="rect">
            <a:avLst/>
          </a:prstGeom>
          <a:solidFill>
            <a:srgbClr val="FFFF66"/>
          </a:solidFill>
          <a:ln>
            <a:solidFill>
              <a:srgbClr val="000099"/>
            </a:solidFill>
          </a:ln>
        </p:spPr>
        <p:txBody>
          <a:bodyPr wrap="square">
            <a:spAutoFit/>
          </a:bodyPr>
          <a:lstStyle/>
          <a:p>
            <a:pPr algn="ctr"/>
            <a:r>
              <a:rPr lang="zh-CN" altLang="en-US" sz="2800" b="1" dirty="0">
                <a:solidFill>
                  <a:srgbClr val="000066"/>
                </a:solidFill>
                <a:latin typeface="+mn-lt"/>
                <a:ea typeface="+mn-ea"/>
              </a:rPr>
              <a:t>漏桶管制器 </a:t>
            </a:r>
            <a:r>
              <a:rPr lang="en-US" altLang="zh-CN" sz="2800" b="1" dirty="0">
                <a:solidFill>
                  <a:srgbClr val="000066"/>
                </a:solidFill>
                <a:latin typeface="+mn-lt"/>
                <a:ea typeface="+mn-ea"/>
              </a:rPr>
              <a:t>(leaky bucket </a:t>
            </a:r>
            <a:r>
              <a:rPr lang="en-US" altLang="zh-CN" sz="2800" b="1" dirty="0" err="1">
                <a:solidFill>
                  <a:srgbClr val="000066"/>
                </a:solidFill>
                <a:latin typeface="+mn-lt"/>
                <a:ea typeface="+mn-ea"/>
              </a:rPr>
              <a:t>policer</a:t>
            </a:r>
            <a:r>
              <a:rPr lang="en-US" altLang="zh-CN" sz="2800" b="1" dirty="0">
                <a:solidFill>
                  <a:srgbClr val="000066"/>
                </a:solidFill>
                <a:latin typeface="+mn-lt"/>
                <a:ea typeface="+mn-ea"/>
              </a:rPr>
              <a:t>) </a:t>
            </a:r>
            <a:endParaRPr lang="en-US" altLang="zh-CN" sz="2800" b="1" dirty="0" smtClean="0">
              <a:solidFill>
                <a:srgbClr val="000066"/>
              </a:solidFill>
              <a:latin typeface="+mn-lt"/>
              <a:ea typeface="+mn-ea"/>
            </a:endParaRPr>
          </a:p>
          <a:p>
            <a:pPr algn="ctr"/>
            <a:r>
              <a:rPr lang="zh-CN" altLang="en-US" sz="2800" b="1" dirty="0" smtClean="0">
                <a:solidFill>
                  <a:srgbClr val="000066"/>
                </a:solidFill>
                <a:latin typeface="+mn-lt"/>
                <a:ea typeface="+mn-ea"/>
              </a:rPr>
              <a:t>可以</a:t>
            </a:r>
            <a:r>
              <a:rPr lang="zh-CN" altLang="zh-CN" sz="2800" b="1" dirty="0">
                <a:solidFill>
                  <a:srgbClr val="000066"/>
                </a:solidFill>
                <a:latin typeface="+mn-lt"/>
                <a:ea typeface="+mn-ea"/>
              </a:rPr>
              <a:t>管制分组流进入网络</a:t>
            </a:r>
            <a:r>
              <a:rPr lang="zh-CN" altLang="en-US" sz="2800" b="1" dirty="0">
                <a:solidFill>
                  <a:srgbClr val="000066"/>
                </a:solidFill>
                <a:latin typeface="+mn-lt"/>
                <a:ea typeface="+mn-ea"/>
              </a:rPr>
              <a:t>。</a:t>
            </a:r>
          </a:p>
        </p:txBody>
      </p:sp>
      <p:sp>
        <p:nvSpPr>
          <p:cNvPr id="30" name="Text Box 16"/>
          <p:cNvSpPr txBox="1">
            <a:spLocks noChangeArrowheads="1"/>
          </p:cNvSpPr>
          <p:nvPr/>
        </p:nvSpPr>
        <p:spPr bwMode="auto">
          <a:xfrm>
            <a:off x="2729847" y="2846659"/>
            <a:ext cx="803425" cy="449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zh-CN" altLang="en-US" b="1" dirty="0" smtClean="0">
                <a:solidFill>
                  <a:srgbClr val="000099"/>
                </a:solidFill>
                <a:latin typeface="+mn-lt"/>
                <a:ea typeface="+mn-ea"/>
              </a:rPr>
              <a:t>权标</a:t>
            </a:r>
            <a:endParaRPr kumimoji="1" lang="zh-CN" altLang="en-US" b="1" dirty="0">
              <a:solidFill>
                <a:srgbClr val="000099"/>
              </a:solidFill>
              <a:latin typeface="+mn-lt"/>
              <a:ea typeface="+mn-ea"/>
            </a:endParaRPr>
          </a:p>
        </p:txBody>
      </p:sp>
      <p:sp>
        <p:nvSpPr>
          <p:cNvPr id="585741" name="Oval 13"/>
          <p:cNvSpPr>
            <a:spLocks noChangeArrowheads="1"/>
          </p:cNvSpPr>
          <p:nvPr/>
        </p:nvSpPr>
        <p:spPr bwMode="auto">
          <a:xfrm>
            <a:off x="2576736" y="2636912"/>
            <a:ext cx="1085188" cy="168275"/>
          </a:xfrm>
          <a:prstGeom prst="ellipse">
            <a:avLst/>
          </a:prstGeom>
          <a:solidFill>
            <a:srgbClr val="3333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Tree>
    <p:extLst>
      <p:ext uri="{BB962C8B-B14F-4D97-AF65-F5344CB8AC3E}">
        <p14:creationId xmlns:p14="http://schemas.microsoft.com/office/powerpoint/2010/main" val="35082649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en-US" altLang="zh-CN" sz="4000" dirty="0" smtClean="0"/>
              <a:t>3. </a:t>
            </a:r>
            <a:r>
              <a:rPr lang="zh-CN" altLang="en-US" sz="4000" dirty="0" smtClean="0"/>
              <a:t>漏</a:t>
            </a:r>
            <a:r>
              <a:rPr lang="zh-CN" altLang="en-US" sz="4000" dirty="0"/>
              <a:t>桶机制与加权公平排队相结合 </a:t>
            </a:r>
          </a:p>
        </p:txBody>
      </p:sp>
      <p:sp>
        <p:nvSpPr>
          <p:cNvPr id="586755" name="Rectangle 3"/>
          <p:cNvSpPr>
            <a:spLocks noGrp="1" noChangeArrowheads="1"/>
          </p:cNvSpPr>
          <p:nvPr>
            <p:ph idx="1"/>
          </p:nvPr>
        </p:nvSpPr>
        <p:spPr/>
        <p:txBody>
          <a:bodyPr/>
          <a:lstStyle/>
          <a:p>
            <a:r>
              <a:rPr lang="zh-CN" altLang="zh-CN" sz="2400" dirty="0"/>
              <a:t>把漏桶机制与加权公平排队结合起来，可以控制队列中的</a:t>
            </a:r>
            <a:r>
              <a:rPr lang="zh-CN" altLang="zh-CN" sz="2400" dirty="0">
                <a:solidFill>
                  <a:srgbClr val="FF0000"/>
                </a:solidFill>
              </a:rPr>
              <a:t>最大时延。</a:t>
            </a:r>
            <a:endParaRPr lang="en-US" altLang="zh-CN" sz="2400" dirty="0" smtClean="0">
              <a:solidFill>
                <a:srgbClr val="FF0000"/>
              </a:solidFill>
              <a:latin typeface="Times New Roman" pitchFamily="18" charset="0"/>
            </a:endParaRPr>
          </a:p>
          <a:p>
            <a:r>
              <a:rPr lang="zh-CN" altLang="en-US" sz="2400" dirty="0" smtClean="0">
                <a:latin typeface="Times New Roman" pitchFamily="18" charset="0"/>
              </a:rPr>
              <a:t>现</a:t>
            </a:r>
            <a:r>
              <a:rPr lang="zh-CN" altLang="en-US" sz="2400" dirty="0">
                <a:latin typeface="Times New Roman" pitchFamily="18" charset="0"/>
              </a:rPr>
              <a:t>假定有 </a:t>
            </a:r>
            <a:r>
              <a:rPr lang="en-US" altLang="zh-CN" sz="2400" i="1" dirty="0">
                <a:latin typeface="Times New Roman" pitchFamily="18" charset="0"/>
              </a:rPr>
              <a:t>n </a:t>
            </a:r>
            <a:r>
              <a:rPr lang="zh-CN" altLang="en-US" sz="2400" dirty="0">
                <a:latin typeface="Times New Roman" pitchFamily="18" charset="0"/>
              </a:rPr>
              <a:t>个分组流输入到一个路由器，复用后从一条链路输出。每一个分组流使用漏桶机制进行管制，漏桶参数为 </a:t>
            </a:r>
            <a:r>
              <a:rPr lang="en-US" altLang="zh-CN" sz="2400" i="1" dirty="0">
                <a:latin typeface="Times New Roman" pitchFamily="18" charset="0"/>
              </a:rPr>
              <a:t>b</a:t>
            </a:r>
            <a:r>
              <a:rPr lang="en-US" altLang="zh-CN" sz="2400" i="1" baseline="-25000" dirty="0">
                <a:latin typeface="Times New Roman" pitchFamily="18" charset="0"/>
              </a:rPr>
              <a:t>i </a:t>
            </a:r>
            <a:r>
              <a:rPr lang="en-US" altLang="zh-CN" sz="2400" i="1" dirty="0" smtClean="0">
                <a:latin typeface="Times New Roman" pitchFamily="18" charset="0"/>
              </a:rPr>
              <a:t> </a:t>
            </a:r>
            <a:r>
              <a:rPr lang="zh-CN" altLang="en-US" sz="2400" dirty="0" smtClean="0">
                <a:latin typeface="Times New Roman" pitchFamily="18" charset="0"/>
              </a:rPr>
              <a:t>和 </a:t>
            </a:r>
            <a:r>
              <a:rPr lang="en-US" altLang="zh-CN" sz="2400" i="1" dirty="0" err="1" smtClean="0">
                <a:latin typeface="Times New Roman" pitchFamily="18" charset="0"/>
              </a:rPr>
              <a:t>r</a:t>
            </a:r>
            <a:r>
              <a:rPr lang="en-US" altLang="zh-CN" sz="2400" i="1" baseline="-25000" dirty="0" err="1" smtClean="0">
                <a:latin typeface="Times New Roman" pitchFamily="18" charset="0"/>
              </a:rPr>
              <a:t>i</a:t>
            </a:r>
            <a:r>
              <a:rPr lang="en-US" altLang="zh-CN" sz="2400" i="1" dirty="0" smtClean="0">
                <a:latin typeface="Times New Roman" pitchFamily="18" charset="0"/>
              </a:rPr>
              <a:t> </a:t>
            </a:r>
            <a:r>
              <a:rPr lang="zh-CN" altLang="en-US" sz="2400" dirty="0" smtClean="0">
                <a:latin typeface="Times New Roman" pitchFamily="18" charset="0"/>
              </a:rPr>
              <a:t>，</a:t>
            </a:r>
            <a:r>
              <a:rPr lang="en-US" altLang="zh-CN" sz="2400" i="1" dirty="0" err="1">
                <a:latin typeface="Times New Roman" pitchFamily="18" charset="0"/>
              </a:rPr>
              <a:t>i</a:t>
            </a:r>
            <a:r>
              <a:rPr lang="en-US" altLang="zh-CN" sz="2400" dirty="0">
                <a:latin typeface="Times New Roman" pitchFamily="18" charset="0"/>
              </a:rPr>
              <a:t> = 1, 2, …, </a:t>
            </a:r>
            <a:r>
              <a:rPr lang="en-US" altLang="zh-CN" sz="2400" i="1" dirty="0">
                <a:latin typeface="Times New Roman" pitchFamily="18" charset="0"/>
              </a:rPr>
              <a:t>n</a:t>
            </a:r>
            <a:r>
              <a:rPr lang="zh-CN" altLang="en-US" sz="2400" dirty="0">
                <a:latin typeface="Times New Roman" pitchFamily="18" charset="0"/>
              </a:rPr>
              <a:t>。</a:t>
            </a:r>
          </a:p>
          <a:p>
            <a:r>
              <a:rPr lang="zh-CN" altLang="en-US" sz="2400" dirty="0">
                <a:latin typeface="Times New Roman" pitchFamily="18" charset="0"/>
              </a:rPr>
              <a:t>设漏桶 </a:t>
            </a:r>
            <a:r>
              <a:rPr lang="en-US" altLang="zh-CN" sz="2400" i="1" dirty="0" err="1" smtClean="0">
                <a:latin typeface="Times New Roman" pitchFamily="18" charset="0"/>
              </a:rPr>
              <a:t>i</a:t>
            </a:r>
            <a:r>
              <a:rPr lang="en-US" altLang="zh-CN" sz="2400" dirty="0" smtClean="0">
                <a:latin typeface="Times New Roman" pitchFamily="18" charset="0"/>
              </a:rPr>
              <a:t> </a:t>
            </a:r>
            <a:r>
              <a:rPr lang="zh-CN" altLang="en-US" sz="2400" dirty="0" smtClean="0">
                <a:latin typeface="Times New Roman" pitchFamily="18" charset="0"/>
              </a:rPr>
              <a:t>已</a:t>
            </a:r>
            <a:r>
              <a:rPr lang="zh-CN" altLang="en-US" sz="2400" dirty="0">
                <a:latin typeface="Times New Roman" pitchFamily="18" charset="0"/>
              </a:rPr>
              <a:t>装满了 </a:t>
            </a:r>
            <a:r>
              <a:rPr lang="en-US" altLang="zh-CN" sz="2400" i="1" dirty="0">
                <a:latin typeface="Times New Roman" pitchFamily="18" charset="0"/>
              </a:rPr>
              <a:t>b</a:t>
            </a:r>
            <a:r>
              <a:rPr lang="en-US" altLang="zh-CN" sz="2400" i="1" baseline="-25000" dirty="0">
                <a:latin typeface="Times New Roman" pitchFamily="18" charset="0"/>
              </a:rPr>
              <a:t>i </a:t>
            </a:r>
            <a:r>
              <a:rPr lang="zh-CN" altLang="en-US" sz="2400" dirty="0">
                <a:latin typeface="Times New Roman" pitchFamily="18" charset="0"/>
              </a:rPr>
              <a:t>个权标。因此 </a:t>
            </a:r>
            <a:r>
              <a:rPr lang="en-US" altLang="zh-CN" sz="2400" i="1" dirty="0">
                <a:latin typeface="Times New Roman" pitchFamily="18" charset="0"/>
              </a:rPr>
              <a:t>b</a:t>
            </a:r>
            <a:r>
              <a:rPr lang="en-US" altLang="zh-CN" sz="2400" i="1" baseline="-25000" dirty="0">
                <a:latin typeface="Times New Roman" pitchFamily="18" charset="0"/>
              </a:rPr>
              <a:t>i </a:t>
            </a:r>
            <a:r>
              <a:rPr lang="zh-CN" altLang="en-US" sz="2400" dirty="0">
                <a:latin typeface="Times New Roman" pitchFamily="18" charset="0"/>
              </a:rPr>
              <a:t>个分组可马上从路由器输出。但分组流 </a:t>
            </a:r>
            <a:r>
              <a:rPr lang="en-US" altLang="zh-CN" sz="2400" i="1" dirty="0" err="1">
                <a:latin typeface="Times New Roman" pitchFamily="18" charset="0"/>
              </a:rPr>
              <a:t>i</a:t>
            </a:r>
            <a:r>
              <a:rPr lang="en-US" altLang="zh-CN" sz="2400" i="1" dirty="0">
                <a:latin typeface="Times New Roman" pitchFamily="18" charset="0"/>
              </a:rPr>
              <a:t> </a:t>
            </a:r>
            <a:r>
              <a:rPr lang="zh-CN" altLang="en-US" sz="2400" dirty="0">
                <a:latin typeface="Times New Roman" pitchFamily="18" charset="0"/>
              </a:rPr>
              <a:t>得到的带宽是由公式</a:t>
            </a:r>
            <a:r>
              <a:rPr lang="en-US" altLang="zh-CN" sz="2400" dirty="0" smtClean="0">
                <a:latin typeface="Times New Roman" pitchFamily="18" charset="0"/>
              </a:rPr>
              <a:t>(</a:t>
            </a:r>
            <a:r>
              <a:rPr lang="en-US" altLang="zh-CN" sz="2400" dirty="0">
                <a:latin typeface="Times New Roman" pitchFamily="18" charset="0"/>
              </a:rPr>
              <a:t>8</a:t>
            </a:r>
            <a:r>
              <a:rPr lang="en-US" altLang="zh-CN" sz="2400" dirty="0" smtClean="0">
                <a:latin typeface="Times New Roman" pitchFamily="18" charset="0"/>
              </a:rPr>
              <a:t>-1</a:t>
            </a:r>
            <a:r>
              <a:rPr lang="en-US" altLang="zh-CN" sz="2400" dirty="0">
                <a:latin typeface="Times New Roman" pitchFamily="18" charset="0"/>
              </a:rPr>
              <a:t>)</a:t>
            </a:r>
            <a:r>
              <a:rPr lang="zh-CN" altLang="en-US" sz="2400" dirty="0">
                <a:latin typeface="Times New Roman" pitchFamily="18" charset="0"/>
              </a:rPr>
              <a:t>给出。这 </a:t>
            </a:r>
            <a:r>
              <a:rPr lang="en-US" altLang="zh-CN" sz="2400" i="1" dirty="0">
                <a:latin typeface="Times New Roman" pitchFamily="18" charset="0"/>
              </a:rPr>
              <a:t>b</a:t>
            </a:r>
            <a:r>
              <a:rPr lang="en-US" altLang="zh-CN" sz="2400" i="1" baseline="-25000" dirty="0">
                <a:latin typeface="Times New Roman" pitchFamily="18" charset="0"/>
              </a:rPr>
              <a:t>i </a:t>
            </a:r>
            <a:r>
              <a:rPr lang="zh-CN" altLang="en-US" sz="2400" dirty="0">
                <a:latin typeface="Times New Roman" pitchFamily="18" charset="0"/>
              </a:rPr>
              <a:t>个分组中的最后一个分组所经受的时延最大，它等于传输这 </a:t>
            </a:r>
            <a:r>
              <a:rPr lang="en-US" altLang="zh-CN" sz="2400" i="1" dirty="0">
                <a:latin typeface="Times New Roman" pitchFamily="18" charset="0"/>
              </a:rPr>
              <a:t>b</a:t>
            </a:r>
            <a:r>
              <a:rPr lang="en-US" altLang="zh-CN" sz="2400" i="1" baseline="-25000" dirty="0">
                <a:latin typeface="Times New Roman" pitchFamily="18" charset="0"/>
              </a:rPr>
              <a:t>i </a:t>
            </a:r>
            <a:r>
              <a:rPr lang="zh-CN" altLang="en-US" sz="2400" dirty="0">
                <a:latin typeface="Times New Roman" pitchFamily="18" charset="0"/>
              </a:rPr>
              <a:t>个分组所需的时间 </a:t>
            </a:r>
            <a:r>
              <a:rPr lang="en-US" altLang="zh-CN" sz="2400" i="1" dirty="0" err="1">
                <a:latin typeface="Times New Roman" pitchFamily="18" charset="0"/>
              </a:rPr>
              <a:t>d</a:t>
            </a:r>
            <a:r>
              <a:rPr lang="en-US" altLang="zh-CN" sz="2400" baseline="-25000" dirty="0" err="1">
                <a:latin typeface="Times New Roman" pitchFamily="18" charset="0"/>
              </a:rPr>
              <a:t>max</a:t>
            </a:r>
            <a:r>
              <a:rPr lang="zh-CN" altLang="en-US" sz="2400" dirty="0">
                <a:latin typeface="Times New Roman" pitchFamily="18" charset="0"/>
              </a:rPr>
              <a:t>，即 </a:t>
            </a:r>
            <a:r>
              <a:rPr lang="en-US" altLang="zh-CN" sz="2400" i="1" dirty="0">
                <a:latin typeface="Times New Roman" pitchFamily="18" charset="0"/>
              </a:rPr>
              <a:t>b</a:t>
            </a:r>
            <a:r>
              <a:rPr lang="en-US" altLang="zh-CN" sz="2400" i="1" baseline="-25000" dirty="0">
                <a:latin typeface="Times New Roman" pitchFamily="18" charset="0"/>
              </a:rPr>
              <a:t>i </a:t>
            </a:r>
            <a:r>
              <a:rPr lang="zh-CN" altLang="en-US" sz="2400" dirty="0">
                <a:latin typeface="Times New Roman" pitchFamily="18" charset="0"/>
              </a:rPr>
              <a:t>除以</a:t>
            </a:r>
            <a:r>
              <a:rPr lang="zh-CN" altLang="en-US" sz="2400" dirty="0" smtClean="0">
                <a:latin typeface="Times New Roman" pitchFamily="18" charset="0"/>
              </a:rPr>
              <a:t>公式 </a:t>
            </a:r>
            <a:r>
              <a:rPr lang="en-US" altLang="zh-CN" sz="2400" dirty="0" smtClean="0">
                <a:latin typeface="Times New Roman" pitchFamily="18" charset="0"/>
              </a:rPr>
              <a:t>(</a:t>
            </a:r>
            <a:r>
              <a:rPr lang="en-US" altLang="zh-CN" sz="2400" dirty="0">
                <a:latin typeface="Times New Roman" pitchFamily="18" charset="0"/>
              </a:rPr>
              <a:t>8</a:t>
            </a:r>
            <a:r>
              <a:rPr lang="en-US" altLang="zh-CN" sz="2400" dirty="0" smtClean="0">
                <a:latin typeface="Times New Roman" pitchFamily="18" charset="0"/>
              </a:rPr>
              <a:t>-1</a:t>
            </a:r>
            <a:r>
              <a:rPr lang="en-US" altLang="zh-CN" sz="2400" dirty="0" smtClean="0">
                <a:latin typeface="Times New Roman" pitchFamily="18" charset="0"/>
              </a:rPr>
              <a:t>) </a:t>
            </a:r>
            <a:r>
              <a:rPr lang="zh-CN" altLang="en-US" sz="2400" dirty="0" smtClean="0">
                <a:latin typeface="Times New Roman" pitchFamily="18" charset="0"/>
              </a:rPr>
              <a:t>给</a:t>
            </a:r>
            <a:r>
              <a:rPr lang="zh-CN" altLang="en-US" sz="2400" dirty="0">
                <a:latin typeface="Times New Roman" pitchFamily="18" charset="0"/>
              </a:rPr>
              <a:t>出的传输速率：  </a:t>
            </a:r>
          </a:p>
        </p:txBody>
      </p:sp>
      <p:sp>
        <p:nvSpPr>
          <p:cNvPr id="586757" name="Rectangle 5"/>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矩形 1"/>
          <p:cNvSpPr/>
          <p:nvPr/>
        </p:nvSpPr>
        <p:spPr>
          <a:xfrm>
            <a:off x="1352600" y="5207788"/>
            <a:ext cx="7848871" cy="1311728"/>
          </a:xfrm>
          <a:prstGeom prst="rect">
            <a:avLst/>
          </a:prstGeom>
          <a:solidFill>
            <a:srgbClr val="FFFF66"/>
          </a:solidFill>
          <a:ln w="127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86756" name="Object 4"/>
          <p:cNvGraphicFramePr>
            <a:graphicFrameLocks noChangeAspect="1"/>
          </p:cNvGraphicFramePr>
          <p:nvPr>
            <p:extLst>
              <p:ext uri="{D42A27DB-BD31-4B8C-83A1-F6EECF244321}">
                <p14:modId xmlns:p14="http://schemas.microsoft.com/office/powerpoint/2010/main" val="2071877103"/>
              </p:ext>
            </p:extLst>
          </p:nvPr>
        </p:nvGraphicFramePr>
        <p:xfrm>
          <a:off x="2416500" y="5429640"/>
          <a:ext cx="3472604" cy="951688"/>
        </p:xfrm>
        <a:graphic>
          <a:graphicData uri="http://schemas.openxmlformats.org/presentationml/2006/ole">
            <mc:AlternateContent xmlns:mc="http://schemas.openxmlformats.org/markup-compatibility/2006">
              <mc:Choice xmlns:v="urn:schemas-microsoft-com:vml" Requires="v">
                <p:oleObj spid="_x0000_s23554" name="公式" r:id="rId4" imgW="1205977" imgH="444307" progId="Equation.3">
                  <p:embed/>
                </p:oleObj>
              </mc:Choice>
              <mc:Fallback>
                <p:oleObj name="公式" r:id="rId4" imgW="1205977" imgH="44430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6500" y="5429640"/>
                        <a:ext cx="3472604" cy="951688"/>
                      </a:xfrm>
                      <a:prstGeom prst="rect">
                        <a:avLst/>
                      </a:prstGeom>
                      <a:noFill/>
                      <a:extLst/>
                    </p:spPr>
                  </p:pic>
                </p:oleObj>
              </mc:Fallback>
            </mc:AlternateContent>
          </a:graphicData>
        </a:graphic>
      </p:graphicFrame>
      <p:sp>
        <p:nvSpPr>
          <p:cNvPr id="586758" name="Text Box 6"/>
          <p:cNvSpPr txBox="1">
            <a:spLocks noChangeArrowheads="1"/>
          </p:cNvSpPr>
          <p:nvPr/>
        </p:nvSpPr>
        <p:spPr bwMode="auto">
          <a:xfrm>
            <a:off x="7478053" y="5561018"/>
            <a:ext cx="1435387" cy="604286"/>
          </a:xfrm>
          <a:prstGeom prst="rect">
            <a:avLst/>
          </a:prstGeom>
          <a:noFill/>
          <a:ln w="12700">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sz="3200" b="1" dirty="0">
                <a:solidFill>
                  <a:schemeClr val="tx1"/>
                </a:solidFill>
              </a:rPr>
              <a:t>(8-2)</a:t>
            </a:r>
          </a:p>
        </p:txBody>
      </p:sp>
    </p:spTree>
    <p:extLst>
      <p:ext uri="{BB962C8B-B14F-4D97-AF65-F5344CB8AC3E}">
        <p14:creationId xmlns:p14="http://schemas.microsoft.com/office/powerpoint/2010/main" val="3077617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67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80" name="Rectangle 4"/>
          <p:cNvSpPr>
            <a:spLocks noGrp="1" noChangeArrowheads="1"/>
          </p:cNvSpPr>
          <p:nvPr>
            <p:ph type="title"/>
          </p:nvPr>
        </p:nvSpPr>
        <p:spPr/>
        <p:txBody>
          <a:bodyPr/>
          <a:lstStyle/>
          <a:p>
            <a:pPr algn="ctr"/>
            <a:r>
              <a:rPr lang="zh-CN" altLang="en-US" dirty="0"/>
              <a:t>用漏桶机制进行管制 </a:t>
            </a:r>
          </a:p>
        </p:txBody>
      </p:sp>
      <p:sp>
        <p:nvSpPr>
          <p:cNvPr id="664601" name="Text Box 25"/>
          <p:cNvSpPr txBox="1">
            <a:spLocks noChangeArrowheads="1"/>
          </p:cNvSpPr>
          <p:nvPr/>
        </p:nvSpPr>
        <p:spPr bwMode="auto">
          <a:xfrm>
            <a:off x="8566948" y="2997498"/>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分组离开</a:t>
            </a:r>
          </a:p>
          <a:p>
            <a:pPr algn="ctr"/>
            <a:r>
              <a:rPr kumimoji="1" lang="zh-CN" altLang="en-US" sz="2000" b="1">
                <a:solidFill>
                  <a:srgbClr val="000099"/>
                </a:solidFill>
                <a:latin typeface="+mn-lt"/>
                <a:ea typeface="+mn-ea"/>
              </a:rPr>
              <a:t>路由器</a:t>
            </a:r>
          </a:p>
        </p:txBody>
      </p:sp>
      <p:sp>
        <p:nvSpPr>
          <p:cNvPr id="664594" name="Text Box 18"/>
          <p:cNvSpPr txBox="1">
            <a:spLocks noChangeArrowheads="1"/>
          </p:cNvSpPr>
          <p:nvPr/>
        </p:nvSpPr>
        <p:spPr bwMode="auto">
          <a:xfrm>
            <a:off x="311948" y="2997498"/>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分组到达</a:t>
            </a:r>
          </a:p>
          <a:p>
            <a:pPr algn="ctr"/>
            <a:r>
              <a:rPr kumimoji="1" lang="zh-CN" altLang="en-US" sz="2000" b="1">
                <a:solidFill>
                  <a:srgbClr val="000099"/>
                </a:solidFill>
                <a:latin typeface="+mn-lt"/>
                <a:ea typeface="+mn-ea"/>
              </a:rPr>
              <a:t>路由器</a:t>
            </a:r>
          </a:p>
        </p:txBody>
      </p:sp>
      <p:sp>
        <p:nvSpPr>
          <p:cNvPr id="664581" name="Rectangle 5"/>
          <p:cNvSpPr>
            <a:spLocks noChangeArrowheads="1"/>
          </p:cNvSpPr>
          <p:nvPr/>
        </p:nvSpPr>
        <p:spPr bwMode="auto">
          <a:xfrm>
            <a:off x="1563885" y="2087860"/>
            <a:ext cx="7027069" cy="2781300"/>
          </a:xfrm>
          <a:prstGeom prst="rect">
            <a:avLst/>
          </a:prstGeom>
          <a:solidFill>
            <a:srgbClr val="FFFFCC"/>
          </a:solidFill>
          <a:ln w="9525" algn="ctr">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mn-ea"/>
            </a:endParaRPr>
          </a:p>
        </p:txBody>
      </p:sp>
      <p:sp>
        <p:nvSpPr>
          <p:cNvPr id="664582" name="Line 6"/>
          <p:cNvSpPr>
            <a:spLocks noChangeShapeType="1"/>
          </p:cNvSpPr>
          <p:nvPr/>
        </p:nvSpPr>
        <p:spPr bwMode="auto">
          <a:xfrm>
            <a:off x="8394897" y="3783310"/>
            <a:ext cx="916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83" name="Freeform 7"/>
          <p:cNvSpPr>
            <a:spLocks/>
          </p:cNvSpPr>
          <p:nvPr/>
        </p:nvSpPr>
        <p:spPr bwMode="auto">
          <a:xfrm>
            <a:off x="3247561" y="4238924"/>
            <a:ext cx="932127" cy="446087"/>
          </a:xfrm>
          <a:custGeom>
            <a:avLst/>
            <a:gdLst>
              <a:gd name="T0" fmla="*/ 0 w 864"/>
              <a:gd name="T1" fmla="*/ 0 h 528"/>
              <a:gd name="T2" fmla="*/ 864 w 864"/>
              <a:gd name="T3" fmla="*/ 0 h 528"/>
              <a:gd name="T4" fmla="*/ 864 w 864"/>
              <a:gd name="T5" fmla="*/ 528 h 528"/>
              <a:gd name="T6" fmla="*/ 0 w 864"/>
              <a:gd name="T7" fmla="*/ 528 h 528"/>
            </a:gdLst>
            <a:ahLst/>
            <a:cxnLst>
              <a:cxn ang="0">
                <a:pos x="T0" y="T1"/>
              </a:cxn>
              <a:cxn ang="0">
                <a:pos x="T2" y="T3"/>
              </a:cxn>
              <a:cxn ang="0">
                <a:pos x="T4" y="T5"/>
              </a:cxn>
              <a:cxn ang="0">
                <a:pos x="T6" y="T7"/>
              </a:cxn>
            </a:cxnLst>
            <a:rect l="0" t="0" r="r" b="b"/>
            <a:pathLst>
              <a:path w="864" h="528">
                <a:moveTo>
                  <a:pt x="0" y="0"/>
                </a:moveTo>
                <a:lnTo>
                  <a:pt x="864" y="0"/>
                </a:lnTo>
                <a:lnTo>
                  <a:pt x="864" y="528"/>
                </a:lnTo>
                <a:lnTo>
                  <a:pt x="0" y="528"/>
                </a:lnTo>
              </a:path>
            </a:pathLst>
          </a:custGeom>
          <a:noFill/>
          <a:ln w="19050" cmpd="sng">
            <a:solidFill>
              <a:srgbClr val="000099"/>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584" name="Rectangle 8"/>
          <p:cNvSpPr>
            <a:spLocks noChangeArrowheads="1"/>
          </p:cNvSpPr>
          <p:nvPr/>
        </p:nvSpPr>
        <p:spPr bwMode="auto">
          <a:xfrm>
            <a:off x="6331147" y="2868910"/>
            <a:ext cx="510779" cy="4572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585" name="Freeform 9"/>
          <p:cNvSpPr>
            <a:spLocks/>
          </p:cNvSpPr>
          <p:nvPr/>
        </p:nvSpPr>
        <p:spPr bwMode="auto">
          <a:xfrm>
            <a:off x="5466092" y="2868910"/>
            <a:ext cx="1375833" cy="457200"/>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19050"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86" name="Line 10"/>
          <p:cNvSpPr>
            <a:spLocks noChangeShapeType="1"/>
          </p:cNvSpPr>
          <p:nvPr/>
        </p:nvSpPr>
        <p:spPr bwMode="auto">
          <a:xfrm>
            <a:off x="6671666"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87" name="Line 11"/>
          <p:cNvSpPr>
            <a:spLocks noChangeShapeType="1"/>
          </p:cNvSpPr>
          <p:nvPr/>
        </p:nvSpPr>
        <p:spPr bwMode="auto">
          <a:xfrm>
            <a:off x="6501407"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88" name="Line 12"/>
          <p:cNvSpPr>
            <a:spLocks noChangeShapeType="1"/>
          </p:cNvSpPr>
          <p:nvPr/>
        </p:nvSpPr>
        <p:spPr bwMode="auto">
          <a:xfrm>
            <a:off x="6331147"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89" name="Line 13"/>
          <p:cNvSpPr>
            <a:spLocks noChangeShapeType="1"/>
          </p:cNvSpPr>
          <p:nvPr/>
        </p:nvSpPr>
        <p:spPr bwMode="auto">
          <a:xfrm>
            <a:off x="6159168"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90" name="Line 14"/>
          <p:cNvSpPr>
            <a:spLocks noChangeShapeType="1"/>
          </p:cNvSpPr>
          <p:nvPr/>
        </p:nvSpPr>
        <p:spPr bwMode="auto">
          <a:xfrm>
            <a:off x="5988909"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91" name="Line 15"/>
          <p:cNvSpPr>
            <a:spLocks noChangeShapeType="1"/>
          </p:cNvSpPr>
          <p:nvPr/>
        </p:nvSpPr>
        <p:spPr bwMode="auto">
          <a:xfrm>
            <a:off x="5818649"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92" name="Line 16"/>
          <p:cNvSpPr>
            <a:spLocks noChangeShapeType="1"/>
          </p:cNvSpPr>
          <p:nvPr/>
        </p:nvSpPr>
        <p:spPr bwMode="auto">
          <a:xfrm>
            <a:off x="5648390"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93" name="AutoShape 17"/>
          <p:cNvSpPr>
            <a:spLocks noChangeArrowheads="1"/>
          </p:cNvSpPr>
          <p:nvPr/>
        </p:nvSpPr>
        <p:spPr bwMode="auto">
          <a:xfrm rot="5400000">
            <a:off x="1907115" y="3527921"/>
            <a:ext cx="457200" cy="510779"/>
          </a:xfrm>
          <a:prstGeom prst="triangle">
            <a:avLst>
              <a:gd name="adj" fmla="val 50000"/>
            </a:avLst>
          </a:prstGeom>
          <a:solidFill>
            <a:srgbClr val="CC3399"/>
          </a:solidFill>
          <a:ln w="19050" algn="ctr">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595" name="Line 19"/>
          <p:cNvSpPr>
            <a:spLocks noChangeShapeType="1"/>
          </p:cNvSpPr>
          <p:nvPr/>
        </p:nvSpPr>
        <p:spPr bwMode="auto">
          <a:xfrm>
            <a:off x="616280" y="3707110"/>
            <a:ext cx="767027" cy="0"/>
          </a:xfrm>
          <a:prstGeom prst="line">
            <a:avLst/>
          </a:prstGeom>
          <a:noFill/>
          <a:ln w="38100">
            <a:solidFill>
              <a:srgbClr val="00CC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96" name="Line 20"/>
          <p:cNvSpPr>
            <a:spLocks noChangeShapeType="1"/>
          </p:cNvSpPr>
          <p:nvPr/>
        </p:nvSpPr>
        <p:spPr bwMode="auto">
          <a:xfrm rot="20256324" flipV="1">
            <a:off x="2368747" y="3261023"/>
            <a:ext cx="1164300" cy="296862"/>
          </a:xfrm>
          <a:prstGeom prst="line">
            <a:avLst/>
          </a:prstGeom>
          <a:noFill/>
          <a:ln w="38100">
            <a:solidFill>
              <a:srgbClr val="CC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97" name="Line 21"/>
          <p:cNvSpPr>
            <a:spLocks noChangeShapeType="1"/>
          </p:cNvSpPr>
          <p:nvPr/>
        </p:nvSpPr>
        <p:spPr bwMode="auto">
          <a:xfrm rot="1343676">
            <a:off x="2391104" y="4003974"/>
            <a:ext cx="1093788" cy="219075"/>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98" name="Oval 22"/>
          <p:cNvSpPr>
            <a:spLocks noChangeArrowheads="1"/>
          </p:cNvSpPr>
          <p:nvPr/>
        </p:nvSpPr>
        <p:spPr bwMode="auto">
          <a:xfrm>
            <a:off x="7849724" y="3529310"/>
            <a:ext cx="595048" cy="533400"/>
          </a:xfrm>
          <a:prstGeom prst="ellipse">
            <a:avLst/>
          </a:prstGeom>
          <a:solidFill>
            <a:srgbClr val="FFCC00"/>
          </a:solidFill>
          <a:ln w="9525" algn="ctr">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latin typeface="+mn-lt"/>
                <a:ea typeface="+mn-ea"/>
              </a:rPr>
              <a:t>调度</a:t>
            </a:r>
          </a:p>
        </p:txBody>
      </p:sp>
      <p:sp>
        <p:nvSpPr>
          <p:cNvPr id="664599" name="Line 23"/>
          <p:cNvSpPr>
            <a:spLocks noChangeShapeType="1"/>
          </p:cNvSpPr>
          <p:nvPr/>
        </p:nvSpPr>
        <p:spPr bwMode="auto">
          <a:xfrm>
            <a:off x="6841925" y="3110210"/>
            <a:ext cx="988880" cy="6667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00" name="Line 24"/>
          <p:cNvSpPr>
            <a:spLocks noChangeShapeType="1"/>
          </p:cNvSpPr>
          <p:nvPr/>
        </p:nvSpPr>
        <p:spPr bwMode="auto">
          <a:xfrm>
            <a:off x="8785291" y="3707110"/>
            <a:ext cx="767027" cy="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02" name="Text Box 26"/>
          <p:cNvSpPr txBox="1">
            <a:spLocks noChangeArrowheads="1"/>
          </p:cNvSpPr>
          <p:nvPr/>
        </p:nvSpPr>
        <p:spPr bwMode="auto">
          <a:xfrm>
            <a:off x="1687709" y="312132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分类器</a:t>
            </a:r>
          </a:p>
        </p:txBody>
      </p:sp>
      <p:sp>
        <p:nvSpPr>
          <p:cNvPr id="664603" name="Rectangle 27"/>
          <p:cNvSpPr>
            <a:spLocks noChangeArrowheads="1"/>
          </p:cNvSpPr>
          <p:nvPr/>
        </p:nvSpPr>
        <p:spPr bwMode="auto">
          <a:xfrm>
            <a:off x="6159168" y="4240510"/>
            <a:ext cx="682758" cy="457200"/>
          </a:xfrm>
          <a:prstGeom prst="rect">
            <a:avLst/>
          </a:prstGeom>
          <a:solidFill>
            <a:srgbClr val="0000FF"/>
          </a:solidFill>
          <a:ln>
            <a:noFill/>
          </a:ln>
          <a:effectLst/>
          <a:extLst/>
        </p:spPr>
        <p:txBody>
          <a:bodyPr wrap="none" anchor="ctr"/>
          <a:lstStyle/>
          <a:p>
            <a:endParaRPr lang="zh-CN" altLang="en-US" b="1">
              <a:solidFill>
                <a:srgbClr val="000099"/>
              </a:solidFill>
              <a:latin typeface="+mn-lt"/>
              <a:ea typeface="+mn-ea"/>
            </a:endParaRPr>
          </a:p>
        </p:txBody>
      </p:sp>
      <p:sp>
        <p:nvSpPr>
          <p:cNvPr id="664604" name="Freeform 28"/>
          <p:cNvSpPr>
            <a:spLocks/>
          </p:cNvSpPr>
          <p:nvPr/>
        </p:nvSpPr>
        <p:spPr bwMode="auto">
          <a:xfrm>
            <a:off x="5478130" y="4240510"/>
            <a:ext cx="1375833" cy="457200"/>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19050"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05" name="Line 29"/>
          <p:cNvSpPr>
            <a:spLocks noChangeShapeType="1"/>
          </p:cNvSpPr>
          <p:nvPr/>
        </p:nvSpPr>
        <p:spPr bwMode="auto">
          <a:xfrm>
            <a:off x="6683705"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06" name="Line 30"/>
          <p:cNvSpPr>
            <a:spLocks noChangeShapeType="1"/>
          </p:cNvSpPr>
          <p:nvPr/>
        </p:nvSpPr>
        <p:spPr bwMode="auto">
          <a:xfrm>
            <a:off x="6513445"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07" name="Line 31"/>
          <p:cNvSpPr>
            <a:spLocks noChangeShapeType="1"/>
          </p:cNvSpPr>
          <p:nvPr/>
        </p:nvSpPr>
        <p:spPr bwMode="auto">
          <a:xfrm>
            <a:off x="6343186"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08" name="Line 32"/>
          <p:cNvSpPr>
            <a:spLocks noChangeShapeType="1"/>
          </p:cNvSpPr>
          <p:nvPr/>
        </p:nvSpPr>
        <p:spPr bwMode="auto">
          <a:xfrm>
            <a:off x="6172926"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09" name="Line 33"/>
          <p:cNvSpPr>
            <a:spLocks noChangeShapeType="1"/>
          </p:cNvSpPr>
          <p:nvPr/>
        </p:nvSpPr>
        <p:spPr bwMode="auto">
          <a:xfrm>
            <a:off x="6002667"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10" name="Line 34"/>
          <p:cNvSpPr>
            <a:spLocks noChangeShapeType="1"/>
          </p:cNvSpPr>
          <p:nvPr/>
        </p:nvSpPr>
        <p:spPr bwMode="auto">
          <a:xfrm>
            <a:off x="5832407"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11" name="Line 35"/>
          <p:cNvSpPr>
            <a:spLocks noChangeShapeType="1"/>
          </p:cNvSpPr>
          <p:nvPr/>
        </p:nvSpPr>
        <p:spPr bwMode="auto">
          <a:xfrm>
            <a:off x="5662148"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12" name="Line 36"/>
          <p:cNvSpPr>
            <a:spLocks noChangeShapeType="1"/>
          </p:cNvSpPr>
          <p:nvPr/>
        </p:nvSpPr>
        <p:spPr bwMode="auto">
          <a:xfrm flipV="1">
            <a:off x="6855684" y="3796010"/>
            <a:ext cx="990600" cy="6540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13" name="Freeform 37"/>
          <p:cNvSpPr>
            <a:spLocks/>
          </p:cNvSpPr>
          <p:nvPr/>
        </p:nvSpPr>
        <p:spPr bwMode="auto">
          <a:xfrm>
            <a:off x="7330347" y="3065761"/>
            <a:ext cx="276886" cy="1336675"/>
          </a:xfrm>
          <a:custGeom>
            <a:avLst/>
            <a:gdLst>
              <a:gd name="T0" fmla="*/ 22 w 156"/>
              <a:gd name="T1" fmla="*/ 0 h 842"/>
              <a:gd name="T2" fmla="*/ 10 w 156"/>
              <a:gd name="T3" fmla="*/ 227 h 842"/>
              <a:gd name="T4" fmla="*/ 3 w 156"/>
              <a:gd name="T5" fmla="*/ 383 h 842"/>
              <a:gd name="T6" fmla="*/ 1 w 156"/>
              <a:gd name="T7" fmla="*/ 554 h 842"/>
              <a:gd name="T8" fmla="*/ 7 w 156"/>
              <a:gd name="T9" fmla="*/ 692 h 842"/>
              <a:gd name="T10" fmla="*/ 30 w 156"/>
              <a:gd name="T11" fmla="*/ 800 h 842"/>
              <a:gd name="T12" fmla="*/ 69 w 156"/>
              <a:gd name="T13" fmla="*/ 841 h 842"/>
              <a:gd name="T14" fmla="*/ 99 w 156"/>
              <a:gd name="T15" fmla="*/ 793 h 842"/>
              <a:gd name="T16" fmla="*/ 118 w 156"/>
              <a:gd name="T17" fmla="*/ 698 h 842"/>
              <a:gd name="T18" fmla="*/ 138 w 156"/>
              <a:gd name="T19" fmla="*/ 527 h 842"/>
              <a:gd name="T20" fmla="*/ 150 w 156"/>
              <a:gd name="T21" fmla="*/ 370 h 842"/>
              <a:gd name="T22" fmla="*/ 156 w 156"/>
              <a:gd name="T23" fmla="*/ 173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 h="842">
                <a:moveTo>
                  <a:pt x="22" y="0"/>
                </a:moveTo>
                <a:cubicBezTo>
                  <a:pt x="20" y="38"/>
                  <a:pt x="13" y="163"/>
                  <a:pt x="10" y="227"/>
                </a:cubicBezTo>
                <a:cubicBezTo>
                  <a:pt x="7" y="291"/>
                  <a:pt x="4" y="329"/>
                  <a:pt x="3" y="383"/>
                </a:cubicBezTo>
                <a:cubicBezTo>
                  <a:pt x="2" y="437"/>
                  <a:pt x="0" y="503"/>
                  <a:pt x="1" y="554"/>
                </a:cubicBezTo>
                <a:cubicBezTo>
                  <a:pt x="2" y="605"/>
                  <a:pt x="2" y="651"/>
                  <a:pt x="7" y="692"/>
                </a:cubicBezTo>
                <a:cubicBezTo>
                  <a:pt x="12" y="733"/>
                  <a:pt x="20" y="775"/>
                  <a:pt x="30" y="800"/>
                </a:cubicBezTo>
                <a:cubicBezTo>
                  <a:pt x="40" y="825"/>
                  <a:pt x="58" y="842"/>
                  <a:pt x="69" y="841"/>
                </a:cubicBezTo>
                <a:cubicBezTo>
                  <a:pt x="80" y="840"/>
                  <a:pt x="91" y="817"/>
                  <a:pt x="99" y="793"/>
                </a:cubicBezTo>
                <a:cubicBezTo>
                  <a:pt x="107" y="769"/>
                  <a:pt x="112" y="742"/>
                  <a:pt x="118" y="698"/>
                </a:cubicBezTo>
                <a:cubicBezTo>
                  <a:pt x="124" y="654"/>
                  <a:pt x="133" y="582"/>
                  <a:pt x="138" y="527"/>
                </a:cubicBezTo>
                <a:cubicBezTo>
                  <a:pt x="143" y="472"/>
                  <a:pt x="147" y="429"/>
                  <a:pt x="150" y="370"/>
                </a:cubicBezTo>
                <a:cubicBezTo>
                  <a:pt x="153" y="311"/>
                  <a:pt x="155" y="214"/>
                  <a:pt x="156" y="173"/>
                </a:cubicBezTo>
              </a:path>
            </a:pathLst>
          </a:custGeom>
          <a:noFill/>
          <a:ln w="1905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14" name="Text Box 38"/>
          <p:cNvSpPr txBox="1">
            <a:spLocks noChangeArrowheads="1"/>
          </p:cNvSpPr>
          <p:nvPr/>
        </p:nvSpPr>
        <p:spPr bwMode="auto">
          <a:xfrm>
            <a:off x="6862563" y="2808586"/>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w</a:t>
            </a:r>
            <a:r>
              <a:rPr kumimoji="1" lang="en-US" altLang="zh-CN" sz="2000" b="1" baseline="-25000">
                <a:solidFill>
                  <a:srgbClr val="000099"/>
                </a:solidFill>
                <a:latin typeface="+mn-lt"/>
                <a:ea typeface="+mn-ea"/>
              </a:rPr>
              <a:t>1</a:t>
            </a:r>
          </a:p>
        </p:txBody>
      </p:sp>
      <p:sp>
        <p:nvSpPr>
          <p:cNvPr id="664615" name="Text Box 39"/>
          <p:cNvSpPr txBox="1">
            <a:spLocks noChangeArrowheads="1"/>
          </p:cNvSpPr>
          <p:nvPr/>
        </p:nvSpPr>
        <p:spPr bwMode="auto">
          <a:xfrm>
            <a:off x="6872882" y="4218286"/>
            <a:ext cx="4876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w</a:t>
            </a:r>
            <a:r>
              <a:rPr kumimoji="1" lang="en-US" altLang="zh-CN" sz="2000" b="1" i="1" baseline="-25000">
                <a:solidFill>
                  <a:srgbClr val="000099"/>
                </a:solidFill>
                <a:latin typeface="+mn-lt"/>
                <a:ea typeface="+mn-ea"/>
              </a:rPr>
              <a:t>n</a:t>
            </a:r>
          </a:p>
        </p:txBody>
      </p:sp>
      <p:sp>
        <p:nvSpPr>
          <p:cNvPr id="664616" name="Text Box 40"/>
          <p:cNvSpPr txBox="1">
            <a:spLocks noChangeArrowheads="1"/>
          </p:cNvSpPr>
          <p:nvPr/>
        </p:nvSpPr>
        <p:spPr bwMode="auto">
          <a:xfrm>
            <a:off x="2348110" y="2637136"/>
            <a:ext cx="102327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mn-lt"/>
                <a:ea typeface="+mn-ea"/>
              </a:rPr>
              <a:t>队列 </a:t>
            </a:r>
            <a:r>
              <a:rPr kumimoji="1" lang="en-US" altLang="zh-CN" sz="2000" b="1">
                <a:solidFill>
                  <a:srgbClr val="000099"/>
                </a:solidFill>
                <a:latin typeface="+mn-lt"/>
                <a:ea typeface="+mn-ea"/>
              </a:rPr>
              <a:t>1</a:t>
            </a:r>
            <a:endParaRPr kumimoji="1" lang="en-US" altLang="zh-CN" sz="2000" b="1" baseline="-25000">
              <a:solidFill>
                <a:srgbClr val="000099"/>
              </a:solidFill>
              <a:latin typeface="+mn-lt"/>
              <a:ea typeface="+mn-ea"/>
            </a:endParaRPr>
          </a:p>
        </p:txBody>
      </p:sp>
      <p:sp>
        <p:nvSpPr>
          <p:cNvPr id="664617" name="Text Box 41"/>
          <p:cNvSpPr txBox="1">
            <a:spLocks noChangeArrowheads="1"/>
          </p:cNvSpPr>
          <p:nvPr/>
        </p:nvSpPr>
        <p:spPr bwMode="auto">
          <a:xfrm rot="-5400000">
            <a:off x="5638377" y="3364280"/>
            <a:ext cx="69762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000099"/>
                </a:solidFill>
                <a:latin typeface="+mn-lt"/>
                <a:ea typeface="+mn-ea"/>
              </a:rPr>
              <a:t>…</a:t>
            </a:r>
          </a:p>
        </p:txBody>
      </p:sp>
      <p:sp>
        <p:nvSpPr>
          <p:cNvPr id="664618" name="AutoShape 42"/>
          <p:cNvSpPr>
            <a:spLocks noChangeArrowheads="1"/>
          </p:cNvSpPr>
          <p:nvPr/>
        </p:nvSpPr>
        <p:spPr bwMode="auto">
          <a:xfrm>
            <a:off x="4619955" y="2868910"/>
            <a:ext cx="588169" cy="457200"/>
          </a:xfrm>
          <a:prstGeom prst="diamond">
            <a:avLst/>
          </a:prstGeom>
          <a:solidFill>
            <a:srgbClr val="FFCCFF"/>
          </a:solidFill>
          <a:ln w="28575"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b="1">
              <a:solidFill>
                <a:srgbClr val="000099"/>
              </a:solidFill>
              <a:latin typeface="+mn-lt"/>
              <a:ea typeface="+mn-ea"/>
            </a:endParaRPr>
          </a:p>
        </p:txBody>
      </p:sp>
      <p:sp>
        <p:nvSpPr>
          <p:cNvPr id="664619" name="Freeform 43"/>
          <p:cNvSpPr>
            <a:spLocks/>
          </p:cNvSpPr>
          <p:nvPr/>
        </p:nvSpPr>
        <p:spPr bwMode="auto">
          <a:xfrm>
            <a:off x="3247561" y="2868910"/>
            <a:ext cx="932127" cy="446088"/>
          </a:xfrm>
          <a:custGeom>
            <a:avLst/>
            <a:gdLst>
              <a:gd name="T0" fmla="*/ 0 w 864"/>
              <a:gd name="T1" fmla="*/ 0 h 528"/>
              <a:gd name="T2" fmla="*/ 864 w 864"/>
              <a:gd name="T3" fmla="*/ 0 h 528"/>
              <a:gd name="T4" fmla="*/ 864 w 864"/>
              <a:gd name="T5" fmla="*/ 528 h 528"/>
              <a:gd name="T6" fmla="*/ 0 w 864"/>
              <a:gd name="T7" fmla="*/ 528 h 528"/>
            </a:gdLst>
            <a:ahLst/>
            <a:cxnLst>
              <a:cxn ang="0">
                <a:pos x="T0" y="T1"/>
              </a:cxn>
              <a:cxn ang="0">
                <a:pos x="T2" y="T3"/>
              </a:cxn>
              <a:cxn ang="0">
                <a:pos x="T4" y="T5"/>
              </a:cxn>
              <a:cxn ang="0">
                <a:pos x="T6" y="T7"/>
              </a:cxn>
            </a:cxnLst>
            <a:rect l="0" t="0" r="r" b="b"/>
            <a:pathLst>
              <a:path w="864" h="528">
                <a:moveTo>
                  <a:pt x="0" y="0"/>
                </a:moveTo>
                <a:lnTo>
                  <a:pt x="864" y="0"/>
                </a:lnTo>
                <a:lnTo>
                  <a:pt x="864" y="528"/>
                </a:lnTo>
                <a:lnTo>
                  <a:pt x="0" y="528"/>
                </a:lnTo>
              </a:path>
            </a:pathLst>
          </a:custGeom>
          <a:noFill/>
          <a:ln w="19050" cmpd="sng">
            <a:solidFill>
              <a:srgbClr val="000099"/>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20" name="Line 44"/>
          <p:cNvSpPr>
            <a:spLocks noChangeShapeType="1"/>
          </p:cNvSpPr>
          <p:nvPr/>
        </p:nvSpPr>
        <p:spPr bwMode="auto">
          <a:xfrm rot="5400000" flipH="1">
            <a:off x="4412719" y="2861304"/>
            <a:ext cx="0" cy="466063"/>
          </a:xfrm>
          <a:prstGeom prst="line">
            <a:avLst/>
          </a:prstGeom>
          <a:noFill/>
          <a:ln w="19050">
            <a:solidFill>
              <a:srgbClr val="000099"/>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21" name="Line 45"/>
          <p:cNvSpPr>
            <a:spLocks noChangeShapeType="1"/>
          </p:cNvSpPr>
          <p:nvPr/>
        </p:nvSpPr>
        <p:spPr bwMode="auto">
          <a:xfrm>
            <a:off x="4016307" y="2873674"/>
            <a:ext cx="0" cy="454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22" name="Line 46"/>
          <p:cNvSpPr>
            <a:spLocks noChangeShapeType="1"/>
          </p:cNvSpPr>
          <p:nvPr/>
        </p:nvSpPr>
        <p:spPr bwMode="auto">
          <a:xfrm>
            <a:off x="3844328" y="2873674"/>
            <a:ext cx="0" cy="454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23" name="Line 47"/>
          <p:cNvSpPr>
            <a:spLocks noChangeShapeType="1"/>
          </p:cNvSpPr>
          <p:nvPr/>
        </p:nvSpPr>
        <p:spPr bwMode="auto">
          <a:xfrm>
            <a:off x="3672349" y="2873674"/>
            <a:ext cx="0" cy="454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25" name="Freeform 49"/>
          <p:cNvSpPr>
            <a:spLocks/>
          </p:cNvSpPr>
          <p:nvPr/>
        </p:nvSpPr>
        <p:spPr bwMode="auto">
          <a:xfrm>
            <a:off x="4747220" y="2284710"/>
            <a:ext cx="354277" cy="395288"/>
          </a:xfrm>
          <a:custGeom>
            <a:avLst/>
            <a:gdLst>
              <a:gd name="T0" fmla="*/ 0 w 768"/>
              <a:gd name="T1" fmla="*/ 0 h 1008"/>
              <a:gd name="T2" fmla="*/ 0 w 768"/>
              <a:gd name="T3" fmla="*/ 1008 h 1008"/>
              <a:gd name="T4" fmla="*/ 767 w 768"/>
              <a:gd name="T5" fmla="*/ 1003 h 1008"/>
              <a:gd name="T6" fmla="*/ 768 w 768"/>
              <a:gd name="T7" fmla="*/ 0 h 1008"/>
            </a:gdLst>
            <a:ahLst/>
            <a:cxnLst>
              <a:cxn ang="0">
                <a:pos x="T0" y="T1"/>
              </a:cxn>
              <a:cxn ang="0">
                <a:pos x="T2" y="T3"/>
              </a:cxn>
              <a:cxn ang="0">
                <a:pos x="T4" y="T5"/>
              </a:cxn>
              <a:cxn ang="0">
                <a:pos x="T6" y="T7"/>
              </a:cxn>
            </a:cxnLst>
            <a:rect l="0" t="0" r="r" b="b"/>
            <a:pathLst>
              <a:path w="768" h="1008">
                <a:moveTo>
                  <a:pt x="0" y="0"/>
                </a:moveTo>
                <a:lnTo>
                  <a:pt x="0" y="1008"/>
                </a:lnTo>
                <a:lnTo>
                  <a:pt x="767" y="1003"/>
                </a:lnTo>
                <a:lnTo>
                  <a:pt x="768" y="0"/>
                </a:lnTo>
              </a:path>
            </a:pathLst>
          </a:custGeom>
          <a:solidFill>
            <a:srgbClr val="CCECFF"/>
          </a:solidFill>
          <a:ln w="19050" cmpd="sng">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664626" name="Group 50"/>
          <p:cNvGrpSpPr>
            <a:grpSpLocks/>
          </p:cNvGrpSpPr>
          <p:nvPr/>
        </p:nvGrpSpPr>
        <p:grpSpPr bwMode="auto">
          <a:xfrm>
            <a:off x="4757538" y="2389485"/>
            <a:ext cx="349117" cy="273050"/>
            <a:chOff x="2400" y="1518"/>
            <a:chExt cx="768" cy="720"/>
          </a:xfrm>
        </p:grpSpPr>
        <p:sp>
          <p:nvSpPr>
            <p:cNvPr id="664627" name="Oval 51"/>
            <p:cNvSpPr>
              <a:spLocks noChangeArrowheads="1"/>
            </p:cNvSpPr>
            <p:nvPr/>
          </p:nvSpPr>
          <p:spPr bwMode="auto">
            <a:xfrm>
              <a:off x="2400" y="2094"/>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28" name="Oval 52"/>
            <p:cNvSpPr>
              <a:spLocks noChangeArrowheads="1"/>
            </p:cNvSpPr>
            <p:nvPr/>
          </p:nvSpPr>
          <p:spPr bwMode="auto">
            <a:xfrm>
              <a:off x="2400" y="1902"/>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29" name="Oval 53"/>
            <p:cNvSpPr>
              <a:spLocks noChangeArrowheads="1"/>
            </p:cNvSpPr>
            <p:nvPr/>
          </p:nvSpPr>
          <p:spPr bwMode="auto">
            <a:xfrm>
              <a:off x="2400" y="1710"/>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30" name="Oval 54"/>
            <p:cNvSpPr>
              <a:spLocks noChangeArrowheads="1"/>
            </p:cNvSpPr>
            <p:nvPr/>
          </p:nvSpPr>
          <p:spPr bwMode="auto">
            <a:xfrm>
              <a:off x="2400" y="1518"/>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sp>
        <p:nvSpPr>
          <p:cNvPr id="664631" name="Freeform 55"/>
          <p:cNvSpPr>
            <a:spLocks/>
          </p:cNvSpPr>
          <p:nvPr/>
        </p:nvSpPr>
        <p:spPr bwMode="auto">
          <a:xfrm>
            <a:off x="4494409" y="2216449"/>
            <a:ext cx="440267" cy="168275"/>
          </a:xfrm>
          <a:custGeom>
            <a:avLst/>
            <a:gdLst>
              <a:gd name="T0" fmla="*/ 0 w 900"/>
              <a:gd name="T1" fmla="*/ 0 h 452"/>
              <a:gd name="T2" fmla="*/ 220 w 900"/>
              <a:gd name="T3" fmla="*/ 8 h 452"/>
              <a:gd name="T4" fmla="*/ 396 w 900"/>
              <a:gd name="T5" fmla="*/ 24 h 452"/>
              <a:gd name="T6" fmla="*/ 612 w 900"/>
              <a:gd name="T7" fmla="*/ 76 h 452"/>
              <a:gd name="T8" fmla="*/ 808 w 900"/>
              <a:gd name="T9" fmla="*/ 208 h 452"/>
              <a:gd name="T10" fmla="*/ 900 w 900"/>
              <a:gd name="T11" fmla="*/ 452 h 452"/>
            </a:gdLst>
            <a:ahLst/>
            <a:cxnLst>
              <a:cxn ang="0">
                <a:pos x="T0" y="T1"/>
              </a:cxn>
              <a:cxn ang="0">
                <a:pos x="T2" y="T3"/>
              </a:cxn>
              <a:cxn ang="0">
                <a:pos x="T4" y="T5"/>
              </a:cxn>
              <a:cxn ang="0">
                <a:pos x="T6" y="T7"/>
              </a:cxn>
              <a:cxn ang="0">
                <a:pos x="T8" y="T9"/>
              </a:cxn>
              <a:cxn ang="0">
                <a:pos x="T10" y="T11"/>
              </a:cxn>
            </a:cxnLst>
            <a:rect l="0" t="0" r="r" b="b"/>
            <a:pathLst>
              <a:path w="900" h="452">
                <a:moveTo>
                  <a:pt x="0" y="0"/>
                </a:moveTo>
                <a:cubicBezTo>
                  <a:pt x="37" y="1"/>
                  <a:pt x="154" y="4"/>
                  <a:pt x="220" y="8"/>
                </a:cubicBezTo>
                <a:cubicBezTo>
                  <a:pt x="286" y="12"/>
                  <a:pt x="331" y="13"/>
                  <a:pt x="396" y="24"/>
                </a:cubicBezTo>
                <a:cubicBezTo>
                  <a:pt x="461" y="35"/>
                  <a:pt x="543" y="45"/>
                  <a:pt x="612" y="76"/>
                </a:cubicBezTo>
                <a:cubicBezTo>
                  <a:pt x="681" y="107"/>
                  <a:pt x="760" y="145"/>
                  <a:pt x="808" y="208"/>
                </a:cubicBezTo>
                <a:cubicBezTo>
                  <a:pt x="856" y="271"/>
                  <a:pt x="881" y="401"/>
                  <a:pt x="900" y="452"/>
                </a:cubicBezTo>
              </a:path>
            </a:pathLst>
          </a:custGeom>
          <a:noFill/>
          <a:ln w="19050" cmpd="sng">
            <a:solidFill>
              <a:srgbClr val="000099"/>
            </a:solidFill>
            <a:round/>
            <a:headEnd type="none" w="sm" len="med"/>
            <a:tailEnd type="triangle" w="sm"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32" name="Text Box 56"/>
          <p:cNvSpPr txBox="1">
            <a:spLocks noChangeArrowheads="1"/>
          </p:cNvSpPr>
          <p:nvPr/>
        </p:nvSpPr>
        <p:spPr bwMode="auto">
          <a:xfrm>
            <a:off x="5054446" y="2311698"/>
            <a:ext cx="436338"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en-US" altLang="zh-CN" sz="2000" b="1" i="1">
                <a:solidFill>
                  <a:srgbClr val="000099"/>
                </a:solidFill>
                <a:latin typeface="+mn-lt"/>
                <a:ea typeface="+mn-ea"/>
              </a:rPr>
              <a:t>b</a:t>
            </a:r>
            <a:r>
              <a:rPr kumimoji="1" lang="en-US" altLang="zh-CN" sz="2000" b="1" baseline="-25000">
                <a:solidFill>
                  <a:srgbClr val="000099"/>
                </a:solidFill>
                <a:latin typeface="+mn-lt"/>
                <a:ea typeface="+mn-ea"/>
              </a:rPr>
              <a:t>1</a:t>
            </a:r>
          </a:p>
        </p:txBody>
      </p:sp>
      <p:sp>
        <p:nvSpPr>
          <p:cNvPr id="664633" name="Text Box 57"/>
          <p:cNvSpPr txBox="1">
            <a:spLocks noChangeArrowheads="1"/>
          </p:cNvSpPr>
          <p:nvPr/>
        </p:nvSpPr>
        <p:spPr bwMode="auto">
          <a:xfrm>
            <a:off x="4131101" y="1976735"/>
            <a:ext cx="37863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en-US" altLang="zh-CN" sz="2000" b="1" i="1" dirty="0">
                <a:solidFill>
                  <a:srgbClr val="000099"/>
                </a:solidFill>
                <a:latin typeface="+mn-lt"/>
                <a:ea typeface="+mn-ea"/>
              </a:rPr>
              <a:t>r</a:t>
            </a:r>
            <a:r>
              <a:rPr kumimoji="1" lang="en-US" altLang="zh-CN" sz="2000" b="1" baseline="-25000" dirty="0">
                <a:solidFill>
                  <a:srgbClr val="000099"/>
                </a:solidFill>
                <a:latin typeface="+mn-lt"/>
                <a:ea typeface="+mn-ea"/>
              </a:rPr>
              <a:t>1</a:t>
            </a:r>
          </a:p>
        </p:txBody>
      </p:sp>
      <p:sp>
        <p:nvSpPr>
          <p:cNvPr id="664634" name="Line 58"/>
          <p:cNvSpPr>
            <a:spLocks noChangeShapeType="1"/>
          </p:cNvSpPr>
          <p:nvPr/>
        </p:nvSpPr>
        <p:spPr bwMode="auto">
          <a:xfrm rot="5400000" flipH="1">
            <a:off x="5366344" y="2906613"/>
            <a:ext cx="0" cy="381794"/>
          </a:xfrm>
          <a:prstGeom prst="line">
            <a:avLst/>
          </a:prstGeom>
          <a:noFill/>
          <a:ln w="19050">
            <a:solidFill>
              <a:srgbClr val="000099"/>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35" name="Line 59"/>
          <p:cNvSpPr>
            <a:spLocks noChangeShapeType="1"/>
          </p:cNvSpPr>
          <p:nvPr/>
        </p:nvSpPr>
        <p:spPr bwMode="auto">
          <a:xfrm rot="10800000" flipH="1">
            <a:off x="4914038" y="2678410"/>
            <a:ext cx="0" cy="198438"/>
          </a:xfrm>
          <a:prstGeom prst="line">
            <a:avLst/>
          </a:prstGeom>
          <a:noFill/>
          <a:ln w="19050">
            <a:solidFill>
              <a:srgbClr val="000099"/>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36" name="AutoShape 60"/>
          <p:cNvSpPr>
            <a:spLocks noChangeArrowheads="1"/>
          </p:cNvSpPr>
          <p:nvPr/>
        </p:nvSpPr>
        <p:spPr bwMode="auto">
          <a:xfrm>
            <a:off x="4619955" y="4238923"/>
            <a:ext cx="588169" cy="457200"/>
          </a:xfrm>
          <a:prstGeom prst="diamond">
            <a:avLst/>
          </a:prstGeom>
          <a:solidFill>
            <a:srgbClr val="FFCCFF"/>
          </a:solidFill>
          <a:ln w="28575"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b="1">
              <a:solidFill>
                <a:srgbClr val="000099"/>
              </a:solidFill>
              <a:latin typeface="+mn-lt"/>
              <a:ea typeface="+mn-ea"/>
            </a:endParaRPr>
          </a:p>
        </p:txBody>
      </p:sp>
      <p:sp>
        <p:nvSpPr>
          <p:cNvPr id="664637" name="Line 61"/>
          <p:cNvSpPr>
            <a:spLocks noChangeShapeType="1"/>
          </p:cNvSpPr>
          <p:nvPr/>
        </p:nvSpPr>
        <p:spPr bwMode="auto">
          <a:xfrm rot="5400000" flipH="1">
            <a:off x="4412719" y="4231317"/>
            <a:ext cx="0" cy="466063"/>
          </a:xfrm>
          <a:prstGeom prst="line">
            <a:avLst/>
          </a:prstGeom>
          <a:noFill/>
          <a:ln w="19050">
            <a:solidFill>
              <a:srgbClr val="000099"/>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38" name="Line 62"/>
          <p:cNvSpPr>
            <a:spLocks noChangeShapeType="1"/>
          </p:cNvSpPr>
          <p:nvPr/>
        </p:nvSpPr>
        <p:spPr bwMode="auto">
          <a:xfrm>
            <a:off x="4016307" y="4243686"/>
            <a:ext cx="0" cy="454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39" name="Line 63"/>
          <p:cNvSpPr>
            <a:spLocks noChangeShapeType="1"/>
          </p:cNvSpPr>
          <p:nvPr/>
        </p:nvSpPr>
        <p:spPr bwMode="auto">
          <a:xfrm>
            <a:off x="3844328" y="4243686"/>
            <a:ext cx="0" cy="454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40" name="Line 64"/>
          <p:cNvSpPr>
            <a:spLocks noChangeShapeType="1"/>
          </p:cNvSpPr>
          <p:nvPr/>
        </p:nvSpPr>
        <p:spPr bwMode="auto">
          <a:xfrm rot="5400000" flipH="1">
            <a:off x="5366344" y="4276626"/>
            <a:ext cx="0" cy="381794"/>
          </a:xfrm>
          <a:prstGeom prst="line">
            <a:avLst/>
          </a:prstGeom>
          <a:noFill/>
          <a:ln w="19050">
            <a:solidFill>
              <a:srgbClr val="000099"/>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41" name="Line 65"/>
          <p:cNvSpPr>
            <a:spLocks noChangeShapeType="1"/>
          </p:cNvSpPr>
          <p:nvPr/>
        </p:nvSpPr>
        <p:spPr bwMode="auto">
          <a:xfrm rot="10800000" flipH="1">
            <a:off x="4914038" y="4048424"/>
            <a:ext cx="0" cy="198437"/>
          </a:xfrm>
          <a:prstGeom prst="line">
            <a:avLst/>
          </a:prstGeom>
          <a:noFill/>
          <a:ln w="19050">
            <a:solidFill>
              <a:srgbClr val="000099"/>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43" name="Freeform 67"/>
          <p:cNvSpPr>
            <a:spLocks/>
          </p:cNvSpPr>
          <p:nvPr/>
        </p:nvSpPr>
        <p:spPr bwMode="auto">
          <a:xfrm>
            <a:off x="4747220" y="3657899"/>
            <a:ext cx="354277" cy="395287"/>
          </a:xfrm>
          <a:custGeom>
            <a:avLst/>
            <a:gdLst>
              <a:gd name="T0" fmla="*/ 0 w 768"/>
              <a:gd name="T1" fmla="*/ 0 h 1008"/>
              <a:gd name="T2" fmla="*/ 0 w 768"/>
              <a:gd name="T3" fmla="*/ 1008 h 1008"/>
              <a:gd name="T4" fmla="*/ 767 w 768"/>
              <a:gd name="T5" fmla="*/ 1003 h 1008"/>
              <a:gd name="T6" fmla="*/ 768 w 768"/>
              <a:gd name="T7" fmla="*/ 0 h 1008"/>
            </a:gdLst>
            <a:ahLst/>
            <a:cxnLst>
              <a:cxn ang="0">
                <a:pos x="T0" y="T1"/>
              </a:cxn>
              <a:cxn ang="0">
                <a:pos x="T2" y="T3"/>
              </a:cxn>
              <a:cxn ang="0">
                <a:pos x="T4" y="T5"/>
              </a:cxn>
              <a:cxn ang="0">
                <a:pos x="T6" y="T7"/>
              </a:cxn>
            </a:cxnLst>
            <a:rect l="0" t="0" r="r" b="b"/>
            <a:pathLst>
              <a:path w="768" h="1008">
                <a:moveTo>
                  <a:pt x="0" y="0"/>
                </a:moveTo>
                <a:lnTo>
                  <a:pt x="0" y="1008"/>
                </a:lnTo>
                <a:lnTo>
                  <a:pt x="767" y="1003"/>
                </a:lnTo>
                <a:lnTo>
                  <a:pt x="768" y="0"/>
                </a:lnTo>
              </a:path>
            </a:pathLst>
          </a:custGeom>
          <a:solidFill>
            <a:schemeClr val="bg1"/>
          </a:solidFill>
          <a:ln w="19050" cmpd="sng">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664644" name="Group 68"/>
          <p:cNvGrpSpPr>
            <a:grpSpLocks/>
          </p:cNvGrpSpPr>
          <p:nvPr/>
        </p:nvGrpSpPr>
        <p:grpSpPr bwMode="auto">
          <a:xfrm>
            <a:off x="4757538" y="3762673"/>
            <a:ext cx="349117" cy="273050"/>
            <a:chOff x="2400" y="1518"/>
            <a:chExt cx="768" cy="720"/>
          </a:xfrm>
        </p:grpSpPr>
        <p:sp>
          <p:nvSpPr>
            <p:cNvPr id="664645" name="Oval 69"/>
            <p:cNvSpPr>
              <a:spLocks noChangeArrowheads="1"/>
            </p:cNvSpPr>
            <p:nvPr/>
          </p:nvSpPr>
          <p:spPr bwMode="auto">
            <a:xfrm>
              <a:off x="2400" y="2094"/>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46" name="Oval 70"/>
            <p:cNvSpPr>
              <a:spLocks noChangeArrowheads="1"/>
            </p:cNvSpPr>
            <p:nvPr/>
          </p:nvSpPr>
          <p:spPr bwMode="auto">
            <a:xfrm>
              <a:off x="2400" y="1902"/>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47" name="Oval 71"/>
            <p:cNvSpPr>
              <a:spLocks noChangeArrowheads="1"/>
            </p:cNvSpPr>
            <p:nvPr/>
          </p:nvSpPr>
          <p:spPr bwMode="auto">
            <a:xfrm>
              <a:off x="2400" y="1710"/>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48" name="Oval 72"/>
            <p:cNvSpPr>
              <a:spLocks noChangeArrowheads="1"/>
            </p:cNvSpPr>
            <p:nvPr/>
          </p:nvSpPr>
          <p:spPr bwMode="auto">
            <a:xfrm>
              <a:off x="2400" y="1518"/>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sp>
        <p:nvSpPr>
          <p:cNvPr id="664649" name="Freeform 73"/>
          <p:cNvSpPr>
            <a:spLocks/>
          </p:cNvSpPr>
          <p:nvPr/>
        </p:nvSpPr>
        <p:spPr bwMode="auto">
          <a:xfrm>
            <a:off x="4494409" y="3589636"/>
            <a:ext cx="440267" cy="168275"/>
          </a:xfrm>
          <a:custGeom>
            <a:avLst/>
            <a:gdLst>
              <a:gd name="T0" fmla="*/ 0 w 900"/>
              <a:gd name="T1" fmla="*/ 0 h 452"/>
              <a:gd name="T2" fmla="*/ 220 w 900"/>
              <a:gd name="T3" fmla="*/ 8 h 452"/>
              <a:gd name="T4" fmla="*/ 396 w 900"/>
              <a:gd name="T5" fmla="*/ 24 h 452"/>
              <a:gd name="T6" fmla="*/ 612 w 900"/>
              <a:gd name="T7" fmla="*/ 76 h 452"/>
              <a:gd name="T8" fmla="*/ 808 w 900"/>
              <a:gd name="T9" fmla="*/ 208 h 452"/>
              <a:gd name="T10" fmla="*/ 900 w 900"/>
              <a:gd name="T11" fmla="*/ 452 h 452"/>
            </a:gdLst>
            <a:ahLst/>
            <a:cxnLst>
              <a:cxn ang="0">
                <a:pos x="T0" y="T1"/>
              </a:cxn>
              <a:cxn ang="0">
                <a:pos x="T2" y="T3"/>
              </a:cxn>
              <a:cxn ang="0">
                <a:pos x="T4" y="T5"/>
              </a:cxn>
              <a:cxn ang="0">
                <a:pos x="T6" y="T7"/>
              </a:cxn>
              <a:cxn ang="0">
                <a:pos x="T8" y="T9"/>
              </a:cxn>
              <a:cxn ang="0">
                <a:pos x="T10" y="T11"/>
              </a:cxn>
            </a:cxnLst>
            <a:rect l="0" t="0" r="r" b="b"/>
            <a:pathLst>
              <a:path w="900" h="452">
                <a:moveTo>
                  <a:pt x="0" y="0"/>
                </a:moveTo>
                <a:cubicBezTo>
                  <a:pt x="37" y="1"/>
                  <a:pt x="154" y="4"/>
                  <a:pt x="220" y="8"/>
                </a:cubicBezTo>
                <a:cubicBezTo>
                  <a:pt x="286" y="12"/>
                  <a:pt x="331" y="13"/>
                  <a:pt x="396" y="24"/>
                </a:cubicBezTo>
                <a:cubicBezTo>
                  <a:pt x="461" y="35"/>
                  <a:pt x="543" y="45"/>
                  <a:pt x="612" y="76"/>
                </a:cubicBezTo>
                <a:cubicBezTo>
                  <a:pt x="681" y="107"/>
                  <a:pt x="760" y="145"/>
                  <a:pt x="808" y="208"/>
                </a:cubicBezTo>
                <a:cubicBezTo>
                  <a:pt x="856" y="271"/>
                  <a:pt x="881" y="401"/>
                  <a:pt x="900" y="452"/>
                </a:cubicBezTo>
              </a:path>
            </a:pathLst>
          </a:custGeom>
          <a:noFill/>
          <a:ln w="19050" cmpd="sng">
            <a:solidFill>
              <a:srgbClr val="000099"/>
            </a:solidFill>
            <a:round/>
            <a:headEnd type="none" w="sm" len="med"/>
            <a:tailEnd type="triangle" w="sm"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50" name="Text Box 74"/>
          <p:cNvSpPr txBox="1">
            <a:spLocks noChangeArrowheads="1"/>
          </p:cNvSpPr>
          <p:nvPr/>
        </p:nvSpPr>
        <p:spPr bwMode="auto">
          <a:xfrm>
            <a:off x="5049637" y="3684885"/>
            <a:ext cx="445956"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en-US" altLang="zh-CN" sz="2000" b="1" i="1">
                <a:solidFill>
                  <a:srgbClr val="000099"/>
                </a:solidFill>
                <a:latin typeface="+mn-lt"/>
                <a:ea typeface="+mn-ea"/>
              </a:rPr>
              <a:t>b</a:t>
            </a:r>
            <a:r>
              <a:rPr kumimoji="1" lang="en-US" altLang="zh-CN" sz="2000" b="1" i="1" baseline="-25000">
                <a:solidFill>
                  <a:srgbClr val="000099"/>
                </a:solidFill>
                <a:latin typeface="+mn-lt"/>
                <a:ea typeface="+mn-ea"/>
              </a:rPr>
              <a:t>n</a:t>
            </a:r>
          </a:p>
        </p:txBody>
      </p:sp>
      <p:sp>
        <p:nvSpPr>
          <p:cNvPr id="664651" name="Text Box 75"/>
          <p:cNvSpPr txBox="1">
            <a:spLocks noChangeArrowheads="1"/>
          </p:cNvSpPr>
          <p:nvPr/>
        </p:nvSpPr>
        <p:spPr bwMode="auto">
          <a:xfrm>
            <a:off x="4119880" y="3349923"/>
            <a:ext cx="401072"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en-US" altLang="zh-CN" sz="2000" b="1" i="1">
                <a:solidFill>
                  <a:srgbClr val="000099"/>
                </a:solidFill>
                <a:latin typeface="+mn-lt"/>
                <a:ea typeface="+mn-ea"/>
              </a:rPr>
              <a:t>r</a:t>
            </a:r>
            <a:r>
              <a:rPr kumimoji="1" lang="en-US" altLang="zh-CN" sz="2000" b="1" i="1" baseline="-25000">
                <a:solidFill>
                  <a:srgbClr val="000099"/>
                </a:solidFill>
                <a:latin typeface="+mn-lt"/>
                <a:ea typeface="+mn-ea"/>
              </a:rPr>
              <a:t>n</a:t>
            </a:r>
          </a:p>
        </p:txBody>
      </p:sp>
      <p:sp>
        <p:nvSpPr>
          <p:cNvPr id="664652" name="Text Box 76"/>
          <p:cNvSpPr txBox="1">
            <a:spLocks noChangeArrowheads="1"/>
          </p:cNvSpPr>
          <p:nvPr/>
        </p:nvSpPr>
        <p:spPr bwMode="auto">
          <a:xfrm rot="-5400000">
            <a:off x="3146398" y="3402380"/>
            <a:ext cx="69762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000099"/>
                </a:solidFill>
                <a:latin typeface="+mn-lt"/>
                <a:ea typeface="+mn-ea"/>
              </a:rPr>
              <a:t>…</a:t>
            </a:r>
          </a:p>
        </p:txBody>
      </p:sp>
      <p:sp>
        <p:nvSpPr>
          <p:cNvPr id="664653" name="Text Box 77"/>
          <p:cNvSpPr txBox="1">
            <a:spLocks noChangeArrowheads="1"/>
          </p:cNvSpPr>
          <p:nvPr/>
        </p:nvSpPr>
        <p:spPr bwMode="auto">
          <a:xfrm>
            <a:off x="2339512" y="4221461"/>
            <a:ext cx="1021556"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mn-lt"/>
                <a:ea typeface="+mn-ea"/>
              </a:rPr>
              <a:t>队列 </a:t>
            </a:r>
            <a:r>
              <a:rPr kumimoji="1" lang="en-US" altLang="zh-CN" sz="2000" b="1" i="1">
                <a:solidFill>
                  <a:srgbClr val="000099"/>
                </a:solidFill>
                <a:latin typeface="+mn-lt"/>
                <a:ea typeface="+mn-ea"/>
              </a:rPr>
              <a:t>n</a:t>
            </a:r>
            <a:endParaRPr kumimoji="1" lang="en-US" altLang="zh-CN" sz="2000" b="1" i="1" baseline="-25000">
              <a:solidFill>
                <a:srgbClr val="000099"/>
              </a:solidFill>
              <a:latin typeface="+mn-lt"/>
              <a:ea typeface="+mn-ea"/>
            </a:endParaRPr>
          </a:p>
        </p:txBody>
      </p:sp>
      <p:sp>
        <p:nvSpPr>
          <p:cNvPr id="664654" name="Line 78"/>
          <p:cNvSpPr>
            <a:spLocks noChangeShapeType="1"/>
          </p:cNvSpPr>
          <p:nvPr/>
        </p:nvSpPr>
        <p:spPr bwMode="auto">
          <a:xfrm>
            <a:off x="956799" y="3783310"/>
            <a:ext cx="916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55" name="Text Box 79"/>
          <p:cNvSpPr txBox="1">
            <a:spLocks noChangeArrowheads="1"/>
          </p:cNvSpPr>
          <p:nvPr/>
        </p:nvSpPr>
        <p:spPr bwMode="auto">
          <a:xfrm>
            <a:off x="4219243" y="157668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mn-ea"/>
              </a:rPr>
              <a:t>路由器</a:t>
            </a:r>
          </a:p>
        </p:txBody>
      </p:sp>
      <p:sp>
        <p:nvSpPr>
          <p:cNvPr id="664657" name="Freeform 81"/>
          <p:cNvSpPr>
            <a:spLocks/>
          </p:cNvSpPr>
          <p:nvPr/>
        </p:nvSpPr>
        <p:spPr bwMode="auto">
          <a:xfrm>
            <a:off x="7564238" y="3281661"/>
            <a:ext cx="276886" cy="1336675"/>
          </a:xfrm>
          <a:custGeom>
            <a:avLst/>
            <a:gdLst>
              <a:gd name="T0" fmla="*/ 22 w 156"/>
              <a:gd name="T1" fmla="*/ 0 h 842"/>
              <a:gd name="T2" fmla="*/ 10 w 156"/>
              <a:gd name="T3" fmla="*/ 227 h 842"/>
              <a:gd name="T4" fmla="*/ 3 w 156"/>
              <a:gd name="T5" fmla="*/ 383 h 842"/>
              <a:gd name="T6" fmla="*/ 1 w 156"/>
              <a:gd name="T7" fmla="*/ 554 h 842"/>
              <a:gd name="T8" fmla="*/ 7 w 156"/>
              <a:gd name="T9" fmla="*/ 692 h 842"/>
              <a:gd name="T10" fmla="*/ 30 w 156"/>
              <a:gd name="T11" fmla="*/ 800 h 842"/>
              <a:gd name="T12" fmla="*/ 69 w 156"/>
              <a:gd name="T13" fmla="*/ 841 h 842"/>
              <a:gd name="T14" fmla="*/ 99 w 156"/>
              <a:gd name="T15" fmla="*/ 793 h 842"/>
              <a:gd name="T16" fmla="*/ 118 w 156"/>
              <a:gd name="T17" fmla="*/ 698 h 842"/>
              <a:gd name="T18" fmla="*/ 138 w 156"/>
              <a:gd name="T19" fmla="*/ 527 h 842"/>
              <a:gd name="T20" fmla="*/ 150 w 156"/>
              <a:gd name="T21" fmla="*/ 370 h 842"/>
              <a:gd name="T22" fmla="*/ 156 w 156"/>
              <a:gd name="T23" fmla="*/ 173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 h="842">
                <a:moveTo>
                  <a:pt x="22" y="0"/>
                </a:moveTo>
                <a:cubicBezTo>
                  <a:pt x="20" y="38"/>
                  <a:pt x="13" y="163"/>
                  <a:pt x="10" y="227"/>
                </a:cubicBezTo>
                <a:cubicBezTo>
                  <a:pt x="7" y="291"/>
                  <a:pt x="4" y="329"/>
                  <a:pt x="3" y="383"/>
                </a:cubicBezTo>
                <a:cubicBezTo>
                  <a:pt x="2" y="437"/>
                  <a:pt x="0" y="503"/>
                  <a:pt x="1" y="554"/>
                </a:cubicBezTo>
                <a:cubicBezTo>
                  <a:pt x="2" y="605"/>
                  <a:pt x="2" y="651"/>
                  <a:pt x="7" y="692"/>
                </a:cubicBezTo>
                <a:cubicBezTo>
                  <a:pt x="12" y="733"/>
                  <a:pt x="20" y="775"/>
                  <a:pt x="30" y="800"/>
                </a:cubicBezTo>
                <a:cubicBezTo>
                  <a:pt x="40" y="825"/>
                  <a:pt x="58" y="842"/>
                  <a:pt x="69" y="841"/>
                </a:cubicBezTo>
                <a:cubicBezTo>
                  <a:pt x="80" y="840"/>
                  <a:pt x="91" y="817"/>
                  <a:pt x="99" y="793"/>
                </a:cubicBezTo>
                <a:cubicBezTo>
                  <a:pt x="107" y="769"/>
                  <a:pt x="112" y="742"/>
                  <a:pt x="118" y="698"/>
                </a:cubicBezTo>
                <a:cubicBezTo>
                  <a:pt x="124" y="654"/>
                  <a:pt x="133" y="582"/>
                  <a:pt x="138" y="527"/>
                </a:cubicBezTo>
                <a:cubicBezTo>
                  <a:pt x="143" y="472"/>
                  <a:pt x="147" y="429"/>
                  <a:pt x="150" y="370"/>
                </a:cubicBezTo>
                <a:cubicBezTo>
                  <a:pt x="153" y="311"/>
                  <a:pt x="155" y="214"/>
                  <a:pt x="156" y="173"/>
                </a:cubicBezTo>
              </a:path>
            </a:pathLst>
          </a:custGeom>
          <a:noFill/>
          <a:ln w="1905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Tree>
    <p:extLst>
      <p:ext uri="{BB962C8B-B14F-4D97-AF65-F5344CB8AC3E}">
        <p14:creationId xmlns:p14="http://schemas.microsoft.com/office/powerpoint/2010/main" val="21220884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a:xfrm>
            <a:off x="496800" y="188640"/>
            <a:ext cx="9064800" cy="1512168"/>
          </a:xfrm>
        </p:spPr>
        <p:txBody>
          <a:bodyPr/>
          <a:lstStyle/>
          <a:p>
            <a:r>
              <a:rPr lang="en-US" altLang="zh-CN" dirty="0"/>
              <a:t>8.4.3  </a:t>
            </a:r>
            <a:r>
              <a:rPr lang="zh-CN" altLang="en-US" dirty="0"/>
              <a:t>综合服务 </a:t>
            </a:r>
            <a:r>
              <a:rPr lang="en-US" altLang="zh-CN" dirty="0" err="1"/>
              <a:t>IntServ</a:t>
            </a:r>
            <a:r>
              <a:rPr lang="en-US" altLang="zh-CN" dirty="0"/>
              <a:t> </a:t>
            </a:r>
            <a:br>
              <a:rPr lang="en-US" altLang="zh-CN" dirty="0"/>
            </a:br>
            <a:r>
              <a:rPr lang="en-US" altLang="zh-CN" dirty="0" smtClean="0"/>
              <a:t>	</a:t>
            </a:r>
            <a:r>
              <a:rPr lang="zh-CN" altLang="en-US" dirty="0" smtClean="0"/>
              <a:t>与</a:t>
            </a:r>
            <a:r>
              <a:rPr lang="zh-CN" altLang="en-US" dirty="0"/>
              <a:t>资源预留协议 </a:t>
            </a:r>
            <a:r>
              <a:rPr lang="en-US" altLang="zh-CN" dirty="0"/>
              <a:t>RSVP</a:t>
            </a:r>
          </a:p>
        </p:txBody>
      </p:sp>
      <p:sp>
        <p:nvSpPr>
          <p:cNvPr id="587779" name="Rectangle 3"/>
          <p:cNvSpPr>
            <a:spLocks noGrp="1" noChangeArrowheads="1"/>
          </p:cNvSpPr>
          <p:nvPr>
            <p:ph idx="1"/>
          </p:nvPr>
        </p:nvSpPr>
        <p:spPr>
          <a:xfrm>
            <a:off x="496800" y="1772816"/>
            <a:ext cx="9064800" cy="4357984"/>
          </a:xfrm>
        </p:spPr>
        <p:txBody>
          <a:bodyPr/>
          <a:lstStyle/>
          <a:p>
            <a:r>
              <a:rPr lang="zh-CN" altLang="zh-CN" dirty="0">
                <a:solidFill>
                  <a:srgbClr val="FF0000"/>
                </a:solidFill>
              </a:rPr>
              <a:t>综合</a:t>
            </a:r>
            <a:r>
              <a:rPr lang="zh-CN" altLang="zh-CN" dirty="0" smtClean="0">
                <a:solidFill>
                  <a:srgbClr val="FF0000"/>
                </a:solidFill>
              </a:rPr>
              <a:t>服务</a:t>
            </a:r>
            <a:r>
              <a:rPr lang="en-US" altLang="zh-CN" dirty="0" smtClean="0">
                <a:solidFill>
                  <a:srgbClr val="FF0000"/>
                </a:solidFill>
              </a:rPr>
              <a:t> </a:t>
            </a:r>
            <a:r>
              <a:rPr lang="en-US" altLang="zh-CN" dirty="0" err="1" smtClean="0"/>
              <a:t>IntServ</a:t>
            </a:r>
            <a:r>
              <a:rPr lang="en-US" altLang="zh-CN" dirty="0" smtClean="0"/>
              <a:t> </a:t>
            </a:r>
            <a:r>
              <a:rPr lang="en-US" altLang="zh-CN" dirty="0"/>
              <a:t>(Integrated Services</a:t>
            </a:r>
            <a:r>
              <a:rPr lang="en-US" altLang="zh-CN" dirty="0" smtClean="0"/>
              <a:t>) </a:t>
            </a:r>
            <a:r>
              <a:rPr lang="zh-CN" altLang="en-US" dirty="0" smtClean="0"/>
              <a:t>可</a:t>
            </a:r>
            <a:r>
              <a:rPr lang="zh-CN" altLang="en-US" dirty="0"/>
              <a:t>对单个的应用会话提供服务质量的保证，其主要特点</a:t>
            </a:r>
            <a:r>
              <a:rPr lang="zh-CN" altLang="en-US" dirty="0" smtClean="0"/>
              <a:t>有</a:t>
            </a:r>
            <a:r>
              <a:rPr lang="en-US" altLang="zh-CN" dirty="0" smtClean="0"/>
              <a:t>2</a:t>
            </a:r>
            <a:r>
              <a:rPr lang="zh-CN" altLang="en-US" dirty="0" smtClean="0"/>
              <a:t>个：</a:t>
            </a:r>
            <a:endParaRPr lang="zh-CN" altLang="en-US" dirty="0"/>
          </a:p>
          <a:p>
            <a:pPr lvl="1"/>
            <a:r>
              <a:rPr lang="zh-CN" altLang="en-US" dirty="0">
                <a:solidFill>
                  <a:schemeClr val="hlink"/>
                </a:solidFill>
              </a:rPr>
              <a:t>资源</a:t>
            </a:r>
            <a:r>
              <a:rPr lang="zh-CN" altLang="en-US" dirty="0">
                <a:solidFill>
                  <a:srgbClr val="FF0000"/>
                </a:solidFill>
              </a:rPr>
              <a:t>预留。</a:t>
            </a:r>
            <a:r>
              <a:rPr lang="zh-CN" altLang="en-US" dirty="0"/>
              <a:t>路由器需要知道不断出现的会话已预留了多少资源（即链路带宽和缓存空间）。</a:t>
            </a:r>
          </a:p>
          <a:p>
            <a:pPr lvl="1"/>
            <a:r>
              <a:rPr lang="zh-CN" altLang="en-US" dirty="0">
                <a:solidFill>
                  <a:schemeClr val="hlink"/>
                </a:solidFill>
              </a:rPr>
              <a:t>呼叫</a:t>
            </a:r>
            <a:r>
              <a:rPr lang="zh-CN" altLang="en-US" dirty="0">
                <a:solidFill>
                  <a:srgbClr val="FF0000"/>
                </a:solidFill>
              </a:rPr>
              <a:t>建立。</a:t>
            </a:r>
            <a:r>
              <a:rPr lang="zh-CN" altLang="en-US" dirty="0"/>
              <a:t>需要服务质量保证的会话必须首先在源站到目的站的路径上的每个路由器预留足够的资源，以保证其端到端的服务质量要求。   </a:t>
            </a:r>
          </a:p>
        </p:txBody>
      </p:sp>
    </p:spTree>
    <p:extLst>
      <p:ext uri="{BB962C8B-B14F-4D97-AF65-F5344CB8AC3E}">
        <p14:creationId xmlns:p14="http://schemas.microsoft.com/office/powerpoint/2010/main" val="45544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77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pPr algn="ctr"/>
            <a:r>
              <a:rPr lang="en-US" altLang="zh-CN"/>
              <a:t>IntServ </a:t>
            </a:r>
            <a:r>
              <a:rPr lang="zh-CN" altLang="en-US"/>
              <a:t>定义了两类服务 </a:t>
            </a:r>
          </a:p>
        </p:txBody>
      </p:sp>
      <p:sp>
        <p:nvSpPr>
          <p:cNvPr id="588803" name="Rectangle 3"/>
          <p:cNvSpPr>
            <a:spLocks noGrp="1" noChangeArrowheads="1"/>
          </p:cNvSpPr>
          <p:nvPr>
            <p:ph idx="1"/>
          </p:nvPr>
        </p:nvSpPr>
        <p:spPr/>
        <p:txBody>
          <a:bodyPr/>
          <a:lstStyle/>
          <a:p>
            <a:r>
              <a:rPr lang="zh-CN" altLang="en-US" dirty="0">
                <a:solidFill>
                  <a:schemeClr val="hlink"/>
                </a:solidFill>
              </a:rPr>
              <a:t>有保证的</a:t>
            </a:r>
            <a:r>
              <a:rPr lang="zh-CN" altLang="en-US" dirty="0" smtClean="0">
                <a:solidFill>
                  <a:schemeClr val="hlink"/>
                </a:solidFill>
              </a:rPr>
              <a:t>服务 </a:t>
            </a:r>
            <a:r>
              <a:rPr lang="en-US" altLang="zh-CN" dirty="0" smtClean="0"/>
              <a:t>(</a:t>
            </a:r>
            <a:r>
              <a:rPr lang="en-US" altLang="zh-CN" dirty="0"/>
              <a:t>guaranteed service</a:t>
            </a:r>
            <a:r>
              <a:rPr lang="en-US" altLang="zh-CN" dirty="0" smtClean="0"/>
              <a:t>)</a:t>
            </a:r>
            <a:r>
              <a:rPr lang="zh-CN" altLang="en-US" dirty="0" smtClean="0"/>
              <a:t>可</a:t>
            </a:r>
            <a:r>
              <a:rPr lang="zh-CN" altLang="en-US" dirty="0"/>
              <a:t>保证一个分组在通过路由器时的排队时延有一个严格的上限。</a:t>
            </a:r>
          </a:p>
          <a:p>
            <a:r>
              <a:rPr lang="zh-CN" altLang="en-US" dirty="0">
                <a:solidFill>
                  <a:schemeClr val="hlink"/>
                </a:solidFill>
              </a:rPr>
              <a:t>受控负载的服务</a:t>
            </a:r>
            <a:r>
              <a:rPr lang="en-US" altLang="zh-CN" dirty="0"/>
              <a:t>(controlled-load service</a:t>
            </a:r>
            <a:r>
              <a:rPr lang="en-US" altLang="zh-CN" dirty="0" smtClean="0"/>
              <a:t>)</a:t>
            </a:r>
            <a:r>
              <a:rPr lang="zh-CN" altLang="en-US" dirty="0" smtClean="0"/>
              <a:t>可以</a:t>
            </a:r>
            <a:r>
              <a:rPr lang="zh-CN" altLang="en-US" dirty="0"/>
              <a:t>使应用程序得到比通常的“尽最大努力”更加可靠的服务。</a:t>
            </a:r>
          </a:p>
        </p:txBody>
      </p:sp>
    </p:spTree>
    <p:extLst>
      <p:ext uri="{BB962C8B-B14F-4D97-AF65-F5344CB8AC3E}">
        <p14:creationId xmlns:p14="http://schemas.microsoft.com/office/powerpoint/2010/main" val="3852015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88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1120" name="Group 96"/>
          <p:cNvGrpSpPr>
            <a:grpSpLocks/>
          </p:cNvGrpSpPr>
          <p:nvPr/>
        </p:nvGrpSpPr>
        <p:grpSpPr bwMode="auto">
          <a:xfrm>
            <a:off x="660400" y="495301"/>
            <a:ext cx="8681509" cy="927100"/>
            <a:chOff x="384" y="312"/>
            <a:chExt cx="5048" cy="584"/>
          </a:xfrm>
        </p:grpSpPr>
        <p:sp>
          <p:nvSpPr>
            <p:cNvPr id="641029" name="Line 5"/>
            <p:cNvSpPr>
              <a:spLocks noChangeShapeType="1"/>
            </p:cNvSpPr>
            <p:nvPr/>
          </p:nvSpPr>
          <p:spPr bwMode="auto">
            <a:xfrm>
              <a:off x="384" y="672"/>
              <a:ext cx="4944" cy="0"/>
            </a:xfrm>
            <a:prstGeom prst="line">
              <a:avLst/>
            </a:prstGeom>
            <a:noFill/>
            <a:ln w="952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30" name="Line 6"/>
            <p:cNvSpPr>
              <a:spLocks noChangeShapeType="1"/>
            </p:cNvSpPr>
            <p:nvPr/>
          </p:nvSpPr>
          <p:spPr bwMode="auto">
            <a:xfrm flipV="1">
              <a:off x="960" y="480"/>
              <a:ext cx="0" cy="192"/>
            </a:xfrm>
            <a:prstGeom prst="line">
              <a:avLst/>
            </a:prstGeom>
            <a:noFill/>
            <a:ln w="3810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31" name="Line 7"/>
            <p:cNvSpPr>
              <a:spLocks noChangeShapeType="1"/>
            </p:cNvSpPr>
            <p:nvPr/>
          </p:nvSpPr>
          <p:spPr bwMode="auto">
            <a:xfrm flipV="1">
              <a:off x="1296" y="480"/>
              <a:ext cx="0" cy="192"/>
            </a:xfrm>
            <a:prstGeom prst="line">
              <a:avLst/>
            </a:prstGeom>
            <a:noFill/>
            <a:ln w="3810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32" name="Line 8"/>
            <p:cNvSpPr>
              <a:spLocks noChangeShapeType="1"/>
            </p:cNvSpPr>
            <p:nvPr/>
          </p:nvSpPr>
          <p:spPr bwMode="auto">
            <a:xfrm flipV="1">
              <a:off x="1632" y="480"/>
              <a:ext cx="0" cy="192"/>
            </a:xfrm>
            <a:prstGeom prst="line">
              <a:avLst/>
            </a:prstGeom>
            <a:noFill/>
            <a:ln w="3810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33" name="Line 9"/>
            <p:cNvSpPr>
              <a:spLocks noChangeShapeType="1"/>
            </p:cNvSpPr>
            <p:nvPr/>
          </p:nvSpPr>
          <p:spPr bwMode="auto">
            <a:xfrm flipV="1">
              <a:off x="1968" y="480"/>
              <a:ext cx="0" cy="192"/>
            </a:xfrm>
            <a:prstGeom prst="line">
              <a:avLst/>
            </a:prstGeom>
            <a:noFill/>
            <a:ln w="3810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34" name="Line 10"/>
            <p:cNvSpPr>
              <a:spLocks noChangeShapeType="1"/>
            </p:cNvSpPr>
            <p:nvPr/>
          </p:nvSpPr>
          <p:spPr bwMode="auto">
            <a:xfrm flipV="1">
              <a:off x="2304" y="480"/>
              <a:ext cx="0" cy="192"/>
            </a:xfrm>
            <a:prstGeom prst="line">
              <a:avLst/>
            </a:prstGeom>
            <a:noFill/>
            <a:ln w="3810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35" name="Line 11"/>
            <p:cNvSpPr>
              <a:spLocks noChangeShapeType="1"/>
            </p:cNvSpPr>
            <p:nvPr/>
          </p:nvSpPr>
          <p:spPr bwMode="auto">
            <a:xfrm flipV="1">
              <a:off x="2640" y="480"/>
              <a:ext cx="0" cy="192"/>
            </a:xfrm>
            <a:prstGeom prst="line">
              <a:avLst/>
            </a:prstGeom>
            <a:noFill/>
            <a:ln w="3810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36" name="Text Box 12"/>
            <p:cNvSpPr txBox="1">
              <a:spLocks noChangeArrowheads="1"/>
            </p:cNvSpPr>
            <p:nvPr/>
          </p:nvSpPr>
          <p:spPr bwMode="auto">
            <a:xfrm>
              <a:off x="421" y="312"/>
              <a:ext cx="376"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800" b="1">
                  <a:solidFill>
                    <a:srgbClr val="000099"/>
                  </a:solidFill>
                  <a:latin typeface="+mn-lt"/>
                  <a:ea typeface="+mn-ea"/>
                </a:rPr>
                <a:t>分组</a:t>
              </a:r>
            </a:p>
            <a:p>
              <a:pPr>
                <a:lnSpc>
                  <a:spcPct val="90000"/>
                </a:lnSpc>
              </a:pPr>
              <a:r>
                <a:rPr kumimoji="1" lang="zh-CN" altLang="en-US" sz="1800" b="1">
                  <a:solidFill>
                    <a:srgbClr val="000099"/>
                  </a:solidFill>
                  <a:latin typeface="+mn-lt"/>
                  <a:ea typeface="+mn-ea"/>
                </a:rPr>
                <a:t>发出</a:t>
              </a:r>
            </a:p>
          </p:txBody>
        </p:sp>
        <p:sp>
          <p:nvSpPr>
            <p:cNvPr id="641037" name="Text Box 13"/>
            <p:cNvSpPr txBox="1">
              <a:spLocks noChangeArrowheads="1"/>
            </p:cNvSpPr>
            <p:nvPr/>
          </p:nvSpPr>
          <p:spPr bwMode="auto">
            <a:xfrm>
              <a:off x="839" y="663"/>
              <a:ext cx="17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1 </a:t>
              </a:r>
              <a:r>
                <a:rPr kumimoji="1" lang="en-US" altLang="zh-CN" sz="800" b="1">
                  <a:solidFill>
                    <a:srgbClr val="000099"/>
                  </a:solidFill>
                  <a:latin typeface="+mn-lt"/>
                  <a:ea typeface="+mn-ea"/>
                </a:rPr>
                <a:t> </a:t>
              </a:r>
              <a:r>
                <a:rPr kumimoji="1" lang="en-US" altLang="zh-CN" sz="1800" b="1">
                  <a:solidFill>
                    <a:srgbClr val="000099"/>
                  </a:solidFill>
                  <a:latin typeface="+mn-lt"/>
                  <a:ea typeface="+mn-ea"/>
                </a:rPr>
                <a:t>     2  </a:t>
              </a:r>
              <a:r>
                <a:rPr kumimoji="1" lang="en-US" altLang="zh-CN" sz="900" b="1">
                  <a:solidFill>
                    <a:srgbClr val="000099"/>
                  </a:solidFill>
                  <a:latin typeface="+mn-lt"/>
                  <a:ea typeface="+mn-ea"/>
                </a:rPr>
                <a:t>     </a:t>
              </a:r>
              <a:r>
                <a:rPr kumimoji="1" lang="en-US" altLang="zh-CN" sz="1800" b="1">
                  <a:solidFill>
                    <a:srgbClr val="000099"/>
                  </a:solidFill>
                  <a:latin typeface="+mn-lt"/>
                  <a:ea typeface="+mn-ea"/>
                </a:rPr>
                <a:t>  3</a:t>
              </a:r>
              <a:r>
                <a:rPr kumimoji="1" lang="en-US" altLang="zh-CN" sz="800" b="1">
                  <a:solidFill>
                    <a:srgbClr val="000099"/>
                  </a:solidFill>
                  <a:latin typeface="+mn-lt"/>
                  <a:ea typeface="+mn-ea"/>
                </a:rPr>
                <a:t>  </a:t>
              </a:r>
              <a:r>
                <a:rPr kumimoji="1" lang="en-US" altLang="zh-CN" sz="900" b="1">
                  <a:solidFill>
                    <a:srgbClr val="000099"/>
                  </a:solidFill>
                  <a:latin typeface="+mn-lt"/>
                  <a:ea typeface="+mn-ea"/>
                </a:rPr>
                <a:t>     </a:t>
              </a:r>
              <a:r>
                <a:rPr kumimoji="1" lang="en-US" altLang="zh-CN" sz="1800" b="1">
                  <a:solidFill>
                    <a:srgbClr val="000099"/>
                  </a:solidFill>
                  <a:latin typeface="+mn-lt"/>
                  <a:ea typeface="+mn-ea"/>
                </a:rPr>
                <a:t>   4 </a:t>
              </a:r>
              <a:r>
                <a:rPr kumimoji="1" lang="en-US" altLang="zh-CN" sz="900" b="1">
                  <a:solidFill>
                    <a:srgbClr val="000099"/>
                  </a:solidFill>
                  <a:latin typeface="+mn-lt"/>
                  <a:ea typeface="+mn-ea"/>
                </a:rPr>
                <a:t> </a:t>
              </a:r>
              <a:r>
                <a:rPr kumimoji="1" lang="en-US" altLang="zh-CN" sz="1800" b="1">
                  <a:solidFill>
                    <a:srgbClr val="000099"/>
                  </a:solidFill>
                  <a:latin typeface="+mn-lt"/>
                  <a:ea typeface="+mn-ea"/>
                </a:rPr>
                <a:t>     5 </a:t>
              </a:r>
              <a:r>
                <a:rPr kumimoji="1" lang="en-US" altLang="zh-CN" sz="900" b="1">
                  <a:solidFill>
                    <a:srgbClr val="000099"/>
                  </a:solidFill>
                  <a:latin typeface="+mn-lt"/>
                  <a:ea typeface="+mn-ea"/>
                </a:rPr>
                <a:t>       </a:t>
              </a:r>
              <a:r>
                <a:rPr kumimoji="1" lang="en-US" altLang="zh-CN" sz="1800" b="1">
                  <a:solidFill>
                    <a:srgbClr val="000099"/>
                  </a:solidFill>
                  <a:latin typeface="+mn-lt"/>
                  <a:ea typeface="+mn-ea"/>
                </a:rPr>
                <a:t>  6</a:t>
              </a:r>
            </a:p>
          </p:txBody>
        </p:sp>
        <p:sp>
          <p:nvSpPr>
            <p:cNvPr id="641038" name="Text Box 14"/>
            <p:cNvSpPr txBox="1">
              <a:spLocks noChangeArrowheads="1"/>
            </p:cNvSpPr>
            <p:nvPr/>
          </p:nvSpPr>
          <p:spPr bwMode="auto">
            <a:xfrm>
              <a:off x="5280" y="525"/>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i="1">
                  <a:solidFill>
                    <a:srgbClr val="000099"/>
                  </a:solidFill>
                  <a:latin typeface="+mn-lt"/>
                  <a:ea typeface="+mn-ea"/>
                </a:rPr>
                <a:t>t</a:t>
              </a:r>
            </a:p>
          </p:txBody>
        </p:sp>
      </p:grpSp>
      <p:grpSp>
        <p:nvGrpSpPr>
          <p:cNvPr id="641127" name="Group 103"/>
          <p:cNvGrpSpPr>
            <a:grpSpLocks/>
          </p:cNvGrpSpPr>
          <p:nvPr/>
        </p:nvGrpSpPr>
        <p:grpSpPr bwMode="auto">
          <a:xfrm>
            <a:off x="428229" y="1436688"/>
            <a:ext cx="8666030" cy="4294187"/>
            <a:chOff x="249" y="905"/>
            <a:chExt cx="5039" cy="2705"/>
          </a:xfrm>
        </p:grpSpPr>
        <p:sp>
          <p:nvSpPr>
            <p:cNvPr id="641058" name="Text Box 34"/>
            <p:cNvSpPr txBox="1">
              <a:spLocks noChangeArrowheads="1"/>
            </p:cNvSpPr>
            <p:nvPr/>
          </p:nvSpPr>
          <p:spPr bwMode="auto">
            <a:xfrm>
              <a:off x="249" y="905"/>
              <a:ext cx="77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800" b="1">
                  <a:solidFill>
                    <a:srgbClr val="000099"/>
                  </a:solidFill>
                  <a:latin typeface="+mn-lt"/>
                  <a:ea typeface="+mn-ea"/>
                </a:rPr>
                <a:t>到达分组数</a:t>
              </a:r>
            </a:p>
          </p:txBody>
        </p:sp>
        <p:grpSp>
          <p:nvGrpSpPr>
            <p:cNvPr id="641126" name="Group 102"/>
            <p:cNvGrpSpPr>
              <a:grpSpLocks/>
            </p:cNvGrpSpPr>
            <p:nvPr/>
          </p:nvGrpSpPr>
          <p:grpSpPr bwMode="auto">
            <a:xfrm>
              <a:off x="416" y="1071"/>
              <a:ext cx="256" cy="2289"/>
              <a:chOff x="416" y="1071"/>
              <a:chExt cx="256" cy="2289"/>
            </a:xfrm>
          </p:grpSpPr>
          <p:sp>
            <p:nvSpPr>
              <p:cNvPr id="641049" name="Line 25"/>
              <p:cNvSpPr>
                <a:spLocks noChangeShapeType="1"/>
              </p:cNvSpPr>
              <p:nvPr/>
            </p:nvSpPr>
            <p:spPr bwMode="auto">
              <a:xfrm>
                <a:off x="624" y="1104"/>
                <a:ext cx="0" cy="2256"/>
              </a:xfrm>
              <a:prstGeom prst="line">
                <a:avLst/>
              </a:prstGeom>
              <a:noFill/>
              <a:ln w="9525">
                <a:solidFill>
                  <a:srgbClr val="333399"/>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51" name="Line 27"/>
              <p:cNvSpPr>
                <a:spLocks noChangeShapeType="1"/>
              </p:cNvSpPr>
              <p:nvPr/>
            </p:nvSpPr>
            <p:spPr bwMode="auto">
              <a:xfrm rot="5400000" flipV="1">
                <a:off x="624" y="2976"/>
                <a:ext cx="0" cy="96"/>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52" name="Line 28"/>
              <p:cNvSpPr>
                <a:spLocks noChangeShapeType="1"/>
              </p:cNvSpPr>
              <p:nvPr/>
            </p:nvSpPr>
            <p:spPr bwMode="auto">
              <a:xfrm rot="5400000" flipV="1">
                <a:off x="624" y="2640"/>
                <a:ext cx="0" cy="96"/>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53" name="Line 29"/>
              <p:cNvSpPr>
                <a:spLocks noChangeShapeType="1"/>
              </p:cNvSpPr>
              <p:nvPr/>
            </p:nvSpPr>
            <p:spPr bwMode="auto">
              <a:xfrm rot="5400000" flipV="1">
                <a:off x="624" y="2304"/>
                <a:ext cx="0" cy="96"/>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54" name="Line 30"/>
              <p:cNvSpPr>
                <a:spLocks noChangeShapeType="1"/>
              </p:cNvSpPr>
              <p:nvPr/>
            </p:nvSpPr>
            <p:spPr bwMode="auto">
              <a:xfrm rot="5400000" flipV="1">
                <a:off x="624" y="1968"/>
                <a:ext cx="0" cy="96"/>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55" name="Line 31"/>
              <p:cNvSpPr>
                <a:spLocks noChangeShapeType="1"/>
              </p:cNvSpPr>
              <p:nvPr/>
            </p:nvSpPr>
            <p:spPr bwMode="auto">
              <a:xfrm rot="5400000" flipV="1">
                <a:off x="624" y="1632"/>
                <a:ext cx="0" cy="96"/>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56" name="Line 32"/>
              <p:cNvSpPr>
                <a:spLocks noChangeShapeType="1"/>
              </p:cNvSpPr>
              <p:nvPr/>
            </p:nvSpPr>
            <p:spPr bwMode="auto">
              <a:xfrm rot="5400000" flipV="1">
                <a:off x="624" y="1296"/>
                <a:ext cx="0" cy="96"/>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59" name="Text Box 35"/>
              <p:cNvSpPr txBox="1">
                <a:spLocks noChangeArrowheads="1"/>
              </p:cNvSpPr>
              <p:nvPr/>
            </p:nvSpPr>
            <p:spPr bwMode="auto">
              <a:xfrm>
                <a:off x="416" y="1071"/>
                <a:ext cx="182" cy="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95000"/>
                  </a:lnSpc>
                </a:pPr>
                <a:r>
                  <a:rPr kumimoji="1" lang="en-US" altLang="zh-CN" sz="1800" b="1">
                    <a:solidFill>
                      <a:srgbClr val="000099"/>
                    </a:solidFill>
                    <a:latin typeface="+mn-lt"/>
                    <a:ea typeface="+mn-ea"/>
                  </a:rPr>
                  <a:t>6</a:t>
                </a:r>
              </a:p>
              <a:p>
                <a:pPr>
                  <a:lnSpc>
                    <a:spcPct val="195000"/>
                  </a:lnSpc>
                </a:pPr>
                <a:r>
                  <a:rPr kumimoji="1" lang="en-US" altLang="zh-CN" sz="1800" b="1">
                    <a:solidFill>
                      <a:srgbClr val="000099"/>
                    </a:solidFill>
                    <a:latin typeface="+mn-lt"/>
                    <a:ea typeface="+mn-ea"/>
                  </a:rPr>
                  <a:t>5</a:t>
                </a:r>
              </a:p>
              <a:p>
                <a:pPr>
                  <a:lnSpc>
                    <a:spcPct val="195000"/>
                  </a:lnSpc>
                </a:pPr>
                <a:r>
                  <a:rPr kumimoji="1" lang="en-US" altLang="zh-CN" sz="1800" b="1">
                    <a:solidFill>
                      <a:srgbClr val="000099"/>
                    </a:solidFill>
                    <a:latin typeface="+mn-lt"/>
                    <a:ea typeface="+mn-ea"/>
                  </a:rPr>
                  <a:t>4</a:t>
                </a:r>
              </a:p>
              <a:p>
                <a:pPr>
                  <a:lnSpc>
                    <a:spcPct val="195000"/>
                  </a:lnSpc>
                </a:pPr>
                <a:r>
                  <a:rPr kumimoji="1" lang="en-US" altLang="zh-CN" sz="1800" b="1">
                    <a:solidFill>
                      <a:srgbClr val="000099"/>
                    </a:solidFill>
                    <a:latin typeface="+mn-lt"/>
                    <a:ea typeface="+mn-ea"/>
                  </a:rPr>
                  <a:t>3</a:t>
                </a:r>
              </a:p>
              <a:p>
                <a:pPr>
                  <a:lnSpc>
                    <a:spcPct val="195000"/>
                  </a:lnSpc>
                </a:pPr>
                <a:r>
                  <a:rPr kumimoji="1" lang="en-US" altLang="zh-CN" sz="1800" b="1">
                    <a:solidFill>
                      <a:srgbClr val="000099"/>
                    </a:solidFill>
                    <a:latin typeface="+mn-lt"/>
                    <a:ea typeface="+mn-ea"/>
                  </a:rPr>
                  <a:t>2</a:t>
                </a:r>
              </a:p>
              <a:p>
                <a:pPr>
                  <a:lnSpc>
                    <a:spcPct val="195000"/>
                  </a:lnSpc>
                </a:pPr>
                <a:r>
                  <a:rPr kumimoji="1" lang="en-US" altLang="zh-CN" sz="1800" b="1">
                    <a:solidFill>
                      <a:srgbClr val="000099"/>
                    </a:solidFill>
                    <a:latin typeface="+mn-lt"/>
                    <a:ea typeface="+mn-ea"/>
                  </a:rPr>
                  <a:t>1</a:t>
                </a:r>
              </a:p>
            </p:txBody>
          </p:sp>
        </p:grpSp>
        <p:grpSp>
          <p:nvGrpSpPr>
            <p:cNvPr id="641125" name="Group 101"/>
            <p:cNvGrpSpPr>
              <a:grpSpLocks/>
            </p:cNvGrpSpPr>
            <p:nvPr/>
          </p:nvGrpSpPr>
          <p:grpSpPr bwMode="auto">
            <a:xfrm>
              <a:off x="576" y="3213"/>
              <a:ext cx="4712" cy="397"/>
              <a:chOff x="576" y="3213"/>
              <a:chExt cx="4712" cy="397"/>
            </a:xfrm>
          </p:grpSpPr>
          <p:sp>
            <p:nvSpPr>
              <p:cNvPr id="641108" name="Text Box 84"/>
              <p:cNvSpPr txBox="1">
                <a:spLocks noChangeArrowheads="1"/>
              </p:cNvSpPr>
              <p:nvPr/>
            </p:nvSpPr>
            <p:spPr bwMode="auto">
              <a:xfrm>
                <a:off x="839" y="3377"/>
                <a:ext cx="176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1</a:t>
                </a:r>
                <a:r>
                  <a:rPr kumimoji="1" lang="en-US" altLang="zh-CN" sz="900" b="1">
                    <a:solidFill>
                      <a:srgbClr val="000099"/>
                    </a:solidFill>
                    <a:latin typeface="+mn-lt"/>
                    <a:ea typeface="+mn-ea"/>
                  </a:rPr>
                  <a:t>           </a:t>
                </a:r>
                <a:r>
                  <a:rPr kumimoji="1" lang="en-US" altLang="zh-CN" sz="1800" b="1">
                    <a:solidFill>
                      <a:srgbClr val="000099"/>
                    </a:solidFill>
                    <a:latin typeface="+mn-lt"/>
                    <a:ea typeface="+mn-ea"/>
                  </a:rPr>
                  <a:t> 2</a:t>
                </a:r>
                <a:r>
                  <a:rPr kumimoji="1" lang="en-US" altLang="zh-CN" sz="900" b="1">
                    <a:solidFill>
                      <a:srgbClr val="000099"/>
                    </a:solidFill>
                    <a:latin typeface="+mn-lt"/>
                    <a:ea typeface="+mn-ea"/>
                  </a:rPr>
                  <a:t>             </a:t>
                </a:r>
                <a:r>
                  <a:rPr kumimoji="1" lang="en-US" altLang="zh-CN" sz="1800" b="1">
                    <a:solidFill>
                      <a:srgbClr val="000099"/>
                    </a:solidFill>
                    <a:latin typeface="+mn-lt"/>
                    <a:ea typeface="+mn-ea"/>
                  </a:rPr>
                  <a:t>3 </a:t>
                </a:r>
                <a:r>
                  <a:rPr kumimoji="1" lang="en-US" altLang="zh-CN" sz="900" b="1">
                    <a:solidFill>
                      <a:srgbClr val="000099"/>
                    </a:solidFill>
                    <a:latin typeface="+mn-lt"/>
                    <a:ea typeface="+mn-ea"/>
                  </a:rPr>
                  <a:t>     </a:t>
                </a:r>
                <a:r>
                  <a:rPr kumimoji="1" lang="en-US" altLang="zh-CN" sz="1800" b="1">
                    <a:solidFill>
                      <a:srgbClr val="000099"/>
                    </a:solidFill>
                    <a:latin typeface="+mn-lt"/>
                    <a:ea typeface="+mn-ea"/>
                  </a:rPr>
                  <a:t>   4</a:t>
                </a:r>
                <a:r>
                  <a:rPr kumimoji="1" lang="en-US" altLang="zh-CN" sz="900" b="1">
                    <a:solidFill>
                      <a:srgbClr val="000099"/>
                    </a:solidFill>
                    <a:latin typeface="+mn-lt"/>
                    <a:ea typeface="+mn-ea"/>
                  </a:rPr>
                  <a:t>             </a:t>
                </a:r>
                <a:r>
                  <a:rPr kumimoji="1" lang="en-US" altLang="zh-CN" sz="1800" b="1">
                    <a:solidFill>
                      <a:srgbClr val="000099"/>
                    </a:solidFill>
                    <a:latin typeface="+mn-lt"/>
                    <a:ea typeface="+mn-ea"/>
                  </a:rPr>
                  <a:t>5</a:t>
                </a:r>
                <a:r>
                  <a:rPr kumimoji="1" lang="en-US" altLang="zh-CN" sz="900" b="1">
                    <a:solidFill>
                      <a:srgbClr val="000099"/>
                    </a:solidFill>
                    <a:latin typeface="+mn-lt"/>
                    <a:ea typeface="+mn-ea"/>
                  </a:rPr>
                  <a:t>           </a:t>
                </a:r>
                <a:r>
                  <a:rPr kumimoji="1" lang="en-US" altLang="zh-CN" sz="1800" b="1">
                    <a:solidFill>
                      <a:srgbClr val="000099"/>
                    </a:solidFill>
                    <a:latin typeface="+mn-lt"/>
                    <a:ea typeface="+mn-ea"/>
                  </a:rPr>
                  <a:t> 6</a:t>
                </a:r>
              </a:p>
            </p:txBody>
          </p:sp>
          <p:sp>
            <p:nvSpPr>
              <p:cNvPr id="641050" name="Line 26"/>
              <p:cNvSpPr>
                <a:spLocks noChangeShapeType="1"/>
              </p:cNvSpPr>
              <p:nvPr/>
            </p:nvSpPr>
            <p:spPr bwMode="auto">
              <a:xfrm rot="5400000" flipV="1">
                <a:off x="624"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57" name="Line 33"/>
              <p:cNvSpPr>
                <a:spLocks noChangeShapeType="1"/>
              </p:cNvSpPr>
              <p:nvPr/>
            </p:nvSpPr>
            <p:spPr bwMode="auto">
              <a:xfrm rot="10800000" flipV="1">
                <a:off x="624"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60" name="Line 36"/>
              <p:cNvSpPr>
                <a:spLocks noChangeShapeType="1"/>
              </p:cNvSpPr>
              <p:nvPr/>
            </p:nvSpPr>
            <p:spPr bwMode="auto">
              <a:xfrm>
                <a:off x="624" y="3360"/>
                <a:ext cx="4512" cy="0"/>
              </a:xfrm>
              <a:prstGeom prst="line">
                <a:avLst/>
              </a:prstGeom>
              <a:noFill/>
              <a:ln w="952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61" name="Line 37"/>
              <p:cNvSpPr>
                <a:spLocks noChangeShapeType="1"/>
              </p:cNvSpPr>
              <p:nvPr/>
            </p:nvSpPr>
            <p:spPr bwMode="auto">
              <a:xfrm rot="10800000" flipV="1">
                <a:off x="960"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62" name="Line 38"/>
              <p:cNvSpPr>
                <a:spLocks noChangeShapeType="1"/>
              </p:cNvSpPr>
              <p:nvPr/>
            </p:nvSpPr>
            <p:spPr bwMode="auto">
              <a:xfrm rot="10800000" flipV="1">
                <a:off x="1296"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63" name="Line 39"/>
              <p:cNvSpPr>
                <a:spLocks noChangeShapeType="1"/>
              </p:cNvSpPr>
              <p:nvPr/>
            </p:nvSpPr>
            <p:spPr bwMode="auto">
              <a:xfrm rot="10800000" flipV="1">
                <a:off x="1632"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64" name="Line 40"/>
              <p:cNvSpPr>
                <a:spLocks noChangeShapeType="1"/>
              </p:cNvSpPr>
              <p:nvPr/>
            </p:nvSpPr>
            <p:spPr bwMode="auto">
              <a:xfrm rot="10800000" flipV="1">
                <a:off x="1968"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65" name="Line 41"/>
              <p:cNvSpPr>
                <a:spLocks noChangeShapeType="1"/>
              </p:cNvSpPr>
              <p:nvPr/>
            </p:nvSpPr>
            <p:spPr bwMode="auto">
              <a:xfrm rot="10800000" flipV="1">
                <a:off x="2304"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66" name="Line 42"/>
              <p:cNvSpPr>
                <a:spLocks noChangeShapeType="1"/>
              </p:cNvSpPr>
              <p:nvPr/>
            </p:nvSpPr>
            <p:spPr bwMode="auto">
              <a:xfrm rot="10800000" flipV="1">
                <a:off x="2640"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67" name="Line 43"/>
              <p:cNvSpPr>
                <a:spLocks noChangeShapeType="1"/>
              </p:cNvSpPr>
              <p:nvPr/>
            </p:nvSpPr>
            <p:spPr bwMode="auto">
              <a:xfrm rot="10800000" flipV="1">
                <a:off x="2976"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68" name="Line 44"/>
              <p:cNvSpPr>
                <a:spLocks noChangeShapeType="1"/>
              </p:cNvSpPr>
              <p:nvPr/>
            </p:nvSpPr>
            <p:spPr bwMode="auto">
              <a:xfrm rot="10800000" flipV="1">
                <a:off x="3312"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69" name="Line 45"/>
              <p:cNvSpPr>
                <a:spLocks noChangeShapeType="1"/>
              </p:cNvSpPr>
              <p:nvPr/>
            </p:nvSpPr>
            <p:spPr bwMode="auto">
              <a:xfrm rot="10800000" flipV="1">
                <a:off x="3648"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70" name="Line 46"/>
              <p:cNvSpPr>
                <a:spLocks noChangeShapeType="1"/>
              </p:cNvSpPr>
              <p:nvPr/>
            </p:nvSpPr>
            <p:spPr bwMode="auto">
              <a:xfrm rot="10800000" flipV="1">
                <a:off x="3984"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71" name="Line 47"/>
              <p:cNvSpPr>
                <a:spLocks noChangeShapeType="1"/>
              </p:cNvSpPr>
              <p:nvPr/>
            </p:nvSpPr>
            <p:spPr bwMode="auto">
              <a:xfrm rot="10800000" flipV="1">
                <a:off x="4320"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72" name="Line 48"/>
              <p:cNvSpPr>
                <a:spLocks noChangeShapeType="1"/>
              </p:cNvSpPr>
              <p:nvPr/>
            </p:nvSpPr>
            <p:spPr bwMode="auto">
              <a:xfrm rot="10800000" flipV="1">
                <a:off x="4656"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73" name="Line 49"/>
              <p:cNvSpPr>
                <a:spLocks noChangeShapeType="1"/>
              </p:cNvSpPr>
              <p:nvPr/>
            </p:nvSpPr>
            <p:spPr bwMode="auto">
              <a:xfrm rot="10800000" flipV="1">
                <a:off x="4992"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74" name="Text Box 50"/>
              <p:cNvSpPr txBox="1">
                <a:spLocks noChangeArrowheads="1"/>
              </p:cNvSpPr>
              <p:nvPr/>
            </p:nvSpPr>
            <p:spPr bwMode="auto">
              <a:xfrm>
                <a:off x="5136" y="3213"/>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i="1">
                    <a:solidFill>
                      <a:srgbClr val="000099"/>
                    </a:solidFill>
                    <a:latin typeface="+mn-lt"/>
                    <a:ea typeface="+mn-ea"/>
                  </a:rPr>
                  <a:t>t</a:t>
                </a:r>
              </a:p>
            </p:txBody>
          </p:sp>
        </p:grpSp>
      </p:grpSp>
      <p:grpSp>
        <p:nvGrpSpPr>
          <p:cNvPr id="641119" name="Group 95"/>
          <p:cNvGrpSpPr>
            <a:grpSpLocks/>
          </p:cNvGrpSpPr>
          <p:nvPr/>
        </p:nvGrpSpPr>
        <p:grpSpPr bwMode="auto">
          <a:xfrm>
            <a:off x="4127500" y="2686051"/>
            <a:ext cx="2765425" cy="3190875"/>
            <a:chOff x="2400" y="1692"/>
            <a:chExt cx="1608" cy="2010"/>
          </a:xfrm>
        </p:grpSpPr>
        <p:sp>
          <p:nvSpPr>
            <p:cNvPr id="641076" name="Line 52"/>
            <p:cNvSpPr>
              <a:spLocks noChangeShapeType="1"/>
            </p:cNvSpPr>
            <p:nvPr/>
          </p:nvSpPr>
          <p:spPr bwMode="auto">
            <a:xfrm>
              <a:off x="2400" y="3360"/>
              <a:ext cx="0" cy="336"/>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77" name="Line 53"/>
            <p:cNvSpPr>
              <a:spLocks noChangeShapeType="1"/>
            </p:cNvSpPr>
            <p:nvPr/>
          </p:nvSpPr>
          <p:spPr bwMode="auto">
            <a:xfrm>
              <a:off x="2784" y="3024"/>
              <a:ext cx="0" cy="678"/>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78" name="Line 54"/>
            <p:cNvSpPr>
              <a:spLocks noChangeShapeType="1"/>
            </p:cNvSpPr>
            <p:nvPr/>
          </p:nvSpPr>
          <p:spPr bwMode="auto">
            <a:xfrm>
              <a:off x="2952" y="2682"/>
              <a:ext cx="0" cy="1008"/>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79" name="Line 55"/>
            <p:cNvSpPr>
              <a:spLocks noChangeShapeType="1"/>
            </p:cNvSpPr>
            <p:nvPr/>
          </p:nvSpPr>
          <p:spPr bwMode="auto">
            <a:xfrm>
              <a:off x="3660" y="2365"/>
              <a:ext cx="0" cy="1331"/>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80" name="Line 56"/>
            <p:cNvSpPr>
              <a:spLocks noChangeShapeType="1"/>
            </p:cNvSpPr>
            <p:nvPr/>
          </p:nvSpPr>
          <p:spPr bwMode="auto">
            <a:xfrm flipH="1">
              <a:off x="3792" y="2034"/>
              <a:ext cx="6" cy="1662"/>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81" name="Line 57"/>
            <p:cNvSpPr>
              <a:spLocks noChangeShapeType="1"/>
            </p:cNvSpPr>
            <p:nvPr/>
          </p:nvSpPr>
          <p:spPr bwMode="auto">
            <a:xfrm flipH="1">
              <a:off x="4008" y="1692"/>
              <a:ext cx="0" cy="1968"/>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nvGrpSpPr>
          <p:cNvPr id="641131" name="Group 107"/>
          <p:cNvGrpSpPr>
            <a:grpSpLocks/>
          </p:cNvGrpSpPr>
          <p:nvPr/>
        </p:nvGrpSpPr>
        <p:grpSpPr bwMode="auto">
          <a:xfrm>
            <a:off x="3248687" y="3803650"/>
            <a:ext cx="1148821" cy="920750"/>
            <a:chOff x="1889" y="2396"/>
            <a:chExt cx="668" cy="580"/>
          </a:xfrm>
        </p:grpSpPr>
        <p:sp>
          <p:nvSpPr>
            <p:cNvPr id="641091" name="Text Box 67"/>
            <p:cNvSpPr txBox="1">
              <a:spLocks noChangeArrowheads="1"/>
            </p:cNvSpPr>
            <p:nvPr/>
          </p:nvSpPr>
          <p:spPr bwMode="auto">
            <a:xfrm>
              <a:off x="1889" y="2396"/>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800" b="1">
                  <a:solidFill>
                    <a:srgbClr val="000099"/>
                  </a:solidFill>
                  <a:latin typeface="+mn-lt"/>
                  <a:ea typeface="+mn-ea"/>
                </a:rPr>
                <a:t>缓存时间</a:t>
              </a:r>
            </a:p>
          </p:txBody>
        </p:sp>
        <p:sp>
          <p:nvSpPr>
            <p:cNvPr id="641092" name="Line 68"/>
            <p:cNvSpPr>
              <a:spLocks noChangeShapeType="1"/>
            </p:cNvSpPr>
            <p:nvPr/>
          </p:nvSpPr>
          <p:spPr bwMode="auto">
            <a:xfrm>
              <a:off x="2304" y="2592"/>
              <a:ext cx="174" cy="264"/>
            </a:xfrm>
            <a:prstGeom prst="line">
              <a:avLst/>
            </a:prstGeom>
            <a:noFill/>
            <a:ln w="952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641117" name="Group 93"/>
            <p:cNvGrpSpPr>
              <a:grpSpLocks/>
            </p:cNvGrpSpPr>
            <p:nvPr/>
          </p:nvGrpSpPr>
          <p:grpSpPr bwMode="auto">
            <a:xfrm>
              <a:off x="2400" y="2772"/>
              <a:ext cx="157" cy="204"/>
              <a:chOff x="2400" y="2772"/>
              <a:chExt cx="157" cy="204"/>
            </a:xfrm>
          </p:grpSpPr>
          <p:sp>
            <p:nvSpPr>
              <p:cNvPr id="641082" name="Line 58"/>
              <p:cNvSpPr>
                <a:spLocks noChangeShapeType="1"/>
              </p:cNvSpPr>
              <p:nvPr/>
            </p:nvSpPr>
            <p:spPr bwMode="auto">
              <a:xfrm>
                <a:off x="2556" y="2772"/>
                <a:ext cx="1" cy="19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83" name="Line 59"/>
              <p:cNvSpPr>
                <a:spLocks noChangeShapeType="1"/>
              </p:cNvSpPr>
              <p:nvPr/>
            </p:nvSpPr>
            <p:spPr bwMode="auto">
              <a:xfrm>
                <a:off x="2400" y="2868"/>
                <a:ext cx="144" cy="1"/>
              </a:xfrm>
              <a:prstGeom prst="line">
                <a:avLst/>
              </a:prstGeom>
              <a:noFill/>
              <a:ln w="9525">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93" name="Line 69"/>
              <p:cNvSpPr>
                <a:spLocks noChangeShapeType="1"/>
              </p:cNvSpPr>
              <p:nvPr/>
            </p:nvSpPr>
            <p:spPr bwMode="auto">
              <a:xfrm>
                <a:off x="2400" y="2784"/>
                <a:ext cx="0" cy="19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641136" name="Group 112"/>
          <p:cNvGrpSpPr>
            <a:grpSpLocks/>
          </p:cNvGrpSpPr>
          <p:nvPr/>
        </p:nvGrpSpPr>
        <p:grpSpPr bwMode="auto">
          <a:xfrm>
            <a:off x="4117182" y="2009775"/>
            <a:ext cx="5327916" cy="3273426"/>
            <a:chOff x="2394" y="1266"/>
            <a:chExt cx="3098" cy="2062"/>
          </a:xfrm>
        </p:grpSpPr>
        <p:sp>
          <p:nvSpPr>
            <p:cNvPr id="641094" name="Line 70"/>
            <p:cNvSpPr>
              <a:spLocks noChangeShapeType="1"/>
            </p:cNvSpPr>
            <p:nvPr/>
          </p:nvSpPr>
          <p:spPr bwMode="auto">
            <a:xfrm flipV="1">
              <a:off x="3144" y="1266"/>
              <a:ext cx="1752" cy="175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95" name="Oval 71"/>
            <p:cNvSpPr>
              <a:spLocks noChangeArrowheads="1"/>
            </p:cNvSpPr>
            <p:nvPr/>
          </p:nvSpPr>
          <p:spPr bwMode="auto">
            <a:xfrm>
              <a:off x="3114" y="2976"/>
              <a:ext cx="72" cy="72"/>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96" name="Oval 72"/>
            <p:cNvSpPr>
              <a:spLocks noChangeArrowheads="1"/>
            </p:cNvSpPr>
            <p:nvPr/>
          </p:nvSpPr>
          <p:spPr bwMode="auto">
            <a:xfrm>
              <a:off x="4789" y="1305"/>
              <a:ext cx="72" cy="72"/>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97" name="Oval 73"/>
            <p:cNvSpPr>
              <a:spLocks noChangeArrowheads="1"/>
            </p:cNvSpPr>
            <p:nvPr/>
          </p:nvSpPr>
          <p:spPr bwMode="auto">
            <a:xfrm>
              <a:off x="4446" y="1632"/>
              <a:ext cx="72" cy="72"/>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98" name="Oval 74"/>
            <p:cNvSpPr>
              <a:spLocks noChangeArrowheads="1"/>
            </p:cNvSpPr>
            <p:nvPr/>
          </p:nvSpPr>
          <p:spPr bwMode="auto">
            <a:xfrm>
              <a:off x="3450" y="2646"/>
              <a:ext cx="72" cy="72"/>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99" name="Oval 75"/>
            <p:cNvSpPr>
              <a:spLocks noChangeArrowheads="1"/>
            </p:cNvSpPr>
            <p:nvPr/>
          </p:nvSpPr>
          <p:spPr bwMode="auto">
            <a:xfrm>
              <a:off x="3780" y="2310"/>
              <a:ext cx="72" cy="72"/>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100" name="Oval 76"/>
            <p:cNvSpPr>
              <a:spLocks noChangeArrowheads="1"/>
            </p:cNvSpPr>
            <p:nvPr/>
          </p:nvSpPr>
          <p:spPr bwMode="auto">
            <a:xfrm>
              <a:off x="4104" y="1974"/>
              <a:ext cx="72" cy="72"/>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641135" name="Group 111"/>
            <p:cNvGrpSpPr>
              <a:grpSpLocks/>
            </p:cNvGrpSpPr>
            <p:nvPr/>
          </p:nvGrpSpPr>
          <p:grpSpPr bwMode="auto">
            <a:xfrm>
              <a:off x="2394" y="3012"/>
              <a:ext cx="756" cy="316"/>
              <a:chOff x="2394" y="3012"/>
              <a:chExt cx="756" cy="316"/>
            </a:xfrm>
          </p:grpSpPr>
          <p:sp>
            <p:nvSpPr>
              <p:cNvPr id="641101" name="Line 77"/>
              <p:cNvSpPr>
                <a:spLocks noChangeShapeType="1"/>
              </p:cNvSpPr>
              <p:nvPr/>
            </p:nvSpPr>
            <p:spPr bwMode="auto">
              <a:xfrm>
                <a:off x="3150" y="3012"/>
                <a:ext cx="0" cy="1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641118" name="Group 94"/>
              <p:cNvGrpSpPr>
                <a:grpSpLocks/>
              </p:cNvGrpSpPr>
              <p:nvPr/>
            </p:nvGrpSpPr>
            <p:grpSpPr bwMode="auto">
              <a:xfrm>
                <a:off x="2394" y="3108"/>
                <a:ext cx="750" cy="220"/>
                <a:chOff x="2394" y="3108"/>
                <a:chExt cx="750" cy="220"/>
              </a:xfrm>
            </p:grpSpPr>
            <p:sp>
              <p:nvSpPr>
                <p:cNvPr id="641107" name="Text Box 83"/>
                <p:cNvSpPr txBox="1">
                  <a:spLocks noChangeArrowheads="1"/>
                </p:cNvSpPr>
                <p:nvPr/>
              </p:nvSpPr>
              <p:spPr bwMode="auto">
                <a:xfrm>
                  <a:off x="2433" y="311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800" b="1">
                      <a:solidFill>
                        <a:srgbClr val="000099"/>
                      </a:solidFill>
                      <a:latin typeface="+mn-lt"/>
                      <a:ea typeface="+mn-ea"/>
                    </a:rPr>
                    <a:t>缓存时间</a:t>
                  </a:r>
                </a:p>
              </p:txBody>
            </p:sp>
            <p:sp>
              <p:nvSpPr>
                <p:cNvPr id="641102" name="Line 78"/>
                <p:cNvSpPr>
                  <a:spLocks noChangeShapeType="1"/>
                </p:cNvSpPr>
                <p:nvPr/>
              </p:nvSpPr>
              <p:spPr bwMode="auto">
                <a:xfrm>
                  <a:off x="2394" y="3108"/>
                  <a:ext cx="750" cy="0"/>
                </a:xfrm>
                <a:prstGeom prst="line">
                  <a:avLst/>
                </a:prstGeom>
                <a:noFill/>
                <a:ln w="9525">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641105" name="Text Box 81"/>
            <p:cNvSpPr txBox="1">
              <a:spLocks noChangeArrowheads="1"/>
            </p:cNvSpPr>
            <p:nvPr/>
          </p:nvSpPr>
          <p:spPr bwMode="auto">
            <a:xfrm>
              <a:off x="4286" y="2021"/>
              <a:ext cx="120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en-US" altLang="zh-CN" b="1">
                  <a:solidFill>
                    <a:srgbClr val="000099"/>
                  </a:solidFill>
                  <a:latin typeface="+mn-lt"/>
                  <a:ea typeface="+mn-ea"/>
                  <a:sym typeface="Wingdings" pitchFamily="2" charset="2"/>
                </a:rPr>
                <a:t></a:t>
              </a:r>
              <a:r>
                <a:rPr kumimoji="1" lang="zh-CN" altLang="en-US" sz="1800" b="1">
                  <a:solidFill>
                    <a:srgbClr val="000099"/>
                  </a:solidFill>
                  <a:latin typeface="+mn-lt"/>
                  <a:ea typeface="+mn-ea"/>
                </a:rPr>
                <a:t>再推迟播放时间</a:t>
              </a:r>
            </a:p>
          </p:txBody>
        </p:sp>
        <p:sp>
          <p:nvSpPr>
            <p:cNvPr id="641106" name="Line 82"/>
            <p:cNvSpPr>
              <a:spLocks noChangeShapeType="1"/>
            </p:cNvSpPr>
            <p:nvPr/>
          </p:nvSpPr>
          <p:spPr bwMode="auto">
            <a:xfrm rot="-10800000">
              <a:off x="4332" y="1843"/>
              <a:ext cx="226" cy="226"/>
            </a:xfrm>
            <a:prstGeom prst="line">
              <a:avLst/>
            </a:prstGeom>
            <a:noFill/>
            <a:ln w="952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nvGrpSpPr>
          <p:cNvPr id="641128" name="Group 104"/>
          <p:cNvGrpSpPr>
            <a:grpSpLocks/>
          </p:cNvGrpSpPr>
          <p:nvPr/>
        </p:nvGrpSpPr>
        <p:grpSpPr bwMode="auto">
          <a:xfrm>
            <a:off x="1651000" y="2133600"/>
            <a:ext cx="3467100" cy="3200400"/>
            <a:chOff x="960" y="1344"/>
            <a:chExt cx="2016" cy="2016"/>
          </a:xfrm>
        </p:grpSpPr>
        <p:sp>
          <p:nvSpPr>
            <p:cNvPr id="641028" name="Freeform 4"/>
            <p:cNvSpPr>
              <a:spLocks/>
            </p:cNvSpPr>
            <p:nvPr/>
          </p:nvSpPr>
          <p:spPr bwMode="auto">
            <a:xfrm>
              <a:off x="960" y="1344"/>
              <a:ext cx="2016" cy="2016"/>
            </a:xfrm>
            <a:custGeom>
              <a:avLst/>
              <a:gdLst>
                <a:gd name="T0" fmla="*/ 0 w 2016"/>
                <a:gd name="T1" fmla="*/ 2016 h 2016"/>
                <a:gd name="T2" fmla="*/ 0 w 2016"/>
                <a:gd name="T3" fmla="*/ 1680 h 2016"/>
                <a:gd name="T4" fmla="*/ 336 w 2016"/>
                <a:gd name="T5" fmla="*/ 1680 h 2016"/>
                <a:gd name="T6" fmla="*/ 336 w 2016"/>
                <a:gd name="T7" fmla="*/ 1344 h 2016"/>
                <a:gd name="T8" fmla="*/ 672 w 2016"/>
                <a:gd name="T9" fmla="*/ 1344 h 2016"/>
                <a:gd name="T10" fmla="*/ 672 w 2016"/>
                <a:gd name="T11" fmla="*/ 1008 h 2016"/>
                <a:gd name="T12" fmla="*/ 1008 w 2016"/>
                <a:gd name="T13" fmla="*/ 1008 h 2016"/>
                <a:gd name="T14" fmla="*/ 1008 w 2016"/>
                <a:gd name="T15" fmla="*/ 672 h 2016"/>
                <a:gd name="T16" fmla="*/ 1344 w 2016"/>
                <a:gd name="T17" fmla="*/ 672 h 2016"/>
                <a:gd name="T18" fmla="*/ 1344 w 2016"/>
                <a:gd name="T19" fmla="*/ 336 h 2016"/>
                <a:gd name="T20" fmla="*/ 1680 w 2016"/>
                <a:gd name="T21" fmla="*/ 336 h 2016"/>
                <a:gd name="T22" fmla="*/ 1680 w 2016"/>
                <a:gd name="T23" fmla="*/ 0 h 2016"/>
                <a:gd name="T24" fmla="*/ 2016 w 2016"/>
                <a:gd name="T25"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6" h="2016">
                  <a:moveTo>
                    <a:pt x="0" y="2016"/>
                  </a:moveTo>
                  <a:lnTo>
                    <a:pt x="0" y="1680"/>
                  </a:lnTo>
                  <a:lnTo>
                    <a:pt x="336" y="1680"/>
                  </a:lnTo>
                  <a:lnTo>
                    <a:pt x="336" y="1344"/>
                  </a:lnTo>
                  <a:lnTo>
                    <a:pt x="672" y="1344"/>
                  </a:lnTo>
                  <a:lnTo>
                    <a:pt x="672" y="1008"/>
                  </a:lnTo>
                  <a:lnTo>
                    <a:pt x="1008" y="1008"/>
                  </a:lnTo>
                  <a:lnTo>
                    <a:pt x="1008" y="672"/>
                  </a:lnTo>
                  <a:lnTo>
                    <a:pt x="1344" y="672"/>
                  </a:lnTo>
                  <a:lnTo>
                    <a:pt x="1344" y="336"/>
                  </a:lnTo>
                  <a:lnTo>
                    <a:pt x="1680" y="336"/>
                  </a:lnTo>
                  <a:lnTo>
                    <a:pt x="1680" y="0"/>
                  </a:lnTo>
                  <a:lnTo>
                    <a:pt x="2016" y="0"/>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109" name="Text Box 85"/>
            <p:cNvSpPr txBox="1">
              <a:spLocks noChangeArrowheads="1"/>
            </p:cNvSpPr>
            <p:nvPr/>
          </p:nvSpPr>
          <p:spPr bwMode="auto">
            <a:xfrm>
              <a:off x="1052" y="1676"/>
              <a:ext cx="1047"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800" b="1">
                  <a:solidFill>
                    <a:srgbClr val="000099"/>
                  </a:solidFill>
                  <a:latin typeface="+mn-lt"/>
                  <a:ea typeface="+mn-ea"/>
                </a:rPr>
                <a:t>如果网络无时延</a:t>
              </a:r>
            </a:p>
          </p:txBody>
        </p:sp>
        <p:sp>
          <p:nvSpPr>
            <p:cNvPr id="641110" name="Line 86"/>
            <p:cNvSpPr>
              <a:spLocks noChangeShapeType="1"/>
            </p:cNvSpPr>
            <p:nvPr/>
          </p:nvSpPr>
          <p:spPr bwMode="auto">
            <a:xfrm>
              <a:off x="1592" y="1888"/>
              <a:ext cx="381" cy="272"/>
            </a:xfrm>
            <a:prstGeom prst="line">
              <a:avLst/>
            </a:prstGeom>
            <a:noFill/>
            <a:ln w="952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nvGrpSpPr>
          <p:cNvPr id="641134" name="Group 110"/>
          <p:cNvGrpSpPr>
            <a:grpSpLocks/>
          </p:cNvGrpSpPr>
          <p:nvPr/>
        </p:nvGrpSpPr>
        <p:grpSpPr bwMode="auto">
          <a:xfrm>
            <a:off x="4323557" y="1671639"/>
            <a:ext cx="3044031" cy="3176587"/>
            <a:chOff x="2514" y="1053"/>
            <a:chExt cx="1770" cy="2001"/>
          </a:xfrm>
        </p:grpSpPr>
        <p:sp>
          <p:nvSpPr>
            <p:cNvPr id="641084" name="Line 60"/>
            <p:cNvSpPr>
              <a:spLocks noChangeShapeType="1"/>
            </p:cNvSpPr>
            <p:nvPr/>
          </p:nvSpPr>
          <p:spPr bwMode="auto">
            <a:xfrm flipV="1">
              <a:off x="2544" y="1272"/>
              <a:ext cx="1740" cy="175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85" name="Oval 61"/>
            <p:cNvSpPr>
              <a:spLocks noChangeArrowheads="1"/>
            </p:cNvSpPr>
            <p:nvPr/>
          </p:nvSpPr>
          <p:spPr bwMode="auto">
            <a:xfrm>
              <a:off x="2514" y="2982"/>
              <a:ext cx="72" cy="72"/>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86" name="Oval 62"/>
            <p:cNvSpPr>
              <a:spLocks noChangeArrowheads="1"/>
            </p:cNvSpPr>
            <p:nvPr/>
          </p:nvSpPr>
          <p:spPr bwMode="auto">
            <a:xfrm>
              <a:off x="4176" y="1302"/>
              <a:ext cx="72" cy="72"/>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87" name="Oval 63"/>
            <p:cNvSpPr>
              <a:spLocks noChangeArrowheads="1"/>
            </p:cNvSpPr>
            <p:nvPr/>
          </p:nvSpPr>
          <p:spPr bwMode="auto">
            <a:xfrm>
              <a:off x="3846" y="1638"/>
              <a:ext cx="72" cy="72"/>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88" name="Oval 64"/>
            <p:cNvSpPr>
              <a:spLocks noChangeArrowheads="1"/>
            </p:cNvSpPr>
            <p:nvPr/>
          </p:nvSpPr>
          <p:spPr bwMode="auto">
            <a:xfrm>
              <a:off x="2850" y="2652"/>
              <a:ext cx="72" cy="72"/>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89" name="Oval 65"/>
            <p:cNvSpPr>
              <a:spLocks noChangeArrowheads="1"/>
            </p:cNvSpPr>
            <p:nvPr/>
          </p:nvSpPr>
          <p:spPr bwMode="auto">
            <a:xfrm>
              <a:off x="3180" y="2316"/>
              <a:ext cx="72" cy="72"/>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103" name="Text Box 79"/>
            <p:cNvSpPr txBox="1">
              <a:spLocks noChangeArrowheads="1"/>
            </p:cNvSpPr>
            <p:nvPr/>
          </p:nvSpPr>
          <p:spPr bwMode="auto">
            <a:xfrm>
              <a:off x="3122" y="1053"/>
              <a:ext cx="80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en-US" altLang="zh-CN" b="1">
                  <a:solidFill>
                    <a:srgbClr val="000099"/>
                  </a:solidFill>
                  <a:latin typeface="+mn-lt"/>
                  <a:ea typeface="+mn-ea"/>
                  <a:sym typeface="Wingdings" pitchFamily="2" charset="2"/>
                </a:rPr>
                <a:t></a:t>
              </a:r>
              <a:r>
                <a:rPr kumimoji="1" lang="zh-CN" altLang="en-US" sz="1800" b="1">
                  <a:solidFill>
                    <a:srgbClr val="000099"/>
                  </a:solidFill>
                  <a:latin typeface="+mn-lt"/>
                  <a:ea typeface="+mn-ea"/>
                </a:rPr>
                <a:t>推迟播放</a:t>
              </a:r>
            </a:p>
          </p:txBody>
        </p:sp>
        <p:sp>
          <p:nvSpPr>
            <p:cNvPr id="641104" name="Line 80"/>
            <p:cNvSpPr>
              <a:spLocks noChangeShapeType="1"/>
            </p:cNvSpPr>
            <p:nvPr/>
          </p:nvSpPr>
          <p:spPr bwMode="auto">
            <a:xfrm>
              <a:off x="3606" y="1298"/>
              <a:ext cx="354" cy="302"/>
            </a:xfrm>
            <a:prstGeom prst="line">
              <a:avLst/>
            </a:prstGeom>
            <a:noFill/>
            <a:ln w="952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641133" name="Group 109"/>
            <p:cNvGrpSpPr>
              <a:grpSpLocks/>
            </p:cNvGrpSpPr>
            <p:nvPr/>
          </p:nvGrpSpPr>
          <p:grpSpPr bwMode="auto">
            <a:xfrm>
              <a:off x="2932" y="1555"/>
              <a:ext cx="644" cy="497"/>
              <a:chOff x="2932" y="1555"/>
              <a:chExt cx="644" cy="497"/>
            </a:xfrm>
          </p:grpSpPr>
          <p:sp>
            <p:nvSpPr>
              <p:cNvPr id="641090" name="Oval 66"/>
              <p:cNvSpPr>
                <a:spLocks noChangeArrowheads="1"/>
              </p:cNvSpPr>
              <p:nvPr/>
            </p:nvSpPr>
            <p:spPr bwMode="auto">
              <a:xfrm>
                <a:off x="3504" y="1980"/>
                <a:ext cx="72" cy="72"/>
              </a:xfrm>
              <a:prstGeom prst="ellipse">
                <a:avLst/>
              </a:prstGeom>
              <a:solidFill>
                <a:srgbClr val="00CC00"/>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111" name="Line 87"/>
              <p:cNvSpPr>
                <a:spLocks noChangeShapeType="1"/>
              </p:cNvSpPr>
              <p:nvPr/>
            </p:nvSpPr>
            <p:spPr bwMode="auto">
              <a:xfrm>
                <a:off x="3243" y="1752"/>
                <a:ext cx="276" cy="251"/>
              </a:xfrm>
              <a:prstGeom prst="line">
                <a:avLst/>
              </a:prstGeom>
              <a:noFill/>
              <a:ln w="952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112" name="Text Box 88"/>
              <p:cNvSpPr txBox="1">
                <a:spLocks noChangeArrowheads="1"/>
              </p:cNvSpPr>
              <p:nvPr/>
            </p:nvSpPr>
            <p:spPr bwMode="auto">
              <a:xfrm>
                <a:off x="2932" y="1555"/>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800" b="1">
                    <a:solidFill>
                      <a:srgbClr val="000099"/>
                    </a:solidFill>
                    <a:latin typeface="+mn-lt"/>
                    <a:ea typeface="+mn-ea"/>
                  </a:rPr>
                  <a:t>分组迟到</a:t>
                </a:r>
              </a:p>
            </p:txBody>
          </p:sp>
        </p:grpSp>
      </p:grpSp>
      <p:grpSp>
        <p:nvGrpSpPr>
          <p:cNvPr id="641132" name="Group 108"/>
          <p:cNvGrpSpPr>
            <a:grpSpLocks/>
          </p:cNvGrpSpPr>
          <p:nvPr/>
        </p:nvGrpSpPr>
        <p:grpSpPr bwMode="auto">
          <a:xfrm>
            <a:off x="4127500" y="2133600"/>
            <a:ext cx="3467100" cy="3200400"/>
            <a:chOff x="2400" y="1344"/>
            <a:chExt cx="2016" cy="2016"/>
          </a:xfrm>
        </p:grpSpPr>
        <p:sp>
          <p:nvSpPr>
            <p:cNvPr id="641075" name="Freeform 51"/>
            <p:cNvSpPr>
              <a:spLocks/>
            </p:cNvSpPr>
            <p:nvPr/>
          </p:nvSpPr>
          <p:spPr bwMode="auto">
            <a:xfrm>
              <a:off x="2400" y="1344"/>
              <a:ext cx="2016" cy="2016"/>
            </a:xfrm>
            <a:custGeom>
              <a:avLst/>
              <a:gdLst>
                <a:gd name="T0" fmla="*/ 0 w 2016"/>
                <a:gd name="T1" fmla="*/ 2016 h 2016"/>
                <a:gd name="T2" fmla="*/ 0 w 2016"/>
                <a:gd name="T3" fmla="*/ 1680 h 2016"/>
                <a:gd name="T4" fmla="*/ 396 w 2016"/>
                <a:gd name="T5" fmla="*/ 1680 h 2016"/>
                <a:gd name="T6" fmla="*/ 396 w 2016"/>
                <a:gd name="T7" fmla="*/ 1338 h 2016"/>
                <a:gd name="T8" fmla="*/ 552 w 2016"/>
                <a:gd name="T9" fmla="*/ 1344 h 2016"/>
                <a:gd name="T10" fmla="*/ 552 w 2016"/>
                <a:gd name="T11" fmla="*/ 1014 h 2016"/>
                <a:gd name="T12" fmla="*/ 1266 w 2016"/>
                <a:gd name="T13" fmla="*/ 1014 h 2016"/>
                <a:gd name="T14" fmla="*/ 1266 w 2016"/>
                <a:gd name="T15" fmla="*/ 672 h 2016"/>
                <a:gd name="T16" fmla="*/ 1398 w 2016"/>
                <a:gd name="T17" fmla="*/ 672 h 2016"/>
                <a:gd name="T18" fmla="*/ 1398 w 2016"/>
                <a:gd name="T19" fmla="*/ 336 h 2016"/>
                <a:gd name="T20" fmla="*/ 1614 w 2016"/>
                <a:gd name="T21" fmla="*/ 330 h 2016"/>
                <a:gd name="T22" fmla="*/ 1614 w 2016"/>
                <a:gd name="T23" fmla="*/ 0 h 2016"/>
                <a:gd name="T24" fmla="*/ 2016 w 2016"/>
                <a:gd name="T25"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6" h="2016">
                  <a:moveTo>
                    <a:pt x="0" y="2016"/>
                  </a:moveTo>
                  <a:lnTo>
                    <a:pt x="0" y="1680"/>
                  </a:lnTo>
                  <a:lnTo>
                    <a:pt x="396" y="1680"/>
                  </a:lnTo>
                  <a:lnTo>
                    <a:pt x="396" y="1338"/>
                  </a:lnTo>
                  <a:lnTo>
                    <a:pt x="552" y="1344"/>
                  </a:lnTo>
                  <a:lnTo>
                    <a:pt x="552" y="1014"/>
                  </a:lnTo>
                  <a:lnTo>
                    <a:pt x="1266" y="1014"/>
                  </a:lnTo>
                  <a:lnTo>
                    <a:pt x="1266" y="672"/>
                  </a:lnTo>
                  <a:lnTo>
                    <a:pt x="1398" y="672"/>
                  </a:lnTo>
                  <a:lnTo>
                    <a:pt x="1398" y="336"/>
                  </a:lnTo>
                  <a:lnTo>
                    <a:pt x="1614" y="330"/>
                  </a:lnTo>
                  <a:lnTo>
                    <a:pt x="1614" y="0"/>
                  </a:lnTo>
                  <a:lnTo>
                    <a:pt x="2016" y="0"/>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113" name="Text Box 89"/>
            <p:cNvSpPr txBox="1">
              <a:spLocks noChangeArrowheads="1"/>
            </p:cNvSpPr>
            <p:nvPr/>
          </p:nvSpPr>
          <p:spPr bwMode="auto">
            <a:xfrm>
              <a:off x="2462" y="1897"/>
              <a:ext cx="91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800" b="1">
                  <a:solidFill>
                    <a:srgbClr val="000099"/>
                  </a:solidFill>
                  <a:latin typeface="+mn-lt"/>
                  <a:ea typeface="+mn-ea"/>
                </a:rPr>
                <a:t>网络出现时延</a:t>
              </a:r>
            </a:p>
          </p:txBody>
        </p:sp>
        <p:sp>
          <p:nvSpPr>
            <p:cNvPr id="641114" name="Line 90"/>
            <p:cNvSpPr>
              <a:spLocks noChangeShapeType="1"/>
            </p:cNvSpPr>
            <p:nvPr/>
          </p:nvSpPr>
          <p:spPr bwMode="auto">
            <a:xfrm>
              <a:off x="3107" y="2115"/>
              <a:ext cx="383" cy="245"/>
            </a:xfrm>
            <a:prstGeom prst="line">
              <a:avLst/>
            </a:prstGeom>
            <a:noFill/>
            <a:ln w="952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nvGrpSpPr>
          <p:cNvPr id="641129" name="Group 105"/>
          <p:cNvGrpSpPr>
            <a:grpSpLocks/>
          </p:cNvGrpSpPr>
          <p:nvPr/>
        </p:nvGrpSpPr>
        <p:grpSpPr bwMode="auto">
          <a:xfrm>
            <a:off x="1681957" y="4760921"/>
            <a:ext cx="2445544" cy="341313"/>
            <a:chOff x="978" y="2999"/>
            <a:chExt cx="1422" cy="215"/>
          </a:xfrm>
        </p:grpSpPr>
        <p:sp>
          <p:nvSpPr>
            <p:cNvPr id="641115" name="Line 91"/>
            <p:cNvSpPr>
              <a:spLocks noChangeShapeType="1"/>
            </p:cNvSpPr>
            <p:nvPr/>
          </p:nvSpPr>
          <p:spPr bwMode="auto">
            <a:xfrm>
              <a:off x="978" y="3203"/>
              <a:ext cx="1422" cy="0"/>
            </a:xfrm>
            <a:prstGeom prst="line">
              <a:avLst/>
            </a:prstGeom>
            <a:noFill/>
            <a:ln w="9525">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116" name="Text Box 92"/>
            <p:cNvSpPr txBox="1">
              <a:spLocks noChangeArrowheads="1"/>
            </p:cNvSpPr>
            <p:nvPr/>
          </p:nvSpPr>
          <p:spPr bwMode="auto">
            <a:xfrm>
              <a:off x="1292" y="2999"/>
              <a:ext cx="93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800" b="1">
                  <a:solidFill>
                    <a:srgbClr val="000099"/>
                  </a:solidFill>
                  <a:latin typeface="+mn-lt"/>
                  <a:ea typeface="+mn-ea"/>
                </a:rPr>
                <a:t>分组 </a:t>
              </a:r>
              <a:r>
                <a:rPr kumimoji="1" lang="en-US" altLang="zh-CN" sz="1800" b="1">
                  <a:solidFill>
                    <a:srgbClr val="000099"/>
                  </a:solidFill>
                  <a:latin typeface="+mn-lt"/>
                  <a:ea typeface="+mn-ea"/>
                </a:rPr>
                <a:t>1 </a:t>
              </a:r>
              <a:r>
                <a:rPr kumimoji="1" lang="zh-CN" altLang="en-US" sz="1800" b="1">
                  <a:solidFill>
                    <a:srgbClr val="000099"/>
                  </a:solidFill>
                  <a:latin typeface="+mn-lt"/>
                  <a:ea typeface="+mn-ea"/>
                </a:rPr>
                <a:t>的时延</a:t>
              </a:r>
            </a:p>
          </p:txBody>
        </p:sp>
      </p:grpSp>
      <p:grpSp>
        <p:nvGrpSpPr>
          <p:cNvPr id="641124" name="Group 100"/>
          <p:cNvGrpSpPr>
            <a:grpSpLocks/>
          </p:cNvGrpSpPr>
          <p:nvPr/>
        </p:nvGrpSpPr>
        <p:grpSpPr bwMode="auto">
          <a:xfrm>
            <a:off x="507340" y="5637213"/>
            <a:ext cx="8669469" cy="860425"/>
            <a:chOff x="295" y="3551"/>
            <a:chExt cx="5041" cy="542"/>
          </a:xfrm>
        </p:grpSpPr>
        <p:sp>
          <p:nvSpPr>
            <p:cNvPr id="641123" name="AutoShape 99"/>
            <p:cNvSpPr>
              <a:spLocks noChangeArrowheads="1"/>
            </p:cNvSpPr>
            <p:nvPr/>
          </p:nvSpPr>
          <p:spPr bwMode="auto">
            <a:xfrm>
              <a:off x="1111" y="3679"/>
              <a:ext cx="453" cy="91"/>
            </a:xfrm>
            <a:prstGeom prst="rightArrow">
              <a:avLst>
                <a:gd name="adj1" fmla="val 50000"/>
                <a:gd name="adj2" fmla="val 12445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39" name="Line 15"/>
            <p:cNvSpPr>
              <a:spLocks noChangeShapeType="1"/>
            </p:cNvSpPr>
            <p:nvPr/>
          </p:nvSpPr>
          <p:spPr bwMode="auto">
            <a:xfrm>
              <a:off x="1632" y="3888"/>
              <a:ext cx="3600" cy="0"/>
            </a:xfrm>
            <a:prstGeom prst="line">
              <a:avLst/>
            </a:prstGeom>
            <a:noFill/>
            <a:ln w="190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40" name="Line 16"/>
            <p:cNvSpPr>
              <a:spLocks noChangeShapeType="1"/>
            </p:cNvSpPr>
            <p:nvPr/>
          </p:nvSpPr>
          <p:spPr bwMode="auto">
            <a:xfrm flipV="1">
              <a:off x="2400" y="3696"/>
              <a:ext cx="0" cy="192"/>
            </a:xfrm>
            <a:prstGeom prst="line">
              <a:avLst/>
            </a:prstGeom>
            <a:noFill/>
            <a:ln w="5715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41" name="Line 17"/>
            <p:cNvSpPr>
              <a:spLocks noChangeShapeType="1"/>
            </p:cNvSpPr>
            <p:nvPr/>
          </p:nvSpPr>
          <p:spPr bwMode="auto">
            <a:xfrm flipV="1">
              <a:off x="2775" y="3696"/>
              <a:ext cx="0" cy="192"/>
            </a:xfrm>
            <a:prstGeom prst="line">
              <a:avLst/>
            </a:prstGeom>
            <a:noFill/>
            <a:ln w="5715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42" name="Line 18"/>
            <p:cNvSpPr>
              <a:spLocks noChangeShapeType="1"/>
            </p:cNvSpPr>
            <p:nvPr/>
          </p:nvSpPr>
          <p:spPr bwMode="auto">
            <a:xfrm flipV="1">
              <a:off x="2949" y="3700"/>
              <a:ext cx="0" cy="192"/>
            </a:xfrm>
            <a:prstGeom prst="line">
              <a:avLst/>
            </a:prstGeom>
            <a:noFill/>
            <a:ln w="5715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43" name="Line 19"/>
            <p:cNvSpPr>
              <a:spLocks noChangeShapeType="1"/>
            </p:cNvSpPr>
            <p:nvPr/>
          </p:nvSpPr>
          <p:spPr bwMode="auto">
            <a:xfrm flipV="1">
              <a:off x="3660" y="3697"/>
              <a:ext cx="0" cy="192"/>
            </a:xfrm>
            <a:prstGeom prst="line">
              <a:avLst/>
            </a:prstGeom>
            <a:noFill/>
            <a:ln w="5715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44" name="Line 20"/>
            <p:cNvSpPr>
              <a:spLocks noChangeShapeType="1"/>
            </p:cNvSpPr>
            <p:nvPr/>
          </p:nvSpPr>
          <p:spPr bwMode="auto">
            <a:xfrm flipV="1">
              <a:off x="3792" y="3696"/>
              <a:ext cx="0" cy="192"/>
            </a:xfrm>
            <a:prstGeom prst="line">
              <a:avLst/>
            </a:prstGeom>
            <a:noFill/>
            <a:ln w="5715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45" name="Line 21"/>
            <p:cNvSpPr>
              <a:spLocks noChangeShapeType="1"/>
            </p:cNvSpPr>
            <p:nvPr/>
          </p:nvSpPr>
          <p:spPr bwMode="auto">
            <a:xfrm flipH="1" flipV="1">
              <a:off x="4008" y="3700"/>
              <a:ext cx="3" cy="192"/>
            </a:xfrm>
            <a:prstGeom prst="line">
              <a:avLst/>
            </a:prstGeom>
            <a:noFill/>
            <a:ln w="5715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46" name="Text Box 22"/>
            <p:cNvSpPr txBox="1">
              <a:spLocks noChangeArrowheads="1"/>
            </p:cNvSpPr>
            <p:nvPr/>
          </p:nvSpPr>
          <p:spPr bwMode="auto">
            <a:xfrm>
              <a:off x="1791" y="3551"/>
              <a:ext cx="376"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800" b="1">
                  <a:solidFill>
                    <a:srgbClr val="000099"/>
                  </a:solidFill>
                  <a:latin typeface="+mn-lt"/>
                  <a:ea typeface="+mn-ea"/>
                </a:rPr>
                <a:t>分组</a:t>
              </a:r>
            </a:p>
            <a:p>
              <a:pPr>
                <a:lnSpc>
                  <a:spcPct val="90000"/>
                </a:lnSpc>
              </a:pPr>
              <a:r>
                <a:rPr kumimoji="1" lang="zh-CN" altLang="en-US" sz="1800" b="1">
                  <a:solidFill>
                    <a:srgbClr val="000099"/>
                  </a:solidFill>
                  <a:latin typeface="+mn-lt"/>
                  <a:ea typeface="+mn-ea"/>
                </a:rPr>
                <a:t>到达</a:t>
              </a:r>
            </a:p>
          </p:txBody>
        </p:sp>
        <p:sp>
          <p:nvSpPr>
            <p:cNvPr id="641047" name="Text Box 23"/>
            <p:cNvSpPr txBox="1">
              <a:spLocks noChangeArrowheads="1"/>
            </p:cNvSpPr>
            <p:nvPr/>
          </p:nvSpPr>
          <p:spPr bwMode="auto">
            <a:xfrm>
              <a:off x="2292" y="3860"/>
              <a:ext cx="168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1</a:t>
              </a:r>
              <a:r>
                <a:rPr kumimoji="1" lang="en-US" altLang="zh-CN" sz="900" b="1">
                  <a:solidFill>
                    <a:srgbClr val="000099"/>
                  </a:solidFill>
                  <a:latin typeface="+mn-lt"/>
                  <a:ea typeface="+mn-ea"/>
                </a:rPr>
                <a:t>             </a:t>
              </a:r>
              <a:r>
                <a:rPr kumimoji="1" lang="en-US" altLang="zh-CN" sz="1800" b="1">
                  <a:solidFill>
                    <a:srgbClr val="000099"/>
                  </a:solidFill>
                  <a:latin typeface="+mn-lt"/>
                  <a:ea typeface="+mn-ea"/>
                </a:rPr>
                <a:t> 2</a:t>
              </a:r>
              <a:r>
                <a:rPr kumimoji="1" lang="en-US" altLang="zh-CN" sz="900" b="1">
                  <a:solidFill>
                    <a:srgbClr val="000099"/>
                  </a:solidFill>
                  <a:latin typeface="+mn-lt"/>
                  <a:ea typeface="+mn-ea"/>
                </a:rPr>
                <a:t>     </a:t>
              </a:r>
              <a:r>
                <a:rPr kumimoji="1" lang="en-US" altLang="zh-CN" sz="1800" b="1">
                  <a:solidFill>
                    <a:srgbClr val="000099"/>
                  </a:solidFill>
                  <a:latin typeface="+mn-lt"/>
                  <a:ea typeface="+mn-ea"/>
                </a:rPr>
                <a:t>3               4</a:t>
              </a:r>
              <a:r>
                <a:rPr kumimoji="1" lang="en-US" altLang="zh-CN" sz="900" b="1">
                  <a:solidFill>
                    <a:srgbClr val="000099"/>
                  </a:solidFill>
                  <a:latin typeface="+mn-lt"/>
                  <a:ea typeface="+mn-ea"/>
                </a:rPr>
                <a:t>    </a:t>
              </a:r>
              <a:r>
                <a:rPr kumimoji="1" lang="en-US" altLang="zh-CN" sz="1800" b="1">
                  <a:solidFill>
                    <a:srgbClr val="000099"/>
                  </a:solidFill>
                  <a:latin typeface="+mn-lt"/>
                  <a:ea typeface="+mn-ea"/>
                </a:rPr>
                <a:t>5</a:t>
              </a:r>
              <a:r>
                <a:rPr kumimoji="1" lang="en-US" altLang="zh-CN" sz="800" b="1">
                  <a:solidFill>
                    <a:srgbClr val="000099"/>
                  </a:solidFill>
                  <a:latin typeface="+mn-lt"/>
                  <a:ea typeface="+mn-ea"/>
                </a:rPr>
                <a:t>   </a:t>
              </a:r>
              <a:r>
                <a:rPr kumimoji="1" lang="en-US" altLang="zh-CN" sz="1800" b="1">
                  <a:solidFill>
                    <a:srgbClr val="000099"/>
                  </a:solidFill>
                  <a:latin typeface="+mn-lt"/>
                  <a:ea typeface="+mn-ea"/>
                </a:rPr>
                <a:t>  6</a:t>
              </a:r>
            </a:p>
          </p:txBody>
        </p:sp>
        <p:sp>
          <p:nvSpPr>
            <p:cNvPr id="641048" name="Text Box 24"/>
            <p:cNvSpPr txBox="1">
              <a:spLocks noChangeArrowheads="1"/>
            </p:cNvSpPr>
            <p:nvPr/>
          </p:nvSpPr>
          <p:spPr bwMode="auto">
            <a:xfrm>
              <a:off x="5184" y="3693"/>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i="1">
                  <a:solidFill>
                    <a:srgbClr val="000099"/>
                  </a:solidFill>
                  <a:latin typeface="+mn-lt"/>
                  <a:ea typeface="+mn-ea"/>
                </a:rPr>
                <a:t>t</a:t>
              </a:r>
            </a:p>
          </p:txBody>
        </p:sp>
        <p:sp>
          <p:nvSpPr>
            <p:cNvPr id="641121" name="Text Box 97"/>
            <p:cNvSpPr txBox="1">
              <a:spLocks noChangeArrowheads="1"/>
            </p:cNvSpPr>
            <p:nvPr/>
          </p:nvSpPr>
          <p:spPr bwMode="auto">
            <a:xfrm>
              <a:off x="295" y="3612"/>
              <a:ext cx="778" cy="215"/>
            </a:xfrm>
            <a:prstGeom prst="rect">
              <a:avLst/>
            </a:prstGeom>
            <a:solidFill>
              <a:srgbClr val="FFFF66"/>
            </a:solidFill>
            <a:ln>
              <a:noFill/>
            </a:ln>
            <a:effectLst>
              <a:outerShdw dist="35921" dir="2700000" algn="ctr" rotWithShape="0">
                <a:schemeClr val="folHlink"/>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nSpc>
                  <a:spcPct val="90000"/>
                </a:lnSpc>
              </a:pPr>
              <a:r>
                <a:rPr kumimoji="1" lang="zh-CN" altLang="en-US" sz="1800" b="1">
                  <a:solidFill>
                    <a:srgbClr val="000099"/>
                  </a:solidFill>
                  <a:latin typeface="+mn-lt"/>
                  <a:ea typeface="+mn-ea"/>
                </a:rPr>
                <a:t>实际的网络</a:t>
              </a:r>
            </a:p>
          </p:txBody>
        </p:sp>
      </p:grpSp>
    </p:spTree>
    <p:extLst>
      <p:ext uri="{BB962C8B-B14F-4D97-AF65-F5344CB8AC3E}">
        <p14:creationId xmlns:p14="http://schemas.microsoft.com/office/powerpoint/2010/main" val="1761213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41120"/>
                                        </p:tgtEl>
                                        <p:attrNameLst>
                                          <p:attrName>style.visibility</p:attrName>
                                        </p:attrNameLst>
                                      </p:cBhvr>
                                      <p:to>
                                        <p:strVal val="visible"/>
                                      </p:to>
                                    </p:set>
                                    <p:animEffect transition="in" filter="wipe(left)">
                                      <p:cBhvr>
                                        <p:cTn id="7" dur="2000"/>
                                        <p:tgtEl>
                                          <p:spTgt spid="641120"/>
                                        </p:tgtEl>
                                      </p:cBhvr>
                                    </p:animEffect>
                                  </p:childTnLst>
                                </p:cTn>
                              </p:par>
                            </p:childTnLst>
                          </p:cTn>
                        </p:par>
                        <p:par>
                          <p:cTn id="8" fill="hold" nodeType="afterGroup">
                            <p:stCondLst>
                              <p:cond delay="2000"/>
                            </p:stCondLst>
                            <p:childTnLst>
                              <p:par>
                                <p:cTn id="9" presetID="22" presetClass="entr" presetSubtype="8" fill="hold" nodeType="afterEffect">
                                  <p:stCondLst>
                                    <p:cond delay="500"/>
                                  </p:stCondLst>
                                  <p:childTnLst>
                                    <p:set>
                                      <p:cBhvr>
                                        <p:cTn id="10" dur="1" fill="hold">
                                          <p:stCondLst>
                                            <p:cond delay="0"/>
                                          </p:stCondLst>
                                        </p:cTn>
                                        <p:tgtEl>
                                          <p:spTgt spid="641127"/>
                                        </p:tgtEl>
                                        <p:attrNameLst>
                                          <p:attrName>style.visibility</p:attrName>
                                        </p:attrNameLst>
                                      </p:cBhvr>
                                      <p:to>
                                        <p:strVal val="visible"/>
                                      </p:to>
                                    </p:set>
                                    <p:animEffect transition="in" filter="wipe(left)">
                                      <p:cBhvr>
                                        <p:cTn id="11" dur="1000"/>
                                        <p:tgtEl>
                                          <p:spTgt spid="641127"/>
                                        </p:tgtEl>
                                      </p:cBhvr>
                                    </p:animEffect>
                                  </p:childTnLst>
                                </p:cTn>
                              </p:par>
                            </p:childTnLst>
                          </p:cTn>
                        </p:par>
                        <p:par>
                          <p:cTn id="12" fill="hold" nodeType="afterGroup">
                            <p:stCondLst>
                              <p:cond delay="3500"/>
                            </p:stCondLst>
                            <p:childTnLst>
                              <p:par>
                                <p:cTn id="13" presetID="22" presetClass="entr" presetSubtype="4" fill="hold" nodeType="afterEffect">
                                  <p:stCondLst>
                                    <p:cond delay="500"/>
                                  </p:stCondLst>
                                  <p:childTnLst>
                                    <p:set>
                                      <p:cBhvr>
                                        <p:cTn id="14" dur="1" fill="hold">
                                          <p:stCondLst>
                                            <p:cond delay="0"/>
                                          </p:stCondLst>
                                        </p:cTn>
                                        <p:tgtEl>
                                          <p:spTgt spid="641128"/>
                                        </p:tgtEl>
                                        <p:attrNameLst>
                                          <p:attrName>style.visibility</p:attrName>
                                        </p:attrNameLst>
                                      </p:cBhvr>
                                      <p:to>
                                        <p:strVal val="visible"/>
                                      </p:to>
                                    </p:set>
                                    <p:animEffect transition="in" filter="wipe(down)">
                                      <p:cBhvr>
                                        <p:cTn id="15" dur="2000"/>
                                        <p:tgtEl>
                                          <p:spTgt spid="64112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641124"/>
                                        </p:tgtEl>
                                        <p:attrNameLst>
                                          <p:attrName>style.visibility</p:attrName>
                                        </p:attrNameLst>
                                      </p:cBhvr>
                                      <p:to>
                                        <p:strVal val="visible"/>
                                      </p:to>
                                    </p:set>
                                    <p:animEffect transition="in" filter="wipe(left)">
                                      <p:cBhvr>
                                        <p:cTn id="20" dur="2000"/>
                                        <p:tgtEl>
                                          <p:spTgt spid="64112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641129"/>
                                        </p:tgtEl>
                                        <p:attrNameLst>
                                          <p:attrName>style.visibility</p:attrName>
                                        </p:attrNameLst>
                                      </p:cBhvr>
                                      <p:to>
                                        <p:strVal val="visible"/>
                                      </p:to>
                                    </p:set>
                                    <p:animEffect transition="in" filter="wipe(left)">
                                      <p:cBhvr>
                                        <p:cTn id="25" dur="2000"/>
                                        <p:tgtEl>
                                          <p:spTgt spid="641129"/>
                                        </p:tgtEl>
                                      </p:cBhvr>
                                    </p:animEffect>
                                  </p:childTnLst>
                                </p:cTn>
                              </p:par>
                            </p:childTnLst>
                          </p:cTn>
                        </p:par>
                        <p:par>
                          <p:cTn id="26" fill="hold" nodeType="afterGroup">
                            <p:stCondLst>
                              <p:cond delay="2000"/>
                            </p:stCondLst>
                            <p:childTnLst>
                              <p:par>
                                <p:cTn id="27" presetID="22" presetClass="entr" presetSubtype="8" fill="hold" nodeType="afterEffect">
                                  <p:stCondLst>
                                    <p:cond delay="500"/>
                                  </p:stCondLst>
                                  <p:childTnLst>
                                    <p:set>
                                      <p:cBhvr>
                                        <p:cTn id="28" dur="1" fill="hold">
                                          <p:stCondLst>
                                            <p:cond delay="0"/>
                                          </p:stCondLst>
                                        </p:cTn>
                                        <p:tgtEl>
                                          <p:spTgt spid="641132"/>
                                        </p:tgtEl>
                                        <p:attrNameLst>
                                          <p:attrName>style.visibility</p:attrName>
                                        </p:attrNameLst>
                                      </p:cBhvr>
                                      <p:to>
                                        <p:strVal val="visible"/>
                                      </p:to>
                                    </p:set>
                                    <p:animEffect transition="in" filter="wipe(left)">
                                      <p:cBhvr>
                                        <p:cTn id="29" dur="2000"/>
                                        <p:tgtEl>
                                          <p:spTgt spid="641132"/>
                                        </p:tgtEl>
                                      </p:cBhvr>
                                    </p:animEffect>
                                  </p:childTnLst>
                                </p:cTn>
                              </p:par>
                            </p:childTnLst>
                          </p:cTn>
                        </p:par>
                        <p:par>
                          <p:cTn id="30" fill="hold" nodeType="afterGroup">
                            <p:stCondLst>
                              <p:cond delay="4500"/>
                            </p:stCondLst>
                            <p:childTnLst>
                              <p:par>
                                <p:cTn id="31" presetID="22" presetClass="entr" presetSubtype="4" fill="hold" nodeType="afterEffect">
                                  <p:stCondLst>
                                    <p:cond delay="0"/>
                                  </p:stCondLst>
                                  <p:childTnLst>
                                    <p:set>
                                      <p:cBhvr>
                                        <p:cTn id="32" dur="1" fill="hold">
                                          <p:stCondLst>
                                            <p:cond delay="0"/>
                                          </p:stCondLst>
                                        </p:cTn>
                                        <p:tgtEl>
                                          <p:spTgt spid="641119"/>
                                        </p:tgtEl>
                                        <p:attrNameLst>
                                          <p:attrName>style.visibility</p:attrName>
                                        </p:attrNameLst>
                                      </p:cBhvr>
                                      <p:to>
                                        <p:strVal val="visible"/>
                                      </p:to>
                                    </p:set>
                                    <p:animEffect transition="in" filter="wipe(down)">
                                      <p:cBhvr>
                                        <p:cTn id="33" dur="2000"/>
                                        <p:tgtEl>
                                          <p:spTgt spid="64111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641131"/>
                                        </p:tgtEl>
                                        <p:attrNameLst>
                                          <p:attrName>style.visibility</p:attrName>
                                        </p:attrNameLst>
                                      </p:cBhvr>
                                      <p:to>
                                        <p:strVal val="visible"/>
                                      </p:to>
                                    </p:set>
                                    <p:animEffect transition="in" filter="wipe(left)">
                                      <p:cBhvr>
                                        <p:cTn id="38" dur="2000"/>
                                        <p:tgtEl>
                                          <p:spTgt spid="64113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641134"/>
                                        </p:tgtEl>
                                        <p:attrNameLst>
                                          <p:attrName>style.visibility</p:attrName>
                                        </p:attrNameLst>
                                      </p:cBhvr>
                                      <p:to>
                                        <p:strVal val="visible"/>
                                      </p:to>
                                    </p:set>
                                    <p:animEffect transition="in" filter="wipe(down)">
                                      <p:cBhvr>
                                        <p:cTn id="43" dur="2000"/>
                                        <p:tgtEl>
                                          <p:spTgt spid="64113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641136"/>
                                        </p:tgtEl>
                                        <p:attrNameLst>
                                          <p:attrName>style.visibility</p:attrName>
                                        </p:attrNameLst>
                                      </p:cBhvr>
                                      <p:to>
                                        <p:strVal val="visible"/>
                                      </p:to>
                                    </p:set>
                                    <p:animEffect transition="in" filter="wipe(down)">
                                      <p:cBhvr>
                                        <p:cTn id="48" dur="2000"/>
                                        <p:tgtEl>
                                          <p:spTgt spid="641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pPr algn="ctr"/>
            <a:r>
              <a:rPr lang="en-US" altLang="zh-CN"/>
              <a:t>IntServ </a:t>
            </a:r>
            <a:r>
              <a:rPr lang="zh-CN" altLang="en-US"/>
              <a:t>由四个组成部分</a:t>
            </a:r>
          </a:p>
        </p:txBody>
      </p:sp>
      <p:sp>
        <p:nvSpPr>
          <p:cNvPr id="589827" name="Rectangle 3"/>
          <p:cNvSpPr>
            <a:spLocks noGrp="1" noChangeArrowheads="1"/>
          </p:cNvSpPr>
          <p:nvPr>
            <p:ph idx="1"/>
          </p:nvPr>
        </p:nvSpPr>
        <p:spPr/>
        <p:txBody>
          <a:bodyPr/>
          <a:lstStyle/>
          <a:p>
            <a:pPr>
              <a:buFont typeface="Wingdings" pitchFamily="2" charset="2"/>
              <a:buNone/>
            </a:pPr>
            <a:r>
              <a:rPr lang="en-US" altLang="zh-CN" sz="3000" dirty="0"/>
              <a:t>(1) </a:t>
            </a:r>
            <a:r>
              <a:rPr lang="zh-CN" altLang="en-US" sz="3000" dirty="0">
                <a:solidFill>
                  <a:schemeClr val="hlink"/>
                </a:solidFill>
              </a:rPr>
              <a:t>资源预留协议 </a:t>
            </a:r>
            <a:r>
              <a:rPr lang="en-US" altLang="zh-CN" sz="3000" dirty="0">
                <a:solidFill>
                  <a:srgbClr val="FF0000"/>
                </a:solidFill>
              </a:rPr>
              <a:t>RSVP</a:t>
            </a:r>
            <a:r>
              <a:rPr lang="zh-CN" altLang="en-US" sz="3000" dirty="0">
                <a:solidFill>
                  <a:srgbClr val="FF0000"/>
                </a:solidFill>
              </a:rPr>
              <a:t>，</a:t>
            </a:r>
            <a:r>
              <a:rPr lang="zh-CN" altLang="en-US" sz="3000" dirty="0"/>
              <a:t>它是 </a:t>
            </a:r>
            <a:r>
              <a:rPr lang="en-US" altLang="zh-CN" sz="3000" dirty="0" err="1"/>
              <a:t>IntServ</a:t>
            </a:r>
            <a:r>
              <a:rPr lang="en-US" altLang="zh-CN" sz="3000" dirty="0"/>
              <a:t> </a:t>
            </a:r>
            <a:r>
              <a:rPr lang="zh-CN" altLang="en-US" sz="3000" dirty="0"/>
              <a:t>的信令协议。</a:t>
            </a:r>
          </a:p>
          <a:p>
            <a:pPr>
              <a:buFont typeface="Wingdings" pitchFamily="2" charset="2"/>
              <a:buNone/>
            </a:pPr>
            <a:r>
              <a:rPr lang="en-US" altLang="zh-CN" sz="3000" dirty="0"/>
              <a:t>(2) </a:t>
            </a:r>
            <a:r>
              <a:rPr lang="zh-CN" altLang="en-US" sz="3000" dirty="0">
                <a:solidFill>
                  <a:schemeClr val="hlink"/>
                </a:solidFill>
              </a:rPr>
              <a:t>接纳</a:t>
            </a:r>
            <a:r>
              <a:rPr lang="zh-CN" altLang="en-US" sz="3000" dirty="0" smtClean="0">
                <a:solidFill>
                  <a:schemeClr val="hlink"/>
                </a:solidFill>
              </a:rPr>
              <a:t>控制 </a:t>
            </a:r>
            <a:r>
              <a:rPr lang="en-US" altLang="zh-CN" sz="3000" dirty="0" smtClean="0"/>
              <a:t>(</a:t>
            </a:r>
            <a:r>
              <a:rPr lang="en-US" altLang="zh-CN" sz="3000" dirty="0"/>
              <a:t>admission control)</a:t>
            </a:r>
            <a:r>
              <a:rPr lang="zh-CN" altLang="en-US" sz="3000" dirty="0"/>
              <a:t>，用来决定是否同意对某一资源的请求。</a:t>
            </a:r>
          </a:p>
          <a:p>
            <a:pPr>
              <a:buFont typeface="Wingdings" pitchFamily="2" charset="2"/>
              <a:buNone/>
            </a:pPr>
            <a:r>
              <a:rPr lang="en-US" altLang="zh-CN" sz="3000" dirty="0"/>
              <a:t>(3) </a:t>
            </a:r>
            <a:r>
              <a:rPr lang="zh-CN" altLang="en-US" sz="3000" dirty="0" smtClean="0">
                <a:solidFill>
                  <a:schemeClr val="hlink"/>
                </a:solidFill>
              </a:rPr>
              <a:t>分类器 </a:t>
            </a:r>
            <a:r>
              <a:rPr lang="en-US" altLang="zh-CN" sz="3000" dirty="0" smtClean="0"/>
              <a:t>(</a:t>
            </a:r>
            <a:r>
              <a:rPr lang="en-US" altLang="zh-CN" sz="3000" dirty="0"/>
              <a:t>classifier)</a:t>
            </a:r>
            <a:r>
              <a:rPr lang="zh-CN" altLang="en-US" sz="3000" dirty="0"/>
              <a:t>，用来将进入路由器的分组进行分类，并根据分类的结果将不同类别的分组放入特定的队列。</a:t>
            </a:r>
          </a:p>
          <a:p>
            <a:pPr>
              <a:buFont typeface="Wingdings" pitchFamily="2" charset="2"/>
              <a:buNone/>
            </a:pPr>
            <a:r>
              <a:rPr lang="en-US" altLang="zh-CN" sz="3000" dirty="0"/>
              <a:t>(4) </a:t>
            </a:r>
            <a:r>
              <a:rPr lang="zh-CN" altLang="en-US" sz="3000" dirty="0">
                <a:solidFill>
                  <a:schemeClr val="hlink"/>
                </a:solidFill>
              </a:rPr>
              <a:t>调度</a:t>
            </a:r>
            <a:r>
              <a:rPr lang="zh-CN" altLang="en-US" sz="3000" dirty="0" smtClean="0">
                <a:solidFill>
                  <a:schemeClr val="hlink"/>
                </a:solidFill>
              </a:rPr>
              <a:t>器 </a:t>
            </a:r>
            <a:r>
              <a:rPr lang="en-US" altLang="zh-CN" sz="3000" dirty="0" smtClean="0"/>
              <a:t>(</a:t>
            </a:r>
            <a:r>
              <a:rPr lang="en-US" altLang="zh-CN" sz="3000" dirty="0"/>
              <a:t>scheduler)</a:t>
            </a:r>
            <a:r>
              <a:rPr lang="zh-CN" altLang="en-US" sz="3000" dirty="0"/>
              <a:t>，根据服务质量要求决定分组发送的前后顺序。</a:t>
            </a:r>
          </a:p>
        </p:txBody>
      </p:sp>
    </p:spTree>
    <p:extLst>
      <p:ext uri="{BB962C8B-B14F-4D97-AF65-F5344CB8AC3E}">
        <p14:creationId xmlns:p14="http://schemas.microsoft.com/office/powerpoint/2010/main" val="18867917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pPr algn="ctr"/>
            <a:r>
              <a:rPr lang="zh-CN" altLang="en-US" dirty="0" smtClean="0"/>
              <a:t>流 </a:t>
            </a:r>
            <a:r>
              <a:rPr lang="en-US" altLang="zh-CN" dirty="0" smtClean="0"/>
              <a:t>(</a:t>
            </a:r>
            <a:r>
              <a:rPr lang="en-US" altLang="zh-CN" dirty="0"/>
              <a:t>flow)</a:t>
            </a:r>
          </a:p>
        </p:txBody>
      </p:sp>
      <p:sp>
        <p:nvSpPr>
          <p:cNvPr id="590851" name="Rectangle 3"/>
          <p:cNvSpPr>
            <a:spLocks noGrp="1" noChangeArrowheads="1"/>
          </p:cNvSpPr>
          <p:nvPr>
            <p:ph idx="1"/>
          </p:nvPr>
        </p:nvSpPr>
        <p:spPr/>
        <p:txBody>
          <a:bodyPr/>
          <a:lstStyle/>
          <a:p>
            <a:r>
              <a:rPr lang="en-US" altLang="zh-CN" dirty="0" smtClean="0"/>
              <a:t>“</a:t>
            </a:r>
            <a:r>
              <a:rPr lang="zh-CN" altLang="en-US" dirty="0">
                <a:solidFill>
                  <a:schemeClr val="hlink"/>
                </a:solidFill>
              </a:rPr>
              <a:t>流</a:t>
            </a:r>
            <a:r>
              <a:rPr lang="zh-CN" altLang="en-US" dirty="0"/>
              <a:t>”是在多媒体通信中的一个常用的名词，一般定义</a:t>
            </a:r>
            <a:r>
              <a:rPr lang="zh-CN" altLang="en-US" dirty="0" smtClean="0"/>
              <a:t>为</a:t>
            </a:r>
            <a:r>
              <a:rPr lang="zh-CN" altLang="en-US" dirty="0"/>
              <a:t>：</a:t>
            </a:r>
            <a:endParaRPr lang="en-US" altLang="zh-CN" dirty="0"/>
          </a:p>
          <a:p>
            <a:pPr marL="352425" indent="-352425">
              <a:buNone/>
            </a:pPr>
            <a:r>
              <a:rPr lang="en-US" altLang="zh-CN" dirty="0" smtClean="0"/>
              <a:t>	</a:t>
            </a:r>
            <a:r>
              <a:rPr lang="zh-CN" altLang="en-US" dirty="0" smtClean="0">
                <a:solidFill>
                  <a:srgbClr val="0000FF"/>
                </a:solidFill>
              </a:rPr>
              <a:t>具有</a:t>
            </a:r>
            <a:r>
              <a:rPr lang="zh-CN" altLang="en-US" dirty="0">
                <a:solidFill>
                  <a:srgbClr val="0000FF"/>
                </a:solidFill>
              </a:rPr>
              <a:t>同样的源 </a:t>
            </a:r>
            <a:r>
              <a:rPr lang="en-US" altLang="zh-CN" b="1" dirty="0">
                <a:solidFill>
                  <a:srgbClr val="0000FF"/>
                </a:solidFill>
              </a:rPr>
              <a:t>IP </a:t>
            </a:r>
            <a:r>
              <a:rPr lang="zh-CN" altLang="en-US" dirty="0">
                <a:solidFill>
                  <a:srgbClr val="0000FF"/>
                </a:solidFill>
              </a:rPr>
              <a:t>地址、源端口号、目的 </a:t>
            </a:r>
            <a:r>
              <a:rPr lang="en-US" altLang="zh-CN" b="1" dirty="0">
                <a:solidFill>
                  <a:srgbClr val="0000FF"/>
                </a:solidFill>
              </a:rPr>
              <a:t>IP </a:t>
            </a:r>
            <a:r>
              <a:rPr lang="zh-CN" altLang="en-US" dirty="0">
                <a:solidFill>
                  <a:srgbClr val="0000FF"/>
                </a:solidFill>
              </a:rPr>
              <a:t>地址、目的端口号、协议标识符以及服务质量需求的一连串分组。</a:t>
            </a:r>
            <a:r>
              <a:rPr lang="zh-CN" altLang="en-US" dirty="0"/>
              <a:t> </a:t>
            </a:r>
          </a:p>
        </p:txBody>
      </p:sp>
    </p:spTree>
    <p:extLst>
      <p:ext uri="{BB962C8B-B14F-4D97-AF65-F5344CB8AC3E}">
        <p14:creationId xmlns:p14="http://schemas.microsoft.com/office/powerpoint/2010/main" val="1521673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pPr algn="ctr"/>
            <a:r>
              <a:rPr lang="zh-CN" altLang="zh-CN" dirty="0"/>
              <a:t>资源预留</a:t>
            </a:r>
            <a:r>
              <a:rPr lang="zh-CN" altLang="zh-CN" dirty="0" smtClean="0"/>
              <a:t>协议</a:t>
            </a:r>
            <a:r>
              <a:rPr lang="en-US" altLang="zh-CN" dirty="0" smtClean="0"/>
              <a:t> RSVP</a:t>
            </a:r>
            <a:endParaRPr lang="en-US" altLang="zh-CN" dirty="0"/>
          </a:p>
        </p:txBody>
      </p:sp>
      <p:sp>
        <p:nvSpPr>
          <p:cNvPr id="590851" name="Rectangle 3"/>
          <p:cNvSpPr>
            <a:spLocks noGrp="1" noChangeArrowheads="1"/>
          </p:cNvSpPr>
          <p:nvPr>
            <p:ph idx="1"/>
          </p:nvPr>
        </p:nvSpPr>
        <p:spPr/>
        <p:txBody>
          <a:bodyPr/>
          <a:lstStyle/>
          <a:p>
            <a:r>
              <a:rPr lang="zh-CN" altLang="zh-CN" dirty="0"/>
              <a:t>一个会话必须首先声明它所需的服务质量，以便使路由器能够确定是否有足够的资源来满足该会话的需求</a:t>
            </a:r>
            <a:r>
              <a:rPr lang="zh-CN" altLang="zh-CN" dirty="0" smtClean="0"/>
              <a:t>。</a:t>
            </a:r>
            <a:endParaRPr lang="en-US" altLang="zh-CN" dirty="0" smtClean="0"/>
          </a:p>
          <a:p>
            <a:r>
              <a:rPr lang="zh-CN" altLang="zh-CN" dirty="0"/>
              <a:t>当请求被接受时，链路带宽和缓存空间就被分配给这个分组</a:t>
            </a:r>
            <a:r>
              <a:rPr lang="zh-CN" altLang="zh-CN" dirty="0" smtClean="0"/>
              <a:t>流</a:t>
            </a:r>
            <a:r>
              <a:rPr lang="zh-CN" altLang="en-US" dirty="0" smtClean="0"/>
              <a:t>。</a:t>
            </a:r>
            <a:endParaRPr lang="en-US" altLang="zh-CN" dirty="0" smtClean="0"/>
          </a:p>
          <a:p>
            <a:r>
              <a:rPr lang="zh-CN" altLang="zh-CN" dirty="0" smtClean="0"/>
              <a:t>资源</a:t>
            </a:r>
            <a:r>
              <a:rPr lang="zh-CN" altLang="zh-CN" dirty="0"/>
              <a:t>预留</a:t>
            </a:r>
            <a:r>
              <a:rPr lang="zh-CN" altLang="zh-CN" dirty="0" smtClean="0"/>
              <a:t>协议</a:t>
            </a:r>
            <a:r>
              <a:rPr lang="en-US" altLang="zh-CN" dirty="0" smtClean="0"/>
              <a:t> RSVP </a:t>
            </a:r>
            <a:r>
              <a:rPr lang="zh-CN" altLang="zh-CN" dirty="0" smtClean="0"/>
              <a:t>在</a:t>
            </a:r>
            <a:r>
              <a:rPr lang="zh-CN" altLang="zh-CN" dirty="0"/>
              <a:t>进行资源预留时采用了多播树的方式</a:t>
            </a:r>
            <a:r>
              <a:rPr lang="zh-CN" altLang="zh-CN" dirty="0" smtClean="0"/>
              <a:t>。</a:t>
            </a:r>
            <a:endParaRPr lang="en-US" altLang="zh-CN" dirty="0" smtClean="0"/>
          </a:p>
        </p:txBody>
      </p:sp>
    </p:spTree>
    <p:extLst>
      <p:ext uri="{BB962C8B-B14F-4D97-AF65-F5344CB8AC3E}">
        <p14:creationId xmlns:p14="http://schemas.microsoft.com/office/powerpoint/2010/main" val="13969982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98" name="Line 26"/>
          <p:cNvSpPr>
            <a:spLocks noChangeShapeType="1"/>
          </p:cNvSpPr>
          <p:nvPr/>
        </p:nvSpPr>
        <p:spPr bwMode="auto">
          <a:xfrm flipV="1">
            <a:off x="4361391" y="1243013"/>
            <a:ext cx="1494500" cy="6143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874" name="Rectangle 2"/>
          <p:cNvSpPr>
            <a:spLocks noGrp="1" noChangeArrowheads="1"/>
          </p:cNvSpPr>
          <p:nvPr>
            <p:ph type="title" idx="4294967295"/>
          </p:nvPr>
        </p:nvSpPr>
        <p:spPr>
          <a:xfrm>
            <a:off x="416496" y="44624"/>
            <a:ext cx="5537730" cy="695325"/>
          </a:xfrm>
        </p:spPr>
        <p:txBody>
          <a:bodyPr/>
          <a:lstStyle/>
          <a:p>
            <a:pPr algn="ctr"/>
            <a:r>
              <a:rPr lang="en-US" altLang="zh-CN" sz="3600" dirty="0"/>
              <a:t>RSVP </a:t>
            </a:r>
            <a:r>
              <a:rPr lang="zh-CN" altLang="en-US" sz="3600" dirty="0"/>
              <a:t>协议的工作原理 </a:t>
            </a:r>
          </a:p>
        </p:txBody>
      </p:sp>
      <p:sp>
        <p:nvSpPr>
          <p:cNvPr id="591876" name="Line 4"/>
          <p:cNvSpPr>
            <a:spLocks noChangeShapeType="1"/>
          </p:cNvSpPr>
          <p:nvPr/>
        </p:nvSpPr>
        <p:spPr bwMode="auto">
          <a:xfrm>
            <a:off x="6043348" y="2471738"/>
            <a:ext cx="56065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877" name="Line 5"/>
          <p:cNvSpPr>
            <a:spLocks noChangeShapeType="1"/>
          </p:cNvSpPr>
          <p:nvPr/>
        </p:nvSpPr>
        <p:spPr bwMode="auto">
          <a:xfrm>
            <a:off x="6043348" y="1243013"/>
            <a:ext cx="56065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878" name="Line 6"/>
          <p:cNvSpPr>
            <a:spLocks noChangeShapeType="1"/>
          </p:cNvSpPr>
          <p:nvPr/>
        </p:nvSpPr>
        <p:spPr bwMode="auto">
          <a:xfrm rot="-16200000">
            <a:off x="5724129" y="2690813"/>
            <a:ext cx="2635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879" name="Line 7"/>
          <p:cNvSpPr>
            <a:spLocks noChangeShapeType="1"/>
          </p:cNvSpPr>
          <p:nvPr/>
        </p:nvSpPr>
        <p:spPr bwMode="auto">
          <a:xfrm rot="16200000" flipH="1">
            <a:off x="4798219" y="2946400"/>
            <a:ext cx="2476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880" name="Line 8"/>
          <p:cNvSpPr>
            <a:spLocks noChangeShapeType="1"/>
          </p:cNvSpPr>
          <p:nvPr/>
        </p:nvSpPr>
        <p:spPr bwMode="auto">
          <a:xfrm rot="-10800000">
            <a:off x="6604001" y="2822575"/>
            <a:ext cx="46606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881" name="Line 9"/>
          <p:cNvSpPr>
            <a:spLocks noChangeShapeType="1"/>
          </p:cNvSpPr>
          <p:nvPr/>
        </p:nvSpPr>
        <p:spPr bwMode="auto">
          <a:xfrm rot="-10800000">
            <a:off x="6604001" y="1857375"/>
            <a:ext cx="46606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882" name="Line 10"/>
          <p:cNvSpPr>
            <a:spLocks noChangeShapeType="1"/>
          </p:cNvSpPr>
          <p:nvPr/>
        </p:nvSpPr>
        <p:spPr bwMode="auto">
          <a:xfrm rot="-10800000">
            <a:off x="6604001" y="1066800"/>
            <a:ext cx="46606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883" name="Line 11"/>
          <p:cNvSpPr>
            <a:spLocks noChangeShapeType="1"/>
          </p:cNvSpPr>
          <p:nvPr/>
        </p:nvSpPr>
        <p:spPr bwMode="auto">
          <a:xfrm>
            <a:off x="4268523" y="1944688"/>
            <a:ext cx="1494500" cy="5270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884" name="Line 12"/>
          <p:cNvSpPr>
            <a:spLocks noChangeShapeType="1"/>
          </p:cNvSpPr>
          <p:nvPr/>
        </p:nvSpPr>
        <p:spPr bwMode="auto">
          <a:xfrm flipV="1">
            <a:off x="1033596" y="1857376"/>
            <a:ext cx="3140340" cy="238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591885"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1082" y="1681164"/>
            <a:ext cx="560652"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91886" name="Text Box 14"/>
          <p:cNvSpPr txBox="1">
            <a:spLocks noChangeArrowheads="1"/>
          </p:cNvSpPr>
          <p:nvPr/>
        </p:nvSpPr>
        <p:spPr bwMode="auto">
          <a:xfrm>
            <a:off x="428229" y="141287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H</a:t>
            </a:r>
            <a:r>
              <a:rPr kumimoji="1" lang="en-US" altLang="zh-CN" sz="2000" b="1" baseline="-25000">
                <a:solidFill>
                  <a:srgbClr val="000099"/>
                </a:solidFill>
                <a:latin typeface="+mn-lt"/>
                <a:ea typeface="+mn-ea"/>
              </a:rPr>
              <a:t>1</a:t>
            </a:r>
          </a:p>
        </p:txBody>
      </p:sp>
      <p:sp>
        <p:nvSpPr>
          <p:cNvPr id="591887" name="Text Box 15"/>
          <p:cNvSpPr txBox="1">
            <a:spLocks noChangeArrowheads="1"/>
          </p:cNvSpPr>
          <p:nvPr/>
        </p:nvSpPr>
        <p:spPr bwMode="auto">
          <a:xfrm>
            <a:off x="7444979" y="719139"/>
            <a:ext cx="15456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H</a:t>
            </a:r>
            <a:r>
              <a:rPr kumimoji="1" lang="en-US" altLang="zh-CN" sz="2000" b="1" baseline="-25000">
                <a:solidFill>
                  <a:srgbClr val="000099"/>
                </a:solidFill>
                <a:latin typeface="+mn-lt"/>
                <a:ea typeface="+mn-ea"/>
              </a:rPr>
              <a:t>2</a:t>
            </a:r>
            <a:r>
              <a:rPr kumimoji="1" lang="en-US" altLang="zh-CN" sz="2000" b="1">
                <a:solidFill>
                  <a:srgbClr val="000099"/>
                </a:solidFill>
                <a:latin typeface="+mn-lt"/>
                <a:ea typeface="+mn-ea"/>
              </a:rPr>
              <a:t>   50 kb/s</a:t>
            </a:r>
            <a:endParaRPr kumimoji="1" lang="en-US" altLang="zh-CN" sz="2000" b="1" baseline="-25000">
              <a:solidFill>
                <a:srgbClr val="000099"/>
              </a:solidFill>
              <a:latin typeface="+mn-lt"/>
              <a:ea typeface="+mn-ea"/>
            </a:endParaRPr>
          </a:p>
        </p:txBody>
      </p:sp>
      <p:sp>
        <p:nvSpPr>
          <p:cNvPr id="591888" name="Text Box 16"/>
          <p:cNvSpPr txBox="1">
            <a:spLocks noChangeArrowheads="1"/>
          </p:cNvSpPr>
          <p:nvPr/>
        </p:nvSpPr>
        <p:spPr bwMode="auto">
          <a:xfrm>
            <a:off x="3981319" y="132715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R</a:t>
            </a:r>
            <a:r>
              <a:rPr kumimoji="1" lang="en-US" altLang="zh-CN" sz="2000" b="1" baseline="-25000">
                <a:solidFill>
                  <a:srgbClr val="000099"/>
                </a:solidFill>
                <a:latin typeface="+mn-lt"/>
                <a:ea typeface="+mn-ea"/>
              </a:rPr>
              <a:t>2</a:t>
            </a:r>
          </a:p>
        </p:txBody>
      </p:sp>
      <p:sp>
        <p:nvSpPr>
          <p:cNvPr id="591889" name="Text Box 17"/>
          <p:cNvSpPr txBox="1">
            <a:spLocks noChangeArrowheads="1"/>
          </p:cNvSpPr>
          <p:nvPr/>
        </p:nvSpPr>
        <p:spPr bwMode="auto">
          <a:xfrm>
            <a:off x="2356115" y="132715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R</a:t>
            </a:r>
            <a:r>
              <a:rPr kumimoji="1" lang="en-US" altLang="zh-CN" sz="2000" b="1" baseline="-25000">
                <a:solidFill>
                  <a:srgbClr val="000099"/>
                </a:solidFill>
                <a:latin typeface="+mn-lt"/>
                <a:ea typeface="+mn-ea"/>
              </a:rPr>
              <a:t>1</a:t>
            </a:r>
          </a:p>
        </p:txBody>
      </p:sp>
      <p:pic>
        <p:nvPicPr>
          <p:cNvPr id="591890"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544" y="1506539"/>
            <a:ext cx="51937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891"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3646" y="3063876"/>
            <a:ext cx="51937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892"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7196" y="2471738"/>
            <a:ext cx="51937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893"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7196" y="1506539"/>
            <a:ext cx="51937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894"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7196" y="715964"/>
            <a:ext cx="51937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895" name="Picture 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5565" y="2297114"/>
            <a:ext cx="560652"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1896"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5565" y="1066800"/>
            <a:ext cx="560652"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1897"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3609" y="1681164"/>
            <a:ext cx="560652"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91899" name="Line 27"/>
          <p:cNvSpPr>
            <a:spLocks noChangeShapeType="1"/>
          </p:cNvSpPr>
          <p:nvPr/>
        </p:nvSpPr>
        <p:spPr bwMode="auto">
          <a:xfrm>
            <a:off x="4641718" y="2822575"/>
            <a:ext cx="140163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00" name="Line 28"/>
          <p:cNvSpPr>
            <a:spLocks noChangeShapeType="1"/>
          </p:cNvSpPr>
          <p:nvPr/>
        </p:nvSpPr>
        <p:spPr bwMode="auto">
          <a:xfrm rot="-5400000">
            <a:off x="6033294" y="1462882"/>
            <a:ext cx="114141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01" name="Line 29"/>
          <p:cNvSpPr>
            <a:spLocks noChangeShapeType="1"/>
          </p:cNvSpPr>
          <p:nvPr/>
        </p:nvSpPr>
        <p:spPr bwMode="auto">
          <a:xfrm rot="-5400000">
            <a:off x="6220619" y="2555082"/>
            <a:ext cx="76676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02" name="Line 30"/>
          <p:cNvSpPr>
            <a:spLocks noChangeShapeType="1"/>
          </p:cNvSpPr>
          <p:nvPr/>
        </p:nvSpPr>
        <p:spPr bwMode="auto">
          <a:xfrm rot="-10800000">
            <a:off x="6604000" y="2347913"/>
            <a:ext cx="28032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03" name="Line 31"/>
          <p:cNvSpPr>
            <a:spLocks noChangeShapeType="1"/>
          </p:cNvSpPr>
          <p:nvPr/>
        </p:nvSpPr>
        <p:spPr bwMode="auto">
          <a:xfrm rot="-10800000">
            <a:off x="6604000" y="1417638"/>
            <a:ext cx="28032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04" name="Text Box 32"/>
          <p:cNvSpPr txBox="1">
            <a:spLocks noChangeArrowheads="1"/>
          </p:cNvSpPr>
          <p:nvPr/>
        </p:nvSpPr>
        <p:spPr bwMode="auto">
          <a:xfrm>
            <a:off x="7444979" y="1509714"/>
            <a:ext cx="16177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H</a:t>
            </a:r>
            <a:r>
              <a:rPr kumimoji="1" lang="en-US" altLang="zh-CN" sz="2000" b="1" baseline="-25000">
                <a:solidFill>
                  <a:srgbClr val="000099"/>
                </a:solidFill>
                <a:latin typeface="+mn-lt"/>
                <a:ea typeface="+mn-ea"/>
              </a:rPr>
              <a:t>3</a:t>
            </a:r>
            <a:r>
              <a:rPr kumimoji="1" lang="en-US" altLang="zh-CN" sz="2000" b="1">
                <a:solidFill>
                  <a:srgbClr val="000099"/>
                </a:solidFill>
                <a:latin typeface="+mn-lt"/>
                <a:ea typeface="+mn-ea"/>
              </a:rPr>
              <a:t>  100 kb/s</a:t>
            </a:r>
            <a:endParaRPr kumimoji="1" lang="en-US" altLang="zh-CN" sz="2000" b="1" baseline="-25000">
              <a:solidFill>
                <a:srgbClr val="000099"/>
              </a:solidFill>
              <a:latin typeface="+mn-lt"/>
              <a:ea typeface="+mn-ea"/>
            </a:endParaRPr>
          </a:p>
        </p:txBody>
      </p:sp>
      <p:sp>
        <p:nvSpPr>
          <p:cNvPr id="591905" name="Text Box 33"/>
          <p:cNvSpPr txBox="1">
            <a:spLocks noChangeArrowheads="1"/>
          </p:cNvSpPr>
          <p:nvPr/>
        </p:nvSpPr>
        <p:spPr bwMode="auto">
          <a:xfrm>
            <a:off x="7444979" y="2527301"/>
            <a:ext cx="14398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H</a:t>
            </a:r>
            <a:r>
              <a:rPr kumimoji="1" lang="en-US" altLang="zh-CN" sz="2000" b="1" baseline="-25000">
                <a:solidFill>
                  <a:srgbClr val="000099"/>
                </a:solidFill>
                <a:latin typeface="+mn-lt"/>
                <a:ea typeface="+mn-ea"/>
              </a:rPr>
              <a:t>4</a:t>
            </a:r>
            <a:r>
              <a:rPr kumimoji="1" lang="en-US" altLang="zh-CN" sz="2000" b="1">
                <a:solidFill>
                  <a:srgbClr val="000099"/>
                </a:solidFill>
                <a:latin typeface="+mn-lt"/>
                <a:ea typeface="+mn-ea"/>
              </a:rPr>
              <a:t>  3 Mb/s</a:t>
            </a:r>
            <a:endParaRPr kumimoji="1" lang="en-US" altLang="zh-CN" sz="2000" b="1" baseline="-25000">
              <a:solidFill>
                <a:srgbClr val="000099"/>
              </a:solidFill>
              <a:latin typeface="+mn-lt"/>
              <a:ea typeface="+mn-ea"/>
            </a:endParaRPr>
          </a:p>
        </p:txBody>
      </p:sp>
      <p:sp>
        <p:nvSpPr>
          <p:cNvPr id="591906" name="Line 34"/>
          <p:cNvSpPr>
            <a:spLocks noChangeShapeType="1"/>
          </p:cNvSpPr>
          <p:nvPr/>
        </p:nvSpPr>
        <p:spPr bwMode="auto">
          <a:xfrm rot="-16200000">
            <a:off x="5366412" y="2954338"/>
            <a:ext cx="2635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07" name="Text Box 35"/>
          <p:cNvSpPr txBox="1">
            <a:spLocks noChangeArrowheads="1"/>
          </p:cNvSpPr>
          <p:nvPr/>
        </p:nvSpPr>
        <p:spPr bwMode="auto">
          <a:xfrm>
            <a:off x="5627159" y="70961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R</a:t>
            </a:r>
            <a:r>
              <a:rPr kumimoji="1" lang="en-US" altLang="zh-CN" sz="2000" b="1" baseline="-25000">
                <a:solidFill>
                  <a:srgbClr val="000099"/>
                </a:solidFill>
                <a:latin typeface="+mn-lt"/>
                <a:ea typeface="+mn-ea"/>
              </a:rPr>
              <a:t>3</a:t>
            </a:r>
          </a:p>
        </p:txBody>
      </p:sp>
      <p:sp>
        <p:nvSpPr>
          <p:cNvPr id="591908" name="Text Box 36"/>
          <p:cNvSpPr txBox="1">
            <a:spLocks noChangeArrowheads="1"/>
          </p:cNvSpPr>
          <p:nvPr/>
        </p:nvSpPr>
        <p:spPr bwMode="auto">
          <a:xfrm>
            <a:off x="5637477" y="192405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R</a:t>
            </a:r>
            <a:r>
              <a:rPr kumimoji="1" lang="en-US" altLang="zh-CN" sz="2000" b="1" baseline="-25000">
                <a:solidFill>
                  <a:srgbClr val="000099"/>
                </a:solidFill>
                <a:latin typeface="+mn-lt"/>
                <a:ea typeface="+mn-ea"/>
              </a:rPr>
              <a:t>4</a:t>
            </a:r>
          </a:p>
        </p:txBody>
      </p:sp>
      <p:sp>
        <p:nvSpPr>
          <p:cNvPr id="591909" name="Text Box 37"/>
          <p:cNvSpPr txBox="1">
            <a:spLocks noChangeArrowheads="1"/>
          </p:cNvSpPr>
          <p:nvPr/>
        </p:nvSpPr>
        <p:spPr bwMode="auto">
          <a:xfrm>
            <a:off x="5716588" y="3032126"/>
            <a:ext cx="14398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H</a:t>
            </a:r>
            <a:r>
              <a:rPr kumimoji="1" lang="en-US" altLang="zh-CN" sz="2000" b="1" baseline="-25000">
                <a:solidFill>
                  <a:srgbClr val="000099"/>
                </a:solidFill>
                <a:latin typeface="+mn-lt"/>
                <a:ea typeface="+mn-ea"/>
              </a:rPr>
              <a:t>5</a:t>
            </a:r>
            <a:r>
              <a:rPr kumimoji="1" lang="en-US" altLang="zh-CN" sz="2000" b="1">
                <a:solidFill>
                  <a:srgbClr val="000099"/>
                </a:solidFill>
                <a:latin typeface="+mn-lt"/>
                <a:ea typeface="+mn-ea"/>
              </a:rPr>
              <a:t>  3 Mb/s</a:t>
            </a:r>
            <a:endParaRPr kumimoji="1" lang="en-US" altLang="zh-CN" sz="2000" b="1" baseline="-25000">
              <a:solidFill>
                <a:srgbClr val="000099"/>
              </a:solidFill>
              <a:latin typeface="+mn-lt"/>
              <a:ea typeface="+mn-ea"/>
            </a:endParaRPr>
          </a:p>
        </p:txBody>
      </p:sp>
      <p:sp>
        <p:nvSpPr>
          <p:cNvPr id="591910" name="Text Box 38"/>
          <p:cNvSpPr txBox="1">
            <a:spLocks noChangeArrowheads="1"/>
          </p:cNvSpPr>
          <p:nvPr/>
        </p:nvSpPr>
        <p:spPr bwMode="auto">
          <a:xfrm>
            <a:off x="672439" y="108743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源站</a:t>
            </a:r>
            <a:endParaRPr kumimoji="1" lang="zh-CN" altLang="en-US" sz="2000" b="1" baseline="-25000">
              <a:solidFill>
                <a:srgbClr val="000099"/>
              </a:solidFill>
              <a:latin typeface="+mn-lt"/>
              <a:ea typeface="+mn-ea"/>
            </a:endParaRPr>
          </a:p>
        </p:txBody>
      </p:sp>
      <p:sp>
        <p:nvSpPr>
          <p:cNvPr id="591911" name="Text Box 39"/>
          <p:cNvSpPr txBox="1">
            <a:spLocks noChangeArrowheads="1"/>
          </p:cNvSpPr>
          <p:nvPr/>
        </p:nvSpPr>
        <p:spPr bwMode="auto">
          <a:xfrm>
            <a:off x="350837" y="2947989"/>
            <a:ext cx="45071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latin typeface="+mn-lt"/>
                <a:ea typeface="+mn-ea"/>
              </a:rPr>
              <a:t>(a) </a:t>
            </a:r>
            <a:r>
              <a:rPr kumimoji="1" lang="zh-CN" altLang="en-US" b="1" dirty="0">
                <a:latin typeface="+mn-lt"/>
                <a:ea typeface="+mn-ea"/>
              </a:rPr>
              <a:t>源点用多播发</a:t>
            </a:r>
            <a:r>
              <a:rPr kumimoji="1" lang="zh-CN" altLang="en-US" b="1" dirty="0" smtClean="0">
                <a:latin typeface="+mn-lt"/>
                <a:ea typeface="+mn-ea"/>
              </a:rPr>
              <a:t>送 </a:t>
            </a:r>
            <a:r>
              <a:rPr kumimoji="1" lang="en-US" altLang="zh-CN" b="1" dirty="0" smtClean="0">
                <a:latin typeface="+mn-lt"/>
                <a:ea typeface="+mn-ea"/>
              </a:rPr>
              <a:t>PATH </a:t>
            </a:r>
            <a:r>
              <a:rPr kumimoji="1" lang="zh-CN" altLang="en-US" b="1" dirty="0" smtClean="0">
                <a:latin typeface="+mn-lt"/>
                <a:ea typeface="+mn-ea"/>
              </a:rPr>
              <a:t>报文</a:t>
            </a:r>
            <a:r>
              <a:rPr kumimoji="1" lang="zh-CN" altLang="en-US" sz="3200" b="1" dirty="0" smtClean="0">
                <a:latin typeface="+mn-lt"/>
                <a:ea typeface="+mn-ea"/>
              </a:rPr>
              <a:t> </a:t>
            </a:r>
            <a:endParaRPr kumimoji="1" lang="zh-CN" altLang="en-US" sz="3200" b="1" dirty="0">
              <a:latin typeface="+mn-lt"/>
              <a:ea typeface="+mn-ea"/>
            </a:endParaRPr>
          </a:p>
        </p:txBody>
      </p:sp>
      <p:sp>
        <p:nvSpPr>
          <p:cNvPr id="591948" name="Line 76"/>
          <p:cNvSpPr>
            <a:spLocks noChangeShapeType="1"/>
          </p:cNvSpPr>
          <p:nvPr/>
        </p:nvSpPr>
        <p:spPr bwMode="auto">
          <a:xfrm>
            <a:off x="1520296" y="1733550"/>
            <a:ext cx="558933" cy="0"/>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49" name="AutoShape 77"/>
          <p:cNvSpPr>
            <a:spLocks noChangeArrowheads="1"/>
          </p:cNvSpPr>
          <p:nvPr/>
        </p:nvSpPr>
        <p:spPr bwMode="auto">
          <a:xfrm>
            <a:off x="969963" y="2125663"/>
            <a:ext cx="2813579" cy="582612"/>
          </a:xfrm>
          <a:prstGeom prst="roundRect">
            <a:avLst>
              <a:gd name="adj" fmla="val 16667"/>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mn-ea"/>
            </a:endParaRPr>
          </a:p>
        </p:txBody>
      </p:sp>
      <p:sp>
        <p:nvSpPr>
          <p:cNvPr id="591950" name="Text Box 78"/>
          <p:cNvSpPr txBox="1">
            <a:spLocks noChangeArrowheads="1"/>
          </p:cNvSpPr>
          <p:nvPr/>
        </p:nvSpPr>
        <p:spPr bwMode="auto">
          <a:xfrm>
            <a:off x="1578769" y="2232026"/>
            <a:ext cx="20204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表示 </a:t>
            </a:r>
            <a:r>
              <a:rPr kumimoji="1" lang="en-US" altLang="zh-CN" sz="2000" b="1">
                <a:solidFill>
                  <a:srgbClr val="000099"/>
                </a:solidFill>
                <a:latin typeface="+mn-lt"/>
                <a:ea typeface="+mn-ea"/>
              </a:rPr>
              <a:t>PATH </a:t>
            </a:r>
            <a:r>
              <a:rPr kumimoji="1" lang="zh-CN" altLang="en-US" sz="2000" b="1">
                <a:solidFill>
                  <a:srgbClr val="000099"/>
                </a:solidFill>
                <a:latin typeface="+mn-lt"/>
                <a:ea typeface="+mn-ea"/>
              </a:rPr>
              <a:t>报文</a:t>
            </a:r>
            <a:endParaRPr kumimoji="1" lang="zh-CN" altLang="en-US" sz="2000" b="1" baseline="-25000">
              <a:solidFill>
                <a:srgbClr val="000099"/>
              </a:solidFill>
              <a:latin typeface="+mn-lt"/>
              <a:ea typeface="+mn-ea"/>
            </a:endParaRPr>
          </a:p>
        </p:txBody>
      </p:sp>
      <p:sp>
        <p:nvSpPr>
          <p:cNvPr id="591951" name="Line 79"/>
          <p:cNvSpPr>
            <a:spLocks noChangeShapeType="1"/>
          </p:cNvSpPr>
          <p:nvPr/>
        </p:nvSpPr>
        <p:spPr bwMode="auto">
          <a:xfrm>
            <a:off x="1028436" y="2414588"/>
            <a:ext cx="560652" cy="0"/>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52" name="Line 80"/>
          <p:cNvSpPr>
            <a:spLocks noChangeShapeType="1"/>
          </p:cNvSpPr>
          <p:nvPr/>
        </p:nvSpPr>
        <p:spPr bwMode="auto">
          <a:xfrm>
            <a:off x="3169577" y="1733550"/>
            <a:ext cx="560652" cy="0"/>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53" name="Line 81"/>
          <p:cNvSpPr>
            <a:spLocks noChangeShapeType="1"/>
          </p:cNvSpPr>
          <p:nvPr/>
        </p:nvSpPr>
        <p:spPr bwMode="auto">
          <a:xfrm rot="-1491023">
            <a:off x="4729428" y="1462089"/>
            <a:ext cx="560652" cy="1587"/>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54" name="Line 82"/>
          <p:cNvSpPr>
            <a:spLocks noChangeShapeType="1"/>
          </p:cNvSpPr>
          <p:nvPr/>
        </p:nvSpPr>
        <p:spPr bwMode="auto">
          <a:xfrm rot="1356885">
            <a:off x="4839494" y="2128839"/>
            <a:ext cx="560652" cy="1587"/>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55" name="Line 83"/>
          <p:cNvSpPr>
            <a:spLocks noChangeShapeType="1"/>
          </p:cNvSpPr>
          <p:nvPr/>
        </p:nvSpPr>
        <p:spPr bwMode="auto">
          <a:xfrm rot="-1057564">
            <a:off x="6335713" y="996951"/>
            <a:ext cx="560652" cy="3175"/>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56" name="Line 84"/>
          <p:cNvSpPr>
            <a:spLocks noChangeShapeType="1"/>
          </p:cNvSpPr>
          <p:nvPr/>
        </p:nvSpPr>
        <p:spPr bwMode="auto">
          <a:xfrm rot="1693237">
            <a:off x="6370109" y="1568450"/>
            <a:ext cx="560652" cy="1588"/>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57" name="Line 85"/>
          <p:cNvSpPr>
            <a:spLocks noChangeShapeType="1"/>
          </p:cNvSpPr>
          <p:nvPr/>
        </p:nvSpPr>
        <p:spPr bwMode="auto">
          <a:xfrm rot="6078718">
            <a:off x="5358408" y="2919347"/>
            <a:ext cx="525463" cy="1720"/>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58" name="Line 86"/>
          <p:cNvSpPr>
            <a:spLocks noChangeShapeType="1"/>
          </p:cNvSpPr>
          <p:nvPr/>
        </p:nvSpPr>
        <p:spPr bwMode="auto">
          <a:xfrm rot="221438">
            <a:off x="6395906" y="2587625"/>
            <a:ext cx="560652" cy="1588"/>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591981" name="Group 109"/>
          <p:cNvGrpSpPr>
            <a:grpSpLocks/>
          </p:cNvGrpSpPr>
          <p:nvPr/>
        </p:nvGrpSpPr>
        <p:grpSpPr bwMode="auto">
          <a:xfrm>
            <a:off x="6186092" y="3986214"/>
            <a:ext cx="718873" cy="1736725"/>
            <a:chOff x="3597" y="2511"/>
            <a:chExt cx="418" cy="1094"/>
          </a:xfrm>
        </p:grpSpPr>
        <p:sp>
          <p:nvSpPr>
            <p:cNvPr id="591962" name="AutoShape 90"/>
            <p:cNvSpPr>
              <a:spLocks noChangeArrowheads="1"/>
            </p:cNvSpPr>
            <p:nvPr/>
          </p:nvSpPr>
          <p:spPr bwMode="auto">
            <a:xfrm rot="1132735" flipH="1">
              <a:off x="3625" y="2790"/>
              <a:ext cx="390" cy="111"/>
            </a:xfrm>
            <a:prstGeom prst="rightArrow">
              <a:avLst>
                <a:gd name="adj1" fmla="val 50000"/>
                <a:gd name="adj2" fmla="val 87838"/>
              </a:avLst>
            </a:prstGeom>
            <a:solidFill>
              <a:srgbClr val="00CC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1963" name="AutoShape 91"/>
            <p:cNvSpPr>
              <a:spLocks noChangeArrowheads="1"/>
            </p:cNvSpPr>
            <p:nvPr/>
          </p:nvSpPr>
          <p:spPr bwMode="auto">
            <a:xfrm rot="619505" flipH="1">
              <a:off x="3597" y="3493"/>
              <a:ext cx="390" cy="112"/>
            </a:xfrm>
            <a:prstGeom prst="rightArrow">
              <a:avLst>
                <a:gd name="adj1" fmla="val 50000"/>
                <a:gd name="adj2" fmla="val 87054"/>
              </a:avLst>
            </a:prstGeom>
            <a:solidFill>
              <a:srgbClr val="00CC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1964" name="AutoShape 92"/>
            <p:cNvSpPr>
              <a:spLocks noChangeArrowheads="1"/>
            </p:cNvSpPr>
            <p:nvPr/>
          </p:nvSpPr>
          <p:spPr bwMode="auto">
            <a:xfrm rot="20696103" flipH="1">
              <a:off x="3611" y="2511"/>
              <a:ext cx="390" cy="112"/>
            </a:xfrm>
            <a:prstGeom prst="rightArrow">
              <a:avLst>
                <a:gd name="adj1" fmla="val 50000"/>
                <a:gd name="adj2" fmla="val 87054"/>
              </a:avLst>
            </a:prstGeom>
            <a:solidFill>
              <a:srgbClr val="00CC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sp>
        <p:nvSpPr>
          <p:cNvPr id="591965" name="AutoShape 93"/>
          <p:cNvSpPr>
            <a:spLocks noChangeArrowheads="1"/>
          </p:cNvSpPr>
          <p:nvPr/>
        </p:nvSpPr>
        <p:spPr bwMode="auto">
          <a:xfrm rot="6284201" flipH="1">
            <a:off x="5314156" y="5813955"/>
            <a:ext cx="619125" cy="192617"/>
          </a:xfrm>
          <a:prstGeom prst="rightArrow">
            <a:avLst>
              <a:gd name="adj1" fmla="val 50000"/>
              <a:gd name="adj2" fmla="val 87054"/>
            </a:avLst>
          </a:prstGeom>
          <a:solidFill>
            <a:srgbClr val="00CC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591978" name="Group 106"/>
          <p:cNvGrpSpPr>
            <a:grpSpLocks/>
          </p:cNvGrpSpPr>
          <p:nvPr/>
        </p:nvGrpSpPr>
        <p:grpSpPr bwMode="auto">
          <a:xfrm>
            <a:off x="2882369" y="4365626"/>
            <a:ext cx="982001" cy="493713"/>
            <a:chOff x="1676" y="2750"/>
            <a:chExt cx="571" cy="311"/>
          </a:xfrm>
        </p:grpSpPr>
        <p:sp>
          <p:nvSpPr>
            <p:cNvPr id="591960" name="AutoShape 88"/>
            <p:cNvSpPr>
              <a:spLocks noChangeArrowheads="1"/>
            </p:cNvSpPr>
            <p:nvPr/>
          </p:nvSpPr>
          <p:spPr bwMode="auto">
            <a:xfrm flipH="1">
              <a:off x="1732" y="2950"/>
              <a:ext cx="390" cy="111"/>
            </a:xfrm>
            <a:prstGeom prst="rightArrow">
              <a:avLst>
                <a:gd name="adj1" fmla="val 50000"/>
                <a:gd name="adj2" fmla="val 87838"/>
              </a:avLst>
            </a:prstGeom>
            <a:solidFill>
              <a:srgbClr val="00CC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1968" name="Text Box 96"/>
            <p:cNvSpPr txBox="1">
              <a:spLocks noChangeArrowheads="1"/>
            </p:cNvSpPr>
            <p:nvPr/>
          </p:nvSpPr>
          <p:spPr bwMode="auto">
            <a:xfrm>
              <a:off x="1676" y="2750"/>
              <a:ext cx="57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3 Mb/s</a:t>
              </a:r>
              <a:endParaRPr kumimoji="1" lang="en-US" altLang="zh-CN" sz="2000" b="1" baseline="-25000">
                <a:solidFill>
                  <a:srgbClr val="000099"/>
                </a:solidFill>
                <a:latin typeface="+mn-lt"/>
                <a:ea typeface="+mn-ea"/>
              </a:endParaRPr>
            </a:p>
          </p:txBody>
        </p:sp>
      </p:grpSp>
      <p:grpSp>
        <p:nvGrpSpPr>
          <p:cNvPr id="591977" name="Group 105"/>
          <p:cNvGrpSpPr>
            <a:grpSpLocks/>
          </p:cNvGrpSpPr>
          <p:nvPr/>
        </p:nvGrpSpPr>
        <p:grpSpPr bwMode="auto">
          <a:xfrm>
            <a:off x="1286402" y="4386264"/>
            <a:ext cx="982001" cy="473075"/>
            <a:chOff x="748" y="2763"/>
            <a:chExt cx="571" cy="298"/>
          </a:xfrm>
        </p:grpSpPr>
        <p:sp>
          <p:nvSpPr>
            <p:cNvPr id="591959" name="AutoShape 87"/>
            <p:cNvSpPr>
              <a:spLocks noChangeArrowheads="1"/>
            </p:cNvSpPr>
            <p:nvPr/>
          </p:nvSpPr>
          <p:spPr bwMode="auto">
            <a:xfrm flipH="1">
              <a:off x="818" y="2950"/>
              <a:ext cx="389" cy="111"/>
            </a:xfrm>
            <a:prstGeom prst="rightArrow">
              <a:avLst>
                <a:gd name="adj1" fmla="val 50000"/>
                <a:gd name="adj2" fmla="val 87613"/>
              </a:avLst>
            </a:prstGeom>
            <a:solidFill>
              <a:srgbClr val="00CC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1969" name="Text Box 97"/>
            <p:cNvSpPr txBox="1">
              <a:spLocks noChangeArrowheads="1"/>
            </p:cNvSpPr>
            <p:nvPr/>
          </p:nvSpPr>
          <p:spPr bwMode="auto">
            <a:xfrm>
              <a:off x="748" y="2763"/>
              <a:ext cx="57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3 Mb/s</a:t>
              </a:r>
              <a:endParaRPr kumimoji="1" lang="en-US" altLang="zh-CN" sz="2000" b="1" baseline="-25000">
                <a:solidFill>
                  <a:srgbClr val="000099"/>
                </a:solidFill>
                <a:latin typeface="+mn-lt"/>
                <a:ea typeface="+mn-ea"/>
              </a:endParaRPr>
            </a:p>
          </p:txBody>
        </p:sp>
      </p:grpSp>
      <p:grpSp>
        <p:nvGrpSpPr>
          <p:cNvPr id="591983" name="Group 111"/>
          <p:cNvGrpSpPr>
            <a:grpSpLocks/>
          </p:cNvGrpSpPr>
          <p:nvPr/>
        </p:nvGrpSpPr>
        <p:grpSpPr bwMode="auto">
          <a:xfrm>
            <a:off x="4277121" y="4037014"/>
            <a:ext cx="1492778" cy="1220788"/>
            <a:chOff x="2487" y="2543"/>
            <a:chExt cx="868" cy="769"/>
          </a:xfrm>
        </p:grpSpPr>
        <p:grpSp>
          <p:nvGrpSpPr>
            <p:cNvPr id="591980" name="Group 108"/>
            <p:cNvGrpSpPr>
              <a:grpSpLocks/>
            </p:cNvGrpSpPr>
            <p:nvPr/>
          </p:nvGrpSpPr>
          <p:grpSpPr bwMode="auto">
            <a:xfrm>
              <a:off x="2776" y="3020"/>
              <a:ext cx="579" cy="292"/>
              <a:chOff x="2776" y="3020"/>
              <a:chExt cx="579" cy="292"/>
            </a:xfrm>
          </p:grpSpPr>
          <p:sp>
            <p:nvSpPr>
              <p:cNvPr id="591966" name="AutoShape 94"/>
              <p:cNvSpPr>
                <a:spLocks noChangeArrowheads="1"/>
              </p:cNvSpPr>
              <p:nvPr/>
            </p:nvSpPr>
            <p:spPr bwMode="auto">
              <a:xfrm rot="1212895" flipH="1">
                <a:off x="2776" y="3201"/>
                <a:ext cx="390" cy="111"/>
              </a:xfrm>
              <a:prstGeom prst="rightArrow">
                <a:avLst>
                  <a:gd name="adj1" fmla="val 50000"/>
                  <a:gd name="adj2" fmla="val 87838"/>
                </a:avLst>
              </a:prstGeom>
              <a:solidFill>
                <a:srgbClr val="00CC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1967" name="Text Box 95"/>
              <p:cNvSpPr txBox="1">
                <a:spLocks noChangeArrowheads="1"/>
              </p:cNvSpPr>
              <p:nvPr/>
            </p:nvSpPr>
            <p:spPr bwMode="auto">
              <a:xfrm rot="1270622">
                <a:off x="2784" y="3020"/>
                <a:ext cx="57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3 Mb/s</a:t>
                </a:r>
                <a:endParaRPr kumimoji="1" lang="en-US" altLang="zh-CN" sz="2000" b="1" baseline="-25000">
                  <a:solidFill>
                    <a:srgbClr val="000099"/>
                  </a:solidFill>
                  <a:latin typeface="+mn-lt"/>
                  <a:ea typeface="+mn-ea"/>
                </a:endParaRPr>
              </a:p>
            </p:txBody>
          </p:sp>
        </p:grpSp>
        <p:grpSp>
          <p:nvGrpSpPr>
            <p:cNvPr id="591979" name="Group 107"/>
            <p:cNvGrpSpPr>
              <a:grpSpLocks/>
            </p:cNvGrpSpPr>
            <p:nvPr/>
          </p:nvGrpSpPr>
          <p:grpSpPr bwMode="auto">
            <a:xfrm>
              <a:off x="2487" y="2543"/>
              <a:ext cx="711" cy="351"/>
              <a:chOff x="2487" y="2543"/>
              <a:chExt cx="711" cy="351"/>
            </a:xfrm>
          </p:grpSpPr>
          <p:sp>
            <p:nvSpPr>
              <p:cNvPr id="591961" name="AutoShape 89"/>
              <p:cNvSpPr>
                <a:spLocks noChangeArrowheads="1"/>
              </p:cNvSpPr>
              <p:nvPr/>
            </p:nvSpPr>
            <p:spPr bwMode="auto">
              <a:xfrm rot="20167091" flipH="1">
                <a:off x="2651" y="2783"/>
                <a:ext cx="389" cy="111"/>
              </a:xfrm>
              <a:prstGeom prst="rightArrow">
                <a:avLst>
                  <a:gd name="adj1" fmla="val 50000"/>
                  <a:gd name="adj2" fmla="val 87613"/>
                </a:avLst>
              </a:prstGeom>
              <a:solidFill>
                <a:srgbClr val="00CC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1970" name="Text Box 98"/>
              <p:cNvSpPr txBox="1">
                <a:spLocks noChangeArrowheads="1"/>
              </p:cNvSpPr>
              <p:nvPr/>
            </p:nvSpPr>
            <p:spPr bwMode="auto">
              <a:xfrm rot="20213853">
                <a:off x="2487" y="2543"/>
                <a:ext cx="71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100 kb/s</a:t>
                </a:r>
                <a:endParaRPr kumimoji="1" lang="en-US" altLang="zh-CN" sz="2000" b="1" baseline="-25000">
                  <a:solidFill>
                    <a:srgbClr val="000099"/>
                  </a:solidFill>
                  <a:latin typeface="+mn-lt"/>
                  <a:ea typeface="+mn-ea"/>
                </a:endParaRPr>
              </a:p>
            </p:txBody>
          </p:sp>
        </p:grpSp>
      </p:grpSp>
      <p:grpSp>
        <p:nvGrpSpPr>
          <p:cNvPr id="591982" name="Group 110"/>
          <p:cNvGrpSpPr>
            <a:grpSpLocks/>
          </p:cNvGrpSpPr>
          <p:nvPr/>
        </p:nvGrpSpPr>
        <p:grpSpPr bwMode="auto">
          <a:xfrm>
            <a:off x="347399" y="3732214"/>
            <a:ext cx="8746861" cy="2865437"/>
            <a:chOff x="204" y="2351"/>
            <a:chExt cx="5086" cy="1805"/>
          </a:xfrm>
        </p:grpSpPr>
        <p:sp>
          <p:nvSpPr>
            <p:cNvPr id="591912" name="Line 40"/>
            <p:cNvSpPr>
              <a:spLocks noChangeShapeType="1"/>
            </p:cNvSpPr>
            <p:nvPr/>
          </p:nvSpPr>
          <p:spPr bwMode="auto">
            <a:xfrm>
              <a:off x="3513" y="3480"/>
              <a:ext cx="33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13" name="Line 41"/>
            <p:cNvSpPr>
              <a:spLocks noChangeShapeType="1"/>
            </p:cNvSpPr>
            <p:nvPr/>
          </p:nvSpPr>
          <p:spPr bwMode="auto">
            <a:xfrm>
              <a:off x="3513" y="2699"/>
              <a:ext cx="33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14" name="Line 42"/>
            <p:cNvSpPr>
              <a:spLocks noChangeShapeType="1"/>
            </p:cNvSpPr>
            <p:nvPr/>
          </p:nvSpPr>
          <p:spPr bwMode="auto">
            <a:xfrm rot="-16200000">
              <a:off x="3318" y="3619"/>
              <a:ext cx="16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15" name="Line 43"/>
            <p:cNvSpPr>
              <a:spLocks noChangeShapeType="1"/>
            </p:cNvSpPr>
            <p:nvPr/>
          </p:nvSpPr>
          <p:spPr bwMode="auto">
            <a:xfrm rot="16200000" flipH="1">
              <a:off x="2767" y="3781"/>
              <a:ext cx="15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16" name="Line 44"/>
            <p:cNvSpPr>
              <a:spLocks noChangeShapeType="1"/>
            </p:cNvSpPr>
            <p:nvPr/>
          </p:nvSpPr>
          <p:spPr bwMode="auto">
            <a:xfrm rot="-10800000">
              <a:off x="3848" y="3703"/>
              <a:ext cx="27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17" name="Line 45"/>
            <p:cNvSpPr>
              <a:spLocks noChangeShapeType="1"/>
            </p:cNvSpPr>
            <p:nvPr/>
          </p:nvSpPr>
          <p:spPr bwMode="auto">
            <a:xfrm rot="-10800000">
              <a:off x="3848" y="3089"/>
              <a:ext cx="27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18" name="Line 46"/>
            <p:cNvSpPr>
              <a:spLocks noChangeShapeType="1"/>
            </p:cNvSpPr>
            <p:nvPr/>
          </p:nvSpPr>
          <p:spPr bwMode="auto">
            <a:xfrm rot="-10800000">
              <a:off x="3848" y="2588"/>
              <a:ext cx="27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19" name="Line 47"/>
            <p:cNvSpPr>
              <a:spLocks noChangeShapeType="1"/>
            </p:cNvSpPr>
            <p:nvPr/>
          </p:nvSpPr>
          <p:spPr bwMode="auto">
            <a:xfrm>
              <a:off x="2456" y="3145"/>
              <a:ext cx="890" cy="33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20" name="Line 48"/>
            <p:cNvSpPr>
              <a:spLocks noChangeShapeType="1"/>
            </p:cNvSpPr>
            <p:nvPr/>
          </p:nvSpPr>
          <p:spPr bwMode="auto">
            <a:xfrm>
              <a:off x="578" y="3089"/>
              <a:ext cx="182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34" name="Line 62"/>
            <p:cNvSpPr>
              <a:spLocks noChangeShapeType="1"/>
            </p:cNvSpPr>
            <p:nvPr/>
          </p:nvSpPr>
          <p:spPr bwMode="auto">
            <a:xfrm flipV="1">
              <a:off x="2511" y="2699"/>
              <a:ext cx="891" cy="39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35" name="Line 63"/>
            <p:cNvSpPr>
              <a:spLocks noChangeShapeType="1"/>
            </p:cNvSpPr>
            <p:nvPr/>
          </p:nvSpPr>
          <p:spPr bwMode="auto">
            <a:xfrm>
              <a:off x="2678" y="3703"/>
              <a:ext cx="83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36" name="Line 64"/>
            <p:cNvSpPr>
              <a:spLocks noChangeShapeType="1"/>
            </p:cNvSpPr>
            <p:nvPr/>
          </p:nvSpPr>
          <p:spPr bwMode="auto">
            <a:xfrm rot="-5400000">
              <a:off x="3485" y="2839"/>
              <a:ext cx="7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37" name="Line 65"/>
            <p:cNvSpPr>
              <a:spLocks noChangeShapeType="1"/>
            </p:cNvSpPr>
            <p:nvPr/>
          </p:nvSpPr>
          <p:spPr bwMode="auto">
            <a:xfrm rot="-5400000">
              <a:off x="3604" y="3533"/>
              <a:ext cx="48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38" name="Line 66"/>
            <p:cNvSpPr>
              <a:spLocks noChangeShapeType="1"/>
            </p:cNvSpPr>
            <p:nvPr/>
          </p:nvSpPr>
          <p:spPr bwMode="auto">
            <a:xfrm rot="-10800000">
              <a:off x="3848" y="3401"/>
              <a:ext cx="16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39" name="Line 67"/>
            <p:cNvSpPr>
              <a:spLocks noChangeShapeType="1"/>
            </p:cNvSpPr>
            <p:nvPr/>
          </p:nvSpPr>
          <p:spPr bwMode="auto">
            <a:xfrm rot="-10800000">
              <a:off x="3848" y="2811"/>
              <a:ext cx="16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42" name="Line 70"/>
            <p:cNvSpPr>
              <a:spLocks noChangeShapeType="1"/>
            </p:cNvSpPr>
            <p:nvPr/>
          </p:nvSpPr>
          <p:spPr bwMode="auto">
            <a:xfrm rot="-16200000">
              <a:off x="3105" y="3787"/>
              <a:ext cx="16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591921"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2" y="2978"/>
              <a:ext cx="334"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91922" name="Text Box 50"/>
            <p:cNvSpPr txBox="1">
              <a:spLocks noChangeArrowheads="1"/>
            </p:cNvSpPr>
            <p:nvPr/>
          </p:nvSpPr>
          <p:spPr bwMode="auto">
            <a:xfrm>
              <a:off x="231" y="2811"/>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H</a:t>
              </a:r>
              <a:r>
                <a:rPr kumimoji="1" lang="en-US" altLang="zh-CN" sz="2000" b="1" baseline="-25000">
                  <a:solidFill>
                    <a:srgbClr val="000099"/>
                  </a:solidFill>
                  <a:latin typeface="+mn-lt"/>
                  <a:ea typeface="+mn-ea"/>
                </a:rPr>
                <a:t>1</a:t>
              </a:r>
            </a:p>
          </p:txBody>
        </p:sp>
        <p:sp>
          <p:nvSpPr>
            <p:cNvPr id="591923" name="Text Box 51"/>
            <p:cNvSpPr txBox="1">
              <a:spLocks noChangeArrowheads="1"/>
            </p:cNvSpPr>
            <p:nvPr/>
          </p:nvSpPr>
          <p:spPr bwMode="auto">
            <a:xfrm>
              <a:off x="4349" y="2351"/>
              <a:ext cx="89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H</a:t>
              </a:r>
              <a:r>
                <a:rPr kumimoji="1" lang="en-US" altLang="zh-CN" sz="2000" b="1" baseline="-25000">
                  <a:solidFill>
                    <a:srgbClr val="000099"/>
                  </a:solidFill>
                  <a:latin typeface="+mn-lt"/>
                  <a:ea typeface="+mn-ea"/>
                </a:rPr>
                <a:t>2</a:t>
              </a:r>
              <a:r>
                <a:rPr kumimoji="1" lang="en-US" altLang="zh-CN" sz="2000" b="1">
                  <a:solidFill>
                    <a:srgbClr val="000099"/>
                  </a:solidFill>
                  <a:latin typeface="+mn-lt"/>
                  <a:ea typeface="+mn-ea"/>
                </a:rPr>
                <a:t>   50 kb/s</a:t>
              </a:r>
              <a:endParaRPr kumimoji="1" lang="en-US" altLang="zh-CN" sz="2000" b="1" baseline="-25000">
                <a:solidFill>
                  <a:srgbClr val="000099"/>
                </a:solidFill>
                <a:latin typeface="+mn-lt"/>
                <a:ea typeface="+mn-ea"/>
              </a:endParaRPr>
            </a:p>
          </p:txBody>
        </p:sp>
        <p:sp>
          <p:nvSpPr>
            <p:cNvPr id="591924" name="Text Box 52"/>
            <p:cNvSpPr txBox="1">
              <a:spLocks noChangeArrowheads="1"/>
            </p:cNvSpPr>
            <p:nvPr/>
          </p:nvSpPr>
          <p:spPr bwMode="auto">
            <a:xfrm>
              <a:off x="2285" y="2734"/>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R</a:t>
              </a:r>
              <a:r>
                <a:rPr kumimoji="1" lang="en-US" altLang="zh-CN" sz="2000" b="1" baseline="-25000">
                  <a:solidFill>
                    <a:srgbClr val="000099"/>
                  </a:solidFill>
                  <a:latin typeface="+mn-lt"/>
                  <a:ea typeface="+mn-ea"/>
                </a:rPr>
                <a:t>2</a:t>
              </a:r>
            </a:p>
          </p:txBody>
        </p:sp>
        <p:sp>
          <p:nvSpPr>
            <p:cNvPr id="591925" name="Text Box 53"/>
            <p:cNvSpPr txBox="1">
              <a:spLocks noChangeArrowheads="1"/>
            </p:cNvSpPr>
            <p:nvPr/>
          </p:nvSpPr>
          <p:spPr bwMode="auto">
            <a:xfrm>
              <a:off x="1375" y="2734"/>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R</a:t>
              </a:r>
              <a:r>
                <a:rPr kumimoji="1" lang="en-US" altLang="zh-CN" sz="2000" b="1" baseline="-25000">
                  <a:solidFill>
                    <a:srgbClr val="000099"/>
                  </a:solidFill>
                  <a:latin typeface="+mn-lt"/>
                  <a:ea typeface="+mn-ea"/>
                </a:rPr>
                <a:t>1</a:t>
              </a:r>
            </a:p>
          </p:txBody>
        </p:sp>
        <p:pic>
          <p:nvPicPr>
            <p:cNvPr id="591926" name="Picture 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 y="2866"/>
              <a:ext cx="310"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927" name="Picture 5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7" y="3856"/>
              <a:ext cx="309"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928"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0" y="3480"/>
              <a:ext cx="310"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929"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0" y="2866"/>
              <a:ext cx="310"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930"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0" y="2365"/>
              <a:ext cx="310"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931" name="Picture 5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 y="3368"/>
              <a:ext cx="334"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1932" name="Picture 6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 y="2588"/>
              <a:ext cx="334"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1933" name="Picture 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3" y="2978"/>
              <a:ext cx="334"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91940" name="Text Box 68"/>
            <p:cNvSpPr txBox="1">
              <a:spLocks noChangeArrowheads="1"/>
            </p:cNvSpPr>
            <p:nvPr/>
          </p:nvSpPr>
          <p:spPr bwMode="auto">
            <a:xfrm>
              <a:off x="4349" y="2863"/>
              <a:ext cx="94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H</a:t>
              </a:r>
              <a:r>
                <a:rPr kumimoji="1" lang="en-US" altLang="zh-CN" sz="2000" b="1" baseline="-25000">
                  <a:solidFill>
                    <a:srgbClr val="000099"/>
                  </a:solidFill>
                  <a:latin typeface="+mn-lt"/>
                  <a:ea typeface="+mn-ea"/>
                </a:rPr>
                <a:t>3</a:t>
              </a:r>
              <a:r>
                <a:rPr kumimoji="1" lang="en-US" altLang="zh-CN" sz="2000" b="1">
                  <a:solidFill>
                    <a:srgbClr val="000099"/>
                  </a:solidFill>
                  <a:latin typeface="+mn-lt"/>
                  <a:ea typeface="+mn-ea"/>
                </a:rPr>
                <a:t>  100 kb/s</a:t>
              </a:r>
              <a:endParaRPr kumimoji="1" lang="en-US" altLang="zh-CN" sz="2000" b="1" baseline="-25000">
                <a:solidFill>
                  <a:srgbClr val="000099"/>
                </a:solidFill>
                <a:latin typeface="+mn-lt"/>
                <a:ea typeface="+mn-ea"/>
              </a:endParaRPr>
            </a:p>
          </p:txBody>
        </p:sp>
        <p:sp>
          <p:nvSpPr>
            <p:cNvPr id="591941" name="Text Box 69"/>
            <p:cNvSpPr txBox="1">
              <a:spLocks noChangeArrowheads="1"/>
            </p:cNvSpPr>
            <p:nvPr/>
          </p:nvSpPr>
          <p:spPr bwMode="auto">
            <a:xfrm>
              <a:off x="4349" y="3499"/>
              <a:ext cx="83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H</a:t>
              </a:r>
              <a:r>
                <a:rPr kumimoji="1" lang="en-US" altLang="zh-CN" sz="2000" b="1" baseline="-25000">
                  <a:solidFill>
                    <a:srgbClr val="000099"/>
                  </a:solidFill>
                  <a:latin typeface="+mn-lt"/>
                  <a:ea typeface="+mn-ea"/>
                </a:rPr>
                <a:t>4</a:t>
              </a:r>
              <a:r>
                <a:rPr kumimoji="1" lang="en-US" altLang="zh-CN" sz="2000" b="1">
                  <a:solidFill>
                    <a:srgbClr val="000099"/>
                  </a:solidFill>
                  <a:latin typeface="+mn-lt"/>
                  <a:ea typeface="+mn-ea"/>
                </a:rPr>
                <a:t>  3 Mb/s</a:t>
              </a:r>
              <a:endParaRPr kumimoji="1" lang="en-US" altLang="zh-CN" sz="2000" b="1" baseline="-25000">
                <a:solidFill>
                  <a:srgbClr val="000099"/>
                </a:solidFill>
                <a:latin typeface="+mn-lt"/>
                <a:ea typeface="+mn-ea"/>
              </a:endParaRPr>
            </a:p>
          </p:txBody>
        </p:sp>
        <p:sp>
          <p:nvSpPr>
            <p:cNvPr id="591943" name="Text Box 71"/>
            <p:cNvSpPr txBox="1">
              <a:spLocks noChangeArrowheads="1"/>
            </p:cNvSpPr>
            <p:nvPr/>
          </p:nvSpPr>
          <p:spPr bwMode="auto">
            <a:xfrm>
              <a:off x="3266" y="2364"/>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R</a:t>
              </a:r>
              <a:r>
                <a:rPr kumimoji="1" lang="en-US" altLang="zh-CN" sz="2000" b="1" baseline="-25000">
                  <a:solidFill>
                    <a:srgbClr val="000099"/>
                  </a:solidFill>
                  <a:latin typeface="+mn-lt"/>
                  <a:ea typeface="+mn-ea"/>
                </a:rPr>
                <a:t>3</a:t>
              </a:r>
            </a:p>
          </p:txBody>
        </p:sp>
        <p:sp>
          <p:nvSpPr>
            <p:cNvPr id="591944" name="Text Box 72"/>
            <p:cNvSpPr txBox="1">
              <a:spLocks noChangeArrowheads="1"/>
            </p:cNvSpPr>
            <p:nvPr/>
          </p:nvSpPr>
          <p:spPr bwMode="auto">
            <a:xfrm>
              <a:off x="3316" y="3158"/>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R</a:t>
              </a:r>
              <a:r>
                <a:rPr kumimoji="1" lang="en-US" altLang="zh-CN" sz="2000" b="1" baseline="-25000">
                  <a:solidFill>
                    <a:srgbClr val="000099"/>
                  </a:solidFill>
                  <a:latin typeface="+mn-lt"/>
                  <a:ea typeface="+mn-ea"/>
                </a:rPr>
                <a:t>4</a:t>
              </a:r>
            </a:p>
          </p:txBody>
        </p:sp>
        <p:sp>
          <p:nvSpPr>
            <p:cNvPr id="591945" name="Text Box 73"/>
            <p:cNvSpPr txBox="1">
              <a:spLocks noChangeArrowheads="1"/>
            </p:cNvSpPr>
            <p:nvPr/>
          </p:nvSpPr>
          <p:spPr bwMode="auto">
            <a:xfrm>
              <a:off x="3288" y="3861"/>
              <a:ext cx="83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H</a:t>
              </a:r>
              <a:r>
                <a:rPr kumimoji="1" lang="en-US" altLang="zh-CN" sz="2000" b="1" baseline="-25000">
                  <a:solidFill>
                    <a:srgbClr val="000099"/>
                  </a:solidFill>
                  <a:latin typeface="+mn-lt"/>
                  <a:ea typeface="+mn-ea"/>
                </a:rPr>
                <a:t>5</a:t>
              </a:r>
              <a:r>
                <a:rPr kumimoji="1" lang="en-US" altLang="zh-CN" sz="2000" b="1">
                  <a:solidFill>
                    <a:srgbClr val="000099"/>
                  </a:solidFill>
                  <a:latin typeface="+mn-lt"/>
                  <a:ea typeface="+mn-ea"/>
                </a:rPr>
                <a:t>  3 Mb/s</a:t>
              </a:r>
              <a:endParaRPr kumimoji="1" lang="en-US" altLang="zh-CN" sz="2000" b="1" baseline="-25000">
                <a:solidFill>
                  <a:srgbClr val="000099"/>
                </a:solidFill>
                <a:latin typeface="+mn-lt"/>
                <a:ea typeface="+mn-ea"/>
              </a:endParaRPr>
            </a:p>
          </p:txBody>
        </p:sp>
        <p:sp>
          <p:nvSpPr>
            <p:cNvPr id="591946" name="Text Box 74"/>
            <p:cNvSpPr txBox="1">
              <a:spLocks noChangeArrowheads="1"/>
            </p:cNvSpPr>
            <p:nvPr/>
          </p:nvSpPr>
          <p:spPr bwMode="auto">
            <a:xfrm>
              <a:off x="349" y="2635"/>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源站</a:t>
              </a:r>
              <a:endParaRPr kumimoji="1" lang="zh-CN" altLang="en-US" sz="2000" b="1" baseline="-25000">
                <a:solidFill>
                  <a:srgbClr val="000099"/>
                </a:solidFill>
                <a:latin typeface="+mn-lt"/>
                <a:ea typeface="+mn-ea"/>
              </a:endParaRPr>
            </a:p>
          </p:txBody>
        </p:sp>
        <p:sp>
          <p:nvSpPr>
            <p:cNvPr id="591947" name="Text Box 75"/>
            <p:cNvSpPr txBox="1">
              <a:spLocks noChangeArrowheads="1"/>
            </p:cNvSpPr>
            <p:nvPr/>
          </p:nvSpPr>
          <p:spPr bwMode="auto">
            <a:xfrm>
              <a:off x="204" y="3788"/>
              <a:ext cx="29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latin typeface="+mn-lt"/>
                  <a:ea typeface="+mn-ea"/>
                </a:rPr>
                <a:t>(b) </a:t>
              </a:r>
              <a:r>
                <a:rPr kumimoji="1" lang="zh-CN" altLang="en-US" b="1" dirty="0">
                  <a:latin typeface="+mn-lt"/>
                  <a:ea typeface="+mn-ea"/>
                </a:rPr>
                <a:t>各终点向源点返回 </a:t>
              </a:r>
              <a:r>
                <a:rPr kumimoji="1" lang="en-US" altLang="zh-CN" b="1" dirty="0">
                  <a:latin typeface="+mn-lt"/>
                  <a:ea typeface="+mn-ea"/>
                </a:rPr>
                <a:t>RESV </a:t>
              </a:r>
              <a:r>
                <a:rPr kumimoji="1" lang="zh-CN" altLang="en-US" b="1" dirty="0">
                  <a:latin typeface="+mn-lt"/>
                  <a:ea typeface="+mn-ea"/>
                </a:rPr>
                <a:t>报文</a:t>
              </a:r>
              <a:r>
                <a:rPr kumimoji="1" lang="zh-CN" altLang="en-US" sz="3200" b="1" dirty="0">
                  <a:latin typeface="+mn-lt"/>
                  <a:ea typeface="+mn-ea"/>
                </a:rPr>
                <a:t> </a:t>
              </a:r>
            </a:p>
          </p:txBody>
        </p:sp>
        <p:sp>
          <p:nvSpPr>
            <p:cNvPr id="591971" name="AutoShape 99"/>
            <p:cNvSpPr>
              <a:spLocks noChangeArrowheads="1"/>
            </p:cNvSpPr>
            <p:nvPr/>
          </p:nvSpPr>
          <p:spPr bwMode="auto">
            <a:xfrm>
              <a:off x="458" y="3294"/>
              <a:ext cx="1733" cy="369"/>
            </a:xfrm>
            <a:prstGeom prst="roundRect">
              <a:avLst>
                <a:gd name="adj" fmla="val 16667"/>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mn-ea"/>
              </a:endParaRPr>
            </a:p>
          </p:txBody>
        </p:sp>
        <p:sp>
          <p:nvSpPr>
            <p:cNvPr id="591972" name="Text Box 100"/>
            <p:cNvSpPr txBox="1">
              <a:spLocks noChangeArrowheads="1"/>
            </p:cNvSpPr>
            <p:nvPr/>
          </p:nvSpPr>
          <p:spPr bwMode="auto">
            <a:xfrm>
              <a:off x="839" y="3361"/>
              <a:ext cx="119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表示 </a:t>
              </a:r>
              <a:r>
                <a:rPr kumimoji="1" lang="en-US" altLang="zh-CN" sz="2000" b="1">
                  <a:solidFill>
                    <a:srgbClr val="000099"/>
                  </a:solidFill>
                  <a:latin typeface="+mn-lt"/>
                  <a:ea typeface="+mn-ea"/>
                </a:rPr>
                <a:t>RESV </a:t>
              </a:r>
              <a:r>
                <a:rPr kumimoji="1" lang="zh-CN" altLang="en-US" sz="2000" b="1">
                  <a:solidFill>
                    <a:srgbClr val="000099"/>
                  </a:solidFill>
                  <a:latin typeface="+mn-lt"/>
                  <a:ea typeface="+mn-ea"/>
                </a:rPr>
                <a:t>报文</a:t>
              </a:r>
              <a:endParaRPr kumimoji="1" lang="zh-CN" altLang="en-US" sz="2000" b="1" baseline="-25000">
                <a:solidFill>
                  <a:srgbClr val="000099"/>
                </a:solidFill>
                <a:latin typeface="+mn-lt"/>
                <a:ea typeface="+mn-ea"/>
              </a:endParaRPr>
            </a:p>
          </p:txBody>
        </p:sp>
        <p:sp>
          <p:nvSpPr>
            <p:cNvPr id="591973" name="AutoShape 101"/>
            <p:cNvSpPr>
              <a:spLocks noChangeArrowheads="1"/>
            </p:cNvSpPr>
            <p:nvPr/>
          </p:nvSpPr>
          <p:spPr bwMode="auto">
            <a:xfrm>
              <a:off x="495" y="3427"/>
              <a:ext cx="389" cy="111"/>
            </a:xfrm>
            <a:prstGeom prst="rightArrow">
              <a:avLst>
                <a:gd name="adj1" fmla="val 50000"/>
                <a:gd name="adj2" fmla="val 87613"/>
              </a:avLst>
            </a:prstGeom>
            <a:solidFill>
              <a:srgbClr val="00CC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spTree>
    <p:extLst>
      <p:ext uri="{BB962C8B-B14F-4D97-AF65-F5344CB8AC3E}">
        <p14:creationId xmlns:p14="http://schemas.microsoft.com/office/powerpoint/2010/main" val="2773807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1948"/>
                                        </p:tgtEl>
                                        <p:attrNameLst>
                                          <p:attrName>style.visibility</p:attrName>
                                        </p:attrNameLst>
                                      </p:cBhvr>
                                      <p:to>
                                        <p:strVal val="visible"/>
                                      </p:to>
                                    </p:set>
                                    <p:animEffect transition="in" filter="wipe(left)">
                                      <p:cBhvr>
                                        <p:cTn id="7" dur="1000"/>
                                        <p:tgtEl>
                                          <p:spTgt spid="591948"/>
                                        </p:tgtEl>
                                      </p:cBhvr>
                                    </p:animEffect>
                                  </p:childTnLst>
                                </p:cTn>
                              </p:par>
                            </p:childTnLst>
                          </p:cTn>
                        </p:par>
                        <p:par>
                          <p:cTn id="8" fill="hold" nodeType="afterGroup">
                            <p:stCondLst>
                              <p:cond delay="1000"/>
                            </p:stCondLst>
                            <p:childTnLst>
                              <p:par>
                                <p:cTn id="9" presetID="22" presetClass="entr" presetSubtype="8" fill="hold" grpId="0" nodeType="afterEffect">
                                  <p:stCondLst>
                                    <p:cond delay="500"/>
                                  </p:stCondLst>
                                  <p:childTnLst>
                                    <p:set>
                                      <p:cBhvr>
                                        <p:cTn id="10" dur="1" fill="hold">
                                          <p:stCondLst>
                                            <p:cond delay="0"/>
                                          </p:stCondLst>
                                        </p:cTn>
                                        <p:tgtEl>
                                          <p:spTgt spid="591952"/>
                                        </p:tgtEl>
                                        <p:attrNameLst>
                                          <p:attrName>style.visibility</p:attrName>
                                        </p:attrNameLst>
                                      </p:cBhvr>
                                      <p:to>
                                        <p:strVal val="visible"/>
                                      </p:to>
                                    </p:set>
                                    <p:animEffect transition="in" filter="wipe(left)">
                                      <p:cBhvr>
                                        <p:cTn id="11" dur="1000"/>
                                        <p:tgtEl>
                                          <p:spTgt spid="591952"/>
                                        </p:tgtEl>
                                      </p:cBhvr>
                                    </p:animEffect>
                                  </p:childTnLst>
                                </p:cTn>
                              </p:par>
                            </p:childTnLst>
                          </p:cTn>
                        </p:par>
                        <p:par>
                          <p:cTn id="12" fill="hold" nodeType="afterGroup">
                            <p:stCondLst>
                              <p:cond delay="2500"/>
                            </p:stCondLst>
                            <p:childTnLst>
                              <p:par>
                                <p:cTn id="13" presetID="22" presetClass="entr" presetSubtype="8" fill="hold" grpId="0" nodeType="afterEffect">
                                  <p:stCondLst>
                                    <p:cond delay="500"/>
                                  </p:stCondLst>
                                  <p:childTnLst>
                                    <p:set>
                                      <p:cBhvr>
                                        <p:cTn id="14" dur="1" fill="hold">
                                          <p:stCondLst>
                                            <p:cond delay="0"/>
                                          </p:stCondLst>
                                        </p:cTn>
                                        <p:tgtEl>
                                          <p:spTgt spid="591953"/>
                                        </p:tgtEl>
                                        <p:attrNameLst>
                                          <p:attrName>style.visibility</p:attrName>
                                        </p:attrNameLst>
                                      </p:cBhvr>
                                      <p:to>
                                        <p:strVal val="visible"/>
                                      </p:to>
                                    </p:set>
                                    <p:animEffect transition="in" filter="wipe(left)">
                                      <p:cBhvr>
                                        <p:cTn id="15" dur="1000"/>
                                        <p:tgtEl>
                                          <p:spTgt spid="591953"/>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591954"/>
                                        </p:tgtEl>
                                        <p:attrNameLst>
                                          <p:attrName>style.visibility</p:attrName>
                                        </p:attrNameLst>
                                      </p:cBhvr>
                                      <p:to>
                                        <p:strVal val="visible"/>
                                      </p:to>
                                    </p:set>
                                    <p:animEffect transition="in" filter="wipe(left)">
                                      <p:cBhvr>
                                        <p:cTn id="18" dur="1000"/>
                                        <p:tgtEl>
                                          <p:spTgt spid="591954"/>
                                        </p:tgtEl>
                                      </p:cBhvr>
                                    </p:animEffect>
                                  </p:childTnLst>
                                </p:cTn>
                              </p:par>
                            </p:childTnLst>
                          </p:cTn>
                        </p:par>
                        <p:par>
                          <p:cTn id="19" fill="hold" nodeType="afterGroup">
                            <p:stCondLst>
                              <p:cond delay="4000"/>
                            </p:stCondLst>
                            <p:childTnLst>
                              <p:par>
                                <p:cTn id="20" presetID="22" presetClass="entr" presetSubtype="8" fill="hold" grpId="0" nodeType="afterEffect">
                                  <p:stCondLst>
                                    <p:cond delay="0"/>
                                  </p:stCondLst>
                                  <p:childTnLst>
                                    <p:set>
                                      <p:cBhvr>
                                        <p:cTn id="21" dur="1" fill="hold">
                                          <p:stCondLst>
                                            <p:cond delay="0"/>
                                          </p:stCondLst>
                                        </p:cTn>
                                        <p:tgtEl>
                                          <p:spTgt spid="591955"/>
                                        </p:tgtEl>
                                        <p:attrNameLst>
                                          <p:attrName>style.visibility</p:attrName>
                                        </p:attrNameLst>
                                      </p:cBhvr>
                                      <p:to>
                                        <p:strVal val="visible"/>
                                      </p:to>
                                    </p:set>
                                    <p:animEffect transition="in" filter="wipe(left)">
                                      <p:cBhvr>
                                        <p:cTn id="22" dur="1000"/>
                                        <p:tgtEl>
                                          <p:spTgt spid="59195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91956"/>
                                        </p:tgtEl>
                                        <p:attrNameLst>
                                          <p:attrName>style.visibility</p:attrName>
                                        </p:attrNameLst>
                                      </p:cBhvr>
                                      <p:to>
                                        <p:strVal val="visible"/>
                                      </p:to>
                                    </p:set>
                                    <p:animEffect transition="in" filter="wipe(left)">
                                      <p:cBhvr>
                                        <p:cTn id="25" dur="1000"/>
                                        <p:tgtEl>
                                          <p:spTgt spid="59195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91958"/>
                                        </p:tgtEl>
                                        <p:attrNameLst>
                                          <p:attrName>style.visibility</p:attrName>
                                        </p:attrNameLst>
                                      </p:cBhvr>
                                      <p:to>
                                        <p:strVal val="visible"/>
                                      </p:to>
                                    </p:set>
                                    <p:animEffect transition="in" filter="wipe(left)">
                                      <p:cBhvr>
                                        <p:cTn id="28" dur="1000"/>
                                        <p:tgtEl>
                                          <p:spTgt spid="591958"/>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91957"/>
                                        </p:tgtEl>
                                        <p:attrNameLst>
                                          <p:attrName>style.visibility</p:attrName>
                                        </p:attrNameLst>
                                      </p:cBhvr>
                                      <p:to>
                                        <p:strVal val="visible"/>
                                      </p:to>
                                    </p:set>
                                    <p:animEffect transition="in" filter="wipe(up)">
                                      <p:cBhvr>
                                        <p:cTn id="31" dur="1000"/>
                                        <p:tgtEl>
                                          <p:spTgt spid="59195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500"/>
                                  </p:stCondLst>
                                  <p:childTnLst>
                                    <p:set>
                                      <p:cBhvr>
                                        <p:cTn id="35" dur="1" fill="hold">
                                          <p:stCondLst>
                                            <p:cond delay="0"/>
                                          </p:stCondLst>
                                        </p:cTn>
                                        <p:tgtEl>
                                          <p:spTgt spid="591982"/>
                                        </p:tgtEl>
                                        <p:attrNameLst>
                                          <p:attrName>style.visibility</p:attrName>
                                        </p:attrNameLst>
                                      </p:cBhvr>
                                      <p:to>
                                        <p:strVal val="visible"/>
                                      </p:to>
                                    </p:set>
                                  </p:childTnLst>
                                </p:cTn>
                              </p:par>
                            </p:childTnLst>
                          </p:cTn>
                        </p:par>
                        <p:par>
                          <p:cTn id="36" fill="hold" nodeType="afterGroup">
                            <p:stCondLst>
                              <p:cond delay="500"/>
                            </p:stCondLst>
                            <p:childTnLst>
                              <p:par>
                                <p:cTn id="37" presetID="22" presetClass="entr" presetSubtype="2" fill="hold" nodeType="afterEffect">
                                  <p:stCondLst>
                                    <p:cond delay="500"/>
                                  </p:stCondLst>
                                  <p:childTnLst>
                                    <p:set>
                                      <p:cBhvr>
                                        <p:cTn id="38" dur="1" fill="hold">
                                          <p:stCondLst>
                                            <p:cond delay="0"/>
                                          </p:stCondLst>
                                        </p:cTn>
                                        <p:tgtEl>
                                          <p:spTgt spid="591981"/>
                                        </p:tgtEl>
                                        <p:attrNameLst>
                                          <p:attrName>style.visibility</p:attrName>
                                        </p:attrNameLst>
                                      </p:cBhvr>
                                      <p:to>
                                        <p:strVal val="visible"/>
                                      </p:to>
                                    </p:set>
                                    <p:animEffect transition="in" filter="wipe(right)">
                                      <p:cBhvr>
                                        <p:cTn id="39" dur="1000"/>
                                        <p:tgtEl>
                                          <p:spTgt spid="591981"/>
                                        </p:tgtEl>
                                      </p:cBhvr>
                                    </p:animEffect>
                                  </p:childTnLst>
                                </p:cTn>
                              </p:par>
                              <p:par>
                                <p:cTn id="40" presetID="22" presetClass="entr" presetSubtype="4" fill="hold" grpId="0" nodeType="withEffect">
                                  <p:stCondLst>
                                    <p:cond delay="500"/>
                                  </p:stCondLst>
                                  <p:childTnLst>
                                    <p:set>
                                      <p:cBhvr>
                                        <p:cTn id="41" dur="1" fill="hold">
                                          <p:stCondLst>
                                            <p:cond delay="0"/>
                                          </p:stCondLst>
                                        </p:cTn>
                                        <p:tgtEl>
                                          <p:spTgt spid="591965"/>
                                        </p:tgtEl>
                                        <p:attrNameLst>
                                          <p:attrName>style.visibility</p:attrName>
                                        </p:attrNameLst>
                                      </p:cBhvr>
                                      <p:to>
                                        <p:strVal val="visible"/>
                                      </p:to>
                                    </p:set>
                                    <p:animEffect transition="in" filter="wipe(down)">
                                      <p:cBhvr>
                                        <p:cTn id="42" dur="1000"/>
                                        <p:tgtEl>
                                          <p:spTgt spid="591965"/>
                                        </p:tgtEl>
                                      </p:cBhvr>
                                    </p:animEffect>
                                  </p:childTnLst>
                                </p:cTn>
                              </p:par>
                            </p:childTnLst>
                          </p:cTn>
                        </p:par>
                        <p:par>
                          <p:cTn id="43" fill="hold" nodeType="afterGroup">
                            <p:stCondLst>
                              <p:cond delay="2000"/>
                            </p:stCondLst>
                            <p:childTnLst>
                              <p:par>
                                <p:cTn id="44" presetID="22" presetClass="entr" presetSubtype="2" fill="hold" nodeType="afterEffect">
                                  <p:stCondLst>
                                    <p:cond delay="500"/>
                                  </p:stCondLst>
                                  <p:childTnLst>
                                    <p:set>
                                      <p:cBhvr>
                                        <p:cTn id="45" dur="1" fill="hold">
                                          <p:stCondLst>
                                            <p:cond delay="0"/>
                                          </p:stCondLst>
                                        </p:cTn>
                                        <p:tgtEl>
                                          <p:spTgt spid="591983"/>
                                        </p:tgtEl>
                                        <p:attrNameLst>
                                          <p:attrName>style.visibility</p:attrName>
                                        </p:attrNameLst>
                                      </p:cBhvr>
                                      <p:to>
                                        <p:strVal val="visible"/>
                                      </p:to>
                                    </p:set>
                                    <p:animEffect transition="in" filter="wipe(right)">
                                      <p:cBhvr>
                                        <p:cTn id="46" dur="1000"/>
                                        <p:tgtEl>
                                          <p:spTgt spid="591983"/>
                                        </p:tgtEl>
                                      </p:cBhvr>
                                    </p:animEffect>
                                  </p:childTnLst>
                                </p:cTn>
                              </p:par>
                            </p:childTnLst>
                          </p:cTn>
                        </p:par>
                        <p:par>
                          <p:cTn id="47" fill="hold" nodeType="afterGroup">
                            <p:stCondLst>
                              <p:cond delay="3500"/>
                            </p:stCondLst>
                            <p:childTnLst>
                              <p:par>
                                <p:cTn id="48" presetID="22" presetClass="entr" presetSubtype="2" fill="hold" nodeType="afterEffect">
                                  <p:stCondLst>
                                    <p:cond delay="500"/>
                                  </p:stCondLst>
                                  <p:childTnLst>
                                    <p:set>
                                      <p:cBhvr>
                                        <p:cTn id="49" dur="1" fill="hold">
                                          <p:stCondLst>
                                            <p:cond delay="0"/>
                                          </p:stCondLst>
                                        </p:cTn>
                                        <p:tgtEl>
                                          <p:spTgt spid="591978"/>
                                        </p:tgtEl>
                                        <p:attrNameLst>
                                          <p:attrName>style.visibility</p:attrName>
                                        </p:attrNameLst>
                                      </p:cBhvr>
                                      <p:to>
                                        <p:strVal val="visible"/>
                                      </p:to>
                                    </p:set>
                                    <p:animEffect transition="in" filter="wipe(right)">
                                      <p:cBhvr>
                                        <p:cTn id="50" dur="1000"/>
                                        <p:tgtEl>
                                          <p:spTgt spid="591978"/>
                                        </p:tgtEl>
                                      </p:cBhvr>
                                    </p:animEffect>
                                  </p:childTnLst>
                                </p:cTn>
                              </p:par>
                            </p:childTnLst>
                          </p:cTn>
                        </p:par>
                        <p:par>
                          <p:cTn id="51" fill="hold" nodeType="afterGroup">
                            <p:stCondLst>
                              <p:cond delay="5000"/>
                            </p:stCondLst>
                            <p:childTnLst>
                              <p:par>
                                <p:cTn id="52" presetID="22" presetClass="entr" presetSubtype="2" fill="hold" nodeType="afterEffect">
                                  <p:stCondLst>
                                    <p:cond delay="500"/>
                                  </p:stCondLst>
                                  <p:childTnLst>
                                    <p:set>
                                      <p:cBhvr>
                                        <p:cTn id="53" dur="1" fill="hold">
                                          <p:stCondLst>
                                            <p:cond delay="0"/>
                                          </p:stCondLst>
                                        </p:cTn>
                                        <p:tgtEl>
                                          <p:spTgt spid="591977"/>
                                        </p:tgtEl>
                                        <p:attrNameLst>
                                          <p:attrName>style.visibility</p:attrName>
                                        </p:attrNameLst>
                                      </p:cBhvr>
                                      <p:to>
                                        <p:strVal val="visible"/>
                                      </p:to>
                                    </p:set>
                                    <p:animEffect transition="in" filter="wipe(right)">
                                      <p:cBhvr>
                                        <p:cTn id="54" dur="1000"/>
                                        <p:tgtEl>
                                          <p:spTgt spid="591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948" grpId="0" animBg="1"/>
      <p:bldP spid="591952" grpId="0" animBg="1"/>
      <p:bldP spid="591953" grpId="0" animBg="1"/>
      <p:bldP spid="591954" grpId="0" animBg="1"/>
      <p:bldP spid="591955" grpId="0" animBg="1"/>
      <p:bldP spid="591956" grpId="0" animBg="1"/>
      <p:bldP spid="591957" grpId="0" animBg="1"/>
      <p:bldP spid="591958" grpId="0" animBg="1"/>
      <p:bldP spid="59196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pPr algn="ctr"/>
            <a:r>
              <a:rPr lang="en-US" altLang="zh-CN" sz="4000" dirty="0" err="1"/>
              <a:t>IntServ</a:t>
            </a:r>
            <a:r>
              <a:rPr lang="en-US" altLang="zh-CN" sz="4000" dirty="0"/>
              <a:t> </a:t>
            </a:r>
            <a:r>
              <a:rPr lang="zh-CN" altLang="en-US" sz="4000" dirty="0" smtClean="0"/>
              <a:t>体系结构在</a:t>
            </a:r>
            <a:r>
              <a:rPr lang="zh-CN" altLang="en-US" sz="4000" dirty="0"/>
              <a:t>路由器中的实现 </a:t>
            </a:r>
          </a:p>
        </p:txBody>
      </p:sp>
      <p:sp>
        <p:nvSpPr>
          <p:cNvPr id="592900" name="Rectangle 4"/>
          <p:cNvSpPr>
            <a:spLocks noChangeArrowheads="1"/>
          </p:cNvSpPr>
          <p:nvPr/>
        </p:nvSpPr>
        <p:spPr bwMode="auto">
          <a:xfrm>
            <a:off x="1208270" y="1700808"/>
            <a:ext cx="7752821" cy="3903663"/>
          </a:xfrm>
          <a:prstGeom prst="rect">
            <a:avLst/>
          </a:prstGeom>
          <a:solidFill>
            <a:schemeClr val="bg1"/>
          </a:solidFill>
          <a:ln w="952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mn-ea"/>
            </a:endParaRPr>
          </a:p>
        </p:txBody>
      </p:sp>
      <p:sp>
        <p:nvSpPr>
          <p:cNvPr id="592901" name="Rectangle 5"/>
          <p:cNvSpPr>
            <a:spLocks noChangeArrowheads="1"/>
          </p:cNvSpPr>
          <p:nvPr/>
        </p:nvSpPr>
        <p:spPr bwMode="auto">
          <a:xfrm>
            <a:off x="1235787" y="1718271"/>
            <a:ext cx="7725304" cy="24225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2902" name="Rectangle 6"/>
          <p:cNvSpPr>
            <a:spLocks noChangeArrowheads="1"/>
          </p:cNvSpPr>
          <p:nvPr/>
        </p:nvSpPr>
        <p:spPr bwMode="auto">
          <a:xfrm>
            <a:off x="1492035" y="1905596"/>
            <a:ext cx="1900370" cy="617537"/>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mn-ea"/>
              </a:rPr>
              <a:t>路由选择协议</a:t>
            </a:r>
          </a:p>
        </p:txBody>
      </p:sp>
      <p:sp>
        <p:nvSpPr>
          <p:cNvPr id="592903" name="Rectangle 7"/>
          <p:cNvSpPr>
            <a:spLocks noChangeArrowheads="1"/>
          </p:cNvSpPr>
          <p:nvPr/>
        </p:nvSpPr>
        <p:spPr bwMode="auto">
          <a:xfrm>
            <a:off x="1323496" y="3035896"/>
            <a:ext cx="2165218" cy="617537"/>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mn-ea"/>
              </a:rPr>
              <a:t>路由选择数据库</a:t>
            </a:r>
          </a:p>
        </p:txBody>
      </p:sp>
      <p:sp>
        <p:nvSpPr>
          <p:cNvPr id="592904" name="Rectangle 8"/>
          <p:cNvSpPr>
            <a:spLocks noChangeArrowheads="1"/>
          </p:cNvSpPr>
          <p:nvPr/>
        </p:nvSpPr>
        <p:spPr bwMode="auto">
          <a:xfrm>
            <a:off x="4057964" y="1905596"/>
            <a:ext cx="949325" cy="617537"/>
          </a:xfrm>
          <a:prstGeom prst="rect">
            <a:avLst/>
          </a:prstGeom>
          <a:solidFill>
            <a:srgbClr val="99FF33"/>
          </a:solidFill>
          <a:ln w="9525">
            <a:solidFill>
              <a:srgbClr val="333399"/>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mn-ea"/>
              </a:rPr>
              <a:t>RSVP</a:t>
            </a:r>
          </a:p>
        </p:txBody>
      </p:sp>
      <p:sp>
        <p:nvSpPr>
          <p:cNvPr id="592905" name="Rectangle 9"/>
          <p:cNvSpPr>
            <a:spLocks noChangeArrowheads="1"/>
          </p:cNvSpPr>
          <p:nvPr/>
        </p:nvSpPr>
        <p:spPr bwMode="auto">
          <a:xfrm>
            <a:off x="5671129" y="1905596"/>
            <a:ext cx="1140222" cy="617537"/>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mn-ea"/>
              </a:rPr>
              <a:t>接纳控制</a:t>
            </a:r>
          </a:p>
        </p:txBody>
      </p:sp>
      <p:sp>
        <p:nvSpPr>
          <p:cNvPr id="592906" name="Rectangle 10"/>
          <p:cNvSpPr>
            <a:spLocks noChangeArrowheads="1"/>
          </p:cNvSpPr>
          <p:nvPr/>
        </p:nvSpPr>
        <p:spPr bwMode="auto">
          <a:xfrm>
            <a:off x="7476911" y="1905596"/>
            <a:ext cx="1140222" cy="617537"/>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mn-ea"/>
              </a:rPr>
              <a:t>管理代理</a:t>
            </a:r>
          </a:p>
        </p:txBody>
      </p:sp>
      <p:sp>
        <p:nvSpPr>
          <p:cNvPr id="592907" name="Rectangle 11"/>
          <p:cNvSpPr>
            <a:spLocks noChangeArrowheads="1"/>
          </p:cNvSpPr>
          <p:nvPr/>
        </p:nvSpPr>
        <p:spPr bwMode="auto">
          <a:xfrm>
            <a:off x="5481951" y="3035895"/>
            <a:ext cx="1520296" cy="822325"/>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mn-ea"/>
              </a:rPr>
              <a:t>通信量控制</a:t>
            </a:r>
          </a:p>
          <a:p>
            <a:pPr algn="ctr"/>
            <a:r>
              <a:rPr kumimoji="1" lang="zh-CN" altLang="en-US" sz="2000" b="1">
                <a:solidFill>
                  <a:srgbClr val="000099"/>
                </a:solidFill>
                <a:latin typeface="+mn-lt"/>
                <a:ea typeface="+mn-ea"/>
              </a:rPr>
              <a:t>数据库</a:t>
            </a:r>
          </a:p>
        </p:txBody>
      </p:sp>
      <p:sp>
        <p:nvSpPr>
          <p:cNvPr id="592908" name="Rectangle 12"/>
          <p:cNvSpPr>
            <a:spLocks noChangeArrowheads="1"/>
          </p:cNvSpPr>
          <p:nvPr/>
        </p:nvSpPr>
        <p:spPr bwMode="auto">
          <a:xfrm>
            <a:off x="1777520" y="4370982"/>
            <a:ext cx="1329400" cy="1028700"/>
          </a:xfrm>
          <a:prstGeom prst="rect">
            <a:avLst/>
          </a:prstGeom>
          <a:solidFill>
            <a:srgbClr val="FFCCFF"/>
          </a:solidFill>
          <a:ln w="9525">
            <a:solidFill>
              <a:srgbClr val="333399"/>
            </a:solidFill>
            <a:miter lim="800000"/>
            <a:headEnd/>
            <a:tailEnd/>
          </a:ln>
          <a:effectLst>
            <a:outerShdw dist="35921" dir="2700000" algn="ctr" rotWithShape="0">
              <a:schemeClr val="bg2"/>
            </a:outerShdw>
          </a:effectLst>
        </p:spPr>
        <p:txBody>
          <a:bodyPr wrap="none" anchor="ctr"/>
          <a:lstStyle/>
          <a:p>
            <a:pPr algn="ctr">
              <a:lnSpc>
                <a:spcPct val="90000"/>
              </a:lnSpc>
            </a:pPr>
            <a:r>
              <a:rPr kumimoji="1" lang="zh-CN" altLang="en-US" sz="2000" b="1">
                <a:solidFill>
                  <a:srgbClr val="000099"/>
                </a:solidFill>
                <a:latin typeface="+mn-lt"/>
                <a:ea typeface="+mn-ea"/>
              </a:rPr>
              <a:t>分类器</a:t>
            </a:r>
          </a:p>
          <a:p>
            <a:pPr algn="ctr">
              <a:lnSpc>
                <a:spcPct val="90000"/>
              </a:lnSpc>
            </a:pPr>
            <a:r>
              <a:rPr kumimoji="1" lang="zh-CN" altLang="en-US" sz="2000" b="1">
                <a:solidFill>
                  <a:srgbClr val="000099"/>
                </a:solidFill>
                <a:latin typeface="+mn-lt"/>
                <a:ea typeface="+mn-ea"/>
              </a:rPr>
              <a:t>与</a:t>
            </a:r>
          </a:p>
          <a:p>
            <a:pPr algn="ctr">
              <a:lnSpc>
                <a:spcPct val="90000"/>
              </a:lnSpc>
            </a:pPr>
            <a:r>
              <a:rPr kumimoji="1" lang="zh-CN" altLang="en-US" sz="2000" b="1">
                <a:solidFill>
                  <a:srgbClr val="000099"/>
                </a:solidFill>
                <a:latin typeface="+mn-lt"/>
                <a:ea typeface="+mn-ea"/>
              </a:rPr>
              <a:t>分组转发</a:t>
            </a:r>
          </a:p>
        </p:txBody>
      </p:sp>
      <p:sp>
        <p:nvSpPr>
          <p:cNvPr id="592909" name="Rectangle 13"/>
          <p:cNvSpPr>
            <a:spLocks noChangeArrowheads="1"/>
          </p:cNvSpPr>
          <p:nvPr/>
        </p:nvSpPr>
        <p:spPr bwMode="auto">
          <a:xfrm>
            <a:off x="5671129" y="4474171"/>
            <a:ext cx="1140222" cy="822325"/>
          </a:xfrm>
          <a:prstGeom prst="rect">
            <a:avLst/>
          </a:prstGeom>
          <a:solidFill>
            <a:srgbClr val="FFCCFF"/>
          </a:solidFill>
          <a:ln w="9525">
            <a:solidFill>
              <a:srgbClr val="333399"/>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mn-ea"/>
              </a:rPr>
              <a:t>调度器</a:t>
            </a:r>
          </a:p>
        </p:txBody>
      </p:sp>
      <p:sp>
        <p:nvSpPr>
          <p:cNvPr id="592910" name="Freeform 14"/>
          <p:cNvSpPr>
            <a:spLocks/>
          </p:cNvSpPr>
          <p:nvPr/>
        </p:nvSpPr>
        <p:spPr bwMode="auto">
          <a:xfrm>
            <a:off x="7155310" y="4474171"/>
            <a:ext cx="510778" cy="307975"/>
          </a:xfrm>
          <a:custGeom>
            <a:avLst/>
            <a:gdLst>
              <a:gd name="T0" fmla="*/ 0 w 576"/>
              <a:gd name="T1" fmla="*/ 0 h 96"/>
              <a:gd name="T2" fmla="*/ 576 w 576"/>
              <a:gd name="T3" fmla="*/ 0 h 96"/>
              <a:gd name="T4" fmla="*/ 576 w 576"/>
              <a:gd name="T5" fmla="*/ 96 h 96"/>
              <a:gd name="T6" fmla="*/ 0 w 576"/>
              <a:gd name="T7" fmla="*/ 96 h 96"/>
            </a:gdLst>
            <a:ahLst/>
            <a:cxnLst>
              <a:cxn ang="0">
                <a:pos x="T0" y="T1"/>
              </a:cxn>
              <a:cxn ang="0">
                <a:pos x="T2" y="T3"/>
              </a:cxn>
              <a:cxn ang="0">
                <a:pos x="T4" y="T5"/>
              </a:cxn>
              <a:cxn ang="0">
                <a:pos x="T6" y="T7"/>
              </a:cxn>
            </a:cxnLst>
            <a:rect l="0" t="0" r="r" b="b"/>
            <a:pathLst>
              <a:path w="576" h="96">
                <a:moveTo>
                  <a:pt x="0" y="0"/>
                </a:moveTo>
                <a:lnTo>
                  <a:pt x="576" y="0"/>
                </a:lnTo>
                <a:lnTo>
                  <a:pt x="576" y="96"/>
                </a:lnTo>
                <a:lnTo>
                  <a:pt x="0" y="9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11" name="Line 15"/>
          <p:cNvSpPr>
            <a:spLocks noChangeShapeType="1"/>
          </p:cNvSpPr>
          <p:nvPr/>
        </p:nvSpPr>
        <p:spPr bwMode="auto">
          <a:xfrm>
            <a:off x="7571499" y="4474171"/>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12" name="Line 16"/>
          <p:cNvSpPr>
            <a:spLocks noChangeShapeType="1"/>
          </p:cNvSpPr>
          <p:nvPr/>
        </p:nvSpPr>
        <p:spPr bwMode="auto">
          <a:xfrm>
            <a:off x="7476910" y="4474171"/>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13" name="Line 17"/>
          <p:cNvSpPr>
            <a:spLocks noChangeShapeType="1"/>
          </p:cNvSpPr>
          <p:nvPr/>
        </p:nvSpPr>
        <p:spPr bwMode="auto">
          <a:xfrm>
            <a:off x="7382322" y="4474171"/>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14" name="Line 18"/>
          <p:cNvSpPr>
            <a:spLocks noChangeShapeType="1"/>
          </p:cNvSpPr>
          <p:nvPr/>
        </p:nvSpPr>
        <p:spPr bwMode="auto">
          <a:xfrm>
            <a:off x="7286014" y="4474171"/>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15" name="Freeform 19"/>
          <p:cNvSpPr>
            <a:spLocks/>
          </p:cNvSpPr>
          <p:nvPr/>
        </p:nvSpPr>
        <p:spPr bwMode="auto">
          <a:xfrm>
            <a:off x="7155310" y="4988521"/>
            <a:ext cx="510778" cy="307975"/>
          </a:xfrm>
          <a:custGeom>
            <a:avLst/>
            <a:gdLst>
              <a:gd name="T0" fmla="*/ 0 w 576"/>
              <a:gd name="T1" fmla="*/ 0 h 96"/>
              <a:gd name="T2" fmla="*/ 576 w 576"/>
              <a:gd name="T3" fmla="*/ 0 h 96"/>
              <a:gd name="T4" fmla="*/ 576 w 576"/>
              <a:gd name="T5" fmla="*/ 96 h 96"/>
              <a:gd name="T6" fmla="*/ 0 w 576"/>
              <a:gd name="T7" fmla="*/ 96 h 96"/>
            </a:gdLst>
            <a:ahLst/>
            <a:cxnLst>
              <a:cxn ang="0">
                <a:pos x="T0" y="T1"/>
              </a:cxn>
              <a:cxn ang="0">
                <a:pos x="T2" y="T3"/>
              </a:cxn>
              <a:cxn ang="0">
                <a:pos x="T4" y="T5"/>
              </a:cxn>
              <a:cxn ang="0">
                <a:pos x="T6" y="T7"/>
              </a:cxn>
            </a:cxnLst>
            <a:rect l="0" t="0" r="r" b="b"/>
            <a:pathLst>
              <a:path w="576" h="96">
                <a:moveTo>
                  <a:pt x="0" y="0"/>
                </a:moveTo>
                <a:lnTo>
                  <a:pt x="576" y="0"/>
                </a:lnTo>
                <a:lnTo>
                  <a:pt x="576" y="96"/>
                </a:lnTo>
                <a:lnTo>
                  <a:pt x="0" y="9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16" name="Line 20"/>
          <p:cNvSpPr>
            <a:spLocks noChangeShapeType="1"/>
          </p:cNvSpPr>
          <p:nvPr/>
        </p:nvSpPr>
        <p:spPr bwMode="auto">
          <a:xfrm>
            <a:off x="7571499" y="4988521"/>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17" name="Line 21"/>
          <p:cNvSpPr>
            <a:spLocks noChangeShapeType="1"/>
          </p:cNvSpPr>
          <p:nvPr/>
        </p:nvSpPr>
        <p:spPr bwMode="auto">
          <a:xfrm>
            <a:off x="7476910" y="4988521"/>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18" name="Line 22"/>
          <p:cNvSpPr>
            <a:spLocks noChangeShapeType="1"/>
          </p:cNvSpPr>
          <p:nvPr/>
        </p:nvSpPr>
        <p:spPr bwMode="auto">
          <a:xfrm>
            <a:off x="7382322" y="4988521"/>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19" name="Line 23"/>
          <p:cNvSpPr>
            <a:spLocks noChangeShapeType="1"/>
          </p:cNvSpPr>
          <p:nvPr/>
        </p:nvSpPr>
        <p:spPr bwMode="auto">
          <a:xfrm>
            <a:off x="7286014" y="4988521"/>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20" name="Line 24"/>
          <p:cNvSpPr>
            <a:spLocks noChangeShapeType="1"/>
          </p:cNvSpPr>
          <p:nvPr/>
        </p:nvSpPr>
        <p:spPr bwMode="auto">
          <a:xfrm>
            <a:off x="8675605" y="4859932"/>
            <a:ext cx="748109"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21" name="Line 25"/>
          <p:cNvSpPr>
            <a:spLocks noChangeShapeType="1"/>
          </p:cNvSpPr>
          <p:nvPr/>
        </p:nvSpPr>
        <p:spPr bwMode="auto">
          <a:xfrm rot="5400000">
            <a:off x="5934124" y="4166195"/>
            <a:ext cx="6159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592922" name="Group 26"/>
          <p:cNvGrpSpPr>
            <a:grpSpLocks/>
          </p:cNvGrpSpPr>
          <p:nvPr/>
        </p:nvGrpSpPr>
        <p:grpSpPr bwMode="auto">
          <a:xfrm>
            <a:off x="6811352" y="4628157"/>
            <a:ext cx="380073" cy="514350"/>
            <a:chOff x="3408" y="2088"/>
            <a:chExt cx="240" cy="240"/>
          </a:xfrm>
        </p:grpSpPr>
        <p:sp>
          <p:nvSpPr>
            <p:cNvPr id="592923" name="Line 27"/>
            <p:cNvSpPr>
              <a:spLocks noChangeShapeType="1"/>
            </p:cNvSpPr>
            <p:nvPr/>
          </p:nvSpPr>
          <p:spPr bwMode="auto">
            <a:xfrm>
              <a:off x="3408" y="2088"/>
              <a:ext cx="24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24" name="Line 28"/>
            <p:cNvSpPr>
              <a:spLocks noChangeShapeType="1"/>
            </p:cNvSpPr>
            <p:nvPr/>
          </p:nvSpPr>
          <p:spPr bwMode="auto">
            <a:xfrm>
              <a:off x="3408" y="2328"/>
              <a:ext cx="24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592925" name="Line 29"/>
          <p:cNvSpPr>
            <a:spLocks noChangeShapeType="1"/>
          </p:cNvSpPr>
          <p:nvPr/>
        </p:nvSpPr>
        <p:spPr bwMode="auto">
          <a:xfrm>
            <a:off x="3106920" y="4885332"/>
            <a:ext cx="2564209"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26" name="Line 30"/>
          <p:cNvSpPr>
            <a:spLocks noChangeShapeType="1"/>
          </p:cNvSpPr>
          <p:nvPr/>
        </p:nvSpPr>
        <p:spPr bwMode="auto">
          <a:xfrm>
            <a:off x="731887" y="4885332"/>
            <a:ext cx="104563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27" name="Line 31"/>
          <p:cNvSpPr>
            <a:spLocks noChangeShapeType="1"/>
          </p:cNvSpPr>
          <p:nvPr/>
        </p:nvSpPr>
        <p:spPr bwMode="auto">
          <a:xfrm>
            <a:off x="1208270" y="4166195"/>
            <a:ext cx="77528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28" name="Freeform 32"/>
          <p:cNvSpPr>
            <a:spLocks/>
          </p:cNvSpPr>
          <p:nvPr/>
        </p:nvSpPr>
        <p:spPr bwMode="auto">
          <a:xfrm>
            <a:off x="7664367" y="4615457"/>
            <a:ext cx="185738" cy="520700"/>
          </a:xfrm>
          <a:custGeom>
            <a:avLst/>
            <a:gdLst>
              <a:gd name="T0" fmla="*/ 1 w 94"/>
              <a:gd name="T1" fmla="*/ 0 h 243"/>
              <a:gd name="T2" fmla="*/ 94 w 94"/>
              <a:gd name="T3" fmla="*/ 0 h 243"/>
              <a:gd name="T4" fmla="*/ 94 w 94"/>
              <a:gd name="T5" fmla="*/ 243 h 243"/>
              <a:gd name="T6" fmla="*/ 0 w 94"/>
              <a:gd name="T7" fmla="*/ 243 h 243"/>
            </a:gdLst>
            <a:ahLst/>
            <a:cxnLst>
              <a:cxn ang="0">
                <a:pos x="T0" y="T1"/>
              </a:cxn>
              <a:cxn ang="0">
                <a:pos x="T2" y="T3"/>
              </a:cxn>
              <a:cxn ang="0">
                <a:pos x="T4" y="T5"/>
              </a:cxn>
              <a:cxn ang="0">
                <a:pos x="T6" y="T7"/>
              </a:cxn>
            </a:cxnLst>
            <a:rect l="0" t="0" r="r" b="b"/>
            <a:pathLst>
              <a:path w="94" h="243">
                <a:moveTo>
                  <a:pt x="1" y="0"/>
                </a:moveTo>
                <a:lnTo>
                  <a:pt x="94" y="0"/>
                </a:lnTo>
                <a:lnTo>
                  <a:pt x="94" y="243"/>
                </a:lnTo>
                <a:lnTo>
                  <a:pt x="0" y="243"/>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29" name="Line 33"/>
          <p:cNvSpPr>
            <a:spLocks noChangeShapeType="1"/>
          </p:cNvSpPr>
          <p:nvPr/>
        </p:nvSpPr>
        <p:spPr bwMode="auto">
          <a:xfrm flipV="1">
            <a:off x="7848385" y="4866283"/>
            <a:ext cx="328481" cy="4763"/>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30" name="Freeform 34"/>
          <p:cNvSpPr>
            <a:spLocks/>
          </p:cNvSpPr>
          <p:nvPr/>
        </p:nvSpPr>
        <p:spPr bwMode="auto">
          <a:xfrm>
            <a:off x="8133871" y="4713883"/>
            <a:ext cx="541735" cy="307975"/>
          </a:xfrm>
          <a:custGeom>
            <a:avLst/>
            <a:gdLst>
              <a:gd name="T0" fmla="*/ 0 w 576"/>
              <a:gd name="T1" fmla="*/ 0 h 96"/>
              <a:gd name="T2" fmla="*/ 576 w 576"/>
              <a:gd name="T3" fmla="*/ 0 h 96"/>
              <a:gd name="T4" fmla="*/ 576 w 576"/>
              <a:gd name="T5" fmla="*/ 96 h 96"/>
              <a:gd name="T6" fmla="*/ 0 w 576"/>
              <a:gd name="T7" fmla="*/ 96 h 96"/>
            </a:gdLst>
            <a:ahLst/>
            <a:cxnLst>
              <a:cxn ang="0">
                <a:pos x="T0" y="T1"/>
              </a:cxn>
              <a:cxn ang="0">
                <a:pos x="T2" y="T3"/>
              </a:cxn>
              <a:cxn ang="0">
                <a:pos x="T4" y="T5"/>
              </a:cxn>
              <a:cxn ang="0">
                <a:pos x="T6" y="T7"/>
              </a:cxn>
            </a:cxnLst>
            <a:rect l="0" t="0" r="r" b="b"/>
            <a:pathLst>
              <a:path w="576" h="96">
                <a:moveTo>
                  <a:pt x="0" y="0"/>
                </a:moveTo>
                <a:lnTo>
                  <a:pt x="576" y="0"/>
                </a:lnTo>
                <a:lnTo>
                  <a:pt x="576" y="96"/>
                </a:lnTo>
                <a:lnTo>
                  <a:pt x="0" y="9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31" name="Line 35"/>
          <p:cNvSpPr>
            <a:spLocks noChangeShapeType="1"/>
          </p:cNvSpPr>
          <p:nvPr/>
        </p:nvSpPr>
        <p:spPr bwMode="auto">
          <a:xfrm>
            <a:off x="8581016" y="4713883"/>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32" name="Line 36"/>
          <p:cNvSpPr>
            <a:spLocks noChangeShapeType="1"/>
          </p:cNvSpPr>
          <p:nvPr/>
        </p:nvSpPr>
        <p:spPr bwMode="auto">
          <a:xfrm>
            <a:off x="8486428" y="4713883"/>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33" name="Line 37"/>
          <p:cNvSpPr>
            <a:spLocks noChangeShapeType="1"/>
          </p:cNvSpPr>
          <p:nvPr/>
        </p:nvSpPr>
        <p:spPr bwMode="auto">
          <a:xfrm>
            <a:off x="8390120" y="4713883"/>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34" name="Line 38"/>
          <p:cNvSpPr>
            <a:spLocks noChangeShapeType="1"/>
          </p:cNvSpPr>
          <p:nvPr/>
        </p:nvSpPr>
        <p:spPr bwMode="auto">
          <a:xfrm>
            <a:off x="8295531" y="4713883"/>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35" name="Line 39"/>
          <p:cNvSpPr>
            <a:spLocks noChangeShapeType="1"/>
          </p:cNvSpPr>
          <p:nvPr/>
        </p:nvSpPr>
        <p:spPr bwMode="auto">
          <a:xfrm rot="5400000">
            <a:off x="2186699" y="2779514"/>
            <a:ext cx="51276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36" name="Line 40"/>
          <p:cNvSpPr>
            <a:spLocks noChangeShapeType="1"/>
          </p:cNvSpPr>
          <p:nvPr/>
        </p:nvSpPr>
        <p:spPr bwMode="auto">
          <a:xfrm rot="5400000">
            <a:off x="2084305" y="4012207"/>
            <a:ext cx="7175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37" name="Line 41"/>
          <p:cNvSpPr>
            <a:spLocks noChangeShapeType="1"/>
          </p:cNvSpPr>
          <p:nvPr/>
        </p:nvSpPr>
        <p:spPr bwMode="auto">
          <a:xfrm>
            <a:off x="5007289" y="2215157"/>
            <a:ext cx="66384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38" name="Line 42"/>
          <p:cNvSpPr>
            <a:spLocks noChangeShapeType="1"/>
          </p:cNvSpPr>
          <p:nvPr/>
        </p:nvSpPr>
        <p:spPr bwMode="auto">
          <a:xfrm flipH="1">
            <a:off x="6811351" y="2215157"/>
            <a:ext cx="665559"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39" name="Freeform 43"/>
          <p:cNvSpPr>
            <a:spLocks/>
          </p:cNvSpPr>
          <p:nvPr/>
        </p:nvSpPr>
        <p:spPr bwMode="auto">
          <a:xfrm>
            <a:off x="4532627" y="2523133"/>
            <a:ext cx="949325" cy="923925"/>
          </a:xfrm>
          <a:custGeom>
            <a:avLst/>
            <a:gdLst>
              <a:gd name="T0" fmla="*/ 0 w 480"/>
              <a:gd name="T1" fmla="*/ 0 h 432"/>
              <a:gd name="T2" fmla="*/ 0 w 480"/>
              <a:gd name="T3" fmla="*/ 432 h 432"/>
              <a:gd name="T4" fmla="*/ 480 w 480"/>
              <a:gd name="T5" fmla="*/ 432 h 432"/>
            </a:gdLst>
            <a:ahLst/>
            <a:cxnLst>
              <a:cxn ang="0">
                <a:pos x="T0" y="T1"/>
              </a:cxn>
              <a:cxn ang="0">
                <a:pos x="T2" y="T3"/>
              </a:cxn>
              <a:cxn ang="0">
                <a:pos x="T4" y="T5"/>
              </a:cxn>
            </a:cxnLst>
            <a:rect l="0" t="0" r="r" b="b"/>
            <a:pathLst>
              <a:path w="480" h="432">
                <a:moveTo>
                  <a:pt x="0" y="0"/>
                </a:moveTo>
                <a:lnTo>
                  <a:pt x="0" y="432"/>
                </a:lnTo>
                <a:lnTo>
                  <a:pt x="480" y="432"/>
                </a:lnTo>
              </a:path>
            </a:pathLst>
          </a:custGeom>
          <a:noFill/>
          <a:ln w="28575" cmpd="sng">
            <a:solidFill>
              <a:srgbClr val="333399"/>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40" name="Freeform 44"/>
          <p:cNvSpPr>
            <a:spLocks/>
          </p:cNvSpPr>
          <p:nvPr/>
        </p:nvSpPr>
        <p:spPr bwMode="auto">
          <a:xfrm flipH="1">
            <a:off x="7002248" y="2523133"/>
            <a:ext cx="1043914" cy="923925"/>
          </a:xfrm>
          <a:custGeom>
            <a:avLst/>
            <a:gdLst>
              <a:gd name="T0" fmla="*/ 0 w 480"/>
              <a:gd name="T1" fmla="*/ 0 h 432"/>
              <a:gd name="T2" fmla="*/ 0 w 480"/>
              <a:gd name="T3" fmla="*/ 432 h 432"/>
              <a:gd name="T4" fmla="*/ 480 w 480"/>
              <a:gd name="T5" fmla="*/ 432 h 432"/>
            </a:gdLst>
            <a:ahLst/>
            <a:cxnLst>
              <a:cxn ang="0">
                <a:pos x="T0" y="T1"/>
              </a:cxn>
              <a:cxn ang="0">
                <a:pos x="T2" y="T3"/>
              </a:cxn>
              <a:cxn ang="0">
                <a:pos x="T4" y="T5"/>
              </a:cxn>
            </a:cxnLst>
            <a:rect l="0" t="0" r="r" b="b"/>
            <a:pathLst>
              <a:path w="480" h="432">
                <a:moveTo>
                  <a:pt x="0" y="0"/>
                </a:moveTo>
                <a:lnTo>
                  <a:pt x="0" y="432"/>
                </a:lnTo>
                <a:lnTo>
                  <a:pt x="480" y="432"/>
                </a:lnTo>
              </a:path>
            </a:pathLst>
          </a:custGeom>
          <a:noFill/>
          <a:ln w="28575" cmpd="sng">
            <a:solidFill>
              <a:srgbClr val="333399"/>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41" name="Text Box 45"/>
          <p:cNvSpPr txBox="1">
            <a:spLocks noChangeArrowheads="1"/>
          </p:cNvSpPr>
          <p:nvPr/>
        </p:nvSpPr>
        <p:spPr bwMode="auto">
          <a:xfrm>
            <a:off x="200472" y="4415433"/>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分组入</a:t>
            </a:r>
          </a:p>
        </p:txBody>
      </p:sp>
      <p:sp>
        <p:nvSpPr>
          <p:cNvPr id="592942" name="Text Box 46"/>
          <p:cNvSpPr txBox="1">
            <a:spLocks noChangeArrowheads="1"/>
          </p:cNvSpPr>
          <p:nvPr/>
        </p:nvSpPr>
        <p:spPr bwMode="auto">
          <a:xfrm>
            <a:off x="8976568" y="43805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分组出</a:t>
            </a:r>
          </a:p>
        </p:txBody>
      </p:sp>
    </p:spTree>
    <p:extLst>
      <p:ext uri="{BB962C8B-B14F-4D97-AF65-F5344CB8AC3E}">
        <p14:creationId xmlns:p14="http://schemas.microsoft.com/office/powerpoint/2010/main" val="15135087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a:xfrm>
            <a:off x="496800" y="188640"/>
            <a:ext cx="8632664" cy="792000"/>
          </a:xfrm>
        </p:spPr>
        <p:txBody>
          <a:bodyPr/>
          <a:lstStyle/>
          <a:p>
            <a:pPr algn="ctr"/>
            <a:r>
              <a:rPr lang="en-US" altLang="zh-CN" sz="4000" dirty="0" err="1"/>
              <a:t>IntServ</a:t>
            </a:r>
            <a:r>
              <a:rPr lang="en-US" altLang="zh-CN" sz="4000" dirty="0"/>
              <a:t> </a:t>
            </a:r>
            <a:r>
              <a:rPr lang="zh-CN" altLang="en-US" sz="4000" dirty="0" smtClean="0"/>
              <a:t>体系结构在路由器中的实现 </a:t>
            </a:r>
            <a:endParaRPr lang="zh-CN" altLang="en-US" sz="4000" dirty="0"/>
          </a:p>
        </p:txBody>
      </p:sp>
      <p:sp>
        <p:nvSpPr>
          <p:cNvPr id="2" name="内容占位符 1"/>
          <p:cNvSpPr>
            <a:spLocks noGrp="1"/>
          </p:cNvSpPr>
          <p:nvPr>
            <p:ph idx="1"/>
          </p:nvPr>
        </p:nvSpPr>
        <p:spPr/>
        <p:txBody>
          <a:bodyPr/>
          <a:lstStyle/>
          <a:p>
            <a:r>
              <a:rPr lang="en-US" altLang="zh-CN" dirty="0" err="1" smtClean="0"/>
              <a:t>IntServ</a:t>
            </a:r>
            <a:r>
              <a:rPr lang="en-US" altLang="zh-CN" dirty="0" smtClean="0"/>
              <a:t> / RSVP </a:t>
            </a:r>
            <a:r>
              <a:rPr lang="zh-CN" altLang="zh-CN" dirty="0" smtClean="0"/>
              <a:t>所</a:t>
            </a:r>
            <a:r>
              <a:rPr lang="zh-CN" altLang="zh-CN" dirty="0"/>
              <a:t>基于的概念是端系统中与分组流有关的状态信息。各路由器中的预留信息只存储有限的时间（这称为</a:t>
            </a:r>
            <a:r>
              <a:rPr lang="zh-CN" altLang="zh-CN" dirty="0">
                <a:solidFill>
                  <a:srgbClr val="FF0000"/>
                </a:solidFill>
              </a:rPr>
              <a:t>软</a:t>
            </a:r>
            <a:r>
              <a:rPr lang="zh-CN" altLang="zh-CN" dirty="0" smtClean="0">
                <a:solidFill>
                  <a:srgbClr val="FF0000"/>
                </a:solidFill>
              </a:rPr>
              <a:t>状态</a:t>
            </a:r>
            <a:r>
              <a:rPr lang="en-US" altLang="zh-CN" dirty="0" smtClean="0">
                <a:solidFill>
                  <a:srgbClr val="FF0000"/>
                </a:solidFill>
              </a:rPr>
              <a:t> </a:t>
            </a:r>
            <a:r>
              <a:rPr lang="en-US" altLang="zh-CN" dirty="0" smtClean="0"/>
              <a:t>soft-state</a:t>
            </a:r>
            <a:r>
              <a:rPr lang="zh-CN" altLang="zh-CN" dirty="0"/>
              <a:t>），因而各终点对这些预留信息必须</a:t>
            </a:r>
            <a:r>
              <a:rPr lang="zh-CN" altLang="zh-CN" dirty="0">
                <a:solidFill>
                  <a:srgbClr val="FF0000"/>
                </a:solidFill>
              </a:rPr>
              <a:t>定期进行更新</a:t>
            </a:r>
            <a:r>
              <a:rPr lang="zh-CN" altLang="zh-CN" dirty="0" smtClean="0">
                <a:solidFill>
                  <a:srgbClr val="FF0000"/>
                </a:solidFill>
              </a:rPr>
              <a:t>。</a:t>
            </a:r>
            <a:endParaRPr lang="en-US" altLang="zh-CN" dirty="0" smtClean="0">
              <a:solidFill>
                <a:srgbClr val="FF0000"/>
              </a:solidFill>
            </a:endParaRPr>
          </a:p>
          <a:p>
            <a:r>
              <a:rPr lang="zh-CN" altLang="zh-CN" dirty="0" smtClean="0"/>
              <a:t>还应</a:t>
            </a:r>
            <a:r>
              <a:rPr lang="zh-CN" altLang="zh-CN" dirty="0"/>
              <a:t>注意到，</a:t>
            </a:r>
            <a:r>
              <a:rPr lang="en-US" altLang="zh-CN" dirty="0" smtClean="0"/>
              <a:t>RSVP </a:t>
            </a:r>
            <a:r>
              <a:rPr lang="zh-CN" altLang="zh-CN" dirty="0" smtClean="0"/>
              <a:t>协议</a:t>
            </a:r>
            <a:r>
              <a:rPr lang="zh-CN" altLang="zh-CN" dirty="0"/>
              <a:t>不是运输层协议而是个</a:t>
            </a:r>
            <a:r>
              <a:rPr lang="zh-CN" altLang="zh-CN" dirty="0">
                <a:solidFill>
                  <a:srgbClr val="FF0000"/>
                </a:solidFill>
              </a:rPr>
              <a:t>网络层的控制协议</a:t>
            </a:r>
            <a:r>
              <a:rPr lang="zh-CN" altLang="zh-CN" dirty="0" smtClean="0">
                <a:solidFill>
                  <a:srgbClr val="FF0000"/>
                </a:solidFill>
              </a:rPr>
              <a:t>。</a:t>
            </a:r>
            <a:endParaRPr lang="en-US" altLang="zh-CN" dirty="0" smtClean="0">
              <a:solidFill>
                <a:srgbClr val="FF0000"/>
              </a:solidFill>
            </a:endParaRPr>
          </a:p>
          <a:p>
            <a:r>
              <a:rPr lang="en-US" altLang="zh-CN" dirty="0" smtClean="0"/>
              <a:t>RSVP </a:t>
            </a:r>
            <a:r>
              <a:rPr lang="zh-CN" altLang="zh-CN" dirty="0" smtClean="0"/>
              <a:t>不</a:t>
            </a:r>
            <a:r>
              <a:rPr lang="zh-CN" altLang="zh-CN" dirty="0"/>
              <a:t>携带应用数据。</a:t>
            </a:r>
            <a:endParaRPr lang="zh-CN" altLang="en-US" dirty="0"/>
          </a:p>
        </p:txBody>
      </p:sp>
    </p:spTree>
    <p:extLst>
      <p:ext uri="{BB962C8B-B14F-4D97-AF65-F5344CB8AC3E}">
        <p14:creationId xmlns:p14="http://schemas.microsoft.com/office/powerpoint/2010/main" val="335167993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496800" y="188640"/>
            <a:ext cx="9064800" cy="1512168"/>
          </a:xfrm>
        </p:spPr>
        <p:txBody>
          <a:bodyPr/>
          <a:lstStyle/>
          <a:p>
            <a:pPr algn="ctr"/>
            <a:r>
              <a:rPr lang="zh-CN" altLang="en-US" dirty="0"/>
              <a:t>综合服务 </a:t>
            </a:r>
            <a:r>
              <a:rPr lang="en-US" altLang="zh-CN" dirty="0" err="1"/>
              <a:t>IntServ</a:t>
            </a:r>
            <a:r>
              <a:rPr lang="en-US" altLang="zh-CN" dirty="0"/>
              <a:t> </a:t>
            </a:r>
            <a:r>
              <a:rPr lang="zh-CN" altLang="en-US" dirty="0"/>
              <a:t>体系结构</a:t>
            </a:r>
            <a:br>
              <a:rPr lang="zh-CN" altLang="en-US" dirty="0"/>
            </a:br>
            <a:r>
              <a:rPr lang="zh-CN" altLang="en-US" dirty="0"/>
              <a:t>存在的主要问题 </a:t>
            </a:r>
          </a:p>
        </p:txBody>
      </p:sp>
      <p:sp>
        <p:nvSpPr>
          <p:cNvPr id="593923" name="Rectangle 3"/>
          <p:cNvSpPr>
            <a:spLocks noGrp="1" noChangeArrowheads="1"/>
          </p:cNvSpPr>
          <p:nvPr>
            <p:ph idx="1"/>
          </p:nvPr>
        </p:nvSpPr>
        <p:spPr>
          <a:xfrm>
            <a:off x="496800" y="1772816"/>
            <a:ext cx="9064800" cy="4357984"/>
          </a:xfrm>
        </p:spPr>
        <p:txBody>
          <a:bodyPr/>
          <a:lstStyle/>
          <a:p>
            <a:pPr>
              <a:buFont typeface="Wingdings" pitchFamily="2" charset="2"/>
              <a:buNone/>
            </a:pPr>
            <a:r>
              <a:rPr lang="en-US" altLang="zh-CN" dirty="0"/>
              <a:t>(1) </a:t>
            </a:r>
            <a:r>
              <a:rPr lang="zh-CN" altLang="en-US" dirty="0"/>
              <a:t>状态信息的数量与流的数目</a:t>
            </a:r>
            <a:r>
              <a:rPr lang="zh-CN" altLang="en-US" dirty="0">
                <a:solidFill>
                  <a:srgbClr val="FF0000"/>
                </a:solidFill>
              </a:rPr>
              <a:t>成正比。</a:t>
            </a:r>
            <a:r>
              <a:rPr lang="zh-CN" altLang="en-US" dirty="0"/>
              <a:t>因此在大型网络中，按每个流进行资源预留会产生很大的开销。</a:t>
            </a:r>
          </a:p>
          <a:p>
            <a:pPr>
              <a:buFont typeface="Wingdings" pitchFamily="2" charset="2"/>
              <a:buNone/>
            </a:pPr>
            <a:r>
              <a:rPr lang="en-US" altLang="zh-CN" dirty="0"/>
              <a:t>(2) </a:t>
            </a:r>
            <a:r>
              <a:rPr lang="en-US" altLang="zh-CN" dirty="0" err="1"/>
              <a:t>IntServ</a:t>
            </a:r>
            <a:r>
              <a:rPr lang="en-US" altLang="zh-CN" dirty="0"/>
              <a:t> </a:t>
            </a:r>
            <a:r>
              <a:rPr lang="zh-CN" altLang="en-US" dirty="0"/>
              <a:t>体系结构</a:t>
            </a:r>
            <a:r>
              <a:rPr lang="zh-CN" altLang="en-US" dirty="0">
                <a:solidFill>
                  <a:srgbClr val="FF0000"/>
                </a:solidFill>
              </a:rPr>
              <a:t>复杂。</a:t>
            </a:r>
            <a:r>
              <a:rPr lang="zh-CN" altLang="en-US" dirty="0"/>
              <a:t>若要得到有保证的服务，所有的路由器都必须装有 </a:t>
            </a:r>
            <a:r>
              <a:rPr lang="en-US" altLang="zh-CN" dirty="0"/>
              <a:t>RSVP</a:t>
            </a:r>
            <a:r>
              <a:rPr lang="zh-CN" altLang="en-US" dirty="0"/>
              <a:t>、接纳控制、分类器和调度器。</a:t>
            </a:r>
          </a:p>
          <a:p>
            <a:pPr>
              <a:buFont typeface="Wingdings" pitchFamily="2" charset="2"/>
              <a:buNone/>
            </a:pPr>
            <a:r>
              <a:rPr lang="en-US" altLang="zh-CN" dirty="0"/>
              <a:t>(3) </a:t>
            </a:r>
            <a:r>
              <a:rPr lang="zh-CN" altLang="en-US" dirty="0"/>
              <a:t>综合服务 </a:t>
            </a:r>
            <a:r>
              <a:rPr lang="en-US" altLang="zh-CN" dirty="0" err="1"/>
              <a:t>IntServ</a:t>
            </a:r>
            <a:r>
              <a:rPr lang="en-US" altLang="zh-CN" dirty="0"/>
              <a:t> </a:t>
            </a:r>
            <a:r>
              <a:rPr lang="zh-CN" altLang="en-US" dirty="0"/>
              <a:t>所定义的服务质量等级数量</a:t>
            </a:r>
            <a:r>
              <a:rPr lang="zh-CN" altLang="en-US" dirty="0">
                <a:solidFill>
                  <a:srgbClr val="FF0000"/>
                </a:solidFill>
              </a:rPr>
              <a:t>太少，不够灵活。</a:t>
            </a:r>
            <a:r>
              <a:rPr lang="zh-CN" altLang="en-US" dirty="0"/>
              <a:t> </a:t>
            </a:r>
          </a:p>
        </p:txBody>
      </p:sp>
    </p:spTree>
    <p:extLst>
      <p:ext uri="{BB962C8B-B14F-4D97-AF65-F5344CB8AC3E}">
        <p14:creationId xmlns:p14="http://schemas.microsoft.com/office/powerpoint/2010/main" val="506183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3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altLang="zh-CN" dirty="0"/>
              <a:t>8.4.4  </a:t>
            </a:r>
            <a:r>
              <a:rPr lang="zh-CN" altLang="en-US" dirty="0"/>
              <a:t>区分服务 </a:t>
            </a:r>
            <a:r>
              <a:rPr lang="en-US" altLang="zh-CN" dirty="0" err="1" smtClean="0"/>
              <a:t>DiffServ</a:t>
            </a:r>
            <a:r>
              <a:rPr lang="en-US" altLang="zh-CN" dirty="0" smtClean="0"/>
              <a:t> </a:t>
            </a:r>
            <a:endParaRPr lang="en-US" altLang="zh-CN" dirty="0"/>
          </a:p>
        </p:txBody>
      </p:sp>
      <p:sp>
        <p:nvSpPr>
          <p:cNvPr id="594947" name="Rectangle 3"/>
          <p:cNvSpPr>
            <a:spLocks noGrp="1" noChangeArrowheads="1"/>
          </p:cNvSpPr>
          <p:nvPr>
            <p:ph idx="1"/>
          </p:nvPr>
        </p:nvSpPr>
        <p:spPr/>
        <p:txBody>
          <a:bodyPr/>
          <a:lstStyle/>
          <a:p>
            <a:pPr>
              <a:buFont typeface="Wingdings" pitchFamily="2" charset="2"/>
              <a:buNone/>
            </a:pPr>
            <a:r>
              <a:rPr lang="en-US" altLang="zh-CN" sz="4400" dirty="0" smtClean="0">
                <a:solidFill>
                  <a:srgbClr val="333399"/>
                </a:solidFill>
                <a:latin typeface="+mj-lt"/>
                <a:ea typeface="+mj-ea"/>
                <a:cs typeface="+mj-cs"/>
              </a:rPr>
              <a:t>1</a:t>
            </a:r>
            <a:r>
              <a:rPr lang="en-US" altLang="zh-CN" sz="4400" dirty="0">
                <a:solidFill>
                  <a:srgbClr val="333399"/>
                </a:solidFill>
                <a:latin typeface="+mj-lt"/>
                <a:ea typeface="+mj-ea"/>
                <a:cs typeface="+mj-cs"/>
              </a:rPr>
              <a:t>.  </a:t>
            </a:r>
            <a:r>
              <a:rPr lang="zh-CN" altLang="en-US" sz="4400" dirty="0">
                <a:solidFill>
                  <a:srgbClr val="333399"/>
                </a:solidFill>
                <a:latin typeface="+mj-lt"/>
                <a:ea typeface="+mj-ea"/>
                <a:cs typeface="+mj-cs"/>
              </a:rPr>
              <a:t>区分服务的基本概念</a:t>
            </a:r>
          </a:p>
          <a:p>
            <a:r>
              <a:rPr lang="zh-CN" altLang="en-US" dirty="0"/>
              <a:t>由于</a:t>
            </a:r>
            <a:r>
              <a:rPr lang="zh-CN" altLang="en-US" dirty="0">
                <a:solidFill>
                  <a:schemeClr val="hlink"/>
                </a:solidFill>
              </a:rPr>
              <a:t>综合服务</a:t>
            </a:r>
            <a:r>
              <a:rPr lang="zh-CN" altLang="en-US" dirty="0"/>
              <a:t> </a:t>
            </a:r>
            <a:r>
              <a:rPr lang="en-US" altLang="zh-CN" dirty="0" err="1"/>
              <a:t>IntServ</a:t>
            </a:r>
            <a:r>
              <a:rPr lang="en-US" altLang="zh-CN" dirty="0"/>
              <a:t> </a:t>
            </a:r>
            <a:r>
              <a:rPr lang="zh-CN" altLang="en-US" dirty="0"/>
              <a:t>和资源预留协议 </a:t>
            </a:r>
            <a:r>
              <a:rPr lang="en-US" altLang="zh-CN" dirty="0"/>
              <a:t>RSVP </a:t>
            </a:r>
            <a:r>
              <a:rPr lang="zh-CN" altLang="en-US" dirty="0"/>
              <a:t>都较复杂，很难在大规模的网络中实现，因此 </a:t>
            </a:r>
            <a:r>
              <a:rPr lang="zh-CN" altLang="en-US" dirty="0" smtClean="0"/>
              <a:t> </a:t>
            </a:r>
            <a:r>
              <a:rPr lang="en-US" altLang="zh-CN" dirty="0" smtClean="0"/>
              <a:t>IETF </a:t>
            </a:r>
            <a:r>
              <a:rPr lang="zh-CN" altLang="en-US" dirty="0"/>
              <a:t>提出了新的策略，即</a:t>
            </a:r>
            <a:r>
              <a:rPr lang="zh-CN" altLang="en-US" dirty="0">
                <a:solidFill>
                  <a:schemeClr val="tx1"/>
                </a:solidFill>
              </a:rPr>
              <a:t>区分服务 </a:t>
            </a:r>
            <a:r>
              <a:rPr lang="en-US" altLang="zh-CN" dirty="0" err="1">
                <a:solidFill>
                  <a:schemeClr val="tx1"/>
                </a:solidFill>
              </a:rPr>
              <a:t>DiffServ</a:t>
            </a:r>
            <a:r>
              <a:rPr lang="en-US" altLang="zh-CN" dirty="0">
                <a:solidFill>
                  <a:schemeClr val="tx1"/>
                </a:solidFill>
              </a:rPr>
              <a:t> </a:t>
            </a:r>
            <a:r>
              <a:rPr lang="zh-CN" altLang="en-US" dirty="0"/>
              <a:t>。</a:t>
            </a:r>
          </a:p>
          <a:p>
            <a:r>
              <a:rPr lang="zh-CN" altLang="en-US" dirty="0">
                <a:solidFill>
                  <a:srgbClr val="FF0000"/>
                </a:solidFill>
              </a:rPr>
              <a:t>区分</a:t>
            </a:r>
            <a:r>
              <a:rPr lang="zh-CN" altLang="en-US" dirty="0" smtClean="0">
                <a:solidFill>
                  <a:srgbClr val="FF0000"/>
                </a:solidFill>
              </a:rPr>
              <a:t>服务 </a:t>
            </a:r>
            <a:r>
              <a:rPr lang="en-US" altLang="zh-CN" dirty="0" err="1" smtClean="0"/>
              <a:t>DiffServ</a:t>
            </a:r>
            <a:r>
              <a:rPr lang="en-US" altLang="zh-CN" dirty="0" smtClean="0"/>
              <a:t> </a:t>
            </a:r>
            <a:r>
              <a:rPr lang="en-US" altLang="zh-CN" dirty="0" smtClean="0"/>
              <a:t>(Differentiated </a:t>
            </a:r>
            <a:r>
              <a:rPr lang="en-US" altLang="zh-CN" dirty="0"/>
              <a:t>Services)</a:t>
            </a:r>
            <a:r>
              <a:rPr lang="zh-CN" altLang="en-US" dirty="0" smtClean="0"/>
              <a:t>有时</a:t>
            </a:r>
            <a:r>
              <a:rPr lang="zh-CN" altLang="en-US" dirty="0"/>
              <a:t>也简写为 </a:t>
            </a:r>
            <a:r>
              <a:rPr lang="en-US" altLang="zh-CN" dirty="0">
                <a:solidFill>
                  <a:srgbClr val="FF0000"/>
                </a:solidFill>
              </a:rPr>
              <a:t>DS</a:t>
            </a:r>
            <a:r>
              <a:rPr lang="zh-CN" altLang="en-US" dirty="0">
                <a:solidFill>
                  <a:srgbClr val="FF0000"/>
                </a:solidFill>
              </a:rPr>
              <a:t>。</a:t>
            </a:r>
            <a:r>
              <a:rPr lang="zh-CN" altLang="en-US" dirty="0"/>
              <a:t>因此，具有区分服务功能的结点就称为 </a:t>
            </a:r>
            <a:r>
              <a:rPr lang="en-US" altLang="zh-CN" dirty="0"/>
              <a:t>DS </a:t>
            </a:r>
            <a:r>
              <a:rPr lang="zh-CN" altLang="en-US" dirty="0"/>
              <a:t>结点。 </a:t>
            </a:r>
          </a:p>
        </p:txBody>
      </p:sp>
    </p:spTree>
    <p:extLst>
      <p:ext uri="{BB962C8B-B14F-4D97-AF65-F5344CB8AC3E}">
        <p14:creationId xmlns:p14="http://schemas.microsoft.com/office/powerpoint/2010/main" val="2684955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49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49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pPr algn="ctr"/>
            <a:r>
              <a:rPr lang="zh-CN" altLang="en-US" dirty="0"/>
              <a:t>区分服务 </a:t>
            </a:r>
            <a:r>
              <a:rPr lang="en-US" altLang="zh-CN" dirty="0" err="1"/>
              <a:t>DiffServ</a:t>
            </a:r>
            <a:r>
              <a:rPr lang="en-US" altLang="zh-CN" dirty="0"/>
              <a:t> </a:t>
            </a:r>
            <a:r>
              <a:rPr lang="zh-CN" altLang="en-US" dirty="0"/>
              <a:t>的要点 </a:t>
            </a:r>
          </a:p>
        </p:txBody>
      </p:sp>
      <p:sp>
        <p:nvSpPr>
          <p:cNvPr id="595971" name="Rectangle 3"/>
          <p:cNvSpPr>
            <a:spLocks noGrp="1" noChangeArrowheads="1"/>
          </p:cNvSpPr>
          <p:nvPr>
            <p:ph idx="1"/>
          </p:nvPr>
        </p:nvSpPr>
        <p:spPr>
          <a:noFill/>
        </p:spPr>
        <p:txBody>
          <a:bodyPr/>
          <a:lstStyle/>
          <a:p>
            <a:pPr>
              <a:buNone/>
            </a:pPr>
            <a:r>
              <a:rPr lang="en-US" altLang="zh-CN" dirty="0" smtClean="0">
                <a:solidFill>
                  <a:srgbClr val="0000FF"/>
                </a:solidFill>
              </a:rPr>
              <a:t>(</a:t>
            </a:r>
            <a:r>
              <a:rPr lang="en-US" altLang="zh-CN" dirty="0">
                <a:solidFill>
                  <a:srgbClr val="0000FF"/>
                </a:solidFill>
              </a:rPr>
              <a:t>1) </a:t>
            </a:r>
            <a:r>
              <a:rPr lang="en-US" altLang="zh-CN" dirty="0" err="1" smtClean="0">
                <a:solidFill>
                  <a:srgbClr val="0000FF"/>
                </a:solidFill>
              </a:rPr>
              <a:t>DiffServ</a:t>
            </a:r>
            <a:r>
              <a:rPr lang="en-US" altLang="zh-CN" dirty="0" smtClean="0">
                <a:solidFill>
                  <a:srgbClr val="0000FF"/>
                </a:solidFill>
              </a:rPr>
              <a:t> </a:t>
            </a:r>
            <a:r>
              <a:rPr lang="zh-CN" altLang="zh-CN" dirty="0" smtClean="0">
                <a:solidFill>
                  <a:srgbClr val="0000FF"/>
                </a:solidFill>
              </a:rPr>
              <a:t>力图</a:t>
            </a:r>
            <a:r>
              <a:rPr lang="zh-CN" altLang="zh-CN" dirty="0">
                <a:solidFill>
                  <a:srgbClr val="0000FF"/>
                </a:solidFill>
              </a:rPr>
              <a:t>不改变网络的基础</a:t>
            </a:r>
            <a:r>
              <a:rPr lang="zh-CN" altLang="zh-CN" dirty="0" smtClean="0">
                <a:solidFill>
                  <a:srgbClr val="0000FF"/>
                </a:solidFill>
              </a:rPr>
              <a:t>结构</a:t>
            </a:r>
            <a:r>
              <a:rPr lang="zh-CN" altLang="en-US" dirty="0" smtClean="0">
                <a:solidFill>
                  <a:srgbClr val="0000FF"/>
                </a:solidFill>
              </a:rPr>
              <a:t>，但在</a:t>
            </a:r>
            <a:r>
              <a:rPr lang="zh-CN" altLang="en-US" dirty="0">
                <a:solidFill>
                  <a:srgbClr val="0000FF"/>
                </a:solidFill>
              </a:rPr>
              <a:t>路由器中增加区分服务的功能。</a:t>
            </a:r>
          </a:p>
          <a:p>
            <a:pPr lvl="1"/>
            <a:r>
              <a:rPr lang="en-US" altLang="zh-CN" dirty="0" err="1"/>
              <a:t>DiffServ</a:t>
            </a:r>
            <a:r>
              <a:rPr lang="en-US" altLang="zh-CN" dirty="0"/>
              <a:t> </a:t>
            </a:r>
            <a:r>
              <a:rPr lang="zh-CN" altLang="en-US" dirty="0"/>
              <a:t>将 </a:t>
            </a:r>
            <a:r>
              <a:rPr lang="en-US" altLang="zh-CN" dirty="0"/>
              <a:t>IPv4 </a:t>
            </a:r>
            <a:r>
              <a:rPr lang="zh-CN" altLang="en-US" dirty="0"/>
              <a:t>协议中原有的服务类型字段和 </a:t>
            </a:r>
            <a:r>
              <a:rPr lang="en-US" altLang="zh-CN" dirty="0"/>
              <a:t>IPv6 </a:t>
            </a:r>
            <a:r>
              <a:rPr lang="zh-CN" altLang="en-US" dirty="0"/>
              <a:t>的通信量类字段定义为</a:t>
            </a:r>
            <a:r>
              <a:rPr lang="zh-CN" altLang="en-US" dirty="0">
                <a:solidFill>
                  <a:srgbClr val="FF0000"/>
                </a:solidFill>
              </a:rPr>
              <a:t>区分服务字段 </a:t>
            </a:r>
            <a:r>
              <a:rPr lang="en-US" altLang="zh-CN" dirty="0">
                <a:solidFill>
                  <a:schemeClr val="tx1"/>
                </a:solidFill>
              </a:rPr>
              <a:t>DS</a:t>
            </a:r>
            <a:r>
              <a:rPr lang="zh-CN" altLang="en-US" dirty="0"/>
              <a:t>。路由器根据 </a:t>
            </a:r>
            <a:r>
              <a:rPr lang="en-US" altLang="zh-CN" dirty="0"/>
              <a:t>DS </a:t>
            </a:r>
            <a:r>
              <a:rPr lang="zh-CN" altLang="en-US" dirty="0"/>
              <a:t>字段的值来转发分组。利用 </a:t>
            </a:r>
            <a:r>
              <a:rPr lang="en-US" altLang="zh-CN" dirty="0"/>
              <a:t>DS </a:t>
            </a:r>
            <a:r>
              <a:rPr lang="zh-CN" altLang="en-US" dirty="0"/>
              <a:t>字段可提供不同等级的服务质量。</a:t>
            </a:r>
          </a:p>
          <a:p>
            <a:pPr lvl="1"/>
            <a:r>
              <a:rPr lang="en-US" altLang="zh-CN" dirty="0"/>
              <a:t>DS </a:t>
            </a:r>
            <a:r>
              <a:rPr lang="zh-CN" altLang="en-US" dirty="0"/>
              <a:t>字段现只使用前 </a:t>
            </a:r>
            <a:r>
              <a:rPr lang="en-US" altLang="zh-CN" dirty="0"/>
              <a:t>6 bit</a:t>
            </a:r>
            <a:r>
              <a:rPr lang="zh-CN" altLang="en-US" dirty="0"/>
              <a:t>，即</a:t>
            </a:r>
            <a:r>
              <a:rPr lang="zh-CN" altLang="en-US" dirty="0">
                <a:solidFill>
                  <a:schemeClr val="hlink"/>
                </a:solidFill>
              </a:rPr>
              <a:t>区分服务码点</a:t>
            </a:r>
            <a:r>
              <a:rPr lang="zh-CN" altLang="en-US" dirty="0"/>
              <a:t> </a:t>
            </a:r>
            <a:r>
              <a:rPr lang="en-US" altLang="zh-CN" dirty="0"/>
              <a:t>DSCP (Differentiated Services </a:t>
            </a:r>
            <a:r>
              <a:rPr lang="en-US" altLang="zh-CN" dirty="0" err="1"/>
              <a:t>CodePoint</a:t>
            </a:r>
            <a:r>
              <a:rPr lang="en-US" altLang="zh-CN" dirty="0"/>
              <a:t>)</a:t>
            </a:r>
            <a:r>
              <a:rPr lang="zh-CN" altLang="en-US" dirty="0"/>
              <a:t>。 </a:t>
            </a:r>
          </a:p>
        </p:txBody>
      </p:sp>
      <p:sp>
        <p:nvSpPr>
          <p:cNvPr id="595972" name="Rectangle 4"/>
          <p:cNvSpPr>
            <a:spLocks noChangeArrowheads="1"/>
          </p:cNvSpPr>
          <p:nvPr/>
        </p:nvSpPr>
        <p:spPr bwMode="auto">
          <a:xfrm>
            <a:off x="5448263" y="5688608"/>
            <a:ext cx="887413" cy="6096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5973" name="Rectangle 5"/>
          <p:cNvSpPr>
            <a:spLocks noChangeArrowheads="1"/>
          </p:cNvSpPr>
          <p:nvPr/>
        </p:nvSpPr>
        <p:spPr bwMode="auto">
          <a:xfrm>
            <a:off x="2736151" y="5688608"/>
            <a:ext cx="3599525" cy="620712"/>
          </a:xfrm>
          <a:prstGeom prst="rect">
            <a:avLst/>
          </a:prstGeom>
          <a:noFill/>
          <a:ln w="1905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5974" name="Line 6"/>
          <p:cNvSpPr>
            <a:spLocks noChangeShapeType="1"/>
          </p:cNvSpPr>
          <p:nvPr/>
        </p:nvSpPr>
        <p:spPr bwMode="auto">
          <a:xfrm>
            <a:off x="3185017" y="5688608"/>
            <a:ext cx="0" cy="6207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5975" name="Line 7"/>
          <p:cNvSpPr>
            <a:spLocks noChangeShapeType="1"/>
          </p:cNvSpPr>
          <p:nvPr/>
        </p:nvSpPr>
        <p:spPr bwMode="auto">
          <a:xfrm>
            <a:off x="3637322" y="5688608"/>
            <a:ext cx="0" cy="6207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5976" name="Line 8"/>
          <p:cNvSpPr>
            <a:spLocks noChangeShapeType="1"/>
          </p:cNvSpPr>
          <p:nvPr/>
        </p:nvSpPr>
        <p:spPr bwMode="auto">
          <a:xfrm>
            <a:off x="4086188" y="5688608"/>
            <a:ext cx="0" cy="6207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5977" name="Line 9"/>
          <p:cNvSpPr>
            <a:spLocks noChangeShapeType="1"/>
          </p:cNvSpPr>
          <p:nvPr/>
        </p:nvSpPr>
        <p:spPr bwMode="auto">
          <a:xfrm>
            <a:off x="4536773" y="5688608"/>
            <a:ext cx="0" cy="6207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5978" name="Line 10"/>
          <p:cNvSpPr>
            <a:spLocks noChangeShapeType="1"/>
          </p:cNvSpPr>
          <p:nvPr/>
        </p:nvSpPr>
        <p:spPr bwMode="auto">
          <a:xfrm>
            <a:off x="4985638" y="5688608"/>
            <a:ext cx="0" cy="6207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5979" name="Line 11"/>
          <p:cNvSpPr>
            <a:spLocks noChangeShapeType="1"/>
          </p:cNvSpPr>
          <p:nvPr/>
        </p:nvSpPr>
        <p:spPr bwMode="auto">
          <a:xfrm>
            <a:off x="5437944" y="5688608"/>
            <a:ext cx="0" cy="6207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5980" name="Line 12"/>
          <p:cNvSpPr>
            <a:spLocks noChangeShapeType="1"/>
          </p:cNvSpPr>
          <p:nvPr/>
        </p:nvSpPr>
        <p:spPr bwMode="auto">
          <a:xfrm>
            <a:off x="5886809" y="5688608"/>
            <a:ext cx="0" cy="6207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5981" name="Text Box 13"/>
          <p:cNvSpPr txBox="1">
            <a:spLocks noChangeArrowheads="1"/>
          </p:cNvSpPr>
          <p:nvPr/>
        </p:nvSpPr>
        <p:spPr bwMode="auto">
          <a:xfrm>
            <a:off x="5630561" y="5798146"/>
            <a:ext cx="598488" cy="396875"/>
          </a:xfrm>
          <a:prstGeom prst="rect">
            <a:avLst/>
          </a:prstGeom>
          <a:solidFill>
            <a:srgbClr val="FF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dirty="0">
                <a:solidFill>
                  <a:srgbClr val="000099"/>
                </a:solidFill>
                <a:latin typeface="+mn-lt"/>
                <a:ea typeface="+mn-ea"/>
              </a:rPr>
              <a:t>CU</a:t>
            </a:r>
          </a:p>
        </p:txBody>
      </p:sp>
      <p:sp>
        <p:nvSpPr>
          <p:cNvPr id="595982" name="Text Box 14"/>
          <p:cNvSpPr txBox="1">
            <a:spLocks noChangeArrowheads="1"/>
          </p:cNvSpPr>
          <p:nvPr/>
        </p:nvSpPr>
        <p:spPr bwMode="auto">
          <a:xfrm>
            <a:off x="2994120" y="5775647"/>
            <a:ext cx="2054601"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mn-ea"/>
              </a:rPr>
              <a:t>      DSCP      </a:t>
            </a:r>
          </a:p>
        </p:txBody>
      </p:sp>
      <p:sp>
        <p:nvSpPr>
          <p:cNvPr id="595983" name="Text Box 15"/>
          <p:cNvSpPr txBox="1">
            <a:spLocks noChangeArrowheads="1"/>
          </p:cNvSpPr>
          <p:nvPr/>
        </p:nvSpPr>
        <p:spPr bwMode="auto">
          <a:xfrm>
            <a:off x="2027820" y="5290146"/>
            <a:ext cx="483261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dirty="0">
                <a:solidFill>
                  <a:srgbClr val="000099"/>
                </a:solidFill>
                <a:latin typeface="+mn-lt"/>
                <a:ea typeface="+mn-ea"/>
              </a:rPr>
              <a:t>比特  </a:t>
            </a:r>
            <a:r>
              <a:rPr kumimoji="1" lang="en-US" altLang="zh-CN" b="1" dirty="0">
                <a:solidFill>
                  <a:srgbClr val="000099"/>
                </a:solidFill>
                <a:latin typeface="+mn-lt"/>
                <a:ea typeface="+mn-ea"/>
              </a:rPr>
              <a:t>0                  </a:t>
            </a:r>
            <a:r>
              <a:rPr kumimoji="1" lang="en-US" altLang="zh-CN" b="1" dirty="0" smtClean="0">
                <a:solidFill>
                  <a:srgbClr val="000099"/>
                </a:solidFill>
                <a:latin typeface="+mn-lt"/>
                <a:ea typeface="+mn-ea"/>
              </a:rPr>
              <a:t>       5   6   </a:t>
            </a:r>
            <a:r>
              <a:rPr kumimoji="1" lang="en-US" altLang="zh-CN" b="1" dirty="0">
                <a:solidFill>
                  <a:srgbClr val="000099"/>
                </a:solidFill>
                <a:latin typeface="+mn-lt"/>
                <a:ea typeface="+mn-ea"/>
              </a:rPr>
              <a:t>7</a:t>
            </a:r>
          </a:p>
        </p:txBody>
      </p:sp>
      <p:sp>
        <p:nvSpPr>
          <p:cNvPr id="595985" name="Line 17"/>
          <p:cNvSpPr>
            <a:spLocks noChangeShapeType="1"/>
          </p:cNvSpPr>
          <p:nvPr/>
        </p:nvSpPr>
        <p:spPr bwMode="auto">
          <a:xfrm flipH="1">
            <a:off x="6210203" y="5733059"/>
            <a:ext cx="858177" cy="217487"/>
          </a:xfrm>
          <a:prstGeom prst="line">
            <a:avLst/>
          </a:prstGeom>
          <a:noFill/>
          <a:ln w="190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5986" name="Text Box 18"/>
          <p:cNvSpPr txBox="1">
            <a:spLocks noChangeArrowheads="1"/>
          </p:cNvSpPr>
          <p:nvPr/>
        </p:nvSpPr>
        <p:spPr bwMode="auto">
          <a:xfrm>
            <a:off x="6932443" y="5374283"/>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FF"/>
                </a:solidFill>
                <a:latin typeface="+mn-lt"/>
                <a:ea typeface="+mn-ea"/>
              </a:rPr>
              <a:t>暂不使用</a:t>
            </a:r>
          </a:p>
        </p:txBody>
      </p:sp>
    </p:spTree>
    <p:extLst>
      <p:ext uri="{BB962C8B-B14F-4D97-AF65-F5344CB8AC3E}">
        <p14:creationId xmlns:p14="http://schemas.microsoft.com/office/powerpoint/2010/main" val="5688054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pPr algn="ctr"/>
            <a:r>
              <a:rPr lang="zh-CN" altLang="en-US" dirty="0"/>
              <a:t>服务等级</a:t>
            </a:r>
            <a:r>
              <a:rPr lang="zh-CN" altLang="en-US" dirty="0" smtClean="0"/>
              <a:t>协定 </a:t>
            </a:r>
            <a:r>
              <a:rPr lang="en-US" altLang="zh-CN" dirty="0" smtClean="0"/>
              <a:t>SLA</a:t>
            </a:r>
            <a:endParaRPr lang="en-US" altLang="zh-CN" dirty="0"/>
          </a:p>
        </p:txBody>
      </p:sp>
      <p:sp>
        <p:nvSpPr>
          <p:cNvPr id="596995" name="Rectangle 3"/>
          <p:cNvSpPr>
            <a:spLocks noGrp="1" noChangeArrowheads="1"/>
          </p:cNvSpPr>
          <p:nvPr>
            <p:ph idx="1"/>
          </p:nvPr>
        </p:nvSpPr>
        <p:spPr/>
        <p:txBody>
          <a:bodyPr/>
          <a:lstStyle/>
          <a:p>
            <a:r>
              <a:rPr lang="zh-CN" altLang="en-US" dirty="0"/>
              <a:t>在使用 </a:t>
            </a:r>
            <a:r>
              <a:rPr lang="en-US" altLang="zh-CN" dirty="0"/>
              <a:t>DS </a:t>
            </a:r>
            <a:r>
              <a:rPr lang="zh-CN" altLang="en-US" dirty="0"/>
              <a:t>字段之前</a:t>
            </a:r>
            <a:r>
              <a:rPr lang="zh-CN" altLang="en-US" dirty="0" smtClean="0"/>
              <a:t>，互联网</a:t>
            </a:r>
            <a:r>
              <a:rPr lang="zh-CN" altLang="en-US" dirty="0"/>
              <a:t>的 </a:t>
            </a:r>
            <a:r>
              <a:rPr lang="en-US" altLang="zh-CN" dirty="0"/>
              <a:t>ISP </a:t>
            </a:r>
            <a:r>
              <a:rPr lang="zh-CN" altLang="en-US" dirty="0"/>
              <a:t>要和用户商定一个</a:t>
            </a:r>
            <a:r>
              <a:rPr lang="zh-CN" altLang="en-US" dirty="0">
                <a:solidFill>
                  <a:schemeClr val="hlink"/>
                </a:solidFill>
              </a:rPr>
              <a:t>服务等级协定</a:t>
            </a:r>
            <a:r>
              <a:rPr lang="zh-CN" altLang="en-US" dirty="0"/>
              <a:t> </a:t>
            </a:r>
            <a:r>
              <a:rPr lang="en-US" altLang="zh-CN" dirty="0"/>
              <a:t>SLA (Service Level Agreement</a:t>
            </a:r>
            <a:r>
              <a:rPr lang="en-US" altLang="zh-CN" dirty="0" smtClean="0"/>
              <a:t>)</a:t>
            </a:r>
            <a:r>
              <a:rPr lang="zh-CN" altLang="en-US" dirty="0" smtClean="0"/>
              <a:t>。</a:t>
            </a:r>
            <a:endParaRPr lang="en-US" altLang="zh-CN" dirty="0" smtClean="0"/>
          </a:p>
          <a:p>
            <a:r>
              <a:rPr lang="zh-CN" altLang="en-US" dirty="0" smtClean="0"/>
              <a:t>在 </a:t>
            </a:r>
            <a:r>
              <a:rPr lang="en-US" altLang="zh-CN" dirty="0"/>
              <a:t>SLA </a:t>
            </a:r>
            <a:r>
              <a:rPr lang="zh-CN" altLang="en-US" dirty="0"/>
              <a:t>中指明了被支持的服务类别（可包括吞吐量、分组丢失率、时延和时延抖动、网络的可用性等）和每一类所容许的通信量。 </a:t>
            </a:r>
          </a:p>
        </p:txBody>
      </p:sp>
    </p:spTree>
    <p:extLst>
      <p:ext uri="{BB962C8B-B14F-4D97-AF65-F5344CB8AC3E}">
        <p14:creationId xmlns:p14="http://schemas.microsoft.com/office/powerpoint/2010/main" val="1494432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type="title"/>
          </p:nvPr>
        </p:nvSpPr>
        <p:spPr/>
        <p:txBody>
          <a:bodyPr/>
          <a:lstStyle/>
          <a:p>
            <a:pPr algn="ctr"/>
            <a:r>
              <a:rPr lang="zh-CN" altLang="en-US"/>
              <a:t>需要解决的问题 </a:t>
            </a:r>
          </a:p>
        </p:txBody>
      </p:sp>
      <p:sp>
        <p:nvSpPr>
          <p:cNvPr id="352280" name="Rectangle 24"/>
          <p:cNvSpPr>
            <a:spLocks noGrp="1" noChangeArrowheads="1"/>
          </p:cNvSpPr>
          <p:nvPr>
            <p:ph type="body" idx="1"/>
          </p:nvPr>
        </p:nvSpPr>
        <p:spPr/>
        <p:txBody>
          <a:bodyPr/>
          <a:lstStyle/>
          <a:p>
            <a:r>
              <a:rPr lang="zh-CN" altLang="en-US" dirty="0"/>
              <a:t>在传送</a:t>
            </a:r>
            <a:r>
              <a:rPr lang="zh-CN" altLang="en-US" dirty="0">
                <a:solidFill>
                  <a:schemeClr val="hlink"/>
                </a:solidFill>
              </a:rPr>
              <a:t>时延</a:t>
            </a:r>
            <a:r>
              <a:rPr lang="zh-CN" altLang="en-US" dirty="0" smtClean="0">
                <a:solidFill>
                  <a:schemeClr val="hlink"/>
                </a:solidFill>
              </a:rPr>
              <a:t>敏感 </a:t>
            </a:r>
            <a:r>
              <a:rPr lang="en-US" altLang="zh-CN" dirty="0" smtClean="0"/>
              <a:t>(</a:t>
            </a:r>
            <a:r>
              <a:rPr lang="en-US" altLang="zh-CN" dirty="0"/>
              <a:t>delay sensitive</a:t>
            </a:r>
            <a:r>
              <a:rPr lang="en-US" altLang="zh-CN" dirty="0" smtClean="0"/>
              <a:t>) </a:t>
            </a:r>
            <a:r>
              <a:rPr lang="zh-CN" altLang="en-US" dirty="0" smtClean="0"/>
              <a:t>的</a:t>
            </a:r>
            <a:r>
              <a:rPr lang="zh-CN" altLang="en-US" dirty="0"/>
              <a:t>实时数据时，不仅</a:t>
            </a:r>
            <a:r>
              <a:rPr lang="zh-CN" altLang="en-US" dirty="0">
                <a:solidFill>
                  <a:srgbClr val="0000FF"/>
                </a:solidFill>
              </a:rPr>
              <a:t>传输时延</a:t>
            </a:r>
            <a:r>
              <a:rPr lang="zh-CN" altLang="en-US" dirty="0"/>
              <a:t>不能太大，而且</a:t>
            </a:r>
            <a:r>
              <a:rPr lang="zh-CN" altLang="en-US" dirty="0">
                <a:solidFill>
                  <a:srgbClr val="0000FF"/>
                </a:solidFill>
              </a:rPr>
              <a:t>时延抖动</a:t>
            </a:r>
            <a:r>
              <a:rPr lang="zh-CN" altLang="en-US" dirty="0"/>
              <a:t>也必须受到限制。</a:t>
            </a:r>
          </a:p>
          <a:p>
            <a:r>
              <a:rPr lang="zh-CN" altLang="en-US" dirty="0"/>
              <a:t>对于传送实时数据，很少量分组的</a:t>
            </a:r>
            <a:r>
              <a:rPr lang="zh-CN" altLang="en-US" dirty="0">
                <a:solidFill>
                  <a:srgbClr val="0000FF"/>
                </a:solidFill>
              </a:rPr>
              <a:t>丢失</a:t>
            </a:r>
            <a:r>
              <a:rPr lang="zh-CN" altLang="en-US" dirty="0"/>
              <a:t>对播放效果的影响并不大（因为这是由人来进行主观评价的），因而是可以容忍的</a:t>
            </a:r>
            <a:r>
              <a:rPr lang="zh-CN" altLang="en-US" dirty="0" smtClean="0"/>
              <a:t>。</a:t>
            </a:r>
            <a:endParaRPr lang="en-US" altLang="zh-CN" dirty="0" smtClean="0"/>
          </a:p>
          <a:p>
            <a:r>
              <a:rPr lang="zh-CN" altLang="en-US" dirty="0" smtClean="0">
                <a:solidFill>
                  <a:schemeClr val="hlink"/>
                </a:solidFill>
              </a:rPr>
              <a:t>丢失</a:t>
            </a:r>
            <a:r>
              <a:rPr lang="zh-CN" altLang="en-US" dirty="0" smtClean="0">
                <a:solidFill>
                  <a:schemeClr val="hlink"/>
                </a:solidFill>
              </a:rPr>
              <a:t>容忍 </a:t>
            </a:r>
            <a:r>
              <a:rPr lang="en-US" altLang="zh-CN" dirty="0" smtClean="0"/>
              <a:t>(</a:t>
            </a:r>
            <a:r>
              <a:rPr lang="en-US" altLang="zh-CN" dirty="0"/>
              <a:t>loss tolerant</a:t>
            </a:r>
            <a:r>
              <a:rPr lang="en-US" altLang="zh-CN" dirty="0" smtClean="0"/>
              <a:t>) </a:t>
            </a:r>
            <a:r>
              <a:rPr lang="zh-CN" altLang="en-US" dirty="0" smtClean="0"/>
              <a:t>也</a:t>
            </a:r>
            <a:r>
              <a:rPr lang="zh-CN" altLang="en-US" dirty="0"/>
              <a:t>是实时数据的另一个重要特点。  </a:t>
            </a:r>
          </a:p>
        </p:txBody>
      </p:sp>
    </p:spTree>
    <p:extLst>
      <p:ext uri="{BB962C8B-B14F-4D97-AF65-F5344CB8AC3E}">
        <p14:creationId xmlns:p14="http://schemas.microsoft.com/office/powerpoint/2010/main" val="3957221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228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22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pPr algn="ctr"/>
            <a:r>
              <a:rPr lang="zh-CN" altLang="en-US" dirty="0"/>
              <a:t>区分服务 </a:t>
            </a:r>
            <a:r>
              <a:rPr lang="en-US" altLang="zh-CN" dirty="0" err="1"/>
              <a:t>DiffServ</a:t>
            </a:r>
            <a:r>
              <a:rPr lang="en-US" altLang="zh-CN" dirty="0"/>
              <a:t> </a:t>
            </a:r>
            <a:r>
              <a:rPr lang="zh-CN" altLang="en-US" dirty="0"/>
              <a:t>的</a:t>
            </a:r>
            <a:r>
              <a:rPr lang="zh-CN" altLang="en-US" dirty="0" smtClean="0"/>
              <a:t>要点</a:t>
            </a:r>
            <a:endParaRPr lang="zh-CN" altLang="en-US" sz="4000" dirty="0"/>
          </a:p>
        </p:txBody>
      </p:sp>
      <p:sp>
        <p:nvSpPr>
          <p:cNvPr id="598019" name="Rectangle 3"/>
          <p:cNvSpPr>
            <a:spLocks noGrp="1" noChangeArrowheads="1"/>
          </p:cNvSpPr>
          <p:nvPr>
            <p:ph idx="1"/>
          </p:nvPr>
        </p:nvSpPr>
        <p:spPr/>
        <p:txBody>
          <a:bodyPr/>
          <a:lstStyle/>
          <a:p>
            <a:pPr marL="0" indent="0">
              <a:buNone/>
            </a:pPr>
            <a:r>
              <a:rPr lang="en-US" altLang="zh-CN" dirty="0">
                <a:solidFill>
                  <a:srgbClr val="0000FF"/>
                </a:solidFill>
              </a:rPr>
              <a:t> (2) </a:t>
            </a:r>
            <a:r>
              <a:rPr lang="zh-CN" altLang="en-US" dirty="0">
                <a:solidFill>
                  <a:srgbClr val="0000FF"/>
                </a:solidFill>
              </a:rPr>
              <a:t>网络被划分为许多个 </a:t>
            </a:r>
            <a:r>
              <a:rPr lang="en-US" altLang="zh-CN" dirty="0">
                <a:solidFill>
                  <a:srgbClr val="0000FF"/>
                </a:solidFill>
              </a:rPr>
              <a:t>DS </a:t>
            </a:r>
            <a:r>
              <a:rPr lang="zh-CN" altLang="en-US" dirty="0" smtClean="0">
                <a:solidFill>
                  <a:srgbClr val="0000FF"/>
                </a:solidFill>
              </a:rPr>
              <a:t>域</a:t>
            </a:r>
            <a:r>
              <a:rPr lang="zh-CN" altLang="en-US" sz="3600" dirty="0" smtClean="0">
                <a:solidFill>
                  <a:srgbClr val="0000FF"/>
                </a:solidFill>
              </a:rPr>
              <a:t>。</a:t>
            </a:r>
            <a:endParaRPr lang="en-US" altLang="zh-CN" dirty="0" smtClean="0">
              <a:solidFill>
                <a:srgbClr val="0000FF"/>
              </a:solidFill>
            </a:endParaRPr>
          </a:p>
          <a:p>
            <a:pPr lvl="1"/>
            <a:r>
              <a:rPr lang="en-US" altLang="zh-CN" dirty="0" err="1" smtClean="0"/>
              <a:t>DiffServ</a:t>
            </a:r>
            <a:r>
              <a:rPr lang="en-US" altLang="zh-CN" dirty="0" smtClean="0"/>
              <a:t> </a:t>
            </a:r>
            <a:r>
              <a:rPr lang="zh-CN" altLang="en-US" dirty="0"/>
              <a:t>将所有的复杂性放在 </a:t>
            </a:r>
            <a:r>
              <a:rPr lang="en-US" altLang="zh-CN" dirty="0"/>
              <a:t>DS </a:t>
            </a:r>
            <a:r>
              <a:rPr lang="zh-CN" altLang="en-US" dirty="0"/>
              <a:t>域的</a:t>
            </a:r>
            <a:r>
              <a:rPr lang="zh-CN" altLang="en-US" dirty="0">
                <a:solidFill>
                  <a:schemeClr val="hlink"/>
                </a:solidFill>
              </a:rPr>
              <a:t>边界结点</a:t>
            </a:r>
            <a:r>
              <a:rPr lang="en-US" altLang="zh-CN" dirty="0"/>
              <a:t>(boundary node)</a:t>
            </a:r>
            <a:r>
              <a:rPr lang="zh-CN" altLang="en-US" dirty="0"/>
              <a:t>中，而使 </a:t>
            </a:r>
            <a:r>
              <a:rPr lang="en-US" altLang="zh-CN" dirty="0"/>
              <a:t>DS </a:t>
            </a:r>
            <a:r>
              <a:rPr lang="zh-CN" altLang="en-US" dirty="0"/>
              <a:t>域内部路由器工作得尽可能地简单。  </a:t>
            </a:r>
          </a:p>
        </p:txBody>
      </p:sp>
      <p:grpSp>
        <p:nvGrpSpPr>
          <p:cNvPr id="598020" name="Group 4"/>
          <p:cNvGrpSpPr>
            <a:grpSpLocks/>
          </p:cNvGrpSpPr>
          <p:nvPr/>
        </p:nvGrpSpPr>
        <p:grpSpPr bwMode="auto">
          <a:xfrm>
            <a:off x="5861051" y="3906838"/>
            <a:ext cx="3025114" cy="2043112"/>
            <a:chOff x="912" y="768"/>
            <a:chExt cx="2400" cy="1584"/>
          </a:xfrm>
        </p:grpSpPr>
        <p:sp>
          <p:nvSpPr>
            <p:cNvPr id="598021" name="Oval 5"/>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22" name="Oval 6"/>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23" name="Oval 7"/>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24" name="Oval 8"/>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25" name="Oval 9"/>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26" name="Oval 10"/>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27" name="Oval 11"/>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28" name="Oval 12"/>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29" name="Oval 13"/>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598030" name="Group 14"/>
            <p:cNvGrpSpPr>
              <a:grpSpLocks/>
            </p:cNvGrpSpPr>
            <p:nvPr/>
          </p:nvGrpSpPr>
          <p:grpSpPr bwMode="auto">
            <a:xfrm>
              <a:off x="912" y="768"/>
              <a:ext cx="2386" cy="1553"/>
              <a:chOff x="912" y="768"/>
              <a:chExt cx="2386" cy="1553"/>
            </a:xfrm>
          </p:grpSpPr>
          <p:sp>
            <p:nvSpPr>
              <p:cNvPr id="598031" name="Oval 1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32" name="Oval 1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33" name="Oval 1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34" name="Oval 1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35" name="Oval 1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36" name="Oval 2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37" name="Oval 2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38" name="Oval 2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39" name="Oval 2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598040" name="Group 24"/>
          <p:cNvGrpSpPr>
            <a:grpSpLocks/>
          </p:cNvGrpSpPr>
          <p:nvPr/>
        </p:nvGrpSpPr>
        <p:grpSpPr bwMode="auto">
          <a:xfrm>
            <a:off x="1238251" y="3906838"/>
            <a:ext cx="3025114" cy="2043112"/>
            <a:chOff x="912" y="768"/>
            <a:chExt cx="2400" cy="1584"/>
          </a:xfrm>
        </p:grpSpPr>
        <p:sp>
          <p:nvSpPr>
            <p:cNvPr id="598041" name="Oval 25"/>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42" name="Oval 26"/>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43" name="Oval 27"/>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44" name="Oval 28"/>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45" name="Oval 29"/>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46" name="Oval 30"/>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47" name="Oval 31"/>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48" name="Oval 32"/>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49" name="Oval 33"/>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598050" name="Group 34"/>
            <p:cNvGrpSpPr>
              <a:grpSpLocks/>
            </p:cNvGrpSpPr>
            <p:nvPr/>
          </p:nvGrpSpPr>
          <p:grpSpPr bwMode="auto">
            <a:xfrm>
              <a:off x="912" y="768"/>
              <a:ext cx="2386" cy="1553"/>
              <a:chOff x="912" y="768"/>
              <a:chExt cx="2386" cy="1553"/>
            </a:xfrm>
          </p:grpSpPr>
          <p:sp>
            <p:nvSpPr>
              <p:cNvPr id="598051" name="Oval 3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52" name="Oval 3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53" name="Oval 3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54" name="Oval 3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55" name="Oval 3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56" name="Oval 4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57" name="Oval 4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58" name="Oval 4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59" name="Oval 4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598060" name="Line 44"/>
          <p:cNvSpPr>
            <a:spLocks noChangeShapeType="1"/>
          </p:cNvSpPr>
          <p:nvPr/>
        </p:nvSpPr>
        <p:spPr bwMode="auto">
          <a:xfrm>
            <a:off x="8886164" y="5567364"/>
            <a:ext cx="756708" cy="1031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8061" name="Line 45"/>
          <p:cNvSpPr>
            <a:spLocks noChangeShapeType="1"/>
          </p:cNvSpPr>
          <p:nvPr/>
        </p:nvSpPr>
        <p:spPr bwMode="auto">
          <a:xfrm>
            <a:off x="4452542" y="4906963"/>
            <a:ext cx="134487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8062" name="Line 46"/>
          <p:cNvSpPr>
            <a:spLocks noChangeShapeType="1"/>
          </p:cNvSpPr>
          <p:nvPr/>
        </p:nvSpPr>
        <p:spPr bwMode="auto">
          <a:xfrm flipV="1">
            <a:off x="565812" y="5303838"/>
            <a:ext cx="672438" cy="279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8063" name="Oval 47"/>
          <p:cNvSpPr>
            <a:spLocks noChangeArrowheads="1"/>
          </p:cNvSpPr>
          <p:nvPr/>
        </p:nvSpPr>
        <p:spPr bwMode="auto">
          <a:xfrm>
            <a:off x="1491060" y="4244975"/>
            <a:ext cx="2521215" cy="1411288"/>
          </a:xfrm>
          <a:prstGeom prst="ellipse">
            <a:avLst/>
          </a:prstGeom>
          <a:solidFill>
            <a:srgbClr val="FFFF99"/>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598064" name="Picture 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1431" y="5126038"/>
            <a:ext cx="419629"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98065" name="Text Box 49"/>
          <p:cNvSpPr txBox="1">
            <a:spLocks noChangeArrowheads="1"/>
          </p:cNvSpPr>
          <p:nvPr/>
        </p:nvSpPr>
        <p:spPr bwMode="auto">
          <a:xfrm>
            <a:off x="1853935" y="4340225"/>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mn-ea"/>
              </a:rPr>
              <a:t>内部路由器</a:t>
            </a:r>
          </a:p>
        </p:txBody>
      </p:sp>
      <p:sp>
        <p:nvSpPr>
          <p:cNvPr id="598066" name="Text Box 50"/>
          <p:cNvSpPr txBox="1">
            <a:spLocks noChangeArrowheads="1"/>
          </p:cNvSpPr>
          <p:nvPr/>
        </p:nvSpPr>
        <p:spPr bwMode="auto">
          <a:xfrm>
            <a:off x="4172214" y="3645024"/>
            <a:ext cx="19800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C00000"/>
                </a:solidFill>
                <a:latin typeface="+mn-lt"/>
                <a:ea typeface="+mn-ea"/>
              </a:rPr>
              <a:t>边界路由器</a:t>
            </a:r>
          </a:p>
        </p:txBody>
      </p:sp>
      <p:pic>
        <p:nvPicPr>
          <p:cNvPr id="598067" name="Picture 5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12673" y="5310188"/>
            <a:ext cx="46778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8068" name="Picture 5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229" y="5229225"/>
            <a:ext cx="46778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8069" name="Picture 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1667" y="5214938"/>
            <a:ext cx="419629"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8070" name="Picture 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9600" y="4686301"/>
            <a:ext cx="419629"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8071" name="Picture 5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4106" y="4773613"/>
            <a:ext cx="419629"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8072"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9229" y="5038726"/>
            <a:ext cx="419629"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8073"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6544" y="4773613"/>
            <a:ext cx="419629"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8074"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33354" y="5391151"/>
            <a:ext cx="421350"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8075" name="Picture 5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8241" y="4773613"/>
            <a:ext cx="419629"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98076" name="Oval 60"/>
          <p:cNvSpPr>
            <a:spLocks noChangeArrowheads="1"/>
          </p:cNvSpPr>
          <p:nvPr/>
        </p:nvSpPr>
        <p:spPr bwMode="auto">
          <a:xfrm>
            <a:off x="6196410" y="4244975"/>
            <a:ext cx="2521215" cy="1411288"/>
          </a:xfrm>
          <a:prstGeom prst="ellipse">
            <a:avLst/>
          </a:prstGeom>
          <a:solidFill>
            <a:srgbClr val="FFFF99"/>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8077" name="Text Box 61"/>
          <p:cNvSpPr txBox="1">
            <a:spLocks noChangeArrowheads="1"/>
          </p:cNvSpPr>
          <p:nvPr/>
        </p:nvSpPr>
        <p:spPr bwMode="auto">
          <a:xfrm>
            <a:off x="6591962" y="4340225"/>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mn-ea"/>
              </a:rPr>
              <a:t>内部路由器</a:t>
            </a:r>
          </a:p>
        </p:txBody>
      </p:sp>
      <p:pic>
        <p:nvPicPr>
          <p:cNvPr id="598078"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7017" y="5303839"/>
            <a:ext cx="419629"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8079"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9219" y="5038726"/>
            <a:ext cx="419629"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8080"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5185" y="4949826"/>
            <a:ext cx="421350"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8081"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1658" y="4862514"/>
            <a:ext cx="419629"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98082" name="Text Box 66"/>
          <p:cNvSpPr txBox="1">
            <a:spLocks noChangeArrowheads="1"/>
          </p:cNvSpPr>
          <p:nvPr/>
        </p:nvSpPr>
        <p:spPr bwMode="auto">
          <a:xfrm>
            <a:off x="4127500" y="435292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B</a:t>
            </a:r>
          </a:p>
        </p:txBody>
      </p:sp>
      <p:sp>
        <p:nvSpPr>
          <p:cNvPr id="598083" name="Text Box 67"/>
          <p:cNvSpPr txBox="1">
            <a:spLocks noChangeArrowheads="1"/>
          </p:cNvSpPr>
          <p:nvPr/>
        </p:nvSpPr>
        <p:spPr bwMode="auto">
          <a:xfrm>
            <a:off x="5618560" y="435292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B</a:t>
            </a:r>
          </a:p>
        </p:txBody>
      </p:sp>
      <p:sp>
        <p:nvSpPr>
          <p:cNvPr id="598084" name="Text Box 68"/>
          <p:cNvSpPr txBox="1">
            <a:spLocks noChangeArrowheads="1"/>
          </p:cNvSpPr>
          <p:nvPr/>
        </p:nvSpPr>
        <p:spPr bwMode="auto">
          <a:xfrm>
            <a:off x="849577" y="47244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B</a:t>
            </a:r>
          </a:p>
        </p:txBody>
      </p:sp>
      <p:sp>
        <p:nvSpPr>
          <p:cNvPr id="598085" name="Text Box 69"/>
          <p:cNvSpPr txBox="1">
            <a:spLocks noChangeArrowheads="1"/>
          </p:cNvSpPr>
          <p:nvPr/>
        </p:nvSpPr>
        <p:spPr bwMode="auto">
          <a:xfrm>
            <a:off x="8853488" y="500062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B</a:t>
            </a:r>
          </a:p>
        </p:txBody>
      </p:sp>
      <p:sp>
        <p:nvSpPr>
          <p:cNvPr id="598086" name="Text Box 70"/>
          <p:cNvSpPr txBox="1">
            <a:spLocks noChangeArrowheads="1"/>
          </p:cNvSpPr>
          <p:nvPr/>
        </p:nvSpPr>
        <p:spPr bwMode="auto">
          <a:xfrm>
            <a:off x="2216696" y="3833946"/>
            <a:ext cx="11432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FF"/>
                </a:solidFill>
                <a:latin typeface="+mn-lt"/>
                <a:ea typeface="+mn-ea"/>
              </a:rPr>
              <a:t>DS </a:t>
            </a:r>
            <a:r>
              <a:rPr kumimoji="1" lang="zh-CN" altLang="en-US" sz="2800" b="1" dirty="0">
                <a:solidFill>
                  <a:srgbClr val="0000FF"/>
                </a:solidFill>
                <a:latin typeface="+mn-lt"/>
                <a:ea typeface="+mn-ea"/>
              </a:rPr>
              <a:t>域</a:t>
            </a:r>
          </a:p>
        </p:txBody>
      </p:sp>
      <p:sp>
        <p:nvSpPr>
          <p:cNvPr id="598087" name="Text Box 71"/>
          <p:cNvSpPr txBox="1">
            <a:spLocks noChangeArrowheads="1"/>
          </p:cNvSpPr>
          <p:nvPr/>
        </p:nvSpPr>
        <p:spPr bwMode="auto">
          <a:xfrm>
            <a:off x="6920328" y="3841884"/>
            <a:ext cx="11432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FF"/>
                </a:solidFill>
                <a:latin typeface="+mn-lt"/>
                <a:ea typeface="+mn-ea"/>
              </a:rPr>
              <a:t>DS </a:t>
            </a:r>
            <a:r>
              <a:rPr kumimoji="1" lang="zh-CN" altLang="en-US" sz="2800" b="1">
                <a:solidFill>
                  <a:srgbClr val="0000FF"/>
                </a:solidFill>
                <a:latin typeface="+mn-lt"/>
                <a:ea typeface="+mn-ea"/>
              </a:rPr>
              <a:t>域</a:t>
            </a:r>
          </a:p>
        </p:txBody>
      </p:sp>
      <p:sp>
        <p:nvSpPr>
          <p:cNvPr id="598088" name="Line 72"/>
          <p:cNvSpPr>
            <a:spLocks noChangeShapeType="1"/>
          </p:cNvSpPr>
          <p:nvPr/>
        </p:nvSpPr>
        <p:spPr bwMode="auto">
          <a:xfrm flipH="1">
            <a:off x="4431903" y="4190605"/>
            <a:ext cx="419629" cy="58301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8089" name="Line 73"/>
          <p:cNvSpPr>
            <a:spLocks noChangeShapeType="1"/>
          </p:cNvSpPr>
          <p:nvPr/>
        </p:nvSpPr>
        <p:spPr bwMode="auto">
          <a:xfrm>
            <a:off x="5272882" y="4190605"/>
            <a:ext cx="335360" cy="583009"/>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Tree>
    <p:extLst>
      <p:ext uri="{BB962C8B-B14F-4D97-AF65-F5344CB8AC3E}">
        <p14:creationId xmlns:p14="http://schemas.microsoft.com/office/powerpoint/2010/main" val="19336683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pPr algn="ctr"/>
            <a:r>
              <a:rPr lang="zh-CN" altLang="en-US" dirty="0"/>
              <a:t>区分服务 </a:t>
            </a:r>
            <a:r>
              <a:rPr lang="en-US" altLang="zh-CN" dirty="0" err="1"/>
              <a:t>DiffServ</a:t>
            </a:r>
            <a:r>
              <a:rPr lang="en-US" altLang="zh-CN" dirty="0"/>
              <a:t> </a:t>
            </a:r>
            <a:r>
              <a:rPr lang="zh-CN" altLang="en-US" dirty="0"/>
              <a:t>的</a:t>
            </a:r>
            <a:r>
              <a:rPr lang="zh-CN" altLang="en-US" dirty="0" smtClean="0"/>
              <a:t>要点</a:t>
            </a:r>
            <a:endParaRPr lang="zh-CN" altLang="en-US" dirty="0"/>
          </a:p>
        </p:txBody>
      </p:sp>
      <p:sp>
        <p:nvSpPr>
          <p:cNvPr id="600067" name="Rectangle 3"/>
          <p:cNvSpPr>
            <a:spLocks noGrp="1" noChangeArrowheads="1"/>
          </p:cNvSpPr>
          <p:nvPr>
            <p:ph idx="1"/>
          </p:nvPr>
        </p:nvSpPr>
        <p:spPr/>
        <p:txBody>
          <a:bodyPr/>
          <a:lstStyle/>
          <a:p>
            <a:pPr>
              <a:buNone/>
            </a:pPr>
            <a:r>
              <a:rPr lang="en-US" altLang="zh-CN" dirty="0">
                <a:solidFill>
                  <a:srgbClr val="0000FF"/>
                </a:solidFill>
              </a:rPr>
              <a:t>(3) </a:t>
            </a:r>
            <a:r>
              <a:rPr lang="zh-CN" altLang="en-US" dirty="0">
                <a:solidFill>
                  <a:srgbClr val="0000FF"/>
                </a:solidFill>
              </a:rPr>
              <a:t>边界路由器中的</a:t>
            </a:r>
            <a:r>
              <a:rPr lang="zh-CN" altLang="en-US" dirty="0" smtClean="0">
                <a:solidFill>
                  <a:srgbClr val="0000FF"/>
                </a:solidFill>
              </a:rPr>
              <a:t>功能功能较多。</a:t>
            </a:r>
            <a:endParaRPr lang="en-US" altLang="zh-CN" dirty="0" smtClean="0">
              <a:solidFill>
                <a:srgbClr val="0000FF"/>
              </a:solidFill>
            </a:endParaRPr>
          </a:p>
          <a:p>
            <a:pPr marL="400050" lvl="1" indent="0">
              <a:buNone/>
            </a:pPr>
            <a:r>
              <a:rPr lang="zh-CN" altLang="en-US" dirty="0" smtClean="0"/>
              <a:t>可</a:t>
            </a:r>
            <a:r>
              <a:rPr lang="zh-CN" altLang="en-US" dirty="0"/>
              <a:t>分为两大部分</a:t>
            </a:r>
            <a:r>
              <a:rPr lang="zh-CN" altLang="en-US" dirty="0" smtClean="0">
                <a:solidFill>
                  <a:schemeClr val="tx1"/>
                </a:solidFill>
              </a:rPr>
              <a:t>：</a:t>
            </a:r>
            <a:endParaRPr lang="zh-CN" altLang="en-US" dirty="0">
              <a:solidFill>
                <a:schemeClr val="tx1"/>
              </a:solidFill>
            </a:endParaRPr>
          </a:p>
          <a:p>
            <a:pPr lvl="1"/>
            <a:r>
              <a:rPr lang="zh-CN" altLang="en-US" dirty="0" smtClean="0">
                <a:solidFill>
                  <a:srgbClr val="FF0000"/>
                </a:solidFill>
              </a:rPr>
              <a:t>分类器</a:t>
            </a:r>
            <a:r>
              <a:rPr lang="zh-CN" altLang="en-US" dirty="0" smtClean="0"/>
              <a:t> </a:t>
            </a:r>
            <a:r>
              <a:rPr lang="en-US" altLang="zh-CN" dirty="0" smtClean="0"/>
              <a:t>(</a:t>
            </a:r>
            <a:r>
              <a:rPr lang="en-US" altLang="zh-CN" dirty="0"/>
              <a:t>classifier)</a:t>
            </a:r>
          </a:p>
          <a:p>
            <a:pPr lvl="1"/>
            <a:r>
              <a:rPr lang="zh-CN" altLang="en-US" dirty="0">
                <a:solidFill>
                  <a:srgbClr val="FF0000"/>
                </a:solidFill>
              </a:rPr>
              <a:t>通信量</a:t>
            </a:r>
            <a:r>
              <a:rPr lang="zh-CN" altLang="en-US" dirty="0" smtClean="0">
                <a:solidFill>
                  <a:srgbClr val="FF0000"/>
                </a:solidFill>
              </a:rPr>
              <a:t>调节器 </a:t>
            </a:r>
            <a:r>
              <a:rPr lang="en-US" altLang="zh-CN" dirty="0" smtClean="0"/>
              <a:t>(</a:t>
            </a:r>
            <a:r>
              <a:rPr lang="en-US" altLang="zh-CN" dirty="0"/>
              <a:t>conditioner</a:t>
            </a:r>
            <a:r>
              <a:rPr lang="en-US" altLang="zh-CN" dirty="0" smtClean="0"/>
              <a:t>)</a:t>
            </a:r>
            <a:r>
              <a:rPr lang="zh-CN" altLang="en-US" dirty="0" smtClean="0"/>
              <a:t> </a:t>
            </a:r>
            <a:endParaRPr lang="en-US" altLang="zh-CN" dirty="0" smtClean="0"/>
          </a:p>
          <a:p>
            <a:pPr lvl="2"/>
            <a:r>
              <a:rPr lang="zh-CN" altLang="en-US" dirty="0" smtClean="0">
                <a:solidFill>
                  <a:srgbClr val="0000FF"/>
                </a:solidFill>
                <a:latin typeface="Arial" charset="0"/>
                <a:ea typeface="黑体" pitchFamily="2" charset="-122"/>
              </a:rPr>
              <a:t>标记</a:t>
            </a:r>
            <a:r>
              <a:rPr lang="zh-CN" altLang="en-US" dirty="0" smtClean="0">
                <a:solidFill>
                  <a:srgbClr val="0000FF"/>
                </a:solidFill>
                <a:latin typeface="Arial" charset="0"/>
                <a:ea typeface="黑体" pitchFamily="2" charset="-122"/>
              </a:rPr>
              <a:t>器 </a:t>
            </a:r>
            <a:r>
              <a:rPr lang="en-US" altLang="zh-CN" dirty="0" smtClean="0">
                <a:solidFill>
                  <a:srgbClr val="0000FF"/>
                </a:solidFill>
                <a:latin typeface="Arial" charset="0"/>
                <a:ea typeface="黑体" pitchFamily="2" charset="-122"/>
              </a:rPr>
              <a:t>(</a:t>
            </a:r>
            <a:r>
              <a:rPr lang="en-US" altLang="zh-CN" dirty="0">
                <a:solidFill>
                  <a:srgbClr val="0000FF"/>
                </a:solidFill>
                <a:latin typeface="Arial" charset="0"/>
                <a:ea typeface="黑体" pitchFamily="2" charset="-122"/>
              </a:rPr>
              <a:t>marker)</a:t>
            </a:r>
          </a:p>
          <a:p>
            <a:pPr lvl="2"/>
            <a:r>
              <a:rPr lang="zh-CN" altLang="en-US" dirty="0">
                <a:solidFill>
                  <a:srgbClr val="0000FF"/>
                </a:solidFill>
                <a:latin typeface="Arial" charset="0"/>
                <a:ea typeface="黑体" pitchFamily="2" charset="-122"/>
              </a:rPr>
              <a:t>整形</a:t>
            </a:r>
            <a:r>
              <a:rPr lang="zh-CN" altLang="en-US" dirty="0" smtClean="0">
                <a:solidFill>
                  <a:srgbClr val="0000FF"/>
                </a:solidFill>
                <a:latin typeface="Arial" charset="0"/>
                <a:ea typeface="黑体" pitchFamily="2" charset="-122"/>
              </a:rPr>
              <a:t>器 </a:t>
            </a:r>
            <a:r>
              <a:rPr lang="en-US" altLang="zh-CN" dirty="0" smtClean="0">
                <a:solidFill>
                  <a:srgbClr val="0000FF"/>
                </a:solidFill>
                <a:latin typeface="Arial" charset="0"/>
                <a:ea typeface="黑体" pitchFamily="2" charset="-122"/>
              </a:rPr>
              <a:t>(</a:t>
            </a:r>
            <a:r>
              <a:rPr lang="en-US" altLang="zh-CN" dirty="0">
                <a:solidFill>
                  <a:srgbClr val="0000FF"/>
                </a:solidFill>
                <a:latin typeface="Arial" charset="0"/>
                <a:ea typeface="黑体" pitchFamily="2" charset="-122"/>
              </a:rPr>
              <a:t>shaper)</a:t>
            </a:r>
          </a:p>
          <a:p>
            <a:pPr lvl="2"/>
            <a:r>
              <a:rPr lang="zh-CN" altLang="en-US" dirty="0">
                <a:solidFill>
                  <a:srgbClr val="0000FF"/>
                </a:solidFill>
                <a:latin typeface="Arial" charset="0"/>
                <a:ea typeface="黑体" pitchFamily="2" charset="-122"/>
              </a:rPr>
              <a:t>测定</a:t>
            </a:r>
            <a:r>
              <a:rPr lang="zh-CN" altLang="en-US" dirty="0" smtClean="0">
                <a:solidFill>
                  <a:srgbClr val="0000FF"/>
                </a:solidFill>
                <a:latin typeface="Arial" charset="0"/>
                <a:ea typeface="黑体" pitchFamily="2" charset="-122"/>
              </a:rPr>
              <a:t>器 </a:t>
            </a:r>
            <a:r>
              <a:rPr lang="en-US" altLang="zh-CN" dirty="0" smtClean="0">
                <a:solidFill>
                  <a:srgbClr val="0000FF"/>
                </a:solidFill>
                <a:latin typeface="Arial" charset="0"/>
                <a:ea typeface="黑体" pitchFamily="2" charset="-122"/>
              </a:rPr>
              <a:t>(</a:t>
            </a:r>
            <a:r>
              <a:rPr lang="en-US" altLang="zh-CN" dirty="0">
                <a:solidFill>
                  <a:srgbClr val="0000FF"/>
                </a:solidFill>
                <a:latin typeface="Arial" charset="0"/>
                <a:ea typeface="黑体" pitchFamily="2" charset="-122"/>
              </a:rPr>
              <a:t>meter)</a:t>
            </a:r>
          </a:p>
        </p:txBody>
      </p:sp>
    </p:spTree>
    <p:extLst>
      <p:ext uri="{BB962C8B-B14F-4D97-AF65-F5344CB8AC3E}">
        <p14:creationId xmlns:p14="http://schemas.microsoft.com/office/powerpoint/2010/main" val="13635917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506508" y="188640"/>
            <a:ext cx="8586998" cy="812453"/>
          </a:xfrm>
        </p:spPr>
        <p:txBody>
          <a:bodyPr/>
          <a:lstStyle/>
          <a:p>
            <a:pPr algn="ctr"/>
            <a:r>
              <a:rPr lang="zh-CN" altLang="en-US" dirty="0"/>
              <a:t>边界路由器中的各功能块的关系 </a:t>
            </a:r>
          </a:p>
        </p:txBody>
      </p:sp>
      <p:sp>
        <p:nvSpPr>
          <p:cNvPr id="599044" name="Rectangle 4"/>
          <p:cNvSpPr>
            <a:spLocks noChangeArrowheads="1"/>
          </p:cNvSpPr>
          <p:nvPr/>
        </p:nvSpPr>
        <p:spPr bwMode="auto">
          <a:xfrm>
            <a:off x="2549698" y="1823616"/>
            <a:ext cx="2717271" cy="19589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9045" name="Freeform 5"/>
          <p:cNvSpPr>
            <a:spLocks/>
          </p:cNvSpPr>
          <p:nvPr/>
        </p:nvSpPr>
        <p:spPr bwMode="auto">
          <a:xfrm>
            <a:off x="3229016" y="2585615"/>
            <a:ext cx="1720" cy="419100"/>
          </a:xfrm>
          <a:custGeom>
            <a:avLst/>
            <a:gdLst>
              <a:gd name="T0" fmla="*/ 0 w 1"/>
              <a:gd name="T1" fmla="*/ 0 h 195"/>
              <a:gd name="T2" fmla="*/ 0 w 1"/>
              <a:gd name="T3" fmla="*/ 195 h 195"/>
            </a:gdLst>
            <a:ahLst/>
            <a:cxnLst>
              <a:cxn ang="0">
                <a:pos x="T0" y="T1"/>
              </a:cxn>
              <a:cxn ang="0">
                <a:pos x="T2" y="T3"/>
              </a:cxn>
            </a:cxnLst>
            <a:rect l="0" t="0" r="r" b="b"/>
            <a:pathLst>
              <a:path w="1" h="195">
                <a:moveTo>
                  <a:pt x="0" y="0"/>
                </a:moveTo>
                <a:lnTo>
                  <a:pt x="0" y="195"/>
                </a:lnTo>
              </a:path>
            </a:pathLst>
          </a:custGeom>
          <a:noFill/>
          <a:ln w="28575" cmpd="sng">
            <a:solidFill>
              <a:srgbClr val="333399"/>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9046" name="Rectangle 6"/>
          <p:cNvSpPr>
            <a:spLocks noChangeArrowheads="1"/>
          </p:cNvSpPr>
          <p:nvPr/>
        </p:nvSpPr>
        <p:spPr bwMode="auto">
          <a:xfrm>
            <a:off x="1191063" y="1823616"/>
            <a:ext cx="4075906" cy="1946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9047" name="Oval 7"/>
          <p:cNvSpPr>
            <a:spLocks noChangeArrowheads="1"/>
          </p:cNvSpPr>
          <p:nvPr/>
        </p:nvSpPr>
        <p:spPr bwMode="auto">
          <a:xfrm>
            <a:off x="4198978" y="4031828"/>
            <a:ext cx="3687233" cy="1441450"/>
          </a:xfrm>
          <a:prstGeom prst="ellipse">
            <a:avLst/>
          </a:prstGeom>
          <a:solidFill>
            <a:srgbClr val="FFFF99"/>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9048" name="Line 8"/>
          <p:cNvSpPr>
            <a:spLocks noChangeShapeType="1"/>
          </p:cNvSpPr>
          <p:nvPr/>
        </p:nvSpPr>
        <p:spPr bwMode="auto">
          <a:xfrm flipV="1">
            <a:off x="1968408" y="4750965"/>
            <a:ext cx="7374467" cy="1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599049" name="Picture 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4072" y="4417590"/>
            <a:ext cx="540015"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9050" name="Picture 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93505" y="4400129"/>
            <a:ext cx="540015"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9051" name="Text Box 11"/>
          <p:cNvSpPr txBox="1">
            <a:spLocks noChangeArrowheads="1"/>
          </p:cNvSpPr>
          <p:nvPr/>
        </p:nvSpPr>
        <p:spPr bwMode="auto">
          <a:xfrm>
            <a:off x="5266969" y="4966866"/>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内部路由器</a:t>
            </a:r>
          </a:p>
        </p:txBody>
      </p:sp>
      <p:sp>
        <p:nvSpPr>
          <p:cNvPr id="599052" name="Text Box 12"/>
          <p:cNvSpPr txBox="1">
            <a:spLocks noChangeArrowheads="1"/>
          </p:cNvSpPr>
          <p:nvPr/>
        </p:nvSpPr>
        <p:spPr bwMode="auto">
          <a:xfrm>
            <a:off x="2567712" y="4953362"/>
            <a:ext cx="14670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C00000"/>
                </a:solidFill>
                <a:latin typeface="+mn-lt"/>
                <a:ea typeface="+mn-ea"/>
              </a:rPr>
              <a:t>边界路由器</a:t>
            </a:r>
          </a:p>
          <a:p>
            <a:pPr algn="ctr"/>
            <a:r>
              <a:rPr kumimoji="1" lang="zh-CN" altLang="en-US" sz="2000" b="1" dirty="0">
                <a:solidFill>
                  <a:srgbClr val="C00000"/>
                </a:solidFill>
                <a:latin typeface="+mn-lt"/>
                <a:ea typeface="+mn-ea"/>
              </a:rPr>
              <a:t>（入口）</a:t>
            </a:r>
          </a:p>
        </p:txBody>
      </p:sp>
      <p:sp>
        <p:nvSpPr>
          <p:cNvPr id="599053" name="Text Box 13"/>
          <p:cNvSpPr txBox="1">
            <a:spLocks noChangeArrowheads="1"/>
          </p:cNvSpPr>
          <p:nvPr/>
        </p:nvSpPr>
        <p:spPr bwMode="auto">
          <a:xfrm>
            <a:off x="7747725" y="4953362"/>
            <a:ext cx="14670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C00000"/>
                </a:solidFill>
                <a:latin typeface="+mn-lt"/>
                <a:ea typeface="+mn-ea"/>
              </a:rPr>
              <a:t>边界路由器</a:t>
            </a:r>
          </a:p>
          <a:p>
            <a:pPr algn="ctr"/>
            <a:r>
              <a:rPr kumimoji="1" lang="zh-CN" altLang="en-US" sz="2000" b="1">
                <a:solidFill>
                  <a:srgbClr val="C00000"/>
                </a:solidFill>
                <a:latin typeface="+mn-lt"/>
                <a:ea typeface="+mn-ea"/>
              </a:rPr>
              <a:t>（出口）</a:t>
            </a:r>
          </a:p>
        </p:txBody>
      </p:sp>
      <p:pic>
        <p:nvPicPr>
          <p:cNvPr id="599054"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2641" y="4598566"/>
            <a:ext cx="484981"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905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9497" y="4598566"/>
            <a:ext cx="484981"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9056"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1951" y="4598566"/>
            <a:ext cx="484981"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9057" name="Picture 1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4403" y="4598566"/>
            <a:ext cx="48670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9058"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8576" y="4598566"/>
            <a:ext cx="484981"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99059" name="Rectangle 19"/>
          <p:cNvSpPr>
            <a:spLocks noChangeArrowheads="1"/>
          </p:cNvSpPr>
          <p:nvPr/>
        </p:nvSpPr>
        <p:spPr bwMode="auto">
          <a:xfrm>
            <a:off x="1385398" y="2999954"/>
            <a:ext cx="969963" cy="61912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mn-ea"/>
              </a:rPr>
              <a:t>分类器</a:t>
            </a:r>
          </a:p>
        </p:txBody>
      </p:sp>
      <p:sp>
        <p:nvSpPr>
          <p:cNvPr id="599060" name="Rectangle 20"/>
          <p:cNvSpPr>
            <a:spLocks noChangeArrowheads="1"/>
          </p:cNvSpPr>
          <p:nvPr/>
        </p:nvSpPr>
        <p:spPr bwMode="auto">
          <a:xfrm>
            <a:off x="2744034" y="2999954"/>
            <a:ext cx="969963" cy="61912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mn-ea"/>
              </a:rPr>
              <a:t>标记器</a:t>
            </a:r>
          </a:p>
        </p:txBody>
      </p:sp>
      <p:sp>
        <p:nvSpPr>
          <p:cNvPr id="599061" name="Rectangle 21"/>
          <p:cNvSpPr>
            <a:spLocks noChangeArrowheads="1"/>
          </p:cNvSpPr>
          <p:nvPr/>
        </p:nvSpPr>
        <p:spPr bwMode="auto">
          <a:xfrm>
            <a:off x="4102669" y="2999954"/>
            <a:ext cx="969963" cy="61912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mn-ea"/>
              </a:rPr>
              <a:t>整形器</a:t>
            </a:r>
          </a:p>
        </p:txBody>
      </p:sp>
      <p:sp>
        <p:nvSpPr>
          <p:cNvPr id="599062" name="Rectangle 22"/>
          <p:cNvSpPr>
            <a:spLocks noChangeArrowheads="1"/>
          </p:cNvSpPr>
          <p:nvPr/>
        </p:nvSpPr>
        <p:spPr bwMode="auto">
          <a:xfrm>
            <a:off x="2744034" y="2029991"/>
            <a:ext cx="969963" cy="61912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mn-ea"/>
              </a:rPr>
              <a:t>测定器</a:t>
            </a:r>
          </a:p>
        </p:txBody>
      </p:sp>
      <p:sp>
        <p:nvSpPr>
          <p:cNvPr id="599063" name="Line 23"/>
          <p:cNvSpPr>
            <a:spLocks noChangeShapeType="1"/>
          </p:cNvSpPr>
          <p:nvPr/>
        </p:nvSpPr>
        <p:spPr bwMode="auto">
          <a:xfrm>
            <a:off x="511745" y="3309515"/>
            <a:ext cx="873654"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9064" name="Line 24"/>
          <p:cNvSpPr>
            <a:spLocks noChangeShapeType="1"/>
          </p:cNvSpPr>
          <p:nvPr/>
        </p:nvSpPr>
        <p:spPr bwMode="auto">
          <a:xfrm>
            <a:off x="5072632" y="3309515"/>
            <a:ext cx="873654"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9065" name="Line 25"/>
          <p:cNvSpPr>
            <a:spLocks noChangeShapeType="1"/>
          </p:cNvSpPr>
          <p:nvPr/>
        </p:nvSpPr>
        <p:spPr bwMode="auto">
          <a:xfrm flipV="1">
            <a:off x="2367400" y="3309515"/>
            <a:ext cx="376634" cy="127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9066" name="Line 26"/>
          <p:cNvSpPr>
            <a:spLocks noChangeShapeType="1"/>
          </p:cNvSpPr>
          <p:nvPr/>
        </p:nvSpPr>
        <p:spPr bwMode="auto">
          <a:xfrm>
            <a:off x="3713997" y="3309515"/>
            <a:ext cx="39727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9067" name="Freeform 27"/>
          <p:cNvSpPr>
            <a:spLocks/>
          </p:cNvSpPr>
          <p:nvPr/>
        </p:nvSpPr>
        <p:spPr bwMode="auto">
          <a:xfrm>
            <a:off x="1829106" y="2339553"/>
            <a:ext cx="926968" cy="660400"/>
          </a:xfrm>
          <a:custGeom>
            <a:avLst/>
            <a:gdLst>
              <a:gd name="T0" fmla="*/ 0 w 117"/>
              <a:gd name="T1" fmla="*/ 240 h 240"/>
              <a:gd name="T2" fmla="*/ 0 w 117"/>
              <a:gd name="T3" fmla="*/ 0 h 240"/>
              <a:gd name="T4" fmla="*/ 117 w 117"/>
              <a:gd name="T5" fmla="*/ 1 h 240"/>
            </a:gdLst>
            <a:ahLst/>
            <a:cxnLst>
              <a:cxn ang="0">
                <a:pos x="T0" y="T1"/>
              </a:cxn>
              <a:cxn ang="0">
                <a:pos x="T2" y="T3"/>
              </a:cxn>
              <a:cxn ang="0">
                <a:pos x="T4" y="T5"/>
              </a:cxn>
            </a:cxnLst>
            <a:rect l="0" t="0" r="r" b="b"/>
            <a:pathLst>
              <a:path w="117" h="240">
                <a:moveTo>
                  <a:pt x="0" y="240"/>
                </a:moveTo>
                <a:lnTo>
                  <a:pt x="0" y="0"/>
                </a:lnTo>
                <a:lnTo>
                  <a:pt x="117" y="1"/>
                </a:lnTo>
              </a:path>
            </a:pathLst>
          </a:custGeom>
          <a:noFill/>
          <a:ln w="28575" cmpd="sng">
            <a:solidFill>
              <a:srgbClr val="333399"/>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9068" name="Freeform 28"/>
          <p:cNvSpPr>
            <a:spLocks/>
          </p:cNvSpPr>
          <p:nvPr/>
        </p:nvSpPr>
        <p:spPr bwMode="auto">
          <a:xfrm>
            <a:off x="3738074" y="2491953"/>
            <a:ext cx="851297" cy="506412"/>
          </a:xfrm>
          <a:custGeom>
            <a:avLst/>
            <a:gdLst>
              <a:gd name="T0" fmla="*/ 0 w 437"/>
              <a:gd name="T1" fmla="*/ 1 h 236"/>
              <a:gd name="T2" fmla="*/ 437 w 437"/>
              <a:gd name="T3" fmla="*/ 0 h 236"/>
              <a:gd name="T4" fmla="*/ 437 w 437"/>
              <a:gd name="T5" fmla="*/ 236 h 236"/>
            </a:gdLst>
            <a:ahLst/>
            <a:cxnLst>
              <a:cxn ang="0">
                <a:pos x="T0" y="T1"/>
              </a:cxn>
              <a:cxn ang="0">
                <a:pos x="T2" y="T3"/>
              </a:cxn>
              <a:cxn ang="0">
                <a:pos x="T4" y="T5"/>
              </a:cxn>
            </a:cxnLst>
            <a:rect l="0" t="0" r="r" b="b"/>
            <a:pathLst>
              <a:path w="437" h="236">
                <a:moveTo>
                  <a:pt x="0" y="1"/>
                </a:moveTo>
                <a:lnTo>
                  <a:pt x="437" y="0"/>
                </a:lnTo>
                <a:lnTo>
                  <a:pt x="437" y="236"/>
                </a:lnTo>
              </a:path>
            </a:pathLst>
          </a:custGeom>
          <a:noFill/>
          <a:ln w="28575" cmpd="sng">
            <a:solidFill>
              <a:srgbClr val="333399"/>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9069" name="Line 29"/>
          <p:cNvSpPr>
            <a:spLocks noChangeShapeType="1"/>
          </p:cNvSpPr>
          <p:nvPr/>
        </p:nvSpPr>
        <p:spPr bwMode="auto">
          <a:xfrm flipV="1">
            <a:off x="3351122" y="3782591"/>
            <a:ext cx="1915848" cy="8747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9070" name="Line 30"/>
          <p:cNvSpPr>
            <a:spLocks noChangeShapeType="1"/>
          </p:cNvSpPr>
          <p:nvPr/>
        </p:nvSpPr>
        <p:spPr bwMode="auto">
          <a:xfrm flipH="1" flipV="1">
            <a:off x="1191063" y="3795291"/>
            <a:ext cx="1941644" cy="8747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9071" name="AutoShape 31"/>
          <p:cNvSpPr>
            <a:spLocks noChangeArrowheads="1"/>
          </p:cNvSpPr>
          <p:nvPr/>
        </p:nvSpPr>
        <p:spPr bwMode="auto">
          <a:xfrm>
            <a:off x="7058992" y="2339553"/>
            <a:ext cx="1950244" cy="1030287"/>
          </a:xfrm>
          <a:prstGeom prst="wedgeRoundRectCallout">
            <a:avLst>
              <a:gd name="adj1" fmla="val -63028"/>
              <a:gd name="adj2" fmla="val 120396"/>
              <a:gd name="adj3" fmla="val 16667"/>
            </a:avLst>
          </a:prstGeom>
          <a:solidFill>
            <a:srgbClr val="FFCCFF"/>
          </a:solidFill>
          <a:ln w="9525">
            <a:solidFill>
              <a:schemeClr val="tx1"/>
            </a:solidFill>
            <a:miter lim="800000"/>
            <a:headEnd/>
            <a:tailEnd/>
          </a:ln>
          <a:effectLst/>
        </p:spPr>
        <p:txBody>
          <a:bodyPr/>
          <a:lstStyle/>
          <a:p>
            <a:pPr algn="ctr"/>
            <a:r>
              <a:rPr kumimoji="1" lang="zh-CN" altLang="en-US" sz="2000" b="1" dirty="0">
                <a:solidFill>
                  <a:srgbClr val="000099"/>
                </a:solidFill>
                <a:latin typeface="+mn-lt"/>
                <a:ea typeface="+mn-ea"/>
              </a:rPr>
              <a:t>路由器</a:t>
            </a:r>
            <a:r>
              <a:rPr kumimoji="1" lang="zh-CN" altLang="en-US" sz="2000" b="1" dirty="0" smtClean="0">
                <a:solidFill>
                  <a:srgbClr val="000099"/>
                </a:solidFill>
                <a:latin typeface="+mn-lt"/>
                <a:ea typeface="+mn-ea"/>
              </a:rPr>
              <a:t>根据 </a:t>
            </a:r>
            <a:r>
              <a:rPr kumimoji="1" lang="en-US" altLang="zh-CN" sz="2000" b="1" dirty="0">
                <a:solidFill>
                  <a:srgbClr val="000099"/>
                </a:solidFill>
                <a:latin typeface="+mn-lt"/>
                <a:ea typeface="+mn-ea"/>
              </a:rPr>
              <a:t>DS </a:t>
            </a:r>
            <a:r>
              <a:rPr kumimoji="1" lang="zh-CN" altLang="en-US" sz="2000" b="1" dirty="0">
                <a:solidFill>
                  <a:srgbClr val="000099"/>
                </a:solidFill>
                <a:latin typeface="+mn-lt"/>
                <a:ea typeface="+mn-ea"/>
              </a:rPr>
              <a:t>值</a:t>
            </a:r>
          </a:p>
          <a:p>
            <a:pPr algn="ctr"/>
            <a:r>
              <a:rPr kumimoji="1" lang="zh-CN" altLang="en-US" sz="2000" b="1" dirty="0">
                <a:solidFill>
                  <a:srgbClr val="000099"/>
                </a:solidFill>
                <a:latin typeface="+mn-lt"/>
                <a:ea typeface="+mn-ea"/>
              </a:rPr>
              <a:t>进行转发</a:t>
            </a:r>
          </a:p>
        </p:txBody>
      </p:sp>
      <p:sp>
        <p:nvSpPr>
          <p:cNvPr id="599072" name="Text Box 32"/>
          <p:cNvSpPr txBox="1">
            <a:spLocks noChangeArrowheads="1"/>
          </p:cNvSpPr>
          <p:nvPr/>
        </p:nvSpPr>
        <p:spPr bwMode="auto">
          <a:xfrm>
            <a:off x="4279136" y="177281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调节器</a:t>
            </a:r>
          </a:p>
        </p:txBody>
      </p:sp>
      <p:sp>
        <p:nvSpPr>
          <p:cNvPr id="599073" name="Text Box 33"/>
          <p:cNvSpPr txBox="1">
            <a:spLocks noChangeArrowheads="1"/>
          </p:cNvSpPr>
          <p:nvPr/>
        </p:nvSpPr>
        <p:spPr bwMode="auto">
          <a:xfrm>
            <a:off x="218709" y="284596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分组入</a:t>
            </a:r>
          </a:p>
        </p:txBody>
      </p:sp>
      <p:sp>
        <p:nvSpPr>
          <p:cNvPr id="599074" name="Text Box 34"/>
          <p:cNvSpPr txBox="1">
            <a:spLocks noChangeArrowheads="1"/>
          </p:cNvSpPr>
          <p:nvPr/>
        </p:nvSpPr>
        <p:spPr bwMode="auto">
          <a:xfrm>
            <a:off x="5352286" y="285390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分组出</a:t>
            </a:r>
          </a:p>
        </p:txBody>
      </p:sp>
      <p:sp>
        <p:nvSpPr>
          <p:cNvPr id="599075" name="AutoShape 35"/>
          <p:cNvSpPr>
            <a:spLocks noChangeArrowheads="1"/>
          </p:cNvSpPr>
          <p:nvPr/>
        </p:nvSpPr>
        <p:spPr bwMode="auto">
          <a:xfrm>
            <a:off x="4506822" y="3636540"/>
            <a:ext cx="134144" cy="406400"/>
          </a:xfrm>
          <a:prstGeom prst="downArrow">
            <a:avLst>
              <a:gd name="adj1" fmla="val 50000"/>
              <a:gd name="adj2" fmla="val 82051"/>
            </a:avLst>
          </a:prstGeom>
          <a:solidFill>
            <a:srgbClr val="00FFCC"/>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599076" name="Text Box 36"/>
          <p:cNvSpPr txBox="1">
            <a:spLocks noChangeArrowheads="1"/>
          </p:cNvSpPr>
          <p:nvPr/>
        </p:nvSpPr>
        <p:spPr bwMode="auto">
          <a:xfrm>
            <a:off x="3869942" y="3719090"/>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丢弃</a:t>
            </a:r>
          </a:p>
        </p:txBody>
      </p:sp>
      <p:sp>
        <p:nvSpPr>
          <p:cNvPr id="599077" name="Line 37"/>
          <p:cNvSpPr>
            <a:spLocks noChangeShapeType="1"/>
          </p:cNvSpPr>
          <p:nvPr/>
        </p:nvSpPr>
        <p:spPr bwMode="auto">
          <a:xfrm>
            <a:off x="2549698" y="1823616"/>
            <a:ext cx="0" cy="19589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Tree>
    <p:extLst>
      <p:ext uri="{BB962C8B-B14F-4D97-AF65-F5344CB8AC3E}">
        <p14:creationId xmlns:p14="http://schemas.microsoft.com/office/powerpoint/2010/main" val="181486898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pPr algn="ctr"/>
            <a:r>
              <a:rPr lang="zh-CN" altLang="en-US" dirty="0"/>
              <a:t>区分服务 </a:t>
            </a:r>
            <a:r>
              <a:rPr lang="en-US" altLang="zh-CN" dirty="0" err="1"/>
              <a:t>DiffServ</a:t>
            </a:r>
            <a:r>
              <a:rPr lang="en-US" altLang="zh-CN" dirty="0"/>
              <a:t> </a:t>
            </a:r>
            <a:r>
              <a:rPr lang="zh-CN" altLang="en-US" dirty="0"/>
              <a:t>的要点</a:t>
            </a:r>
            <a:endParaRPr lang="en-US" altLang="zh-CN" dirty="0"/>
          </a:p>
        </p:txBody>
      </p:sp>
      <p:sp>
        <p:nvSpPr>
          <p:cNvPr id="601091" name="Rectangle 3"/>
          <p:cNvSpPr>
            <a:spLocks noGrp="1" noChangeArrowheads="1"/>
          </p:cNvSpPr>
          <p:nvPr>
            <p:ph idx="1"/>
          </p:nvPr>
        </p:nvSpPr>
        <p:spPr/>
        <p:txBody>
          <a:bodyPr/>
          <a:lstStyle/>
          <a:p>
            <a:r>
              <a:rPr lang="en-US" altLang="zh-CN" dirty="0">
                <a:solidFill>
                  <a:srgbClr val="0000FF"/>
                </a:solidFill>
              </a:rPr>
              <a:t>(4) </a:t>
            </a:r>
            <a:r>
              <a:rPr lang="zh-CN" altLang="en-US" dirty="0" smtClean="0">
                <a:solidFill>
                  <a:srgbClr val="0000FF"/>
                </a:solidFill>
              </a:rPr>
              <a:t>聚合 </a:t>
            </a:r>
            <a:r>
              <a:rPr lang="en-US" altLang="zh-CN" dirty="0" smtClean="0">
                <a:solidFill>
                  <a:srgbClr val="0000FF"/>
                </a:solidFill>
              </a:rPr>
              <a:t>(</a:t>
            </a:r>
            <a:r>
              <a:rPr lang="en-US" altLang="zh-CN" dirty="0">
                <a:solidFill>
                  <a:srgbClr val="0000FF"/>
                </a:solidFill>
              </a:rPr>
              <a:t>aggregation)</a:t>
            </a:r>
            <a:endParaRPr lang="en-US" altLang="zh-CN" dirty="0" smtClean="0">
              <a:solidFill>
                <a:srgbClr val="0000FF"/>
              </a:solidFill>
            </a:endParaRPr>
          </a:p>
          <a:p>
            <a:pPr lvl="1"/>
            <a:r>
              <a:rPr lang="en-US" altLang="zh-CN" dirty="0" err="1" smtClean="0"/>
              <a:t>DiffServ</a:t>
            </a:r>
            <a:r>
              <a:rPr lang="en-US" altLang="zh-CN" dirty="0" smtClean="0"/>
              <a:t> </a:t>
            </a:r>
            <a:r>
              <a:rPr lang="zh-CN" altLang="en-US" dirty="0"/>
              <a:t>不是为网络中的每一个流维持供转发时使用的状态信息，而是将</a:t>
            </a:r>
            <a:r>
              <a:rPr lang="zh-CN" altLang="en-US" dirty="0">
                <a:solidFill>
                  <a:srgbClr val="FF0000"/>
                </a:solidFill>
              </a:rPr>
              <a:t>若干个流根据其 </a:t>
            </a:r>
            <a:r>
              <a:rPr lang="en-US" altLang="zh-CN" dirty="0">
                <a:solidFill>
                  <a:srgbClr val="FF0000"/>
                </a:solidFill>
              </a:rPr>
              <a:t>DS </a:t>
            </a:r>
            <a:r>
              <a:rPr lang="zh-CN" altLang="en-US" dirty="0">
                <a:solidFill>
                  <a:srgbClr val="FF0000"/>
                </a:solidFill>
              </a:rPr>
              <a:t>值聚合成少量的流</a:t>
            </a:r>
            <a:r>
              <a:rPr lang="zh-CN" altLang="en-US" dirty="0"/>
              <a:t>。</a:t>
            </a:r>
          </a:p>
          <a:p>
            <a:pPr lvl="1"/>
            <a:r>
              <a:rPr lang="zh-CN" altLang="en-US" dirty="0"/>
              <a:t>路由器对相同 </a:t>
            </a:r>
            <a:r>
              <a:rPr lang="en-US" altLang="zh-CN" dirty="0"/>
              <a:t>DS </a:t>
            </a:r>
            <a:r>
              <a:rPr lang="zh-CN" altLang="en-US" dirty="0"/>
              <a:t>值的流都按相同的优先级进行转发。这就大大简化了网络内部的路由器的转发机制。</a:t>
            </a:r>
          </a:p>
          <a:p>
            <a:pPr lvl="1"/>
            <a:r>
              <a:rPr lang="zh-CN" altLang="en-US" dirty="0"/>
              <a:t>区分服务 </a:t>
            </a:r>
            <a:r>
              <a:rPr lang="en-US" altLang="zh-CN" dirty="0" err="1"/>
              <a:t>DiffServ</a:t>
            </a:r>
            <a:r>
              <a:rPr lang="en-US" altLang="zh-CN" dirty="0"/>
              <a:t> </a:t>
            </a:r>
            <a:r>
              <a:rPr lang="zh-CN" altLang="en-US" dirty="0" smtClean="0"/>
              <a:t>不</a:t>
            </a:r>
            <a:r>
              <a:rPr lang="zh-CN" altLang="en-US" dirty="0"/>
              <a:t>需要使用 </a:t>
            </a:r>
            <a:r>
              <a:rPr lang="en-US" altLang="zh-CN" dirty="0"/>
              <a:t>RSVP </a:t>
            </a:r>
            <a:r>
              <a:rPr lang="zh-CN" altLang="en-US" dirty="0"/>
              <a:t>信令。 </a:t>
            </a:r>
          </a:p>
        </p:txBody>
      </p:sp>
    </p:spTree>
    <p:extLst>
      <p:ext uri="{BB962C8B-B14F-4D97-AF65-F5344CB8AC3E}">
        <p14:creationId xmlns:p14="http://schemas.microsoft.com/office/powerpoint/2010/main" val="1571494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10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10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10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496800" y="188640"/>
            <a:ext cx="8776680" cy="792000"/>
          </a:xfrm>
        </p:spPr>
        <p:txBody>
          <a:bodyPr/>
          <a:lstStyle/>
          <a:p>
            <a:r>
              <a:rPr lang="en-US" altLang="zh-CN" sz="3800" dirty="0" smtClean="0"/>
              <a:t>2. </a:t>
            </a:r>
            <a:r>
              <a:rPr lang="zh-CN" altLang="en-US" sz="3800" dirty="0" smtClean="0"/>
              <a:t>每</a:t>
            </a:r>
            <a:r>
              <a:rPr lang="zh-CN" altLang="en-US" sz="3800" dirty="0"/>
              <a:t>跳行为 </a:t>
            </a:r>
            <a:r>
              <a:rPr lang="en-US" altLang="zh-CN" sz="3800" dirty="0" smtClean="0"/>
              <a:t>PHB (</a:t>
            </a:r>
            <a:r>
              <a:rPr lang="en-US" altLang="zh-CN" sz="3800" dirty="0" smtClean="0"/>
              <a:t>Per-Hop </a:t>
            </a:r>
            <a:r>
              <a:rPr lang="en-US" altLang="zh-CN" sz="3800" dirty="0"/>
              <a:t>Behavior) </a:t>
            </a:r>
          </a:p>
        </p:txBody>
      </p:sp>
      <p:sp>
        <p:nvSpPr>
          <p:cNvPr id="602115" name="Rectangle 3"/>
          <p:cNvSpPr>
            <a:spLocks noGrp="1" noChangeArrowheads="1"/>
          </p:cNvSpPr>
          <p:nvPr>
            <p:ph idx="1"/>
          </p:nvPr>
        </p:nvSpPr>
        <p:spPr/>
        <p:txBody>
          <a:bodyPr/>
          <a:lstStyle/>
          <a:p>
            <a:r>
              <a:rPr lang="en-US" altLang="zh-CN" dirty="0"/>
              <a:t>“</a:t>
            </a:r>
            <a:r>
              <a:rPr lang="zh-CN" altLang="en-US" dirty="0">
                <a:solidFill>
                  <a:schemeClr val="hlink"/>
                </a:solidFill>
              </a:rPr>
              <a:t>行为</a:t>
            </a:r>
            <a:r>
              <a:rPr lang="zh-CN" altLang="en-US" dirty="0"/>
              <a:t>”就是指在转发分组时路由器对分组是怎样处理的。</a:t>
            </a:r>
          </a:p>
          <a:p>
            <a:r>
              <a:rPr lang="zh-CN" altLang="en-US" dirty="0"/>
              <a:t>“</a:t>
            </a:r>
            <a:r>
              <a:rPr lang="zh-CN" altLang="en-US" dirty="0">
                <a:solidFill>
                  <a:schemeClr val="hlink"/>
                </a:solidFill>
              </a:rPr>
              <a:t>每跳</a:t>
            </a:r>
            <a:r>
              <a:rPr lang="zh-CN" altLang="en-US" dirty="0"/>
              <a:t>”是强调这里所说的行为只涉及到本路由器转发的这一跳的行为，而下一个路由器再怎样处理则与本路由器的处理无关。</a:t>
            </a:r>
          </a:p>
          <a:p>
            <a:r>
              <a:rPr lang="zh-CN" altLang="en-US" dirty="0"/>
              <a:t>这和 </a:t>
            </a:r>
            <a:r>
              <a:rPr lang="en-US" altLang="zh-CN" dirty="0" err="1" smtClean="0"/>
              <a:t>IntServ</a:t>
            </a:r>
            <a:r>
              <a:rPr lang="en-US" altLang="zh-CN" dirty="0" smtClean="0"/>
              <a:t> / RSVP </a:t>
            </a:r>
            <a:r>
              <a:rPr lang="zh-CN" altLang="en-US" dirty="0"/>
              <a:t>考虑的服务质量是“端到端”的很不一样。 </a:t>
            </a:r>
          </a:p>
        </p:txBody>
      </p:sp>
    </p:spTree>
    <p:extLst>
      <p:ext uri="{BB962C8B-B14F-4D97-AF65-F5344CB8AC3E}">
        <p14:creationId xmlns:p14="http://schemas.microsoft.com/office/powerpoint/2010/main" val="3272969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21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21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pPr algn="ctr"/>
            <a:r>
              <a:rPr lang="en-US" altLang="zh-CN"/>
              <a:t>DiffServ </a:t>
            </a:r>
            <a:r>
              <a:rPr lang="zh-CN" altLang="en-US"/>
              <a:t>定义的两种 </a:t>
            </a:r>
            <a:r>
              <a:rPr lang="en-US" altLang="zh-CN"/>
              <a:t>PHB </a:t>
            </a:r>
          </a:p>
        </p:txBody>
      </p:sp>
      <p:sp>
        <p:nvSpPr>
          <p:cNvPr id="603139" name="Rectangle 3"/>
          <p:cNvSpPr>
            <a:spLocks noGrp="1" noChangeArrowheads="1"/>
          </p:cNvSpPr>
          <p:nvPr>
            <p:ph idx="1"/>
          </p:nvPr>
        </p:nvSpPr>
        <p:spPr/>
        <p:txBody>
          <a:bodyPr/>
          <a:lstStyle/>
          <a:p>
            <a:r>
              <a:rPr lang="zh-CN" altLang="en-US" dirty="0">
                <a:solidFill>
                  <a:schemeClr val="hlink"/>
                </a:solidFill>
              </a:rPr>
              <a:t>迅速转发</a:t>
            </a:r>
            <a:r>
              <a:rPr lang="zh-CN" altLang="en-US" dirty="0"/>
              <a:t> </a:t>
            </a:r>
            <a:r>
              <a:rPr lang="en-US" altLang="zh-CN" dirty="0" smtClean="0"/>
              <a:t>PBH</a:t>
            </a:r>
            <a:r>
              <a:rPr lang="zh-CN" altLang="en-US" dirty="0" smtClean="0"/>
              <a:t>，即 </a:t>
            </a:r>
            <a:r>
              <a:rPr lang="en-US" altLang="zh-CN" dirty="0"/>
              <a:t>EF PHB</a:t>
            </a:r>
            <a:r>
              <a:rPr lang="zh-CN" altLang="en-US" dirty="0"/>
              <a:t>，或 </a:t>
            </a:r>
            <a:r>
              <a:rPr lang="en-US" altLang="zh-CN" dirty="0">
                <a:solidFill>
                  <a:srgbClr val="FF0000"/>
                </a:solidFill>
              </a:rPr>
              <a:t>EF</a:t>
            </a:r>
            <a:r>
              <a:rPr lang="zh-CN" altLang="en-US" dirty="0">
                <a:solidFill>
                  <a:srgbClr val="FF0000"/>
                </a:solidFill>
              </a:rPr>
              <a:t>。</a:t>
            </a:r>
          </a:p>
          <a:p>
            <a:r>
              <a:rPr lang="en-US" altLang="zh-CN" dirty="0"/>
              <a:t>EF </a:t>
            </a:r>
            <a:r>
              <a:rPr lang="zh-CN" altLang="en-US" dirty="0"/>
              <a:t>指明离开一个路由器的通信量的数据率必须等于或大于某一数值。因此 </a:t>
            </a:r>
            <a:r>
              <a:rPr lang="en-US" altLang="zh-CN" dirty="0"/>
              <a:t>EF PHB </a:t>
            </a:r>
            <a:r>
              <a:rPr lang="zh-CN" altLang="en-US" dirty="0"/>
              <a:t>用来构造通过 </a:t>
            </a:r>
            <a:r>
              <a:rPr lang="en-US" altLang="zh-CN" dirty="0"/>
              <a:t>DS </a:t>
            </a:r>
            <a:r>
              <a:rPr lang="zh-CN" altLang="en-US" dirty="0"/>
              <a:t>域的低丢失率、低时延、低时延抖动、确保带宽的端到端</a:t>
            </a:r>
            <a:r>
              <a:rPr lang="zh-CN" altLang="en-US" dirty="0" smtClean="0"/>
              <a:t>服务</a:t>
            </a:r>
            <a:r>
              <a:rPr lang="zh-CN" altLang="zh-CN" dirty="0"/>
              <a:t>（即不排队或很少排队） </a:t>
            </a:r>
            <a:r>
              <a:rPr lang="zh-CN" altLang="en-US" dirty="0" smtClean="0"/>
              <a:t>。</a:t>
            </a:r>
            <a:endParaRPr lang="en-US" altLang="zh-CN" dirty="0" smtClean="0"/>
          </a:p>
          <a:p>
            <a:r>
              <a:rPr lang="zh-CN" altLang="zh-CN" dirty="0"/>
              <a:t>这种服务对端点来说像点对点连接或“虚拟租用线”</a:t>
            </a:r>
            <a:r>
              <a:rPr lang="zh-CN" altLang="zh-CN" dirty="0" smtClean="0"/>
              <a:t>，</a:t>
            </a:r>
            <a:r>
              <a:rPr lang="zh-CN" altLang="en-US" dirty="0" smtClean="0"/>
              <a:t>又</a:t>
            </a:r>
            <a:r>
              <a:rPr lang="zh-CN" altLang="en-US" dirty="0"/>
              <a:t>称为 </a:t>
            </a:r>
            <a:r>
              <a:rPr lang="en-US" altLang="zh-CN" dirty="0" smtClean="0">
                <a:solidFill>
                  <a:srgbClr val="FF0000"/>
                </a:solidFill>
              </a:rPr>
              <a:t>Premium</a:t>
            </a:r>
            <a:r>
              <a:rPr lang="zh-CN" altLang="zh-CN" dirty="0" smtClean="0">
                <a:solidFill>
                  <a:srgbClr val="FF0000"/>
                </a:solidFill>
              </a:rPr>
              <a:t>（</a:t>
            </a:r>
            <a:r>
              <a:rPr lang="zh-CN" altLang="zh-CN" dirty="0">
                <a:solidFill>
                  <a:srgbClr val="FF0000"/>
                </a:solidFill>
              </a:rPr>
              <a:t>优质</a:t>
            </a:r>
            <a:r>
              <a:rPr lang="zh-CN" altLang="zh-CN" dirty="0" smtClean="0">
                <a:solidFill>
                  <a:srgbClr val="FF0000"/>
                </a:solidFill>
              </a:rPr>
              <a:t>）</a:t>
            </a:r>
            <a:r>
              <a:rPr lang="zh-CN" altLang="en-US" dirty="0" smtClean="0">
                <a:solidFill>
                  <a:srgbClr val="FF0000"/>
                </a:solidFill>
              </a:rPr>
              <a:t>服务</a:t>
            </a:r>
            <a:r>
              <a:rPr lang="zh-CN" altLang="en-US" dirty="0">
                <a:solidFill>
                  <a:srgbClr val="FF0000"/>
                </a:solidFill>
              </a:rPr>
              <a:t>。</a:t>
            </a:r>
          </a:p>
        </p:txBody>
      </p:sp>
    </p:spTree>
    <p:extLst>
      <p:ext uri="{BB962C8B-B14F-4D97-AF65-F5344CB8AC3E}">
        <p14:creationId xmlns:p14="http://schemas.microsoft.com/office/powerpoint/2010/main" val="1241041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31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31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pPr algn="ctr"/>
            <a:r>
              <a:rPr lang="en-US" altLang="zh-CN" dirty="0" err="1"/>
              <a:t>DiffServ</a:t>
            </a:r>
            <a:r>
              <a:rPr lang="en-US" altLang="zh-CN" dirty="0"/>
              <a:t> </a:t>
            </a:r>
            <a:r>
              <a:rPr lang="zh-CN" altLang="en-US" dirty="0"/>
              <a:t>定义的两种 </a:t>
            </a:r>
            <a:r>
              <a:rPr lang="en-US" altLang="zh-CN" dirty="0"/>
              <a:t>PHB</a:t>
            </a:r>
          </a:p>
        </p:txBody>
      </p:sp>
      <p:sp>
        <p:nvSpPr>
          <p:cNvPr id="604163" name="Rectangle 3"/>
          <p:cNvSpPr>
            <a:spLocks noGrp="1" noChangeArrowheads="1"/>
          </p:cNvSpPr>
          <p:nvPr>
            <p:ph idx="1"/>
          </p:nvPr>
        </p:nvSpPr>
        <p:spPr/>
        <p:txBody>
          <a:bodyPr/>
          <a:lstStyle/>
          <a:p>
            <a:r>
              <a:rPr lang="zh-CN" altLang="en-US" dirty="0">
                <a:solidFill>
                  <a:schemeClr val="hlink"/>
                </a:solidFill>
              </a:rPr>
              <a:t>确保转发</a:t>
            </a:r>
            <a:r>
              <a:rPr lang="zh-CN" altLang="en-US" dirty="0"/>
              <a:t> </a:t>
            </a:r>
            <a:r>
              <a:rPr lang="en-US" altLang="zh-CN" dirty="0" smtClean="0"/>
              <a:t>PHB</a:t>
            </a:r>
            <a:r>
              <a:rPr lang="zh-CN" altLang="en-US" dirty="0" smtClean="0"/>
              <a:t>，即 </a:t>
            </a:r>
            <a:r>
              <a:rPr lang="en-US" altLang="zh-CN" dirty="0"/>
              <a:t>AF PHB</a:t>
            </a:r>
            <a:r>
              <a:rPr lang="zh-CN" altLang="en-US" dirty="0"/>
              <a:t>，或 </a:t>
            </a:r>
            <a:r>
              <a:rPr lang="en-US" altLang="zh-CN" dirty="0">
                <a:solidFill>
                  <a:srgbClr val="FF0000"/>
                </a:solidFill>
              </a:rPr>
              <a:t>AF</a:t>
            </a:r>
            <a:r>
              <a:rPr lang="zh-CN" altLang="en-US" dirty="0">
                <a:solidFill>
                  <a:srgbClr val="FF0000"/>
                </a:solidFill>
              </a:rPr>
              <a:t>。</a:t>
            </a:r>
          </a:p>
          <a:p>
            <a:r>
              <a:rPr lang="en-US" altLang="zh-CN" dirty="0"/>
              <a:t>AF </a:t>
            </a:r>
            <a:r>
              <a:rPr lang="zh-CN" altLang="en-US" dirty="0"/>
              <a:t>用 </a:t>
            </a:r>
            <a:r>
              <a:rPr lang="en-US" altLang="zh-CN" dirty="0"/>
              <a:t>DSCP </a:t>
            </a:r>
            <a:r>
              <a:rPr lang="zh-CN" altLang="en-US" dirty="0"/>
              <a:t>的比特 </a:t>
            </a:r>
            <a:r>
              <a:rPr lang="en-US" altLang="zh-CN" dirty="0"/>
              <a:t>0~2 </a:t>
            </a:r>
            <a:r>
              <a:rPr lang="zh-CN" altLang="en-US" dirty="0"/>
              <a:t>将通信量划分为</a:t>
            </a:r>
            <a:r>
              <a:rPr lang="zh-CN" altLang="en-US" dirty="0">
                <a:solidFill>
                  <a:srgbClr val="0000FF"/>
                </a:solidFill>
              </a:rPr>
              <a:t>四个等级，</a:t>
            </a:r>
            <a:r>
              <a:rPr lang="zh-CN" altLang="en-US" dirty="0"/>
              <a:t>并给每一种等级提供最低数量的带宽和缓存空间。</a:t>
            </a:r>
          </a:p>
          <a:p>
            <a:r>
              <a:rPr lang="zh-CN" altLang="en-US" dirty="0"/>
              <a:t>对于其中的每一个等级再用 </a:t>
            </a:r>
            <a:r>
              <a:rPr lang="en-US" altLang="zh-CN" dirty="0"/>
              <a:t>DSCP </a:t>
            </a:r>
            <a:r>
              <a:rPr lang="zh-CN" altLang="en-US" dirty="0"/>
              <a:t>的比特 </a:t>
            </a:r>
            <a:r>
              <a:rPr lang="en-US" altLang="zh-CN" dirty="0"/>
              <a:t>3~5</a:t>
            </a:r>
            <a:r>
              <a:rPr lang="zh-CN" altLang="en-US" dirty="0"/>
              <a:t>划分出</a:t>
            </a:r>
            <a:r>
              <a:rPr lang="zh-CN" altLang="en-US" dirty="0">
                <a:solidFill>
                  <a:srgbClr val="0000FF"/>
                </a:solidFill>
              </a:rPr>
              <a:t>三个“丢弃优先级”。</a:t>
            </a:r>
          </a:p>
          <a:p>
            <a:r>
              <a:rPr lang="zh-CN" altLang="en-US" dirty="0"/>
              <a:t>当发生网络拥塞时，对于每个等级的 </a:t>
            </a:r>
            <a:r>
              <a:rPr lang="en-US" altLang="zh-CN" dirty="0"/>
              <a:t>AF</a:t>
            </a:r>
            <a:r>
              <a:rPr lang="zh-CN" altLang="en-US" dirty="0"/>
              <a:t>，路由器</a:t>
            </a:r>
            <a:r>
              <a:rPr lang="zh-CN" altLang="en-US" dirty="0">
                <a:solidFill>
                  <a:srgbClr val="0000FF"/>
                </a:solidFill>
              </a:rPr>
              <a:t>首先把“丢弃优先级”较高的分组丢弃。</a:t>
            </a:r>
          </a:p>
        </p:txBody>
      </p:sp>
    </p:spTree>
    <p:extLst>
      <p:ext uri="{BB962C8B-B14F-4D97-AF65-F5344CB8AC3E}">
        <p14:creationId xmlns:p14="http://schemas.microsoft.com/office/powerpoint/2010/main" val="1336757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41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4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区分服务 </a:t>
            </a:r>
            <a:r>
              <a:rPr lang="en-US" altLang="zh-CN" dirty="0" err="1"/>
              <a:t>DiffServ</a:t>
            </a:r>
            <a:endParaRPr lang="zh-CN" altLang="en-US" dirty="0"/>
          </a:p>
        </p:txBody>
      </p:sp>
      <p:sp>
        <p:nvSpPr>
          <p:cNvPr id="3" name="内容占位符 2"/>
          <p:cNvSpPr>
            <a:spLocks noGrp="1"/>
          </p:cNvSpPr>
          <p:nvPr>
            <p:ph idx="1"/>
          </p:nvPr>
        </p:nvSpPr>
        <p:spPr/>
        <p:txBody>
          <a:bodyPr/>
          <a:lstStyle/>
          <a:p>
            <a:pPr>
              <a:spcBef>
                <a:spcPts val="1200"/>
              </a:spcBef>
            </a:pPr>
            <a:r>
              <a:rPr lang="zh-CN" altLang="zh-CN" dirty="0"/>
              <a:t>从以上所述可看出，区分</a:t>
            </a:r>
            <a:r>
              <a:rPr lang="zh-CN" altLang="zh-CN" dirty="0" smtClean="0"/>
              <a:t>服务</a:t>
            </a:r>
            <a:r>
              <a:rPr lang="en-US" altLang="zh-CN" dirty="0" smtClean="0"/>
              <a:t> </a:t>
            </a:r>
            <a:r>
              <a:rPr lang="en-US" altLang="zh-CN" dirty="0" err="1" smtClean="0"/>
              <a:t>DiffServ</a:t>
            </a:r>
            <a:r>
              <a:rPr lang="en-US" altLang="zh-CN" dirty="0" smtClean="0"/>
              <a:t> </a:t>
            </a:r>
            <a:r>
              <a:rPr lang="zh-CN" altLang="zh-CN" dirty="0" smtClean="0"/>
              <a:t>比较</a:t>
            </a:r>
            <a:r>
              <a:rPr lang="zh-CN" altLang="zh-CN" dirty="0"/>
              <a:t>灵活，因为它并没有定义特定的服务或服务类别</a:t>
            </a:r>
            <a:r>
              <a:rPr lang="zh-CN" altLang="zh-CN" dirty="0" smtClean="0"/>
              <a:t>。</a:t>
            </a:r>
            <a:endParaRPr lang="en-US" altLang="zh-CN" dirty="0" smtClean="0"/>
          </a:p>
          <a:p>
            <a:pPr>
              <a:spcBef>
                <a:spcPts val="1200"/>
              </a:spcBef>
            </a:pPr>
            <a:r>
              <a:rPr lang="zh-CN" altLang="zh-CN" dirty="0" smtClean="0"/>
              <a:t>当</a:t>
            </a:r>
            <a:r>
              <a:rPr lang="zh-CN" altLang="zh-CN" dirty="0"/>
              <a:t>新的服务类别出现而旧的服务类别不再使用时，</a:t>
            </a:r>
            <a:r>
              <a:rPr lang="en-US" altLang="zh-CN" dirty="0" err="1"/>
              <a:t>DiffServ</a:t>
            </a:r>
            <a:r>
              <a:rPr lang="en-US" altLang="zh-CN" dirty="0"/>
              <a:t> </a:t>
            </a:r>
            <a:r>
              <a:rPr lang="zh-CN" altLang="zh-CN" dirty="0"/>
              <a:t>仍然可以工作。</a:t>
            </a:r>
          </a:p>
          <a:p>
            <a:pPr>
              <a:spcBef>
                <a:spcPts val="1200"/>
              </a:spcBef>
            </a:pPr>
            <a:endParaRPr lang="zh-CN" altLang="en-US" dirty="0"/>
          </a:p>
        </p:txBody>
      </p:sp>
    </p:spTree>
    <p:extLst>
      <p:ext uri="{BB962C8B-B14F-4D97-AF65-F5344CB8AC3E}">
        <p14:creationId xmlns:p14="http://schemas.microsoft.com/office/powerpoint/2010/main" val="3166849702"/>
      </p:ext>
    </p:extLst>
  </p:cSld>
  <p:clrMapOvr>
    <a:masterClrMapping/>
  </p:clrMapOvr>
</p:sld>
</file>

<file path=ppt/theme/theme1.xml><?xml version="1.0" encoding="utf-8"?>
<a:theme xmlns:a="http://schemas.openxmlformats.org/drawingml/2006/main" name="cn920">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cn920</Template>
  <TotalTime>56</TotalTime>
  <Words>7310</Words>
  <Application>Microsoft Office PowerPoint</Application>
  <PresentationFormat>A4 纸张(210x297 毫米)</PresentationFormat>
  <Paragraphs>1108</Paragraphs>
  <Slides>97</Slides>
  <Notes>31</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97</vt:i4>
      </vt:variant>
    </vt:vector>
  </HeadingPairs>
  <TitlesOfParts>
    <vt:vector size="102" baseType="lpstr">
      <vt:lpstr>cn920</vt:lpstr>
      <vt:lpstr>VISIO</vt:lpstr>
      <vt:lpstr>ClipArt</vt:lpstr>
      <vt:lpstr>Clip</vt:lpstr>
      <vt:lpstr>公式</vt:lpstr>
      <vt:lpstr>第 8 章  互联网上的音频和视频服务</vt:lpstr>
      <vt:lpstr>第 8 章  互联网上的音频/视频服务 </vt:lpstr>
      <vt:lpstr>8.1  概述 </vt:lpstr>
      <vt:lpstr>多媒体信息的特点</vt:lpstr>
      <vt:lpstr>互联网是非等时的 </vt:lpstr>
      <vt:lpstr>在接收端设置缓存 </vt:lpstr>
      <vt:lpstr>缓存的影响 </vt:lpstr>
      <vt:lpstr>PowerPoint 演示文稿</vt:lpstr>
      <vt:lpstr>需要解决的问题 </vt:lpstr>
      <vt:lpstr>需要解决的问题（续）</vt:lpstr>
      <vt:lpstr>必须改造现有的互联网 </vt:lpstr>
      <vt:lpstr>互联网提供的音频/视频服务类型 </vt:lpstr>
      <vt:lpstr>“边下载边播放”中的“下载” </vt:lpstr>
      <vt:lpstr>8.2  流式存储音频/视频</vt:lpstr>
      <vt:lpstr>8.2  流式存储音频/视频 </vt:lpstr>
      <vt:lpstr>浏览器从服务器下载音频/视频文件步骤 </vt:lpstr>
      <vt:lpstr>8.2.1  具有元文件的万维网服务器 </vt:lpstr>
      <vt:lpstr>使用元文件下载音频/视频文件 </vt:lpstr>
      <vt:lpstr>8.2.2  媒体服务器 </vt:lpstr>
      <vt:lpstr>使用媒体服务器 </vt:lpstr>
      <vt:lpstr>使用媒体服务器下载音频/视频文件步骤</vt:lpstr>
      <vt:lpstr>使用 TCP，还是 UDP？</vt:lpstr>
      <vt:lpstr>使用 TCP，还是 UDP？</vt:lpstr>
      <vt:lpstr>使用 TCP 传送流式视频主要步骤</vt:lpstr>
      <vt:lpstr>8.2.3 实时流式协议 RTSP  </vt:lpstr>
      <vt:lpstr>RTSP 特点  </vt:lpstr>
      <vt:lpstr>PowerPoint 演示文稿</vt:lpstr>
      <vt:lpstr>使用 RTSP 的媒体服务器的工作过程 </vt:lpstr>
      <vt:lpstr>8.3  交互式音频/视频</vt:lpstr>
      <vt:lpstr>8.3.1  IP 电话概述</vt:lpstr>
      <vt:lpstr>2. IP电话网关</vt:lpstr>
      <vt:lpstr>IP 电话网关的几种连接方法 </vt:lpstr>
      <vt:lpstr>3. IP 电话的通话质量</vt:lpstr>
      <vt:lpstr>IP 电话的端到端时延 </vt:lpstr>
      <vt:lpstr>低速率话音编码的 ITU-T 标准 </vt:lpstr>
      <vt:lpstr>接收端的播放时延有一个最佳值 </vt:lpstr>
      <vt:lpstr>线速路由器 </vt:lpstr>
      <vt:lpstr>关于 Skype</vt:lpstr>
      <vt:lpstr>8.3.2  IP 电话所需要的几种应用协议 </vt:lpstr>
      <vt:lpstr>8.3.2  IP 电话所需要的几种应用协议 </vt:lpstr>
      <vt:lpstr>8.3.3  实时运输协议 RTP</vt:lpstr>
      <vt:lpstr>RTP 的层次 </vt:lpstr>
      <vt:lpstr>RTP 也可看成是运输层的一个子层 </vt:lpstr>
      <vt:lpstr>RTP 分组的首部格式 </vt:lpstr>
      <vt:lpstr>8.3.4  实时运输控制协议 RTCP</vt:lpstr>
      <vt:lpstr>RTCP 使用的五种分组类型 </vt:lpstr>
      <vt:lpstr>8.3.5  H.323</vt:lpstr>
      <vt:lpstr>PowerPoint 演示文稿</vt:lpstr>
      <vt:lpstr>H.323 标准指明的四种构件 </vt:lpstr>
      <vt:lpstr>用 H.323 网关连接非 H.323 网络</vt:lpstr>
      <vt:lpstr>H.323 的协议体系结构 </vt:lpstr>
      <vt:lpstr>8.3.6  会话发起协议 SIP </vt:lpstr>
      <vt:lpstr>SIP 系统的构件</vt:lpstr>
      <vt:lpstr>SIP 的地址十分灵活</vt:lpstr>
      <vt:lpstr>SIP 特点</vt:lpstr>
      <vt:lpstr>一个简单的 SIP 会话 </vt:lpstr>
      <vt:lpstr>SIP 登记器的用途：跟踪被叫方  </vt:lpstr>
      <vt:lpstr>会话描述协议 SDP  </vt:lpstr>
      <vt:lpstr>8.4  改进“尽最大努力交付”的服务</vt:lpstr>
      <vt:lpstr>8.4.1  使因特网提供服务质量</vt:lpstr>
      <vt:lpstr>PowerPoint 演示文稿</vt:lpstr>
      <vt:lpstr>PowerPoint 演示文稿</vt:lpstr>
      <vt:lpstr>PowerPoint 演示文稿</vt:lpstr>
      <vt:lpstr>PowerPoint 演示文稿</vt:lpstr>
      <vt:lpstr>PowerPoint 演示文稿</vt:lpstr>
      <vt:lpstr>8.4.2  调度和管制机制</vt:lpstr>
      <vt:lpstr>分组按优先级排队</vt:lpstr>
      <vt:lpstr>高优先级分组优先接受服务</vt:lpstr>
      <vt:lpstr>公平排队 FQ (Fair Queuing)</vt:lpstr>
      <vt:lpstr>加权公平排队 WFQ</vt:lpstr>
      <vt:lpstr>加权公平排队 WFQ </vt:lpstr>
      <vt:lpstr>WFQ 与 FIFO 的比较 </vt:lpstr>
      <vt:lpstr>WFQ 与 FIFO 的比较 </vt:lpstr>
      <vt:lpstr>2. 管制机制 </vt:lpstr>
      <vt:lpstr>漏桶管制器</vt:lpstr>
      <vt:lpstr>3. 漏桶机制与加权公平排队相结合 </vt:lpstr>
      <vt:lpstr>用漏桶机制进行管制 </vt:lpstr>
      <vt:lpstr>8.4.3  综合服务 IntServ   与资源预留协议 RSVP</vt:lpstr>
      <vt:lpstr>IntServ 定义了两类服务 </vt:lpstr>
      <vt:lpstr>IntServ 由四个组成部分</vt:lpstr>
      <vt:lpstr>流 (flow)</vt:lpstr>
      <vt:lpstr>资源预留协议 RSVP</vt:lpstr>
      <vt:lpstr>RSVP 协议的工作原理 </vt:lpstr>
      <vt:lpstr>IntServ 体系结构在路由器中的实现 </vt:lpstr>
      <vt:lpstr>IntServ 体系结构在路由器中的实现 </vt:lpstr>
      <vt:lpstr>综合服务 IntServ 体系结构 存在的主要问题 </vt:lpstr>
      <vt:lpstr>8.4.4  区分服务 DiffServ </vt:lpstr>
      <vt:lpstr>区分服务 DiffServ 的要点 </vt:lpstr>
      <vt:lpstr>服务等级协定 SLA</vt:lpstr>
      <vt:lpstr>区分服务 DiffServ 的要点</vt:lpstr>
      <vt:lpstr>区分服务 DiffServ 的要点</vt:lpstr>
      <vt:lpstr>边界路由器中的各功能块的关系 </vt:lpstr>
      <vt:lpstr>区分服务 DiffServ 的要点</vt:lpstr>
      <vt:lpstr>2. 每跳行为 PHB (Per-Hop Behavior) </vt:lpstr>
      <vt:lpstr>DiffServ 定义的两种 PHB </vt:lpstr>
      <vt:lpstr>DiffServ 定义的两种 PHB</vt:lpstr>
      <vt:lpstr>区分服务 DiffServ</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8 章 互联网上的音频和视频服务</dc:title>
  <dc:creator>920</dc:creator>
  <cp:lastModifiedBy>920</cp:lastModifiedBy>
  <cp:revision>9</cp:revision>
  <dcterms:created xsi:type="dcterms:W3CDTF">2016-10-14T10:01:16Z</dcterms:created>
  <dcterms:modified xsi:type="dcterms:W3CDTF">2016-11-06T05:56:41Z</dcterms:modified>
</cp:coreProperties>
</file>