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335"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3" r:id="rId30"/>
    <p:sldId id="327" r:id="rId31"/>
    <p:sldId id="328" r:id="rId32"/>
    <p:sldId id="329" r:id="rId33"/>
    <p:sldId id="330" r:id="rId34"/>
    <p:sldId id="331" r:id="rId35"/>
    <p:sldId id="332" r:id="rId36"/>
    <p:sldId id="333" r:id="rId37"/>
    <p:sldId id="336" r:id="rId38"/>
    <p:sldId id="285" r:id="rId39"/>
    <p:sldId id="286" r:id="rId40"/>
    <p:sldId id="287" r:id="rId41"/>
    <p:sldId id="288" r:id="rId42"/>
    <p:sldId id="289" r:id="rId43"/>
    <p:sldId id="290" r:id="rId44"/>
    <p:sldId id="291" r:id="rId45"/>
    <p:sldId id="324" r:id="rId46"/>
    <p:sldId id="292" r:id="rId47"/>
    <p:sldId id="293" r:id="rId48"/>
    <p:sldId id="294" r:id="rId49"/>
    <p:sldId id="295" r:id="rId50"/>
    <p:sldId id="296" r:id="rId51"/>
    <p:sldId id="297" r:id="rId52"/>
    <p:sldId id="317" r:id="rId53"/>
    <p:sldId id="318" r:id="rId54"/>
    <p:sldId id="319" r:id="rId55"/>
    <p:sldId id="320" r:id="rId56"/>
    <p:sldId id="321" r:id="rId57"/>
    <p:sldId id="322" r:id="rId58"/>
    <p:sldId id="323" r:id="rId59"/>
    <p:sldId id="298" r:id="rId60"/>
    <p:sldId id="299" r:id="rId61"/>
    <p:sldId id="301" r:id="rId62"/>
    <p:sldId id="300" r:id="rId63"/>
    <p:sldId id="302" r:id="rId64"/>
    <p:sldId id="303" r:id="rId65"/>
    <p:sldId id="306" r:id="rId66"/>
    <p:sldId id="307" r:id="rId67"/>
    <p:sldId id="326" r:id="rId68"/>
    <p:sldId id="308" r:id="rId69"/>
    <p:sldId id="309" r:id="rId70"/>
    <p:sldId id="325" r:id="rId71"/>
    <p:sldId id="310" r:id="rId72"/>
    <p:sldId id="311" r:id="rId73"/>
    <p:sldId id="312" r:id="rId74"/>
    <p:sldId id="313" r:id="rId75"/>
    <p:sldId id="315" r:id="rId76"/>
    <p:sldId id="314"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2"/>
  </p:normalViewPr>
  <p:slideViewPr>
    <p:cSldViewPr snapToGrid="0">
      <p:cViewPr varScale="1">
        <p:scale>
          <a:sx n="111" d="100"/>
          <a:sy n="111" d="100"/>
        </p:scale>
        <p:origin x="1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600FB-F4E9-4501-AFF0-88778C8F2696}"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D0D67C-9F7D-42D6-9573-2BE94A457228}" type="slidenum">
              <a:rPr lang="zh-CN" altLang="en-US" smtClean="0"/>
              <a:t>‹#›</a:t>
            </a:fld>
            <a:endParaRPr lang="zh-CN" altLang="en-US"/>
          </a:p>
        </p:txBody>
      </p:sp>
    </p:spTree>
    <p:extLst>
      <p:ext uri="{BB962C8B-B14F-4D97-AF65-F5344CB8AC3E}">
        <p14:creationId xmlns:p14="http://schemas.microsoft.com/office/powerpoint/2010/main" val="253872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9</a:t>
            </a:fld>
            <a:endParaRPr lang="zh-CN" altLang="en-US"/>
          </a:p>
        </p:txBody>
      </p:sp>
    </p:spTree>
    <p:extLst>
      <p:ext uri="{BB962C8B-B14F-4D97-AF65-F5344CB8AC3E}">
        <p14:creationId xmlns:p14="http://schemas.microsoft.com/office/powerpoint/2010/main" val="125609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18</a:t>
            </a:fld>
            <a:endParaRPr lang="zh-CN" altLang="en-US"/>
          </a:p>
        </p:txBody>
      </p:sp>
    </p:spTree>
    <p:extLst>
      <p:ext uri="{BB962C8B-B14F-4D97-AF65-F5344CB8AC3E}">
        <p14:creationId xmlns:p14="http://schemas.microsoft.com/office/powerpoint/2010/main" val="2226621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19</a:t>
            </a:fld>
            <a:endParaRPr lang="zh-CN" altLang="en-US"/>
          </a:p>
        </p:txBody>
      </p:sp>
    </p:spTree>
    <p:extLst>
      <p:ext uri="{BB962C8B-B14F-4D97-AF65-F5344CB8AC3E}">
        <p14:creationId xmlns:p14="http://schemas.microsoft.com/office/powerpoint/2010/main" val="158801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20</a:t>
            </a:fld>
            <a:endParaRPr lang="zh-CN" altLang="en-US"/>
          </a:p>
        </p:txBody>
      </p:sp>
    </p:spTree>
    <p:extLst>
      <p:ext uri="{BB962C8B-B14F-4D97-AF65-F5344CB8AC3E}">
        <p14:creationId xmlns:p14="http://schemas.microsoft.com/office/powerpoint/2010/main" val="367761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21</a:t>
            </a:fld>
            <a:endParaRPr lang="zh-CN" altLang="en-US"/>
          </a:p>
        </p:txBody>
      </p:sp>
    </p:spTree>
    <p:extLst>
      <p:ext uri="{BB962C8B-B14F-4D97-AF65-F5344CB8AC3E}">
        <p14:creationId xmlns:p14="http://schemas.microsoft.com/office/powerpoint/2010/main" val="199146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22</a:t>
            </a:fld>
            <a:endParaRPr lang="zh-CN" altLang="en-US"/>
          </a:p>
        </p:txBody>
      </p:sp>
    </p:spTree>
    <p:extLst>
      <p:ext uri="{BB962C8B-B14F-4D97-AF65-F5344CB8AC3E}">
        <p14:creationId xmlns:p14="http://schemas.microsoft.com/office/powerpoint/2010/main" val="57364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23</a:t>
            </a:fld>
            <a:endParaRPr lang="zh-CN" altLang="en-US"/>
          </a:p>
        </p:txBody>
      </p:sp>
    </p:spTree>
    <p:extLst>
      <p:ext uri="{BB962C8B-B14F-4D97-AF65-F5344CB8AC3E}">
        <p14:creationId xmlns:p14="http://schemas.microsoft.com/office/powerpoint/2010/main" val="170371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24</a:t>
            </a:fld>
            <a:endParaRPr lang="zh-CN" altLang="en-US"/>
          </a:p>
        </p:txBody>
      </p:sp>
    </p:spTree>
    <p:extLst>
      <p:ext uri="{BB962C8B-B14F-4D97-AF65-F5344CB8AC3E}">
        <p14:creationId xmlns:p14="http://schemas.microsoft.com/office/powerpoint/2010/main" val="375765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25</a:t>
            </a:fld>
            <a:endParaRPr lang="zh-CN" altLang="en-US"/>
          </a:p>
        </p:txBody>
      </p:sp>
    </p:spTree>
    <p:extLst>
      <p:ext uri="{BB962C8B-B14F-4D97-AF65-F5344CB8AC3E}">
        <p14:creationId xmlns:p14="http://schemas.microsoft.com/office/powerpoint/2010/main" val="608413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26</a:t>
            </a:fld>
            <a:endParaRPr lang="zh-CN" altLang="en-US"/>
          </a:p>
        </p:txBody>
      </p:sp>
    </p:spTree>
    <p:extLst>
      <p:ext uri="{BB962C8B-B14F-4D97-AF65-F5344CB8AC3E}">
        <p14:creationId xmlns:p14="http://schemas.microsoft.com/office/powerpoint/2010/main" val="3640657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27</a:t>
            </a:fld>
            <a:endParaRPr lang="zh-CN" altLang="en-US"/>
          </a:p>
        </p:txBody>
      </p:sp>
    </p:spTree>
    <p:extLst>
      <p:ext uri="{BB962C8B-B14F-4D97-AF65-F5344CB8AC3E}">
        <p14:creationId xmlns:p14="http://schemas.microsoft.com/office/powerpoint/2010/main" val="181431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10</a:t>
            </a:fld>
            <a:endParaRPr lang="zh-CN" altLang="en-US"/>
          </a:p>
        </p:txBody>
      </p:sp>
    </p:spTree>
    <p:extLst>
      <p:ext uri="{BB962C8B-B14F-4D97-AF65-F5344CB8AC3E}">
        <p14:creationId xmlns:p14="http://schemas.microsoft.com/office/powerpoint/2010/main" val="2894287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28</a:t>
            </a:fld>
            <a:endParaRPr lang="zh-CN" altLang="en-US"/>
          </a:p>
        </p:txBody>
      </p:sp>
    </p:spTree>
    <p:extLst>
      <p:ext uri="{BB962C8B-B14F-4D97-AF65-F5344CB8AC3E}">
        <p14:creationId xmlns:p14="http://schemas.microsoft.com/office/powerpoint/2010/main" val="4255334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29</a:t>
            </a:fld>
            <a:endParaRPr lang="zh-CN" altLang="en-US"/>
          </a:p>
        </p:txBody>
      </p:sp>
    </p:spTree>
    <p:extLst>
      <p:ext uri="{BB962C8B-B14F-4D97-AF65-F5344CB8AC3E}">
        <p14:creationId xmlns:p14="http://schemas.microsoft.com/office/powerpoint/2010/main" val="1491951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30</a:t>
            </a:fld>
            <a:endParaRPr lang="zh-CN" altLang="en-US"/>
          </a:p>
        </p:txBody>
      </p:sp>
    </p:spTree>
    <p:extLst>
      <p:ext uri="{BB962C8B-B14F-4D97-AF65-F5344CB8AC3E}">
        <p14:creationId xmlns:p14="http://schemas.microsoft.com/office/powerpoint/2010/main" val="93411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31</a:t>
            </a:fld>
            <a:endParaRPr lang="zh-CN" altLang="en-US"/>
          </a:p>
        </p:txBody>
      </p:sp>
    </p:spTree>
    <p:extLst>
      <p:ext uri="{BB962C8B-B14F-4D97-AF65-F5344CB8AC3E}">
        <p14:creationId xmlns:p14="http://schemas.microsoft.com/office/powerpoint/2010/main" val="1707819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32</a:t>
            </a:fld>
            <a:endParaRPr lang="zh-CN" altLang="en-US"/>
          </a:p>
        </p:txBody>
      </p:sp>
    </p:spTree>
    <p:extLst>
      <p:ext uri="{BB962C8B-B14F-4D97-AF65-F5344CB8AC3E}">
        <p14:creationId xmlns:p14="http://schemas.microsoft.com/office/powerpoint/2010/main" val="3816098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33</a:t>
            </a:fld>
            <a:endParaRPr lang="zh-CN" altLang="en-US"/>
          </a:p>
        </p:txBody>
      </p:sp>
    </p:spTree>
    <p:extLst>
      <p:ext uri="{BB962C8B-B14F-4D97-AF65-F5344CB8AC3E}">
        <p14:creationId xmlns:p14="http://schemas.microsoft.com/office/powerpoint/2010/main" val="3841970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34</a:t>
            </a:fld>
            <a:endParaRPr lang="zh-CN" altLang="en-US"/>
          </a:p>
        </p:txBody>
      </p:sp>
    </p:spTree>
    <p:extLst>
      <p:ext uri="{BB962C8B-B14F-4D97-AF65-F5344CB8AC3E}">
        <p14:creationId xmlns:p14="http://schemas.microsoft.com/office/powerpoint/2010/main" val="551697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35</a:t>
            </a:fld>
            <a:endParaRPr lang="zh-CN" altLang="en-US"/>
          </a:p>
        </p:txBody>
      </p:sp>
    </p:spTree>
    <p:extLst>
      <p:ext uri="{BB962C8B-B14F-4D97-AF65-F5344CB8AC3E}">
        <p14:creationId xmlns:p14="http://schemas.microsoft.com/office/powerpoint/2010/main" val="1192001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36</a:t>
            </a:fld>
            <a:endParaRPr lang="zh-CN" altLang="en-US"/>
          </a:p>
        </p:txBody>
      </p:sp>
    </p:spTree>
    <p:extLst>
      <p:ext uri="{BB962C8B-B14F-4D97-AF65-F5344CB8AC3E}">
        <p14:creationId xmlns:p14="http://schemas.microsoft.com/office/powerpoint/2010/main" val="857806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38</a:t>
            </a:fld>
            <a:endParaRPr lang="zh-CN" altLang="en-US"/>
          </a:p>
        </p:txBody>
      </p:sp>
    </p:spTree>
    <p:extLst>
      <p:ext uri="{BB962C8B-B14F-4D97-AF65-F5344CB8AC3E}">
        <p14:creationId xmlns:p14="http://schemas.microsoft.com/office/powerpoint/2010/main" val="422446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11</a:t>
            </a:fld>
            <a:endParaRPr lang="zh-CN" altLang="en-US"/>
          </a:p>
        </p:txBody>
      </p:sp>
    </p:spTree>
    <p:extLst>
      <p:ext uri="{BB962C8B-B14F-4D97-AF65-F5344CB8AC3E}">
        <p14:creationId xmlns:p14="http://schemas.microsoft.com/office/powerpoint/2010/main" val="1272875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39</a:t>
            </a:fld>
            <a:endParaRPr lang="zh-CN" altLang="en-US"/>
          </a:p>
        </p:txBody>
      </p:sp>
    </p:spTree>
    <p:extLst>
      <p:ext uri="{BB962C8B-B14F-4D97-AF65-F5344CB8AC3E}">
        <p14:creationId xmlns:p14="http://schemas.microsoft.com/office/powerpoint/2010/main" val="348947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40</a:t>
            </a:fld>
            <a:endParaRPr lang="zh-CN" altLang="en-US"/>
          </a:p>
        </p:txBody>
      </p:sp>
    </p:spTree>
    <p:extLst>
      <p:ext uri="{BB962C8B-B14F-4D97-AF65-F5344CB8AC3E}">
        <p14:creationId xmlns:p14="http://schemas.microsoft.com/office/powerpoint/2010/main" val="2928622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41</a:t>
            </a:fld>
            <a:endParaRPr lang="zh-CN" altLang="en-US"/>
          </a:p>
        </p:txBody>
      </p:sp>
    </p:spTree>
    <p:extLst>
      <p:ext uri="{BB962C8B-B14F-4D97-AF65-F5344CB8AC3E}">
        <p14:creationId xmlns:p14="http://schemas.microsoft.com/office/powerpoint/2010/main" val="1079953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42</a:t>
            </a:fld>
            <a:endParaRPr lang="zh-CN" altLang="en-US"/>
          </a:p>
        </p:txBody>
      </p:sp>
    </p:spTree>
    <p:extLst>
      <p:ext uri="{BB962C8B-B14F-4D97-AF65-F5344CB8AC3E}">
        <p14:creationId xmlns:p14="http://schemas.microsoft.com/office/powerpoint/2010/main" val="1102888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43</a:t>
            </a:fld>
            <a:endParaRPr lang="zh-CN" altLang="en-US"/>
          </a:p>
        </p:txBody>
      </p:sp>
    </p:spTree>
    <p:extLst>
      <p:ext uri="{BB962C8B-B14F-4D97-AF65-F5344CB8AC3E}">
        <p14:creationId xmlns:p14="http://schemas.microsoft.com/office/powerpoint/2010/main" val="3388228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44</a:t>
            </a:fld>
            <a:endParaRPr lang="zh-CN" altLang="en-US"/>
          </a:p>
        </p:txBody>
      </p:sp>
    </p:spTree>
    <p:extLst>
      <p:ext uri="{BB962C8B-B14F-4D97-AF65-F5344CB8AC3E}">
        <p14:creationId xmlns:p14="http://schemas.microsoft.com/office/powerpoint/2010/main" val="32410303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45</a:t>
            </a:fld>
            <a:endParaRPr lang="zh-CN" altLang="en-US"/>
          </a:p>
        </p:txBody>
      </p:sp>
    </p:spTree>
    <p:extLst>
      <p:ext uri="{BB962C8B-B14F-4D97-AF65-F5344CB8AC3E}">
        <p14:creationId xmlns:p14="http://schemas.microsoft.com/office/powerpoint/2010/main" val="2638106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46</a:t>
            </a:fld>
            <a:endParaRPr lang="zh-CN" altLang="en-US"/>
          </a:p>
        </p:txBody>
      </p:sp>
    </p:spTree>
    <p:extLst>
      <p:ext uri="{BB962C8B-B14F-4D97-AF65-F5344CB8AC3E}">
        <p14:creationId xmlns:p14="http://schemas.microsoft.com/office/powerpoint/2010/main" val="4206427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47</a:t>
            </a:fld>
            <a:endParaRPr lang="zh-CN" altLang="en-US"/>
          </a:p>
        </p:txBody>
      </p:sp>
    </p:spTree>
    <p:extLst>
      <p:ext uri="{BB962C8B-B14F-4D97-AF65-F5344CB8AC3E}">
        <p14:creationId xmlns:p14="http://schemas.microsoft.com/office/powerpoint/2010/main" val="1414802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48</a:t>
            </a:fld>
            <a:endParaRPr lang="zh-CN" altLang="en-US"/>
          </a:p>
        </p:txBody>
      </p:sp>
    </p:spTree>
    <p:extLst>
      <p:ext uri="{BB962C8B-B14F-4D97-AF65-F5344CB8AC3E}">
        <p14:creationId xmlns:p14="http://schemas.microsoft.com/office/powerpoint/2010/main" val="33558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12</a:t>
            </a:fld>
            <a:endParaRPr lang="zh-CN" altLang="en-US"/>
          </a:p>
        </p:txBody>
      </p:sp>
    </p:spTree>
    <p:extLst>
      <p:ext uri="{BB962C8B-B14F-4D97-AF65-F5344CB8AC3E}">
        <p14:creationId xmlns:p14="http://schemas.microsoft.com/office/powerpoint/2010/main" val="4143945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49</a:t>
            </a:fld>
            <a:endParaRPr lang="zh-CN" altLang="en-US"/>
          </a:p>
        </p:txBody>
      </p:sp>
    </p:spTree>
    <p:extLst>
      <p:ext uri="{BB962C8B-B14F-4D97-AF65-F5344CB8AC3E}">
        <p14:creationId xmlns:p14="http://schemas.microsoft.com/office/powerpoint/2010/main" val="20014213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50</a:t>
            </a:fld>
            <a:endParaRPr lang="zh-CN" altLang="en-US"/>
          </a:p>
        </p:txBody>
      </p:sp>
    </p:spTree>
    <p:extLst>
      <p:ext uri="{BB962C8B-B14F-4D97-AF65-F5344CB8AC3E}">
        <p14:creationId xmlns:p14="http://schemas.microsoft.com/office/powerpoint/2010/main" val="2132252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51</a:t>
            </a:fld>
            <a:endParaRPr lang="zh-CN" altLang="en-US"/>
          </a:p>
        </p:txBody>
      </p:sp>
    </p:spTree>
    <p:extLst>
      <p:ext uri="{BB962C8B-B14F-4D97-AF65-F5344CB8AC3E}">
        <p14:creationId xmlns:p14="http://schemas.microsoft.com/office/powerpoint/2010/main" val="815383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52</a:t>
            </a:fld>
            <a:endParaRPr lang="zh-CN" altLang="en-US"/>
          </a:p>
        </p:txBody>
      </p:sp>
    </p:spTree>
    <p:extLst>
      <p:ext uri="{BB962C8B-B14F-4D97-AF65-F5344CB8AC3E}">
        <p14:creationId xmlns:p14="http://schemas.microsoft.com/office/powerpoint/2010/main" val="3081880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53</a:t>
            </a:fld>
            <a:endParaRPr lang="zh-CN" altLang="en-US"/>
          </a:p>
        </p:txBody>
      </p:sp>
    </p:spTree>
    <p:extLst>
      <p:ext uri="{BB962C8B-B14F-4D97-AF65-F5344CB8AC3E}">
        <p14:creationId xmlns:p14="http://schemas.microsoft.com/office/powerpoint/2010/main" val="423637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54</a:t>
            </a:fld>
            <a:endParaRPr lang="zh-CN" altLang="en-US"/>
          </a:p>
        </p:txBody>
      </p:sp>
    </p:spTree>
    <p:extLst>
      <p:ext uri="{BB962C8B-B14F-4D97-AF65-F5344CB8AC3E}">
        <p14:creationId xmlns:p14="http://schemas.microsoft.com/office/powerpoint/2010/main" val="11810053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55</a:t>
            </a:fld>
            <a:endParaRPr lang="zh-CN" altLang="en-US"/>
          </a:p>
        </p:txBody>
      </p:sp>
    </p:spTree>
    <p:extLst>
      <p:ext uri="{BB962C8B-B14F-4D97-AF65-F5344CB8AC3E}">
        <p14:creationId xmlns:p14="http://schemas.microsoft.com/office/powerpoint/2010/main" val="1761250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56</a:t>
            </a:fld>
            <a:endParaRPr lang="zh-CN" altLang="en-US"/>
          </a:p>
        </p:txBody>
      </p:sp>
    </p:spTree>
    <p:extLst>
      <p:ext uri="{BB962C8B-B14F-4D97-AF65-F5344CB8AC3E}">
        <p14:creationId xmlns:p14="http://schemas.microsoft.com/office/powerpoint/2010/main" val="70151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57</a:t>
            </a:fld>
            <a:endParaRPr lang="zh-CN" altLang="en-US"/>
          </a:p>
        </p:txBody>
      </p:sp>
    </p:spTree>
    <p:extLst>
      <p:ext uri="{BB962C8B-B14F-4D97-AF65-F5344CB8AC3E}">
        <p14:creationId xmlns:p14="http://schemas.microsoft.com/office/powerpoint/2010/main" val="3420804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58</a:t>
            </a:fld>
            <a:endParaRPr lang="zh-CN" altLang="en-US"/>
          </a:p>
        </p:txBody>
      </p:sp>
    </p:spTree>
    <p:extLst>
      <p:ext uri="{BB962C8B-B14F-4D97-AF65-F5344CB8AC3E}">
        <p14:creationId xmlns:p14="http://schemas.microsoft.com/office/powerpoint/2010/main" val="138060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13</a:t>
            </a:fld>
            <a:endParaRPr lang="zh-CN" altLang="en-US"/>
          </a:p>
        </p:txBody>
      </p:sp>
    </p:spTree>
    <p:extLst>
      <p:ext uri="{BB962C8B-B14F-4D97-AF65-F5344CB8AC3E}">
        <p14:creationId xmlns:p14="http://schemas.microsoft.com/office/powerpoint/2010/main" val="641054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59</a:t>
            </a:fld>
            <a:endParaRPr lang="zh-CN" altLang="en-US"/>
          </a:p>
        </p:txBody>
      </p:sp>
    </p:spTree>
    <p:extLst>
      <p:ext uri="{BB962C8B-B14F-4D97-AF65-F5344CB8AC3E}">
        <p14:creationId xmlns:p14="http://schemas.microsoft.com/office/powerpoint/2010/main" val="13711413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60</a:t>
            </a:fld>
            <a:endParaRPr lang="zh-CN" altLang="en-US"/>
          </a:p>
        </p:txBody>
      </p:sp>
    </p:spTree>
    <p:extLst>
      <p:ext uri="{BB962C8B-B14F-4D97-AF65-F5344CB8AC3E}">
        <p14:creationId xmlns:p14="http://schemas.microsoft.com/office/powerpoint/2010/main" val="3100805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61</a:t>
            </a:fld>
            <a:endParaRPr lang="zh-CN" altLang="en-US"/>
          </a:p>
        </p:txBody>
      </p:sp>
    </p:spTree>
    <p:extLst>
      <p:ext uri="{BB962C8B-B14F-4D97-AF65-F5344CB8AC3E}">
        <p14:creationId xmlns:p14="http://schemas.microsoft.com/office/powerpoint/2010/main" val="3379429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62</a:t>
            </a:fld>
            <a:endParaRPr lang="zh-CN" altLang="en-US"/>
          </a:p>
        </p:txBody>
      </p:sp>
    </p:spTree>
    <p:extLst>
      <p:ext uri="{BB962C8B-B14F-4D97-AF65-F5344CB8AC3E}">
        <p14:creationId xmlns:p14="http://schemas.microsoft.com/office/powerpoint/2010/main" val="12271473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63</a:t>
            </a:fld>
            <a:endParaRPr lang="zh-CN" altLang="en-US"/>
          </a:p>
        </p:txBody>
      </p:sp>
    </p:spTree>
    <p:extLst>
      <p:ext uri="{BB962C8B-B14F-4D97-AF65-F5344CB8AC3E}">
        <p14:creationId xmlns:p14="http://schemas.microsoft.com/office/powerpoint/2010/main" val="16802821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64</a:t>
            </a:fld>
            <a:endParaRPr lang="zh-CN" altLang="en-US"/>
          </a:p>
        </p:txBody>
      </p:sp>
    </p:spTree>
    <p:extLst>
      <p:ext uri="{BB962C8B-B14F-4D97-AF65-F5344CB8AC3E}">
        <p14:creationId xmlns:p14="http://schemas.microsoft.com/office/powerpoint/2010/main" val="4026183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65</a:t>
            </a:fld>
            <a:endParaRPr lang="zh-CN" altLang="en-US"/>
          </a:p>
        </p:txBody>
      </p:sp>
    </p:spTree>
    <p:extLst>
      <p:ext uri="{BB962C8B-B14F-4D97-AF65-F5344CB8AC3E}">
        <p14:creationId xmlns:p14="http://schemas.microsoft.com/office/powerpoint/2010/main" val="30929641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66</a:t>
            </a:fld>
            <a:endParaRPr lang="zh-CN" altLang="en-US"/>
          </a:p>
        </p:txBody>
      </p:sp>
    </p:spTree>
    <p:extLst>
      <p:ext uri="{BB962C8B-B14F-4D97-AF65-F5344CB8AC3E}">
        <p14:creationId xmlns:p14="http://schemas.microsoft.com/office/powerpoint/2010/main" val="13327846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67</a:t>
            </a:fld>
            <a:endParaRPr lang="zh-CN" altLang="en-US"/>
          </a:p>
        </p:txBody>
      </p:sp>
    </p:spTree>
    <p:extLst>
      <p:ext uri="{BB962C8B-B14F-4D97-AF65-F5344CB8AC3E}">
        <p14:creationId xmlns:p14="http://schemas.microsoft.com/office/powerpoint/2010/main" val="38414708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68</a:t>
            </a:fld>
            <a:endParaRPr lang="zh-CN" altLang="en-US"/>
          </a:p>
        </p:txBody>
      </p:sp>
    </p:spTree>
    <p:extLst>
      <p:ext uri="{BB962C8B-B14F-4D97-AF65-F5344CB8AC3E}">
        <p14:creationId xmlns:p14="http://schemas.microsoft.com/office/powerpoint/2010/main" val="89043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14</a:t>
            </a:fld>
            <a:endParaRPr lang="zh-CN" altLang="en-US"/>
          </a:p>
        </p:txBody>
      </p:sp>
    </p:spTree>
    <p:extLst>
      <p:ext uri="{BB962C8B-B14F-4D97-AF65-F5344CB8AC3E}">
        <p14:creationId xmlns:p14="http://schemas.microsoft.com/office/powerpoint/2010/main" val="10578191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69</a:t>
            </a:fld>
            <a:endParaRPr lang="zh-CN" altLang="en-US"/>
          </a:p>
        </p:txBody>
      </p:sp>
    </p:spTree>
    <p:extLst>
      <p:ext uri="{BB962C8B-B14F-4D97-AF65-F5344CB8AC3E}">
        <p14:creationId xmlns:p14="http://schemas.microsoft.com/office/powerpoint/2010/main" val="2858180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70</a:t>
            </a:fld>
            <a:endParaRPr lang="zh-CN" altLang="en-US"/>
          </a:p>
        </p:txBody>
      </p:sp>
    </p:spTree>
    <p:extLst>
      <p:ext uri="{BB962C8B-B14F-4D97-AF65-F5344CB8AC3E}">
        <p14:creationId xmlns:p14="http://schemas.microsoft.com/office/powerpoint/2010/main" val="39947714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71</a:t>
            </a:fld>
            <a:endParaRPr lang="zh-CN" altLang="en-US"/>
          </a:p>
        </p:txBody>
      </p:sp>
    </p:spTree>
    <p:extLst>
      <p:ext uri="{BB962C8B-B14F-4D97-AF65-F5344CB8AC3E}">
        <p14:creationId xmlns:p14="http://schemas.microsoft.com/office/powerpoint/2010/main" val="395270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72</a:t>
            </a:fld>
            <a:endParaRPr lang="zh-CN" altLang="en-US"/>
          </a:p>
        </p:txBody>
      </p:sp>
    </p:spTree>
    <p:extLst>
      <p:ext uri="{BB962C8B-B14F-4D97-AF65-F5344CB8AC3E}">
        <p14:creationId xmlns:p14="http://schemas.microsoft.com/office/powerpoint/2010/main" val="2818856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73</a:t>
            </a:fld>
            <a:endParaRPr lang="zh-CN" altLang="en-US"/>
          </a:p>
        </p:txBody>
      </p:sp>
    </p:spTree>
    <p:extLst>
      <p:ext uri="{BB962C8B-B14F-4D97-AF65-F5344CB8AC3E}">
        <p14:creationId xmlns:p14="http://schemas.microsoft.com/office/powerpoint/2010/main" val="35296749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74</a:t>
            </a:fld>
            <a:endParaRPr lang="zh-CN" altLang="en-US"/>
          </a:p>
        </p:txBody>
      </p:sp>
    </p:spTree>
    <p:extLst>
      <p:ext uri="{BB962C8B-B14F-4D97-AF65-F5344CB8AC3E}">
        <p14:creationId xmlns:p14="http://schemas.microsoft.com/office/powerpoint/2010/main" val="35331634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75</a:t>
            </a:fld>
            <a:endParaRPr lang="zh-CN" altLang="en-US"/>
          </a:p>
        </p:txBody>
      </p:sp>
    </p:spTree>
    <p:extLst>
      <p:ext uri="{BB962C8B-B14F-4D97-AF65-F5344CB8AC3E}">
        <p14:creationId xmlns:p14="http://schemas.microsoft.com/office/powerpoint/2010/main" val="35166507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76</a:t>
            </a:fld>
            <a:endParaRPr lang="zh-CN" altLang="en-US"/>
          </a:p>
        </p:txBody>
      </p:sp>
    </p:spTree>
    <p:extLst>
      <p:ext uri="{BB962C8B-B14F-4D97-AF65-F5344CB8AC3E}">
        <p14:creationId xmlns:p14="http://schemas.microsoft.com/office/powerpoint/2010/main" val="3884156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15</a:t>
            </a:fld>
            <a:endParaRPr lang="zh-CN" altLang="en-US"/>
          </a:p>
        </p:txBody>
      </p:sp>
    </p:spTree>
    <p:extLst>
      <p:ext uri="{BB962C8B-B14F-4D97-AF65-F5344CB8AC3E}">
        <p14:creationId xmlns:p14="http://schemas.microsoft.com/office/powerpoint/2010/main" val="1895470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16</a:t>
            </a:fld>
            <a:endParaRPr lang="zh-CN" altLang="en-US"/>
          </a:p>
        </p:txBody>
      </p:sp>
    </p:spTree>
    <p:extLst>
      <p:ext uri="{BB962C8B-B14F-4D97-AF65-F5344CB8AC3E}">
        <p14:creationId xmlns:p14="http://schemas.microsoft.com/office/powerpoint/2010/main" val="417301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D0D67C-9F7D-42D6-9573-2BE94A457228}" type="slidenum">
              <a:rPr lang="zh-CN" altLang="en-US" smtClean="0"/>
              <a:t>17</a:t>
            </a:fld>
            <a:endParaRPr lang="zh-CN" altLang="en-US"/>
          </a:p>
        </p:txBody>
      </p:sp>
    </p:spTree>
    <p:extLst>
      <p:ext uri="{BB962C8B-B14F-4D97-AF65-F5344CB8AC3E}">
        <p14:creationId xmlns:p14="http://schemas.microsoft.com/office/powerpoint/2010/main" val="35072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3395"/>
            <a:ext cx="7772400" cy="845574"/>
          </a:xfrm>
        </p:spPr>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85800" y="1936955"/>
            <a:ext cx="7772400" cy="45175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B259853-47C8-44A3-8F25-0AFC6155A29B}" type="datetime1">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86600" y="6492875"/>
            <a:ext cx="2057400" cy="365125"/>
          </a:xfrm>
        </p:spPr>
        <p:txBody>
          <a:body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344624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3961" y="365126"/>
            <a:ext cx="8632723" cy="500113"/>
          </a:xfrm>
        </p:spPr>
        <p:txBody>
          <a:bodyPr>
            <a:normAutofit/>
          </a:bodyPr>
          <a:lstStyle>
            <a:lvl1pPr>
              <a:defRPr sz="3200">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71948" y="963561"/>
            <a:ext cx="8514736" cy="5490906"/>
          </a:xfrm>
        </p:spPr>
        <p:txBody>
          <a:bodyPr/>
          <a:lstStyle>
            <a:lvl1pPr>
              <a:defRPr>
                <a:latin typeface="黑体" panose="02010609060101010101" pitchFamily="49" charset="-122"/>
                <a:ea typeface="黑体" panose="02010609060101010101" pitchFamily="49" charset="-122"/>
              </a:defRPr>
            </a:lvl1pPr>
            <a:lvl2pPr>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ECA70628-27EB-4652-94B8-3CE2669243C1}" type="datetime1">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086600" y="6492874"/>
            <a:ext cx="2057400" cy="365125"/>
          </a:xfrm>
        </p:spPr>
        <p:txBody>
          <a:body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369588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632" y="365127"/>
            <a:ext cx="8593394" cy="53944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9991" y="1048339"/>
            <a:ext cx="8279375" cy="54061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549991" y="64544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F993C-DEAF-4777-A001-20C4BC92DC0E}" type="datetime1">
              <a:rPr lang="zh-CN" altLang="en-US" smtClean="0"/>
              <a:t>2023/3/17</a:t>
            </a:fld>
            <a:endParaRPr lang="zh-CN" altLang="en-US"/>
          </a:p>
        </p:txBody>
      </p:sp>
      <p:sp>
        <p:nvSpPr>
          <p:cNvPr id="5" name="Footer Placeholder 4"/>
          <p:cNvSpPr>
            <a:spLocks noGrp="1"/>
          </p:cNvSpPr>
          <p:nvPr>
            <p:ph type="ftr" sz="quarter" idx="3"/>
          </p:nvPr>
        </p:nvSpPr>
        <p:spPr>
          <a:xfrm>
            <a:off x="3028950" y="647792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86600" y="647792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3F522-B1DB-4B24-87CC-09EAB668A261}" type="slidenum">
              <a:rPr lang="zh-CN" altLang="en-US" smtClean="0"/>
              <a:pPr/>
              <a:t>‹#›</a:t>
            </a:fld>
            <a:r>
              <a:rPr lang="en-US" altLang="zh-CN" dirty="0"/>
              <a:t>/77</a:t>
            </a:r>
            <a:endParaRPr lang="zh-CN" altLang="en-US" dirty="0"/>
          </a:p>
        </p:txBody>
      </p:sp>
    </p:spTree>
    <p:extLst>
      <p:ext uri="{BB962C8B-B14F-4D97-AF65-F5344CB8AC3E}">
        <p14:creationId xmlns:p14="http://schemas.microsoft.com/office/powerpoint/2010/main" val="26794999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32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710A-CE5E-4875-81E5-816FCC9D9363}"/>
              </a:ext>
            </a:extLst>
          </p:cNvPr>
          <p:cNvSpPr>
            <a:spLocks noGrp="1"/>
          </p:cNvSpPr>
          <p:nvPr>
            <p:ph type="ctrTitle"/>
          </p:nvPr>
        </p:nvSpPr>
        <p:spPr>
          <a:xfrm>
            <a:off x="138222" y="888447"/>
            <a:ext cx="8899451" cy="865925"/>
          </a:xfrm>
        </p:spPr>
        <p:txBody>
          <a:bodyPr>
            <a:normAutofit/>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章 计算机网络设计</a:t>
            </a:r>
            <a:r>
              <a:rPr lang="zh-CN" altLang="en-US" dirty="0"/>
              <a:t>方法学</a:t>
            </a:r>
            <a:endParaRPr lang="zh-CN" altLang="en-US" dirty="0">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A3DA4AC0-AA9E-4783-A5EA-37010012FBCC}"/>
              </a:ext>
            </a:extLst>
          </p:cNvPr>
          <p:cNvSpPr>
            <a:spLocks noGrp="1"/>
          </p:cNvSpPr>
          <p:nvPr>
            <p:ph type="subTitle" idx="1"/>
          </p:nvPr>
        </p:nvSpPr>
        <p:spPr>
          <a:xfrm>
            <a:off x="297712" y="1935126"/>
            <a:ext cx="8559209" cy="4550734"/>
          </a:xfrm>
        </p:spPr>
        <p:txBody>
          <a:bodyPr>
            <a:normAutofit/>
          </a:bodyPr>
          <a:lstStyle/>
          <a:p>
            <a:pPr lvl="0" algn="just"/>
            <a:r>
              <a:rPr lang="zh-CN" altLang="en-US" kern="100" dirty="0">
                <a:solidFill>
                  <a:srgbClr val="FF0000"/>
                </a:solidFill>
                <a:effectLst/>
              </a:rPr>
              <a:t>本章解决的问题：</a:t>
            </a:r>
            <a:endParaRPr lang="en-US" altLang="zh-CN" kern="100" dirty="0">
              <a:solidFill>
                <a:srgbClr val="FF0000"/>
              </a:solidFill>
              <a:effectLst/>
            </a:endParaRPr>
          </a:p>
          <a:p>
            <a:pPr marL="342900" lvl="0" indent="-342900" algn="just">
              <a:buFont typeface="Wingdings" panose="05000000000000000000" pitchFamily="2" charset="2"/>
              <a:buChar char=""/>
            </a:pPr>
            <a:r>
              <a:rPr lang="zh-CN" altLang="zh-CN" kern="100" dirty="0">
                <a:effectLst/>
              </a:rPr>
              <a:t>应用模式</a:t>
            </a:r>
            <a:r>
              <a:rPr lang="zh-CN" altLang="en-US" kern="100" dirty="0">
                <a:effectLst/>
              </a:rPr>
              <a:t>、</a:t>
            </a:r>
            <a:r>
              <a:rPr lang="zh-CN" altLang="zh-CN" kern="100" dirty="0">
                <a:effectLst/>
              </a:rPr>
              <a:t>服务模型是什么？可支撑哪些类别的应用？</a:t>
            </a:r>
          </a:p>
          <a:p>
            <a:pPr marL="342900" lvl="0" indent="-342900" algn="just">
              <a:buFont typeface="Wingdings" panose="05000000000000000000" pitchFamily="2" charset="2"/>
              <a:buChar char=""/>
            </a:pPr>
            <a:r>
              <a:rPr lang="zh-CN" altLang="zh-CN" kern="100" dirty="0">
                <a:effectLst/>
              </a:rPr>
              <a:t>设计需求与约束条件有哪些？</a:t>
            </a:r>
          </a:p>
          <a:p>
            <a:pPr marL="342900" lvl="0" indent="-342900" algn="just">
              <a:buFont typeface="Wingdings" panose="05000000000000000000" pitchFamily="2" charset="2"/>
              <a:buChar char=""/>
            </a:pPr>
            <a:r>
              <a:rPr lang="zh-CN" altLang="zh-CN" kern="100" dirty="0">
                <a:effectLst/>
              </a:rPr>
              <a:t>组成计算机网络的典型要素是什么？</a:t>
            </a:r>
          </a:p>
          <a:p>
            <a:pPr marL="342900" lvl="0" indent="-342900" algn="just">
              <a:buFont typeface="Wingdings" panose="05000000000000000000" pitchFamily="2" charset="2"/>
              <a:buChar char=""/>
            </a:pPr>
            <a:r>
              <a:rPr lang="zh-CN" altLang="zh-CN" kern="100" dirty="0">
                <a:effectLst/>
              </a:rPr>
              <a:t>如何设计良好的网络形态及连接方式</a:t>
            </a:r>
            <a:r>
              <a:rPr lang="en-US" altLang="zh-CN" kern="100" dirty="0">
                <a:effectLst/>
              </a:rPr>
              <a:t>----</a:t>
            </a:r>
            <a:r>
              <a:rPr lang="zh-CN" altLang="zh-CN" kern="100" dirty="0">
                <a:effectLst/>
              </a:rPr>
              <a:t>方便、高性价比</a:t>
            </a:r>
            <a:r>
              <a:rPr lang="zh-CN" altLang="en-US" kern="100" dirty="0">
                <a:effectLst/>
              </a:rPr>
              <a:t>、</a:t>
            </a:r>
            <a:r>
              <a:rPr lang="zh-CN" altLang="zh-CN" kern="100" dirty="0">
                <a:effectLst/>
              </a:rPr>
              <a:t>高效运行？</a:t>
            </a:r>
          </a:p>
          <a:p>
            <a:pPr marL="342900" lvl="0" indent="-342900" algn="just">
              <a:buFont typeface="Wingdings" panose="05000000000000000000" pitchFamily="2" charset="2"/>
              <a:buChar char=""/>
            </a:pPr>
            <a:r>
              <a:rPr lang="zh-CN" altLang="zh-CN" kern="100" dirty="0">
                <a:effectLst/>
              </a:rPr>
              <a:t>如何</a:t>
            </a:r>
            <a:r>
              <a:rPr lang="zh-CN" altLang="en-US" kern="100" dirty="0">
                <a:effectLst/>
              </a:rPr>
              <a:t>制定</a:t>
            </a:r>
            <a:r>
              <a:rPr lang="zh-CN" altLang="zh-CN" kern="100" dirty="0">
                <a:effectLst/>
              </a:rPr>
              <a:t>良好的设计方法、网络架构</a:t>
            </a:r>
            <a:r>
              <a:rPr lang="en-US" altLang="zh-CN" kern="100" dirty="0">
                <a:effectLst/>
              </a:rPr>
              <a:t>----</a:t>
            </a:r>
            <a:r>
              <a:rPr lang="zh-CN" altLang="zh-CN" kern="100" dirty="0">
                <a:effectLst/>
              </a:rPr>
              <a:t>降低设计复杂性，提高网络性能、可靠性、可用性、可维护性、可扩展性和安全性？</a:t>
            </a:r>
          </a:p>
          <a:p>
            <a:endParaRPr lang="zh-CN" altLang="en-US" sz="3600" dirty="0"/>
          </a:p>
        </p:txBody>
      </p:sp>
      <p:sp>
        <p:nvSpPr>
          <p:cNvPr id="5" name="灯片编号占位符 4">
            <a:extLst>
              <a:ext uri="{FF2B5EF4-FFF2-40B4-BE49-F238E27FC236}">
                <a16:creationId xmlns:a16="http://schemas.microsoft.com/office/drawing/2014/main" id="{E5DC7DDF-61BF-42A1-85A5-518620D77857}"/>
              </a:ext>
            </a:extLst>
          </p:cNvPr>
          <p:cNvSpPr>
            <a:spLocks noGrp="1"/>
          </p:cNvSpPr>
          <p:nvPr>
            <p:ph type="sldNum" sz="quarter" idx="12"/>
          </p:nvPr>
        </p:nvSpPr>
        <p:spPr/>
        <p:txBody>
          <a:bodyPr/>
          <a:lstStyle/>
          <a:p>
            <a:fld id="{0343F522-B1DB-4B24-87CC-09EAB668A261}" type="slidenum">
              <a:rPr lang="zh-CN" altLang="en-US" smtClean="0"/>
              <a:pPr/>
              <a:t>1</a:t>
            </a:fld>
            <a:r>
              <a:rPr lang="en-US" altLang="zh-CN"/>
              <a:t>/77</a:t>
            </a:r>
            <a:endParaRPr lang="zh-CN" altLang="en-US" dirty="0"/>
          </a:p>
        </p:txBody>
      </p:sp>
    </p:spTree>
    <p:extLst>
      <p:ext uri="{BB962C8B-B14F-4D97-AF65-F5344CB8AC3E}">
        <p14:creationId xmlns:p14="http://schemas.microsoft.com/office/powerpoint/2010/main" val="185089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用什么指标评价网络？</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4.</a:t>
            </a:r>
            <a:r>
              <a:rPr lang="zh-CN" altLang="zh-CN" b="1" dirty="0"/>
              <a:t>延迟抖动（</a:t>
            </a:r>
            <a:r>
              <a:rPr lang="en-US" altLang="zh-CN" b="1" dirty="0"/>
              <a:t>Jitter</a:t>
            </a:r>
            <a:r>
              <a:rPr lang="zh-CN" altLang="zh-CN" b="1" dirty="0"/>
              <a:t>）</a:t>
            </a:r>
          </a:p>
          <a:p>
            <a:r>
              <a:rPr lang="zh-CN" altLang="zh-CN" dirty="0"/>
              <a:t>连续两次传输的延迟时间差</a:t>
            </a:r>
            <a:r>
              <a:rPr lang="en-US" altLang="zh-CN" dirty="0"/>
              <a:t>----</a:t>
            </a:r>
            <a:r>
              <a:rPr lang="zh-CN" altLang="zh-CN" dirty="0"/>
              <a:t>表征网络性能的稳定性，对在线音视频传输和播放的质量具有重要的影响</a:t>
            </a:r>
            <a:endParaRPr lang="en-US" altLang="zh-CN" dirty="0"/>
          </a:p>
          <a:p>
            <a:endParaRPr lang="zh-CN" altLang="zh-CN" dirty="0"/>
          </a:p>
          <a:p>
            <a:pPr marL="0" indent="0">
              <a:buNone/>
            </a:pPr>
            <a:r>
              <a:rPr lang="en-US" altLang="zh-CN" b="1" dirty="0"/>
              <a:t>5.</a:t>
            </a:r>
            <a:r>
              <a:rPr lang="zh-CN" altLang="zh-CN" b="1" dirty="0"/>
              <a:t>服务质量</a:t>
            </a:r>
            <a:r>
              <a:rPr lang="en-US" altLang="zh-CN" b="1" dirty="0"/>
              <a:t>QoS</a:t>
            </a:r>
            <a:r>
              <a:rPr lang="zh-CN" altLang="zh-CN" b="1" dirty="0"/>
              <a:t>与体验质量</a:t>
            </a:r>
            <a:r>
              <a:rPr lang="en-US" altLang="zh-CN" b="1" dirty="0" err="1"/>
              <a:t>QoE</a:t>
            </a:r>
            <a:endParaRPr lang="zh-CN" altLang="zh-CN" b="1" dirty="0"/>
          </a:p>
          <a:p>
            <a:r>
              <a:rPr lang="zh-CN" altLang="zh-CN" dirty="0"/>
              <a:t>用户直观感受到的网络质量</a:t>
            </a:r>
            <a:endParaRPr lang="en-US" altLang="zh-CN" dirty="0"/>
          </a:p>
          <a:p>
            <a:r>
              <a:rPr lang="zh-CN" altLang="en-US" dirty="0"/>
              <a:t>可用</a:t>
            </a:r>
            <a:r>
              <a:rPr lang="zh-CN" altLang="zh-CN" dirty="0"/>
              <a:t>量化的指标进行评价，如响应速度、可靠性、安全性、丢包率等</a:t>
            </a:r>
            <a:endParaRPr lang="en-US" altLang="zh-CN" dirty="0"/>
          </a:p>
          <a:p>
            <a:pPr algn="just">
              <a:buNone/>
            </a:pPr>
            <a:endParaRPr lang="en-US" altLang="zh-CN" b="1" dirty="0"/>
          </a:p>
          <a:p>
            <a:pPr algn="just">
              <a:buNone/>
            </a:pPr>
            <a:r>
              <a:rPr lang="en-US" altLang="zh-CN" b="1" dirty="0"/>
              <a:t>6.</a:t>
            </a:r>
            <a:r>
              <a:rPr lang="zh-CN" altLang="en-US" b="1" dirty="0"/>
              <a:t>吞吐量  </a:t>
            </a:r>
            <a:r>
              <a:rPr lang="en-US" altLang="zh-CN" b="1" dirty="0"/>
              <a:t>=</a:t>
            </a:r>
            <a:r>
              <a:rPr lang="zh-CN" altLang="en-US" b="1" dirty="0"/>
              <a:t>数据量</a:t>
            </a:r>
            <a:r>
              <a:rPr lang="en-US" altLang="zh-CN" b="1" dirty="0"/>
              <a:t>/</a:t>
            </a:r>
            <a:r>
              <a:rPr lang="zh-CN" altLang="en-US" b="1" dirty="0"/>
              <a:t>时间</a:t>
            </a:r>
          </a:p>
          <a:p>
            <a:pPr algn="just">
              <a:buNone/>
            </a:pPr>
            <a:r>
              <a:rPr lang="zh-CN" altLang="en-US" b="1" dirty="0"/>
              <a:t>          时间</a:t>
            </a:r>
            <a:r>
              <a:rPr lang="en-US" altLang="zh-CN" b="1" dirty="0"/>
              <a:t>=</a:t>
            </a:r>
            <a:r>
              <a:rPr lang="zh-CN" altLang="en-US" b="1" dirty="0"/>
              <a:t>发送时间</a:t>
            </a:r>
            <a:r>
              <a:rPr lang="en-US" altLang="zh-CN" b="1" dirty="0"/>
              <a:t>+</a:t>
            </a:r>
            <a:r>
              <a:rPr lang="zh-CN" altLang="en-US" b="1" dirty="0"/>
              <a:t>往返时间（含反向应答）</a:t>
            </a:r>
          </a:p>
          <a:p>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指标</a:t>
                      </a:r>
                    </a:p>
                  </a:txBody>
                  <a:tcPr marL="0" marR="0" marT="0" marB="0" anchor="ctr">
                    <a:solidFill>
                      <a:schemeClr val="accent1"/>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E9F48BA9-2130-4223-A1AB-3B96E4C64BAA}"/>
              </a:ext>
            </a:extLst>
          </p:cNvPr>
          <p:cNvSpPr>
            <a:spLocks noGrp="1"/>
          </p:cNvSpPr>
          <p:nvPr>
            <p:ph type="sldNum" sz="quarter" idx="12"/>
          </p:nvPr>
        </p:nvSpPr>
        <p:spPr/>
        <p:txBody>
          <a:bodyPr/>
          <a:lstStyle/>
          <a:p>
            <a:fld id="{0343F522-B1DB-4B24-87CC-09EAB668A261}" type="slidenum">
              <a:rPr lang="zh-CN" altLang="en-US" smtClean="0"/>
              <a:pPr/>
              <a:t>10</a:t>
            </a:fld>
            <a:r>
              <a:rPr lang="en-US" altLang="zh-CN"/>
              <a:t>/77</a:t>
            </a:r>
            <a:endParaRPr lang="zh-CN" altLang="en-US" dirty="0"/>
          </a:p>
        </p:txBody>
      </p:sp>
    </p:spTree>
    <p:extLst>
      <p:ext uri="{BB962C8B-B14F-4D97-AF65-F5344CB8AC3E}">
        <p14:creationId xmlns:p14="http://schemas.microsoft.com/office/powerpoint/2010/main" val="27667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不同需求</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约束之间的平衡：</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相关方</a:t>
            </a:r>
            <a:r>
              <a:rPr lang="zh-CN" altLang="en-US" dirty="0"/>
              <a:t>：</a:t>
            </a:r>
            <a:r>
              <a:rPr lang="zh-CN" altLang="zh-CN" dirty="0"/>
              <a:t>网络设计者、网络运维者、网络使用者</a:t>
            </a:r>
            <a:endParaRPr lang="en-US" altLang="zh-CN" dirty="0"/>
          </a:p>
          <a:p>
            <a:r>
              <a:rPr lang="zh-CN" altLang="zh-CN" dirty="0"/>
              <a:t>三方关注点</a:t>
            </a:r>
            <a:r>
              <a:rPr lang="zh-CN" altLang="en-US" dirty="0"/>
              <a:t>：</a:t>
            </a:r>
            <a:endParaRPr lang="zh-CN" altLang="zh-CN" dirty="0"/>
          </a:p>
          <a:p>
            <a:pPr lvl="1">
              <a:buFont typeface="Wingdings" panose="05000000000000000000" pitchFamily="2" charset="2"/>
              <a:buChar char="Ø"/>
            </a:pPr>
            <a:r>
              <a:rPr lang="zh-CN" altLang="zh-CN" dirty="0"/>
              <a:t>网络设计者：技术先进性、系统可实现性、网络可靠性</a:t>
            </a:r>
          </a:p>
          <a:p>
            <a:pPr lvl="1">
              <a:buFont typeface="Wingdings" panose="05000000000000000000" pitchFamily="2" charset="2"/>
              <a:buChar char="Ø"/>
            </a:pPr>
            <a:r>
              <a:rPr lang="zh-CN" altLang="zh-CN" dirty="0"/>
              <a:t>网络运维者：网络可靠性、管理方便性</a:t>
            </a:r>
            <a:r>
              <a:rPr lang="zh-CN" altLang="en-US" dirty="0"/>
              <a:t>、</a:t>
            </a:r>
            <a:r>
              <a:rPr lang="zh-CN" altLang="zh-CN" dirty="0"/>
              <a:t>技术先进性</a:t>
            </a:r>
          </a:p>
          <a:p>
            <a:pPr lvl="1">
              <a:buFont typeface="Wingdings" panose="05000000000000000000" pitchFamily="2" charset="2"/>
              <a:buChar char="Ø"/>
            </a:pPr>
            <a:r>
              <a:rPr lang="zh-CN" altLang="zh-CN" dirty="0"/>
              <a:t>网络使用者：功能全面性、使用方便性、价格合理性</a:t>
            </a:r>
          </a:p>
          <a:p>
            <a:r>
              <a:rPr lang="zh-CN" altLang="zh-CN" dirty="0">
                <a:solidFill>
                  <a:srgbClr val="C00000"/>
                </a:solidFill>
              </a:rPr>
              <a:t>折中，性价比高</a:t>
            </a:r>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756759995"/>
              </p:ext>
            </p:extLst>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指标</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平衡</a:t>
                      </a:r>
                    </a:p>
                  </a:txBody>
                  <a:tcPr marL="0" marR="0" marT="0" marB="0" anchor="ctr">
                    <a:solidFill>
                      <a:schemeClr val="accent1"/>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C58CA445-3603-4F67-BB7D-9FEC74FE17BC}"/>
              </a:ext>
            </a:extLst>
          </p:cNvPr>
          <p:cNvSpPr>
            <a:spLocks noGrp="1"/>
          </p:cNvSpPr>
          <p:nvPr>
            <p:ph type="sldNum" sz="quarter" idx="12"/>
          </p:nvPr>
        </p:nvSpPr>
        <p:spPr/>
        <p:txBody>
          <a:bodyPr/>
          <a:lstStyle/>
          <a:p>
            <a:fld id="{0343F522-B1DB-4B24-87CC-09EAB668A261}" type="slidenum">
              <a:rPr lang="zh-CN" altLang="en-US" smtClean="0"/>
              <a:pPr/>
              <a:t>11</a:t>
            </a:fld>
            <a:r>
              <a:rPr lang="en-US" altLang="zh-CN"/>
              <a:t>/77</a:t>
            </a:r>
            <a:endParaRPr lang="zh-CN" altLang="en-US" dirty="0"/>
          </a:p>
        </p:txBody>
      </p:sp>
    </p:spTree>
    <p:extLst>
      <p:ext uri="{BB962C8B-B14F-4D97-AF65-F5344CB8AC3E}">
        <p14:creationId xmlns:p14="http://schemas.microsoft.com/office/powerpoint/2010/main" val="118687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网络怎么提供服务（服务模型）？</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1.C/S</a:t>
            </a:r>
            <a:r>
              <a:rPr lang="zh-CN" altLang="zh-CN" b="1" dirty="0"/>
              <a:t>模型</a:t>
            </a:r>
            <a:endParaRPr lang="en-US" altLang="zh-CN" b="1" dirty="0"/>
          </a:p>
          <a:p>
            <a:pPr marL="514350" indent="-514350">
              <a:buAutoNum type="arabicPeriod"/>
            </a:pPr>
            <a:endParaRPr lang="en-US" altLang="zh-CN" b="1" dirty="0"/>
          </a:p>
          <a:p>
            <a:pPr marL="0" indent="0">
              <a:buNone/>
            </a:pPr>
            <a:r>
              <a:rPr lang="zh-CN" altLang="en-US" b="1" dirty="0"/>
              <a:t>一对一：                  </a:t>
            </a:r>
            <a:endParaRPr lang="en-US" altLang="zh-CN" b="1" dirty="0"/>
          </a:p>
          <a:p>
            <a:pPr marL="514350" indent="-514350">
              <a:buAutoNum type="arabicPeriod"/>
            </a:pPr>
            <a:endParaRPr lang="en-US" altLang="zh-CN" b="1" dirty="0"/>
          </a:p>
          <a:p>
            <a:pPr marL="0" indent="0">
              <a:buNone/>
            </a:pPr>
            <a:endParaRPr lang="en-US" altLang="zh-CN" b="1" dirty="0"/>
          </a:p>
          <a:p>
            <a:pPr marL="0" indent="0">
              <a:buNone/>
            </a:pPr>
            <a:r>
              <a:rPr lang="zh-CN" altLang="en-US" b="1" dirty="0"/>
              <a:t>多级：</a:t>
            </a: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0" indent="0">
              <a:buNone/>
            </a:pPr>
            <a:r>
              <a:rPr lang="zh-CN" altLang="zh-CN" dirty="0"/>
              <a:t>特殊形式</a:t>
            </a:r>
            <a:r>
              <a:rPr lang="zh-CN" altLang="en-US" dirty="0"/>
              <a:t>：</a:t>
            </a:r>
            <a:r>
              <a:rPr lang="en-US" altLang="zh-CN" dirty="0"/>
              <a:t>B/S</a:t>
            </a:r>
            <a:r>
              <a:rPr lang="zh-CN" altLang="en-US" dirty="0"/>
              <a:t>，</a:t>
            </a:r>
            <a:r>
              <a:rPr lang="zh-CN" altLang="zh-CN" dirty="0"/>
              <a:t>请求网页</a:t>
            </a:r>
            <a:r>
              <a:rPr lang="en-US" altLang="zh-CN" dirty="0"/>
              <a:t>(ID)</a:t>
            </a:r>
            <a:r>
              <a:rPr lang="zh-CN" altLang="zh-CN" dirty="0"/>
              <a:t>，</a:t>
            </a:r>
            <a:r>
              <a:rPr lang="zh-CN" altLang="en-US" dirty="0"/>
              <a:t>返回</a:t>
            </a:r>
            <a:r>
              <a:rPr lang="zh-CN" altLang="zh-CN" dirty="0"/>
              <a:t>网页</a:t>
            </a:r>
            <a:r>
              <a:rPr lang="en-US" altLang="zh-CN" dirty="0"/>
              <a:t>(</a:t>
            </a:r>
            <a:r>
              <a:rPr lang="zh-CN" altLang="zh-CN" dirty="0"/>
              <a:t>文件</a:t>
            </a:r>
            <a:r>
              <a:rPr lang="en-US" altLang="zh-CN" dirty="0"/>
              <a:t>)</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3825888314"/>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highlight>
                            <a:srgbClr val="FFFF00"/>
                          </a:highlight>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285607388"/>
              </p:ext>
            </p:extLst>
          </p:nvPr>
        </p:nvGraphicFramePr>
        <p:xfrm>
          <a:off x="0" y="1031358"/>
          <a:ext cx="313390" cy="168847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服务</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bl>
          </a:graphicData>
        </a:graphic>
      </p:graphicFrame>
      <p:pic>
        <p:nvPicPr>
          <p:cNvPr id="46" name="图片 45">
            <a:extLst>
              <a:ext uri="{FF2B5EF4-FFF2-40B4-BE49-F238E27FC236}">
                <a16:creationId xmlns:a16="http://schemas.microsoft.com/office/drawing/2014/main" id="{AAE17150-4A14-4B1B-8C30-C7E2EE12B00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r="41835"/>
          <a:stretch/>
        </p:blipFill>
        <p:spPr>
          <a:xfrm>
            <a:off x="1957505" y="3336043"/>
            <a:ext cx="4395887" cy="2272303"/>
          </a:xfrm>
          <a:prstGeom prst="rect">
            <a:avLst/>
          </a:prstGeom>
        </p:spPr>
      </p:pic>
      <p:pic>
        <p:nvPicPr>
          <p:cNvPr id="47" name="图片 46">
            <a:extLst>
              <a:ext uri="{FF2B5EF4-FFF2-40B4-BE49-F238E27FC236}">
                <a16:creationId xmlns:a16="http://schemas.microsoft.com/office/drawing/2014/main" id="{C1A0E09E-3722-4D2A-81C2-4D7DFEA40B9A}"/>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r="73197"/>
          <a:stretch/>
        </p:blipFill>
        <p:spPr>
          <a:xfrm>
            <a:off x="1866858" y="1177059"/>
            <a:ext cx="2294234" cy="2251941"/>
          </a:xfrm>
          <a:prstGeom prst="rect">
            <a:avLst/>
          </a:prstGeom>
        </p:spPr>
      </p:pic>
      <p:pic>
        <p:nvPicPr>
          <p:cNvPr id="48" name="图片 47">
            <a:extLst>
              <a:ext uri="{FF2B5EF4-FFF2-40B4-BE49-F238E27FC236}">
                <a16:creationId xmlns:a16="http://schemas.microsoft.com/office/drawing/2014/main" id="{A1A99F76-20C8-48EB-9485-49F370E1B0DD}"/>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l="36906" r="32863"/>
          <a:stretch/>
        </p:blipFill>
        <p:spPr>
          <a:xfrm>
            <a:off x="6185584" y="1145178"/>
            <a:ext cx="2554189" cy="2222747"/>
          </a:xfrm>
          <a:prstGeom prst="rect">
            <a:avLst/>
          </a:prstGeom>
        </p:spPr>
      </p:pic>
      <p:sp>
        <p:nvSpPr>
          <p:cNvPr id="49" name="文本框 48">
            <a:extLst>
              <a:ext uri="{FF2B5EF4-FFF2-40B4-BE49-F238E27FC236}">
                <a16:creationId xmlns:a16="http://schemas.microsoft.com/office/drawing/2014/main" id="{6D3C52D5-E367-4E3A-A448-2544BD3ED272}"/>
              </a:ext>
            </a:extLst>
          </p:cNvPr>
          <p:cNvSpPr txBox="1"/>
          <p:nvPr/>
        </p:nvSpPr>
        <p:spPr>
          <a:xfrm>
            <a:off x="4120308" y="2969045"/>
            <a:ext cx="914400" cy="914400"/>
          </a:xfrm>
          <a:prstGeom prst="rect">
            <a:avLst/>
          </a:prstGeom>
          <a:noFill/>
        </p:spPr>
        <p:txBody>
          <a:bodyPr wrap="square" rtlCol="0">
            <a:spAutoFit/>
          </a:bodyPr>
          <a:lstStyle/>
          <a:p>
            <a:endParaRPr lang="zh-CN" altLang="en-US" dirty="0"/>
          </a:p>
        </p:txBody>
      </p:sp>
      <p:sp>
        <p:nvSpPr>
          <p:cNvPr id="50" name="文本框 49">
            <a:extLst>
              <a:ext uri="{FF2B5EF4-FFF2-40B4-BE49-F238E27FC236}">
                <a16:creationId xmlns:a16="http://schemas.microsoft.com/office/drawing/2014/main" id="{80B01440-3623-46F7-92E3-FCAAB6B58449}"/>
              </a:ext>
            </a:extLst>
          </p:cNvPr>
          <p:cNvSpPr txBox="1"/>
          <p:nvPr/>
        </p:nvSpPr>
        <p:spPr>
          <a:xfrm>
            <a:off x="4120308" y="2969045"/>
            <a:ext cx="914400" cy="914400"/>
          </a:xfrm>
          <a:prstGeom prst="rect">
            <a:avLst/>
          </a:prstGeom>
          <a:noFill/>
        </p:spPr>
        <p:txBody>
          <a:bodyPr wrap="square" rtlCol="0">
            <a:spAutoFit/>
          </a:bodyPr>
          <a:lstStyle/>
          <a:p>
            <a:endParaRPr lang="zh-CN" altLang="en-US" dirty="0"/>
          </a:p>
        </p:txBody>
      </p:sp>
      <p:sp>
        <p:nvSpPr>
          <p:cNvPr id="51" name="文本框 50">
            <a:extLst>
              <a:ext uri="{FF2B5EF4-FFF2-40B4-BE49-F238E27FC236}">
                <a16:creationId xmlns:a16="http://schemas.microsoft.com/office/drawing/2014/main" id="{331C67FA-6EB6-4454-892F-EBAF94E208B7}"/>
              </a:ext>
            </a:extLst>
          </p:cNvPr>
          <p:cNvSpPr txBox="1"/>
          <p:nvPr/>
        </p:nvSpPr>
        <p:spPr>
          <a:xfrm>
            <a:off x="4843836" y="1920674"/>
            <a:ext cx="1581891"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一对多：</a:t>
            </a:r>
          </a:p>
        </p:txBody>
      </p:sp>
      <p:sp>
        <p:nvSpPr>
          <p:cNvPr id="52" name="文本框 51">
            <a:extLst>
              <a:ext uri="{FF2B5EF4-FFF2-40B4-BE49-F238E27FC236}">
                <a16:creationId xmlns:a16="http://schemas.microsoft.com/office/drawing/2014/main" id="{BD3E2A97-D208-4DC1-9E29-CF806F522DA3}"/>
              </a:ext>
            </a:extLst>
          </p:cNvPr>
          <p:cNvSpPr txBox="1"/>
          <p:nvPr/>
        </p:nvSpPr>
        <p:spPr>
          <a:xfrm>
            <a:off x="4897082" y="2967878"/>
            <a:ext cx="184731" cy="369332"/>
          </a:xfrm>
          <a:prstGeom prst="rect">
            <a:avLst/>
          </a:prstGeom>
          <a:noFill/>
        </p:spPr>
        <p:txBody>
          <a:bodyPr wrap="none" rtlCol="0">
            <a:spAutoFit/>
          </a:bodyPr>
          <a:lstStyle/>
          <a:p>
            <a:endParaRPr lang="zh-CN" altLang="en-US" dirty="0"/>
          </a:p>
        </p:txBody>
      </p:sp>
      <p:sp>
        <p:nvSpPr>
          <p:cNvPr id="53" name="流程图: 摘录 52">
            <a:extLst>
              <a:ext uri="{FF2B5EF4-FFF2-40B4-BE49-F238E27FC236}">
                <a16:creationId xmlns:a16="http://schemas.microsoft.com/office/drawing/2014/main" id="{58DDABDF-4F94-4FF4-B277-B76C79DCE9F8}"/>
              </a:ext>
            </a:extLst>
          </p:cNvPr>
          <p:cNvSpPr/>
          <p:nvPr/>
        </p:nvSpPr>
        <p:spPr bwMode="auto">
          <a:xfrm>
            <a:off x="1839380"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灯片编号占位符 4">
            <a:extLst>
              <a:ext uri="{FF2B5EF4-FFF2-40B4-BE49-F238E27FC236}">
                <a16:creationId xmlns:a16="http://schemas.microsoft.com/office/drawing/2014/main" id="{D767AE79-E39C-4DF9-8250-3EA9987F8766}"/>
              </a:ext>
            </a:extLst>
          </p:cNvPr>
          <p:cNvSpPr>
            <a:spLocks noGrp="1"/>
          </p:cNvSpPr>
          <p:nvPr>
            <p:ph type="sldNum" sz="quarter" idx="12"/>
          </p:nvPr>
        </p:nvSpPr>
        <p:spPr/>
        <p:txBody>
          <a:bodyPr/>
          <a:lstStyle/>
          <a:p>
            <a:fld id="{0343F522-B1DB-4B24-87CC-09EAB668A261}" type="slidenum">
              <a:rPr lang="zh-CN" altLang="en-US" smtClean="0"/>
              <a:pPr/>
              <a:t>12</a:t>
            </a:fld>
            <a:r>
              <a:rPr lang="en-US" altLang="zh-CN"/>
              <a:t>/77</a:t>
            </a:r>
            <a:endParaRPr lang="zh-CN" altLang="en-US" dirty="0"/>
          </a:p>
        </p:txBody>
      </p:sp>
    </p:spTree>
    <p:extLst>
      <p:ext uri="{BB962C8B-B14F-4D97-AF65-F5344CB8AC3E}">
        <p14:creationId xmlns:p14="http://schemas.microsoft.com/office/powerpoint/2010/main" val="370965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250" fill="hold"/>
                                        <p:tgtEl>
                                          <p:spTgt spid="48"/>
                                        </p:tgtEl>
                                        <p:attrNameLst>
                                          <p:attrName>ppt_x</p:attrName>
                                        </p:attrNameLst>
                                      </p:cBhvr>
                                      <p:tavLst>
                                        <p:tav tm="0">
                                          <p:val>
                                            <p:strVal val="#ppt_x"/>
                                          </p:val>
                                        </p:tav>
                                        <p:tav tm="100000">
                                          <p:val>
                                            <p:strVal val="#ppt_x"/>
                                          </p:val>
                                        </p:tav>
                                      </p:tavLst>
                                    </p:anim>
                                    <p:anim calcmode="lin" valueType="num">
                                      <p:cBhvr additive="base">
                                        <p:cTn id="24" dur="25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249"/>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网络怎么提供服务（服务模型）？</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2.P2P</a:t>
            </a:r>
            <a:r>
              <a:rPr lang="zh-CN" altLang="zh-CN" b="1" dirty="0"/>
              <a:t>模型</a:t>
            </a:r>
            <a:endParaRPr lang="en-US" altLang="zh-CN" b="1" dirty="0"/>
          </a:p>
          <a:p>
            <a:pPr marL="0" indent="0">
              <a:buNone/>
            </a:pPr>
            <a:endParaRPr lang="en-US" altLang="zh-CN" b="1" dirty="0"/>
          </a:p>
          <a:p>
            <a:pPr marL="0" indent="0">
              <a:buNone/>
            </a:pPr>
            <a:r>
              <a:rPr lang="zh-CN" altLang="en-US" b="1" dirty="0"/>
              <a:t>不指定响应者，就近响应</a:t>
            </a: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514350" indent="-514350">
              <a:buAutoNum type="arabicPeriod"/>
            </a:pPr>
            <a:endParaRPr lang="en-US" altLang="zh-CN" b="1"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highlight>
                            <a:srgbClr val="FFFF00"/>
                          </a:highlight>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168847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服务</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bl>
          </a:graphicData>
        </a:graphic>
      </p:graphicFrame>
      <p:pic>
        <p:nvPicPr>
          <p:cNvPr id="8" name="图片 7">
            <a:extLst>
              <a:ext uri="{FF2B5EF4-FFF2-40B4-BE49-F238E27FC236}">
                <a16:creationId xmlns:a16="http://schemas.microsoft.com/office/drawing/2014/main" id="{B7ABBDDD-0B43-474C-98E9-2348A81B6FF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r="51489"/>
          <a:stretch/>
        </p:blipFill>
        <p:spPr>
          <a:xfrm>
            <a:off x="584524" y="2435559"/>
            <a:ext cx="5364585" cy="2493657"/>
          </a:xfrm>
          <a:prstGeom prst="rect">
            <a:avLst/>
          </a:prstGeom>
        </p:spPr>
      </p:pic>
      <p:sp>
        <p:nvSpPr>
          <p:cNvPr id="60" name="流程图: 摘录 59">
            <a:extLst>
              <a:ext uri="{FF2B5EF4-FFF2-40B4-BE49-F238E27FC236}">
                <a16:creationId xmlns:a16="http://schemas.microsoft.com/office/drawing/2014/main" id="{2BE22A32-1E3E-497F-9E6A-682F7A601032}"/>
              </a:ext>
            </a:extLst>
          </p:cNvPr>
          <p:cNvSpPr/>
          <p:nvPr/>
        </p:nvSpPr>
        <p:spPr bwMode="auto">
          <a:xfrm>
            <a:off x="1839380"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灯片编号占位符 4">
            <a:extLst>
              <a:ext uri="{FF2B5EF4-FFF2-40B4-BE49-F238E27FC236}">
                <a16:creationId xmlns:a16="http://schemas.microsoft.com/office/drawing/2014/main" id="{74D20408-1212-4543-A73A-6E89FEDD4C4D}"/>
              </a:ext>
            </a:extLst>
          </p:cNvPr>
          <p:cNvSpPr>
            <a:spLocks noGrp="1"/>
          </p:cNvSpPr>
          <p:nvPr>
            <p:ph type="sldNum" sz="quarter" idx="12"/>
          </p:nvPr>
        </p:nvSpPr>
        <p:spPr/>
        <p:txBody>
          <a:bodyPr/>
          <a:lstStyle/>
          <a:p>
            <a:fld id="{0343F522-B1DB-4B24-87CC-09EAB668A261}" type="slidenum">
              <a:rPr lang="zh-CN" altLang="en-US" smtClean="0"/>
              <a:pPr/>
              <a:t>13</a:t>
            </a:fld>
            <a:r>
              <a:rPr lang="en-US" altLang="zh-CN"/>
              <a:t>/77</a:t>
            </a:r>
            <a:endParaRPr lang="zh-CN" altLang="en-US" dirty="0"/>
          </a:p>
        </p:txBody>
      </p:sp>
    </p:spTree>
    <p:extLst>
      <p:ext uri="{BB962C8B-B14F-4D97-AF65-F5344CB8AC3E}">
        <p14:creationId xmlns:p14="http://schemas.microsoft.com/office/powerpoint/2010/main" val="22278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50" fill="hold"/>
                                        <p:tgtEl>
                                          <p:spTgt spid="8"/>
                                        </p:tgtEl>
                                        <p:attrNameLst>
                                          <p:attrName>ppt_x</p:attrName>
                                        </p:attrNameLst>
                                      </p:cBhvr>
                                      <p:tavLst>
                                        <p:tav tm="0">
                                          <p:val>
                                            <p:strVal val="#ppt_x"/>
                                          </p:val>
                                        </p:tav>
                                        <p:tav tm="100000">
                                          <p:val>
                                            <p:strVal val="#ppt_x"/>
                                          </p:val>
                                        </p:tav>
                                      </p:tavLst>
                                    </p:anim>
                                    <p:anim calcmode="lin" valueType="num">
                                      <p:cBhvr additive="base">
                                        <p:cTn id="16"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怎么抽象网络的传输模式？</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1.</a:t>
            </a:r>
            <a:r>
              <a:rPr lang="zh-CN" altLang="zh-CN" b="1" dirty="0"/>
              <a:t>请求</a:t>
            </a:r>
            <a:r>
              <a:rPr lang="en-US" altLang="zh-CN" b="1" dirty="0"/>
              <a:t>/</a:t>
            </a:r>
            <a:r>
              <a:rPr lang="zh-CN" altLang="zh-CN" b="1" dirty="0"/>
              <a:t>应答模式（</a:t>
            </a:r>
            <a:r>
              <a:rPr lang="en-US" altLang="zh-CN" b="1" dirty="0"/>
              <a:t>Request/Reply</a:t>
            </a:r>
            <a:r>
              <a:rPr lang="zh-CN" altLang="zh-CN" b="1" dirty="0"/>
              <a:t>）</a:t>
            </a:r>
          </a:p>
          <a:p>
            <a:r>
              <a:rPr lang="zh-CN" altLang="zh-CN" dirty="0"/>
              <a:t>发出请求</a:t>
            </a:r>
            <a:r>
              <a:rPr lang="en-US" altLang="zh-CN" dirty="0"/>
              <a:t>--</a:t>
            </a:r>
            <a:r>
              <a:rPr lang="zh-CN" altLang="zh-CN" dirty="0"/>
              <a:t>对方给出应答（响应）</a:t>
            </a:r>
            <a:endParaRPr lang="en-US" altLang="zh-CN" dirty="0"/>
          </a:p>
          <a:p>
            <a:r>
              <a:rPr lang="zh-CN" altLang="zh-CN" dirty="0"/>
              <a:t>重复此过程，完成大量数据传输</a:t>
            </a:r>
          </a:p>
          <a:p>
            <a:endParaRPr lang="en-US" altLang="zh-CN" b="1" dirty="0"/>
          </a:p>
          <a:p>
            <a:pPr marL="0" indent="0">
              <a:buNone/>
            </a:pPr>
            <a:r>
              <a:rPr lang="en-US" altLang="zh-CN" b="1" dirty="0"/>
              <a:t>2.</a:t>
            </a:r>
            <a:r>
              <a:rPr lang="zh-CN" altLang="zh-CN" b="1" dirty="0"/>
              <a:t>流式模式</a:t>
            </a:r>
            <a:r>
              <a:rPr lang="en-US" altLang="zh-CN" b="1" dirty="0"/>
              <a:t>(Stream)</a:t>
            </a:r>
            <a:endParaRPr lang="zh-CN" altLang="zh-CN" b="1" dirty="0"/>
          </a:p>
          <a:p>
            <a:r>
              <a:rPr lang="zh-CN" altLang="zh-CN" dirty="0"/>
              <a:t>发出请求</a:t>
            </a:r>
            <a:r>
              <a:rPr lang="en-US" altLang="zh-CN" dirty="0"/>
              <a:t>--</a:t>
            </a:r>
            <a:r>
              <a:rPr lang="zh-CN" altLang="zh-CN" dirty="0"/>
              <a:t>对方给出应答（同意）</a:t>
            </a:r>
            <a:endParaRPr lang="en-US" altLang="zh-CN" dirty="0"/>
          </a:p>
          <a:p>
            <a:r>
              <a:rPr lang="zh-CN" altLang="zh-CN" dirty="0"/>
              <a:t>连续传输一批数据（多次传输）</a:t>
            </a:r>
            <a:endParaRPr lang="en-US" altLang="zh-CN" dirty="0"/>
          </a:p>
          <a:p>
            <a:r>
              <a:rPr lang="zh-CN" altLang="zh-CN" dirty="0"/>
              <a:t>不需逐次请求</a:t>
            </a:r>
            <a:r>
              <a:rPr lang="en-US" altLang="zh-CN" dirty="0"/>
              <a:t>/</a:t>
            </a:r>
            <a:r>
              <a:rPr lang="zh-CN" altLang="zh-CN" dirty="0"/>
              <a:t>应答</a:t>
            </a:r>
          </a:p>
          <a:p>
            <a:r>
              <a:rPr lang="zh-CN" altLang="zh-CN" dirty="0"/>
              <a:t>用于流媒体类应用</a:t>
            </a:r>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highlight>
                            <a:srgbClr val="FFFF00"/>
                          </a:highlight>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1839380"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3489630754"/>
              </p:ext>
            </p:extLst>
          </p:nvPr>
        </p:nvGraphicFramePr>
        <p:xfrm>
          <a:off x="0" y="1031358"/>
          <a:ext cx="313390" cy="168847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服务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传输</a:t>
                      </a:r>
                    </a:p>
                  </a:txBody>
                  <a:tcPr marL="0" marR="0" marT="0" marB="0" anchor="ctr">
                    <a:solidFill>
                      <a:schemeClr val="accent1"/>
                    </a:solidFill>
                  </a:tcPr>
                </a:tc>
                <a:extLst>
                  <a:ext uri="{0D108BD9-81ED-4DB2-BD59-A6C34878D82A}">
                    <a16:rowId xmlns:a16="http://schemas.microsoft.com/office/drawing/2014/main" val="2354171835"/>
                  </a:ext>
                </a:extLst>
              </a:tr>
            </a:tbl>
          </a:graphicData>
        </a:graphic>
      </p:graphicFrame>
      <p:sp>
        <p:nvSpPr>
          <p:cNvPr id="8" name="灯片编号占位符 7">
            <a:extLst>
              <a:ext uri="{FF2B5EF4-FFF2-40B4-BE49-F238E27FC236}">
                <a16:creationId xmlns:a16="http://schemas.microsoft.com/office/drawing/2014/main" id="{9594E59A-3E5C-48B0-AD65-83E0A61E38DF}"/>
              </a:ext>
            </a:extLst>
          </p:cNvPr>
          <p:cNvSpPr>
            <a:spLocks noGrp="1"/>
          </p:cNvSpPr>
          <p:nvPr>
            <p:ph type="sldNum" sz="quarter" idx="12"/>
          </p:nvPr>
        </p:nvSpPr>
        <p:spPr/>
        <p:txBody>
          <a:bodyPr/>
          <a:lstStyle/>
          <a:p>
            <a:fld id="{0343F522-B1DB-4B24-87CC-09EAB668A261}" type="slidenum">
              <a:rPr lang="zh-CN" altLang="en-US" smtClean="0"/>
              <a:pPr/>
              <a:t>14</a:t>
            </a:fld>
            <a:r>
              <a:rPr lang="en-US" altLang="zh-CN"/>
              <a:t>/77</a:t>
            </a:r>
            <a:endParaRPr lang="zh-CN" altLang="en-US" dirty="0"/>
          </a:p>
        </p:txBody>
      </p:sp>
    </p:spTree>
    <p:extLst>
      <p:ext uri="{BB962C8B-B14F-4D97-AF65-F5344CB8AC3E}">
        <p14:creationId xmlns:p14="http://schemas.microsoft.com/office/powerpoint/2010/main" val="379206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dirty="0"/>
              <a:t>设计</a:t>
            </a:r>
            <a:r>
              <a:rPr lang="zh-CN" altLang="en-US" sz="3200">
                <a:latin typeface="黑体" panose="02010609060101010101" pitchFamily="49" charset="-122"/>
                <a:ea typeface="黑体" panose="02010609060101010101" pitchFamily="49" charset="-122"/>
              </a:rPr>
              <a:t>什么模式将</a:t>
            </a:r>
            <a:r>
              <a:rPr lang="zh-CN" altLang="en-US" sz="3200" dirty="0">
                <a:latin typeface="黑体" panose="02010609060101010101" pitchFamily="49" charset="-122"/>
                <a:ea typeface="黑体" panose="02010609060101010101" pitchFamily="49" charset="-122"/>
              </a:rPr>
              <a:t>计算机连接在一起？</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zh-CN" altLang="en-US" dirty="0"/>
              <a:t>直接相连：</a:t>
            </a:r>
            <a:endParaRPr lang="en-US" altLang="zh-CN" dirty="0"/>
          </a:p>
          <a:p>
            <a:r>
              <a:rPr lang="zh-CN" altLang="zh-CN" dirty="0"/>
              <a:t>直接连接到共享的物理介质上</a:t>
            </a:r>
            <a:endParaRPr lang="en-US" altLang="zh-CN" dirty="0"/>
          </a:p>
          <a:p>
            <a:r>
              <a:rPr lang="zh-CN" altLang="zh-CN" dirty="0"/>
              <a:t>经过一跳（</a:t>
            </a:r>
            <a:r>
              <a:rPr lang="en-US" altLang="zh-CN" dirty="0"/>
              <a:t>hop</a:t>
            </a:r>
            <a:r>
              <a:rPr lang="zh-CN" altLang="zh-CN" dirty="0"/>
              <a:t>）到达目的节点</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2024910610"/>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168449"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825852406"/>
              </p:ext>
            </p:extLst>
          </p:nvPr>
        </p:nvGraphicFramePr>
        <p:xfrm>
          <a:off x="0" y="1031358"/>
          <a:ext cx="313390" cy="168847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直连</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多跳</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bl>
          </a:graphicData>
        </a:graphic>
      </p:graphicFrame>
      <p:pic>
        <p:nvPicPr>
          <p:cNvPr id="9" name="图片 8">
            <a:extLst>
              <a:ext uri="{FF2B5EF4-FFF2-40B4-BE49-F238E27FC236}">
                <a16:creationId xmlns:a16="http://schemas.microsoft.com/office/drawing/2014/main" id="{45287A45-0C4F-411C-9A08-A5C8FCC11D39}"/>
              </a:ext>
            </a:extLst>
          </p:cNvPr>
          <p:cNvPicPr>
            <a:picLocks noChangeAspect="1"/>
          </p:cNvPicPr>
          <p:nvPr/>
        </p:nvPicPr>
        <p:blipFill>
          <a:blip r:embed="rId3"/>
          <a:stretch>
            <a:fillRect/>
          </a:stretch>
        </p:blipFill>
        <p:spPr>
          <a:xfrm>
            <a:off x="812591" y="2135038"/>
            <a:ext cx="7122656" cy="1843320"/>
          </a:xfrm>
          <a:prstGeom prst="rect">
            <a:avLst/>
          </a:prstGeom>
        </p:spPr>
      </p:pic>
      <p:sp>
        <p:nvSpPr>
          <p:cNvPr id="8" name="灯片编号占位符 7">
            <a:extLst>
              <a:ext uri="{FF2B5EF4-FFF2-40B4-BE49-F238E27FC236}">
                <a16:creationId xmlns:a16="http://schemas.microsoft.com/office/drawing/2014/main" id="{9A9E3A05-7DDE-48F9-A16F-51149582C390}"/>
              </a:ext>
            </a:extLst>
          </p:cNvPr>
          <p:cNvSpPr>
            <a:spLocks noGrp="1"/>
          </p:cNvSpPr>
          <p:nvPr>
            <p:ph type="sldNum" sz="quarter" idx="12"/>
          </p:nvPr>
        </p:nvSpPr>
        <p:spPr/>
        <p:txBody>
          <a:bodyPr/>
          <a:lstStyle/>
          <a:p>
            <a:fld id="{0343F522-B1DB-4B24-87CC-09EAB668A261}" type="slidenum">
              <a:rPr lang="zh-CN" altLang="en-US" smtClean="0"/>
              <a:pPr/>
              <a:t>15</a:t>
            </a:fld>
            <a:r>
              <a:rPr lang="en-US" altLang="zh-CN"/>
              <a:t>/77</a:t>
            </a:r>
            <a:endParaRPr lang="zh-CN" altLang="en-US" dirty="0"/>
          </a:p>
        </p:txBody>
      </p:sp>
    </p:spTree>
    <p:extLst>
      <p:ext uri="{BB962C8B-B14F-4D97-AF65-F5344CB8AC3E}">
        <p14:creationId xmlns:p14="http://schemas.microsoft.com/office/powerpoint/2010/main" val="22625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ppt_x"/>
                                          </p:val>
                                        </p:tav>
                                        <p:tav tm="100000">
                                          <p:val>
                                            <p:strVal val="#ppt_x"/>
                                          </p:val>
                                        </p:tav>
                                      </p:tavLst>
                                    </p:anim>
                                    <p:anim calcmode="lin" valueType="num">
                                      <p:cBhvr additive="base">
                                        <p:cTn id="20"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zh-CN" kern="100" dirty="0">
                <a:effectLst/>
                <a:cs typeface="Times New Roman" panose="02020603050405020304" pitchFamily="18" charset="0"/>
              </a:rPr>
              <a:t>多跳转发连接</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没有直接的链路相连</a:t>
            </a:r>
            <a:r>
              <a:rPr lang="zh-CN" altLang="en-US" dirty="0"/>
              <a:t>，</a:t>
            </a:r>
            <a:r>
              <a:rPr lang="zh-CN" altLang="zh-CN" dirty="0"/>
              <a:t>借助其它节点间接相连</a:t>
            </a:r>
            <a:endParaRPr lang="en-US" altLang="zh-CN" dirty="0"/>
          </a:p>
          <a:p>
            <a:r>
              <a:rPr lang="zh-CN" altLang="zh-CN" dirty="0"/>
              <a:t>经过多个中间节点转发</a:t>
            </a:r>
            <a:r>
              <a:rPr lang="zh-CN" altLang="en-US" dirty="0"/>
              <a:t>到达目的节点</a:t>
            </a:r>
            <a:endParaRPr lang="en-US" altLang="zh-CN" dirty="0"/>
          </a:p>
          <a:p>
            <a:r>
              <a:rPr lang="zh-CN" altLang="en-US" dirty="0"/>
              <a:t>可设计</a:t>
            </a:r>
            <a:r>
              <a:rPr lang="zh-CN" altLang="zh-CN" dirty="0"/>
              <a:t>专用的转发节点</a:t>
            </a:r>
            <a:r>
              <a:rPr lang="zh-CN" altLang="en-US" dirty="0"/>
              <a:t>：交换机</a:t>
            </a:r>
            <a:endParaRPr lang="en-US" altLang="zh-CN" dirty="0"/>
          </a:p>
          <a:p>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3168449"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755670205"/>
              </p:ext>
            </p:extLst>
          </p:nvPr>
        </p:nvGraphicFramePr>
        <p:xfrm>
          <a:off x="0" y="1031358"/>
          <a:ext cx="313390" cy="168847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直连</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多跳</a:t>
                      </a:r>
                    </a:p>
                  </a:txBody>
                  <a:tcPr marL="0" marR="0" marT="0" marB="0" anchor="ctr">
                    <a:solidFill>
                      <a:schemeClr val="accent1"/>
                    </a:solidFill>
                  </a:tcPr>
                </a:tc>
                <a:extLst>
                  <a:ext uri="{0D108BD9-81ED-4DB2-BD59-A6C34878D82A}">
                    <a16:rowId xmlns:a16="http://schemas.microsoft.com/office/drawing/2014/main" val="2354171835"/>
                  </a:ext>
                </a:extLst>
              </a:tr>
            </a:tbl>
          </a:graphicData>
        </a:graphic>
      </p:graphicFrame>
      <p:pic>
        <p:nvPicPr>
          <p:cNvPr id="8" name="图片 7">
            <a:extLst>
              <a:ext uri="{FF2B5EF4-FFF2-40B4-BE49-F238E27FC236}">
                <a16:creationId xmlns:a16="http://schemas.microsoft.com/office/drawing/2014/main" id="{0684801A-C022-4983-851F-634BC6372313}"/>
              </a:ext>
            </a:extLst>
          </p:cNvPr>
          <p:cNvPicPr>
            <a:picLocks noChangeAspect="1"/>
          </p:cNvPicPr>
          <p:nvPr/>
        </p:nvPicPr>
        <p:blipFill>
          <a:blip r:embed="rId3"/>
          <a:stretch>
            <a:fillRect/>
          </a:stretch>
        </p:blipFill>
        <p:spPr>
          <a:xfrm>
            <a:off x="966142" y="2719828"/>
            <a:ext cx="2680826" cy="2870283"/>
          </a:xfrm>
          <a:prstGeom prst="rect">
            <a:avLst/>
          </a:prstGeom>
        </p:spPr>
      </p:pic>
      <p:pic>
        <p:nvPicPr>
          <p:cNvPr id="10" name="图片 9">
            <a:extLst>
              <a:ext uri="{FF2B5EF4-FFF2-40B4-BE49-F238E27FC236}">
                <a16:creationId xmlns:a16="http://schemas.microsoft.com/office/drawing/2014/main" id="{FD0CB556-A2F3-48D7-ACB3-38FEF93C2F24}"/>
              </a:ext>
            </a:extLst>
          </p:cNvPr>
          <p:cNvPicPr>
            <a:picLocks noChangeAspect="1"/>
          </p:cNvPicPr>
          <p:nvPr/>
        </p:nvPicPr>
        <p:blipFill>
          <a:blip r:embed="rId4"/>
          <a:stretch>
            <a:fillRect/>
          </a:stretch>
        </p:blipFill>
        <p:spPr>
          <a:xfrm>
            <a:off x="4593265" y="2830595"/>
            <a:ext cx="3584594" cy="2728856"/>
          </a:xfrm>
          <a:prstGeom prst="rect">
            <a:avLst/>
          </a:prstGeom>
        </p:spPr>
      </p:pic>
      <p:sp>
        <p:nvSpPr>
          <p:cNvPr id="9" name="灯片编号占位符 8">
            <a:extLst>
              <a:ext uri="{FF2B5EF4-FFF2-40B4-BE49-F238E27FC236}">
                <a16:creationId xmlns:a16="http://schemas.microsoft.com/office/drawing/2014/main" id="{622C5860-26B9-4D9F-93C3-B51D9FCFE629}"/>
              </a:ext>
            </a:extLst>
          </p:cNvPr>
          <p:cNvSpPr>
            <a:spLocks noGrp="1"/>
          </p:cNvSpPr>
          <p:nvPr>
            <p:ph type="sldNum" sz="quarter" idx="12"/>
          </p:nvPr>
        </p:nvSpPr>
        <p:spPr/>
        <p:txBody>
          <a:bodyPr/>
          <a:lstStyle/>
          <a:p>
            <a:fld id="{0343F522-B1DB-4B24-87CC-09EAB668A261}" type="slidenum">
              <a:rPr lang="zh-CN" altLang="en-US" smtClean="0"/>
              <a:pPr/>
              <a:t>16</a:t>
            </a:fld>
            <a:r>
              <a:rPr lang="en-US" altLang="zh-CN"/>
              <a:t>/77</a:t>
            </a:r>
            <a:endParaRPr lang="zh-CN" altLang="en-US" dirty="0"/>
          </a:p>
        </p:txBody>
      </p:sp>
    </p:spTree>
    <p:extLst>
      <p:ext uri="{BB962C8B-B14F-4D97-AF65-F5344CB8AC3E}">
        <p14:creationId xmlns:p14="http://schemas.microsoft.com/office/powerpoint/2010/main" val="404433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50" fill="hold"/>
                                        <p:tgtEl>
                                          <p:spTgt spid="8"/>
                                        </p:tgtEl>
                                        <p:attrNameLst>
                                          <p:attrName>ppt_x</p:attrName>
                                        </p:attrNameLst>
                                      </p:cBhvr>
                                      <p:tavLst>
                                        <p:tav tm="0">
                                          <p:val>
                                            <p:strVal val="#ppt_x"/>
                                          </p:val>
                                        </p:tav>
                                        <p:tav tm="100000">
                                          <p:val>
                                            <p:strVal val="#ppt_x"/>
                                          </p:val>
                                        </p:tav>
                                      </p:tavLst>
                                    </p:anim>
                                    <p:anim calcmode="lin" valueType="num">
                                      <p:cBhvr additive="base">
                                        <p:cTn id="20" dur="2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ppt_x"/>
                                          </p:val>
                                        </p:tav>
                                        <p:tav tm="100000">
                                          <p:val>
                                            <p:strVal val="#ppt_x"/>
                                          </p:val>
                                        </p:tav>
                                      </p:tavLst>
                                    </p:anim>
                                    <p:anim calcmode="lin" valueType="num">
                                      <p:cBhvr additive="base">
                                        <p:cTn id="26"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effectLst/>
                <a:cs typeface="Times New Roman" panose="02020603050405020304" pitchFamily="18" charset="0"/>
              </a:rPr>
              <a:t>拓扑结构设计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网络的布局结构，网络的构型</a:t>
            </a:r>
            <a:endParaRPr lang="en-US" altLang="zh-CN" dirty="0"/>
          </a:p>
          <a:p>
            <a:r>
              <a:rPr lang="zh-CN" altLang="zh-CN" dirty="0"/>
              <a:t>拓扑结构</a:t>
            </a:r>
            <a:r>
              <a:rPr lang="zh-CN" altLang="en-US" dirty="0"/>
              <a:t>不同，</a:t>
            </a:r>
            <a:r>
              <a:rPr lang="zh-CN" altLang="zh-CN" dirty="0"/>
              <a:t>特性</a:t>
            </a:r>
            <a:r>
              <a:rPr lang="zh-CN" altLang="en-US" dirty="0"/>
              <a:t>不同；</a:t>
            </a:r>
            <a:r>
              <a:rPr lang="zh-CN" altLang="zh-CN" dirty="0"/>
              <a:t>对性能、可靠性、成本</a:t>
            </a:r>
            <a:r>
              <a:rPr lang="zh-CN" altLang="en-US" dirty="0"/>
              <a:t>、</a:t>
            </a:r>
            <a:r>
              <a:rPr lang="zh-CN" altLang="zh-CN" dirty="0"/>
              <a:t>安全性具有较大影响</a:t>
            </a:r>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793795824"/>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388559286"/>
              </p:ext>
            </p:extLst>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拓扑</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覆盖</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grpSp>
        <p:nvGrpSpPr>
          <p:cNvPr id="22" name="组合 21">
            <a:extLst>
              <a:ext uri="{FF2B5EF4-FFF2-40B4-BE49-F238E27FC236}">
                <a16:creationId xmlns:a16="http://schemas.microsoft.com/office/drawing/2014/main" id="{FABAE6CD-456B-473C-A00E-6F6A7A0F4F42}"/>
              </a:ext>
            </a:extLst>
          </p:cNvPr>
          <p:cNvGrpSpPr/>
          <p:nvPr/>
        </p:nvGrpSpPr>
        <p:grpSpPr>
          <a:xfrm>
            <a:off x="962060" y="2570784"/>
            <a:ext cx="2070700" cy="1485537"/>
            <a:chOff x="962060" y="2570784"/>
            <a:chExt cx="2070700" cy="1485537"/>
          </a:xfrm>
        </p:grpSpPr>
        <p:pic>
          <p:nvPicPr>
            <p:cNvPr id="9" name="图片 8">
              <a:extLst>
                <a:ext uri="{FF2B5EF4-FFF2-40B4-BE49-F238E27FC236}">
                  <a16:creationId xmlns:a16="http://schemas.microsoft.com/office/drawing/2014/main" id="{15B4BC67-3BB9-4B6C-90FB-0703DABEA965}"/>
                </a:ext>
              </a:extLst>
            </p:cNvPr>
            <p:cNvPicPr>
              <a:picLocks noChangeAspect="1"/>
            </p:cNvPicPr>
            <p:nvPr/>
          </p:nvPicPr>
          <p:blipFill>
            <a:blip r:embed="rId3"/>
            <a:stretch>
              <a:fillRect/>
            </a:stretch>
          </p:blipFill>
          <p:spPr>
            <a:xfrm>
              <a:off x="962060" y="3158478"/>
              <a:ext cx="2070700" cy="897843"/>
            </a:xfrm>
            <a:prstGeom prst="rect">
              <a:avLst/>
            </a:prstGeom>
          </p:spPr>
        </p:pic>
        <p:sp>
          <p:nvSpPr>
            <p:cNvPr id="16" name="矩形 15">
              <a:extLst>
                <a:ext uri="{FF2B5EF4-FFF2-40B4-BE49-F238E27FC236}">
                  <a16:creationId xmlns:a16="http://schemas.microsoft.com/office/drawing/2014/main" id="{4613AF8D-9EE7-461F-BD90-558B286A59B8}"/>
                </a:ext>
              </a:extLst>
            </p:cNvPr>
            <p:cNvSpPr/>
            <p:nvPr/>
          </p:nvSpPr>
          <p:spPr>
            <a:xfrm>
              <a:off x="1401987" y="2570784"/>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总线型</a:t>
              </a:r>
            </a:p>
          </p:txBody>
        </p:sp>
      </p:grpSp>
      <p:grpSp>
        <p:nvGrpSpPr>
          <p:cNvPr id="23" name="组合 22">
            <a:extLst>
              <a:ext uri="{FF2B5EF4-FFF2-40B4-BE49-F238E27FC236}">
                <a16:creationId xmlns:a16="http://schemas.microsoft.com/office/drawing/2014/main" id="{E881D959-EAD5-4961-A1C5-1064F094661C}"/>
              </a:ext>
            </a:extLst>
          </p:cNvPr>
          <p:cNvGrpSpPr/>
          <p:nvPr/>
        </p:nvGrpSpPr>
        <p:grpSpPr>
          <a:xfrm>
            <a:off x="3858909" y="2604586"/>
            <a:ext cx="1704811" cy="1755477"/>
            <a:chOff x="3858909" y="2604586"/>
            <a:chExt cx="1704811" cy="1755477"/>
          </a:xfrm>
        </p:grpSpPr>
        <p:pic>
          <p:nvPicPr>
            <p:cNvPr id="11" name="图片 10">
              <a:extLst>
                <a:ext uri="{FF2B5EF4-FFF2-40B4-BE49-F238E27FC236}">
                  <a16:creationId xmlns:a16="http://schemas.microsoft.com/office/drawing/2014/main" id="{90E4638D-4A35-439B-8876-89CD05D21F6D}"/>
                </a:ext>
              </a:extLst>
            </p:cNvPr>
            <p:cNvPicPr>
              <a:picLocks noChangeAspect="1"/>
            </p:cNvPicPr>
            <p:nvPr/>
          </p:nvPicPr>
          <p:blipFill>
            <a:blip r:embed="rId4"/>
            <a:stretch>
              <a:fillRect/>
            </a:stretch>
          </p:blipFill>
          <p:spPr>
            <a:xfrm>
              <a:off x="3858909" y="3171861"/>
              <a:ext cx="1704811" cy="1188202"/>
            </a:xfrm>
            <a:prstGeom prst="rect">
              <a:avLst/>
            </a:prstGeom>
          </p:spPr>
        </p:pic>
        <p:sp>
          <p:nvSpPr>
            <p:cNvPr id="17" name="矩形 16">
              <a:extLst>
                <a:ext uri="{FF2B5EF4-FFF2-40B4-BE49-F238E27FC236}">
                  <a16:creationId xmlns:a16="http://schemas.microsoft.com/office/drawing/2014/main" id="{1ED85EAC-A139-42EE-8E53-6D80C7E799D8}"/>
                </a:ext>
              </a:extLst>
            </p:cNvPr>
            <p:cNvSpPr/>
            <p:nvPr/>
          </p:nvSpPr>
          <p:spPr>
            <a:xfrm>
              <a:off x="3981894" y="2604586"/>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星型</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有线</a:t>
              </a:r>
              <a:r>
                <a:rPr lang="en-US" altLang="zh-CN" sz="2000" dirty="0">
                  <a:solidFill>
                    <a:schemeClr val="tx1"/>
                  </a:solidFill>
                  <a:latin typeface="黑体" panose="02010609060101010101" pitchFamily="49" charset="-122"/>
                  <a:ea typeface="黑体" panose="02010609060101010101" pitchFamily="49" charset="-122"/>
                </a:rPr>
                <a:t>)</a:t>
              </a:r>
              <a:endParaRPr lang="zh-CN" altLang="en-US" sz="2000" dirty="0">
                <a:solidFill>
                  <a:schemeClr val="tx1"/>
                </a:solidFill>
                <a:latin typeface="黑体" panose="02010609060101010101" pitchFamily="49" charset="-122"/>
                <a:ea typeface="黑体" panose="02010609060101010101" pitchFamily="49" charset="-122"/>
              </a:endParaRPr>
            </a:p>
          </p:txBody>
        </p:sp>
      </p:grpSp>
      <p:grpSp>
        <p:nvGrpSpPr>
          <p:cNvPr id="24" name="组合 23">
            <a:extLst>
              <a:ext uri="{FF2B5EF4-FFF2-40B4-BE49-F238E27FC236}">
                <a16:creationId xmlns:a16="http://schemas.microsoft.com/office/drawing/2014/main" id="{54D52A08-93D1-45ED-9CC6-26976C7E3DB3}"/>
              </a:ext>
            </a:extLst>
          </p:cNvPr>
          <p:cNvGrpSpPr/>
          <p:nvPr/>
        </p:nvGrpSpPr>
        <p:grpSpPr>
          <a:xfrm>
            <a:off x="6522234" y="2555197"/>
            <a:ext cx="1659706" cy="1773465"/>
            <a:chOff x="6522234" y="2555197"/>
            <a:chExt cx="1659706" cy="1773465"/>
          </a:xfrm>
        </p:grpSpPr>
        <p:pic>
          <p:nvPicPr>
            <p:cNvPr id="12" name="图片 11">
              <a:extLst>
                <a:ext uri="{FF2B5EF4-FFF2-40B4-BE49-F238E27FC236}">
                  <a16:creationId xmlns:a16="http://schemas.microsoft.com/office/drawing/2014/main" id="{091E0ED5-8BE6-40AF-9848-CB965F831CAF}"/>
                </a:ext>
              </a:extLst>
            </p:cNvPr>
            <p:cNvPicPr>
              <a:picLocks noChangeAspect="1"/>
            </p:cNvPicPr>
            <p:nvPr/>
          </p:nvPicPr>
          <p:blipFill>
            <a:blip r:embed="rId5"/>
            <a:stretch>
              <a:fillRect/>
            </a:stretch>
          </p:blipFill>
          <p:spPr>
            <a:xfrm>
              <a:off x="6522234" y="3067855"/>
              <a:ext cx="1659706" cy="1260807"/>
            </a:xfrm>
            <a:prstGeom prst="rect">
              <a:avLst/>
            </a:prstGeom>
          </p:spPr>
        </p:pic>
        <p:sp>
          <p:nvSpPr>
            <p:cNvPr id="18" name="矩形 17">
              <a:extLst>
                <a:ext uri="{FF2B5EF4-FFF2-40B4-BE49-F238E27FC236}">
                  <a16:creationId xmlns:a16="http://schemas.microsoft.com/office/drawing/2014/main" id="{2A510A53-02BB-4E01-B994-AD1D8DBB1ED7}"/>
                </a:ext>
              </a:extLst>
            </p:cNvPr>
            <p:cNvSpPr/>
            <p:nvPr/>
          </p:nvSpPr>
          <p:spPr>
            <a:xfrm>
              <a:off x="6991094" y="2555197"/>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星型</a:t>
              </a:r>
              <a:r>
                <a:rPr lang="en-US" altLang="zh-CN" sz="2000" dirty="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无线</a:t>
              </a:r>
              <a:r>
                <a:rPr lang="en-US" altLang="zh-CN" sz="2000" dirty="0">
                  <a:solidFill>
                    <a:schemeClr val="tx1"/>
                  </a:solidFill>
                  <a:latin typeface="黑体" panose="02010609060101010101" pitchFamily="49" charset="-122"/>
                  <a:ea typeface="黑体" panose="02010609060101010101" pitchFamily="49" charset="-122"/>
                </a:rPr>
                <a:t>)</a:t>
              </a:r>
              <a:endParaRPr lang="zh-CN" altLang="en-US" sz="2000" dirty="0">
                <a:solidFill>
                  <a:schemeClr val="tx1"/>
                </a:solidFill>
                <a:latin typeface="黑体" panose="02010609060101010101" pitchFamily="49" charset="-122"/>
                <a:ea typeface="黑体" panose="02010609060101010101" pitchFamily="49" charset="-122"/>
              </a:endParaRPr>
            </a:p>
          </p:txBody>
        </p:sp>
      </p:grpSp>
      <p:grpSp>
        <p:nvGrpSpPr>
          <p:cNvPr id="25" name="组合 24">
            <a:extLst>
              <a:ext uri="{FF2B5EF4-FFF2-40B4-BE49-F238E27FC236}">
                <a16:creationId xmlns:a16="http://schemas.microsoft.com/office/drawing/2014/main" id="{FC97B5EB-7525-485F-AFE8-1596CDDB64B4}"/>
              </a:ext>
            </a:extLst>
          </p:cNvPr>
          <p:cNvGrpSpPr/>
          <p:nvPr/>
        </p:nvGrpSpPr>
        <p:grpSpPr>
          <a:xfrm>
            <a:off x="991747" y="4546238"/>
            <a:ext cx="1590476" cy="1827094"/>
            <a:chOff x="991747" y="4546238"/>
            <a:chExt cx="1590476" cy="1827094"/>
          </a:xfrm>
        </p:grpSpPr>
        <p:pic>
          <p:nvPicPr>
            <p:cNvPr id="13" name="图片 12">
              <a:extLst>
                <a:ext uri="{FF2B5EF4-FFF2-40B4-BE49-F238E27FC236}">
                  <a16:creationId xmlns:a16="http://schemas.microsoft.com/office/drawing/2014/main" id="{96755593-55DA-45CA-B20F-8AABA4FE2FF9}"/>
                </a:ext>
              </a:extLst>
            </p:cNvPr>
            <p:cNvPicPr>
              <a:picLocks noChangeAspect="1"/>
            </p:cNvPicPr>
            <p:nvPr/>
          </p:nvPicPr>
          <p:blipFill>
            <a:blip r:embed="rId6"/>
            <a:stretch>
              <a:fillRect/>
            </a:stretch>
          </p:blipFill>
          <p:spPr>
            <a:xfrm>
              <a:off x="991747" y="5125713"/>
              <a:ext cx="1590476" cy="1247619"/>
            </a:xfrm>
            <a:prstGeom prst="rect">
              <a:avLst/>
            </a:prstGeom>
          </p:spPr>
        </p:pic>
        <p:sp>
          <p:nvSpPr>
            <p:cNvPr id="19" name="矩形 18">
              <a:extLst>
                <a:ext uri="{FF2B5EF4-FFF2-40B4-BE49-F238E27FC236}">
                  <a16:creationId xmlns:a16="http://schemas.microsoft.com/office/drawing/2014/main" id="{58DC66E2-E66E-436B-9673-49B193A970A7}"/>
                </a:ext>
              </a:extLst>
            </p:cNvPr>
            <p:cNvSpPr/>
            <p:nvPr/>
          </p:nvSpPr>
          <p:spPr>
            <a:xfrm>
              <a:off x="1085189" y="4546238"/>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环型</a:t>
              </a:r>
            </a:p>
          </p:txBody>
        </p:sp>
      </p:grpSp>
      <p:grpSp>
        <p:nvGrpSpPr>
          <p:cNvPr id="26" name="组合 25">
            <a:extLst>
              <a:ext uri="{FF2B5EF4-FFF2-40B4-BE49-F238E27FC236}">
                <a16:creationId xmlns:a16="http://schemas.microsoft.com/office/drawing/2014/main" id="{4731A312-85A7-47F6-854A-B7B823EEB234}"/>
              </a:ext>
            </a:extLst>
          </p:cNvPr>
          <p:cNvGrpSpPr/>
          <p:nvPr/>
        </p:nvGrpSpPr>
        <p:grpSpPr>
          <a:xfrm>
            <a:off x="3972814" y="4645507"/>
            <a:ext cx="1414395" cy="1936046"/>
            <a:chOff x="3972814" y="4645507"/>
            <a:chExt cx="1414395" cy="1936046"/>
          </a:xfrm>
        </p:grpSpPr>
        <p:pic>
          <p:nvPicPr>
            <p:cNvPr id="14" name="图片 13">
              <a:extLst>
                <a:ext uri="{FF2B5EF4-FFF2-40B4-BE49-F238E27FC236}">
                  <a16:creationId xmlns:a16="http://schemas.microsoft.com/office/drawing/2014/main" id="{8A0A065F-9442-4B45-8AA6-5E2A0A4A24A2}"/>
                </a:ext>
              </a:extLst>
            </p:cNvPr>
            <p:cNvPicPr>
              <a:picLocks noChangeAspect="1"/>
            </p:cNvPicPr>
            <p:nvPr/>
          </p:nvPicPr>
          <p:blipFill>
            <a:blip r:embed="rId7"/>
            <a:stretch>
              <a:fillRect/>
            </a:stretch>
          </p:blipFill>
          <p:spPr>
            <a:xfrm>
              <a:off x="3972814" y="5167158"/>
              <a:ext cx="1414395" cy="1414395"/>
            </a:xfrm>
            <a:prstGeom prst="rect">
              <a:avLst/>
            </a:prstGeom>
          </p:spPr>
        </p:pic>
        <p:sp>
          <p:nvSpPr>
            <p:cNvPr id="20" name="矩形 19">
              <a:extLst>
                <a:ext uri="{FF2B5EF4-FFF2-40B4-BE49-F238E27FC236}">
                  <a16:creationId xmlns:a16="http://schemas.microsoft.com/office/drawing/2014/main" id="{35132B74-0C47-4210-9658-087988B1FC94}"/>
                </a:ext>
              </a:extLst>
            </p:cNvPr>
            <p:cNvSpPr/>
            <p:nvPr/>
          </p:nvSpPr>
          <p:spPr>
            <a:xfrm>
              <a:off x="4115891" y="4645507"/>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树型</a:t>
              </a:r>
            </a:p>
          </p:txBody>
        </p:sp>
      </p:grpSp>
      <p:grpSp>
        <p:nvGrpSpPr>
          <p:cNvPr id="27" name="组合 26">
            <a:extLst>
              <a:ext uri="{FF2B5EF4-FFF2-40B4-BE49-F238E27FC236}">
                <a16:creationId xmlns:a16="http://schemas.microsoft.com/office/drawing/2014/main" id="{02E3BE0B-000E-414E-80E7-B344CC712FFB}"/>
              </a:ext>
            </a:extLst>
          </p:cNvPr>
          <p:cNvGrpSpPr/>
          <p:nvPr/>
        </p:nvGrpSpPr>
        <p:grpSpPr>
          <a:xfrm>
            <a:off x="6715439" y="4593089"/>
            <a:ext cx="1383912" cy="1929127"/>
            <a:chOff x="6715439" y="4593089"/>
            <a:chExt cx="1383912" cy="1929127"/>
          </a:xfrm>
        </p:grpSpPr>
        <p:pic>
          <p:nvPicPr>
            <p:cNvPr id="15" name="图片 14">
              <a:extLst>
                <a:ext uri="{FF2B5EF4-FFF2-40B4-BE49-F238E27FC236}">
                  <a16:creationId xmlns:a16="http://schemas.microsoft.com/office/drawing/2014/main" id="{EADD121C-FABC-4E56-A1C5-201D7F63067A}"/>
                </a:ext>
              </a:extLst>
            </p:cNvPr>
            <p:cNvPicPr>
              <a:picLocks noChangeAspect="1"/>
            </p:cNvPicPr>
            <p:nvPr/>
          </p:nvPicPr>
          <p:blipFill>
            <a:blip r:embed="rId8"/>
            <a:stretch>
              <a:fillRect/>
            </a:stretch>
          </p:blipFill>
          <p:spPr>
            <a:xfrm>
              <a:off x="6715439" y="5107821"/>
              <a:ext cx="1383912" cy="1414395"/>
            </a:xfrm>
            <a:prstGeom prst="rect">
              <a:avLst/>
            </a:prstGeom>
          </p:spPr>
        </p:pic>
        <p:sp>
          <p:nvSpPr>
            <p:cNvPr id="21" name="矩形 20">
              <a:extLst>
                <a:ext uri="{FF2B5EF4-FFF2-40B4-BE49-F238E27FC236}">
                  <a16:creationId xmlns:a16="http://schemas.microsoft.com/office/drawing/2014/main" id="{8F7924D1-4238-4C6D-9C0C-5AA9DDCC1195}"/>
                </a:ext>
              </a:extLst>
            </p:cNvPr>
            <p:cNvSpPr/>
            <p:nvPr/>
          </p:nvSpPr>
          <p:spPr>
            <a:xfrm>
              <a:off x="6756664" y="4593089"/>
              <a:ext cx="1190846" cy="5422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网格型</a:t>
              </a:r>
            </a:p>
          </p:txBody>
        </p:sp>
      </p:grpSp>
      <p:sp>
        <p:nvSpPr>
          <p:cNvPr id="8" name="灯片编号占位符 7">
            <a:extLst>
              <a:ext uri="{FF2B5EF4-FFF2-40B4-BE49-F238E27FC236}">
                <a16:creationId xmlns:a16="http://schemas.microsoft.com/office/drawing/2014/main" id="{C0AA848B-5CC1-443F-92F9-3E4F9E5D9C4B}"/>
              </a:ext>
            </a:extLst>
          </p:cNvPr>
          <p:cNvSpPr>
            <a:spLocks noGrp="1"/>
          </p:cNvSpPr>
          <p:nvPr>
            <p:ph type="sldNum" sz="quarter" idx="12"/>
          </p:nvPr>
        </p:nvSpPr>
        <p:spPr/>
        <p:txBody>
          <a:bodyPr/>
          <a:lstStyle/>
          <a:p>
            <a:fld id="{0343F522-B1DB-4B24-87CC-09EAB668A261}" type="slidenum">
              <a:rPr lang="zh-CN" altLang="en-US" smtClean="0"/>
              <a:pPr/>
              <a:t>17</a:t>
            </a:fld>
            <a:r>
              <a:rPr lang="en-US" altLang="zh-CN"/>
              <a:t>/77</a:t>
            </a:r>
            <a:endParaRPr lang="zh-CN" altLang="en-US" dirty="0"/>
          </a:p>
        </p:txBody>
      </p:sp>
    </p:spTree>
    <p:extLst>
      <p:ext uri="{BB962C8B-B14F-4D97-AF65-F5344CB8AC3E}">
        <p14:creationId xmlns:p14="http://schemas.microsoft.com/office/powerpoint/2010/main" val="150240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250" fill="hold"/>
                                        <p:tgtEl>
                                          <p:spTgt spid="22"/>
                                        </p:tgtEl>
                                        <p:attrNameLst>
                                          <p:attrName>ppt_x</p:attrName>
                                        </p:attrNameLst>
                                      </p:cBhvr>
                                      <p:tavLst>
                                        <p:tav tm="0">
                                          <p:val>
                                            <p:strVal val="#ppt_x"/>
                                          </p:val>
                                        </p:tav>
                                        <p:tav tm="100000">
                                          <p:val>
                                            <p:strVal val="#ppt_x"/>
                                          </p:val>
                                        </p:tav>
                                      </p:tavLst>
                                    </p:anim>
                                    <p:anim calcmode="lin" valueType="num">
                                      <p:cBhvr additive="base">
                                        <p:cTn id="16" dur="25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250" fill="hold"/>
                                        <p:tgtEl>
                                          <p:spTgt spid="23"/>
                                        </p:tgtEl>
                                        <p:attrNameLst>
                                          <p:attrName>ppt_x</p:attrName>
                                        </p:attrNameLst>
                                      </p:cBhvr>
                                      <p:tavLst>
                                        <p:tav tm="0">
                                          <p:val>
                                            <p:strVal val="#ppt_x"/>
                                          </p:val>
                                        </p:tav>
                                        <p:tav tm="100000">
                                          <p:val>
                                            <p:strVal val="#ppt_x"/>
                                          </p:val>
                                        </p:tav>
                                      </p:tavLst>
                                    </p:anim>
                                    <p:anim calcmode="lin" valueType="num">
                                      <p:cBhvr additive="base">
                                        <p:cTn id="22"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250" fill="hold"/>
                                        <p:tgtEl>
                                          <p:spTgt spid="24"/>
                                        </p:tgtEl>
                                        <p:attrNameLst>
                                          <p:attrName>ppt_x</p:attrName>
                                        </p:attrNameLst>
                                      </p:cBhvr>
                                      <p:tavLst>
                                        <p:tav tm="0">
                                          <p:val>
                                            <p:strVal val="#ppt_x"/>
                                          </p:val>
                                        </p:tav>
                                        <p:tav tm="100000">
                                          <p:val>
                                            <p:strVal val="#ppt_x"/>
                                          </p:val>
                                        </p:tav>
                                      </p:tavLst>
                                    </p:anim>
                                    <p:anim calcmode="lin" valueType="num">
                                      <p:cBhvr additive="base">
                                        <p:cTn id="28"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250" fill="hold"/>
                                        <p:tgtEl>
                                          <p:spTgt spid="25"/>
                                        </p:tgtEl>
                                        <p:attrNameLst>
                                          <p:attrName>ppt_x</p:attrName>
                                        </p:attrNameLst>
                                      </p:cBhvr>
                                      <p:tavLst>
                                        <p:tav tm="0">
                                          <p:val>
                                            <p:strVal val="#ppt_x"/>
                                          </p:val>
                                        </p:tav>
                                        <p:tav tm="100000">
                                          <p:val>
                                            <p:strVal val="#ppt_x"/>
                                          </p:val>
                                        </p:tav>
                                      </p:tavLst>
                                    </p:anim>
                                    <p:anim calcmode="lin" valueType="num">
                                      <p:cBhvr additive="base">
                                        <p:cTn id="34"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250" fill="hold"/>
                                        <p:tgtEl>
                                          <p:spTgt spid="26"/>
                                        </p:tgtEl>
                                        <p:attrNameLst>
                                          <p:attrName>ppt_x</p:attrName>
                                        </p:attrNameLst>
                                      </p:cBhvr>
                                      <p:tavLst>
                                        <p:tav tm="0">
                                          <p:val>
                                            <p:strVal val="#ppt_x"/>
                                          </p:val>
                                        </p:tav>
                                        <p:tav tm="100000">
                                          <p:val>
                                            <p:strVal val="#ppt_x"/>
                                          </p:val>
                                        </p:tav>
                                      </p:tavLst>
                                    </p:anim>
                                    <p:anim calcmode="lin" valueType="num">
                                      <p:cBhvr additive="base">
                                        <p:cTn id="40" dur="25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250" fill="hold"/>
                                        <p:tgtEl>
                                          <p:spTgt spid="27"/>
                                        </p:tgtEl>
                                        <p:attrNameLst>
                                          <p:attrName>ppt_x</p:attrName>
                                        </p:attrNameLst>
                                      </p:cBhvr>
                                      <p:tavLst>
                                        <p:tav tm="0">
                                          <p:val>
                                            <p:strVal val="#ppt_x"/>
                                          </p:val>
                                        </p:tav>
                                        <p:tav tm="100000">
                                          <p:val>
                                            <p:strVal val="#ppt_x"/>
                                          </p:val>
                                        </p:tav>
                                      </p:tavLst>
                                    </p:anim>
                                    <p:anim calcmode="lin" valueType="num">
                                      <p:cBhvr additive="base">
                                        <p:cTn id="46"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1.</a:t>
            </a:r>
            <a:r>
              <a:rPr lang="zh-CN" altLang="zh-CN" b="1" dirty="0"/>
              <a:t>局域网</a:t>
            </a:r>
            <a:r>
              <a:rPr lang="zh-CN" altLang="zh-CN" dirty="0"/>
              <a:t>（</a:t>
            </a:r>
            <a:r>
              <a:rPr lang="en-US" altLang="zh-CN" dirty="0"/>
              <a:t>LAN</a:t>
            </a:r>
            <a:r>
              <a:rPr lang="zh-CN" altLang="zh-CN" dirty="0"/>
              <a:t>，</a:t>
            </a:r>
            <a:r>
              <a:rPr lang="en-US" altLang="zh-CN" dirty="0"/>
              <a:t>Local Area Network</a:t>
            </a:r>
            <a:r>
              <a:rPr lang="zh-CN" altLang="zh-CN" dirty="0"/>
              <a:t>）</a:t>
            </a:r>
            <a:endParaRPr lang="en-US" altLang="zh-CN" dirty="0"/>
          </a:p>
          <a:p>
            <a:r>
              <a:rPr lang="zh-CN" altLang="en-US" dirty="0"/>
              <a:t>范围：</a:t>
            </a:r>
            <a:r>
              <a:rPr lang="zh-CN" altLang="zh-CN" dirty="0"/>
              <a:t>几十米到几千米</a:t>
            </a:r>
            <a:endParaRPr lang="en-US" altLang="zh-CN" dirty="0"/>
          </a:p>
          <a:p>
            <a:r>
              <a:rPr lang="zh-CN" altLang="zh-CN" dirty="0"/>
              <a:t>设备数</a:t>
            </a:r>
            <a:r>
              <a:rPr lang="zh-CN" altLang="en-US" dirty="0"/>
              <a:t>：</a:t>
            </a:r>
            <a:r>
              <a:rPr lang="zh-CN" altLang="zh-CN" dirty="0"/>
              <a:t>几十到几百</a:t>
            </a:r>
            <a:endParaRPr lang="en-US" altLang="zh-CN" dirty="0"/>
          </a:p>
          <a:p>
            <a:r>
              <a:rPr lang="zh-CN" altLang="en-US" dirty="0"/>
              <a:t>特性：</a:t>
            </a:r>
            <a:r>
              <a:rPr lang="zh-CN" altLang="zh-CN" dirty="0"/>
              <a:t>数据率高、延迟小、建网成本低，可采用基于广播的通信方式</a:t>
            </a:r>
            <a:endParaRPr lang="en-US" altLang="zh-CN" dirty="0"/>
          </a:p>
          <a:p>
            <a:r>
              <a:rPr lang="zh-CN" altLang="en-US" dirty="0"/>
              <a:t>特殊形式：</a:t>
            </a:r>
            <a:r>
              <a:rPr lang="zh-CN" altLang="zh-CN" dirty="0"/>
              <a:t>无线局域网（</a:t>
            </a:r>
            <a:r>
              <a:rPr lang="en-US" altLang="zh-CN" dirty="0"/>
              <a:t>WLAN</a:t>
            </a:r>
            <a:r>
              <a:rPr lang="zh-CN" altLang="zh-CN" dirty="0"/>
              <a:t>）</a:t>
            </a:r>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4106696063"/>
              </p:ext>
            </p:extLst>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0B9045E1-DAF1-4A01-AED8-5E859ABB0C03}"/>
              </a:ext>
            </a:extLst>
          </p:cNvPr>
          <p:cNvSpPr>
            <a:spLocks noGrp="1"/>
          </p:cNvSpPr>
          <p:nvPr>
            <p:ph type="sldNum" sz="quarter" idx="12"/>
          </p:nvPr>
        </p:nvSpPr>
        <p:spPr/>
        <p:txBody>
          <a:bodyPr/>
          <a:lstStyle/>
          <a:p>
            <a:fld id="{0343F522-B1DB-4B24-87CC-09EAB668A261}" type="slidenum">
              <a:rPr lang="zh-CN" altLang="en-US" smtClean="0"/>
              <a:pPr/>
              <a:t>18</a:t>
            </a:fld>
            <a:r>
              <a:rPr lang="en-US" altLang="zh-CN"/>
              <a:t>/77</a:t>
            </a:r>
            <a:endParaRPr lang="zh-CN" altLang="en-US" dirty="0"/>
          </a:p>
        </p:txBody>
      </p:sp>
    </p:spTree>
    <p:extLst>
      <p:ext uri="{BB962C8B-B14F-4D97-AF65-F5344CB8AC3E}">
        <p14:creationId xmlns:p14="http://schemas.microsoft.com/office/powerpoint/2010/main" val="365821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2.</a:t>
            </a:r>
            <a:r>
              <a:rPr lang="zh-CN" altLang="en-US" b="1" dirty="0"/>
              <a:t>广</a:t>
            </a:r>
            <a:r>
              <a:rPr lang="zh-CN" altLang="zh-CN" b="1" dirty="0"/>
              <a:t>域网</a:t>
            </a:r>
            <a:r>
              <a:rPr lang="zh-CN" altLang="zh-CN" dirty="0"/>
              <a:t>（</a:t>
            </a:r>
            <a:r>
              <a:rPr lang="en-US" altLang="zh-CN" dirty="0"/>
              <a:t>WAN</a:t>
            </a:r>
            <a:r>
              <a:rPr lang="zh-CN" altLang="zh-CN" dirty="0"/>
              <a:t>，</a:t>
            </a:r>
            <a:r>
              <a:rPr lang="en-US" altLang="zh-CN" dirty="0"/>
              <a:t>Wide Area Network</a:t>
            </a:r>
            <a:r>
              <a:rPr lang="zh-CN" altLang="zh-CN" dirty="0"/>
              <a:t>）</a:t>
            </a:r>
            <a:endParaRPr lang="en-US" altLang="zh-CN" dirty="0"/>
          </a:p>
          <a:p>
            <a:r>
              <a:rPr lang="zh-CN" altLang="en-US" dirty="0"/>
              <a:t>范围：不限</a:t>
            </a:r>
            <a:endParaRPr lang="en-US" altLang="zh-CN" dirty="0"/>
          </a:p>
          <a:p>
            <a:r>
              <a:rPr lang="zh-CN" altLang="zh-CN" dirty="0"/>
              <a:t>设备数</a:t>
            </a:r>
            <a:r>
              <a:rPr lang="zh-CN" altLang="en-US" dirty="0"/>
              <a:t>：不限</a:t>
            </a:r>
            <a:endParaRPr lang="en-US" altLang="zh-CN" dirty="0"/>
          </a:p>
          <a:p>
            <a:r>
              <a:rPr lang="zh-CN" altLang="en-US" dirty="0"/>
              <a:t>特性：各种</a:t>
            </a:r>
            <a:r>
              <a:rPr lang="zh-CN" altLang="zh-CN" dirty="0"/>
              <a:t>数据率、延迟</a:t>
            </a:r>
            <a:r>
              <a:rPr lang="zh-CN" altLang="en-US" dirty="0"/>
              <a:t>，</a:t>
            </a:r>
            <a:r>
              <a:rPr lang="zh-CN" altLang="zh-CN" dirty="0"/>
              <a:t>建网成本</a:t>
            </a:r>
            <a:r>
              <a:rPr lang="zh-CN" altLang="en-US" dirty="0"/>
              <a:t>高</a:t>
            </a:r>
            <a:r>
              <a:rPr lang="zh-CN" altLang="zh-CN" dirty="0"/>
              <a:t>，</a:t>
            </a:r>
            <a:r>
              <a:rPr lang="zh-CN" altLang="en-US" dirty="0"/>
              <a:t>不宜</a:t>
            </a:r>
            <a:r>
              <a:rPr lang="zh-CN" altLang="zh-CN" dirty="0"/>
              <a:t>采用基于广播的通信方式</a:t>
            </a:r>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21E92BDD-BCFD-4A2D-B6AF-E8D26A7E717C}"/>
              </a:ext>
            </a:extLst>
          </p:cNvPr>
          <p:cNvSpPr>
            <a:spLocks noGrp="1"/>
          </p:cNvSpPr>
          <p:nvPr>
            <p:ph type="sldNum" sz="quarter" idx="12"/>
          </p:nvPr>
        </p:nvSpPr>
        <p:spPr/>
        <p:txBody>
          <a:bodyPr/>
          <a:lstStyle/>
          <a:p>
            <a:fld id="{0343F522-B1DB-4B24-87CC-09EAB668A261}" type="slidenum">
              <a:rPr lang="zh-CN" altLang="en-US" smtClean="0"/>
              <a:pPr/>
              <a:t>19</a:t>
            </a:fld>
            <a:r>
              <a:rPr lang="en-US" altLang="zh-CN"/>
              <a:t>/77</a:t>
            </a:r>
            <a:endParaRPr lang="zh-CN" altLang="en-US" dirty="0"/>
          </a:p>
        </p:txBody>
      </p:sp>
    </p:spTree>
    <p:extLst>
      <p:ext uri="{BB962C8B-B14F-4D97-AF65-F5344CB8AC3E}">
        <p14:creationId xmlns:p14="http://schemas.microsoft.com/office/powerpoint/2010/main" val="259101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710A-CE5E-4875-81E5-816FCC9D9363}"/>
              </a:ext>
            </a:extLst>
          </p:cNvPr>
          <p:cNvSpPr>
            <a:spLocks noGrp="1"/>
          </p:cNvSpPr>
          <p:nvPr>
            <p:ph type="ctrTitle"/>
          </p:nvPr>
        </p:nvSpPr>
        <p:spPr>
          <a:xfrm>
            <a:off x="138222" y="888447"/>
            <a:ext cx="8899451" cy="865925"/>
          </a:xfrm>
        </p:spPr>
        <p:txBody>
          <a:bodyPr>
            <a:normAutofit/>
          </a:bodyPr>
          <a:lstStyle/>
          <a:p>
            <a:r>
              <a:rPr lang="zh-CN" altLang="en-US" dirty="0">
                <a:latin typeface="黑体" panose="02010609060101010101" pitchFamily="49" charset="-122"/>
                <a:ea typeface="黑体" panose="02010609060101010101" pitchFamily="49" charset="-122"/>
              </a:rPr>
              <a:t>本次课程安排</a:t>
            </a:r>
          </a:p>
        </p:txBody>
      </p:sp>
      <p:sp>
        <p:nvSpPr>
          <p:cNvPr id="3" name="副标题 2">
            <a:extLst>
              <a:ext uri="{FF2B5EF4-FFF2-40B4-BE49-F238E27FC236}">
                <a16:creationId xmlns:a16="http://schemas.microsoft.com/office/drawing/2014/main" id="{A3DA4AC0-AA9E-4783-A5EA-37010012FBCC}"/>
              </a:ext>
            </a:extLst>
          </p:cNvPr>
          <p:cNvSpPr>
            <a:spLocks noGrp="1"/>
          </p:cNvSpPr>
          <p:nvPr>
            <p:ph type="subTitle" idx="1"/>
          </p:nvPr>
        </p:nvSpPr>
        <p:spPr>
          <a:xfrm>
            <a:off x="297712" y="1935126"/>
            <a:ext cx="8559209" cy="4550734"/>
          </a:xfrm>
        </p:spPr>
        <p:txBody>
          <a:bodyPr>
            <a:normAutofit/>
          </a:bodyPr>
          <a:lstStyle/>
          <a:p>
            <a:pPr lvl="0" algn="just"/>
            <a:r>
              <a:rPr lang="zh-CN" altLang="en-US" kern="100" dirty="0">
                <a:solidFill>
                  <a:srgbClr val="FF0000"/>
                </a:solidFill>
                <a:effectLst/>
              </a:rPr>
              <a:t>本次课程内容：</a:t>
            </a:r>
            <a:endParaRPr lang="en-US" altLang="zh-CN" kern="100" dirty="0">
              <a:solidFill>
                <a:srgbClr val="FF0000"/>
              </a:solidFill>
              <a:effectLst/>
            </a:endParaRPr>
          </a:p>
          <a:p>
            <a:pPr marL="342900" lvl="0" indent="-342900" algn="just">
              <a:buFont typeface="Wingdings" panose="05000000000000000000" pitchFamily="2" charset="2"/>
              <a:buChar char=""/>
            </a:pPr>
            <a:r>
              <a:rPr lang="zh-CN" altLang="en-US" kern="100" dirty="0">
                <a:effectLst/>
              </a:rPr>
              <a:t>介绍设计需求</a:t>
            </a:r>
            <a:endParaRPr lang="zh-CN" altLang="zh-CN" kern="100" dirty="0">
              <a:effectLst/>
            </a:endParaRPr>
          </a:p>
          <a:p>
            <a:pPr marL="342900" lvl="0" indent="-342900" algn="just">
              <a:buFont typeface="Wingdings" panose="05000000000000000000" pitchFamily="2" charset="2"/>
              <a:buChar char=""/>
            </a:pPr>
            <a:r>
              <a:rPr lang="zh-CN" altLang="en-US" kern="100" dirty="0">
                <a:effectLst/>
              </a:rPr>
              <a:t>介绍传输模式</a:t>
            </a:r>
            <a:endParaRPr lang="en-US" altLang="zh-CN" kern="100" dirty="0">
              <a:effectLst/>
            </a:endParaRPr>
          </a:p>
          <a:p>
            <a:pPr marL="342900" lvl="0" indent="-342900" algn="just">
              <a:buFont typeface="Wingdings" panose="05000000000000000000" pitchFamily="2" charset="2"/>
              <a:buChar char=""/>
            </a:pPr>
            <a:r>
              <a:rPr lang="zh-CN" altLang="en-US" kern="100" dirty="0">
                <a:effectLst/>
              </a:rPr>
              <a:t>介绍连接方式</a:t>
            </a:r>
            <a:endParaRPr lang="zh-CN" altLang="zh-CN" kern="100" dirty="0">
              <a:effectLst/>
            </a:endParaRPr>
          </a:p>
          <a:p>
            <a:pPr marL="342900" lvl="0" indent="-342900" algn="just">
              <a:buFont typeface="Wingdings" panose="05000000000000000000" pitchFamily="2" charset="2"/>
              <a:buChar char=""/>
            </a:pPr>
            <a:r>
              <a:rPr lang="zh-CN" altLang="en-US" kern="100" dirty="0">
                <a:effectLst/>
              </a:rPr>
              <a:t>介绍拓扑结构</a:t>
            </a:r>
            <a:endParaRPr lang="zh-CN" altLang="zh-CN" kern="100" dirty="0">
              <a:effectLst/>
            </a:endParaRPr>
          </a:p>
          <a:p>
            <a:pPr algn="just"/>
            <a:r>
              <a:rPr lang="zh-CN" altLang="en-US" kern="100" dirty="0">
                <a:solidFill>
                  <a:srgbClr val="FF0000"/>
                </a:solidFill>
              </a:rPr>
              <a:t>本次课程目标：</a:t>
            </a:r>
            <a:endParaRPr lang="en-US" altLang="zh-CN" kern="100" dirty="0">
              <a:solidFill>
                <a:srgbClr val="FF0000"/>
              </a:solidFill>
            </a:endParaRPr>
          </a:p>
          <a:p>
            <a:pPr marL="342900" indent="-342900" algn="just">
              <a:buFont typeface="Wingdings" panose="05000000000000000000" pitchFamily="2" charset="2"/>
              <a:buChar char=""/>
            </a:pPr>
            <a:r>
              <a:rPr lang="zh-CN" altLang="en-US" kern="100" dirty="0"/>
              <a:t>熟悉并能制定设计需求</a:t>
            </a:r>
            <a:endParaRPr lang="en-US" altLang="zh-CN" kern="100" dirty="0"/>
          </a:p>
          <a:p>
            <a:pPr marL="342900" indent="-342900" algn="just">
              <a:buFont typeface="Wingdings" panose="05000000000000000000" pitchFamily="2" charset="2"/>
              <a:buChar char=""/>
            </a:pPr>
            <a:r>
              <a:rPr lang="zh-CN" altLang="en-US" kern="100" dirty="0"/>
              <a:t>能根据需求合理选用传输模式</a:t>
            </a:r>
            <a:endParaRPr lang="en-US" altLang="zh-CN" kern="100" dirty="0"/>
          </a:p>
          <a:p>
            <a:pPr marL="342900" indent="-342900" algn="just">
              <a:buFont typeface="Wingdings" panose="05000000000000000000" pitchFamily="2" charset="2"/>
              <a:buChar char=""/>
            </a:pPr>
            <a:r>
              <a:rPr lang="zh-CN" altLang="en-US" kern="100" dirty="0"/>
              <a:t>能根据已有条件设计适合的连接方式</a:t>
            </a:r>
            <a:endParaRPr lang="en-US" altLang="zh-CN" kern="100" dirty="0"/>
          </a:p>
          <a:p>
            <a:pPr marL="342900" indent="-342900" algn="just">
              <a:buFont typeface="Wingdings" panose="05000000000000000000" pitchFamily="2" charset="2"/>
              <a:buChar char=""/>
            </a:pPr>
            <a:r>
              <a:rPr lang="zh-CN" altLang="en-US" kern="100" dirty="0"/>
              <a:t>能根据拓扑结构设计、分析网络性能</a:t>
            </a:r>
            <a:endParaRPr lang="zh-CN" altLang="zh-CN" kern="100" dirty="0"/>
          </a:p>
          <a:p>
            <a:endParaRPr lang="zh-CN" altLang="en-US" sz="3600" dirty="0"/>
          </a:p>
        </p:txBody>
      </p:sp>
      <p:sp>
        <p:nvSpPr>
          <p:cNvPr id="5" name="灯片编号占位符 4">
            <a:extLst>
              <a:ext uri="{FF2B5EF4-FFF2-40B4-BE49-F238E27FC236}">
                <a16:creationId xmlns:a16="http://schemas.microsoft.com/office/drawing/2014/main" id="{B2F6F50F-838D-4111-A22B-F963D6001CF3}"/>
              </a:ext>
            </a:extLst>
          </p:cNvPr>
          <p:cNvSpPr>
            <a:spLocks noGrp="1"/>
          </p:cNvSpPr>
          <p:nvPr>
            <p:ph type="sldNum" sz="quarter" idx="12"/>
          </p:nvPr>
        </p:nvSpPr>
        <p:spPr/>
        <p:txBody>
          <a:bodyPr/>
          <a:lstStyle/>
          <a:p>
            <a:fld id="{0343F522-B1DB-4B24-87CC-09EAB668A261}" type="slidenum">
              <a:rPr lang="zh-CN" altLang="en-US" smtClean="0"/>
              <a:pPr/>
              <a:t>2</a:t>
            </a:fld>
            <a:r>
              <a:rPr lang="en-US" altLang="zh-CN"/>
              <a:t>/77</a:t>
            </a:r>
            <a:endParaRPr lang="zh-CN" altLang="en-US" dirty="0"/>
          </a:p>
        </p:txBody>
      </p:sp>
    </p:spTree>
    <p:extLst>
      <p:ext uri="{BB962C8B-B14F-4D97-AF65-F5344CB8AC3E}">
        <p14:creationId xmlns:p14="http://schemas.microsoft.com/office/powerpoint/2010/main" val="35011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3.</a:t>
            </a:r>
            <a:r>
              <a:rPr lang="zh-CN" altLang="en-US" b="1" dirty="0"/>
              <a:t>城</a:t>
            </a:r>
            <a:r>
              <a:rPr lang="zh-CN" altLang="zh-CN" b="1" dirty="0"/>
              <a:t>域网</a:t>
            </a:r>
            <a:r>
              <a:rPr lang="zh-CN" altLang="zh-CN" dirty="0"/>
              <a:t>（</a:t>
            </a:r>
            <a:r>
              <a:rPr lang="en-US" altLang="zh-CN" dirty="0"/>
              <a:t>MAN</a:t>
            </a:r>
            <a:r>
              <a:rPr lang="zh-CN" altLang="zh-CN" dirty="0"/>
              <a:t>，</a:t>
            </a:r>
            <a:r>
              <a:rPr lang="en-US" altLang="zh-CN" dirty="0"/>
              <a:t>Metropolitan Area Network</a:t>
            </a:r>
            <a:r>
              <a:rPr lang="zh-CN" altLang="zh-CN" dirty="0"/>
              <a:t>）</a:t>
            </a:r>
            <a:endParaRPr lang="en-US" altLang="zh-CN" dirty="0"/>
          </a:p>
          <a:p>
            <a:r>
              <a:rPr lang="zh-CN" altLang="en-US" dirty="0"/>
              <a:t>范围：城区</a:t>
            </a:r>
            <a:endParaRPr lang="en-US" altLang="zh-CN" dirty="0"/>
          </a:p>
          <a:p>
            <a:r>
              <a:rPr lang="zh-CN" altLang="zh-CN" dirty="0"/>
              <a:t>设备数</a:t>
            </a:r>
            <a:r>
              <a:rPr lang="zh-CN" altLang="en-US" dirty="0"/>
              <a:t>：有限</a:t>
            </a:r>
            <a:endParaRPr lang="en-US" altLang="zh-CN" dirty="0"/>
          </a:p>
          <a:p>
            <a:r>
              <a:rPr lang="zh-CN" altLang="en-US" dirty="0"/>
              <a:t>特性：</a:t>
            </a:r>
            <a:r>
              <a:rPr lang="en-US" altLang="zh-CN" dirty="0"/>
              <a:t>WAN</a:t>
            </a:r>
            <a:r>
              <a:rPr lang="zh-CN" altLang="en-US" dirty="0"/>
              <a:t>技术</a:t>
            </a:r>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69FEFCA5-2ADD-4A67-B11E-94A4D8D3F7D2}"/>
              </a:ext>
            </a:extLst>
          </p:cNvPr>
          <p:cNvSpPr>
            <a:spLocks noGrp="1"/>
          </p:cNvSpPr>
          <p:nvPr>
            <p:ph type="sldNum" sz="quarter" idx="12"/>
          </p:nvPr>
        </p:nvSpPr>
        <p:spPr/>
        <p:txBody>
          <a:bodyPr/>
          <a:lstStyle/>
          <a:p>
            <a:fld id="{0343F522-B1DB-4B24-87CC-09EAB668A261}" type="slidenum">
              <a:rPr lang="zh-CN" altLang="en-US" smtClean="0"/>
              <a:pPr/>
              <a:t>20</a:t>
            </a:fld>
            <a:r>
              <a:rPr lang="en-US" altLang="zh-CN"/>
              <a:t>/77</a:t>
            </a:r>
            <a:endParaRPr lang="zh-CN" altLang="en-US" dirty="0"/>
          </a:p>
        </p:txBody>
      </p:sp>
    </p:spTree>
    <p:extLst>
      <p:ext uri="{BB962C8B-B14F-4D97-AF65-F5344CB8AC3E}">
        <p14:creationId xmlns:p14="http://schemas.microsoft.com/office/powerpoint/2010/main" val="61925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4.</a:t>
            </a:r>
            <a:r>
              <a:rPr lang="zh-CN" altLang="en-US" b="1" dirty="0"/>
              <a:t>个</a:t>
            </a:r>
            <a:r>
              <a:rPr lang="zh-CN" altLang="zh-CN" b="1" dirty="0"/>
              <a:t>域网</a:t>
            </a:r>
            <a:r>
              <a:rPr lang="zh-CN" altLang="zh-CN" dirty="0"/>
              <a:t>（</a:t>
            </a:r>
            <a:r>
              <a:rPr lang="en-US" altLang="zh-CN" dirty="0"/>
              <a:t>PAN</a:t>
            </a:r>
            <a:r>
              <a:rPr lang="zh-CN" altLang="zh-CN" dirty="0"/>
              <a:t>，</a:t>
            </a:r>
            <a:r>
              <a:rPr lang="en-US" altLang="zh-CN" dirty="0"/>
              <a:t>Personal Area Network</a:t>
            </a:r>
            <a:r>
              <a:rPr lang="zh-CN" altLang="zh-CN" dirty="0"/>
              <a:t>）</a:t>
            </a:r>
            <a:endParaRPr lang="en-US" altLang="zh-CN" dirty="0"/>
          </a:p>
          <a:p>
            <a:r>
              <a:rPr lang="zh-CN" altLang="en-US" dirty="0"/>
              <a:t>范围：几米</a:t>
            </a:r>
            <a:r>
              <a:rPr lang="en-US" altLang="zh-CN" dirty="0"/>
              <a:t>—</a:t>
            </a:r>
            <a:r>
              <a:rPr lang="zh-CN" altLang="en-US" dirty="0"/>
              <a:t>几十米</a:t>
            </a:r>
            <a:endParaRPr lang="en-US" altLang="zh-CN" dirty="0"/>
          </a:p>
          <a:p>
            <a:r>
              <a:rPr lang="zh-CN" altLang="zh-CN" dirty="0"/>
              <a:t>设备数</a:t>
            </a:r>
            <a:r>
              <a:rPr lang="zh-CN" altLang="en-US" dirty="0"/>
              <a:t>：几个</a:t>
            </a:r>
            <a:endParaRPr lang="en-US" altLang="zh-CN" dirty="0"/>
          </a:p>
          <a:p>
            <a:r>
              <a:rPr lang="zh-CN" altLang="en-US" dirty="0"/>
              <a:t>特性：无线通信</a:t>
            </a:r>
            <a:endParaRPr lang="en-US" altLang="zh-CN" dirty="0"/>
          </a:p>
          <a:p>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E39789D9-F9E5-4A19-A32F-A101E6203C7E}"/>
              </a:ext>
            </a:extLst>
          </p:cNvPr>
          <p:cNvSpPr>
            <a:spLocks noGrp="1"/>
          </p:cNvSpPr>
          <p:nvPr>
            <p:ph type="sldNum" sz="quarter" idx="12"/>
          </p:nvPr>
        </p:nvSpPr>
        <p:spPr/>
        <p:txBody>
          <a:bodyPr/>
          <a:lstStyle/>
          <a:p>
            <a:fld id="{0343F522-B1DB-4B24-87CC-09EAB668A261}" type="slidenum">
              <a:rPr lang="zh-CN" altLang="en-US" smtClean="0"/>
              <a:pPr/>
              <a:t>21</a:t>
            </a:fld>
            <a:r>
              <a:rPr lang="en-US" altLang="zh-CN"/>
              <a:t>/77</a:t>
            </a:r>
            <a:endParaRPr lang="zh-CN" altLang="en-US" dirty="0"/>
          </a:p>
        </p:txBody>
      </p:sp>
    </p:spTree>
    <p:extLst>
      <p:ext uri="{BB962C8B-B14F-4D97-AF65-F5344CB8AC3E}">
        <p14:creationId xmlns:p14="http://schemas.microsoft.com/office/powerpoint/2010/main" val="24244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5.</a:t>
            </a:r>
            <a:r>
              <a:rPr lang="zh-CN" altLang="en-US" b="1" dirty="0"/>
              <a:t>体</a:t>
            </a:r>
            <a:r>
              <a:rPr lang="zh-CN" altLang="zh-CN" b="1" dirty="0"/>
              <a:t>域网</a:t>
            </a:r>
            <a:r>
              <a:rPr lang="zh-CN" altLang="zh-CN" dirty="0"/>
              <a:t>（</a:t>
            </a:r>
            <a:r>
              <a:rPr lang="en-US" altLang="zh-CN" dirty="0"/>
              <a:t>BAN</a:t>
            </a:r>
            <a:r>
              <a:rPr lang="zh-CN" altLang="zh-CN" dirty="0"/>
              <a:t>，</a:t>
            </a:r>
            <a:r>
              <a:rPr lang="en-US" altLang="zh-CN" dirty="0"/>
              <a:t>Body Area Network</a:t>
            </a:r>
            <a:r>
              <a:rPr lang="zh-CN" altLang="zh-CN" dirty="0"/>
              <a:t>）</a:t>
            </a:r>
            <a:endParaRPr lang="en-US" altLang="zh-CN" dirty="0"/>
          </a:p>
          <a:p>
            <a:r>
              <a:rPr lang="zh-CN" altLang="en-US" dirty="0"/>
              <a:t>范围：厘米</a:t>
            </a:r>
            <a:r>
              <a:rPr lang="en-US" altLang="zh-CN" dirty="0"/>
              <a:t>—</a:t>
            </a:r>
            <a:r>
              <a:rPr lang="en-US" altLang="zh-CN" dirty="0">
                <a:latin typeface="Times New Roman" panose="02020603050405020304" pitchFamily="18" charset="0"/>
                <a:cs typeface="Times New Roman" panose="02020603050405020304" pitchFamily="18" charset="0"/>
              </a:rPr>
              <a:t>~1</a:t>
            </a:r>
            <a:r>
              <a:rPr lang="zh-CN" altLang="en-US" dirty="0"/>
              <a:t>米</a:t>
            </a:r>
            <a:endParaRPr lang="en-US" altLang="zh-CN" dirty="0"/>
          </a:p>
          <a:p>
            <a:r>
              <a:rPr lang="zh-CN" altLang="zh-CN" dirty="0"/>
              <a:t>设备数</a:t>
            </a:r>
            <a:r>
              <a:rPr lang="zh-CN" altLang="en-US" dirty="0"/>
              <a:t>：几个</a:t>
            </a:r>
            <a:endParaRPr lang="en-US" altLang="zh-CN" dirty="0"/>
          </a:p>
          <a:p>
            <a:r>
              <a:rPr lang="zh-CN" altLang="en-US" dirty="0"/>
              <a:t>特性：无线通信，穿戴设备</a:t>
            </a:r>
            <a:endParaRPr lang="en-US" altLang="zh-CN" dirty="0"/>
          </a:p>
          <a:p>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ED65D588-C59A-418E-929F-07B755FA656A}"/>
              </a:ext>
            </a:extLst>
          </p:cNvPr>
          <p:cNvSpPr>
            <a:spLocks noGrp="1"/>
          </p:cNvSpPr>
          <p:nvPr>
            <p:ph type="sldNum" sz="quarter" idx="12"/>
          </p:nvPr>
        </p:nvSpPr>
        <p:spPr/>
        <p:txBody>
          <a:bodyPr/>
          <a:lstStyle/>
          <a:p>
            <a:fld id="{0343F522-B1DB-4B24-87CC-09EAB668A261}" type="slidenum">
              <a:rPr lang="zh-CN" altLang="en-US" smtClean="0"/>
              <a:pPr/>
              <a:t>22</a:t>
            </a:fld>
            <a:r>
              <a:rPr lang="en-US" altLang="zh-CN"/>
              <a:t>/77</a:t>
            </a:r>
            <a:endParaRPr lang="zh-CN" altLang="en-US" dirty="0"/>
          </a:p>
        </p:txBody>
      </p:sp>
    </p:spTree>
    <p:extLst>
      <p:ext uri="{BB962C8B-B14F-4D97-AF65-F5344CB8AC3E}">
        <p14:creationId xmlns:p14="http://schemas.microsoft.com/office/powerpoint/2010/main" val="129538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kern="100" dirty="0">
                <a:cs typeface="Times New Roman" panose="02020603050405020304" pitchFamily="18" charset="0"/>
              </a:rPr>
              <a:t>覆盖性设计</a:t>
            </a:r>
            <a:r>
              <a:rPr lang="zh-CN" altLang="en-US" dirty="0"/>
              <a:t>：</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b="1" dirty="0"/>
              <a:t>6.</a:t>
            </a:r>
            <a:r>
              <a:rPr lang="zh-CN" altLang="en-US" b="1" dirty="0"/>
              <a:t>空间信息</a:t>
            </a:r>
            <a:r>
              <a:rPr lang="zh-CN" altLang="zh-CN" b="1" dirty="0"/>
              <a:t>网</a:t>
            </a:r>
            <a:r>
              <a:rPr lang="zh-CN" altLang="zh-CN" dirty="0"/>
              <a:t>（</a:t>
            </a:r>
            <a:r>
              <a:rPr lang="en-US" altLang="zh-CN" dirty="0"/>
              <a:t>SAN</a:t>
            </a:r>
            <a:r>
              <a:rPr lang="zh-CN" altLang="zh-CN" dirty="0"/>
              <a:t>，</a:t>
            </a:r>
            <a:r>
              <a:rPr lang="en-US" altLang="zh-CN" dirty="0"/>
              <a:t>Spatial Area Network</a:t>
            </a:r>
            <a:r>
              <a:rPr lang="zh-CN" altLang="zh-CN" dirty="0"/>
              <a:t>）</a:t>
            </a:r>
            <a:endParaRPr lang="en-US" altLang="zh-CN" dirty="0"/>
          </a:p>
          <a:p>
            <a:r>
              <a:rPr lang="zh-CN" altLang="en-US" dirty="0"/>
              <a:t>范围：数十万</a:t>
            </a:r>
            <a:r>
              <a:rPr lang="en-US" altLang="zh-CN" dirty="0"/>
              <a:t>km—</a:t>
            </a:r>
            <a:r>
              <a:rPr lang="zh-CN" altLang="en-US" dirty="0"/>
              <a:t>光年</a:t>
            </a:r>
            <a:endParaRPr lang="en-US" altLang="zh-CN" dirty="0"/>
          </a:p>
          <a:p>
            <a:r>
              <a:rPr lang="zh-CN" altLang="zh-CN" dirty="0"/>
              <a:t>设备数</a:t>
            </a:r>
            <a:r>
              <a:rPr lang="zh-CN" altLang="en-US" dirty="0"/>
              <a:t>：按需</a:t>
            </a:r>
            <a:endParaRPr lang="en-US" altLang="zh-CN" dirty="0"/>
          </a:p>
          <a:p>
            <a:r>
              <a:rPr lang="zh-CN" altLang="en-US" dirty="0"/>
              <a:t>特性：无线通信，高延迟，高误码率，低速率</a:t>
            </a:r>
            <a:endParaRPr lang="en-US" altLang="zh-CN" dirty="0"/>
          </a:p>
          <a:p>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覆盖</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通信</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E37AD92B-EFE0-4BA0-B11F-55D1E55A0159}"/>
              </a:ext>
            </a:extLst>
          </p:cNvPr>
          <p:cNvSpPr>
            <a:spLocks noGrp="1"/>
          </p:cNvSpPr>
          <p:nvPr>
            <p:ph type="sldNum" sz="quarter" idx="12"/>
          </p:nvPr>
        </p:nvSpPr>
        <p:spPr/>
        <p:txBody>
          <a:bodyPr/>
          <a:lstStyle/>
          <a:p>
            <a:fld id="{0343F522-B1DB-4B24-87CC-09EAB668A261}" type="slidenum">
              <a:rPr lang="zh-CN" altLang="en-US" smtClean="0"/>
              <a:pPr/>
              <a:t>23</a:t>
            </a:fld>
            <a:r>
              <a:rPr lang="en-US" altLang="zh-CN"/>
              <a:t>/77</a:t>
            </a:r>
            <a:endParaRPr lang="zh-CN" altLang="en-US" dirty="0"/>
          </a:p>
        </p:txBody>
      </p:sp>
    </p:spTree>
    <p:extLst>
      <p:ext uri="{BB962C8B-B14F-4D97-AF65-F5344CB8AC3E}">
        <p14:creationId xmlns:p14="http://schemas.microsoft.com/office/powerpoint/2010/main" val="39922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kern="100" dirty="0">
                <a:solidFill>
                  <a:srgbClr val="000000"/>
                </a:solidFill>
                <a:effectLst/>
                <a:cs typeface="宋体" panose="02010600030101010101" pitchFamily="2" charset="-122"/>
              </a:rPr>
              <a:t>通信模式设计</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有线通信</a:t>
            </a:r>
            <a:endParaRPr lang="en-US" altLang="zh-CN" dirty="0"/>
          </a:p>
          <a:p>
            <a:pPr lvl="1">
              <a:buFont typeface="黑体" panose="02010609060101010101" pitchFamily="49" charset="-122"/>
              <a:buChar char="-"/>
            </a:pPr>
            <a:r>
              <a:rPr lang="zh-CN" altLang="en-US" dirty="0"/>
              <a:t>铜缆，光纤，</a:t>
            </a:r>
            <a:r>
              <a:rPr lang="en-US" altLang="zh-CN" dirty="0"/>
              <a:t>…</a:t>
            </a:r>
          </a:p>
          <a:p>
            <a:pPr lvl="1">
              <a:buFont typeface="黑体" panose="02010609060101010101" pitchFamily="49" charset="-122"/>
              <a:buChar char="-"/>
            </a:pPr>
            <a:r>
              <a:rPr lang="zh-CN" altLang="zh-CN" dirty="0"/>
              <a:t>带宽高</a:t>
            </a:r>
            <a:endParaRPr lang="en-US" altLang="zh-CN" dirty="0"/>
          </a:p>
          <a:p>
            <a:pPr lvl="1">
              <a:buFont typeface="黑体" panose="02010609060101010101" pitchFamily="49" charset="-122"/>
              <a:buChar char="-"/>
            </a:pPr>
            <a:r>
              <a:rPr lang="zh-CN" altLang="zh-CN" dirty="0"/>
              <a:t>需要布设有线介质</a:t>
            </a:r>
            <a:endParaRPr lang="en-US" altLang="zh-CN" dirty="0"/>
          </a:p>
          <a:p>
            <a:r>
              <a:rPr lang="zh-CN" altLang="en-US" dirty="0"/>
              <a:t>无线通信</a:t>
            </a:r>
            <a:endParaRPr lang="en-US" altLang="zh-CN" dirty="0"/>
          </a:p>
          <a:p>
            <a:pPr lvl="1">
              <a:buFont typeface="黑体" panose="02010609060101010101" pitchFamily="49" charset="-122"/>
              <a:buChar char="-"/>
            </a:pPr>
            <a:r>
              <a:rPr lang="zh-CN" altLang="en-US" dirty="0"/>
              <a:t>无线电，微波，激光，</a:t>
            </a:r>
            <a:r>
              <a:rPr lang="en-US" altLang="zh-CN" dirty="0"/>
              <a:t>…</a:t>
            </a:r>
          </a:p>
          <a:p>
            <a:pPr lvl="1">
              <a:buFont typeface="黑体" panose="02010609060101010101" pitchFamily="49" charset="-122"/>
              <a:buChar char="-"/>
            </a:pPr>
            <a:r>
              <a:rPr lang="zh-CN" altLang="zh-CN" dirty="0"/>
              <a:t>无需布设通信介质</a:t>
            </a:r>
            <a:endParaRPr lang="en-US" altLang="zh-CN" dirty="0"/>
          </a:p>
          <a:p>
            <a:pPr lvl="1">
              <a:buFont typeface="黑体" panose="02010609060101010101" pitchFamily="49" charset="-122"/>
              <a:buChar char="-"/>
            </a:pPr>
            <a:r>
              <a:rPr lang="zh-CN" altLang="zh-CN" dirty="0"/>
              <a:t>一般情况下带宽低于有线介质</a:t>
            </a:r>
            <a:endParaRPr lang="en-US" altLang="zh-CN" dirty="0"/>
          </a:p>
          <a:p>
            <a:endParaRPr lang="en-US" altLang="zh-CN" dirty="0"/>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4463988" y="320192"/>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59587567"/>
              </p:ext>
            </p:extLst>
          </p:nvPr>
        </p:nvGraphicFramePr>
        <p:xfrm>
          <a:off x="0" y="1031358"/>
          <a:ext cx="313390" cy="253270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拓扑</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覆盖</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通信</a:t>
                      </a:r>
                    </a:p>
                  </a:txBody>
                  <a:tcPr marL="0" marR="0" marT="0" marB="0" anchor="ctr">
                    <a:solidFill>
                      <a:schemeClr val="accent1"/>
                    </a:solidFill>
                  </a:tcPr>
                </a:tc>
                <a:extLst>
                  <a:ext uri="{0D108BD9-81ED-4DB2-BD59-A6C34878D82A}">
                    <a16:rowId xmlns:a16="http://schemas.microsoft.com/office/drawing/2014/main" val="801918723"/>
                  </a:ext>
                </a:extLst>
              </a:tr>
            </a:tbl>
          </a:graphicData>
        </a:graphic>
      </p:graphicFrame>
      <p:sp>
        <p:nvSpPr>
          <p:cNvPr id="8" name="灯片编号占位符 7">
            <a:extLst>
              <a:ext uri="{FF2B5EF4-FFF2-40B4-BE49-F238E27FC236}">
                <a16:creationId xmlns:a16="http://schemas.microsoft.com/office/drawing/2014/main" id="{D8CF9985-CD51-4327-9E9B-2AFA276102CA}"/>
              </a:ext>
            </a:extLst>
          </p:cNvPr>
          <p:cNvSpPr>
            <a:spLocks noGrp="1"/>
          </p:cNvSpPr>
          <p:nvPr>
            <p:ph type="sldNum" sz="quarter" idx="12"/>
          </p:nvPr>
        </p:nvSpPr>
        <p:spPr/>
        <p:txBody>
          <a:bodyPr/>
          <a:lstStyle/>
          <a:p>
            <a:fld id="{0343F522-B1DB-4B24-87CC-09EAB668A261}" type="slidenum">
              <a:rPr lang="zh-CN" altLang="en-US" smtClean="0"/>
              <a:pPr/>
              <a:t>24</a:t>
            </a:fld>
            <a:r>
              <a:rPr lang="en-US" altLang="zh-CN"/>
              <a:t>/77</a:t>
            </a:r>
            <a:endParaRPr lang="zh-CN" altLang="en-US" dirty="0"/>
          </a:p>
        </p:txBody>
      </p:sp>
    </p:spTree>
    <p:extLst>
      <p:ext uri="{BB962C8B-B14F-4D97-AF65-F5344CB8AC3E}">
        <p14:creationId xmlns:p14="http://schemas.microsoft.com/office/powerpoint/2010/main" val="237083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effectLst/>
                <a:cs typeface="宋体" panose="02010600030101010101" pitchFamily="2" charset="-122"/>
              </a:rPr>
              <a:t>数据交换方式设计</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zh-CN" altLang="zh-CN" dirty="0">
                <a:solidFill>
                  <a:schemeClr val="accent1"/>
                </a:solidFill>
              </a:rPr>
              <a:t>交换方式</a:t>
            </a:r>
            <a:r>
              <a:rPr lang="zh-CN" altLang="en-US" dirty="0">
                <a:solidFill>
                  <a:schemeClr val="accent1"/>
                </a:solidFill>
              </a:rPr>
              <a:t>：</a:t>
            </a:r>
            <a:endParaRPr lang="en-US" altLang="zh-CN" dirty="0">
              <a:solidFill>
                <a:schemeClr val="accent1"/>
              </a:solidFill>
            </a:endParaRPr>
          </a:p>
          <a:p>
            <a:r>
              <a:rPr lang="zh-CN" altLang="zh-CN" dirty="0"/>
              <a:t>设备之间交换信息</a:t>
            </a:r>
            <a:r>
              <a:rPr lang="zh-CN" altLang="en-US" dirty="0"/>
              <a:t>的方式</a:t>
            </a:r>
            <a:r>
              <a:rPr lang="en-US" altLang="zh-CN" dirty="0"/>
              <a:t>--</a:t>
            </a:r>
            <a:r>
              <a:rPr lang="zh-CN" altLang="zh-CN" dirty="0"/>
              <a:t>共同</a:t>
            </a:r>
            <a:r>
              <a:rPr lang="zh-CN" altLang="en-US" dirty="0"/>
              <a:t>遵守</a:t>
            </a:r>
            <a:r>
              <a:rPr lang="zh-CN" altLang="zh-CN" dirty="0"/>
              <a:t>的规则</a:t>
            </a:r>
            <a:endParaRPr lang="en-US" altLang="zh-CN" dirty="0"/>
          </a:p>
          <a:p>
            <a:r>
              <a:rPr lang="zh-CN" altLang="en-US" dirty="0"/>
              <a:t>包括</a:t>
            </a:r>
            <a:r>
              <a:rPr lang="zh-CN" altLang="zh-CN" dirty="0"/>
              <a:t>数据格式、转发方式</a:t>
            </a:r>
            <a:r>
              <a:rPr lang="zh-CN" altLang="en-US" dirty="0"/>
              <a:t>等</a:t>
            </a:r>
            <a:endParaRPr lang="en-US" altLang="zh-CN" dirty="0"/>
          </a:p>
          <a:p>
            <a:r>
              <a:rPr lang="zh-CN" altLang="zh-CN" dirty="0"/>
              <a:t>在实现时被称为协议</a:t>
            </a:r>
            <a:endParaRPr lang="en-US" altLang="zh-CN" dirty="0"/>
          </a:p>
          <a:p>
            <a:endParaRPr lang="en-US" altLang="zh-CN" dirty="0"/>
          </a:p>
          <a:p>
            <a:r>
              <a:rPr lang="zh-CN" altLang="en-US" dirty="0">
                <a:solidFill>
                  <a:srgbClr val="FF0000"/>
                </a:solidFill>
              </a:rPr>
              <a:t>可设计哪些交换方式以支持高效传输？</a:t>
            </a:r>
            <a:endParaRPr lang="en-US" altLang="zh-CN" dirty="0">
              <a:solidFill>
                <a:srgbClr val="FF0000"/>
              </a:solidFill>
            </a:endParaRPr>
          </a:p>
          <a:p>
            <a:endParaRPr lang="en-US" altLang="zh-CN" dirty="0"/>
          </a:p>
          <a:p>
            <a:pPr marL="0" indent="0">
              <a:buNone/>
            </a:pP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3333406439"/>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230557"/>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电路交换</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实现方式</a:t>
                      </a:r>
                    </a:p>
                  </a:txBody>
                  <a:tcPr marL="0" marR="0" marT="0" marB="0" anchor="ctr">
                    <a:solidFill>
                      <a:schemeClr val="tx2">
                        <a:lumMod val="40000"/>
                        <a:lumOff val="60000"/>
                      </a:schemeClr>
                    </a:solidFill>
                  </a:tcPr>
                </a:tc>
                <a:extLst>
                  <a:ext uri="{0D108BD9-81ED-4DB2-BD59-A6C34878D82A}">
                    <a16:rowId xmlns:a16="http://schemas.microsoft.com/office/drawing/2014/main" val="4084010908"/>
                  </a:ext>
                </a:extLst>
              </a:tr>
            </a:tbl>
          </a:graphicData>
        </a:graphic>
      </p:graphicFrame>
      <p:sp>
        <p:nvSpPr>
          <p:cNvPr id="8" name="灯片编号占位符 7">
            <a:extLst>
              <a:ext uri="{FF2B5EF4-FFF2-40B4-BE49-F238E27FC236}">
                <a16:creationId xmlns:a16="http://schemas.microsoft.com/office/drawing/2014/main" id="{B5C4CC8F-6776-417E-ABB4-A37F96AD747E}"/>
              </a:ext>
            </a:extLst>
          </p:cNvPr>
          <p:cNvSpPr>
            <a:spLocks noGrp="1"/>
          </p:cNvSpPr>
          <p:nvPr>
            <p:ph type="sldNum" sz="quarter" idx="12"/>
          </p:nvPr>
        </p:nvSpPr>
        <p:spPr/>
        <p:txBody>
          <a:bodyPr/>
          <a:lstStyle/>
          <a:p>
            <a:fld id="{0343F522-B1DB-4B24-87CC-09EAB668A261}" type="slidenum">
              <a:rPr lang="zh-CN" altLang="en-US" smtClean="0"/>
              <a:pPr/>
              <a:t>25</a:t>
            </a:fld>
            <a:r>
              <a:rPr lang="en-US" altLang="zh-CN"/>
              <a:t>/77</a:t>
            </a:r>
            <a:endParaRPr lang="zh-CN" altLang="en-US" dirty="0"/>
          </a:p>
        </p:txBody>
      </p:sp>
    </p:spTree>
    <p:extLst>
      <p:ext uri="{BB962C8B-B14F-4D97-AF65-F5344CB8AC3E}">
        <p14:creationId xmlns:p14="http://schemas.microsoft.com/office/powerpoint/2010/main" val="37807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effectLst/>
                <a:cs typeface="宋体" panose="02010600030101010101" pitchFamily="2" charset="-122"/>
              </a:rPr>
              <a:t>电路交换（</a:t>
            </a:r>
            <a:r>
              <a:rPr lang="en-US" altLang="zh-CN" b="1" kern="100" dirty="0">
                <a:solidFill>
                  <a:srgbClr val="000000"/>
                </a:solidFill>
                <a:effectLst/>
                <a:cs typeface="宋体" panose="02010600030101010101" pitchFamily="2" charset="-122"/>
              </a:rPr>
              <a:t>circuit Switching</a:t>
            </a:r>
            <a:r>
              <a:rPr lang="zh-CN" altLang="en-US" b="1" kern="100" dirty="0">
                <a:solidFill>
                  <a:srgbClr val="000000"/>
                </a:solidFill>
                <a:effectLst/>
                <a:cs typeface="宋体" panose="02010600030101010101" pitchFamily="2" charset="-122"/>
              </a:rPr>
              <a:t>）</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通信之前，在源节点和目的节点之间建立专用的通信连接</a:t>
            </a:r>
            <a:r>
              <a:rPr lang="zh-CN" altLang="en-US" dirty="0"/>
              <a:t>：</a:t>
            </a:r>
            <a:r>
              <a:rPr lang="zh-CN" altLang="zh-CN" dirty="0"/>
              <a:t>激活并独占通信线路用于数据传送</a:t>
            </a:r>
            <a:endParaRPr lang="en-US" altLang="zh-CN" dirty="0"/>
          </a:p>
          <a:p>
            <a:r>
              <a:rPr lang="zh-CN" altLang="zh-CN" dirty="0"/>
              <a:t>在整个数据传输期间一直</a:t>
            </a:r>
            <a:r>
              <a:rPr lang="zh-CN" altLang="zh-CN" dirty="0">
                <a:solidFill>
                  <a:srgbClr val="0070C0"/>
                </a:solidFill>
              </a:rPr>
              <a:t>独占</a:t>
            </a:r>
            <a:r>
              <a:rPr lang="zh-CN" altLang="zh-CN" dirty="0"/>
              <a:t>线路</a:t>
            </a:r>
            <a:r>
              <a:rPr lang="zh-CN" altLang="en-US" dirty="0"/>
              <a:t>（可能是其中的波长、频率）</a:t>
            </a:r>
            <a:r>
              <a:rPr lang="zh-CN" altLang="zh-CN" dirty="0"/>
              <a:t>，通信结束后释放通信连接</a:t>
            </a:r>
          </a:p>
          <a:p>
            <a:r>
              <a:rPr lang="en-US" altLang="zh-CN" dirty="0">
                <a:solidFill>
                  <a:srgbClr val="0070C0"/>
                </a:solidFill>
              </a:rPr>
              <a:t>2</a:t>
            </a:r>
            <a:r>
              <a:rPr lang="zh-CN" altLang="en-US" dirty="0">
                <a:solidFill>
                  <a:srgbClr val="0070C0"/>
                </a:solidFill>
              </a:rPr>
              <a:t>个</a:t>
            </a:r>
            <a:r>
              <a:rPr lang="zh-CN" altLang="zh-CN" dirty="0">
                <a:solidFill>
                  <a:srgbClr val="0070C0"/>
                </a:solidFill>
              </a:rPr>
              <a:t>优点</a:t>
            </a:r>
            <a:r>
              <a:rPr lang="zh-CN" altLang="en-US" dirty="0">
                <a:solidFill>
                  <a:srgbClr val="0070C0"/>
                </a:solidFill>
              </a:rPr>
              <a:t>：</a:t>
            </a:r>
            <a:endParaRPr lang="en-US" altLang="zh-CN" dirty="0">
              <a:solidFill>
                <a:srgbClr val="0070C0"/>
              </a:solidFill>
            </a:endParaRPr>
          </a:p>
          <a:p>
            <a:pPr lvl="1">
              <a:buFont typeface="黑体" panose="02010609060101010101" pitchFamily="49" charset="-122"/>
              <a:buChar char="-"/>
            </a:pPr>
            <a:r>
              <a:rPr lang="zh-CN" altLang="zh-CN" dirty="0">
                <a:solidFill>
                  <a:srgbClr val="0070C0"/>
                </a:solidFill>
              </a:rPr>
              <a:t>传输延迟小，主要的延迟是信号的传播延迟</a:t>
            </a:r>
            <a:endParaRPr lang="en-US" altLang="zh-CN" dirty="0">
              <a:solidFill>
                <a:srgbClr val="0070C0"/>
              </a:solidFill>
            </a:endParaRPr>
          </a:p>
          <a:p>
            <a:pPr lvl="1">
              <a:buFont typeface="黑体" panose="02010609060101010101" pitchFamily="49" charset="-122"/>
              <a:buChar char="-"/>
            </a:pPr>
            <a:r>
              <a:rPr lang="zh-CN" altLang="zh-CN" dirty="0">
                <a:solidFill>
                  <a:srgbClr val="0070C0"/>
                </a:solidFill>
              </a:rPr>
              <a:t>不会产生竞争和冲突，因为通信双方独占线路</a:t>
            </a:r>
          </a:p>
          <a:p>
            <a:r>
              <a:rPr lang="en-US" altLang="zh-CN" dirty="0">
                <a:solidFill>
                  <a:srgbClr val="7030A0"/>
                </a:solidFill>
              </a:rPr>
              <a:t>3</a:t>
            </a:r>
            <a:r>
              <a:rPr lang="zh-CN" altLang="zh-CN" dirty="0">
                <a:solidFill>
                  <a:srgbClr val="7030A0"/>
                </a:solidFill>
              </a:rPr>
              <a:t>个缺点</a:t>
            </a:r>
            <a:r>
              <a:rPr lang="zh-CN" altLang="en-US" dirty="0">
                <a:solidFill>
                  <a:srgbClr val="7030A0"/>
                </a:solidFill>
              </a:rPr>
              <a:t>：</a:t>
            </a:r>
            <a:endParaRPr lang="en-US" altLang="zh-CN" dirty="0">
              <a:solidFill>
                <a:srgbClr val="7030A0"/>
              </a:solidFill>
            </a:endParaRPr>
          </a:p>
          <a:p>
            <a:pPr lvl="1">
              <a:buFont typeface="黑体" panose="02010609060101010101" pitchFamily="49" charset="-122"/>
              <a:buChar char="-"/>
            </a:pPr>
            <a:r>
              <a:rPr lang="zh-CN" altLang="zh-CN" dirty="0">
                <a:solidFill>
                  <a:srgbClr val="7030A0"/>
                </a:solidFill>
              </a:rPr>
              <a:t>建立连接需要额外的时间</a:t>
            </a:r>
            <a:endParaRPr lang="en-US" altLang="zh-CN" dirty="0">
              <a:solidFill>
                <a:srgbClr val="7030A0"/>
              </a:solidFill>
            </a:endParaRPr>
          </a:p>
          <a:p>
            <a:pPr lvl="1">
              <a:buFont typeface="黑体" panose="02010609060101010101" pitchFamily="49" charset="-122"/>
              <a:buChar char="-"/>
            </a:pPr>
            <a:r>
              <a:rPr lang="zh-CN" altLang="zh-CN" dirty="0">
                <a:solidFill>
                  <a:srgbClr val="7030A0"/>
                </a:solidFill>
              </a:rPr>
              <a:t>线路独占造成资源浪费，即便空闲也不能</a:t>
            </a:r>
            <a:r>
              <a:rPr lang="zh-CN" altLang="en-US" dirty="0">
                <a:solidFill>
                  <a:srgbClr val="7030A0"/>
                </a:solidFill>
              </a:rPr>
              <a:t>共享</a:t>
            </a:r>
            <a:endParaRPr lang="en-US" altLang="zh-CN" dirty="0">
              <a:solidFill>
                <a:srgbClr val="7030A0"/>
              </a:solidFill>
            </a:endParaRPr>
          </a:p>
          <a:p>
            <a:pPr lvl="1">
              <a:buFont typeface="黑体" panose="02010609060101010101" pitchFamily="49" charset="-122"/>
              <a:buChar char="-"/>
            </a:pPr>
            <a:r>
              <a:rPr lang="zh-CN" altLang="en-US" dirty="0">
                <a:solidFill>
                  <a:srgbClr val="7030A0"/>
                </a:solidFill>
              </a:rPr>
              <a:t>中途</a:t>
            </a:r>
            <a:r>
              <a:rPr lang="zh-CN" altLang="zh-CN" dirty="0">
                <a:solidFill>
                  <a:srgbClr val="7030A0"/>
                </a:solidFill>
              </a:rPr>
              <a:t>不能进行差错控制，</a:t>
            </a:r>
            <a:r>
              <a:rPr lang="zh-CN" altLang="en-US" dirty="0">
                <a:solidFill>
                  <a:srgbClr val="7030A0"/>
                </a:solidFill>
              </a:rPr>
              <a:t>∵</a:t>
            </a:r>
            <a:r>
              <a:rPr lang="zh-CN" altLang="zh-CN" dirty="0">
                <a:solidFill>
                  <a:srgbClr val="7030A0"/>
                </a:solidFill>
              </a:rPr>
              <a:t>中间不停顿</a:t>
            </a:r>
          </a:p>
          <a:p>
            <a:r>
              <a:rPr lang="zh-CN" altLang="en-US" dirty="0">
                <a:solidFill>
                  <a:srgbClr val="002060"/>
                </a:solidFill>
              </a:rPr>
              <a:t>典型应用：</a:t>
            </a:r>
            <a:r>
              <a:rPr lang="zh-CN" altLang="zh-CN" dirty="0">
                <a:solidFill>
                  <a:srgbClr val="002060"/>
                </a:solidFill>
              </a:rPr>
              <a:t>传统的电话网络</a:t>
            </a:r>
            <a:r>
              <a:rPr lang="zh-CN" altLang="en-US" dirty="0">
                <a:solidFill>
                  <a:srgbClr val="002060"/>
                </a:solidFill>
              </a:rPr>
              <a:t>（但现今</a:t>
            </a:r>
            <a:r>
              <a:rPr lang="zh-CN" altLang="zh-CN" dirty="0">
                <a:solidFill>
                  <a:srgbClr val="002060"/>
                </a:solidFill>
              </a:rPr>
              <a:t>电话系统在骨干网上一般不再使用</a:t>
            </a:r>
            <a:r>
              <a:rPr lang="zh-CN" altLang="en-US" dirty="0">
                <a:solidFill>
                  <a:srgbClr val="002060"/>
                </a:solidFill>
              </a:rPr>
              <a:t>）</a:t>
            </a:r>
            <a:endParaRPr lang="en-US" altLang="zh-CN" dirty="0">
              <a:solidFill>
                <a:srgbClr val="00206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D4199B08-8EA9-424C-8853-C1B39EB891CD}"/>
              </a:ext>
            </a:extLst>
          </p:cNvPr>
          <p:cNvGraphicFramePr>
            <a:graphicFrameLocks noGrp="1"/>
          </p:cNvGraphicFramePr>
          <p:nvPr>
            <p:extLst>
              <p:ext uri="{D42A27DB-BD31-4B8C-83A1-F6EECF244321}">
                <p14:modId xmlns:p14="http://schemas.microsoft.com/office/powerpoint/2010/main" val="3934666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电路交换</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实现方式</a:t>
                      </a:r>
                    </a:p>
                  </a:txBody>
                  <a:tcPr marL="0" marR="0" marT="0" marB="0" anchor="ctr">
                    <a:solidFill>
                      <a:schemeClr val="tx2">
                        <a:lumMod val="40000"/>
                        <a:lumOff val="60000"/>
                      </a:schemeClr>
                    </a:solidFill>
                  </a:tcPr>
                </a:tc>
                <a:extLst>
                  <a:ext uri="{0D108BD9-81ED-4DB2-BD59-A6C34878D82A}">
                    <a16:rowId xmlns:a16="http://schemas.microsoft.com/office/drawing/2014/main" val="4084010908"/>
                  </a:ext>
                </a:extLst>
              </a:tr>
            </a:tbl>
          </a:graphicData>
        </a:graphic>
      </p:graphicFrame>
      <p:sp>
        <p:nvSpPr>
          <p:cNvPr id="6" name="灯片编号占位符 5">
            <a:extLst>
              <a:ext uri="{FF2B5EF4-FFF2-40B4-BE49-F238E27FC236}">
                <a16:creationId xmlns:a16="http://schemas.microsoft.com/office/drawing/2014/main" id="{A0D067A4-3CFC-4F7E-9944-E20324946341}"/>
              </a:ext>
            </a:extLst>
          </p:cNvPr>
          <p:cNvSpPr>
            <a:spLocks noGrp="1"/>
          </p:cNvSpPr>
          <p:nvPr>
            <p:ph type="sldNum" sz="quarter" idx="12"/>
          </p:nvPr>
        </p:nvSpPr>
        <p:spPr/>
        <p:txBody>
          <a:bodyPr/>
          <a:lstStyle/>
          <a:p>
            <a:fld id="{0343F522-B1DB-4B24-87CC-09EAB668A261}" type="slidenum">
              <a:rPr lang="zh-CN" altLang="en-US" smtClean="0"/>
              <a:pPr/>
              <a:t>26</a:t>
            </a:fld>
            <a:r>
              <a:rPr lang="en-US" altLang="zh-CN"/>
              <a:t>/77</a:t>
            </a:r>
            <a:endParaRPr lang="zh-CN" altLang="en-US" dirty="0"/>
          </a:p>
        </p:txBody>
      </p:sp>
    </p:spTree>
    <p:extLst>
      <p:ext uri="{BB962C8B-B14F-4D97-AF65-F5344CB8AC3E}">
        <p14:creationId xmlns:p14="http://schemas.microsoft.com/office/powerpoint/2010/main" val="52577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cs typeface="宋体" panose="02010600030101010101" pitchFamily="2" charset="-122"/>
              </a:rPr>
              <a:t>包</a:t>
            </a:r>
            <a:r>
              <a:rPr lang="zh-CN" altLang="en-US" b="1" kern="100" dirty="0">
                <a:solidFill>
                  <a:srgbClr val="000000"/>
                </a:solidFill>
                <a:effectLst/>
                <a:cs typeface="宋体" panose="02010600030101010101" pitchFamily="2" charset="-122"/>
              </a:rPr>
              <a:t>交换（</a:t>
            </a:r>
            <a:r>
              <a:rPr lang="en-US" altLang="zh-CN" b="1" kern="100" dirty="0">
                <a:solidFill>
                  <a:srgbClr val="000000"/>
                </a:solidFill>
                <a:effectLst/>
                <a:cs typeface="宋体" panose="02010600030101010101" pitchFamily="2" charset="-122"/>
              </a:rPr>
              <a:t>packet Switching</a:t>
            </a:r>
            <a:r>
              <a:rPr lang="zh-CN" altLang="en-US" b="1" kern="100" dirty="0">
                <a:solidFill>
                  <a:srgbClr val="000000"/>
                </a:solidFill>
                <a:effectLst/>
                <a:cs typeface="宋体" panose="02010600030101010101" pitchFamily="2" charset="-122"/>
              </a:rPr>
              <a:t>，分组交换）</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源节点将待传送的数据分割成等长的数据块加上源地址、目的地址、长度、校验码等辅助信息封装成包（</a:t>
            </a:r>
            <a:r>
              <a:rPr lang="en-US" altLang="zh-CN" dirty="0"/>
              <a:t>packet</a:t>
            </a:r>
            <a:r>
              <a:rPr lang="zh-CN" altLang="zh-CN" dirty="0"/>
              <a:t>），发送给下一个节点</a:t>
            </a:r>
            <a:endParaRPr lang="en-US" altLang="zh-CN" dirty="0"/>
          </a:p>
          <a:p>
            <a:r>
              <a:rPr lang="zh-CN" altLang="zh-CN" dirty="0"/>
              <a:t>下一个节点</a:t>
            </a:r>
            <a:r>
              <a:rPr lang="zh-CN" altLang="en-US" dirty="0"/>
              <a:t>接收并</a:t>
            </a:r>
            <a:r>
              <a:rPr lang="zh-CN" altLang="zh-CN" dirty="0"/>
              <a:t>暂存包，待输出线路空闲时再转发给下个节点</a:t>
            </a:r>
            <a:r>
              <a:rPr lang="zh-CN" altLang="en-US" dirty="0"/>
              <a:t>，</a:t>
            </a:r>
            <a:r>
              <a:rPr lang="zh-CN" altLang="zh-CN" dirty="0"/>
              <a:t>重复直到到达目的节点</a:t>
            </a:r>
            <a:endParaRPr lang="en-US" altLang="zh-CN" dirty="0"/>
          </a:p>
          <a:p>
            <a:r>
              <a:rPr lang="zh-CN" altLang="zh-CN" dirty="0"/>
              <a:t>每个包可单独选择到达目的节点的路径</a:t>
            </a:r>
            <a:endParaRPr lang="en-US" altLang="zh-CN" dirty="0"/>
          </a:p>
          <a:p>
            <a:r>
              <a:rPr lang="zh-CN" altLang="zh-CN" dirty="0">
                <a:solidFill>
                  <a:srgbClr val="0070C0"/>
                </a:solidFill>
              </a:rPr>
              <a:t>存储</a:t>
            </a:r>
            <a:r>
              <a:rPr lang="en-US" altLang="zh-CN" dirty="0">
                <a:solidFill>
                  <a:srgbClr val="0070C0"/>
                </a:solidFill>
              </a:rPr>
              <a:t>-</a:t>
            </a:r>
            <a:r>
              <a:rPr lang="zh-CN" altLang="zh-CN" dirty="0">
                <a:solidFill>
                  <a:srgbClr val="0070C0"/>
                </a:solidFill>
              </a:rPr>
              <a:t>转发方式</a:t>
            </a:r>
          </a:p>
          <a:p>
            <a:endParaRPr lang="en-US" altLang="zh-CN" dirty="0">
              <a:solidFill>
                <a:srgbClr val="7030A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2357084659"/>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包交换</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实现方式</a:t>
                      </a:r>
                    </a:p>
                  </a:txBody>
                  <a:tcPr marL="0" marR="0" marT="0" marB="0" anchor="ctr">
                    <a:solidFill>
                      <a:schemeClr val="tx2">
                        <a:lumMod val="40000"/>
                        <a:lumOff val="60000"/>
                      </a:schemeClr>
                    </a:solidFill>
                  </a:tcPr>
                </a:tc>
                <a:extLst>
                  <a:ext uri="{0D108BD9-81ED-4DB2-BD59-A6C34878D82A}">
                    <a16:rowId xmlns:a16="http://schemas.microsoft.com/office/drawing/2014/main" val="1707819973"/>
                  </a:ext>
                </a:extLst>
              </a:tr>
            </a:tbl>
          </a:graphicData>
        </a:graphic>
      </p:graphicFrame>
      <p:sp>
        <p:nvSpPr>
          <p:cNvPr id="8" name="灯片编号占位符 7">
            <a:extLst>
              <a:ext uri="{FF2B5EF4-FFF2-40B4-BE49-F238E27FC236}">
                <a16:creationId xmlns:a16="http://schemas.microsoft.com/office/drawing/2014/main" id="{461CDB08-3607-47CC-B13E-784BC9E7CA89}"/>
              </a:ext>
            </a:extLst>
          </p:cNvPr>
          <p:cNvSpPr>
            <a:spLocks noGrp="1"/>
          </p:cNvSpPr>
          <p:nvPr>
            <p:ph type="sldNum" sz="quarter" idx="12"/>
          </p:nvPr>
        </p:nvSpPr>
        <p:spPr/>
        <p:txBody>
          <a:bodyPr/>
          <a:lstStyle/>
          <a:p>
            <a:fld id="{0343F522-B1DB-4B24-87CC-09EAB668A261}" type="slidenum">
              <a:rPr lang="zh-CN" altLang="en-US" smtClean="0"/>
              <a:pPr/>
              <a:t>27</a:t>
            </a:fld>
            <a:r>
              <a:rPr lang="en-US" altLang="zh-CN"/>
              <a:t>/77</a:t>
            </a:r>
            <a:endParaRPr lang="zh-CN" altLang="en-US" dirty="0"/>
          </a:p>
        </p:txBody>
      </p:sp>
    </p:spTree>
    <p:extLst>
      <p:ext uri="{BB962C8B-B14F-4D97-AF65-F5344CB8AC3E}">
        <p14:creationId xmlns:p14="http://schemas.microsoft.com/office/powerpoint/2010/main" val="325517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cs typeface="宋体" panose="02010600030101010101" pitchFamily="2" charset="-122"/>
              </a:rPr>
              <a:t>包</a:t>
            </a:r>
            <a:r>
              <a:rPr lang="zh-CN" altLang="en-US" b="1" kern="100" dirty="0">
                <a:solidFill>
                  <a:srgbClr val="000000"/>
                </a:solidFill>
                <a:effectLst/>
                <a:cs typeface="宋体" panose="02010600030101010101" pitchFamily="2" charset="-122"/>
              </a:rPr>
              <a:t>交换（</a:t>
            </a:r>
            <a:r>
              <a:rPr lang="en-US" altLang="zh-CN" b="1" kern="100" dirty="0">
                <a:solidFill>
                  <a:srgbClr val="000000"/>
                </a:solidFill>
                <a:effectLst/>
                <a:cs typeface="宋体" panose="02010600030101010101" pitchFamily="2" charset="-122"/>
              </a:rPr>
              <a:t>packet Switching</a:t>
            </a:r>
            <a:r>
              <a:rPr lang="zh-CN" altLang="en-US" b="1" kern="100" dirty="0">
                <a:solidFill>
                  <a:srgbClr val="000000"/>
                </a:solidFill>
                <a:effectLst/>
                <a:cs typeface="宋体" panose="02010600030101010101" pitchFamily="2" charset="-122"/>
              </a:rPr>
              <a:t>，分组交换）</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en-US" altLang="zh-CN" dirty="0">
                <a:solidFill>
                  <a:srgbClr val="7030A0"/>
                </a:solidFill>
              </a:rPr>
              <a:t>7</a:t>
            </a:r>
            <a:r>
              <a:rPr lang="zh-CN" altLang="en-US" dirty="0">
                <a:solidFill>
                  <a:srgbClr val="7030A0"/>
                </a:solidFill>
              </a:rPr>
              <a:t>个主要</a:t>
            </a:r>
            <a:r>
              <a:rPr lang="zh-CN" altLang="zh-CN" dirty="0">
                <a:solidFill>
                  <a:srgbClr val="7030A0"/>
                </a:solidFill>
              </a:rPr>
              <a:t>优点</a:t>
            </a:r>
            <a:r>
              <a:rPr lang="zh-CN" altLang="en-US" dirty="0">
                <a:solidFill>
                  <a:srgbClr val="7030A0"/>
                </a:solidFill>
              </a:rPr>
              <a:t>：</a:t>
            </a:r>
            <a:endParaRPr lang="en-US" altLang="zh-CN" dirty="0">
              <a:solidFill>
                <a:srgbClr val="7030A0"/>
              </a:solidFill>
            </a:endParaRPr>
          </a:p>
          <a:p>
            <a:pPr marL="457200" lvl="1" indent="0">
              <a:buNone/>
            </a:pPr>
            <a:r>
              <a:rPr lang="zh-CN" altLang="zh-CN" sz="2000" dirty="0"/>
              <a:t>①</a:t>
            </a:r>
            <a:r>
              <a:rPr lang="zh-CN" altLang="en-US" sz="2000" dirty="0"/>
              <a:t>共享链路，</a:t>
            </a:r>
            <a:r>
              <a:rPr lang="zh-CN" altLang="zh-CN" sz="2000" dirty="0"/>
              <a:t>可以充分利用线路容量</a:t>
            </a:r>
          </a:p>
          <a:p>
            <a:pPr marL="457200" lvl="1" indent="0">
              <a:buNone/>
            </a:pPr>
            <a:r>
              <a:rPr lang="zh-CN" altLang="zh-CN" sz="2000" dirty="0"/>
              <a:t>②实现一对多、多对一的访问</a:t>
            </a:r>
          </a:p>
          <a:p>
            <a:pPr marL="457200" lvl="1" indent="0">
              <a:buNone/>
            </a:pPr>
            <a:r>
              <a:rPr lang="zh-CN" altLang="zh-CN" sz="2000" dirty="0"/>
              <a:t>③可以实现差错控制</a:t>
            </a:r>
          </a:p>
          <a:p>
            <a:pPr marL="457200" lvl="1" indent="0">
              <a:buNone/>
            </a:pPr>
            <a:r>
              <a:rPr lang="zh-CN" altLang="zh-CN" sz="2000" dirty="0"/>
              <a:t>④便于实现格式转换</a:t>
            </a:r>
            <a:endParaRPr lang="en-US" altLang="zh-CN" sz="2000" dirty="0"/>
          </a:p>
          <a:p>
            <a:pPr marL="457200" lvl="1" indent="0">
              <a:buNone/>
            </a:pPr>
            <a:r>
              <a:rPr lang="zh-CN" altLang="zh-CN" sz="2000" dirty="0"/>
              <a:t>⑤缓冲区易于管理。</a:t>
            </a:r>
            <a:r>
              <a:rPr lang="zh-CN" altLang="en-US" sz="2000" dirty="0"/>
              <a:t>∵</a:t>
            </a:r>
            <a:r>
              <a:rPr lang="zh-CN" altLang="zh-CN" sz="2000" dirty="0"/>
              <a:t>包的长度是固定的</a:t>
            </a:r>
          </a:p>
          <a:p>
            <a:pPr marL="457200" lvl="1" indent="0">
              <a:buNone/>
            </a:pPr>
            <a:r>
              <a:rPr lang="zh-CN" altLang="zh-CN" sz="2000" dirty="0"/>
              <a:t>⑥包的平均延迟更小，网络中占用的平均缓冲区更少</a:t>
            </a:r>
            <a:r>
              <a:rPr lang="zh-CN" altLang="en-US" sz="2000" dirty="0"/>
              <a:t>（排队论）</a:t>
            </a:r>
            <a:endParaRPr lang="en-US" altLang="zh-CN" sz="2000" dirty="0"/>
          </a:p>
          <a:p>
            <a:pPr marL="457200" lvl="1" indent="0">
              <a:buNone/>
            </a:pPr>
            <a:r>
              <a:rPr lang="zh-CN" altLang="zh-CN" sz="2000" dirty="0"/>
              <a:t>⑦对应用的适应性更好</a:t>
            </a:r>
            <a:endParaRPr lang="en-US" altLang="zh-CN" sz="2000" dirty="0"/>
          </a:p>
          <a:p>
            <a:r>
              <a:rPr lang="en-US" altLang="zh-CN" dirty="0">
                <a:solidFill>
                  <a:srgbClr val="7030A0"/>
                </a:solidFill>
              </a:rPr>
              <a:t>3</a:t>
            </a:r>
            <a:r>
              <a:rPr lang="zh-CN" altLang="en-US" dirty="0">
                <a:solidFill>
                  <a:srgbClr val="7030A0"/>
                </a:solidFill>
              </a:rPr>
              <a:t>个主要</a:t>
            </a:r>
            <a:r>
              <a:rPr lang="zh-CN" altLang="zh-CN" dirty="0">
                <a:solidFill>
                  <a:srgbClr val="7030A0"/>
                </a:solidFill>
              </a:rPr>
              <a:t>缺点</a:t>
            </a:r>
            <a:r>
              <a:rPr lang="zh-CN" altLang="en-US" dirty="0">
                <a:solidFill>
                  <a:srgbClr val="7030A0"/>
                </a:solidFill>
              </a:rPr>
              <a:t>：</a:t>
            </a:r>
            <a:endParaRPr lang="zh-CN" altLang="zh-CN" dirty="0">
              <a:solidFill>
                <a:srgbClr val="7030A0"/>
              </a:solidFill>
            </a:endParaRPr>
          </a:p>
          <a:p>
            <a:pPr marL="457200" lvl="1" indent="0">
              <a:buNone/>
            </a:pPr>
            <a:r>
              <a:rPr lang="zh-CN" altLang="zh-CN" sz="2000" dirty="0"/>
              <a:t>①增加资源开销。增加</a:t>
            </a:r>
            <a:r>
              <a:rPr lang="zh-CN" altLang="en-US" sz="2000" dirty="0"/>
              <a:t>的</a:t>
            </a:r>
            <a:r>
              <a:rPr lang="zh-CN" altLang="zh-CN" sz="2000" dirty="0"/>
              <a:t>辅助信息</a:t>
            </a:r>
            <a:r>
              <a:rPr lang="zh-CN" altLang="en-US" sz="2000" dirty="0"/>
              <a:t>也要传输、存储</a:t>
            </a:r>
            <a:endParaRPr lang="zh-CN" altLang="zh-CN" sz="2000" dirty="0"/>
          </a:p>
          <a:p>
            <a:pPr marL="457200" lvl="1" indent="0">
              <a:buNone/>
            </a:pPr>
            <a:r>
              <a:rPr lang="zh-CN" altLang="zh-CN" sz="2000" dirty="0"/>
              <a:t>②增加缓冲延迟</a:t>
            </a:r>
          </a:p>
          <a:p>
            <a:pPr marL="457200" lvl="1" indent="0">
              <a:buNone/>
            </a:pPr>
            <a:r>
              <a:rPr lang="zh-CN" altLang="zh-CN" sz="2000" dirty="0"/>
              <a:t>③多个包的顺序可能发生变更，需要额外的顺序控制</a:t>
            </a:r>
          </a:p>
          <a:p>
            <a:pPr marL="457200" lvl="1" indent="0">
              <a:buNone/>
            </a:pPr>
            <a:endParaRPr lang="en-US" altLang="zh-CN" sz="2000" dirty="0"/>
          </a:p>
          <a:p>
            <a:pPr marL="228600" lvl="1">
              <a:spcBef>
                <a:spcPts val="1000"/>
              </a:spcBef>
            </a:pPr>
            <a:r>
              <a:rPr lang="zh-CN" altLang="en-US" sz="2800" dirty="0">
                <a:solidFill>
                  <a:srgbClr val="7030A0"/>
                </a:solidFill>
              </a:rPr>
              <a:t>典型应用：现今的计算机</a:t>
            </a:r>
            <a:r>
              <a:rPr lang="zh-CN" altLang="zh-CN" sz="2800" dirty="0">
                <a:solidFill>
                  <a:srgbClr val="7030A0"/>
                </a:solidFill>
              </a:rPr>
              <a:t>网络</a:t>
            </a:r>
            <a:endParaRPr lang="en-US" altLang="zh-CN" sz="2800" dirty="0">
              <a:solidFill>
                <a:srgbClr val="7030A0"/>
              </a:solidFill>
            </a:endParaRPr>
          </a:p>
          <a:p>
            <a:endParaRPr lang="en-US" altLang="zh-CN" dirty="0">
              <a:solidFill>
                <a:srgbClr val="7030A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6721FC97-B1B2-48A0-8163-622A2C0CC2BE}"/>
              </a:ext>
            </a:extLst>
          </p:cNvPr>
          <p:cNvGraphicFramePr>
            <a:graphicFrameLocks noGrp="1"/>
          </p:cNvGraphicFramePr>
          <p:nvPr>
            <p:extLst>
              <p:ext uri="{D42A27DB-BD31-4B8C-83A1-F6EECF244321}">
                <p14:modId xmlns:p14="http://schemas.microsoft.com/office/powerpoint/2010/main" val="496608739"/>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包交换</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实现方式</a:t>
                      </a:r>
                    </a:p>
                  </a:txBody>
                  <a:tcPr marL="0" marR="0" marT="0" marB="0" anchor="ctr">
                    <a:solidFill>
                      <a:schemeClr val="tx2">
                        <a:lumMod val="40000"/>
                        <a:lumOff val="60000"/>
                      </a:schemeClr>
                    </a:solidFill>
                  </a:tcPr>
                </a:tc>
                <a:extLst>
                  <a:ext uri="{0D108BD9-81ED-4DB2-BD59-A6C34878D82A}">
                    <a16:rowId xmlns:a16="http://schemas.microsoft.com/office/drawing/2014/main" val="1707819973"/>
                  </a:ext>
                </a:extLst>
              </a:tr>
            </a:tbl>
          </a:graphicData>
        </a:graphic>
      </p:graphicFrame>
      <p:sp>
        <p:nvSpPr>
          <p:cNvPr id="6" name="灯片编号占位符 5">
            <a:extLst>
              <a:ext uri="{FF2B5EF4-FFF2-40B4-BE49-F238E27FC236}">
                <a16:creationId xmlns:a16="http://schemas.microsoft.com/office/drawing/2014/main" id="{52393A1E-E1E1-4840-A717-E5827067C270}"/>
              </a:ext>
            </a:extLst>
          </p:cNvPr>
          <p:cNvSpPr>
            <a:spLocks noGrp="1"/>
          </p:cNvSpPr>
          <p:nvPr>
            <p:ph type="sldNum" sz="quarter" idx="12"/>
          </p:nvPr>
        </p:nvSpPr>
        <p:spPr/>
        <p:txBody>
          <a:bodyPr/>
          <a:lstStyle/>
          <a:p>
            <a:fld id="{0343F522-B1DB-4B24-87CC-09EAB668A261}" type="slidenum">
              <a:rPr lang="zh-CN" altLang="en-US" smtClean="0"/>
              <a:pPr/>
              <a:t>28</a:t>
            </a:fld>
            <a:r>
              <a:rPr lang="en-US" altLang="zh-CN"/>
              <a:t>/77</a:t>
            </a:r>
            <a:endParaRPr lang="zh-CN" altLang="en-US" dirty="0"/>
          </a:p>
        </p:txBody>
      </p:sp>
    </p:spTree>
    <p:extLst>
      <p:ext uri="{BB962C8B-B14F-4D97-AF65-F5344CB8AC3E}">
        <p14:creationId xmlns:p14="http://schemas.microsoft.com/office/powerpoint/2010/main" val="117278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cs typeface="宋体" panose="02010600030101010101" pitchFamily="2" charset="-122"/>
              </a:rPr>
              <a:t>广播</a:t>
            </a:r>
            <a:r>
              <a:rPr lang="zh-CN" altLang="en-US" b="1" kern="100" dirty="0">
                <a:solidFill>
                  <a:srgbClr val="000000"/>
                </a:solidFill>
                <a:effectLst/>
                <a:cs typeface="宋体" panose="02010600030101010101" pitchFamily="2" charset="-122"/>
              </a:rPr>
              <a:t>交换（</a:t>
            </a:r>
            <a:r>
              <a:rPr lang="en-US" altLang="zh-CN" b="1" kern="100" dirty="0">
                <a:solidFill>
                  <a:srgbClr val="000000"/>
                </a:solidFill>
                <a:effectLst/>
                <a:cs typeface="宋体" panose="02010600030101010101" pitchFamily="2" charset="-122"/>
              </a:rPr>
              <a:t>broadcast Switching</a:t>
            </a:r>
            <a:r>
              <a:rPr lang="zh-CN" altLang="en-US" b="1" kern="100" dirty="0">
                <a:solidFill>
                  <a:srgbClr val="000000"/>
                </a:solidFill>
                <a:effectLst/>
                <a:cs typeface="宋体" panose="02010600030101010101" pitchFamily="2" charset="-122"/>
              </a:rPr>
              <a:t>）</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发送节点</a:t>
            </a:r>
            <a:r>
              <a:rPr lang="zh-CN" altLang="zh-CN" dirty="0"/>
              <a:t>采用广播方式向网上所有节点发送</a:t>
            </a:r>
            <a:endParaRPr lang="en-US" altLang="zh-CN" dirty="0"/>
          </a:p>
          <a:p>
            <a:r>
              <a:rPr lang="zh-CN" altLang="zh-CN" dirty="0"/>
              <a:t>哪个（哪些）节点应该接收信息则根据数据包的地址信息决定</a:t>
            </a:r>
            <a:endParaRPr lang="en-US" altLang="zh-CN" dirty="0"/>
          </a:p>
          <a:p>
            <a:r>
              <a:rPr lang="zh-CN" altLang="zh-CN" dirty="0"/>
              <a:t>有的网络本身就是广播型的，采用广播交换具优越性，如无线网络、总线型网络、卫星网络等</a:t>
            </a:r>
          </a:p>
          <a:p>
            <a:r>
              <a:rPr lang="zh-CN" altLang="zh-CN" dirty="0"/>
              <a:t>广播交换一般与包交换联合使用</a:t>
            </a:r>
          </a:p>
          <a:p>
            <a:endParaRPr lang="en-US" altLang="zh-CN" dirty="0"/>
          </a:p>
          <a:p>
            <a:r>
              <a:rPr lang="zh-CN" altLang="zh-CN" dirty="0">
                <a:solidFill>
                  <a:srgbClr val="0070C0"/>
                </a:solidFill>
              </a:rPr>
              <a:t>其它交换方式</a:t>
            </a:r>
            <a:r>
              <a:rPr lang="zh-CN" altLang="en-US" dirty="0">
                <a:solidFill>
                  <a:srgbClr val="0070C0"/>
                </a:solidFill>
              </a:rPr>
              <a:t>：</a:t>
            </a:r>
            <a:r>
              <a:rPr lang="zh-CN" altLang="zh-CN" dirty="0">
                <a:solidFill>
                  <a:srgbClr val="0070C0"/>
                </a:solidFill>
              </a:rPr>
              <a:t>信元交换（信元长度</a:t>
            </a:r>
            <a:r>
              <a:rPr lang="en-US" altLang="zh-CN" dirty="0">
                <a:solidFill>
                  <a:srgbClr val="0070C0"/>
                </a:solidFill>
              </a:rPr>
              <a:t>53</a:t>
            </a:r>
            <a:r>
              <a:rPr lang="zh-CN" altLang="zh-CN" dirty="0">
                <a:solidFill>
                  <a:srgbClr val="0070C0"/>
                </a:solidFill>
              </a:rPr>
              <a:t>字节，用于</a:t>
            </a:r>
            <a:r>
              <a:rPr lang="en-US" altLang="zh-CN" dirty="0">
                <a:solidFill>
                  <a:srgbClr val="0070C0"/>
                </a:solidFill>
              </a:rPr>
              <a:t>ATM</a:t>
            </a:r>
            <a:r>
              <a:rPr lang="zh-CN" altLang="zh-CN" dirty="0">
                <a:solidFill>
                  <a:srgbClr val="0070C0"/>
                </a:solidFill>
              </a:rPr>
              <a:t>网络）、长度不固定的报文交换等，已被淘汰</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4218225735"/>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广播交换</a:t>
                      </a:r>
                    </a:p>
                  </a:txBody>
                  <a:tcPr marL="0" marR="0" marT="0" marB="0" anchor="ctr">
                    <a:solidFill>
                      <a:schemeClr val="accent1"/>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实现方式</a:t>
                      </a:r>
                    </a:p>
                  </a:txBody>
                  <a:tcPr marL="0" marR="0" marT="0" marB="0" anchor="ctr">
                    <a:solidFill>
                      <a:schemeClr val="tx2">
                        <a:lumMod val="40000"/>
                        <a:lumOff val="60000"/>
                      </a:schemeClr>
                    </a:solidFill>
                  </a:tcPr>
                </a:tc>
                <a:extLst>
                  <a:ext uri="{0D108BD9-81ED-4DB2-BD59-A6C34878D82A}">
                    <a16:rowId xmlns:a16="http://schemas.microsoft.com/office/drawing/2014/main" val="1810638064"/>
                  </a:ext>
                </a:extLst>
              </a:tr>
            </a:tbl>
          </a:graphicData>
        </a:graphic>
      </p:graphicFrame>
      <p:sp>
        <p:nvSpPr>
          <p:cNvPr id="8" name="灯片编号占位符 7">
            <a:extLst>
              <a:ext uri="{FF2B5EF4-FFF2-40B4-BE49-F238E27FC236}">
                <a16:creationId xmlns:a16="http://schemas.microsoft.com/office/drawing/2014/main" id="{5C5B0F73-B913-41DD-BC8D-2DD8DC898E4A}"/>
              </a:ext>
            </a:extLst>
          </p:cNvPr>
          <p:cNvSpPr>
            <a:spLocks noGrp="1"/>
          </p:cNvSpPr>
          <p:nvPr>
            <p:ph type="sldNum" sz="quarter" idx="12"/>
          </p:nvPr>
        </p:nvSpPr>
        <p:spPr/>
        <p:txBody>
          <a:bodyPr/>
          <a:lstStyle/>
          <a:p>
            <a:fld id="{0343F522-B1DB-4B24-87CC-09EAB668A261}" type="slidenum">
              <a:rPr lang="zh-CN" altLang="en-US" smtClean="0"/>
              <a:pPr/>
              <a:t>29</a:t>
            </a:fld>
            <a:r>
              <a:rPr lang="en-US" altLang="zh-CN"/>
              <a:t>/77</a:t>
            </a:r>
            <a:endParaRPr lang="zh-CN" altLang="en-US" dirty="0"/>
          </a:p>
        </p:txBody>
      </p:sp>
    </p:spTree>
    <p:extLst>
      <p:ext uri="{BB962C8B-B14F-4D97-AF65-F5344CB8AC3E}">
        <p14:creationId xmlns:p14="http://schemas.microsoft.com/office/powerpoint/2010/main" val="110006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计算机网络应支持哪些典型应用？</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buNone/>
            </a:pPr>
            <a:r>
              <a:rPr lang="en-US" altLang="zh-CN" sz="2400" kern="100" dirty="0">
                <a:effectLst/>
                <a:latin typeface="黑体" panose="02010609060101010101" pitchFamily="49" charset="-122"/>
                <a:cs typeface="Times New Roman" panose="02020603050405020304" pitchFamily="18" charset="0"/>
              </a:rPr>
              <a:t>(1)</a:t>
            </a:r>
            <a:r>
              <a:rPr lang="zh-CN" altLang="zh-CN" sz="2400" kern="100" dirty="0">
                <a:effectLst/>
                <a:ea typeface="黑体" panose="02010609060101010101" pitchFamily="49" charset="-122"/>
                <a:cs typeface="Times New Roman" panose="02020603050405020304" pitchFamily="18" charset="0"/>
              </a:rPr>
              <a:t>信息分享类应用</a:t>
            </a:r>
            <a:endParaRPr lang="en-US" altLang="zh-CN" sz="2400" kern="100" dirty="0">
              <a:effectLst/>
              <a:ea typeface="黑体" panose="02010609060101010101" pitchFamily="49" charset="-122"/>
              <a:cs typeface="Times New Roman" panose="02020603050405020304" pitchFamily="18" charset="0"/>
            </a:endParaRPr>
          </a:p>
          <a:p>
            <a:pPr marL="0" indent="0">
              <a:buNone/>
            </a:pPr>
            <a:endParaRPr lang="en-US" altLang="zh-CN" sz="2400" kern="100" dirty="0">
              <a:effectLst/>
              <a:latin typeface="黑体" panose="02010609060101010101" pitchFamily="49" charset="-122"/>
              <a:cs typeface="Times New Roman" panose="02020603050405020304" pitchFamily="18" charset="0"/>
            </a:endParaRPr>
          </a:p>
          <a:p>
            <a:pPr marL="0" indent="0">
              <a:buNone/>
            </a:pPr>
            <a:r>
              <a:rPr lang="en-US" altLang="zh-CN" sz="2400" kern="100" dirty="0">
                <a:effectLst/>
                <a:latin typeface="黑体" panose="02010609060101010101" pitchFamily="49" charset="-122"/>
                <a:cs typeface="Times New Roman" panose="02020603050405020304" pitchFamily="18" charset="0"/>
              </a:rPr>
              <a:t>(2)</a:t>
            </a:r>
            <a:r>
              <a:rPr lang="zh-CN" altLang="zh-CN" sz="2400" kern="100" dirty="0">
                <a:effectLst/>
                <a:ea typeface="黑体" panose="02010609060101010101" pitchFamily="49" charset="-122"/>
                <a:cs typeface="Times New Roman" panose="02020603050405020304" pitchFamily="18" charset="0"/>
              </a:rPr>
              <a:t>商务交易类应用</a:t>
            </a:r>
            <a:endParaRPr lang="en-US" altLang="zh-CN" sz="2400" kern="100" dirty="0">
              <a:effectLst/>
              <a:ea typeface="黑体" panose="02010609060101010101" pitchFamily="49" charset="-122"/>
              <a:cs typeface="Times New Roman" panose="02020603050405020304" pitchFamily="18" charset="0"/>
            </a:endParaRPr>
          </a:p>
          <a:p>
            <a:pPr marL="0" indent="0">
              <a:buNone/>
            </a:pPr>
            <a:endParaRPr lang="en-US" altLang="zh-CN" sz="2400" kern="100" dirty="0">
              <a:effectLst/>
              <a:latin typeface="黑体" panose="02010609060101010101" pitchFamily="49" charset="-122"/>
              <a:cs typeface="Times New Roman" panose="02020603050405020304" pitchFamily="18" charset="0"/>
            </a:endParaRPr>
          </a:p>
          <a:p>
            <a:pPr marL="0" indent="0">
              <a:buNone/>
            </a:pPr>
            <a:r>
              <a:rPr lang="en-US" altLang="zh-CN" sz="2400" kern="100" dirty="0">
                <a:effectLst/>
                <a:latin typeface="黑体" panose="02010609060101010101" pitchFamily="49" charset="-122"/>
                <a:cs typeface="Times New Roman" panose="02020603050405020304" pitchFamily="18" charset="0"/>
              </a:rPr>
              <a:t>(3)</a:t>
            </a:r>
            <a:r>
              <a:rPr lang="zh-CN" altLang="zh-CN" sz="2400" kern="100" dirty="0">
                <a:effectLst/>
                <a:ea typeface="黑体" panose="02010609060101010101" pitchFamily="49" charset="-122"/>
                <a:cs typeface="Times New Roman" panose="02020603050405020304" pitchFamily="18" charset="0"/>
              </a:rPr>
              <a:t>交互通信类应用</a:t>
            </a:r>
            <a:endParaRPr lang="en-US" altLang="zh-CN" sz="2400" kern="100" dirty="0">
              <a:cs typeface="Times New Roman" panose="02020603050405020304" pitchFamily="18" charset="0"/>
            </a:endParaRPr>
          </a:p>
          <a:p>
            <a:pPr marL="0" indent="0">
              <a:buNone/>
            </a:pPr>
            <a:endParaRPr lang="en-US" altLang="zh-CN" sz="2400" kern="100" dirty="0">
              <a:effectLst/>
              <a:latin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latin typeface="黑体" panose="02010609060101010101" pitchFamily="49" charset="-122"/>
                          <a:ea typeface="黑体" panose="02010609060101010101" pitchFamily="49" charset="-122"/>
                        </a:rPr>
                        <a:t>应用</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dirty="0">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指标</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grpSp>
        <p:nvGrpSpPr>
          <p:cNvPr id="9" name="画布 160">
            <a:extLst>
              <a:ext uri="{FF2B5EF4-FFF2-40B4-BE49-F238E27FC236}">
                <a16:creationId xmlns:a16="http://schemas.microsoft.com/office/drawing/2014/main" id="{4114041E-A742-49C3-BF07-B78621A8EAB8}"/>
              </a:ext>
            </a:extLst>
          </p:cNvPr>
          <p:cNvGrpSpPr/>
          <p:nvPr/>
        </p:nvGrpSpPr>
        <p:grpSpPr>
          <a:xfrm>
            <a:off x="4816549" y="1005679"/>
            <a:ext cx="4061638" cy="809153"/>
            <a:chOff x="0" y="0"/>
            <a:chExt cx="3335589" cy="675122"/>
          </a:xfrm>
        </p:grpSpPr>
        <p:sp>
          <p:nvSpPr>
            <p:cNvPr id="10" name="矩形 9">
              <a:extLst>
                <a:ext uri="{FF2B5EF4-FFF2-40B4-BE49-F238E27FC236}">
                  <a16:creationId xmlns:a16="http://schemas.microsoft.com/office/drawing/2014/main" id="{23913CA1-84CB-4CAB-ADE6-84542D192D64}"/>
                </a:ext>
              </a:extLst>
            </p:cNvPr>
            <p:cNvSpPr/>
            <p:nvPr/>
          </p:nvSpPr>
          <p:spPr>
            <a:xfrm>
              <a:off x="0" y="0"/>
              <a:ext cx="3334385" cy="668655"/>
            </a:xfrm>
            <a:prstGeom prst="rect">
              <a:avLst/>
            </a:prstGeom>
          </p:spPr>
        </p:sp>
        <p:sp>
          <p:nvSpPr>
            <p:cNvPr id="11" name="文本框 166">
              <a:extLst>
                <a:ext uri="{FF2B5EF4-FFF2-40B4-BE49-F238E27FC236}">
                  <a16:creationId xmlns:a16="http://schemas.microsoft.com/office/drawing/2014/main" id="{08A91D69-A9DA-477D-A351-8D7A1B5684FE}"/>
                </a:ext>
              </a:extLst>
            </p:cNvPr>
            <p:cNvSpPr txBox="1"/>
            <p:nvPr/>
          </p:nvSpPr>
          <p:spPr>
            <a:xfrm>
              <a:off x="947251" y="233681"/>
              <a:ext cx="326185" cy="24978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显示</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12" name="文本框 166">
              <a:extLst>
                <a:ext uri="{FF2B5EF4-FFF2-40B4-BE49-F238E27FC236}">
                  <a16:creationId xmlns:a16="http://schemas.microsoft.com/office/drawing/2014/main" id="{BFB5DBE2-81C9-403B-BD09-8195A7B1BD53}"/>
                </a:ext>
              </a:extLst>
            </p:cNvPr>
            <p:cNvSpPr txBox="1"/>
            <p:nvPr/>
          </p:nvSpPr>
          <p:spPr>
            <a:xfrm>
              <a:off x="1376851" y="32657"/>
              <a:ext cx="854527" cy="188910"/>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请求信息▍</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13" name="文本框 166">
              <a:extLst>
                <a:ext uri="{FF2B5EF4-FFF2-40B4-BE49-F238E27FC236}">
                  <a16:creationId xmlns:a16="http://schemas.microsoft.com/office/drawing/2014/main" id="{92C0B299-D699-4B81-92FC-CC80A3C6D244}"/>
                </a:ext>
              </a:extLst>
            </p:cNvPr>
            <p:cNvSpPr txBox="1"/>
            <p:nvPr/>
          </p:nvSpPr>
          <p:spPr>
            <a:xfrm>
              <a:off x="1289765" y="451756"/>
              <a:ext cx="1098859" cy="223366"/>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indent="133350"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▆返回信息</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pic>
          <p:nvPicPr>
            <p:cNvPr id="14" name="Picture 28" descr="台式电脑">
              <a:extLst>
                <a:ext uri="{FF2B5EF4-FFF2-40B4-BE49-F238E27FC236}">
                  <a16:creationId xmlns:a16="http://schemas.microsoft.com/office/drawing/2014/main" id="{C49E26D8-3F52-4E50-9B80-074CFE4E78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213" y="80198"/>
              <a:ext cx="509270" cy="483870"/>
            </a:xfrm>
            <a:prstGeom prst="rect">
              <a:avLst/>
            </a:prstGeom>
            <a:noFill/>
            <a:ln>
              <a:noFill/>
            </a:ln>
          </p:spPr>
        </p:pic>
        <p:pic>
          <p:nvPicPr>
            <p:cNvPr id="15" name="Picture 19" descr="显示服务器">
              <a:extLst>
                <a:ext uri="{FF2B5EF4-FFF2-40B4-BE49-F238E27FC236}">
                  <a16:creationId xmlns:a16="http://schemas.microsoft.com/office/drawing/2014/main" id="{107D0874-A654-4B41-9BCE-FED781C60A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4627" y="101971"/>
              <a:ext cx="352425" cy="538480"/>
            </a:xfrm>
            <a:prstGeom prst="rect">
              <a:avLst/>
            </a:prstGeom>
            <a:noFill/>
            <a:ln>
              <a:noFill/>
            </a:ln>
          </p:spPr>
        </p:pic>
        <p:cxnSp>
          <p:nvCxnSpPr>
            <p:cNvPr id="16" name="直接箭头连接符 15">
              <a:extLst>
                <a:ext uri="{FF2B5EF4-FFF2-40B4-BE49-F238E27FC236}">
                  <a16:creationId xmlns:a16="http://schemas.microsoft.com/office/drawing/2014/main" id="{665D1D1F-DAD6-4179-8185-CA6FC15C4F2B}"/>
                </a:ext>
              </a:extLst>
            </p:cNvPr>
            <p:cNvCxnSpPr/>
            <p:nvPr/>
          </p:nvCxnSpPr>
          <p:spPr>
            <a:xfrm>
              <a:off x="995851" y="233839"/>
              <a:ext cx="1382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8899784F-DFE2-4129-A418-B1E4DBB43582}"/>
                </a:ext>
              </a:extLst>
            </p:cNvPr>
            <p:cNvCxnSpPr/>
            <p:nvPr/>
          </p:nvCxnSpPr>
          <p:spPr>
            <a:xfrm flipV="1">
              <a:off x="935980" y="484118"/>
              <a:ext cx="1420586" cy="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8B2B6AE8-7404-4F49-A66A-D7D0A4313F0D}"/>
                </a:ext>
              </a:extLst>
            </p:cNvPr>
            <p:cNvCxnSpPr/>
            <p:nvPr/>
          </p:nvCxnSpPr>
          <p:spPr>
            <a:xfrm flipH="1" flipV="1">
              <a:off x="669281" y="298952"/>
              <a:ext cx="266699" cy="139533"/>
            </a:xfrm>
            <a:prstGeom prst="straightConnector1">
              <a:avLst/>
            </a:prstGeom>
            <a:ln>
              <a:solidFill>
                <a:srgbClr val="FFFF00"/>
              </a:solidFill>
              <a:tailEnd type="triangle"/>
            </a:ln>
          </p:spPr>
          <p:style>
            <a:lnRef idx="1">
              <a:schemeClr val="accent2"/>
            </a:lnRef>
            <a:fillRef idx="0">
              <a:schemeClr val="accent2"/>
            </a:fillRef>
            <a:effectRef idx="0">
              <a:schemeClr val="accent2"/>
            </a:effectRef>
            <a:fontRef idx="minor">
              <a:schemeClr val="tx1"/>
            </a:fontRef>
          </p:style>
        </p:cxnSp>
        <p:sp>
          <p:nvSpPr>
            <p:cNvPr id="19" name="文本框 166">
              <a:extLst>
                <a:ext uri="{FF2B5EF4-FFF2-40B4-BE49-F238E27FC236}">
                  <a16:creationId xmlns:a16="http://schemas.microsoft.com/office/drawing/2014/main" id="{DB2D76D8-9A51-44E9-94DE-8D9C411F3266}"/>
                </a:ext>
              </a:extLst>
            </p:cNvPr>
            <p:cNvSpPr txBox="1"/>
            <p:nvPr/>
          </p:nvSpPr>
          <p:spPr>
            <a:xfrm>
              <a:off x="2849375" y="202201"/>
              <a:ext cx="486214" cy="249555"/>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dirty="0">
                  <a:effectLst/>
                  <a:latin typeface="黑体" panose="02010609060101010101" pitchFamily="49" charset="-122"/>
                  <a:ea typeface="黑体" panose="02010609060101010101" pitchFamily="49" charset="-122"/>
                  <a:cs typeface="宋体" panose="02010600030101010101" pitchFamily="2" charset="-122"/>
                </a:rPr>
                <a:t>服务器</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20" name="文本框 166">
              <a:extLst>
                <a:ext uri="{FF2B5EF4-FFF2-40B4-BE49-F238E27FC236}">
                  <a16:creationId xmlns:a16="http://schemas.microsoft.com/office/drawing/2014/main" id="{76520B8B-089A-4122-8A62-223F8650F80C}"/>
                </a:ext>
              </a:extLst>
            </p:cNvPr>
            <p:cNvSpPr txBox="1"/>
            <p:nvPr/>
          </p:nvSpPr>
          <p:spPr>
            <a:xfrm>
              <a:off x="67136" y="179283"/>
              <a:ext cx="359068" cy="249555"/>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a:effectLst/>
                  <a:latin typeface="黑体" panose="02010609060101010101" pitchFamily="49" charset="-122"/>
                  <a:ea typeface="黑体" panose="02010609060101010101" pitchFamily="49" charset="-122"/>
                  <a:cs typeface="宋体" panose="02010600030101010101" pitchFamily="2" charset="-122"/>
                </a:rPr>
                <a:t>用户</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grpSp>
      <p:grpSp>
        <p:nvGrpSpPr>
          <p:cNvPr id="21" name="画布 227">
            <a:extLst>
              <a:ext uri="{FF2B5EF4-FFF2-40B4-BE49-F238E27FC236}">
                <a16:creationId xmlns:a16="http://schemas.microsoft.com/office/drawing/2014/main" id="{38630F39-BC1D-4234-83C7-C5CB706E1A6C}"/>
              </a:ext>
            </a:extLst>
          </p:cNvPr>
          <p:cNvGrpSpPr/>
          <p:nvPr/>
        </p:nvGrpSpPr>
        <p:grpSpPr>
          <a:xfrm>
            <a:off x="4721002" y="3260321"/>
            <a:ext cx="3820792" cy="1905000"/>
            <a:chOff x="-188395" y="0"/>
            <a:chExt cx="4059992" cy="1905000"/>
          </a:xfrm>
        </p:grpSpPr>
        <p:sp>
          <p:nvSpPr>
            <p:cNvPr id="22" name="矩形 21">
              <a:extLst>
                <a:ext uri="{FF2B5EF4-FFF2-40B4-BE49-F238E27FC236}">
                  <a16:creationId xmlns:a16="http://schemas.microsoft.com/office/drawing/2014/main" id="{DAE0ACA4-1FDE-488E-90B8-EF75E37285E0}"/>
                </a:ext>
              </a:extLst>
            </p:cNvPr>
            <p:cNvSpPr/>
            <p:nvPr/>
          </p:nvSpPr>
          <p:spPr>
            <a:xfrm>
              <a:off x="0" y="0"/>
              <a:ext cx="3641090" cy="1905000"/>
            </a:xfrm>
            <a:prstGeom prst="rect">
              <a:avLst/>
            </a:prstGeom>
          </p:spPr>
        </p:sp>
        <p:sp>
          <p:nvSpPr>
            <p:cNvPr id="23" name="文本框 187">
              <a:extLst>
                <a:ext uri="{FF2B5EF4-FFF2-40B4-BE49-F238E27FC236}">
                  <a16:creationId xmlns:a16="http://schemas.microsoft.com/office/drawing/2014/main" id="{4D8C65D0-6B49-4140-9850-D44B33A331BD}"/>
                </a:ext>
              </a:extLst>
            </p:cNvPr>
            <p:cNvSpPr txBox="1"/>
            <p:nvPr/>
          </p:nvSpPr>
          <p:spPr>
            <a:xfrm rot="18468629">
              <a:off x="1701541" y="749098"/>
              <a:ext cx="890062" cy="251926"/>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支付请求▍</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24" name="文本框 187">
              <a:extLst>
                <a:ext uri="{FF2B5EF4-FFF2-40B4-BE49-F238E27FC236}">
                  <a16:creationId xmlns:a16="http://schemas.microsoft.com/office/drawing/2014/main" id="{518DE252-9262-411A-A257-0E51CDF95B59}"/>
                </a:ext>
              </a:extLst>
            </p:cNvPr>
            <p:cNvSpPr txBox="1"/>
            <p:nvPr/>
          </p:nvSpPr>
          <p:spPr>
            <a:xfrm>
              <a:off x="1264629" y="418714"/>
              <a:ext cx="976193" cy="261953"/>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交易确认▍</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25" name="文本框 187">
              <a:extLst>
                <a:ext uri="{FF2B5EF4-FFF2-40B4-BE49-F238E27FC236}">
                  <a16:creationId xmlns:a16="http://schemas.microsoft.com/office/drawing/2014/main" id="{925C4E5F-592E-4D81-A2DD-DF78CA70E645}"/>
                </a:ext>
              </a:extLst>
            </p:cNvPr>
            <p:cNvSpPr txBox="1"/>
            <p:nvPr/>
          </p:nvSpPr>
          <p:spPr>
            <a:xfrm>
              <a:off x="1181329" y="32614"/>
              <a:ext cx="1021641" cy="149967"/>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交易请求▍</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26" name="文本框 166">
              <a:extLst>
                <a:ext uri="{FF2B5EF4-FFF2-40B4-BE49-F238E27FC236}">
                  <a16:creationId xmlns:a16="http://schemas.microsoft.com/office/drawing/2014/main" id="{AD4DFC8C-5350-420B-AE87-E9C6CF174680}"/>
                </a:ext>
              </a:extLst>
            </p:cNvPr>
            <p:cNvSpPr txBox="1"/>
            <p:nvPr/>
          </p:nvSpPr>
          <p:spPr>
            <a:xfrm rot="2733387">
              <a:off x="715571" y="986062"/>
              <a:ext cx="898071" cy="200754"/>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▍支付通知</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pic>
          <p:nvPicPr>
            <p:cNvPr id="27" name="Picture 28" descr="台式电脑">
              <a:extLst>
                <a:ext uri="{FF2B5EF4-FFF2-40B4-BE49-F238E27FC236}">
                  <a16:creationId xmlns:a16="http://schemas.microsoft.com/office/drawing/2014/main" id="{1FCF28BE-7549-4E7B-8D86-0C9E8FA65F4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233" y="80198"/>
              <a:ext cx="509270" cy="483870"/>
            </a:xfrm>
            <a:prstGeom prst="rect">
              <a:avLst/>
            </a:prstGeom>
            <a:noFill/>
            <a:ln>
              <a:noFill/>
            </a:ln>
          </p:spPr>
        </p:pic>
        <p:pic>
          <p:nvPicPr>
            <p:cNvPr id="28" name="Picture 19" descr="显示服务器">
              <a:extLst>
                <a:ext uri="{FF2B5EF4-FFF2-40B4-BE49-F238E27FC236}">
                  <a16:creationId xmlns:a16="http://schemas.microsoft.com/office/drawing/2014/main" id="{5214F3DB-EA37-45EF-B7DE-52DADA36D05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0647" y="101971"/>
              <a:ext cx="352425" cy="538480"/>
            </a:xfrm>
            <a:prstGeom prst="rect">
              <a:avLst/>
            </a:prstGeom>
            <a:noFill/>
            <a:ln>
              <a:noFill/>
            </a:ln>
          </p:spPr>
        </p:pic>
        <p:cxnSp>
          <p:nvCxnSpPr>
            <p:cNvPr id="29" name="直接箭头连接符 28">
              <a:extLst>
                <a:ext uri="{FF2B5EF4-FFF2-40B4-BE49-F238E27FC236}">
                  <a16:creationId xmlns:a16="http://schemas.microsoft.com/office/drawing/2014/main" id="{CC9C1395-3DBA-4A78-A484-26C85CC45564}"/>
                </a:ext>
              </a:extLst>
            </p:cNvPr>
            <p:cNvCxnSpPr/>
            <p:nvPr/>
          </p:nvCxnSpPr>
          <p:spPr>
            <a:xfrm>
              <a:off x="1021871" y="233839"/>
              <a:ext cx="1382485" cy="0"/>
            </a:xfrm>
            <a:prstGeom prst="straightConnector1">
              <a:avLst/>
            </a:prstGeom>
            <a:noFill/>
            <a:ln w="6350" cap="flat" cmpd="sng" algn="ctr">
              <a:solidFill>
                <a:sysClr val="windowText" lastClr="000000"/>
              </a:solidFill>
              <a:prstDash val="solid"/>
              <a:miter lim="800000"/>
              <a:tailEnd type="triangle"/>
            </a:ln>
            <a:effectLst/>
          </p:spPr>
        </p:cxnSp>
        <p:cxnSp>
          <p:nvCxnSpPr>
            <p:cNvPr id="30" name="直接箭头连接符 29">
              <a:extLst>
                <a:ext uri="{FF2B5EF4-FFF2-40B4-BE49-F238E27FC236}">
                  <a16:creationId xmlns:a16="http://schemas.microsoft.com/office/drawing/2014/main" id="{CBB00798-8339-4934-A293-F831AC37F51F}"/>
                </a:ext>
              </a:extLst>
            </p:cNvPr>
            <p:cNvCxnSpPr/>
            <p:nvPr/>
          </p:nvCxnSpPr>
          <p:spPr>
            <a:xfrm flipV="1">
              <a:off x="1010986" y="446018"/>
              <a:ext cx="1420586" cy="1"/>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pic>
          <p:nvPicPr>
            <p:cNvPr id="31" name="Picture 19" descr="显示服务器">
              <a:extLst>
                <a:ext uri="{FF2B5EF4-FFF2-40B4-BE49-F238E27FC236}">
                  <a16:creationId xmlns:a16="http://schemas.microsoft.com/office/drawing/2014/main" id="{8BE6CEB0-0553-47F2-925F-F362E7C341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0860" y="1286342"/>
              <a:ext cx="352425" cy="537845"/>
            </a:xfrm>
            <a:prstGeom prst="rect">
              <a:avLst/>
            </a:prstGeom>
            <a:noFill/>
            <a:ln>
              <a:noFill/>
            </a:ln>
          </p:spPr>
        </p:pic>
        <p:cxnSp>
          <p:nvCxnSpPr>
            <p:cNvPr id="32" name="直接箭头连接符 31">
              <a:extLst>
                <a:ext uri="{FF2B5EF4-FFF2-40B4-BE49-F238E27FC236}">
                  <a16:creationId xmlns:a16="http://schemas.microsoft.com/office/drawing/2014/main" id="{77F8D0CE-1741-47F2-9A3D-95C86DDCE16E}"/>
                </a:ext>
              </a:extLst>
            </p:cNvPr>
            <p:cNvCxnSpPr/>
            <p:nvPr/>
          </p:nvCxnSpPr>
          <p:spPr>
            <a:xfrm flipV="1">
              <a:off x="1918653" y="601046"/>
              <a:ext cx="557562" cy="711368"/>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cxnSp>
          <p:nvCxnSpPr>
            <p:cNvPr id="33" name="直接箭头连接符 32">
              <a:extLst>
                <a:ext uri="{FF2B5EF4-FFF2-40B4-BE49-F238E27FC236}">
                  <a16:creationId xmlns:a16="http://schemas.microsoft.com/office/drawing/2014/main" id="{A4DF93AF-29D7-412E-9342-87E9051CC071}"/>
                </a:ext>
              </a:extLst>
            </p:cNvPr>
            <p:cNvCxnSpPr/>
            <p:nvPr/>
          </p:nvCxnSpPr>
          <p:spPr>
            <a:xfrm>
              <a:off x="825928" y="563913"/>
              <a:ext cx="756557" cy="747702"/>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sp>
          <p:nvSpPr>
            <p:cNvPr id="34" name="文本框 187">
              <a:extLst>
                <a:ext uri="{FF2B5EF4-FFF2-40B4-BE49-F238E27FC236}">
                  <a16:creationId xmlns:a16="http://schemas.microsoft.com/office/drawing/2014/main" id="{215E9D34-E208-49AC-B009-134DD233CB5C}"/>
                </a:ext>
              </a:extLst>
            </p:cNvPr>
            <p:cNvSpPr txBox="1"/>
            <p:nvPr/>
          </p:nvSpPr>
          <p:spPr>
            <a:xfrm rot="18441466">
              <a:off x="1937198" y="960106"/>
              <a:ext cx="964168" cy="319408"/>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支付确认▍</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35" name="直接箭头连接符 34">
              <a:extLst>
                <a:ext uri="{FF2B5EF4-FFF2-40B4-BE49-F238E27FC236}">
                  <a16:creationId xmlns:a16="http://schemas.microsoft.com/office/drawing/2014/main" id="{8312E9B2-A8F0-43FA-A533-5D080B7B91BC}"/>
                </a:ext>
              </a:extLst>
            </p:cNvPr>
            <p:cNvCxnSpPr/>
            <p:nvPr/>
          </p:nvCxnSpPr>
          <p:spPr>
            <a:xfrm flipV="1">
              <a:off x="1976794" y="640627"/>
              <a:ext cx="565344" cy="723045"/>
            </a:xfrm>
            <a:prstGeom prst="straightConnector1">
              <a:avLst/>
            </a:prstGeom>
            <a:noFill/>
            <a:ln w="6350" cap="flat" cmpd="sng" algn="ctr">
              <a:solidFill>
                <a:sysClr val="windowText" lastClr="000000"/>
              </a:solidFill>
              <a:prstDash val="solid"/>
              <a:miter lim="800000"/>
              <a:headEnd type="none" w="med" len="med"/>
              <a:tailEnd type="triangle" w="med" len="med"/>
            </a:ln>
            <a:effectLst/>
          </p:spPr>
        </p:cxnSp>
        <p:sp>
          <p:nvSpPr>
            <p:cNvPr id="36" name="文本框 377">
              <a:extLst>
                <a:ext uri="{FF2B5EF4-FFF2-40B4-BE49-F238E27FC236}">
                  <a16:creationId xmlns:a16="http://schemas.microsoft.com/office/drawing/2014/main" id="{355A6D16-E0A5-4BEC-B46C-2115E71A607A}"/>
                </a:ext>
              </a:extLst>
            </p:cNvPr>
            <p:cNvSpPr txBox="1"/>
            <p:nvPr/>
          </p:nvSpPr>
          <p:spPr>
            <a:xfrm>
              <a:off x="2012974" y="1575994"/>
              <a:ext cx="317952" cy="239323"/>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银行</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37" name="文本框 378">
              <a:extLst>
                <a:ext uri="{FF2B5EF4-FFF2-40B4-BE49-F238E27FC236}">
                  <a16:creationId xmlns:a16="http://schemas.microsoft.com/office/drawing/2014/main" id="{DFCF71EB-DD60-4517-9A0B-FBEB1775BC69}"/>
                </a:ext>
              </a:extLst>
            </p:cNvPr>
            <p:cNvSpPr txBox="1"/>
            <p:nvPr/>
          </p:nvSpPr>
          <p:spPr>
            <a:xfrm>
              <a:off x="2863405" y="217609"/>
              <a:ext cx="1008192" cy="270128"/>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交易平台</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38" name="文本框 382">
              <a:extLst>
                <a:ext uri="{FF2B5EF4-FFF2-40B4-BE49-F238E27FC236}">
                  <a16:creationId xmlns:a16="http://schemas.microsoft.com/office/drawing/2014/main" id="{DF31B9A8-C56E-4014-ADBB-954AB79183F4}"/>
                </a:ext>
              </a:extLst>
            </p:cNvPr>
            <p:cNvSpPr txBox="1"/>
            <p:nvPr/>
          </p:nvSpPr>
          <p:spPr>
            <a:xfrm>
              <a:off x="-188395" y="191179"/>
              <a:ext cx="627095" cy="26338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用</a:t>
              </a:r>
              <a:r>
                <a:rPr lang="zh-CN" altLang="en-US"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户</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grpSp>
      <p:grpSp>
        <p:nvGrpSpPr>
          <p:cNvPr id="39" name="画布 99">
            <a:extLst>
              <a:ext uri="{FF2B5EF4-FFF2-40B4-BE49-F238E27FC236}">
                <a16:creationId xmlns:a16="http://schemas.microsoft.com/office/drawing/2014/main" id="{9E85E28D-5017-493A-ACCD-3719BD72BD84}"/>
              </a:ext>
            </a:extLst>
          </p:cNvPr>
          <p:cNvGrpSpPr/>
          <p:nvPr/>
        </p:nvGrpSpPr>
        <p:grpSpPr>
          <a:xfrm>
            <a:off x="63146" y="4854518"/>
            <a:ext cx="5640572" cy="935355"/>
            <a:chOff x="0" y="0"/>
            <a:chExt cx="5042535" cy="935355"/>
          </a:xfrm>
        </p:grpSpPr>
        <p:sp>
          <p:nvSpPr>
            <p:cNvPr id="40" name="矩形 39">
              <a:extLst>
                <a:ext uri="{FF2B5EF4-FFF2-40B4-BE49-F238E27FC236}">
                  <a16:creationId xmlns:a16="http://schemas.microsoft.com/office/drawing/2014/main" id="{0312CA69-0664-49AD-AF9B-D734BB509465}"/>
                </a:ext>
              </a:extLst>
            </p:cNvPr>
            <p:cNvSpPr/>
            <p:nvPr/>
          </p:nvSpPr>
          <p:spPr>
            <a:xfrm>
              <a:off x="0" y="0"/>
              <a:ext cx="5042535" cy="935355"/>
            </a:xfrm>
            <a:prstGeom prst="rect">
              <a:avLst/>
            </a:prstGeom>
          </p:spPr>
        </p:sp>
        <p:sp>
          <p:nvSpPr>
            <p:cNvPr id="41" name="文本框 187">
              <a:extLst>
                <a:ext uri="{FF2B5EF4-FFF2-40B4-BE49-F238E27FC236}">
                  <a16:creationId xmlns:a16="http://schemas.microsoft.com/office/drawing/2014/main" id="{B8B9ED31-3965-4107-AC59-CD8EDA024C1E}"/>
                </a:ext>
              </a:extLst>
            </p:cNvPr>
            <p:cNvSpPr txBox="1"/>
            <p:nvPr/>
          </p:nvSpPr>
          <p:spPr>
            <a:xfrm>
              <a:off x="2964544" y="171164"/>
              <a:ext cx="1097651" cy="264548"/>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zh-CN"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收、发交互信息▍</a:t>
              </a:r>
              <a:endParaRPr lang="zh-CN" sz="2000">
                <a:effectLst/>
                <a:latin typeface="黑体" panose="02010609060101010101" pitchFamily="49" charset="-122"/>
                <a:ea typeface="黑体" panose="02010609060101010101" pitchFamily="49" charset="-122"/>
                <a:cs typeface="宋体" panose="02010600030101010101" pitchFamily="2" charset="-122"/>
              </a:endParaRPr>
            </a:p>
          </p:txBody>
        </p:sp>
        <p:sp>
          <p:nvSpPr>
            <p:cNvPr id="42" name="文本框 166">
              <a:extLst>
                <a:ext uri="{FF2B5EF4-FFF2-40B4-BE49-F238E27FC236}">
                  <a16:creationId xmlns:a16="http://schemas.microsoft.com/office/drawing/2014/main" id="{C3A387B1-07FD-4B07-85EB-B42E89947FDC}"/>
                </a:ext>
              </a:extLst>
            </p:cNvPr>
            <p:cNvSpPr txBox="1"/>
            <p:nvPr/>
          </p:nvSpPr>
          <p:spPr>
            <a:xfrm>
              <a:off x="1099168" y="475554"/>
              <a:ext cx="1116000" cy="19800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zh-CN" sz="12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▍识别与定位对方</a:t>
              </a:r>
              <a:endParaRPr lang="zh-CN" sz="2000" dirty="0">
                <a:effectLst/>
                <a:latin typeface="黑体" panose="02010609060101010101" pitchFamily="49" charset="-122"/>
                <a:ea typeface="黑体" panose="02010609060101010101" pitchFamily="49" charset="-122"/>
                <a:cs typeface="宋体" panose="02010600030101010101" pitchFamily="2" charset="-122"/>
              </a:endParaRPr>
            </a:p>
          </p:txBody>
        </p:sp>
        <p:pic>
          <p:nvPicPr>
            <p:cNvPr id="43" name="Picture 28" descr="台式电脑">
              <a:extLst>
                <a:ext uri="{FF2B5EF4-FFF2-40B4-BE49-F238E27FC236}">
                  <a16:creationId xmlns:a16="http://schemas.microsoft.com/office/drawing/2014/main" id="{49162D90-4077-40BC-8285-5A82DAC0C5F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788" y="133680"/>
              <a:ext cx="509270" cy="483870"/>
            </a:xfrm>
            <a:prstGeom prst="rect">
              <a:avLst/>
            </a:prstGeom>
            <a:noFill/>
            <a:ln>
              <a:noFill/>
            </a:ln>
          </p:spPr>
        </p:pic>
        <p:pic>
          <p:nvPicPr>
            <p:cNvPr id="44" name="Picture 19" descr="显示服务器">
              <a:extLst>
                <a:ext uri="{FF2B5EF4-FFF2-40B4-BE49-F238E27FC236}">
                  <a16:creationId xmlns:a16="http://schemas.microsoft.com/office/drawing/2014/main" id="{8CCB8DE4-15E3-4AC9-ABAE-B1FBDE94A6E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4617" y="131159"/>
              <a:ext cx="352425" cy="537845"/>
            </a:xfrm>
            <a:prstGeom prst="rect">
              <a:avLst/>
            </a:prstGeom>
            <a:noFill/>
            <a:ln>
              <a:noFill/>
            </a:ln>
          </p:spPr>
        </p:pic>
        <p:cxnSp>
          <p:nvCxnSpPr>
            <p:cNvPr id="45" name="直接箭头连接符 44">
              <a:extLst>
                <a:ext uri="{FF2B5EF4-FFF2-40B4-BE49-F238E27FC236}">
                  <a16:creationId xmlns:a16="http://schemas.microsoft.com/office/drawing/2014/main" id="{E651A461-5DCC-4E2D-B345-5D1B7A49F651}"/>
                </a:ext>
              </a:extLst>
            </p:cNvPr>
            <p:cNvCxnSpPr/>
            <p:nvPr/>
          </p:nvCxnSpPr>
          <p:spPr>
            <a:xfrm flipV="1">
              <a:off x="2791309" y="390358"/>
              <a:ext cx="1299428" cy="10695"/>
            </a:xfrm>
            <a:prstGeom prst="straightConnector1">
              <a:avLst/>
            </a:prstGeom>
            <a:noFill/>
            <a:ln w="6350" cap="flat" cmpd="sng" algn="ctr">
              <a:solidFill>
                <a:sysClr val="windowText" lastClr="000000"/>
              </a:solidFill>
              <a:prstDash val="solid"/>
              <a:miter lim="800000"/>
              <a:headEnd type="triangle" w="med" len="med"/>
              <a:tailEnd type="triangle" w="med" len="med"/>
            </a:ln>
            <a:effectLst/>
          </p:spPr>
        </p:cxnSp>
        <p:cxnSp>
          <p:nvCxnSpPr>
            <p:cNvPr id="46" name="直接箭头连接符 45">
              <a:extLst>
                <a:ext uri="{FF2B5EF4-FFF2-40B4-BE49-F238E27FC236}">
                  <a16:creationId xmlns:a16="http://schemas.microsoft.com/office/drawing/2014/main" id="{DDE26AF8-F3CC-455F-BDE2-FA51005E99C0}"/>
                </a:ext>
              </a:extLst>
            </p:cNvPr>
            <p:cNvCxnSpPr/>
            <p:nvPr/>
          </p:nvCxnSpPr>
          <p:spPr>
            <a:xfrm flipV="1">
              <a:off x="962222" y="483871"/>
              <a:ext cx="1305042" cy="11459"/>
            </a:xfrm>
            <a:prstGeom prst="straightConnector1">
              <a:avLst/>
            </a:prstGeom>
            <a:noFill/>
            <a:ln w="6350" cap="flat" cmpd="sng" algn="ctr">
              <a:solidFill>
                <a:sysClr val="windowText" lastClr="000000"/>
              </a:solidFill>
              <a:prstDash val="solid"/>
              <a:miter lim="800000"/>
              <a:headEnd type="triangle" w="med" len="med"/>
              <a:tailEnd type="triangle" w="med" len="med"/>
            </a:ln>
            <a:effectLst/>
          </p:spPr>
        </p:cxnSp>
        <p:sp>
          <p:nvSpPr>
            <p:cNvPr id="47" name="文本框 187">
              <a:extLst>
                <a:ext uri="{FF2B5EF4-FFF2-40B4-BE49-F238E27FC236}">
                  <a16:creationId xmlns:a16="http://schemas.microsoft.com/office/drawing/2014/main" id="{5D0CF16B-CEF6-4CD0-BD0A-3A2F6039B59A}"/>
                </a:ext>
              </a:extLst>
            </p:cNvPr>
            <p:cNvSpPr txBox="1"/>
            <p:nvPr/>
          </p:nvSpPr>
          <p:spPr>
            <a:xfrm>
              <a:off x="2946657" y="463454"/>
              <a:ext cx="1217354" cy="237449"/>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zh-CN" sz="12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识别与定位对方▍</a:t>
              </a:r>
              <a:endParaRPr lang="zh-CN" sz="2000" dirty="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48" name="直接箭头连接符 47">
              <a:extLst>
                <a:ext uri="{FF2B5EF4-FFF2-40B4-BE49-F238E27FC236}">
                  <a16:creationId xmlns:a16="http://schemas.microsoft.com/office/drawing/2014/main" id="{32EA320C-71C8-4FF3-B343-162FA3C5171E}"/>
                </a:ext>
              </a:extLst>
            </p:cNvPr>
            <p:cNvCxnSpPr/>
            <p:nvPr/>
          </p:nvCxnSpPr>
          <p:spPr>
            <a:xfrm flipV="1">
              <a:off x="2802003" y="483870"/>
              <a:ext cx="1294081" cy="1"/>
            </a:xfrm>
            <a:prstGeom prst="straightConnector1">
              <a:avLst/>
            </a:prstGeom>
            <a:noFill/>
            <a:ln w="6350" cap="flat" cmpd="sng" algn="ctr">
              <a:solidFill>
                <a:sysClr val="windowText" lastClr="000000"/>
              </a:solidFill>
              <a:prstDash val="solid"/>
              <a:miter lim="800000"/>
              <a:headEnd type="triangle" w="med" len="med"/>
              <a:tailEnd type="triangle" w="med" len="med"/>
            </a:ln>
            <a:effectLst/>
          </p:spPr>
        </p:cxnSp>
        <p:sp>
          <p:nvSpPr>
            <p:cNvPr id="49" name="矩形 48">
              <a:extLst>
                <a:ext uri="{FF2B5EF4-FFF2-40B4-BE49-F238E27FC236}">
                  <a16:creationId xmlns:a16="http://schemas.microsoft.com/office/drawing/2014/main" id="{35B5BE1C-BBBD-473F-A931-3CB701444AE7}"/>
                </a:ext>
              </a:extLst>
            </p:cNvPr>
            <p:cNvSpPr/>
            <p:nvPr/>
          </p:nvSpPr>
          <p:spPr>
            <a:xfrm>
              <a:off x="427785" y="572167"/>
              <a:ext cx="411754" cy="240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r>
                <a:rPr lang="zh-CN"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用户</a:t>
              </a:r>
              <a:r>
                <a:rPr lang="en-US"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A</a:t>
              </a:r>
              <a:endParaRPr lang="zh-CN" sz="1600"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50" name="矩形 49">
              <a:extLst>
                <a:ext uri="{FF2B5EF4-FFF2-40B4-BE49-F238E27FC236}">
                  <a16:creationId xmlns:a16="http://schemas.microsoft.com/office/drawing/2014/main" id="{A8F815F4-122E-4A62-A5A1-021C9E0646AC}"/>
                </a:ext>
              </a:extLst>
            </p:cNvPr>
            <p:cNvSpPr/>
            <p:nvPr/>
          </p:nvSpPr>
          <p:spPr>
            <a:xfrm>
              <a:off x="4313213" y="565447"/>
              <a:ext cx="411480" cy="24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r>
                <a:rPr lang="zh-CN"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用户</a:t>
              </a:r>
              <a:r>
                <a:rPr lang="en-US"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B</a:t>
              </a:r>
              <a:endParaRPr lang="zh-CN" sz="2000">
                <a:effectLst/>
                <a:latin typeface="黑体" panose="02010609060101010101" pitchFamily="49" charset="-122"/>
                <a:ea typeface="黑体" panose="02010609060101010101" pitchFamily="49" charset="-122"/>
                <a:cs typeface="宋体" panose="02010600030101010101" pitchFamily="2" charset="-122"/>
              </a:endParaRPr>
            </a:p>
          </p:txBody>
        </p:sp>
        <p:sp>
          <p:nvSpPr>
            <p:cNvPr id="51" name="矩形 50">
              <a:extLst>
                <a:ext uri="{FF2B5EF4-FFF2-40B4-BE49-F238E27FC236}">
                  <a16:creationId xmlns:a16="http://schemas.microsoft.com/office/drawing/2014/main" id="{2D8D31D1-4EF7-4B40-98D1-90EFF71B8835}"/>
                </a:ext>
              </a:extLst>
            </p:cNvPr>
            <p:cNvSpPr/>
            <p:nvPr/>
          </p:nvSpPr>
          <p:spPr>
            <a:xfrm>
              <a:off x="2359003" y="639874"/>
              <a:ext cx="485796" cy="24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r>
                <a:rPr lang="zh-CN" sz="1200">
                  <a:solidFill>
                    <a:srgbClr val="000000"/>
                  </a:solidFill>
                  <a:effectLst/>
                  <a:latin typeface="黑体" panose="02010609060101010101" pitchFamily="49" charset="-122"/>
                  <a:ea typeface="黑体" panose="02010609060101010101" pitchFamily="49" charset="-122"/>
                  <a:cs typeface="宋体" panose="02010600030101010101" pitchFamily="2" charset="-122"/>
                </a:rPr>
                <a:t>服务器</a:t>
              </a:r>
              <a:endParaRPr lang="zh-CN" sz="2000">
                <a:effectLst/>
                <a:latin typeface="黑体" panose="02010609060101010101" pitchFamily="49" charset="-122"/>
                <a:ea typeface="黑体" panose="02010609060101010101" pitchFamily="49" charset="-122"/>
                <a:cs typeface="宋体" panose="02010600030101010101" pitchFamily="2" charset="-122"/>
              </a:endParaRPr>
            </a:p>
          </p:txBody>
        </p:sp>
        <p:sp>
          <p:nvSpPr>
            <p:cNvPr id="52" name="文本框 166">
              <a:extLst>
                <a:ext uri="{FF2B5EF4-FFF2-40B4-BE49-F238E27FC236}">
                  <a16:creationId xmlns:a16="http://schemas.microsoft.com/office/drawing/2014/main" id="{77BEBB0D-F58A-4877-BA7A-0C637EA1770F}"/>
                </a:ext>
              </a:extLst>
            </p:cNvPr>
            <p:cNvSpPr txBox="1"/>
            <p:nvPr/>
          </p:nvSpPr>
          <p:spPr>
            <a:xfrm>
              <a:off x="1099169" y="203998"/>
              <a:ext cx="1116000" cy="19800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r>
                <a:rPr lang="zh-CN" sz="12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▍收、发交互信息</a:t>
              </a:r>
              <a:endParaRPr lang="zh-CN" sz="200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53" name="直接箭头连接符 52">
              <a:extLst>
                <a:ext uri="{FF2B5EF4-FFF2-40B4-BE49-F238E27FC236}">
                  <a16:creationId xmlns:a16="http://schemas.microsoft.com/office/drawing/2014/main" id="{5888B7FE-B47F-4EB1-B608-2168D4293BD3}"/>
                </a:ext>
              </a:extLst>
            </p:cNvPr>
            <p:cNvCxnSpPr/>
            <p:nvPr/>
          </p:nvCxnSpPr>
          <p:spPr>
            <a:xfrm flipV="1">
              <a:off x="967576" y="401053"/>
              <a:ext cx="1299701" cy="9114"/>
            </a:xfrm>
            <a:prstGeom prst="straightConnector1">
              <a:avLst/>
            </a:prstGeom>
            <a:noFill/>
            <a:ln w="6350" cap="flat" cmpd="sng" algn="ctr">
              <a:solidFill>
                <a:sysClr val="windowText" lastClr="000000"/>
              </a:solidFill>
              <a:prstDash val="solid"/>
              <a:miter lim="800000"/>
              <a:headEnd type="triangle" w="med" len="med"/>
              <a:tailEnd type="triangle" w="med" len="med"/>
            </a:ln>
            <a:effectLst/>
          </p:spPr>
        </p:cxnSp>
        <p:pic>
          <p:nvPicPr>
            <p:cNvPr id="54" name="Picture 28" descr="台式电脑">
              <a:extLst>
                <a:ext uri="{FF2B5EF4-FFF2-40B4-BE49-F238E27FC236}">
                  <a16:creationId xmlns:a16="http://schemas.microsoft.com/office/drawing/2014/main" id="{8827627F-A2F4-497F-9160-D6186E04FB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5875" y="137217"/>
              <a:ext cx="508635" cy="483870"/>
            </a:xfrm>
            <a:prstGeom prst="rect">
              <a:avLst/>
            </a:prstGeom>
            <a:noFill/>
            <a:ln>
              <a:noFill/>
            </a:ln>
          </p:spPr>
        </p:pic>
      </p:grpSp>
      <p:grpSp>
        <p:nvGrpSpPr>
          <p:cNvPr id="81" name="画布 173">
            <a:extLst>
              <a:ext uri="{FF2B5EF4-FFF2-40B4-BE49-F238E27FC236}">
                <a16:creationId xmlns:a16="http://schemas.microsoft.com/office/drawing/2014/main" id="{5417E02F-B5CB-4A7A-B919-04A2E9EBD440}"/>
              </a:ext>
            </a:extLst>
          </p:cNvPr>
          <p:cNvGrpSpPr/>
          <p:nvPr/>
        </p:nvGrpSpPr>
        <p:grpSpPr>
          <a:xfrm>
            <a:off x="5328957" y="2091948"/>
            <a:ext cx="2887817" cy="801401"/>
            <a:chOff x="0" y="0"/>
            <a:chExt cx="2525395" cy="777875"/>
          </a:xfrm>
        </p:grpSpPr>
        <p:sp>
          <p:nvSpPr>
            <p:cNvPr id="82" name="矩形 81">
              <a:extLst>
                <a:ext uri="{FF2B5EF4-FFF2-40B4-BE49-F238E27FC236}">
                  <a16:creationId xmlns:a16="http://schemas.microsoft.com/office/drawing/2014/main" id="{A632011E-50CC-44AE-A3AE-2F2A4910E7D8}"/>
                </a:ext>
              </a:extLst>
            </p:cNvPr>
            <p:cNvSpPr/>
            <p:nvPr/>
          </p:nvSpPr>
          <p:spPr>
            <a:xfrm>
              <a:off x="0" y="0"/>
              <a:ext cx="2525395" cy="777875"/>
            </a:xfrm>
            <a:prstGeom prst="rect">
              <a:avLst/>
            </a:prstGeom>
          </p:spPr>
        </p:sp>
        <p:sp>
          <p:nvSpPr>
            <p:cNvPr id="83" name="文本框 166">
              <a:extLst>
                <a:ext uri="{FF2B5EF4-FFF2-40B4-BE49-F238E27FC236}">
                  <a16:creationId xmlns:a16="http://schemas.microsoft.com/office/drawing/2014/main" id="{FFE0A73D-37DF-42BE-9B00-B6D9C1C9F8CF}"/>
                </a:ext>
              </a:extLst>
            </p:cNvPr>
            <p:cNvSpPr txBox="1"/>
            <p:nvPr/>
          </p:nvSpPr>
          <p:spPr>
            <a:xfrm>
              <a:off x="512559" y="462644"/>
              <a:ext cx="325755" cy="249555"/>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a:effectLst/>
                  <a:latin typeface="黑体" panose="02010609060101010101" pitchFamily="49" charset="-122"/>
                  <a:ea typeface="黑体" panose="02010609060101010101" pitchFamily="49" charset="-122"/>
                  <a:cs typeface="宋体" panose="02010600030101010101" pitchFamily="2" charset="-122"/>
                </a:rPr>
                <a:t>保存</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84" name="文本框 167">
              <a:extLst>
                <a:ext uri="{FF2B5EF4-FFF2-40B4-BE49-F238E27FC236}">
                  <a16:creationId xmlns:a16="http://schemas.microsoft.com/office/drawing/2014/main" id="{65E5BD9B-1761-46C2-99BD-B839A20939D8}"/>
                </a:ext>
              </a:extLst>
            </p:cNvPr>
            <p:cNvSpPr txBox="1"/>
            <p:nvPr/>
          </p:nvSpPr>
          <p:spPr>
            <a:xfrm>
              <a:off x="990600" y="0"/>
              <a:ext cx="963385" cy="221565"/>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请求文件▍</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85" name="文本框 166">
              <a:extLst>
                <a:ext uri="{FF2B5EF4-FFF2-40B4-BE49-F238E27FC236}">
                  <a16:creationId xmlns:a16="http://schemas.microsoft.com/office/drawing/2014/main" id="{82D691E1-4F47-4379-B8A2-FA7B5D2F06DF}"/>
                </a:ext>
              </a:extLst>
            </p:cNvPr>
            <p:cNvSpPr txBox="1"/>
            <p:nvPr/>
          </p:nvSpPr>
          <p:spPr>
            <a:xfrm>
              <a:off x="1007313" y="462103"/>
              <a:ext cx="946672" cy="24968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indent="266700"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返回文件</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pic>
          <p:nvPicPr>
            <p:cNvPr id="86" name="Picture 28" descr="台式电脑">
              <a:extLst>
                <a:ext uri="{FF2B5EF4-FFF2-40B4-BE49-F238E27FC236}">
                  <a16:creationId xmlns:a16="http://schemas.microsoft.com/office/drawing/2014/main" id="{D3038E55-A676-4AC7-B522-AC719C7D29B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2" y="80198"/>
              <a:ext cx="509270" cy="483870"/>
            </a:xfrm>
            <a:prstGeom prst="rect">
              <a:avLst/>
            </a:prstGeom>
            <a:noFill/>
            <a:ln>
              <a:noFill/>
            </a:ln>
          </p:spPr>
        </p:pic>
        <p:pic>
          <p:nvPicPr>
            <p:cNvPr id="87" name="Picture 19" descr="显示服务器">
              <a:extLst>
                <a:ext uri="{FF2B5EF4-FFF2-40B4-BE49-F238E27FC236}">
                  <a16:creationId xmlns:a16="http://schemas.microsoft.com/office/drawing/2014/main" id="{2F5C0D78-7D93-4FC5-B2FF-DA6A123BCEB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376" y="101971"/>
              <a:ext cx="352425" cy="538480"/>
            </a:xfrm>
            <a:prstGeom prst="rect">
              <a:avLst/>
            </a:prstGeom>
            <a:noFill/>
            <a:ln>
              <a:noFill/>
            </a:ln>
          </p:spPr>
        </p:pic>
        <p:cxnSp>
          <p:nvCxnSpPr>
            <p:cNvPr id="88" name="直接箭头连接符 87">
              <a:extLst>
                <a:ext uri="{FF2B5EF4-FFF2-40B4-BE49-F238E27FC236}">
                  <a16:creationId xmlns:a16="http://schemas.microsoft.com/office/drawing/2014/main" id="{63C70FB6-4FAF-473C-9B5C-0257F593A137}"/>
                </a:ext>
              </a:extLst>
            </p:cNvPr>
            <p:cNvCxnSpPr/>
            <p:nvPr/>
          </p:nvCxnSpPr>
          <p:spPr>
            <a:xfrm>
              <a:off x="609600" y="233839"/>
              <a:ext cx="1382485" cy="0"/>
            </a:xfrm>
            <a:prstGeom prst="straightConnector1">
              <a:avLst/>
            </a:prstGeom>
            <a:noFill/>
            <a:ln w="6350" cap="flat" cmpd="sng" algn="ctr">
              <a:solidFill>
                <a:sysClr val="windowText" lastClr="000000"/>
              </a:solidFill>
              <a:prstDash val="solid"/>
              <a:miter lim="800000"/>
              <a:tailEnd type="triangle"/>
            </a:ln>
            <a:effectLst/>
          </p:spPr>
        </p:cxnSp>
        <p:cxnSp>
          <p:nvCxnSpPr>
            <p:cNvPr id="89" name="直接箭头连接符 88">
              <a:extLst>
                <a:ext uri="{FF2B5EF4-FFF2-40B4-BE49-F238E27FC236}">
                  <a16:creationId xmlns:a16="http://schemas.microsoft.com/office/drawing/2014/main" id="{F6329121-74D9-4EEA-9B9F-6350D1AAF9DE}"/>
                </a:ext>
              </a:extLst>
            </p:cNvPr>
            <p:cNvCxnSpPr/>
            <p:nvPr/>
          </p:nvCxnSpPr>
          <p:spPr>
            <a:xfrm flipV="1">
              <a:off x="549729" y="484118"/>
              <a:ext cx="1420586" cy="1"/>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cxnSp>
          <p:nvCxnSpPr>
            <p:cNvPr id="90" name="直接箭头连接符 89">
              <a:extLst>
                <a:ext uri="{FF2B5EF4-FFF2-40B4-BE49-F238E27FC236}">
                  <a16:creationId xmlns:a16="http://schemas.microsoft.com/office/drawing/2014/main" id="{0FA07E87-E701-41F2-93D2-CD5797FDD145}"/>
                </a:ext>
              </a:extLst>
            </p:cNvPr>
            <p:cNvCxnSpPr/>
            <p:nvPr/>
          </p:nvCxnSpPr>
          <p:spPr>
            <a:xfrm flipH="1" flipV="1">
              <a:off x="413650" y="470414"/>
              <a:ext cx="108865" cy="3459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1" name="矩形 90">
              <a:extLst>
                <a:ext uri="{FF2B5EF4-FFF2-40B4-BE49-F238E27FC236}">
                  <a16:creationId xmlns:a16="http://schemas.microsoft.com/office/drawing/2014/main" id="{ABCE50C8-6E59-4EE5-AB2C-BB9E4C624FCC}"/>
                </a:ext>
              </a:extLst>
            </p:cNvPr>
            <p:cNvSpPr/>
            <p:nvPr/>
          </p:nvSpPr>
          <p:spPr>
            <a:xfrm flipH="1">
              <a:off x="932926" y="533089"/>
              <a:ext cx="293530" cy="1363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800">
                <a:latin typeface="黑体" panose="02010609060101010101" pitchFamily="49" charset="-122"/>
                <a:ea typeface="黑体" panose="02010609060101010101" pitchFamily="49" charset="-122"/>
              </a:endParaRPr>
            </a:p>
          </p:txBody>
        </p:sp>
      </p:grpSp>
      <p:grpSp>
        <p:nvGrpSpPr>
          <p:cNvPr id="92" name="画布 184">
            <a:extLst>
              <a:ext uri="{FF2B5EF4-FFF2-40B4-BE49-F238E27FC236}">
                <a16:creationId xmlns:a16="http://schemas.microsoft.com/office/drawing/2014/main" id="{99931FAF-F568-464B-860C-221741BEFEC5}"/>
              </a:ext>
            </a:extLst>
          </p:cNvPr>
          <p:cNvGrpSpPr/>
          <p:nvPr/>
        </p:nvGrpSpPr>
        <p:grpSpPr>
          <a:xfrm>
            <a:off x="404037" y="5969665"/>
            <a:ext cx="3750935" cy="756654"/>
            <a:chOff x="0" y="0"/>
            <a:chExt cx="3392854" cy="668655"/>
          </a:xfrm>
        </p:grpSpPr>
        <p:sp>
          <p:nvSpPr>
            <p:cNvPr id="93" name="矩形 92">
              <a:extLst>
                <a:ext uri="{FF2B5EF4-FFF2-40B4-BE49-F238E27FC236}">
                  <a16:creationId xmlns:a16="http://schemas.microsoft.com/office/drawing/2014/main" id="{ADE301E5-99A1-418C-8E62-CA8238E384B8}"/>
                </a:ext>
              </a:extLst>
            </p:cNvPr>
            <p:cNvSpPr/>
            <p:nvPr/>
          </p:nvSpPr>
          <p:spPr>
            <a:xfrm>
              <a:off x="0" y="0"/>
              <a:ext cx="3366135" cy="668655"/>
            </a:xfrm>
            <a:prstGeom prst="rect">
              <a:avLst/>
            </a:prstGeom>
          </p:spPr>
        </p:sp>
        <p:sp>
          <p:nvSpPr>
            <p:cNvPr id="94" name="文本框 166">
              <a:extLst>
                <a:ext uri="{FF2B5EF4-FFF2-40B4-BE49-F238E27FC236}">
                  <a16:creationId xmlns:a16="http://schemas.microsoft.com/office/drawing/2014/main" id="{63E68069-CC82-4313-9B62-238DFD6A1963}"/>
                </a:ext>
              </a:extLst>
            </p:cNvPr>
            <p:cNvSpPr txBox="1"/>
            <p:nvPr/>
          </p:nvSpPr>
          <p:spPr>
            <a:xfrm>
              <a:off x="872847" y="233681"/>
              <a:ext cx="326185" cy="24978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播放</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95" name="文本框 176">
              <a:extLst>
                <a:ext uri="{FF2B5EF4-FFF2-40B4-BE49-F238E27FC236}">
                  <a16:creationId xmlns:a16="http://schemas.microsoft.com/office/drawing/2014/main" id="{8B6D279F-E167-4A81-ACE4-9BAE878B5872}"/>
                </a:ext>
              </a:extLst>
            </p:cNvPr>
            <p:cNvSpPr txBox="1"/>
            <p:nvPr/>
          </p:nvSpPr>
          <p:spPr>
            <a:xfrm>
              <a:off x="1199032" y="32615"/>
              <a:ext cx="903515" cy="228854"/>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请求信息▍</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96" name="文本框 166">
              <a:extLst>
                <a:ext uri="{FF2B5EF4-FFF2-40B4-BE49-F238E27FC236}">
                  <a16:creationId xmlns:a16="http://schemas.microsoft.com/office/drawing/2014/main" id="{05709324-8966-4769-A5A0-29BF2D34CC49}"/>
                </a:ext>
              </a:extLst>
            </p:cNvPr>
            <p:cNvSpPr txBox="1"/>
            <p:nvPr/>
          </p:nvSpPr>
          <p:spPr>
            <a:xfrm>
              <a:off x="1008533" y="439801"/>
              <a:ext cx="1338784" cy="228854"/>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▍▍▍▍返回信息</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pic>
          <p:nvPicPr>
            <p:cNvPr id="97" name="Picture 28" descr="台式电脑">
              <a:extLst>
                <a:ext uri="{FF2B5EF4-FFF2-40B4-BE49-F238E27FC236}">
                  <a16:creationId xmlns:a16="http://schemas.microsoft.com/office/drawing/2014/main" id="{13E1188C-E68A-4022-9708-1DD986C6A5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809" y="80198"/>
              <a:ext cx="509270" cy="483870"/>
            </a:xfrm>
            <a:prstGeom prst="rect">
              <a:avLst/>
            </a:prstGeom>
            <a:noFill/>
            <a:ln>
              <a:noFill/>
            </a:ln>
          </p:spPr>
        </p:pic>
        <p:pic>
          <p:nvPicPr>
            <p:cNvPr id="98" name="Picture 19" descr="显示服务器">
              <a:extLst>
                <a:ext uri="{FF2B5EF4-FFF2-40B4-BE49-F238E27FC236}">
                  <a16:creationId xmlns:a16="http://schemas.microsoft.com/office/drawing/2014/main" id="{4E8A5220-C5DD-4009-ADF7-7A0E0382BD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0223" y="101971"/>
              <a:ext cx="352425" cy="538480"/>
            </a:xfrm>
            <a:prstGeom prst="rect">
              <a:avLst/>
            </a:prstGeom>
            <a:noFill/>
            <a:ln>
              <a:noFill/>
            </a:ln>
          </p:spPr>
        </p:pic>
        <p:cxnSp>
          <p:nvCxnSpPr>
            <p:cNvPr id="99" name="直接箭头连接符 98">
              <a:extLst>
                <a:ext uri="{FF2B5EF4-FFF2-40B4-BE49-F238E27FC236}">
                  <a16:creationId xmlns:a16="http://schemas.microsoft.com/office/drawing/2014/main" id="{C2AC4828-526B-4F3C-BB5C-E906C2831752}"/>
                </a:ext>
              </a:extLst>
            </p:cNvPr>
            <p:cNvCxnSpPr/>
            <p:nvPr/>
          </p:nvCxnSpPr>
          <p:spPr>
            <a:xfrm>
              <a:off x="921447" y="233839"/>
              <a:ext cx="1382485" cy="0"/>
            </a:xfrm>
            <a:prstGeom prst="straightConnector1">
              <a:avLst/>
            </a:prstGeom>
            <a:noFill/>
            <a:ln w="6350" cap="flat" cmpd="sng" algn="ctr">
              <a:solidFill>
                <a:sysClr val="windowText" lastClr="000000"/>
              </a:solidFill>
              <a:prstDash val="solid"/>
              <a:miter lim="800000"/>
              <a:tailEnd type="triangle"/>
            </a:ln>
            <a:effectLst/>
          </p:spPr>
        </p:cxnSp>
        <p:cxnSp>
          <p:nvCxnSpPr>
            <p:cNvPr id="100" name="直接箭头连接符 99">
              <a:extLst>
                <a:ext uri="{FF2B5EF4-FFF2-40B4-BE49-F238E27FC236}">
                  <a16:creationId xmlns:a16="http://schemas.microsoft.com/office/drawing/2014/main" id="{C925F77E-AB86-44C2-8784-6B0792BDE1D6}"/>
                </a:ext>
              </a:extLst>
            </p:cNvPr>
            <p:cNvCxnSpPr/>
            <p:nvPr/>
          </p:nvCxnSpPr>
          <p:spPr>
            <a:xfrm flipV="1">
              <a:off x="861576" y="484118"/>
              <a:ext cx="1420586" cy="1"/>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cxnSp>
          <p:nvCxnSpPr>
            <p:cNvPr id="101" name="直接箭头连接符 100">
              <a:extLst>
                <a:ext uri="{FF2B5EF4-FFF2-40B4-BE49-F238E27FC236}">
                  <a16:creationId xmlns:a16="http://schemas.microsoft.com/office/drawing/2014/main" id="{D63C03E6-30BE-45C8-8E1F-F37769CD1B4E}"/>
                </a:ext>
              </a:extLst>
            </p:cNvPr>
            <p:cNvCxnSpPr/>
            <p:nvPr/>
          </p:nvCxnSpPr>
          <p:spPr>
            <a:xfrm flipH="1" flipV="1">
              <a:off x="594875" y="299357"/>
              <a:ext cx="310243" cy="146957"/>
            </a:xfrm>
            <a:prstGeom prst="straightConnector1">
              <a:avLst/>
            </a:prstGeom>
            <a:noFill/>
            <a:ln w="6350" cap="flat" cmpd="sng" algn="ctr">
              <a:solidFill>
                <a:srgbClr val="FFC000"/>
              </a:solidFill>
              <a:prstDash val="solid"/>
              <a:miter lim="800000"/>
              <a:tailEnd type="triangle"/>
            </a:ln>
            <a:effectLst/>
          </p:spPr>
        </p:cxnSp>
        <p:sp>
          <p:nvSpPr>
            <p:cNvPr id="102" name="文本框 382">
              <a:extLst>
                <a:ext uri="{FF2B5EF4-FFF2-40B4-BE49-F238E27FC236}">
                  <a16:creationId xmlns:a16="http://schemas.microsoft.com/office/drawing/2014/main" id="{2E1E9049-5709-46A1-8800-7ED407685675}"/>
                </a:ext>
              </a:extLst>
            </p:cNvPr>
            <p:cNvSpPr txBox="1"/>
            <p:nvPr/>
          </p:nvSpPr>
          <p:spPr>
            <a:xfrm>
              <a:off x="26719" y="153573"/>
              <a:ext cx="317500" cy="23876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用户</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103" name="文本框 382">
              <a:extLst>
                <a:ext uri="{FF2B5EF4-FFF2-40B4-BE49-F238E27FC236}">
                  <a16:creationId xmlns:a16="http://schemas.microsoft.com/office/drawing/2014/main" id="{99BF33B0-6497-4A77-9696-B63C780E6C37}"/>
                </a:ext>
              </a:extLst>
            </p:cNvPr>
            <p:cNvSpPr txBox="1"/>
            <p:nvPr/>
          </p:nvSpPr>
          <p:spPr>
            <a:xfrm>
              <a:off x="2788081" y="207554"/>
              <a:ext cx="604773" cy="232247"/>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dirty="0">
                  <a:effectLst/>
                  <a:latin typeface="黑体" panose="02010609060101010101" pitchFamily="49" charset="-122"/>
                  <a:ea typeface="黑体" panose="02010609060101010101" pitchFamily="49" charset="-122"/>
                  <a:cs typeface="宋体" panose="02010600030101010101" pitchFamily="2" charset="-122"/>
                </a:rPr>
                <a:t>服务器</a:t>
              </a:r>
              <a:endParaRPr lang="zh-CN" dirty="0">
                <a:effectLst/>
                <a:latin typeface="黑体" panose="02010609060101010101" pitchFamily="49" charset="-122"/>
                <a:ea typeface="黑体" panose="02010609060101010101" pitchFamily="49" charset="-122"/>
                <a:cs typeface="宋体" panose="02010600030101010101" pitchFamily="2" charset="-122"/>
              </a:endParaRPr>
            </a:p>
          </p:txBody>
        </p:sp>
      </p:grpSp>
      <p:sp>
        <p:nvSpPr>
          <p:cNvPr id="8" name="灯片编号占位符 7">
            <a:extLst>
              <a:ext uri="{FF2B5EF4-FFF2-40B4-BE49-F238E27FC236}">
                <a16:creationId xmlns:a16="http://schemas.microsoft.com/office/drawing/2014/main" id="{47E78759-6FA5-4BA6-9000-13F852D15137}"/>
              </a:ext>
            </a:extLst>
          </p:cNvPr>
          <p:cNvSpPr>
            <a:spLocks noGrp="1"/>
          </p:cNvSpPr>
          <p:nvPr>
            <p:ph type="sldNum" sz="quarter" idx="12"/>
          </p:nvPr>
        </p:nvSpPr>
        <p:spPr/>
        <p:txBody>
          <a:bodyPr/>
          <a:lstStyle/>
          <a:p>
            <a:fld id="{0343F522-B1DB-4B24-87CC-09EAB668A261}" type="slidenum">
              <a:rPr lang="zh-CN" altLang="en-US" smtClean="0"/>
              <a:pPr/>
              <a:t>3</a:t>
            </a:fld>
            <a:r>
              <a:rPr lang="en-US" altLang="zh-CN"/>
              <a:t>/77</a:t>
            </a:r>
            <a:endParaRPr lang="zh-CN" altLang="en-US" dirty="0"/>
          </a:p>
        </p:txBody>
      </p:sp>
    </p:spTree>
    <p:extLst>
      <p:ext uri="{BB962C8B-B14F-4D97-AF65-F5344CB8AC3E}">
        <p14:creationId xmlns:p14="http://schemas.microsoft.com/office/powerpoint/2010/main" val="19154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250" fill="hold"/>
                                        <p:tgtEl>
                                          <p:spTgt spid="9"/>
                                        </p:tgtEl>
                                        <p:attrNameLst>
                                          <p:attrName>ppt_x</p:attrName>
                                        </p:attrNameLst>
                                      </p:cBhvr>
                                      <p:tavLst>
                                        <p:tav tm="0">
                                          <p:val>
                                            <p:strVal val="#ppt_x"/>
                                          </p:val>
                                        </p:tav>
                                        <p:tav tm="100000">
                                          <p:val>
                                            <p:strVal val="#ppt_x"/>
                                          </p:val>
                                        </p:tav>
                                      </p:tavLst>
                                    </p:anim>
                                    <p:anim calcmode="lin" valueType="num">
                                      <p:cBhvr additive="base">
                                        <p:cTn id="14"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250" fill="hold"/>
                                        <p:tgtEl>
                                          <p:spTgt spid="81"/>
                                        </p:tgtEl>
                                        <p:attrNameLst>
                                          <p:attrName>ppt_x</p:attrName>
                                        </p:attrNameLst>
                                      </p:cBhvr>
                                      <p:tavLst>
                                        <p:tav tm="0">
                                          <p:val>
                                            <p:strVal val="#ppt_x"/>
                                          </p:val>
                                        </p:tav>
                                        <p:tav tm="100000">
                                          <p:val>
                                            <p:strVal val="#ppt_x"/>
                                          </p:val>
                                        </p:tav>
                                      </p:tavLst>
                                    </p:anim>
                                    <p:anim calcmode="lin" valueType="num">
                                      <p:cBhvr additive="base">
                                        <p:cTn id="20" dur="25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250" fill="hold"/>
                                        <p:tgtEl>
                                          <p:spTgt spid="21"/>
                                        </p:tgtEl>
                                        <p:attrNameLst>
                                          <p:attrName>ppt_x</p:attrName>
                                        </p:attrNameLst>
                                      </p:cBhvr>
                                      <p:tavLst>
                                        <p:tav tm="0">
                                          <p:val>
                                            <p:strVal val="#ppt_x"/>
                                          </p:val>
                                        </p:tav>
                                        <p:tav tm="100000">
                                          <p:val>
                                            <p:strVal val="#ppt_x"/>
                                          </p:val>
                                        </p:tav>
                                      </p:tavLst>
                                    </p:anim>
                                    <p:anim calcmode="lin" valueType="num">
                                      <p:cBhvr additive="base">
                                        <p:cTn id="32"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250" fill="hold"/>
                                        <p:tgtEl>
                                          <p:spTgt spid="39"/>
                                        </p:tgtEl>
                                        <p:attrNameLst>
                                          <p:attrName>ppt_x</p:attrName>
                                        </p:attrNameLst>
                                      </p:cBhvr>
                                      <p:tavLst>
                                        <p:tav tm="0">
                                          <p:val>
                                            <p:strVal val="#ppt_x"/>
                                          </p:val>
                                        </p:tav>
                                        <p:tav tm="100000">
                                          <p:val>
                                            <p:strVal val="#ppt_x"/>
                                          </p:val>
                                        </p:tav>
                                      </p:tavLst>
                                    </p:anim>
                                    <p:anim calcmode="lin" valueType="num">
                                      <p:cBhvr additive="base">
                                        <p:cTn id="44"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250" fill="hold"/>
                                        <p:tgtEl>
                                          <p:spTgt spid="92"/>
                                        </p:tgtEl>
                                        <p:attrNameLst>
                                          <p:attrName>ppt_x</p:attrName>
                                        </p:attrNameLst>
                                      </p:cBhvr>
                                      <p:tavLst>
                                        <p:tav tm="0">
                                          <p:val>
                                            <p:strVal val="#ppt_x"/>
                                          </p:val>
                                        </p:tav>
                                        <p:tav tm="100000">
                                          <p:val>
                                            <p:strVal val="#ppt_x"/>
                                          </p:val>
                                        </p:tav>
                                      </p:tavLst>
                                    </p:anim>
                                    <p:anim calcmode="lin" valueType="num">
                                      <p:cBhvr additive="base">
                                        <p:cTn id="50" dur="25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cs typeface="宋体" panose="02010600030101010101" pitchFamily="2" charset="-122"/>
              </a:rPr>
              <a:t>实现方式</a:t>
            </a:r>
            <a:r>
              <a:rPr lang="en-US" altLang="zh-CN" b="1" kern="100" dirty="0">
                <a:solidFill>
                  <a:srgbClr val="000000"/>
                </a:solidFill>
                <a:cs typeface="宋体" panose="02010600030101010101" pitchFamily="2" charset="-122"/>
              </a:rPr>
              <a:t>——</a:t>
            </a:r>
            <a:r>
              <a:rPr lang="zh-CN" altLang="en-US" dirty="0"/>
              <a:t>虚电路方式与数据报方式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609600" indent="-609600">
              <a:buNone/>
            </a:pPr>
            <a:r>
              <a:rPr lang="en-US" altLang="zh-CN" dirty="0"/>
              <a:t>1.</a:t>
            </a:r>
            <a:r>
              <a:rPr lang="zh-CN" altLang="en-US" dirty="0"/>
              <a:t>数据报方式</a:t>
            </a:r>
            <a:r>
              <a:rPr lang="en-US" altLang="zh-CN" dirty="0"/>
              <a:t> </a:t>
            </a:r>
          </a:p>
          <a:p>
            <a:r>
              <a:rPr lang="zh-CN" altLang="en-US" dirty="0"/>
              <a:t>原理</a:t>
            </a:r>
          </a:p>
          <a:p>
            <a:pPr lvl="1">
              <a:buFont typeface="黑体" panose="02010609060101010101" pitchFamily="49" charset="-122"/>
              <a:buChar char="-"/>
            </a:pPr>
            <a:r>
              <a:rPr lang="zh-CN" altLang="en-US" sz="2800" dirty="0"/>
              <a:t>数据分割封装为包</a:t>
            </a:r>
            <a:endParaRPr lang="en-US" altLang="zh-CN" sz="2800" dirty="0"/>
          </a:p>
          <a:p>
            <a:pPr lvl="1">
              <a:buFont typeface="黑体" panose="02010609060101010101" pitchFamily="49" charset="-122"/>
              <a:buChar char="-"/>
            </a:pPr>
            <a:r>
              <a:rPr lang="zh-CN" altLang="en-US" sz="2800" dirty="0"/>
              <a:t>每个包经由独立路径，经每个节点依据目的地址按存储转发方式逐跳转发</a:t>
            </a:r>
            <a:endParaRPr lang="en-US" altLang="zh-CN" sz="2800" dirty="0"/>
          </a:p>
          <a:p>
            <a:r>
              <a:rPr lang="zh-CN" altLang="en-US" dirty="0"/>
              <a:t>特点</a:t>
            </a:r>
            <a:endParaRPr lang="en-US" altLang="zh-CN" dirty="0"/>
          </a:p>
          <a:p>
            <a:pPr lvl="1">
              <a:buFont typeface="黑体" panose="02010609060101010101" pitchFamily="49" charset="-122"/>
              <a:buChar char="-"/>
            </a:pPr>
            <a:r>
              <a:rPr lang="zh-CN" altLang="en-US" sz="2800" dirty="0"/>
              <a:t>一个节点可将数据包在任何时间、发送给任何节点，中间节点可立即转发</a:t>
            </a:r>
          </a:p>
          <a:p>
            <a:pPr lvl="1">
              <a:buFont typeface="黑体" panose="02010609060101010101" pitchFamily="49" charset="-122"/>
              <a:buChar char="-"/>
            </a:pPr>
            <a:r>
              <a:rPr lang="zh-CN" altLang="en-US" sz="2800" dirty="0"/>
              <a:t>不需事先建立连接（无连接服务），事先不知道网络的转发能力、目的节点是否在线</a:t>
            </a:r>
          </a:p>
          <a:p>
            <a:pPr lvl="1">
              <a:buFont typeface="黑体" panose="02010609060101010101" pitchFamily="49" charset="-122"/>
              <a:buChar char="-"/>
            </a:pPr>
            <a:r>
              <a:rPr lang="zh-CN" altLang="en-US" sz="2800" dirty="0"/>
              <a:t>所有数据包独立</a:t>
            </a:r>
          </a:p>
          <a:p>
            <a:pPr lvl="1">
              <a:buFont typeface="黑体" panose="02010609060101010101" pitchFamily="49" charset="-122"/>
              <a:buChar char="-"/>
            </a:pPr>
            <a:r>
              <a:rPr lang="zh-CN" altLang="en-US" sz="2800" dirty="0"/>
              <a:t>不依赖特定链路（故障后可选其它链路）</a:t>
            </a:r>
            <a:endParaRPr lang="en-US" altLang="zh-CN"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806741941"/>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8" name="灯片编号占位符 7">
            <a:extLst>
              <a:ext uri="{FF2B5EF4-FFF2-40B4-BE49-F238E27FC236}">
                <a16:creationId xmlns:a16="http://schemas.microsoft.com/office/drawing/2014/main" id="{7DA0B8CF-3EEB-4956-BEF4-7BDFB62D3A4A}"/>
              </a:ext>
            </a:extLst>
          </p:cNvPr>
          <p:cNvSpPr>
            <a:spLocks noGrp="1"/>
          </p:cNvSpPr>
          <p:nvPr>
            <p:ph type="sldNum" sz="quarter" idx="12"/>
          </p:nvPr>
        </p:nvSpPr>
        <p:spPr/>
        <p:txBody>
          <a:bodyPr/>
          <a:lstStyle/>
          <a:p>
            <a:fld id="{0343F522-B1DB-4B24-87CC-09EAB668A261}" type="slidenum">
              <a:rPr lang="zh-CN" altLang="en-US" smtClean="0"/>
              <a:pPr/>
              <a:t>30</a:t>
            </a:fld>
            <a:r>
              <a:rPr lang="en-US" altLang="zh-CN"/>
              <a:t>/77</a:t>
            </a:r>
            <a:endParaRPr lang="zh-CN" altLang="en-US" dirty="0"/>
          </a:p>
        </p:txBody>
      </p:sp>
    </p:spTree>
    <p:extLst>
      <p:ext uri="{BB962C8B-B14F-4D97-AF65-F5344CB8AC3E}">
        <p14:creationId xmlns:p14="http://schemas.microsoft.com/office/powerpoint/2010/main" val="33147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2.</a:t>
            </a:r>
            <a:r>
              <a:rPr lang="zh-CN" altLang="en-US" dirty="0"/>
              <a:t>虚电路方式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原理</a:t>
            </a:r>
            <a:endParaRPr lang="en-US" altLang="zh-CN" dirty="0"/>
          </a:p>
          <a:p>
            <a:pPr lvl="1">
              <a:buFont typeface="黑体" panose="02010609060101010101" pitchFamily="49" charset="-122"/>
              <a:buChar char="-"/>
            </a:pPr>
            <a:r>
              <a:rPr lang="zh-CN" altLang="en-US" sz="2800" dirty="0"/>
              <a:t>在源主机与目的主机之间，建立一个网络连接，即为虚电路（简称</a:t>
            </a:r>
            <a:r>
              <a:rPr lang="en-US" altLang="zh-CN" sz="2800" dirty="0"/>
              <a:t>VC</a:t>
            </a:r>
            <a:r>
              <a:rPr lang="zh-CN" altLang="en-US" sz="2800" dirty="0"/>
              <a:t>）（面向连接）</a:t>
            </a:r>
          </a:p>
          <a:p>
            <a:pPr lvl="1">
              <a:buFont typeface="黑体" panose="02010609060101010101" pitchFamily="49" charset="-122"/>
              <a:buChar char="-"/>
            </a:pPr>
            <a:r>
              <a:rPr lang="zh-CN" altLang="en-US" sz="2800" dirty="0"/>
              <a:t>所有发往该目的主机的数据都沿着所建立的虚电路按顺序传送</a:t>
            </a:r>
          </a:p>
          <a:p>
            <a:pPr lvl="1">
              <a:buFont typeface="黑体" panose="02010609060101010101" pitchFamily="49" charset="-122"/>
              <a:buChar char="-"/>
            </a:pPr>
            <a:r>
              <a:rPr lang="zh-CN" altLang="en-US" sz="2800" dirty="0"/>
              <a:t>当通信结束时，拆除虚电路</a:t>
            </a:r>
          </a:p>
          <a:p>
            <a:pPr lvl="2">
              <a:buFont typeface="Wingdings" panose="05000000000000000000" pitchFamily="2" charset="2"/>
              <a:buChar char="ü"/>
            </a:pPr>
            <a:r>
              <a:rPr lang="zh-CN" altLang="en-US" sz="2800" dirty="0"/>
              <a:t>永久虚电路</a:t>
            </a:r>
            <a:r>
              <a:rPr lang="en-US" altLang="zh-CN" sz="2800" dirty="0"/>
              <a:t>PVC</a:t>
            </a:r>
            <a:r>
              <a:rPr lang="zh-CN" altLang="en-US" sz="2800" dirty="0"/>
              <a:t>：一对</a:t>
            </a:r>
            <a:r>
              <a:rPr lang="en-US" altLang="zh-CN" sz="2800" dirty="0"/>
              <a:t>&lt;</a:t>
            </a:r>
            <a:r>
              <a:rPr lang="zh-CN" altLang="en-US" sz="2800" dirty="0"/>
              <a:t>源、目的</a:t>
            </a:r>
            <a:r>
              <a:rPr lang="en-US" altLang="zh-CN" sz="2800" dirty="0"/>
              <a:t>&gt;</a:t>
            </a:r>
            <a:r>
              <a:rPr lang="zh-CN" altLang="en-US" sz="2800" dirty="0"/>
              <a:t>间的路径固定</a:t>
            </a:r>
            <a:endParaRPr lang="en-US" altLang="zh-CN" sz="2800" dirty="0"/>
          </a:p>
          <a:p>
            <a:pPr lvl="2">
              <a:buFont typeface="Wingdings" panose="05000000000000000000" pitchFamily="2" charset="2"/>
              <a:buChar char="ü"/>
            </a:pPr>
            <a:r>
              <a:rPr lang="zh-CN" altLang="en-US" sz="2800" dirty="0"/>
              <a:t>交换虚电路</a:t>
            </a:r>
            <a:r>
              <a:rPr lang="en-US" altLang="zh-CN" sz="2800" dirty="0"/>
              <a:t>SVC</a:t>
            </a:r>
            <a:r>
              <a:rPr lang="zh-CN" altLang="en-US" sz="2800" dirty="0"/>
              <a:t>（临时虚电路）：路径不固定</a:t>
            </a:r>
          </a:p>
          <a:p>
            <a:pPr lvl="1">
              <a:buFont typeface="黑体" panose="02010609060101010101" pitchFamily="49" charset="-122"/>
              <a:buChar char="-"/>
            </a:pPr>
            <a:endParaRPr lang="zh-CN" altLang="en-US" sz="2800" dirty="0"/>
          </a:p>
          <a:p>
            <a:pPr lvl="1">
              <a:buFont typeface="黑体" panose="02010609060101010101" pitchFamily="49" charset="-122"/>
              <a:buChar char="-"/>
            </a:pPr>
            <a:r>
              <a:rPr lang="zh-CN" altLang="en-US" sz="2800" dirty="0">
                <a:solidFill>
                  <a:srgbClr val="0070C0"/>
                </a:solidFill>
              </a:rPr>
              <a:t>虚电路交换与电路交换的区别</a:t>
            </a:r>
            <a:r>
              <a:rPr lang="zh-CN" altLang="en-US" sz="2800" dirty="0"/>
              <a:t>：虚电路非独占电路，在一条物理电路上可以建立许多虚电路</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4EA0E089-3C74-4A4B-9AD5-C955F43AFEF3}"/>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D1A0D456-6362-4663-94C0-FE76D1E6E7D3}"/>
              </a:ext>
            </a:extLst>
          </p:cNvPr>
          <p:cNvSpPr>
            <a:spLocks noGrp="1"/>
          </p:cNvSpPr>
          <p:nvPr>
            <p:ph type="sldNum" sz="quarter" idx="12"/>
          </p:nvPr>
        </p:nvSpPr>
        <p:spPr/>
        <p:txBody>
          <a:bodyPr/>
          <a:lstStyle/>
          <a:p>
            <a:fld id="{0343F522-B1DB-4B24-87CC-09EAB668A261}" type="slidenum">
              <a:rPr lang="zh-CN" altLang="en-US" smtClean="0"/>
              <a:pPr/>
              <a:t>31</a:t>
            </a:fld>
            <a:r>
              <a:rPr lang="en-US" altLang="zh-CN"/>
              <a:t>/77</a:t>
            </a:r>
            <a:endParaRPr lang="zh-CN" altLang="en-US" dirty="0"/>
          </a:p>
        </p:txBody>
      </p:sp>
    </p:spTree>
    <p:extLst>
      <p:ext uri="{BB962C8B-B14F-4D97-AF65-F5344CB8AC3E}">
        <p14:creationId xmlns:p14="http://schemas.microsoft.com/office/powerpoint/2010/main" val="96088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2.</a:t>
            </a:r>
            <a:r>
              <a:rPr lang="zh-CN" altLang="en-US" dirty="0"/>
              <a:t>虚电路方式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实现</a:t>
            </a:r>
            <a:endParaRPr lang="en-US" altLang="zh-CN" dirty="0"/>
          </a:p>
          <a:p>
            <a:pPr lvl="1">
              <a:buFont typeface="黑体" panose="02010609060101010101" pitchFamily="49" charset="-122"/>
              <a:buChar char="-"/>
            </a:pPr>
            <a:r>
              <a:rPr lang="zh-CN" altLang="en-US" sz="2800" dirty="0"/>
              <a:t>每个节点建立</a:t>
            </a:r>
            <a:r>
              <a:rPr lang="en-US" altLang="zh-CN" sz="2800" dirty="0"/>
              <a:t>VC</a:t>
            </a:r>
            <a:r>
              <a:rPr lang="zh-CN" altLang="en-US" sz="2800" dirty="0"/>
              <a:t>入口出口表</a:t>
            </a:r>
            <a:endParaRPr lang="en-US" altLang="zh-CN" sz="2800" dirty="0"/>
          </a:p>
          <a:p>
            <a:pPr lvl="1">
              <a:buFont typeface="黑体" panose="02010609060101010101" pitchFamily="49" charset="-122"/>
              <a:buChar char="-"/>
            </a:pPr>
            <a:endParaRPr lang="zh-CN" altLang="en-US"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Group 42">
            <a:extLst>
              <a:ext uri="{FF2B5EF4-FFF2-40B4-BE49-F238E27FC236}">
                <a16:creationId xmlns:a16="http://schemas.microsoft.com/office/drawing/2014/main" id="{1909BA97-2528-44BF-8A76-5023C0FA057A}"/>
              </a:ext>
            </a:extLst>
          </p:cNvPr>
          <p:cNvGraphicFramePr>
            <a:graphicFrameLocks/>
          </p:cNvGraphicFramePr>
          <p:nvPr>
            <p:extLst>
              <p:ext uri="{D42A27DB-BD31-4B8C-83A1-F6EECF244321}">
                <p14:modId xmlns:p14="http://schemas.microsoft.com/office/powerpoint/2010/main" val="154827447"/>
              </p:ext>
            </p:extLst>
          </p:nvPr>
        </p:nvGraphicFramePr>
        <p:xfrm>
          <a:off x="1278750" y="2086417"/>
          <a:ext cx="6408737" cy="1857390"/>
        </p:xfrm>
        <a:graphic>
          <a:graphicData uri="http://schemas.openxmlformats.org/drawingml/2006/table">
            <a:tbl>
              <a:tblPr/>
              <a:tblGrid>
                <a:gridCol w="1601787">
                  <a:extLst>
                    <a:ext uri="{9D8B030D-6E8A-4147-A177-3AD203B41FA5}">
                      <a16:colId xmlns:a16="http://schemas.microsoft.com/office/drawing/2014/main" val="20000"/>
                    </a:ext>
                  </a:extLst>
                </a:gridCol>
                <a:gridCol w="1603375">
                  <a:extLst>
                    <a:ext uri="{9D8B030D-6E8A-4147-A177-3AD203B41FA5}">
                      <a16:colId xmlns:a16="http://schemas.microsoft.com/office/drawing/2014/main" val="20001"/>
                    </a:ext>
                  </a:extLst>
                </a:gridCol>
                <a:gridCol w="1601788">
                  <a:extLst>
                    <a:ext uri="{9D8B030D-6E8A-4147-A177-3AD203B41FA5}">
                      <a16:colId xmlns:a16="http://schemas.microsoft.com/office/drawing/2014/main" val="20002"/>
                    </a:ext>
                  </a:extLst>
                </a:gridCol>
                <a:gridCol w="1601787">
                  <a:extLst>
                    <a:ext uri="{9D8B030D-6E8A-4147-A177-3AD203B41FA5}">
                      <a16:colId xmlns:a16="http://schemas.microsoft.com/office/drawing/2014/main" val="20003"/>
                    </a:ext>
                  </a:extLst>
                </a:gridCol>
              </a:tblGrid>
              <a:tr h="459341">
                <a:tc gridSpan="2">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入口</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出口</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7935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端口</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VCI</a:t>
                      </a: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端口</a:t>
                      </a: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VCI</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341">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11</a:t>
                      </a: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341">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793" marB="46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793" marB="46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0" name="图片 9">
            <a:extLst>
              <a:ext uri="{FF2B5EF4-FFF2-40B4-BE49-F238E27FC236}">
                <a16:creationId xmlns:a16="http://schemas.microsoft.com/office/drawing/2014/main" id="{B8D40E7E-87EE-41CF-A6C6-1EB6DF1B6334}"/>
              </a:ext>
            </a:extLst>
          </p:cNvPr>
          <p:cNvPicPr>
            <a:picLocks noChangeAspect="1"/>
          </p:cNvPicPr>
          <p:nvPr/>
        </p:nvPicPr>
        <p:blipFill>
          <a:blip r:embed="rId3"/>
          <a:stretch>
            <a:fillRect/>
          </a:stretch>
        </p:blipFill>
        <p:spPr>
          <a:xfrm>
            <a:off x="1761500" y="4192104"/>
            <a:ext cx="5620999" cy="2066723"/>
          </a:xfrm>
          <a:prstGeom prst="rect">
            <a:avLst/>
          </a:prstGeom>
        </p:spPr>
      </p:pic>
      <p:graphicFrame>
        <p:nvGraphicFramePr>
          <p:cNvPr id="11" name="表格 10">
            <a:extLst>
              <a:ext uri="{FF2B5EF4-FFF2-40B4-BE49-F238E27FC236}">
                <a16:creationId xmlns:a16="http://schemas.microsoft.com/office/drawing/2014/main" id="{3B6BEBEE-9C1F-4525-B481-4E4C444FBAD5}"/>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E5832109-4FEA-4F39-8E4B-AEC56019CEF6}"/>
              </a:ext>
            </a:extLst>
          </p:cNvPr>
          <p:cNvSpPr>
            <a:spLocks noGrp="1"/>
          </p:cNvSpPr>
          <p:nvPr>
            <p:ph type="sldNum" sz="quarter" idx="12"/>
          </p:nvPr>
        </p:nvSpPr>
        <p:spPr/>
        <p:txBody>
          <a:bodyPr/>
          <a:lstStyle/>
          <a:p>
            <a:fld id="{0343F522-B1DB-4B24-87CC-09EAB668A261}" type="slidenum">
              <a:rPr lang="zh-CN" altLang="en-US" smtClean="0"/>
              <a:pPr/>
              <a:t>32</a:t>
            </a:fld>
            <a:r>
              <a:rPr lang="en-US" altLang="zh-CN"/>
              <a:t>/77</a:t>
            </a:r>
            <a:endParaRPr lang="zh-CN" altLang="en-US" dirty="0"/>
          </a:p>
        </p:txBody>
      </p:sp>
    </p:spTree>
    <p:extLst>
      <p:ext uri="{BB962C8B-B14F-4D97-AF65-F5344CB8AC3E}">
        <p14:creationId xmlns:p14="http://schemas.microsoft.com/office/powerpoint/2010/main" val="385032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2.</a:t>
            </a:r>
            <a:r>
              <a:rPr lang="zh-CN" altLang="en-US" dirty="0"/>
              <a:t>虚电路方式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en-US" altLang="zh-CN" dirty="0"/>
              <a:t>VCI</a:t>
            </a:r>
            <a:r>
              <a:rPr lang="zh-CN" altLang="en-US" dirty="0"/>
              <a:t>的选择：当前未用的最小号码作为输出</a:t>
            </a:r>
            <a:r>
              <a:rPr lang="en-US" altLang="zh-CN" dirty="0"/>
              <a:t>VCI</a:t>
            </a:r>
            <a:endParaRPr lang="zh-CN" altLang="en-US" dirty="0"/>
          </a:p>
          <a:p>
            <a:endParaRPr lang="zh-CN" altLang="en-US"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1" name="Object 5">
            <a:extLst>
              <a:ext uri="{FF2B5EF4-FFF2-40B4-BE49-F238E27FC236}">
                <a16:creationId xmlns:a16="http://schemas.microsoft.com/office/drawing/2014/main" id="{EE6A7801-7A16-4168-8727-63FA2F0164A7}"/>
              </a:ext>
            </a:extLst>
          </p:cNvPr>
          <p:cNvGraphicFramePr>
            <a:graphicFrameLocks noChangeAspect="1"/>
          </p:cNvGraphicFramePr>
          <p:nvPr>
            <p:extLst>
              <p:ext uri="{D42A27DB-BD31-4B8C-83A1-F6EECF244321}">
                <p14:modId xmlns:p14="http://schemas.microsoft.com/office/powerpoint/2010/main" val="1221879551"/>
              </p:ext>
            </p:extLst>
          </p:nvPr>
        </p:nvGraphicFramePr>
        <p:xfrm>
          <a:off x="1211964" y="2189028"/>
          <a:ext cx="5329238" cy="1995488"/>
        </p:xfrm>
        <a:graphic>
          <a:graphicData uri="http://schemas.openxmlformats.org/presentationml/2006/ole">
            <mc:AlternateContent xmlns:mc="http://schemas.openxmlformats.org/markup-compatibility/2006">
              <mc:Choice xmlns:v="urn:schemas-microsoft-com:vml" Requires="v">
                <p:oleObj name="图片" r:id="rId3" imgW="2086356" imgH="781812" progId="Word.Picture.8">
                  <p:embed/>
                </p:oleObj>
              </mc:Choice>
              <mc:Fallback>
                <p:oleObj name="图片" r:id="rId3" imgW="2086356" imgH="781812" progId="Word.Picture.8">
                  <p:embed/>
                  <p:pic>
                    <p:nvPicPr>
                      <p:cNvPr id="235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964" y="2189028"/>
                        <a:ext cx="5329238"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箭头连接符 11">
            <a:extLst>
              <a:ext uri="{FF2B5EF4-FFF2-40B4-BE49-F238E27FC236}">
                <a16:creationId xmlns:a16="http://schemas.microsoft.com/office/drawing/2014/main" id="{5753042A-B505-44DA-AC48-CC98717B1FE1}"/>
              </a:ext>
            </a:extLst>
          </p:cNvPr>
          <p:cNvCxnSpPr>
            <a:cxnSpLocks/>
          </p:cNvCxnSpPr>
          <p:nvPr/>
        </p:nvCxnSpPr>
        <p:spPr>
          <a:xfrm>
            <a:off x="2137144" y="2551814"/>
            <a:ext cx="712381" cy="31897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1EF03EF-F229-4101-8965-18196F76CCB8}"/>
              </a:ext>
            </a:extLst>
          </p:cNvPr>
          <p:cNvCxnSpPr>
            <a:cxnSpLocks/>
          </p:cNvCxnSpPr>
          <p:nvPr/>
        </p:nvCxnSpPr>
        <p:spPr>
          <a:xfrm>
            <a:off x="3442045" y="3002495"/>
            <a:ext cx="869076"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3D6552-8C08-41C6-8562-14C965C0C524}"/>
              </a:ext>
            </a:extLst>
          </p:cNvPr>
          <p:cNvCxnSpPr>
            <a:cxnSpLocks/>
          </p:cNvCxnSpPr>
          <p:nvPr/>
        </p:nvCxnSpPr>
        <p:spPr>
          <a:xfrm flipV="1">
            <a:off x="4997302" y="2583711"/>
            <a:ext cx="608579" cy="31897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778B48E-5DB6-4344-8362-DFE66CFB9FF5}"/>
              </a:ext>
            </a:extLst>
          </p:cNvPr>
          <p:cNvCxnSpPr>
            <a:cxnSpLocks/>
          </p:cNvCxnSpPr>
          <p:nvPr/>
        </p:nvCxnSpPr>
        <p:spPr>
          <a:xfrm flipV="1">
            <a:off x="2189044" y="3464805"/>
            <a:ext cx="608579" cy="3189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978F99B-0013-4445-8D4F-DEFEDA26A960}"/>
              </a:ext>
            </a:extLst>
          </p:cNvPr>
          <p:cNvCxnSpPr>
            <a:cxnSpLocks/>
          </p:cNvCxnSpPr>
          <p:nvPr/>
        </p:nvCxnSpPr>
        <p:spPr>
          <a:xfrm>
            <a:off x="3442045" y="3401216"/>
            <a:ext cx="86907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422AC38-636C-4071-896F-DE8C9085DF4A}"/>
              </a:ext>
            </a:extLst>
          </p:cNvPr>
          <p:cNvCxnSpPr>
            <a:cxnSpLocks/>
          </p:cNvCxnSpPr>
          <p:nvPr/>
        </p:nvCxnSpPr>
        <p:spPr>
          <a:xfrm>
            <a:off x="4945400" y="3528793"/>
            <a:ext cx="712381" cy="3189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23051BCF-1429-4C7C-A532-4DD74CA70968}"/>
              </a:ext>
            </a:extLst>
          </p:cNvPr>
          <p:cNvSpPr/>
          <p:nvPr/>
        </p:nvSpPr>
        <p:spPr>
          <a:xfrm>
            <a:off x="2503818" y="2117853"/>
            <a:ext cx="1588552" cy="520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0070C0"/>
                </a:solidFill>
                <a:latin typeface="Times New Roman" panose="02020603050405020304" pitchFamily="18" charset="0"/>
                <a:cs typeface="Times New Roman" panose="02020603050405020304" pitchFamily="18" charset="0"/>
              </a:rPr>
              <a:t>&lt;A,0&gt;-&lt;D,0&gt;</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13BB7058-EDBD-47FC-9FA4-E806D0082571}"/>
              </a:ext>
            </a:extLst>
          </p:cNvPr>
          <p:cNvSpPr/>
          <p:nvPr/>
        </p:nvSpPr>
        <p:spPr>
          <a:xfrm>
            <a:off x="4090641" y="2117853"/>
            <a:ext cx="1588552" cy="520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0070C0"/>
                </a:solidFill>
                <a:latin typeface="Times New Roman" panose="02020603050405020304" pitchFamily="18" charset="0"/>
                <a:cs typeface="Times New Roman" panose="02020603050405020304" pitchFamily="18" charset="0"/>
              </a:rPr>
              <a:t>&lt;C,0&gt;-&lt;E,0&gt;</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8B00BCDE-0193-4BE2-AD9D-F2CD05CAEF58}"/>
              </a:ext>
            </a:extLst>
          </p:cNvPr>
          <p:cNvSpPr/>
          <p:nvPr/>
        </p:nvSpPr>
        <p:spPr>
          <a:xfrm>
            <a:off x="2390797" y="3797949"/>
            <a:ext cx="1588552" cy="520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&lt;B,0&gt;-&lt;D,1&gt;</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905B411E-00F7-465F-987D-7873293002A2}"/>
              </a:ext>
            </a:extLst>
          </p:cNvPr>
          <p:cNvSpPr/>
          <p:nvPr/>
        </p:nvSpPr>
        <p:spPr>
          <a:xfrm>
            <a:off x="4113297" y="3801134"/>
            <a:ext cx="1588552" cy="520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&lt;C,1&gt;-&lt;F,0&gt;</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F5DC00A6-8F1F-432D-894D-4AD29E109034}"/>
              </a:ext>
            </a:extLst>
          </p:cNvPr>
          <p:cNvSpPr/>
          <p:nvPr/>
        </p:nvSpPr>
        <p:spPr>
          <a:xfrm>
            <a:off x="2302630" y="2507144"/>
            <a:ext cx="534669" cy="36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0070C0"/>
                </a:solidFill>
                <a:latin typeface="Times New Roman" panose="02020603050405020304" pitchFamily="18" charset="0"/>
                <a:cs typeface="Times New Roman" panose="02020603050405020304" pitchFamily="18" charset="0"/>
              </a:rPr>
              <a:t>0</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DC0E5E4-1473-4174-9CBD-A72EE4D056AC}"/>
              </a:ext>
            </a:extLst>
          </p:cNvPr>
          <p:cNvSpPr/>
          <p:nvPr/>
        </p:nvSpPr>
        <p:spPr>
          <a:xfrm>
            <a:off x="3609248" y="2666851"/>
            <a:ext cx="534669" cy="36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0070C0"/>
                </a:solidFill>
                <a:latin typeface="Times New Roman" panose="02020603050405020304" pitchFamily="18" charset="0"/>
                <a:cs typeface="Times New Roman" panose="02020603050405020304" pitchFamily="18" charset="0"/>
              </a:rPr>
              <a:t>0</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334932B7-6E45-496F-B9D4-3AC338AE64C7}"/>
              </a:ext>
            </a:extLst>
          </p:cNvPr>
          <p:cNvSpPr/>
          <p:nvPr/>
        </p:nvSpPr>
        <p:spPr>
          <a:xfrm>
            <a:off x="4937081" y="2507144"/>
            <a:ext cx="447144" cy="318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0070C0"/>
                </a:solidFill>
                <a:latin typeface="Times New Roman" panose="02020603050405020304" pitchFamily="18" charset="0"/>
                <a:cs typeface="Times New Roman" panose="02020603050405020304" pitchFamily="18" charset="0"/>
              </a:rPr>
              <a:t>0</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3F6D730B-AD7E-42AA-B040-63C855A58F33}"/>
              </a:ext>
            </a:extLst>
          </p:cNvPr>
          <p:cNvSpPr/>
          <p:nvPr/>
        </p:nvSpPr>
        <p:spPr>
          <a:xfrm>
            <a:off x="2329928" y="3566007"/>
            <a:ext cx="534669" cy="36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0</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BB1CD56-9189-405D-A9E8-4F60D8C8EFE2}"/>
              </a:ext>
            </a:extLst>
          </p:cNvPr>
          <p:cNvSpPr/>
          <p:nvPr/>
        </p:nvSpPr>
        <p:spPr>
          <a:xfrm>
            <a:off x="3616095" y="3366142"/>
            <a:ext cx="534669" cy="36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1</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0A71EB14-2CB7-41BF-9C63-7DB496D19D8E}"/>
              </a:ext>
            </a:extLst>
          </p:cNvPr>
          <p:cNvSpPr/>
          <p:nvPr/>
        </p:nvSpPr>
        <p:spPr>
          <a:xfrm>
            <a:off x="4892769" y="3610808"/>
            <a:ext cx="534669" cy="363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0</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4" name="表格 33">
            <a:extLst>
              <a:ext uri="{FF2B5EF4-FFF2-40B4-BE49-F238E27FC236}">
                <a16:creationId xmlns:a16="http://schemas.microsoft.com/office/drawing/2014/main" id="{FC64AE5F-F1D9-4FA8-B3A2-A50869B44C9D}"/>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DBB5F36A-BC96-4815-AB59-715C70225784}"/>
              </a:ext>
            </a:extLst>
          </p:cNvPr>
          <p:cNvSpPr>
            <a:spLocks noGrp="1"/>
          </p:cNvSpPr>
          <p:nvPr>
            <p:ph type="sldNum" sz="quarter" idx="12"/>
          </p:nvPr>
        </p:nvSpPr>
        <p:spPr/>
        <p:txBody>
          <a:bodyPr/>
          <a:lstStyle/>
          <a:p>
            <a:fld id="{0343F522-B1DB-4B24-87CC-09EAB668A261}" type="slidenum">
              <a:rPr lang="zh-CN" altLang="en-US" smtClean="0"/>
              <a:pPr/>
              <a:t>33</a:t>
            </a:fld>
            <a:r>
              <a:rPr lang="en-US" altLang="zh-CN"/>
              <a:t>/77</a:t>
            </a:r>
            <a:endParaRPr lang="zh-CN" altLang="en-US" dirty="0"/>
          </a:p>
        </p:txBody>
      </p:sp>
    </p:spTree>
    <p:extLst>
      <p:ext uri="{BB962C8B-B14F-4D97-AF65-F5344CB8AC3E}">
        <p14:creationId xmlns:p14="http://schemas.microsoft.com/office/powerpoint/2010/main" val="27309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30" grpId="0"/>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2.</a:t>
            </a:r>
            <a:r>
              <a:rPr lang="zh-CN" altLang="en-US" dirty="0"/>
              <a:t>虚电路方式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实现过程</a:t>
            </a:r>
            <a:endParaRPr lang="zh-CN" altLang="en-US"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28" name="Text Box 3">
            <a:extLst>
              <a:ext uri="{FF2B5EF4-FFF2-40B4-BE49-F238E27FC236}">
                <a16:creationId xmlns:a16="http://schemas.microsoft.com/office/drawing/2014/main" id="{5AAC915D-8664-490F-9526-DCB07246A12E}"/>
              </a:ext>
            </a:extLst>
          </p:cNvPr>
          <p:cNvSpPr txBox="1">
            <a:spLocks noChangeArrowheads="1"/>
          </p:cNvSpPr>
          <p:nvPr/>
        </p:nvSpPr>
        <p:spPr bwMode="auto">
          <a:xfrm>
            <a:off x="1042988" y="1628775"/>
            <a:ext cx="503237" cy="466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50000"/>
              </a:spcBef>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源</a:t>
            </a:r>
          </a:p>
          <a:p>
            <a:pPr eaLnBrk="1" hangingPunct="1">
              <a:spcBef>
                <a:spcPct val="50000"/>
              </a:spcBef>
              <a:buFontTx/>
              <a:buNone/>
            </a:pPr>
            <a:r>
              <a:rPr lang="zh-CN" altLang="en-US" sz="2400">
                <a:latin typeface="黑体" panose="02010609060101010101" pitchFamily="49" charset="-122"/>
                <a:ea typeface="黑体" panose="02010609060101010101" pitchFamily="49" charset="-122"/>
              </a:rPr>
              <a:t>主</a:t>
            </a:r>
          </a:p>
          <a:p>
            <a:pPr eaLnBrk="1" hangingPunct="1">
              <a:spcBef>
                <a:spcPct val="50000"/>
              </a:spcBef>
              <a:buFontTx/>
              <a:buNone/>
            </a:pPr>
            <a:r>
              <a:rPr lang="zh-CN" altLang="en-US" sz="2400">
                <a:latin typeface="黑体" panose="02010609060101010101" pitchFamily="49" charset="-122"/>
                <a:ea typeface="黑体" panose="02010609060101010101" pitchFamily="49" charset="-122"/>
              </a:rPr>
              <a:t>机</a:t>
            </a:r>
          </a:p>
          <a:p>
            <a:pPr eaLnBrk="1" hangingPunct="1">
              <a:spcBef>
                <a:spcPct val="50000"/>
              </a:spcBef>
              <a:buFontTx/>
              <a:buNone/>
            </a:pPr>
            <a:endParaRPr lang="zh-CN" altLang="en-US" sz="2400">
              <a:latin typeface="黑体" panose="02010609060101010101" pitchFamily="49" charset="-122"/>
              <a:ea typeface="黑体" panose="02010609060101010101" pitchFamily="49" charset="-122"/>
            </a:endParaRPr>
          </a:p>
          <a:p>
            <a:pPr eaLnBrk="1" hangingPunct="1">
              <a:spcBef>
                <a:spcPct val="50000"/>
              </a:spcBef>
              <a:buFontTx/>
              <a:buNone/>
            </a:pPr>
            <a:endParaRPr lang="zh-CN" altLang="en-US" sz="2400">
              <a:latin typeface="黑体" panose="02010609060101010101" pitchFamily="49" charset="-122"/>
              <a:ea typeface="黑体" panose="02010609060101010101" pitchFamily="49" charset="-122"/>
            </a:endParaRPr>
          </a:p>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p:txBody>
      </p:sp>
      <p:sp>
        <p:nvSpPr>
          <p:cNvPr id="29" name="Text Box 4">
            <a:extLst>
              <a:ext uri="{FF2B5EF4-FFF2-40B4-BE49-F238E27FC236}">
                <a16:creationId xmlns:a16="http://schemas.microsoft.com/office/drawing/2014/main" id="{909C8A7E-F021-441F-9D59-F05C8CE6AC9E}"/>
              </a:ext>
            </a:extLst>
          </p:cNvPr>
          <p:cNvSpPr txBox="1">
            <a:spLocks noChangeArrowheads="1"/>
          </p:cNvSpPr>
          <p:nvPr/>
        </p:nvSpPr>
        <p:spPr bwMode="auto">
          <a:xfrm>
            <a:off x="7956550" y="1700213"/>
            <a:ext cx="503238" cy="46656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a:p>
            <a:pPr eaLnBrk="1" hangingPunct="1">
              <a:spcBef>
                <a:spcPct val="50000"/>
              </a:spcBef>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目</a:t>
            </a:r>
          </a:p>
          <a:p>
            <a:pPr eaLnBrk="1" hangingPunct="1">
              <a:spcBef>
                <a:spcPct val="50000"/>
              </a:spcBef>
              <a:buFontTx/>
              <a:buNone/>
            </a:pPr>
            <a:r>
              <a:rPr lang="zh-CN" altLang="en-US" sz="2400">
                <a:latin typeface="黑体" panose="02010609060101010101" pitchFamily="49" charset="-122"/>
                <a:ea typeface="黑体" panose="02010609060101010101" pitchFamily="49" charset="-122"/>
              </a:rPr>
              <a:t>的</a:t>
            </a:r>
          </a:p>
          <a:p>
            <a:pPr eaLnBrk="1" hangingPunct="1">
              <a:spcBef>
                <a:spcPct val="50000"/>
              </a:spcBef>
              <a:buFontTx/>
              <a:buNone/>
            </a:pPr>
            <a:r>
              <a:rPr lang="zh-CN" altLang="en-US" sz="2400">
                <a:latin typeface="黑体" panose="02010609060101010101" pitchFamily="49" charset="-122"/>
                <a:ea typeface="黑体" panose="02010609060101010101" pitchFamily="49" charset="-122"/>
              </a:rPr>
              <a:t>主</a:t>
            </a:r>
          </a:p>
          <a:p>
            <a:pPr eaLnBrk="1" hangingPunct="1">
              <a:spcBef>
                <a:spcPct val="50000"/>
              </a:spcBef>
              <a:buFontTx/>
              <a:buNone/>
            </a:pPr>
            <a:r>
              <a:rPr lang="zh-CN" altLang="en-US" sz="2400">
                <a:latin typeface="黑体" panose="02010609060101010101" pitchFamily="49" charset="-122"/>
                <a:ea typeface="黑体" panose="02010609060101010101" pitchFamily="49" charset="-122"/>
              </a:rPr>
              <a:t>机</a:t>
            </a:r>
          </a:p>
          <a:p>
            <a:pPr eaLnBrk="1" hangingPunct="1">
              <a:spcBef>
                <a:spcPct val="50000"/>
              </a:spcBef>
              <a:buFontTx/>
              <a:buNone/>
            </a:pPr>
            <a:endParaRPr lang="zh-CN" altLang="en-US" sz="2400">
              <a:latin typeface="黑体" panose="02010609060101010101" pitchFamily="49" charset="-122"/>
              <a:ea typeface="黑体" panose="02010609060101010101" pitchFamily="49" charset="-122"/>
            </a:endParaRPr>
          </a:p>
          <a:p>
            <a:pPr eaLnBrk="1" hangingPunct="1">
              <a:spcBef>
                <a:spcPct val="50000"/>
              </a:spcBef>
              <a:buFontTx/>
              <a:buNone/>
            </a:pPr>
            <a:endParaRPr lang="en-US" altLang="zh-CN" sz="2400">
              <a:latin typeface="黑体" panose="02010609060101010101" pitchFamily="49" charset="-122"/>
              <a:ea typeface="黑体" panose="02010609060101010101" pitchFamily="49" charset="-122"/>
            </a:endParaRPr>
          </a:p>
        </p:txBody>
      </p:sp>
      <p:sp>
        <p:nvSpPr>
          <p:cNvPr id="34" name="Line 5">
            <a:extLst>
              <a:ext uri="{FF2B5EF4-FFF2-40B4-BE49-F238E27FC236}">
                <a16:creationId xmlns:a16="http://schemas.microsoft.com/office/drawing/2014/main" id="{17C8108F-ED85-4817-AE4F-62FA28DF1DF9}"/>
              </a:ext>
            </a:extLst>
          </p:cNvPr>
          <p:cNvSpPr>
            <a:spLocks noChangeShapeType="1"/>
          </p:cNvSpPr>
          <p:nvPr/>
        </p:nvSpPr>
        <p:spPr bwMode="auto">
          <a:xfrm>
            <a:off x="1547813" y="2276475"/>
            <a:ext cx="6337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35" name="Text Box 6">
            <a:extLst>
              <a:ext uri="{FF2B5EF4-FFF2-40B4-BE49-F238E27FC236}">
                <a16:creationId xmlns:a16="http://schemas.microsoft.com/office/drawing/2014/main" id="{E06BA1F4-EB53-4250-A681-80D08A09A5C3}"/>
              </a:ext>
            </a:extLst>
          </p:cNvPr>
          <p:cNvSpPr txBox="1">
            <a:spLocks noChangeArrowheads="1"/>
          </p:cNvSpPr>
          <p:nvPr/>
        </p:nvSpPr>
        <p:spPr bwMode="auto">
          <a:xfrm>
            <a:off x="2646175" y="1670346"/>
            <a:ext cx="4728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黑体" panose="02010609060101010101" pitchFamily="49" charset="-122"/>
                <a:ea typeface="黑体" panose="02010609060101010101" pitchFamily="49" charset="-122"/>
              </a:rPr>
              <a:t>呼叫请求包 </a:t>
            </a:r>
            <a:r>
              <a:rPr lang="en-US" altLang="zh-CN" sz="1800" dirty="0">
                <a:solidFill>
                  <a:srgbClr val="0070C0"/>
                </a:solidFill>
                <a:latin typeface="黑体" panose="02010609060101010101" pitchFamily="49" charset="-122"/>
                <a:ea typeface="黑体" panose="02010609060101010101" pitchFamily="49" charset="-122"/>
              </a:rPr>
              <a:t>&lt;VC</a:t>
            </a:r>
            <a:r>
              <a:rPr lang="zh-CN" altLang="en-US" sz="1800" dirty="0">
                <a:solidFill>
                  <a:srgbClr val="0070C0"/>
                </a:solidFill>
                <a:latin typeface="黑体" panose="02010609060101010101" pitchFamily="49" charset="-122"/>
                <a:ea typeface="黑体" panose="02010609060101010101" pitchFamily="49" charset="-122"/>
              </a:rPr>
              <a:t>号、源节点、目的节点</a:t>
            </a:r>
            <a:r>
              <a:rPr lang="en-US" altLang="zh-CN" sz="1800" dirty="0">
                <a:solidFill>
                  <a:srgbClr val="0070C0"/>
                </a:solidFill>
                <a:latin typeface="黑体" panose="02010609060101010101" pitchFamily="49" charset="-122"/>
                <a:ea typeface="黑体" panose="02010609060101010101" pitchFamily="49" charset="-122"/>
              </a:rPr>
              <a:t>&gt;</a:t>
            </a:r>
            <a:endParaRPr lang="zh-CN" altLang="en-US" sz="1800" dirty="0">
              <a:solidFill>
                <a:srgbClr val="0070C0"/>
              </a:solidFill>
              <a:latin typeface="黑体" panose="02010609060101010101" pitchFamily="49" charset="-122"/>
              <a:ea typeface="黑体" panose="02010609060101010101" pitchFamily="49" charset="-122"/>
            </a:endParaRPr>
          </a:p>
        </p:txBody>
      </p:sp>
      <p:sp>
        <p:nvSpPr>
          <p:cNvPr id="36" name="Line 7">
            <a:extLst>
              <a:ext uri="{FF2B5EF4-FFF2-40B4-BE49-F238E27FC236}">
                <a16:creationId xmlns:a16="http://schemas.microsoft.com/office/drawing/2014/main" id="{81D799BE-FA3F-4E4A-945B-516451C2BCB9}"/>
              </a:ext>
            </a:extLst>
          </p:cNvPr>
          <p:cNvSpPr>
            <a:spLocks noChangeShapeType="1"/>
          </p:cNvSpPr>
          <p:nvPr/>
        </p:nvSpPr>
        <p:spPr bwMode="auto">
          <a:xfrm flipH="1">
            <a:off x="1547813" y="2997200"/>
            <a:ext cx="64087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37" name="Text Box 8">
            <a:extLst>
              <a:ext uri="{FF2B5EF4-FFF2-40B4-BE49-F238E27FC236}">
                <a16:creationId xmlns:a16="http://schemas.microsoft.com/office/drawing/2014/main" id="{E5418364-8234-4A62-A344-1D6A717888E3}"/>
              </a:ext>
            </a:extLst>
          </p:cNvPr>
          <p:cNvSpPr txBox="1">
            <a:spLocks noChangeArrowheads="1"/>
          </p:cNvSpPr>
          <p:nvPr/>
        </p:nvSpPr>
        <p:spPr bwMode="auto">
          <a:xfrm>
            <a:off x="2916238" y="256698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黑体" panose="02010609060101010101" pitchFamily="49" charset="-122"/>
                <a:ea typeface="黑体" panose="02010609060101010101" pitchFamily="49" charset="-122"/>
              </a:rPr>
              <a:t>呼叫接受包</a:t>
            </a:r>
          </a:p>
        </p:txBody>
      </p:sp>
      <p:sp>
        <p:nvSpPr>
          <p:cNvPr id="38" name="Line 9">
            <a:extLst>
              <a:ext uri="{FF2B5EF4-FFF2-40B4-BE49-F238E27FC236}">
                <a16:creationId xmlns:a16="http://schemas.microsoft.com/office/drawing/2014/main" id="{C62653BE-7EEA-4B34-829A-2D1613133175}"/>
              </a:ext>
            </a:extLst>
          </p:cNvPr>
          <p:cNvSpPr>
            <a:spLocks noChangeShapeType="1"/>
          </p:cNvSpPr>
          <p:nvPr/>
        </p:nvSpPr>
        <p:spPr bwMode="auto">
          <a:xfrm>
            <a:off x="1547813" y="3789363"/>
            <a:ext cx="6337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39" name="Text Box 10">
            <a:extLst>
              <a:ext uri="{FF2B5EF4-FFF2-40B4-BE49-F238E27FC236}">
                <a16:creationId xmlns:a16="http://schemas.microsoft.com/office/drawing/2014/main" id="{4ADEB503-467B-48D9-A645-0585CC7E1612}"/>
              </a:ext>
            </a:extLst>
          </p:cNvPr>
          <p:cNvSpPr txBox="1">
            <a:spLocks noChangeArrowheads="1"/>
          </p:cNvSpPr>
          <p:nvPr/>
        </p:nvSpPr>
        <p:spPr bwMode="auto">
          <a:xfrm>
            <a:off x="2646175" y="3248026"/>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a:latin typeface="黑体" panose="02010609060101010101" pitchFamily="49" charset="-122"/>
                <a:ea typeface="黑体" panose="02010609060101010101" pitchFamily="49" charset="-122"/>
              </a:rPr>
              <a:t>数据包</a:t>
            </a:r>
          </a:p>
        </p:txBody>
      </p:sp>
      <p:sp>
        <p:nvSpPr>
          <p:cNvPr id="40" name="Line 11">
            <a:extLst>
              <a:ext uri="{FF2B5EF4-FFF2-40B4-BE49-F238E27FC236}">
                <a16:creationId xmlns:a16="http://schemas.microsoft.com/office/drawing/2014/main" id="{9F5E3C29-F793-433C-B214-16F657098AA9}"/>
              </a:ext>
            </a:extLst>
          </p:cNvPr>
          <p:cNvSpPr>
            <a:spLocks noChangeShapeType="1"/>
          </p:cNvSpPr>
          <p:nvPr/>
        </p:nvSpPr>
        <p:spPr bwMode="auto">
          <a:xfrm>
            <a:off x="1547813" y="5157788"/>
            <a:ext cx="63373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41" name="Text Box 12">
            <a:extLst>
              <a:ext uri="{FF2B5EF4-FFF2-40B4-BE49-F238E27FC236}">
                <a16:creationId xmlns:a16="http://schemas.microsoft.com/office/drawing/2014/main" id="{F7CB5B76-D0EA-4EDC-B75D-460E2512718D}"/>
              </a:ext>
            </a:extLst>
          </p:cNvPr>
          <p:cNvSpPr txBox="1">
            <a:spLocks noChangeArrowheads="1"/>
          </p:cNvSpPr>
          <p:nvPr/>
        </p:nvSpPr>
        <p:spPr bwMode="auto">
          <a:xfrm>
            <a:off x="3018407" y="456724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latin typeface="黑体" panose="02010609060101010101" pitchFamily="49" charset="-122"/>
                <a:ea typeface="黑体" panose="02010609060101010101" pitchFamily="49" charset="-122"/>
              </a:rPr>
              <a:t>呼叫清除包</a:t>
            </a:r>
          </a:p>
        </p:txBody>
      </p:sp>
      <p:sp>
        <p:nvSpPr>
          <p:cNvPr id="42" name="Line 13">
            <a:extLst>
              <a:ext uri="{FF2B5EF4-FFF2-40B4-BE49-F238E27FC236}">
                <a16:creationId xmlns:a16="http://schemas.microsoft.com/office/drawing/2014/main" id="{60740661-C1D2-4AE4-ABFA-30A79F66AC45}"/>
              </a:ext>
            </a:extLst>
          </p:cNvPr>
          <p:cNvSpPr>
            <a:spLocks noChangeShapeType="1"/>
          </p:cNvSpPr>
          <p:nvPr/>
        </p:nvSpPr>
        <p:spPr bwMode="auto">
          <a:xfrm flipH="1">
            <a:off x="1547813" y="5876925"/>
            <a:ext cx="64087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43" name="Text Box 14">
            <a:extLst>
              <a:ext uri="{FF2B5EF4-FFF2-40B4-BE49-F238E27FC236}">
                <a16:creationId xmlns:a16="http://schemas.microsoft.com/office/drawing/2014/main" id="{C9C170D2-60A9-4275-8D1D-27AFDD00DA0D}"/>
              </a:ext>
            </a:extLst>
          </p:cNvPr>
          <p:cNvSpPr txBox="1">
            <a:spLocks noChangeArrowheads="1"/>
          </p:cNvSpPr>
          <p:nvPr/>
        </p:nvSpPr>
        <p:spPr bwMode="auto">
          <a:xfrm>
            <a:off x="3003645" y="5348679"/>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latin typeface="黑体" panose="02010609060101010101" pitchFamily="49" charset="-122"/>
                <a:ea typeface="黑体" panose="02010609060101010101" pitchFamily="49" charset="-122"/>
              </a:rPr>
              <a:t>清除确认包</a:t>
            </a:r>
          </a:p>
        </p:txBody>
      </p:sp>
      <p:sp>
        <p:nvSpPr>
          <p:cNvPr id="44" name="Oval 15">
            <a:extLst>
              <a:ext uri="{FF2B5EF4-FFF2-40B4-BE49-F238E27FC236}">
                <a16:creationId xmlns:a16="http://schemas.microsoft.com/office/drawing/2014/main" id="{D406FD69-663D-47B2-892E-3339FA48AB42}"/>
              </a:ext>
            </a:extLst>
          </p:cNvPr>
          <p:cNvSpPr>
            <a:spLocks noChangeArrowheads="1"/>
          </p:cNvSpPr>
          <p:nvPr/>
        </p:nvSpPr>
        <p:spPr bwMode="auto">
          <a:xfrm>
            <a:off x="4773329" y="2057615"/>
            <a:ext cx="1008062" cy="4289365"/>
          </a:xfrm>
          <a:prstGeom prst="ellipse">
            <a:avLst/>
          </a:prstGeom>
          <a:solidFill>
            <a:srgbClr val="C0C0C0"/>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中</a:t>
            </a:r>
          </a:p>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间</a:t>
            </a:r>
          </a:p>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节</a:t>
            </a:r>
          </a:p>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点</a:t>
            </a:r>
          </a:p>
        </p:txBody>
      </p:sp>
      <p:graphicFrame>
        <p:nvGraphicFramePr>
          <p:cNvPr id="45" name="表格 44">
            <a:extLst>
              <a:ext uri="{FF2B5EF4-FFF2-40B4-BE49-F238E27FC236}">
                <a16:creationId xmlns:a16="http://schemas.microsoft.com/office/drawing/2014/main" id="{34882443-86A0-4F27-9665-5BC73FECCAD2}"/>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1427E3EF-1555-4A95-857F-2416B02392B9}"/>
              </a:ext>
            </a:extLst>
          </p:cNvPr>
          <p:cNvSpPr>
            <a:spLocks noGrp="1"/>
          </p:cNvSpPr>
          <p:nvPr>
            <p:ph type="sldNum" sz="quarter" idx="12"/>
          </p:nvPr>
        </p:nvSpPr>
        <p:spPr/>
        <p:txBody>
          <a:bodyPr/>
          <a:lstStyle/>
          <a:p>
            <a:fld id="{0343F522-B1DB-4B24-87CC-09EAB668A261}" type="slidenum">
              <a:rPr lang="zh-CN" altLang="en-US" smtClean="0"/>
              <a:pPr/>
              <a:t>34</a:t>
            </a:fld>
            <a:r>
              <a:rPr lang="en-US" altLang="zh-CN"/>
              <a:t>/77</a:t>
            </a:r>
            <a:endParaRPr lang="zh-CN" altLang="en-US" dirty="0"/>
          </a:p>
        </p:txBody>
      </p:sp>
    </p:spTree>
    <p:extLst>
      <p:ext uri="{BB962C8B-B14F-4D97-AF65-F5344CB8AC3E}">
        <p14:creationId xmlns:p14="http://schemas.microsoft.com/office/powerpoint/2010/main" val="199432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1" grpId="0"/>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2.</a:t>
            </a:r>
            <a:r>
              <a:rPr lang="zh-CN" altLang="en-US" dirty="0"/>
              <a:t>虚电路方式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特点</a:t>
            </a:r>
            <a:endParaRPr lang="en-US" altLang="zh-CN" dirty="0"/>
          </a:p>
          <a:p>
            <a:pPr lvl="1">
              <a:buFont typeface="黑体" panose="02010609060101010101" pitchFamily="49" charset="-122"/>
              <a:buChar char="-"/>
            </a:pPr>
            <a:r>
              <a:rPr lang="zh-CN" altLang="en-US" sz="2800" dirty="0"/>
              <a:t>建立连接延迟：至少一个</a:t>
            </a:r>
            <a:r>
              <a:rPr lang="en-US" altLang="zh-CN" sz="2800" dirty="0"/>
              <a:t>RTT</a:t>
            </a:r>
            <a:endParaRPr lang="zh-CN" altLang="en-US" sz="2800" dirty="0"/>
          </a:p>
          <a:p>
            <a:pPr lvl="1">
              <a:buFont typeface="黑体" panose="02010609060101010101" pitchFamily="49" charset="-122"/>
              <a:buChar char="-"/>
            </a:pPr>
            <a:r>
              <a:rPr lang="zh-CN" altLang="en-US" sz="2800" dirty="0"/>
              <a:t>数据包可没有地址，只需</a:t>
            </a:r>
            <a:r>
              <a:rPr lang="en-US" altLang="zh-CN" sz="2800" dirty="0"/>
              <a:t>VC</a:t>
            </a:r>
            <a:r>
              <a:rPr lang="zh-CN" altLang="en-US" sz="2800" dirty="0"/>
              <a:t>号，包头更小、更简单</a:t>
            </a:r>
          </a:p>
          <a:p>
            <a:pPr lvl="1">
              <a:buFont typeface="黑体" panose="02010609060101010101" pitchFamily="49" charset="-122"/>
              <a:buChar char="-"/>
            </a:pPr>
            <a:r>
              <a:rPr lang="zh-CN" altLang="en-US" sz="2800" dirty="0"/>
              <a:t>故障后需重新开始</a:t>
            </a:r>
            <a:endParaRPr lang="en-US" altLang="zh-CN" sz="2800" dirty="0"/>
          </a:p>
          <a:p>
            <a:pPr lvl="1">
              <a:buFont typeface="黑体" panose="02010609060101010101" pitchFamily="49" charset="-122"/>
              <a:buChar char="-"/>
            </a:pPr>
            <a:r>
              <a:rPr lang="zh-CN" altLang="en-US" sz="2800" dirty="0"/>
              <a:t>入口出口表由路由算法决定</a:t>
            </a:r>
            <a:endParaRPr lang="en-US" altLang="zh-CN" sz="2800" dirty="0"/>
          </a:p>
          <a:p>
            <a:pPr lvl="1">
              <a:buFont typeface="黑体" panose="02010609060101010101" pitchFamily="49" charset="-122"/>
              <a:buChar char="-"/>
            </a:pPr>
            <a:endParaRPr lang="en-US" altLang="zh-CN" sz="2800" dirty="0"/>
          </a:p>
          <a:p>
            <a:pPr lvl="1">
              <a:buFont typeface="黑体" panose="02010609060101010101" pitchFamily="49" charset="-122"/>
              <a:buChar char="-"/>
            </a:pPr>
            <a:r>
              <a:rPr lang="zh-CN" altLang="en-US" sz="2800" dirty="0"/>
              <a:t>对全光网络：中间节点有时是</a:t>
            </a:r>
            <a:r>
              <a:rPr lang="en-US" altLang="zh-CN" sz="2800" dirty="0"/>
              <a:t>ROADM</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Reconfigurable Optical Add/Drop Multiplexers</a:t>
            </a:r>
            <a:r>
              <a:rPr lang="zh-CN" altLang="en-US" sz="2800" dirty="0">
                <a:latin typeface="Times New Roman" panose="02020603050405020304" pitchFamily="18" charset="0"/>
                <a:cs typeface="Times New Roman" panose="02020603050405020304" pitchFamily="18" charset="0"/>
              </a:rPr>
              <a:t>）</a:t>
            </a:r>
          </a:p>
          <a:p>
            <a:endParaRPr lang="zh-CN" altLang="en-US"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21" name="表格 20">
            <a:extLst>
              <a:ext uri="{FF2B5EF4-FFF2-40B4-BE49-F238E27FC236}">
                <a16:creationId xmlns:a16="http://schemas.microsoft.com/office/drawing/2014/main" id="{94E0569E-8D6A-4782-A501-9B2271E1A29D}"/>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901547F1-E7A3-421D-AF25-78E8C4840D18}"/>
              </a:ext>
            </a:extLst>
          </p:cNvPr>
          <p:cNvSpPr>
            <a:spLocks noGrp="1"/>
          </p:cNvSpPr>
          <p:nvPr>
            <p:ph type="sldNum" sz="quarter" idx="12"/>
          </p:nvPr>
        </p:nvSpPr>
        <p:spPr/>
        <p:txBody>
          <a:bodyPr/>
          <a:lstStyle/>
          <a:p>
            <a:fld id="{0343F522-B1DB-4B24-87CC-09EAB668A261}" type="slidenum">
              <a:rPr lang="zh-CN" altLang="en-US" smtClean="0"/>
              <a:pPr/>
              <a:t>35</a:t>
            </a:fld>
            <a:r>
              <a:rPr lang="en-US" altLang="zh-CN"/>
              <a:t>/77</a:t>
            </a:r>
            <a:endParaRPr lang="zh-CN" altLang="en-US" dirty="0"/>
          </a:p>
        </p:txBody>
      </p:sp>
    </p:spTree>
    <p:extLst>
      <p:ext uri="{BB962C8B-B14F-4D97-AF65-F5344CB8AC3E}">
        <p14:creationId xmlns:p14="http://schemas.microsoft.com/office/powerpoint/2010/main" val="27321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dirty="0"/>
              <a:t> </a:t>
            </a:r>
            <a:r>
              <a:rPr lang="zh-CN" altLang="en-US" dirty="0"/>
              <a:t>虚电路与数据报的比较</a:t>
            </a:r>
            <a:endParaRPr lang="zh-CN" altLang="zh-CN"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sz="2800" dirty="0"/>
              <a:t>      </a:t>
            </a:r>
          </a:p>
          <a:p>
            <a:pPr marL="0" indent="0">
              <a:buNone/>
            </a:pPr>
            <a:r>
              <a:rPr lang="en-US" altLang="zh-CN" dirty="0"/>
              <a:t>      </a:t>
            </a:r>
            <a:endParaRPr lang="zh-CN" altLang="en-US"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5793058" y="317260"/>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Group 5">
            <a:extLst>
              <a:ext uri="{FF2B5EF4-FFF2-40B4-BE49-F238E27FC236}">
                <a16:creationId xmlns:a16="http://schemas.microsoft.com/office/drawing/2014/main" id="{4D2E3918-4192-4688-8DEC-0810CDB6B65A}"/>
              </a:ext>
            </a:extLst>
          </p:cNvPr>
          <p:cNvGraphicFramePr>
            <a:graphicFrameLocks/>
          </p:cNvGraphicFramePr>
          <p:nvPr>
            <p:extLst>
              <p:ext uri="{D42A27DB-BD31-4B8C-83A1-F6EECF244321}">
                <p14:modId xmlns:p14="http://schemas.microsoft.com/office/powerpoint/2010/main" val="486283017"/>
              </p:ext>
            </p:extLst>
          </p:nvPr>
        </p:nvGraphicFramePr>
        <p:xfrm>
          <a:off x="395288" y="1052513"/>
          <a:ext cx="8497887" cy="5256214"/>
        </p:xfrm>
        <a:graphic>
          <a:graphicData uri="http://schemas.openxmlformats.org/drawingml/2006/table">
            <a:tbl>
              <a:tblPr/>
              <a:tblGrid>
                <a:gridCol w="1887537">
                  <a:extLst>
                    <a:ext uri="{9D8B030D-6E8A-4147-A177-3AD203B41FA5}">
                      <a16:colId xmlns:a16="http://schemas.microsoft.com/office/drawing/2014/main" val="20000"/>
                    </a:ext>
                  </a:extLst>
                </a:gridCol>
                <a:gridCol w="2841625">
                  <a:extLst>
                    <a:ext uri="{9D8B030D-6E8A-4147-A177-3AD203B41FA5}">
                      <a16:colId xmlns:a16="http://schemas.microsoft.com/office/drawing/2014/main" val="20001"/>
                    </a:ext>
                  </a:extLst>
                </a:gridCol>
                <a:gridCol w="3768725">
                  <a:extLst>
                    <a:ext uri="{9D8B030D-6E8A-4147-A177-3AD203B41FA5}">
                      <a16:colId xmlns:a16="http://schemas.microsoft.com/office/drawing/2014/main" val="20002"/>
                    </a:ext>
                  </a:extLst>
                </a:gridCol>
              </a:tblGrid>
              <a:tr h="414338">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特点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虚电路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数据报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目的地址</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开始建立时需要</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每个包都需要</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错误处理</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网络负责</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主机负责</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925">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流量控制</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网络负责</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主机负责</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拥塞控制</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子网实现</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难</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6600">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路由选择</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只需在建立时进行一次</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每个包都需独立进行</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5925">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包顺序</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按发送顺序到达</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到达顺序不确定</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5013">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建立与释放连接</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需要</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不需要</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38">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服务方式</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面向连接</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无连接 </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879474">
                <a:tc>
                  <a:txBody>
                    <a:bodyPr/>
                    <a:lstStyle>
                      <a:lvl1pPr marL="342900" indent="-342900">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适用条件</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数据量大、实时性要求稍低、可靠性高的系统</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marL="742950" indent="-285750">
                        <a:spcBef>
                          <a:spcPct val="20000"/>
                        </a:spcBef>
                        <a:defRPr kumimoji="1" sz="2400">
                          <a:solidFill>
                            <a:schemeClr val="tx1"/>
                          </a:solidFill>
                          <a:latin typeface="Times New Roman" pitchFamily="18" charset="0"/>
                          <a:ea typeface="宋体" pitchFamily="2" charset="-122"/>
                        </a:defRPr>
                      </a:lvl2pPr>
                      <a:lvl3pPr marL="1143000" indent="-228600">
                        <a:spcBef>
                          <a:spcPct val="20000"/>
                        </a:spcBef>
                        <a:defRPr kumimoji="1" sz="2000">
                          <a:solidFill>
                            <a:schemeClr val="tx1"/>
                          </a:solidFill>
                          <a:latin typeface="Times New Roman" pitchFamily="18" charset="0"/>
                          <a:ea typeface="宋体" pitchFamily="2" charset="-122"/>
                        </a:defRPr>
                      </a:lvl3pPr>
                      <a:lvl4pPr marL="1600200" indent="-228600">
                        <a:spcBef>
                          <a:spcPct val="20000"/>
                        </a:spcBef>
                        <a:defRPr kumimoji="1">
                          <a:solidFill>
                            <a:schemeClr val="tx1"/>
                          </a:solidFill>
                          <a:latin typeface="Times New Roman" pitchFamily="18" charset="0"/>
                          <a:ea typeface="宋体" pitchFamily="2" charset="-122"/>
                        </a:defRPr>
                      </a:lvl4pPr>
                      <a:lvl5pPr marL="2057400" indent="-228600">
                        <a:spcBef>
                          <a:spcPct val="20000"/>
                        </a:spcBef>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数据少</a:t>
                      </a:r>
                      <a:r>
                        <a:rPr kumimoji="1" lang="en-US" altLang="zh-CN"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a:t>
                      </a:r>
                      <a:r>
                        <a:rPr kumimoji="1" lang="zh-CN" altLang="en-US"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多为一个短包的情况</a:t>
                      </a:r>
                      <a:r>
                        <a:rPr kumimoji="1" lang="en-US" altLang="zh-CN"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a:t>
                      </a:r>
                      <a:r>
                        <a:rPr kumimoji="1" lang="zh-CN" altLang="en-US" sz="20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、实时性高、可靠性低的系统</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0" name="表格 9">
            <a:extLst>
              <a:ext uri="{FF2B5EF4-FFF2-40B4-BE49-F238E27FC236}">
                <a16:creationId xmlns:a16="http://schemas.microsoft.com/office/drawing/2014/main" id="{4D4F00DA-16D7-4B28-AB02-52472A1B0E44}"/>
              </a:ext>
            </a:extLst>
          </p:cNvPr>
          <p:cNvGraphicFramePr>
            <a:graphicFrameLocks noGrp="1"/>
          </p:cNvGraphicFramePr>
          <p:nvPr>
            <p:extLst>
              <p:ext uri="{D42A27DB-BD31-4B8C-83A1-F6EECF244321}">
                <p14:modId xmlns:p14="http://schemas.microsoft.com/office/powerpoint/2010/main" val="1997459602"/>
              </p:ext>
            </p:extLst>
          </p:nvPr>
        </p:nvGraphicFramePr>
        <p:xfrm>
          <a:off x="0" y="1031358"/>
          <a:ext cx="313390" cy="3770315"/>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电路交换</a:t>
                      </a:r>
                    </a:p>
                  </a:txBody>
                  <a:tcPr marL="0" marR="0" marT="0" marB="0" anchor="ctr">
                    <a:solidFill>
                      <a:schemeClr val="tx2">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包交换</a:t>
                      </a:r>
                    </a:p>
                  </a:txBody>
                  <a:tcPr marL="0" marR="0" marT="0" marB="0" anchor="ctr">
                    <a:solidFill>
                      <a:schemeClr val="tx2">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广播交换</a:t>
                      </a:r>
                    </a:p>
                  </a:txBody>
                  <a:tcPr marL="0" marR="0" marT="0" marB="0" anchor="ctr">
                    <a:solidFill>
                      <a:schemeClr val="tx2">
                        <a:lumMod val="40000"/>
                        <a:lumOff val="60000"/>
                      </a:schemeClr>
                    </a:solidFill>
                  </a:tcPr>
                </a:tc>
                <a:extLst>
                  <a:ext uri="{0D108BD9-81ED-4DB2-BD59-A6C34878D82A}">
                    <a16:rowId xmlns:a16="http://schemas.microsoft.com/office/drawing/2014/main" val="801918723"/>
                  </a:ext>
                </a:extLst>
              </a:tr>
              <a:tr h="844235">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实现方式</a:t>
                      </a:r>
                    </a:p>
                  </a:txBody>
                  <a:tcPr marL="0" marR="0" marT="0" marB="0" anchor="ctr">
                    <a:solidFill>
                      <a:schemeClr val="accent1"/>
                    </a:solidFill>
                  </a:tcPr>
                </a:tc>
                <a:extLst>
                  <a:ext uri="{0D108BD9-81ED-4DB2-BD59-A6C34878D82A}">
                    <a16:rowId xmlns:a16="http://schemas.microsoft.com/office/drawing/2014/main" val="1636651243"/>
                  </a:ext>
                </a:extLst>
              </a:tr>
            </a:tbl>
          </a:graphicData>
        </a:graphic>
      </p:graphicFrame>
      <p:sp>
        <p:nvSpPr>
          <p:cNvPr id="6" name="灯片编号占位符 5">
            <a:extLst>
              <a:ext uri="{FF2B5EF4-FFF2-40B4-BE49-F238E27FC236}">
                <a16:creationId xmlns:a16="http://schemas.microsoft.com/office/drawing/2014/main" id="{6A1DE240-E6F3-43EC-B328-C2BE39760B5A}"/>
              </a:ext>
            </a:extLst>
          </p:cNvPr>
          <p:cNvSpPr>
            <a:spLocks noGrp="1"/>
          </p:cNvSpPr>
          <p:nvPr>
            <p:ph type="sldNum" sz="quarter" idx="12"/>
          </p:nvPr>
        </p:nvSpPr>
        <p:spPr/>
        <p:txBody>
          <a:bodyPr/>
          <a:lstStyle/>
          <a:p>
            <a:fld id="{0343F522-B1DB-4B24-87CC-09EAB668A261}" type="slidenum">
              <a:rPr lang="zh-CN" altLang="en-US" smtClean="0"/>
              <a:pPr/>
              <a:t>36</a:t>
            </a:fld>
            <a:r>
              <a:rPr lang="en-US" altLang="zh-CN"/>
              <a:t>/77</a:t>
            </a:r>
            <a:endParaRPr lang="zh-CN" altLang="en-US" dirty="0"/>
          </a:p>
        </p:txBody>
      </p:sp>
    </p:spTree>
    <p:extLst>
      <p:ext uri="{BB962C8B-B14F-4D97-AF65-F5344CB8AC3E}">
        <p14:creationId xmlns:p14="http://schemas.microsoft.com/office/powerpoint/2010/main" val="183143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2710A-CE5E-4875-81E5-816FCC9D9363}"/>
              </a:ext>
            </a:extLst>
          </p:cNvPr>
          <p:cNvSpPr>
            <a:spLocks noGrp="1"/>
          </p:cNvSpPr>
          <p:nvPr>
            <p:ph type="ctrTitle"/>
          </p:nvPr>
        </p:nvSpPr>
        <p:spPr>
          <a:xfrm>
            <a:off x="138222" y="888447"/>
            <a:ext cx="8899451" cy="865925"/>
          </a:xfrm>
        </p:spPr>
        <p:txBody>
          <a:bodyPr>
            <a:normAutofit/>
          </a:bodyPr>
          <a:lstStyle/>
          <a:p>
            <a:r>
              <a:rPr lang="zh-CN" altLang="en-US" dirty="0">
                <a:latin typeface="黑体" panose="02010609060101010101" pitchFamily="49" charset="-122"/>
                <a:ea typeface="黑体" panose="02010609060101010101" pitchFamily="49" charset="-122"/>
              </a:rPr>
              <a:t>本次课程安排</a:t>
            </a:r>
          </a:p>
        </p:txBody>
      </p:sp>
      <p:sp>
        <p:nvSpPr>
          <p:cNvPr id="3" name="副标题 2">
            <a:extLst>
              <a:ext uri="{FF2B5EF4-FFF2-40B4-BE49-F238E27FC236}">
                <a16:creationId xmlns:a16="http://schemas.microsoft.com/office/drawing/2014/main" id="{A3DA4AC0-AA9E-4783-A5EA-37010012FBCC}"/>
              </a:ext>
            </a:extLst>
          </p:cNvPr>
          <p:cNvSpPr>
            <a:spLocks noGrp="1"/>
          </p:cNvSpPr>
          <p:nvPr>
            <p:ph type="subTitle" idx="1"/>
          </p:nvPr>
        </p:nvSpPr>
        <p:spPr>
          <a:xfrm>
            <a:off x="297712" y="1935126"/>
            <a:ext cx="8559209" cy="4550734"/>
          </a:xfrm>
        </p:spPr>
        <p:txBody>
          <a:bodyPr>
            <a:normAutofit/>
          </a:bodyPr>
          <a:lstStyle/>
          <a:p>
            <a:pPr lvl="0" algn="just"/>
            <a:r>
              <a:rPr lang="zh-CN" altLang="en-US" kern="100" dirty="0">
                <a:solidFill>
                  <a:srgbClr val="FF0000"/>
                </a:solidFill>
                <a:effectLst/>
              </a:rPr>
              <a:t>本次课程内容：</a:t>
            </a:r>
            <a:endParaRPr lang="en-US" altLang="zh-CN" kern="100" dirty="0">
              <a:solidFill>
                <a:srgbClr val="FF0000"/>
              </a:solidFill>
              <a:effectLst/>
            </a:endParaRPr>
          </a:p>
          <a:p>
            <a:pPr marL="342900" lvl="0" indent="-342900" algn="just">
              <a:buFont typeface="Wingdings" panose="05000000000000000000" pitchFamily="2" charset="2"/>
              <a:buChar char=""/>
            </a:pPr>
            <a:r>
              <a:rPr lang="zh-CN" altLang="en-US" kern="100" dirty="0">
                <a:effectLst/>
              </a:rPr>
              <a:t>介绍网络的设计模式，主要介绍网络体系结构</a:t>
            </a:r>
            <a:endParaRPr lang="zh-CN" altLang="zh-CN" kern="100" dirty="0">
              <a:effectLst/>
            </a:endParaRPr>
          </a:p>
          <a:p>
            <a:pPr marL="342900" lvl="0" indent="-342900" algn="just">
              <a:buFont typeface="Wingdings" panose="05000000000000000000" pitchFamily="2" charset="2"/>
              <a:buChar char=""/>
            </a:pPr>
            <a:r>
              <a:rPr lang="zh-CN" altLang="en-US" kern="100" dirty="0">
                <a:effectLst/>
              </a:rPr>
              <a:t>介绍网络的主要构成要素</a:t>
            </a:r>
            <a:endParaRPr lang="en-US" altLang="zh-CN" kern="100" dirty="0">
              <a:effectLst/>
            </a:endParaRPr>
          </a:p>
          <a:p>
            <a:pPr marL="342900" lvl="0" indent="-342900" algn="just">
              <a:buFont typeface="Wingdings" panose="05000000000000000000" pitchFamily="2" charset="2"/>
              <a:buChar char=""/>
            </a:pPr>
            <a:r>
              <a:rPr lang="zh-CN" altLang="en-US" kern="100" dirty="0">
                <a:effectLst/>
              </a:rPr>
              <a:t>分析相关的考研题目</a:t>
            </a:r>
            <a:endParaRPr lang="zh-CN" altLang="zh-CN" kern="100" dirty="0">
              <a:effectLst/>
            </a:endParaRPr>
          </a:p>
          <a:p>
            <a:pPr algn="just"/>
            <a:r>
              <a:rPr lang="zh-CN" altLang="en-US" kern="100" dirty="0">
                <a:solidFill>
                  <a:srgbClr val="FF0000"/>
                </a:solidFill>
              </a:rPr>
              <a:t>本次课程目标：</a:t>
            </a:r>
            <a:endParaRPr lang="en-US" altLang="zh-CN" kern="100" dirty="0">
              <a:solidFill>
                <a:srgbClr val="FF0000"/>
              </a:solidFill>
            </a:endParaRPr>
          </a:p>
          <a:p>
            <a:pPr marL="342900" indent="-342900" algn="just">
              <a:buFont typeface="Wingdings" panose="05000000000000000000" pitchFamily="2" charset="2"/>
              <a:buChar char=""/>
            </a:pPr>
            <a:r>
              <a:rPr lang="zh-CN" altLang="en-US" kern="100" dirty="0"/>
              <a:t>掌握网络体系结构模型，能用其对需求进行分析和层次划分</a:t>
            </a:r>
            <a:endParaRPr lang="en-US" altLang="zh-CN" kern="100" dirty="0"/>
          </a:p>
          <a:p>
            <a:pPr marL="342900" indent="-342900" algn="just">
              <a:buFont typeface="Wingdings" panose="05000000000000000000" pitchFamily="2" charset="2"/>
              <a:buChar char=""/>
            </a:pPr>
            <a:r>
              <a:rPr lang="zh-CN" altLang="en-US" kern="100" dirty="0"/>
              <a:t>掌握</a:t>
            </a:r>
            <a:r>
              <a:rPr lang="en-US" altLang="zh-CN" kern="100" dirty="0"/>
              <a:t>OSI</a:t>
            </a:r>
            <a:r>
              <a:rPr lang="zh-CN" altLang="en-US" kern="100" dirty="0"/>
              <a:t>、</a:t>
            </a:r>
            <a:r>
              <a:rPr lang="en-US" altLang="zh-CN" kern="100" dirty="0"/>
              <a:t>TCP/IP</a:t>
            </a:r>
            <a:r>
              <a:rPr lang="zh-CN" altLang="en-US" kern="100" dirty="0"/>
              <a:t>的层次结构，能评价其优劣</a:t>
            </a:r>
            <a:endParaRPr lang="en-US" altLang="zh-CN" kern="100" dirty="0"/>
          </a:p>
          <a:p>
            <a:pPr marL="342900" indent="-342900" algn="just">
              <a:buFont typeface="Wingdings" panose="05000000000000000000" pitchFamily="2" charset="2"/>
              <a:buChar char=""/>
            </a:pPr>
            <a:r>
              <a:rPr lang="zh-CN" altLang="en-US" kern="100" dirty="0"/>
              <a:t>了解网络的主要构成要素，能指导一般性网络的组成设计</a:t>
            </a:r>
            <a:endParaRPr lang="en-US" altLang="zh-CN" kern="100" dirty="0"/>
          </a:p>
          <a:p>
            <a:pPr marL="342900" indent="-342900" algn="just">
              <a:buFont typeface="Wingdings" panose="05000000000000000000" pitchFamily="2" charset="2"/>
              <a:buChar char=""/>
            </a:pPr>
            <a:r>
              <a:rPr lang="zh-CN" altLang="en-US" kern="100" dirty="0"/>
              <a:t>了解本章相关内容的考研题目解答方法</a:t>
            </a:r>
            <a:endParaRPr lang="en-US" altLang="zh-CN" kern="100" dirty="0"/>
          </a:p>
          <a:p>
            <a:endParaRPr lang="zh-CN" altLang="en-US" sz="3600" dirty="0"/>
          </a:p>
        </p:txBody>
      </p:sp>
      <p:sp>
        <p:nvSpPr>
          <p:cNvPr id="5" name="灯片编号占位符 4">
            <a:extLst>
              <a:ext uri="{FF2B5EF4-FFF2-40B4-BE49-F238E27FC236}">
                <a16:creationId xmlns:a16="http://schemas.microsoft.com/office/drawing/2014/main" id="{AF12C5E0-2B66-433A-BA8A-7C12724D1CE9}"/>
              </a:ext>
            </a:extLst>
          </p:cNvPr>
          <p:cNvSpPr>
            <a:spLocks noGrp="1"/>
          </p:cNvSpPr>
          <p:nvPr>
            <p:ph type="sldNum" sz="quarter" idx="12"/>
          </p:nvPr>
        </p:nvSpPr>
        <p:spPr/>
        <p:txBody>
          <a:bodyPr/>
          <a:lstStyle/>
          <a:p>
            <a:fld id="{0343F522-B1DB-4B24-87CC-09EAB668A261}" type="slidenum">
              <a:rPr lang="zh-CN" altLang="en-US" smtClean="0"/>
              <a:pPr/>
              <a:t>37</a:t>
            </a:fld>
            <a:r>
              <a:rPr lang="en-US" altLang="zh-CN"/>
              <a:t>/77</a:t>
            </a:r>
            <a:endParaRPr lang="zh-CN" altLang="en-US" dirty="0"/>
          </a:p>
        </p:txBody>
      </p:sp>
    </p:spTree>
    <p:extLst>
      <p:ext uri="{BB962C8B-B14F-4D97-AF65-F5344CB8AC3E}">
        <p14:creationId xmlns:p14="http://schemas.microsoft.com/office/powerpoint/2010/main" val="1190536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solidFill>
                  <a:srgbClr val="000000"/>
                </a:solidFill>
                <a:cs typeface="宋体" panose="02010600030101010101" pitchFamily="2" charset="-122"/>
              </a:rPr>
              <a:t>网络体系结构</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FF0000"/>
                </a:solidFill>
              </a:rPr>
              <a:t>用什么方法设计网络？</a:t>
            </a:r>
            <a:endParaRPr lang="en-US" altLang="zh-CN" dirty="0">
              <a:solidFill>
                <a:srgbClr val="FF0000"/>
              </a:solidFill>
            </a:endParaRPr>
          </a:p>
          <a:p>
            <a:r>
              <a:rPr lang="zh-CN" altLang="en-US" dirty="0"/>
              <a:t>异常复杂的系统，需要良好的设计方法</a:t>
            </a:r>
            <a:r>
              <a:rPr lang="en-US" altLang="zh-CN" dirty="0"/>
              <a:t>—</a:t>
            </a:r>
            <a:r>
              <a:rPr lang="zh-CN" altLang="en-US" dirty="0"/>
              <a:t>网络体系结构方法</a:t>
            </a:r>
            <a:endParaRPr lang="en-US" altLang="zh-CN" dirty="0"/>
          </a:p>
          <a:p>
            <a:r>
              <a:rPr lang="zh-CN" altLang="en-US" dirty="0"/>
              <a:t>网络体系结构：</a:t>
            </a:r>
            <a:r>
              <a:rPr lang="zh-CN" altLang="zh-CN" dirty="0"/>
              <a:t>构成计算机网络的各组成部分及计算机网络本身所必须实现的功能的完整定义</a:t>
            </a:r>
            <a:endParaRPr lang="en-US" altLang="zh-CN" dirty="0"/>
          </a:p>
          <a:p>
            <a:r>
              <a:rPr lang="zh-CN" altLang="zh-CN" dirty="0"/>
              <a:t>体系结构通常都具有可分层的特性</a:t>
            </a:r>
            <a:r>
              <a:rPr lang="en-US" altLang="zh-CN" dirty="0"/>
              <a:t>--&gt;</a:t>
            </a:r>
            <a:r>
              <a:rPr lang="zh-CN" altLang="zh-CN" dirty="0"/>
              <a:t>网络体系结构可转化成网络层次结构</a:t>
            </a:r>
            <a:endParaRPr lang="en-US" altLang="zh-CN" dirty="0"/>
          </a:p>
          <a:p>
            <a:r>
              <a:rPr lang="en-US" altLang="zh-CN" dirty="0"/>
              <a:t>--&gt;</a:t>
            </a:r>
            <a:r>
              <a:rPr lang="zh-CN" altLang="zh-CN" dirty="0"/>
              <a:t>网络体系结构就是计算机网络中的层次划分、各层协议以及层间接口定义的集合</a:t>
            </a:r>
            <a:endParaRPr lang="en-US" altLang="zh-CN" dirty="0"/>
          </a:p>
          <a:p>
            <a:pPr marL="0" indent="0">
              <a:buNone/>
            </a:pPr>
            <a:r>
              <a:rPr lang="en-US" altLang="zh-CN" dirty="0"/>
              <a:t>--&gt;</a:t>
            </a:r>
            <a:r>
              <a:rPr lang="zh-CN" altLang="en-US" dirty="0"/>
              <a:t>单一网络的设计方法</a:t>
            </a:r>
            <a:endParaRPr lang="zh-CN" altLang="zh-CN" dirty="0">
              <a:solidFill>
                <a:srgbClr val="0070C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1064943788"/>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3170773606"/>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层次</a:t>
                      </a:r>
                    </a:p>
                  </a:txBody>
                  <a:tcPr marL="0" marR="0" marT="0" marB="0" anchor="ctr">
                    <a:solidFill>
                      <a:schemeClr val="accent1"/>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8" name="灯片编号占位符 7">
            <a:extLst>
              <a:ext uri="{FF2B5EF4-FFF2-40B4-BE49-F238E27FC236}">
                <a16:creationId xmlns:a16="http://schemas.microsoft.com/office/drawing/2014/main" id="{0C24B996-8E8D-4084-AA23-6C665A494EDF}"/>
              </a:ext>
            </a:extLst>
          </p:cNvPr>
          <p:cNvSpPr>
            <a:spLocks noGrp="1"/>
          </p:cNvSpPr>
          <p:nvPr>
            <p:ph type="sldNum" sz="quarter" idx="12"/>
          </p:nvPr>
        </p:nvSpPr>
        <p:spPr/>
        <p:txBody>
          <a:bodyPr/>
          <a:lstStyle/>
          <a:p>
            <a:fld id="{0343F522-B1DB-4B24-87CC-09EAB668A261}" type="slidenum">
              <a:rPr lang="zh-CN" altLang="en-US" smtClean="0"/>
              <a:pPr/>
              <a:t>38</a:t>
            </a:fld>
            <a:r>
              <a:rPr lang="en-US" altLang="zh-CN"/>
              <a:t>/77</a:t>
            </a:r>
            <a:endParaRPr lang="zh-CN" altLang="en-US" dirty="0"/>
          </a:p>
        </p:txBody>
      </p:sp>
    </p:spTree>
    <p:extLst>
      <p:ext uri="{BB962C8B-B14F-4D97-AF65-F5344CB8AC3E}">
        <p14:creationId xmlns:p14="http://schemas.microsoft.com/office/powerpoint/2010/main" val="222227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分层的基本原则</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514350" indent="-514350">
              <a:buFont typeface="+mj-ea"/>
              <a:buAutoNum type="circleNumDbPlain"/>
            </a:pPr>
            <a:r>
              <a:rPr lang="zh-CN" altLang="zh-CN" dirty="0"/>
              <a:t>各层之间接口清晰自然，易于理解，层间交流尽可能少</a:t>
            </a:r>
          </a:p>
          <a:p>
            <a:pPr marL="514350" indent="-514350">
              <a:buFont typeface="+mj-ea"/>
              <a:buAutoNum type="circleNumDbPlain"/>
            </a:pPr>
            <a:r>
              <a:rPr lang="zh-CN" altLang="zh-CN" dirty="0"/>
              <a:t>各层功能的定义独立于具体的实现方法</a:t>
            </a:r>
          </a:p>
          <a:p>
            <a:pPr marL="514350" indent="-514350">
              <a:buFont typeface="+mj-ea"/>
              <a:buAutoNum type="circleNumDbPlain"/>
            </a:pPr>
            <a:r>
              <a:rPr lang="zh-CN" altLang="zh-CN" dirty="0"/>
              <a:t>保持下层对上层的独立性，单向使用下层提供的服务</a:t>
            </a:r>
            <a:endParaRPr lang="en-US" altLang="zh-CN" dirty="0"/>
          </a:p>
          <a:p>
            <a:pPr marL="514350" indent="-514350">
              <a:buFont typeface="+mj-ea"/>
              <a:buAutoNum type="circleNumDbPlain"/>
            </a:pPr>
            <a:endParaRPr lang="en-US" altLang="zh-CN" dirty="0">
              <a:solidFill>
                <a:srgbClr val="0070C0"/>
              </a:solidFill>
            </a:endParaRPr>
          </a:p>
          <a:p>
            <a:pPr marL="0" indent="0">
              <a:buNone/>
            </a:pPr>
            <a:r>
              <a:rPr lang="zh-CN" altLang="en-US" dirty="0">
                <a:solidFill>
                  <a:srgbClr val="0070C0"/>
                </a:solidFill>
              </a:rPr>
              <a:t>规定：</a:t>
            </a:r>
            <a:r>
              <a:rPr lang="zh-CN" altLang="zh-CN" dirty="0">
                <a:solidFill>
                  <a:srgbClr val="0070C0"/>
                </a:solidFill>
              </a:rPr>
              <a:t>相邻层之间才能发生交互，不能跨层进行交互</a:t>
            </a:r>
            <a:endParaRPr lang="en-US" altLang="zh-CN" dirty="0">
              <a:solidFill>
                <a:srgbClr val="0070C0"/>
              </a:solidFill>
            </a:endParaRPr>
          </a:p>
          <a:p>
            <a:pPr marL="0" indent="0">
              <a:buNone/>
            </a:pPr>
            <a:endParaRPr lang="en-US" altLang="zh-CN" dirty="0">
              <a:solidFill>
                <a:srgbClr val="7030A0"/>
              </a:solidFill>
            </a:endParaRPr>
          </a:p>
          <a:p>
            <a:pPr marL="0" indent="0">
              <a:buNone/>
            </a:pPr>
            <a:r>
              <a:rPr lang="zh-CN" altLang="en-US" dirty="0">
                <a:solidFill>
                  <a:srgbClr val="7030A0"/>
                </a:solidFill>
              </a:rPr>
              <a:t>例外：某些网络，跨层设计，如无线、光网络</a:t>
            </a:r>
            <a:endParaRPr lang="en-US" altLang="zh-CN" dirty="0">
              <a:solidFill>
                <a:srgbClr val="7030A0"/>
              </a:solidFill>
            </a:endParaRPr>
          </a:p>
          <a:p>
            <a:pPr marL="0" indent="0">
              <a:buNone/>
            </a:pPr>
            <a:r>
              <a:rPr lang="zh-CN" altLang="en-US" dirty="0">
                <a:solidFill>
                  <a:srgbClr val="C00000"/>
                </a:solidFill>
              </a:rPr>
              <a:t>倾向：新的网络，淡化层次严格性，侧重功能</a:t>
            </a:r>
            <a:endParaRPr lang="zh-CN" altLang="zh-CN" dirty="0">
              <a:solidFill>
                <a:srgbClr val="C0000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层次</a:t>
                      </a:r>
                    </a:p>
                  </a:txBody>
                  <a:tcPr marL="0" marR="0" marT="0" marB="0" anchor="ctr">
                    <a:solidFill>
                      <a:schemeClr val="accent1"/>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8" name="灯片编号占位符 7">
            <a:extLst>
              <a:ext uri="{FF2B5EF4-FFF2-40B4-BE49-F238E27FC236}">
                <a16:creationId xmlns:a16="http://schemas.microsoft.com/office/drawing/2014/main" id="{9CE5937E-00D8-431A-A341-89DCDB4DA5CC}"/>
              </a:ext>
            </a:extLst>
          </p:cNvPr>
          <p:cNvSpPr>
            <a:spLocks noGrp="1"/>
          </p:cNvSpPr>
          <p:nvPr>
            <p:ph type="sldNum" sz="quarter" idx="12"/>
          </p:nvPr>
        </p:nvSpPr>
        <p:spPr/>
        <p:txBody>
          <a:bodyPr/>
          <a:lstStyle/>
          <a:p>
            <a:fld id="{0343F522-B1DB-4B24-87CC-09EAB668A261}" type="slidenum">
              <a:rPr lang="zh-CN" altLang="en-US" smtClean="0"/>
              <a:pPr/>
              <a:t>39</a:t>
            </a:fld>
            <a:r>
              <a:rPr lang="en-US" altLang="zh-CN"/>
              <a:t>/77</a:t>
            </a:r>
            <a:endParaRPr lang="zh-CN" altLang="en-US" dirty="0"/>
          </a:p>
        </p:txBody>
      </p:sp>
    </p:spTree>
    <p:extLst>
      <p:ext uri="{BB962C8B-B14F-4D97-AF65-F5344CB8AC3E}">
        <p14:creationId xmlns:p14="http://schemas.microsoft.com/office/powerpoint/2010/main" val="225242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计算机网络应支持哪些典型应用？</a:t>
            </a:r>
            <a:endParaRPr lang="zh-CN" altLang="en-US"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buNone/>
            </a:pPr>
            <a:r>
              <a:rPr lang="en-US" altLang="zh-CN" sz="2400" kern="100" dirty="0">
                <a:effectLst/>
                <a:latin typeface="黑体" panose="02010609060101010101" pitchFamily="49" charset="-122"/>
                <a:cs typeface="Times New Roman" panose="02020603050405020304" pitchFamily="18" charset="0"/>
              </a:rPr>
              <a:t>(4)</a:t>
            </a:r>
            <a:r>
              <a:rPr lang="zh-CN" altLang="zh-CN" sz="2400" kern="100" dirty="0">
                <a:effectLst/>
                <a:ea typeface="黑体" panose="02010609060101010101" pitchFamily="49" charset="-122"/>
                <a:cs typeface="Times New Roman" panose="02020603050405020304" pitchFamily="18" charset="0"/>
              </a:rPr>
              <a:t>在线娱乐类应用</a:t>
            </a:r>
            <a:endParaRPr lang="en-US" altLang="zh-CN" sz="2400" kern="100" dirty="0">
              <a:effectLst/>
              <a:ea typeface="黑体" panose="02010609060101010101" pitchFamily="49" charset="-122"/>
              <a:cs typeface="Times New Roman" panose="02020603050405020304" pitchFamily="18" charset="0"/>
            </a:endParaRPr>
          </a:p>
          <a:p>
            <a:pPr marL="0" indent="0">
              <a:buNone/>
            </a:pPr>
            <a:endParaRPr lang="en-US" altLang="zh-CN" sz="2400" kern="100" dirty="0">
              <a:effectLst/>
              <a:latin typeface="黑体" panose="02010609060101010101" pitchFamily="49" charset="-122"/>
              <a:cs typeface="Times New Roman" panose="02020603050405020304" pitchFamily="18" charset="0"/>
            </a:endParaRPr>
          </a:p>
          <a:p>
            <a:pPr marL="0" indent="0">
              <a:buNone/>
            </a:pPr>
            <a:r>
              <a:rPr lang="en-US" altLang="zh-CN" sz="2400" kern="100" dirty="0">
                <a:effectLst/>
                <a:latin typeface="黑体" panose="02010609060101010101" pitchFamily="49" charset="-122"/>
                <a:cs typeface="Times New Roman" panose="02020603050405020304" pitchFamily="18" charset="0"/>
              </a:rPr>
              <a:t>(5)</a:t>
            </a:r>
            <a:r>
              <a:rPr lang="zh-CN" altLang="zh-CN" sz="2400" kern="100" dirty="0">
                <a:effectLst/>
                <a:ea typeface="黑体" panose="02010609060101010101" pitchFamily="49" charset="-122"/>
                <a:cs typeface="Times New Roman" panose="02020603050405020304" pitchFamily="18" charset="0"/>
              </a:rPr>
              <a:t>分布计算类应用</a:t>
            </a:r>
            <a:endParaRPr lang="en-US" altLang="zh-CN" sz="2400" kern="100" dirty="0">
              <a:effectLst/>
              <a:ea typeface="黑体" panose="02010609060101010101" pitchFamily="49" charset="-122"/>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endParaRPr lang="en-US" altLang="zh-CN" sz="2400" kern="100" dirty="0">
              <a:ea typeface="黑体" panose="02010609060101010101" pitchFamily="49" charset="-122"/>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endParaRPr lang="en-US" altLang="zh-CN" sz="2400" kern="100" dirty="0">
              <a:ea typeface="黑体" panose="02010609060101010101" pitchFamily="49" charset="-122"/>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r>
              <a:rPr lang="zh-CN" altLang="en-US" sz="3200" kern="100" dirty="0">
                <a:solidFill>
                  <a:srgbClr val="0070C0"/>
                </a:solidFill>
                <a:cs typeface="Times New Roman" panose="02020603050405020304" pitchFamily="18" charset="0"/>
              </a:rPr>
              <a:t>宏观分类：实时与非实时应用</a:t>
            </a:r>
            <a:endParaRPr lang="zh-CN" altLang="en-US" sz="3200" dirty="0">
              <a:solidFill>
                <a:srgbClr val="0070C0"/>
              </a:solidFill>
            </a:endParaRPr>
          </a:p>
          <a:p>
            <a:pPr marL="0" indent="0">
              <a:buNone/>
            </a:pPr>
            <a:endParaRPr lang="zh-CN" altLang="en-US" sz="3600" dirty="0">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3266191126"/>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2420390550"/>
              </p:ext>
            </p:extLst>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latin typeface="黑体" panose="02010609060101010101" pitchFamily="49" charset="-122"/>
                          <a:ea typeface="黑体" panose="02010609060101010101" pitchFamily="49" charset="-122"/>
                        </a:rPr>
                        <a:t>应用</a:t>
                      </a:r>
                    </a:p>
                  </a:txBody>
                  <a:tcPr marL="0" marR="0" marT="0" marB="0" anchor="ctr">
                    <a:solidFill>
                      <a:schemeClr val="accent1"/>
                    </a:solidFill>
                  </a:tcPr>
                </a:tc>
                <a:extLst>
                  <a:ext uri="{0D108BD9-81ED-4DB2-BD59-A6C34878D82A}">
                    <a16:rowId xmlns:a16="http://schemas.microsoft.com/office/drawing/2014/main" val="2650843112"/>
                  </a:ext>
                </a:extLst>
              </a:tr>
              <a:tr h="844235">
                <a:tc>
                  <a:txBody>
                    <a:bodyPr/>
                    <a:lstStyle/>
                    <a:p>
                      <a:pPr algn="ctr"/>
                      <a:r>
                        <a:rPr lang="zh-CN" altLang="en-US" sz="1600" dirty="0">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指标</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grpSp>
        <p:nvGrpSpPr>
          <p:cNvPr id="55" name="画布 306">
            <a:extLst>
              <a:ext uri="{FF2B5EF4-FFF2-40B4-BE49-F238E27FC236}">
                <a16:creationId xmlns:a16="http://schemas.microsoft.com/office/drawing/2014/main" id="{3EDE49A0-44F6-4413-884D-500F8D629488}"/>
              </a:ext>
            </a:extLst>
          </p:cNvPr>
          <p:cNvGrpSpPr/>
          <p:nvPr/>
        </p:nvGrpSpPr>
        <p:grpSpPr>
          <a:xfrm>
            <a:off x="3991268" y="1486600"/>
            <a:ext cx="4748695" cy="1044124"/>
            <a:chOff x="0" y="0"/>
            <a:chExt cx="3540760" cy="963295"/>
          </a:xfrm>
        </p:grpSpPr>
        <p:sp>
          <p:nvSpPr>
            <p:cNvPr id="56" name="矩形 55">
              <a:extLst>
                <a:ext uri="{FF2B5EF4-FFF2-40B4-BE49-F238E27FC236}">
                  <a16:creationId xmlns:a16="http://schemas.microsoft.com/office/drawing/2014/main" id="{24FAD45A-9A7C-43E4-ABEF-6DB15DAA4809}"/>
                </a:ext>
              </a:extLst>
            </p:cNvPr>
            <p:cNvSpPr/>
            <p:nvPr/>
          </p:nvSpPr>
          <p:spPr>
            <a:xfrm>
              <a:off x="0" y="0"/>
              <a:ext cx="3540760" cy="963295"/>
            </a:xfrm>
            <a:prstGeom prst="rect">
              <a:avLst/>
            </a:prstGeom>
          </p:spPr>
        </p:sp>
        <p:sp>
          <p:nvSpPr>
            <p:cNvPr id="57" name="文本框 166">
              <a:extLst>
                <a:ext uri="{FF2B5EF4-FFF2-40B4-BE49-F238E27FC236}">
                  <a16:creationId xmlns:a16="http://schemas.microsoft.com/office/drawing/2014/main" id="{20A5D1FD-300E-4CF1-8095-E992C8EC89D7}"/>
                </a:ext>
              </a:extLst>
            </p:cNvPr>
            <p:cNvSpPr txBox="1"/>
            <p:nvPr/>
          </p:nvSpPr>
          <p:spPr>
            <a:xfrm>
              <a:off x="1038902" y="510849"/>
              <a:ext cx="326185" cy="24978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操作</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58" name="文本框 292">
              <a:extLst>
                <a:ext uri="{FF2B5EF4-FFF2-40B4-BE49-F238E27FC236}">
                  <a16:creationId xmlns:a16="http://schemas.microsoft.com/office/drawing/2014/main" id="{E5280779-971F-43AE-B37C-92FA5D7E2CF0}"/>
                </a:ext>
              </a:extLst>
            </p:cNvPr>
            <p:cNvSpPr txBox="1"/>
            <p:nvPr/>
          </p:nvSpPr>
          <p:spPr>
            <a:xfrm>
              <a:off x="1430154" y="272101"/>
              <a:ext cx="800099" cy="239323"/>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操作信息▍</a:t>
              </a:r>
              <a:endParaRPr lang="zh-CN" sz="1400"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59" name="文本框 166">
              <a:extLst>
                <a:ext uri="{FF2B5EF4-FFF2-40B4-BE49-F238E27FC236}">
                  <a16:creationId xmlns:a16="http://schemas.microsoft.com/office/drawing/2014/main" id="{6108A50F-49F8-4CB5-A780-91813A9B9D62}"/>
                </a:ext>
              </a:extLst>
            </p:cNvPr>
            <p:cNvSpPr txBox="1"/>
            <p:nvPr/>
          </p:nvSpPr>
          <p:spPr>
            <a:xfrm>
              <a:off x="1370531" y="674915"/>
              <a:ext cx="853553" cy="238668"/>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▍结果同步</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pic>
          <p:nvPicPr>
            <p:cNvPr id="60" name="Picture 28" descr="台式电脑">
              <a:extLst>
                <a:ext uri="{FF2B5EF4-FFF2-40B4-BE49-F238E27FC236}">
                  <a16:creationId xmlns:a16="http://schemas.microsoft.com/office/drawing/2014/main" id="{AEC18FE8-AB46-4D20-BAE2-906E6956FDF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664" y="287032"/>
              <a:ext cx="509270" cy="483870"/>
            </a:xfrm>
            <a:prstGeom prst="rect">
              <a:avLst/>
            </a:prstGeom>
            <a:noFill/>
            <a:ln>
              <a:noFill/>
            </a:ln>
          </p:spPr>
        </p:pic>
        <p:pic>
          <p:nvPicPr>
            <p:cNvPr id="61" name="Picture 19" descr="显示服务器">
              <a:extLst>
                <a:ext uri="{FF2B5EF4-FFF2-40B4-BE49-F238E27FC236}">
                  <a16:creationId xmlns:a16="http://schemas.microsoft.com/office/drawing/2014/main" id="{BF7CF2D4-4A3E-46D8-B509-6E2530B4200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078" y="308805"/>
              <a:ext cx="352425" cy="538480"/>
            </a:xfrm>
            <a:prstGeom prst="rect">
              <a:avLst/>
            </a:prstGeom>
            <a:noFill/>
            <a:ln>
              <a:noFill/>
            </a:ln>
          </p:spPr>
        </p:pic>
        <p:cxnSp>
          <p:nvCxnSpPr>
            <p:cNvPr id="62" name="直接箭头连接符 61">
              <a:extLst>
                <a:ext uri="{FF2B5EF4-FFF2-40B4-BE49-F238E27FC236}">
                  <a16:creationId xmlns:a16="http://schemas.microsoft.com/office/drawing/2014/main" id="{95C35E39-015B-4A53-A2E7-0379E93F17D9}"/>
                </a:ext>
              </a:extLst>
            </p:cNvPr>
            <p:cNvCxnSpPr/>
            <p:nvPr/>
          </p:nvCxnSpPr>
          <p:spPr>
            <a:xfrm>
              <a:off x="1027630" y="478770"/>
              <a:ext cx="1382485" cy="0"/>
            </a:xfrm>
            <a:prstGeom prst="straightConnector1">
              <a:avLst/>
            </a:prstGeom>
            <a:noFill/>
            <a:ln w="6350" cap="flat" cmpd="sng" algn="ctr">
              <a:solidFill>
                <a:sysClr val="windowText" lastClr="000000"/>
              </a:solidFill>
              <a:prstDash val="solid"/>
              <a:miter lim="800000"/>
              <a:tailEnd type="triangle"/>
            </a:ln>
            <a:effectLst/>
          </p:spPr>
        </p:cxnSp>
        <p:cxnSp>
          <p:nvCxnSpPr>
            <p:cNvPr id="63" name="直接箭头连接符 62">
              <a:extLst>
                <a:ext uri="{FF2B5EF4-FFF2-40B4-BE49-F238E27FC236}">
                  <a16:creationId xmlns:a16="http://schemas.microsoft.com/office/drawing/2014/main" id="{EA5801C7-923B-4722-B586-DA3AE1AC4416}"/>
                </a:ext>
              </a:extLst>
            </p:cNvPr>
            <p:cNvCxnSpPr/>
            <p:nvPr/>
          </p:nvCxnSpPr>
          <p:spPr>
            <a:xfrm flipV="1">
              <a:off x="994973" y="718161"/>
              <a:ext cx="1420586" cy="1"/>
            </a:xfrm>
            <a:prstGeom prst="straightConnector1">
              <a:avLst/>
            </a:prstGeom>
            <a:noFill/>
            <a:ln w="6350" cap="flat" cmpd="sng" algn="ctr">
              <a:solidFill>
                <a:sysClr val="windowText" lastClr="000000"/>
              </a:solidFill>
              <a:prstDash val="solid"/>
              <a:miter lim="800000"/>
              <a:headEnd type="triangle" w="med" len="med"/>
              <a:tailEnd type="triangle" w="med" len="med"/>
            </a:ln>
            <a:effectLst/>
          </p:spPr>
        </p:cxnSp>
        <p:cxnSp>
          <p:nvCxnSpPr>
            <p:cNvPr id="64" name="直接箭头连接符 63">
              <a:extLst>
                <a:ext uri="{FF2B5EF4-FFF2-40B4-BE49-F238E27FC236}">
                  <a16:creationId xmlns:a16="http://schemas.microsoft.com/office/drawing/2014/main" id="{BBF51249-2811-4012-8F66-1742EBB065B1}"/>
                </a:ext>
              </a:extLst>
            </p:cNvPr>
            <p:cNvCxnSpPr/>
            <p:nvPr/>
          </p:nvCxnSpPr>
          <p:spPr>
            <a:xfrm flipH="1" flipV="1">
              <a:off x="739158" y="538842"/>
              <a:ext cx="310243" cy="146957"/>
            </a:xfrm>
            <a:prstGeom prst="straightConnector1">
              <a:avLst/>
            </a:prstGeom>
            <a:noFill/>
            <a:ln w="6350" cap="flat" cmpd="sng" algn="ctr">
              <a:solidFill>
                <a:schemeClr val="accent2">
                  <a:lumMod val="75000"/>
                </a:schemeClr>
              </a:solidFill>
              <a:prstDash val="solid"/>
              <a:miter lim="800000"/>
              <a:tailEnd type="triangle"/>
            </a:ln>
            <a:effectLst/>
          </p:spPr>
        </p:cxnSp>
        <p:sp>
          <p:nvSpPr>
            <p:cNvPr id="65" name="文本框 166">
              <a:extLst>
                <a:ext uri="{FF2B5EF4-FFF2-40B4-BE49-F238E27FC236}">
                  <a16:creationId xmlns:a16="http://schemas.microsoft.com/office/drawing/2014/main" id="{27AD1495-91D6-43C8-B981-11738F71067D}"/>
                </a:ext>
              </a:extLst>
            </p:cNvPr>
            <p:cNvSpPr txBox="1"/>
            <p:nvPr/>
          </p:nvSpPr>
          <p:spPr>
            <a:xfrm>
              <a:off x="1359645" y="21771"/>
              <a:ext cx="957557" cy="201385"/>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▍场景信息</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66" name="直接箭头连接符 65">
              <a:extLst>
                <a:ext uri="{FF2B5EF4-FFF2-40B4-BE49-F238E27FC236}">
                  <a16:creationId xmlns:a16="http://schemas.microsoft.com/office/drawing/2014/main" id="{A08D8470-7B00-4F74-8F89-B773584BD0DA}"/>
                </a:ext>
              </a:extLst>
            </p:cNvPr>
            <p:cNvCxnSpPr/>
            <p:nvPr/>
          </p:nvCxnSpPr>
          <p:spPr>
            <a:xfrm flipV="1">
              <a:off x="989620" y="238964"/>
              <a:ext cx="1420495" cy="0"/>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sp>
          <p:nvSpPr>
            <p:cNvPr id="67" name="文本框 382">
              <a:extLst>
                <a:ext uri="{FF2B5EF4-FFF2-40B4-BE49-F238E27FC236}">
                  <a16:creationId xmlns:a16="http://schemas.microsoft.com/office/drawing/2014/main" id="{069BF537-B89C-4573-A7AD-EEB3A88A8560}"/>
                </a:ext>
              </a:extLst>
            </p:cNvPr>
            <p:cNvSpPr txBox="1"/>
            <p:nvPr/>
          </p:nvSpPr>
          <p:spPr>
            <a:xfrm>
              <a:off x="90146" y="380851"/>
              <a:ext cx="317500" cy="23876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用户</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68" name="文本框 382">
              <a:extLst>
                <a:ext uri="{FF2B5EF4-FFF2-40B4-BE49-F238E27FC236}">
                  <a16:creationId xmlns:a16="http://schemas.microsoft.com/office/drawing/2014/main" id="{D712AB09-5769-45DD-B7EF-777B8BE65ACC}"/>
                </a:ext>
              </a:extLst>
            </p:cNvPr>
            <p:cNvSpPr txBox="1"/>
            <p:nvPr/>
          </p:nvSpPr>
          <p:spPr>
            <a:xfrm>
              <a:off x="2885936" y="407279"/>
              <a:ext cx="560242" cy="23876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a:effectLst/>
                  <a:latin typeface="黑体" panose="02010609060101010101" pitchFamily="49" charset="-122"/>
                  <a:ea typeface="黑体" panose="02010609060101010101" pitchFamily="49" charset="-122"/>
                  <a:cs typeface="宋体" panose="02010600030101010101" pitchFamily="2" charset="-122"/>
                </a:rPr>
                <a:t>服务器</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grpSp>
      <p:grpSp>
        <p:nvGrpSpPr>
          <p:cNvPr id="69" name="画布 317">
            <a:extLst>
              <a:ext uri="{FF2B5EF4-FFF2-40B4-BE49-F238E27FC236}">
                <a16:creationId xmlns:a16="http://schemas.microsoft.com/office/drawing/2014/main" id="{1707918E-18C0-432D-AB55-8B419638C9D5}"/>
              </a:ext>
            </a:extLst>
          </p:cNvPr>
          <p:cNvGrpSpPr/>
          <p:nvPr/>
        </p:nvGrpSpPr>
        <p:grpSpPr>
          <a:xfrm>
            <a:off x="4325075" y="3255261"/>
            <a:ext cx="3289193" cy="935355"/>
            <a:chOff x="0" y="0"/>
            <a:chExt cx="2525395" cy="668655"/>
          </a:xfrm>
        </p:grpSpPr>
        <p:sp>
          <p:nvSpPr>
            <p:cNvPr id="70" name="矩形 69">
              <a:extLst>
                <a:ext uri="{FF2B5EF4-FFF2-40B4-BE49-F238E27FC236}">
                  <a16:creationId xmlns:a16="http://schemas.microsoft.com/office/drawing/2014/main" id="{9496B570-AFA3-4A6D-89A7-238B56C04654}"/>
                </a:ext>
              </a:extLst>
            </p:cNvPr>
            <p:cNvSpPr/>
            <p:nvPr/>
          </p:nvSpPr>
          <p:spPr>
            <a:xfrm>
              <a:off x="0" y="0"/>
              <a:ext cx="2525395" cy="668655"/>
            </a:xfrm>
            <a:prstGeom prst="rect">
              <a:avLst/>
            </a:prstGeom>
          </p:spPr>
        </p:sp>
        <p:sp>
          <p:nvSpPr>
            <p:cNvPr id="71" name="文本框 166">
              <a:extLst>
                <a:ext uri="{FF2B5EF4-FFF2-40B4-BE49-F238E27FC236}">
                  <a16:creationId xmlns:a16="http://schemas.microsoft.com/office/drawing/2014/main" id="{E0507786-9870-478B-A8B7-056374EE7CC0}"/>
                </a:ext>
              </a:extLst>
            </p:cNvPr>
            <p:cNvSpPr txBox="1"/>
            <p:nvPr/>
          </p:nvSpPr>
          <p:spPr>
            <a:xfrm>
              <a:off x="1688101" y="250757"/>
              <a:ext cx="325755" cy="249555"/>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a:effectLst/>
                  <a:latin typeface="黑体" panose="02010609060101010101" pitchFamily="49" charset="-122"/>
                  <a:ea typeface="黑体" panose="02010609060101010101" pitchFamily="49" charset="-122"/>
                  <a:cs typeface="宋体" panose="02010600030101010101" pitchFamily="2" charset="-122"/>
                </a:rPr>
                <a:t>计算</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72" name="文本框 166">
              <a:extLst>
                <a:ext uri="{FF2B5EF4-FFF2-40B4-BE49-F238E27FC236}">
                  <a16:creationId xmlns:a16="http://schemas.microsoft.com/office/drawing/2014/main" id="{4F354613-9A97-48C2-BA1D-4594151CE0BB}"/>
                </a:ext>
              </a:extLst>
            </p:cNvPr>
            <p:cNvSpPr txBox="1"/>
            <p:nvPr/>
          </p:nvSpPr>
          <p:spPr>
            <a:xfrm>
              <a:off x="561000" y="233681"/>
              <a:ext cx="326185" cy="24978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显示</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sp>
          <p:nvSpPr>
            <p:cNvPr id="73" name="文本框 308">
              <a:extLst>
                <a:ext uri="{FF2B5EF4-FFF2-40B4-BE49-F238E27FC236}">
                  <a16:creationId xmlns:a16="http://schemas.microsoft.com/office/drawing/2014/main" id="{D1B672BA-340D-4E24-BA62-606A33FCD34E}"/>
                </a:ext>
              </a:extLst>
            </p:cNvPr>
            <p:cNvSpPr txBox="1"/>
            <p:nvPr/>
          </p:nvSpPr>
          <p:spPr>
            <a:xfrm>
              <a:off x="750548" y="32635"/>
              <a:ext cx="1094579" cy="188910"/>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r>
                <a:rPr lang="zh-CN" sz="1400" kern="10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任务与计算请求▍</a:t>
              </a:r>
              <a:endParaRPr lang="zh-CN" sz="1400" kern="100" dirty="0">
                <a:effectLst/>
                <a:latin typeface="黑体" panose="02010609060101010101" pitchFamily="49" charset="-122"/>
                <a:ea typeface="黑体" panose="02010609060101010101" pitchFamily="49" charset="-122"/>
                <a:cs typeface="宋体" panose="02010600030101010101" pitchFamily="2" charset="-122"/>
              </a:endParaRPr>
            </a:p>
          </p:txBody>
        </p:sp>
        <p:sp>
          <p:nvSpPr>
            <p:cNvPr id="74" name="文本框 166">
              <a:extLst>
                <a:ext uri="{FF2B5EF4-FFF2-40B4-BE49-F238E27FC236}">
                  <a16:creationId xmlns:a16="http://schemas.microsoft.com/office/drawing/2014/main" id="{7744D0D1-E111-41DF-88A0-9A67EBF8332F}"/>
                </a:ext>
              </a:extLst>
            </p:cNvPr>
            <p:cNvSpPr txBox="1"/>
            <p:nvPr/>
          </p:nvSpPr>
          <p:spPr>
            <a:xfrm>
              <a:off x="771375" y="446317"/>
              <a:ext cx="941613" cy="216443"/>
            </a:xfrm>
            <a:prstGeom prst="rect">
              <a:avLst/>
            </a:prstGeom>
            <a:solidFill>
              <a:sysClr val="window" lastClr="FFFFFF"/>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indent="133350" algn="just"/>
              <a:r>
                <a:rPr lang="zh-CN" sz="1400"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▆返回结果</a:t>
              </a:r>
              <a:endParaRPr lang="zh-CN">
                <a:effectLst/>
                <a:latin typeface="黑体" panose="02010609060101010101" pitchFamily="49" charset="-122"/>
                <a:ea typeface="黑体" panose="02010609060101010101" pitchFamily="49" charset="-122"/>
                <a:cs typeface="宋体" panose="02010600030101010101" pitchFamily="2" charset="-122"/>
              </a:endParaRPr>
            </a:p>
          </p:txBody>
        </p:sp>
        <p:pic>
          <p:nvPicPr>
            <p:cNvPr id="75" name="Picture 28" descr="台式电脑">
              <a:extLst>
                <a:ext uri="{FF2B5EF4-FFF2-40B4-BE49-F238E27FC236}">
                  <a16:creationId xmlns:a16="http://schemas.microsoft.com/office/drawing/2014/main" id="{B3022E56-59CA-4D01-ADAD-3FC6562B1DC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2" y="80198"/>
              <a:ext cx="509270" cy="483870"/>
            </a:xfrm>
            <a:prstGeom prst="rect">
              <a:avLst/>
            </a:prstGeom>
            <a:noFill/>
            <a:ln>
              <a:noFill/>
            </a:ln>
          </p:spPr>
        </p:pic>
        <p:pic>
          <p:nvPicPr>
            <p:cNvPr id="76" name="Picture 19" descr="显示服务器">
              <a:extLst>
                <a:ext uri="{FF2B5EF4-FFF2-40B4-BE49-F238E27FC236}">
                  <a16:creationId xmlns:a16="http://schemas.microsoft.com/office/drawing/2014/main" id="{BD1AC474-A5EA-48F6-97E2-A0F30CD958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376" y="101971"/>
              <a:ext cx="352425" cy="538480"/>
            </a:xfrm>
            <a:prstGeom prst="rect">
              <a:avLst/>
            </a:prstGeom>
            <a:noFill/>
            <a:ln>
              <a:noFill/>
            </a:ln>
          </p:spPr>
        </p:pic>
        <p:cxnSp>
          <p:nvCxnSpPr>
            <p:cNvPr id="77" name="直接箭头连接符 76">
              <a:extLst>
                <a:ext uri="{FF2B5EF4-FFF2-40B4-BE49-F238E27FC236}">
                  <a16:creationId xmlns:a16="http://schemas.microsoft.com/office/drawing/2014/main" id="{6FFAD4FC-15FC-4D8F-9F77-273F8E051FC3}"/>
                </a:ext>
              </a:extLst>
            </p:cNvPr>
            <p:cNvCxnSpPr/>
            <p:nvPr/>
          </p:nvCxnSpPr>
          <p:spPr>
            <a:xfrm>
              <a:off x="609600" y="233839"/>
              <a:ext cx="1382485" cy="0"/>
            </a:xfrm>
            <a:prstGeom prst="straightConnector1">
              <a:avLst/>
            </a:prstGeom>
            <a:noFill/>
            <a:ln w="6350" cap="flat" cmpd="sng" algn="ctr">
              <a:solidFill>
                <a:sysClr val="windowText" lastClr="000000"/>
              </a:solidFill>
              <a:prstDash val="solid"/>
              <a:miter lim="800000"/>
              <a:tailEnd type="triangle"/>
            </a:ln>
            <a:effectLst/>
          </p:spPr>
        </p:cxnSp>
        <p:cxnSp>
          <p:nvCxnSpPr>
            <p:cNvPr id="78" name="直接箭头连接符 77">
              <a:extLst>
                <a:ext uri="{FF2B5EF4-FFF2-40B4-BE49-F238E27FC236}">
                  <a16:creationId xmlns:a16="http://schemas.microsoft.com/office/drawing/2014/main" id="{6521619C-9F06-4198-88B9-41C4147A14B8}"/>
                </a:ext>
              </a:extLst>
            </p:cNvPr>
            <p:cNvCxnSpPr/>
            <p:nvPr/>
          </p:nvCxnSpPr>
          <p:spPr>
            <a:xfrm flipV="1">
              <a:off x="549729" y="484118"/>
              <a:ext cx="1420586" cy="1"/>
            </a:xfrm>
            <a:prstGeom prst="straightConnector1">
              <a:avLst/>
            </a:prstGeom>
            <a:noFill/>
            <a:ln w="6350" cap="flat" cmpd="sng" algn="ctr">
              <a:solidFill>
                <a:sysClr val="windowText" lastClr="000000"/>
              </a:solidFill>
              <a:prstDash val="solid"/>
              <a:miter lim="800000"/>
              <a:headEnd type="triangle" w="med" len="med"/>
              <a:tailEnd type="none" w="med" len="med"/>
            </a:ln>
            <a:effectLst/>
          </p:spPr>
        </p:cxnSp>
        <p:cxnSp>
          <p:nvCxnSpPr>
            <p:cNvPr id="79" name="直接箭头连接符 78">
              <a:extLst>
                <a:ext uri="{FF2B5EF4-FFF2-40B4-BE49-F238E27FC236}">
                  <a16:creationId xmlns:a16="http://schemas.microsoft.com/office/drawing/2014/main" id="{ED9D8ED1-E49F-4DC1-A12F-E4C8BF8AD0E6}"/>
                </a:ext>
              </a:extLst>
            </p:cNvPr>
            <p:cNvCxnSpPr/>
            <p:nvPr/>
          </p:nvCxnSpPr>
          <p:spPr>
            <a:xfrm flipH="1" flipV="1">
              <a:off x="283028" y="299357"/>
              <a:ext cx="310243" cy="14695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20F5E03F-C48E-45C8-873B-0FE96118A487}"/>
                </a:ext>
              </a:extLst>
            </p:cNvPr>
            <p:cNvCxnSpPr>
              <a:endCxn id="76" idx="1"/>
            </p:cNvCxnSpPr>
            <p:nvPr/>
          </p:nvCxnSpPr>
          <p:spPr>
            <a:xfrm>
              <a:off x="1910465" y="272072"/>
              <a:ext cx="137911" cy="98887"/>
            </a:xfrm>
            <a:prstGeom prst="straightConnector1">
              <a:avLst/>
            </a:prstGeom>
            <a:noFill/>
            <a:ln w="6350" cap="flat" cmpd="sng" algn="ctr">
              <a:solidFill>
                <a:srgbClr val="FF0000"/>
              </a:solidFill>
              <a:prstDash val="solid"/>
              <a:miter lim="800000"/>
              <a:tailEnd type="triangle"/>
            </a:ln>
            <a:effectLst/>
          </p:spPr>
        </p:cxnSp>
      </p:grpSp>
      <p:sp>
        <p:nvSpPr>
          <p:cNvPr id="8" name="灯片编号占位符 7">
            <a:extLst>
              <a:ext uri="{FF2B5EF4-FFF2-40B4-BE49-F238E27FC236}">
                <a16:creationId xmlns:a16="http://schemas.microsoft.com/office/drawing/2014/main" id="{AF4707F7-F888-4C19-9D43-6D8279665BFF}"/>
              </a:ext>
            </a:extLst>
          </p:cNvPr>
          <p:cNvSpPr>
            <a:spLocks noGrp="1"/>
          </p:cNvSpPr>
          <p:nvPr>
            <p:ph type="sldNum" sz="quarter" idx="12"/>
          </p:nvPr>
        </p:nvSpPr>
        <p:spPr/>
        <p:txBody>
          <a:bodyPr/>
          <a:lstStyle/>
          <a:p>
            <a:fld id="{0343F522-B1DB-4B24-87CC-09EAB668A261}" type="slidenum">
              <a:rPr lang="zh-CN" altLang="en-US" smtClean="0"/>
              <a:pPr/>
              <a:t>4</a:t>
            </a:fld>
            <a:r>
              <a:rPr lang="en-US" altLang="zh-CN"/>
              <a:t>/77</a:t>
            </a:r>
            <a:endParaRPr lang="zh-CN" altLang="en-US" dirty="0"/>
          </a:p>
        </p:txBody>
      </p:sp>
    </p:spTree>
    <p:extLst>
      <p:ext uri="{BB962C8B-B14F-4D97-AF65-F5344CB8AC3E}">
        <p14:creationId xmlns:p14="http://schemas.microsoft.com/office/powerpoint/2010/main" val="3764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250" fill="hold"/>
                                        <p:tgtEl>
                                          <p:spTgt spid="55"/>
                                        </p:tgtEl>
                                        <p:attrNameLst>
                                          <p:attrName>ppt_x</p:attrName>
                                        </p:attrNameLst>
                                      </p:cBhvr>
                                      <p:tavLst>
                                        <p:tav tm="0">
                                          <p:val>
                                            <p:strVal val="#ppt_x"/>
                                          </p:val>
                                        </p:tav>
                                        <p:tav tm="100000">
                                          <p:val>
                                            <p:strVal val="#ppt_x"/>
                                          </p:val>
                                        </p:tav>
                                      </p:tavLst>
                                    </p:anim>
                                    <p:anim calcmode="lin" valueType="num">
                                      <p:cBhvr additive="base">
                                        <p:cTn id="14" dur="25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10" fill="hold"/>
                                        <p:tgtEl>
                                          <p:spTgt spid="69"/>
                                        </p:tgtEl>
                                        <p:attrNameLst>
                                          <p:attrName>ppt_x</p:attrName>
                                        </p:attrNameLst>
                                      </p:cBhvr>
                                      <p:tavLst>
                                        <p:tav tm="0">
                                          <p:val>
                                            <p:strVal val="#ppt_x"/>
                                          </p:val>
                                        </p:tav>
                                        <p:tav tm="100000">
                                          <p:val>
                                            <p:strVal val="#ppt_x"/>
                                          </p:val>
                                        </p:tav>
                                      </p:tavLst>
                                    </p:anim>
                                    <p:anim calcmode="lin" valueType="num">
                                      <p:cBhvr additive="base">
                                        <p:cTn id="26" dur="1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分层的优点</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dirty="0"/>
              <a:t>(1)</a:t>
            </a:r>
            <a:r>
              <a:rPr lang="zh-CN" altLang="zh-CN" dirty="0"/>
              <a:t>易于理解</a:t>
            </a:r>
          </a:p>
          <a:p>
            <a:pPr marL="0" indent="0">
              <a:buNone/>
            </a:pPr>
            <a:r>
              <a:rPr lang="en-US" altLang="zh-CN" dirty="0"/>
              <a:t>(2)</a:t>
            </a:r>
            <a:r>
              <a:rPr lang="zh-CN" altLang="zh-CN" dirty="0"/>
              <a:t>易于实现</a:t>
            </a:r>
          </a:p>
          <a:p>
            <a:pPr marL="0" indent="0">
              <a:buNone/>
            </a:pPr>
            <a:r>
              <a:rPr lang="en-US" altLang="zh-CN" dirty="0"/>
              <a:t>(3)</a:t>
            </a:r>
            <a:r>
              <a:rPr lang="zh-CN" altLang="zh-CN" dirty="0"/>
              <a:t>易于更新（可只更新单个层次）</a:t>
            </a:r>
          </a:p>
          <a:p>
            <a:pPr marL="0" indent="0">
              <a:buNone/>
            </a:pPr>
            <a:r>
              <a:rPr lang="en-US" altLang="zh-CN" dirty="0"/>
              <a:t>(4)</a:t>
            </a:r>
            <a:r>
              <a:rPr lang="zh-CN" altLang="zh-CN" dirty="0"/>
              <a:t>易于抽象</a:t>
            </a:r>
          </a:p>
          <a:p>
            <a:pPr marL="514350" indent="-514350">
              <a:buFont typeface="+mj-ea"/>
              <a:buAutoNum type="circleNumDbPlain"/>
            </a:pPr>
            <a:endParaRPr lang="en-US" altLang="zh-CN" dirty="0">
              <a:solidFill>
                <a:srgbClr val="0070C0"/>
              </a:solidFill>
            </a:endParaRPr>
          </a:p>
          <a:p>
            <a:pPr marL="0" indent="0">
              <a:buNone/>
            </a:pPr>
            <a:r>
              <a:rPr lang="zh-CN" altLang="en-US" dirty="0">
                <a:solidFill>
                  <a:srgbClr val="C00000"/>
                </a:solidFill>
              </a:rPr>
              <a:t>层数不能太多</a:t>
            </a:r>
            <a:r>
              <a:rPr lang="en-US" altLang="zh-CN" dirty="0">
                <a:solidFill>
                  <a:srgbClr val="C00000"/>
                </a:solidFill>
              </a:rPr>
              <a:t>----</a:t>
            </a:r>
            <a:r>
              <a:rPr lang="zh-CN" altLang="en-US" dirty="0">
                <a:solidFill>
                  <a:srgbClr val="C00000"/>
                </a:solidFill>
              </a:rPr>
              <a:t>运行效率</a:t>
            </a:r>
            <a:endParaRPr lang="en-US" altLang="zh-CN" dirty="0">
              <a:solidFill>
                <a:srgbClr val="C00000"/>
              </a:solidFill>
            </a:endParaRPr>
          </a:p>
          <a:p>
            <a:pPr marL="0" indent="0">
              <a:buNone/>
            </a:pPr>
            <a:r>
              <a:rPr lang="zh-CN" altLang="en-US" dirty="0">
                <a:solidFill>
                  <a:srgbClr val="C00000"/>
                </a:solidFill>
              </a:rPr>
              <a:t>层数不能太少</a:t>
            </a:r>
            <a:r>
              <a:rPr lang="en-US" altLang="zh-CN" dirty="0">
                <a:solidFill>
                  <a:srgbClr val="C00000"/>
                </a:solidFill>
              </a:rPr>
              <a:t>----</a:t>
            </a:r>
            <a:r>
              <a:rPr lang="zh-CN" altLang="en-US" dirty="0">
                <a:solidFill>
                  <a:srgbClr val="C00000"/>
                </a:solidFill>
              </a:rPr>
              <a:t>实现难度</a:t>
            </a:r>
            <a:endParaRPr lang="zh-CN" altLang="zh-CN" dirty="0">
              <a:solidFill>
                <a:srgbClr val="C0000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层次</a:t>
                      </a:r>
                    </a:p>
                  </a:txBody>
                  <a:tcPr marL="0" marR="0" marT="0" marB="0" anchor="ctr">
                    <a:solidFill>
                      <a:schemeClr val="accent1"/>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8" name="灯片编号占位符 7">
            <a:extLst>
              <a:ext uri="{FF2B5EF4-FFF2-40B4-BE49-F238E27FC236}">
                <a16:creationId xmlns:a16="http://schemas.microsoft.com/office/drawing/2014/main" id="{A7456A2E-FABB-40AA-A523-A5771C1121BC}"/>
              </a:ext>
            </a:extLst>
          </p:cNvPr>
          <p:cNvSpPr>
            <a:spLocks noGrp="1"/>
          </p:cNvSpPr>
          <p:nvPr>
            <p:ph type="sldNum" sz="quarter" idx="12"/>
          </p:nvPr>
        </p:nvSpPr>
        <p:spPr/>
        <p:txBody>
          <a:bodyPr/>
          <a:lstStyle/>
          <a:p>
            <a:fld id="{0343F522-B1DB-4B24-87CC-09EAB668A261}" type="slidenum">
              <a:rPr lang="zh-CN" altLang="en-US" smtClean="0"/>
              <a:pPr/>
              <a:t>40</a:t>
            </a:fld>
            <a:r>
              <a:rPr lang="en-US" altLang="zh-CN"/>
              <a:t>/77</a:t>
            </a:r>
            <a:endParaRPr lang="zh-CN" altLang="en-US" dirty="0"/>
          </a:p>
        </p:txBody>
      </p:sp>
    </p:spTree>
    <p:extLst>
      <p:ext uri="{BB962C8B-B14F-4D97-AF65-F5344CB8AC3E}">
        <p14:creationId xmlns:p14="http://schemas.microsoft.com/office/powerpoint/2010/main" val="306282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层次编号</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从最低层到最高层</a:t>
            </a:r>
            <a:r>
              <a:rPr lang="zh-CN" altLang="en-US" dirty="0"/>
              <a:t>：</a:t>
            </a:r>
            <a:r>
              <a:rPr lang="zh-CN" altLang="zh-CN" dirty="0"/>
              <a:t>第</a:t>
            </a:r>
            <a:r>
              <a:rPr lang="en-US" altLang="zh-CN" dirty="0"/>
              <a:t>1</a:t>
            </a:r>
            <a:r>
              <a:rPr lang="zh-CN" altLang="zh-CN" dirty="0"/>
              <a:t>层、第</a:t>
            </a:r>
            <a:r>
              <a:rPr lang="en-US" altLang="zh-CN" dirty="0"/>
              <a:t>2</a:t>
            </a:r>
            <a:r>
              <a:rPr lang="zh-CN" altLang="zh-CN" dirty="0"/>
              <a:t>层，</a:t>
            </a:r>
            <a:r>
              <a:rPr lang="en-US" altLang="zh-CN" dirty="0"/>
              <a:t>…</a:t>
            </a:r>
            <a:endParaRPr lang="en-US" altLang="zh-CN" dirty="0">
              <a:solidFill>
                <a:srgbClr val="0070C0"/>
              </a:solidFill>
            </a:endParaRPr>
          </a:p>
          <a:p>
            <a:r>
              <a:rPr lang="zh-CN" altLang="zh-CN" dirty="0"/>
              <a:t>第</a:t>
            </a:r>
            <a:r>
              <a:rPr lang="en-US" altLang="zh-CN" i="1" dirty="0"/>
              <a:t>n</a:t>
            </a:r>
            <a:r>
              <a:rPr lang="zh-CN" altLang="zh-CN" dirty="0"/>
              <a:t>层的实体可记为</a:t>
            </a:r>
            <a:r>
              <a:rPr lang="en-US" altLang="zh-CN" i="1" dirty="0"/>
              <a:t>n</a:t>
            </a:r>
            <a:r>
              <a:rPr lang="en-US" altLang="zh-CN" dirty="0"/>
              <a:t>-</a:t>
            </a:r>
            <a:r>
              <a:rPr lang="zh-CN" altLang="zh-CN" dirty="0"/>
              <a:t>实体</a:t>
            </a:r>
            <a:endParaRPr lang="en-US" altLang="zh-CN" dirty="0"/>
          </a:p>
          <a:p>
            <a:r>
              <a:rPr lang="zh-CN" altLang="zh-CN" dirty="0"/>
              <a:t>下层对上层提供服务的接口称为服务访问点</a:t>
            </a:r>
            <a:r>
              <a:rPr lang="en-US" altLang="zh-CN" dirty="0"/>
              <a:t>SAP</a:t>
            </a:r>
            <a:endParaRPr lang="zh-CN" altLang="zh-CN" dirty="0">
              <a:solidFill>
                <a:srgbClr val="C0000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层次</a:t>
                      </a:r>
                    </a:p>
                  </a:txBody>
                  <a:tcPr marL="0" marR="0" marT="0" marB="0" anchor="ctr">
                    <a:solidFill>
                      <a:schemeClr val="accent1"/>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pic>
        <p:nvPicPr>
          <p:cNvPr id="8" name="图片 7">
            <a:extLst>
              <a:ext uri="{FF2B5EF4-FFF2-40B4-BE49-F238E27FC236}">
                <a16:creationId xmlns:a16="http://schemas.microsoft.com/office/drawing/2014/main" id="{013A7178-9E69-4AF7-8E09-CB5492D1D6D4}"/>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4626" t="5784" r="16355" b="2098"/>
          <a:stretch/>
        </p:blipFill>
        <p:spPr>
          <a:xfrm>
            <a:off x="680483" y="2900555"/>
            <a:ext cx="7536235" cy="3962326"/>
          </a:xfrm>
          <a:prstGeom prst="rect">
            <a:avLst/>
          </a:prstGeom>
        </p:spPr>
      </p:pic>
      <p:sp>
        <p:nvSpPr>
          <p:cNvPr id="9" name="灯片编号占位符 8">
            <a:extLst>
              <a:ext uri="{FF2B5EF4-FFF2-40B4-BE49-F238E27FC236}">
                <a16:creationId xmlns:a16="http://schemas.microsoft.com/office/drawing/2014/main" id="{073E7661-15A7-40AC-B1BE-25D9BC5827C4}"/>
              </a:ext>
            </a:extLst>
          </p:cNvPr>
          <p:cNvSpPr>
            <a:spLocks noGrp="1"/>
          </p:cNvSpPr>
          <p:nvPr>
            <p:ph type="sldNum" sz="quarter" idx="12"/>
          </p:nvPr>
        </p:nvSpPr>
        <p:spPr/>
        <p:txBody>
          <a:bodyPr/>
          <a:lstStyle/>
          <a:p>
            <a:fld id="{0343F522-B1DB-4B24-87CC-09EAB668A261}" type="slidenum">
              <a:rPr lang="zh-CN" altLang="en-US" smtClean="0"/>
              <a:pPr/>
              <a:t>41</a:t>
            </a:fld>
            <a:r>
              <a:rPr lang="en-US" altLang="zh-CN"/>
              <a:t>/77</a:t>
            </a:r>
            <a:endParaRPr lang="zh-CN" altLang="en-US" dirty="0"/>
          </a:p>
        </p:txBody>
      </p:sp>
    </p:spTree>
    <p:extLst>
      <p:ext uri="{BB962C8B-B14F-4D97-AF65-F5344CB8AC3E}">
        <p14:creationId xmlns:p14="http://schemas.microsoft.com/office/powerpoint/2010/main" val="6755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体系结构三要素：协议、接口、服务</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接口</a:t>
            </a:r>
            <a:r>
              <a:rPr lang="zh-CN" altLang="en-US" dirty="0"/>
              <a:t>：</a:t>
            </a:r>
            <a:r>
              <a:rPr lang="zh-CN" altLang="zh-CN" dirty="0"/>
              <a:t>同一系统内部两个相邻层次之间的交互规则</a:t>
            </a:r>
            <a:endParaRPr lang="en-US" altLang="zh-CN" dirty="0"/>
          </a:p>
          <a:p>
            <a:pPr lvl="1">
              <a:buFont typeface="黑体" panose="02010609060101010101" pitchFamily="49" charset="-122"/>
              <a:buChar char="-"/>
            </a:pPr>
            <a:r>
              <a:rPr lang="zh-CN" altLang="zh-CN" dirty="0"/>
              <a:t>每一层只为与其紧相邻的层次之间定义接口，不能在跨层之间定义接口。接口</a:t>
            </a:r>
            <a:r>
              <a:rPr lang="en-US" altLang="zh-CN" dirty="0"/>
              <a:t>≈</a:t>
            </a:r>
            <a:r>
              <a:rPr lang="zh-CN" altLang="zh-CN" dirty="0"/>
              <a:t>服务访问点</a:t>
            </a:r>
          </a:p>
          <a:p>
            <a:r>
              <a:rPr lang="zh-CN" altLang="zh-CN" dirty="0"/>
              <a:t>服务</a:t>
            </a:r>
            <a:r>
              <a:rPr lang="zh-CN" altLang="en-US" dirty="0"/>
              <a:t>：</a:t>
            </a:r>
            <a:r>
              <a:rPr lang="zh-CN" altLang="zh-CN" dirty="0"/>
              <a:t>下层对上层提供的功能调用或实现</a:t>
            </a:r>
          </a:p>
          <a:p>
            <a:r>
              <a:rPr lang="zh-CN" altLang="zh-CN" dirty="0"/>
              <a:t>协议</a:t>
            </a:r>
            <a:r>
              <a:rPr lang="zh-CN" altLang="en-US" dirty="0"/>
              <a:t>：</a:t>
            </a:r>
            <a:r>
              <a:rPr lang="zh-CN" altLang="zh-CN" dirty="0"/>
              <a:t>通信双方（不同系统）实现相同功能的对应层之间的交互规则</a:t>
            </a:r>
          </a:p>
          <a:p>
            <a:pPr lvl="1">
              <a:buFont typeface="黑体" panose="02010609060101010101" pitchFamily="49" charset="-122"/>
              <a:buChar char="-"/>
            </a:pPr>
            <a:r>
              <a:rPr lang="zh-CN" altLang="zh-CN" dirty="0"/>
              <a:t>协议由语法、语义和时序三部分构成</a:t>
            </a:r>
            <a:r>
              <a:rPr lang="zh-CN" altLang="en-US" dirty="0"/>
              <a:t>：</a:t>
            </a:r>
            <a:endParaRPr lang="en-US" altLang="zh-CN" dirty="0"/>
          </a:p>
          <a:p>
            <a:pPr lvl="1">
              <a:buFont typeface="黑体" panose="02010609060101010101" pitchFamily="49" charset="-122"/>
              <a:buChar char="-"/>
            </a:pPr>
            <a:r>
              <a:rPr lang="zh-CN" altLang="zh-CN" dirty="0"/>
              <a:t>语法规定传输数据的格式</a:t>
            </a:r>
            <a:endParaRPr lang="en-US" altLang="zh-CN" dirty="0"/>
          </a:p>
          <a:p>
            <a:pPr lvl="1">
              <a:buFont typeface="黑体" panose="02010609060101010101" pitchFamily="49" charset="-122"/>
              <a:buChar char="-"/>
            </a:pPr>
            <a:r>
              <a:rPr lang="zh-CN" altLang="zh-CN" dirty="0"/>
              <a:t>语义规定所要完成的功能</a:t>
            </a:r>
            <a:endParaRPr lang="en-US" altLang="zh-CN" dirty="0"/>
          </a:p>
          <a:p>
            <a:pPr lvl="1">
              <a:buFont typeface="黑体" panose="02010609060101010101" pitchFamily="49" charset="-122"/>
              <a:buChar char="-"/>
            </a:pPr>
            <a:r>
              <a:rPr lang="zh-CN" altLang="zh-CN" dirty="0"/>
              <a:t>时序规定执行各种操作的条件、顺序关系等。</a:t>
            </a:r>
          </a:p>
          <a:p>
            <a:endParaRPr lang="zh-CN" altLang="zh-CN" dirty="0">
              <a:solidFill>
                <a:srgbClr val="C0000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242128364"/>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8" name="灯片编号占位符 7">
            <a:extLst>
              <a:ext uri="{FF2B5EF4-FFF2-40B4-BE49-F238E27FC236}">
                <a16:creationId xmlns:a16="http://schemas.microsoft.com/office/drawing/2014/main" id="{595EEA79-8178-440E-AD00-E1C1AC32AD1B}"/>
              </a:ext>
            </a:extLst>
          </p:cNvPr>
          <p:cNvSpPr>
            <a:spLocks noGrp="1"/>
          </p:cNvSpPr>
          <p:nvPr>
            <p:ph type="sldNum" sz="quarter" idx="12"/>
          </p:nvPr>
        </p:nvSpPr>
        <p:spPr/>
        <p:txBody>
          <a:bodyPr/>
          <a:lstStyle/>
          <a:p>
            <a:fld id="{0343F522-B1DB-4B24-87CC-09EAB668A261}" type="slidenum">
              <a:rPr lang="zh-CN" altLang="en-US" smtClean="0"/>
              <a:pPr/>
              <a:t>42</a:t>
            </a:fld>
            <a:r>
              <a:rPr lang="en-US" altLang="zh-CN"/>
              <a:t>/77</a:t>
            </a:r>
            <a:endParaRPr lang="zh-CN" altLang="en-US" dirty="0"/>
          </a:p>
        </p:txBody>
      </p:sp>
    </p:spTree>
    <p:extLst>
      <p:ext uri="{BB962C8B-B14F-4D97-AF65-F5344CB8AC3E}">
        <p14:creationId xmlns:p14="http://schemas.microsoft.com/office/powerpoint/2010/main" val="20671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体系结构三要素：协议、接口、服务</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三者关系</a:t>
            </a: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0" name="对象 9">
            <a:extLst>
              <a:ext uri="{FF2B5EF4-FFF2-40B4-BE49-F238E27FC236}">
                <a16:creationId xmlns:a16="http://schemas.microsoft.com/office/drawing/2014/main" id="{0513FB26-F5FE-455B-B125-E79503F4C350}"/>
              </a:ext>
            </a:extLst>
          </p:cNvPr>
          <p:cNvGraphicFramePr>
            <a:graphicFrameLocks noChangeAspect="1"/>
          </p:cNvGraphicFramePr>
          <p:nvPr>
            <p:extLst>
              <p:ext uri="{D42A27DB-BD31-4B8C-83A1-F6EECF244321}">
                <p14:modId xmlns:p14="http://schemas.microsoft.com/office/powerpoint/2010/main" val="1364985034"/>
              </p:ext>
            </p:extLst>
          </p:nvPr>
        </p:nvGraphicFramePr>
        <p:xfrm>
          <a:off x="1160047" y="1675303"/>
          <a:ext cx="6142578" cy="4668903"/>
        </p:xfrm>
        <a:graphic>
          <a:graphicData uri="http://schemas.openxmlformats.org/presentationml/2006/ole">
            <mc:AlternateContent xmlns:mc="http://schemas.openxmlformats.org/markup-compatibility/2006">
              <mc:Choice xmlns:v="urn:schemas-microsoft-com:vml" Requires="v">
                <p:oleObj name="Picture" r:id="rId3" imgW="2867040" imgH="2181240" progId="Word.Picture.8">
                  <p:embed/>
                </p:oleObj>
              </mc:Choice>
              <mc:Fallback>
                <p:oleObj name="Picture" r:id="rId3" imgW="2867040" imgH="2181240" progId="Word.Picture.8">
                  <p:embed/>
                  <p:pic>
                    <p:nvPicPr>
                      <p:cNvPr id="0" name="Object 3"/>
                      <p:cNvPicPr>
                        <a:picLocks noChangeAspect="1" noChangeArrowheads="1"/>
                      </p:cNvPicPr>
                      <p:nvPr/>
                    </p:nvPicPr>
                    <p:blipFill>
                      <a:blip r:embed="rId4"/>
                      <a:srcRect/>
                      <a:stretch>
                        <a:fillRect/>
                      </a:stretch>
                    </p:blipFill>
                    <p:spPr bwMode="auto">
                      <a:xfrm>
                        <a:off x="1160047" y="1675303"/>
                        <a:ext cx="6142578" cy="4668903"/>
                      </a:xfrm>
                      <a:prstGeom prst="rect">
                        <a:avLst/>
                      </a:prstGeom>
                      <a:noFill/>
                    </p:spPr>
                  </p:pic>
                </p:oleObj>
              </mc:Fallback>
            </mc:AlternateContent>
          </a:graphicData>
        </a:graphic>
      </p:graphicFrame>
      <p:graphicFrame>
        <p:nvGraphicFramePr>
          <p:cNvPr id="11" name="表格 10">
            <a:extLst>
              <a:ext uri="{FF2B5EF4-FFF2-40B4-BE49-F238E27FC236}">
                <a16:creationId xmlns:a16="http://schemas.microsoft.com/office/drawing/2014/main" id="{DAA634BB-A82F-4F6D-97F3-4E92CB7311FF}"/>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pSp>
        <p:nvGrpSpPr>
          <p:cNvPr id="15" name="组合 14">
            <a:extLst>
              <a:ext uri="{FF2B5EF4-FFF2-40B4-BE49-F238E27FC236}">
                <a16:creationId xmlns:a16="http://schemas.microsoft.com/office/drawing/2014/main" id="{29E64FA3-EE40-4646-B931-2AFF435ACA27}"/>
              </a:ext>
            </a:extLst>
          </p:cNvPr>
          <p:cNvGrpSpPr/>
          <p:nvPr/>
        </p:nvGrpSpPr>
        <p:grpSpPr>
          <a:xfrm>
            <a:off x="3444948" y="3774557"/>
            <a:ext cx="1818167" cy="63795"/>
            <a:chOff x="7549116" y="1329070"/>
            <a:chExt cx="1594884" cy="0"/>
          </a:xfrm>
        </p:grpSpPr>
        <p:cxnSp>
          <p:nvCxnSpPr>
            <p:cNvPr id="12" name="直接箭头连接符 11">
              <a:extLst>
                <a:ext uri="{FF2B5EF4-FFF2-40B4-BE49-F238E27FC236}">
                  <a16:creationId xmlns:a16="http://schemas.microsoft.com/office/drawing/2014/main" id="{5F885489-AB12-4621-A53A-03CF971162DC}"/>
                </a:ext>
              </a:extLst>
            </p:cNvPr>
            <p:cNvCxnSpPr/>
            <p:nvPr/>
          </p:nvCxnSpPr>
          <p:spPr>
            <a:xfrm>
              <a:off x="8782493" y="1329070"/>
              <a:ext cx="36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6F01B5D-70CD-43D5-BCA7-EA5A23C60AF4}"/>
                </a:ext>
              </a:extLst>
            </p:cNvPr>
            <p:cNvCxnSpPr/>
            <p:nvPr/>
          </p:nvCxnSpPr>
          <p:spPr>
            <a:xfrm flipH="1">
              <a:off x="7549116" y="1329070"/>
              <a:ext cx="297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A313E402-1790-4A58-902F-C86FA17ED569}"/>
              </a:ext>
            </a:extLst>
          </p:cNvPr>
          <p:cNvGrpSpPr/>
          <p:nvPr/>
        </p:nvGrpSpPr>
        <p:grpSpPr>
          <a:xfrm>
            <a:off x="3413050" y="4253022"/>
            <a:ext cx="1818167" cy="63795"/>
            <a:chOff x="7549116" y="1329070"/>
            <a:chExt cx="1594884" cy="0"/>
          </a:xfrm>
        </p:grpSpPr>
        <p:cxnSp>
          <p:nvCxnSpPr>
            <p:cNvPr id="34" name="直接箭头连接符 33">
              <a:extLst>
                <a:ext uri="{FF2B5EF4-FFF2-40B4-BE49-F238E27FC236}">
                  <a16:creationId xmlns:a16="http://schemas.microsoft.com/office/drawing/2014/main" id="{051BB0DC-3973-43E6-AE60-39170173B13A}"/>
                </a:ext>
              </a:extLst>
            </p:cNvPr>
            <p:cNvCxnSpPr/>
            <p:nvPr/>
          </p:nvCxnSpPr>
          <p:spPr>
            <a:xfrm>
              <a:off x="8782493" y="1329070"/>
              <a:ext cx="36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3A3ECA4F-BC61-42EC-AE61-592F40779A2F}"/>
                </a:ext>
              </a:extLst>
            </p:cNvPr>
            <p:cNvCxnSpPr/>
            <p:nvPr/>
          </p:nvCxnSpPr>
          <p:spPr>
            <a:xfrm flipH="1">
              <a:off x="7549116" y="1329070"/>
              <a:ext cx="297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1C31577D-8867-4E4B-9D33-7B12C85B3F9A}"/>
              </a:ext>
            </a:extLst>
          </p:cNvPr>
          <p:cNvGrpSpPr/>
          <p:nvPr/>
        </p:nvGrpSpPr>
        <p:grpSpPr>
          <a:xfrm>
            <a:off x="3444948" y="4720855"/>
            <a:ext cx="1818167" cy="63795"/>
            <a:chOff x="7549116" y="1329070"/>
            <a:chExt cx="1594884" cy="0"/>
          </a:xfrm>
        </p:grpSpPr>
        <p:cxnSp>
          <p:nvCxnSpPr>
            <p:cNvPr id="45" name="直接箭头连接符 44">
              <a:extLst>
                <a:ext uri="{FF2B5EF4-FFF2-40B4-BE49-F238E27FC236}">
                  <a16:creationId xmlns:a16="http://schemas.microsoft.com/office/drawing/2014/main" id="{F3BE3A87-7FA6-46E5-B24C-B9BEDBD4CCCD}"/>
                </a:ext>
              </a:extLst>
            </p:cNvPr>
            <p:cNvCxnSpPr/>
            <p:nvPr/>
          </p:nvCxnSpPr>
          <p:spPr>
            <a:xfrm>
              <a:off x="8782493" y="1329070"/>
              <a:ext cx="361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A0E73FF0-0F91-4B24-8CB9-B90C534DDE64}"/>
                </a:ext>
              </a:extLst>
            </p:cNvPr>
            <p:cNvCxnSpPr/>
            <p:nvPr/>
          </p:nvCxnSpPr>
          <p:spPr>
            <a:xfrm flipH="1">
              <a:off x="7549116" y="1329070"/>
              <a:ext cx="297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组合 52">
            <a:extLst>
              <a:ext uri="{FF2B5EF4-FFF2-40B4-BE49-F238E27FC236}">
                <a16:creationId xmlns:a16="http://schemas.microsoft.com/office/drawing/2014/main" id="{B6908E66-6EC7-4811-A156-1ACB9AF9E28C}"/>
              </a:ext>
            </a:extLst>
          </p:cNvPr>
          <p:cNvGrpSpPr/>
          <p:nvPr/>
        </p:nvGrpSpPr>
        <p:grpSpPr>
          <a:xfrm>
            <a:off x="2424223" y="3687371"/>
            <a:ext cx="0" cy="565651"/>
            <a:chOff x="8835656" y="839972"/>
            <a:chExt cx="0" cy="565651"/>
          </a:xfrm>
        </p:grpSpPr>
        <p:cxnSp>
          <p:nvCxnSpPr>
            <p:cNvPr id="48" name="直接箭头连接符 47">
              <a:extLst>
                <a:ext uri="{FF2B5EF4-FFF2-40B4-BE49-F238E27FC236}">
                  <a16:creationId xmlns:a16="http://schemas.microsoft.com/office/drawing/2014/main" id="{52029836-5FCE-44F3-B0E4-123F835174A7}"/>
                </a:ext>
              </a:extLst>
            </p:cNvPr>
            <p:cNvCxnSpPr/>
            <p:nvPr/>
          </p:nvCxnSpPr>
          <p:spPr>
            <a:xfrm flipV="1">
              <a:off x="8835656" y="1190845"/>
              <a:ext cx="0" cy="21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A8E6C0C-40A3-4067-893C-82EE19D7FA62}"/>
                </a:ext>
              </a:extLst>
            </p:cNvPr>
            <p:cNvCxnSpPr>
              <a:cxnSpLocks/>
            </p:cNvCxnSpPr>
            <p:nvPr/>
          </p:nvCxnSpPr>
          <p:spPr>
            <a:xfrm>
              <a:off x="8835656" y="839972"/>
              <a:ext cx="0" cy="26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8" name="直接箭头连接符 57">
            <a:extLst>
              <a:ext uri="{FF2B5EF4-FFF2-40B4-BE49-F238E27FC236}">
                <a16:creationId xmlns:a16="http://schemas.microsoft.com/office/drawing/2014/main" id="{6048C487-F78E-4B4E-B887-E0C374BEBF3B}"/>
              </a:ext>
            </a:extLst>
          </p:cNvPr>
          <p:cNvCxnSpPr/>
          <p:nvPr/>
        </p:nvCxnSpPr>
        <p:spPr>
          <a:xfrm flipV="1">
            <a:off x="6188147" y="3407734"/>
            <a:ext cx="0" cy="23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0F7AD2B-40F7-41B4-A29B-3895DB8C3AF5}"/>
              </a:ext>
            </a:extLst>
          </p:cNvPr>
          <p:cNvCxnSpPr/>
          <p:nvPr/>
        </p:nvCxnSpPr>
        <p:spPr>
          <a:xfrm flipV="1">
            <a:off x="6188144" y="3834294"/>
            <a:ext cx="0" cy="23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4DE2C92-C8E9-4284-B49D-AE57E6FBA293}"/>
              </a:ext>
            </a:extLst>
          </p:cNvPr>
          <p:cNvSpPr>
            <a:spLocks noGrp="1"/>
          </p:cNvSpPr>
          <p:nvPr>
            <p:ph type="sldNum" sz="quarter" idx="12"/>
          </p:nvPr>
        </p:nvSpPr>
        <p:spPr/>
        <p:txBody>
          <a:bodyPr/>
          <a:lstStyle/>
          <a:p>
            <a:fld id="{0343F522-B1DB-4B24-87CC-09EAB668A261}" type="slidenum">
              <a:rPr lang="zh-CN" altLang="en-US" smtClean="0"/>
              <a:pPr/>
              <a:t>43</a:t>
            </a:fld>
            <a:r>
              <a:rPr lang="en-US" altLang="zh-CN"/>
              <a:t>/77</a:t>
            </a:r>
            <a:endParaRPr lang="zh-CN" altLang="en-US" dirty="0"/>
          </a:p>
        </p:txBody>
      </p:sp>
    </p:spTree>
    <p:extLst>
      <p:ext uri="{BB962C8B-B14F-4D97-AF65-F5344CB8AC3E}">
        <p14:creationId xmlns:p14="http://schemas.microsoft.com/office/powerpoint/2010/main" val="2694163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协议功能</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47625" indent="0" algn="just">
              <a:buNone/>
            </a:pPr>
            <a:r>
              <a:rPr lang="zh-CN" altLang="zh-CN" sz="2400" kern="100" dirty="0"/>
              <a:t>①线路管理：建立、释放连接。</a:t>
            </a:r>
          </a:p>
          <a:p>
            <a:pPr marL="47625" indent="0" algn="just">
              <a:buNone/>
            </a:pPr>
            <a:r>
              <a:rPr lang="zh-CN" altLang="zh-CN" sz="2400" kern="100" dirty="0"/>
              <a:t>②寻址：标识与识别主体。</a:t>
            </a:r>
          </a:p>
          <a:p>
            <a:pPr marL="47625" indent="0" algn="just">
              <a:buNone/>
            </a:pPr>
            <a:r>
              <a:rPr lang="zh-CN" altLang="zh-CN" sz="2400" kern="100" dirty="0"/>
              <a:t>③差错控制：对传输过程中可能出现的差错进行识别和处理。</a:t>
            </a:r>
          </a:p>
          <a:p>
            <a:pPr marL="47625" indent="0" algn="just">
              <a:buNone/>
            </a:pPr>
            <a:r>
              <a:rPr lang="zh-CN" altLang="zh-CN" sz="2400" kern="100" dirty="0"/>
              <a:t>④流量控制：控制网络流量使其与传输能力相匹配。</a:t>
            </a:r>
          </a:p>
          <a:p>
            <a:pPr marL="47625" indent="0" algn="just">
              <a:buNone/>
            </a:pPr>
            <a:r>
              <a:rPr lang="zh-CN" altLang="zh-CN" sz="2400" kern="100" dirty="0"/>
              <a:t>⑤路由选择：在源节点与目的节点之间选择传输信息的路径。</a:t>
            </a:r>
          </a:p>
          <a:p>
            <a:pPr marL="47625" indent="0" algn="just">
              <a:buNone/>
            </a:pPr>
            <a:r>
              <a:rPr lang="zh-CN" altLang="zh-CN" sz="2400" kern="100" dirty="0"/>
              <a:t>⑥同步控制：在不同的节点之间实现位、字符、帧、状态的同步。</a:t>
            </a:r>
          </a:p>
          <a:p>
            <a:pPr marL="47625" indent="0" algn="just">
              <a:buNone/>
            </a:pPr>
            <a:r>
              <a:rPr lang="zh-CN" altLang="zh-CN" sz="2400" kern="100" dirty="0">
                <a:effectLst/>
              </a:rPr>
              <a:t>⑦数据分段与装配：将用户的数据分解为较小的传输单元或进行相反操作。</a:t>
            </a:r>
          </a:p>
          <a:p>
            <a:pPr marL="47625" indent="0" algn="just">
              <a:buNone/>
            </a:pPr>
            <a:r>
              <a:rPr lang="zh-CN" altLang="zh-CN" sz="2400" kern="100" dirty="0">
                <a:effectLst/>
              </a:rPr>
              <a:t>⑧排序：对多个传输单元进行顺序控制。</a:t>
            </a:r>
          </a:p>
          <a:p>
            <a:pPr marL="47625" indent="0" algn="just">
              <a:buNone/>
            </a:pPr>
            <a:r>
              <a:rPr lang="zh-CN" altLang="zh-CN" sz="2400" kern="100" dirty="0">
                <a:effectLst/>
              </a:rPr>
              <a:t>⑨数据转换：按需进行数据格式变换。</a:t>
            </a:r>
          </a:p>
          <a:p>
            <a:pPr marL="47625" indent="0" algn="just">
              <a:buNone/>
            </a:pPr>
            <a:r>
              <a:rPr lang="zh-CN" altLang="zh-CN" sz="2400" kern="100" dirty="0">
                <a:effectLst/>
              </a:rPr>
              <a:t>⑩安全管理、计费管理等</a:t>
            </a:r>
            <a:r>
              <a:rPr lang="zh-CN" altLang="zh-CN" sz="1800" kern="100" dirty="0">
                <a:effectLst/>
                <a:latin typeface="Times New Roman" panose="02020603050405020304" pitchFamily="18" charset="0"/>
                <a:ea typeface="宋体" panose="02010600030101010101" pitchFamily="2" charset="-122"/>
              </a:rPr>
              <a:t>。</a:t>
            </a:r>
          </a:p>
          <a:p>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7B196B31-6285-4A27-BC8E-9C9C8AB2145A}"/>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C790703E-8F3E-4854-8A56-E4F9298D7427}"/>
              </a:ext>
            </a:extLst>
          </p:cNvPr>
          <p:cNvSpPr>
            <a:spLocks noGrp="1"/>
          </p:cNvSpPr>
          <p:nvPr>
            <p:ph type="sldNum" sz="quarter" idx="12"/>
          </p:nvPr>
        </p:nvSpPr>
        <p:spPr/>
        <p:txBody>
          <a:bodyPr/>
          <a:lstStyle/>
          <a:p>
            <a:fld id="{0343F522-B1DB-4B24-87CC-09EAB668A261}" type="slidenum">
              <a:rPr lang="zh-CN" altLang="en-US" smtClean="0"/>
              <a:pPr/>
              <a:t>44</a:t>
            </a:fld>
            <a:r>
              <a:rPr lang="en-US" altLang="zh-CN"/>
              <a:t>/77</a:t>
            </a:r>
            <a:endParaRPr lang="zh-CN" altLang="en-US" dirty="0"/>
          </a:p>
        </p:txBody>
      </p:sp>
    </p:spTree>
    <p:extLst>
      <p:ext uri="{BB962C8B-B14F-4D97-AF65-F5344CB8AC3E}">
        <p14:creationId xmlns:p14="http://schemas.microsoft.com/office/powerpoint/2010/main" val="117344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协议功能</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dirty="0">
                <a:solidFill>
                  <a:srgbClr val="0070C0"/>
                </a:solidFill>
              </a:rPr>
              <a:t>【2020</a:t>
            </a:r>
            <a:r>
              <a:rPr lang="zh-CN" altLang="en-US" dirty="0">
                <a:solidFill>
                  <a:srgbClr val="0070C0"/>
                </a:solidFill>
              </a:rPr>
              <a:t>年题</a:t>
            </a:r>
            <a:r>
              <a:rPr lang="en-US" altLang="zh-CN" dirty="0">
                <a:solidFill>
                  <a:srgbClr val="0070C0"/>
                </a:solidFill>
              </a:rPr>
              <a:t>】</a:t>
            </a:r>
            <a:r>
              <a:rPr lang="zh-CN" altLang="en-US" dirty="0">
                <a:solidFill>
                  <a:srgbClr val="0070C0"/>
                </a:solidFill>
              </a:rPr>
              <a:t>下图描述的协议要素是（）</a:t>
            </a:r>
            <a:endParaRPr lang="en-US" altLang="zh-CN" dirty="0">
              <a:solidFill>
                <a:srgbClr val="0070C0"/>
              </a:solidFill>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Ⅰ.</a:t>
            </a:r>
            <a:r>
              <a:rPr lang="zh-CN" altLang="en-US" dirty="0">
                <a:solidFill>
                  <a:srgbClr val="0070C0"/>
                </a:solidFill>
                <a:latin typeface="Times New Roman" panose="02020603050405020304" pitchFamily="18" charset="0"/>
                <a:cs typeface="Times New Roman" panose="02020603050405020304" pitchFamily="18" charset="0"/>
              </a:rPr>
              <a:t>语法       </a:t>
            </a:r>
            <a:r>
              <a:rPr lang="en-US" altLang="zh-CN" dirty="0">
                <a:solidFill>
                  <a:srgbClr val="0070C0"/>
                </a:solidFill>
                <a:latin typeface="Times New Roman" panose="02020603050405020304" pitchFamily="18" charset="0"/>
                <a:cs typeface="Times New Roman" panose="02020603050405020304" pitchFamily="18" charset="0"/>
              </a:rPr>
              <a:t>Ⅱ.</a:t>
            </a:r>
            <a:r>
              <a:rPr lang="zh-CN" altLang="en-US" dirty="0">
                <a:solidFill>
                  <a:srgbClr val="0070C0"/>
                </a:solidFill>
                <a:latin typeface="Times New Roman" panose="02020603050405020304" pitchFamily="18" charset="0"/>
                <a:cs typeface="Times New Roman" panose="02020603050405020304" pitchFamily="18" charset="0"/>
              </a:rPr>
              <a:t>语义       </a:t>
            </a:r>
            <a:r>
              <a:rPr lang="en-US" altLang="zh-CN" dirty="0">
                <a:solidFill>
                  <a:srgbClr val="0070C0"/>
                </a:solidFill>
                <a:latin typeface="Times New Roman" panose="02020603050405020304" pitchFamily="18" charset="0"/>
                <a:cs typeface="Times New Roman" panose="02020603050405020304" pitchFamily="18" charset="0"/>
              </a:rPr>
              <a:t>Ⅲ.</a:t>
            </a:r>
            <a:r>
              <a:rPr lang="zh-CN" altLang="en-US" dirty="0">
                <a:solidFill>
                  <a:srgbClr val="0070C0"/>
                </a:solidFill>
                <a:latin typeface="Times New Roman" panose="02020603050405020304" pitchFamily="18" charset="0"/>
                <a:cs typeface="Times New Roman" panose="02020603050405020304" pitchFamily="18" charset="0"/>
              </a:rPr>
              <a:t>时序</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zh-CN" altLang="en-US" dirty="0">
                <a:solidFill>
                  <a:srgbClr val="0070C0"/>
                </a:solidFill>
              </a:rPr>
              <a:t>        发送方     接收方</a:t>
            </a:r>
            <a:endParaRPr lang="en-US" altLang="zh-CN" dirty="0">
              <a:solidFill>
                <a:srgbClr val="0070C0"/>
              </a:solidFill>
            </a:endParaRPr>
          </a:p>
          <a:p>
            <a:pPr marL="0" indent="0">
              <a:buNone/>
            </a:pPr>
            <a:endParaRPr lang="en-US" altLang="zh-CN" dirty="0">
              <a:solidFill>
                <a:srgbClr val="0070C0"/>
              </a:solidFill>
            </a:endParaRPr>
          </a:p>
          <a:p>
            <a:pPr marL="0" indent="0">
              <a:buNone/>
            </a:pPr>
            <a:endParaRPr lang="en-US" altLang="zh-CN" dirty="0">
              <a:solidFill>
                <a:srgbClr val="0070C0"/>
              </a:solidFill>
            </a:endParaRPr>
          </a:p>
          <a:p>
            <a:pPr marL="0" indent="0">
              <a:buNone/>
            </a:pPr>
            <a:endParaRPr lang="en-US" altLang="zh-CN" dirty="0">
              <a:solidFill>
                <a:srgbClr val="0070C0"/>
              </a:solidFill>
            </a:endParaRPr>
          </a:p>
          <a:p>
            <a:pPr marL="0" indent="0">
              <a:buNone/>
            </a:pPr>
            <a:r>
              <a:rPr lang="zh-CN" altLang="en-US" dirty="0">
                <a:solidFill>
                  <a:srgbClr val="0070C0"/>
                </a:solidFill>
              </a:rPr>
              <a:t>      时间</a:t>
            </a:r>
            <a:endParaRPr lang="en-US" altLang="zh-CN" dirty="0">
              <a:solidFill>
                <a:srgbClr val="0070C0"/>
              </a:solidFill>
            </a:endParaRPr>
          </a:p>
          <a:p>
            <a:pPr marL="0" indent="0">
              <a:buNone/>
            </a:pPr>
            <a:endParaRPr lang="en-US" altLang="zh-CN" dirty="0">
              <a:solidFill>
                <a:srgbClr val="0070C0"/>
              </a:solidFill>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A.</a:t>
            </a:r>
            <a:r>
              <a:rPr lang="zh-CN" altLang="en-US" dirty="0">
                <a:solidFill>
                  <a:srgbClr val="0070C0"/>
                </a:solidFill>
                <a:latin typeface="Times New Roman" panose="02020603050405020304" pitchFamily="18" charset="0"/>
                <a:cs typeface="Times New Roman" panose="02020603050405020304" pitchFamily="18" charset="0"/>
              </a:rPr>
              <a:t>仅</a:t>
            </a:r>
            <a:r>
              <a:rPr lang="en-US" altLang="zh-CN" dirty="0">
                <a:solidFill>
                  <a:srgbClr val="0070C0"/>
                </a:solidFill>
                <a:latin typeface="Times New Roman" panose="02020603050405020304" pitchFamily="18" charset="0"/>
                <a:cs typeface="Times New Roman" panose="02020603050405020304" pitchFamily="18" charset="0"/>
              </a:rPr>
              <a:t>Ⅰ       B.</a:t>
            </a:r>
            <a:r>
              <a:rPr lang="zh-CN" altLang="en-US" dirty="0">
                <a:solidFill>
                  <a:srgbClr val="0070C0"/>
                </a:solidFill>
                <a:latin typeface="Times New Roman" panose="02020603050405020304" pitchFamily="18" charset="0"/>
                <a:cs typeface="Times New Roman" panose="02020603050405020304" pitchFamily="18" charset="0"/>
              </a:rPr>
              <a:t>仅</a:t>
            </a:r>
            <a:r>
              <a:rPr lang="en-US" altLang="zh-CN" dirty="0">
                <a:solidFill>
                  <a:srgbClr val="0070C0"/>
                </a:solidFill>
                <a:latin typeface="Times New Roman" panose="02020603050405020304" pitchFamily="18" charset="0"/>
                <a:cs typeface="Times New Roman" panose="02020603050405020304" pitchFamily="18" charset="0"/>
              </a:rPr>
              <a:t>Ⅱ       C.</a:t>
            </a:r>
            <a:r>
              <a:rPr lang="zh-CN" altLang="en-US" dirty="0">
                <a:solidFill>
                  <a:srgbClr val="0070C0"/>
                </a:solidFill>
                <a:latin typeface="Times New Roman" panose="02020603050405020304" pitchFamily="18" charset="0"/>
                <a:cs typeface="Times New Roman" panose="02020603050405020304" pitchFamily="18" charset="0"/>
              </a:rPr>
              <a:t>仅</a:t>
            </a:r>
            <a:r>
              <a:rPr lang="en-US" altLang="zh-CN" dirty="0">
                <a:solidFill>
                  <a:srgbClr val="0070C0"/>
                </a:solidFill>
                <a:latin typeface="Times New Roman" panose="02020603050405020304" pitchFamily="18" charset="0"/>
                <a:cs typeface="Times New Roman" panose="02020603050405020304" pitchFamily="18" charset="0"/>
              </a:rPr>
              <a:t>Ⅲ       D. Ⅰ</a:t>
            </a:r>
            <a:r>
              <a:rPr lang="zh-CN" altLang="en-US" dirty="0">
                <a:solidFill>
                  <a:srgbClr val="0070C0"/>
                </a:solidFill>
                <a:latin typeface="Times New Roman" panose="02020603050405020304" pitchFamily="18" charset="0"/>
                <a:cs typeface="Times New Roman" panose="02020603050405020304" pitchFamily="18" charset="0"/>
              </a:rPr>
              <a:t>、</a:t>
            </a:r>
            <a:r>
              <a:rPr lang="en-US" altLang="zh-CN" dirty="0">
                <a:solidFill>
                  <a:srgbClr val="0070C0"/>
                </a:solidFill>
                <a:latin typeface="Times New Roman" panose="02020603050405020304" pitchFamily="18" charset="0"/>
                <a:cs typeface="Times New Roman" panose="02020603050405020304" pitchFamily="18" charset="0"/>
              </a:rPr>
              <a:t>Ⅱ</a:t>
            </a:r>
            <a:r>
              <a:rPr lang="zh-CN" altLang="en-US" dirty="0">
                <a:solidFill>
                  <a:srgbClr val="0070C0"/>
                </a:solidFill>
                <a:latin typeface="Times New Roman" panose="02020603050405020304" pitchFamily="18" charset="0"/>
                <a:cs typeface="Times New Roman" panose="02020603050405020304" pitchFamily="18" charset="0"/>
              </a:rPr>
              <a:t>、</a:t>
            </a:r>
            <a:r>
              <a:rPr lang="en-US" altLang="zh-CN" dirty="0">
                <a:solidFill>
                  <a:srgbClr val="0070C0"/>
                </a:solidFill>
                <a:latin typeface="Times New Roman" panose="02020603050405020304" pitchFamily="18" charset="0"/>
                <a:cs typeface="Times New Roman" panose="02020603050405020304" pitchFamily="18" charset="0"/>
              </a:rPr>
              <a:t>Ⅲ </a:t>
            </a:r>
          </a:p>
          <a:p>
            <a:pPr marL="0" indent="0">
              <a:buNone/>
            </a:pPr>
            <a:endParaRPr lang="en-US" altLang="zh-CN" dirty="0">
              <a:solidFill>
                <a:srgbClr val="0070C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7B196B31-6285-4A27-BC8E-9C9C8AB2145A}"/>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pSp>
        <p:nvGrpSpPr>
          <p:cNvPr id="23" name="组合 22">
            <a:extLst>
              <a:ext uri="{FF2B5EF4-FFF2-40B4-BE49-F238E27FC236}">
                <a16:creationId xmlns:a16="http://schemas.microsoft.com/office/drawing/2014/main" id="{BD5AAF2F-135B-48C2-A597-FC102CC1C3F2}"/>
              </a:ext>
            </a:extLst>
          </p:cNvPr>
          <p:cNvGrpSpPr/>
          <p:nvPr/>
        </p:nvGrpSpPr>
        <p:grpSpPr>
          <a:xfrm>
            <a:off x="2371062" y="2796362"/>
            <a:ext cx="1977656" cy="1531089"/>
            <a:chOff x="1222745" y="2775097"/>
            <a:chExt cx="1977656" cy="1531089"/>
          </a:xfrm>
        </p:grpSpPr>
        <p:cxnSp>
          <p:nvCxnSpPr>
            <p:cNvPr id="8" name="直接连接符 7">
              <a:extLst>
                <a:ext uri="{FF2B5EF4-FFF2-40B4-BE49-F238E27FC236}">
                  <a16:creationId xmlns:a16="http://schemas.microsoft.com/office/drawing/2014/main" id="{A0A4F602-8173-43CC-9960-2F1613A955A8}"/>
                </a:ext>
              </a:extLst>
            </p:cNvPr>
            <p:cNvCxnSpPr>
              <a:cxnSpLocks/>
            </p:cNvCxnSpPr>
            <p:nvPr/>
          </p:nvCxnSpPr>
          <p:spPr>
            <a:xfrm>
              <a:off x="1222745" y="2775097"/>
              <a:ext cx="15950" cy="1531089"/>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8CDB53BE-214C-421B-8931-2B3F4509BA5B}"/>
                </a:ext>
              </a:extLst>
            </p:cNvPr>
            <p:cNvCxnSpPr>
              <a:cxnSpLocks/>
            </p:cNvCxnSpPr>
            <p:nvPr/>
          </p:nvCxnSpPr>
          <p:spPr>
            <a:xfrm flipH="1">
              <a:off x="3200400" y="2775097"/>
              <a:ext cx="1" cy="1531089"/>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BEBDF6A7-6084-4CF8-A097-CC0991B8AD66}"/>
                </a:ext>
              </a:extLst>
            </p:cNvPr>
            <p:cNvCxnSpPr/>
            <p:nvPr/>
          </p:nvCxnSpPr>
          <p:spPr>
            <a:xfrm>
              <a:off x="1238695" y="3007812"/>
              <a:ext cx="1945757" cy="265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574986C9-A885-4D97-B538-CC018DECC4E3}"/>
                </a:ext>
              </a:extLst>
            </p:cNvPr>
            <p:cNvCxnSpPr>
              <a:cxnSpLocks/>
            </p:cNvCxnSpPr>
            <p:nvPr/>
          </p:nvCxnSpPr>
          <p:spPr>
            <a:xfrm flipV="1">
              <a:off x="1254643" y="3449063"/>
              <a:ext cx="1945758" cy="175437"/>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51A0262A-B067-4607-9896-3F31B2D34827}"/>
                </a:ext>
              </a:extLst>
            </p:cNvPr>
            <p:cNvCxnSpPr>
              <a:cxnSpLocks/>
            </p:cNvCxnSpPr>
            <p:nvPr/>
          </p:nvCxnSpPr>
          <p:spPr>
            <a:xfrm>
              <a:off x="1222745" y="3806455"/>
              <a:ext cx="1945758" cy="274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 name="灯片编号占位符 6">
            <a:extLst>
              <a:ext uri="{FF2B5EF4-FFF2-40B4-BE49-F238E27FC236}">
                <a16:creationId xmlns:a16="http://schemas.microsoft.com/office/drawing/2014/main" id="{86254369-81EE-448E-B46A-F35CEA16D219}"/>
              </a:ext>
            </a:extLst>
          </p:cNvPr>
          <p:cNvSpPr>
            <a:spLocks noGrp="1"/>
          </p:cNvSpPr>
          <p:nvPr>
            <p:ph type="sldNum" sz="quarter" idx="12"/>
          </p:nvPr>
        </p:nvSpPr>
        <p:spPr/>
        <p:txBody>
          <a:bodyPr/>
          <a:lstStyle/>
          <a:p>
            <a:fld id="{0343F522-B1DB-4B24-87CC-09EAB668A261}" type="slidenum">
              <a:rPr lang="zh-CN" altLang="en-US" smtClean="0"/>
              <a:pPr/>
              <a:t>45</a:t>
            </a:fld>
            <a:r>
              <a:rPr lang="en-US" altLang="zh-CN"/>
              <a:t>/77</a:t>
            </a:r>
            <a:endParaRPr lang="zh-CN" altLang="en-US" dirty="0"/>
          </a:p>
        </p:txBody>
      </p:sp>
    </p:spTree>
    <p:extLst>
      <p:ext uri="{BB962C8B-B14F-4D97-AF65-F5344CB8AC3E}">
        <p14:creationId xmlns:p14="http://schemas.microsoft.com/office/powerpoint/2010/main" val="2487579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服务模式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kern="100" dirty="0">
                <a:effectLst/>
                <a:cs typeface="Times New Roman" panose="02020603050405020304" pitchFamily="18" charset="0"/>
              </a:rPr>
              <a:t>为紧相邻的上层提供的功能调用或实现，每层只能调用紧相邻的下层提供的服务</a:t>
            </a: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对象 7">
            <a:extLst>
              <a:ext uri="{FF2B5EF4-FFF2-40B4-BE49-F238E27FC236}">
                <a16:creationId xmlns:a16="http://schemas.microsoft.com/office/drawing/2014/main" id="{FE519B09-B99D-42D5-A571-3B68FB31688A}"/>
              </a:ext>
            </a:extLst>
          </p:cNvPr>
          <p:cNvGraphicFramePr>
            <a:graphicFrameLocks noChangeAspect="1"/>
          </p:cNvGraphicFramePr>
          <p:nvPr>
            <p:extLst>
              <p:ext uri="{D42A27DB-BD31-4B8C-83A1-F6EECF244321}">
                <p14:modId xmlns:p14="http://schemas.microsoft.com/office/powerpoint/2010/main" val="3775500233"/>
              </p:ext>
            </p:extLst>
          </p:nvPr>
        </p:nvGraphicFramePr>
        <p:xfrm>
          <a:off x="1872913" y="2374953"/>
          <a:ext cx="5750632" cy="2605343"/>
        </p:xfrm>
        <a:graphic>
          <a:graphicData uri="http://schemas.openxmlformats.org/presentationml/2006/ole">
            <mc:AlternateContent xmlns:mc="http://schemas.openxmlformats.org/markup-compatibility/2006">
              <mc:Choice xmlns:v="urn:schemas-microsoft-com:vml" Requires="v">
                <p:oleObj name="Picture" r:id="rId3" imgW="2419200" imgH="1095480" progId="Word.Picture.8">
                  <p:embed/>
                </p:oleObj>
              </mc:Choice>
              <mc:Fallback>
                <p:oleObj name="Picture" r:id="rId3" imgW="2419200" imgH="109548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913" y="2374953"/>
                        <a:ext cx="5750632" cy="2605343"/>
                      </a:xfrm>
                      <a:prstGeom prst="rect">
                        <a:avLst/>
                      </a:prstGeom>
                      <a:noFill/>
                    </p:spPr>
                  </p:pic>
                </p:oleObj>
              </mc:Fallback>
            </mc:AlternateContent>
          </a:graphicData>
        </a:graphic>
      </p:graphicFrame>
      <p:graphicFrame>
        <p:nvGraphicFramePr>
          <p:cNvPr id="9" name="表格 8">
            <a:extLst>
              <a:ext uri="{FF2B5EF4-FFF2-40B4-BE49-F238E27FC236}">
                <a16:creationId xmlns:a16="http://schemas.microsoft.com/office/drawing/2014/main" id="{77084887-1125-4442-994E-42E237181C92}"/>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F9C2895D-3FB9-478E-9E3F-9B69E522E16F}"/>
              </a:ext>
            </a:extLst>
          </p:cNvPr>
          <p:cNvSpPr>
            <a:spLocks noGrp="1"/>
          </p:cNvSpPr>
          <p:nvPr>
            <p:ph type="sldNum" sz="quarter" idx="12"/>
          </p:nvPr>
        </p:nvSpPr>
        <p:spPr/>
        <p:txBody>
          <a:bodyPr/>
          <a:lstStyle/>
          <a:p>
            <a:fld id="{0343F522-B1DB-4B24-87CC-09EAB668A261}" type="slidenum">
              <a:rPr lang="zh-CN" altLang="en-US" smtClean="0"/>
              <a:pPr/>
              <a:t>46</a:t>
            </a:fld>
            <a:r>
              <a:rPr lang="en-US" altLang="zh-CN"/>
              <a:t>/77</a:t>
            </a:r>
            <a:endParaRPr lang="zh-CN" altLang="en-US" dirty="0"/>
          </a:p>
        </p:txBody>
      </p:sp>
    </p:spTree>
    <p:extLst>
      <p:ext uri="{BB962C8B-B14F-4D97-AF65-F5344CB8AC3E}">
        <p14:creationId xmlns:p14="http://schemas.microsoft.com/office/powerpoint/2010/main" val="340873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kern="100" dirty="0">
                <a:effectLst/>
                <a:cs typeface="宋体" panose="02010600030101010101" pitchFamily="2" charset="-122"/>
              </a:rPr>
              <a:t>服务模式</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kern="100" dirty="0">
                <a:cs typeface="Times New Roman" panose="02020603050405020304" pitchFamily="18" charset="0"/>
              </a:rPr>
              <a:t>服务特性</a:t>
            </a:r>
            <a:r>
              <a:rPr lang="zh-CN" altLang="en-US" kern="100" dirty="0">
                <a:cs typeface="Times New Roman" panose="02020603050405020304" pitchFamily="18" charset="0"/>
              </a:rPr>
              <a:t>的</a:t>
            </a:r>
            <a:r>
              <a:rPr lang="zh-CN" altLang="zh-CN" kern="100" dirty="0">
                <a:cs typeface="Times New Roman" panose="02020603050405020304" pitchFamily="18" charset="0"/>
              </a:rPr>
              <a:t>三个维度：</a:t>
            </a:r>
            <a:endParaRPr lang="en-US" altLang="zh-CN" kern="100" dirty="0">
              <a:cs typeface="Times New Roman" panose="02020603050405020304" pitchFamily="18" charset="0"/>
            </a:endParaRPr>
          </a:p>
          <a:p>
            <a:pPr lvl="1">
              <a:buFont typeface="黑体" panose="02010609060101010101" pitchFamily="49" charset="-122"/>
              <a:buChar char="-"/>
            </a:pPr>
            <a:r>
              <a:rPr lang="zh-CN" altLang="zh-CN" kern="100" dirty="0">
                <a:solidFill>
                  <a:schemeClr val="accent1"/>
                </a:solidFill>
                <a:cs typeface="Times New Roman" panose="02020603050405020304" pitchFamily="18" charset="0"/>
              </a:rPr>
              <a:t>通信双方在通信前是否先建立联系（连接）</a:t>
            </a:r>
            <a:endParaRPr lang="en-US" altLang="zh-CN" kern="100" dirty="0">
              <a:solidFill>
                <a:schemeClr val="accent1"/>
              </a:solidFill>
              <a:cs typeface="Times New Roman" panose="02020603050405020304" pitchFamily="18" charset="0"/>
            </a:endParaRPr>
          </a:p>
          <a:p>
            <a:pPr lvl="1">
              <a:buFont typeface="黑体" panose="02010609060101010101" pitchFamily="49" charset="-122"/>
              <a:buChar char="-"/>
            </a:pPr>
            <a:r>
              <a:rPr lang="zh-CN" altLang="zh-CN" kern="100" dirty="0">
                <a:solidFill>
                  <a:schemeClr val="accent1"/>
                </a:solidFill>
                <a:cs typeface="Times New Roman" panose="02020603050405020304" pitchFamily="18" charset="0"/>
              </a:rPr>
              <a:t>通信后是否给出应答</a:t>
            </a:r>
            <a:endParaRPr lang="en-US" altLang="zh-CN" kern="100" dirty="0">
              <a:solidFill>
                <a:schemeClr val="accent1"/>
              </a:solidFill>
              <a:cs typeface="Times New Roman" panose="02020603050405020304" pitchFamily="18" charset="0"/>
            </a:endParaRPr>
          </a:p>
          <a:p>
            <a:pPr lvl="1">
              <a:buFont typeface="黑体" panose="02010609060101010101" pitchFamily="49" charset="-122"/>
              <a:buChar char="-"/>
            </a:pPr>
            <a:r>
              <a:rPr lang="zh-CN" altLang="zh-CN" kern="100" dirty="0">
                <a:solidFill>
                  <a:schemeClr val="accent1"/>
                </a:solidFill>
                <a:cs typeface="Times New Roman" panose="02020603050405020304" pitchFamily="18" charset="0"/>
              </a:rPr>
              <a:t>通信过程是否提供可靠性机制</a:t>
            </a:r>
          </a:p>
          <a:p>
            <a:pPr marL="0" indent="0">
              <a:buNone/>
            </a:pPr>
            <a:endParaRPr lang="en-US" altLang="zh-CN" kern="100" dirty="0">
              <a:cs typeface="Times New Roman" panose="02020603050405020304" pitchFamily="18" charset="0"/>
            </a:endParaRPr>
          </a:p>
          <a:p>
            <a:pPr marL="0" indent="0">
              <a:buNone/>
            </a:pPr>
            <a:r>
              <a:rPr lang="en-US" altLang="zh-CN" kern="100" dirty="0">
                <a:cs typeface="Times New Roman" panose="02020603050405020304" pitchFamily="18" charset="0"/>
              </a:rPr>
              <a:t>(1) </a:t>
            </a:r>
            <a:r>
              <a:rPr lang="zh-CN" altLang="zh-CN" kern="100" dirty="0">
                <a:cs typeface="Times New Roman" panose="02020603050405020304" pitchFamily="18" charset="0"/>
              </a:rPr>
              <a:t>面向连接的服务与无连接的服务</a:t>
            </a:r>
          </a:p>
          <a:p>
            <a:r>
              <a:rPr lang="zh-CN" altLang="zh-CN" kern="100" dirty="0">
                <a:cs typeface="Times New Roman" panose="02020603050405020304" pitchFamily="18" charset="0"/>
              </a:rPr>
              <a:t>面向连接的服务</a:t>
            </a:r>
            <a:r>
              <a:rPr lang="zh-CN" altLang="en-US" kern="100" dirty="0">
                <a:cs typeface="Times New Roman" panose="02020603050405020304" pitchFamily="18" charset="0"/>
              </a:rPr>
              <a:t>：</a:t>
            </a:r>
            <a:r>
              <a:rPr lang="zh-CN" altLang="zh-CN" kern="100" dirty="0">
                <a:cs typeface="Times New Roman" panose="02020603050405020304" pitchFamily="18" charset="0"/>
              </a:rPr>
              <a:t>通信之前，通信双方需先建立连接，然后才能开始传送数据，传送完成后需释放连接。如打电话</a:t>
            </a:r>
            <a:r>
              <a:rPr lang="zh-CN" altLang="en-US" kern="100" dirty="0">
                <a:cs typeface="Times New Roman" panose="02020603050405020304" pitchFamily="18" charset="0"/>
              </a:rPr>
              <a:t>的过程</a:t>
            </a:r>
            <a:endParaRPr lang="zh-CN" altLang="zh-CN" kern="100" dirty="0">
              <a:cs typeface="Times New Roman" panose="02020603050405020304" pitchFamily="18" charset="0"/>
            </a:endParaRPr>
          </a:p>
          <a:p>
            <a:r>
              <a:rPr lang="zh-CN" altLang="zh-CN" kern="100" dirty="0">
                <a:cs typeface="Times New Roman" panose="02020603050405020304" pitchFamily="18" charset="0"/>
              </a:rPr>
              <a:t>无连接的服务</a:t>
            </a:r>
            <a:r>
              <a:rPr lang="zh-CN" altLang="en-US" kern="100" dirty="0">
                <a:cs typeface="Times New Roman" panose="02020603050405020304" pitchFamily="18" charset="0"/>
              </a:rPr>
              <a:t>：</a:t>
            </a:r>
            <a:r>
              <a:rPr lang="zh-CN" altLang="zh-CN" kern="100" dirty="0">
                <a:cs typeface="Times New Roman" panose="02020603050405020304" pitchFamily="18" charset="0"/>
              </a:rPr>
              <a:t>双方通信前不事先建立连接，在发送数据时，直接发送。 如</a:t>
            </a:r>
            <a:r>
              <a:rPr lang="zh-CN" altLang="en-US" kern="100" dirty="0">
                <a:cs typeface="Times New Roman" panose="02020603050405020304" pitchFamily="18" charset="0"/>
              </a:rPr>
              <a:t>普通信件</a:t>
            </a:r>
            <a:r>
              <a:rPr lang="zh-CN" altLang="zh-CN" kern="100" dirty="0">
                <a:cs typeface="Times New Roman" panose="02020603050405020304" pitchFamily="18" charset="0"/>
              </a:rPr>
              <a:t>交由邮局投递的过程</a:t>
            </a:r>
            <a:r>
              <a:rPr lang="zh-CN" altLang="en-US" kern="100" dirty="0">
                <a:cs typeface="Times New Roman" panose="02020603050405020304" pitchFamily="18" charset="0"/>
              </a:rPr>
              <a:t>。</a:t>
            </a: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A1EC1C9B-96B0-42AF-9DD3-F9671F93180C}"/>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EDEE8206-438D-48DE-B781-DDA56568FAA3}"/>
              </a:ext>
            </a:extLst>
          </p:cNvPr>
          <p:cNvSpPr>
            <a:spLocks noGrp="1"/>
          </p:cNvSpPr>
          <p:nvPr>
            <p:ph type="sldNum" sz="quarter" idx="12"/>
          </p:nvPr>
        </p:nvSpPr>
        <p:spPr/>
        <p:txBody>
          <a:bodyPr/>
          <a:lstStyle/>
          <a:p>
            <a:fld id="{0343F522-B1DB-4B24-87CC-09EAB668A261}" type="slidenum">
              <a:rPr lang="zh-CN" altLang="en-US" smtClean="0"/>
              <a:pPr/>
              <a:t>47</a:t>
            </a:fld>
            <a:r>
              <a:rPr lang="en-US" altLang="zh-CN"/>
              <a:t>/77</a:t>
            </a:r>
            <a:endParaRPr lang="zh-CN" altLang="en-US" dirty="0"/>
          </a:p>
        </p:txBody>
      </p:sp>
    </p:spTree>
    <p:extLst>
      <p:ext uri="{BB962C8B-B14F-4D97-AF65-F5344CB8AC3E}">
        <p14:creationId xmlns:p14="http://schemas.microsoft.com/office/powerpoint/2010/main" val="40286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en-US" altLang="zh-CN" b="1" dirty="0"/>
              <a:t>(2) </a:t>
            </a:r>
            <a:r>
              <a:rPr lang="zh-CN" altLang="zh-CN" b="1" dirty="0"/>
              <a:t>有应答服务与无应答服务</a:t>
            </a:r>
            <a:endParaRPr lang="zh-CN" altLang="zh-CN" b="1" kern="100" dirty="0">
              <a:effectLst/>
              <a:cs typeface="宋体" panose="02010600030101010101" pitchFamily="2" charset="-122"/>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有应答服务</a:t>
            </a:r>
            <a:r>
              <a:rPr lang="zh-CN" altLang="en-US" dirty="0"/>
              <a:t>：</a:t>
            </a:r>
            <a:r>
              <a:rPr lang="zh-CN" altLang="zh-CN" dirty="0"/>
              <a:t>接收方在收到数据后向发送方给出相应的应答，应答由传输系统内部自动实现，而不是由上层用户实现</a:t>
            </a:r>
            <a:r>
              <a:rPr lang="zh-CN" altLang="en-US" dirty="0"/>
              <a:t>，分为</a:t>
            </a:r>
            <a:r>
              <a:rPr lang="zh-CN" altLang="zh-CN" dirty="0"/>
              <a:t>肯定应答（确认），</a:t>
            </a:r>
            <a:r>
              <a:rPr lang="zh-CN" altLang="en-US" dirty="0"/>
              <a:t>或</a:t>
            </a:r>
            <a:r>
              <a:rPr lang="zh-CN" altLang="zh-CN" dirty="0"/>
              <a:t>否定应答（否认）。</a:t>
            </a:r>
          </a:p>
          <a:p>
            <a:r>
              <a:rPr lang="zh-CN" altLang="zh-CN" dirty="0"/>
              <a:t>无应答服务</a:t>
            </a:r>
            <a:r>
              <a:rPr lang="zh-CN" altLang="en-US" dirty="0"/>
              <a:t>：</a:t>
            </a:r>
            <a:r>
              <a:rPr lang="zh-CN" altLang="zh-CN" dirty="0"/>
              <a:t>接收方传输系统收到数据后不自动给出应答。若需应答，由高层用户给出。</a:t>
            </a:r>
          </a:p>
          <a:p>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56CB7C86-2041-44CB-9471-7EB66A83A0E6}"/>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DE99B382-EFFC-432D-B0B1-50AAA423246A}"/>
              </a:ext>
            </a:extLst>
          </p:cNvPr>
          <p:cNvSpPr>
            <a:spLocks noGrp="1"/>
          </p:cNvSpPr>
          <p:nvPr>
            <p:ph type="sldNum" sz="quarter" idx="12"/>
          </p:nvPr>
        </p:nvSpPr>
        <p:spPr/>
        <p:txBody>
          <a:bodyPr/>
          <a:lstStyle/>
          <a:p>
            <a:fld id="{0343F522-B1DB-4B24-87CC-09EAB668A261}" type="slidenum">
              <a:rPr lang="zh-CN" altLang="en-US" smtClean="0"/>
              <a:pPr/>
              <a:t>48</a:t>
            </a:fld>
            <a:r>
              <a:rPr lang="en-US" altLang="zh-CN"/>
              <a:t>/77</a:t>
            </a:r>
            <a:endParaRPr lang="zh-CN" altLang="en-US" dirty="0"/>
          </a:p>
        </p:txBody>
      </p:sp>
    </p:spTree>
    <p:extLst>
      <p:ext uri="{BB962C8B-B14F-4D97-AF65-F5344CB8AC3E}">
        <p14:creationId xmlns:p14="http://schemas.microsoft.com/office/powerpoint/2010/main" val="69864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服务质量</a:t>
            </a:r>
            <a:r>
              <a:rPr lang="en-US" altLang="zh-CN" b="1" dirty="0"/>
              <a:t>QoS</a:t>
            </a:r>
            <a:endParaRPr lang="zh-CN" altLang="zh-CN" b="1" dirty="0"/>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提供优先服务的一种能力。</a:t>
            </a:r>
            <a:endParaRPr lang="en-US" altLang="zh-CN" dirty="0"/>
          </a:p>
          <a:p>
            <a:r>
              <a:rPr lang="zh-CN" altLang="en-US" dirty="0"/>
              <a:t>用</a:t>
            </a:r>
            <a:r>
              <a:rPr lang="zh-CN" altLang="zh-CN" dirty="0"/>
              <a:t>一些参数来衡量，如延迟、延迟抖动、带宽、出错率、丢包率等。</a:t>
            </a:r>
            <a:endParaRPr lang="en-US" altLang="zh-CN" dirty="0"/>
          </a:p>
          <a:p>
            <a:r>
              <a:rPr lang="zh-CN" altLang="en-US" dirty="0">
                <a:solidFill>
                  <a:srgbClr val="0070C0"/>
                </a:solidFill>
                <a:latin typeface="Times New Roman" panose="02020603050405020304" pitchFamily="18" charset="0"/>
                <a:cs typeface="Times New Roman" panose="02020603050405020304" pitchFamily="18" charset="0"/>
              </a:rPr>
              <a:t>原生</a:t>
            </a:r>
            <a:r>
              <a:rPr lang="en-US" altLang="zh-CN" dirty="0">
                <a:solidFill>
                  <a:srgbClr val="0070C0"/>
                </a:solidFill>
                <a:latin typeface="Times New Roman" panose="02020603050405020304" pitchFamily="18" charset="0"/>
                <a:cs typeface="Times New Roman" panose="02020603050405020304" pitchFamily="18" charset="0"/>
              </a:rPr>
              <a:t>Internet</a:t>
            </a:r>
            <a:r>
              <a:rPr lang="zh-CN" altLang="en-US" dirty="0">
                <a:solidFill>
                  <a:srgbClr val="0070C0"/>
                </a:solidFill>
                <a:latin typeface="Times New Roman" panose="02020603050405020304" pitchFamily="18" charset="0"/>
                <a:cs typeface="Times New Roman" panose="02020603050405020304" pitchFamily="18" charset="0"/>
              </a:rPr>
              <a:t>没有</a:t>
            </a:r>
            <a:r>
              <a:rPr lang="en-US" altLang="zh-CN" dirty="0">
                <a:solidFill>
                  <a:srgbClr val="0070C0"/>
                </a:solidFill>
                <a:latin typeface="Times New Roman" panose="02020603050405020304" pitchFamily="18" charset="0"/>
                <a:cs typeface="Times New Roman" panose="02020603050405020304" pitchFamily="18" charset="0"/>
              </a:rPr>
              <a:t>QoS</a:t>
            </a:r>
            <a:r>
              <a:rPr lang="zh-CN" altLang="en-US" dirty="0">
                <a:solidFill>
                  <a:srgbClr val="0070C0"/>
                </a:solidFill>
                <a:latin typeface="Times New Roman" panose="02020603050405020304" pitchFamily="18" charset="0"/>
                <a:cs typeface="Times New Roman" panose="02020603050405020304" pitchFamily="18" charset="0"/>
              </a:rPr>
              <a:t>保障，</a:t>
            </a:r>
            <a:r>
              <a:rPr lang="en-US" altLang="zh-CN" dirty="0">
                <a:solidFill>
                  <a:srgbClr val="0070C0"/>
                </a:solidFill>
                <a:latin typeface="Times New Roman" panose="02020603050405020304" pitchFamily="18" charset="0"/>
                <a:cs typeface="Times New Roman" panose="02020603050405020304" pitchFamily="18" charset="0"/>
              </a:rPr>
              <a:t>Best Effort(</a:t>
            </a:r>
            <a:r>
              <a:rPr lang="zh-CN" altLang="en-US" dirty="0">
                <a:solidFill>
                  <a:srgbClr val="0070C0"/>
                </a:solidFill>
                <a:latin typeface="Times New Roman" panose="02020603050405020304" pitchFamily="18" charset="0"/>
                <a:cs typeface="Times New Roman" panose="02020603050405020304" pitchFamily="18" charset="0"/>
              </a:rPr>
              <a:t>尽力而为</a:t>
            </a:r>
            <a:r>
              <a:rPr lang="en-US" altLang="zh-CN" dirty="0">
                <a:solidFill>
                  <a:srgbClr val="0070C0"/>
                </a:solidFill>
                <a:latin typeface="Times New Roman" panose="02020603050405020304" pitchFamily="18" charset="0"/>
                <a:cs typeface="Times New Roman" panose="02020603050405020304" pitchFamily="18" charset="0"/>
              </a:rPr>
              <a:t>)</a:t>
            </a:r>
            <a:r>
              <a:rPr lang="zh-CN" altLang="en-US" dirty="0">
                <a:solidFill>
                  <a:srgbClr val="0070C0"/>
                </a:solidFill>
                <a:latin typeface="Times New Roman" panose="02020603050405020304" pitchFamily="18" charset="0"/>
                <a:cs typeface="Times New Roman" panose="02020603050405020304" pitchFamily="18" charset="0"/>
              </a:rPr>
              <a:t>服务</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extLst>
              <p:ext uri="{D42A27DB-BD31-4B8C-83A1-F6EECF244321}">
                <p14:modId xmlns:p14="http://schemas.microsoft.com/office/powerpoint/2010/main" val="328124222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三要素</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8E1346CE-4A60-4271-891F-E33B11BDA950}"/>
              </a:ext>
            </a:extLst>
          </p:cNvPr>
          <p:cNvSpPr>
            <a:spLocks noGrp="1"/>
          </p:cNvSpPr>
          <p:nvPr>
            <p:ph type="sldNum" sz="quarter" idx="12"/>
          </p:nvPr>
        </p:nvSpPr>
        <p:spPr/>
        <p:txBody>
          <a:bodyPr/>
          <a:lstStyle/>
          <a:p>
            <a:fld id="{0343F522-B1DB-4B24-87CC-09EAB668A261}" type="slidenum">
              <a:rPr lang="zh-CN" altLang="en-US" smtClean="0"/>
              <a:pPr/>
              <a:t>49</a:t>
            </a:fld>
            <a:r>
              <a:rPr lang="en-US" altLang="zh-CN"/>
              <a:t>/77</a:t>
            </a:r>
            <a:endParaRPr lang="zh-CN" altLang="en-US" dirty="0"/>
          </a:p>
        </p:txBody>
      </p:sp>
    </p:spTree>
    <p:extLst>
      <p:ext uri="{BB962C8B-B14F-4D97-AF65-F5344CB8AC3E}">
        <p14:creationId xmlns:p14="http://schemas.microsoft.com/office/powerpoint/2010/main" val="318549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计算机网络设计应满足哪些基本需求？</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buNone/>
            </a:pPr>
            <a:r>
              <a:rPr lang="en-US" altLang="zh-CN" dirty="0"/>
              <a:t>(1)</a:t>
            </a:r>
            <a:r>
              <a:rPr lang="zh-CN" altLang="zh-CN" dirty="0"/>
              <a:t>可扩展的连通性</a:t>
            </a:r>
            <a:endParaRPr lang="en-US" altLang="zh-CN" kern="100" dirty="0">
              <a:effectLst/>
              <a:cs typeface="Times New Roman" panose="02020603050405020304" pitchFamily="18" charset="0"/>
            </a:endParaRPr>
          </a:p>
          <a:p>
            <a:pPr marL="0" indent="0">
              <a:buNone/>
            </a:pPr>
            <a:r>
              <a:rPr lang="en-US" altLang="zh-CN" dirty="0"/>
              <a:t>(2)</a:t>
            </a:r>
            <a:r>
              <a:rPr lang="zh-CN" altLang="zh-CN" dirty="0"/>
              <a:t>高性价比的资源共享机制</a:t>
            </a:r>
            <a:endParaRPr lang="en-US" altLang="zh-CN" dirty="0"/>
          </a:p>
          <a:p>
            <a:pPr marL="0" indent="0">
              <a:buNone/>
            </a:pPr>
            <a:r>
              <a:rPr lang="en-US" altLang="zh-CN" dirty="0"/>
              <a:t>(3)</a:t>
            </a:r>
            <a:r>
              <a:rPr lang="zh-CN" altLang="zh-CN" dirty="0"/>
              <a:t>公共服务机制的普适性</a:t>
            </a:r>
            <a:endParaRPr lang="en-US" altLang="zh-CN" dirty="0"/>
          </a:p>
          <a:p>
            <a:pPr marL="0" indent="0">
              <a:buNone/>
            </a:pPr>
            <a:r>
              <a:rPr lang="en-US" altLang="zh-CN" dirty="0"/>
              <a:t>(4)</a:t>
            </a:r>
            <a:r>
              <a:rPr lang="zh-CN" altLang="zh-CN" dirty="0"/>
              <a:t>规模无关的可管理性</a:t>
            </a:r>
            <a:endParaRPr lang="en-US" altLang="zh-CN" sz="2400" kern="100" dirty="0">
              <a:effectLst/>
              <a:ea typeface="黑体" panose="02010609060101010101" pitchFamily="49" charset="-122"/>
              <a:cs typeface="Times New Roman" panose="02020603050405020304" pitchFamily="18" charset="0"/>
            </a:endParaRPr>
          </a:p>
          <a:p>
            <a:pPr marL="0" indent="0">
              <a:buNone/>
            </a:pPr>
            <a:r>
              <a:rPr lang="en-US" altLang="zh-CN" dirty="0"/>
              <a:t>(5)</a:t>
            </a:r>
            <a:r>
              <a:rPr lang="zh-CN" altLang="zh-CN" dirty="0"/>
              <a:t>业务适配的安全性</a:t>
            </a:r>
            <a:endParaRPr lang="en-US" altLang="zh-CN" dirty="0"/>
          </a:p>
          <a:p>
            <a:pPr marL="0" indent="0">
              <a:buNone/>
            </a:pPr>
            <a:r>
              <a:rPr lang="en-US" altLang="zh-CN" dirty="0"/>
              <a:t>(6)</a:t>
            </a:r>
            <a:r>
              <a:rPr lang="zh-CN" altLang="en-US" dirty="0"/>
              <a:t>网络架构可扩展性</a:t>
            </a:r>
            <a:endParaRPr lang="en-US" altLang="zh-CN" dirty="0"/>
          </a:p>
          <a:p>
            <a:pPr marL="0" indent="0">
              <a:buNone/>
            </a:pPr>
            <a:r>
              <a:rPr lang="en-US" altLang="zh-CN" dirty="0"/>
              <a:t>(7)</a:t>
            </a:r>
            <a:r>
              <a:rPr lang="zh-CN" altLang="en-US" dirty="0"/>
              <a:t>升级兼容性</a:t>
            </a:r>
            <a:endParaRPr lang="en-US" altLang="zh-CN" dirty="0"/>
          </a:p>
          <a:p>
            <a:pPr marL="0" indent="0">
              <a:buNone/>
            </a:pPr>
            <a:endParaRPr lang="en-US" altLang="zh-CN" sz="2400" kern="100" dirty="0">
              <a:ea typeface="黑体" panose="02010609060101010101" pitchFamily="49" charset="-122"/>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endParaRPr lang="en-US" altLang="zh-CN" sz="2400" kern="100" dirty="0">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868572539"/>
              </p:ext>
            </p:extLst>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需求</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指标</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2A0FD65A-0328-44C9-9F78-0A4E9081F584}"/>
              </a:ext>
            </a:extLst>
          </p:cNvPr>
          <p:cNvSpPr>
            <a:spLocks noGrp="1"/>
          </p:cNvSpPr>
          <p:nvPr>
            <p:ph type="sldNum" sz="quarter" idx="12"/>
          </p:nvPr>
        </p:nvSpPr>
        <p:spPr/>
        <p:txBody>
          <a:bodyPr/>
          <a:lstStyle/>
          <a:p>
            <a:fld id="{0343F522-B1DB-4B24-87CC-09EAB668A261}" type="slidenum">
              <a:rPr lang="zh-CN" altLang="en-US" smtClean="0"/>
              <a:pPr/>
              <a:t>5</a:t>
            </a:fld>
            <a:r>
              <a:rPr lang="en-US" altLang="zh-CN"/>
              <a:t>/77</a:t>
            </a:r>
            <a:endParaRPr lang="zh-CN" altLang="en-US" dirty="0"/>
          </a:p>
        </p:txBody>
      </p:sp>
    </p:spTree>
    <p:extLst>
      <p:ext uri="{BB962C8B-B14F-4D97-AF65-F5344CB8AC3E}">
        <p14:creationId xmlns:p14="http://schemas.microsoft.com/office/powerpoint/2010/main" val="21445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latin typeface="Times New Roman" panose="02020603050405020304" pitchFamily="18" charset="0"/>
                <a:cs typeface="Times New Roman" panose="02020603050405020304" pitchFamily="18" charset="0"/>
              </a:rPr>
              <a:t>发送端：</a:t>
            </a:r>
            <a:r>
              <a:rPr lang="zh-CN" altLang="zh-CN" dirty="0">
                <a:latin typeface="Times New Roman" panose="02020603050405020304" pitchFamily="18" charset="0"/>
                <a:cs typeface="Times New Roman" panose="02020603050405020304" pitchFamily="18" charset="0"/>
              </a:rPr>
              <a:t>每层都对从上层接收到的数据进行一次封装（加上协议控制信息</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报文头部信息）</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接收端</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每层都对从下层递交上来的数据进行解封，去掉本层的报文头部信息，提交给上一层</a:t>
            </a:r>
            <a:endParaRPr lang="en-US" altLang="zh-CN" dirty="0">
              <a:latin typeface="Times New Roman" panose="02020603050405020304" pitchFamily="18" charset="0"/>
              <a:cs typeface="Times New Roman" panose="02020603050405020304" pitchFamily="18" charset="0"/>
            </a:endParaRPr>
          </a:p>
          <a:p>
            <a:r>
              <a:rPr lang="zh-CN" altLang="zh-CN" dirty="0">
                <a:solidFill>
                  <a:schemeClr val="accent1"/>
                </a:solidFill>
                <a:latin typeface="Times New Roman" panose="02020603050405020304" pitchFamily="18" charset="0"/>
                <a:cs typeface="Times New Roman" panose="02020603050405020304" pitchFamily="18" charset="0"/>
              </a:rPr>
              <a:t>服务数据单元（</a:t>
            </a:r>
            <a:r>
              <a:rPr lang="en-US" altLang="zh-CN" dirty="0">
                <a:solidFill>
                  <a:schemeClr val="accent1"/>
                </a:solidFill>
                <a:latin typeface="Times New Roman" panose="02020603050405020304" pitchFamily="18" charset="0"/>
                <a:cs typeface="Times New Roman" panose="02020603050405020304" pitchFamily="18" charset="0"/>
              </a:rPr>
              <a:t>SDU</a:t>
            </a:r>
            <a:r>
              <a:rPr lang="zh-CN" altLang="zh-CN" dirty="0">
                <a:solidFill>
                  <a:schemeClr val="accent1"/>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本层</a:t>
            </a:r>
            <a:r>
              <a:rPr lang="zh-CN" altLang="zh-CN" dirty="0">
                <a:latin typeface="Times New Roman" panose="02020603050405020304" pitchFamily="18" charset="0"/>
                <a:cs typeface="Times New Roman" panose="02020603050405020304" pitchFamily="18" charset="0"/>
              </a:rPr>
              <a:t>应</a:t>
            </a:r>
            <a:r>
              <a:rPr lang="zh-CN" altLang="en-US" dirty="0">
                <a:latin typeface="Times New Roman" panose="02020603050405020304" pitchFamily="18" charset="0"/>
                <a:cs typeface="Times New Roman" panose="02020603050405020304" pitchFamily="18" charset="0"/>
              </a:rPr>
              <a:t>处理</a:t>
            </a:r>
            <a:r>
              <a:rPr lang="zh-CN" altLang="zh-CN" dirty="0">
                <a:latin typeface="Times New Roman" panose="02020603050405020304" pitchFamily="18" charset="0"/>
                <a:cs typeface="Times New Roman" panose="02020603050405020304" pitchFamily="18" charset="0"/>
              </a:rPr>
              <a:t>的数据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载荷或净荷（</a:t>
            </a:r>
            <a:r>
              <a:rPr lang="en-US" altLang="zh-CN" dirty="0">
                <a:latin typeface="Times New Roman" panose="02020603050405020304" pitchFamily="18" charset="0"/>
                <a:cs typeface="Times New Roman" panose="02020603050405020304" pitchFamily="18" charset="0"/>
              </a:rPr>
              <a:t>payload</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层的</a:t>
            </a:r>
            <a:r>
              <a:rPr lang="en-US" altLang="zh-CN" dirty="0">
                <a:latin typeface="Times New Roman" panose="02020603050405020304" pitchFamily="18" charset="0"/>
                <a:cs typeface="Times New Roman" panose="02020603050405020304" pitchFamily="18" charset="0"/>
              </a:rPr>
              <a:t>SDU</a:t>
            </a:r>
            <a:r>
              <a:rPr lang="zh-CN" altLang="zh-CN" dirty="0">
                <a:latin typeface="Times New Roman" panose="02020603050405020304" pitchFamily="18" charset="0"/>
                <a:cs typeface="Times New Roman" panose="02020603050405020304" pitchFamily="18" charset="0"/>
              </a:rPr>
              <a:t>记为</a:t>
            </a:r>
            <a:r>
              <a:rPr lang="en-US" altLang="zh-CN" dirty="0">
                <a:latin typeface="Times New Roman" panose="02020603050405020304" pitchFamily="18" charset="0"/>
                <a:cs typeface="Times New Roman" panose="02020603050405020304" pitchFamily="18" charset="0"/>
              </a:rPr>
              <a:t>n-SDU</a:t>
            </a:r>
          </a:p>
          <a:p>
            <a:r>
              <a:rPr lang="zh-CN" altLang="zh-CN" dirty="0">
                <a:solidFill>
                  <a:schemeClr val="accent1"/>
                </a:solidFill>
                <a:latin typeface="Times New Roman" panose="02020603050405020304" pitchFamily="18" charset="0"/>
                <a:cs typeface="Times New Roman" panose="02020603050405020304" pitchFamily="18" charset="0"/>
              </a:rPr>
              <a:t>协议控制信息（</a:t>
            </a:r>
            <a:r>
              <a:rPr lang="en-US" altLang="zh-CN" dirty="0">
                <a:solidFill>
                  <a:schemeClr val="accent1"/>
                </a:solidFill>
                <a:latin typeface="Times New Roman" panose="02020603050405020304" pitchFamily="18" charset="0"/>
                <a:cs typeface="Times New Roman" panose="02020603050405020304" pitchFamily="18" charset="0"/>
              </a:rPr>
              <a:t>PCI</a:t>
            </a:r>
            <a:r>
              <a:rPr lang="zh-CN" altLang="zh-CN" dirty="0">
                <a:solidFill>
                  <a:schemeClr val="accent1"/>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：控制协议操作的信息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头部信息，</a:t>
            </a:r>
            <a:r>
              <a:rPr lang="zh-CN" altLang="zh-CN"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层的</a:t>
            </a:r>
            <a:r>
              <a:rPr lang="en-US" altLang="zh-CN" dirty="0">
                <a:latin typeface="Times New Roman" panose="02020603050405020304" pitchFamily="18" charset="0"/>
                <a:cs typeface="Times New Roman" panose="02020603050405020304" pitchFamily="18" charset="0"/>
              </a:rPr>
              <a:t>PCI</a:t>
            </a:r>
            <a:r>
              <a:rPr lang="zh-CN" altLang="en-US" dirty="0">
                <a:latin typeface="Times New Roman" panose="02020603050405020304" pitchFamily="18" charset="0"/>
                <a:cs typeface="Times New Roman" panose="02020603050405020304" pitchFamily="18" charset="0"/>
              </a:rPr>
              <a:t>记</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n-PCI</a:t>
            </a:r>
            <a:r>
              <a:rPr lang="zh-CN" altLang="zh-CN" dirty="0">
                <a:latin typeface="Times New Roman" panose="02020603050405020304" pitchFamily="18" charset="0"/>
                <a:cs typeface="Times New Roman" panose="02020603050405020304" pitchFamily="18" charset="0"/>
              </a:rPr>
              <a:t>，</a:t>
            </a:r>
          </a:p>
          <a:p>
            <a:r>
              <a:rPr lang="zh-CN" altLang="zh-CN" dirty="0">
                <a:solidFill>
                  <a:schemeClr val="accent1"/>
                </a:solidFill>
                <a:latin typeface="Times New Roman" panose="02020603050405020304" pitchFamily="18" charset="0"/>
                <a:cs typeface="Times New Roman" panose="02020603050405020304" pitchFamily="18" charset="0"/>
              </a:rPr>
              <a:t>协议数据单元（</a:t>
            </a:r>
            <a:r>
              <a:rPr lang="en-US" altLang="zh-CN" dirty="0">
                <a:solidFill>
                  <a:schemeClr val="accent1"/>
                </a:solidFill>
                <a:latin typeface="Times New Roman" panose="02020603050405020304" pitchFamily="18" charset="0"/>
                <a:cs typeface="Times New Roman" panose="02020603050405020304" pitchFamily="18" charset="0"/>
              </a:rPr>
              <a:t>PDU</a:t>
            </a:r>
            <a:r>
              <a:rPr lang="zh-CN" altLang="zh-CN" dirty="0">
                <a:solidFill>
                  <a:schemeClr val="accent1"/>
                </a:solidFill>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发</a:t>
            </a:r>
            <a:r>
              <a:rPr lang="zh-CN" altLang="zh-CN" dirty="0">
                <a:latin typeface="Times New Roman" panose="02020603050405020304" pitchFamily="18" charset="0"/>
                <a:cs typeface="Times New Roman" panose="02020603050405020304" pitchFamily="18" charset="0"/>
              </a:rPr>
              <a:t>的数据单位，第</a:t>
            </a:r>
            <a:r>
              <a:rPr lang="en-US" altLang="zh-CN" dirty="0">
                <a:latin typeface="Times New Roman" panose="02020603050405020304" pitchFamily="18" charset="0"/>
                <a:cs typeface="Times New Roman" panose="02020603050405020304" pitchFamily="18" charset="0"/>
              </a:rPr>
              <a:t>n</a:t>
            </a:r>
            <a:r>
              <a:rPr lang="zh-CN" altLang="zh-CN" dirty="0">
                <a:latin typeface="Times New Roman" panose="02020603050405020304" pitchFamily="18" charset="0"/>
                <a:cs typeface="Times New Roman" panose="02020603050405020304" pitchFamily="18" charset="0"/>
              </a:rPr>
              <a:t>层的</a:t>
            </a:r>
            <a:r>
              <a:rPr lang="en-US" altLang="zh-CN" dirty="0">
                <a:latin typeface="Times New Roman" panose="02020603050405020304" pitchFamily="18" charset="0"/>
                <a:cs typeface="Times New Roman" panose="02020603050405020304" pitchFamily="18" charset="0"/>
              </a:rPr>
              <a:t>PDU</a:t>
            </a:r>
            <a:r>
              <a:rPr lang="zh-CN" altLang="en-US" dirty="0">
                <a:latin typeface="Times New Roman" panose="02020603050405020304" pitchFamily="18" charset="0"/>
                <a:cs typeface="Times New Roman" panose="02020603050405020304" pitchFamily="18" charset="0"/>
              </a:rPr>
              <a:t>记</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n-PDU</a:t>
            </a:r>
            <a:r>
              <a:rPr lang="zh-CN" altLang="zh-CN" dirty="0">
                <a:latin typeface="Times New Roman" panose="02020603050405020304" pitchFamily="18" charset="0"/>
                <a:cs typeface="Times New Roman" panose="02020603050405020304" pitchFamily="18" charset="0"/>
              </a:rPr>
              <a:t>。</a:t>
            </a:r>
          </a:p>
          <a:p>
            <a:r>
              <a:rPr lang="zh-CN" altLang="zh-CN" dirty="0">
                <a:latin typeface="Times New Roman" panose="02020603050405020304" pitchFamily="18" charset="0"/>
                <a:cs typeface="Times New Roman" panose="02020603050405020304" pitchFamily="18" charset="0"/>
              </a:rPr>
              <a:t>三者的关系：</a:t>
            </a:r>
            <a:r>
              <a:rPr lang="en-US" altLang="zh-CN" dirty="0">
                <a:solidFill>
                  <a:schemeClr val="accent1"/>
                </a:solidFill>
                <a:latin typeface="Times New Roman" panose="02020603050405020304" pitchFamily="18" charset="0"/>
                <a:cs typeface="Times New Roman" panose="02020603050405020304" pitchFamily="18" charset="0"/>
              </a:rPr>
              <a:t>n-SDU + n-PCI = n-PDU = (n-1)SDU</a:t>
            </a:r>
            <a:r>
              <a:rPr lang="zh-CN" altLang="zh-CN" dirty="0">
                <a:latin typeface="Times New Roman" panose="02020603050405020304" pitchFamily="18" charset="0"/>
                <a:cs typeface="Times New Roman" panose="02020603050405020304" pitchFamily="18" charset="0"/>
              </a:rPr>
              <a:t>。</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extLst>
              <p:ext uri="{D42A27DB-BD31-4B8C-83A1-F6EECF244321}">
                <p14:modId xmlns:p14="http://schemas.microsoft.com/office/powerpoint/2010/main" val="102679999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FEB1BBA6-B9EC-492F-A3D6-AB5BB7FE1447}"/>
              </a:ext>
            </a:extLst>
          </p:cNvPr>
          <p:cNvSpPr>
            <a:spLocks noGrp="1"/>
          </p:cNvSpPr>
          <p:nvPr>
            <p:ph type="sldNum" sz="quarter" idx="12"/>
          </p:nvPr>
        </p:nvSpPr>
        <p:spPr/>
        <p:txBody>
          <a:bodyPr/>
          <a:lstStyle/>
          <a:p>
            <a:fld id="{0343F522-B1DB-4B24-87CC-09EAB668A261}" type="slidenum">
              <a:rPr lang="zh-CN" altLang="en-US" smtClean="0"/>
              <a:pPr/>
              <a:t>50</a:t>
            </a:fld>
            <a:r>
              <a:rPr lang="en-US" altLang="zh-CN"/>
              <a:t>/77</a:t>
            </a:r>
            <a:endParaRPr lang="zh-CN" altLang="en-US" dirty="0"/>
          </a:p>
        </p:txBody>
      </p:sp>
    </p:spTree>
    <p:extLst>
      <p:ext uri="{BB962C8B-B14F-4D97-AF65-F5344CB8AC3E}">
        <p14:creationId xmlns:p14="http://schemas.microsoft.com/office/powerpoint/2010/main" val="233412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aphicFrame>
        <p:nvGraphicFramePr>
          <p:cNvPr id="6" name="对象 5">
            <a:extLst>
              <a:ext uri="{FF2B5EF4-FFF2-40B4-BE49-F238E27FC236}">
                <a16:creationId xmlns:a16="http://schemas.microsoft.com/office/drawing/2014/main" id="{069390FA-763F-4C8E-B3A6-7C3153B26BC8}"/>
              </a:ext>
            </a:extLst>
          </p:cNvPr>
          <p:cNvGraphicFramePr>
            <a:graphicFrameLocks noChangeAspect="1"/>
          </p:cNvGraphicFramePr>
          <p:nvPr>
            <p:extLst>
              <p:ext uri="{D42A27DB-BD31-4B8C-83A1-F6EECF244321}">
                <p14:modId xmlns:p14="http://schemas.microsoft.com/office/powerpoint/2010/main" val="3642195443"/>
              </p:ext>
            </p:extLst>
          </p:nvPr>
        </p:nvGraphicFramePr>
        <p:xfrm>
          <a:off x="561753" y="1391719"/>
          <a:ext cx="8358963" cy="5290843"/>
        </p:xfrm>
        <a:graphic>
          <a:graphicData uri="http://schemas.openxmlformats.org/presentationml/2006/ole">
            <mc:AlternateContent xmlns:mc="http://schemas.openxmlformats.org/markup-compatibility/2006">
              <mc:Choice xmlns:v="urn:schemas-microsoft-com:vml" Requires="v">
                <p:oleObj name="Picture" r:id="rId3" imgW="4191120" imgH="2771640" progId="Word.Picture.8">
                  <p:embed/>
                </p:oleObj>
              </mc:Choice>
              <mc:Fallback>
                <p:oleObj name="Picture" r:id="rId3" imgW="4191120" imgH="27716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572" b="3734"/>
                      <a:stretch>
                        <a:fillRect/>
                      </a:stretch>
                    </p:blipFill>
                    <p:spPr bwMode="auto">
                      <a:xfrm>
                        <a:off x="561753" y="1391719"/>
                        <a:ext cx="8358963" cy="5290843"/>
                      </a:xfrm>
                      <a:prstGeom prst="rect">
                        <a:avLst/>
                      </a:prstGeom>
                      <a:noFill/>
                    </p:spPr>
                  </p:pic>
                </p:oleObj>
              </mc:Fallback>
            </mc:AlternateContent>
          </a:graphicData>
        </a:graphic>
      </p:graphicFrame>
      <p:sp>
        <p:nvSpPr>
          <p:cNvPr id="9" name="灯片编号占位符 8">
            <a:extLst>
              <a:ext uri="{FF2B5EF4-FFF2-40B4-BE49-F238E27FC236}">
                <a16:creationId xmlns:a16="http://schemas.microsoft.com/office/drawing/2014/main" id="{09D72547-29B4-410C-82F7-741736E41AEB}"/>
              </a:ext>
            </a:extLst>
          </p:cNvPr>
          <p:cNvSpPr>
            <a:spLocks noGrp="1"/>
          </p:cNvSpPr>
          <p:nvPr>
            <p:ph type="sldNum" sz="quarter" idx="12"/>
          </p:nvPr>
        </p:nvSpPr>
        <p:spPr/>
        <p:txBody>
          <a:bodyPr/>
          <a:lstStyle/>
          <a:p>
            <a:fld id="{0343F522-B1DB-4B24-87CC-09EAB668A261}" type="slidenum">
              <a:rPr lang="zh-CN" altLang="en-US" smtClean="0"/>
              <a:pPr/>
              <a:t>51</a:t>
            </a:fld>
            <a:r>
              <a:rPr lang="en-US" altLang="zh-CN"/>
              <a:t>/77</a:t>
            </a:r>
            <a:endParaRPr lang="zh-CN" altLang="en-US" dirty="0"/>
          </a:p>
        </p:txBody>
      </p:sp>
    </p:spTree>
    <p:extLst>
      <p:ext uri="{BB962C8B-B14F-4D97-AF65-F5344CB8AC3E}">
        <p14:creationId xmlns:p14="http://schemas.microsoft.com/office/powerpoint/2010/main" val="4804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10" name="AutoShape 3">
            <a:extLst>
              <a:ext uri="{FF2B5EF4-FFF2-40B4-BE49-F238E27FC236}">
                <a16:creationId xmlns:a16="http://schemas.microsoft.com/office/drawing/2014/main" id="{9DCAC8D8-47C9-42D5-AD63-0B995377B222}"/>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 name="AutoShape 4">
            <a:extLst>
              <a:ext uri="{FF2B5EF4-FFF2-40B4-BE49-F238E27FC236}">
                <a16:creationId xmlns:a16="http://schemas.microsoft.com/office/drawing/2014/main" id="{83368E20-2224-4E6F-BD89-A06E65AB3646}"/>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 name="Text Box 5">
            <a:extLst>
              <a:ext uri="{FF2B5EF4-FFF2-40B4-BE49-F238E27FC236}">
                <a16:creationId xmlns:a16="http://schemas.microsoft.com/office/drawing/2014/main" id="{8EEDB941-BE3B-4FB6-A8AB-09F3AC7368D1}"/>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13" name="Text Box 6">
            <a:extLst>
              <a:ext uri="{FF2B5EF4-FFF2-40B4-BE49-F238E27FC236}">
                <a16:creationId xmlns:a16="http://schemas.microsoft.com/office/drawing/2014/main" id="{F5033FA7-21CA-4643-97B9-DF4BF25A320E}"/>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14" name="Text Box 7">
            <a:extLst>
              <a:ext uri="{FF2B5EF4-FFF2-40B4-BE49-F238E27FC236}">
                <a16:creationId xmlns:a16="http://schemas.microsoft.com/office/drawing/2014/main" id="{F97E3191-67E3-44F4-92F4-ECA5F9B05124}"/>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15" name="Text Box 8">
            <a:extLst>
              <a:ext uri="{FF2B5EF4-FFF2-40B4-BE49-F238E27FC236}">
                <a16:creationId xmlns:a16="http://schemas.microsoft.com/office/drawing/2014/main" id="{4031AE03-F246-4C8C-ABCE-A28255F45B00}"/>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16" name="Text Box 9">
            <a:extLst>
              <a:ext uri="{FF2B5EF4-FFF2-40B4-BE49-F238E27FC236}">
                <a16:creationId xmlns:a16="http://schemas.microsoft.com/office/drawing/2014/main" id="{5E8D9E02-C97F-4D02-9C07-3CC89990BFC9}"/>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17" name="Freeform 10">
            <a:extLst>
              <a:ext uri="{FF2B5EF4-FFF2-40B4-BE49-F238E27FC236}">
                <a16:creationId xmlns:a16="http://schemas.microsoft.com/office/drawing/2014/main" id="{4EC1A43B-D501-4728-BDCA-B9ADB2F5B24B}"/>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Freeform 11">
            <a:extLst>
              <a:ext uri="{FF2B5EF4-FFF2-40B4-BE49-F238E27FC236}">
                <a16:creationId xmlns:a16="http://schemas.microsoft.com/office/drawing/2014/main" id="{0A4B2C1A-5476-4A11-AEB9-57B314A98D98}"/>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Freeform 12">
            <a:extLst>
              <a:ext uri="{FF2B5EF4-FFF2-40B4-BE49-F238E27FC236}">
                <a16:creationId xmlns:a16="http://schemas.microsoft.com/office/drawing/2014/main" id="{D79641B8-B21D-4DC6-B01B-CB48C48F2CF3}"/>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3">
            <a:extLst>
              <a:ext uri="{FF2B5EF4-FFF2-40B4-BE49-F238E27FC236}">
                <a16:creationId xmlns:a16="http://schemas.microsoft.com/office/drawing/2014/main" id="{0C051801-0B0D-4792-8D31-C72DED66B03C}"/>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utoShape 14">
            <a:extLst>
              <a:ext uri="{FF2B5EF4-FFF2-40B4-BE49-F238E27FC236}">
                <a16:creationId xmlns:a16="http://schemas.microsoft.com/office/drawing/2014/main" id="{D0927F0C-D56F-4804-BAF1-A54CAAFE2A57}"/>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2" name="Text Box 15">
            <a:extLst>
              <a:ext uri="{FF2B5EF4-FFF2-40B4-BE49-F238E27FC236}">
                <a16:creationId xmlns:a16="http://schemas.microsoft.com/office/drawing/2014/main" id="{7E1F63C9-6A0E-4ACE-9FFC-2815B16A5B04}"/>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23" name="Text Box 16">
            <a:extLst>
              <a:ext uri="{FF2B5EF4-FFF2-40B4-BE49-F238E27FC236}">
                <a16:creationId xmlns:a16="http://schemas.microsoft.com/office/drawing/2014/main" id="{B62E1881-9D01-4C21-81CF-3A44F76B2BF7}"/>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24" name="Text Box 17">
            <a:extLst>
              <a:ext uri="{FF2B5EF4-FFF2-40B4-BE49-F238E27FC236}">
                <a16:creationId xmlns:a16="http://schemas.microsoft.com/office/drawing/2014/main" id="{FEB65925-0B9B-4F5C-8507-0ED0BE7BC808}"/>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25" name="Text Box 18">
            <a:extLst>
              <a:ext uri="{FF2B5EF4-FFF2-40B4-BE49-F238E27FC236}">
                <a16:creationId xmlns:a16="http://schemas.microsoft.com/office/drawing/2014/main" id="{CAC23661-E913-402C-93D8-8750417CD887}"/>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26" name="Text Box 19">
            <a:extLst>
              <a:ext uri="{FF2B5EF4-FFF2-40B4-BE49-F238E27FC236}">
                <a16:creationId xmlns:a16="http://schemas.microsoft.com/office/drawing/2014/main" id="{AAEE826C-3274-4D60-A632-F56679379226}"/>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27" name="Freeform 20">
            <a:extLst>
              <a:ext uri="{FF2B5EF4-FFF2-40B4-BE49-F238E27FC236}">
                <a16:creationId xmlns:a16="http://schemas.microsoft.com/office/drawing/2014/main" id="{A2E34C6D-EB46-45D4-B217-487BE0B0BA89}"/>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21">
            <a:extLst>
              <a:ext uri="{FF2B5EF4-FFF2-40B4-BE49-F238E27FC236}">
                <a16:creationId xmlns:a16="http://schemas.microsoft.com/office/drawing/2014/main" id="{4BE6AD4F-2195-4969-A336-03809FFAC0F6}"/>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2">
            <a:extLst>
              <a:ext uri="{FF2B5EF4-FFF2-40B4-BE49-F238E27FC236}">
                <a16:creationId xmlns:a16="http://schemas.microsoft.com/office/drawing/2014/main" id="{26E1AC59-E6EC-495E-81C2-5776CBEDF67D}"/>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Freeform 23">
            <a:extLst>
              <a:ext uri="{FF2B5EF4-FFF2-40B4-BE49-F238E27FC236}">
                <a16:creationId xmlns:a16="http://schemas.microsoft.com/office/drawing/2014/main" id="{7356D252-833B-4D1F-B9D0-6BD5503810C0}"/>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4">
            <a:extLst>
              <a:ext uri="{FF2B5EF4-FFF2-40B4-BE49-F238E27FC236}">
                <a16:creationId xmlns:a16="http://schemas.microsoft.com/office/drawing/2014/main" id="{302E2913-0B25-45B6-A395-F800381095C5}"/>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32" name="AutoShape 25">
            <a:extLst>
              <a:ext uri="{FF2B5EF4-FFF2-40B4-BE49-F238E27FC236}">
                <a16:creationId xmlns:a16="http://schemas.microsoft.com/office/drawing/2014/main" id="{4912E022-1FEA-4AAC-A169-01435E5FCB8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3" name="Text Box 26">
            <a:extLst>
              <a:ext uri="{FF2B5EF4-FFF2-40B4-BE49-F238E27FC236}">
                <a16:creationId xmlns:a16="http://schemas.microsoft.com/office/drawing/2014/main" id="{5535F4EB-FBE5-4381-9C0D-976F0F23CB6A}"/>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34" name="AutoShape 27">
            <a:extLst>
              <a:ext uri="{FF2B5EF4-FFF2-40B4-BE49-F238E27FC236}">
                <a16:creationId xmlns:a16="http://schemas.microsoft.com/office/drawing/2014/main" id="{FF0D3CA0-D2B0-414B-B52D-ACF9B3DCDC6E}"/>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5" name="Text Box 28">
            <a:extLst>
              <a:ext uri="{FF2B5EF4-FFF2-40B4-BE49-F238E27FC236}">
                <a16:creationId xmlns:a16="http://schemas.microsoft.com/office/drawing/2014/main" id="{BD980162-E024-46ED-8EE3-ECBCA3BE8BCD}"/>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36" name="Text Box 29">
            <a:extLst>
              <a:ext uri="{FF2B5EF4-FFF2-40B4-BE49-F238E27FC236}">
                <a16:creationId xmlns:a16="http://schemas.microsoft.com/office/drawing/2014/main" id="{21374A42-9298-4459-B761-1040C16BCBB0}"/>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37" name="Rectangle 30">
            <a:extLst>
              <a:ext uri="{FF2B5EF4-FFF2-40B4-BE49-F238E27FC236}">
                <a16:creationId xmlns:a16="http://schemas.microsoft.com/office/drawing/2014/main" id="{E2F3F8E5-E033-466A-ADF8-0FA7BA93894C}"/>
              </a:ext>
            </a:extLst>
          </p:cNvPr>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nvGrpSpPr>
          <p:cNvPr id="38" name="Group 31">
            <a:extLst>
              <a:ext uri="{FF2B5EF4-FFF2-40B4-BE49-F238E27FC236}">
                <a16:creationId xmlns:a16="http://schemas.microsoft.com/office/drawing/2014/main" id="{D4559CB8-56D9-4B95-A58E-928F1BC40571}"/>
              </a:ext>
            </a:extLst>
          </p:cNvPr>
          <p:cNvGrpSpPr>
            <a:grpSpLocks/>
          </p:cNvGrpSpPr>
          <p:nvPr/>
        </p:nvGrpSpPr>
        <p:grpSpPr bwMode="auto">
          <a:xfrm>
            <a:off x="2627313" y="2420938"/>
            <a:ext cx="1454150" cy="1008062"/>
            <a:chOff x="1655" y="1525"/>
            <a:chExt cx="916" cy="635"/>
          </a:xfrm>
        </p:grpSpPr>
        <p:sp>
          <p:nvSpPr>
            <p:cNvPr id="39" name="Text Box 32">
              <a:extLst>
                <a:ext uri="{FF2B5EF4-FFF2-40B4-BE49-F238E27FC236}">
                  <a16:creationId xmlns:a16="http://schemas.microsoft.com/office/drawing/2014/main" id="{F8FFB5EA-4A20-4ECC-8C27-DFDDD51EA27E}"/>
                </a:ext>
              </a:extLst>
            </p:cNvPr>
            <p:cNvSpPr txBox="1">
              <a:spLocks noChangeArrowheads="1"/>
            </p:cNvSpPr>
            <p:nvPr/>
          </p:nvSpPr>
          <p:spPr bwMode="auto">
            <a:xfrm>
              <a:off x="1655" y="1525"/>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应用层首部</a:t>
              </a:r>
              <a:endParaRPr lang="zh-CN" altLang="en-US" sz="2000">
                <a:solidFill>
                  <a:srgbClr val="333399"/>
                </a:solidFill>
                <a:ea typeface="黑体" panose="02010609060101010101" pitchFamily="49" charset="-122"/>
              </a:endParaRPr>
            </a:p>
          </p:txBody>
        </p:sp>
        <p:sp>
          <p:nvSpPr>
            <p:cNvPr id="40" name="Line 33">
              <a:extLst>
                <a:ext uri="{FF2B5EF4-FFF2-40B4-BE49-F238E27FC236}">
                  <a16:creationId xmlns:a16="http://schemas.microsoft.com/office/drawing/2014/main" id="{AAEB7CE4-C9EA-42F6-89B4-F6E9C0B153BF}"/>
                </a:ext>
              </a:extLst>
            </p:cNvPr>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34">
              <a:extLst>
                <a:ext uri="{FF2B5EF4-FFF2-40B4-BE49-F238E27FC236}">
                  <a16:creationId xmlns:a16="http://schemas.microsoft.com/office/drawing/2014/main" id="{3428411B-6BDE-45EE-B6A3-9E2B10CF94C5}"/>
                </a:ext>
              </a:extLst>
            </p:cNvPr>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grpSp>
      <p:sp>
        <p:nvSpPr>
          <p:cNvPr id="42" name="Rectangle 35">
            <a:extLst>
              <a:ext uri="{FF2B5EF4-FFF2-40B4-BE49-F238E27FC236}">
                <a16:creationId xmlns:a16="http://schemas.microsoft.com/office/drawing/2014/main" id="{1A4846DF-2FDE-4838-B25B-93FB869693CD}"/>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dirty="0">
                <a:solidFill>
                  <a:srgbClr val="333399"/>
                </a:solidFill>
                <a:latin typeface="Arial" panose="020B0604020202020204" pitchFamily="34" charset="0"/>
                <a:ea typeface="黑体" panose="02010609060101010101" pitchFamily="49" charset="-122"/>
              </a:rPr>
              <a:t>10100110100101  </a:t>
            </a:r>
            <a:r>
              <a:rPr kumimoji="0" lang="zh-CN" altLang="en-US" sz="2000" dirty="0">
                <a:solidFill>
                  <a:srgbClr val="333399"/>
                </a:solidFill>
                <a:latin typeface="Arial" panose="020B0604020202020204" pitchFamily="34" charset="0"/>
                <a:ea typeface="黑体" panose="02010609060101010101" pitchFamily="49" charset="-122"/>
              </a:rPr>
              <a:t>位  流  </a:t>
            </a:r>
            <a:r>
              <a:rPr kumimoji="0" lang="en-US" altLang="zh-CN" sz="2000" dirty="0">
                <a:solidFill>
                  <a:srgbClr val="333399"/>
                </a:solidFill>
                <a:latin typeface="Arial" panose="020B0604020202020204" pitchFamily="34" charset="0"/>
                <a:ea typeface="黑体" panose="02010609060101010101" pitchFamily="49" charset="-122"/>
              </a:rPr>
              <a:t>110101110101</a:t>
            </a:r>
          </a:p>
        </p:txBody>
      </p:sp>
      <p:sp>
        <p:nvSpPr>
          <p:cNvPr id="43" name="Rectangle 36">
            <a:extLst>
              <a:ext uri="{FF2B5EF4-FFF2-40B4-BE49-F238E27FC236}">
                <a16:creationId xmlns:a16="http://schemas.microsoft.com/office/drawing/2014/main" id="{86CE14E3-4B91-4B25-B172-B8799BF244B5}"/>
              </a:ext>
            </a:extLst>
          </p:cNvPr>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nvGrpSpPr>
          <p:cNvPr id="44" name="Group 37">
            <a:extLst>
              <a:ext uri="{FF2B5EF4-FFF2-40B4-BE49-F238E27FC236}">
                <a16:creationId xmlns:a16="http://schemas.microsoft.com/office/drawing/2014/main" id="{2F624052-ACE3-42FF-AF5F-6105F391FE96}"/>
              </a:ext>
            </a:extLst>
          </p:cNvPr>
          <p:cNvGrpSpPr>
            <a:grpSpLocks/>
          </p:cNvGrpSpPr>
          <p:nvPr/>
        </p:nvGrpSpPr>
        <p:grpSpPr bwMode="auto">
          <a:xfrm>
            <a:off x="3563938" y="3646488"/>
            <a:ext cx="3095625" cy="358775"/>
            <a:chOff x="2245" y="2297"/>
            <a:chExt cx="1950" cy="226"/>
          </a:xfrm>
        </p:grpSpPr>
        <p:sp>
          <p:nvSpPr>
            <p:cNvPr id="45" name="Rectangle 38">
              <a:extLst>
                <a:ext uri="{FF2B5EF4-FFF2-40B4-BE49-F238E27FC236}">
                  <a16:creationId xmlns:a16="http://schemas.microsoft.com/office/drawing/2014/main" id="{ACAB3A69-4AB9-462C-BF72-128702104AF3}"/>
                </a:ext>
              </a:extLst>
            </p:cNvPr>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46" name="Rectangle 39">
              <a:extLst>
                <a:ext uri="{FF2B5EF4-FFF2-40B4-BE49-F238E27FC236}">
                  <a16:creationId xmlns:a16="http://schemas.microsoft.com/office/drawing/2014/main" id="{DA7AE84C-CD6A-473F-8153-FDF20477BD0C}"/>
                </a:ext>
              </a:extLst>
            </p:cNvPr>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grpSp>
        <p:nvGrpSpPr>
          <p:cNvPr id="47" name="Group 40">
            <a:extLst>
              <a:ext uri="{FF2B5EF4-FFF2-40B4-BE49-F238E27FC236}">
                <a16:creationId xmlns:a16="http://schemas.microsoft.com/office/drawing/2014/main" id="{D791E5E6-BADB-4DB4-8336-830D1256295B}"/>
              </a:ext>
            </a:extLst>
          </p:cNvPr>
          <p:cNvGrpSpPr>
            <a:grpSpLocks/>
          </p:cNvGrpSpPr>
          <p:nvPr/>
        </p:nvGrpSpPr>
        <p:grpSpPr bwMode="auto">
          <a:xfrm>
            <a:off x="3059113" y="4222750"/>
            <a:ext cx="3600450" cy="358775"/>
            <a:chOff x="1927" y="2660"/>
            <a:chExt cx="2268" cy="226"/>
          </a:xfrm>
        </p:grpSpPr>
        <p:sp>
          <p:nvSpPr>
            <p:cNvPr id="48" name="Rectangle 41">
              <a:extLst>
                <a:ext uri="{FF2B5EF4-FFF2-40B4-BE49-F238E27FC236}">
                  <a16:creationId xmlns:a16="http://schemas.microsoft.com/office/drawing/2014/main" id="{12FF686B-6894-46EC-A614-1495611BA3CA}"/>
                </a:ext>
              </a:extLst>
            </p:cNvPr>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49" name="Rectangle 42">
              <a:extLst>
                <a:ext uri="{FF2B5EF4-FFF2-40B4-BE49-F238E27FC236}">
                  <a16:creationId xmlns:a16="http://schemas.microsoft.com/office/drawing/2014/main" id="{BB4BD206-C6E2-4925-8F79-02485436D9BD}"/>
                </a:ext>
              </a:extLst>
            </p:cNvPr>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50" name="Rectangle 43">
              <a:extLst>
                <a:ext uri="{FF2B5EF4-FFF2-40B4-BE49-F238E27FC236}">
                  <a16:creationId xmlns:a16="http://schemas.microsoft.com/office/drawing/2014/main" id="{FF495D9A-D78D-4DF5-9BC8-5C1B3224B446}"/>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grpSp>
        <p:nvGrpSpPr>
          <p:cNvPr id="51" name="Group 44">
            <a:extLst>
              <a:ext uri="{FF2B5EF4-FFF2-40B4-BE49-F238E27FC236}">
                <a16:creationId xmlns:a16="http://schemas.microsoft.com/office/drawing/2014/main" id="{C80BC71C-5D27-4D8C-945E-C6A6032A5999}"/>
              </a:ext>
            </a:extLst>
          </p:cNvPr>
          <p:cNvGrpSpPr>
            <a:grpSpLocks/>
          </p:cNvGrpSpPr>
          <p:nvPr/>
        </p:nvGrpSpPr>
        <p:grpSpPr bwMode="auto">
          <a:xfrm>
            <a:off x="2555875" y="4799013"/>
            <a:ext cx="4103688" cy="358775"/>
            <a:chOff x="1610" y="3023"/>
            <a:chExt cx="2585" cy="226"/>
          </a:xfrm>
        </p:grpSpPr>
        <p:sp>
          <p:nvSpPr>
            <p:cNvPr id="52" name="Rectangle 45">
              <a:extLst>
                <a:ext uri="{FF2B5EF4-FFF2-40B4-BE49-F238E27FC236}">
                  <a16:creationId xmlns:a16="http://schemas.microsoft.com/office/drawing/2014/main" id="{5C09B6AA-370E-494B-A1DF-004291252051}"/>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sp>
          <p:nvSpPr>
            <p:cNvPr id="53" name="Rectangle 46">
              <a:extLst>
                <a:ext uri="{FF2B5EF4-FFF2-40B4-BE49-F238E27FC236}">
                  <a16:creationId xmlns:a16="http://schemas.microsoft.com/office/drawing/2014/main" id="{BEDF82E4-15FD-4E68-863E-AFED8AFC91EF}"/>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54" name="Rectangle 47">
              <a:extLst>
                <a:ext uri="{FF2B5EF4-FFF2-40B4-BE49-F238E27FC236}">
                  <a16:creationId xmlns:a16="http://schemas.microsoft.com/office/drawing/2014/main" id="{DC8D7EB5-4261-4E58-9D34-158C8F2465A9}"/>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55" name="Rectangle 48">
              <a:extLst>
                <a:ext uri="{FF2B5EF4-FFF2-40B4-BE49-F238E27FC236}">
                  <a16:creationId xmlns:a16="http://schemas.microsoft.com/office/drawing/2014/main" id="{14FA5504-C662-48CC-A8F5-B6290CBF7550}"/>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grpSp>
        <p:nvGrpSpPr>
          <p:cNvPr id="56" name="Group 49">
            <a:extLst>
              <a:ext uri="{FF2B5EF4-FFF2-40B4-BE49-F238E27FC236}">
                <a16:creationId xmlns:a16="http://schemas.microsoft.com/office/drawing/2014/main" id="{EBCC6AEA-54FE-4BCB-B536-3D9F8A51A693}"/>
              </a:ext>
            </a:extLst>
          </p:cNvPr>
          <p:cNvGrpSpPr>
            <a:grpSpLocks/>
          </p:cNvGrpSpPr>
          <p:nvPr/>
        </p:nvGrpSpPr>
        <p:grpSpPr bwMode="auto">
          <a:xfrm>
            <a:off x="654050" y="2781300"/>
            <a:ext cx="4781550" cy="415925"/>
            <a:chOff x="412" y="1752"/>
            <a:chExt cx="3012" cy="262"/>
          </a:xfrm>
        </p:grpSpPr>
        <p:sp>
          <p:nvSpPr>
            <p:cNvPr id="57" name="AutoShape 50">
              <a:extLst>
                <a:ext uri="{FF2B5EF4-FFF2-40B4-BE49-F238E27FC236}">
                  <a16:creationId xmlns:a16="http://schemas.microsoft.com/office/drawing/2014/main" id="{8B73FC38-66AC-48BF-AF4E-5B4C86E8361D}"/>
                </a:ext>
              </a:extLst>
            </p:cNvPr>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8" name="AutoShape 51">
              <a:extLst>
                <a:ext uri="{FF2B5EF4-FFF2-40B4-BE49-F238E27FC236}">
                  <a16:creationId xmlns:a16="http://schemas.microsoft.com/office/drawing/2014/main" id="{7222E340-98C4-43CE-BC38-C96D84D8B23A}"/>
                </a:ext>
              </a:extLst>
            </p:cNvPr>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59" name="Group 52">
            <a:extLst>
              <a:ext uri="{FF2B5EF4-FFF2-40B4-BE49-F238E27FC236}">
                <a16:creationId xmlns:a16="http://schemas.microsoft.com/office/drawing/2014/main" id="{9F3B4FEC-7F9F-4B76-B3EE-6D5DC72D83A3}"/>
              </a:ext>
            </a:extLst>
          </p:cNvPr>
          <p:cNvGrpSpPr>
            <a:grpSpLocks/>
          </p:cNvGrpSpPr>
          <p:nvPr/>
        </p:nvGrpSpPr>
        <p:grpSpPr bwMode="auto">
          <a:xfrm>
            <a:off x="650875" y="3357563"/>
            <a:ext cx="4497388" cy="396875"/>
            <a:chOff x="410" y="2115"/>
            <a:chExt cx="2833" cy="250"/>
          </a:xfrm>
        </p:grpSpPr>
        <p:sp>
          <p:nvSpPr>
            <p:cNvPr id="60" name="AutoShape 53">
              <a:extLst>
                <a:ext uri="{FF2B5EF4-FFF2-40B4-BE49-F238E27FC236}">
                  <a16:creationId xmlns:a16="http://schemas.microsoft.com/office/drawing/2014/main" id="{835B5BEE-07AA-484B-83C0-3CBCF120FD21}"/>
                </a:ext>
              </a:extLst>
            </p:cNvPr>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1" name="AutoShape 54">
              <a:extLst>
                <a:ext uri="{FF2B5EF4-FFF2-40B4-BE49-F238E27FC236}">
                  <a16:creationId xmlns:a16="http://schemas.microsoft.com/office/drawing/2014/main" id="{20EA9EAC-E267-4585-8E85-AD360E04D237}"/>
                </a:ext>
              </a:extLst>
            </p:cNvPr>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62" name="Group 55">
            <a:extLst>
              <a:ext uri="{FF2B5EF4-FFF2-40B4-BE49-F238E27FC236}">
                <a16:creationId xmlns:a16="http://schemas.microsoft.com/office/drawing/2014/main" id="{A3739AC2-B0CA-483F-9BF9-6A5C1A900337}"/>
              </a:ext>
            </a:extLst>
          </p:cNvPr>
          <p:cNvGrpSpPr>
            <a:grpSpLocks/>
          </p:cNvGrpSpPr>
          <p:nvPr/>
        </p:nvGrpSpPr>
        <p:grpSpPr bwMode="auto">
          <a:xfrm>
            <a:off x="650875" y="3917950"/>
            <a:ext cx="4137025" cy="409575"/>
            <a:chOff x="410" y="2468"/>
            <a:chExt cx="2606" cy="258"/>
          </a:xfrm>
        </p:grpSpPr>
        <p:sp>
          <p:nvSpPr>
            <p:cNvPr id="63" name="AutoShape 56">
              <a:extLst>
                <a:ext uri="{FF2B5EF4-FFF2-40B4-BE49-F238E27FC236}">
                  <a16:creationId xmlns:a16="http://schemas.microsoft.com/office/drawing/2014/main" id="{83A20F6D-02D8-4C9B-A3EE-92D6EF7B7D78}"/>
                </a:ext>
              </a:extLst>
            </p:cNvPr>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4" name="AutoShape 57">
              <a:extLst>
                <a:ext uri="{FF2B5EF4-FFF2-40B4-BE49-F238E27FC236}">
                  <a16:creationId xmlns:a16="http://schemas.microsoft.com/office/drawing/2014/main" id="{7D6655D5-ECB6-47C6-9C9F-13D90ED5CAA0}"/>
                </a:ext>
              </a:extLst>
            </p:cNvPr>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65" name="Group 58">
            <a:extLst>
              <a:ext uri="{FF2B5EF4-FFF2-40B4-BE49-F238E27FC236}">
                <a16:creationId xmlns:a16="http://schemas.microsoft.com/office/drawing/2014/main" id="{A0078F91-B925-43E7-BFF5-7C92058EF3D8}"/>
              </a:ext>
            </a:extLst>
          </p:cNvPr>
          <p:cNvGrpSpPr>
            <a:grpSpLocks/>
          </p:cNvGrpSpPr>
          <p:nvPr/>
        </p:nvGrpSpPr>
        <p:grpSpPr bwMode="auto">
          <a:xfrm>
            <a:off x="649288" y="4508500"/>
            <a:ext cx="3832225" cy="444500"/>
            <a:chOff x="409" y="2840"/>
            <a:chExt cx="2414" cy="280"/>
          </a:xfrm>
        </p:grpSpPr>
        <p:sp>
          <p:nvSpPr>
            <p:cNvPr id="66" name="AutoShape 59">
              <a:extLst>
                <a:ext uri="{FF2B5EF4-FFF2-40B4-BE49-F238E27FC236}">
                  <a16:creationId xmlns:a16="http://schemas.microsoft.com/office/drawing/2014/main" id="{B0C5FE0C-1C5B-4A2E-992F-1F93B262D3A9}"/>
                </a:ext>
              </a:extLst>
            </p:cNvPr>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 name="AutoShape 60">
              <a:extLst>
                <a:ext uri="{FF2B5EF4-FFF2-40B4-BE49-F238E27FC236}">
                  <a16:creationId xmlns:a16="http://schemas.microsoft.com/office/drawing/2014/main" id="{268222E4-AD8D-4A8F-B36C-B2A60D7B38A8}"/>
                </a:ext>
              </a:extLst>
            </p:cNvPr>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68" name="Group 61">
            <a:extLst>
              <a:ext uri="{FF2B5EF4-FFF2-40B4-BE49-F238E27FC236}">
                <a16:creationId xmlns:a16="http://schemas.microsoft.com/office/drawing/2014/main" id="{50B7AEB4-40ED-4DB1-AFAA-961AEB3A9320}"/>
              </a:ext>
            </a:extLst>
          </p:cNvPr>
          <p:cNvGrpSpPr>
            <a:grpSpLocks/>
          </p:cNvGrpSpPr>
          <p:nvPr/>
        </p:nvGrpSpPr>
        <p:grpSpPr bwMode="auto">
          <a:xfrm>
            <a:off x="649288" y="5084763"/>
            <a:ext cx="3635375" cy="460375"/>
            <a:chOff x="409" y="3203"/>
            <a:chExt cx="2290" cy="290"/>
          </a:xfrm>
        </p:grpSpPr>
        <p:sp>
          <p:nvSpPr>
            <p:cNvPr id="69" name="AutoShape 62">
              <a:extLst>
                <a:ext uri="{FF2B5EF4-FFF2-40B4-BE49-F238E27FC236}">
                  <a16:creationId xmlns:a16="http://schemas.microsoft.com/office/drawing/2014/main" id="{319D6A88-EBC4-4368-9261-F1A6776BDEDC}"/>
                </a:ext>
              </a:extLst>
            </p:cNvPr>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0" name="AutoShape 63">
              <a:extLst>
                <a:ext uri="{FF2B5EF4-FFF2-40B4-BE49-F238E27FC236}">
                  <a16:creationId xmlns:a16="http://schemas.microsoft.com/office/drawing/2014/main" id="{93E67435-48A6-4459-B366-C969679F3648}"/>
                </a:ext>
              </a:extLst>
            </p:cNvPr>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71" name="Group 64">
            <a:extLst>
              <a:ext uri="{FF2B5EF4-FFF2-40B4-BE49-F238E27FC236}">
                <a16:creationId xmlns:a16="http://schemas.microsoft.com/office/drawing/2014/main" id="{DF164243-A0E8-49FA-959D-99A922929CB9}"/>
              </a:ext>
            </a:extLst>
          </p:cNvPr>
          <p:cNvGrpSpPr>
            <a:grpSpLocks/>
          </p:cNvGrpSpPr>
          <p:nvPr/>
        </p:nvGrpSpPr>
        <p:grpSpPr bwMode="auto">
          <a:xfrm>
            <a:off x="2051050" y="2930525"/>
            <a:ext cx="1512888" cy="1074738"/>
            <a:chOff x="1292" y="1846"/>
            <a:chExt cx="953" cy="677"/>
          </a:xfrm>
        </p:grpSpPr>
        <p:sp>
          <p:nvSpPr>
            <p:cNvPr id="72" name="Rectangle 65">
              <a:extLst>
                <a:ext uri="{FF2B5EF4-FFF2-40B4-BE49-F238E27FC236}">
                  <a16:creationId xmlns:a16="http://schemas.microsoft.com/office/drawing/2014/main" id="{027C89B8-5856-4F82-AB0B-382C7A4D5FA1}"/>
                </a:ext>
              </a:extLst>
            </p:cNvPr>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73" name="Text Box 66">
              <a:extLst>
                <a:ext uri="{FF2B5EF4-FFF2-40B4-BE49-F238E27FC236}">
                  <a16:creationId xmlns:a16="http://schemas.microsoft.com/office/drawing/2014/main" id="{1B9EEBAD-5682-4687-955D-37E13934F90C}"/>
                </a:ext>
              </a:extLst>
            </p:cNvPr>
            <p:cNvSpPr txBox="1">
              <a:spLocks noChangeArrowheads="1"/>
            </p:cNvSpPr>
            <p:nvPr/>
          </p:nvSpPr>
          <p:spPr bwMode="auto">
            <a:xfrm>
              <a:off x="1292" y="1846"/>
              <a:ext cx="9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dirty="0">
                  <a:solidFill>
                    <a:srgbClr val="333399"/>
                  </a:solidFill>
                  <a:latin typeface="Arial Rounded MT Bold" panose="020F0704030504030204" pitchFamily="34" charset="0"/>
                  <a:ea typeface="黑体" panose="02010609060101010101" pitchFamily="49" charset="-122"/>
                </a:rPr>
                <a:t>传输层首部</a:t>
              </a:r>
              <a:endParaRPr lang="zh-CN" altLang="en-US" sz="2000" dirty="0">
                <a:solidFill>
                  <a:srgbClr val="333399"/>
                </a:solidFill>
                <a:ea typeface="黑体" panose="02010609060101010101" pitchFamily="49" charset="-122"/>
              </a:endParaRPr>
            </a:p>
          </p:txBody>
        </p:sp>
        <p:sp>
          <p:nvSpPr>
            <p:cNvPr id="74" name="Line 67">
              <a:extLst>
                <a:ext uri="{FF2B5EF4-FFF2-40B4-BE49-F238E27FC236}">
                  <a16:creationId xmlns:a16="http://schemas.microsoft.com/office/drawing/2014/main" id="{CFD96C85-8324-4800-9432-00DF89EEB5FF}"/>
                </a:ext>
              </a:extLst>
            </p:cNvPr>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5" name="Group 68">
            <a:extLst>
              <a:ext uri="{FF2B5EF4-FFF2-40B4-BE49-F238E27FC236}">
                <a16:creationId xmlns:a16="http://schemas.microsoft.com/office/drawing/2014/main" id="{C8CD743D-2389-446A-A7AE-8ECCD3607545}"/>
              </a:ext>
            </a:extLst>
          </p:cNvPr>
          <p:cNvGrpSpPr>
            <a:grpSpLocks/>
          </p:cNvGrpSpPr>
          <p:nvPr/>
        </p:nvGrpSpPr>
        <p:grpSpPr bwMode="auto">
          <a:xfrm>
            <a:off x="1533525" y="3429000"/>
            <a:ext cx="1525588" cy="1152525"/>
            <a:chOff x="966" y="2160"/>
            <a:chExt cx="961" cy="726"/>
          </a:xfrm>
        </p:grpSpPr>
        <p:sp>
          <p:nvSpPr>
            <p:cNvPr id="76" name="Rectangle 69">
              <a:extLst>
                <a:ext uri="{FF2B5EF4-FFF2-40B4-BE49-F238E27FC236}">
                  <a16:creationId xmlns:a16="http://schemas.microsoft.com/office/drawing/2014/main" id="{1E247F76-AB0A-496B-8860-315554D552C0}"/>
                </a:ext>
              </a:extLst>
            </p:cNvPr>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sp>
          <p:nvSpPr>
            <p:cNvPr id="77" name="Text Box 70">
              <a:extLst>
                <a:ext uri="{FF2B5EF4-FFF2-40B4-BE49-F238E27FC236}">
                  <a16:creationId xmlns:a16="http://schemas.microsoft.com/office/drawing/2014/main" id="{74F9708D-DEA9-4CAB-9A1C-21DF4C79C044}"/>
                </a:ext>
              </a:extLst>
            </p:cNvPr>
            <p:cNvSpPr txBox="1">
              <a:spLocks noChangeArrowheads="1"/>
            </p:cNvSpPr>
            <p:nvPr/>
          </p:nvSpPr>
          <p:spPr bwMode="auto">
            <a:xfrm>
              <a:off x="966" y="2160"/>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网络层首部</a:t>
              </a:r>
              <a:endParaRPr lang="zh-CN" altLang="en-US" sz="2000">
                <a:solidFill>
                  <a:srgbClr val="333399"/>
                </a:solidFill>
                <a:ea typeface="黑体" panose="02010609060101010101" pitchFamily="49" charset="-122"/>
              </a:endParaRPr>
            </a:p>
          </p:txBody>
        </p:sp>
        <p:sp>
          <p:nvSpPr>
            <p:cNvPr id="78" name="Line 71">
              <a:extLst>
                <a:ext uri="{FF2B5EF4-FFF2-40B4-BE49-F238E27FC236}">
                  <a16:creationId xmlns:a16="http://schemas.microsoft.com/office/drawing/2014/main" id="{6EB9C445-A241-4CE9-9731-BF0ABCD21A40}"/>
                </a:ext>
              </a:extLst>
            </p:cNvPr>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9" name="Group 72">
            <a:extLst>
              <a:ext uri="{FF2B5EF4-FFF2-40B4-BE49-F238E27FC236}">
                <a16:creationId xmlns:a16="http://schemas.microsoft.com/office/drawing/2014/main" id="{56ACD567-1A19-4EF2-BF2D-F5C7BB8EE019}"/>
              </a:ext>
            </a:extLst>
          </p:cNvPr>
          <p:cNvGrpSpPr>
            <a:grpSpLocks/>
          </p:cNvGrpSpPr>
          <p:nvPr/>
        </p:nvGrpSpPr>
        <p:grpSpPr bwMode="auto">
          <a:xfrm>
            <a:off x="1393825" y="3860800"/>
            <a:ext cx="1162050" cy="1295400"/>
            <a:chOff x="878" y="2432"/>
            <a:chExt cx="732" cy="816"/>
          </a:xfrm>
        </p:grpSpPr>
        <p:sp>
          <p:nvSpPr>
            <p:cNvPr id="80" name="Rectangle 73">
              <a:extLst>
                <a:ext uri="{FF2B5EF4-FFF2-40B4-BE49-F238E27FC236}">
                  <a16:creationId xmlns:a16="http://schemas.microsoft.com/office/drawing/2014/main" id="{72E9F79F-5083-4644-A12D-35D437418663}"/>
                </a:ext>
              </a:extLst>
            </p:cNvPr>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2</a:t>
              </a:r>
            </a:p>
          </p:txBody>
        </p:sp>
        <p:sp>
          <p:nvSpPr>
            <p:cNvPr id="81" name="Text Box 74">
              <a:extLst>
                <a:ext uri="{FF2B5EF4-FFF2-40B4-BE49-F238E27FC236}">
                  <a16:creationId xmlns:a16="http://schemas.microsoft.com/office/drawing/2014/main" id="{B4933FB3-BCF1-40C8-9245-6331AD61F1DA}"/>
                </a:ext>
              </a:extLst>
            </p:cNvPr>
            <p:cNvSpPr txBox="1">
              <a:spLocks noChangeArrowheads="1"/>
            </p:cNvSpPr>
            <p:nvPr/>
          </p:nvSpPr>
          <p:spPr bwMode="auto">
            <a:xfrm>
              <a:off x="878" y="2432"/>
              <a:ext cx="5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首部</a:t>
              </a:r>
              <a:endParaRPr lang="zh-CN" altLang="en-US" sz="2000">
                <a:solidFill>
                  <a:srgbClr val="333399"/>
                </a:solidFill>
                <a:ea typeface="黑体" panose="02010609060101010101" pitchFamily="49" charset="-122"/>
              </a:endParaRPr>
            </a:p>
          </p:txBody>
        </p:sp>
        <p:sp>
          <p:nvSpPr>
            <p:cNvPr id="82" name="Line 75">
              <a:extLst>
                <a:ext uri="{FF2B5EF4-FFF2-40B4-BE49-F238E27FC236}">
                  <a16:creationId xmlns:a16="http://schemas.microsoft.com/office/drawing/2014/main" id="{D9C0FEB0-ED25-4E67-9A75-52879C9B06EF}"/>
                </a:ext>
              </a:extLst>
            </p:cNvPr>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3" name="Group 76">
            <a:extLst>
              <a:ext uri="{FF2B5EF4-FFF2-40B4-BE49-F238E27FC236}">
                <a16:creationId xmlns:a16="http://schemas.microsoft.com/office/drawing/2014/main" id="{84FCC554-F8AF-4DFA-ABE2-A0A399ACD1E9}"/>
              </a:ext>
            </a:extLst>
          </p:cNvPr>
          <p:cNvGrpSpPr>
            <a:grpSpLocks/>
          </p:cNvGrpSpPr>
          <p:nvPr/>
        </p:nvGrpSpPr>
        <p:grpSpPr bwMode="auto">
          <a:xfrm>
            <a:off x="6659563" y="3867150"/>
            <a:ext cx="1008062" cy="1290638"/>
            <a:chOff x="4195" y="2436"/>
            <a:chExt cx="635" cy="813"/>
          </a:xfrm>
        </p:grpSpPr>
        <p:sp>
          <p:nvSpPr>
            <p:cNvPr id="84" name="Rectangle 77">
              <a:extLst>
                <a:ext uri="{FF2B5EF4-FFF2-40B4-BE49-F238E27FC236}">
                  <a16:creationId xmlns:a16="http://schemas.microsoft.com/office/drawing/2014/main" id="{B061B4C4-6CF6-4713-B38A-9099F81E3C66}"/>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T</a:t>
              </a:r>
              <a:r>
                <a:rPr kumimoji="0" lang="en-US" altLang="zh-CN" sz="1800" b="1" baseline="-25000">
                  <a:solidFill>
                    <a:srgbClr val="333399"/>
                  </a:solidFill>
                  <a:latin typeface="Arial" panose="020B0604020202020204" pitchFamily="34" charset="0"/>
                </a:rPr>
                <a:t>2</a:t>
              </a:r>
            </a:p>
          </p:txBody>
        </p:sp>
        <p:sp>
          <p:nvSpPr>
            <p:cNvPr id="85" name="Line 78">
              <a:extLst>
                <a:ext uri="{FF2B5EF4-FFF2-40B4-BE49-F238E27FC236}">
                  <a16:creationId xmlns:a16="http://schemas.microsoft.com/office/drawing/2014/main" id="{5153D658-F06D-4695-B7BA-4DE3F6B06506}"/>
                </a:ext>
              </a:extLst>
            </p:cNvPr>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Text Box 79">
              <a:extLst>
                <a:ext uri="{FF2B5EF4-FFF2-40B4-BE49-F238E27FC236}">
                  <a16:creationId xmlns:a16="http://schemas.microsoft.com/office/drawing/2014/main" id="{57C17DEF-72EB-4A39-B982-BED9B6771B26}"/>
                </a:ext>
              </a:extLst>
            </p:cNvPr>
            <p:cNvSpPr txBox="1">
              <a:spLocks noChangeArrowheads="1"/>
            </p:cNvSpPr>
            <p:nvPr/>
          </p:nvSpPr>
          <p:spPr bwMode="auto">
            <a:xfrm>
              <a:off x="4234" y="2436"/>
              <a:ext cx="5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FontTx/>
                <a:buNone/>
              </a:pPr>
              <a:r>
                <a:rPr lang="zh-CN" altLang="en-US" sz="2000">
                  <a:solidFill>
                    <a:srgbClr val="333399"/>
                  </a:solidFill>
                  <a:latin typeface="Arial Rounded MT Bold" panose="020F0704030504030204" pitchFamily="34" charset="0"/>
                  <a:ea typeface="黑体" panose="02010609060101010101" pitchFamily="49" charset="-122"/>
                </a:rPr>
                <a:t>尾部</a:t>
              </a:r>
              <a:endParaRPr lang="zh-CN" altLang="en-US" sz="2000">
                <a:solidFill>
                  <a:srgbClr val="333399"/>
                </a:solidFill>
                <a:ea typeface="黑体" panose="02010609060101010101" pitchFamily="49" charset="-122"/>
              </a:endParaRPr>
            </a:p>
          </p:txBody>
        </p:sp>
      </p:grpSp>
      <p:sp>
        <p:nvSpPr>
          <p:cNvPr id="6" name="灯片编号占位符 5">
            <a:extLst>
              <a:ext uri="{FF2B5EF4-FFF2-40B4-BE49-F238E27FC236}">
                <a16:creationId xmlns:a16="http://schemas.microsoft.com/office/drawing/2014/main" id="{5D253451-4D61-4A4B-A835-D45C2881806F}"/>
              </a:ext>
            </a:extLst>
          </p:cNvPr>
          <p:cNvSpPr>
            <a:spLocks noGrp="1"/>
          </p:cNvSpPr>
          <p:nvPr>
            <p:ph type="sldNum" sz="quarter" idx="12"/>
          </p:nvPr>
        </p:nvSpPr>
        <p:spPr/>
        <p:txBody>
          <a:bodyPr/>
          <a:lstStyle/>
          <a:p>
            <a:fld id="{0343F522-B1DB-4B24-87CC-09EAB668A261}" type="slidenum">
              <a:rPr lang="zh-CN" altLang="en-US" smtClean="0"/>
              <a:pPr/>
              <a:t>52</a:t>
            </a:fld>
            <a:r>
              <a:rPr lang="en-US" altLang="zh-CN"/>
              <a:t>/77</a:t>
            </a:r>
            <a:endParaRPr lang="zh-CN" altLang="en-US" dirty="0"/>
          </a:p>
        </p:txBody>
      </p:sp>
    </p:spTree>
    <p:extLst>
      <p:ext uri="{BB962C8B-B14F-4D97-AF65-F5344CB8AC3E}">
        <p14:creationId xmlns:p14="http://schemas.microsoft.com/office/powerpoint/2010/main" val="38865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56"/>
                                        </p:tgtEl>
                                        <p:attrNameLst>
                                          <p:attrName>style.visibility</p:attrName>
                                        </p:attrNameLst>
                                      </p:cBhvr>
                                      <p:to>
                                        <p:strVal val="visible"/>
                                      </p:to>
                                    </p:set>
                                    <p:animEffect transition="in" filter="wipe(up)">
                                      <p:cBhvr>
                                        <p:cTn id="10" dur="1000"/>
                                        <p:tgtEl>
                                          <p:spTgt spid="56"/>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43"/>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38"/>
                                        </p:tgtEl>
                                        <p:attrNameLst>
                                          <p:attrName>style.visibility</p:attrName>
                                        </p:attrNameLst>
                                      </p:cBhvr>
                                      <p:to>
                                        <p:strVal val="visible"/>
                                      </p:to>
                                    </p:set>
                                    <p:animEffect transition="in" filter="slide(fromLeft)">
                                      <p:cBhvr>
                                        <p:cTn id="17" dur="1000"/>
                                        <p:tgtEl>
                                          <p:spTgt spid="38"/>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56"/>
                                        </p:tgtEl>
                                        <p:attrNameLst>
                                          <p:attrName>style.opacity</p:attrName>
                                        </p:attrNameLst>
                                      </p:cBhvr>
                                      <p:to>
                                        <p:strVal val="0.5"/>
                                      </p:to>
                                    </p:set>
                                    <p:animEffect filter="image" prLst="opacity: 0.5">
                                      <p:cBhvr rctx="IE">
                                        <p:cTn id="21" dur="indefinite"/>
                                        <p:tgtEl>
                                          <p:spTgt spid="56"/>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59"/>
                                        </p:tgtEl>
                                        <p:attrNameLst>
                                          <p:attrName>style.visibility</p:attrName>
                                        </p:attrNameLst>
                                      </p:cBhvr>
                                      <p:to>
                                        <p:strVal val="visible"/>
                                      </p:to>
                                    </p:set>
                                    <p:animEffect transition="in" filter="wipe(up)">
                                      <p:cBhvr>
                                        <p:cTn id="25" dur="1000"/>
                                        <p:tgtEl>
                                          <p:spTgt spid="59"/>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44"/>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71"/>
                                        </p:tgtEl>
                                        <p:attrNameLst>
                                          <p:attrName>style.visibility</p:attrName>
                                        </p:attrNameLst>
                                      </p:cBhvr>
                                      <p:to>
                                        <p:strVal val="visible"/>
                                      </p:to>
                                    </p:set>
                                    <p:animEffect transition="in" filter="slide(fromLeft)">
                                      <p:cBhvr>
                                        <p:cTn id="32" dur="1000"/>
                                        <p:tgtEl>
                                          <p:spTgt spid="71"/>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59"/>
                                        </p:tgtEl>
                                        <p:attrNameLst>
                                          <p:attrName>style.opacity</p:attrName>
                                        </p:attrNameLst>
                                      </p:cBhvr>
                                      <p:to>
                                        <p:strVal val="0.5"/>
                                      </p:to>
                                    </p:set>
                                    <p:animEffect filter="image" prLst="opacity: 0.5">
                                      <p:cBhvr rctx="IE">
                                        <p:cTn id="36" dur="indefinite"/>
                                        <p:tgtEl>
                                          <p:spTgt spid="59"/>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up)">
                                      <p:cBhvr>
                                        <p:cTn id="40" dur="1000"/>
                                        <p:tgtEl>
                                          <p:spTgt spid="62"/>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7"/>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75"/>
                                        </p:tgtEl>
                                        <p:attrNameLst>
                                          <p:attrName>style.visibility</p:attrName>
                                        </p:attrNameLst>
                                      </p:cBhvr>
                                      <p:to>
                                        <p:strVal val="visible"/>
                                      </p:to>
                                    </p:set>
                                    <p:animEffect transition="in" filter="slide(fromLeft)">
                                      <p:cBhvr>
                                        <p:cTn id="47" dur="1000"/>
                                        <p:tgtEl>
                                          <p:spTgt spid="75"/>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62"/>
                                        </p:tgtEl>
                                        <p:attrNameLst>
                                          <p:attrName>style.opacity</p:attrName>
                                        </p:attrNameLst>
                                      </p:cBhvr>
                                      <p:to>
                                        <p:strVal val="0.5"/>
                                      </p:to>
                                    </p:set>
                                    <p:animEffect filter="image" prLst="opacity: 0.5">
                                      <p:cBhvr rctx="IE">
                                        <p:cTn id="51" dur="indefinite"/>
                                        <p:tgtEl>
                                          <p:spTgt spid="62"/>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wipe(up)">
                                      <p:cBhvr>
                                        <p:cTn id="55" dur="1000"/>
                                        <p:tgtEl>
                                          <p:spTgt spid="65"/>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1"/>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slide(fromLeft)">
                                      <p:cBhvr>
                                        <p:cTn id="62" dur="1000"/>
                                        <p:tgtEl>
                                          <p:spTgt spid="79"/>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slide(fromRight)">
                                      <p:cBhvr>
                                        <p:cTn id="66" dur="1000"/>
                                        <p:tgtEl>
                                          <p:spTgt spid="83"/>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1000"/>
                                        <p:tgtEl>
                                          <p:spTgt spid="68"/>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65"/>
                                        </p:tgtEl>
                                        <p:attrNameLst>
                                          <p:attrName>style.opacity</p:attrName>
                                        </p:attrNameLst>
                                      </p:cBhvr>
                                      <p:to>
                                        <p:strVal val="0.5"/>
                                      </p:to>
                                    </p:set>
                                    <p:animEffect filter="image" prLst="opacity: 0.5">
                                      <p:cBhvr rctx="IE">
                                        <p:cTn id="74" dur="indefinite"/>
                                        <p:tgtEl>
                                          <p:spTgt spid="65"/>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autoUpdateAnimBg="0"/>
      <p:bldP spid="42" grpId="0" animBg="1"/>
      <p:bldP spid="4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87" name="AutoShape 3">
            <a:extLst>
              <a:ext uri="{FF2B5EF4-FFF2-40B4-BE49-F238E27FC236}">
                <a16:creationId xmlns:a16="http://schemas.microsoft.com/office/drawing/2014/main" id="{F2124BF2-6DEE-4CD3-9DCE-5423D783C59A}"/>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8" name="AutoShape 4">
            <a:extLst>
              <a:ext uri="{FF2B5EF4-FFF2-40B4-BE49-F238E27FC236}">
                <a16:creationId xmlns:a16="http://schemas.microsoft.com/office/drawing/2014/main" id="{C36DB0A7-B52D-4E45-8075-5976F839EA34}"/>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9" name="Text Box 5">
            <a:extLst>
              <a:ext uri="{FF2B5EF4-FFF2-40B4-BE49-F238E27FC236}">
                <a16:creationId xmlns:a16="http://schemas.microsoft.com/office/drawing/2014/main" id="{1830B1F8-0D66-4986-A9F2-7B09D57BD80A}"/>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90" name="Text Box 6">
            <a:extLst>
              <a:ext uri="{FF2B5EF4-FFF2-40B4-BE49-F238E27FC236}">
                <a16:creationId xmlns:a16="http://schemas.microsoft.com/office/drawing/2014/main" id="{9EC629C7-EA96-404D-934D-6EB2DF0B1CCD}"/>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91" name="Text Box 7">
            <a:extLst>
              <a:ext uri="{FF2B5EF4-FFF2-40B4-BE49-F238E27FC236}">
                <a16:creationId xmlns:a16="http://schemas.microsoft.com/office/drawing/2014/main" id="{1E8FDA56-5B47-435A-AFE7-3690E1F9D2DB}"/>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92" name="Text Box 8">
            <a:extLst>
              <a:ext uri="{FF2B5EF4-FFF2-40B4-BE49-F238E27FC236}">
                <a16:creationId xmlns:a16="http://schemas.microsoft.com/office/drawing/2014/main" id="{37B31A0B-4A6E-4622-B239-E58B1E3C266E}"/>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93" name="Text Box 9">
            <a:extLst>
              <a:ext uri="{FF2B5EF4-FFF2-40B4-BE49-F238E27FC236}">
                <a16:creationId xmlns:a16="http://schemas.microsoft.com/office/drawing/2014/main" id="{7B545382-3246-4947-8FAA-74AEEA4232EB}"/>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94" name="Freeform 10">
            <a:extLst>
              <a:ext uri="{FF2B5EF4-FFF2-40B4-BE49-F238E27FC236}">
                <a16:creationId xmlns:a16="http://schemas.microsoft.com/office/drawing/2014/main" id="{34310343-64A2-473A-80AD-9E28329EE608}"/>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Freeform 11">
            <a:extLst>
              <a:ext uri="{FF2B5EF4-FFF2-40B4-BE49-F238E27FC236}">
                <a16:creationId xmlns:a16="http://schemas.microsoft.com/office/drawing/2014/main" id="{4B963A4A-A93C-4CE9-8F3C-04E180A96450}"/>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Freeform 12">
            <a:extLst>
              <a:ext uri="{FF2B5EF4-FFF2-40B4-BE49-F238E27FC236}">
                <a16:creationId xmlns:a16="http://schemas.microsoft.com/office/drawing/2014/main" id="{B1C1D663-538E-4AB1-B6A5-C6F83B8012BB}"/>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Freeform 13">
            <a:extLst>
              <a:ext uri="{FF2B5EF4-FFF2-40B4-BE49-F238E27FC236}">
                <a16:creationId xmlns:a16="http://schemas.microsoft.com/office/drawing/2014/main" id="{F8797515-4071-4B2B-847C-48192615EC4D}"/>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AutoShape 14">
            <a:extLst>
              <a:ext uri="{FF2B5EF4-FFF2-40B4-BE49-F238E27FC236}">
                <a16:creationId xmlns:a16="http://schemas.microsoft.com/office/drawing/2014/main" id="{6380DFE2-2BEE-40A9-8154-9D2351858501}"/>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9" name="Text Box 15">
            <a:extLst>
              <a:ext uri="{FF2B5EF4-FFF2-40B4-BE49-F238E27FC236}">
                <a16:creationId xmlns:a16="http://schemas.microsoft.com/office/drawing/2014/main" id="{03ADF5DB-7E2A-4E80-AF83-286C4F41B230}"/>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100" name="Text Box 16">
            <a:extLst>
              <a:ext uri="{FF2B5EF4-FFF2-40B4-BE49-F238E27FC236}">
                <a16:creationId xmlns:a16="http://schemas.microsoft.com/office/drawing/2014/main" id="{914807CE-93C0-42B9-BB6E-3038FEE51C12}"/>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101" name="Text Box 17">
            <a:extLst>
              <a:ext uri="{FF2B5EF4-FFF2-40B4-BE49-F238E27FC236}">
                <a16:creationId xmlns:a16="http://schemas.microsoft.com/office/drawing/2014/main" id="{8AC55EF4-E8F1-43CC-AD65-2B5FE54C49D7}"/>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102" name="Text Box 18">
            <a:extLst>
              <a:ext uri="{FF2B5EF4-FFF2-40B4-BE49-F238E27FC236}">
                <a16:creationId xmlns:a16="http://schemas.microsoft.com/office/drawing/2014/main" id="{40F4BF19-BCA3-4B82-A6BE-FCB9A6B1CAA2}"/>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103" name="Text Box 19">
            <a:extLst>
              <a:ext uri="{FF2B5EF4-FFF2-40B4-BE49-F238E27FC236}">
                <a16:creationId xmlns:a16="http://schemas.microsoft.com/office/drawing/2014/main" id="{BB163AEE-5AF7-494A-B72C-43513FE6E9E1}"/>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104" name="Freeform 20">
            <a:extLst>
              <a:ext uri="{FF2B5EF4-FFF2-40B4-BE49-F238E27FC236}">
                <a16:creationId xmlns:a16="http://schemas.microsoft.com/office/drawing/2014/main" id="{6EA6940C-9319-4D4C-9CCB-6A0DDCF5E55F}"/>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Freeform 21">
            <a:extLst>
              <a:ext uri="{FF2B5EF4-FFF2-40B4-BE49-F238E27FC236}">
                <a16:creationId xmlns:a16="http://schemas.microsoft.com/office/drawing/2014/main" id="{22EC47DC-D22C-483F-BB85-AA3BEDC3310D}"/>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Freeform 22">
            <a:extLst>
              <a:ext uri="{FF2B5EF4-FFF2-40B4-BE49-F238E27FC236}">
                <a16:creationId xmlns:a16="http://schemas.microsoft.com/office/drawing/2014/main" id="{840CF7FB-1518-4744-AE87-57BE22DE6DC1}"/>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Freeform 23">
            <a:extLst>
              <a:ext uri="{FF2B5EF4-FFF2-40B4-BE49-F238E27FC236}">
                <a16:creationId xmlns:a16="http://schemas.microsoft.com/office/drawing/2014/main" id="{70091BA5-F86E-4AD3-A895-CC658E22D886}"/>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Text Box 24">
            <a:extLst>
              <a:ext uri="{FF2B5EF4-FFF2-40B4-BE49-F238E27FC236}">
                <a16:creationId xmlns:a16="http://schemas.microsoft.com/office/drawing/2014/main" id="{24981FF2-1E2D-4500-B178-95BCE65A4319}"/>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109" name="AutoShape 25">
            <a:extLst>
              <a:ext uri="{FF2B5EF4-FFF2-40B4-BE49-F238E27FC236}">
                <a16:creationId xmlns:a16="http://schemas.microsoft.com/office/drawing/2014/main" id="{D63472B5-B0DF-40CE-9BA2-C0A363C4B0F6}"/>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0" name="Text Box 26">
            <a:extLst>
              <a:ext uri="{FF2B5EF4-FFF2-40B4-BE49-F238E27FC236}">
                <a16:creationId xmlns:a16="http://schemas.microsoft.com/office/drawing/2014/main" id="{702E8FFE-4D62-4CE9-ADC9-5A72C3DAAC1A}"/>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111" name="AutoShape 27">
            <a:extLst>
              <a:ext uri="{FF2B5EF4-FFF2-40B4-BE49-F238E27FC236}">
                <a16:creationId xmlns:a16="http://schemas.microsoft.com/office/drawing/2014/main" id="{45BAB738-F2F6-4BB2-87D3-07178AB5ECE8}"/>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 name="Text Box 28">
            <a:extLst>
              <a:ext uri="{FF2B5EF4-FFF2-40B4-BE49-F238E27FC236}">
                <a16:creationId xmlns:a16="http://schemas.microsoft.com/office/drawing/2014/main" id="{4F73BAF0-3C5F-4717-AFD2-F5970E032A06}"/>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113" name="Text Box 29">
            <a:extLst>
              <a:ext uri="{FF2B5EF4-FFF2-40B4-BE49-F238E27FC236}">
                <a16:creationId xmlns:a16="http://schemas.microsoft.com/office/drawing/2014/main" id="{0F556C6C-3AEE-44DC-B858-F8A904D9630C}"/>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114" name="Rectangle 30">
            <a:extLst>
              <a:ext uri="{FF2B5EF4-FFF2-40B4-BE49-F238E27FC236}">
                <a16:creationId xmlns:a16="http://schemas.microsoft.com/office/drawing/2014/main" id="{3FCDED90-7E96-4A00-81BA-0F4C247A2CBA}"/>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000" dirty="0">
                <a:solidFill>
                  <a:srgbClr val="333399"/>
                </a:solidFill>
                <a:latin typeface="Arial" panose="020B0604020202020204" pitchFamily="34" charset="0"/>
                <a:ea typeface="黑体" panose="02010609060101010101" pitchFamily="49" charset="-122"/>
              </a:rPr>
              <a:t>10100110100101  </a:t>
            </a:r>
            <a:r>
              <a:rPr kumimoji="0" lang="zh-CN" altLang="en-US" sz="2000" dirty="0">
                <a:solidFill>
                  <a:srgbClr val="333399"/>
                </a:solidFill>
                <a:latin typeface="Arial" panose="020B0604020202020204" pitchFamily="34" charset="0"/>
                <a:ea typeface="黑体" panose="02010609060101010101" pitchFamily="49" charset="-122"/>
              </a:rPr>
              <a:t>  位  流  </a:t>
            </a:r>
            <a:r>
              <a:rPr kumimoji="0" lang="en-US" altLang="zh-CN" sz="2000" dirty="0">
                <a:solidFill>
                  <a:srgbClr val="333399"/>
                </a:solidFill>
                <a:latin typeface="Arial" panose="020B0604020202020204" pitchFamily="34" charset="0"/>
                <a:ea typeface="黑体" panose="02010609060101010101" pitchFamily="49" charset="-122"/>
              </a:rPr>
              <a:t>110101110101</a:t>
            </a:r>
          </a:p>
        </p:txBody>
      </p:sp>
      <p:sp>
        <p:nvSpPr>
          <p:cNvPr id="115" name="Text Box 31">
            <a:extLst>
              <a:ext uri="{FF2B5EF4-FFF2-40B4-BE49-F238E27FC236}">
                <a16:creationId xmlns:a16="http://schemas.microsoft.com/office/drawing/2014/main" id="{40C7BF8E-ADA2-405F-A010-8AE453B89B75}"/>
              </a:ext>
            </a:extLst>
          </p:cNvPr>
          <p:cNvSpPr txBox="1">
            <a:spLocks noChangeArrowheads="1"/>
          </p:cNvSpPr>
          <p:nvPr/>
        </p:nvSpPr>
        <p:spPr bwMode="auto">
          <a:xfrm>
            <a:off x="2524994" y="3902075"/>
            <a:ext cx="42194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计算机 </a:t>
            </a:r>
            <a:r>
              <a:rPr lang="en-US" altLang="zh-CN" sz="2400" dirty="0">
                <a:solidFill>
                  <a:srgbClr val="333399"/>
                </a:solidFill>
                <a:latin typeface="Arial" panose="020B0604020202020204" pitchFamily="34" charset="0"/>
                <a:ea typeface="黑体" panose="02010609060101010101" pitchFamily="49" charset="-122"/>
              </a:rPr>
              <a:t>2 </a:t>
            </a:r>
            <a:r>
              <a:rPr lang="zh-CN" altLang="en-US" sz="2400" dirty="0">
                <a:solidFill>
                  <a:srgbClr val="333399"/>
                </a:solidFill>
                <a:latin typeface="Arial" panose="020B0604020202020204" pitchFamily="34" charset="0"/>
                <a:ea typeface="黑体" panose="02010609060101010101" pitchFamily="49" charset="-122"/>
              </a:rPr>
              <a:t>的物理层收到位流后</a:t>
            </a:r>
          </a:p>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交给数据链路层</a:t>
            </a:r>
          </a:p>
        </p:txBody>
      </p:sp>
      <p:grpSp>
        <p:nvGrpSpPr>
          <p:cNvPr id="116" name="Group 32">
            <a:extLst>
              <a:ext uri="{FF2B5EF4-FFF2-40B4-BE49-F238E27FC236}">
                <a16:creationId xmlns:a16="http://schemas.microsoft.com/office/drawing/2014/main" id="{C7C2DC14-3923-4F77-AD89-A3D3B7182414}"/>
              </a:ext>
            </a:extLst>
          </p:cNvPr>
          <p:cNvGrpSpPr>
            <a:grpSpLocks/>
          </p:cNvGrpSpPr>
          <p:nvPr/>
        </p:nvGrpSpPr>
        <p:grpSpPr bwMode="auto">
          <a:xfrm>
            <a:off x="1979613" y="4799013"/>
            <a:ext cx="5184775" cy="358775"/>
            <a:chOff x="1247" y="3023"/>
            <a:chExt cx="3266" cy="226"/>
          </a:xfrm>
        </p:grpSpPr>
        <p:sp>
          <p:nvSpPr>
            <p:cNvPr id="117" name="Rectangle 33">
              <a:extLst>
                <a:ext uri="{FF2B5EF4-FFF2-40B4-BE49-F238E27FC236}">
                  <a16:creationId xmlns:a16="http://schemas.microsoft.com/office/drawing/2014/main" id="{0850C645-3A4A-407D-AF7B-E7636575A3DF}"/>
                </a:ext>
              </a:extLst>
            </p:cNvPr>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2</a:t>
              </a:r>
            </a:p>
          </p:txBody>
        </p:sp>
        <p:sp>
          <p:nvSpPr>
            <p:cNvPr id="118" name="Rectangle 34">
              <a:extLst>
                <a:ext uri="{FF2B5EF4-FFF2-40B4-BE49-F238E27FC236}">
                  <a16:creationId xmlns:a16="http://schemas.microsoft.com/office/drawing/2014/main" id="{61AEE2D7-84FF-4144-A496-0847B66723E2}"/>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T</a:t>
              </a:r>
              <a:r>
                <a:rPr kumimoji="0" lang="en-US" altLang="zh-CN" sz="1800" b="1" baseline="-25000">
                  <a:solidFill>
                    <a:srgbClr val="333399"/>
                  </a:solidFill>
                  <a:latin typeface="Arial" panose="020B0604020202020204" pitchFamily="34" charset="0"/>
                </a:rPr>
                <a:t>2</a:t>
              </a:r>
            </a:p>
          </p:txBody>
        </p:sp>
        <p:grpSp>
          <p:nvGrpSpPr>
            <p:cNvPr id="119" name="Group 35">
              <a:extLst>
                <a:ext uri="{FF2B5EF4-FFF2-40B4-BE49-F238E27FC236}">
                  <a16:creationId xmlns:a16="http://schemas.microsoft.com/office/drawing/2014/main" id="{02046CB8-DC9F-4FA5-9BEE-9F62B67AB860}"/>
                </a:ext>
              </a:extLst>
            </p:cNvPr>
            <p:cNvGrpSpPr>
              <a:grpSpLocks/>
            </p:cNvGrpSpPr>
            <p:nvPr/>
          </p:nvGrpSpPr>
          <p:grpSpPr bwMode="auto">
            <a:xfrm>
              <a:off x="1610" y="3023"/>
              <a:ext cx="2585" cy="226"/>
              <a:chOff x="1610" y="3023"/>
              <a:chExt cx="2585" cy="226"/>
            </a:xfrm>
          </p:grpSpPr>
          <p:sp>
            <p:nvSpPr>
              <p:cNvPr id="120" name="Rectangle 36">
                <a:extLst>
                  <a:ext uri="{FF2B5EF4-FFF2-40B4-BE49-F238E27FC236}">
                    <a16:creationId xmlns:a16="http://schemas.microsoft.com/office/drawing/2014/main" id="{F0BE8A8C-3563-4542-A1AB-A2F716C1BF26}"/>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sp>
            <p:nvSpPr>
              <p:cNvPr id="121" name="Rectangle 37">
                <a:extLst>
                  <a:ext uri="{FF2B5EF4-FFF2-40B4-BE49-F238E27FC236}">
                    <a16:creationId xmlns:a16="http://schemas.microsoft.com/office/drawing/2014/main" id="{5CDB708E-BB87-4732-A64B-A6B7E347666D}"/>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122" name="Rectangle 38">
                <a:extLst>
                  <a:ext uri="{FF2B5EF4-FFF2-40B4-BE49-F238E27FC236}">
                    <a16:creationId xmlns:a16="http://schemas.microsoft.com/office/drawing/2014/main" id="{DD13B8D4-0F84-4820-8570-BC8012276264}"/>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123" name="Rectangle 39">
                <a:extLst>
                  <a:ext uri="{FF2B5EF4-FFF2-40B4-BE49-F238E27FC236}">
                    <a16:creationId xmlns:a16="http://schemas.microsoft.com/office/drawing/2014/main" id="{12FACA87-C6D4-4249-9399-621D105DF069}"/>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grpSp>
      <p:grpSp>
        <p:nvGrpSpPr>
          <p:cNvPr id="124" name="Group 40">
            <a:extLst>
              <a:ext uri="{FF2B5EF4-FFF2-40B4-BE49-F238E27FC236}">
                <a16:creationId xmlns:a16="http://schemas.microsoft.com/office/drawing/2014/main" id="{D45BD224-5496-496E-B5FF-D9488047B227}"/>
              </a:ext>
            </a:extLst>
          </p:cNvPr>
          <p:cNvGrpSpPr>
            <a:grpSpLocks/>
          </p:cNvGrpSpPr>
          <p:nvPr/>
        </p:nvGrpSpPr>
        <p:grpSpPr bwMode="auto">
          <a:xfrm>
            <a:off x="4087813" y="5013325"/>
            <a:ext cx="4352925" cy="396875"/>
            <a:chOff x="2575" y="3158"/>
            <a:chExt cx="2742" cy="250"/>
          </a:xfrm>
        </p:grpSpPr>
        <p:sp>
          <p:nvSpPr>
            <p:cNvPr id="125" name="AutoShape 41">
              <a:extLst>
                <a:ext uri="{FF2B5EF4-FFF2-40B4-BE49-F238E27FC236}">
                  <a16:creationId xmlns:a16="http://schemas.microsoft.com/office/drawing/2014/main" id="{4D050B7B-926F-47E7-8689-350637143A84}"/>
                </a:ext>
              </a:extLst>
            </p:cNvPr>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6" name="AutoShape 42">
              <a:extLst>
                <a:ext uri="{FF2B5EF4-FFF2-40B4-BE49-F238E27FC236}">
                  <a16:creationId xmlns:a16="http://schemas.microsoft.com/office/drawing/2014/main" id="{D7C5F9D8-A631-4907-BBDE-037BA5B9E63C}"/>
                </a:ext>
              </a:extLst>
            </p:cNvPr>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7" name="灯片编号占位符 6">
            <a:extLst>
              <a:ext uri="{FF2B5EF4-FFF2-40B4-BE49-F238E27FC236}">
                <a16:creationId xmlns:a16="http://schemas.microsoft.com/office/drawing/2014/main" id="{1275C230-8B29-4F2A-AE2A-9A088E3DE3D3}"/>
              </a:ext>
            </a:extLst>
          </p:cNvPr>
          <p:cNvSpPr>
            <a:spLocks noGrp="1"/>
          </p:cNvSpPr>
          <p:nvPr>
            <p:ph type="sldNum" sz="quarter" idx="12"/>
          </p:nvPr>
        </p:nvSpPr>
        <p:spPr/>
        <p:txBody>
          <a:bodyPr/>
          <a:lstStyle/>
          <a:p>
            <a:fld id="{0343F522-B1DB-4B24-87CC-09EAB668A261}" type="slidenum">
              <a:rPr lang="zh-CN" altLang="en-US" smtClean="0"/>
              <a:pPr/>
              <a:t>53</a:t>
            </a:fld>
            <a:r>
              <a:rPr lang="en-US" altLang="zh-CN"/>
              <a:t>/77</a:t>
            </a:r>
            <a:endParaRPr lang="zh-CN" altLang="en-US" dirty="0"/>
          </a:p>
        </p:txBody>
      </p:sp>
    </p:spTree>
    <p:extLst>
      <p:ext uri="{BB962C8B-B14F-4D97-AF65-F5344CB8AC3E}">
        <p14:creationId xmlns:p14="http://schemas.microsoft.com/office/powerpoint/2010/main" val="253624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1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wipe(down)">
                                      <p:cBhvr>
                                        <p:cTn id="10" dur="1000"/>
                                        <p:tgtEl>
                                          <p:spTgt spid="12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1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4"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pSp>
        <p:nvGrpSpPr>
          <p:cNvPr id="48" name="Group 2">
            <a:extLst>
              <a:ext uri="{FF2B5EF4-FFF2-40B4-BE49-F238E27FC236}">
                <a16:creationId xmlns:a16="http://schemas.microsoft.com/office/drawing/2014/main" id="{9899522C-2A39-4A73-A254-74C3724B4DD5}"/>
              </a:ext>
            </a:extLst>
          </p:cNvPr>
          <p:cNvGrpSpPr>
            <a:grpSpLocks/>
          </p:cNvGrpSpPr>
          <p:nvPr/>
        </p:nvGrpSpPr>
        <p:grpSpPr bwMode="auto">
          <a:xfrm>
            <a:off x="2555875" y="4222750"/>
            <a:ext cx="4103688" cy="358775"/>
            <a:chOff x="1610" y="3023"/>
            <a:chExt cx="2585" cy="226"/>
          </a:xfrm>
        </p:grpSpPr>
        <p:sp>
          <p:nvSpPr>
            <p:cNvPr id="49" name="Rectangle 3">
              <a:extLst>
                <a:ext uri="{FF2B5EF4-FFF2-40B4-BE49-F238E27FC236}">
                  <a16:creationId xmlns:a16="http://schemas.microsoft.com/office/drawing/2014/main" id="{83A373F5-3533-4196-8983-554650DDFF8A}"/>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sp>
          <p:nvSpPr>
            <p:cNvPr id="50" name="Rectangle 4">
              <a:extLst>
                <a:ext uri="{FF2B5EF4-FFF2-40B4-BE49-F238E27FC236}">
                  <a16:creationId xmlns:a16="http://schemas.microsoft.com/office/drawing/2014/main" id="{FF075EFB-C84B-4F8C-805F-208A5836C47C}"/>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51" name="Rectangle 5">
              <a:extLst>
                <a:ext uri="{FF2B5EF4-FFF2-40B4-BE49-F238E27FC236}">
                  <a16:creationId xmlns:a16="http://schemas.microsoft.com/office/drawing/2014/main" id="{4A9B9466-8D66-4273-90A5-B56B1CA00458}"/>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52" name="Rectangle 6">
              <a:extLst>
                <a:ext uri="{FF2B5EF4-FFF2-40B4-BE49-F238E27FC236}">
                  <a16:creationId xmlns:a16="http://schemas.microsoft.com/office/drawing/2014/main" id="{087ACDB5-BEEA-46E0-802B-22AD689E31E6}"/>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sp>
        <p:nvSpPr>
          <p:cNvPr id="53" name="AutoShape 8">
            <a:extLst>
              <a:ext uri="{FF2B5EF4-FFF2-40B4-BE49-F238E27FC236}">
                <a16:creationId xmlns:a16="http://schemas.microsoft.com/office/drawing/2014/main" id="{ED469200-49BB-4F08-AB23-9C1B10C5E8D6}"/>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4" name="AutoShape 9">
            <a:extLst>
              <a:ext uri="{FF2B5EF4-FFF2-40B4-BE49-F238E27FC236}">
                <a16:creationId xmlns:a16="http://schemas.microsoft.com/office/drawing/2014/main" id="{CA4D2C93-24DF-4E90-B01F-B70698D38ACF}"/>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5" name="Text Box 10">
            <a:extLst>
              <a:ext uri="{FF2B5EF4-FFF2-40B4-BE49-F238E27FC236}">
                <a16:creationId xmlns:a16="http://schemas.microsoft.com/office/drawing/2014/main" id="{67781088-6F7E-44EF-A2F2-19CF4B2C099C}"/>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56" name="Text Box 11">
            <a:extLst>
              <a:ext uri="{FF2B5EF4-FFF2-40B4-BE49-F238E27FC236}">
                <a16:creationId xmlns:a16="http://schemas.microsoft.com/office/drawing/2014/main" id="{867EB33F-57BA-4320-8AC9-8E0124F3B8C3}"/>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57" name="Text Box 12">
            <a:extLst>
              <a:ext uri="{FF2B5EF4-FFF2-40B4-BE49-F238E27FC236}">
                <a16:creationId xmlns:a16="http://schemas.microsoft.com/office/drawing/2014/main" id="{D469B684-3F08-4AC8-8E85-5E767EFD0EB9}"/>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58" name="Text Box 13">
            <a:extLst>
              <a:ext uri="{FF2B5EF4-FFF2-40B4-BE49-F238E27FC236}">
                <a16:creationId xmlns:a16="http://schemas.microsoft.com/office/drawing/2014/main" id="{20A68474-30E9-44AC-960C-8E298BC4D8CE}"/>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59" name="Text Box 14">
            <a:extLst>
              <a:ext uri="{FF2B5EF4-FFF2-40B4-BE49-F238E27FC236}">
                <a16:creationId xmlns:a16="http://schemas.microsoft.com/office/drawing/2014/main" id="{28E630DB-A520-41D0-BC22-D6F8C273358F}"/>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60" name="Freeform 15">
            <a:extLst>
              <a:ext uri="{FF2B5EF4-FFF2-40B4-BE49-F238E27FC236}">
                <a16:creationId xmlns:a16="http://schemas.microsoft.com/office/drawing/2014/main" id="{086B04C8-85D3-45FE-A7EE-855AF042C3B6}"/>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Freeform 16">
            <a:extLst>
              <a:ext uri="{FF2B5EF4-FFF2-40B4-BE49-F238E27FC236}">
                <a16:creationId xmlns:a16="http://schemas.microsoft.com/office/drawing/2014/main" id="{9F968F30-3204-42F8-AC5B-B72826774A29}"/>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Freeform 17">
            <a:extLst>
              <a:ext uri="{FF2B5EF4-FFF2-40B4-BE49-F238E27FC236}">
                <a16:creationId xmlns:a16="http://schemas.microsoft.com/office/drawing/2014/main" id="{E5836EE2-A239-4E35-9246-07C0CA13C5DF}"/>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18">
            <a:extLst>
              <a:ext uri="{FF2B5EF4-FFF2-40B4-BE49-F238E27FC236}">
                <a16:creationId xmlns:a16="http://schemas.microsoft.com/office/drawing/2014/main" id="{38727447-5773-4CCF-ABC6-C9F8E267ECBD}"/>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AutoShape 19">
            <a:extLst>
              <a:ext uri="{FF2B5EF4-FFF2-40B4-BE49-F238E27FC236}">
                <a16:creationId xmlns:a16="http://schemas.microsoft.com/office/drawing/2014/main" id="{5C27A94D-48F8-433A-8C06-2075334E54B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5" name="Text Box 20">
            <a:extLst>
              <a:ext uri="{FF2B5EF4-FFF2-40B4-BE49-F238E27FC236}">
                <a16:creationId xmlns:a16="http://schemas.microsoft.com/office/drawing/2014/main" id="{B44EA1A4-9DFD-46BC-B3CD-D509AFC6DD49}"/>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66" name="Text Box 21">
            <a:extLst>
              <a:ext uri="{FF2B5EF4-FFF2-40B4-BE49-F238E27FC236}">
                <a16:creationId xmlns:a16="http://schemas.microsoft.com/office/drawing/2014/main" id="{4FADED4A-871D-4BA6-8C6F-9B2C384D49AB}"/>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67" name="Text Box 22">
            <a:extLst>
              <a:ext uri="{FF2B5EF4-FFF2-40B4-BE49-F238E27FC236}">
                <a16:creationId xmlns:a16="http://schemas.microsoft.com/office/drawing/2014/main" id="{1232F860-8265-4F07-A7AD-1155B2A3E0DD}"/>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68" name="Text Box 23">
            <a:extLst>
              <a:ext uri="{FF2B5EF4-FFF2-40B4-BE49-F238E27FC236}">
                <a16:creationId xmlns:a16="http://schemas.microsoft.com/office/drawing/2014/main" id="{B95B1FE8-33E5-4A7D-8AA4-A75B2BA644BE}"/>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69" name="Text Box 24">
            <a:extLst>
              <a:ext uri="{FF2B5EF4-FFF2-40B4-BE49-F238E27FC236}">
                <a16:creationId xmlns:a16="http://schemas.microsoft.com/office/drawing/2014/main" id="{BB01358B-77BC-41C4-AB8E-A2A7EF9408B8}"/>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70" name="Freeform 25">
            <a:extLst>
              <a:ext uri="{FF2B5EF4-FFF2-40B4-BE49-F238E27FC236}">
                <a16:creationId xmlns:a16="http://schemas.microsoft.com/office/drawing/2014/main" id="{1CAC95F9-1922-47B4-9A20-AB546B902CE0}"/>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26">
            <a:extLst>
              <a:ext uri="{FF2B5EF4-FFF2-40B4-BE49-F238E27FC236}">
                <a16:creationId xmlns:a16="http://schemas.microsoft.com/office/drawing/2014/main" id="{0E822C33-C561-4487-A863-27030B857BDC}"/>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Freeform 27">
            <a:extLst>
              <a:ext uri="{FF2B5EF4-FFF2-40B4-BE49-F238E27FC236}">
                <a16:creationId xmlns:a16="http://schemas.microsoft.com/office/drawing/2014/main" id="{8A8DDBD0-BA74-40BD-A9B3-B267010888F6}"/>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Freeform 28">
            <a:extLst>
              <a:ext uri="{FF2B5EF4-FFF2-40B4-BE49-F238E27FC236}">
                <a16:creationId xmlns:a16="http://schemas.microsoft.com/office/drawing/2014/main" id="{4EBEF618-EED3-414F-878D-75DAFD436559}"/>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Text Box 29">
            <a:extLst>
              <a:ext uri="{FF2B5EF4-FFF2-40B4-BE49-F238E27FC236}">
                <a16:creationId xmlns:a16="http://schemas.microsoft.com/office/drawing/2014/main" id="{73323794-E169-48EF-939D-F23E6491221D}"/>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75" name="AutoShape 30">
            <a:extLst>
              <a:ext uri="{FF2B5EF4-FFF2-40B4-BE49-F238E27FC236}">
                <a16:creationId xmlns:a16="http://schemas.microsoft.com/office/drawing/2014/main" id="{C846F3D2-8400-4498-A61B-FBD19BEEA342}"/>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6" name="Text Box 31">
            <a:extLst>
              <a:ext uri="{FF2B5EF4-FFF2-40B4-BE49-F238E27FC236}">
                <a16:creationId xmlns:a16="http://schemas.microsoft.com/office/drawing/2014/main" id="{112FD13C-3731-47A5-842E-8A02FCFEB6B0}"/>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77" name="AutoShape 32">
            <a:extLst>
              <a:ext uri="{FF2B5EF4-FFF2-40B4-BE49-F238E27FC236}">
                <a16:creationId xmlns:a16="http://schemas.microsoft.com/office/drawing/2014/main" id="{A8A5EA87-72BC-4545-B11E-F0EECA0B7FF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 name="Text Box 33">
            <a:extLst>
              <a:ext uri="{FF2B5EF4-FFF2-40B4-BE49-F238E27FC236}">
                <a16:creationId xmlns:a16="http://schemas.microsoft.com/office/drawing/2014/main" id="{094DD0AA-4412-47A3-84E1-556F732025D0}"/>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79" name="Text Box 34">
            <a:extLst>
              <a:ext uri="{FF2B5EF4-FFF2-40B4-BE49-F238E27FC236}">
                <a16:creationId xmlns:a16="http://schemas.microsoft.com/office/drawing/2014/main" id="{A38DFA3E-DBCF-406A-B0F2-DE3DBE85F293}"/>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80" name="Text Box 35">
            <a:extLst>
              <a:ext uri="{FF2B5EF4-FFF2-40B4-BE49-F238E27FC236}">
                <a16:creationId xmlns:a16="http://schemas.microsoft.com/office/drawing/2014/main" id="{BA599DA4-6254-45C8-A8EE-2618CE15CA54}"/>
              </a:ext>
            </a:extLst>
          </p:cNvPr>
          <p:cNvSpPr txBox="1">
            <a:spLocks noChangeArrowheads="1"/>
          </p:cNvSpPr>
          <p:nvPr/>
        </p:nvSpPr>
        <p:spPr bwMode="auto">
          <a:xfrm>
            <a:off x="2263775" y="3254375"/>
            <a:ext cx="4756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333399"/>
                </a:solidFill>
                <a:latin typeface="Arial" panose="020B0604020202020204" pitchFamily="34" charset="0"/>
                <a:ea typeface="黑体" panose="02010609060101010101" pitchFamily="49" charset="-122"/>
              </a:rPr>
              <a:t>数据链路层剥去帧首部和帧尾部后</a:t>
            </a:r>
          </a:p>
          <a:p>
            <a:pPr algn="ctr">
              <a:spcBef>
                <a:spcPct val="0"/>
              </a:spcBef>
              <a:buFontTx/>
              <a:buNone/>
            </a:pPr>
            <a:r>
              <a:rPr lang="zh-CN" altLang="en-US" sz="2400">
                <a:solidFill>
                  <a:srgbClr val="333399"/>
                </a:solidFill>
                <a:latin typeface="Arial" panose="020B0604020202020204" pitchFamily="34" charset="0"/>
                <a:ea typeface="黑体" panose="02010609060101010101" pitchFamily="49" charset="-122"/>
              </a:rPr>
              <a:t>把帧的数据部分交给网络层</a:t>
            </a:r>
          </a:p>
        </p:txBody>
      </p:sp>
      <p:sp>
        <p:nvSpPr>
          <p:cNvPr id="81" name="Rectangle 36">
            <a:extLst>
              <a:ext uri="{FF2B5EF4-FFF2-40B4-BE49-F238E27FC236}">
                <a16:creationId xmlns:a16="http://schemas.microsoft.com/office/drawing/2014/main" id="{7F107CFF-BB39-4F3E-B2D9-7E5EBB646356}"/>
              </a:ext>
            </a:extLst>
          </p:cNvPr>
          <p:cNvSpPr>
            <a:spLocks noChangeArrowheads="1"/>
          </p:cNvSpPr>
          <p:nvPr/>
        </p:nvSpPr>
        <p:spPr bwMode="auto">
          <a:xfrm>
            <a:off x="1979613" y="4797425"/>
            <a:ext cx="576262"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2</a:t>
            </a:r>
          </a:p>
        </p:txBody>
      </p:sp>
      <p:sp>
        <p:nvSpPr>
          <p:cNvPr id="82" name="Rectangle 37">
            <a:extLst>
              <a:ext uri="{FF2B5EF4-FFF2-40B4-BE49-F238E27FC236}">
                <a16:creationId xmlns:a16="http://schemas.microsoft.com/office/drawing/2014/main" id="{EC18CA35-FEB2-4E49-9DD8-BBC67D49257C}"/>
              </a:ext>
            </a:extLst>
          </p:cNvPr>
          <p:cNvSpPr>
            <a:spLocks noChangeArrowheads="1"/>
          </p:cNvSpPr>
          <p:nvPr/>
        </p:nvSpPr>
        <p:spPr bwMode="auto">
          <a:xfrm>
            <a:off x="6659563" y="4799013"/>
            <a:ext cx="504825"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T</a:t>
            </a:r>
            <a:r>
              <a:rPr kumimoji="0" lang="en-US" altLang="zh-CN" sz="1800" b="1" baseline="-25000">
                <a:solidFill>
                  <a:srgbClr val="333399"/>
                </a:solidFill>
                <a:latin typeface="Arial" panose="020B0604020202020204" pitchFamily="34" charset="0"/>
              </a:rPr>
              <a:t>2</a:t>
            </a:r>
          </a:p>
        </p:txBody>
      </p:sp>
      <p:grpSp>
        <p:nvGrpSpPr>
          <p:cNvPr id="83" name="Group 38">
            <a:extLst>
              <a:ext uri="{FF2B5EF4-FFF2-40B4-BE49-F238E27FC236}">
                <a16:creationId xmlns:a16="http://schemas.microsoft.com/office/drawing/2014/main" id="{0C4073B5-BF5E-48AA-BD92-DAEE0F202400}"/>
              </a:ext>
            </a:extLst>
          </p:cNvPr>
          <p:cNvGrpSpPr>
            <a:grpSpLocks/>
          </p:cNvGrpSpPr>
          <p:nvPr/>
        </p:nvGrpSpPr>
        <p:grpSpPr bwMode="auto">
          <a:xfrm>
            <a:off x="2555875" y="4799013"/>
            <a:ext cx="4103688" cy="358775"/>
            <a:chOff x="1610" y="3023"/>
            <a:chExt cx="2585" cy="226"/>
          </a:xfrm>
        </p:grpSpPr>
        <p:sp>
          <p:nvSpPr>
            <p:cNvPr id="84" name="Rectangle 39">
              <a:extLst>
                <a:ext uri="{FF2B5EF4-FFF2-40B4-BE49-F238E27FC236}">
                  <a16:creationId xmlns:a16="http://schemas.microsoft.com/office/drawing/2014/main" id="{D5613D17-AAA1-4C0F-8E6D-8585DA1AC5BA}"/>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sp>
          <p:nvSpPr>
            <p:cNvPr id="85" name="Rectangle 40">
              <a:extLst>
                <a:ext uri="{FF2B5EF4-FFF2-40B4-BE49-F238E27FC236}">
                  <a16:creationId xmlns:a16="http://schemas.microsoft.com/office/drawing/2014/main" id="{02B5397E-B731-4674-B92F-BDADFE9A37B0}"/>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86" name="Rectangle 41">
              <a:extLst>
                <a:ext uri="{FF2B5EF4-FFF2-40B4-BE49-F238E27FC236}">
                  <a16:creationId xmlns:a16="http://schemas.microsoft.com/office/drawing/2014/main" id="{8FB66A41-BFB3-499B-B5B1-1CB2072AEA74}"/>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127" name="Rectangle 42">
              <a:extLst>
                <a:ext uri="{FF2B5EF4-FFF2-40B4-BE49-F238E27FC236}">
                  <a16:creationId xmlns:a16="http://schemas.microsoft.com/office/drawing/2014/main" id="{C3E21D68-F21D-4F8C-9837-EC66E065C08F}"/>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grpSp>
        <p:nvGrpSpPr>
          <p:cNvPr id="128" name="Group 43">
            <a:extLst>
              <a:ext uri="{FF2B5EF4-FFF2-40B4-BE49-F238E27FC236}">
                <a16:creationId xmlns:a16="http://schemas.microsoft.com/office/drawing/2014/main" id="{391174F5-AF7D-4AB5-9570-9CC1A787ACEA}"/>
              </a:ext>
            </a:extLst>
          </p:cNvPr>
          <p:cNvGrpSpPr>
            <a:grpSpLocks/>
          </p:cNvGrpSpPr>
          <p:nvPr/>
        </p:nvGrpSpPr>
        <p:grpSpPr bwMode="auto">
          <a:xfrm>
            <a:off x="4211638" y="4471988"/>
            <a:ext cx="4229100" cy="396875"/>
            <a:chOff x="2653" y="2817"/>
            <a:chExt cx="2664" cy="250"/>
          </a:xfrm>
        </p:grpSpPr>
        <p:sp>
          <p:nvSpPr>
            <p:cNvPr id="129" name="AutoShape 44">
              <a:extLst>
                <a:ext uri="{FF2B5EF4-FFF2-40B4-BE49-F238E27FC236}">
                  <a16:creationId xmlns:a16="http://schemas.microsoft.com/office/drawing/2014/main" id="{738FF2E3-A7E4-4892-A8C7-44BAB0C973E7}"/>
                </a:ext>
              </a:extLst>
            </p:cNvPr>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30" name="AutoShape 45">
              <a:extLst>
                <a:ext uri="{FF2B5EF4-FFF2-40B4-BE49-F238E27FC236}">
                  <a16:creationId xmlns:a16="http://schemas.microsoft.com/office/drawing/2014/main" id="{6E7BB127-7FDF-4778-A230-52CC55073933}"/>
                </a:ext>
              </a:extLst>
            </p:cNvPr>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7" name="灯片编号占位符 6">
            <a:extLst>
              <a:ext uri="{FF2B5EF4-FFF2-40B4-BE49-F238E27FC236}">
                <a16:creationId xmlns:a16="http://schemas.microsoft.com/office/drawing/2014/main" id="{281C694E-4268-4F60-821A-FE4E31CD00A4}"/>
              </a:ext>
            </a:extLst>
          </p:cNvPr>
          <p:cNvSpPr>
            <a:spLocks noGrp="1"/>
          </p:cNvSpPr>
          <p:nvPr>
            <p:ph type="sldNum" sz="quarter" idx="12"/>
          </p:nvPr>
        </p:nvSpPr>
        <p:spPr/>
        <p:txBody>
          <a:bodyPr/>
          <a:lstStyle/>
          <a:p>
            <a:fld id="{0343F522-B1DB-4B24-87CC-09EAB668A261}" type="slidenum">
              <a:rPr lang="zh-CN" altLang="en-US" smtClean="0"/>
              <a:pPr/>
              <a:t>54</a:t>
            </a:fld>
            <a:r>
              <a:rPr lang="en-US" altLang="zh-CN"/>
              <a:t>/77</a:t>
            </a:r>
            <a:endParaRPr lang="zh-CN" altLang="en-US" dirty="0"/>
          </a:p>
        </p:txBody>
      </p:sp>
    </p:spTree>
    <p:extLst>
      <p:ext uri="{BB962C8B-B14F-4D97-AF65-F5344CB8AC3E}">
        <p14:creationId xmlns:p14="http://schemas.microsoft.com/office/powerpoint/2010/main" val="5619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81"/>
                                        </p:tgtEl>
                                      </p:cBhvr>
                                    </p:animEffect>
                                    <p:set>
                                      <p:cBhvr>
                                        <p:cTn id="7" dur="1" fill="hold">
                                          <p:stCondLst>
                                            <p:cond delay="999"/>
                                          </p:stCondLst>
                                        </p:cTn>
                                        <p:tgtEl>
                                          <p:spTgt spid="81"/>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82"/>
                                        </p:tgtEl>
                                      </p:cBhvr>
                                    </p:animEffect>
                                    <p:set>
                                      <p:cBhvr>
                                        <p:cTn id="11" dur="1" fill="hold">
                                          <p:stCondLst>
                                            <p:cond delay="999"/>
                                          </p:stCondLst>
                                        </p:cTn>
                                        <p:tgtEl>
                                          <p:spTgt spid="82"/>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wipe(down)">
                                      <p:cBhvr>
                                        <p:cTn id="15" dur="1000"/>
                                        <p:tgtEl>
                                          <p:spTgt spid="128"/>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83"/>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pSp>
        <p:nvGrpSpPr>
          <p:cNvPr id="87" name="Group 2">
            <a:extLst>
              <a:ext uri="{FF2B5EF4-FFF2-40B4-BE49-F238E27FC236}">
                <a16:creationId xmlns:a16="http://schemas.microsoft.com/office/drawing/2014/main" id="{00CDE689-FF03-4A1F-95B2-88F349981334}"/>
              </a:ext>
            </a:extLst>
          </p:cNvPr>
          <p:cNvGrpSpPr>
            <a:grpSpLocks/>
          </p:cNvGrpSpPr>
          <p:nvPr/>
        </p:nvGrpSpPr>
        <p:grpSpPr bwMode="auto">
          <a:xfrm>
            <a:off x="3059113" y="3575050"/>
            <a:ext cx="3598862" cy="358775"/>
            <a:chOff x="1928" y="2660"/>
            <a:chExt cx="2267" cy="226"/>
          </a:xfrm>
        </p:grpSpPr>
        <p:sp>
          <p:nvSpPr>
            <p:cNvPr id="88" name="Rectangle 3">
              <a:extLst>
                <a:ext uri="{FF2B5EF4-FFF2-40B4-BE49-F238E27FC236}">
                  <a16:creationId xmlns:a16="http://schemas.microsoft.com/office/drawing/2014/main" id="{EE29424F-0A83-4359-83A8-BE3954E3A8B6}"/>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89" name="Rectangle 4">
              <a:extLst>
                <a:ext uri="{FF2B5EF4-FFF2-40B4-BE49-F238E27FC236}">
                  <a16:creationId xmlns:a16="http://schemas.microsoft.com/office/drawing/2014/main" id="{EDCEB494-2425-4819-9BF9-CEDF3C8D68CF}"/>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90" name="Rectangle 5">
              <a:extLst>
                <a:ext uri="{FF2B5EF4-FFF2-40B4-BE49-F238E27FC236}">
                  <a16:creationId xmlns:a16="http://schemas.microsoft.com/office/drawing/2014/main" id="{64333974-A53F-4870-BD39-53C70E31F5E0}"/>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sp>
        <p:nvSpPr>
          <p:cNvPr id="91" name="Rectangle 6">
            <a:extLst>
              <a:ext uri="{FF2B5EF4-FFF2-40B4-BE49-F238E27FC236}">
                <a16:creationId xmlns:a16="http://schemas.microsoft.com/office/drawing/2014/main" id="{D782CB58-E668-4BA6-959D-D3BB53609EE1}"/>
              </a:ext>
            </a:extLst>
          </p:cNvPr>
          <p:cNvSpPr>
            <a:spLocks noChangeArrowheads="1"/>
          </p:cNvSpPr>
          <p:nvPr/>
        </p:nvSpPr>
        <p:spPr bwMode="auto">
          <a:xfrm>
            <a:off x="2555875" y="4222750"/>
            <a:ext cx="504825"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3</a:t>
            </a:r>
          </a:p>
        </p:txBody>
      </p:sp>
      <p:grpSp>
        <p:nvGrpSpPr>
          <p:cNvPr id="92" name="Group 7">
            <a:extLst>
              <a:ext uri="{FF2B5EF4-FFF2-40B4-BE49-F238E27FC236}">
                <a16:creationId xmlns:a16="http://schemas.microsoft.com/office/drawing/2014/main" id="{9DA63CC0-3975-4A58-B73D-758CF1996C81}"/>
              </a:ext>
            </a:extLst>
          </p:cNvPr>
          <p:cNvGrpSpPr>
            <a:grpSpLocks/>
          </p:cNvGrpSpPr>
          <p:nvPr/>
        </p:nvGrpSpPr>
        <p:grpSpPr bwMode="auto">
          <a:xfrm>
            <a:off x="3060700" y="4222750"/>
            <a:ext cx="3598863" cy="358775"/>
            <a:chOff x="1928" y="2660"/>
            <a:chExt cx="2267" cy="226"/>
          </a:xfrm>
        </p:grpSpPr>
        <p:sp>
          <p:nvSpPr>
            <p:cNvPr id="93" name="Rectangle 8">
              <a:extLst>
                <a:ext uri="{FF2B5EF4-FFF2-40B4-BE49-F238E27FC236}">
                  <a16:creationId xmlns:a16="http://schemas.microsoft.com/office/drawing/2014/main" id="{F55D0420-E1EB-4E90-BBE7-3B27F299756C}"/>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sp>
          <p:nvSpPr>
            <p:cNvPr id="94" name="Rectangle 9">
              <a:extLst>
                <a:ext uri="{FF2B5EF4-FFF2-40B4-BE49-F238E27FC236}">
                  <a16:creationId xmlns:a16="http://schemas.microsoft.com/office/drawing/2014/main" id="{F50B40EF-8F01-405C-A260-A64C69F63F1B}"/>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95" name="Rectangle 10">
              <a:extLst>
                <a:ext uri="{FF2B5EF4-FFF2-40B4-BE49-F238E27FC236}">
                  <a16:creationId xmlns:a16="http://schemas.microsoft.com/office/drawing/2014/main" id="{2AF8B741-96F8-496E-B416-3E4296958143}"/>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sp>
        <p:nvSpPr>
          <p:cNvPr id="96" name="AutoShape 12">
            <a:extLst>
              <a:ext uri="{FF2B5EF4-FFF2-40B4-BE49-F238E27FC236}">
                <a16:creationId xmlns:a16="http://schemas.microsoft.com/office/drawing/2014/main" id="{8A34AAA2-E28D-45C0-903F-C0DCA9B1B9D5}"/>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7" name="AutoShape 13">
            <a:extLst>
              <a:ext uri="{FF2B5EF4-FFF2-40B4-BE49-F238E27FC236}">
                <a16:creationId xmlns:a16="http://schemas.microsoft.com/office/drawing/2014/main" id="{DB7BBC5C-938A-4587-B854-CF0A76AF2D9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8" name="Text Box 14">
            <a:extLst>
              <a:ext uri="{FF2B5EF4-FFF2-40B4-BE49-F238E27FC236}">
                <a16:creationId xmlns:a16="http://schemas.microsoft.com/office/drawing/2014/main" id="{34DBA046-E378-46E8-82D7-EA35CDE02E17}"/>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99" name="Text Box 15">
            <a:extLst>
              <a:ext uri="{FF2B5EF4-FFF2-40B4-BE49-F238E27FC236}">
                <a16:creationId xmlns:a16="http://schemas.microsoft.com/office/drawing/2014/main" id="{8A43C541-2A37-41D0-884F-777D8ED01C1D}"/>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100" name="Text Box 16">
            <a:extLst>
              <a:ext uri="{FF2B5EF4-FFF2-40B4-BE49-F238E27FC236}">
                <a16:creationId xmlns:a16="http://schemas.microsoft.com/office/drawing/2014/main" id="{B49F5797-19E9-44D4-AA74-A772E39D9FC3}"/>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101" name="Text Box 17">
            <a:extLst>
              <a:ext uri="{FF2B5EF4-FFF2-40B4-BE49-F238E27FC236}">
                <a16:creationId xmlns:a16="http://schemas.microsoft.com/office/drawing/2014/main" id="{AD5D1827-5F45-45A6-9C80-D214C54E2B57}"/>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102" name="Text Box 18">
            <a:extLst>
              <a:ext uri="{FF2B5EF4-FFF2-40B4-BE49-F238E27FC236}">
                <a16:creationId xmlns:a16="http://schemas.microsoft.com/office/drawing/2014/main" id="{75D7BDA3-ECBE-4998-A5C4-A7FBA3EDBC82}"/>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103" name="Freeform 19">
            <a:extLst>
              <a:ext uri="{FF2B5EF4-FFF2-40B4-BE49-F238E27FC236}">
                <a16:creationId xmlns:a16="http://schemas.microsoft.com/office/drawing/2014/main" id="{13B2ED00-C695-4DC2-A955-93B9AB3FE304}"/>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Freeform 20">
            <a:extLst>
              <a:ext uri="{FF2B5EF4-FFF2-40B4-BE49-F238E27FC236}">
                <a16:creationId xmlns:a16="http://schemas.microsoft.com/office/drawing/2014/main" id="{FC2E4330-7D6B-4EF4-9021-8DC56223F005}"/>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Freeform 21">
            <a:extLst>
              <a:ext uri="{FF2B5EF4-FFF2-40B4-BE49-F238E27FC236}">
                <a16:creationId xmlns:a16="http://schemas.microsoft.com/office/drawing/2014/main" id="{0A30C66B-080E-4474-941B-A60676211528}"/>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Freeform 22">
            <a:extLst>
              <a:ext uri="{FF2B5EF4-FFF2-40B4-BE49-F238E27FC236}">
                <a16:creationId xmlns:a16="http://schemas.microsoft.com/office/drawing/2014/main" id="{AE909C68-6022-4965-B229-46C89B7C332E}"/>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AutoShape 23">
            <a:extLst>
              <a:ext uri="{FF2B5EF4-FFF2-40B4-BE49-F238E27FC236}">
                <a16:creationId xmlns:a16="http://schemas.microsoft.com/office/drawing/2014/main" id="{0AFA0511-8451-4B0E-8FED-42F83884C13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8" name="Text Box 24">
            <a:extLst>
              <a:ext uri="{FF2B5EF4-FFF2-40B4-BE49-F238E27FC236}">
                <a16:creationId xmlns:a16="http://schemas.microsoft.com/office/drawing/2014/main" id="{FE7BF7AF-27F6-46E5-A602-8978DA746FE3}"/>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109" name="Text Box 25">
            <a:extLst>
              <a:ext uri="{FF2B5EF4-FFF2-40B4-BE49-F238E27FC236}">
                <a16:creationId xmlns:a16="http://schemas.microsoft.com/office/drawing/2014/main" id="{615064F6-0253-4CDC-94D4-0132F740D4A4}"/>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110" name="Text Box 26">
            <a:extLst>
              <a:ext uri="{FF2B5EF4-FFF2-40B4-BE49-F238E27FC236}">
                <a16:creationId xmlns:a16="http://schemas.microsoft.com/office/drawing/2014/main" id="{6F4280D8-D7A0-4974-99BF-A085757D94B5}"/>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111" name="Text Box 27">
            <a:extLst>
              <a:ext uri="{FF2B5EF4-FFF2-40B4-BE49-F238E27FC236}">
                <a16:creationId xmlns:a16="http://schemas.microsoft.com/office/drawing/2014/main" id="{CE22749D-8223-4AAF-B4DA-CD594C5EE3E9}"/>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112" name="Text Box 28">
            <a:extLst>
              <a:ext uri="{FF2B5EF4-FFF2-40B4-BE49-F238E27FC236}">
                <a16:creationId xmlns:a16="http://schemas.microsoft.com/office/drawing/2014/main" id="{CE1BB7D0-6C0C-46BC-8273-258BA56604F9}"/>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113" name="Freeform 29">
            <a:extLst>
              <a:ext uri="{FF2B5EF4-FFF2-40B4-BE49-F238E27FC236}">
                <a16:creationId xmlns:a16="http://schemas.microsoft.com/office/drawing/2014/main" id="{7AD86B66-468C-4500-A03E-0DE893382E84}"/>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Freeform 30">
            <a:extLst>
              <a:ext uri="{FF2B5EF4-FFF2-40B4-BE49-F238E27FC236}">
                <a16:creationId xmlns:a16="http://schemas.microsoft.com/office/drawing/2014/main" id="{F9834420-AB0A-4175-AEB1-17B6727AB753}"/>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Freeform 31">
            <a:extLst>
              <a:ext uri="{FF2B5EF4-FFF2-40B4-BE49-F238E27FC236}">
                <a16:creationId xmlns:a16="http://schemas.microsoft.com/office/drawing/2014/main" id="{C44D6900-BFEC-4E46-9C6E-4942ED5B3B40}"/>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Freeform 32">
            <a:extLst>
              <a:ext uri="{FF2B5EF4-FFF2-40B4-BE49-F238E27FC236}">
                <a16:creationId xmlns:a16="http://schemas.microsoft.com/office/drawing/2014/main" id="{E472C696-C2E9-4C85-87F2-EE70C7F9C93C}"/>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Text Box 33">
            <a:extLst>
              <a:ext uri="{FF2B5EF4-FFF2-40B4-BE49-F238E27FC236}">
                <a16:creationId xmlns:a16="http://schemas.microsoft.com/office/drawing/2014/main" id="{F8683FE5-F4B4-4C3C-A4F1-C662A3C93CAA}"/>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118" name="AutoShape 34">
            <a:extLst>
              <a:ext uri="{FF2B5EF4-FFF2-40B4-BE49-F238E27FC236}">
                <a16:creationId xmlns:a16="http://schemas.microsoft.com/office/drawing/2014/main" id="{D283CA78-B556-48F9-8D9E-1C410339375A}"/>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9" name="Text Box 35">
            <a:extLst>
              <a:ext uri="{FF2B5EF4-FFF2-40B4-BE49-F238E27FC236}">
                <a16:creationId xmlns:a16="http://schemas.microsoft.com/office/drawing/2014/main" id="{E68B1F27-D06D-4186-A8C5-C0FDB24E981D}"/>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120" name="AutoShape 36">
            <a:extLst>
              <a:ext uri="{FF2B5EF4-FFF2-40B4-BE49-F238E27FC236}">
                <a16:creationId xmlns:a16="http://schemas.microsoft.com/office/drawing/2014/main" id="{47A38960-333E-4705-BC4A-98C99C8F5ED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1" name="Text Box 37">
            <a:extLst>
              <a:ext uri="{FF2B5EF4-FFF2-40B4-BE49-F238E27FC236}">
                <a16:creationId xmlns:a16="http://schemas.microsoft.com/office/drawing/2014/main" id="{54B3E5DD-D8C3-4253-B5FA-02234E0036A1}"/>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122" name="Text Box 38">
            <a:extLst>
              <a:ext uri="{FF2B5EF4-FFF2-40B4-BE49-F238E27FC236}">
                <a16:creationId xmlns:a16="http://schemas.microsoft.com/office/drawing/2014/main" id="{13F644EC-F079-4A1A-A95D-86DA46CBFA30}"/>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123" name="Text Box 39">
            <a:extLst>
              <a:ext uri="{FF2B5EF4-FFF2-40B4-BE49-F238E27FC236}">
                <a16:creationId xmlns:a16="http://schemas.microsoft.com/office/drawing/2014/main" id="{826AAC2D-BD14-4AE4-8B8E-2C9DD6E964C8}"/>
              </a:ext>
            </a:extLst>
          </p:cNvPr>
          <p:cNvSpPr txBox="1">
            <a:spLocks noChangeArrowheads="1"/>
          </p:cNvSpPr>
          <p:nvPr/>
        </p:nvSpPr>
        <p:spPr bwMode="auto">
          <a:xfrm>
            <a:off x="2720320" y="2678113"/>
            <a:ext cx="38779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网络层剥去分组首部后</a:t>
            </a:r>
          </a:p>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把包的数据部分交给传输层</a:t>
            </a:r>
          </a:p>
        </p:txBody>
      </p:sp>
      <p:grpSp>
        <p:nvGrpSpPr>
          <p:cNvPr id="124" name="Group 40">
            <a:extLst>
              <a:ext uri="{FF2B5EF4-FFF2-40B4-BE49-F238E27FC236}">
                <a16:creationId xmlns:a16="http://schemas.microsoft.com/office/drawing/2014/main" id="{CED92EBD-6004-4C1A-9776-415477829676}"/>
              </a:ext>
            </a:extLst>
          </p:cNvPr>
          <p:cNvGrpSpPr>
            <a:grpSpLocks/>
          </p:cNvGrpSpPr>
          <p:nvPr/>
        </p:nvGrpSpPr>
        <p:grpSpPr bwMode="auto">
          <a:xfrm>
            <a:off x="4591050" y="3895725"/>
            <a:ext cx="3849688" cy="396875"/>
            <a:chOff x="2892" y="2454"/>
            <a:chExt cx="2425" cy="250"/>
          </a:xfrm>
        </p:grpSpPr>
        <p:sp>
          <p:nvSpPr>
            <p:cNvPr id="125" name="AutoShape 41">
              <a:extLst>
                <a:ext uri="{FF2B5EF4-FFF2-40B4-BE49-F238E27FC236}">
                  <a16:creationId xmlns:a16="http://schemas.microsoft.com/office/drawing/2014/main" id="{7F11B69C-1FCE-4444-BC57-D816FE2974E5}"/>
                </a:ext>
              </a:extLst>
            </p:cNvPr>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6" name="AutoShape 42">
              <a:extLst>
                <a:ext uri="{FF2B5EF4-FFF2-40B4-BE49-F238E27FC236}">
                  <a16:creationId xmlns:a16="http://schemas.microsoft.com/office/drawing/2014/main" id="{39D9B592-2E76-4A33-9638-14C285D3866B}"/>
                </a:ext>
              </a:extLst>
            </p:cNvPr>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7" name="灯片编号占位符 6">
            <a:extLst>
              <a:ext uri="{FF2B5EF4-FFF2-40B4-BE49-F238E27FC236}">
                <a16:creationId xmlns:a16="http://schemas.microsoft.com/office/drawing/2014/main" id="{02262910-BFB6-474E-8335-494A946442F5}"/>
              </a:ext>
            </a:extLst>
          </p:cNvPr>
          <p:cNvSpPr>
            <a:spLocks noGrp="1"/>
          </p:cNvSpPr>
          <p:nvPr>
            <p:ph type="sldNum" sz="quarter" idx="12"/>
          </p:nvPr>
        </p:nvSpPr>
        <p:spPr/>
        <p:txBody>
          <a:bodyPr/>
          <a:lstStyle/>
          <a:p>
            <a:fld id="{0343F522-B1DB-4B24-87CC-09EAB668A261}" type="slidenum">
              <a:rPr lang="zh-CN" altLang="en-US" smtClean="0"/>
              <a:pPr/>
              <a:t>55</a:t>
            </a:fld>
            <a:r>
              <a:rPr lang="en-US" altLang="zh-CN"/>
              <a:t>/77</a:t>
            </a:r>
            <a:endParaRPr lang="zh-CN" altLang="en-US" dirty="0"/>
          </a:p>
        </p:txBody>
      </p:sp>
    </p:spTree>
    <p:extLst>
      <p:ext uri="{BB962C8B-B14F-4D97-AF65-F5344CB8AC3E}">
        <p14:creationId xmlns:p14="http://schemas.microsoft.com/office/powerpoint/2010/main" val="33993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91"/>
                                        </p:tgtEl>
                                      </p:cBhvr>
                                    </p:animEffect>
                                    <p:set>
                                      <p:cBhvr>
                                        <p:cTn id="7" dur="1" fill="hold">
                                          <p:stCondLst>
                                            <p:cond delay="999"/>
                                          </p:stCondLst>
                                        </p:cTn>
                                        <p:tgtEl>
                                          <p:spTgt spid="9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down)">
                                      <p:cBhvr>
                                        <p:cTn id="11" dur="2000"/>
                                        <p:tgtEl>
                                          <p:spTgt spid="124"/>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92"/>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87"/>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pSp>
        <p:nvGrpSpPr>
          <p:cNvPr id="48" name="Group 2">
            <a:extLst>
              <a:ext uri="{FF2B5EF4-FFF2-40B4-BE49-F238E27FC236}">
                <a16:creationId xmlns:a16="http://schemas.microsoft.com/office/drawing/2014/main" id="{0A033F1C-B3F1-409F-B82D-C63BC696689F}"/>
              </a:ext>
            </a:extLst>
          </p:cNvPr>
          <p:cNvGrpSpPr>
            <a:grpSpLocks/>
          </p:cNvGrpSpPr>
          <p:nvPr/>
        </p:nvGrpSpPr>
        <p:grpSpPr bwMode="auto">
          <a:xfrm>
            <a:off x="3563938" y="2997200"/>
            <a:ext cx="3094037" cy="358775"/>
            <a:chOff x="2245" y="2252"/>
            <a:chExt cx="1949" cy="226"/>
          </a:xfrm>
        </p:grpSpPr>
        <p:sp>
          <p:nvSpPr>
            <p:cNvPr id="49" name="Rectangle 3">
              <a:extLst>
                <a:ext uri="{FF2B5EF4-FFF2-40B4-BE49-F238E27FC236}">
                  <a16:creationId xmlns:a16="http://schemas.microsoft.com/office/drawing/2014/main" id="{39D7B7CF-D259-4E41-826E-0703DC7600EF}"/>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50" name="Rectangle 4">
              <a:extLst>
                <a:ext uri="{FF2B5EF4-FFF2-40B4-BE49-F238E27FC236}">
                  <a16:creationId xmlns:a16="http://schemas.microsoft.com/office/drawing/2014/main" id="{4326524D-1132-42E1-8F16-78A52A394F59}"/>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sp>
        <p:nvSpPr>
          <p:cNvPr id="51" name="Rectangle 5">
            <a:extLst>
              <a:ext uri="{FF2B5EF4-FFF2-40B4-BE49-F238E27FC236}">
                <a16:creationId xmlns:a16="http://schemas.microsoft.com/office/drawing/2014/main" id="{E0862E66-0454-4476-8E58-671D809EAE4A}"/>
              </a:ext>
            </a:extLst>
          </p:cNvPr>
          <p:cNvSpPr>
            <a:spLocks noChangeArrowheads="1"/>
          </p:cNvSpPr>
          <p:nvPr/>
        </p:nvSpPr>
        <p:spPr bwMode="auto">
          <a:xfrm>
            <a:off x="3059113" y="3575050"/>
            <a:ext cx="504825"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4</a:t>
            </a:r>
          </a:p>
        </p:txBody>
      </p:sp>
      <p:grpSp>
        <p:nvGrpSpPr>
          <p:cNvPr id="52" name="Group 6">
            <a:extLst>
              <a:ext uri="{FF2B5EF4-FFF2-40B4-BE49-F238E27FC236}">
                <a16:creationId xmlns:a16="http://schemas.microsoft.com/office/drawing/2014/main" id="{3721A53A-F0BB-4A77-9176-D4B989E62745}"/>
              </a:ext>
            </a:extLst>
          </p:cNvPr>
          <p:cNvGrpSpPr>
            <a:grpSpLocks/>
          </p:cNvGrpSpPr>
          <p:nvPr/>
        </p:nvGrpSpPr>
        <p:grpSpPr bwMode="auto">
          <a:xfrm>
            <a:off x="3563938" y="3575050"/>
            <a:ext cx="3094037" cy="358775"/>
            <a:chOff x="2245" y="2252"/>
            <a:chExt cx="1949" cy="226"/>
          </a:xfrm>
        </p:grpSpPr>
        <p:sp>
          <p:nvSpPr>
            <p:cNvPr id="53" name="Rectangle 7">
              <a:extLst>
                <a:ext uri="{FF2B5EF4-FFF2-40B4-BE49-F238E27FC236}">
                  <a16:creationId xmlns:a16="http://schemas.microsoft.com/office/drawing/2014/main" id="{DE36D190-E52A-459A-B482-A9B43E5D1B97}"/>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54" name="Rectangle 8">
              <a:extLst>
                <a:ext uri="{FF2B5EF4-FFF2-40B4-BE49-F238E27FC236}">
                  <a16:creationId xmlns:a16="http://schemas.microsoft.com/office/drawing/2014/main" id="{14F86BC6-AD86-4FE4-B9ED-1366E7726FA4}"/>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grpSp>
      <p:sp>
        <p:nvSpPr>
          <p:cNvPr id="55" name="AutoShape 10">
            <a:extLst>
              <a:ext uri="{FF2B5EF4-FFF2-40B4-BE49-F238E27FC236}">
                <a16:creationId xmlns:a16="http://schemas.microsoft.com/office/drawing/2014/main" id="{1E33526E-3DAD-4D9B-A3EF-9B3FE7241AA3}"/>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6" name="AutoShape 11">
            <a:extLst>
              <a:ext uri="{FF2B5EF4-FFF2-40B4-BE49-F238E27FC236}">
                <a16:creationId xmlns:a16="http://schemas.microsoft.com/office/drawing/2014/main" id="{F1E8BF7B-3264-4026-96F0-AFFB71A150D5}"/>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7" name="Text Box 12">
            <a:extLst>
              <a:ext uri="{FF2B5EF4-FFF2-40B4-BE49-F238E27FC236}">
                <a16:creationId xmlns:a16="http://schemas.microsoft.com/office/drawing/2014/main" id="{57790ECC-09BD-4AA2-A8B9-959CE3FCACBA}"/>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58" name="Text Box 13">
            <a:extLst>
              <a:ext uri="{FF2B5EF4-FFF2-40B4-BE49-F238E27FC236}">
                <a16:creationId xmlns:a16="http://schemas.microsoft.com/office/drawing/2014/main" id="{87259E25-2956-489A-B463-0EBC01932FF0}"/>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59" name="Text Box 14">
            <a:extLst>
              <a:ext uri="{FF2B5EF4-FFF2-40B4-BE49-F238E27FC236}">
                <a16:creationId xmlns:a16="http://schemas.microsoft.com/office/drawing/2014/main" id="{2FCD1D84-1CE0-420E-9379-5776CA580C37}"/>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60" name="Text Box 15">
            <a:extLst>
              <a:ext uri="{FF2B5EF4-FFF2-40B4-BE49-F238E27FC236}">
                <a16:creationId xmlns:a16="http://schemas.microsoft.com/office/drawing/2014/main" id="{01C9C282-578E-4385-BA92-B8AA3C5421A4}"/>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61" name="Text Box 16">
            <a:extLst>
              <a:ext uri="{FF2B5EF4-FFF2-40B4-BE49-F238E27FC236}">
                <a16:creationId xmlns:a16="http://schemas.microsoft.com/office/drawing/2014/main" id="{92396F9F-90D7-4BB9-A8C6-A211F4B72510}"/>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62" name="Freeform 17">
            <a:extLst>
              <a:ext uri="{FF2B5EF4-FFF2-40B4-BE49-F238E27FC236}">
                <a16:creationId xmlns:a16="http://schemas.microsoft.com/office/drawing/2014/main" id="{44D8C9DC-E5B9-4B35-8EA7-923F8AB37C79}"/>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18">
            <a:extLst>
              <a:ext uri="{FF2B5EF4-FFF2-40B4-BE49-F238E27FC236}">
                <a16:creationId xmlns:a16="http://schemas.microsoft.com/office/drawing/2014/main" id="{592281F2-DF4A-48F1-867B-54DE1777D989}"/>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19">
            <a:extLst>
              <a:ext uri="{FF2B5EF4-FFF2-40B4-BE49-F238E27FC236}">
                <a16:creationId xmlns:a16="http://schemas.microsoft.com/office/drawing/2014/main" id="{CC9761DA-4780-49C0-AF91-67752ECCAFE1}"/>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Freeform 20">
            <a:extLst>
              <a:ext uri="{FF2B5EF4-FFF2-40B4-BE49-F238E27FC236}">
                <a16:creationId xmlns:a16="http://schemas.microsoft.com/office/drawing/2014/main" id="{EC723EBB-880E-4D95-BAC5-D7D631AA0CB4}"/>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21">
            <a:extLst>
              <a:ext uri="{FF2B5EF4-FFF2-40B4-BE49-F238E27FC236}">
                <a16:creationId xmlns:a16="http://schemas.microsoft.com/office/drawing/2014/main" id="{FA062ACF-1643-418B-9BA9-B2E16DA957FD}"/>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 name="Text Box 22">
            <a:extLst>
              <a:ext uri="{FF2B5EF4-FFF2-40B4-BE49-F238E27FC236}">
                <a16:creationId xmlns:a16="http://schemas.microsoft.com/office/drawing/2014/main" id="{55AF26E8-0A5D-44E9-8ED1-38F5F6552B51}"/>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68" name="Text Box 23">
            <a:extLst>
              <a:ext uri="{FF2B5EF4-FFF2-40B4-BE49-F238E27FC236}">
                <a16:creationId xmlns:a16="http://schemas.microsoft.com/office/drawing/2014/main" id="{7EA85966-DDF9-43DF-A3A7-075482C68BE5}"/>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69" name="Text Box 24">
            <a:extLst>
              <a:ext uri="{FF2B5EF4-FFF2-40B4-BE49-F238E27FC236}">
                <a16:creationId xmlns:a16="http://schemas.microsoft.com/office/drawing/2014/main" id="{2AC82B5D-361F-49A9-B4BB-86DF8191EF84}"/>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70" name="Text Box 25">
            <a:extLst>
              <a:ext uri="{FF2B5EF4-FFF2-40B4-BE49-F238E27FC236}">
                <a16:creationId xmlns:a16="http://schemas.microsoft.com/office/drawing/2014/main" id="{4CCE92CB-4AEB-427B-802B-9010D6A05EBA}"/>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71" name="Text Box 26">
            <a:extLst>
              <a:ext uri="{FF2B5EF4-FFF2-40B4-BE49-F238E27FC236}">
                <a16:creationId xmlns:a16="http://schemas.microsoft.com/office/drawing/2014/main" id="{08264CF3-1103-4333-85E8-F98731B843FA}"/>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72" name="Freeform 27">
            <a:extLst>
              <a:ext uri="{FF2B5EF4-FFF2-40B4-BE49-F238E27FC236}">
                <a16:creationId xmlns:a16="http://schemas.microsoft.com/office/drawing/2014/main" id="{6B4B8B51-AEA5-4753-BFFD-CBBC94B39AE8}"/>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Freeform 28">
            <a:extLst>
              <a:ext uri="{FF2B5EF4-FFF2-40B4-BE49-F238E27FC236}">
                <a16:creationId xmlns:a16="http://schemas.microsoft.com/office/drawing/2014/main" id="{628A0A5A-0E2F-42BA-B6E2-715DBB9FB3E7}"/>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Freeform 29">
            <a:extLst>
              <a:ext uri="{FF2B5EF4-FFF2-40B4-BE49-F238E27FC236}">
                <a16:creationId xmlns:a16="http://schemas.microsoft.com/office/drawing/2014/main" id="{EB573585-E388-472F-9687-2CFDCC0934CD}"/>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Freeform 30">
            <a:extLst>
              <a:ext uri="{FF2B5EF4-FFF2-40B4-BE49-F238E27FC236}">
                <a16:creationId xmlns:a16="http://schemas.microsoft.com/office/drawing/2014/main" id="{F5F69F38-0D85-472C-80F0-89A961F6A758}"/>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Text Box 31">
            <a:extLst>
              <a:ext uri="{FF2B5EF4-FFF2-40B4-BE49-F238E27FC236}">
                <a16:creationId xmlns:a16="http://schemas.microsoft.com/office/drawing/2014/main" id="{4764FB68-1A42-4E84-9A95-1DC7BDF0567B}"/>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77" name="AutoShape 32">
            <a:extLst>
              <a:ext uri="{FF2B5EF4-FFF2-40B4-BE49-F238E27FC236}">
                <a16:creationId xmlns:a16="http://schemas.microsoft.com/office/drawing/2014/main" id="{5FE151F6-14C5-4A31-AFB9-B389F4FA32D3}"/>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8" name="Text Box 33">
            <a:extLst>
              <a:ext uri="{FF2B5EF4-FFF2-40B4-BE49-F238E27FC236}">
                <a16:creationId xmlns:a16="http://schemas.microsoft.com/office/drawing/2014/main" id="{E421C20B-24BC-4A47-B955-DCC41C68E56B}"/>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79" name="AutoShape 34">
            <a:extLst>
              <a:ext uri="{FF2B5EF4-FFF2-40B4-BE49-F238E27FC236}">
                <a16:creationId xmlns:a16="http://schemas.microsoft.com/office/drawing/2014/main" id="{49AADEA2-2EFC-437C-84A5-B95582D72754}"/>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0" name="Text Box 35">
            <a:extLst>
              <a:ext uri="{FF2B5EF4-FFF2-40B4-BE49-F238E27FC236}">
                <a16:creationId xmlns:a16="http://schemas.microsoft.com/office/drawing/2014/main" id="{13855B29-A6F9-412B-9D07-2E8E9C15CB73}"/>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81" name="Text Box 36">
            <a:extLst>
              <a:ext uri="{FF2B5EF4-FFF2-40B4-BE49-F238E27FC236}">
                <a16:creationId xmlns:a16="http://schemas.microsoft.com/office/drawing/2014/main" id="{4F779D9A-A0CF-46B0-9F51-62310738C5FD}"/>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82" name="Text Box 37">
            <a:extLst>
              <a:ext uri="{FF2B5EF4-FFF2-40B4-BE49-F238E27FC236}">
                <a16:creationId xmlns:a16="http://schemas.microsoft.com/office/drawing/2014/main" id="{F3DBB966-3033-4CCB-9883-A65BC3DE1B56}"/>
              </a:ext>
            </a:extLst>
          </p:cNvPr>
          <p:cNvSpPr txBox="1">
            <a:spLocks noChangeArrowheads="1"/>
          </p:cNvSpPr>
          <p:nvPr/>
        </p:nvSpPr>
        <p:spPr bwMode="auto">
          <a:xfrm>
            <a:off x="2853770" y="2101850"/>
            <a:ext cx="4185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传输层剥去报文首部后</a:t>
            </a:r>
          </a:p>
          <a:p>
            <a:pPr algn="ctr">
              <a:spcBef>
                <a:spcPct val="0"/>
              </a:spcBef>
              <a:buFontTx/>
              <a:buNone/>
            </a:pPr>
            <a:r>
              <a:rPr lang="zh-CN" altLang="en-US" sz="2400" dirty="0">
                <a:solidFill>
                  <a:srgbClr val="333399"/>
                </a:solidFill>
                <a:latin typeface="Arial" panose="020B0604020202020204" pitchFamily="34" charset="0"/>
                <a:ea typeface="黑体" panose="02010609060101010101" pitchFamily="49" charset="-122"/>
              </a:rPr>
              <a:t>把报文的数据部分交给应用层</a:t>
            </a:r>
          </a:p>
        </p:txBody>
      </p:sp>
      <p:grpSp>
        <p:nvGrpSpPr>
          <p:cNvPr id="83" name="Group 38">
            <a:extLst>
              <a:ext uri="{FF2B5EF4-FFF2-40B4-BE49-F238E27FC236}">
                <a16:creationId xmlns:a16="http://schemas.microsoft.com/office/drawing/2014/main" id="{B53BB982-BE8E-4E57-8BBF-9905F97F68EB}"/>
              </a:ext>
            </a:extLst>
          </p:cNvPr>
          <p:cNvGrpSpPr>
            <a:grpSpLocks/>
          </p:cNvGrpSpPr>
          <p:nvPr/>
        </p:nvGrpSpPr>
        <p:grpSpPr bwMode="auto">
          <a:xfrm>
            <a:off x="4951413" y="3248025"/>
            <a:ext cx="3489325" cy="396875"/>
            <a:chOff x="3119" y="2046"/>
            <a:chExt cx="2198" cy="250"/>
          </a:xfrm>
        </p:grpSpPr>
        <p:sp>
          <p:nvSpPr>
            <p:cNvPr id="84" name="AutoShape 39">
              <a:extLst>
                <a:ext uri="{FF2B5EF4-FFF2-40B4-BE49-F238E27FC236}">
                  <a16:creationId xmlns:a16="http://schemas.microsoft.com/office/drawing/2014/main" id="{47A0701A-142B-4767-930E-2A8E757CCFA5}"/>
                </a:ext>
              </a:extLst>
            </p:cNvPr>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5" name="AutoShape 40">
              <a:extLst>
                <a:ext uri="{FF2B5EF4-FFF2-40B4-BE49-F238E27FC236}">
                  <a16:creationId xmlns:a16="http://schemas.microsoft.com/office/drawing/2014/main" id="{219CFF3B-067C-4B9C-ADDF-D89FA6A7F35F}"/>
                </a:ext>
              </a:extLst>
            </p:cNvPr>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7" name="灯片编号占位符 6">
            <a:extLst>
              <a:ext uri="{FF2B5EF4-FFF2-40B4-BE49-F238E27FC236}">
                <a16:creationId xmlns:a16="http://schemas.microsoft.com/office/drawing/2014/main" id="{5AB7C28A-47E7-42DF-9816-D8B6850BDDC9}"/>
              </a:ext>
            </a:extLst>
          </p:cNvPr>
          <p:cNvSpPr>
            <a:spLocks noGrp="1"/>
          </p:cNvSpPr>
          <p:nvPr>
            <p:ph type="sldNum" sz="quarter" idx="12"/>
          </p:nvPr>
        </p:nvSpPr>
        <p:spPr/>
        <p:txBody>
          <a:bodyPr/>
          <a:lstStyle/>
          <a:p>
            <a:fld id="{0343F522-B1DB-4B24-87CC-09EAB668A261}" type="slidenum">
              <a:rPr lang="zh-CN" altLang="en-US" smtClean="0"/>
              <a:pPr/>
              <a:t>56</a:t>
            </a:fld>
            <a:r>
              <a:rPr lang="en-US" altLang="zh-CN"/>
              <a:t>/77</a:t>
            </a:r>
            <a:endParaRPr lang="zh-CN" altLang="en-US" dirty="0"/>
          </a:p>
        </p:txBody>
      </p:sp>
    </p:spTree>
    <p:extLst>
      <p:ext uri="{BB962C8B-B14F-4D97-AF65-F5344CB8AC3E}">
        <p14:creationId xmlns:p14="http://schemas.microsoft.com/office/powerpoint/2010/main" val="104879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51"/>
                                        </p:tgtEl>
                                      </p:cBhvr>
                                    </p:animEffect>
                                    <p:set>
                                      <p:cBhvr>
                                        <p:cTn id="7" dur="1" fill="hold">
                                          <p:stCondLst>
                                            <p:cond delay="999"/>
                                          </p:stCondLst>
                                        </p:cTn>
                                        <p:tgtEl>
                                          <p:spTgt spid="5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down)">
                                      <p:cBhvr>
                                        <p:cTn id="11" dur="1000"/>
                                        <p:tgtEl>
                                          <p:spTgt spid="83"/>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52"/>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46" name="Rectangle 2">
            <a:extLst>
              <a:ext uri="{FF2B5EF4-FFF2-40B4-BE49-F238E27FC236}">
                <a16:creationId xmlns:a16="http://schemas.microsoft.com/office/drawing/2014/main" id="{BB6DEE24-792E-4A82-8797-495D6B4CA4F9}"/>
              </a:ext>
            </a:extLst>
          </p:cNvPr>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sp>
        <p:nvSpPr>
          <p:cNvPr id="47" name="Rectangle 3">
            <a:extLst>
              <a:ext uri="{FF2B5EF4-FFF2-40B4-BE49-F238E27FC236}">
                <a16:creationId xmlns:a16="http://schemas.microsoft.com/office/drawing/2014/main" id="{3448CE30-1F19-432D-A45C-CDA8CA04FF1B}"/>
              </a:ext>
            </a:extLst>
          </p:cNvPr>
          <p:cNvSpPr>
            <a:spLocks noChangeArrowheads="1"/>
          </p:cNvSpPr>
          <p:nvPr/>
        </p:nvSpPr>
        <p:spPr bwMode="auto">
          <a:xfrm>
            <a:off x="3563938" y="2997200"/>
            <a:ext cx="504825"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1800">
                <a:solidFill>
                  <a:srgbClr val="333399"/>
                </a:solidFill>
                <a:latin typeface="Arial" panose="020B0604020202020204" pitchFamily="34" charset="0"/>
              </a:rPr>
              <a:t>H</a:t>
            </a:r>
            <a:r>
              <a:rPr kumimoji="0" lang="en-US" altLang="zh-CN" sz="1800" b="1" baseline="-25000">
                <a:solidFill>
                  <a:srgbClr val="333399"/>
                </a:solidFill>
                <a:latin typeface="Arial" panose="020B0604020202020204" pitchFamily="34" charset="0"/>
              </a:rPr>
              <a:t>5</a:t>
            </a:r>
          </a:p>
        </p:txBody>
      </p:sp>
      <p:sp>
        <p:nvSpPr>
          <p:cNvPr id="86" name="Rectangle 4">
            <a:extLst>
              <a:ext uri="{FF2B5EF4-FFF2-40B4-BE49-F238E27FC236}">
                <a16:creationId xmlns:a16="http://schemas.microsoft.com/office/drawing/2014/main" id="{805DF2C9-8CA7-48C7-88B2-E164CDD9A672}"/>
              </a:ext>
            </a:extLst>
          </p:cNvPr>
          <p:cNvSpPr>
            <a:spLocks noChangeArrowheads="1"/>
          </p:cNvSpPr>
          <p:nvPr/>
        </p:nvSpPr>
        <p:spPr bwMode="auto">
          <a:xfrm>
            <a:off x="4065588" y="2997200"/>
            <a:ext cx="2592387"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2000">
                <a:solidFill>
                  <a:srgbClr val="333399"/>
                </a:solidFill>
                <a:latin typeface="Tahoma" panose="020B0604030504040204" pitchFamily="34" charset="0"/>
                <a:ea typeface="黑体" panose="02010609060101010101" pitchFamily="49" charset="-122"/>
              </a:rPr>
              <a:t>应 用 程 序 数 据</a:t>
            </a:r>
          </a:p>
        </p:txBody>
      </p:sp>
      <p:sp>
        <p:nvSpPr>
          <p:cNvPr id="87" name="AutoShape 6">
            <a:extLst>
              <a:ext uri="{FF2B5EF4-FFF2-40B4-BE49-F238E27FC236}">
                <a16:creationId xmlns:a16="http://schemas.microsoft.com/office/drawing/2014/main" id="{4E6561F2-ABE4-42EB-BAAF-738E94566BDA}"/>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8" name="AutoShape 7">
            <a:extLst>
              <a:ext uri="{FF2B5EF4-FFF2-40B4-BE49-F238E27FC236}">
                <a16:creationId xmlns:a16="http://schemas.microsoft.com/office/drawing/2014/main" id="{648B3979-A7AA-47ED-8DDC-FAECBBE14AA4}"/>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9" name="Text Box 8">
            <a:extLst>
              <a:ext uri="{FF2B5EF4-FFF2-40B4-BE49-F238E27FC236}">
                <a16:creationId xmlns:a16="http://schemas.microsoft.com/office/drawing/2014/main" id="{A449CD8A-9D2C-48F8-BF1B-FDFF8EEC22F3}"/>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90" name="Text Box 9">
            <a:extLst>
              <a:ext uri="{FF2B5EF4-FFF2-40B4-BE49-F238E27FC236}">
                <a16:creationId xmlns:a16="http://schemas.microsoft.com/office/drawing/2014/main" id="{4A22AC1E-204B-422C-B3B5-3E5E70D1AA64}"/>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91" name="Text Box 10">
            <a:extLst>
              <a:ext uri="{FF2B5EF4-FFF2-40B4-BE49-F238E27FC236}">
                <a16:creationId xmlns:a16="http://schemas.microsoft.com/office/drawing/2014/main" id="{785A309A-F98D-4773-AF17-A7ADFB7FEF5B}"/>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92" name="Text Box 11">
            <a:extLst>
              <a:ext uri="{FF2B5EF4-FFF2-40B4-BE49-F238E27FC236}">
                <a16:creationId xmlns:a16="http://schemas.microsoft.com/office/drawing/2014/main" id="{246D1577-7015-4D45-9290-EDC069380B78}"/>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93" name="Text Box 12">
            <a:extLst>
              <a:ext uri="{FF2B5EF4-FFF2-40B4-BE49-F238E27FC236}">
                <a16:creationId xmlns:a16="http://schemas.microsoft.com/office/drawing/2014/main" id="{B24D4A12-DB51-4A19-A501-A66F90488104}"/>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94" name="Freeform 13">
            <a:extLst>
              <a:ext uri="{FF2B5EF4-FFF2-40B4-BE49-F238E27FC236}">
                <a16:creationId xmlns:a16="http://schemas.microsoft.com/office/drawing/2014/main" id="{A5C207D3-A698-48DE-AD08-31A011AAA9B4}"/>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Freeform 14">
            <a:extLst>
              <a:ext uri="{FF2B5EF4-FFF2-40B4-BE49-F238E27FC236}">
                <a16:creationId xmlns:a16="http://schemas.microsoft.com/office/drawing/2014/main" id="{90075E64-9443-4A69-8F37-7766C6C9E4A2}"/>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Freeform 15">
            <a:extLst>
              <a:ext uri="{FF2B5EF4-FFF2-40B4-BE49-F238E27FC236}">
                <a16:creationId xmlns:a16="http://schemas.microsoft.com/office/drawing/2014/main" id="{60D613A7-3569-46CF-AF69-157F1B132651}"/>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Freeform 16">
            <a:extLst>
              <a:ext uri="{FF2B5EF4-FFF2-40B4-BE49-F238E27FC236}">
                <a16:creationId xmlns:a16="http://schemas.microsoft.com/office/drawing/2014/main" id="{012F02CC-9D3E-4F10-8702-8FC4F0ED223A}"/>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AutoShape 17">
            <a:extLst>
              <a:ext uri="{FF2B5EF4-FFF2-40B4-BE49-F238E27FC236}">
                <a16:creationId xmlns:a16="http://schemas.microsoft.com/office/drawing/2014/main" id="{1A264D5C-222C-4301-AB82-4A1587646732}"/>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9" name="Text Box 18">
            <a:extLst>
              <a:ext uri="{FF2B5EF4-FFF2-40B4-BE49-F238E27FC236}">
                <a16:creationId xmlns:a16="http://schemas.microsoft.com/office/drawing/2014/main" id="{502D4E52-F3CE-4F61-8F5B-30E3AF9E1C6B}"/>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100" name="Text Box 19">
            <a:extLst>
              <a:ext uri="{FF2B5EF4-FFF2-40B4-BE49-F238E27FC236}">
                <a16:creationId xmlns:a16="http://schemas.microsoft.com/office/drawing/2014/main" id="{98C7EF11-379A-43F5-8C45-D81FD56BD76D}"/>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101" name="Text Box 20">
            <a:extLst>
              <a:ext uri="{FF2B5EF4-FFF2-40B4-BE49-F238E27FC236}">
                <a16:creationId xmlns:a16="http://schemas.microsoft.com/office/drawing/2014/main" id="{55B3984F-94B4-4392-B234-07D09D2021DA}"/>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102" name="Text Box 21">
            <a:extLst>
              <a:ext uri="{FF2B5EF4-FFF2-40B4-BE49-F238E27FC236}">
                <a16:creationId xmlns:a16="http://schemas.microsoft.com/office/drawing/2014/main" id="{954D9CAC-E049-4272-93C2-AC093AB031BD}"/>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103" name="Text Box 22">
            <a:extLst>
              <a:ext uri="{FF2B5EF4-FFF2-40B4-BE49-F238E27FC236}">
                <a16:creationId xmlns:a16="http://schemas.microsoft.com/office/drawing/2014/main" id="{FB623C71-6BBE-4AB2-987A-402A4AA21A25}"/>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104" name="Freeform 23">
            <a:extLst>
              <a:ext uri="{FF2B5EF4-FFF2-40B4-BE49-F238E27FC236}">
                <a16:creationId xmlns:a16="http://schemas.microsoft.com/office/drawing/2014/main" id="{F65B09D9-3525-4A3E-A166-138EB4E19E9F}"/>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Freeform 24">
            <a:extLst>
              <a:ext uri="{FF2B5EF4-FFF2-40B4-BE49-F238E27FC236}">
                <a16:creationId xmlns:a16="http://schemas.microsoft.com/office/drawing/2014/main" id="{E376C1A7-3C73-413A-842B-0036E0953575}"/>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Freeform 25">
            <a:extLst>
              <a:ext uri="{FF2B5EF4-FFF2-40B4-BE49-F238E27FC236}">
                <a16:creationId xmlns:a16="http://schemas.microsoft.com/office/drawing/2014/main" id="{C87FF58B-CE57-44FB-938F-4811AE815E33}"/>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Freeform 26">
            <a:extLst>
              <a:ext uri="{FF2B5EF4-FFF2-40B4-BE49-F238E27FC236}">
                <a16:creationId xmlns:a16="http://schemas.microsoft.com/office/drawing/2014/main" id="{A36C5DC0-E73C-406A-9FDF-1A6F57C11797}"/>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Text Box 27">
            <a:extLst>
              <a:ext uri="{FF2B5EF4-FFF2-40B4-BE49-F238E27FC236}">
                <a16:creationId xmlns:a16="http://schemas.microsoft.com/office/drawing/2014/main" id="{29238C47-2D8C-43E3-8217-4944318DA43E}"/>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109" name="AutoShape 28">
            <a:extLst>
              <a:ext uri="{FF2B5EF4-FFF2-40B4-BE49-F238E27FC236}">
                <a16:creationId xmlns:a16="http://schemas.microsoft.com/office/drawing/2014/main" id="{2A3B6A5B-13C4-4040-8F3F-C2C4B8C2F9F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0" name="Text Box 29">
            <a:extLst>
              <a:ext uri="{FF2B5EF4-FFF2-40B4-BE49-F238E27FC236}">
                <a16:creationId xmlns:a16="http://schemas.microsoft.com/office/drawing/2014/main" id="{F63B1F4D-8F49-4C22-A4C7-67ABBF58E0E8}"/>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111" name="AutoShape 30">
            <a:extLst>
              <a:ext uri="{FF2B5EF4-FFF2-40B4-BE49-F238E27FC236}">
                <a16:creationId xmlns:a16="http://schemas.microsoft.com/office/drawing/2014/main" id="{12D88024-9F32-4EDA-9288-BDA145E78894}"/>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2" name="Text Box 31">
            <a:extLst>
              <a:ext uri="{FF2B5EF4-FFF2-40B4-BE49-F238E27FC236}">
                <a16:creationId xmlns:a16="http://schemas.microsoft.com/office/drawing/2014/main" id="{11F25698-F4B8-4D13-8B31-776F7397DE61}"/>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113" name="Text Box 32">
            <a:extLst>
              <a:ext uri="{FF2B5EF4-FFF2-40B4-BE49-F238E27FC236}">
                <a16:creationId xmlns:a16="http://schemas.microsoft.com/office/drawing/2014/main" id="{FA4F3224-199A-4DB9-BCE7-430B41B8E5D6}"/>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114" name="Text Box 33">
            <a:extLst>
              <a:ext uri="{FF2B5EF4-FFF2-40B4-BE49-F238E27FC236}">
                <a16:creationId xmlns:a16="http://schemas.microsoft.com/office/drawing/2014/main" id="{63FB8296-1F16-487E-A021-BF41646A37D7}"/>
              </a:ext>
            </a:extLst>
          </p:cNvPr>
          <p:cNvSpPr txBox="1">
            <a:spLocks noChangeArrowheads="1"/>
          </p:cNvSpPr>
          <p:nvPr/>
        </p:nvSpPr>
        <p:spPr bwMode="auto">
          <a:xfrm>
            <a:off x="2987675" y="3573463"/>
            <a:ext cx="4349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333399"/>
                </a:solidFill>
                <a:latin typeface="Arial" panose="020B0604020202020204" pitchFamily="34" charset="0"/>
                <a:ea typeface="黑体" panose="02010609060101010101" pitchFamily="49" charset="-122"/>
              </a:rPr>
              <a:t>应用层剥去应用层 </a:t>
            </a:r>
            <a:r>
              <a:rPr lang="en-US" altLang="zh-CN" sz="2400">
                <a:solidFill>
                  <a:srgbClr val="333399"/>
                </a:solidFill>
                <a:latin typeface="Arial" panose="020B0604020202020204" pitchFamily="34" charset="0"/>
                <a:ea typeface="黑体" panose="02010609060101010101" pitchFamily="49" charset="-122"/>
              </a:rPr>
              <a:t>PDU </a:t>
            </a:r>
            <a:r>
              <a:rPr lang="zh-CN" altLang="en-US" sz="2400">
                <a:solidFill>
                  <a:srgbClr val="333399"/>
                </a:solidFill>
                <a:latin typeface="Arial" panose="020B0604020202020204" pitchFamily="34" charset="0"/>
                <a:ea typeface="黑体" panose="02010609060101010101" pitchFamily="49" charset="-122"/>
              </a:rPr>
              <a:t>首部后</a:t>
            </a:r>
          </a:p>
          <a:p>
            <a:pPr algn="ctr">
              <a:spcBef>
                <a:spcPct val="0"/>
              </a:spcBef>
              <a:buFontTx/>
              <a:buNone/>
            </a:pPr>
            <a:r>
              <a:rPr lang="zh-CN" altLang="en-US" sz="2400">
                <a:solidFill>
                  <a:srgbClr val="333399"/>
                </a:solidFill>
                <a:latin typeface="Arial" panose="020B0604020202020204" pitchFamily="34" charset="0"/>
                <a:ea typeface="黑体" panose="02010609060101010101" pitchFamily="49" charset="-122"/>
              </a:rPr>
              <a:t>把应用程序数据交给应用进程</a:t>
            </a:r>
          </a:p>
        </p:txBody>
      </p:sp>
      <p:grpSp>
        <p:nvGrpSpPr>
          <p:cNvPr id="115" name="Group 34">
            <a:extLst>
              <a:ext uri="{FF2B5EF4-FFF2-40B4-BE49-F238E27FC236}">
                <a16:creationId xmlns:a16="http://schemas.microsoft.com/office/drawing/2014/main" id="{BB197813-6A8F-45CB-A66F-3D7E2850913F}"/>
              </a:ext>
            </a:extLst>
          </p:cNvPr>
          <p:cNvGrpSpPr>
            <a:grpSpLocks/>
          </p:cNvGrpSpPr>
          <p:nvPr/>
        </p:nvGrpSpPr>
        <p:grpSpPr bwMode="auto">
          <a:xfrm>
            <a:off x="5238750" y="2708275"/>
            <a:ext cx="3201988" cy="396875"/>
            <a:chOff x="3300" y="1706"/>
            <a:chExt cx="2017" cy="250"/>
          </a:xfrm>
        </p:grpSpPr>
        <p:sp>
          <p:nvSpPr>
            <p:cNvPr id="116" name="AutoShape 35">
              <a:extLst>
                <a:ext uri="{FF2B5EF4-FFF2-40B4-BE49-F238E27FC236}">
                  <a16:creationId xmlns:a16="http://schemas.microsoft.com/office/drawing/2014/main" id="{04291331-EE35-40DE-BCDB-BE82A7D0DF0D}"/>
                </a:ext>
              </a:extLst>
            </p:cNvPr>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17" name="AutoShape 36">
              <a:extLst>
                <a:ext uri="{FF2B5EF4-FFF2-40B4-BE49-F238E27FC236}">
                  <a16:creationId xmlns:a16="http://schemas.microsoft.com/office/drawing/2014/main" id="{1716A03C-3B6F-4B1D-AD3C-0BDD7229070A}"/>
                </a:ext>
              </a:extLst>
            </p:cNvPr>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7" name="灯片编号占位符 6">
            <a:extLst>
              <a:ext uri="{FF2B5EF4-FFF2-40B4-BE49-F238E27FC236}">
                <a16:creationId xmlns:a16="http://schemas.microsoft.com/office/drawing/2014/main" id="{A0713046-92ED-495C-98F0-C249155EA9EF}"/>
              </a:ext>
            </a:extLst>
          </p:cNvPr>
          <p:cNvSpPr>
            <a:spLocks noGrp="1"/>
          </p:cNvSpPr>
          <p:nvPr>
            <p:ph type="sldNum" sz="quarter" idx="12"/>
          </p:nvPr>
        </p:nvSpPr>
        <p:spPr/>
        <p:txBody>
          <a:bodyPr/>
          <a:lstStyle/>
          <a:p>
            <a:fld id="{0343F522-B1DB-4B24-87CC-09EAB668A261}" type="slidenum">
              <a:rPr lang="zh-CN" altLang="en-US" smtClean="0"/>
              <a:pPr/>
              <a:t>57</a:t>
            </a:fld>
            <a:r>
              <a:rPr lang="en-US" altLang="zh-CN"/>
              <a:t>/77</a:t>
            </a:r>
            <a:endParaRPr lang="zh-CN" altLang="en-US" dirty="0"/>
          </a:p>
        </p:txBody>
      </p:sp>
    </p:spTree>
    <p:extLst>
      <p:ext uri="{BB962C8B-B14F-4D97-AF65-F5344CB8AC3E}">
        <p14:creationId xmlns:p14="http://schemas.microsoft.com/office/powerpoint/2010/main" val="288168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47"/>
                                        </p:tgtEl>
                                      </p:cBhvr>
                                    </p:animEffect>
                                    <p:set>
                                      <p:cBhvr>
                                        <p:cTn id="7" dur="1" fill="hold">
                                          <p:stCondLst>
                                            <p:cond delay="999"/>
                                          </p:stCondLst>
                                        </p:cTn>
                                        <p:tgtEl>
                                          <p:spTgt spid="47"/>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down)">
                                      <p:cBhvr>
                                        <p:cTn id="11" dur="1000"/>
                                        <p:tgtEl>
                                          <p:spTgt spid="115"/>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8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b="1" dirty="0"/>
              <a:t>数据封装与传输</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1----&gt;</a:t>
            </a:r>
            <a:r>
              <a:rPr lang="zh-CN" altLang="en-US" dirty="0">
                <a:solidFill>
                  <a:srgbClr val="0070C0"/>
                </a:solidFill>
                <a:latin typeface="Times New Roman" panose="02020603050405020304" pitchFamily="18" charset="0"/>
                <a:cs typeface="Times New Roman" panose="02020603050405020304" pitchFamily="18" charset="0"/>
              </a:rPr>
              <a:t>主机</a:t>
            </a:r>
            <a:r>
              <a:rPr lang="en-US" altLang="zh-CN" dirty="0">
                <a:solidFill>
                  <a:srgbClr val="0070C0"/>
                </a:solidFill>
                <a:latin typeface="Times New Roman" panose="02020603050405020304" pitchFamily="18" charset="0"/>
                <a:cs typeface="Times New Roman" panose="02020603050405020304" pitchFamily="18" charset="0"/>
              </a:rPr>
              <a:t>2</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封装</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42" name="AutoShape 3">
            <a:extLst>
              <a:ext uri="{FF2B5EF4-FFF2-40B4-BE49-F238E27FC236}">
                <a16:creationId xmlns:a16="http://schemas.microsoft.com/office/drawing/2014/main" id="{2554A432-74D3-44F8-8874-8A1AB456325F}"/>
              </a:ext>
            </a:extLst>
          </p:cNvPr>
          <p:cNvSpPr>
            <a:spLocks noChangeArrowheads="1"/>
          </p:cNvSpPr>
          <p:nvPr/>
        </p:nvSpPr>
        <p:spPr bwMode="auto">
          <a:xfrm rot="162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 name="AutoShape 4">
            <a:extLst>
              <a:ext uri="{FF2B5EF4-FFF2-40B4-BE49-F238E27FC236}">
                <a16:creationId xmlns:a16="http://schemas.microsoft.com/office/drawing/2014/main" id="{8CC18383-86F3-4083-A709-8E02842B9977}"/>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4" name="Text Box 5">
            <a:extLst>
              <a:ext uri="{FF2B5EF4-FFF2-40B4-BE49-F238E27FC236}">
                <a16:creationId xmlns:a16="http://schemas.microsoft.com/office/drawing/2014/main" id="{C43DEB03-EA36-4527-9100-2A7051D0EA21}"/>
              </a:ext>
            </a:extLst>
          </p:cNvPr>
          <p:cNvSpPr txBox="1">
            <a:spLocks noChangeArrowheads="1"/>
          </p:cNvSpPr>
          <p:nvPr/>
        </p:nvSpPr>
        <p:spPr bwMode="auto">
          <a:xfrm>
            <a:off x="781050" y="302736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45" name="Text Box 6">
            <a:extLst>
              <a:ext uri="{FF2B5EF4-FFF2-40B4-BE49-F238E27FC236}">
                <a16:creationId xmlns:a16="http://schemas.microsoft.com/office/drawing/2014/main" id="{AD8C5B6A-C3A2-4EA5-92F6-A99EA7D99747}"/>
              </a:ext>
            </a:extLst>
          </p:cNvPr>
          <p:cNvSpPr txBox="1">
            <a:spLocks noChangeArrowheads="1"/>
          </p:cNvSpPr>
          <p:nvPr/>
        </p:nvSpPr>
        <p:spPr bwMode="auto">
          <a:xfrm>
            <a:off x="781050" y="365442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48" name="Text Box 7">
            <a:extLst>
              <a:ext uri="{FF2B5EF4-FFF2-40B4-BE49-F238E27FC236}">
                <a16:creationId xmlns:a16="http://schemas.microsoft.com/office/drawing/2014/main" id="{D94C517A-E1D1-4BB9-8E1D-F3A265F26F80}"/>
              </a:ext>
            </a:extLst>
          </p:cNvPr>
          <p:cNvSpPr txBox="1">
            <a:spLocks noChangeArrowheads="1"/>
          </p:cNvSpPr>
          <p:nvPr/>
        </p:nvSpPr>
        <p:spPr bwMode="auto">
          <a:xfrm>
            <a:off x="781050" y="4211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49" name="Text Box 8">
            <a:extLst>
              <a:ext uri="{FF2B5EF4-FFF2-40B4-BE49-F238E27FC236}">
                <a16:creationId xmlns:a16="http://schemas.microsoft.com/office/drawing/2014/main" id="{D2673EBC-023E-4D5E-B153-EA2CD1D44436}"/>
              </a:ext>
            </a:extLst>
          </p:cNvPr>
          <p:cNvSpPr txBox="1">
            <a:spLocks noChangeArrowheads="1"/>
          </p:cNvSpPr>
          <p:nvPr/>
        </p:nvSpPr>
        <p:spPr bwMode="auto">
          <a:xfrm>
            <a:off x="781050" y="4770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50" name="Text Box 9">
            <a:extLst>
              <a:ext uri="{FF2B5EF4-FFF2-40B4-BE49-F238E27FC236}">
                <a16:creationId xmlns:a16="http://schemas.microsoft.com/office/drawing/2014/main" id="{21043C0A-B906-43CD-95DA-1F59356D2231}"/>
              </a:ext>
            </a:extLst>
          </p:cNvPr>
          <p:cNvSpPr txBox="1">
            <a:spLocks noChangeArrowheads="1"/>
          </p:cNvSpPr>
          <p:nvPr/>
        </p:nvSpPr>
        <p:spPr bwMode="auto">
          <a:xfrm>
            <a:off x="781050" y="5337175"/>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51" name="Freeform 10">
            <a:extLst>
              <a:ext uri="{FF2B5EF4-FFF2-40B4-BE49-F238E27FC236}">
                <a16:creationId xmlns:a16="http://schemas.microsoft.com/office/drawing/2014/main" id="{F1345537-62B6-49DB-AA98-4C8A1DD17AA8}"/>
              </a:ext>
            </a:extLst>
          </p:cNvPr>
          <p:cNvSpPr>
            <a:spLocks/>
          </p:cNvSpPr>
          <p:nvPr/>
        </p:nvSpPr>
        <p:spPr bwMode="auto">
          <a:xfrm>
            <a:off x="533400" y="3449638"/>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Freeform 11">
            <a:extLst>
              <a:ext uri="{FF2B5EF4-FFF2-40B4-BE49-F238E27FC236}">
                <a16:creationId xmlns:a16="http://schemas.microsoft.com/office/drawing/2014/main" id="{8E063F5E-C7EF-4E04-9837-CDEF97182A50}"/>
              </a:ext>
            </a:extLst>
          </p:cNvPr>
          <p:cNvSpPr>
            <a:spLocks/>
          </p:cNvSpPr>
          <p:nvPr/>
        </p:nvSpPr>
        <p:spPr bwMode="auto">
          <a:xfrm>
            <a:off x="542925" y="4024313"/>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Freeform 12">
            <a:extLst>
              <a:ext uri="{FF2B5EF4-FFF2-40B4-BE49-F238E27FC236}">
                <a16:creationId xmlns:a16="http://schemas.microsoft.com/office/drawing/2014/main" id="{9509C7FF-B726-4A8E-A4C8-BFCAB037FAA2}"/>
              </a:ext>
            </a:extLst>
          </p:cNvPr>
          <p:cNvSpPr>
            <a:spLocks/>
          </p:cNvSpPr>
          <p:nvPr/>
        </p:nvSpPr>
        <p:spPr bwMode="auto">
          <a:xfrm>
            <a:off x="520700" y="4600575"/>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Freeform 13">
            <a:extLst>
              <a:ext uri="{FF2B5EF4-FFF2-40B4-BE49-F238E27FC236}">
                <a16:creationId xmlns:a16="http://schemas.microsoft.com/office/drawing/2014/main" id="{E6F00353-CFBD-4D56-B659-7EF5E5ECE1CD}"/>
              </a:ext>
            </a:extLst>
          </p:cNvPr>
          <p:cNvSpPr>
            <a:spLocks/>
          </p:cNvSpPr>
          <p:nvPr/>
        </p:nvSpPr>
        <p:spPr bwMode="auto">
          <a:xfrm>
            <a:off x="520700" y="5192713"/>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utoShape 14">
            <a:extLst>
              <a:ext uri="{FF2B5EF4-FFF2-40B4-BE49-F238E27FC236}">
                <a16:creationId xmlns:a16="http://schemas.microsoft.com/office/drawing/2014/main" id="{00781859-D47B-4824-82BE-6FEFB4C56BA0}"/>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6" name="Text Box 15">
            <a:extLst>
              <a:ext uri="{FF2B5EF4-FFF2-40B4-BE49-F238E27FC236}">
                <a16:creationId xmlns:a16="http://schemas.microsoft.com/office/drawing/2014/main" id="{2D966B35-E178-4E5A-9BD7-00B151FA586E}"/>
              </a:ext>
            </a:extLst>
          </p:cNvPr>
          <p:cNvSpPr txBox="1">
            <a:spLocks noChangeArrowheads="1"/>
          </p:cNvSpPr>
          <p:nvPr/>
        </p:nvSpPr>
        <p:spPr bwMode="auto">
          <a:xfrm>
            <a:off x="7924800" y="2992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5</a:t>
            </a:r>
          </a:p>
        </p:txBody>
      </p:sp>
      <p:sp>
        <p:nvSpPr>
          <p:cNvPr id="57" name="Text Box 16">
            <a:extLst>
              <a:ext uri="{FF2B5EF4-FFF2-40B4-BE49-F238E27FC236}">
                <a16:creationId xmlns:a16="http://schemas.microsoft.com/office/drawing/2014/main" id="{4017EE0C-1D4F-48F1-A0FB-82C26727241F}"/>
              </a:ext>
            </a:extLst>
          </p:cNvPr>
          <p:cNvSpPr txBox="1">
            <a:spLocks noChangeArrowheads="1"/>
          </p:cNvSpPr>
          <p:nvPr/>
        </p:nvSpPr>
        <p:spPr bwMode="auto">
          <a:xfrm>
            <a:off x="7924800" y="36195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4</a:t>
            </a:r>
          </a:p>
        </p:txBody>
      </p:sp>
      <p:sp>
        <p:nvSpPr>
          <p:cNvPr id="58" name="Text Box 17">
            <a:extLst>
              <a:ext uri="{FF2B5EF4-FFF2-40B4-BE49-F238E27FC236}">
                <a16:creationId xmlns:a16="http://schemas.microsoft.com/office/drawing/2014/main" id="{21B4C915-4879-4C00-82C4-D68AA367D9BC}"/>
              </a:ext>
            </a:extLst>
          </p:cNvPr>
          <p:cNvSpPr txBox="1">
            <a:spLocks noChangeArrowheads="1"/>
          </p:cNvSpPr>
          <p:nvPr/>
        </p:nvSpPr>
        <p:spPr bwMode="auto">
          <a:xfrm>
            <a:off x="7924800" y="4176713"/>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3</a:t>
            </a:r>
          </a:p>
        </p:txBody>
      </p:sp>
      <p:sp>
        <p:nvSpPr>
          <p:cNvPr id="59" name="Text Box 18">
            <a:extLst>
              <a:ext uri="{FF2B5EF4-FFF2-40B4-BE49-F238E27FC236}">
                <a16:creationId xmlns:a16="http://schemas.microsoft.com/office/drawing/2014/main" id="{FDC856C1-28EE-47CB-B8CF-0F8F47AF5909}"/>
              </a:ext>
            </a:extLst>
          </p:cNvPr>
          <p:cNvSpPr txBox="1">
            <a:spLocks noChangeArrowheads="1"/>
          </p:cNvSpPr>
          <p:nvPr/>
        </p:nvSpPr>
        <p:spPr bwMode="auto">
          <a:xfrm>
            <a:off x="7924800" y="47371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2</a:t>
            </a:r>
          </a:p>
        </p:txBody>
      </p:sp>
      <p:sp>
        <p:nvSpPr>
          <p:cNvPr id="60" name="Text Box 19">
            <a:extLst>
              <a:ext uri="{FF2B5EF4-FFF2-40B4-BE49-F238E27FC236}">
                <a16:creationId xmlns:a16="http://schemas.microsoft.com/office/drawing/2014/main" id="{DD8F71DC-E03A-45C6-B56F-A9FB6E64B9A9}"/>
              </a:ext>
            </a:extLst>
          </p:cNvPr>
          <p:cNvSpPr txBox="1">
            <a:spLocks noChangeArrowheads="1"/>
          </p:cNvSpPr>
          <p:nvPr/>
        </p:nvSpPr>
        <p:spPr bwMode="auto">
          <a:xfrm>
            <a:off x="7924800" y="530225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1</a:t>
            </a:r>
          </a:p>
        </p:txBody>
      </p:sp>
      <p:sp>
        <p:nvSpPr>
          <p:cNvPr id="61" name="Freeform 20">
            <a:extLst>
              <a:ext uri="{FF2B5EF4-FFF2-40B4-BE49-F238E27FC236}">
                <a16:creationId xmlns:a16="http://schemas.microsoft.com/office/drawing/2014/main" id="{584125FF-0C7C-4956-A7B9-68DA44A2F28B}"/>
              </a:ext>
            </a:extLst>
          </p:cNvPr>
          <p:cNvSpPr>
            <a:spLocks/>
          </p:cNvSpPr>
          <p:nvPr/>
        </p:nvSpPr>
        <p:spPr bwMode="auto">
          <a:xfrm>
            <a:off x="7886700" y="3414713"/>
            <a:ext cx="847725" cy="61912"/>
          </a:xfrm>
          <a:custGeom>
            <a:avLst/>
            <a:gdLst>
              <a:gd name="T0" fmla="*/ 0 w 534"/>
              <a:gd name="T1" fmla="*/ 91264184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Freeform 21">
            <a:extLst>
              <a:ext uri="{FF2B5EF4-FFF2-40B4-BE49-F238E27FC236}">
                <a16:creationId xmlns:a16="http://schemas.microsoft.com/office/drawing/2014/main" id="{ED2C5E3E-3C3A-4F3D-B106-F80500619CE8}"/>
              </a:ext>
            </a:extLst>
          </p:cNvPr>
          <p:cNvSpPr>
            <a:spLocks/>
          </p:cNvSpPr>
          <p:nvPr/>
        </p:nvSpPr>
        <p:spPr bwMode="auto">
          <a:xfrm>
            <a:off x="7896225" y="3989388"/>
            <a:ext cx="847725" cy="61912"/>
          </a:xfrm>
          <a:custGeom>
            <a:avLst/>
            <a:gdLst>
              <a:gd name="T0" fmla="*/ 0 w 534"/>
              <a:gd name="T1" fmla="*/ 78225812 h 42"/>
              <a:gd name="T2" fmla="*/ 1179433125 w 534"/>
              <a:gd name="T3" fmla="*/ 91264184 h 42"/>
              <a:gd name="T4" fmla="*/ 1345763438 w 534"/>
              <a:gd name="T5" fmla="*/ 0 h 42"/>
              <a:gd name="T6" fmla="*/ 0 60000 65536"/>
              <a:gd name="T7" fmla="*/ 0 60000 65536"/>
              <a:gd name="T8" fmla="*/ 0 60000 65536"/>
            </a:gdLst>
            <a:ahLst/>
            <a:cxnLst>
              <a:cxn ang="T6">
                <a:pos x="T0" y="T1"/>
              </a:cxn>
              <a:cxn ang="T7">
                <a:pos x="T2" y="T3"/>
              </a:cxn>
              <a:cxn ang="T8">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Freeform 22">
            <a:extLst>
              <a:ext uri="{FF2B5EF4-FFF2-40B4-BE49-F238E27FC236}">
                <a16:creationId xmlns:a16="http://schemas.microsoft.com/office/drawing/2014/main" id="{50BA99BD-B657-4544-B95B-BAAA4C28BFEF}"/>
              </a:ext>
            </a:extLst>
          </p:cNvPr>
          <p:cNvSpPr>
            <a:spLocks/>
          </p:cNvSpPr>
          <p:nvPr/>
        </p:nvSpPr>
        <p:spPr bwMode="auto">
          <a:xfrm>
            <a:off x="7874000" y="4565650"/>
            <a:ext cx="869950" cy="60325"/>
          </a:xfrm>
          <a:custGeom>
            <a:avLst/>
            <a:gdLst>
              <a:gd name="T0" fmla="*/ 0 w 548"/>
              <a:gd name="T1" fmla="*/ 86645372 h 42"/>
              <a:gd name="T2" fmla="*/ 1214715313 w 548"/>
              <a:gd name="T3" fmla="*/ 86645372 h 42"/>
              <a:gd name="T4" fmla="*/ 1381045625 w 548"/>
              <a:gd name="T5" fmla="*/ 0 h 42"/>
              <a:gd name="T6" fmla="*/ 0 60000 65536"/>
              <a:gd name="T7" fmla="*/ 0 60000 65536"/>
              <a:gd name="T8" fmla="*/ 0 60000 65536"/>
            </a:gdLst>
            <a:ahLst/>
            <a:cxnLst>
              <a:cxn ang="T6">
                <a:pos x="T0" y="T1"/>
              </a:cxn>
              <a:cxn ang="T7">
                <a:pos x="T2" y="T3"/>
              </a:cxn>
              <a:cxn ang="T8">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23">
            <a:extLst>
              <a:ext uri="{FF2B5EF4-FFF2-40B4-BE49-F238E27FC236}">
                <a16:creationId xmlns:a16="http://schemas.microsoft.com/office/drawing/2014/main" id="{E1DAC8EB-B7E5-4D08-8F93-D8DF0D444BEA}"/>
              </a:ext>
            </a:extLst>
          </p:cNvPr>
          <p:cNvSpPr>
            <a:spLocks/>
          </p:cNvSpPr>
          <p:nvPr/>
        </p:nvSpPr>
        <p:spPr bwMode="auto">
          <a:xfrm>
            <a:off x="7874000" y="5157788"/>
            <a:ext cx="860425" cy="60325"/>
          </a:xfrm>
          <a:custGeom>
            <a:avLst/>
            <a:gdLst>
              <a:gd name="T0" fmla="*/ 0 w 542"/>
              <a:gd name="T1" fmla="*/ 86645372 h 42"/>
              <a:gd name="T2" fmla="*/ 1199594375 w 542"/>
              <a:gd name="T3" fmla="*/ 86645372 h 42"/>
              <a:gd name="T4" fmla="*/ 1365924688 w 542"/>
              <a:gd name="T5" fmla="*/ 0 h 42"/>
              <a:gd name="T6" fmla="*/ 0 60000 65536"/>
              <a:gd name="T7" fmla="*/ 0 60000 65536"/>
              <a:gd name="T8" fmla="*/ 0 60000 65536"/>
            </a:gdLst>
            <a:ahLst/>
            <a:cxnLst>
              <a:cxn ang="T6">
                <a:pos x="T0" y="T1"/>
              </a:cxn>
              <a:cxn ang="T7">
                <a:pos x="T2" y="T3"/>
              </a:cxn>
              <a:cxn ang="T8">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Text Box 24">
            <a:extLst>
              <a:ext uri="{FF2B5EF4-FFF2-40B4-BE49-F238E27FC236}">
                <a16:creationId xmlns:a16="http://schemas.microsoft.com/office/drawing/2014/main" id="{5DD22C8A-1743-4A8D-AD8C-A4E80EC64C45}"/>
              </a:ext>
            </a:extLst>
          </p:cNvPr>
          <p:cNvSpPr txBox="1">
            <a:spLocks noChangeArrowheads="1"/>
          </p:cNvSpPr>
          <p:nvPr/>
        </p:nvSpPr>
        <p:spPr bwMode="auto">
          <a:xfrm>
            <a:off x="395288"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1</a:t>
            </a:r>
          </a:p>
        </p:txBody>
      </p:sp>
      <p:sp>
        <p:nvSpPr>
          <p:cNvPr id="66" name="AutoShape 25">
            <a:extLst>
              <a:ext uri="{FF2B5EF4-FFF2-40B4-BE49-F238E27FC236}">
                <a16:creationId xmlns:a16="http://schemas.microsoft.com/office/drawing/2014/main" id="{9EF1A070-64A2-42F6-A155-9E1E47E68F08}"/>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 name="Text Box 26">
            <a:extLst>
              <a:ext uri="{FF2B5EF4-FFF2-40B4-BE49-F238E27FC236}">
                <a16:creationId xmlns:a16="http://schemas.microsoft.com/office/drawing/2014/main" id="{84AE2538-7A0F-4E94-8187-1333B61DE3FE}"/>
              </a:ext>
            </a:extLst>
          </p:cNvPr>
          <p:cNvSpPr txBox="1">
            <a:spLocks noChangeArrowheads="1"/>
          </p:cNvSpPr>
          <p:nvPr/>
        </p:nvSpPr>
        <p:spPr bwMode="auto">
          <a:xfrm>
            <a:off x="8027988" y="2422525"/>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2</a:t>
            </a:r>
            <a:endParaRPr lang="en-US" altLang="zh-CN" sz="2000" b="1">
              <a:solidFill>
                <a:srgbClr val="333399"/>
              </a:solidFill>
              <a:latin typeface="Arial" panose="020B0604020202020204" pitchFamily="34" charset="0"/>
            </a:endParaRPr>
          </a:p>
        </p:txBody>
      </p:sp>
      <p:sp>
        <p:nvSpPr>
          <p:cNvPr id="68" name="AutoShape 27">
            <a:extLst>
              <a:ext uri="{FF2B5EF4-FFF2-40B4-BE49-F238E27FC236}">
                <a16:creationId xmlns:a16="http://schemas.microsoft.com/office/drawing/2014/main" id="{5C2586A4-BEFE-4802-A2AC-620B47395078}"/>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9" name="Text Box 28">
            <a:extLst>
              <a:ext uri="{FF2B5EF4-FFF2-40B4-BE49-F238E27FC236}">
                <a16:creationId xmlns:a16="http://schemas.microsoft.com/office/drawing/2014/main" id="{F98ED9B0-F2E9-401F-8B47-E07ACD0E09AA}"/>
              </a:ext>
            </a:extLst>
          </p:cNvPr>
          <p:cNvSpPr txBox="1">
            <a:spLocks noChangeArrowheads="1"/>
          </p:cNvSpPr>
          <p:nvPr/>
        </p:nvSpPr>
        <p:spPr bwMode="auto">
          <a:xfrm>
            <a:off x="558800" y="2481263"/>
            <a:ext cx="615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333399"/>
                </a:solidFill>
                <a:latin typeface="Arial" panose="020B0604020202020204" pitchFamily="34" charset="0"/>
              </a:rPr>
              <a:t>AP</a:t>
            </a:r>
            <a:r>
              <a:rPr lang="en-US" altLang="zh-CN" sz="2000" b="1" baseline="-25000">
                <a:solidFill>
                  <a:srgbClr val="333399"/>
                </a:solidFill>
                <a:latin typeface="Arial" panose="020B0604020202020204" pitchFamily="34" charset="0"/>
              </a:rPr>
              <a:t>1</a:t>
            </a:r>
            <a:endParaRPr lang="en-US" altLang="zh-CN" sz="2000" b="1">
              <a:solidFill>
                <a:srgbClr val="333399"/>
              </a:solidFill>
              <a:latin typeface="Arial" panose="020B0604020202020204" pitchFamily="34" charset="0"/>
            </a:endParaRPr>
          </a:p>
        </p:txBody>
      </p:sp>
      <p:sp>
        <p:nvSpPr>
          <p:cNvPr id="70" name="Text Box 29">
            <a:extLst>
              <a:ext uri="{FF2B5EF4-FFF2-40B4-BE49-F238E27FC236}">
                <a16:creationId xmlns:a16="http://schemas.microsoft.com/office/drawing/2014/main" id="{DF7F9190-C83D-4075-8C55-E5AC33BF0B9A}"/>
              </a:ext>
            </a:extLst>
          </p:cNvPr>
          <p:cNvSpPr txBox="1">
            <a:spLocks noChangeArrowheads="1"/>
          </p:cNvSpPr>
          <p:nvPr/>
        </p:nvSpPr>
        <p:spPr bwMode="auto">
          <a:xfrm>
            <a:off x="7770813" y="1973263"/>
            <a:ext cx="86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a:solidFill>
                  <a:srgbClr val="333399"/>
                </a:solidFill>
                <a:latin typeface="Arial" panose="020B0604020202020204" pitchFamily="34" charset="0"/>
                <a:ea typeface="黑体" panose="02010609060101010101" pitchFamily="49" charset="-122"/>
              </a:rPr>
              <a:t>主机</a:t>
            </a:r>
            <a:r>
              <a:rPr lang="zh-CN" altLang="en-US" sz="1000">
                <a:solidFill>
                  <a:srgbClr val="333399"/>
                </a:solidFill>
                <a:latin typeface="Arial" panose="020B0604020202020204" pitchFamily="34" charset="0"/>
                <a:ea typeface="黑体" panose="02010609060101010101" pitchFamily="49" charset="-122"/>
              </a:rPr>
              <a:t> </a:t>
            </a:r>
            <a:r>
              <a:rPr lang="en-US" altLang="zh-CN" sz="2000">
                <a:solidFill>
                  <a:srgbClr val="333399"/>
                </a:solidFill>
                <a:latin typeface="Arial" panose="020B0604020202020204" pitchFamily="34" charset="0"/>
                <a:ea typeface="黑体" panose="02010609060101010101" pitchFamily="49" charset="-122"/>
              </a:rPr>
              <a:t>2</a:t>
            </a:r>
          </a:p>
        </p:txBody>
      </p:sp>
      <p:sp>
        <p:nvSpPr>
          <p:cNvPr id="71" name="AutoShape 30">
            <a:extLst>
              <a:ext uri="{FF2B5EF4-FFF2-40B4-BE49-F238E27FC236}">
                <a16:creationId xmlns:a16="http://schemas.microsoft.com/office/drawing/2014/main" id="{C0E42B21-75FF-4C03-BFA2-734CF7F079CA}"/>
              </a:ext>
            </a:extLst>
          </p:cNvPr>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zh-CN" sz="1800">
              <a:latin typeface="Tahoma" panose="020B0604030504040204" pitchFamily="34" charset="0"/>
            </a:endParaRPr>
          </a:p>
        </p:txBody>
      </p:sp>
      <p:sp>
        <p:nvSpPr>
          <p:cNvPr id="72" name="Text Box 31">
            <a:extLst>
              <a:ext uri="{FF2B5EF4-FFF2-40B4-BE49-F238E27FC236}">
                <a16:creationId xmlns:a16="http://schemas.microsoft.com/office/drawing/2014/main" id="{6DBB2E1D-471A-4C59-86B2-E242D8392253}"/>
              </a:ext>
            </a:extLst>
          </p:cNvPr>
          <p:cNvSpPr txBox="1">
            <a:spLocks noChangeArrowheads="1"/>
          </p:cNvSpPr>
          <p:nvPr/>
        </p:nvSpPr>
        <p:spPr bwMode="auto">
          <a:xfrm>
            <a:off x="4140200" y="2060575"/>
            <a:ext cx="2943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solidFill>
                  <a:srgbClr val="333399"/>
                </a:solidFill>
                <a:latin typeface="Tahoma" panose="020B0604030504040204" pitchFamily="34" charset="0"/>
                <a:ea typeface="黑体" panose="02010609060101010101" pitchFamily="49" charset="-122"/>
              </a:rPr>
              <a:t>我收到了</a:t>
            </a:r>
            <a:r>
              <a:rPr lang="zh-CN" altLang="en-US" sz="1400">
                <a:solidFill>
                  <a:srgbClr val="333399"/>
                </a:solidFill>
                <a:latin typeface="Arial" panose="020B0604020202020204" pitchFamily="34" charset="0"/>
                <a:ea typeface="黑体" panose="02010609060101010101" pitchFamily="49" charset="-122"/>
              </a:rPr>
              <a:t> </a:t>
            </a:r>
            <a:r>
              <a:rPr lang="en-US" altLang="zh-CN" sz="2400">
                <a:solidFill>
                  <a:srgbClr val="333399"/>
                </a:solidFill>
                <a:latin typeface="Arial" panose="020B0604020202020204" pitchFamily="34" charset="0"/>
                <a:ea typeface="黑体" panose="02010609060101010101" pitchFamily="49" charset="-122"/>
              </a:rPr>
              <a:t>AP</a:t>
            </a:r>
            <a:r>
              <a:rPr lang="en-US" altLang="zh-CN" sz="2400" baseline="-25000">
                <a:solidFill>
                  <a:srgbClr val="333399"/>
                </a:solidFill>
                <a:latin typeface="Arial" panose="020B0604020202020204" pitchFamily="34" charset="0"/>
                <a:ea typeface="黑体" panose="02010609060101010101" pitchFamily="49" charset="-122"/>
              </a:rPr>
              <a:t>1</a:t>
            </a:r>
            <a:r>
              <a:rPr lang="en-US" altLang="zh-CN" sz="1600">
                <a:solidFill>
                  <a:srgbClr val="333399"/>
                </a:solidFill>
                <a:latin typeface="Arial" panose="020B0604020202020204" pitchFamily="34" charset="0"/>
                <a:ea typeface="黑体" panose="02010609060101010101" pitchFamily="49" charset="-122"/>
              </a:rPr>
              <a:t> </a:t>
            </a:r>
            <a:r>
              <a:rPr lang="zh-CN" altLang="en-US" sz="2400">
                <a:solidFill>
                  <a:srgbClr val="333399"/>
                </a:solidFill>
                <a:latin typeface="Tahoma" panose="020B0604030504040204" pitchFamily="34" charset="0"/>
                <a:ea typeface="黑体" panose="02010609060101010101" pitchFamily="49" charset="-122"/>
              </a:rPr>
              <a:t>发来的</a:t>
            </a:r>
          </a:p>
          <a:p>
            <a:pPr algn="ctr">
              <a:spcBef>
                <a:spcPct val="0"/>
              </a:spcBef>
              <a:buFontTx/>
              <a:buNone/>
            </a:pPr>
            <a:r>
              <a:rPr lang="zh-CN" altLang="en-US" sz="2400">
                <a:solidFill>
                  <a:srgbClr val="333399"/>
                </a:solidFill>
                <a:latin typeface="Arial" panose="020B0604020202020204" pitchFamily="34" charset="0"/>
                <a:ea typeface="黑体" panose="02010609060101010101" pitchFamily="49" charset="-122"/>
              </a:rPr>
              <a:t>应用程序数据！</a:t>
            </a:r>
          </a:p>
        </p:txBody>
      </p:sp>
      <p:sp>
        <p:nvSpPr>
          <p:cNvPr id="7" name="灯片编号占位符 6">
            <a:extLst>
              <a:ext uri="{FF2B5EF4-FFF2-40B4-BE49-F238E27FC236}">
                <a16:creationId xmlns:a16="http://schemas.microsoft.com/office/drawing/2014/main" id="{E2356474-0969-451A-97A9-3812BE9EF0C5}"/>
              </a:ext>
            </a:extLst>
          </p:cNvPr>
          <p:cNvSpPr>
            <a:spLocks noGrp="1"/>
          </p:cNvSpPr>
          <p:nvPr>
            <p:ph type="sldNum" sz="quarter" idx="12"/>
          </p:nvPr>
        </p:nvSpPr>
        <p:spPr/>
        <p:txBody>
          <a:bodyPr/>
          <a:lstStyle/>
          <a:p>
            <a:fld id="{0343F522-B1DB-4B24-87CC-09EAB668A261}" type="slidenum">
              <a:rPr lang="zh-CN" altLang="en-US" smtClean="0"/>
              <a:pPr/>
              <a:t>58</a:t>
            </a:fld>
            <a:r>
              <a:rPr lang="en-US" altLang="zh-CN"/>
              <a:t>/77</a:t>
            </a:r>
            <a:endParaRPr lang="zh-CN" altLang="en-US" dirty="0"/>
          </a:p>
        </p:txBody>
      </p:sp>
    </p:spTree>
    <p:extLst>
      <p:ext uri="{BB962C8B-B14F-4D97-AF65-F5344CB8AC3E}">
        <p14:creationId xmlns:p14="http://schemas.microsoft.com/office/powerpoint/2010/main" val="4122825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fontScale="90000"/>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——OSI</a:t>
            </a:r>
            <a:r>
              <a:rPr lang="en-US" altLang="zh-CN" dirty="0">
                <a:latin typeface="Times New Roman" panose="02020603050405020304" pitchFamily="18" charset="0"/>
                <a:cs typeface="Times New Roman" panose="02020603050405020304" pitchFamily="18" charset="0"/>
              </a:rPr>
              <a:t> (Open System Interconnection</a:t>
            </a:r>
            <a:r>
              <a:rPr lang="zh-CN" altLang="en-US"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国际标准化组织（</a:t>
            </a:r>
            <a:r>
              <a:rPr lang="en-US" altLang="zh-CN" dirty="0"/>
              <a:t>ISO</a:t>
            </a:r>
            <a:r>
              <a:rPr lang="zh-CN" altLang="zh-CN" dirty="0"/>
              <a:t>）</a:t>
            </a:r>
            <a:r>
              <a:rPr lang="en-US" altLang="zh-CN" dirty="0"/>
              <a:t>1978</a:t>
            </a:r>
            <a:r>
              <a:rPr lang="zh-CN" altLang="zh-CN" dirty="0"/>
              <a:t>年提出</a:t>
            </a:r>
            <a:endParaRPr lang="en-US" altLang="zh-CN" dirty="0"/>
          </a:p>
          <a:p>
            <a:r>
              <a:rPr lang="en-US" altLang="zh-CN" dirty="0"/>
              <a:t>7</a:t>
            </a:r>
            <a:r>
              <a:rPr lang="zh-CN" altLang="zh-CN" dirty="0"/>
              <a:t>层，从低到高</a:t>
            </a:r>
            <a:r>
              <a:rPr lang="zh-CN" altLang="en-US" dirty="0"/>
              <a:t>：</a:t>
            </a:r>
            <a:r>
              <a:rPr lang="zh-CN" altLang="zh-CN" dirty="0"/>
              <a:t>物理层、数据链路层、网络层、传输层、会话层、表示层、应用层</a:t>
            </a:r>
            <a:endParaRPr lang="en-US" altLang="zh-CN" dirty="0"/>
          </a:p>
          <a:p>
            <a:r>
              <a:rPr lang="zh-CN" altLang="zh-CN" dirty="0"/>
              <a:t>用户终端设备</a:t>
            </a:r>
            <a:r>
              <a:rPr lang="en-US" altLang="zh-CN" dirty="0"/>
              <a:t>7</a:t>
            </a:r>
            <a:r>
              <a:rPr lang="zh-CN" altLang="zh-CN" dirty="0"/>
              <a:t>层，网络设备低</a:t>
            </a:r>
            <a:r>
              <a:rPr lang="en-US" altLang="zh-CN" dirty="0"/>
              <a:t>3</a:t>
            </a:r>
            <a:r>
              <a:rPr lang="zh-CN" altLang="zh-CN" dirty="0"/>
              <a:t>层</a:t>
            </a:r>
            <a:endParaRPr lang="en-US" altLang="zh-CN" dirty="0"/>
          </a:p>
          <a:p>
            <a:endParaRPr lang="zh-CN" altLang="zh-CN" dirty="0"/>
          </a:p>
          <a:p>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extLst>
              <p:ext uri="{D42A27DB-BD31-4B8C-83A1-F6EECF244321}">
                <p14:modId xmlns:p14="http://schemas.microsoft.com/office/powerpoint/2010/main" val="1025724847"/>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OSI</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pic>
        <p:nvPicPr>
          <p:cNvPr id="9" name="图片 8">
            <a:extLst>
              <a:ext uri="{FF2B5EF4-FFF2-40B4-BE49-F238E27FC236}">
                <a16:creationId xmlns:a16="http://schemas.microsoft.com/office/drawing/2014/main" id="{06B35DFF-7B15-423B-A194-D015B20B2015}"/>
              </a:ext>
            </a:extLst>
          </p:cNvPr>
          <p:cNvPicPr>
            <a:picLocks noChangeAspect="1"/>
          </p:cNvPicPr>
          <p:nvPr/>
        </p:nvPicPr>
        <p:blipFill>
          <a:blip r:embed="rId3"/>
          <a:stretch>
            <a:fillRect/>
          </a:stretch>
        </p:blipFill>
        <p:spPr>
          <a:xfrm>
            <a:off x="1728187" y="3072809"/>
            <a:ext cx="5574437" cy="3757583"/>
          </a:xfrm>
          <a:prstGeom prst="rect">
            <a:avLst/>
          </a:prstGeom>
        </p:spPr>
      </p:pic>
      <p:sp>
        <p:nvSpPr>
          <p:cNvPr id="7" name="灯片编号占位符 6">
            <a:extLst>
              <a:ext uri="{FF2B5EF4-FFF2-40B4-BE49-F238E27FC236}">
                <a16:creationId xmlns:a16="http://schemas.microsoft.com/office/drawing/2014/main" id="{D19FBD3B-B103-4C1E-94A1-A20F784D5C69}"/>
              </a:ext>
            </a:extLst>
          </p:cNvPr>
          <p:cNvSpPr>
            <a:spLocks noGrp="1"/>
          </p:cNvSpPr>
          <p:nvPr>
            <p:ph type="sldNum" sz="quarter" idx="12"/>
          </p:nvPr>
        </p:nvSpPr>
        <p:spPr/>
        <p:txBody>
          <a:bodyPr/>
          <a:lstStyle/>
          <a:p>
            <a:fld id="{0343F522-B1DB-4B24-87CC-09EAB668A261}" type="slidenum">
              <a:rPr lang="zh-CN" altLang="en-US" smtClean="0"/>
              <a:pPr/>
              <a:t>59</a:t>
            </a:fld>
            <a:r>
              <a:rPr lang="en-US" altLang="zh-CN"/>
              <a:t>/77</a:t>
            </a:r>
            <a:endParaRPr lang="zh-CN" altLang="en-US" dirty="0"/>
          </a:p>
        </p:txBody>
      </p:sp>
    </p:spTree>
    <p:extLst>
      <p:ext uri="{BB962C8B-B14F-4D97-AF65-F5344CB8AC3E}">
        <p14:creationId xmlns:p14="http://schemas.microsoft.com/office/powerpoint/2010/main" val="30529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网络设计有哪些约束条件？</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buNone/>
            </a:pPr>
            <a:r>
              <a:rPr lang="en-US" altLang="zh-CN" dirty="0"/>
              <a:t>(1)</a:t>
            </a:r>
            <a:r>
              <a:rPr lang="zh-CN" altLang="zh-CN" dirty="0"/>
              <a:t>方法普适性</a:t>
            </a:r>
          </a:p>
          <a:p>
            <a:pPr marL="0" indent="0">
              <a:buNone/>
            </a:pPr>
            <a:r>
              <a:rPr lang="en-US" altLang="zh-CN" dirty="0"/>
              <a:t>(2)</a:t>
            </a:r>
            <a:r>
              <a:rPr lang="zh-CN" altLang="zh-CN" dirty="0"/>
              <a:t>技术可行性</a:t>
            </a:r>
          </a:p>
          <a:p>
            <a:pPr marL="0" indent="0">
              <a:buNone/>
            </a:pPr>
            <a:r>
              <a:rPr lang="en-US" altLang="zh-CN" dirty="0"/>
              <a:t>(3)</a:t>
            </a:r>
            <a:r>
              <a:rPr lang="zh-CN" altLang="zh-CN" dirty="0"/>
              <a:t>性能可及性</a:t>
            </a:r>
            <a:endParaRPr lang="en-US" altLang="zh-CN" dirty="0"/>
          </a:p>
          <a:p>
            <a:pPr marL="0" indent="0">
              <a:buNone/>
            </a:pPr>
            <a:r>
              <a:rPr lang="en-US" altLang="zh-CN" dirty="0"/>
              <a:t>(4)</a:t>
            </a:r>
            <a:r>
              <a:rPr lang="zh-CN" altLang="en-US" dirty="0"/>
              <a:t>应用兼容性</a:t>
            </a:r>
            <a:endParaRPr lang="zh-CN" altLang="zh-CN" dirty="0"/>
          </a:p>
          <a:p>
            <a:pPr marL="0" indent="0">
              <a:buNone/>
            </a:pPr>
            <a:r>
              <a:rPr lang="en-US" altLang="zh-CN" dirty="0"/>
              <a:t>(5)</a:t>
            </a:r>
            <a:r>
              <a:rPr lang="zh-CN" altLang="zh-CN" dirty="0"/>
              <a:t>经济有效性</a:t>
            </a:r>
            <a:endParaRPr lang="en-US" altLang="zh-CN" dirty="0"/>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endParaRPr lang="en-US" altLang="zh-CN" sz="2400" kern="100" dirty="0">
              <a:ea typeface="黑体" panose="02010609060101010101" pitchFamily="49" charset="-122"/>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a:p>
            <a:pPr marL="0" indent="0">
              <a:buNone/>
            </a:pPr>
            <a:endParaRPr lang="en-US" altLang="zh-CN" sz="2400" kern="100" dirty="0">
              <a:cs typeface="Times New Roman" panose="02020603050405020304" pitchFamily="18" charset="0"/>
            </a:endParaRPr>
          </a:p>
          <a:p>
            <a:pPr marL="0" indent="0">
              <a:buNone/>
            </a:pPr>
            <a:endParaRPr lang="en-US" altLang="zh-CN" sz="2400" kern="100" dirty="0">
              <a:latin typeface="黑体" panose="02010609060101010101" pitchFamily="49"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需求</a:t>
                      </a:r>
                    </a:p>
                  </a:txBody>
                  <a:tcPr marL="0" marR="0" marT="0" marB="0" anchor="ctr">
                    <a:solidFill>
                      <a:schemeClr val="accent1"/>
                    </a:solidFill>
                  </a:tcPr>
                </a:tc>
                <a:extLst>
                  <a:ext uri="{0D108BD9-81ED-4DB2-BD59-A6C34878D82A}">
                    <a16:rowId xmlns:a16="http://schemas.microsoft.com/office/drawing/2014/main" val="2354171835"/>
                  </a:ext>
                </a:extLst>
              </a:tr>
              <a:tr h="844235">
                <a:tc>
                  <a:txBody>
                    <a:bodyPr/>
                    <a:lstStyle/>
                    <a:p>
                      <a:pPr algn="ctr"/>
                      <a:r>
                        <a:rPr lang="zh-CN" altLang="en-US" sz="1600" dirty="0">
                          <a:latin typeface="黑体" panose="02010609060101010101" pitchFamily="49" charset="-122"/>
                          <a:ea typeface="黑体" panose="02010609060101010101" pitchFamily="49" charset="-122"/>
                        </a:rPr>
                        <a:t>指标</a:t>
                      </a:r>
                    </a:p>
                  </a:txBody>
                  <a:tcPr marL="0" marR="0" marT="0" marB="0" anchor="ctr">
                    <a:solidFill>
                      <a:schemeClr val="accent1">
                        <a:lumMod val="40000"/>
                        <a:lumOff val="60000"/>
                      </a:schemeClr>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A9BC4463-01D0-47CD-B2A8-979768DB7878}"/>
              </a:ext>
            </a:extLst>
          </p:cNvPr>
          <p:cNvSpPr>
            <a:spLocks noGrp="1"/>
          </p:cNvSpPr>
          <p:nvPr>
            <p:ph type="sldNum" sz="quarter" idx="12"/>
          </p:nvPr>
        </p:nvSpPr>
        <p:spPr/>
        <p:txBody>
          <a:bodyPr/>
          <a:lstStyle/>
          <a:p>
            <a:fld id="{0343F522-B1DB-4B24-87CC-09EAB668A261}" type="slidenum">
              <a:rPr lang="zh-CN" altLang="en-US" smtClean="0"/>
              <a:pPr/>
              <a:t>6</a:t>
            </a:fld>
            <a:r>
              <a:rPr lang="en-US" altLang="zh-CN"/>
              <a:t>/77</a:t>
            </a:r>
            <a:endParaRPr lang="zh-CN" altLang="en-US" dirty="0"/>
          </a:p>
        </p:txBody>
      </p:sp>
    </p:spTree>
    <p:extLst>
      <p:ext uri="{BB962C8B-B14F-4D97-AF65-F5344CB8AC3E}">
        <p14:creationId xmlns:p14="http://schemas.microsoft.com/office/powerpoint/2010/main" val="64015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fontScale="90000"/>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——OSI</a:t>
            </a:r>
            <a:r>
              <a:rPr lang="en-US" altLang="zh-CN" dirty="0">
                <a:latin typeface="Times New Roman" panose="02020603050405020304" pitchFamily="18" charset="0"/>
                <a:cs typeface="Times New Roman" panose="02020603050405020304" pitchFamily="18" charset="0"/>
              </a:rPr>
              <a:t> (Open System Interconnection</a:t>
            </a:r>
            <a:r>
              <a:rPr lang="zh-CN" altLang="en-US"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b="1" dirty="0">
                <a:solidFill>
                  <a:srgbClr val="7030A0"/>
                </a:solidFill>
              </a:rPr>
              <a:t>物理层</a:t>
            </a:r>
            <a:r>
              <a:rPr lang="zh-CN" altLang="zh-CN" dirty="0"/>
              <a:t>：在链路上透明地传输</a:t>
            </a:r>
            <a:r>
              <a:rPr lang="zh-CN" altLang="zh-CN" dirty="0">
                <a:solidFill>
                  <a:srgbClr val="0070C0"/>
                </a:solidFill>
              </a:rPr>
              <a:t>位</a:t>
            </a:r>
            <a:endParaRPr lang="en-US" altLang="zh-CN" dirty="0">
              <a:solidFill>
                <a:srgbClr val="0070C0"/>
              </a:solidFill>
            </a:endParaRPr>
          </a:p>
          <a:p>
            <a:pPr lvl="1">
              <a:buFont typeface="黑体" panose="02010609060101010101" pitchFamily="49" charset="-122"/>
              <a:buChar char="-"/>
            </a:pPr>
            <a:r>
              <a:rPr lang="zh-CN" altLang="en-US" dirty="0">
                <a:solidFill>
                  <a:srgbClr val="0070C0"/>
                </a:solidFill>
              </a:rPr>
              <a:t>功能</a:t>
            </a:r>
            <a:r>
              <a:rPr lang="zh-CN" altLang="en-US" dirty="0"/>
              <a:t>：</a:t>
            </a:r>
            <a:r>
              <a:rPr lang="zh-CN" altLang="zh-CN" dirty="0"/>
              <a:t>线路配置、确定数据传输模式、确定信号形式、对信号进行编码、连接传输介质。定义了</a:t>
            </a:r>
            <a:r>
              <a:rPr lang="zh-CN" altLang="en-US" dirty="0"/>
              <a:t>四个特性：</a:t>
            </a:r>
            <a:endParaRPr lang="zh-CN" altLang="zh-CN" dirty="0"/>
          </a:p>
          <a:p>
            <a:pPr lvl="1">
              <a:buFont typeface="黑体" panose="02010609060101010101" pitchFamily="49" charset="-122"/>
              <a:buChar char="-"/>
            </a:pPr>
            <a:r>
              <a:rPr lang="zh-CN" altLang="zh-CN" dirty="0">
                <a:solidFill>
                  <a:srgbClr val="0070C0"/>
                </a:solidFill>
              </a:rPr>
              <a:t>机械特性</a:t>
            </a:r>
            <a:r>
              <a:rPr lang="zh-CN" altLang="zh-CN" dirty="0"/>
              <a:t>：规定接口部件的形状、大小、引脚数目及其排列。</a:t>
            </a:r>
          </a:p>
          <a:p>
            <a:pPr lvl="1">
              <a:buFont typeface="黑体" panose="02010609060101010101" pitchFamily="49" charset="-122"/>
              <a:buChar char="-"/>
            </a:pPr>
            <a:r>
              <a:rPr lang="zh-CN" altLang="zh-CN" dirty="0">
                <a:solidFill>
                  <a:srgbClr val="0070C0"/>
                </a:solidFill>
              </a:rPr>
              <a:t>电气特性</a:t>
            </a:r>
            <a:r>
              <a:rPr lang="zh-CN" altLang="zh-CN" dirty="0"/>
              <a:t>：规定信号的表示方式及其参数、信号间的相互关系及运行要求。比如，用什么信号形式（脉冲、正弦信号等）、电压值及其含义（几伏表示</a:t>
            </a:r>
            <a:r>
              <a:rPr lang="en-US" altLang="zh-CN" dirty="0"/>
              <a:t>1/0</a:t>
            </a:r>
            <a:r>
              <a:rPr lang="zh-CN" altLang="zh-CN" dirty="0"/>
              <a:t>等）、信号时长（宽度）等。</a:t>
            </a:r>
          </a:p>
          <a:p>
            <a:pPr lvl="1">
              <a:buFont typeface="黑体" panose="02010609060101010101" pitchFamily="49" charset="-122"/>
              <a:buChar char="-"/>
            </a:pPr>
            <a:r>
              <a:rPr lang="zh-CN" altLang="zh-CN" dirty="0">
                <a:solidFill>
                  <a:srgbClr val="0070C0"/>
                </a:solidFill>
              </a:rPr>
              <a:t>功能特性</a:t>
            </a:r>
            <a:r>
              <a:rPr lang="zh-CN" altLang="zh-CN" dirty="0"/>
              <a:t>：规定每根引脚（线）的功能。</a:t>
            </a:r>
          </a:p>
          <a:p>
            <a:pPr lvl="1">
              <a:buFont typeface="黑体" panose="02010609060101010101" pitchFamily="49" charset="-122"/>
              <a:buChar char="-"/>
            </a:pPr>
            <a:r>
              <a:rPr lang="zh-CN" altLang="zh-CN" dirty="0">
                <a:solidFill>
                  <a:srgbClr val="0070C0"/>
                </a:solidFill>
              </a:rPr>
              <a:t>规程特性</a:t>
            </a:r>
            <a:r>
              <a:rPr lang="zh-CN" altLang="zh-CN" dirty="0"/>
              <a:t>：规定为完成指定的功能应执行的操作及其时序。</a:t>
            </a:r>
            <a:endParaRPr lang="en-US" altLang="zh-CN" dirty="0"/>
          </a:p>
          <a:p>
            <a:pPr marL="0" indent="0">
              <a:buNone/>
            </a:pPr>
            <a:r>
              <a:rPr lang="en-US" altLang="zh-CN" dirty="0">
                <a:solidFill>
                  <a:srgbClr val="0070C0"/>
                </a:solidFill>
              </a:rPr>
              <a:t>【2018</a:t>
            </a:r>
            <a:r>
              <a:rPr lang="zh-CN" altLang="en-US" dirty="0">
                <a:solidFill>
                  <a:srgbClr val="0070C0"/>
                </a:solidFill>
              </a:rPr>
              <a:t>年题</a:t>
            </a:r>
            <a:r>
              <a:rPr lang="en-US" altLang="zh-CN" dirty="0">
                <a:solidFill>
                  <a:srgbClr val="0070C0"/>
                </a:solidFill>
              </a:rPr>
              <a:t>】</a:t>
            </a:r>
            <a:r>
              <a:rPr lang="zh-CN" altLang="en-US" dirty="0">
                <a:solidFill>
                  <a:srgbClr val="0070C0"/>
                </a:solidFill>
              </a:rPr>
              <a:t>下列选项中，不属于物理层接口规范定义范畴的是（）</a:t>
            </a:r>
            <a:endParaRPr lang="en-US" altLang="zh-CN" dirty="0">
              <a:solidFill>
                <a:srgbClr val="0070C0"/>
              </a:solidFill>
            </a:endParaRPr>
          </a:p>
          <a:p>
            <a:pPr marL="0" indent="0">
              <a:buNone/>
            </a:pPr>
            <a:r>
              <a:rPr lang="en-US" altLang="zh-CN" dirty="0">
                <a:solidFill>
                  <a:srgbClr val="0070C0"/>
                </a:solidFill>
              </a:rPr>
              <a:t>A.</a:t>
            </a:r>
            <a:r>
              <a:rPr lang="zh-CN" altLang="en-US" dirty="0">
                <a:solidFill>
                  <a:srgbClr val="0070C0"/>
                </a:solidFill>
              </a:rPr>
              <a:t>接口形状  </a:t>
            </a:r>
            <a:r>
              <a:rPr lang="en-US" altLang="zh-CN" dirty="0">
                <a:solidFill>
                  <a:srgbClr val="0070C0"/>
                </a:solidFill>
              </a:rPr>
              <a:t>B.</a:t>
            </a:r>
            <a:r>
              <a:rPr lang="zh-CN" altLang="en-US" dirty="0">
                <a:solidFill>
                  <a:srgbClr val="0070C0"/>
                </a:solidFill>
              </a:rPr>
              <a:t>引脚功能  </a:t>
            </a:r>
            <a:r>
              <a:rPr lang="en-US" altLang="zh-CN" dirty="0">
                <a:solidFill>
                  <a:srgbClr val="0070C0"/>
                </a:solidFill>
              </a:rPr>
              <a:t>C.</a:t>
            </a:r>
            <a:r>
              <a:rPr lang="zh-CN" altLang="en-US" dirty="0">
                <a:solidFill>
                  <a:srgbClr val="0070C0"/>
                </a:solidFill>
              </a:rPr>
              <a:t>物理地址  </a:t>
            </a:r>
            <a:r>
              <a:rPr lang="en-US" altLang="zh-CN" dirty="0">
                <a:solidFill>
                  <a:srgbClr val="0070C0"/>
                </a:solidFill>
              </a:rPr>
              <a:t>D.</a:t>
            </a:r>
            <a:r>
              <a:rPr lang="zh-CN" altLang="en-US" dirty="0">
                <a:solidFill>
                  <a:srgbClr val="0070C0"/>
                </a:solidFill>
              </a:rPr>
              <a:t>信号电平</a:t>
            </a:r>
            <a:endParaRPr lang="zh-CN" altLang="zh-CN" dirty="0">
              <a:solidFill>
                <a:srgbClr val="0070C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OSI</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8CD26002-E120-4C5A-8B42-D781BD198813}"/>
              </a:ext>
            </a:extLst>
          </p:cNvPr>
          <p:cNvSpPr>
            <a:spLocks noGrp="1"/>
          </p:cNvSpPr>
          <p:nvPr>
            <p:ph type="sldNum" sz="quarter" idx="12"/>
          </p:nvPr>
        </p:nvSpPr>
        <p:spPr/>
        <p:txBody>
          <a:bodyPr/>
          <a:lstStyle/>
          <a:p>
            <a:fld id="{0343F522-B1DB-4B24-87CC-09EAB668A261}" type="slidenum">
              <a:rPr lang="zh-CN" altLang="en-US" smtClean="0"/>
              <a:pPr/>
              <a:t>60</a:t>
            </a:fld>
            <a:r>
              <a:rPr lang="en-US" altLang="zh-CN"/>
              <a:t>/77</a:t>
            </a:r>
            <a:endParaRPr lang="zh-CN" altLang="en-US" dirty="0"/>
          </a:p>
        </p:txBody>
      </p:sp>
    </p:spTree>
    <p:extLst>
      <p:ext uri="{BB962C8B-B14F-4D97-AF65-F5344CB8AC3E}">
        <p14:creationId xmlns:p14="http://schemas.microsoft.com/office/powerpoint/2010/main" val="551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fontScale="90000"/>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——OSI</a:t>
            </a:r>
            <a:r>
              <a:rPr lang="en-US" altLang="zh-CN" dirty="0">
                <a:latin typeface="Times New Roman" panose="02020603050405020304" pitchFamily="18" charset="0"/>
                <a:cs typeface="Times New Roman" panose="02020603050405020304" pitchFamily="18" charset="0"/>
              </a:rPr>
              <a:t> (Open System Interconnection</a:t>
            </a:r>
            <a:r>
              <a:rPr lang="zh-CN" altLang="en-US"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b="1" dirty="0">
                <a:solidFill>
                  <a:srgbClr val="7030A0"/>
                </a:solidFill>
              </a:rPr>
              <a:t>数据链路层</a:t>
            </a:r>
            <a:r>
              <a:rPr lang="zh-CN" altLang="zh-CN" dirty="0"/>
              <a:t>：把不可靠的物理信道变为可靠的逻辑信道</a:t>
            </a:r>
            <a:r>
              <a:rPr lang="en-US" altLang="zh-CN" dirty="0"/>
              <a:t>——</a:t>
            </a:r>
            <a:r>
              <a:rPr lang="zh-CN" altLang="zh-CN" dirty="0"/>
              <a:t>将数据位组成帧，在链路上提供点到点的帧传输，并进行差错控制、流量控制等。</a:t>
            </a:r>
            <a:endParaRPr lang="en-US" altLang="zh-CN" dirty="0"/>
          </a:p>
          <a:p>
            <a:r>
              <a:rPr lang="zh-CN" altLang="zh-CN" b="1" dirty="0">
                <a:solidFill>
                  <a:srgbClr val="7030A0"/>
                </a:solidFill>
              </a:rPr>
              <a:t>网络层</a:t>
            </a:r>
            <a:r>
              <a:rPr lang="zh-CN" altLang="zh-CN" dirty="0"/>
              <a:t>：在源节点</a:t>
            </a:r>
            <a:r>
              <a:rPr lang="en-US" altLang="zh-CN" dirty="0"/>
              <a:t>-</a:t>
            </a:r>
            <a:r>
              <a:rPr lang="zh-CN" altLang="zh-CN" dirty="0"/>
              <a:t>目的节点之间进行路由选择、拥塞控制、顺序控制</a:t>
            </a:r>
            <a:r>
              <a:rPr lang="zh-CN" altLang="en-US" dirty="0"/>
              <a:t>，</a:t>
            </a:r>
            <a:r>
              <a:rPr lang="zh-CN" altLang="zh-CN" dirty="0"/>
              <a:t>传送包，保证上层报文（</a:t>
            </a:r>
            <a:r>
              <a:rPr lang="zh-CN" altLang="en-US" dirty="0"/>
              <a:t>可能</a:t>
            </a:r>
            <a:r>
              <a:rPr lang="zh-CN" altLang="zh-CN" dirty="0"/>
              <a:t>分解成多个包）的正确性。</a:t>
            </a:r>
          </a:p>
          <a:p>
            <a:r>
              <a:rPr lang="zh-CN" altLang="zh-CN" b="1" dirty="0">
                <a:solidFill>
                  <a:srgbClr val="7030A0"/>
                </a:solidFill>
              </a:rPr>
              <a:t>传输层</a:t>
            </a:r>
            <a:r>
              <a:rPr lang="zh-CN" altLang="en-US" b="1" dirty="0">
                <a:solidFill>
                  <a:srgbClr val="7030A0"/>
                </a:solidFill>
              </a:rPr>
              <a:t>（运输层）</a:t>
            </a:r>
            <a:r>
              <a:rPr lang="zh-CN" altLang="zh-CN" dirty="0"/>
              <a:t>：提供端</a:t>
            </a:r>
            <a:r>
              <a:rPr lang="en-US" altLang="zh-CN" dirty="0"/>
              <a:t>-</a:t>
            </a:r>
            <a:r>
              <a:rPr lang="zh-CN" altLang="zh-CN" dirty="0"/>
              <a:t>端（应用进程）间可靠的、透明的数据传输，保证报文顺序的正确性、数据的完整性。</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OSI</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E859ADE5-744D-4679-8966-A8AE79A52FBA}"/>
              </a:ext>
            </a:extLst>
          </p:cNvPr>
          <p:cNvSpPr>
            <a:spLocks noGrp="1"/>
          </p:cNvSpPr>
          <p:nvPr>
            <p:ph type="sldNum" sz="quarter" idx="12"/>
          </p:nvPr>
        </p:nvSpPr>
        <p:spPr/>
        <p:txBody>
          <a:bodyPr/>
          <a:lstStyle/>
          <a:p>
            <a:fld id="{0343F522-B1DB-4B24-87CC-09EAB668A261}" type="slidenum">
              <a:rPr lang="zh-CN" altLang="en-US" smtClean="0"/>
              <a:pPr/>
              <a:t>61</a:t>
            </a:fld>
            <a:r>
              <a:rPr lang="en-US" altLang="zh-CN"/>
              <a:t>/77</a:t>
            </a:r>
            <a:endParaRPr lang="zh-CN" altLang="en-US" dirty="0"/>
          </a:p>
        </p:txBody>
      </p:sp>
    </p:spTree>
    <p:extLst>
      <p:ext uri="{BB962C8B-B14F-4D97-AF65-F5344CB8AC3E}">
        <p14:creationId xmlns:p14="http://schemas.microsoft.com/office/powerpoint/2010/main" val="42724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fontScale="90000"/>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——OSI</a:t>
            </a:r>
            <a:r>
              <a:rPr lang="en-US" altLang="zh-CN" dirty="0">
                <a:latin typeface="Times New Roman" panose="02020603050405020304" pitchFamily="18" charset="0"/>
                <a:cs typeface="Times New Roman" panose="02020603050405020304" pitchFamily="18" charset="0"/>
              </a:rPr>
              <a:t> (Open System Interconnection</a:t>
            </a:r>
            <a:r>
              <a:rPr lang="zh-CN" altLang="en-US"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b="1" dirty="0">
                <a:solidFill>
                  <a:srgbClr val="7030A0"/>
                </a:solidFill>
              </a:rPr>
              <a:t>会话层</a:t>
            </a:r>
            <a:r>
              <a:rPr lang="zh-CN" altLang="en-US" b="1" dirty="0">
                <a:solidFill>
                  <a:srgbClr val="7030A0"/>
                </a:solidFill>
              </a:rPr>
              <a:t>（会晤层</a:t>
            </a:r>
            <a:r>
              <a:rPr lang="en-US" altLang="zh-CN" b="1" dirty="0">
                <a:solidFill>
                  <a:srgbClr val="7030A0"/>
                </a:solidFill>
              </a:rPr>
              <a:t>/</a:t>
            </a:r>
            <a:r>
              <a:rPr lang="zh-CN" altLang="en-US" b="1" dirty="0">
                <a:solidFill>
                  <a:srgbClr val="7030A0"/>
                </a:solidFill>
              </a:rPr>
              <a:t>会议层）</a:t>
            </a:r>
            <a:r>
              <a:rPr lang="zh-CN" altLang="zh-CN" dirty="0"/>
              <a:t>：通信进程的逻辑名字</a:t>
            </a:r>
            <a:r>
              <a:rPr lang="en-US" altLang="zh-CN" dirty="0"/>
              <a:t>&lt;----&gt;</a:t>
            </a:r>
            <a:r>
              <a:rPr lang="zh-CN" altLang="zh-CN" dirty="0"/>
              <a:t>物理名字之间的联系</a:t>
            </a:r>
            <a:r>
              <a:rPr lang="zh-CN" altLang="en-US" dirty="0"/>
              <a:t>；</a:t>
            </a:r>
            <a:r>
              <a:rPr lang="zh-CN" altLang="zh-CN" dirty="0"/>
              <a:t>提供进程之间建立、管理和终止会话的方法</a:t>
            </a:r>
            <a:r>
              <a:rPr lang="zh-CN" altLang="en-US" dirty="0"/>
              <a:t>；</a:t>
            </a:r>
            <a:r>
              <a:rPr lang="zh-CN" altLang="zh-CN" dirty="0"/>
              <a:t>处理同步与恢复问题。</a:t>
            </a:r>
          </a:p>
          <a:p>
            <a:r>
              <a:rPr lang="zh-CN" altLang="zh-CN" b="1" dirty="0">
                <a:solidFill>
                  <a:srgbClr val="7030A0"/>
                </a:solidFill>
              </a:rPr>
              <a:t>表示层</a:t>
            </a:r>
            <a:r>
              <a:rPr lang="zh-CN" altLang="en-US" b="1" dirty="0">
                <a:solidFill>
                  <a:srgbClr val="7030A0"/>
                </a:solidFill>
              </a:rPr>
              <a:t>（表达层）</a:t>
            </a:r>
            <a:r>
              <a:rPr lang="zh-CN" altLang="zh-CN" dirty="0"/>
              <a:t>：实现数据转换（包括格式转换、压缩、加密等），提供标准的应用接口、公用的通信服务、公共数据表示方法。</a:t>
            </a:r>
          </a:p>
          <a:p>
            <a:r>
              <a:rPr lang="zh-CN" altLang="zh-CN" b="1" dirty="0">
                <a:solidFill>
                  <a:srgbClr val="7030A0"/>
                </a:solidFill>
              </a:rPr>
              <a:t>应用层</a:t>
            </a:r>
            <a:r>
              <a:rPr lang="zh-CN" altLang="zh-CN" dirty="0"/>
              <a:t>：对用户不透明的各种服务，如</a:t>
            </a:r>
            <a:r>
              <a:rPr lang="en-US" altLang="zh-CN" dirty="0"/>
              <a:t>Email</a:t>
            </a:r>
            <a:r>
              <a:rPr lang="zh-CN" altLang="zh-CN" dirty="0"/>
              <a:t>、</a:t>
            </a:r>
            <a:r>
              <a:rPr lang="en-US" altLang="zh-CN" dirty="0"/>
              <a:t>FTP</a:t>
            </a:r>
            <a:r>
              <a:rPr lang="zh-CN" altLang="zh-CN" dirty="0"/>
              <a:t>。</a:t>
            </a:r>
            <a:endParaRPr lang="en-US" altLang="zh-CN" dirty="0"/>
          </a:p>
          <a:p>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【2019</a:t>
            </a:r>
            <a:r>
              <a:rPr lang="zh-CN" altLang="en-US" dirty="0">
                <a:solidFill>
                  <a:srgbClr val="0070C0"/>
                </a:solidFill>
                <a:latin typeface="Times New Roman" panose="02020603050405020304" pitchFamily="18" charset="0"/>
                <a:cs typeface="Times New Roman" panose="02020603050405020304" pitchFamily="18" charset="0"/>
              </a:rPr>
              <a:t>年题</a:t>
            </a:r>
            <a:r>
              <a:rPr lang="en-US" altLang="zh-CN" dirty="0">
                <a:solidFill>
                  <a:srgbClr val="0070C0"/>
                </a:solidFill>
                <a:latin typeface="Times New Roman" panose="02020603050405020304" pitchFamily="18" charset="0"/>
                <a:cs typeface="Times New Roman" panose="02020603050405020304" pitchFamily="18" charset="0"/>
              </a:rPr>
              <a:t>】OSI</a:t>
            </a:r>
            <a:r>
              <a:rPr lang="zh-CN" altLang="en-US" dirty="0">
                <a:solidFill>
                  <a:srgbClr val="0070C0"/>
                </a:solidFill>
                <a:latin typeface="Times New Roman" panose="02020603050405020304" pitchFamily="18" charset="0"/>
                <a:cs typeface="Times New Roman" panose="02020603050405020304" pitchFamily="18" charset="0"/>
              </a:rPr>
              <a:t>参考模型的第</a:t>
            </a:r>
            <a:r>
              <a:rPr lang="en-US" altLang="zh-CN" dirty="0">
                <a:solidFill>
                  <a:srgbClr val="0070C0"/>
                </a:solidFill>
                <a:latin typeface="Times New Roman" panose="02020603050405020304" pitchFamily="18" charset="0"/>
                <a:cs typeface="Times New Roman" panose="02020603050405020304" pitchFamily="18" charset="0"/>
              </a:rPr>
              <a:t>5</a:t>
            </a:r>
            <a:r>
              <a:rPr lang="zh-CN" altLang="en-US" dirty="0">
                <a:solidFill>
                  <a:srgbClr val="0070C0"/>
                </a:solidFill>
                <a:latin typeface="Times New Roman" panose="02020603050405020304" pitchFamily="18" charset="0"/>
                <a:cs typeface="Times New Roman" panose="02020603050405020304" pitchFamily="18" charset="0"/>
              </a:rPr>
              <a:t>层完成的主要功能是：</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A.</a:t>
            </a:r>
            <a:r>
              <a:rPr lang="zh-CN" altLang="en-US" dirty="0">
                <a:solidFill>
                  <a:srgbClr val="0070C0"/>
                </a:solidFill>
                <a:latin typeface="Times New Roman" panose="02020603050405020304" pitchFamily="18" charset="0"/>
                <a:cs typeface="Times New Roman" panose="02020603050405020304" pitchFamily="18" charset="0"/>
              </a:rPr>
              <a:t>差错控制，</a:t>
            </a:r>
            <a:r>
              <a:rPr lang="en-US" altLang="zh-CN" dirty="0">
                <a:solidFill>
                  <a:srgbClr val="0070C0"/>
                </a:solidFill>
                <a:latin typeface="Times New Roman" panose="02020603050405020304" pitchFamily="18" charset="0"/>
                <a:cs typeface="Times New Roman" panose="02020603050405020304" pitchFamily="18" charset="0"/>
              </a:rPr>
              <a:t>B.</a:t>
            </a:r>
            <a:r>
              <a:rPr lang="zh-CN" altLang="en-US" dirty="0">
                <a:solidFill>
                  <a:srgbClr val="0070C0"/>
                </a:solidFill>
                <a:latin typeface="Times New Roman" panose="02020603050405020304" pitchFamily="18" charset="0"/>
                <a:cs typeface="Times New Roman" panose="02020603050405020304" pitchFamily="18" charset="0"/>
              </a:rPr>
              <a:t>路由选择</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  C.</a:t>
            </a:r>
            <a:r>
              <a:rPr lang="zh-CN" altLang="en-US" dirty="0">
                <a:solidFill>
                  <a:srgbClr val="0070C0"/>
                </a:solidFill>
                <a:latin typeface="Times New Roman" panose="02020603050405020304" pitchFamily="18" charset="0"/>
                <a:cs typeface="Times New Roman" panose="02020603050405020304" pitchFamily="18" charset="0"/>
              </a:rPr>
              <a:t>会话管理，</a:t>
            </a:r>
            <a:r>
              <a:rPr lang="en-US" altLang="zh-CN" dirty="0">
                <a:solidFill>
                  <a:srgbClr val="0070C0"/>
                </a:solidFill>
                <a:latin typeface="Times New Roman" panose="02020603050405020304" pitchFamily="18" charset="0"/>
                <a:cs typeface="Times New Roman" panose="02020603050405020304" pitchFamily="18" charset="0"/>
              </a:rPr>
              <a:t>D.</a:t>
            </a:r>
            <a:r>
              <a:rPr lang="zh-CN" altLang="en-US" dirty="0">
                <a:solidFill>
                  <a:srgbClr val="0070C0"/>
                </a:solidFill>
                <a:latin typeface="Times New Roman" panose="02020603050405020304" pitchFamily="18" charset="0"/>
                <a:cs typeface="Times New Roman" panose="02020603050405020304" pitchFamily="18" charset="0"/>
              </a:rPr>
              <a:t>数据表示转换</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OSI</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0BEE36CB-2750-4E9D-B79C-162B1533B68E}"/>
              </a:ext>
            </a:extLst>
          </p:cNvPr>
          <p:cNvSpPr>
            <a:spLocks noGrp="1"/>
          </p:cNvSpPr>
          <p:nvPr>
            <p:ph type="sldNum" sz="quarter" idx="12"/>
          </p:nvPr>
        </p:nvSpPr>
        <p:spPr/>
        <p:txBody>
          <a:bodyPr/>
          <a:lstStyle/>
          <a:p>
            <a:fld id="{0343F522-B1DB-4B24-87CC-09EAB668A261}" type="slidenum">
              <a:rPr lang="zh-CN" altLang="en-US" smtClean="0"/>
              <a:pPr/>
              <a:t>62</a:t>
            </a:fld>
            <a:r>
              <a:rPr lang="en-US" altLang="zh-CN"/>
              <a:t>/77</a:t>
            </a:r>
            <a:endParaRPr lang="zh-CN" altLang="en-US" dirty="0"/>
          </a:p>
        </p:txBody>
      </p:sp>
    </p:spTree>
    <p:extLst>
      <p:ext uri="{BB962C8B-B14F-4D97-AF65-F5344CB8AC3E}">
        <p14:creationId xmlns:p14="http://schemas.microsoft.com/office/powerpoint/2010/main" val="368767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en-US" altLang="zh-CN" dirty="0"/>
              <a:t>D-ARPA 1969</a:t>
            </a:r>
            <a:r>
              <a:rPr lang="zh-CN" altLang="zh-CN" dirty="0"/>
              <a:t>年在研究</a:t>
            </a:r>
            <a:r>
              <a:rPr lang="en-US" altLang="zh-CN" dirty="0"/>
              <a:t>ARPANET</a:t>
            </a:r>
            <a:r>
              <a:rPr lang="zh-CN" altLang="zh-CN" dirty="0"/>
              <a:t>时提出</a:t>
            </a:r>
            <a:endParaRPr lang="en-US" altLang="zh-CN" dirty="0"/>
          </a:p>
          <a:p>
            <a:r>
              <a:rPr lang="en-US" altLang="zh-CN" dirty="0"/>
              <a:t>1970</a:t>
            </a:r>
            <a:r>
              <a:rPr lang="zh-CN" altLang="zh-CN" dirty="0"/>
              <a:t>年提出网络控制协议</a:t>
            </a:r>
            <a:r>
              <a:rPr lang="en-US" altLang="zh-CN" dirty="0"/>
              <a:t>NCP</a:t>
            </a:r>
          </a:p>
          <a:p>
            <a:r>
              <a:rPr lang="en-US" altLang="zh-CN" dirty="0"/>
              <a:t>1974</a:t>
            </a:r>
            <a:r>
              <a:rPr lang="zh-CN" altLang="zh-CN" dirty="0"/>
              <a:t>年提出</a:t>
            </a:r>
            <a:r>
              <a:rPr lang="en-US" altLang="zh-CN" dirty="0"/>
              <a:t>TCP</a:t>
            </a:r>
            <a:r>
              <a:rPr lang="zh-CN" altLang="zh-CN" dirty="0"/>
              <a:t>协议，</a:t>
            </a:r>
            <a:r>
              <a:rPr lang="en-US" altLang="zh-CN" dirty="0"/>
              <a:t>1981</a:t>
            </a:r>
            <a:r>
              <a:rPr lang="zh-CN" altLang="zh-CN" dirty="0"/>
              <a:t>年提出</a:t>
            </a:r>
            <a:r>
              <a:rPr lang="en-US" altLang="zh-CN" dirty="0"/>
              <a:t>IP</a:t>
            </a:r>
            <a:r>
              <a:rPr lang="zh-CN" altLang="zh-CN" dirty="0"/>
              <a:t>协议（从</a:t>
            </a:r>
            <a:r>
              <a:rPr lang="en-US" altLang="zh-CN" dirty="0"/>
              <a:t>TCP</a:t>
            </a:r>
            <a:r>
              <a:rPr lang="zh-CN" altLang="zh-CN" dirty="0"/>
              <a:t>中分离出来）</a:t>
            </a:r>
            <a:endParaRPr lang="en-US" altLang="zh-CN" dirty="0"/>
          </a:p>
          <a:p>
            <a:r>
              <a:rPr lang="en-US" altLang="zh-CN" dirty="0"/>
              <a:t>1983</a:t>
            </a:r>
            <a:r>
              <a:rPr lang="zh-CN" altLang="zh-CN" dirty="0"/>
              <a:t>年对</a:t>
            </a:r>
            <a:r>
              <a:rPr lang="en-US" altLang="zh-CN" dirty="0"/>
              <a:t>ARPANET</a:t>
            </a:r>
            <a:r>
              <a:rPr lang="zh-CN" altLang="zh-CN" dirty="0"/>
              <a:t>通信协议进行标准化，从</a:t>
            </a:r>
            <a:r>
              <a:rPr lang="en-US" altLang="zh-CN" dirty="0"/>
              <a:t>NCP</a:t>
            </a:r>
            <a:r>
              <a:rPr lang="zh-CN" altLang="zh-CN" dirty="0"/>
              <a:t>切换到</a:t>
            </a:r>
            <a:r>
              <a:rPr lang="en-US" altLang="zh-CN" dirty="0"/>
              <a:t>TCP/IP</a:t>
            </a:r>
          </a:p>
          <a:p>
            <a:r>
              <a:rPr lang="en-US" altLang="zh-CN" dirty="0"/>
              <a:t>1984</a:t>
            </a:r>
            <a:r>
              <a:rPr lang="zh-CN" altLang="zh-CN" dirty="0"/>
              <a:t>年</a:t>
            </a:r>
            <a:r>
              <a:rPr lang="en-US" altLang="zh-CN" dirty="0"/>
              <a:t>DoD</a:t>
            </a:r>
            <a:r>
              <a:rPr lang="zh-CN" altLang="zh-CN" dirty="0"/>
              <a:t>将</a:t>
            </a:r>
            <a:r>
              <a:rPr lang="en-US" altLang="zh-CN" dirty="0"/>
              <a:t>TCP/IP</a:t>
            </a:r>
            <a:r>
              <a:rPr lang="zh-CN" altLang="zh-CN" dirty="0"/>
              <a:t>确定为网络标准</a:t>
            </a:r>
            <a:endParaRPr lang="en-US" altLang="zh-CN" dirty="0"/>
          </a:p>
          <a:p>
            <a:r>
              <a:rPr lang="en-US" altLang="zh-CN" dirty="0"/>
              <a:t>1984</a:t>
            </a:r>
            <a:r>
              <a:rPr lang="zh-CN" altLang="zh-CN" dirty="0"/>
              <a:t>年，美国国家科学基金会（</a:t>
            </a:r>
            <a:r>
              <a:rPr lang="en-US" altLang="zh-CN" dirty="0"/>
              <a:t>NSF</a:t>
            </a:r>
            <a:r>
              <a:rPr lang="zh-CN" altLang="zh-CN" dirty="0"/>
              <a:t>）决定建设</a:t>
            </a:r>
            <a:r>
              <a:rPr lang="en-US" altLang="zh-CN" dirty="0"/>
              <a:t>NSFNET</a:t>
            </a:r>
            <a:r>
              <a:rPr lang="zh-CN" altLang="zh-CN" dirty="0"/>
              <a:t>，使用</a:t>
            </a:r>
            <a:r>
              <a:rPr lang="en-US" altLang="zh-CN" dirty="0"/>
              <a:t>TCP/IP</a:t>
            </a:r>
            <a:r>
              <a:rPr lang="zh-CN" altLang="zh-CN" dirty="0"/>
              <a:t>，主要是民用，同时与</a:t>
            </a:r>
            <a:r>
              <a:rPr lang="en-US" altLang="zh-CN" dirty="0"/>
              <a:t>ARPANET</a:t>
            </a:r>
            <a:r>
              <a:rPr lang="zh-CN" altLang="zh-CN" dirty="0"/>
              <a:t>连通。</a:t>
            </a:r>
            <a:endParaRPr lang="en-US" altLang="zh-CN" dirty="0"/>
          </a:p>
          <a:p>
            <a:r>
              <a:rPr lang="en-US" altLang="zh-CN" dirty="0"/>
              <a:t>1989</a:t>
            </a:r>
            <a:r>
              <a:rPr lang="zh-CN" altLang="zh-CN" dirty="0"/>
              <a:t>年，</a:t>
            </a:r>
            <a:r>
              <a:rPr lang="en-US" altLang="zh-CN" dirty="0"/>
              <a:t>ARPANET</a:t>
            </a:r>
            <a:r>
              <a:rPr lang="zh-CN" altLang="zh-CN" dirty="0"/>
              <a:t>关闭，</a:t>
            </a:r>
            <a:r>
              <a:rPr lang="en-US" altLang="zh-CN" dirty="0"/>
              <a:t>1990</a:t>
            </a:r>
            <a:r>
              <a:rPr lang="zh-CN" altLang="zh-CN" dirty="0"/>
              <a:t>年撤销，</a:t>
            </a:r>
            <a:r>
              <a:rPr lang="en-US" altLang="zh-CN" dirty="0"/>
              <a:t>NSFNET</a:t>
            </a:r>
            <a:r>
              <a:rPr lang="zh-CN" altLang="zh-CN" dirty="0"/>
              <a:t>成为</a:t>
            </a:r>
            <a:r>
              <a:rPr lang="en-US" altLang="zh-CN" dirty="0"/>
              <a:t>Internet</a:t>
            </a:r>
            <a:r>
              <a:rPr lang="zh-CN" altLang="zh-CN" dirty="0"/>
              <a:t>的骨干</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F9BDC6C2-0441-4C1C-B8F6-A330FA8FCE83}"/>
              </a:ext>
            </a:extLst>
          </p:cNvPr>
          <p:cNvGraphicFramePr>
            <a:graphicFrameLocks noGrp="1"/>
          </p:cNvGraphicFramePr>
          <p:nvPr>
            <p:extLst>
              <p:ext uri="{D42A27DB-BD31-4B8C-83A1-F6EECF244321}">
                <p14:modId xmlns:p14="http://schemas.microsoft.com/office/powerpoint/2010/main" val="3478271765"/>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37129E62-790D-4C50-8143-944D9C9E76F8}"/>
              </a:ext>
            </a:extLst>
          </p:cNvPr>
          <p:cNvSpPr>
            <a:spLocks noGrp="1"/>
          </p:cNvSpPr>
          <p:nvPr>
            <p:ph type="sldNum" sz="quarter" idx="12"/>
          </p:nvPr>
        </p:nvSpPr>
        <p:spPr/>
        <p:txBody>
          <a:bodyPr/>
          <a:lstStyle/>
          <a:p>
            <a:fld id="{0343F522-B1DB-4B24-87CC-09EAB668A261}" type="slidenum">
              <a:rPr lang="zh-CN" altLang="en-US" smtClean="0"/>
              <a:pPr/>
              <a:t>63</a:t>
            </a:fld>
            <a:r>
              <a:rPr lang="en-US" altLang="zh-CN"/>
              <a:t>/77</a:t>
            </a:r>
            <a:endParaRPr lang="zh-CN" altLang="en-US" dirty="0"/>
          </a:p>
        </p:txBody>
      </p:sp>
    </p:spTree>
    <p:extLst>
      <p:ext uri="{BB962C8B-B14F-4D97-AF65-F5344CB8AC3E}">
        <p14:creationId xmlns:p14="http://schemas.microsoft.com/office/powerpoint/2010/main" val="230578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zh-CN" altLang="en-US" dirty="0">
                <a:solidFill>
                  <a:srgbClr val="7030A0"/>
                </a:solidFill>
              </a:rPr>
              <a:t>设计理念：</a:t>
            </a:r>
            <a:endParaRPr lang="en-US" altLang="zh-CN" dirty="0">
              <a:solidFill>
                <a:srgbClr val="7030A0"/>
              </a:solidFill>
            </a:endParaRPr>
          </a:p>
          <a:p>
            <a:r>
              <a:rPr lang="zh-CN" altLang="zh-CN" dirty="0"/>
              <a:t>网络数据传输过程的管控，有两种基本理念：</a:t>
            </a:r>
            <a:endParaRPr lang="en-US" altLang="zh-CN" dirty="0"/>
          </a:p>
          <a:p>
            <a:pPr lvl="1"/>
            <a:r>
              <a:rPr lang="zh-CN" altLang="zh-CN" sz="2800" dirty="0">
                <a:solidFill>
                  <a:srgbClr val="0070C0"/>
                </a:solidFill>
              </a:rPr>
              <a:t>以网络为中心</a:t>
            </a:r>
            <a:r>
              <a:rPr lang="zh-CN" altLang="zh-CN" sz="2800" dirty="0"/>
              <a:t>，提供可靠、完善的机制，减少用户端的参与</a:t>
            </a:r>
            <a:endParaRPr lang="en-US" altLang="zh-CN" sz="2800" dirty="0"/>
          </a:p>
          <a:p>
            <a:pPr lvl="1"/>
            <a:r>
              <a:rPr lang="zh-CN" altLang="zh-CN" sz="2800" dirty="0">
                <a:solidFill>
                  <a:srgbClr val="0070C0"/>
                </a:solidFill>
              </a:rPr>
              <a:t>以用户端为中心</a:t>
            </a:r>
            <a:r>
              <a:rPr lang="zh-CN" altLang="zh-CN" sz="2800" dirty="0"/>
              <a:t>，网络只提供基本的、尽力而为的机制，减少</a:t>
            </a:r>
            <a:r>
              <a:rPr lang="zh-CN" altLang="zh-CN" dirty="0"/>
              <a:t>网络的复杂度，让网络的管控更多在用户端完成</a:t>
            </a:r>
            <a:endParaRPr lang="en-US" altLang="zh-CN" dirty="0"/>
          </a:p>
          <a:p>
            <a:r>
              <a:rPr lang="en-US" altLang="zh-CN" dirty="0"/>
              <a:t>TCP/IP</a:t>
            </a:r>
            <a:r>
              <a:rPr lang="zh-CN" altLang="zh-CN" dirty="0"/>
              <a:t>采用第二种理念</a:t>
            </a:r>
            <a:endParaRPr lang="en-US" altLang="zh-CN" dirty="0"/>
          </a:p>
          <a:p>
            <a:r>
              <a:rPr lang="zh-CN" altLang="zh-CN" dirty="0"/>
              <a:t>网络执行简单的网际数据传输，由互联网层（</a:t>
            </a:r>
            <a:r>
              <a:rPr lang="en-US" altLang="zh-CN" dirty="0"/>
              <a:t>IP</a:t>
            </a:r>
            <a:r>
              <a:rPr lang="zh-CN" altLang="zh-CN" dirty="0"/>
              <a:t>）实现，而将与应用相关的功能、传输控制等都放在用户端（应用层、传输层）上实现</a:t>
            </a:r>
          </a:p>
          <a:p>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18BF59D6-EF53-4745-B8AE-03A985B54E9C}"/>
              </a:ext>
            </a:extLst>
          </p:cNvPr>
          <p:cNvGraphicFramePr>
            <a:graphicFrameLocks noGrp="1"/>
          </p:cNvGraphicFramePr>
          <p:nvPr>
            <p:extLst>
              <p:ext uri="{D42A27DB-BD31-4B8C-83A1-F6EECF244321}">
                <p14:modId xmlns:p14="http://schemas.microsoft.com/office/powerpoint/2010/main" val="2562486708"/>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3B8783F1-B74C-46E0-8F29-053BACAC518E}"/>
              </a:ext>
            </a:extLst>
          </p:cNvPr>
          <p:cNvSpPr>
            <a:spLocks noGrp="1"/>
          </p:cNvSpPr>
          <p:nvPr>
            <p:ph type="sldNum" sz="quarter" idx="12"/>
          </p:nvPr>
        </p:nvSpPr>
        <p:spPr/>
        <p:txBody>
          <a:bodyPr/>
          <a:lstStyle/>
          <a:p>
            <a:fld id="{0343F522-B1DB-4B24-87CC-09EAB668A261}" type="slidenum">
              <a:rPr lang="zh-CN" altLang="en-US" smtClean="0"/>
              <a:pPr/>
              <a:t>64</a:t>
            </a:fld>
            <a:r>
              <a:rPr lang="en-US" altLang="zh-CN"/>
              <a:t>/77</a:t>
            </a:r>
            <a:endParaRPr lang="zh-CN" altLang="en-US" dirty="0"/>
          </a:p>
        </p:txBody>
      </p:sp>
    </p:spTree>
    <p:extLst>
      <p:ext uri="{BB962C8B-B14F-4D97-AF65-F5344CB8AC3E}">
        <p14:creationId xmlns:p14="http://schemas.microsoft.com/office/powerpoint/2010/main" val="235706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solidFill>
                  <a:srgbClr val="0070C0"/>
                </a:solidFill>
                <a:latin typeface="Times New Roman" panose="02020603050405020304" pitchFamily="18" charset="0"/>
                <a:cs typeface="Times New Roman" panose="02020603050405020304" pitchFamily="18" charset="0"/>
              </a:rPr>
              <a:t>发展成熟后的层次结构：</a:t>
            </a:r>
            <a:r>
              <a:rPr lang="en-US" altLang="zh-CN" dirty="0">
                <a:solidFill>
                  <a:srgbClr val="0070C0"/>
                </a:solidFill>
                <a:latin typeface="Times New Roman" panose="02020603050405020304" pitchFamily="18" charset="0"/>
                <a:cs typeface="Times New Roman" panose="02020603050405020304" pitchFamily="18" charset="0"/>
              </a:rPr>
              <a:t>  </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pic>
        <p:nvPicPr>
          <p:cNvPr id="9" name="图片 8">
            <a:extLst>
              <a:ext uri="{FF2B5EF4-FFF2-40B4-BE49-F238E27FC236}">
                <a16:creationId xmlns:a16="http://schemas.microsoft.com/office/drawing/2014/main" id="{5FA0B7C1-69FD-4402-904E-F3567D01F2A7}"/>
              </a:ext>
            </a:extLst>
          </p:cNvPr>
          <p:cNvPicPr>
            <a:picLocks noChangeAspect="1"/>
          </p:cNvPicPr>
          <p:nvPr/>
        </p:nvPicPr>
        <p:blipFill>
          <a:blip r:embed="rId3"/>
          <a:stretch>
            <a:fillRect/>
          </a:stretch>
        </p:blipFill>
        <p:spPr>
          <a:xfrm>
            <a:off x="1707380" y="1949269"/>
            <a:ext cx="4883319" cy="3999323"/>
          </a:xfrm>
          <a:prstGeom prst="rect">
            <a:avLst/>
          </a:prstGeom>
        </p:spPr>
      </p:pic>
      <p:graphicFrame>
        <p:nvGraphicFramePr>
          <p:cNvPr id="10" name="表格 9">
            <a:extLst>
              <a:ext uri="{FF2B5EF4-FFF2-40B4-BE49-F238E27FC236}">
                <a16:creationId xmlns:a16="http://schemas.microsoft.com/office/drawing/2014/main" id="{608BD310-DC1C-4D79-B78B-5068EA9EB162}"/>
              </a:ext>
            </a:extLst>
          </p:cNvPr>
          <p:cNvGraphicFramePr>
            <a:graphicFrameLocks noGrp="1"/>
          </p:cNvGraphicFramePr>
          <p:nvPr>
            <p:extLst>
              <p:ext uri="{D42A27DB-BD31-4B8C-83A1-F6EECF244321}">
                <p14:modId xmlns:p14="http://schemas.microsoft.com/office/powerpoint/2010/main" val="2562486708"/>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7" name="灯片编号占位符 6">
            <a:extLst>
              <a:ext uri="{FF2B5EF4-FFF2-40B4-BE49-F238E27FC236}">
                <a16:creationId xmlns:a16="http://schemas.microsoft.com/office/drawing/2014/main" id="{74CDCA6C-136D-431D-BCC3-F97A78B82968}"/>
              </a:ext>
            </a:extLst>
          </p:cNvPr>
          <p:cNvSpPr>
            <a:spLocks noGrp="1"/>
          </p:cNvSpPr>
          <p:nvPr>
            <p:ph type="sldNum" sz="quarter" idx="12"/>
          </p:nvPr>
        </p:nvSpPr>
        <p:spPr/>
        <p:txBody>
          <a:bodyPr/>
          <a:lstStyle/>
          <a:p>
            <a:fld id="{0343F522-B1DB-4B24-87CC-09EAB668A261}" type="slidenum">
              <a:rPr lang="zh-CN" altLang="en-US" smtClean="0"/>
              <a:pPr/>
              <a:t>65</a:t>
            </a:fld>
            <a:r>
              <a:rPr lang="en-US" altLang="zh-CN"/>
              <a:t>/77</a:t>
            </a:r>
            <a:endParaRPr lang="zh-CN" altLang="en-US" dirty="0"/>
          </a:p>
        </p:txBody>
      </p:sp>
    </p:spTree>
    <p:extLst>
      <p:ext uri="{BB962C8B-B14F-4D97-AF65-F5344CB8AC3E}">
        <p14:creationId xmlns:p14="http://schemas.microsoft.com/office/powerpoint/2010/main" val="2895263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solidFill>
                  <a:srgbClr val="7030A0"/>
                </a:solidFill>
              </a:rPr>
              <a:t>应用层</a:t>
            </a:r>
            <a:r>
              <a:rPr lang="zh-CN" altLang="zh-CN" dirty="0"/>
              <a:t>：定义与应用相关的共性功能，主要有域名解析、</a:t>
            </a:r>
            <a:r>
              <a:rPr lang="en-US" altLang="zh-CN" dirty="0"/>
              <a:t>www</a:t>
            </a:r>
            <a:r>
              <a:rPr lang="zh-CN" altLang="zh-CN" dirty="0"/>
              <a:t>服务、邮件、文件传输、网络管理等。</a:t>
            </a:r>
          </a:p>
          <a:p>
            <a:r>
              <a:rPr lang="zh-CN" altLang="zh-CN" dirty="0">
                <a:solidFill>
                  <a:srgbClr val="7030A0"/>
                </a:solidFill>
              </a:rPr>
              <a:t>传输层</a:t>
            </a:r>
            <a:r>
              <a:rPr lang="zh-CN" altLang="zh-CN" dirty="0"/>
              <a:t>：定义端到端数据传输功能，主要有传输控制协议（</a:t>
            </a:r>
            <a:r>
              <a:rPr lang="en-US" altLang="zh-CN" dirty="0"/>
              <a:t>TCP</a:t>
            </a:r>
            <a:r>
              <a:rPr lang="zh-CN" altLang="zh-CN" dirty="0"/>
              <a:t>，实现端</a:t>
            </a:r>
            <a:r>
              <a:rPr lang="en-US" altLang="zh-CN" dirty="0"/>
              <a:t>-</a:t>
            </a:r>
            <a:r>
              <a:rPr lang="zh-CN" altLang="zh-CN" dirty="0"/>
              <a:t>端可靠数据传输）、用户数据报协议（</a:t>
            </a:r>
            <a:r>
              <a:rPr lang="en-US" altLang="zh-CN" dirty="0"/>
              <a:t>UDP</a:t>
            </a:r>
            <a:r>
              <a:rPr lang="zh-CN" altLang="zh-CN" dirty="0"/>
              <a:t>，实现端</a:t>
            </a:r>
            <a:r>
              <a:rPr lang="en-US" altLang="zh-CN" dirty="0"/>
              <a:t>-</a:t>
            </a:r>
            <a:r>
              <a:rPr lang="zh-CN" altLang="zh-CN" dirty="0"/>
              <a:t>端不可靠数据传输）。</a:t>
            </a:r>
          </a:p>
          <a:p>
            <a:r>
              <a:rPr lang="zh-CN" altLang="zh-CN" dirty="0">
                <a:solidFill>
                  <a:srgbClr val="7030A0"/>
                </a:solidFill>
              </a:rPr>
              <a:t>互联网层</a:t>
            </a:r>
            <a:r>
              <a:rPr lang="zh-CN" altLang="zh-CN" dirty="0"/>
              <a:t>：定义网际数据传输功能，主要有网际协议（</a:t>
            </a:r>
            <a:r>
              <a:rPr lang="en-US" altLang="zh-CN" dirty="0"/>
              <a:t>IP</a:t>
            </a:r>
            <a:r>
              <a:rPr lang="zh-CN" altLang="zh-CN" dirty="0"/>
              <a:t>，实现主机</a:t>
            </a:r>
            <a:r>
              <a:rPr lang="en-US" altLang="zh-CN" dirty="0"/>
              <a:t>-</a:t>
            </a:r>
            <a:r>
              <a:rPr lang="zh-CN" altLang="zh-CN" dirty="0"/>
              <a:t>主机数据报传输）、</a:t>
            </a:r>
            <a:r>
              <a:rPr lang="en-US" altLang="zh-CN" dirty="0"/>
              <a:t>Internet</a:t>
            </a:r>
            <a:r>
              <a:rPr lang="zh-CN" altLang="zh-CN" dirty="0"/>
              <a:t>控制报文协议（</a:t>
            </a:r>
            <a:r>
              <a:rPr lang="en-US" altLang="zh-CN" dirty="0"/>
              <a:t>ICMP</a:t>
            </a:r>
            <a:r>
              <a:rPr lang="zh-CN" altLang="zh-CN" dirty="0"/>
              <a:t>，实现网络内部管理）等。</a:t>
            </a:r>
          </a:p>
          <a:p>
            <a:r>
              <a:rPr lang="zh-CN" altLang="zh-CN" dirty="0">
                <a:solidFill>
                  <a:srgbClr val="7030A0"/>
                </a:solidFill>
              </a:rPr>
              <a:t>网络主机接口层</a:t>
            </a:r>
            <a:r>
              <a:rPr lang="zh-CN" altLang="zh-CN" dirty="0"/>
              <a:t>：没有明确的定义</a:t>
            </a:r>
            <a:r>
              <a:rPr lang="zh-CN" altLang="en-US" dirty="0"/>
              <a:t>，由用户实现</a:t>
            </a:r>
            <a:r>
              <a:rPr lang="zh-CN" altLang="zh-CN" dirty="0"/>
              <a:t>。</a:t>
            </a:r>
          </a:p>
          <a:p>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B0FA5F92-7232-4376-AC5D-2ECA74BC5CB1}"/>
              </a:ext>
            </a:extLst>
          </p:cNvPr>
          <p:cNvGraphicFramePr>
            <a:graphicFrameLocks noGrp="1"/>
          </p:cNvGraphicFramePr>
          <p:nvPr>
            <p:extLst>
              <p:ext uri="{D42A27DB-BD31-4B8C-83A1-F6EECF244321}">
                <p14:modId xmlns:p14="http://schemas.microsoft.com/office/powerpoint/2010/main" val="2562486708"/>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B9A1EF15-D405-42CE-8102-5B7DBFA8354F}"/>
              </a:ext>
            </a:extLst>
          </p:cNvPr>
          <p:cNvSpPr>
            <a:spLocks noGrp="1"/>
          </p:cNvSpPr>
          <p:nvPr>
            <p:ph type="sldNum" sz="quarter" idx="12"/>
          </p:nvPr>
        </p:nvSpPr>
        <p:spPr/>
        <p:txBody>
          <a:bodyPr/>
          <a:lstStyle/>
          <a:p>
            <a:fld id="{0343F522-B1DB-4B24-87CC-09EAB668A261}" type="slidenum">
              <a:rPr lang="zh-CN" altLang="en-US" smtClean="0"/>
              <a:pPr/>
              <a:t>66</a:t>
            </a:fld>
            <a:r>
              <a:rPr lang="en-US" altLang="zh-CN"/>
              <a:t>/77</a:t>
            </a:r>
            <a:endParaRPr lang="zh-CN" altLang="en-US" dirty="0"/>
          </a:p>
        </p:txBody>
      </p:sp>
    </p:spTree>
    <p:extLst>
      <p:ext uri="{BB962C8B-B14F-4D97-AF65-F5344CB8AC3E}">
        <p14:creationId xmlns:p14="http://schemas.microsoft.com/office/powerpoint/2010/main" val="426686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en-US" altLang="zh-CN" dirty="0"/>
              <a:t>TCP/IP</a:t>
            </a:r>
            <a:r>
              <a:rPr lang="zh-CN" altLang="en-US" dirty="0"/>
              <a:t>与</a:t>
            </a:r>
            <a:r>
              <a:rPr lang="en-US" altLang="zh-CN" dirty="0"/>
              <a:t>OSI</a:t>
            </a:r>
            <a:r>
              <a:rPr lang="zh-CN" altLang="en-US" dirty="0"/>
              <a:t>的分层比较</a:t>
            </a:r>
            <a:endParaRPr lang="zh-CN" altLang="zh-CN"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B0FA5F92-7232-4376-AC5D-2ECA74BC5CB1}"/>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graphicFrame>
        <p:nvGraphicFramePr>
          <p:cNvPr id="6" name="表格 7">
            <a:extLst>
              <a:ext uri="{FF2B5EF4-FFF2-40B4-BE49-F238E27FC236}">
                <a16:creationId xmlns:a16="http://schemas.microsoft.com/office/drawing/2014/main" id="{FB3CC4AE-5C13-4475-9F5E-D3DB469CE579}"/>
              </a:ext>
            </a:extLst>
          </p:cNvPr>
          <p:cNvGraphicFramePr>
            <a:graphicFrameLocks noGrp="1"/>
          </p:cNvGraphicFramePr>
          <p:nvPr>
            <p:extLst>
              <p:ext uri="{D42A27DB-BD31-4B8C-83A1-F6EECF244321}">
                <p14:modId xmlns:p14="http://schemas.microsoft.com/office/powerpoint/2010/main" val="1620940272"/>
              </p:ext>
            </p:extLst>
          </p:nvPr>
        </p:nvGraphicFramePr>
        <p:xfrm>
          <a:off x="1524000" y="1899920"/>
          <a:ext cx="6482316" cy="4145280"/>
        </p:xfrm>
        <a:graphic>
          <a:graphicData uri="http://schemas.openxmlformats.org/drawingml/2006/table">
            <a:tbl>
              <a:tblPr firstRow="1" bandRow="1">
                <a:tableStyleId>{5C22544A-7EE6-4342-B048-85BDC9FD1C3A}</a:tableStyleId>
              </a:tblPr>
              <a:tblGrid>
                <a:gridCol w="3241158">
                  <a:extLst>
                    <a:ext uri="{9D8B030D-6E8A-4147-A177-3AD203B41FA5}">
                      <a16:colId xmlns:a16="http://schemas.microsoft.com/office/drawing/2014/main" val="2813261802"/>
                    </a:ext>
                  </a:extLst>
                </a:gridCol>
                <a:gridCol w="3241158">
                  <a:extLst>
                    <a:ext uri="{9D8B030D-6E8A-4147-A177-3AD203B41FA5}">
                      <a16:colId xmlns:a16="http://schemas.microsoft.com/office/drawing/2014/main" val="276836340"/>
                    </a:ext>
                  </a:extLst>
                </a:gridCol>
              </a:tblGrid>
              <a:tr h="497020">
                <a:tc>
                  <a:txBody>
                    <a:bodyPr/>
                    <a:lstStyle/>
                    <a:p>
                      <a:pPr algn="ctr"/>
                      <a:r>
                        <a:rPr lang="en-US" altLang="zh-CN" sz="2800" dirty="0">
                          <a:solidFill>
                            <a:schemeClr val="tx1"/>
                          </a:solidFill>
                          <a:latin typeface="黑体" panose="02010609060101010101" pitchFamily="49" charset="-122"/>
                          <a:ea typeface="黑体" panose="02010609060101010101" pitchFamily="49" charset="-122"/>
                        </a:rPr>
                        <a:t>OSI</a:t>
                      </a:r>
                      <a:endParaRPr lang="zh-CN" altLang="en-US" sz="2800" dirty="0">
                        <a:solidFill>
                          <a:schemeClr val="tx1"/>
                        </a:solidFill>
                        <a:latin typeface="黑体" panose="02010609060101010101" pitchFamily="49" charset="-122"/>
                        <a:ea typeface="黑体" panose="02010609060101010101"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dirty="0">
                          <a:solidFill>
                            <a:schemeClr val="tx1"/>
                          </a:solidFill>
                          <a:latin typeface="黑体" panose="02010609060101010101" pitchFamily="49" charset="-122"/>
                          <a:ea typeface="黑体" panose="02010609060101010101" pitchFamily="49" charset="-122"/>
                        </a:rPr>
                        <a:t>TCP/IP</a:t>
                      </a:r>
                      <a:endParaRPr lang="zh-CN" altLang="en-US" sz="2800" dirty="0">
                        <a:solidFill>
                          <a:schemeClr val="tx1"/>
                        </a:solidFill>
                        <a:latin typeface="黑体" panose="02010609060101010101" pitchFamily="49" charset="-122"/>
                        <a:ea typeface="黑体" panose="02010609060101010101"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7234083"/>
                  </a:ext>
                </a:extLst>
              </a:tr>
              <a:tr h="497020">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应用层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a:r>
                        <a:rPr lang="zh-CN" altLang="en-US" sz="2800" dirty="0">
                          <a:solidFill>
                            <a:schemeClr val="tx1"/>
                          </a:solidFill>
                          <a:latin typeface="黑体" panose="02010609060101010101" pitchFamily="49" charset="-122"/>
                          <a:ea typeface="黑体" panose="02010609060101010101" pitchFamily="49" charset="-122"/>
                        </a:rPr>
                        <a:t>应用层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110933"/>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表示层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3661764"/>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会话层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2850523"/>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传输层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传输层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5848218"/>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网络层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互联网层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771227"/>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数据链路层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2800" dirty="0">
                          <a:solidFill>
                            <a:schemeClr val="tx1"/>
                          </a:solidFill>
                          <a:latin typeface="黑体" panose="02010609060101010101" pitchFamily="49" charset="-122"/>
                          <a:ea typeface="黑体" panose="02010609060101010101" pitchFamily="49" charset="-122"/>
                        </a:rPr>
                        <a:t>网络</a:t>
                      </a:r>
                      <a:r>
                        <a:rPr lang="en-US" altLang="zh-CN" sz="2800" dirty="0">
                          <a:solidFill>
                            <a:schemeClr val="tx1"/>
                          </a:solidFill>
                          <a:latin typeface="黑体" panose="02010609060101010101" pitchFamily="49" charset="-122"/>
                          <a:ea typeface="黑体" panose="02010609060101010101" pitchFamily="49" charset="-122"/>
                        </a:rPr>
                        <a:t>-</a:t>
                      </a:r>
                      <a:r>
                        <a:rPr lang="zh-CN" altLang="en-US" sz="2800" dirty="0">
                          <a:solidFill>
                            <a:schemeClr val="tx1"/>
                          </a:solidFill>
                          <a:latin typeface="黑体" panose="02010609060101010101" pitchFamily="49" charset="-122"/>
                          <a:ea typeface="黑体" panose="02010609060101010101" pitchFamily="49" charset="-122"/>
                        </a:rPr>
                        <a:t>主机接口层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7687690"/>
                  </a:ext>
                </a:extLst>
              </a:tr>
              <a:tr h="503923">
                <a:tc>
                  <a:txBody>
                    <a:bodyPr/>
                    <a:lstStyle/>
                    <a:p>
                      <a:pPr algn="ctr"/>
                      <a:r>
                        <a:rPr lang="zh-CN" altLang="en-US" sz="2800" dirty="0">
                          <a:solidFill>
                            <a:schemeClr val="tx1"/>
                          </a:solidFill>
                          <a:latin typeface="黑体" panose="02010609060101010101" pitchFamily="49" charset="-122"/>
                          <a:ea typeface="黑体" panose="02010609060101010101" pitchFamily="49" charset="-122"/>
                        </a:rPr>
                        <a:t>物理层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2206400"/>
                  </a:ext>
                </a:extLst>
              </a:tr>
            </a:tbl>
          </a:graphicData>
        </a:graphic>
      </p:graphicFrame>
      <p:sp>
        <p:nvSpPr>
          <p:cNvPr id="8" name="灯片编号占位符 7">
            <a:extLst>
              <a:ext uri="{FF2B5EF4-FFF2-40B4-BE49-F238E27FC236}">
                <a16:creationId xmlns:a16="http://schemas.microsoft.com/office/drawing/2014/main" id="{AF2FE4DC-1B09-49B6-A8A5-ED620C9F3EFD}"/>
              </a:ext>
            </a:extLst>
          </p:cNvPr>
          <p:cNvSpPr>
            <a:spLocks noGrp="1"/>
          </p:cNvSpPr>
          <p:nvPr>
            <p:ph type="sldNum" sz="quarter" idx="12"/>
          </p:nvPr>
        </p:nvSpPr>
        <p:spPr/>
        <p:txBody>
          <a:bodyPr/>
          <a:lstStyle/>
          <a:p>
            <a:fld id="{0343F522-B1DB-4B24-87CC-09EAB668A261}" type="slidenum">
              <a:rPr lang="zh-CN" altLang="en-US" smtClean="0"/>
              <a:pPr/>
              <a:t>67</a:t>
            </a:fld>
            <a:r>
              <a:rPr lang="en-US" altLang="zh-CN"/>
              <a:t>/77</a:t>
            </a:r>
            <a:endParaRPr lang="zh-CN" altLang="en-US" dirty="0"/>
          </a:p>
        </p:txBody>
      </p:sp>
    </p:spTree>
    <p:extLst>
      <p:ext uri="{BB962C8B-B14F-4D97-AF65-F5344CB8AC3E}">
        <p14:creationId xmlns:p14="http://schemas.microsoft.com/office/powerpoint/2010/main" val="10027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latin typeface="Times New Roman" panose="02020603050405020304" pitchFamily="18" charset="0"/>
                <a:cs typeface="Times New Roman" panose="02020603050405020304" pitchFamily="18" charset="0"/>
              </a:rPr>
              <a:t>各层主要协议</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nvGrpSpPr>
          <p:cNvPr id="9" name="画布 1">
            <a:extLst>
              <a:ext uri="{FF2B5EF4-FFF2-40B4-BE49-F238E27FC236}">
                <a16:creationId xmlns:a16="http://schemas.microsoft.com/office/drawing/2014/main" id="{FAD9FFBE-EA29-4B26-9A29-CA1CE35CEE08}"/>
              </a:ext>
            </a:extLst>
          </p:cNvPr>
          <p:cNvGrpSpPr/>
          <p:nvPr/>
        </p:nvGrpSpPr>
        <p:grpSpPr>
          <a:xfrm>
            <a:off x="1998920" y="2086473"/>
            <a:ext cx="5943600" cy="4331973"/>
            <a:chOff x="0" y="0"/>
            <a:chExt cx="2832735" cy="1770380"/>
          </a:xfrm>
        </p:grpSpPr>
        <p:sp>
          <p:nvSpPr>
            <p:cNvPr id="10" name="矩形 9">
              <a:extLst>
                <a:ext uri="{FF2B5EF4-FFF2-40B4-BE49-F238E27FC236}">
                  <a16:creationId xmlns:a16="http://schemas.microsoft.com/office/drawing/2014/main" id="{C980FB69-70EB-40EA-91A1-BF891084D2A6}"/>
                </a:ext>
              </a:extLst>
            </p:cNvPr>
            <p:cNvSpPr/>
            <p:nvPr/>
          </p:nvSpPr>
          <p:spPr>
            <a:xfrm>
              <a:off x="0" y="0"/>
              <a:ext cx="2832735" cy="1770380"/>
            </a:xfrm>
            <a:prstGeom prst="rect">
              <a:avLst/>
            </a:prstGeom>
          </p:spPr>
        </p:sp>
        <p:sp>
          <p:nvSpPr>
            <p:cNvPr id="11" name="矩形 10">
              <a:extLst>
                <a:ext uri="{FF2B5EF4-FFF2-40B4-BE49-F238E27FC236}">
                  <a16:creationId xmlns:a16="http://schemas.microsoft.com/office/drawing/2014/main" id="{39093B4E-1887-4432-8987-396F684841B3}"/>
                </a:ext>
              </a:extLst>
            </p:cNvPr>
            <p:cNvSpPr/>
            <p:nvPr/>
          </p:nvSpPr>
          <p:spPr>
            <a:xfrm>
              <a:off x="94140" y="5286"/>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DNS</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矩形 11">
              <a:extLst>
                <a:ext uri="{FF2B5EF4-FFF2-40B4-BE49-F238E27FC236}">
                  <a16:creationId xmlns:a16="http://schemas.microsoft.com/office/drawing/2014/main" id="{922A6B3C-4955-4C27-B295-FC919E131787}"/>
                </a:ext>
              </a:extLst>
            </p:cNvPr>
            <p:cNvSpPr/>
            <p:nvPr/>
          </p:nvSpPr>
          <p:spPr>
            <a:xfrm>
              <a:off x="670265" y="5286"/>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HTTP</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矩形 12">
              <a:extLst>
                <a:ext uri="{FF2B5EF4-FFF2-40B4-BE49-F238E27FC236}">
                  <a16:creationId xmlns:a16="http://schemas.microsoft.com/office/drawing/2014/main" id="{88B3C05D-7C49-4461-AC4B-C0BD33CDD3DA}"/>
                </a:ext>
              </a:extLst>
            </p:cNvPr>
            <p:cNvSpPr/>
            <p:nvPr/>
          </p:nvSpPr>
          <p:spPr>
            <a:xfrm>
              <a:off x="1256961" y="5286"/>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FTP</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4" name="矩形 13">
              <a:extLst>
                <a:ext uri="{FF2B5EF4-FFF2-40B4-BE49-F238E27FC236}">
                  <a16:creationId xmlns:a16="http://schemas.microsoft.com/office/drawing/2014/main" id="{82D5CA2E-8D3A-472F-AC20-2DFAB6614A82}"/>
                </a:ext>
              </a:extLst>
            </p:cNvPr>
            <p:cNvSpPr/>
            <p:nvPr/>
          </p:nvSpPr>
          <p:spPr>
            <a:xfrm>
              <a:off x="1785516" y="5286"/>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SMTP</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5" name="矩形 14">
              <a:extLst>
                <a:ext uri="{FF2B5EF4-FFF2-40B4-BE49-F238E27FC236}">
                  <a16:creationId xmlns:a16="http://schemas.microsoft.com/office/drawing/2014/main" id="{895E7F02-5102-425E-9BA9-8A1764EFC997}"/>
                </a:ext>
              </a:extLst>
            </p:cNvPr>
            <p:cNvSpPr/>
            <p:nvPr/>
          </p:nvSpPr>
          <p:spPr>
            <a:xfrm>
              <a:off x="2298215" y="10571"/>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POP3</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6" name="矩形 15">
              <a:extLst>
                <a:ext uri="{FF2B5EF4-FFF2-40B4-BE49-F238E27FC236}">
                  <a16:creationId xmlns:a16="http://schemas.microsoft.com/office/drawing/2014/main" id="{7F717DCE-FB7F-4A02-96A6-05FE010D8118}"/>
                </a:ext>
              </a:extLst>
            </p:cNvPr>
            <p:cNvSpPr/>
            <p:nvPr/>
          </p:nvSpPr>
          <p:spPr>
            <a:xfrm>
              <a:off x="524913" y="512698"/>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UDP</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7" name="矩形 16">
              <a:extLst>
                <a:ext uri="{FF2B5EF4-FFF2-40B4-BE49-F238E27FC236}">
                  <a16:creationId xmlns:a16="http://schemas.microsoft.com/office/drawing/2014/main" id="{0C11FA4B-8508-411B-9EF5-2E52D471D408}"/>
                </a:ext>
              </a:extLst>
            </p:cNvPr>
            <p:cNvSpPr/>
            <p:nvPr/>
          </p:nvSpPr>
          <p:spPr>
            <a:xfrm>
              <a:off x="1510667" y="512698"/>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TCP </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8" name="直接连接符 17">
              <a:extLst>
                <a:ext uri="{FF2B5EF4-FFF2-40B4-BE49-F238E27FC236}">
                  <a16:creationId xmlns:a16="http://schemas.microsoft.com/office/drawing/2014/main" id="{FC2D115E-DA2F-40DE-97D6-FB4CA6D65083}"/>
                </a:ext>
              </a:extLst>
            </p:cNvPr>
            <p:cNvCxnSpPr>
              <a:stCxn id="11" idx="2"/>
              <a:endCxn id="16" idx="0"/>
            </p:cNvCxnSpPr>
            <p:nvPr/>
          </p:nvCxnSpPr>
          <p:spPr>
            <a:xfrm>
              <a:off x="302920" y="269563"/>
              <a:ext cx="430773" cy="243135"/>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A0577E4D-3E9C-4363-9740-3912F51D0879}"/>
                </a:ext>
              </a:extLst>
            </p:cNvPr>
            <p:cNvCxnSpPr>
              <a:stCxn id="12" idx="2"/>
              <a:endCxn id="17" idx="0"/>
            </p:cNvCxnSpPr>
            <p:nvPr/>
          </p:nvCxnSpPr>
          <p:spPr>
            <a:xfrm>
              <a:off x="879045" y="269563"/>
              <a:ext cx="840402" cy="243135"/>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18792057-4375-4DE3-817C-E12DEF8DD198}"/>
                </a:ext>
              </a:extLst>
            </p:cNvPr>
            <p:cNvCxnSpPr>
              <a:stCxn id="13" idx="2"/>
              <a:endCxn id="17" idx="0"/>
            </p:cNvCxnSpPr>
            <p:nvPr/>
          </p:nvCxnSpPr>
          <p:spPr>
            <a:xfrm>
              <a:off x="1465741" y="269563"/>
              <a:ext cx="253706" cy="243135"/>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67127816-4A08-4B69-A1B2-3FF01BF09A23}"/>
                </a:ext>
              </a:extLst>
            </p:cNvPr>
            <p:cNvCxnSpPr>
              <a:stCxn id="14" idx="2"/>
              <a:endCxn id="17" idx="0"/>
            </p:cNvCxnSpPr>
            <p:nvPr/>
          </p:nvCxnSpPr>
          <p:spPr>
            <a:xfrm flipH="1">
              <a:off x="1719447" y="269563"/>
              <a:ext cx="274849" cy="24313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EE5E5829-CF6C-4DB2-822E-12F517C9CF0D}"/>
                </a:ext>
              </a:extLst>
            </p:cNvPr>
            <p:cNvCxnSpPr>
              <a:stCxn id="15" idx="2"/>
              <a:endCxn id="17" idx="0"/>
            </p:cNvCxnSpPr>
            <p:nvPr/>
          </p:nvCxnSpPr>
          <p:spPr>
            <a:xfrm flipH="1">
              <a:off x="1719447" y="274848"/>
              <a:ext cx="787548" cy="237850"/>
            </a:xfrm>
            <a:prstGeom prst="line">
              <a:avLst/>
            </a:prstGeom>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F65823F3-981C-468A-B29D-1DA55102CFD9}"/>
                </a:ext>
              </a:extLst>
            </p:cNvPr>
            <p:cNvSpPr/>
            <p:nvPr/>
          </p:nvSpPr>
          <p:spPr>
            <a:xfrm>
              <a:off x="957343" y="956685"/>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IP </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4" name="直接连接符 23">
              <a:extLst>
                <a:ext uri="{FF2B5EF4-FFF2-40B4-BE49-F238E27FC236}">
                  <a16:creationId xmlns:a16="http://schemas.microsoft.com/office/drawing/2014/main" id="{BB5C0EE4-0B1C-44C8-9A20-C41D31043649}"/>
                </a:ext>
              </a:extLst>
            </p:cNvPr>
            <p:cNvCxnSpPr>
              <a:stCxn id="16" idx="2"/>
              <a:endCxn id="23" idx="0"/>
            </p:cNvCxnSpPr>
            <p:nvPr/>
          </p:nvCxnSpPr>
          <p:spPr>
            <a:xfrm>
              <a:off x="733693" y="776975"/>
              <a:ext cx="432430" cy="179710"/>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3544FCFE-AB9E-40F4-ABD1-1AE9AF4F5C80}"/>
                </a:ext>
              </a:extLst>
            </p:cNvPr>
            <p:cNvCxnSpPr>
              <a:stCxn id="17" idx="2"/>
              <a:endCxn id="23" idx="0"/>
            </p:cNvCxnSpPr>
            <p:nvPr/>
          </p:nvCxnSpPr>
          <p:spPr>
            <a:xfrm flipH="1">
              <a:off x="1166123" y="776975"/>
              <a:ext cx="553324" cy="179710"/>
            </a:xfrm>
            <a:prstGeom prst="line">
              <a:avLst/>
            </a:prstGeom>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1166C36F-482A-4A72-8039-3F867711A8B7}"/>
                </a:ext>
              </a:extLst>
            </p:cNvPr>
            <p:cNvSpPr/>
            <p:nvPr/>
          </p:nvSpPr>
          <p:spPr>
            <a:xfrm>
              <a:off x="317778" y="1458812"/>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NET1</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7" name="矩形 26">
              <a:extLst>
                <a:ext uri="{FF2B5EF4-FFF2-40B4-BE49-F238E27FC236}">
                  <a16:creationId xmlns:a16="http://schemas.microsoft.com/office/drawing/2014/main" id="{54231223-6DD9-4D8E-9E44-87B780B465E4}"/>
                </a:ext>
              </a:extLst>
            </p:cNvPr>
            <p:cNvSpPr/>
            <p:nvPr/>
          </p:nvSpPr>
          <p:spPr>
            <a:xfrm>
              <a:off x="957344" y="1458812"/>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NET2</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8" name="矩形 27">
              <a:extLst>
                <a:ext uri="{FF2B5EF4-FFF2-40B4-BE49-F238E27FC236}">
                  <a16:creationId xmlns:a16="http://schemas.microsoft.com/office/drawing/2014/main" id="{85E32085-7980-45ED-8B00-60425FF6E149}"/>
                </a:ext>
              </a:extLst>
            </p:cNvPr>
            <p:cNvSpPr/>
            <p:nvPr/>
          </p:nvSpPr>
          <p:spPr>
            <a:xfrm>
              <a:off x="2009169" y="1458812"/>
              <a:ext cx="417559" cy="264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NETn</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9" name="直接连接符 28">
              <a:extLst>
                <a:ext uri="{FF2B5EF4-FFF2-40B4-BE49-F238E27FC236}">
                  <a16:creationId xmlns:a16="http://schemas.microsoft.com/office/drawing/2014/main" id="{A5D78CC9-FE18-460D-A165-DA5C30CCE72A}"/>
                </a:ext>
              </a:extLst>
            </p:cNvPr>
            <p:cNvCxnSpPr>
              <a:stCxn id="23" idx="2"/>
              <a:endCxn id="26" idx="0"/>
            </p:cNvCxnSpPr>
            <p:nvPr/>
          </p:nvCxnSpPr>
          <p:spPr>
            <a:xfrm flipH="1">
              <a:off x="526558" y="1220962"/>
              <a:ext cx="639565" cy="23785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E61BF61B-2E34-4DED-984A-14FD922666C7}"/>
                </a:ext>
              </a:extLst>
            </p:cNvPr>
            <p:cNvCxnSpPr>
              <a:stCxn id="23" idx="2"/>
              <a:endCxn id="27" idx="0"/>
            </p:cNvCxnSpPr>
            <p:nvPr/>
          </p:nvCxnSpPr>
          <p:spPr>
            <a:xfrm>
              <a:off x="1166123" y="1220962"/>
              <a:ext cx="1" cy="23785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3C5DEA0A-CE97-4233-AB2F-14A57D3EE329}"/>
                </a:ext>
              </a:extLst>
            </p:cNvPr>
            <p:cNvCxnSpPr>
              <a:stCxn id="28" idx="0"/>
              <a:endCxn id="23" idx="2"/>
            </p:cNvCxnSpPr>
            <p:nvPr/>
          </p:nvCxnSpPr>
          <p:spPr>
            <a:xfrm flipH="1" flipV="1">
              <a:off x="1166123" y="1220962"/>
              <a:ext cx="1051826" cy="237850"/>
            </a:xfrm>
            <a:prstGeom prst="line">
              <a:avLst/>
            </a:prstGeom>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AFFE5215-4B94-4106-B6C6-C7ED153672BB}"/>
                </a:ext>
              </a:extLst>
            </p:cNvPr>
            <p:cNvSpPr/>
            <p:nvPr/>
          </p:nvSpPr>
          <p:spPr>
            <a:xfrm>
              <a:off x="1540180" y="1474669"/>
              <a:ext cx="417559" cy="264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600" b="1" kern="10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600" b="1" kern="100">
                <a:effectLst/>
                <a:latin typeface="Times New Roman" panose="02020603050405020304" pitchFamily="18" charset="0"/>
                <a:ea typeface="宋体" panose="02010600030101010101" pitchFamily="2" charset="-122"/>
                <a:cs typeface="宋体" panose="02010600030101010101" pitchFamily="2" charset="-122"/>
              </a:endParaRPr>
            </a:p>
          </p:txBody>
        </p:sp>
      </p:grpSp>
      <p:graphicFrame>
        <p:nvGraphicFramePr>
          <p:cNvPr id="33" name="表格 32">
            <a:extLst>
              <a:ext uri="{FF2B5EF4-FFF2-40B4-BE49-F238E27FC236}">
                <a16:creationId xmlns:a16="http://schemas.microsoft.com/office/drawing/2014/main" id="{C19A8B42-CE6E-4B51-B42D-B0B00CA45A21}"/>
              </a:ext>
            </a:extLst>
          </p:cNvPr>
          <p:cNvGraphicFramePr>
            <a:graphicFrameLocks noGrp="1"/>
          </p:cNvGraphicFramePr>
          <p:nvPr>
            <p:extLst>
              <p:ext uri="{D42A27DB-BD31-4B8C-83A1-F6EECF244321}">
                <p14:modId xmlns:p14="http://schemas.microsoft.com/office/powerpoint/2010/main" val="2562486708"/>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68B33EC6-C57F-43E8-80F6-83CC0589EECD}"/>
              </a:ext>
            </a:extLst>
          </p:cNvPr>
          <p:cNvSpPr>
            <a:spLocks noGrp="1"/>
          </p:cNvSpPr>
          <p:nvPr>
            <p:ph type="sldNum" sz="quarter" idx="12"/>
          </p:nvPr>
        </p:nvSpPr>
        <p:spPr/>
        <p:txBody>
          <a:bodyPr/>
          <a:lstStyle/>
          <a:p>
            <a:fld id="{0343F522-B1DB-4B24-87CC-09EAB668A261}" type="slidenum">
              <a:rPr lang="zh-CN" altLang="en-US" smtClean="0"/>
              <a:pPr/>
              <a:t>68</a:t>
            </a:fld>
            <a:r>
              <a:rPr lang="en-US" altLang="zh-CN"/>
              <a:t>/77</a:t>
            </a:r>
            <a:endParaRPr lang="zh-CN" altLang="en-US" dirty="0"/>
          </a:p>
        </p:txBody>
      </p:sp>
    </p:spTree>
    <p:extLst>
      <p:ext uri="{BB962C8B-B14F-4D97-AF65-F5344CB8AC3E}">
        <p14:creationId xmlns:p14="http://schemas.microsoft.com/office/powerpoint/2010/main" val="3322540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latin typeface="Times New Roman" panose="02020603050405020304" pitchFamily="18" charset="0"/>
                <a:cs typeface="Times New Roman" panose="02020603050405020304" pitchFamily="18" charset="0"/>
              </a:rPr>
              <a:t>网络结构：网络的网络</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nvGrpSpPr>
          <p:cNvPr id="33" name="画布 116">
            <a:extLst>
              <a:ext uri="{FF2B5EF4-FFF2-40B4-BE49-F238E27FC236}">
                <a16:creationId xmlns:a16="http://schemas.microsoft.com/office/drawing/2014/main" id="{CAA31BD6-B975-433C-AFDC-746505725FB9}"/>
              </a:ext>
            </a:extLst>
          </p:cNvPr>
          <p:cNvGrpSpPr/>
          <p:nvPr/>
        </p:nvGrpSpPr>
        <p:grpSpPr>
          <a:xfrm>
            <a:off x="898452" y="1847303"/>
            <a:ext cx="7527850" cy="3904054"/>
            <a:chOff x="0" y="0"/>
            <a:chExt cx="5388610" cy="2877820"/>
          </a:xfrm>
        </p:grpSpPr>
        <p:sp>
          <p:nvSpPr>
            <p:cNvPr id="34" name="矩形 33">
              <a:extLst>
                <a:ext uri="{FF2B5EF4-FFF2-40B4-BE49-F238E27FC236}">
                  <a16:creationId xmlns:a16="http://schemas.microsoft.com/office/drawing/2014/main" id="{72B60238-A2F6-45C6-B8E5-705B8E8639D8}"/>
                </a:ext>
              </a:extLst>
            </p:cNvPr>
            <p:cNvSpPr/>
            <p:nvPr/>
          </p:nvSpPr>
          <p:spPr>
            <a:xfrm>
              <a:off x="0" y="0"/>
              <a:ext cx="5388610" cy="2877820"/>
            </a:xfrm>
            <a:prstGeom prst="rect">
              <a:avLst/>
            </a:prstGeom>
          </p:spPr>
        </p:sp>
        <p:sp>
          <p:nvSpPr>
            <p:cNvPr id="35" name="云形 34">
              <a:extLst>
                <a:ext uri="{FF2B5EF4-FFF2-40B4-BE49-F238E27FC236}">
                  <a16:creationId xmlns:a16="http://schemas.microsoft.com/office/drawing/2014/main" id="{DE5B122D-8DFC-4BF4-A01E-7CEF16823F5F}"/>
                </a:ext>
              </a:extLst>
            </p:cNvPr>
            <p:cNvSpPr/>
            <p:nvPr/>
          </p:nvSpPr>
          <p:spPr>
            <a:xfrm>
              <a:off x="1377950" y="2118487"/>
              <a:ext cx="1009650" cy="717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本地网络</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36" name="云形 35">
              <a:extLst>
                <a:ext uri="{FF2B5EF4-FFF2-40B4-BE49-F238E27FC236}">
                  <a16:creationId xmlns:a16="http://schemas.microsoft.com/office/drawing/2014/main" id="{3119C265-C0E8-4E5F-8725-DB66CCE520BA}"/>
                </a:ext>
              </a:extLst>
            </p:cNvPr>
            <p:cNvSpPr/>
            <p:nvPr/>
          </p:nvSpPr>
          <p:spPr>
            <a:xfrm>
              <a:off x="2451100" y="2101876"/>
              <a:ext cx="1009650" cy="717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本地网络</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37" name="云形 36">
              <a:extLst>
                <a:ext uri="{FF2B5EF4-FFF2-40B4-BE49-F238E27FC236}">
                  <a16:creationId xmlns:a16="http://schemas.microsoft.com/office/drawing/2014/main" id="{F95F7D07-59B3-4175-9177-D0B275702DBA}"/>
                </a:ext>
              </a:extLst>
            </p:cNvPr>
            <p:cNvSpPr/>
            <p:nvPr/>
          </p:nvSpPr>
          <p:spPr>
            <a:xfrm>
              <a:off x="3810000" y="2137542"/>
              <a:ext cx="1009650" cy="6985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本地网络</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38" name="云形 37">
              <a:extLst>
                <a:ext uri="{FF2B5EF4-FFF2-40B4-BE49-F238E27FC236}">
                  <a16:creationId xmlns:a16="http://schemas.microsoft.com/office/drawing/2014/main" id="{D7E9EAA3-6A64-4006-9E7C-B11101D6E575}"/>
                </a:ext>
              </a:extLst>
            </p:cNvPr>
            <p:cNvSpPr/>
            <p:nvPr/>
          </p:nvSpPr>
          <p:spPr>
            <a:xfrm>
              <a:off x="577850" y="1250976"/>
              <a:ext cx="1219200" cy="463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地区骨干网</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39" name="云形 38">
              <a:extLst>
                <a:ext uri="{FF2B5EF4-FFF2-40B4-BE49-F238E27FC236}">
                  <a16:creationId xmlns:a16="http://schemas.microsoft.com/office/drawing/2014/main" id="{3A711AA7-1447-43E5-BC3F-DFACEAE59889}"/>
                </a:ext>
              </a:extLst>
            </p:cNvPr>
            <p:cNvSpPr/>
            <p:nvPr/>
          </p:nvSpPr>
          <p:spPr>
            <a:xfrm>
              <a:off x="2955925" y="1264780"/>
              <a:ext cx="1168400" cy="463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地区骨干网络</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40" name="云形 39">
              <a:extLst>
                <a:ext uri="{FF2B5EF4-FFF2-40B4-BE49-F238E27FC236}">
                  <a16:creationId xmlns:a16="http://schemas.microsoft.com/office/drawing/2014/main" id="{4073CD7D-B4EC-4E1D-A8D1-504D1A8D2C15}"/>
                </a:ext>
              </a:extLst>
            </p:cNvPr>
            <p:cNvSpPr/>
            <p:nvPr/>
          </p:nvSpPr>
          <p:spPr>
            <a:xfrm>
              <a:off x="1657350" y="615976"/>
              <a:ext cx="1219200" cy="463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国家骨干网</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41" name="云形 40">
              <a:extLst>
                <a:ext uri="{FF2B5EF4-FFF2-40B4-BE49-F238E27FC236}">
                  <a16:creationId xmlns:a16="http://schemas.microsoft.com/office/drawing/2014/main" id="{51E7D0B4-866D-4E16-8BF2-81C22D2DDFC2}"/>
                </a:ext>
              </a:extLst>
            </p:cNvPr>
            <p:cNvSpPr/>
            <p:nvPr/>
          </p:nvSpPr>
          <p:spPr>
            <a:xfrm>
              <a:off x="2914650" y="26"/>
              <a:ext cx="1219200" cy="463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国际互联网</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42" name="直接连接符 41">
              <a:extLst>
                <a:ext uri="{FF2B5EF4-FFF2-40B4-BE49-F238E27FC236}">
                  <a16:creationId xmlns:a16="http://schemas.microsoft.com/office/drawing/2014/main" id="{47F3F664-AEAF-4B18-B3E1-0618CCD5DAA6}"/>
                </a:ext>
              </a:extLst>
            </p:cNvPr>
            <p:cNvCxnSpPr>
              <a:endCxn id="41" idx="2"/>
            </p:cNvCxnSpPr>
            <p:nvPr/>
          </p:nvCxnSpPr>
          <p:spPr>
            <a:xfrm flipV="1">
              <a:off x="2178050" y="231801"/>
              <a:ext cx="740382" cy="38417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3B197ABD-0148-491D-AF53-4860C13DA379}"/>
                </a:ext>
              </a:extLst>
            </p:cNvPr>
            <p:cNvCxnSpPr>
              <a:stCxn id="41" idx="0"/>
              <a:endCxn id="44" idx="3"/>
            </p:cNvCxnSpPr>
            <p:nvPr/>
          </p:nvCxnSpPr>
          <p:spPr>
            <a:xfrm>
              <a:off x="4132834" y="231801"/>
              <a:ext cx="610616" cy="410679"/>
            </a:xfrm>
            <a:prstGeom prst="line">
              <a:avLst/>
            </a:prstGeom>
          </p:spPr>
          <p:style>
            <a:lnRef idx="1">
              <a:schemeClr val="dk1"/>
            </a:lnRef>
            <a:fillRef idx="0">
              <a:schemeClr val="dk1"/>
            </a:fillRef>
            <a:effectRef idx="0">
              <a:schemeClr val="dk1"/>
            </a:effectRef>
            <a:fontRef idx="minor">
              <a:schemeClr val="tx1"/>
            </a:fontRef>
          </p:style>
        </p:cxnSp>
        <p:sp>
          <p:nvSpPr>
            <p:cNvPr id="44" name="云形 43">
              <a:extLst>
                <a:ext uri="{FF2B5EF4-FFF2-40B4-BE49-F238E27FC236}">
                  <a16:creationId xmlns:a16="http://schemas.microsoft.com/office/drawing/2014/main" id="{65672FB1-D5F2-4FD4-9C16-E21BEF95827A}"/>
                </a:ext>
              </a:extLst>
            </p:cNvPr>
            <p:cNvSpPr/>
            <p:nvPr/>
          </p:nvSpPr>
          <p:spPr>
            <a:xfrm>
              <a:off x="4133850" y="615976"/>
              <a:ext cx="1219200" cy="463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国家骨干网</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45" name="云形 44">
              <a:extLst>
                <a:ext uri="{FF2B5EF4-FFF2-40B4-BE49-F238E27FC236}">
                  <a16:creationId xmlns:a16="http://schemas.microsoft.com/office/drawing/2014/main" id="{7C3A72B2-4122-40FA-A9E9-954143EB1420}"/>
                </a:ext>
              </a:extLst>
            </p:cNvPr>
            <p:cNvSpPr/>
            <p:nvPr/>
          </p:nvSpPr>
          <p:spPr>
            <a:xfrm>
              <a:off x="3187700" y="642480"/>
              <a:ext cx="762000" cy="463550"/>
            </a:xfrm>
            <a:prstGeom prst="clou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46" name="直接连接符 45">
              <a:extLst>
                <a:ext uri="{FF2B5EF4-FFF2-40B4-BE49-F238E27FC236}">
                  <a16:creationId xmlns:a16="http://schemas.microsoft.com/office/drawing/2014/main" id="{6C744862-FCD0-4181-B4E5-FD0A3976ED69}"/>
                </a:ext>
              </a:extLst>
            </p:cNvPr>
            <p:cNvCxnSpPr>
              <a:stCxn id="40" idx="2"/>
              <a:endCxn id="38" idx="3"/>
            </p:cNvCxnSpPr>
            <p:nvPr/>
          </p:nvCxnSpPr>
          <p:spPr>
            <a:xfrm flipH="1">
              <a:off x="1187450" y="847751"/>
              <a:ext cx="473682" cy="429729"/>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9A2EC28B-A150-414A-A527-51A32891FCDC}"/>
                </a:ext>
              </a:extLst>
            </p:cNvPr>
            <p:cNvCxnSpPr>
              <a:stCxn id="40" idx="0"/>
              <a:endCxn id="39" idx="3"/>
            </p:cNvCxnSpPr>
            <p:nvPr/>
          </p:nvCxnSpPr>
          <p:spPr>
            <a:xfrm>
              <a:off x="2875534" y="847751"/>
              <a:ext cx="664591" cy="443533"/>
            </a:xfrm>
            <a:prstGeom prst="line">
              <a:avLst/>
            </a:prstGeom>
          </p:spPr>
          <p:style>
            <a:lnRef idx="1">
              <a:schemeClr val="dk1"/>
            </a:lnRef>
            <a:fillRef idx="0">
              <a:schemeClr val="dk1"/>
            </a:fillRef>
            <a:effectRef idx="0">
              <a:schemeClr val="dk1"/>
            </a:effectRef>
            <a:fontRef idx="minor">
              <a:schemeClr val="tx1"/>
            </a:fontRef>
          </p:style>
        </p:cxnSp>
        <p:sp>
          <p:nvSpPr>
            <p:cNvPr id="48" name="云形 47">
              <a:extLst>
                <a:ext uri="{FF2B5EF4-FFF2-40B4-BE49-F238E27FC236}">
                  <a16:creationId xmlns:a16="http://schemas.microsoft.com/office/drawing/2014/main" id="{68915EA9-ADBE-4EC9-93E6-1D35D7ABEDF6}"/>
                </a:ext>
              </a:extLst>
            </p:cNvPr>
            <p:cNvSpPr/>
            <p:nvPr/>
          </p:nvSpPr>
          <p:spPr>
            <a:xfrm>
              <a:off x="3384550" y="2189309"/>
              <a:ext cx="520700" cy="463550"/>
            </a:xfrm>
            <a:prstGeom prst="clou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sp>
          <p:nvSpPr>
            <p:cNvPr id="49" name="云形 48">
              <a:extLst>
                <a:ext uri="{FF2B5EF4-FFF2-40B4-BE49-F238E27FC236}">
                  <a16:creationId xmlns:a16="http://schemas.microsoft.com/office/drawing/2014/main" id="{F4D89BA0-C037-47A3-933F-D53BC421984B}"/>
                </a:ext>
              </a:extLst>
            </p:cNvPr>
            <p:cNvSpPr/>
            <p:nvPr/>
          </p:nvSpPr>
          <p:spPr>
            <a:xfrm>
              <a:off x="0" y="2122338"/>
              <a:ext cx="1009650" cy="71755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本地网络</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cxnSp>
          <p:nvCxnSpPr>
            <p:cNvPr id="50" name="直接连接符 49">
              <a:extLst>
                <a:ext uri="{FF2B5EF4-FFF2-40B4-BE49-F238E27FC236}">
                  <a16:creationId xmlns:a16="http://schemas.microsoft.com/office/drawing/2014/main" id="{C7F0050C-E67F-4360-9FE4-D7A50F30B5C0}"/>
                </a:ext>
              </a:extLst>
            </p:cNvPr>
            <p:cNvCxnSpPr>
              <a:stCxn id="38" idx="2"/>
              <a:endCxn id="49" idx="3"/>
            </p:cNvCxnSpPr>
            <p:nvPr/>
          </p:nvCxnSpPr>
          <p:spPr>
            <a:xfrm flipH="1">
              <a:off x="504825" y="1482751"/>
              <a:ext cx="76807" cy="6806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B281C17-E6FC-437F-893C-C113F84814B0}"/>
                </a:ext>
              </a:extLst>
            </p:cNvPr>
            <p:cNvCxnSpPr>
              <a:stCxn id="38" idx="0"/>
              <a:endCxn id="35" idx="3"/>
            </p:cNvCxnSpPr>
            <p:nvPr/>
          </p:nvCxnSpPr>
          <p:spPr>
            <a:xfrm>
              <a:off x="1796034" y="1482751"/>
              <a:ext cx="86741" cy="676763"/>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F05FE346-F5AD-4890-9B09-26A80019125C}"/>
                </a:ext>
              </a:extLst>
            </p:cNvPr>
            <p:cNvCxnSpPr>
              <a:stCxn id="39" idx="2"/>
              <a:endCxn id="36" idx="3"/>
            </p:cNvCxnSpPr>
            <p:nvPr/>
          </p:nvCxnSpPr>
          <p:spPr>
            <a:xfrm flipH="1">
              <a:off x="2955925" y="1496555"/>
              <a:ext cx="3624" cy="646348"/>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415D7393-536B-4DEB-A5C5-D511010B65F9}"/>
                </a:ext>
              </a:extLst>
            </p:cNvPr>
            <p:cNvCxnSpPr>
              <a:stCxn id="39" idx="0"/>
              <a:endCxn id="37" idx="3"/>
            </p:cNvCxnSpPr>
            <p:nvPr/>
          </p:nvCxnSpPr>
          <p:spPr>
            <a:xfrm>
              <a:off x="4123351" y="1496555"/>
              <a:ext cx="191474" cy="680924"/>
            </a:xfrm>
            <a:prstGeom prst="line">
              <a:avLst/>
            </a:prstGeom>
          </p:spPr>
          <p:style>
            <a:lnRef idx="1">
              <a:schemeClr val="dk1"/>
            </a:lnRef>
            <a:fillRef idx="0">
              <a:schemeClr val="dk1"/>
            </a:fillRef>
            <a:effectRef idx="0">
              <a:schemeClr val="dk1"/>
            </a:effectRef>
            <a:fontRef idx="minor">
              <a:schemeClr val="tx1"/>
            </a:fontRef>
          </p:style>
        </p:cxnSp>
        <p:sp>
          <p:nvSpPr>
            <p:cNvPr id="54" name="云形 53">
              <a:extLst>
                <a:ext uri="{FF2B5EF4-FFF2-40B4-BE49-F238E27FC236}">
                  <a16:creationId xmlns:a16="http://schemas.microsoft.com/office/drawing/2014/main" id="{4D4EA035-9F49-4E33-9C43-16B38D2A720B}"/>
                </a:ext>
              </a:extLst>
            </p:cNvPr>
            <p:cNvSpPr/>
            <p:nvPr/>
          </p:nvSpPr>
          <p:spPr>
            <a:xfrm>
              <a:off x="939800" y="2221059"/>
              <a:ext cx="520700" cy="463550"/>
            </a:xfrm>
            <a:prstGeom prst="clou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200" b="1" kern="10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endParaRPr lang="zh-CN" sz="1200" b="1" kern="100">
                <a:effectLst/>
                <a:latin typeface="黑体" panose="02010609060101010101" pitchFamily="49" charset="-122"/>
                <a:ea typeface="黑体" panose="02010609060101010101" pitchFamily="49" charset="-122"/>
                <a:cs typeface="宋体" panose="02010600030101010101" pitchFamily="2" charset="-122"/>
              </a:endParaRPr>
            </a:p>
          </p:txBody>
        </p:sp>
      </p:grpSp>
      <p:graphicFrame>
        <p:nvGraphicFramePr>
          <p:cNvPr id="55" name="表格 54">
            <a:extLst>
              <a:ext uri="{FF2B5EF4-FFF2-40B4-BE49-F238E27FC236}">
                <a16:creationId xmlns:a16="http://schemas.microsoft.com/office/drawing/2014/main" id="{519ECE78-436F-4710-A81C-EE8E0513716A}"/>
              </a:ext>
            </a:extLst>
          </p:cNvPr>
          <p:cNvGraphicFramePr>
            <a:graphicFrameLocks noGrp="1"/>
          </p:cNvGraphicFramePr>
          <p:nvPr>
            <p:extLst>
              <p:ext uri="{D42A27DB-BD31-4B8C-83A1-F6EECF244321}">
                <p14:modId xmlns:p14="http://schemas.microsoft.com/office/powerpoint/2010/main" val="2562486708"/>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AA6B7575-8751-4512-B75F-09E44E2FFF9D}"/>
              </a:ext>
            </a:extLst>
          </p:cNvPr>
          <p:cNvSpPr>
            <a:spLocks noGrp="1"/>
          </p:cNvSpPr>
          <p:nvPr>
            <p:ph type="sldNum" sz="quarter" idx="12"/>
          </p:nvPr>
        </p:nvSpPr>
        <p:spPr/>
        <p:txBody>
          <a:bodyPr/>
          <a:lstStyle/>
          <a:p>
            <a:fld id="{0343F522-B1DB-4B24-87CC-09EAB668A261}" type="slidenum">
              <a:rPr lang="zh-CN" altLang="en-US" smtClean="0"/>
              <a:pPr/>
              <a:t>69</a:t>
            </a:fld>
            <a:r>
              <a:rPr lang="en-US" altLang="zh-CN"/>
              <a:t>/77</a:t>
            </a:r>
            <a:endParaRPr lang="zh-CN" altLang="en-US" dirty="0"/>
          </a:p>
        </p:txBody>
      </p:sp>
    </p:spTree>
    <p:extLst>
      <p:ext uri="{BB962C8B-B14F-4D97-AF65-F5344CB8AC3E}">
        <p14:creationId xmlns:p14="http://schemas.microsoft.com/office/powerpoint/2010/main" val="157166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用什么指标评价网络？</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lnSpc>
                <a:spcPct val="120000"/>
              </a:lnSpc>
              <a:spcBef>
                <a:spcPts val="0"/>
              </a:spcBef>
              <a:buNone/>
            </a:pPr>
            <a:r>
              <a:rPr lang="en-US" altLang="zh-CN" b="1" dirty="0">
                <a:latin typeface="Times New Roman" panose="02020603050405020304" pitchFamily="18" charset="0"/>
                <a:cs typeface="Times New Roman" panose="02020603050405020304" pitchFamily="18" charset="0"/>
              </a:rPr>
              <a:t>1.</a:t>
            </a:r>
            <a:r>
              <a:rPr lang="zh-CN" altLang="zh-CN" b="1" dirty="0">
                <a:highlight>
                  <a:srgbClr val="FFFF00"/>
                </a:highlight>
                <a:latin typeface="Times New Roman" panose="02020603050405020304" pitchFamily="18" charset="0"/>
                <a:cs typeface="Times New Roman" panose="02020603050405020304" pitchFamily="18" charset="0"/>
              </a:rPr>
              <a:t>数据率</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Data Rate</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比特率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数据速率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速率</a:t>
            </a:r>
            <a:endParaRPr lang="zh-CN" altLang="zh-CN" b="1" dirty="0">
              <a:latin typeface="Times New Roman" panose="02020603050405020304" pitchFamily="18" charset="0"/>
              <a:cs typeface="Times New Roman" panose="02020603050405020304" pitchFamily="18" charset="0"/>
            </a:endParaRPr>
          </a:p>
          <a:p>
            <a:pPr>
              <a:lnSpc>
                <a:spcPct val="120000"/>
              </a:lnSpc>
              <a:spcBef>
                <a:spcPts val="0"/>
              </a:spcBef>
            </a:pPr>
            <a:r>
              <a:rPr lang="zh-CN" altLang="zh-CN" dirty="0">
                <a:latin typeface="Times New Roman" panose="02020603050405020304" pitchFamily="18" charset="0"/>
                <a:cs typeface="Times New Roman" panose="02020603050405020304" pitchFamily="18" charset="0"/>
              </a:rPr>
              <a:t>单位时间内</a:t>
            </a:r>
            <a:r>
              <a:rPr lang="zh-CN" altLang="zh-CN" dirty="0">
                <a:highlight>
                  <a:srgbClr val="FFFF00"/>
                </a:highlight>
                <a:latin typeface="Times New Roman" panose="02020603050405020304" pitchFamily="18" charset="0"/>
                <a:cs typeface="Times New Roman" panose="02020603050405020304" pitchFamily="18" charset="0"/>
              </a:rPr>
              <a:t>将数据发送到传输介质上</a:t>
            </a:r>
            <a:r>
              <a:rPr lang="zh-CN" altLang="zh-CN" dirty="0">
                <a:latin typeface="Times New Roman" panose="02020603050405020304" pitchFamily="18" charset="0"/>
                <a:cs typeface="Times New Roman" panose="02020603050405020304" pitchFamily="18" charset="0"/>
              </a:rPr>
              <a:t>的速率</a:t>
            </a:r>
          </a:p>
          <a:p>
            <a:pPr>
              <a:lnSpc>
                <a:spcPct val="120000"/>
              </a:lnSpc>
              <a:spcBef>
                <a:spcPts val="0"/>
              </a:spcBef>
            </a:pPr>
            <a:r>
              <a:rPr lang="zh-CN" altLang="en-US" dirty="0">
                <a:latin typeface="Times New Roman" panose="02020603050405020304" pitchFamily="18" charset="0"/>
                <a:cs typeface="Times New Roman" panose="02020603050405020304" pitchFamily="18" charset="0"/>
              </a:rPr>
              <a:t>单位：</a:t>
            </a:r>
            <a:r>
              <a:rPr lang="en-US" altLang="zh-CN" dirty="0">
                <a:latin typeface="Times New Roman" panose="02020603050405020304" pitchFamily="18" charset="0"/>
                <a:cs typeface="Times New Roman" panose="02020603050405020304" pitchFamily="18" charset="0"/>
              </a:rPr>
              <a:t>bps(</a:t>
            </a:r>
            <a:r>
              <a:rPr lang="zh-CN" altLang="zh-CN"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b/s)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Kbps</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Mbps</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Gbps</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Tbps</a:t>
            </a:r>
            <a:r>
              <a:rPr lang="zh-CN" altLang="zh-CN" dirty="0">
                <a:latin typeface="Times New Roman" panose="02020603050405020304" pitchFamily="18" charset="0"/>
                <a:cs typeface="Times New Roman" panose="02020603050405020304" pitchFamily="18" charset="0"/>
              </a:rPr>
              <a:t>等</a:t>
            </a:r>
            <a:endParaRPr lang="en-US" altLang="zh-CN" dirty="0">
              <a:latin typeface="Times New Roman" panose="02020603050405020304" pitchFamily="18" charset="0"/>
              <a:cs typeface="Times New Roman" panose="02020603050405020304" pitchFamily="18" charset="0"/>
            </a:endParaRPr>
          </a:p>
          <a:p>
            <a:pPr>
              <a:lnSpc>
                <a:spcPct val="120000"/>
              </a:lnSpc>
              <a:spcBef>
                <a:spcPts val="0"/>
              </a:spcBef>
            </a:pP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的数据值</a:t>
            </a:r>
            <a:r>
              <a:rPr lang="zh-CN" altLang="en-US" dirty="0">
                <a:latin typeface="Times New Roman" panose="02020603050405020304" pitchFamily="18" charset="0"/>
                <a:cs typeface="Times New Roman" panose="02020603050405020304" pitchFamily="18" charset="0"/>
              </a:rPr>
              <a:t>：</a:t>
            </a:r>
            <a:r>
              <a:rPr lang="zh-CN" altLang="zh-CN" dirty="0">
                <a:highlight>
                  <a:srgbClr val="FFFF00"/>
                </a:highlight>
                <a:latin typeface="Times New Roman" panose="02020603050405020304" pitchFamily="18" charset="0"/>
                <a:cs typeface="Times New Roman" panose="02020603050405020304" pitchFamily="18" charset="0"/>
              </a:rPr>
              <a:t>一般为</a:t>
            </a:r>
            <a:r>
              <a:rPr lang="en-US" altLang="zh-CN" dirty="0">
                <a:highlight>
                  <a:srgbClr val="FFFF00"/>
                </a:highlight>
                <a:latin typeface="Times New Roman" panose="02020603050405020304" pitchFamily="18" charset="0"/>
                <a:cs typeface="Times New Roman" panose="02020603050405020304" pitchFamily="18" charset="0"/>
              </a:rPr>
              <a:t>10</a:t>
            </a:r>
            <a:r>
              <a:rPr lang="en-US" altLang="zh-CN" baseline="30000" dirty="0">
                <a:highlight>
                  <a:srgbClr val="FFFF00"/>
                </a:highlight>
                <a:latin typeface="Times New Roman" panose="02020603050405020304" pitchFamily="18" charset="0"/>
                <a:cs typeface="Times New Roman" panose="02020603050405020304" pitchFamily="18" charset="0"/>
              </a:rPr>
              <a:t>3</a:t>
            </a:r>
            <a:r>
              <a:rPr lang="zh-CN" altLang="zh-CN" dirty="0">
                <a:highlight>
                  <a:srgbClr val="FFFF00"/>
                </a:highlight>
                <a:latin typeface="Times New Roman" panose="02020603050405020304" pitchFamily="18" charset="0"/>
                <a:cs typeface="Times New Roman" panose="02020603050405020304" pitchFamily="18" charset="0"/>
              </a:rPr>
              <a:t>、</a:t>
            </a:r>
            <a:r>
              <a:rPr lang="en-US" altLang="zh-CN" dirty="0">
                <a:highlight>
                  <a:srgbClr val="FFFF00"/>
                </a:highlight>
                <a:latin typeface="Times New Roman" panose="02020603050405020304" pitchFamily="18" charset="0"/>
                <a:cs typeface="Times New Roman" panose="02020603050405020304" pitchFamily="18" charset="0"/>
              </a:rPr>
              <a:t>10</a:t>
            </a:r>
            <a:r>
              <a:rPr lang="en-US" altLang="zh-CN" baseline="30000" dirty="0">
                <a:highlight>
                  <a:srgbClr val="FFFF00"/>
                </a:highlight>
                <a:latin typeface="Times New Roman" panose="02020603050405020304" pitchFamily="18" charset="0"/>
                <a:cs typeface="Times New Roman" panose="02020603050405020304" pitchFamily="18" charset="0"/>
              </a:rPr>
              <a:t>6</a:t>
            </a:r>
            <a:r>
              <a:rPr lang="zh-CN" altLang="zh-CN" dirty="0">
                <a:highlight>
                  <a:srgbClr val="FFFF00"/>
                </a:highlight>
                <a:latin typeface="Times New Roman" panose="02020603050405020304" pitchFamily="18" charset="0"/>
                <a:cs typeface="Times New Roman" panose="02020603050405020304" pitchFamily="18" charset="0"/>
              </a:rPr>
              <a:t>、</a:t>
            </a:r>
            <a:r>
              <a:rPr lang="en-US" altLang="zh-CN" dirty="0">
                <a:highlight>
                  <a:srgbClr val="FFFF00"/>
                </a:highlight>
                <a:latin typeface="Times New Roman" panose="02020603050405020304" pitchFamily="18" charset="0"/>
                <a:cs typeface="Times New Roman" panose="02020603050405020304" pitchFamily="18" charset="0"/>
              </a:rPr>
              <a:t>10</a:t>
            </a:r>
            <a:r>
              <a:rPr lang="en-US" altLang="zh-CN" baseline="30000" dirty="0">
                <a:highlight>
                  <a:srgbClr val="FFFF00"/>
                </a:highlight>
                <a:latin typeface="Times New Roman" panose="02020603050405020304" pitchFamily="18" charset="0"/>
                <a:cs typeface="Times New Roman" panose="02020603050405020304" pitchFamily="18" charset="0"/>
              </a:rPr>
              <a:t>9</a:t>
            </a:r>
            <a:r>
              <a:rPr lang="zh-CN" altLang="zh-CN" dirty="0">
                <a:highlight>
                  <a:srgbClr val="FFFF00"/>
                </a:highlight>
                <a:latin typeface="Times New Roman" panose="02020603050405020304" pitchFamily="18" charset="0"/>
                <a:cs typeface="Times New Roman" panose="02020603050405020304" pitchFamily="18" charset="0"/>
              </a:rPr>
              <a:t>、</a:t>
            </a:r>
            <a:r>
              <a:rPr lang="en-US" altLang="zh-CN" dirty="0">
                <a:highlight>
                  <a:srgbClr val="FFFF00"/>
                </a:highlight>
                <a:latin typeface="Times New Roman" panose="02020603050405020304" pitchFamily="18" charset="0"/>
                <a:cs typeface="Times New Roman" panose="02020603050405020304" pitchFamily="18" charset="0"/>
              </a:rPr>
              <a:t>10</a:t>
            </a:r>
            <a:r>
              <a:rPr lang="en-US" altLang="zh-CN" baseline="30000" dirty="0">
                <a:highlight>
                  <a:srgbClr val="FFFF00"/>
                </a:highlight>
                <a:latin typeface="Times New Roman" panose="02020603050405020304" pitchFamily="18" charset="0"/>
                <a:cs typeface="Times New Roman" panose="02020603050405020304" pitchFamily="18" charset="0"/>
              </a:rPr>
              <a:t>12</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特殊情况</a:t>
            </a:r>
            <a:r>
              <a:rPr lang="zh-CN" altLang="zh-CN"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10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20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30</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40</a:t>
            </a:r>
            <a:r>
              <a:rPr lang="zh-CN" altLang="zh-CN" dirty="0">
                <a:latin typeface="Times New Roman" panose="02020603050405020304" pitchFamily="18" charset="0"/>
                <a:cs typeface="Times New Roman" panose="02020603050405020304" pitchFamily="18" charset="0"/>
              </a:rPr>
              <a:t>，此时</a:t>
            </a:r>
            <a:r>
              <a:rPr lang="zh-CN" altLang="en-US" dirty="0">
                <a:latin typeface="Times New Roman" panose="02020603050405020304" pitchFamily="18" charset="0"/>
                <a:cs typeface="Times New Roman" panose="02020603050405020304" pitchFamily="18" charset="0"/>
              </a:rPr>
              <a:t>可</a:t>
            </a:r>
            <a:r>
              <a:rPr lang="zh-CN" altLang="zh-CN" dirty="0">
                <a:latin typeface="Times New Roman" panose="02020603050405020304" pitchFamily="18" charset="0"/>
                <a:cs typeface="Times New Roman" panose="02020603050405020304" pitchFamily="18" charset="0"/>
              </a:rPr>
              <a:t>用</a:t>
            </a:r>
            <a:r>
              <a:rPr lang="en-US" altLang="zh-CN" dirty="0" err="1">
                <a:latin typeface="Times New Roman" panose="02020603050405020304" pitchFamily="18" charset="0"/>
                <a:cs typeface="Times New Roman" panose="02020603050405020304" pitchFamily="18" charset="0"/>
              </a:rPr>
              <a:t>Kibps</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Mibps</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Gibps</a:t>
            </a:r>
            <a:r>
              <a:rPr lang="zh-CN"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Tibps</a:t>
            </a:r>
            <a:r>
              <a:rPr lang="zh-CN" altLang="zh-CN" dirty="0">
                <a:latin typeface="Times New Roman" panose="02020603050405020304" pitchFamily="18" charset="0"/>
                <a:cs typeface="Times New Roman" panose="02020603050405020304" pitchFamily="18" charset="0"/>
              </a:rPr>
              <a:t>表示</a:t>
            </a:r>
            <a:endParaRPr lang="en-US" altLang="zh-CN" dirty="0">
              <a:latin typeface="Times New Roman" panose="02020603050405020304" pitchFamily="18" charset="0"/>
              <a:cs typeface="Times New Roman" panose="02020603050405020304" pitchFamily="18" charset="0"/>
            </a:endParaRPr>
          </a:p>
          <a:p>
            <a:pPr>
              <a:lnSpc>
                <a:spcPct val="120000"/>
              </a:lnSpc>
              <a:spcBef>
                <a:spcPts val="0"/>
              </a:spcBef>
            </a:pPr>
            <a:r>
              <a:rPr lang="zh-CN" altLang="zh-CN" dirty="0">
                <a:latin typeface="Times New Roman" panose="02020603050405020304" pitchFamily="18" charset="0"/>
                <a:cs typeface="Times New Roman" panose="02020603050405020304" pitchFamily="18" charset="0"/>
              </a:rPr>
              <a:t>数据率是指信号级的传输速率，不等同于具体应用级的性能</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extLst>
              <p:ext uri="{D42A27DB-BD31-4B8C-83A1-F6EECF244321}">
                <p14:modId xmlns:p14="http://schemas.microsoft.com/office/powerpoint/2010/main" val="1326884493"/>
              </p:ext>
            </p:extLst>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指标</a:t>
                      </a:r>
                    </a:p>
                  </a:txBody>
                  <a:tcPr marL="0" marR="0" marT="0" marB="0" anchor="ctr">
                    <a:solidFill>
                      <a:schemeClr val="accent1"/>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2D66A62B-2AF3-4236-AB91-62AE58D42EEE}"/>
              </a:ext>
            </a:extLst>
          </p:cNvPr>
          <p:cNvSpPr>
            <a:spLocks noGrp="1"/>
          </p:cNvSpPr>
          <p:nvPr>
            <p:ph type="sldNum" sz="quarter" idx="12"/>
          </p:nvPr>
        </p:nvSpPr>
        <p:spPr/>
        <p:txBody>
          <a:bodyPr/>
          <a:lstStyle/>
          <a:p>
            <a:fld id="{0343F522-B1DB-4B24-87CC-09EAB668A261}" type="slidenum">
              <a:rPr lang="zh-CN" altLang="en-US" smtClean="0"/>
              <a:pPr/>
              <a:t>7</a:t>
            </a:fld>
            <a:r>
              <a:rPr lang="en-US" altLang="zh-CN"/>
              <a:t>/77</a:t>
            </a:r>
            <a:endParaRPr lang="zh-CN" altLang="en-US" dirty="0"/>
          </a:p>
        </p:txBody>
      </p:sp>
    </p:spTree>
    <p:extLst>
      <p:ext uri="{BB962C8B-B14F-4D97-AF65-F5344CB8AC3E}">
        <p14:creationId xmlns:p14="http://schemas.microsoft.com/office/powerpoint/2010/main" val="187432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b="1" dirty="0">
                <a:latin typeface="Times New Roman" panose="02020603050405020304" pitchFamily="18" charset="0"/>
                <a:cs typeface="Times New Roman" panose="02020603050405020304" pitchFamily="18" charset="0"/>
              </a:rPr>
              <a:t>层次结构示例</a:t>
            </a:r>
            <a:r>
              <a:rPr lang="en-US" altLang="zh-CN" b="1" dirty="0">
                <a:latin typeface="Times New Roman" panose="02020603050405020304" pitchFamily="18" charset="0"/>
                <a:cs typeface="Times New Roman" panose="02020603050405020304" pitchFamily="18" charset="0"/>
              </a:rPr>
              <a:t>——TCP/IP</a:t>
            </a:r>
            <a:endParaRPr lang="zh-CN" altLang="zh-CN"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en-US" altLang="zh-CN" dirty="0">
                <a:solidFill>
                  <a:srgbClr val="0070C0"/>
                </a:solidFill>
                <a:latin typeface="Times New Roman" panose="02020603050405020304" pitchFamily="18" charset="0"/>
                <a:cs typeface="Times New Roman" panose="02020603050405020304" pitchFamily="18" charset="0"/>
              </a:rPr>
              <a:t>【2021</a:t>
            </a:r>
            <a:r>
              <a:rPr lang="zh-CN" altLang="en-US" dirty="0">
                <a:solidFill>
                  <a:srgbClr val="0070C0"/>
                </a:solidFill>
                <a:latin typeface="Times New Roman" panose="02020603050405020304" pitchFamily="18" charset="0"/>
                <a:cs typeface="Times New Roman" panose="02020603050405020304" pitchFamily="18" charset="0"/>
              </a:rPr>
              <a:t>年题</a:t>
            </a:r>
            <a:r>
              <a:rPr lang="en-US" altLang="zh-CN" dirty="0">
                <a:solidFill>
                  <a:srgbClr val="0070C0"/>
                </a:solidFill>
                <a:latin typeface="Times New Roman" panose="02020603050405020304" pitchFamily="18" charset="0"/>
                <a:cs typeface="Times New Roman" panose="02020603050405020304" pitchFamily="18" charset="0"/>
              </a:rPr>
              <a:t>】</a:t>
            </a:r>
            <a:r>
              <a:rPr lang="zh-CN" altLang="en-US" dirty="0">
                <a:solidFill>
                  <a:srgbClr val="0070C0"/>
                </a:solidFill>
                <a:latin typeface="Times New Roman" panose="02020603050405020304" pitchFamily="18" charset="0"/>
                <a:cs typeface="Times New Roman" panose="02020603050405020304" pitchFamily="18" charset="0"/>
              </a:rPr>
              <a:t>在</a:t>
            </a:r>
            <a:r>
              <a:rPr lang="en-US" altLang="zh-CN" dirty="0">
                <a:solidFill>
                  <a:srgbClr val="0070C0"/>
                </a:solidFill>
                <a:latin typeface="Times New Roman" panose="02020603050405020304" pitchFamily="18" charset="0"/>
                <a:cs typeface="Times New Roman" panose="02020603050405020304" pitchFamily="18" charset="0"/>
              </a:rPr>
              <a:t>TCP/IP</a:t>
            </a:r>
            <a:r>
              <a:rPr lang="zh-CN" altLang="en-US" dirty="0">
                <a:solidFill>
                  <a:srgbClr val="0070C0"/>
                </a:solidFill>
                <a:latin typeface="Times New Roman" panose="02020603050405020304" pitchFamily="18" charset="0"/>
                <a:cs typeface="Times New Roman" panose="02020603050405020304" pitchFamily="18" charset="0"/>
              </a:rPr>
              <a:t>参考模型中，由运输层相邻的下一层的主要功能是：</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A.</a:t>
            </a:r>
            <a:r>
              <a:rPr lang="zh-CN" altLang="en-US" dirty="0">
                <a:solidFill>
                  <a:srgbClr val="0070C0"/>
                </a:solidFill>
                <a:latin typeface="Times New Roman" panose="02020603050405020304" pitchFamily="18" charset="0"/>
                <a:cs typeface="Times New Roman" panose="02020603050405020304" pitchFamily="18" charset="0"/>
              </a:rPr>
              <a:t>对话管理</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B.</a:t>
            </a:r>
            <a:r>
              <a:rPr lang="zh-CN" altLang="en-US" dirty="0">
                <a:solidFill>
                  <a:srgbClr val="0070C0"/>
                </a:solidFill>
                <a:latin typeface="Times New Roman" panose="02020603050405020304" pitchFamily="18" charset="0"/>
                <a:cs typeface="Times New Roman" panose="02020603050405020304" pitchFamily="18" charset="0"/>
              </a:rPr>
              <a:t>路由选择</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C.</a:t>
            </a:r>
            <a:r>
              <a:rPr lang="zh-CN" altLang="en-US" dirty="0">
                <a:solidFill>
                  <a:srgbClr val="0070C0"/>
                </a:solidFill>
                <a:latin typeface="Times New Roman" panose="02020603050405020304" pitchFamily="18" charset="0"/>
                <a:cs typeface="Times New Roman" panose="02020603050405020304" pitchFamily="18" charset="0"/>
              </a:rPr>
              <a:t>端到端报文段传输</a:t>
            </a:r>
            <a:endParaRPr lang="en-US" altLang="zh-CN" dirty="0">
              <a:solidFill>
                <a:srgbClr val="0070C0"/>
              </a:solidFill>
              <a:latin typeface="Times New Roman" panose="02020603050405020304" pitchFamily="18" charset="0"/>
              <a:cs typeface="Times New Roman" panose="02020603050405020304" pitchFamily="18" charset="0"/>
            </a:endParaRPr>
          </a:p>
          <a:p>
            <a:pPr marL="0" indent="0">
              <a:buNone/>
            </a:pPr>
            <a:r>
              <a:rPr lang="en-US" altLang="zh-CN" dirty="0">
                <a:solidFill>
                  <a:srgbClr val="0070C0"/>
                </a:solidFill>
                <a:latin typeface="Times New Roman" panose="02020603050405020304" pitchFamily="18" charset="0"/>
                <a:cs typeface="Times New Roman" panose="02020603050405020304" pitchFamily="18" charset="0"/>
              </a:rPr>
              <a:t>D.</a:t>
            </a:r>
            <a:r>
              <a:rPr lang="zh-CN" altLang="en-US" dirty="0">
                <a:solidFill>
                  <a:srgbClr val="0070C0"/>
                </a:solidFill>
                <a:latin typeface="Times New Roman" panose="02020603050405020304" pitchFamily="18" charset="0"/>
                <a:cs typeface="Times New Roman" panose="02020603050405020304" pitchFamily="18" charset="0"/>
              </a:rPr>
              <a:t>节点到节点流量控制</a:t>
            </a:r>
            <a:endParaRPr lang="zh-CN" altLang="zh-CN"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55" name="表格 54">
            <a:extLst>
              <a:ext uri="{FF2B5EF4-FFF2-40B4-BE49-F238E27FC236}">
                <a16:creationId xmlns:a16="http://schemas.microsoft.com/office/drawing/2014/main" id="{519ECE78-436F-4710-A81C-EE8E0513716A}"/>
              </a:ext>
            </a:extLst>
          </p:cNvPr>
          <p:cNvGraphicFramePr>
            <a:graphicFrameLocks noGrp="1"/>
          </p:cNvGraphicFramePr>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bg1"/>
                          </a:solidFill>
                          <a:latin typeface="黑体" panose="02010609060101010101" pitchFamily="49" charset="-122"/>
                          <a:ea typeface="黑体" panose="02010609060101010101" pitchFamily="49" charset="-122"/>
                        </a:rPr>
                        <a:t>TCP/IP</a:t>
                      </a:r>
                      <a:endParaRPr lang="zh-CN" altLang="en-US" sz="1600" b="1" dirty="0">
                        <a:solidFill>
                          <a:schemeClr val="bg1"/>
                        </a:solidFill>
                        <a:latin typeface="黑体" panose="02010609060101010101" pitchFamily="49" charset="-122"/>
                        <a:ea typeface="黑体" panose="02010609060101010101" pitchFamily="49" charset="-122"/>
                      </a:endParaRPr>
                    </a:p>
                  </a:txBody>
                  <a:tcPr marL="0" marR="0" marT="0" marB="0" anchor="ctr">
                    <a:solidFill>
                      <a:schemeClr val="accent1"/>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虚拟层</a:t>
                      </a:r>
                    </a:p>
                  </a:txBody>
                  <a:tcPr marL="0" marR="0" marT="0" marB="0" anchor="ctr">
                    <a:solidFill>
                      <a:schemeClr val="accent1">
                        <a:lumMod val="40000"/>
                        <a:lumOff val="60000"/>
                      </a:schemeClr>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D1323E4D-E98E-4D54-9E96-D916E4D382EE}"/>
              </a:ext>
            </a:extLst>
          </p:cNvPr>
          <p:cNvSpPr>
            <a:spLocks noGrp="1"/>
          </p:cNvSpPr>
          <p:nvPr>
            <p:ph type="sldNum" sz="quarter" idx="12"/>
          </p:nvPr>
        </p:nvSpPr>
        <p:spPr/>
        <p:txBody>
          <a:bodyPr/>
          <a:lstStyle/>
          <a:p>
            <a:fld id="{0343F522-B1DB-4B24-87CC-09EAB668A261}" type="slidenum">
              <a:rPr lang="zh-CN" altLang="en-US" smtClean="0"/>
              <a:pPr/>
              <a:t>70</a:t>
            </a:fld>
            <a:r>
              <a:rPr lang="en-US" altLang="zh-CN"/>
              <a:t>/77</a:t>
            </a:r>
            <a:endParaRPr lang="zh-CN" altLang="en-US" dirty="0"/>
          </a:p>
        </p:txBody>
      </p:sp>
    </p:spTree>
    <p:extLst>
      <p:ext uri="{BB962C8B-B14F-4D97-AF65-F5344CB8AC3E}">
        <p14:creationId xmlns:p14="http://schemas.microsoft.com/office/powerpoint/2010/main" val="18804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zh-CN" kern="100" dirty="0">
                <a:effectLst/>
                <a:cs typeface="Times New Roman" panose="02020603050405020304" pitchFamily="18" charset="0"/>
              </a:rPr>
              <a:t>虚拟层次模型</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buNone/>
            </a:pPr>
            <a:r>
              <a:rPr lang="zh-CN" altLang="zh-CN" dirty="0"/>
              <a:t>第五层：应用层</a:t>
            </a:r>
            <a:r>
              <a:rPr lang="en-US" altLang="zh-CN" dirty="0"/>
              <a:t>——</a:t>
            </a:r>
            <a:r>
              <a:rPr lang="zh-CN" altLang="en-US" dirty="0">
                <a:solidFill>
                  <a:srgbClr val="C00000"/>
                </a:solidFill>
              </a:rPr>
              <a:t>报文</a:t>
            </a:r>
            <a:r>
              <a:rPr lang="en-US" altLang="zh-CN" dirty="0"/>
              <a:t>/</a:t>
            </a:r>
            <a:r>
              <a:rPr lang="zh-CN" altLang="en-US" dirty="0"/>
              <a:t>消息</a:t>
            </a:r>
            <a:r>
              <a:rPr lang="en-US" altLang="zh-CN" dirty="0"/>
              <a:t>/</a:t>
            </a:r>
            <a:r>
              <a:rPr lang="zh-CN" altLang="en-US" dirty="0"/>
              <a:t>用户数据</a:t>
            </a:r>
            <a:endParaRPr lang="zh-CN" altLang="zh-CN" dirty="0"/>
          </a:p>
          <a:p>
            <a:pPr marL="0" indent="0">
              <a:buNone/>
            </a:pPr>
            <a:r>
              <a:rPr lang="zh-CN" altLang="zh-CN" dirty="0"/>
              <a:t>第四层：传输层</a:t>
            </a:r>
            <a:r>
              <a:rPr lang="en-US" altLang="zh-CN" dirty="0"/>
              <a:t>——</a:t>
            </a:r>
            <a:r>
              <a:rPr lang="zh-CN" altLang="en-US" dirty="0">
                <a:solidFill>
                  <a:srgbClr val="C00000"/>
                </a:solidFill>
              </a:rPr>
              <a:t>报文段</a:t>
            </a:r>
            <a:r>
              <a:rPr lang="zh-CN" altLang="en-US" dirty="0"/>
              <a:t>（</a:t>
            </a:r>
            <a:r>
              <a:rPr lang="en-US" altLang="zh-CN" dirty="0"/>
              <a:t>segment</a:t>
            </a:r>
            <a:r>
              <a:rPr lang="zh-CN" altLang="en-US" dirty="0"/>
              <a:t>），报文</a:t>
            </a:r>
            <a:endParaRPr lang="zh-CN" altLang="zh-CN" dirty="0"/>
          </a:p>
          <a:p>
            <a:pPr marL="0" indent="0">
              <a:buNone/>
            </a:pPr>
            <a:r>
              <a:rPr lang="zh-CN" altLang="zh-CN" dirty="0"/>
              <a:t>第三层：网络层</a:t>
            </a:r>
            <a:r>
              <a:rPr lang="en-US" altLang="zh-CN" dirty="0"/>
              <a:t>——</a:t>
            </a:r>
            <a:r>
              <a:rPr lang="zh-CN" altLang="en-US" dirty="0">
                <a:solidFill>
                  <a:srgbClr val="C00000"/>
                </a:solidFill>
              </a:rPr>
              <a:t>包</a:t>
            </a:r>
            <a:r>
              <a:rPr lang="en-US" altLang="zh-CN" dirty="0"/>
              <a:t>/</a:t>
            </a:r>
            <a:r>
              <a:rPr lang="zh-CN" altLang="en-US" dirty="0"/>
              <a:t>分组（</a:t>
            </a:r>
            <a:r>
              <a:rPr lang="en-US" altLang="zh-CN" dirty="0"/>
              <a:t>TCP/IP</a:t>
            </a:r>
            <a:r>
              <a:rPr lang="zh-CN" altLang="en-US" dirty="0"/>
              <a:t>称为数据报）</a:t>
            </a:r>
            <a:endParaRPr lang="zh-CN" altLang="zh-CN" dirty="0"/>
          </a:p>
          <a:p>
            <a:pPr marL="0" indent="0">
              <a:buNone/>
            </a:pPr>
            <a:r>
              <a:rPr lang="zh-CN" altLang="zh-CN" dirty="0"/>
              <a:t>第二层：数据链路层</a:t>
            </a:r>
            <a:r>
              <a:rPr lang="en-US" altLang="zh-CN" dirty="0"/>
              <a:t>——</a:t>
            </a:r>
            <a:r>
              <a:rPr lang="zh-CN" altLang="en-US" dirty="0">
                <a:solidFill>
                  <a:srgbClr val="C00000"/>
                </a:solidFill>
              </a:rPr>
              <a:t>帧</a:t>
            </a:r>
            <a:endParaRPr lang="zh-CN" altLang="zh-CN" dirty="0">
              <a:solidFill>
                <a:srgbClr val="C00000"/>
              </a:solidFill>
            </a:endParaRPr>
          </a:p>
          <a:p>
            <a:pPr marL="0" indent="0">
              <a:buNone/>
            </a:pPr>
            <a:r>
              <a:rPr lang="zh-CN" altLang="zh-CN" dirty="0"/>
              <a:t>第一层：物理层</a:t>
            </a:r>
            <a:r>
              <a:rPr lang="en-US" altLang="zh-CN" dirty="0"/>
              <a:t>——</a:t>
            </a:r>
            <a:r>
              <a:rPr lang="zh-CN" altLang="en-US" dirty="0">
                <a:solidFill>
                  <a:srgbClr val="C00000"/>
                </a:solidFill>
              </a:rPr>
              <a:t>位</a:t>
            </a:r>
            <a:endParaRPr lang="en-US" altLang="zh-CN" dirty="0">
              <a:solidFill>
                <a:srgbClr val="C00000"/>
              </a:solidFill>
            </a:endParaRPr>
          </a:p>
          <a:p>
            <a:pPr marL="0" indent="0">
              <a:buNone/>
            </a:pPr>
            <a:endParaRPr lang="en-US" altLang="zh-CN" dirty="0">
              <a:solidFill>
                <a:srgbClr val="C00000"/>
              </a:solidFill>
            </a:endParaRPr>
          </a:p>
          <a:p>
            <a:pPr marL="0" indent="0">
              <a:buNone/>
            </a:pPr>
            <a:r>
              <a:rPr lang="zh-CN" altLang="en-US" dirty="0">
                <a:solidFill>
                  <a:schemeClr val="accent1"/>
                </a:solidFill>
              </a:rPr>
              <a:t>有时各层的传输单位都被称为</a:t>
            </a:r>
            <a:r>
              <a:rPr lang="zh-CN" altLang="en-US" dirty="0">
                <a:solidFill>
                  <a:srgbClr val="FF0000"/>
                </a:solidFill>
              </a:rPr>
              <a:t>报文</a:t>
            </a:r>
            <a:endParaRPr lang="zh-CN" altLang="zh-CN" dirty="0">
              <a:solidFill>
                <a:srgbClr val="FF0000"/>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31" name="表格 30">
            <a:extLst>
              <a:ext uri="{FF2B5EF4-FFF2-40B4-BE49-F238E27FC236}">
                <a16:creationId xmlns:a16="http://schemas.microsoft.com/office/drawing/2014/main" id="{8596D61D-F083-4767-B428-2D377609C04B}"/>
              </a:ext>
            </a:extLst>
          </p:cNvPr>
          <p:cNvGraphicFramePr>
            <a:graphicFrameLocks noGrp="1"/>
          </p:cNvGraphicFramePr>
          <p:nvPr>
            <p:extLst>
              <p:ext uri="{D42A27DB-BD31-4B8C-83A1-F6EECF244321}">
                <p14:modId xmlns:p14="http://schemas.microsoft.com/office/powerpoint/2010/main" val="87661904"/>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虚拟层</a:t>
                      </a:r>
                    </a:p>
                  </a:txBody>
                  <a:tcPr marL="0" marR="0" marT="0" marB="0" anchor="ctr">
                    <a:solidFill>
                      <a:schemeClr val="accent1"/>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6F28A69B-69B7-48D9-913B-590F947650BC}"/>
              </a:ext>
            </a:extLst>
          </p:cNvPr>
          <p:cNvSpPr>
            <a:spLocks noGrp="1"/>
          </p:cNvSpPr>
          <p:nvPr>
            <p:ph type="sldNum" sz="quarter" idx="12"/>
          </p:nvPr>
        </p:nvSpPr>
        <p:spPr/>
        <p:txBody>
          <a:bodyPr/>
          <a:lstStyle/>
          <a:p>
            <a:fld id="{0343F522-B1DB-4B24-87CC-09EAB668A261}" type="slidenum">
              <a:rPr lang="zh-CN" altLang="en-US" smtClean="0"/>
              <a:pPr/>
              <a:t>71</a:t>
            </a:fld>
            <a:r>
              <a:rPr lang="en-US" altLang="zh-CN"/>
              <a:t>/77</a:t>
            </a:r>
            <a:endParaRPr lang="zh-CN" altLang="en-US" dirty="0"/>
          </a:p>
        </p:txBody>
      </p:sp>
    </p:spTree>
    <p:extLst>
      <p:ext uri="{BB962C8B-B14F-4D97-AF65-F5344CB8AC3E}">
        <p14:creationId xmlns:p14="http://schemas.microsoft.com/office/powerpoint/2010/main" val="115730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增量设计模式</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设计单网</a:t>
            </a:r>
            <a:endParaRPr lang="en-US" altLang="zh-CN" dirty="0"/>
          </a:p>
          <a:p>
            <a:r>
              <a:rPr lang="zh-CN" altLang="en-US" dirty="0"/>
              <a:t>设计互联方法</a:t>
            </a:r>
            <a:endParaRPr lang="en-US" altLang="zh-CN" dirty="0"/>
          </a:p>
          <a:p>
            <a:r>
              <a:rPr lang="zh-CN" altLang="en-US" dirty="0"/>
              <a:t>多网互联组成大网</a:t>
            </a:r>
            <a:endParaRPr lang="zh-CN"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086600" y="306627"/>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表格 8">
            <a:extLst>
              <a:ext uri="{FF2B5EF4-FFF2-40B4-BE49-F238E27FC236}">
                <a16:creationId xmlns:a16="http://schemas.microsoft.com/office/drawing/2014/main" id="{B98F39B6-80D0-4952-8358-1002B75B956E}"/>
              </a:ext>
            </a:extLst>
          </p:cNvPr>
          <p:cNvGraphicFramePr>
            <a:graphicFrameLocks noGrp="1"/>
          </p:cNvGraphicFramePr>
          <p:nvPr>
            <p:extLst>
              <p:ext uri="{D42A27DB-BD31-4B8C-83A1-F6EECF244321}">
                <p14:modId xmlns:p14="http://schemas.microsoft.com/office/powerpoint/2010/main" val="272002480"/>
              </p:ext>
            </p:extLst>
          </p:nvPr>
        </p:nvGraphicFramePr>
        <p:xfrm>
          <a:off x="0" y="1031358"/>
          <a:ext cx="313390" cy="438912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层次</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三要素</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封装</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OSI</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1005599906"/>
                  </a:ext>
                </a:extLst>
              </a:tr>
              <a:tr h="731520">
                <a:tc>
                  <a:txBody>
                    <a:bodyPr/>
                    <a:lstStyle/>
                    <a:p>
                      <a:pPr algn="ctr"/>
                      <a:r>
                        <a:rPr lang="en-US" altLang="zh-CN" sz="1600" b="1" dirty="0">
                          <a:solidFill>
                            <a:schemeClr val="tx1"/>
                          </a:solidFill>
                          <a:latin typeface="黑体" panose="02010609060101010101" pitchFamily="49" charset="-122"/>
                          <a:ea typeface="黑体" panose="02010609060101010101" pitchFamily="49" charset="-122"/>
                        </a:rPr>
                        <a:t>TCP/IP</a:t>
                      </a:r>
                      <a:endParaRPr lang="zh-CN" altLang="en-US" sz="1600" b="1" dirty="0">
                        <a:solidFill>
                          <a:schemeClr val="tx1"/>
                        </a:solidFill>
                        <a:latin typeface="黑体" panose="02010609060101010101" pitchFamily="49" charset="-122"/>
                        <a:ea typeface="黑体" panose="02010609060101010101" pitchFamily="49" charset="-122"/>
                      </a:endParaRPr>
                    </a:p>
                  </a:txBody>
                  <a:tcPr marL="0" marR="0" marT="0" marB="0" anchor="ctr">
                    <a:solidFill>
                      <a:schemeClr val="accent1">
                        <a:lumMod val="40000"/>
                        <a:lumOff val="60000"/>
                      </a:schemeClr>
                    </a:solidFill>
                  </a:tcPr>
                </a:tc>
                <a:extLst>
                  <a:ext uri="{0D108BD9-81ED-4DB2-BD59-A6C34878D82A}">
                    <a16:rowId xmlns:a16="http://schemas.microsoft.com/office/drawing/2014/main" val="3999082100"/>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虚拟层</a:t>
                      </a:r>
                    </a:p>
                  </a:txBody>
                  <a:tcPr marL="0" marR="0" marT="0" marB="0" anchor="ctr">
                    <a:solidFill>
                      <a:schemeClr val="accent1"/>
                    </a:solidFill>
                  </a:tcPr>
                </a:tc>
                <a:extLst>
                  <a:ext uri="{0D108BD9-81ED-4DB2-BD59-A6C34878D82A}">
                    <a16:rowId xmlns:a16="http://schemas.microsoft.com/office/drawing/2014/main" val="2119332696"/>
                  </a:ext>
                </a:extLst>
              </a:tr>
            </a:tbl>
          </a:graphicData>
        </a:graphic>
      </p:graphicFrame>
      <p:sp>
        <p:nvSpPr>
          <p:cNvPr id="6" name="灯片编号占位符 5">
            <a:extLst>
              <a:ext uri="{FF2B5EF4-FFF2-40B4-BE49-F238E27FC236}">
                <a16:creationId xmlns:a16="http://schemas.microsoft.com/office/drawing/2014/main" id="{3DDE0306-AF11-4F52-9F33-4FA24D145FD7}"/>
              </a:ext>
            </a:extLst>
          </p:cNvPr>
          <p:cNvSpPr>
            <a:spLocks noGrp="1"/>
          </p:cNvSpPr>
          <p:nvPr>
            <p:ph type="sldNum" sz="quarter" idx="12"/>
          </p:nvPr>
        </p:nvSpPr>
        <p:spPr/>
        <p:txBody>
          <a:bodyPr/>
          <a:lstStyle/>
          <a:p>
            <a:fld id="{0343F522-B1DB-4B24-87CC-09EAB668A261}" type="slidenum">
              <a:rPr lang="zh-CN" altLang="en-US" smtClean="0"/>
              <a:pPr/>
              <a:t>72</a:t>
            </a:fld>
            <a:r>
              <a:rPr lang="en-US" altLang="zh-CN"/>
              <a:t>/77</a:t>
            </a:r>
            <a:endParaRPr lang="zh-CN" altLang="en-US" dirty="0"/>
          </a:p>
        </p:txBody>
      </p:sp>
    </p:spTree>
    <p:extLst>
      <p:ext uri="{BB962C8B-B14F-4D97-AF65-F5344CB8AC3E}">
        <p14:creationId xmlns:p14="http://schemas.microsoft.com/office/powerpoint/2010/main" val="327103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网络组成</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网络硬件</a:t>
            </a:r>
            <a:endParaRPr lang="en-US" altLang="zh-CN" dirty="0"/>
          </a:p>
          <a:p>
            <a:pPr lvl="1"/>
            <a:r>
              <a:rPr lang="zh-CN" altLang="en-US" sz="2800" dirty="0"/>
              <a:t>包括：</a:t>
            </a:r>
            <a:endParaRPr lang="en-US" altLang="zh-CN" sz="2800" dirty="0"/>
          </a:p>
          <a:p>
            <a:pPr lvl="2">
              <a:buFont typeface="黑体" panose="02010609060101010101" pitchFamily="49" charset="-122"/>
              <a:buChar char="-"/>
            </a:pPr>
            <a:r>
              <a:rPr lang="zh-CN" altLang="en-US" sz="2400" dirty="0"/>
              <a:t>传输介质</a:t>
            </a:r>
            <a:endParaRPr lang="en-US" altLang="zh-CN" sz="2400" dirty="0"/>
          </a:p>
          <a:p>
            <a:pPr lvl="2">
              <a:buFont typeface="黑体" panose="02010609060101010101" pitchFamily="49" charset="-122"/>
              <a:buChar char="-"/>
            </a:pPr>
            <a:r>
              <a:rPr lang="zh-CN" altLang="zh-CN" sz="2400" dirty="0"/>
              <a:t>网卡</a:t>
            </a:r>
            <a:endParaRPr lang="en-US" altLang="zh-CN" sz="2400" dirty="0"/>
          </a:p>
          <a:p>
            <a:pPr lvl="2">
              <a:buFont typeface="黑体" panose="02010609060101010101" pitchFamily="49" charset="-122"/>
              <a:buChar char="-"/>
            </a:pPr>
            <a:r>
              <a:rPr lang="zh-CN" altLang="zh-CN" sz="2400" dirty="0"/>
              <a:t>交换机</a:t>
            </a:r>
            <a:endParaRPr lang="en-US" altLang="zh-CN" sz="2400" dirty="0"/>
          </a:p>
          <a:p>
            <a:pPr lvl="2">
              <a:buFont typeface="黑体" panose="02010609060101010101" pitchFamily="49" charset="-122"/>
              <a:buChar char="-"/>
            </a:pPr>
            <a:r>
              <a:rPr lang="zh-CN" altLang="zh-CN" sz="2400" dirty="0"/>
              <a:t>路由器</a:t>
            </a:r>
            <a:endParaRPr lang="en-US" altLang="zh-CN" sz="2400" dirty="0"/>
          </a:p>
          <a:p>
            <a:pPr lvl="2">
              <a:buFont typeface="黑体" panose="02010609060101010101" pitchFamily="49" charset="-122"/>
              <a:buChar char="-"/>
            </a:pPr>
            <a:r>
              <a:rPr lang="zh-CN" altLang="zh-CN" sz="2400" dirty="0"/>
              <a:t>无线接入点（无线路由器）</a:t>
            </a:r>
            <a:endParaRPr lang="en-US" altLang="zh-CN" sz="2400" dirty="0"/>
          </a:p>
          <a:p>
            <a:pPr lvl="2">
              <a:buFont typeface="黑体" panose="02010609060101010101" pitchFamily="49" charset="-122"/>
              <a:buChar char="-"/>
            </a:pPr>
            <a:r>
              <a:rPr lang="zh-CN" altLang="zh-CN" sz="2400" dirty="0"/>
              <a:t>无线控制器</a:t>
            </a:r>
            <a:endParaRPr lang="en-US" altLang="zh-CN" sz="2400" dirty="0"/>
          </a:p>
          <a:p>
            <a:pPr lvl="2">
              <a:buFont typeface="黑体" panose="02010609060101010101" pitchFamily="49" charset="-122"/>
              <a:buChar char="-"/>
            </a:pPr>
            <a:r>
              <a:rPr lang="zh-CN" altLang="zh-CN" sz="2400" dirty="0"/>
              <a:t>光调制解调器</a:t>
            </a:r>
            <a:endParaRPr lang="en-US" altLang="zh-CN" sz="2400" dirty="0"/>
          </a:p>
          <a:p>
            <a:pPr lvl="2">
              <a:buFont typeface="黑体" panose="02010609060101010101" pitchFamily="49" charset="-122"/>
              <a:buChar char="-"/>
            </a:pPr>
            <a:r>
              <a:rPr lang="en-US" altLang="zh-CN" sz="2400" dirty="0"/>
              <a:t>NAT</a:t>
            </a:r>
          </a:p>
          <a:p>
            <a:pPr lvl="2">
              <a:buFont typeface="黑体" panose="02010609060101010101" pitchFamily="49" charset="-122"/>
              <a:buChar char="-"/>
            </a:pPr>
            <a:r>
              <a:rPr lang="zh-CN" altLang="zh-CN" sz="2400" dirty="0"/>
              <a:t>防火墙等网络安全设备</a:t>
            </a:r>
            <a:endParaRPr lang="en-US" altLang="zh-CN" sz="2400" dirty="0"/>
          </a:p>
          <a:p>
            <a:pPr lvl="2">
              <a:buFont typeface="黑体" panose="02010609060101010101" pitchFamily="49" charset="-122"/>
              <a:buChar char="-"/>
            </a:pPr>
            <a:r>
              <a:rPr lang="zh-CN" altLang="en-US" sz="2400" dirty="0"/>
              <a:t>新技术导致的新设备</a:t>
            </a:r>
            <a:endParaRPr lang="en-US" altLang="zh-CN" sz="2400" dirty="0"/>
          </a:p>
          <a:p>
            <a:pPr lvl="1"/>
            <a:r>
              <a:rPr lang="zh-CN" altLang="zh-CN" sz="2800" dirty="0"/>
              <a:t>不包括</a:t>
            </a:r>
            <a:r>
              <a:rPr lang="zh-CN" altLang="en-US" sz="2800" dirty="0"/>
              <a:t>：</a:t>
            </a:r>
            <a:r>
              <a:rPr lang="zh-CN" altLang="zh-CN" sz="2800" dirty="0"/>
              <a:t>计算机</a:t>
            </a:r>
            <a:r>
              <a:rPr lang="en-US" altLang="zh-CN" sz="2800" dirty="0"/>
              <a:t>/</a:t>
            </a:r>
            <a:r>
              <a:rPr lang="zh-CN" altLang="zh-CN" sz="2800" dirty="0"/>
              <a:t>服务器等属于信息处理设备</a:t>
            </a:r>
            <a:endParaRPr lang="en-US" altLang="zh-CN" sz="2800"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extLst>
              <p:ext uri="{D42A27DB-BD31-4B8C-83A1-F6EECF244321}">
                <p14:modId xmlns:p14="http://schemas.microsoft.com/office/powerpoint/2010/main" val="531921911"/>
              </p:ext>
            </p:extLst>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8362507"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表格 7">
            <a:extLst>
              <a:ext uri="{FF2B5EF4-FFF2-40B4-BE49-F238E27FC236}">
                <a16:creationId xmlns:a16="http://schemas.microsoft.com/office/drawing/2014/main" id="{85D62B1C-813C-491B-9777-62391E666E38}"/>
              </a:ext>
            </a:extLst>
          </p:cNvPr>
          <p:cNvGraphicFramePr>
            <a:graphicFrameLocks noGrp="1"/>
          </p:cNvGraphicFramePr>
          <p:nvPr>
            <p:extLst>
              <p:ext uri="{D42A27DB-BD31-4B8C-83A1-F6EECF244321}">
                <p14:modId xmlns:p14="http://schemas.microsoft.com/office/powerpoint/2010/main" val="838195882"/>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硬件</a:t>
                      </a:r>
                    </a:p>
                  </a:txBody>
                  <a:tcPr marL="0" marR="0" marT="0" marB="0" anchor="ctr">
                    <a:solidFill>
                      <a:schemeClr val="accent1"/>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软件</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协议</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3411993640"/>
                  </a:ext>
                </a:extLst>
              </a:tr>
            </a:tbl>
          </a:graphicData>
        </a:graphic>
      </p:graphicFrame>
      <p:sp>
        <p:nvSpPr>
          <p:cNvPr id="6" name="灯片编号占位符 5">
            <a:extLst>
              <a:ext uri="{FF2B5EF4-FFF2-40B4-BE49-F238E27FC236}">
                <a16:creationId xmlns:a16="http://schemas.microsoft.com/office/drawing/2014/main" id="{1F2CF082-5F3C-4FEC-82AF-F00104513247}"/>
              </a:ext>
            </a:extLst>
          </p:cNvPr>
          <p:cNvSpPr>
            <a:spLocks noGrp="1"/>
          </p:cNvSpPr>
          <p:nvPr>
            <p:ph type="sldNum" sz="quarter" idx="12"/>
          </p:nvPr>
        </p:nvSpPr>
        <p:spPr/>
        <p:txBody>
          <a:bodyPr/>
          <a:lstStyle/>
          <a:p>
            <a:fld id="{0343F522-B1DB-4B24-87CC-09EAB668A261}" type="slidenum">
              <a:rPr lang="zh-CN" altLang="en-US" smtClean="0"/>
              <a:pPr/>
              <a:t>73</a:t>
            </a:fld>
            <a:r>
              <a:rPr lang="en-US" altLang="zh-CN"/>
              <a:t>/77</a:t>
            </a:r>
            <a:endParaRPr lang="zh-CN" altLang="en-US" dirty="0"/>
          </a:p>
        </p:txBody>
      </p:sp>
    </p:spTree>
    <p:extLst>
      <p:ext uri="{BB962C8B-B14F-4D97-AF65-F5344CB8AC3E}">
        <p14:creationId xmlns:p14="http://schemas.microsoft.com/office/powerpoint/2010/main" val="323912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网络软件</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zh-CN" dirty="0"/>
              <a:t>具有网络功能的操作系统</a:t>
            </a:r>
            <a:endParaRPr lang="en-US" altLang="zh-CN" dirty="0"/>
          </a:p>
          <a:p>
            <a:r>
              <a:rPr lang="zh-CN" altLang="zh-CN" dirty="0"/>
              <a:t>网络协议软件</a:t>
            </a:r>
            <a:endParaRPr lang="en-US" altLang="zh-CN" dirty="0"/>
          </a:p>
          <a:p>
            <a:r>
              <a:rPr lang="zh-CN" altLang="zh-CN" dirty="0"/>
              <a:t>支撑网络应用的共性基础软件</a:t>
            </a:r>
            <a:endParaRPr lang="en-US" altLang="zh-CN" dirty="0"/>
          </a:p>
          <a:p>
            <a:r>
              <a:rPr lang="zh-CN" altLang="zh-CN" dirty="0"/>
              <a:t>网络管控软件</a:t>
            </a:r>
            <a:endParaRPr lang="en-US" altLang="zh-CN" dirty="0"/>
          </a:p>
          <a:p>
            <a:r>
              <a:rPr lang="zh-CN" altLang="zh-CN" dirty="0"/>
              <a:t>网络编程平台软件</a:t>
            </a:r>
            <a:endParaRPr lang="en-US" altLang="zh-CN" dirty="0"/>
          </a:p>
          <a:p>
            <a:r>
              <a:rPr lang="zh-CN" altLang="en-US" dirty="0"/>
              <a:t>网络安全软件</a:t>
            </a:r>
            <a:endParaRPr lang="en-US" altLang="zh-CN" dirty="0"/>
          </a:p>
          <a:p>
            <a:endParaRPr lang="en-US" altLang="zh-CN" dirty="0"/>
          </a:p>
          <a:p>
            <a:r>
              <a:rPr lang="zh-CN" altLang="en-US" dirty="0"/>
              <a:t>一般不包括：常规应用软件</a:t>
            </a:r>
            <a:endParaRPr lang="en-US"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graphicFrame>
        <p:nvGraphicFramePr>
          <p:cNvPr id="8" name="表格 7">
            <a:extLst>
              <a:ext uri="{FF2B5EF4-FFF2-40B4-BE49-F238E27FC236}">
                <a16:creationId xmlns:a16="http://schemas.microsoft.com/office/drawing/2014/main" id="{9D65B4B9-1BF5-4675-BDC7-D012A8C7E23C}"/>
              </a:ext>
            </a:extLst>
          </p:cNvPr>
          <p:cNvGraphicFramePr>
            <a:graphicFrameLocks noGrp="1"/>
          </p:cNvGraphicFramePr>
          <p:nvPr>
            <p:extLst>
              <p:ext uri="{D42A27DB-BD31-4B8C-83A1-F6EECF244321}">
                <p14:modId xmlns:p14="http://schemas.microsoft.com/office/powerpoint/2010/main" val="2176812851"/>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硬件</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软件</a:t>
                      </a:r>
                    </a:p>
                  </a:txBody>
                  <a:tcPr marL="0" marR="0" marT="0" marB="0" anchor="ctr">
                    <a:solidFill>
                      <a:schemeClr val="accent1"/>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协议</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3411993640"/>
                  </a:ext>
                </a:extLst>
              </a:tr>
            </a:tbl>
          </a:graphicData>
        </a:graphic>
      </p:graphicFrame>
      <p:sp>
        <p:nvSpPr>
          <p:cNvPr id="10" name="流程图: 摘录 9">
            <a:extLst>
              <a:ext uri="{FF2B5EF4-FFF2-40B4-BE49-F238E27FC236}">
                <a16:creationId xmlns:a16="http://schemas.microsoft.com/office/drawing/2014/main" id="{FF13F4E0-1418-4A57-B5B1-D88BF7BE2A87}"/>
              </a:ext>
            </a:extLst>
          </p:cNvPr>
          <p:cNvSpPr/>
          <p:nvPr/>
        </p:nvSpPr>
        <p:spPr bwMode="auto">
          <a:xfrm>
            <a:off x="8362507"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灯片编号占位符 5">
            <a:extLst>
              <a:ext uri="{FF2B5EF4-FFF2-40B4-BE49-F238E27FC236}">
                <a16:creationId xmlns:a16="http://schemas.microsoft.com/office/drawing/2014/main" id="{691AEFA2-FFA8-4B58-88C1-4E4CF6DEEFC0}"/>
              </a:ext>
            </a:extLst>
          </p:cNvPr>
          <p:cNvSpPr>
            <a:spLocks noGrp="1"/>
          </p:cNvSpPr>
          <p:nvPr>
            <p:ph type="sldNum" sz="quarter" idx="12"/>
          </p:nvPr>
        </p:nvSpPr>
        <p:spPr/>
        <p:txBody>
          <a:bodyPr/>
          <a:lstStyle/>
          <a:p>
            <a:fld id="{0343F522-B1DB-4B24-87CC-09EAB668A261}" type="slidenum">
              <a:rPr lang="zh-CN" altLang="en-US" smtClean="0"/>
              <a:pPr/>
              <a:t>74</a:t>
            </a:fld>
            <a:r>
              <a:rPr lang="en-US" altLang="zh-CN"/>
              <a:t>/77</a:t>
            </a:r>
            <a:endParaRPr lang="zh-CN" altLang="en-US" dirty="0"/>
          </a:p>
        </p:txBody>
      </p:sp>
    </p:spTree>
    <p:extLst>
      <p:ext uri="{BB962C8B-B14F-4D97-AF65-F5344CB8AC3E}">
        <p14:creationId xmlns:p14="http://schemas.microsoft.com/office/powerpoint/2010/main" val="80177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网络协议</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各层、各类</a:t>
            </a:r>
            <a:r>
              <a:rPr lang="zh-CN" altLang="zh-CN" dirty="0"/>
              <a:t>网络</a:t>
            </a:r>
            <a:r>
              <a:rPr lang="zh-CN" altLang="en-US" dirty="0"/>
              <a:t>协议</a:t>
            </a:r>
            <a:endParaRPr lang="en-US" altLang="zh-CN" dirty="0"/>
          </a:p>
          <a:p>
            <a:r>
              <a:rPr lang="zh-CN" altLang="zh-CN" dirty="0"/>
              <a:t>网络</a:t>
            </a:r>
            <a:r>
              <a:rPr lang="zh-CN" altLang="en-US" dirty="0"/>
              <a:t>安全类协议</a:t>
            </a:r>
            <a:endParaRPr lang="en-US" altLang="zh-CN" dirty="0"/>
          </a:p>
          <a:p>
            <a:r>
              <a:rPr lang="zh-CN" altLang="en-US" dirty="0"/>
              <a:t>网络管理协议</a:t>
            </a:r>
            <a:endParaRPr lang="en-US" altLang="zh-CN" dirty="0"/>
          </a:p>
          <a:p>
            <a:endParaRPr lang="en-US" altLang="zh-CN" dirty="0"/>
          </a:p>
          <a:p>
            <a:r>
              <a:rPr lang="zh-CN" altLang="en-US" dirty="0">
                <a:solidFill>
                  <a:schemeClr val="accent1"/>
                </a:solidFill>
              </a:rPr>
              <a:t>协议可通过硬件、软件形式体现</a:t>
            </a:r>
            <a:endParaRPr lang="en-US" altLang="zh-CN" dirty="0">
              <a:solidFill>
                <a:schemeClr val="accent1"/>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graphicFrame>
        <p:nvGraphicFramePr>
          <p:cNvPr id="9" name="表格 8">
            <a:extLst>
              <a:ext uri="{FF2B5EF4-FFF2-40B4-BE49-F238E27FC236}">
                <a16:creationId xmlns:a16="http://schemas.microsoft.com/office/drawing/2014/main" id="{B98F39B6-80D0-4952-8358-1002B75B956E}"/>
              </a:ext>
            </a:extLst>
          </p:cNvPr>
          <p:cNvGraphicFramePr>
            <a:graphicFrameLocks noGrp="1"/>
          </p:cNvGraphicFramePr>
          <p:nvPr>
            <p:extLst>
              <p:ext uri="{D42A27DB-BD31-4B8C-83A1-F6EECF244321}">
                <p14:modId xmlns:p14="http://schemas.microsoft.com/office/powerpoint/2010/main" val="979144308"/>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硬件</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软件</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协议</a:t>
                      </a:r>
                    </a:p>
                  </a:txBody>
                  <a:tcPr marL="0" marR="0" marT="0" marB="0" anchor="ctr">
                    <a:solidFill>
                      <a:schemeClr val="accent1"/>
                    </a:solidFill>
                  </a:tcPr>
                </a:tc>
                <a:extLst>
                  <a:ext uri="{0D108BD9-81ED-4DB2-BD59-A6C34878D82A}">
                    <a16:rowId xmlns:a16="http://schemas.microsoft.com/office/drawing/2014/main" val="801918723"/>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3411993640"/>
                  </a:ext>
                </a:extLst>
              </a:tr>
            </a:tbl>
          </a:graphicData>
        </a:graphic>
      </p:graphicFrame>
      <p:sp>
        <p:nvSpPr>
          <p:cNvPr id="8" name="流程图: 摘录 7">
            <a:extLst>
              <a:ext uri="{FF2B5EF4-FFF2-40B4-BE49-F238E27FC236}">
                <a16:creationId xmlns:a16="http://schemas.microsoft.com/office/drawing/2014/main" id="{76331DFA-C181-4B05-9874-02DDD86A9DDA}"/>
              </a:ext>
            </a:extLst>
          </p:cNvPr>
          <p:cNvSpPr/>
          <p:nvPr/>
        </p:nvSpPr>
        <p:spPr bwMode="auto">
          <a:xfrm>
            <a:off x="8362507"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灯片编号占位符 5">
            <a:extLst>
              <a:ext uri="{FF2B5EF4-FFF2-40B4-BE49-F238E27FC236}">
                <a16:creationId xmlns:a16="http://schemas.microsoft.com/office/drawing/2014/main" id="{3845D0E1-040D-468E-B447-9B9E15A373DD}"/>
              </a:ext>
            </a:extLst>
          </p:cNvPr>
          <p:cNvSpPr>
            <a:spLocks noGrp="1"/>
          </p:cNvSpPr>
          <p:nvPr>
            <p:ph type="sldNum" sz="quarter" idx="12"/>
          </p:nvPr>
        </p:nvSpPr>
        <p:spPr/>
        <p:txBody>
          <a:bodyPr/>
          <a:lstStyle/>
          <a:p>
            <a:fld id="{0343F522-B1DB-4B24-87CC-09EAB668A261}" type="slidenum">
              <a:rPr lang="zh-CN" altLang="en-US" smtClean="0"/>
              <a:pPr/>
              <a:t>75</a:t>
            </a:fld>
            <a:r>
              <a:rPr lang="en-US" altLang="zh-CN"/>
              <a:t>/77</a:t>
            </a:r>
            <a:endParaRPr lang="zh-CN" altLang="en-US" dirty="0"/>
          </a:p>
        </p:txBody>
      </p:sp>
    </p:spTree>
    <p:extLst>
      <p:ext uri="{BB962C8B-B14F-4D97-AF65-F5344CB8AC3E}">
        <p14:creationId xmlns:p14="http://schemas.microsoft.com/office/powerpoint/2010/main" val="200272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pPr algn="just">
              <a:spcBef>
                <a:spcPts val="600"/>
              </a:spcBef>
            </a:pPr>
            <a:r>
              <a:rPr lang="zh-CN" altLang="en-US" kern="100" dirty="0">
                <a:effectLst/>
                <a:cs typeface="Times New Roman" panose="02020603050405020304" pitchFamily="18" charset="0"/>
              </a:rPr>
              <a:t>网络应用</a:t>
            </a:r>
            <a:endParaRPr lang="zh-CN" altLang="zh-CN" sz="4800" b="1" dirty="0">
              <a:cs typeface="Times New Roman" panose="02020603050405020304" pitchFamily="18" charset="0"/>
            </a:endParaRP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r>
              <a:rPr lang="zh-CN" altLang="en-US" dirty="0"/>
              <a:t>基于网络的各类应用软件，如游戏、</a:t>
            </a:r>
            <a:r>
              <a:rPr lang="en-US" altLang="zh-CN" dirty="0"/>
              <a:t>OA</a:t>
            </a:r>
            <a:r>
              <a:rPr lang="zh-CN" altLang="en-US" dirty="0"/>
              <a:t>等</a:t>
            </a:r>
            <a:endParaRPr lang="en-US" altLang="zh-CN" dirty="0"/>
          </a:p>
          <a:p>
            <a:endParaRPr lang="en-US" altLang="zh-CN" dirty="0"/>
          </a:p>
          <a:p>
            <a:r>
              <a:rPr lang="zh-CN" altLang="en-US" dirty="0">
                <a:solidFill>
                  <a:schemeClr val="accent1"/>
                </a:solidFill>
              </a:rPr>
              <a:t>一般不作为网络（本课程）的研究内容</a:t>
            </a:r>
            <a:endParaRPr lang="en-US" altLang="zh-CN" dirty="0">
              <a:solidFill>
                <a:schemeClr val="accent1"/>
              </a:solidFill>
            </a:endParaRP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939429099"/>
                  </a:ext>
                </a:extLst>
              </a:tr>
            </a:tbl>
          </a:graphicData>
        </a:graphic>
      </p:graphicFrame>
      <p:graphicFrame>
        <p:nvGraphicFramePr>
          <p:cNvPr id="8" name="表格 7">
            <a:extLst>
              <a:ext uri="{FF2B5EF4-FFF2-40B4-BE49-F238E27FC236}">
                <a16:creationId xmlns:a16="http://schemas.microsoft.com/office/drawing/2014/main" id="{6394C740-A9E3-448D-A19A-5CFE687A5132}"/>
              </a:ext>
            </a:extLst>
          </p:cNvPr>
          <p:cNvGraphicFramePr>
            <a:graphicFrameLocks noGrp="1"/>
          </p:cNvGraphicFramePr>
          <p:nvPr>
            <p:extLst>
              <p:ext uri="{D42A27DB-BD31-4B8C-83A1-F6EECF244321}">
                <p14:modId xmlns:p14="http://schemas.microsoft.com/office/powerpoint/2010/main" val="3066478265"/>
              </p:ext>
            </p:extLst>
          </p:nvPr>
        </p:nvGraphicFramePr>
        <p:xfrm>
          <a:off x="0" y="1031358"/>
          <a:ext cx="313390" cy="292608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硬件</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软件</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731520">
                <a:tc>
                  <a:txBody>
                    <a:bodyPr/>
                    <a:lstStyle/>
                    <a:p>
                      <a:pPr algn="ctr"/>
                      <a:r>
                        <a:rPr lang="zh-CN" altLang="en-US" sz="1600" b="1" dirty="0">
                          <a:solidFill>
                            <a:schemeClr val="tx1"/>
                          </a:solidFill>
                          <a:latin typeface="黑体" panose="02010609060101010101" pitchFamily="49" charset="-122"/>
                          <a:ea typeface="黑体" panose="02010609060101010101" pitchFamily="49" charset="-122"/>
                        </a:rPr>
                        <a:t>协议</a:t>
                      </a:r>
                    </a:p>
                  </a:txBody>
                  <a:tcPr marL="0" marR="0" marT="0" marB="0" anchor="ctr">
                    <a:solidFill>
                      <a:schemeClr val="accent1">
                        <a:lumMod val="40000"/>
                        <a:lumOff val="60000"/>
                      </a:schemeClr>
                    </a:solidFill>
                  </a:tcPr>
                </a:tc>
                <a:extLst>
                  <a:ext uri="{0D108BD9-81ED-4DB2-BD59-A6C34878D82A}">
                    <a16:rowId xmlns:a16="http://schemas.microsoft.com/office/drawing/2014/main" val="801918723"/>
                  </a:ext>
                </a:extLst>
              </a:tr>
              <a:tr h="731520">
                <a:tc>
                  <a:txBody>
                    <a:bodyPr/>
                    <a:lstStyle/>
                    <a:p>
                      <a:pPr algn="ctr"/>
                      <a:r>
                        <a:rPr lang="zh-CN" altLang="en-US" sz="1600" b="1" dirty="0">
                          <a:solidFill>
                            <a:schemeClr val="bg1"/>
                          </a:solidFill>
                          <a:latin typeface="黑体" panose="02010609060101010101" pitchFamily="49" charset="-122"/>
                          <a:ea typeface="黑体" panose="02010609060101010101" pitchFamily="49" charset="-122"/>
                        </a:rPr>
                        <a:t>应用</a:t>
                      </a:r>
                    </a:p>
                  </a:txBody>
                  <a:tcPr marL="0" marR="0" marT="0" marB="0" anchor="ctr">
                    <a:solidFill>
                      <a:schemeClr val="accent1"/>
                    </a:solidFill>
                  </a:tcPr>
                </a:tc>
                <a:extLst>
                  <a:ext uri="{0D108BD9-81ED-4DB2-BD59-A6C34878D82A}">
                    <a16:rowId xmlns:a16="http://schemas.microsoft.com/office/drawing/2014/main" val="3411993640"/>
                  </a:ext>
                </a:extLst>
              </a:tr>
            </a:tbl>
          </a:graphicData>
        </a:graphic>
      </p:graphicFrame>
      <p:sp>
        <p:nvSpPr>
          <p:cNvPr id="10" name="流程图: 摘录 9">
            <a:extLst>
              <a:ext uri="{FF2B5EF4-FFF2-40B4-BE49-F238E27FC236}">
                <a16:creationId xmlns:a16="http://schemas.microsoft.com/office/drawing/2014/main" id="{812B328B-CD7E-4751-BF76-24787929313F}"/>
              </a:ext>
            </a:extLst>
          </p:cNvPr>
          <p:cNvSpPr/>
          <p:nvPr/>
        </p:nvSpPr>
        <p:spPr bwMode="auto">
          <a:xfrm>
            <a:off x="8362507" y="33161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6" name="灯片编号占位符 5">
            <a:extLst>
              <a:ext uri="{FF2B5EF4-FFF2-40B4-BE49-F238E27FC236}">
                <a16:creationId xmlns:a16="http://schemas.microsoft.com/office/drawing/2014/main" id="{C6F9EF67-6981-41A3-A52F-E97D98640A39}"/>
              </a:ext>
            </a:extLst>
          </p:cNvPr>
          <p:cNvSpPr>
            <a:spLocks noGrp="1"/>
          </p:cNvSpPr>
          <p:nvPr>
            <p:ph type="sldNum" sz="quarter" idx="12"/>
          </p:nvPr>
        </p:nvSpPr>
        <p:spPr/>
        <p:txBody>
          <a:bodyPr/>
          <a:lstStyle/>
          <a:p>
            <a:fld id="{0343F522-B1DB-4B24-87CC-09EAB668A261}" type="slidenum">
              <a:rPr lang="zh-CN" altLang="en-US" smtClean="0"/>
              <a:pPr/>
              <a:t>76</a:t>
            </a:fld>
            <a:r>
              <a:rPr lang="en-US" altLang="zh-CN"/>
              <a:t>/77</a:t>
            </a:r>
            <a:endParaRPr lang="zh-CN" altLang="en-US" dirty="0"/>
          </a:p>
        </p:txBody>
      </p:sp>
    </p:spTree>
    <p:extLst>
      <p:ext uri="{BB962C8B-B14F-4D97-AF65-F5344CB8AC3E}">
        <p14:creationId xmlns:p14="http://schemas.microsoft.com/office/powerpoint/2010/main" val="305533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用什么指标评价网络？</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rmAutofit/>
          </a:bodyPr>
          <a:lstStyle/>
          <a:p>
            <a:pPr marL="0" indent="0">
              <a:lnSpc>
                <a:spcPct val="120000"/>
              </a:lnSpc>
              <a:spcBef>
                <a:spcPts val="0"/>
              </a:spcBef>
              <a:buNone/>
            </a:pPr>
            <a:r>
              <a:rPr lang="en-US" altLang="zh-CN" b="1" dirty="0"/>
              <a:t>2.</a:t>
            </a:r>
            <a:r>
              <a:rPr lang="zh-CN" altLang="zh-CN" b="1" dirty="0"/>
              <a:t>带宽（</a:t>
            </a:r>
            <a:r>
              <a:rPr lang="en-US" altLang="zh-CN" b="1" dirty="0"/>
              <a:t>Band Width</a:t>
            </a:r>
            <a:r>
              <a:rPr lang="zh-CN" altLang="zh-CN" b="1" dirty="0"/>
              <a:t>）</a:t>
            </a:r>
          </a:p>
          <a:p>
            <a:pPr>
              <a:lnSpc>
                <a:spcPct val="120000"/>
              </a:lnSpc>
              <a:spcBef>
                <a:spcPts val="0"/>
              </a:spcBef>
            </a:pPr>
            <a:r>
              <a:rPr lang="zh-CN" altLang="zh-CN" dirty="0">
                <a:highlight>
                  <a:srgbClr val="FFFF00"/>
                </a:highlight>
              </a:rPr>
              <a:t>信道允许通过信号</a:t>
            </a:r>
            <a:r>
              <a:rPr lang="zh-CN" altLang="en-US" dirty="0">
                <a:highlight>
                  <a:srgbClr val="FFFF00"/>
                </a:highlight>
              </a:rPr>
              <a:t>的</a:t>
            </a:r>
            <a:r>
              <a:rPr lang="zh-CN" altLang="zh-CN" dirty="0">
                <a:highlight>
                  <a:srgbClr val="FFFF00"/>
                </a:highlight>
              </a:rPr>
              <a:t>频带宽度</a:t>
            </a:r>
            <a:r>
              <a:rPr lang="en-US" altLang="zh-CN" dirty="0">
                <a:highlight>
                  <a:srgbClr val="FFFF00"/>
                </a:highlight>
              </a:rPr>
              <a:t>——</a:t>
            </a:r>
            <a:r>
              <a:rPr lang="zh-CN" altLang="en-US" dirty="0">
                <a:highlight>
                  <a:srgbClr val="FFFF00"/>
                </a:highlight>
              </a:rPr>
              <a:t>最高频与最低频的差值</a:t>
            </a:r>
            <a:endParaRPr lang="en-US" altLang="zh-CN" dirty="0">
              <a:highlight>
                <a:srgbClr val="FFFF00"/>
              </a:highlight>
            </a:endParaRPr>
          </a:p>
          <a:p>
            <a:pPr>
              <a:lnSpc>
                <a:spcPct val="120000"/>
              </a:lnSpc>
              <a:spcBef>
                <a:spcPts val="0"/>
              </a:spcBef>
            </a:pPr>
            <a:r>
              <a:rPr lang="zh-CN" altLang="en-US" dirty="0"/>
              <a:t>单位：</a:t>
            </a:r>
            <a:r>
              <a:rPr lang="en-US" altLang="zh-CN" dirty="0"/>
              <a:t>Hz</a:t>
            </a:r>
            <a:r>
              <a:rPr lang="zh-CN" altLang="en-US" dirty="0"/>
              <a:t>，</a:t>
            </a:r>
            <a:r>
              <a:rPr lang="en-US" altLang="zh-CN" dirty="0"/>
              <a:t>MHz</a:t>
            </a:r>
            <a:r>
              <a:rPr lang="zh-CN" altLang="en-US" dirty="0"/>
              <a:t>，</a:t>
            </a:r>
            <a:r>
              <a:rPr lang="en-US" altLang="zh-CN" dirty="0"/>
              <a:t>GHz</a:t>
            </a:r>
            <a:r>
              <a:rPr lang="zh-CN" altLang="en-US" dirty="0"/>
              <a:t>，</a:t>
            </a:r>
            <a:r>
              <a:rPr lang="en-US" altLang="zh-CN" dirty="0"/>
              <a:t>THz</a:t>
            </a:r>
            <a:r>
              <a:rPr lang="zh-CN" altLang="en-US" dirty="0"/>
              <a:t>（太赫兹）</a:t>
            </a:r>
            <a:r>
              <a:rPr lang="en-US" altLang="zh-CN" dirty="0"/>
              <a:t>----</a:t>
            </a:r>
            <a:r>
              <a:rPr lang="zh-CN" altLang="en-US" dirty="0"/>
              <a:t>单位时间内的信号个数</a:t>
            </a:r>
            <a:endParaRPr lang="en-US" altLang="zh-CN" dirty="0"/>
          </a:p>
          <a:p>
            <a:pPr>
              <a:lnSpc>
                <a:spcPct val="120000"/>
              </a:lnSpc>
              <a:spcBef>
                <a:spcPts val="0"/>
              </a:spcBef>
            </a:pPr>
            <a:endParaRPr lang="zh-CN" altLang="zh-CN" dirty="0"/>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指标</a:t>
                      </a:r>
                    </a:p>
                  </a:txBody>
                  <a:tcPr marL="0" marR="0" marT="0" marB="0" anchor="ctr">
                    <a:solidFill>
                      <a:schemeClr val="accent1"/>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pic>
        <p:nvPicPr>
          <p:cNvPr id="8" name="图片 7">
            <a:extLst>
              <a:ext uri="{FF2B5EF4-FFF2-40B4-BE49-F238E27FC236}">
                <a16:creationId xmlns:a16="http://schemas.microsoft.com/office/drawing/2014/main" id="{78BBFA58-97E2-4867-8331-AD2BC0E24410}"/>
              </a:ext>
            </a:extLst>
          </p:cNvPr>
          <p:cNvPicPr>
            <a:picLocks noChangeAspect="1"/>
          </p:cNvPicPr>
          <p:nvPr/>
        </p:nvPicPr>
        <p:blipFill>
          <a:blip r:embed="rId2"/>
          <a:stretch>
            <a:fillRect/>
          </a:stretch>
        </p:blipFill>
        <p:spPr>
          <a:xfrm>
            <a:off x="503050" y="4483129"/>
            <a:ext cx="3256664" cy="1675004"/>
          </a:xfrm>
          <a:prstGeom prst="rect">
            <a:avLst/>
          </a:prstGeom>
        </p:spPr>
      </p:pic>
      <p:pic>
        <p:nvPicPr>
          <p:cNvPr id="1026" name="Picture 2">
            <a:extLst>
              <a:ext uri="{FF2B5EF4-FFF2-40B4-BE49-F238E27FC236}">
                <a16:creationId xmlns:a16="http://schemas.microsoft.com/office/drawing/2014/main" id="{E02C89CE-7243-464A-ABA6-5B4A16649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599" y="4408299"/>
            <a:ext cx="4237199" cy="1749834"/>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8">
            <a:extLst>
              <a:ext uri="{FF2B5EF4-FFF2-40B4-BE49-F238E27FC236}">
                <a16:creationId xmlns:a16="http://schemas.microsoft.com/office/drawing/2014/main" id="{9E709A67-D17F-4330-A91A-6ECDE8B6E3DB}"/>
              </a:ext>
            </a:extLst>
          </p:cNvPr>
          <p:cNvSpPr>
            <a:spLocks noGrp="1"/>
          </p:cNvSpPr>
          <p:nvPr>
            <p:ph type="sldNum" sz="quarter" idx="12"/>
          </p:nvPr>
        </p:nvSpPr>
        <p:spPr/>
        <p:txBody>
          <a:bodyPr/>
          <a:lstStyle/>
          <a:p>
            <a:fld id="{0343F522-B1DB-4B24-87CC-09EAB668A261}" type="slidenum">
              <a:rPr lang="zh-CN" altLang="en-US" smtClean="0"/>
              <a:pPr/>
              <a:t>8</a:t>
            </a:fld>
            <a:r>
              <a:rPr lang="en-US" altLang="zh-CN"/>
              <a:t>/77</a:t>
            </a:r>
            <a:endParaRPr lang="zh-CN" altLang="en-US" dirty="0"/>
          </a:p>
        </p:txBody>
      </p:sp>
    </p:spTree>
    <p:extLst>
      <p:ext uri="{BB962C8B-B14F-4D97-AF65-F5344CB8AC3E}">
        <p14:creationId xmlns:p14="http://schemas.microsoft.com/office/powerpoint/2010/main" val="250294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34208-FA7C-4346-AD93-050F88FE7F56}"/>
              </a:ext>
            </a:extLst>
          </p:cNvPr>
          <p:cNvSpPr>
            <a:spLocks noGrp="1"/>
          </p:cNvSpPr>
          <p:nvPr>
            <p:ph type="title"/>
          </p:nvPr>
        </p:nvSpPr>
        <p:spPr>
          <a:xfrm>
            <a:off x="265813" y="350874"/>
            <a:ext cx="8654903" cy="680484"/>
          </a:xfrm>
        </p:spPr>
        <p:txBody>
          <a:bodyPr>
            <a:normAutofit/>
          </a:bodyPr>
          <a:lstStyle/>
          <a:p>
            <a:r>
              <a:rPr lang="zh-CN" altLang="en-US" sz="3200" dirty="0">
                <a:latin typeface="黑体" panose="02010609060101010101" pitchFamily="49" charset="-122"/>
                <a:ea typeface="黑体" panose="02010609060101010101" pitchFamily="49" charset="-122"/>
              </a:rPr>
              <a:t>用什么指标评价网络？</a:t>
            </a:r>
          </a:p>
        </p:txBody>
      </p:sp>
      <p:sp>
        <p:nvSpPr>
          <p:cNvPr id="3" name="内容占位符 2">
            <a:extLst>
              <a:ext uri="{FF2B5EF4-FFF2-40B4-BE49-F238E27FC236}">
                <a16:creationId xmlns:a16="http://schemas.microsoft.com/office/drawing/2014/main" id="{62772749-0251-43E3-8FBE-62B01C0C88DA}"/>
              </a:ext>
            </a:extLst>
          </p:cNvPr>
          <p:cNvSpPr>
            <a:spLocks noGrp="1"/>
          </p:cNvSpPr>
          <p:nvPr>
            <p:ph idx="1"/>
          </p:nvPr>
        </p:nvSpPr>
        <p:spPr>
          <a:xfrm>
            <a:off x="404037" y="1105786"/>
            <a:ext cx="8516680" cy="5401339"/>
          </a:xfrm>
        </p:spPr>
        <p:txBody>
          <a:bodyPr>
            <a:noAutofit/>
          </a:bodyPr>
          <a:lstStyle/>
          <a:p>
            <a:pPr marL="0" indent="0">
              <a:lnSpc>
                <a:spcPct val="120000"/>
              </a:lnSpc>
              <a:spcBef>
                <a:spcPts val="0"/>
              </a:spcBef>
              <a:buNone/>
            </a:pPr>
            <a:r>
              <a:rPr lang="en-US" altLang="zh-CN" sz="2400" b="1" dirty="0"/>
              <a:t>3.</a:t>
            </a:r>
            <a:r>
              <a:rPr lang="zh-CN" altLang="en-US" sz="2400" b="1" dirty="0"/>
              <a:t>延迟</a:t>
            </a:r>
            <a:r>
              <a:rPr lang="zh-CN" altLang="zh-CN" sz="2400" b="1" dirty="0"/>
              <a:t>（</a:t>
            </a:r>
            <a:r>
              <a:rPr lang="en-US" altLang="zh-CN" sz="2400" b="1" dirty="0"/>
              <a:t>Delay</a:t>
            </a:r>
            <a:r>
              <a:rPr lang="zh-CN" altLang="zh-CN" sz="2400" b="1" dirty="0"/>
              <a:t>）</a:t>
            </a:r>
            <a:r>
              <a:rPr lang="en-US" altLang="zh-CN" sz="2400" b="1" dirty="0"/>
              <a:t> /  </a:t>
            </a:r>
            <a:r>
              <a:rPr lang="zh-CN" altLang="en-US" sz="2400" b="1" dirty="0"/>
              <a:t>时延</a:t>
            </a:r>
            <a:endParaRPr lang="zh-CN" altLang="zh-CN" sz="2400" b="1" dirty="0"/>
          </a:p>
          <a:p>
            <a:pPr marL="0" indent="0">
              <a:lnSpc>
                <a:spcPct val="120000"/>
              </a:lnSpc>
              <a:spcBef>
                <a:spcPts val="0"/>
              </a:spcBef>
              <a:buNone/>
            </a:pPr>
            <a:r>
              <a:rPr lang="en-US" altLang="zh-CN" sz="2400" dirty="0">
                <a:solidFill>
                  <a:srgbClr val="FF0000"/>
                </a:solidFill>
              </a:rPr>
              <a:t>4</a:t>
            </a:r>
            <a:r>
              <a:rPr lang="zh-CN" altLang="en-US" sz="2400" dirty="0">
                <a:solidFill>
                  <a:srgbClr val="FF0000"/>
                </a:solidFill>
              </a:rPr>
              <a:t>部分：</a:t>
            </a:r>
            <a:endParaRPr lang="en-US" altLang="zh-CN" sz="2400" dirty="0">
              <a:solidFill>
                <a:srgbClr val="FF0000"/>
              </a:solidFill>
            </a:endParaRPr>
          </a:p>
          <a:p>
            <a:pPr>
              <a:lnSpc>
                <a:spcPct val="120000"/>
              </a:lnSpc>
              <a:spcBef>
                <a:spcPts val="0"/>
              </a:spcBef>
            </a:pPr>
            <a:r>
              <a:rPr lang="zh-CN" altLang="zh-CN" sz="2400" dirty="0">
                <a:solidFill>
                  <a:srgbClr val="0070C0"/>
                </a:solidFill>
              </a:rPr>
              <a:t>发送延迟</a:t>
            </a:r>
            <a:r>
              <a:rPr lang="zh-CN" altLang="zh-CN" sz="2400" dirty="0"/>
              <a:t>（</a:t>
            </a:r>
            <a:r>
              <a:rPr lang="en-US" altLang="zh-CN" sz="2400" dirty="0"/>
              <a:t>Transmission Delay</a:t>
            </a:r>
            <a:r>
              <a:rPr lang="zh-CN" altLang="zh-CN" sz="2400" dirty="0"/>
              <a:t>）：把数据从计算机中发送到传输介质上去所经历的时间</a:t>
            </a:r>
            <a:endParaRPr lang="en-US" altLang="zh-CN" sz="2400" dirty="0"/>
          </a:p>
          <a:p>
            <a:pPr lvl="1">
              <a:lnSpc>
                <a:spcPct val="120000"/>
              </a:lnSpc>
              <a:spcBef>
                <a:spcPts val="0"/>
              </a:spcBef>
              <a:buFont typeface="Wingdings" panose="05000000000000000000" pitchFamily="2" charset="2"/>
              <a:buChar char="Ø"/>
            </a:pPr>
            <a:r>
              <a:rPr lang="zh-CN" altLang="zh-CN" dirty="0"/>
              <a:t>发送延迟</a:t>
            </a:r>
            <a:r>
              <a:rPr lang="en-US" altLang="zh-CN" dirty="0"/>
              <a:t>=</a:t>
            </a:r>
            <a:r>
              <a:rPr lang="zh-CN" altLang="zh-CN" dirty="0"/>
              <a:t>发送的数据量</a:t>
            </a:r>
            <a:r>
              <a:rPr lang="en-US" altLang="zh-CN" dirty="0"/>
              <a:t>/</a:t>
            </a:r>
            <a:r>
              <a:rPr lang="zh-CN" altLang="zh-CN" dirty="0"/>
              <a:t>数据率</a:t>
            </a:r>
          </a:p>
          <a:p>
            <a:pPr>
              <a:lnSpc>
                <a:spcPct val="120000"/>
              </a:lnSpc>
              <a:spcBef>
                <a:spcPts val="0"/>
              </a:spcBef>
            </a:pPr>
            <a:r>
              <a:rPr lang="zh-CN" altLang="zh-CN" sz="2400" dirty="0">
                <a:solidFill>
                  <a:srgbClr val="0070C0"/>
                </a:solidFill>
              </a:rPr>
              <a:t>传播延迟</a:t>
            </a:r>
            <a:r>
              <a:rPr lang="zh-CN" altLang="zh-CN" sz="2400" dirty="0"/>
              <a:t>（</a:t>
            </a:r>
            <a:r>
              <a:rPr lang="en-US" altLang="zh-CN" sz="2400" dirty="0"/>
              <a:t>Propagation Delay</a:t>
            </a:r>
            <a:r>
              <a:rPr lang="zh-CN" altLang="zh-CN" sz="2400" dirty="0"/>
              <a:t>）：信号从网络（或介质）的一端传输到达另一端所经历的时间。</a:t>
            </a:r>
            <a:endParaRPr lang="en-US" altLang="zh-CN" sz="2400" dirty="0"/>
          </a:p>
          <a:p>
            <a:pPr lvl="1">
              <a:lnSpc>
                <a:spcPct val="120000"/>
              </a:lnSpc>
              <a:spcBef>
                <a:spcPts val="0"/>
              </a:spcBef>
              <a:buFont typeface="Wingdings" panose="05000000000000000000" pitchFamily="2" charset="2"/>
              <a:buChar char="Ø"/>
            </a:pPr>
            <a:r>
              <a:rPr lang="zh-CN" altLang="zh-CN" dirty="0"/>
              <a:t>传播延迟</a:t>
            </a:r>
            <a:r>
              <a:rPr lang="en-US" altLang="zh-CN" dirty="0"/>
              <a:t>=</a:t>
            </a:r>
            <a:r>
              <a:rPr lang="zh-CN" altLang="zh-CN" dirty="0"/>
              <a:t>介质长度</a:t>
            </a:r>
            <a:r>
              <a:rPr lang="en-US" altLang="zh-CN" dirty="0"/>
              <a:t>/</a:t>
            </a:r>
            <a:r>
              <a:rPr lang="zh-CN" altLang="zh-CN" dirty="0"/>
              <a:t>信号传播速度</a:t>
            </a:r>
          </a:p>
          <a:p>
            <a:pPr lvl="1">
              <a:lnSpc>
                <a:spcPct val="120000"/>
              </a:lnSpc>
              <a:spcBef>
                <a:spcPts val="0"/>
              </a:spcBef>
              <a:buFont typeface="Wingdings" panose="05000000000000000000" pitchFamily="2" charset="2"/>
              <a:buChar char="Ø"/>
            </a:pPr>
            <a:r>
              <a:rPr lang="zh-CN" altLang="zh-CN" dirty="0"/>
              <a:t>信号传播速度</a:t>
            </a:r>
            <a:r>
              <a:rPr lang="zh-CN" altLang="en-US" dirty="0"/>
              <a:t>理论值为</a:t>
            </a:r>
            <a:r>
              <a:rPr lang="en-US" altLang="zh-CN" dirty="0"/>
              <a:t>C</a:t>
            </a:r>
            <a:r>
              <a:rPr lang="zh-CN" altLang="en-US" dirty="0"/>
              <a:t>，</a:t>
            </a:r>
            <a:r>
              <a:rPr lang="zh-CN" altLang="zh-CN" dirty="0"/>
              <a:t>在非均匀介质上</a:t>
            </a:r>
            <a:r>
              <a:rPr lang="zh-CN" altLang="en-US" dirty="0"/>
              <a:t>可取</a:t>
            </a:r>
            <a:r>
              <a:rPr lang="en-US" altLang="zh-CN" dirty="0"/>
              <a:t>2C/3</a:t>
            </a:r>
            <a:endParaRPr lang="zh-CN" altLang="zh-CN" dirty="0"/>
          </a:p>
          <a:p>
            <a:pPr>
              <a:lnSpc>
                <a:spcPct val="120000"/>
              </a:lnSpc>
              <a:spcBef>
                <a:spcPts val="0"/>
              </a:spcBef>
            </a:pPr>
            <a:r>
              <a:rPr lang="zh-CN" altLang="zh-CN" sz="2400" dirty="0">
                <a:solidFill>
                  <a:srgbClr val="0070C0"/>
                </a:solidFill>
              </a:rPr>
              <a:t>排队延迟</a:t>
            </a:r>
            <a:r>
              <a:rPr lang="zh-CN" altLang="zh-CN" sz="2400" dirty="0"/>
              <a:t>（</a:t>
            </a:r>
            <a:r>
              <a:rPr lang="en-US" altLang="zh-CN" sz="2400" dirty="0"/>
              <a:t>Queuing Delay</a:t>
            </a:r>
            <a:r>
              <a:rPr lang="zh-CN" altLang="zh-CN" sz="2400" dirty="0"/>
              <a:t>）：排队等待发送（转发）的等待时间</a:t>
            </a:r>
          </a:p>
          <a:p>
            <a:pPr>
              <a:lnSpc>
                <a:spcPct val="120000"/>
              </a:lnSpc>
              <a:spcBef>
                <a:spcPts val="0"/>
              </a:spcBef>
            </a:pPr>
            <a:r>
              <a:rPr lang="zh-CN" altLang="zh-CN" sz="2400" dirty="0">
                <a:solidFill>
                  <a:srgbClr val="0070C0"/>
                </a:solidFill>
              </a:rPr>
              <a:t>处理延迟</a:t>
            </a:r>
            <a:r>
              <a:rPr lang="zh-CN" altLang="zh-CN" sz="2400" dirty="0"/>
              <a:t>（</a:t>
            </a:r>
            <a:r>
              <a:rPr lang="en-US" altLang="zh-CN" sz="2400" dirty="0"/>
              <a:t>Processing Delay</a:t>
            </a:r>
            <a:r>
              <a:rPr lang="zh-CN" altLang="zh-CN" sz="2400" dirty="0"/>
              <a:t>）：对数据进行处理所需要的时间</a:t>
            </a:r>
          </a:p>
        </p:txBody>
      </p:sp>
      <p:graphicFrame>
        <p:nvGraphicFramePr>
          <p:cNvPr id="4" name="表格 3">
            <a:extLst>
              <a:ext uri="{FF2B5EF4-FFF2-40B4-BE49-F238E27FC236}">
                <a16:creationId xmlns:a16="http://schemas.microsoft.com/office/drawing/2014/main" id="{92CE755C-3003-4862-852D-C55F642908D0}"/>
              </a:ext>
            </a:extLst>
          </p:cNvPr>
          <p:cNvGraphicFramePr>
            <a:graphicFrameLocks noGrp="1"/>
          </p:cNvGraphicFramePr>
          <p:nvPr/>
        </p:nvGraphicFramePr>
        <p:xfrm>
          <a:off x="0" y="16384"/>
          <a:ext cx="9144002" cy="303808"/>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1028242390"/>
                    </a:ext>
                  </a:extLst>
                </a:gridCol>
                <a:gridCol w="1306286">
                  <a:extLst>
                    <a:ext uri="{9D8B030D-6E8A-4147-A177-3AD203B41FA5}">
                      <a16:colId xmlns:a16="http://schemas.microsoft.com/office/drawing/2014/main" val="3074239081"/>
                    </a:ext>
                  </a:extLst>
                </a:gridCol>
                <a:gridCol w="1306286">
                  <a:extLst>
                    <a:ext uri="{9D8B030D-6E8A-4147-A177-3AD203B41FA5}">
                      <a16:colId xmlns:a16="http://schemas.microsoft.com/office/drawing/2014/main" val="3509429943"/>
                    </a:ext>
                  </a:extLst>
                </a:gridCol>
                <a:gridCol w="1306286">
                  <a:extLst>
                    <a:ext uri="{9D8B030D-6E8A-4147-A177-3AD203B41FA5}">
                      <a16:colId xmlns:a16="http://schemas.microsoft.com/office/drawing/2014/main" val="2580465912"/>
                    </a:ext>
                  </a:extLst>
                </a:gridCol>
                <a:gridCol w="1306286">
                  <a:extLst>
                    <a:ext uri="{9D8B030D-6E8A-4147-A177-3AD203B41FA5}">
                      <a16:colId xmlns:a16="http://schemas.microsoft.com/office/drawing/2014/main" val="585185192"/>
                    </a:ext>
                  </a:extLst>
                </a:gridCol>
                <a:gridCol w="1306286">
                  <a:extLst>
                    <a:ext uri="{9D8B030D-6E8A-4147-A177-3AD203B41FA5}">
                      <a16:colId xmlns:a16="http://schemas.microsoft.com/office/drawing/2014/main" val="1335232691"/>
                    </a:ext>
                  </a:extLst>
                </a:gridCol>
                <a:gridCol w="1306286">
                  <a:extLst>
                    <a:ext uri="{9D8B030D-6E8A-4147-A177-3AD203B41FA5}">
                      <a16:colId xmlns:a16="http://schemas.microsoft.com/office/drawing/2014/main" val="785772456"/>
                    </a:ext>
                  </a:extLst>
                </a:gridCol>
              </a:tblGrid>
              <a:tr h="303808">
                <a:tc>
                  <a:txBody>
                    <a:bodyPr/>
                    <a:lstStyle/>
                    <a:p>
                      <a:pPr algn="ctr"/>
                      <a:r>
                        <a:rPr lang="zh-CN" altLang="en-US" sz="1600" dirty="0">
                          <a:solidFill>
                            <a:srgbClr val="FFFF00"/>
                          </a:solidFill>
                          <a:latin typeface="黑体" panose="02010609060101010101" pitchFamily="49" charset="-122"/>
                          <a:ea typeface="黑体" panose="02010609060101010101" pitchFamily="49" charset="-122"/>
                        </a:rPr>
                        <a:t>设计需求</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传输模式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连接方式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拓扑结构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交换方式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设计模式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构成要素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939429099"/>
                  </a:ext>
                </a:extLst>
              </a:tr>
            </a:tbl>
          </a:graphicData>
        </a:graphic>
      </p:graphicFrame>
      <p:sp>
        <p:nvSpPr>
          <p:cNvPr id="5" name="流程图: 摘录 4">
            <a:extLst>
              <a:ext uri="{FF2B5EF4-FFF2-40B4-BE49-F238E27FC236}">
                <a16:creationId xmlns:a16="http://schemas.microsoft.com/office/drawing/2014/main" id="{5902784F-5C2E-4E88-AAA0-D80C4200B79F}"/>
              </a:ext>
            </a:extLst>
          </p:cNvPr>
          <p:cNvSpPr/>
          <p:nvPr/>
        </p:nvSpPr>
        <p:spPr bwMode="auto">
          <a:xfrm>
            <a:off x="776124" y="319849"/>
            <a:ext cx="216024" cy="126001"/>
          </a:xfrm>
          <a:prstGeom prst="flowChartExtra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 name="表格 5">
            <a:extLst>
              <a:ext uri="{FF2B5EF4-FFF2-40B4-BE49-F238E27FC236}">
                <a16:creationId xmlns:a16="http://schemas.microsoft.com/office/drawing/2014/main" id="{0F7F4A35-B785-4C23-A1A5-0DA8B83BEB47}"/>
              </a:ext>
            </a:extLst>
          </p:cNvPr>
          <p:cNvGraphicFramePr>
            <a:graphicFrameLocks noGrp="1"/>
          </p:cNvGraphicFramePr>
          <p:nvPr/>
        </p:nvGraphicFramePr>
        <p:xfrm>
          <a:off x="0" y="1031358"/>
          <a:ext cx="313390" cy="3376940"/>
        </p:xfrm>
        <a:graphic>
          <a:graphicData uri="http://schemas.openxmlformats.org/drawingml/2006/table">
            <a:tbl>
              <a:tblPr firstRow="1" bandRow="1">
                <a:tableStyleId>{5C22544A-7EE6-4342-B048-85BDC9FD1C3A}</a:tableStyleId>
              </a:tblPr>
              <a:tblGrid>
                <a:gridCol w="313390">
                  <a:extLst>
                    <a:ext uri="{9D8B030D-6E8A-4147-A177-3AD203B41FA5}">
                      <a16:colId xmlns:a16="http://schemas.microsoft.com/office/drawing/2014/main" val="2707731317"/>
                    </a:ext>
                  </a:extLst>
                </a:gridCol>
              </a:tblGrid>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应用</a:t>
                      </a:r>
                    </a:p>
                  </a:txBody>
                  <a:tcPr marL="0" marR="0" marT="0" marB="0" anchor="ctr">
                    <a:solidFill>
                      <a:schemeClr val="accent1">
                        <a:lumMod val="40000"/>
                        <a:lumOff val="60000"/>
                      </a:schemeClr>
                    </a:solidFill>
                  </a:tcPr>
                </a:tc>
                <a:extLst>
                  <a:ext uri="{0D108BD9-81ED-4DB2-BD59-A6C34878D82A}">
                    <a16:rowId xmlns:a16="http://schemas.microsoft.com/office/drawing/2014/main" val="2650843112"/>
                  </a:ext>
                </a:extLst>
              </a:tr>
              <a:tr h="844235">
                <a:tc>
                  <a:txBody>
                    <a:bodyPr/>
                    <a:lstStyle/>
                    <a:p>
                      <a:pPr algn="ctr"/>
                      <a:r>
                        <a:rPr lang="zh-CN" altLang="en-US" sz="1600" dirty="0">
                          <a:solidFill>
                            <a:schemeClr val="tx1"/>
                          </a:solidFill>
                          <a:latin typeface="黑体" panose="02010609060101010101" pitchFamily="49" charset="-122"/>
                          <a:ea typeface="黑体" panose="02010609060101010101" pitchFamily="49" charset="-122"/>
                        </a:rPr>
                        <a:t>需求</a:t>
                      </a:r>
                    </a:p>
                  </a:txBody>
                  <a:tcPr marL="0" marR="0" marT="0" marB="0" anchor="ctr">
                    <a:solidFill>
                      <a:schemeClr val="accent1">
                        <a:lumMod val="40000"/>
                        <a:lumOff val="60000"/>
                      </a:schemeClr>
                    </a:solidFill>
                  </a:tcPr>
                </a:tc>
                <a:extLst>
                  <a:ext uri="{0D108BD9-81ED-4DB2-BD59-A6C34878D82A}">
                    <a16:rowId xmlns:a16="http://schemas.microsoft.com/office/drawing/2014/main" val="2354171835"/>
                  </a:ext>
                </a:extLst>
              </a:tr>
              <a:tr h="844235">
                <a:tc>
                  <a:txBody>
                    <a:bodyPr/>
                    <a:lstStyle/>
                    <a:p>
                      <a:pPr algn="ctr"/>
                      <a:r>
                        <a:rPr lang="zh-CN" altLang="en-US" sz="1600" dirty="0">
                          <a:solidFill>
                            <a:schemeClr val="bg1"/>
                          </a:solidFill>
                          <a:latin typeface="黑体" panose="02010609060101010101" pitchFamily="49" charset="-122"/>
                          <a:ea typeface="黑体" panose="02010609060101010101" pitchFamily="49" charset="-122"/>
                        </a:rPr>
                        <a:t>指标</a:t>
                      </a:r>
                    </a:p>
                  </a:txBody>
                  <a:tcPr marL="0" marR="0" marT="0" marB="0" anchor="ctr">
                    <a:solidFill>
                      <a:schemeClr val="accent1"/>
                    </a:solidFill>
                  </a:tcPr>
                </a:tc>
                <a:extLst>
                  <a:ext uri="{0D108BD9-81ED-4DB2-BD59-A6C34878D82A}">
                    <a16:rowId xmlns:a16="http://schemas.microsoft.com/office/drawing/2014/main" val="2232877283"/>
                  </a:ext>
                </a:extLst>
              </a:tr>
              <a:tr h="844235">
                <a:tc>
                  <a:txBody>
                    <a:bodyPr/>
                    <a:lstStyle/>
                    <a:p>
                      <a:pPr algn="ctr"/>
                      <a:r>
                        <a:rPr lang="zh-CN" altLang="en-US" sz="1600" dirty="0">
                          <a:latin typeface="黑体" panose="02010609060101010101" pitchFamily="49" charset="-122"/>
                          <a:ea typeface="黑体" panose="02010609060101010101" pitchFamily="49" charset="-122"/>
                        </a:rPr>
                        <a:t>平衡</a:t>
                      </a:r>
                    </a:p>
                  </a:txBody>
                  <a:tcPr marL="0" marR="0" marT="0" marB="0" anchor="ctr">
                    <a:solidFill>
                      <a:schemeClr val="accent1">
                        <a:lumMod val="40000"/>
                        <a:lumOff val="60000"/>
                      </a:schemeClr>
                    </a:solidFill>
                  </a:tcPr>
                </a:tc>
                <a:extLst>
                  <a:ext uri="{0D108BD9-81ED-4DB2-BD59-A6C34878D82A}">
                    <a16:rowId xmlns:a16="http://schemas.microsoft.com/office/drawing/2014/main" val="33369832"/>
                  </a:ext>
                </a:extLst>
              </a:tr>
            </a:tbl>
          </a:graphicData>
        </a:graphic>
      </p:graphicFrame>
      <p:sp>
        <p:nvSpPr>
          <p:cNvPr id="8" name="灯片编号占位符 7">
            <a:extLst>
              <a:ext uri="{FF2B5EF4-FFF2-40B4-BE49-F238E27FC236}">
                <a16:creationId xmlns:a16="http://schemas.microsoft.com/office/drawing/2014/main" id="{F9E4DC0D-13E7-47C3-9DCE-FC3249A634C7}"/>
              </a:ext>
            </a:extLst>
          </p:cNvPr>
          <p:cNvSpPr>
            <a:spLocks noGrp="1"/>
          </p:cNvSpPr>
          <p:nvPr>
            <p:ph type="sldNum" sz="quarter" idx="12"/>
          </p:nvPr>
        </p:nvSpPr>
        <p:spPr/>
        <p:txBody>
          <a:bodyPr/>
          <a:lstStyle/>
          <a:p>
            <a:fld id="{0343F522-B1DB-4B24-87CC-09EAB668A261}" type="slidenum">
              <a:rPr lang="zh-CN" altLang="en-US" smtClean="0"/>
              <a:pPr/>
              <a:t>9</a:t>
            </a:fld>
            <a:r>
              <a:rPr lang="en-US" altLang="zh-CN"/>
              <a:t>/77</a:t>
            </a:r>
            <a:endParaRPr lang="zh-CN" altLang="en-US" dirty="0"/>
          </a:p>
        </p:txBody>
      </p:sp>
    </p:spTree>
    <p:extLst>
      <p:ext uri="{BB962C8B-B14F-4D97-AF65-F5344CB8AC3E}">
        <p14:creationId xmlns:p14="http://schemas.microsoft.com/office/powerpoint/2010/main" val="255885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1683</TotalTime>
  <Words>6949</Words>
  <Application>Microsoft Macintosh PowerPoint</Application>
  <PresentationFormat>全屏显示(4:3)</PresentationFormat>
  <Paragraphs>1807</Paragraphs>
  <Slides>76</Slides>
  <Notes>67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76</vt:i4>
      </vt:variant>
    </vt:vector>
  </HeadingPairs>
  <TitlesOfParts>
    <vt:vector size="87" baseType="lpstr">
      <vt:lpstr>等线</vt:lpstr>
      <vt:lpstr>黑体</vt:lpstr>
      <vt:lpstr>Arial</vt:lpstr>
      <vt:lpstr>Arial Rounded MT Bold</vt:lpstr>
      <vt:lpstr>Calibri</vt:lpstr>
      <vt:lpstr>Tahoma</vt:lpstr>
      <vt:lpstr>Times New Roman</vt:lpstr>
      <vt:lpstr>Wingdings</vt:lpstr>
      <vt:lpstr>Office 主题​​</vt:lpstr>
      <vt:lpstr>图片</vt:lpstr>
      <vt:lpstr>Picture</vt:lpstr>
      <vt:lpstr>第1章 计算机网络设计方法学</vt:lpstr>
      <vt:lpstr>本次课程安排</vt:lpstr>
      <vt:lpstr>计算机网络应支持哪些典型应用？</vt:lpstr>
      <vt:lpstr>计算机网络应支持哪些典型应用？</vt:lpstr>
      <vt:lpstr>计算机网络设计应满足哪些基本需求？</vt:lpstr>
      <vt:lpstr>网络设计有哪些约束条件？</vt:lpstr>
      <vt:lpstr>用什么指标评价网络？</vt:lpstr>
      <vt:lpstr>用什么指标评价网络？</vt:lpstr>
      <vt:lpstr>用什么指标评价网络？</vt:lpstr>
      <vt:lpstr>用什么指标评价网络？</vt:lpstr>
      <vt:lpstr>不同需求/约束之间的平衡：</vt:lpstr>
      <vt:lpstr>网络怎么提供服务（服务模型）？</vt:lpstr>
      <vt:lpstr>网络怎么提供服务（服务模型）？</vt:lpstr>
      <vt:lpstr>怎么抽象网络的传输模式？</vt:lpstr>
      <vt:lpstr>设计什么模式将计算机连接在一起？</vt:lpstr>
      <vt:lpstr>多跳转发连接：</vt:lpstr>
      <vt:lpstr>拓扑结构设计：</vt:lpstr>
      <vt:lpstr>覆盖性设计：</vt:lpstr>
      <vt:lpstr>覆盖性设计：</vt:lpstr>
      <vt:lpstr>覆盖性设计：</vt:lpstr>
      <vt:lpstr>覆盖性设计：</vt:lpstr>
      <vt:lpstr>覆盖性设计：</vt:lpstr>
      <vt:lpstr>覆盖性设计：</vt:lpstr>
      <vt:lpstr>通信模式设计</vt:lpstr>
      <vt:lpstr>数据交换方式设计</vt:lpstr>
      <vt:lpstr>电路交换（circuit Switching）</vt:lpstr>
      <vt:lpstr>包交换（packet Switching，分组交换）</vt:lpstr>
      <vt:lpstr>包交换（packet Switching，分组交换）</vt:lpstr>
      <vt:lpstr>广播交换（broadcast Switching）</vt:lpstr>
      <vt:lpstr>实现方式——虚电路方式与数据报方式</vt:lpstr>
      <vt:lpstr>2.虚电路方式</vt:lpstr>
      <vt:lpstr>2.虚电路方式</vt:lpstr>
      <vt:lpstr>2.虚电路方式</vt:lpstr>
      <vt:lpstr>2.虚电路方式</vt:lpstr>
      <vt:lpstr>2.虚电路方式</vt:lpstr>
      <vt:lpstr> 虚电路与数据报的比较</vt:lpstr>
      <vt:lpstr>本次课程安排</vt:lpstr>
      <vt:lpstr>网络体系结构</vt:lpstr>
      <vt:lpstr>分层的基本原则</vt:lpstr>
      <vt:lpstr>分层的优点</vt:lpstr>
      <vt:lpstr>层次编号</vt:lpstr>
      <vt:lpstr>体系结构三要素：协议、接口、服务</vt:lpstr>
      <vt:lpstr>体系结构三要素：协议、接口、服务</vt:lpstr>
      <vt:lpstr>协议功能</vt:lpstr>
      <vt:lpstr>协议功能</vt:lpstr>
      <vt:lpstr>服务模式</vt:lpstr>
      <vt:lpstr>服务模式</vt:lpstr>
      <vt:lpstr>(2) 有应答服务与无应答服务</vt:lpstr>
      <vt:lpstr>服务质量QoS</vt:lpstr>
      <vt:lpstr>数据封装与传输</vt:lpstr>
      <vt:lpstr>数据封装与传输</vt:lpstr>
      <vt:lpstr>数据封装与传输</vt:lpstr>
      <vt:lpstr>数据封装与传输</vt:lpstr>
      <vt:lpstr>数据封装与传输</vt:lpstr>
      <vt:lpstr>数据封装与传输</vt:lpstr>
      <vt:lpstr>数据封装与传输</vt:lpstr>
      <vt:lpstr>数据封装与传输</vt:lpstr>
      <vt:lpstr>数据封装与传输</vt:lpstr>
      <vt:lpstr>层次结构示例——OSI (Open System Interconnection）</vt:lpstr>
      <vt:lpstr>层次结构示例——OSI (Open System Interconnection）</vt:lpstr>
      <vt:lpstr>层次结构示例——OSI (Open System Interconnection）</vt:lpstr>
      <vt:lpstr>层次结构示例——OSI (Open System Interconnection）</vt:lpstr>
      <vt:lpstr>层次结构示例——TCP/IP</vt:lpstr>
      <vt:lpstr>层次结构示例——TCP/IP</vt:lpstr>
      <vt:lpstr>层次结构示例——TCP/IP</vt:lpstr>
      <vt:lpstr>层次结构示例——TCP/IP</vt:lpstr>
      <vt:lpstr>层次结构示例——TCP/IP</vt:lpstr>
      <vt:lpstr>层次结构示例——TCP/IP</vt:lpstr>
      <vt:lpstr>层次结构示例——TCP/IP</vt:lpstr>
      <vt:lpstr>层次结构示例——TCP/IP</vt:lpstr>
      <vt:lpstr>虚拟层次模型</vt:lpstr>
      <vt:lpstr>增量设计模式</vt:lpstr>
      <vt:lpstr>网络组成</vt:lpstr>
      <vt:lpstr>网络软件</vt:lpstr>
      <vt:lpstr>网络协议</vt:lpstr>
      <vt:lpstr>网络应用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计算机网络设计基础</dc:title>
  <dc:creator>huangch</dc:creator>
  <cp:lastModifiedBy>junjie zhu</cp:lastModifiedBy>
  <cp:revision>114</cp:revision>
  <dcterms:created xsi:type="dcterms:W3CDTF">2022-08-01T09:21:34Z</dcterms:created>
  <dcterms:modified xsi:type="dcterms:W3CDTF">2023-03-17T08:57:31Z</dcterms:modified>
</cp:coreProperties>
</file>